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7.xml" ContentType="application/vnd.openxmlformats-officedocument.them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8.xml" ContentType="application/vnd.openxmlformats-officedocument.them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9.xml" ContentType="application/vnd.openxmlformats-officedocument.them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0.xml" ContentType="application/vnd.openxmlformats-officedocument.them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2.xml" ContentType="application/vnd.openxmlformats-officedocument.theme+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3.xml" ContentType="application/vnd.openxmlformats-officedocument.them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4.xml" ContentType="application/vnd.openxmlformats-officedocument.them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5.xml" ContentType="application/vnd.openxmlformats-officedocument.them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6.xml" ContentType="application/vnd.openxmlformats-officedocument.them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7.xml" ContentType="application/vnd.openxmlformats-officedocument.them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8.xml" ContentType="application/vnd.openxmlformats-officedocument.them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9.xml" ContentType="application/vnd.openxmlformats-officedocument.them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0.xml" ContentType="application/vnd.openxmlformats-officedocument.them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1.xml" ContentType="application/vnd.openxmlformats-officedocument.them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2.xml" ContentType="application/vnd.openxmlformats-officedocument.theme+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33.xml" ContentType="application/vnd.openxmlformats-officedocument.them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4.xml" ContentType="application/vnd.openxmlformats-officedocument.theme+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35.xml" ContentType="application/vnd.openxmlformats-officedocument.them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6.xml" ContentType="application/vnd.openxmlformats-officedocument.theme+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7.xml" ContentType="application/vnd.openxmlformats-officedocument.theme+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38.xml" ContentType="application/vnd.openxmlformats-officedocument.theme+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39.xml" ContentType="application/vnd.openxmlformats-officedocument.theme+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0.xml" ContentType="application/vnd.openxmlformats-officedocument.theme+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41.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42.xml" ContentType="application/vnd.openxmlformats-officedocument.theme+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43.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44.xml" ContentType="application/vnd.openxmlformats-officedocument.theme+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5" r:id="rId1"/>
    <p:sldMasterId id="2147483844" r:id="rId2"/>
    <p:sldMasterId id="2147483888" r:id="rId3"/>
    <p:sldMasterId id="2147483901" r:id="rId4"/>
    <p:sldMasterId id="2147483914" r:id="rId5"/>
    <p:sldMasterId id="2147483927" r:id="rId6"/>
    <p:sldMasterId id="2147483940" r:id="rId7"/>
    <p:sldMasterId id="2147483953" r:id="rId8"/>
    <p:sldMasterId id="2147483966" r:id="rId9"/>
    <p:sldMasterId id="2147483979" r:id="rId10"/>
    <p:sldMasterId id="2147483992" r:id="rId11"/>
    <p:sldMasterId id="2147484005" r:id="rId12"/>
    <p:sldMasterId id="2147484018" r:id="rId13"/>
    <p:sldMasterId id="2147484031" r:id="rId14"/>
    <p:sldMasterId id="2147484044" r:id="rId15"/>
    <p:sldMasterId id="2147484057" r:id="rId16"/>
    <p:sldMasterId id="2147484070" r:id="rId17"/>
    <p:sldMasterId id="2147484083" r:id="rId18"/>
    <p:sldMasterId id="2147484096" r:id="rId19"/>
    <p:sldMasterId id="2147484109" r:id="rId20"/>
    <p:sldMasterId id="2147484121" r:id="rId21"/>
    <p:sldMasterId id="2147484133" r:id="rId22"/>
    <p:sldMasterId id="2147484145" r:id="rId23"/>
    <p:sldMasterId id="2147484185" r:id="rId24"/>
    <p:sldMasterId id="2147484197" r:id="rId25"/>
    <p:sldMasterId id="2147484209" r:id="rId26"/>
    <p:sldMasterId id="2147484221" r:id="rId27"/>
    <p:sldMasterId id="2147484233" r:id="rId28"/>
    <p:sldMasterId id="2147484245" r:id="rId29"/>
    <p:sldMasterId id="2147484257" r:id="rId30"/>
    <p:sldMasterId id="2147484270" r:id="rId31"/>
    <p:sldMasterId id="2147484283" r:id="rId32"/>
    <p:sldMasterId id="2147484296" r:id="rId33"/>
    <p:sldMasterId id="2147484309" r:id="rId34"/>
    <p:sldMasterId id="2147484322" r:id="rId35"/>
    <p:sldMasterId id="2147484335" r:id="rId36"/>
    <p:sldMasterId id="2147484348" r:id="rId37"/>
    <p:sldMasterId id="2147484361" r:id="rId38"/>
    <p:sldMasterId id="2147484374" r:id="rId39"/>
    <p:sldMasterId id="2147484400" r:id="rId40"/>
    <p:sldMasterId id="2147484486" r:id="rId41"/>
    <p:sldMasterId id="2147484490" r:id="rId42"/>
    <p:sldMasterId id="2147484503" r:id="rId43"/>
    <p:sldMasterId id="2147484511" r:id="rId44"/>
    <p:sldMasterId id="2147484563" r:id="rId45"/>
  </p:sldMasterIdLst>
  <p:notesMasterIdLst>
    <p:notesMasterId r:id="rId109"/>
  </p:notesMasterIdLst>
  <p:handoutMasterIdLst>
    <p:handoutMasterId r:id="rId110"/>
  </p:handoutMasterIdLst>
  <p:sldIdLst>
    <p:sldId id="260" r:id="rId46"/>
    <p:sldId id="932" r:id="rId47"/>
    <p:sldId id="830" r:id="rId48"/>
    <p:sldId id="840" r:id="rId49"/>
    <p:sldId id="876" r:id="rId50"/>
    <p:sldId id="862" r:id="rId51"/>
    <p:sldId id="863" r:id="rId52"/>
    <p:sldId id="834" r:id="rId53"/>
    <p:sldId id="844" r:id="rId54"/>
    <p:sldId id="933" r:id="rId55"/>
    <p:sldId id="934" r:id="rId56"/>
    <p:sldId id="981" r:id="rId57"/>
    <p:sldId id="865" r:id="rId58"/>
    <p:sldId id="866" r:id="rId59"/>
    <p:sldId id="877" r:id="rId60"/>
    <p:sldId id="941" r:id="rId61"/>
    <p:sldId id="925" r:id="rId62"/>
    <p:sldId id="926" r:id="rId63"/>
    <p:sldId id="927" r:id="rId64"/>
    <p:sldId id="928" r:id="rId65"/>
    <p:sldId id="985" r:id="rId66"/>
    <p:sldId id="986" r:id="rId67"/>
    <p:sldId id="940" r:id="rId68"/>
    <p:sldId id="447" r:id="rId69"/>
    <p:sldId id="982" r:id="rId70"/>
    <p:sldId id="944" r:id="rId71"/>
    <p:sldId id="945" r:id="rId72"/>
    <p:sldId id="946" r:id="rId73"/>
    <p:sldId id="950" r:id="rId74"/>
    <p:sldId id="951" r:id="rId75"/>
    <p:sldId id="949" r:id="rId76"/>
    <p:sldId id="953" r:id="rId77"/>
    <p:sldId id="952" r:id="rId78"/>
    <p:sldId id="954" r:id="rId79"/>
    <p:sldId id="983" r:id="rId80"/>
    <p:sldId id="984" r:id="rId81"/>
    <p:sldId id="955" r:id="rId82"/>
    <p:sldId id="957" r:id="rId83"/>
    <p:sldId id="768" r:id="rId84"/>
    <p:sldId id="769" r:id="rId85"/>
    <p:sldId id="971" r:id="rId86"/>
    <p:sldId id="771" r:id="rId87"/>
    <p:sldId id="930" r:id="rId88"/>
    <p:sldId id="772" r:id="rId89"/>
    <p:sldId id="775" r:id="rId90"/>
    <p:sldId id="972" r:id="rId91"/>
    <p:sldId id="973" r:id="rId92"/>
    <p:sldId id="869" r:id="rId93"/>
    <p:sldId id="870" r:id="rId94"/>
    <p:sldId id="976" r:id="rId95"/>
    <p:sldId id="977" r:id="rId96"/>
    <p:sldId id="978" r:id="rId97"/>
    <p:sldId id="980" r:id="rId98"/>
    <p:sldId id="871" r:id="rId99"/>
    <p:sldId id="872" r:id="rId100"/>
    <p:sldId id="873" r:id="rId101"/>
    <p:sldId id="875" r:id="rId102"/>
    <p:sldId id="939" r:id="rId103"/>
    <p:sldId id="989" r:id="rId104"/>
    <p:sldId id="990" r:id="rId105"/>
    <p:sldId id="991" r:id="rId106"/>
    <p:sldId id="992" r:id="rId107"/>
    <p:sldId id="445" r:id="rId108"/>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480">
          <p15:clr>
            <a:srgbClr val="A4A3A4"/>
          </p15:clr>
        </p15:guide>
        <p15:guide id="4" orient="horz" pos="240">
          <p15:clr>
            <a:srgbClr val="A4A3A4"/>
          </p15:clr>
        </p15:guide>
        <p15:guide id="5" orient="horz" pos="3936">
          <p15:clr>
            <a:srgbClr val="A4A3A4"/>
          </p15:clr>
        </p15:guide>
        <p15:guide id="6" pos="2880">
          <p15:clr>
            <a:srgbClr val="A4A3A4"/>
          </p15:clr>
        </p15:guide>
        <p15:guide id="7" pos="240">
          <p15:clr>
            <a:srgbClr val="A4A3A4"/>
          </p15:clr>
        </p15:guide>
        <p15:guide id="8" pos="55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Kennedy" initials="CK" lastIdx="13" clrIdx="0">
    <p:extLst>
      <p:ext uri="{19B8F6BF-5375-455C-9EA6-DF929625EA0E}">
        <p15:presenceInfo xmlns:p15="http://schemas.microsoft.com/office/powerpoint/2012/main" userId="Christina Kenne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1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4434" autoAdjust="0"/>
  </p:normalViewPr>
  <p:slideViewPr>
    <p:cSldViewPr>
      <p:cViewPr varScale="1">
        <p:scale>
          <a:sx n="67" d="100"/>
          <a:sy n="67" d="100"/>
        </p:scale>
        <p:origin x="1296" y="48"/>
      </p:cViewPr>
      <p:guideLst>
        <p:guide orient="horz" pos="2160"/>
        <p:guide orient="horz" pos="4080"/>
        <p:guide orient="horz" pos="480"/>
        <p:guide orient="horz" pos="240"/>
        <p:guide orient="horz" pos="3936"/>
        <p:guide pos="288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52"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6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slide" Target="slides/slide29.xml"/><Relationship Id="rId79" Type="http://schemas.openxmlformats.org/officeDocument/2006/relationships/slide" Target="slides/slide34.xml"/><Relationship Id="rId87" Type="http://schemas.openxmlformats.org/officeDocument/2006/relationships/slide" Target="slides/slide42.xml"/><Relationship Id="rId102" Type="http://schemas.openxmlformats.org/officeDocument/2006/relationships/slide" Target="slides/slide57.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16.xml"/><Relationship Id="rId82" Type="http://schemas.openxmlformats.org/officeDocument/2006/relationships/slide" Target="slides/slide37.xml"/><Relationship Id="rId90" Type="http://schemas.openxmlformats.org/officeDocument/2006/relationships/slide" Target="slides/slide45.xml"/><Relationship Id="rId95"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77" Type="http://schemas.openxmlformats.org/officeDocument/2006/relationships/slide" Target="slides/slide32.xml"/><Relationship Id="rId100" Type="http://schemas.openxmlformats.org/officeDocument/2006/relationships/slide" Target="slides/slide55.xml"/><Relationship Id="rId105" Type="http://schemas.openxmlformats.org/officeDocument/2006/relationships/slide" Target="slides/slide60.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slide" Target="slides/slide48.xml"/><Relationship Id="rId98" Type="http://schemas.openxmlformats.org/officeDocument/2006/relationships/slide" Target="slides/slide5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103" Type="http://schemas.openxmlformats.org/officeDocument/2006/relationships/slide" Target="slides/slide58.xml"/><Relationship Id="rId108" Type="http://schemas.openxmlformats.org/officeDocument/2006/relationships/slide" Target="slides/slide6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slide" Target="slides/slide51.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6" Type="http://schemas.openxmlformats.org/officeDocument/2006/relationships/slide" Target="slides/slide61.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slide" Target="slides/slide54.xml"/><Relationship Id="rId101"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notesMaster" Target="notesMasters/notesMaster1.xml"/><Relationship Id="rId34" Type="http://schemas.openxmlformats.org/officeDocument/2006/relationships/slideMaster" Target="slideMasters/slideMaster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slide" Target="slides/slide52.xml"/><Relationship Id="rId104"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85C98-3E88-4400-89F6-1F0929994018}"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ZA"/>
        </a:p>
      </dgm:t>
    </dgm:pt>
    <dgm:pt modelId="{7F58DF33-28E7-4DB5-AE4E-70DA96ABBEE8}">
      <dgm:prSet phldrT="[Text]" custT="1"/>
      <dgm:spPr>
        <a:solidFill>
          <a:srgbClr val="C00000"/>
        </a:solidFill>
        <a:ln>
          <a:solidFill>
            <a:srgbClr val="9AB1EA"/>
          </a:solidFill>
        </a:ln>
      </dgm:spPr>
      <dgm:t>
        <a:bodyPr/>
        <a:lstStyle/>
        <a:p>
          <a:r>
            <a:rPr lang="en-ZA" sz="1800" b="1" dirty="0" smtClean="0"/>
            <a:t>Trade Shows </a:t>
          </a:r>
          <a:endParaRPr lang="en-ZA" sz="1800" b="1" dirty="0"/>
        </a:p>
      </dgm:t>
    </dgm:pt>
    <dgm:pt modelId="{0B0E970A-ECE9-43D2-A09C-D883CB498EC4}" type="parTrans" cxnId="{B71D25C8-D9DF-4D3D-A35B-FDAAB0A2D5CF}">
      <dgm:prSet/>
      <dgm:spPr/>
      <dgm:t>
        <a:bodyPr/>
        <a:lstStyle/>
        <a:p>
          <a:endParaRPr lang="en-ZA" b="1">
            <a:solidFill>
              <a:schemeClr val="bg1"/>
            </a:solidFill>
          </a:endParaRPr>
        </a:p>
      </dgm:t>
    </dgm:pt>
    <dgm:pt modelId="{F1BA590A-3EF2-4724-9EB8-60BFC11EED82}" type="sibTrans" cxnId="{B71D25C8-D9DF-4D3D-A35B-FDAAB0A2D5CF}">
      <dgm:prSet/>
      <dgm:spPr/>
      <dgm:t>
        <a:bodyPr/>
        <a:lstStyle/>
        <a:p>
          <a:endParaRPr lang="en-ZA" b="1">
            <a:solidFill>
              <a:schemeClr val="bg1"/>
            </a:solidFill>
          </a:endParaRPr>
        </a:p>
      </dgm:t>
    </dgm:pt>
    <dgm:pt modelId="{1C8B0FB7-033C-4621-AD15-9AF685920764}">
      <dgm:prSet phldrT="[Text]" custT="1"/>
      <dgm:spPr>
        <a:solidFill>
          <a:schemeClr val="bg1">
            <a:lumMod val="85000"/>
            <a:alpha val="90000"/>
          </a:schemeClr>
        </a:solidFill>
      </dgm:spPr>
      <dgm:t>
        <a:bodyPr/>
        <a:lstStyle/>
        <a:p>
          <a:r>
            <a:rPr lang="en-ZA" sz="1400" b="0" dirty="0" smtClean="0"/>
            <a:t>Create a “marketing platform” for local business events industry players through trade shows</a:t>
          </a:r>
          <a:endParaRPr lang="en-ZA" sz="1800" b="0" dirty="0"/>
        </a:p>
      </dgm:t>
    </dgm:pt>
    <dgm:pt modelId="{2C0D2490-5EC1-448E-85E9-60C9808003E8}" type="parTrans" cxnId="{000B1438-7A46-4B53-9E62-103D165C874A}">
      <dgm:prSet/>
      <dgm:spPr/>
      <dgm:t>
        <a:bodyPr/>
        <a:lstStyle/>
        <a:p>
          <a:endParaRPr lang="en-ZA" b="1">
            <a:solidFill>
              <a:schemeClr val="bg1"/>
            </a:solidFill>
          </a:endParaRPr>
        </a:p>
      </dgm:t>
    </dgm:pt>
    <dgm:pt modelId="{0B98842A-86AE-4B56-8DA9-990D50C2E34F}" type="sibTrans" cxnId="{000B1438-7A46-4B53-9E62-103D165C874A}">
      <dgm:prSet/>
      <dgm:spPr/>
      <dgm:t>
        <a:bodyPr/>
        <a:lstStyle/>
        <a:p>
          <a:endParaRPr lang="en-ZA" b="1">
            <a:solidFill>
              <a:schemeClr val="bg1"/>
            </a:solidFill>
          </a:endParaRPr>
        </a:p>
      </dgm:t>
    </dgm:pt>
    <dgm:pt modelId="{A8477768-94DA-490B-AC22-30AAFD3447A9}">
      <dgm:prSet phldrT="[Text]" custT="1"/>
      <dgm:spPr>
        <a:solidFill>
          <a:srgbClr val="C00000"/>
        </a:solidFill>
        <a:ln>
          <a:solidFill>
            <a:srgbClr val="9AB1EA"/>
          </a:solidFill>
        </a:ln>
      </dgm:spPr>
      <dgm:t>
        <a:bodyPr/>
        <a:lstStyle/>
        <a:p>
          <a:r>
            <a:rPr lang="en-ZA" sz="1800" b="1" dirty="0" smtClean="0"/>
            <a:t>Bidding Support </a:t>
          </a:r>
          <a:endParaRPr lang="en-ZA" sz="1800" b="1" dirty="0"/>
        </a:p>
      </dgm:t>
    </dgm:pt>
    <dgm:pt modelId="{FCF4C364-C6CC-462D-875E-CAF02F0038FE}" type="parTrans" cxnId="{FCD231F9-040B-434A-A74F-71CADFD2B042}">
      <dgm:prSet/>
      <dgm:spPr/>
      <dgm:t>
        <a:bodyPr/>
        <a:lstStyle/>
        <a:p>
          <a:endParaRPr lang="en-ZA" b="1">
            <a:solidFill>
              <a:schemeClr val="bg1"/>
            </a:solidFill>
          </a:endParaRPr>
        </a:p>
      </dgm:t>
    </dgm:pt>
    <dgm:pt modelId="{88BCFC61-911E-44C5-BFB5-B6DE98D70DC2}" type="sibTrans" cxnId="{FCD231F9-040B-434A-A74F-71CADFD2B042}">
      <dgm:prSet/>
      <dgm:spPr/>
      <dgm:t>
        <a:bodyPr/>
        <a:lstStyle/>
        <a:p>
          <a:endParaRPr lang="en-ZA" b="1">
            <a:solidFill>
              <a:schemeClr val="bg1"/>
            </a:solidFill>
          </a:endParaRPr>
        </a:p>
      </dgm:t>
    </dgm:pt>
    <dgm:pt modelId="{CCE6F614-4F89-4A51-9371-A545AAD4B095}">
      <dgm:prSet phldrT="[Text]" custT="1"/>
      <dgm:spPr>
        <a:solidFill>
          <a:schemeClr val="bg1">
            <a:lumMod val="85000"/>
            <a:alpha val="90000"/>
          </a:schemeClr>
        </a:solidFill>
      </dgm:spPr>
      <dgm:t>
        <a:bodyPr/>
        <a:lstStyle/>
        <a:p>
          <a:r>
            <a:rPr lang="en-ZA" sz="1400" b="0" dirty="0" smtClean="0"/>
            <a:t>Provide support to regional and/or city convention bureaus (CBs) in bidding for key business events </a:t>
          </a:r>
          <a:endParaRPr lang="en-ZA" sz="1600" b="0" dirty="0"/>
        </a:p>
      </dgm:t>
    </dgm:pt>
    <dgm:pt modelId="{EB66DD37-CE9F-4BAC-8C8D-55A1FC6ABCD4}" type="parTrans" cxnId="{B387CFF5-4E6A-41D6-9EEC-117A51E7740E}">
      <dgm:prSet/>
      <dgm:spPr/>
      <dgm:t>
        <a:bodyPr/>
        <a:lstStyle/>
        <a:p>
          <a:endParaRPr lang="en-ZA" b="1">
            <a:solidFill>
              <a:schemeClr val="bg1"/>
            </a:solidFill>
          </a:endParaRPr>
        </a:p>
      </dgm:t>
    </dgm:pt>
    <dgm:pt modelId="{157DB4F9-245C-4A35-B8D3-333CD748EB5C}" type="sibTrans" cxnId="{B387CFF5-4E6A-41D6-9EEC-117A51E7740E}">
      <dgm:prSet/>
      <dgm:spPr/>
      <dgm:t>
        <a:bodyPr/>
        <a:lstStyle/>
        <a:p>
          <a:endParaRPr lang="en-ZA" b="1">
            <a:solidFill>
              <a:schemeClr val="bg1"/>
            </a:solidFill>
          </a:endParaRPr>
        </a:p>
      </dgm:t>
    </dgm:pt>
    <dgm:pt modelId="{BBFDFDD0-C8AF-4DAB-AC0A-AC3A1A8645F2}">
      <dgm:prSet phldrT="[Text]" custT="1"/>
      <dgm:spPr>
        <a:solidFill>
          <a:srgbClr val="C00000"/>
        </a:solidFill>
      </dgm:spPr>
      <dgm:t>
        <a:bodyPr/>
        <a:lstStyle/>
        <a:p>
          <a:r>
            <a:rPr lang="en-ZA" sz="1800" b="1" dirty="0" smtClean="0"/>
            <a:t>Building Attendance</a:t>
          </a:r>
        </a:p>
        <a:p>
          <a:r>
            <a:rPr lang="en-ZA" sz="1800" b="1" dirty="0" smtClean="0"/>
            <a:t>On-Site Support</a:t>
          </a:r>
          <a:endParaRPr lang="en-ZA" sz="1800" b="1" dirty="0"/>
        </a:p>
      </dgm:t>
    </dgm:pt>
    <dgm:pt modelId="{ED07043D-05A7-465D-A9AF-3F75B01B961E}" type="parTrans" cxnId="{D1601E08-2BCF-46A7-A7B9-7A9B5583E301}">
      <dgm:prSet/>
      <dgm:spPr/>
      <dgm:t>
        <a:bodyPr/>
        <a:lstStyle/>
        <a:p>
          <a:endParaRPr lang="en-ZA" b="1">
            <a:solidFill>
              <a:schemeClr val="bg1"/>
            </a:solidFill>
          </a:endParaRPr>
        </a:p>
      </dgm:t>
    </dgm:pt>
    <dgm:pt modelId="{3E54B2F8-C46F-43D9-9BD8-44026E18B8B2}" type="sibTrans" cxnId="{D1601E08-2BCF-46A7-A7B9-7A9B5583E301}">
      <dgm:prSet/>
      <dgm:spPr/>
      <dgm:t>
        <a:bodyPr/>
        <a:lstStyle/>
        <a:p>
          <a:endParaRPr lang="en-ZA" b="1">
            <a:solidFill>
              <a:schemeClr val="bg1"/>
            </a:solidFill>
          </a:endParaRPr>
        </a:p>
      </dgm:t>
    </dgm:pt>
    <dgm:pt modelId="{5449F7CF-D6EC-4735-8161-DEBE7C1E433C}">
      <dgm:prSet phldrT="[Text]" custT="1"/>
      <dgm:spPr>
        <a:solidFill>
          <a:schemeClr val="bg1">
            <a:lumMod val="85000"/>
            <a:alpha val="90000"/>
          </a:schemeClr>
        </a:solidFill>
      </dgm:spPr>
      <dgm:t>
        <a:bodyPr/>
        <a:lstStyle/>
        <a:p>
          <a:endParaRPr lang="en-ZA" sz="1200" b="1" dirty="0"/>
        </a:p>
      </dgm:t>
    </dgm:pt>
    <dgm:pt modelId="{42C87D30-DF43-4905-B900-5BC1B7D35E2F}" type="parTrans" cxnId="{8C36C9D1-4164-49A7-8D0A-0E25104FCA2F}">
      <dgm:prSet/>
      <dgm:spPr/>
      <dgm:t>
        <a:bodyPr/>
        <a:lstStyle/>
        <a:p>
          <a:endParaRPr lang="en-ZA" b="1">
            <a:solidFill>
              <a:schemeClr val="bg1"/>
            </a:solidFill>
          </a:endParaRPr>
        </a:p>
      </dgm:t>
    </dgm:pt>
    <dgm:pt modelId="{5942C52B-4E65-482C-A945-F7687053EF83}" type="sibTrans" cxnId="{8C36C9D1-4164-49A7-8D0A-0E25104FCA2F}">
      <dgm:prSet/>
      <dgm:spPr/>
      <dgm:t>
        <a:bodyPr/>
        <a:lstStyle/>
        <a:p>
          <a:endParaRPr lang="en-ZA" b="1">
            <a:solidFill>
              <a:schemeClr val="bg1"/>
            </a:solidFill>
          </a:endParaRPr>
        </a:p>
      </dgm:t>
    </dgm:pt>
    <dgm:pt modelId="{212B4534-9DAA-4B77-BB45-835505D0A9EF}">
      <dgm:prSet phldrT="[Text]" custT="1"/>
      <dgm:spPr>
        <a:solidFill>
          <a:srgbClr val="C00000"/>
        </a:solidFill>
      </dgm:spPr>
      <dgm:t>
        <a:bodyPr/>
        <a:lstStyle/>
        <a:p>
          <a:r>
            <a:rPr lang="en-ZA" sz="1800" b="1" dirty="0" smtClean="0"/>
            <a:t>PR, Media and Advertising</a:t>
          </a:r>
          <a:endParaRPr lang="en-ZA" sz="1800" b="1" dirty="0"/>
        </a:p>
      </dgm:t>
    </dgm:pt>
    <dgm:pt modelId="{F2077FD0-343F-49CE-8D5D-8D00BEC3420B}" type="parTrans" cxnId="{65D9D020-AA0C-4AD9-8299-14BE7BE24CBE}">
      <dgm:prSet/>
      <dgm:spPr/>
      <dgm:t>
        <a:bodyPr/>
        <a:lstStyle/>
        <a:p>
          <a:endParaRPr lang="en-ZA" b="1">
            <a:solidFill>
              <a:schemeClr val="bg1"/>
            </a:solidFill>
          </a:endParaRPr>
        </a:p>
      </dgm:t>
    </dgm:pt>
    <dgm:pt modelId="{31A65760-186A-43B6-9B9C-E84776DE7442}" type="sibTrans" cxnId="{65D9D020-AA0C-4AD9-8299-14BE7BE24CBE}">
      <dgm:prSet/>
      <dgm:spPr/>
      <dgm:t>
        <a:bodyPr/>
        <a:lstStyle/>
        <a:p>
          <a:endParaRPr lang="en-ZA" b="1">
            <a:solidFill>
              <a:schemeClr val="bg1"/>
            </a:solidFill>
          </a:endParaRPr>
        </a:p>
      </dgm:t>
    </dgm:pt>
    <dgm:pt modelId="{FA751EAE-4850-48A8-8D5E-2663B740F7DD}">
      <dgm:prSet phldrT="[Text]" custT="1"/>
      <dgm:spPr>
        <a:solidFill>
          <a:schemeClr val="bg1">
            <a:lumMod val="85000"/>
            <a:alpha val="90000"/>
          </a:schemeClr>
        </a:solidFill>
      </dgm:spPr>
      <dgm:t>
        <a:bodyPr/>
        <a:lstStyle/>
        <a:p>
          <a:r>
            <a:rPr lang="en-ZA" sz="1400" b="0" dirty="0" smtClean="0"/>
            <a:t>Increase awareness about South Africa as a business events destination </a:t>
          </a:r>
          <a:endParaRPr lang="en-ZA" sz="1500" b="1" dirty="0"/>
        </a:p>
      </dgm:t>
    </dgm:pt>
    <dgm:pt modelId="{F224460E-09A9-43D0-A6D3-4D59D9CCF6C2}" type="parTrans" cxnId="{72F84E03-FE1E-4356-B09E-8127CF7AA45C}">
      <dgm:prSet/>
      <dgm:spPr/>
      <dgm:t>
        <a:bodyPr/>
        <a:lstStyle/>
        <a:p>
          <a:endParaRPr lang="en-ZA" b="1">
            <a:solidFill>
              <a:schemeClr val="bg1"/>
            </a:solidFill>
          </a:endParaRPr>
        </a:p>
      </dgm:t>
    </dgm:pt>
    <dgm:pt modelId="{1D1E4F45-D2B9-4218-8256-456A618F1E1B}" type="sibTrans" cxnId="{72F84E03-FE1E-4356-B09E-8127CF7AA45C}">
      <dgm:prSet/>
      <dgm:spPr/>
      <dgm:t>
        <a:bodyPr/>
        <a:lstStyle/>
        <a:p>
          <a:endParaRPr lang="en-ZA" b="1">
            <a:solidFill>
              <a:schemeClr val="bg1"/>
            </a:solidFill>
          </a:endParaRPr>
        </a:p>
      </dgm:t>
    </dgm:pt>
    <dgm:pt modelId="{0FB537A3-E3F5-4705-AC3D-9B14416257AA}">
      <dgm:prSet phldrT="[Text]" custT="1"/>
      <dgm:spPr>
        <a:solidFill>
          <a:srgbClr val="C00000"/>
        </a:solidFill>
      </dgm:spPr>
      <dgm:t>
        <a:bodyPr/>
        <a:lstStyle/>
        <a:p>
          <a:r>
            <a:rPr lang="en-ZA" sz="1800" b="1" dirty="0" smtClean="0"/>
            <a:t>Lead Development </a:t>
          </a:r>
          <a:endParaRPr lang="en-ZA" sz="1800" b="1" dirty="0"/>
        </a:p>
      </dgm:t>
    </dgm:pt>
    <dgm:pt modelId="{EBFF1736-1805-44E5-86D1-56850205A784}" type="parTrans" cxnId="{8D16838E-5E97-4E14-ADA6-4FADF2ECFDA4}">
      <dgm:prSet/>
      <dgm:spPr/>
      <dgm:t>
        <a:bodyPr/>
        <a:lstStyle/>
        <a:p>
          <a:endParaRPr lang="en-ZA" b="1">
            <a:solidFill>
              <a:schemeClr val="bg1"/>
            </a:solidFill>
          </a:endParaRPr>
        </a:p>
      </dgm:t>
    </dgm:pt>
    <dgm:pt modelId="{89FB9CCB-44C0-4C6C-8EE4-B9098284DFC9}" type="sibTrans" cxnId="{8D16838E-5E97-4E14-ADA6-4FADF2ECFDA4}">
      <dgm:prSet/>
      <dgm:spPr/>
      <dgm:t>
        <a:bodyPr/>
        <a:lstStyle/>
        <a:p>
          <a:endParaRPr lang="en-ZA" b="1">
            <a:solidFill>
              <a:schemeClr val="bg1"/>
            </a:solidFill>
          </a:endParaRPr>
        </a:p>
      </dgm:t>
    </dgm:pt>
    <dgm:pt modelId="{4EA4DC9D-874B-47CE-898A-78807A011EFB}">
      <dgm:prSet phldrT="[Text]" custT="1"/>
      <dgm:spPr>
        <a:solidFill>
          <a:schemeClr val="bg1">
            <a:lumMod val="85000"/>
            <a:alpha val="90000"/>
          </a:schemeClr>
        </a:solidFill>
      </dgm:spPr>
      <dgm:t>
        <a:bodyPr/>
        <a:lstStyle/>
        <a:p>
          <a:endParaRPr lang="en-ZA" sz="1600" b="0" dirty="0"/>
        </a:p>
      </dgm:t>
    </dgm:pt>
    <dgm:pt modelId="{3DF36B88-2E1A-4063-9CDA-3CE11AE67355}" type="parTrans" cxnId="{768E8A99-4467-4DB0-9252-8360AC8293EF}">
      <dgm:prSet/>
      <dgm:spPr/>
      <dgm:t>
        <a:bodyPr/>
        <a:lstStyle/>
        <a:p>
          <a:endParaRPr lang="en-ZA" b="1">
            <a:solidFill>
              <a:schemeClr val="bg1"/>
            </a:solidFill>
          </a:endParaRPr>
        </a:p>
      </dgm:t>
    </dgm:pt>
    <dgm:pt modelId="{6C9817CA-5416-419F-9692-D50423DC3906}" type="sibTrans" cxnId="{768E8A99-4467-4DB0-9252-8360AC8293EF}">
      <dgm:prSet/>
      <dgm:spPr/>
      <dgm:t>
        <a:bodyPr/>
        <a:lstStyle/>
        <a:p>
          <a:endParaRPr lang="en-ZA" b="1">
            <a:solidFill>
              <a:schemeClr val="bg1"/>
            </a:solidFill>
          </a:endParaRPr>
        </a:p>
      </dgm:t>
    </dgm:pt>
    <dgm:pt modelId="{331D2609-32E8-4FDD-BF26-504A739CB9B1}">
      <dgm:prSet custT="1"/>
      <dgm:spPr>
        <a:solidFill>
          <a:schemeClr val="bg1">
            <a:lumMod val="85000"/>
            <a:alpha val="90000"/>
          </a:schemeClr>
        </a:solidFill>
      </dgm:spPr>
      <dgm:t>
        <a:bodyPr/>
        <a:lstStyle/>
        <a:p>
          <a:r>
            <a:rPr lang="en-ZA" sz="1400" b="0" dirty="0"/>
            <a:t>Generate maximum delegate attendance at business events</a:t>
          </a:r>
        </a:p>
      </dgm:t>
    </dgm:pt>
    <dgm:pt modelId="{C9B78D24-08BE-4E17-889B-97E90C4EE213}" type="parTrans" cxnId="{9E98BB95-4C19-4E6D-8504-A66EFE2F8FC3}">
      <dgm:prSet/>
      <dgm:spPr/>
      <dgm:t>
        <a:bodyPr/>
        <a:lstStyle/>
        <a:p>
          <a:endParaRPr lang="en-ZA"/>
        </a:p>
      </dgm:t>
    </dgm:pt>
    <dgm:pt modelId="{6E89376C-1B1F-4401-9950-317C7F416A7C}" type="sibTrans" cxnId="{9E98BB95-4C19-4E6D-8504-A66EFE2F8FC3}">
      <dgm:prSet/>
      <dgm:spPr/>
      <dgm:t>
        <a:bodyPr/>
        <a:lstStyle/>
        <a:p>
          <a:endParaRPr lang="en-ZA"/>
        </a:p>
      </dgm:t>
    </dgm:pt>
    <dgm:pt modelId="{C4A7EC0A-9BEB-46ED-9521-B93F47CF43DD}">
      <dgm:prSet custT="1"/>
      <dgm:spPr>
        <a:solidFill>
          <a:schemeClr val="bg1">
            <a:lumMod val="85000"/>
            <a:alpha val="90000"/>
          </a:schemeClr>
        </a:solidFill>
      </dgm:spPr>
      <dgm:t>
        <a:bodyPr/>
        <a:lstStyle/>
        <a:p>
          <a:endParaRPr lang="en-ZA" sz="1200" b="1" dirty="0"/>
        </a:p>
      </dgm:t>
    </dgm:pt>
    <dgm:pt modelId="{CE7F6900-F0FB-44A2-97FD-E58CF0932F67}" type="parTrans" cxnId="{3997A65B-308F-4547-BABF-B6E57EA0EB24}">
      <dgm:prSet/>
      <dgm:spPr/>
      <dgm:t>
        <a:bodyPr/>
        <a:lstStyle/>
        <a:p>
          <a:endParaRPr lang="en-ZA"/>
        </a:p>
      </dgm:t>
    </dgm:pt>
    <dgm:pt modelId="{7163135B-9485-42E3-8217-72B45E4A43CA}" type="sibTrans" cxnId="{3997A65B-308F-4547-BABF-B6E57EA0EB24}">
      <dgm:prSet/>
      <dgm:spPr/>
      <dgm:t>
        <a:bodyPr/>
        <a:lstStyle/>
        <a:p>
          <a:endParaRPr lang="en-ZA"/>
        </a:p>
      </dgm:t>
    </dgm:pt>
    <dgm:pt modelId="{3B394BCE-21E7-4138-BFAE-E6DED55FFCFC}">
      <dgm:prSet custT="1"/>
      <dgm:spPr>
        <a:solidFill>
          <a:schemeClr val="bg1">
            <a:lumMod val="85000"/>
            <a:alpha val="90000"/>
          </a:schemeClr>
        </a:solidFill>
      </dgm:spPr>
      <dgm:t>
        <a:bodyPr/>
        <a:lstStyle/>
        <a:p>
          <a:r>
            <a:rPr lang="en-ZA" sz="1400" b="0" dirty="0"/>
            <a:t>Develop a </a:t>
          </a:r>
          <a:r>
            <a:rPr lang="en-ZA" sz="1400" b="0" dirty="0" smtClean="0"/>
            <a:t>co-ordinated </a:t>
          </a:r>
          <a:r>
            <a:rPr lang="en-ZA" sz="1400" b="0" dirty="0"/>
            <a:t>approach to generate leads for business events</a:t>
          </a:r>
        </a:p>
      </dgm:t>
    </dgm:pt>
    <dgm:pt modelId="{91702BC0-7032-447D-937A-0174E5B9AD16}" type="parTrans" cxnId="{F0CDAC3A-279B-4690-B1BA-DA34515E0E11}">
      <dgm:prSet/>
      <dgm:spPr/>
      <dgm:t>
        <a:bodyPr/>
        <a:lstStyle/>
        <a:p>
          <a:endParaRPr lang="en-ZA"/>
        </a:p>
      </dgm:t>
    </dgm:pt>
    <dgm:pt modelId="{E4475E94-3408-4A5F-A17C-06CE7E10A829}" type="sibTrans" cxnId="{F0CDAC3A-279B-4690-B1BA-DA34515E0E11}">
      <dgm:prSet/>
      <dgm:spPr/>
      <dgm:t>
        <a:bodyPr/>
        <a:lstStyle/>
        <a:p>
          <a:endParaRPr lang="en-ZA"/>
        </a:p>
      </dgm:t>
    </dgm:pt>
    <dgm:pt modelId="{6FEFEFA5-1773-49E3-AE71-AC1B63F16EDD}">
      <dgm:prSet custT="1"/>
      <dgm:spPr>
        <a:solidFill>
          <a:schemeClr val="bg1">
            <a:lumMod val="85000"/>
            <a:alpha val="90000"/>
          </a:schemeClr>
        </a:solidFill>
      </dgm:spPr>
      <dgm:t>
        <a:bodyPr/>
        <a:lstStyle/>
        <a:p>
          <a:endParaRPr lang="en-ZA" sz="1600" b="0" dirty="0"/>
        </a:p>
      </dgm:t>
    </dgm:pt>
    <dgm:pt modelId="{3F7CE684-91C8-4653-94F6-966B02230C11}" type="parTrans" cxnId="{80E5DAF8-1F8C-4115-92F7-935CC1714464}">
      <dgm:prSet/>
      <dgm:spPr/>
      <dgm:t>
        <a:bodyPr/>
        <a:lstStyle/>
        <a:p>
          <a:endParaRPr lang="en-ZA"/>
        </a:p>
      </dgm:t>
    </dgm:pt>
    <dgm:pt modelId="{3E251EFA-E1DE-4038-914F-3F4CDBF02546}" type="sibTrans" cxnId="{80E5DAF8-1F8C-4115-92F7-935CC1714464}">
      <dgm:prSet/>
      <dgm:spPr/>
      <dgm:t>
        <a:bodyPr/>
        <a:lstStyle/>
        <a:p>
          <a:endParaRPr lang="en-ZA"/>
        </a:p>
      </dgm:t>
    </dgm:pt>
    <dgm:pt modelId="{ED0157C2-9871-4444-A19B-18C9E921E2D3}">
      <dgm:prSet phldrT="[Text]" custT="1"/>
      <dgm:spPr>
        <a:solidFill>
          <a:srgbClr val="C00000"/>
        </a:solidFill>
      </dgm:spPr>
      <dgm:t>
        <a:bodyPr/>
        <a:lstStyle/>
        <a:p>
          <a:r>
            <a:rPr lang="en-ZA" sz="1800" b="1" dirty="0" smtClean="0"/>
            <a:t>Capacity Building/ Research </a:t>
          </a:r>
          <a:endParaRPr lang="en-ZA" sz="1800" b="1" dirty="0"/>
        </a:p>
      </dgm:t>
    </dgm:pt>
    <dgm:pt modelId="{FADC967B-38B4-4731-B396-F7085001CD89}" type="parTrans" cxnId="{E867037C-5771-4116-B49C-E436587EC51D}">
      <dgm:prSet/>
      <dgm:spPr/>
      <dgm:t>
        <a:bodyPr/>
        <a:lstStyle/>
        <a:p>
          <a:endParaRPr lang="en-ZA"/>
        </a:p>
      </dgm:t>
    </dgm:pt>
    <dgm:pt modelId="{B5AA9EB6-E1D9-4572-A706-10671A7EB58F}" type="sibTrans" cxnId="{E867037C-5771-4116-B49C-E436587EC51D}">
      <dgm:prSet/>
      <dgm:spPr/>
      <dgm:t>
        <a:bodyPr/>
        <a:lstStyle/>
        <a:p>
          <a:endParaRPr lang="en-ZA"/>
        </a:p>
      </dgm:t>
    </dgm:pt>
    <dgm:pt modelId="{A5FEE034-4CC8-4FAE-AF05-E637FA6D48FA}">
      <dgm:prSet phldrT="[Text]"/>
      <dgm:spPr>
        <a:solidFill>
          <a:schemeClr val="bg1">
            <a:lumMod val="85000"/>
            <a:alpha val="90000"/>
          </a:schemeClr>
        </a:solidFill>
      </dgm:spPr>
      <dgm:t>
        <a:bodyPr/>
        <a:lstStyle/>
        <a:p>
          <a:endParaRPr lang="en-ZA" sz="900" b="0" dirty="0"/>
        </a:p>
      </dgm:t>
    </dgm:pt>
    <dgm:pt modelId="{69790700-4947-43EF-90E7-F3060E30509C}" type="parTrans" cxnId="{B20399A9-526C-438D-AC40-6774B85D8000}">
      <dgm:prSet/>
      <dgm:spPr/>
      <dgm:t>
        <a:bodyPr/>
        <a:lstStyle/>
        <a:p>
          <a:endParaRPr lang="en-ZA"/>
        </a:p>
      </dgm:t>
    </dgm:pt>
    <dgm:pt modelId="{121FBDF6-CC0E-4150-A715-41F58697D528}" type="sibTrans" cxnId="{B20399A9-526C-438D-AC40-6774B85D8000}">
      <dgm:prSet/>
      <dgm:spPr/>
      <dgm:t>
        <a:bodyPr/>
        <a:lstStyle/>
        <a:p>
          <a:endParaRPr lang="en-ZA"/>
        </a:p>
      </dgm:t>
    </dgm:pt>
    <dgm:pt modelId="{88BD2BEB-B4A7-4661-B5F2-5906EB51E9BA}">
      <dgm:prSet/>
      <dgm:spPr>
        <a:solidFill>
          <a:schemeClr val="bg1">
            <a:lumMod val="85000"/>
            <a:alpha val="90000"/>
          </a:schemeClr>
        </a:solidFill>
      </dgm:spPr>
      <dgm:t>
        <a:bodyPr/>
        <a:lstStyle/>
        <a:p>
          <a:endParaRPr lang="en-ZA" sz="900" b="0" dirty="0"/>
        </a:p>
      </dgm:t>
    </dgm:pt>
    <dgm:pt modelId="{61F83303-D46D-4765-A97D-AB50EFB876BC}" type="parTrans" cxnId="{61AFEEBB-D18E-415B-B1A7-2EF24352373B}">
      <dgm:prSet/>
      <dgm:spPr/>
      <dgm:t>
        <a:bodyPr/>
        <a:lstStyle/>
        <a:p>
          <a:endParaRPr lang="en-ZA"/>
        </a:p>
      </dgm:t>
    </dgm:pt>
    <dgm:pt modelId="{253C0661-0D9A-4261-81ED-3CC44BF8AB88}" type="sibTrans" cxnId="{61AFEEBB-D18E-415B-B1A7-2EF24352373B}">
      <dgm:prSet/>
      <dgm:spPr/>
      <dgm:t>
        <a:bodyPr/>
        <a:lstStyle/>
        <a:p>
          <a:endParaRPr lang="en-ZA"/>
        </a:p>
      </dgm:t>
    </dgm:pt>
    <dgm:pt modelId="{CDD12E27-35A7-4E95-964B-63833FEFD8CF}">
      <dgm:prSet custT="1"/>
      <dgm:spPr>
        <a:solidFill>
          <a:schemeClr val="bg1">
            <a:lumMod val="85000"/>
            <a:alpha val="90000"/>
          </a:schemeClr>
        </a:solidFill>
      </dgm:spPr>
      <dgm:t>
        <a:bodyPr/>
        <a:lstStyle/>
        <a:p>
          <a:r>
            <a:rPr lang="en-ZA" sz="1400" b="0" dirty="0" smtClean="0"/>
            <a:t>Create </a:t>
          </a:r>
          <a:r>
            <a:rPr lang="en-ZA" sz="1400" b="0" dirty="0"/>
            <a:t>a more professional environment in which more </a:t>
          </a:r>
          <a:r>
            <a:rPr lang="en-ZA" sz="1400" b="0" dirty="0" smtClean="0"/>
            <a:t>business events </a:t>
          </a:r>
          <a:r>
            <a:rPr lang="en-ZA" sz="1400" b="0" dirty="0"/>
            <a:t>will come to South Africa </a:t>
          </a:r>
        </a:p>
      </dgm:t>
    </dgm:pt>
    <dgm:pt modelId="{818099C2-392B-4C69-920C-894E0A7B725D}" type="parTrans" cxnId="{148170FF-EA06-425D-A3FC-28A28298F882}">
      <dgm:prSet/>
      <dgm:spPr/>
      <dgm:t>
        <a:bodyPr/>
        <a:lstStyle/>
        <a:p>
          <a:endParaRPr lang="en-ZA"/>
        </a:p>
      </dgm:t>
    </dgm:pt>
    <dgm:pt modelId="{0A207EDA-EC46-4486-B21F-5EEBF480F0E8}" type="sibTrans" cxnId="{148170FF-EA06-425D-A3FC-28A28298F882}">
      <dgm:prSet/>
      <dgm:spPr/>
      <dgm:t>
        <a:bodyPr/>
        <a:lstStyle/>
        <a:p>
          <a:endParaRPr lang="en-ZA"/>
        </a:p>
      </dgm:t>
    </dgm:pt>
    <dgm:pt modelId="{9DEBCFA4-6ECC-4B65-8ABC-7343569635CF}" type="pres">
      <dgm:prSet presAssocID="{BBE85C98-3E88-4400-89F6-1F0929994018}" presName="Name0" presStyleCnt="0">
        <dgm:presLayoutVars>
          <dgm:dir/>
          <dgm:animLvl val="lvl"/>
          <dgm:resizeHandles val="exact"/>
        </dgm:presLayoutVars>
      </dgm:prSet>
      <dgm:spPr/>
      <dgm:t>
        <a:bodyPr/>
        <a:lstStyle/>
        <a:p>
          <a:endParaRPr lang="en-ZA"/>
        </a:p>
      </dgm:t>
    </dgm:pt>
    <dgm:pt modelId="{FBA645F0-188B-486A-B25D-519FD7CD0DAD}" type="pres">
      <dgm:prSet presAssocID="{7F58DF33-28E7-4DB5-AE4E-70DA96ABBEE8}" presName="linNode" presStyleCnt="0"/>
      <dgm:spPr/>
    </dgm:pt>
    <dgm:pt modelId="{7AAAABA1-FC83-442E-B986-D83E0CF5AF72}" type="pres">
      <dgm:prSet presAssocID="{7F58DF33-28E7-4DB5-AE4E-70DA96ABBEE8}" presName="parentText" presStyleLbl="node1" presStyleIdx="0" presStyleCnt="6">
        <dgm:presLayoutVars>
          <dgm:chMax val="1"/>
          <dgm:bulletEnabled val="1"/>
        </dgm:presLayoutVars>
      </dgm:prSet>
      <dgm:spPr/>
      <dgm:t>
        <a:bodyPr/>
        <a:lstStyle/>
        <a:p>
          <a:endParaRPr lang="en-ZA"/>
        </a:p>
      </dgm:t>
    </dgm:pt>
    <dgm:pt modelId="{98854D4E-589C-45F9-94D8-7AE8925E28EF}" type="pres">
      <dgm:prSet presAssocID="{7F58DF33-28E7-4DB5-AE4E-70DA96ABBEE8}" presName="descendantText" presStyleLbl="alignAccFollowNode1" presStyleIdx="0" presStyleCnt="6">
        <dgm:presLayoutVars>
          <dgm:bulletEnabled val="1"/>
        </dgm:presLayoutVars>
      </dgm:prSet>
      <dgm:spPr/>
      <dgm:t>
        <a:bodyPr/>
        <a:lstStyle/>
        <a:p>
          <a:endParaRPr lang="en-ZA"/>
        </a:p>
      </dgm:t>
    </dgm:pt>
    <dgm:pt modelId="{0DB7017C-048D-4F5F-94EC-28B6C0ADC5BE}" type="pres">
      <dgm:prSet presAssocID="{F1BA590A-3EF2-4724-9EB8-60BFC11EED82}" presName="sp" presStyleCnt="0"/>
      <dgm:spPr/>
    </dgm:pt>
    <dgm:pt modelId="{F3F33408-C9B2-420C-8465-4E2BB13505F9}" type="pres">
      <dgm:prSet presAssocID="{A8477768-94DA-490B-AC22-30AAFD3447A9}" presName="linNode" presStyleCnt="0"/>
      <dgm:spPr/>
    </dgm:pt>
    <dgm:pt modelId="{3111BF13-7A59-4E71-A164-3F38E75E2C42}" type="pres">
      <dgm:prSet presAssocID="{A8477768-94DA-490B-AC22-30AAFD3447A9}" presName="parentText" presStyleLbl="node1" presStyleIdx="1" presStyleCnt="6">
        <dgm:presLayoutVars>
          <dgm:chMax val="1"/>
          <dgm:bulletEnabled val="1"/>
        </dgm:presLayoutVars>
      </dgm:prSet>
      <dgm:spPr/>
      <dgm:t>
        <a:bodyPr/>
        <a:lstStyle/>
        <a:p>
          <a:endParaRPr lang="en-ZA"/>
        </a:p>
      </dgm:t>
    </dgm:pt>
    <dgm:pt modelId="{5C6A5BB0-1A62-4AC5-913E-B4F236EDA210}" type="pres">
      <dgm:prSet presAssocID="{A8477768-94DA-490B-AC22-30AAFD3447A9}" presName="descendantText" presStyleLbl="alignAccFollowNode1" presStyleIdx="1" presStyleCnt="6">
        <dgm:presLayoutVars>
          <dgm:bulletEnabled val="1"/>
        </dgm:presLayoutVars>
      </dgm:prSet>
      <dgm:spPr/>
      <dgm:t>
        <a:bodyPr/>
        <a:lstStyle/>
        <a:p>
          <a:endParaRPr lang="en-ZA"/>
        </a:p>
      </dgm:t>
    </dgm:pt>
    <dgm:pt modelId="{410DF3D0-C94B-4F35-8C47-08219976554A}" type="pres">
      <dgm:prSet presAssocID="{88BCFC61-911E-44C5-BFB5-B6DE98D70DC2}" presName="sp" presStyleCnt="0"/>
      <dgm:spPr/>
    </dgm:pt>
    <dgm:pt modelId="{F75DA7E6-CF1C-427E-A92D-1BA85608F00C}" type="pres">
      <dgm:prSet presAssocID="{BBFDFDD0-C8AF-4DAB-AC0A-AC3A1A8645F2}" presName="linNode" presStyleCnt="0"/>
      <dgm:spPr/>
    </dgm:pt>
    <dgm:pt modelId="{5E77598D-D7C0-4BA4-AE03-591075A43BBE}" type="pres">
      <dgm:prSet presAssocID="{BBFDFDD0-C8AF-4DAB-AC0A-AC3A1A8645F2}" presName="parentText" presStyleLbl="node1" presStyleIdx="2" presStyleCnt="6">
        <dgm:presLayoutVars>
          <dgm:chMax val="1"/>
          <dgm:bulletEnabled val="1"/>
        </dgm:presLayoutVars>
      </dgm:prSet>
      <dgm:spPr/>
      <dgm:t>
        <a:bodyPr/>
        <a:lstStyle/>
        <a:p>
          <a:endParaRPr lang="en-ZA"/>
        </a:p>
      </dgm:t>
    </dgm:pt>
    <dgm:pt modelId="{035A30B0-0604-4393-838E-0F28D3622127}" type="pres">
      <dgm:prSet presAssocID="{BBFDFDD0-C8AF-4DAB-AC0A-AC3A1A8645F2}" presName="descendantText" presStyleLbl="alignAccFollowNode1" presStyleIdx="2" presStyleCnt="6">
        <dgm:presLayoutVars>
          <dgm:bulletEnabled val="1"/>
        </dgm:presLayoutVars>
      </dgm:prSet>
      <dgm:spPr/>
      <dgm:t>
        <a:bodyPr/>
        <a:lstStyle/>
        <a:p>
          <a:endParaRPr lang="en-ZA"/>
        </a:p>
      </dgm:t>
    </dgm:pt>
    <dgm:pt modelId="{4E0797F0-9752-4922-B20E-17ACDB0164F9}" type="pres">
      <dgm:prSet presAssocID="{3E54B2F8-C46F-43D9-9BD8-44026E18B8B2}" presName="sp" presStyleCnt="0"/>
      <dgm:spPr/>
    </dgm:pt>
    <dgm:pt modelId="{40C8DB90-E6C3-4ACF-96B0-2D40031C43E1}" type="pres">
      <dgm:prSet presAssocID="{212B4534-9DAA-4B77-BB45-835505D0A9EF}" presName="linNode" presStyleCnt="0"/>
      <dgm:spPr/>
    </dgm:pt>
    <dgm:pt modelId="{2A83A43D-93D7-437A-B160-669706579672}" type="pres">
      <dgm:prSet presAssocID="{212B4534-9DAA-4B77-BB45-835505D0A9EF}" presName="parentText" presStyleLbl="node1" presStyleIdx="3" presStyleCnt="6">
        <dgm:presLayoutVars>
          <dgm:chMax val="1"/>
          <dgm:bulletEnabled val="1"/>
        </dgm:presLayoutVars>
      </dgm:prSet>
      <dgm:spPr/>
      <dgm:t>
        <a:bodyPr/>
        <a:lstStyle/>
        <a:p>
          <a:endParaRPr lang="en-ZA"/>
        </a:p>
      </dgm:t>
    </dgm:pt>
    <dgm:pt modelId="{141CE943-87D4-478D-A46E-6EE685FDF879}" type="pres">
      <dgm:prSet presAssocID="{212B4534-9DAA-4B77-BB45-835505D0A9EF}" presName="descendantText" presStyleLbl="alignAccFollowNode1" presStyleIdx="3" presStyleCnt="6">
        <dgm:presLayoutVars>
          <dgm:bulletEnabled val="1"/>
        </dgm:presLayoutVars>
      </dgm:prSet>
      <dgm:spPr/>
      <dgm:t>
        <a:bodyPr/>
        <a:lstStyle/>
        <a:p>
          <a:endParaRPr lang="en-ZA"/>
        </a:p>
      </dgm:t>
    </dgm:pt>
    <dgm:pt modelId="{A36633E3-4B88-46E1-9A4B-E59B5A882B4C}" type="pres">
      <dgm:prSet presAssocID="{31A65760-186A-43B6-9B9C-E84776DE7442}" presName="sp" presStyleCnt="0"/>
      <dgm:spPr/>
    </dgm:pt>
    <dgm:pt modelId="{C007CE26-5C2C-41E1-9B88-A7F489637F45}" type="pres">
      <dgm:prSet presAssocID="{0FB537A3-E3F5-4705-AC3D-9B14416257AA}" presName="linNode" presStyleCnt="0"/>
      <dgm:spPr/>
    </dgm:pt>
    <dgm:pt modelId="{4E98BDEA-EFA9-4C8D-85DC-2883C7D79E56}" type="pres">
      <dgm:prSet presAssocID="{0FB537A3-E3F5-4705-AC3D-9B14416257AA}" presName="parentText" presStyleLbl="node1" presStyleIdx="4" presStyleCnt="6" custLinFactNeighborX="-1611">
        <dgm:presLayoutVars>
          <dgm:chMax val="1"/>
          <dgm:bulletEnabled val="1"/>
        </dgm:presLayoutVars>
      </dgm:prSet>
      <dgm:spPr/>
      <dgm:t>
        <a:bodyPr/>
        <a:lstStyle/>
        <a:p>
          <a:endParaRPr lang="en-ZA"/>
        </a:p>
      </dgm:t>
    </dgm:pt>
    <dgm:pt modelId="{CDDBF8D0-195C-4D88-B816-435C96B69383}" type="pres">
      <dgm:prSet presAssocID="{0FB537A3-E3F5-4705-AC3D-9B14416257AA}" presName="descendantText" presStyleLbl="alignAccFollowNode1" presStyleIdx="4" presStyleCnt="6">
        <dgm:presLayoutVars>
          <dgm:bulletEnabled val="1"/>
        </dgm:presLayoutVars>
      </dgm:prSet>
      <dgm:spPr/>
      <dgm:t>
        <a:bodyPr/>
        <a:lstStyle/>
        <a:p>
          <a:endParaRPr lang="en-ZA"/>
        </a:p>
      </dgm:t>
    </dgm:pt>
    <dgm:pt modelId="{3714EABC-09CD-4E5F-A650-96FC277983BA}" type="pres">
      <dgm:prSet presAssocID="{89FB9CCB-44C0-4C6C-8EE4-B9098284DFC9}" presName="sp" presStyleCnt="0"/>
      <dgm:spPr/>
    </dgm:pt>
    <dgm:pt modelId="{CEBADCAE-4217-44E9-B332-803E8355F4A4}" type="pres">
      <dgm:prSet presAssocID="{ED0157C2-9871-4444-A19B-18C9E921E2D3}" presName="linNode" presStyleCnt="0"/>
      <dgm:spPr/>
    </dgm:pt>
    <dgm:pt modelId="{BF730D71-2A2D-4079-A8DB-F7B913F80BB9}" type="pres">
      <dgm:prSet presAssocID="{ED0157C2-9871-4444-A19B-18C9E921E2D3}" presName="parentText" presStyleLbl="node1" presStyleIdx="5" presStyleCnt="6" custLinFactNeighborX="-1611">
        <dgm:presLayoutVars>
          <dgm:chMax val="1"/>
          <dgm:bulletEnabled val="1"/>
        </dgm:presLayoutVars>
      </dgm:prSet>
      <dgm:spPr/>
      <dgm:t>
        <a:bodyPr/>
        <a:lstStyle/>
        <a:p>
          <a:endParaRPr lang="en-ZA"/>
        </a:p>
      </dgm:t>
    </dgm:pt>
    <dgm:pt modelId="{BE1AA9DA-BC93-4166-B902-132A73004F0C}" type="pres">
      <dgm:prSet presAssocID="{ED0157C2-9871-4444-A19B-18C9E921E2D3}" presName="descendantText" presStyleLbl="alignAccFollowNode1" presStyleIdx="5" presStyleCnt="6">
        <dgm:presLayoutVars>
          <dgm:bulletEnabled val="1"/>
        </dgm:presLayoutVars>
      </dgm:prSet>
      <dgm:spPr/>
      <dgm:t>
        <a:bodyPr/>
        <a:lstStyle/>
        <a:p>
          <a:endParaRPr lang="en-ZA"/>
        </a:p>
      </dgm:t>
    </dgm:pt>
  </dgm:ptLst>
  <dgm:cxnLst>
    <dgm:cxn modelId="{7551A318-905F-4D12-9760-3A7D3D2DFE2E}" type="presOf" srcId="{7F58DF33-28E7-4DB5-AE4E-70DA96ABBEE8}" destId="{7AAAABA1-FC83-442E-B986-D83E0CF5AF72}" srcOrd="0" destOrd="0" presId="urn:microsoft.com/office/officeart/2005/8/layout/vList5"/>
    <dgm:cxn modelId="{6656C654-EE5C-4A68-AB3C-C816A159006A}" type="presOf" srcId="{A5FEE034-4CC8-4FAE-AF05-E637FA6D48FA}" destId="{BE1AA9DA-BC93-4166-B902-132A73004F0C}" srcOrd="0" destOrd="0" presId="urn:microsoft.com/office/officeart/2005/8/layout/vList5"/>
    <dgm:cxn modelId="{30AD5F48-858A-43EC-A2A3-332698502CFB}" type="presOf" srcId="{4EA4DC9D-874B-47CE-898A-78807A011EFB}" destId="{CDDBF8D0-195C-4D88-B816-435C96B69383}" srcOrd="0" destOrd="0" presId="urn:microsoft.com/office/officeart/2005/8/layout/vList5"/>
    <dgm:cxn modelId="{D1601E08-2BCF-46A7-A7B9-7A9B5583E301}" srcId="{BBE85C98-3E88-4400-89F6-1F0929994018}" destId="{BBFDFDD0-C8AF-4DAB-AC0A-AC3A1A8645F2}" srcOrd="2" destOrd="0" parTransId="{ED07043D-05A7-465D-A9AF-3F75B01B961E}" sibTransId="{3E54B2F8-C46F-43D9-9BD8-44026E18B8B2}"/>
    <dgm:cxn modelId="{65D9D020-AA0C-4AD9-8299-14BE7BE24CBE}" srcId="{BBE85C98-3E88-4400-89F6-1F0929994018}" destId="{212B4534-9DAA-4B77-BB45-835505D0A9EF}" srcOrd="3" destOrd="0" parTransId="{F2077FD0-343F-49CE-8D5D-8D00BEC3420B}" sibTransId="{31A65760-186A-43B6-9B9C-E84776DE7442}"/>
    <dgm:cxn modelId="{768E8A99-4467-4DB0-9252-8360AC8293EF}" srcId="{0FB537A3-E3F5-4705-AC3D-9B14416257AA}" destId="{4EA4DC9D-874B-47CE-898A-78807A011EFB}" srcOrd="0" destOrd="0" parTransId="{3DF36B88-2E1A-4063-9CDA-3CE11AE67355}" sibTransId="{6C9817CA-5416-419F-9692-D50423DC3906}"/>
    <dgm:cxn modelId="{44D7266B-C0B7-40C8-8CDF-79C9BF10458E}" type="presOf" srcId="{6FEFEFA5-1773-49E3-AE71-AC1B63F16EDD}" destId="{CDDBF8D0-195C-4D88-B816-435C96B69383}" srcOrd="0" destOrd="2" presId="urn:microsoft.com/office/officeart/2005/8/layout/vList5"/>
    <dgm:cxn modelId="{1D222B90-6E55-4E85-927F-21B915890D6F}" type="presOf" srcId="{CDD12E27-35A7-4E95-964B-63833FEFD8CF}" destId="{BE1AA9DA-BC93-4166-B902-132A73004F0C}" srcOrd="0" destOrd="1" presId="urn:microsoft.com/office/officeart/2005/8/layout/vList5"/>
    <dgm:cxn modelId="{148170FF-EA06-425D-A3FC-28A28298F882}" srcId="{ED0157C2-9871-4444-A19B-18C9E921E2D3}" destId="{CDD12E27-35A7-4E95-964B-63833FEFD8CF}" srcOrd="1" destOrd="0" parTransId="{818099C2-392B-4C69-920C-894E0A7B725D}" sibTransId="{0A207EDA-EC46-4486-B21F-5EEBF480F0E8}"/>
    <dgm:cxn modelId="{9DF1E052-7C0C-412C-994D-4BA2A1524058}" type="presOf" srcId="{5449F7CF-D6EC-4735-8161-DEBE7C1E433C}" destId="{035A30B0-0604-4393-838E-0F28D3622127}" srcOrd="0" destOrd="0" presId="urn:microsoft.com/office/officeart/2005/8/layout/vList5"/>
    <dgm:cxn modelId="{79D410C5-F399-4803-BDA9-A19ABF1FEFC3}" type="presOf" srcId="{BBE85C98-3E88-4400-89F6-1F0929994018}" destId="{9DEBCFA4-6ECC-4B65-8ABC-7343569635CF}" srcOrd="0" destOrd="0" presId="urn:microsoft.com/office/officeart/2005/8/layout/vList5"/>
    <dgm:cxn modelId="{3A2DB753-B5CD-40E5-8988-2855F2F9F0B4}" type="presOf" srcId="{1C8B0FB7-033C-4621-AD15-9AF685920764}" destId="{98854D4E-589C-45F9-94D8-7AE8925E28EF}" srcOrd="0" destOrd="0" presId="urn:microsoft.com/office/officeart/2005/8/layout/vList5"/>
    <dgm:cxn modelId="{8C36C9D1-4164-49A7-8D0A-0E25104FCA2F}" srcId="{BBFDFDD0-C8AF-4DAB-AC0A-AC3A1A8645F2}" destId="{5449F7CF-D6EC-4735-8161-DEBE7C1E433C}" srcOrd="0" destOrd="0" parTransId="{42C87D30-DF43-4905-B900-5BC1B7D35E2F}" sibTransId="{5942C52B-4E65-482C-A945-F7687053EF83}"/>
    <dgm:cxn modelId="{000B1438-7A46-4B53-9E62-103D165C874A}" srcId="{7F58DF33-28E7-4DB5-AE4E-70DA96ABBEE8}" destId="{1C8B0FB7-033C-4621-AD15-9AF685920764}" srcOrd="0" destOrd="0" parTransId="{2C0D2490-5EC1-448E-85E9-60C9808003E8}" sibTransId="{0B98842A-86AE-4B56-8DA9-990D50C2E34F}"/>
    <dgm:cxn modelId="{17A30A2E-5BC4-4584-857C-2FCA6670CFBF}" type="presOf" srcId="{212B4534-9DAA-4B77-BB45-835505D0A9EF}" destId="{2A83A43D-93D7-437A-B160-669706579672}" srcOrd="0" destOrd="0" presId="urn:microsoft.com/office/officeart/2005/8/layout/vList5"/>
    <dgm:cxn modelId="{61AFEEBB-D18E-415B-B1A7-2EF24352373B}" srcId="{ED0157C2-9871-4444-A19B-18C9E921E2D3}" destId="{88BD2BEB-B4A7-4661-B5F2-5906EB51E9BA}" srcOrd="2" destOrd="0" parTransId="{61F83303-D46D-4765-A97D-AB50EFB876BC}" sibTransId="{253C0661-0D9A-4261-81ED-3CC44BF8AB88}"/>
    <dgm:cxn modelId="{E867037C-5771-4116-B49C-E436587EC51D}" srcId="{BBE85C98-3E88-4400-89F6-1F0929994018}" destId="{ED0157C2-9871-4444-A19B-18C9E921E2D3}" srcOrd="5" destOrd="0" parTransId="{FADC967B-38B4-4731-B396-F7085001CD89}" sibTransId="{B5AA9EB6-E1D9-4572-A706-10671A7EB58F}"/>
    <dgm:cxn modelId="{8D16838E-5E97-4E14-ADA6-4FADF2ECFDA4}" srcId="{BBE85C98-3E88-4400-89F6-1F0929994018}" destId="{0FB537A3-E3F5-4705-AC3D-9B14416257AA}" srcOrd="4" destOrd="0" parTransId="{EBFF1736-1805-44E5-86D1-56850205A784}" sibTransId="{89FB9CCB-44C0-4C6C-8EE4-B9098284DFC9}"/>
    <dgm:cxn modelId="{428DAFBB-226D-4783-B46E-D02447CF9A63}" type="presOf" srcId="{BBFDFDD0-C8AF-4DAB-AC0A-AC3A1A8645F2}" destId="{5E77598D-D7C0-4BA4-AE03-591075A43BBE}" srcOrd="0" destOrd="0" presId="urn:microsoft.com/office/officeart/2005/8/layout/vList5"/>
    <dgm:cxn modelId="{25CFC62C-80F8-4A8B-9178-2BCE14443E4B}" type="presOf" srcId="{3B394BCE-21E7-4138-BFAE-E6DED55FFCFC}" destId="{CDDBF8D0-195C-4D88-B816-435C96B69383}" srcOrd="0" destOrd="1" presId="urn:microsoft.com/office/officeart/2005/8/layout/vList5"/>
    <dgm:cxn modelId="{09884A73-5B45-451B-979B-6AA2FAF93F84}" type="presOf" srcId="{CCE6F614-4F89-4A51-9371-A545AAD4B095}" destId="{5C6A5BB0-1A62-4AC5-913E-B4F236EDA210}" srcOrd="0" destOrd="0" presId="urn:microsoft.com/office/officeart/2005/8/layout/vList5"/>
    <dgm:cxn modelId="{B20399A9-526C-438D-AC40-6774B85D8000}" srcId="{ED0157C2-9871-4444-A19B-18C9E921E2D3}" destId="{A5FEE034-4CC8-4FAE-AF05-E637FA6D48FA}" srcOrd="0" destOrd="0" parTransId="{69790700-4947-43EF-90E7-F3060E30509C}" sibTransId="{121FBDF6-CC0E-4150-A715-41F58697D528}"/>
    <dgm:cxn modelId="{F0CDAC3A-279B-4690-B1BA-DA34515E0E11}" srcId="{0FB537A3-E3F5-4705-AC3D-9B14416257AA}" destId="{3B394BCE-21E7-4138-BFAE-E6DED55FFCFC}" srcOrd="1" destOrd="0" parTransId="{91702BC0-7032-447D-937A-0174E5B9AD16}" sibTransId="{E4475E94-3408-4A5F-A17C-06CE7E10A829}"/>
    <dgm:cxn modelId="{B387CFF5-4E6A-41D6-9EEC-117A51E7740E}" srcId="{A8477768-94DA-490B-AC22-30AAFD3447A9}" destId="{CCE6F614-4F89-4A51-9371-A545AAD4B095}" srcOrd="0" destOrd="0" parTransId="{EB66DD37-CE9F-4BAC-8C8D-55A1FC6ABCD4}" sibTransId="{157DB4F9-245C-4A35-B8D3-333CD748EB5C}"/>
    <dgm:cxn modelId="{9DF0490A-D2CF-425F-9C01-F4EE66312922}" type="presOf" srcId="{331D2609-32E8-4FDD-BF26-504A739CB9B1}" destId="{035A30B0-0604-4393-838E-0F28D3622127}" srcOrd="0" destOrd="1" presId="urn:microsoft.com/office/officeart/2005/8/layout/vList5"/>
    <dgm:cxn modelId="{6642F93B-EF41-46C9-AE65-C44353031977}" type="presOf" srcId="{0FB537A3-E3F5-4705-AC3D-9B14416257AA}" destId="{4E98BDEA-EFA9-4C8D-85DC-2883C7D79E56}" srcOrd="0" destOrd="0" presId="urn:microsoft.com/office/officeart/2005/8/layout/vList5"/>
    <dgm:cxn modelId="{10E800CC-A42C-410A-B44B-C44785AE929A}" type="presOf" srcId="{FA751EAE-4850-48A8-8D5E-2663B740F7DD}" destId="{141CE943-87D4-478D-A46E-6EE685FDF879}" srcOrd="0" destOrd="0" presId="urn:microsoft.com/office/officeart/2005/8/layout/vList5"/>
    <dgm:cxn modelId="{80E5DAF8-1F8C-4115-92F7-935CC1714464}" srcId="{0FB537A3-E3F5-4705-AC3D-9B14416257AA}" destId="{6FEFEFA5-1773-49E3-AE71-AC1B63F16EDD}" srcOrd="2" destOrd="0" parTransId="{3F7CE684-91C8-4653-94F6-966B02230C11}" sibTransId="{3E251EFA-E1DE-4038-914F-3F4CDBF02546}"/>
    <dgm:cxn modelId="{3997A65B-308F-4547-BABF-B6E57EA0EB24}" srcId="{BBFDFDD0-C8AF-4DAB-AC0A-AC3A1A8645F2}" destId="{C4A7EC0A-9BEB-46ED-9521-B93F47CF43DD}" srcOrd="2" destOrd="0" parTransId="{CE7F6900-F0FB-44A2-97FD-E58CF0932F67}" sibTransId="{7163135B-9485-42E3-8217-72B45E4A43CA}"/>
    <dgm:cxn modelId="{9E98BB95-4C19-4E6D-8504-A66EFE2F8FC3}" srcId="{BBFDFDD0-C8AF-4DAB-AC0A-AC3A1A8645F2}" destId="{331D2609-32E8-4FDD-BF26-504A739CB9B1}" srcOrd="1" destOrd="0" parTransId="{C9B78D24-08BE-4E17-889B-97E90C4EE213}" sibTransId="{6E89376C-1B1F-4401-9950-317C7F416A7C}"/>
    <dgm:cxn modelId="{72F84E03-FE1E-4356-B09E-8127CF7AA45C}" srcId="{212B4534-9DAA-4B77-BB45-835505D0A9EF}" destId="{FA751EAE-4850-48A8-8D5E-2663B740F7DD}" srcOrd="0" destOrd="0" parTransId="{F224460E-09A9-43D0-A6D3-4D59D9CCF6C2}" sibTransId="{1D1E4F45-D2B9-4218-8256-456A618F1E1B}"/>
    <dgm:cxn modelId="{FCD231F9-040B-434A-A74F-71CADFD2B042}" srcId="{BBE85C98-3E88-4400-89F6-1F0929994018}" destId="{A8477768-94DA-490B-AC22-30AAFD3447A9}" srcOrd="1" destOrd="0" parTransId="{FCF4C364-C6CC-462D-875E-CAF02F0038FE}" sibTransId="{88BCFC61-911E-44C5-BFB5-B6DE98D70DC2}"/>
    <dgm:cxn modelId="{68EE2E4B-C67C-4655-B690-60C7D351F385}" type="presOf" srcId="{C4A7EC0A-9BEB-46ED-9521-B93F47CF43DD}" destId="{035A30B0-0604-4393-838E-0F28D3622127}" srcOrd="0" destOrd="2" presId="urn:microsoft.com/office/officeart/2005/8/layout/vList5"/>
    <dgm:cxn modelId="{B71D25C8-D9DF-4D3D-A35B-FDAAB0A2D5CF}" srcId="{BBE85C98-3E88-4400-89F6-1F0929994018}" destId="{7F58DF33-28E7-4DB5-AE4E-70DA96ABBEE8}" srcOrd="0" destOrd="0" parTransId="{0B0E970A-ECE9-43D2-A09C-D883CB498EC4}" sibTransId="{F1BA590A-3EF2-4724-9EB8-60BFC11EED82}"/>
    <dgm:cxn modelId="{B5A63EB4-29AE-4360-B63B-70DE16C7D439}" type="presOf" srcId="{ED0157C2-9871-4444-A19B-18C9E921E2D3}" destId="{BF730D71-2A2D-4079-A8DB-F7B913F80BB9}" srcOrd="0" destOrd="0" presId="urn:microsoft.com/office/officeart/2005/8/layout/vList5"/>
    <dgm:cxn modelId="{6017726C-D591-4734-AC30-094C04E3D17D}" type="presOf" srcId="{88BD2BEB-B4A7-4661-B5F2-5906EB51E9BA}" destId="{BE1AA9DA-BC93-4166-B902-132A73004F0C}" srcOrd="0" destOrd="2" presId="urn:microsoft.com/office/officeart/2005/8/layout/vList5"/>
    <dgm:cxn modelId="{6673FC54-8842-46E6-BDE3-3E1C8144EDFA}" type="presOf" srcId="{A8477768-94DA-490B-AC22-30AAFD3447A9}" destId="{3111BF13-7A59-4E71-A164-3F38E75E2C42}" srcOrd="0" destOrd="0" presId="urn:microsoft.com/office/officeart/2005/8/layout/vList5"/>
    <dgm:cxn modelId="{7801CEBF-92DF-4494-BF86-923C457E1E43}" type="presParOf" srcId="{9DEBCFA4-6ECC-4B65-8ABC-7343569635CF}" destId="{FBA645F0-188B-486A-B25D-519FD7CD0DAD}" srcOrd="0" destOrd="0" presId="urn:microsoft.com/office/officeart/2005/8/layout/vList5"/>
    <dgm:cxn modelId="{7E037C33-B758-4528-ADCA-7EAF6A7E59ED}" type="presParOf" srcId="{FBA645F0-188B-486A-B25D-519FD7CD0DAD}" destId="{7AAAABA1-FC83-442E-B986-D83E0CF5AF72}" srcOrd="0" destOrd="0" presId="urn:microsoft.com/office/officeart/2005/8/layout/vList5"/>
    <dgm:cxn modelId="{3D4F59E1-C996-4075-BC5A-6B18CF5E0A4F}" type="presParOf" srcId="{FBA645F0-188B-486A-B25D-519FD7CD0DAD}" destId="{98854D4E-589C-45F9-94D8-7AE8925E28EF}" srcOrd="1" destOrd="0" presId="urn:microsoft.com/office/officeart/2005/8/layout/vList5"/>
    <dgm:cxn modelId="{DB388EAA-5603-485F-AA18-A11DBB5C163F}" type="presParOf" srcId="{9DEBCFA4-6ECC-4B65-8ABC-7343569635CF}" destId="{0DB7017C-048D-4F5F-94EC-28B6C0ADC5BE}" srcOrd="1" destOrd="0" presId="urn:microsoft.com/office/officeart/2005/8/layout/vList5"/>
    <dgm:cxn modelId="{EB2941AD-169C-49D0-B675-1C3B993C0B6E}" type="presParOf" srcId="{9DEBCFA4-6ECC-4B65-8ABC-7343569635CF}" destId="{F3F33408-C9B2-420C-8465-4E2BB13505F9}" srcOrd="2" destOrd="0" presId="urn:microsoft.com/office/officeart/2005/8/layout/vList5"/>
    <dgm:cxn modelId="{F71FCD14-E200-4E92-96C9-3DD7B803CA39}" type="presParOf" srcId="{F3F33408-C9B2-420C-8465-4E2BB13505F9}" destId="{3111BF13-7A59-4E71-A164-3F38E75E2C42}" srcOrd="0" destOrd="0" presId="urn:microsoft.com/office/officeart/2005/8/layout/vList5"/>
    <dgm:cxn modelId="{CBE4F5AA-2FDB-4315-AAC7-1F7684B261EF}" type="presParOf" srcId="{F3F33408-C9B2-420C-8465-4E2BB13505F9}" destId="{5C6A5BB0-1A62-4AC5-913E-B4F236EDA210}" srcOrd="1" destOrd="0" presId="urn:microsoft.com/office/officeart/2005/8/layout/vList5"/>
    <dgm:cxn modelId="{62432358-60A3-4956-8FA5-04A3D3A62024}" type="presParOf" srcId="{9DEBCFA4-6ECC-4B65-8ABC-7343569635CF}" destId="{410DF3D0-C94B-4F35-8C47-08219976554A}" srcOrd="3" destOrd="0" presId="urn:microsoft.com/office/officeart/2005/8/layout/vList5"/>
    <dgm:cxn modelId="{C7CD4F7B-834D-4EB0-B8AC-19CD7BB6FAB9}" type="presParOf" srcId="{9DEBCFA4-6ECC-4B65-8ABC-7343569635CF}" destId="{F75DA7E6-CF1C-427E-A92D-1BA85608F00C}" srcOrd="4" destOrd="0" presId="urn:microsoft.com/office/officeart/2005/8/layout/vList5"/>
    <dgm:cxn modelId="{FF5AD627-3037-4A3B-9A91-C06AF2A6DB51}" type="presParOf" srcId="{F75DA7E6-CF1C-427E-A92D-1BA85608F00C}" destId="{5E77598D-D7C0-4BA4-AE03-591075A43BBE}" srcOrd="0" destOrd="0" presId="urn:microsoft.com/office/officeart/2005/8/layout/vList5"/>
    <dgm:cxn modelId="{33CAD9D4-1D11-4D91-85EA-846FD9B20B1D}" type="presParOf" srcId="{F75DA7E6-CF1C-427E-A92D-1BA85608F00C}" destId="{035A30B0-0604-4393-838E-0F28D3622127}" srcOrd="1" destOrd="0" presId="urn:microsoft.com/office/officeart/2005/8/layout/vList5"/>
    <dgm:cxn modelId="{BE9DFEF3-5665-43BF-BC51-A883A197C751}" type="presParOf" srcId="{9DEBCFA4-6ECC-4B65-8ABC-7343569635CF}" destId="{4E0797F0-9752-4922-B20E-17ACDB0164F9}" srcOrd="5" destOrd="0" presId="urn:microsoft.com/office/officeart/2005/8/layout/vList5"/>
    <dgm:cxn modelId="{DB24BD03-D549-4F5C-9BBD-B250D60CA248}" type="presParOf" srcId="{9DEBCFA4-6ECC-4B65-8ABC-7343569635CF}" destId="{40C8DB90-E6C3-4ACF-96B0-2D40031C43E1}" srcOrd="6" destOrd="0" presId="urn:microsoft.com/office/officeart/2005/8/layout/vList5"/>
    <dgm:cxn modelId="{49B58F05-6823-479A-9BF6-F72F4B88600C}" type="presParOf" srcId="{40C8DB90-E6C3-4ACF-96B0-2D40031C43E1}" destId="{2A83A43D-93D7-437A-B160-669706579672}" srcOrd="0" destOrd="0" presId="urn:microsoft.com/office/officeart/2005/8/layout/vList5"/>
    <dgm:cxn modelId="{98456CBC-7395-448B-A012-F1DF2A3389B2}" type="presParOf" srcId="{40C8DB90-E6C3-4ACF-96B0-2D40031C43E1}" destId="{141CE943-87D4-478D-A46E-6EE685FDF879}" srcOrd="1" destOrd="0" presId="urn:microsoft.com/office/officeart/2005/8/layout/vList5"/>
    <dgm:cxn modelId="{1705DB0F-B12D-4AD7-8585-0455FA8BF224}" type="presParOf" srcId="{9DEBCFA4-6ECC-4B65-8ABC-7343569635CF}" destId="{A36633E3-4B88-46E1-9A4B-E59B5A882B4C}" srcOrd="7" destOrd="0" presId="urn:microsoft.com/office/officeart/2005/8/layout/vList5"/>
    <dgm:cxn modelId="{0DC747E8-0AFA-47F3-A7B6-E9F573530EF5}" type="presParOf" srcId="{9DEBCFA4-6ECC-4B65-8ABC-7343569635CF}" destId="{C007CE26-5C2C-41E1-9B88-A7F489637F45}" srcOrd="8" destOrd="0" presId="urn:microsoft.com/office/officeart/2005/8/layout/vList5"/>
    <dgm:cxn modelId="{9BB67D2B-B011-4DB7-8243-83FD66B82784}" type="presParOf" srcId="{C007CE26-5C2C-41E1-9B88-A7F489637F45}" destId="{4E98BDEA-EFA9-4C8D-85DC-2883C7D79E56}" srcOrd="0" destOrd="0" presId="urn:microsoft.com/office/officeart/2005/8/layout/vList5"/>
    <dgm:cxn modelId="{38C81E1B-185A-49D8-A46D-E4DFC96C5B47}" type="presParOf" srcId="{C007CE26-5C2C-41E1-9B88-A7F489637F45}" destId="{CDDBF8D0-195C-4D88-B816-435C96B69383}" srcOrd="1" destOrd="0" presId="urn:microsoft.com/office/officeart/2005/8/layout/vList5"/>
    <dgm:cxn modelId="{22420331-B2C0-458A-A286-97BF6A461964}" type="presParOf" srcId="{9DEBCFA4-6ECC-4B65-8ABC-7343569635CF}" destId="{3714EABC-09CD-4E5F-A650-96FC277983BA}" srcOrd="9" destOrd="0" presId="urn:microsoft.com/office/officeart/2005/8/layout/vList5"/>
    <dgm:cxn modelId="{06F41D77-2F65-4054-9020-FC8DEF5446BE}" type="presParOf" srcId="{9DEBCFA4-6ECC-4B65-8ABC-7343569635CF}" destId="{CEBADCAE-4217-44E9-B332-803E8355F4A4}" srcOrd="10" destOrd="0" presId="urn:microsoft.com/office/officeart/2005/8/layout/vList5"/>
    <dgm:cxn modelId="{9608697D-938D-4864-AE6E-237DC0285DE3}" type="presParOf" srcId="{CEBADCAE-4217-44E9-B332-803E8355F4A4}" destId="{BF730D71-2A2D-4079-A8DB-F7B913F80BB9}" srcOrd="0" destOrd="0" presId="urn:microsoft.com/office/officeart/2005/8/layout/vList5"/>
    <dgm:cxn modelId="{13793773-5233-4549-8732-ADCC7FA187F6}" type="presParOf" srcId="{CEBADCAE-4217-44E9-B332-803E8355F4A4}" destId="{BE1AA9DA-BC93-4166-B902-132A73004F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D3DE9-DD15-4FD0-A63C-13841CF49FFB}" type="doc">
      <dgm:prSet loTypeId="urn:microsoft.com/office/officeart/2005/8/layout/hProcess9" loCatId="process" qsTypeId="urn:microsoft.com/office/officeart/2005/8/quickstyle/3d3" qsCatId="3D" csTypeId="urn:microsoft.com/office/officeart/2005/8/colors/accent0_3" csCatId="mainScheme" phldr="1"/>
      <dgm:spPr/>
    </dgm:pt>
    <dgm:pt modelId="{15A22CC6-2FC0-48F4-B1E6-C0679C2E61EA}">
      <dgm:prSet phldrT="[Text]"/>
      <dgm:spPr>
        <a:solidFill>
          <a:srgbClr val="C00000"/>
        </a:solidFill>
      </dgm:spPr>
      <dgm:t>
        <a:bodyPr/>
        <a:lstStyle/>
        <a:p>
          <a:r>
            <a:rPr lang="en-ZA" dirty="0" smtClean="0"/>
            <a:t>53 Submissions</a:t>
          </a:r>
        </a:p>
      </dgm:t>
    </dgm:pt>
    <dgm:pt modelId="{638E1614-CFDC-4DFF-8EAC-F3055BED8BE3}" type="parTrans" cxnId="{78EC2512-234A-4066-AFE2-09C68386ECA6}">
      <dgm:prSet/>
      <dgm:spPr/>
      <dgm:t>
        <a:bodyPr/>
        <a:lstStyle/>
        <a:p>
          <a:endParaRPr lang="en-ZA"/>
        </a:p>
      </dgm:t>
    </dgm:pt>
    <dgm:pt modelId="{42BB9C4E-72A3-4FB3-A851-FE68902FED3E}" type="sibTrans" cxnId="{78EC2512-234A-4066-AFE2-09C68386ECA6}">
      <dgm:prSet/>
      <dgm:spPr/>
      <dgm:t>
        <a:bodyPr/>
        <a:lstStyle/>
        <a:p>
          <a:endParaRPr lang="en-ZA"/>
        </a:p>
      </dgm:t>
    </dgm:pt>
    <dgm:pt modelId="{B75599B4-9383-4711-BE94-509C7B1308F8}">
      <dgm:prSet phldrT="[Text]"/>
      <dgm:spPr>
        <a:solidFill>
          <a:srgbClr val="C00000"/>
        </a:solidFill>
      </dgm:spPr>
      <dgm:t>
        <a:bodyPr/>
        <a:lstStyle/>
        <a:p>
          <a:r>
            <a:rPr lang="en-ZA" dirty="0" smtClean="0"/>
            <a:t>4 Incentives/      50 Association - Meetings</a:t>
          </a:r>
          <a:endParaRPr lang="en-ZA" dirty="0"/>
        </a:p>
      </dgm:t>
    </dgm:pt>
    <dgm:pt modelId="{3941AAE8-B144-4D23-8539-8407ECBBCAD7}" type="parTrans" cxnId="{45251403-3999-41D7-A2FE-FE09055C7624}">
      <dgm:prSet/>
      <dgm:spPr/>
      <dgm:t>
        <a:bodyPr/>
        <a:lstStyle/>
        <a:p>
          <a:endParaRPr lang="en-ZA"/>
        </a:p>
      </dgm:t>
    </dgm:pt>
    <dgm:pt modelId="{9EF6A802-1F4C-44AA-9DDF-2EC8E99C1D77}" type="sibTrans" cxnId="{45251403-3999-41D7-A2FE-FE09055C7624}">
      <dgm:prSet/>
      <dgm:spPr/>
      <dgm:t>
        <a:bodyPr/>
        <a:lstStyle/>
        <a:p>
          <a:endParaRPr lang="en-ZA"/>
        </a:p>
      </dgm:t>
    </dgm:pt>
    <dgm:pt modelId="{D6B0A863-49A2-43B5-A76F-D987DD6C4EE9}">
      <dgm:prSet phldrT="[Text]"/>
      <dgm:spPr>
        <a:solidFill>
          <a:srgbClr val="C00000"/>
        </a:solidFill>
      </dgm:spPr>
      <dgm:t>
        <a:bodyPr/>
        <a:lstStyle/>
        <a:p>
          <a:r>
            <a:rPr lang="en-ZA" dirty="0" smtClean="0"/>
            <a:t>Number of Conference Days: 242</a:t>
          </a:r>
          <a:endParaRPr lang="en-ZA" dirty="0"/>
        </a:p>
      </dgm:t>
    </dgm:pt>
    <dgm:pt modelId="{E7394682-F2A6-43C6-86BE-CC7E14B2D5E1}" type="parTrans" cxnId="{C93D9BDF-9ADB-4526-A211-26B9F036843B}">
      <dgm:prSet/>
      <dgm:spPr/>
      <dgm:t>
        <a:bodyPr/>
        <a:lstStyle/>
        <a:p>
          <a:endParaRPr lang="en-ZA"/>
        </a:p>
      </dgm:t>
    </dgm:pt>
    <dgm:pt modelId="{0C8B3063-65D9-46C6-880E-583B4E13C43D}" type="sibTrans" cxnId="{C93D9BDF-9ADB-4526-A211-26B9F036843B}">
      <dgm:prSet/>
      <dgm:spPr/>
      <dgm:t>
        <a:bodyPr/>
        <a:lstStyle/>
        <a:p>
          <a:endParaRPr lang="en-ZA"/>
        </a:p>
      </dgm:t>
    </dgm:pt>
    <dgm:pt modelId="{2138DB38-BE97-4FEB-8F5C-42229FC1302D}">
      <dgm:prSet phldrT="[Text]"/>
      <dgm:spPr>
        <a:solidFill>
          <a:srgbClr val="C00000"/>
        </a:solidFill>
      </dgm:spPr>
      <dgm:t>
        <a:bodyPr/>
        <a:lstStyle/>
        <a:p>
          <a:r>
            <a:rPr lang="en-ZA" dirty="0" smtClean="0"/>
            <a:t>Number of Delegates: 86 192 </a:t>
          </a:r>
          <a:endParaRPr lang="en-ZA" dirty="0"/>
        </a:p>
      </dgm:t>
    </dgm:pt>
    <dgm:pt modelId="{FF6AE842-C799-4D74-ADEE-F77716946024}" type="parTrans" cxnId="{1458B6A7-28DA-4E64-9DC1-F70085D3C274}">
      <dgm:prSet/>
      <dgm:spPr/>
      <dgm:t>
        <a:bodyPr/>
        <a:lstStyle/>
        <a:p>
          <a:endParaRPr lang="en-ZA"/>
        </a:p>
      </dgm:t>
    </dgm:pt>
    <dgm:pt modelId="{D26BF515-F501-4750-B7E8-3534DA845883}" type="sibTrans" cxnId="{1458B6A7-28DA-4E64-9DC1-F70085D3C274}">
      <dgm:prSet/>
      <dgm:spPr/>
      <dgm:t>
        <a:bodyPr/>
        <a:lstStyle/>
        <a:p>
          <a:endParaRPr lang="en-ZA"/>
        </a:p>
      </dgm:t>
    </dgm:pt>
    <dgm:pt modelId="{479B9815-BC8E-44D9-852E-40BBD500D10C}">
      <dgm:prSet phldrT="[Text]"/>
      <dgm:spPr>
        <a:solidFill>
          <a:srgbClr val="C00000"/>
        </a:solidFill>
      </dgm:spPr>
      <dgm:t>
        <a:bodyPr/>
        <a:lstStyle/>
        <a:p>
          <a:r>
            <a:rPr lang="en-ZA" dirty="0" smtClean="0"/>
            <a:t>Estimated Economic Impact: R1.27 billion</a:t>
          </a:r>
          <a:endParaRPr lang="en-ZA" dirty="0"/>
        </a:p>
      </dgm:t>
    </dgm:pt>
    <dgm:pt modelId="{C8C77DFC-9E49-4D7D-8DF9-EFE4E263989F}" type="parTrans" cxnId="{B5B86E30-C0E5-4506-BF98-DC5DF2DEED95}">
      <dgm:prSet/>
      <dgm:spPr/>
      <dgm:t>
        <a:bodyPr/>
        <a:lstStyle/>
        <a:p>
          <a:endParaRPr lang="en-ZA"/>
        </a:p>
      </dgm:t>
    </dgm:pt>
    <dgm:pt modelId="{6B77E712-6E4A-4389-ADAA-23C66522931E}" type="sibTrans" cxnId="{B5B86E30-C0E5-4506-BF98-DC5DF2DEED95}">
      <dgm:prSet/>
      <dgm:spPr/>
      <dgm:t>
        <a:bodyPr/>
        <a:lstStyle/>
        <a:p>
          <a:endParaRPr lang="en-ZA"/>
        </a:p>
      </dgm:t>
    </dgm:pt>
    <dgm:pt modelId="{3D2F2EF4-D99D-4080-B781-0F81666DD466}" type="pres">
      <dgm:prSet presAssocID="{5B9D3DE9-DD15-4FD0-A63C-13841CF49FFB}" presName="CompostProcess" presStyleCnt="0">
        <dgm:presLayoutVars>
          <dgm:dir/>
          <dgm:resizeHandles val="exact"/>
        </dgm:presLayoutVars>
      </dgm:prSet>
      <dgm:spPr/>
    </dgm:pt>
    <dgm:pt modelId="{CFF399E8-9556-4C55-ABA3-E607D5F37EF3}" type="pres">
      <dgm:prSet presAssocID="{5B9D3DE9-DD15-4FD0-A63C-13841CF49FFB}" presName="arrow" presStyleLbl="bgShp" presStyleIdx="0" presStyleCnt="1"/>
      <dgm:spPr>
        <a:solidFill>
          <a:schemeClr val="bg1">
            <a:lumMod val="85000"/>
          </a:schemeClr>
        </a:solidFill>
      </dgm:spPr>
    </dgm:pt>
    <dgm:pt modelId="{5D8EF264-ACF2-4BC2-B268-A362F8B0AB6D}" type="pres">
      <dgm:prSet presAssocID="{5B9D3DE9-DD15-4FD0-A63C-13841CF49FFB}" presName="linearProcess" presStyleCnt="0"/>
      <dgm:spPr/>
    </dgm:pt>
    <dgm:pt modelId="{59F59DEF-9B37-4425-9165-EC8711CCE9A0}" type="pres">
      <dgm:prSet presAssocID="{15A22CC6-2FC0-48F4-B1E6-C0679C2E61EA}" presName="textNode" presStyleLbl="node1" presStyleIdx="0" presStyleCnt="5">
        <dgm:presLayoutVars>
          <dgm:bulletEnabled val="1"/>
        </dgm:presLayoutVars>
      </dgm:prSet>
      <dgm:spPr/>
      <dgm:t>
        <a:bodyPr/>
        <a:lstStyle/>
        <a:p>
          <a:endParaRPr lang="en-ZA"/>
        </a:p>
      </dgm:t>
    </dgm:pt>
    <dgm:pt modelId="{37DAEF99-9276-44D8-8FDB-F32CF3D69F71}" type="pres">
      <dgm:prSet presAssocID="{42BB9C4E-72A3-4FB3-A851-FE68902FED3E}" presName="sibTrans" presStyleCnt="0"/>
      <dgm:spPr/>
    </dgm:pt>
    <dgm:pt modelId="{8A491575-A56A-4253-B299-E3760F25272E}" type="pres">
      <dgm:prSet presAssocID="{B75599B4-9383-4711-BE94-509C7B1308F8}" presName="textNode" presStyleLbl="node1" presStyleIdx="1" presStyleCnt="5">
        <dgm:presLayoutVars>
          <dgm:bulletEnabled val="1"/>
        </dgm:presLayoutVars>
      </dgm:prSet>
      <dgm:spPr/>
      <dgm:t>
        <a:bodyPr/>
        <a:lstStyle/>
        <a:p>
          <a:endParaRPr lang="en-ZA"/>
        </a:p>
      </dgm:t>
    </dgm:pt>
    <dgm:pt modelId="{B04E160B-DB77-49D0-87C9-B91B6A3F8CA3}" type="pres">
      <dgm:prSet presAssocID="{9EF6A802-1F4C-44AA-9DDF-2EC8E99C1D77}" presName="sibTrans" presStyleCnt="0"/>
      <dgm:spPr/>
    </dgm:pt>
    <dgm:pt modelId="{911B8C2B-2F98-4600-B0BA-CFF32F4CE613}" type="pres">
      <dgm:prSet presAssocID="{2138DB38-BE97-4FEB-8F5C-42229FC1302D}" presName="textNode" presStyleLbl="node1" presStyleIdx="2" presStyleCnt="5">
        <dgm:presLayoutVars>
          <dgm:bulletEnabled val="1"/>
        </dgm:presLayoutVars>
      </dgm:prSet>
      <dgm:spPr/>
      <dgm:t>
        <a:bodyPr/>
        <a:lstStyle/>
        <a:p>
          <a:endParaRPr lang="en-ZA"/>
        </a:p>
      </dgm:t>
    </dgm:pt>
    <dgm:pt modelId="{BD33C7CA-8919-47C3-B2A2-08DF7F4C74F3}" type="pres">
      <dgm:prSet presAssocID="{D26BF515-F501-4750-B7E8-3534DA845883}" presName="sibTrans" presStyleCnt="0"/>
      <dgm:spPr/>
    </dgm:pt>
    <dgm:pt modelId="{EC583EA7-D264-4BD4-90EE-E50C9C486202}" type="pres">
      <dgm:prSet presAssocID="{D6B0A863-49A2-43B5-A76F-D987DD6C4EE9}" presName="textNode" presStyleLbl="node1" presStyleIdx="3" presStyleCnt="5">
        <dgm:presLayoutVars>
          <dgm:bulletEnabled val="1"/>
        </dgm:presLayoutVars>
      </dgm:prSet>
      <dgm:spPr/>
      <dgm:t>
        <a:bodyPr/>
        <a:lstStyle/>
        <a:p>
          <a:endParaRPr lang="en-ZA"/>
        </a:p>
      </dgm:t>
    </dgm:pt>
    <dgm:pt modelId="{9C3925D8-8A3B-4BD6-92F1-A6EF74CF7E1F}" type="pres">
      <dgm:prSet presAssocID="{0C8B3063-65D9-46C6-880E-583B4E13C43D}" presName="sibTrans" presStyleCnt="0"/>
      <dgm:spPr/>
    </dgm:pt>
    <dgm:pt modelId="{EC409AF8-4F22-43BE-ABD1-44F7E9549FF9}" type="pres">
      <dgm:prSet presAssocID="{479B9815-BC8E-44D9-852E-40BBD500D10C}" presName="textNode" presStyleLbl="node1" presStyleIdx="4" presStyleCnt="5">
        <dgm:presLayoutVars>
          <dgm:bulletEnabled val="1"/>
        </dgm:presLayoutVars>
      </dgm:prSet>
      <dgm:spPr/>
      <dgm:t>
        <a:bodyPr/>
        <a:lstStyle/>
        <a:p>
          <a:endParaRPr lang="en-ZA"/>
        </a:p>
      </dgm:t>
    </dgm:pt>
  </dgm:ptLst>
  <dgm:cxnLst>
    <dgm:cxn modelId="{D1303EE7-D7F6-411D-AC32-74F57C3D52B7}" type="presOf" srcId="{D6B0A863-49A2-43B5-A76F-D987DD6C4EE9}" destId="{EC583EA7-D264-4BD4-90EE-E50C9C486202}" srcOrd="0" destOrd="0" presId="urn:microsoft.com/office/officeart/2005/8/layout/hProcess9"/>
    <dgm:cxn modelId="{C93D9BDF-9ADB-4526-A211-26B9F036843B}" srcId="{5B9D3DE9-DD15-4FD0-A63C-13841CF49FFB}" destId="{D6B0A863-49A2-43B5-A76F-D987DD6C4EE9}" srcOrd="3" destOrd="0" parTransId="{E7394682-F2A6-43C6-86BE-CC7E14B2D5E1}" sibTransId="{0C8B3063-65D9-46C6-880E-583B4E13C43D}"/>
    <dgm:cxn modelId="{754B8FF8-C5EE-4FE5-ABED-0AC5677ED7AC}" type="presOf" srcId="{479B9815-BC8E-44D9-852E-40BBD500D10C}" destId="{EC409AF8-4F22-43BE-ABD1-44F7E9549FF9}" srcOrd="0" destOrd="0" presId="urn:microsoft.com/office/officeart/2005/8/layout/hProcess9"/>
    <dgm:cxn modelId="{78EC2512-234A-4066-AFE2-09C68386ECA6}" srcId="{5B9D3DE9-DD15-4FD0-A63C-13841CF49FFB}" destId="{15A22CC6-2FC0-48F4-B1E6-C0679C2E61EA}" srcOrd="0" destOrd="0" parTransId="{638E1614-CFDC-4DFF-8EAC-F3055BED8BE3}" sibTransId="{42BB9C4E-72A3-4FB3-A851-FE68902FED3E}"/>
    <dgm:cxn modelId="{2070DB2E-EE81-42DA-B781-9B006B2BB42E}" type="presOf" srcId="{15A22CC6-2FC0-48F4-B1E6-C0679C2E61EA}" destId="{59F59DEF-9B37-4425-9165-EC8711CCE9A0}" srcOrd="0" destOrd="0" presId="urn:microsoft.com/office/officeart/2005/8/layout/hProcess9"/>
    <dgm:cxn modelId="{DACAFEA9-B7B4-4861-AF29-1F7BAA387199}" type="presOf" srcId="{2138DB38-BE97-4FEB-8F5C-42229FC1302D}" destId="{911B8C2B-2F98-4600-B0BA-CFF32F4CE613}" srcOrd="0" destOrd="0" presId="urn:microsoft.com/office/officeart/2005/8/layout/hProcess9"/>
    <dgm:cxn modelId="{B5B86E30-C0E5-4506-BF98-DC5DF2DEED95}" srcId="{5B9D3DE9-DD15-4FD0-A63C-13841CF49FFB}" destId="{479B9815-BC8E-44D9-852E-40BBD500D10C}" srcOrd="4" destOrd="0" parTransId="{C8C77DFC-9E49-4D7D-8DF9-EFE4E263989F}" sibTransId="{6B77E712-6E4A-4389-ADAA-23C66522931E}"/>
    <dgm:cxn modelId="{1C2C6EFB-D86A-4226-8E28-1F69DF44A69A}" type="presOf" srcId="{B75599B4-9383-4711-BE94-509C7B1308F8}" destId="{8A491575-A56A-4253-B299-E3760F25272E}" srcOrd="0" destOrd="0" presId="urn:microsoft.com/office/officeart/2005/8/layout/hProcess9"/>
    <dgm:cxn modelId="{6C196E42-CE9D-4B4C-BDD5-F78C1F610074}" type="presOf" srcId="{5B9D3DE9-DD15-4FD0-A63C-13841CF49FFB}" destId="{3D2F2EF4-D99D-4080-B781-0F81666DD466}" srcOrd="0" destOrd="0" presId="urn:microsoft.com/office/officeart/2005/8/layout/hProcess9"/>
    <dgm:cxn modelId="{45251403-3999-41D7-A2FE-FE09055C7624}" srcId="{5B9D3DE9-DD15-4FD0-A63C-13841CF49FFB}" destId="{B75599B4-9383-4711-BE94-509C7B1308F8}" srcOrd="1" destOrd="0" parTransId="{3941AAE8-B144-4D23-8539-8407ECBBCAD7}" sibTransId="{9EF6A802-1F4C-44AA-9DDF-2EC8E99C1D77}"/>
    <dgm:cxn modelId="{1458B6A7-28DA-4E64-9DC1-F70085D3C274}" srcId="{5B9D3DE9-DD15-4FD0-A63C-13841CF49FFB}" destId="{2138DB38-BE97-4FEB-8F5C-42229FC1302D}" srcOrd="2" destOrd="0" parTransId="{FF6AE842-C799-4D74-ADEE-F77716946024}" sibTransId="{D26BF515-F501-4750-B7E8-3534DA845883}"/>
    <dgm:cxn modelId="{45A7427A-933E-4C62-84F7-8C5E7BBB51C7}" type="presParOf" srcId="{3D2F2EF4-D99D-4080-B781-0F81666DD466}" destId="{CFF399E8-9556-4C55-ABA3-E607D5F37EF3}" srcOrd="0" destOrd="0" presId="urn:microsoft.com/office/officeart/2005/8/layout/hProcess9"/>
    <dgm:cxn modelId="{58F8379F-A413-43FF-9882-3BD95C641564}" type="presParOf" srcId="{3D2F2EF4-D99D-4080-B781-0F81666DD466}" destId="{5D8EF264-ACF2-4BC2-B268-A362F8B0AB6D}" srcOrd="1" destOrd="0" presId="urn:microsoft.com/office/officeart/2005/8/layout/hProcess9"/>
    <dgm:cxn modelId="{5326B073-43D2-4381-8A88-6744F071265F}" type="presParOf" srcId="{5D8EF264-ACF2-4BC2-B268-A362F8B0AB6D}" destId="{59F59DEF-9B37-4425-9165-EC8711CCE9A0}" srcOrd="0" destOrd="0" presId="urn:microsoft.com/office/officeart/2005/8/layout/hProcess9"/>
    <dgm:cxn modelId="{3AFC1130-0EE2-4AEB-BD47-7813E6F4854D}" type="presParOf" srcId="{5D8EF264-ACF2-4BC2-B268-A362F8B0AB6D}" destId="{37DAEF99-9276-44D8-8FDB-F32CF3D69F71}" srcOrd="1" destOrd="0" presId="urn:microsoft.com/office/officeart/2005/8/layout/hProcess9"/>
    <dgm:cxn modelId="{4F9260AD-AB2C-42A2-8022-CF1FF964BA00}" type="presParOf" srcId="{5D8EF264-ACF2-4BC2-B268-A362F8B0AB6D}" destId="{8A491575-A56A-4253-B299-E3760F25272E}" srcOrd="2" destOrd="0" presId="urn:microsoft.com/office/officeart/2005/8/layout/hProcess9"/>
    <dgm:cxn modelId="{688A5F90-3DE4-42B4-B383-11F3704BB841}" type="presParOf" srcId="{5D8EF264-ACF2-4BC2-B268-A362F8B0AB6D}" destId="{B04E160B-DB77-49D0-87C9-B91B6A3F8CA3}" srcOrd="3" destOrd="0" presId="urn:microsoft.com/office/officeart/2005/8/layout/hProcess9"/>
    <dgm:cxn modelId="{E92F2114-B858-4F21-A93A-086C8585D616}" type="presParOf" srcId="{5D8EF264-ACF2-4BC2-B268-A362F8B0AB6D}" destId="{911B8C2B-2F98-4600-B0BA-CFF32F4CE613}" srcOrd="4" destOrd="0" presId="urn:microsoft.com/office/officeart/2005/8/layout/hProcess9"/>
    <dgm:cxn modelId="{7DF4DEEE-0107-47E3-BBBB-BF157D6B9D20}" type="presParOf" srcId="{5D8EF264-ACF2-4BC2-B268-A362F8B0AB6D}" destId="{BD33C7CA-8919-47C3-B2A2-08DF7F4C74F3}" srcOrd="5" destOrd="0" presId="urn:microsoft.com/office/officeart/2005/8/layout/hProcess9"/>
    <dgm:cxn modelId="{E0620824-22E4-4D39-881D-D9D1792EFA0E}" type="presParOf" srcId="{5D8EF264-ACF2-4BC2-B268-A362F8B0AB6D}" destId="{EC583EA7-D264-4BD4-90EE-E50C9C486202}" srcOrd="6" destOrd="0" presId="urn:microsoft.com/office/officeart/2005/8/layout/hProcess9"/>
    <dgm:cxn modelId="{9005860C-72AC-4849-9589-742FC036B156}" type="presParOf" srcId="{5D8EF264-ACF2-4BC2-B268-A362F8B0AB6D}" destId="{9C3925D8-8A3B-4BD6-92F1-A6EF74CF7E1F}" srcOrd="7" destOrd="0" presId="urn:microsoft.com/office/officeart/2005/8/layout/hProcess9"/>
    <dgm:cxn modelId="{559DFE5D-DEB5-4EFF-A340-480B125B449A}" type="presParOf" srcId="{5D8EF264-ACF2-4BC2-B268-A362F8B0AB6D}" destId="{EC409AF8-4F22-43BE-ABD1-44F7E9549FF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2E417-EBA7-4C69-8F34-CCBC3DCED9E1}" type="doc">
      <dgm:prSet loTypeId="urn:microsoft.com/office/officeart/2005/8/layout/hProcess9" loCatId="process" qsTypeId="urn:microsoft.com/office/officeart/2005/8/quickstyle/simple1" qsCatId="simple" csTypeId="urn:microsoft.com/office/officeart/2005/8/colors/accent0_3" csCatId="mainScheme" phldr="1"/>
      <dgm:spPr/>
    </dgm:pt>
    <dgm:pt modelId="{94746902-C5F1-49F6-9D7B-51D64C7FD545}">
      <dgm:prSet phldrT="[Text]"/>
      <dgm:spPr>
        <a:solidFill>
          <a:srgbClr val="C00000"/>
        </a:solidFill>
      </dgm:spPr>
      <dgm:t>
        <a:bodyPr/>
        <a:lstStyle/>
        <a:p>
          <a:r>
            <a:rPr lang="en-ZA" dirty="0" smtClean="0"/>
            <a:t>Target: 35 Activations 2015-2016</a:t>
          </a:r>
        </a:p>
      </dgm:t>
    </dgm:pt>
    <dgm:pt modelId="{1A56F91E-875B-4DC3-B3F9-D44FBC1DF4EE}" type="parTrans" cxnId="{B161F30C-C307-4CD7-BF16-5E5363CA5F72}">
      <dgm:prSet/>
      <dgm:spPr/>
      <dgm:t>
        <a:bodyPr/>
        <a:lstStyle/>
        <a:p>
          <a:endParaRPr lang="en-ZA"/>
        </a:p>
      </dgm:t>
    </dgm:pt>
    <dgm:pt modelId="{0C0A24C3-39B0-4CDA-8B00-A0AC72A7CE89}" type="sibTrans" cxnId="{B161F30C-C307-4CD7-BF16-5E5363CA5F72}">
      <dgm:prSet/>
      <dgm:spPr/>
      <dgm:t>
        <a:bodyPr/>
        <a:lstStyle/>
        <a:p>
          <a:endParaRPr lang="en-ZA"/>
        </a:p>
      </dgm:t>
    </dgm:pt>
    <dgm:pt modelId="{E0C5C4F8-72D6-42BC-8ECD-B34C4F54BA24}">
      <dgm:prSet phldrT="[Text]"/>
      <dgm:spPr>
        <a:solidFill>
          <a:srgbClr val="C00000"/>
        </a:solidFill>
      </dgm:spPr>
      <dgm:t>
        <a:bodyPr/>
        <a:lstStyle/>
        <a:p>
          <a:r>
            <a:rPr lang="en-ZA" dirty="0" smtClean="0"/>
            <a:t>38 Activations </a:t>
          </a:r>
          <a:endParaRPr lang="en-ZA" dirty="0"/>
        </a:p>
      </dgm:t>
    </dgm:pt>
    <dgm:pt modelId="{636B5AAB-DC5B-4B65-803F-C0F848148A2A}" type="parTrans" cxnId="{86B6479D-8A2D-4967-9B46-0FE42B475F6E}">
      <dgm:prSet/>
      <dgm:spPr/>
      <dgm:t>
        <a:bodyPr/>
        <a:lstStyle/>
        <a:p>
          <a:endParaRPr lang="en-ZA"/>
        </a:p>
      </dgm:t>
    </dgm:pt>
    <dgm:pt modelId="{B874C54B-689E-4BAE-8F23-1D07C01A1D80}" type="sibTrans" cxnId="{86B6479D-8A2D-4967-9B46-0FE42B475F6E}">
      <dgm:prSet/>
      <dgm:spPr/>
      <dgm:t>
        <a:bodyPr/>
        <a:lstStyle/>
        <a:p>
          <a:endParaRPr lang="en-ZA"/>
        </a:p>
      </dgm:t>
    </dgm:pt>
    <dgm:pt modelId="{5FA6B051-B7A1-4DB0-AF06-5F033A216F14}" type="pres">
      <dgm:prSet presAssocID="{8AD2E417-EBA7-4C69-8F34-CCBC3DCED9E1}" presName="CompostProcess" presStyleCnt="0">
        <dgm:presLayoutVars>
          <dgm:dir/>
          <dgm:resizeHandles val="exact"/>
        </dgm:presLayoutVars>
      </dgm:prSet>
      <dgm:spPr/>
    </dgm:pt>
    <dgm:pt modelId="{52DB5B2D-F0BB-46DB-9639-7D4CE38567DF}" type="pres">
      <dgm:prSet presAssocID="{8AD2E417-EBA7-4C69-8F34-CCBC3DCED9E1}" presName="arrow" presStyleLbl="bgShp" presStyleIdx="0" presStyleCnt="1"/>
      <dgm:spPr>
        <a:solidFill>
          <a:schemeClr val="bg1">
            <a:lumMod val="85000"/>
          </a:schemeClr>
        </a:solidFill>
      </dgm:spPr>
    </dgm:pt>
    <dgm:pt modelId="{80C71889-9D25-47E1-8D47-07C2F507B708}" type="pres">
      <dgm:prSet presAssocID="{8AD2E417-EBA7-4C69-8F34-CCBC3DCED9E1}" presName="linearProcess" presStyleCnt="0"/>
      <dgm:spPr/>
    </dgm:pt>
    <dgm:pt modelId="{75D0ECB6-4368-4DEE-A737-B11FB01BC2BA}" type="pres">
      <dgm:prSet presAssocID="{94746902-C5F1-49F6-9D7B-51D64C7FD545}" presName="textNode" presStyleLbl="node1" presStyleIdx="0" presStyleCnt="2">
        <dgm:presLayoutVars>
          <dgm:bulletEnabled val="1"/>
        </dgm:presLayoutVars>
      </dgm:prSet>
      <dgm:spPr/>
      <dgm:t>
        <a:bodyPr/>
        <a:lstStyle/>
        <a:p>
          <a:endParaRPr lang="en-US"/>
        </a:p>
      </dgm:t>
    </dgm:pt>
    <dgm:pt modelId="{25DD3F2C-DAEA-40CA-8CAE-67AF5D243B69}" type="pres">
      <dgm:prSet presAssocID="{0C0A24C3-39B0-4CDA-8B00-A0AC72A7CE89}" presName="sibTrans" presStyleCnt="0"/>
      <dgm:spPr/>
    </dgm:pt>
    <dgm:pt modelId="{76834DD4-D64F-489D-810B-7E8067055985}" type="pres">
      <dgm:prSet presAssocID="{E0C5C4F8-72D6-42BC-8ECD-B34C4F54BA24}" presName="textNode" presStyleLbl="node1" presStyleIdx="1" presStyleCnt="2">
        <dgm:presLayoutVars>
          <dgm:bulletEnabled val="1"/>
        </dgm:presLayoutVars>
      </dgm:prSet>
      <dgm:spPr/>
      <dgm:t>
        <a:bodyPr/>
        <a:lstStyle/>
        <a:p>
          <a:endParaRPr lang="en-ZA"/>
        </a:p>
      </dgm:t>
    </dgm:pt>
  </dgm:ptLst>
  <dgm:cxnLst>
    <dgm:cxn modelId="{B161F30C-C307-4CD7-BF16-5E5363CA5F72}" srcId="{8AD2E417-EBA7-4C69-8F34-CCBC3DCED9E1}" destId="{94746902-C5F1-49F6-9D7B-51D64C7FD545}" srcOrd="0" destOrd="0" parTransId="{1A56F91E-875B-4DC3-B3F9-D44FBC1DF4EE}" sibTransId="{0C0A24C3-39B0-4CDA-8B00-A0AC72A7CE89}"/>
    <dgm:cxn modelId="{8DF128B5-6FC9-4D3D-B5E1-6F67FF181522}" type="presOf" srcId="{94746902-C5F1-49F6-9D7B-51D64C7FD545}" destId="{75D0ECB6-4368-4DEE-A737-B11FB01BC2BA}" srcOrd="0" destOrd="0" presId="urn:microsoft.com/office/officeart/2005/8/layout/hProcess9"/>
    <dgm:cxn modelId="{86B6479D-8A2D-4967-9B46-0FE42B475F6E}" srcId="{8AD2E417-EBA7-4C69-8F34-CCBC3DCED9E1}" destId="{E0C5C4F8-72D6-42BC-8ECD-B34C4F54BA24}" srcOrd="1" destOrd="0" parTransId="{636B5AAB-DC5B-4B65-803F-C0F848148A2A}" sibTransId="{B874C54B-689E-4BAE-8F23-1D07C01A1D80}"/>
    <dgm:cxn modelId="{31C7FF5F-1740-41A0-AE18-01B3BE1652C5}" type="presOf" srcId="{E0C5C4F8-72D6-42BC-8ECD-B34C4F54BA24}" destId="{76834DD4-D64F-489D-810B-7E8067055985}" srcOrd="0" destOrd="0" presId="urn:microsoft.com/office/officeart/2005/8/layout/hProcess9"/>
    <dgm:cxn modelId="{CCE00176-87E2-4E0B-8AF4-869E696073D9}" type="presOf" srcId="{8AD2E417-EBA7-4C69-8F34-CCBC3DCED9E1}" destId="{5FA6B051-B7A1-4DB0-AF06-5F033A216F14}" srcOrd="0" destOrd="0" presId="urn:microsoft.com/office/officeart/2005/8/layout/hProcess9"/>
    <dgm:cxn modelId="{B1CB4CE6-D2FD-4D0B-8F61-05B95FEAA285}" type="presParOf" srcId="{5FA6B051-B7A1-4DB0-AF06-5F033A216F14}" destId="{52DB5B2D-F0BB-46DB-9639-7D4CE38567DF}" srcOrd="0" destOrd="0" presId="urn:microsoft.com/office/officeart/2005/8/layout/hProcess9"/>
    <dgm:cxn modelId="{EE831DA2-43F0-4850-9D08-B350126418D1}" type="presParOf" srcId="{5FA6B051-B7A1-4DB0-AF06-5F033A216F14}" destId="{80C71889-9D25-47E1-8D47-07C2F507B708}" srcOrd="1" destOrd="0" presId="urn:microsoft.com/office/officeart/2005/8/layout/hProcess9"/>
    <dgm:cxn modelId="{57DD88AF-CF0A-4F9E-B8FC-61343FECB4BE}" type="presParOf" srcId="{80C71889-9D25-47E1-8D47-07C2F507B708}" destId="{75D0ECB6-4368-4DEE-A737-B11FB01BC2BA}" srcOrd="0" destOrd="0" presId="urn:microsoft.com/office/officeart/2005/8/layout/hProcess9"/>
    <dgm:cxn modelId="{FE48011D-7B23-45C6-B6A6-0F30507F8566}" type="presParOf" srcId="{80C71889-9D25-47E1-8D47-07C2F507B708}" destId="{25DD3F2C-DAEA-40CA-8CAE-67AF5D243B69}" srcOrd="1" destOrd="0" presId="urn:microsoft.com/office/officeart/2005/8/layout/hProcess9"/>
    <dgm:cxn modelId="{DA73CAFE-8194-45D7-BD89-D5E0B8BC6D2B}" type="presParOf" srcId="{80C71889-9D25-47E1-8D47-07C2F507B708}" destId="{76834DD4-D64F-489D-810B-7E806705598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D2E417-EBA7-4C69-8F34-CCBC3DCED9E1}" type="doc">
      <dgm:prSet loTypeId="urn:microsoft.com/office/officeart/2005/8/layout/hProcess9" loCatId="process" qsTypeId="urn:microsoft.com/office/officeart/2005/8/quickstyle/simple1" qsCatId="simple" csTypeId="urn:microsoft.com/office/officeart/2005/8/colors/accent0_3" csCatId="mainScheme" phldr="1"/>
      <dgm:spPr/>
    </dgm:pt>
    <dgm:pt modelId="{94746902-C5F1-49F6-9D7B-51D64C7FD545}">
      <dgm:prSet phldrT="[Text]" custT="1"/>
      <dgm:spPr>
        <a:solidFill>
          <a:srgbClr val="C00000"/>
        </a:solidFill>
      </dgm:spPr>
      <dgm:t>
        <a:bodyPr/>
        <a:lstStyle/>
        <a:p>
          <a:r>
            <a:rPr lang="en-ZA" sz="2000" dirty="0" smtClean="0"/>
            <a:t>Target: 30 Activations 2015-2016</a:t>
          </a:r>
        </a:p>
      </dgm:t>
    </dgm:pt>
    <dgm:pt modelId="{1A56F91E-875B-4DC3-B3F9-D44FBC1DF4EE}" type="parTrans" cxnId="{B161F30C-C307-4CD7-BF16-5E5363CA5F72}">
      <dgm:prSet/>
      <dgm:spPr/>
      <dgm:t>
        <a:bodyPr/>
        <a:lstStyle/>
        <a:p>
          <a:endParaRPr lang="en-ZA"/>
        </a:p>
      </dgm:t>
    </dgm:pt>
    <dgm:pt modelId="{0C0A24C3-39B0-4CDA-8B00-A0AC72A7CE89}" type="sibTrans" cxnId="{B161F30C-C307-4CD7-BF16-5E5363CA5F72}">
      <dgm:prSet/>
      <dgm:spPr/>
      <dgm:t>
        <a:bodyPr/>
        <a:lstStyle/>
        <a:p>
          <a:endParaRPr lang="en-ZA"/>
        </a:p>
      </dgm:t>
    </dgm:pt>
    <dgm:pt modelId="{E0C5C4F8-72D6-42BC-8ECD-B34C4F54BA24}">
      <dgm:prSet phldrT="[Text]" custT="1"/>
      <dgm:spPr>
        <a:solidFill>
          <a:srgbClr val="C00000"/>
        </a:solidFill>
      </dgm:spPr>
      <dgm:t>
        <a:bodyPr/>
        <a:lstStyle/>
        <a:p>
          <a:r>
            <a:rPr lang="en-ZA" sz="2000" dirty="0" smtClean="0"/>
            <a:t>34 Activations </a:t>
          </a:r>
          <a:endParaRPr lang="en-ZA" sz="2000" dirty="0"/>
        </a:p>
      </dgm:t>
    </dgm:pt>
    <dgm:pt modelId="{636B5AAB-DC5B-4B65-803F-C0F848148A2A}" type="parTrans" cxnId="{86B6479D-8A2D-4967-9B46-0FE42B475F6E}">
      <dgm:prSet/>
      <dgm:spPr/>
      <dgm:t>
        <a:bodyPr/>
        <a:lstStyle/>
        <a:p>
          <a:endParaRPr lang="en-ZA"/>
        </a:p>
      </dgm:t>
    </dgm:pt>
    <dgm:pt modelId="{B874C54B-689E-4BAE-8F23-1D07C01A1D80}" type="sibTrans" cxnId="{86B6479D-8A2D-4967-9B46-0FE42B475F6E}">
      <dgm:prSet/>
      <dgm:spPr/>
      <dgm:t>
        <a:bodyPr/>
        <a:lstStyle/>
        <a:p>
          <a:endParaRPr lang="en-ZA"/>
        </a:p>
      </dgm:t>
    </dgm:pt>
    <dgm:pt modelId="{5FA6B051-B7A1-4DB0-AF06-5F033A216F14}" type="pres">
      <dgm:prSet presAssocID="{8AD2E417-EBA7-4C69-8F34-CCBC3DCED9E1}" presName="CompostProcess" presStyleCnt="0">
        <dgm:presLayoutVars>
          <dgm:dir/>
          <dgm:resizeHandles val="exact"/>
        </dgm:presLayoutVars>
      </dgm:prSet>
      <dgm:spPr/>
    </dgm:pt>
    <dgm:pt modelId="{52DB5B2D-F0BB-46DB-9639-7D4CE38567DF}" type="pres">
      <dgm:prSet presAssocID="{8AD2E417-EBA7-4C69-8F34-CCBC3DCED9E1}" presName="arrow" presStyleLbl="bgShp" presStyleIdx="0" presStyleCnt="1"/>
      <dgm:spPr>
        <a:solidFill>
          <a:schemeClr val="bg1">
            <a:lumMod val="85000"/>
          </a:schemeClr>
        </a:solidFill>
      </dgm:spPr>
    </dgm:pt>
    <dgm:pt modelId="{80C71889-9D25-47E1-8D47-07C2F507B708}" type="pres">
      <dgm:prSet presAssocID="{8AD2E417-EBA7-4C69-8F34-CCBC3DCED9E1}" presName="linearProcess" presStyleCnt="0"/>
      <dgm:spPr/>
    </dgm:pt>
    <dgm:pt modelId="{75D0ECB6-4368-4DEE-A737-B11FB01BC2BA}" type="pres">
      <dgm:prSet presAssocID="{94746902-C5F1-49F6-9D7B-51D64C7FD545}" presName="textNode" presStyleLbl="node1" presStyleIdx="0" presStyleCnt="2">
        <dgm:presLayoutVars>
          <dgm:bulletEnabled val="1"/>
        </dgm:presLayoutVars>
      </dgm:prSet>
      <dgm:spPr/>
      <dgm:t>
        <a:bodyPr/>
        <a:lstStyle/>
        <a:p>
          <a:endParaRPr lang="en-US"/>
        </a:p>
      </dgm:t>
    </dgm:pt>
    <dgm:pt modelId="{25DD3F2C-DAEA-40CA-8CAE-67AF5D243B69}" type="pres">
      <dgm:prSet presAssocID="{0C0A24C3-39B0-4CDA-8B00-A0AC72A7CE89}" presName="sibTrans" presStyleCnt="0"/>
      <dgm:spPr/>
    </dgm:pt>
    <dgm:pt modelId="{76834DD4-D64F-489D-810B-7E8067055985}" type="pres">
      <dgm:prSet presAssocID="{E0C5C4F8-72D6-42BC-8ECD-B34C4F54BA24}" presName="textNode" presStyleLbl="node1" presStyleIdx="1" presStyleCnt="2">
        <dgm:presLayoutVars>
          <dgm:bulletEnabled val="1"/>
        </dgm:presLayoutVars>
      </dgm:prSet>
      <dgm:spPr/>
      <dgm:t>
        <a:bodyPr/>
        <a:lstStyle/>
        <a:p>
          <a:endParaRPr lang="en-ZA"/>
        </a:p>
      </dgm:t>
    </dgm:pt>
  </dgm:ptLst>
  <dgm:cxnLst>
    <dgm:cxn modelId="{86B6479D-8A2D-4967-9B46-0FE42B475F6E}" srcId="{8AD2E417-EBA7-4C69-8F34-CCBC3DCED9E1}" destId="{E0C5C4F8-72D6-42BC-8ECD-B34C4F54BA24}" srcOrd="1" destOrd="0" parTransId="{636B5AAB-DC5B-4B65-803F-C0F848148A2A}" sibTransId="{B874C54B-689E-4BAE-8F23-1D07C01A1D80}"/>
    <dgm:cxn modelId="{EF681454-CE88-48B3-B21C-C4305A943F23}" type="presOf" srcId="{8AD2E417-EBA7-4C69-8F34-CCBC3DCED9E1}" destId="{5FA6B051-B7A1-4DB0-AF06-5F033A216F14}" srcOrd="0" destOrd="0" presId="urn:microsoft.com/office/officeart/2005/8/layout/hProcess9"/>
    <dgm:cxn modelId="{EF62727F-F29A-4625-9A1C-BBCC0F329C35}" type="presOf" srcId="{E0C5C4F8-72D6-42BC-8ECD-B34C4F54BA24}" destId="{76834DD4-D64F-489D-810B-7E8067055985}" srcOrd="0" destOrd="0" presId="urn:microsoft.com/office/officeart/2005/8/layout/hProcess9"/>
    <dgm:cxn modelId="{B161F30C-C307-4CD7-BF16-5E5363CA5F72}" srcId="{8AD2E417-EBA7-4C69-8F34-CCBC3DCED9E1}" destId="{94746902-C5F1-49F6-9D7B-51D64C7FD545}" srcOrd="0" destOrd="0" parTransId="{1A56F91E-875B-4DC3-B3F9-D44FBC1DF4EE}" sibTransId="{0C0A24C3-39B0-4CDA-8B00-A0AC72A7CE89}"/>
    <dgm:cxn modelId="{17B2A4CA-8756-4AFC-8D76-A2309960F168}" type="presOf" srcId="{94746902-C5F1-49F6-9D7B-51D64C7FD545}" destId="{75D0ECB6-4368-4DEE-A737-B11FB01BC2BA}" srcOrd="0" destOrd="0" presId="urn:microsoft.com/office/officeart/2005/8/layout/hProcess9"/>
    <dgm:cxn modelId="{EE8282FB-8462-49DD-B1AE-B4E994673004}" type="presParOf" srcId="{5FA6B051-B7A1-4DB0-AF06-5F033A216F14}" destId="{52DB5B2D-F0BB-46DB-9639-7D4CE38567DF}" srcOrd="0" destOrd="0" presId="urn:microsoft.com/office/officeart/2005/8/layout/hProcess9"/>
    <dgm:cxn modelId="{F6B828FB-98DD-4421-AD23-2D15C9BCF397}" type="presParOf" srcId="{5FA6B051-B7A1-4DB0-AF06-5F033A216F14}" destId="{80C71889-9D25-47E1-8D47-07C2F507B708}" srcOrd="1" destOrd="0" presId="urn:microsoft.com/office/officeart/2005/8/layout/hProcess9"/>
    <dgm:cxn modelId="{F9545B82-109F-4DDB-BB88-7CA65B950B4E}" type="presParOf" srcId="{80C71889-9D25-47E1-8D47-07C2F507B708}" destId="{75D0ECB6-4368-4DEE-A737-B11FB01BC2BA}" srcOrd="0" destOrd="0" presId="urn:microsoft.com/office/officeart/2005/8/layout/hProcess9"/>
    <dgm:cxn modelId="{378686B8-72F2-443A-8613-9133F7B0CFDB}" type="presParOf" srcId="{80C71889-9D25-47E1-8D47-07C2F507B708}" destId="{25DD3F2C-DAEA-40CA-8CAE-67AF5D243B69}" srcOrd="1" destOrd="0" presId="urn:microsoft.com/office/officeart/2005/8/layout/hProcess9"/>
    <dgm:cxn modelId="{F887701C-A67A-4C5A-B929-A59A76A35126}" type="presParOf" srcId="{80C71889-9D25-47E1-8D47-07C2F507B708}" destId="{76834DD4-D64F-489D-810B-7E806705598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NULL"/></Relationships>
</file>

<file path=ppt/drawings/_rels/vmlDrawing59.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60.vml.rels><?xml version="1.0" encoding="UTF-8" standalone="yes"?>
<Relationships xmlns="http://schemas.openxmlformats.org/package/2006/relationships"><Relationship Id="rId1" Type="http://schemas.openxmlformats.org/officeDocument/2006/relationships/image" Target="NULL"/></Relationships>
</file>

<file path=ppt/drawings/_rels/vmlDrawing61.vml.rels><?xml version="1.0" encoding="UTF-8" standalone="yes"?>
<Relationships xmlns="http://schemas.openxmlformats.org/package/2006/relationships"><Relationship Id="rId1" Type="http://schemas.openxmlformats.org/officeDocument/2006/relationships/image" Target="NULL"/></Relationships>
</file>

<file path=ppt/drawings/_rels/vmlDrawing62.vml.rels><?xml version="1.0" encoding="UTF-8" standalone="yes"?>
<Relationships xmlns="http://schemas.openxmlformats.org/package/2006/relationships"><Relationship Id="rId1" Type="http://schemas.openxmlformats.org/officeDocument/2006/relationships/image" Target="NULL"/></Relationships>
</file>

<file path=ppt/drawings/_rels/vmlDrawing63.vml.rels><?xml version="1.0" encoding="UTF-8" standalone="yes"?>
<Relationships xmlns="http://schemas.openxmlformats.org/package/2006/relationships"><Relationship Id="rId1" Type="http://schemas.openxmlformats.org/officeDocument/2006/relationships/image" Target="NULL"/></Relationships>
</file>

<file path=ppt/drawings/_rels/vmlDrawing64.vml.rels><?xml version="1.0" encoding="UTF-8" standalone="yes"?>
<Relationships xmlns="http://schemas.openxmlformats.org/package/2006/relationships"><Relationship Id="rId1" Type="http://schemas.openxmlformats.org/officeDocument/2006/relationships/image" Target="NULL"/></Relationships>
</file>

<file path=ppt/drawings/_rels/vmlDrawing65.vml.rels><?xml version="1.0" encoding="UTF-8" standalone="yes"?>
<Relationships xmlns="http://schemas.openxmlformats.org/package/2006/relationships"><Relationship Id="rId1" Type="http://schemas.openxmlformats.org/officeDocument/2006/relationships/image" Target="NULL"/></Relationships>
</file>

<file path=ppt/drawings/_rels/vmlDrawing66.vml.rels><?xml version="1.0" encoding="UTF-8" standalone="yes"?>
<Relationships xmlns="http://schemas.openxmlformats.org/package/2006/relationships"><Relationship Id="rId1" Type="http://schemas.openxmlformats.org/officeDocument/2006/relationships/image" Target="NULL"/></Relationships>
</file>

<file path=ppt/drawings/_rels/vmlDrawing67.vml.rels><?xml version="1.0" encoding="UTF-8" standalone="yes"?>
<Relationships xmlns="http://schemas.openxmlformats.org/package/2006/relationships"><Relationship Id="rId1" Type="http://schemas.openxmlformats.org/officeDocument/2006/relationships/image" Target="NULL"/></Relationships>
</file>

<file path=ppt/drawings/_rels/vmlDrawing68.vml.rels><?xml version="1.0" encoding="UTF-8" standalone="yes"?>
<Relationships xmlns="http://schemas.openxmlformats.org/package/2006/relationships"><Relationship Id="rId1" Type="http://schemas.openxmlformats.org/officeDocument/2006/relationships/image" Target="NULL"/></Relationships>
</file>

<file path=ppt/drawings/_rels/vmlDrawing69.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70.vml.rels><?xml version="1.0" encoding="UTF-8" standalone="yes"?>
<Relationships xmlns="http://schemas.openxmlformats.org/package/2006/relationships"><Relationship Id="rId1" Type="http://schemas.openxmlformats.org/officeDocument/2006/relationships/image" Target="NULL"/></Relationships>
</file>

<file path=ppt/drawings/_rels/vmlDrawing71.vml.rels><?xml version="1.0" encoding="UTF-8" standalone="yes"?>
<Relationships xmlns="http://schemas.openxmlformats.org/package/2006/relationships"><Relationship Id="rId1" Type="http://schemas.openxmlformats.org/officeDocument/2006/relationships/image" Target="NULL"/></Relationships>
</file>

<file path=ppt/drawings/_rels/vmlDrawing72.vml.rels><?xml version="1.0" encoding="UTF-8" standalone="yes"?>
<Relationships xmlns="http://schemas.openxmlformats.org/package/2006/relationships"><Relationship Id="rId1" Type="http://schemas.openxmlformats.org/officeDocument/2006/relationships/image" Target="NULL"/></Relationships>
</file>

<file path=ppt/drawings/_rels/vmlDrawing73.vml.rels><?xml version="1.0" encoding="UTF-8" standalone="yes"?>
<Relationships xmlns="http://schemas.openxmlformats.org/package/2006/relationships"><Relationship Id="rId1" Type="http://schemas.openxmlformats.org/officeDocument/2006/relationships/image" Target="NULL"/></Relationships>
</file>

<file path=ppt/drawings/_rels/vmlDrawing74.vml.rels><?xml version="1.0" encoding="UTF-8" standalone="yes"?>
<Relationships xmlns="http://schemas.openxmlformats.org/package/2006/relationships"><Relationship Id="rId1" Type="http://schemas.openxmlformats.org/officeDocument/2006/relationships/image" Target="NULL"/></Relationships>
</file>

<file path=ppt/drawings/_rels/vmlDrawing75.vml.rels><?xml version="1.0" encoding="UTF-8" standalone="yes"?>
<Relationships xmlns="http://schemas.openxmlformats.org/package/2006/relationships"><Relationship Id="rId1" Type="http://schemas.openxmlformats.org/officeDocument/2006/relationships/image" Target="NULL"/></Relationships>
</file>

<file path=ppt/drawings/_rels/vmlDrawing76.vml.rels><?xml version="1.0" encoding="UTF-8" standalone="yes"?>
<Relationships xmlns="http://schemas.openxmlformats.org/package/2006/relationships"><Relationship Id="rId1" Type="http://schemas.openxmlformats.org/officeDocument/2006/relationships/image" Target="NULL"/></Relationships>
</file>

<file path=ppt/drawings/_rels/vmlDrawing77.vml.rels><?xml version="1.0" encoding="UTF-8" standalone="yes"?>
<Relationships xmlns="http://schemas.openxmlformats.org/package/2006/relationships"><Relationship Id="rId1" Type="http://schemas.openxmlformats.org/officeDocument/2006/relationships/image" Target="NULL"/></Relationships>
</file>

<file path=ppt/drawings/_rels/vmlDrawing78.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421" tIns="45710" rIns="91421" bIns="45710" rtlCol="0"/>
          <a:lstStyle>
            <a:lvl1pPr algn="l">
              <a:defRPr sz="1200">
                <a:ea typeface="ヒラギノ角ゴ Pro W3" charset="-128"/>
                <a:cs typeface="ヒラギノ角ゴ Pro W3" charset="-128"/>
              </a:defRPr>
            </a:lvl1pPr>
          </a:lstStyle>
          <a:p>
            <a:pPr>
              <a:defRPr/>
            </a:pPr>
            <a:endParaRPr lang="en-US" dirty="0"/>
          </a:p>
        </p:txBody>
      </p:sp>
      <p:sp>
        <p:nvSpPr>
          <p:cNvPr id="3" name="Date Placeholder 2"/>
          <p:cNvSpPr>
            <a:spLocks noGrp="1"/>
          </p:cNvSpPr>
          <p:nvPr>
            <p:ph type="dt" sz="quarter" idx="1"/>
          </p:nvPr>
        </p:nvSpPr>
        <p:spPr>
          <a:xfrm>
            <a:off x="3850445" y="2"/>
            <a:ext cx="2945659" cy="496332"/>
          </a:xfrm>
          <a:prstGeom prst="rect">
            <a:avLst/>
          </a:prstGeom>
        </p:spPr>
        <p:txBody>
          <a:bodyPr vert="horz" wrap="square" lIns="91421" tIns="45710" rIns="91421" bIns="45710" numCol="1" anchor="t" anchorCtr="0" compatLnSpc="1">
            <a:prstTxWarp prst="textNoShape">
              <a:avLst/>
            </a:prstTxWarp>
          </a:bodyPr>
          <a:lstStyle>
            <a:lvl1pPr algn="r">
              <a:defRPr sz="1200"/>
            </a:lvl1pPr>
          </a:lstStyle>
          <a:p>
            <a:fld id="{2002C38C-9086-A743-BC97-C0CAD4DECA7D}" type="datetime1">
              <a:rPr lang="en-US"/>
              <a:pPr/>
              <a:t>10/14/2016</a:t>
            </a:fld>
            <a:endParaRPr lang="en-US" dirty="0"/>
          </a:p>
        </p:txBody>
      </p:sp>
      <p:sp>
        <p:nvSpPr>
          <p:cNvPr id="4" name="Footer Placeholder 3"/>
          <p:cNvSpPr>
            <a:spLocks noGrp="1"/>
          </p:cNvSpPr>
          <p:nvPr>
            <p:ph type="ftr" sz="quarter" idx="2"/>
          </p:nvPr>
        </p:nvSpPr>
        <p:spPr>
          <a:xfrm>
            <a:off x="3" y="9428585"/>
            <a:ext cx="2945659" cy="496332"/>
          </a:xfrm>
          <a:prstGeom prst="rect">
            <a:avLst/>
          </a:prstGeom>
        </p:spPr>
        <p:txBody>
          <a:bodyPr vert="horz" lIns="91421" tIns="45710" rIns="91421" bIns="45710" rtlCol="0" anchor="b"/>
          <a:lstStyle>
            <a:lvl1pPr algn="l">
              <a:defRPr sz="1200">
                <a:ea typeface="ヒラギノ角ゴ Pro W3" charset="-128"/>
                <a:cs typeface="ヒラギノ角ゴ Pro W3" charset="-128"/>
              </a:defRPr>
            </a:lvl1pPr>
          </a:lstStyle>
          <a:p>
            <a:pPr>
              <a:defRPr/>
            </a:pPr>
            <a:endParaRPr lang="en-US" dirty="0"/>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wrap="square" lIns="91421" tIns="45710" rIns="91421" bIns="45710" numCol="1" anchor="b" anchorCtr="0" compatLnSpc="1">
            <a:prstTxWarp prst="textNoShape">
              <a:avLst/>
            </a:prstTxWarp>
          </a:bodyPr>
          <a:lstStyle>
            <a:lvl1pPr algn="r">
              <a:defRPr sz="1200"/>
            </a:lvl1pPr>
          </a:lstStyle>
          <a:p>
            <a:fld id="{F1BF74DC-C4D1-8B4A-B0F6-6ADA4D314FC1}" type="slidenum">
              <a:rPr lang="en-US"/>
              <a:pPr/>
              <a:t>‹#›</a:t>
            </a:fld>
            <a:endParaRPr lang="en-US" dirty="0"/>
          </a:p>
        </p:txBody>
      </p:sp>
    </p:spTree>
    <p:extLst>
      <p:ext uri="{BB962C8B-B14F-4D97-AF65-F5344CB8AC3E}">
        <p14:creationId xmlns:p14="http://schemas.microsoft.com/office/powerpoint/2010/main" val="13634516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2"/>
            <a:ext cx="2945659" cy="496332"/>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eaLnBrk="0" hangingPunct="0">
              <a:defRPr sz="1200">
                <a:latin typeface="Arial" charset="0"/>
                <a:ea typeface="ヒラギノ角ゴ Pro W3" pitchFamily="-112"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52018" y="2"/>
            <a:ext cx="2945659" cy="496332"/>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eaLnBrk="0" hangingPunct="0">
              <a:defRPr sz="1200">
                <a:latin typeface="Arial" charset="0"/>
                <a:ea typeface="ヒラギノ角ゴ Pro W3" pitchFamily="-112" charset="-128"/>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06358" y="4715155"/>
            <a:ext cx="4984962" cy="4466987"/>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3" y="9430309"/>
            <a:ext cx="2945659" cy="496332"/>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eaLnBrk="0" hangingPunct="0">
              <a:defRPr sz="1200">
                <a:latin typeface="Arial" charset="0"/>
                <a:ea typeface="ヒラギノ角ゴ Pro W3" pitchFamily="-112"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52018" y="9430309"/>
            <a:ext cx="2945659" cy="496332"/>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eaLnBrk="0" hangingPunct="0">
              <a:defRPr sz="1200"/>
            </a:lvl1pPr>
          </a:lstStyle>
          <a:p>
            <a:fld id="{095EEC4F-1289-EC45-BBB3-37914FD6118C}" type="slidenum">
              <a:rPr lang="en-US"/>
              <a:pPr/>
              <a:t>‹#›</a:t>
            </a:fld>
            <a:endParaRPr lang="en-US" dirty="0"/>
          </a:p>
        </p:txBody>
      </p:sp>
    </p:spTree>
    <p:extLst>
      <p:ext uri="{BB962C8B-B14F-4D97-AF65-F5344CB8AC3E}">
        <p14:creationId xmlns:p14="http://schemas.microsoft.com/office/powerpoint/2010/main" val="17067046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798" indent="-285691" eaLnBrk="0" hangingPunct="0">
              <a:defRPr sz="2400">
                <a:solidFill>
                  <a:schemeClr val="tx1"/>
                </a:solidFill>
                <a:latin typeface="Arial" charset="0"/>
                <a:ea typeface="ヒラギノ角ゴ Pro W3" charset="0"/>
                <a:cs typeface="ヒラギノ角ゴ Pro W3" charset="0"/>
              </a:defRPr>
            </a:lvl2pPr>
            <a:lvl3pPr marL="1142766" indent="-228554" eaLnBrk="0" hangingPunct="0">
              <a:defRPr sz="2400">
                <a:solidFill>
                  <a:schemeClr val="tx1"/>
                </a:solidFill>
                <a:latin typeface="Arial" charset="0"/>
                <a:ea typeface="ヒラギノ角ゴ Pro W3" charset="0"/>
                <a:cs typeface="ヒラギノ角ゴ Pro W3" charset="0"/>
              </a:defRPr>
            </a:lvl3pPr>
            <a:lvl4pPr marL="1599872" indent="-228554" eaLnBrk="0" hangingPunct="0">
              <a:defRPr sz="2400">
                <a:solidFill>
                  <a:schemeClr val="tx1"/>
                </a:solidFill>
                <a:latin typeface="Arial" charset="0"/>
                <a:ea typeface="ヒラギノ角ゴ Pro W3" charset="0"/>
                <a:cs typeface="ヒラギノ角ゴ Pro W3" charset="0"/>
              </a:defRPr>
            </a:lvl4pPr>
            <a:lvl5pPr marL="2056979" indent="-228554" eaLnBrk="0" hangingPunct="0">
              <a:defRPr sz="2400">
                <a:solidFill>
                  <a:schemeClr val="tx1"/>
                </a:solidFill>
                <a:latin typeface="Arial" charset="0"/>
                <a:ea typeface="ヒラギノ角ゴ Pro W3" charset="0"/>
                <a:cs typeface="ヒラギノ角ゴ Pro W3" charset="0"/>
              </a:defRPr>
            </a:lvl5pPr>
            <a:lvl6pPr marL="251408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192"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297"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40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1</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5725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4F78BA7-D2C3-49CF-B675-59846419EC1A}" type="slidenum">
              <a:rPr lang="en-US" altLang="en-US" smtClean="0">
                <a:solidFill>
                  <a:srgbClr val="000000"/>
                </a:solidFill>
              </a:rPr>
              <a:pPr>
                <a:spcBef>
                  <a:spcPct val="0"/>
                </a:spcBef>
              </a:pPr>
              <a:t>23</a:t>
            </a:fld>
            <a:endParaRPr lang="en-US" altLang="en-US" dirty="0" smtClean="0">
              <a:solidFill>
                <a:srgbClr val="000000"/>
              </a:solidFill>
            </a:endParaRPr>
          </a:p>
        </p:txBody>
      </p:sp>
    </p:spTree>
    <p:extLst>
      <p:ext uri="{BB962C8B-B14F-4D97-AF65-F5344CB8AC3E}">
        <p14:creationId xmlns:p14="http://schemas.microsoft.com/office/powerpoint/2010/main" val="383411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798" indent="-285691" eaLnBrk="0" hangingPunct="0">
              <a:defRPr sz="2400">
                <a:solidFill>
                  <a:schemeClr val="tx1"/>
                </a:solidFill>
                <a:latin typeface="Arial" charset="0"/>
                <a:ea typeface="ヒラギノ角ゴ Pro W3" charset="0"/>
                <a:cs typeface="ヒラギノ角ゴ Pro W3" charset="0"/>
              </a:defRPr>
            </a:lvl2pPr>
            <a:lvl3pPr marL="1142766" indent="-228554" eaLnBrk="0" hangingPunct="0">
              <a:defRPr sz="2400">
                <a:solidFill>
                  <a:schemeClr val="tx1"/>
                </a:solidFill>
                <a:latin typeface="Arial" charset="0"/>
                <a:ea typeface="ヒラギノ角ゴ Pro W3" charset="0"/>
                <a:cs typeface="ヒラギノ角ゴ Pro W3" charset="0"/>
              </a:defRPr>
            </a:lvl3pPr>
            <a:lvl4pPr marL="1599872" indent="-228554" eaLnBrk="0" hangingPunct="0">
              <a:defRPr sz="2400">
                <a:solidFill>
                  <a:schemeClr val="tx1"/>
                </a:solidFill>
                <a:latin typeface="Arial" charset="0"/>
                <a:ea typeface="ヒラギノ角ゴ Pro W3" charset="0"/>
                <a:cs typeface="ヒラギノ角ゴ Pro W3" charset="0"/>
              </a:defRPr>
            </a:lvl4pPr>
            <a:lvl5pPr marL="2056979" indent="-228554" eaLnBrk="0" hangingPunct="0">
              <a:defRPr sz="2400">
                <a:solidFill>
                  <a:schemeClr val="tx1"/>
                </a:solidFill>
                <a:latin typeface="Arial" charset="0"/>
                <a:ea typeface="ヒラギノ角ゴ Pro W3" charset="0"/>
                <a:cs typeface="ヒラギノ角ゴ Pro W3" charset="0"/>
              </a:defRPr>
            </a:lvl5pPr>
            <a:lvl6pPr marL="251408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192"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297"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40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24</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6614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798" indent="-285691" eaLnBrk="0" hangingPunct="0">
              <a:defRPr sz="2400">
                <a:solidFill>
                  <a:schemeClr val="tx1"/>
                </a:solidFill>
                <a:latin typeface="Arial" charset="0"/>
                <a:ea typeface="ヒラギノ角ゴ Pro W3" charset="0"/>
                <a:cs typeface="ヒラギノ角ゴ Pro W3" charset="0"/>
              </a:defRPr>
            </a:lvl2pPr>
            <a:lvl3pPr marL="1142766" indent="-228554" eaLnBrk="0" hangingPunct="0">
              <a:defRPr sz="2400">
                <a:solidFill>
                  <a:schemeClr val="tx1"/>
                </a:solidFill>
                <a:latin typeface="Arial" charset="0"/>
                <a:ea typeface="ヒラギノ角ゴ Pro W3" charset="0"/>
                <a:cs typeface="ヒラギノ角ゴ Pro W3" charset="0"/>
              </a:defRPr>
            </a:lvl3pPr>
            <a:lvl4pPr marL="1599872" indent="-228554" eaLnBrk="0" hangingPunct="0">
              <a:defRPr sz="2400">
                <a:solidFill>
                  <a:schemeClr val="tx1"/>
                </a:solidFill>
                <a:latin typeface="Arial" charset="0"/>
                <a:ea typeface="ヒラギノ角ゴ Pro W3" charset="0"/>
                <a:cs typeface="ヒラギノ角ゴ Pro W3" charset="0"/>
              </a:defRPr>
            </a:lvl4pPr>
            <a:lvl5pPr marL="2056979" indent="-228554" eaLnBrk="0" hangingPunct="0">
              <a:defRPr sz="2400">
                <a:solidFill>
                  <a:schemeClr val="tx1"/>
                </a:solidFill>
                <a:latin typeface="Arial" charset="0"/>
                <a:ea typeface="ヒラギノ角ゴ Pro W3" charset="0"/>
                <a:cs typeface="ヒラギノ角ゴ Pro W3" charset="0"/>
              </a:defRPr>
            </a:lvl5pPr>
            <a:lvl6pPr marL="251408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192"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297"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40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39</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40681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798" indent="-285691" eaLnBrk="0" hangingPunct="0">
              <a:defRPr sz="2400">
                <a:solidFill>
                  <a:schemeClr val="tx1"/>
                </a:solidFill>
                <a:latin typeface="Arial" charset="0"/>
                <a:ea typeface="ヒラギノ角ゴ Pro W3" charset="0"/>
                <a:cs typeface="ヒラギノ角ゴ Pro W3" charset="0"/>
              </a:defRPr>
            </a:lvl2pPr>
            <a:lvl3pPr marL="1142766" indent="-228554" eaLnBrk="0" hangingPunct="0">
              <a:defRPr sz="2400">
                <a:solidFill>
                  <a:schemeClr val="tx1"/>
                </a:solidFill>
                <a:latin typeface="Arial" charset="0"/>
                <a:ea typeface="ヒラギノ角ゴ Pro W3" charset="0"/>
                <a:cs typeface="ヒラギノ角ゴ Pro W3" charset="0"/>
              </a:defRPr>
            </a:lvl3pPr>
            <a:lvl4pPr marL="1599872" indent="-228554" eaLnBrk="0" hangingPunct="0">
              <a:defRPr sz="2400">
                <a:solidFill>
                  <a:schemeClr val="tx1"/>
                </a:solidFill>
                <a:latin typeface="Arial" charset="0"/>
                <a:ea typeface="ヒラギノ角ゴ Pro W3" charset="0"/>
                <a:cs typeface="ヒラギノ角ゴ Pro W3" charset="0"/>
              </a:defRPr>
            </a:lvl4pPr>
            <a:lvl5pPr marL="2056979" indent="-228554" eaLnBrk="0" hangingPunct="0">
              <a:defRPr sz="2400">
                <a:solidFill>
                  <a:schemeClr val="tx1"/>
                </a:solidFill>
                <a:latin typeface="Arial" charset="0"/>
                <a:ea typeface="ヒラギノ角ゴ Pro W3" charset="0"/>
                <a:cs typeface="ヒラギノ角ゴ Pro W3" charset="0"/>
              </a:defRPr>
            </a:lvl5pPr>
            <a:lvl6pPr marL="251408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192"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297"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40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42</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03238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874" indent="-285721">
              <a:spcBef>
                <a:spcPct val="30000"/>
              </a:spcBef>
              <a:defRPr sz="1200">
                <a:solidFill>
                  <a:schemeClr val="tx1"/>
                </a:solidFill>
                <a:latin typeface="Arial" panose="020B0604020202020204" pitchFamily="34" charset="0"/>
                <a:ea typeface="ヒラギノ角ゴ Pro W3" charset="-128"/>
              </a:defRPr>
            </a:lvl2pPr>
            <a:lvl3pPr marL="1142883" indent="-228577">
              <a:spcBef>
                <a:spcPct val="30000"/>
              </a:spcBef>
              <a:defRPr sz="1200">
                <a:solidFill>
                  <a:schemeClr val="tx1"/>
                </a:solidFill>
                <a:latin typeface="Arial" panose="020B0604020202020204" pitchFamily="34" charset="0"/>
                <a:ea typeface="ヒラギノ角ゴ Pro W3" charset="-128"/>
              </a:defRPr>
            </a:lvl3pPr>
            <a:lvl4pPr marL="1600036" indent="-228577">
              <a:spcBef>
                <a:spcPct val="30000"/>
              </a:spcBef>
              <a:defRPr sz="1200">
                <a:solidFill>
                  <a:schemeClr val="tx1"/>
                </a:solidFill>
                <a:latin typeface="Arial" panose="020B0604020202020204" pitchFamily="34" charset="0"/>
                <a:ea typeface="ヒラギノ角ゴ Pro W3" charset="-128"/>
              </a:defRPr>
            </a:lvl4pPr>
            <a:lvl5pPr marL="2057190" indent="-228577">
              <a:spcBef>
                <a:spcPct val="30000"/>
              </a:spcBef>
              <a:defRPr sz="1200">
                <a:solidFill>
                  <a:schemeClr val="tx1"/>
                </a:solidFill>
                <a:latin typeface="Arial" panose="020B0604020202020204" pitchFamily="34" charset="0"/>
                <a:ea typeface="ヒラギノ角ゴ Pro W3" charset="-128"/>
              </a:defRPr>
            </a:lvl5pPr>
            <a:lvl6pPr marL="2514343"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497"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8650"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5804"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5A2962D7-14F5-463D-8F4C-F4C60654B673}" type="slidenum">
              <a:rPr lang="en-US" altLang="en-US" smtClean="0">
                <a:solidFill>
                  <a:srgbClr val="000000"/>
                </a:solidFill>
              </a:rPr>
              <a:pPr>
                <a:spcBef>
                  <a:spcPct val="0"/>
                </a:spcBef>
              </a:pPr>
              <a:t>48</a:t>
            </a:fld>
            <a:endParaRPr lang="en-US" altLang="en-US" dirty="0" smtClean="0">
              <a:solidFill>
                <a:srgbClr val="000000"/>
              </a:solidFill>
            </a:endParaRPr>
          </a:p>
        </p:txBody>
      </p:sp>
    </p:spTree>
    <p:extLst>
      <p:ext uri="{BB962C8B-B14F-4D97-AF65-F5344CB8AC3E}">
        <p14:creationId xmlns:p14="http://schemas.microsoft.com/office/powerpoint/2010/main" val="3910191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17E1F3-EEF2-439D-9BD1-3C8FC48D828A}" type="slidenum">
              <a:rPr lang="en-US" altLang="en-US" smtClean="0">
                <a:ea typeface="ヒラギノ角ゴ Pro W3" charset="-128"/>
              </a:rPr>
              <a:pPr/>
              <a:t>54</a:t>
            </a:fld>
            <a:endParaRPr lang="en-US" altLang="en-US" dirty="0" smtClean="0">
              <a:ea typeface="ヒラギノ角ゴ Pro W3" charset="-128"/>
            </a:endParaRPr>
          </a:p>
        </p:txBody>
      </p:sp>
    </p:spTree>
    <p:extLst>
      <p:ext uri="{BB962C8B-B14F-4D97-AF65-F5344CB8AC3E}">
        <p14:creationId xmlns:p14="http://schemas.microsoft.com/office/powerpoint/2010/main" val="151397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874" indent="-285721">
              <a:spcBef>
                <a:spcPct val="30000"/>
              </a:spcBef>
              <a:defRPr sz="1200">
                <a:solidFill>
                  <a:schemeClr val="tx1"/>
                </a:solidFill>
                <a:latin typeface="Arial" panose="020B0604020202020204" pitchFamily="34" charset="0"/>
                <a:ea typeface="ヒラギノ角ゴ Pro W3" charset="-128"/>
              </a:defRPr>
            </a:lvl2pPr>
            <a:lvl3pPr marL="1142883" indent="-228577">
              <a:spcBef>
                <a:spcPct val="30000"/>
              </a:spcBef>
              <a:defRPr sz="1200">
                <a:solidFill>
                  <a:schemeClr val="tx1"/>
                </a:solidFill>
                <a:latin typeface="Arial" panose="020B0604020202020204" pitchFamily="34" charset="0"/>
                <a:ea typeface="ヒラギノ角ゴ Pro W3" charset="-128"/>
              </a:defRPr>
            </a:lvl3pPr>
            <a:lvl4pPr marL="1600036" indent="-228577">
              <a:spcBef>
                <a:spcPct val="30000"/>
              </a:spcBef>
              <a:defRPr sz="1200">
                <a:solidFill>
                  <a:schemeClr val="tx1"/>
                </a:solidFill>
                <a:latin typeface="Arial" panose="020B0604020202020204" pitchFamily="34" charset="0"/>
                <a:ea typeface="ヒラギノ角ゴ Pro W3" charset="-128"/>
              </a:defRPr>
            </a:lvl4pPr>
            <a:lvl5pPr marL="2057190" indent="-228577">
              <a:spcBef>
                <a:spcPct val="30000"/>
              </a:spcBef>
              <a:defRPr sz="1200">
                <a:solidFill>
                  <a:schemeClr val="tx1"/>
                </a:solidFill>
                <a:latin typeface="Arial" panose="020B0604020202020204" pitchFamily="34" charset="0"/>
                <a:ea typeface="ヒラギノ角ゴ Pro W3" charset="-128"/>
              </a:defRPr>
            </a:lvl5pPr>
            <a:lvl6pPr marL="2514343"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497"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8650"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5804"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1155B2A7-6E25-4F6F-AA5C-84625C2F5568}" type="slidenum">
              <a:rPr lang="en-US" altLang="en-US" smtClean="0">
                <a:solidFill>
                  <a:srgbClr val="000000"/>
                </a:solidFill>
              </a:rPr>
              <a:pPr>
                <a:spcBef>
                  <a:spcPct val="0"/>
                </a:spcBef>
              </a:pPr>
              <a:t>55</a:t>
            </a:fld>
            <a:endParaRPr lang="en-US" altLang="en-US" dirty="0" smtClean="0">
              <a:solidFill>
                <a:srgbClr val="000000"/>
              </a:solidFill>
            </a:endParaRPr>
          </a:p>
        </p:txBody>
      </p:sp>
    </p:spTree>
    <p:extLst>
      <p:ext uri="{BB962C8B-B14F-4D97-AF65-F5344CB8AC3E}">
        <p14:creationId xmlns:p14="http://schemas.microsoft.com/office/powerpoint/2010/main" val="196127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9DC19A80-B636-4109-9B13-AF35DD8E428C}" type="slidenum">
              <a:rPr lang="en-US" altLang="en-US" smtClean="0">
                <a:solidFill>
                  <a:srgbClr val="000000"/>
                </a:solidFill>
              </a:rPr>
              <a:pPr>
                <a:spcBef>
                  <a:spcPct val="0"/>
                </a:spcBef>
              </a:pPr>
              <a:t>58</a:t>
            </a:fld>
            <a:endParaRPr lang="en-US" altLang="en-US" dirty="0" smtClean="0">
              <a:solidFill>
                <a:srgbClr val="000000"/>
              </a:solidFill>
            </a:endParaRPr>
          </a:p>
        </p:txBody>
      </p:sp>
    </p:spTree>
    <p:extLst>
      <p:ext uri="{BB962C8B-B14F-4D97-AF65-F5344CB8AC3E}">
        <p14:creationId xmlns:p14="http://schemas.microsoft.com/office/powerpoint/2010/main" val="21829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798" indent="-285691" eaLnBrk="0" hangingPunct="0">
              <a:defRPr sz="2400">
                <a:solidFill>
                  <a:schemeClr val="tx1"/>
                </a:solidFill>
                <a:latin typeface="Arial" charset="0"/>
                <a:ea typeface="ヒラギノ角ゴ Pro W3" charset="0"/>
                <a:cs typeface="ヒラギノ角ゴ Pro W3" charset="0"/>
              </a:defRPr>
            </a:lvl2pPr>
            <a:lvl3pPr marL="1142766" indent="-228554" eaLnBrk="0" hangingPunct="0">
              <a:defRPr sz="2400">
                <a:solidFill>
                  <a:schemeClr val="tx1"/>
                </a:solidFill>
                <a:latin typeface="Arial" charset="0"/>
                <a:ea typeface="ヒラギノ角ゴ Pro W3" charset="0"/>
                <a:cs typeface="ヒラギノ角ゴ Pro W3" charset="0"/>
              </a:defRPr>
            </a:lvl3pPr>
            <a:lvl4pPr marL="1599872" indent="-228554" eaLnBrk="0" hangingPunct="0">
              <a:defRPr sz="2400">
                <a:solidFill>
                  <a:schemeClr val="tx1"/>
                </a:solidFill>
                <a:latin typeface="Arial" charset="0"/>
                <a:ea typeface="ヒラギノ角ゴ Pro W3" charset="0"/>
                <a:cs typeface="ヒラギノ角ゴ Pro W3" charset="0"/>
              </a:defRPr>
            </a:lvl4pPr>
            <a:lvl5pPr marL="2056979" indent="-228554" eaLnBrk="0" hangingPunct="0">
              <a:defRPr sz="2400">
                <a:solidFill>
                  <a:schemeClr val="tx1"/>
                </a:solidFill>
                <a:latin typeface="Arial" charset="0"/>
                <a:ea typeface="ヒラギノ角ゴ Pro W3" charset="0"/>
                <a:cs typeface="ヒラギノ角ゴ Pro W3" charset="0"/>
              </a:defRPr>
            </a:lvl5pPr>
            <a:lvl6pPr marL="251408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192"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297"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40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63</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2188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798" indent="-285691">
              <a:spcBef>
                <a:spcPct val="30000"/>
              </a:spcBef>
              <a:defRPr sz="1200">
                <a:solidFill>
                  <a:schemeClr val="tx1"/>
                </a:solidFill>
                <a:latin typeface="Arial" panose="020B0604020202020204" pitchFamily="34" charset="0"/>
                <a:ea typeface="ヒラギノ角ゴ Pro W3" charset="-128"/>
              </a:defRPr>
            </a:lvl2pPr>
            <a:lvl3pPr marL="1144353" indent="-228554">
              <a:spcBef>
                <a:spcPct val="30000"/>
              </a:spcBef>
              <a:defRPr sz="1200">
                <a:solidFill>
                  <a:schemeClr val="tx1"/>
                </a:solidFill>
                <a:latin typeface="Arial" panose="020B0604020202020204" pitchFamily="34" charset="0"/>
                <a:ea typeface="ヒラギノ角ゴ Pro W3" charset="-128"/>
              </a:defRPr>
            </a:lvl3pPr>
            <a:lvl4pPr marL="1601460" indent="-228554">
              <a:spcBef>
                <a:spcPct val="30000"/>
              </a:spcBef>
              <a:defRPr sz="1200">
                <a:solidFill>
                  <a:schemeClr val="tx1"/>
                </a:solidFill>
                <a:latin typeface="Arial" panose="020B0604020202020204" pitchFamily="34" charset="0"/>
                <a:ea typeface="ヒラギノ角ゴ Pro W3" charset="-128"/>
              </a:defRPr>
            </a:lvl4pPr>
            <a:lvl5pPr marL="2060153" indent="-228554">
              <a:spcBef>
                <a:spcPct val="30000"/>
              </a:spcBef>
              <a:defRPr sz="1200">
                <a:solidFill>
                  <a:schemeClr val="tx1"/>
                </a:solidFill>
                <a:latin typeface="Arial" panose="020B0604020202020204" pitchFamily="34" charset="0"/>
                <a:ea typeface="ヒラギノ角ゴ Pro W3" charset="-128"/>
              </a:defRPr>
            </a:lvl5pPr>
            <a:lvl6pPr marL="2517259"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4366"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31472"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8578"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4052DB44-AB88-4A67-8BF9-1CEBF43734D8}" type="slidenum">
              <a:rPr lang="en-US" altLang="en-US" smtClean="0">
                <a:solidFill>
                  <a:srgbClr val="000000"/>
                </a:solidFill>
              </a:rPr>
              <a:pPr>
                <a:spcBef>
                  <a:spcPct val="0"/>
                </a:spcBef>
              </a:pPr>
              <a:t>3</a:t>
            </a:fld>
            <a:endParaRPr lang="en-US" altLang="en-US" dirty="0" smtClean="0">
              <a:solidFill>
                <a:srgbClr val="000000"/>
              </a:solidFill>
            </a:endParaRPr>
          </a:p>
        </p:txBody>
      </p:sp>
    </p:spTree>
    <p:extLst>
      <p:ext uri="{BB962C8B-B14F-4D97-AF65-F5344CB8AC3E}">
        <p14:creationId xmlns:p14="http://schemas.microsoft.com/office/powerpoint/2010/main" val="288977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AEBACA4-5F79-4A5E-B9A7-18BB760DEF53}" type="slidenum">
              <a:rPr lang="en-US" altLang="en-US" smtClean="0">
                <a:ea typeface="ヒラギノ角ゴ Pro W3" charset="-128"/>
              </a:rPr>
              <a:pPr/>
              <a:t>4</a:t>
            </a:fld>
            <a:endParaRPr lang="en-US" altLang="en-US" dirty="0" smtClean="0">
              <a:ea typeface="ヒラギノ角ゴ Pro W3" charset="-128"/>
            </a:endParaRPr>
          </a:p>
        </p:txBody>
      </p:sp>
    </p:spTree>
    <p:extLst>
      <p:ext uri="{BB962C8B-B14F-4D97-AF65-F5344CB8AC3E}">
        <p14:creationId xmlns:p14="http://schemas.microsoft.com/office/powerpoint/2010/main" val="297279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A" altLang="en-US" dirty="0" smtClean="0">
              <a:latin typeface="Arial" panose="020B0604020202020204" pitchFamily="34" charset="0"/>
              <a:ea typeface="ヒラギノ角ゴ Pro W3" charset="-128"/>
            </a:endParaRPr>
          </a:p>
        </p:txBody>
      </p:sp>
      <p:sp>
        <p:nvSpPr>
          <p:cNvPr id="532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874" indent="-285721">
              <a:spcBef>
                <a:spcPct val="30000"/>
              </a:spcBef>
              <a:defRPr sz="1200">
                <a:solidFill>
                  <a:schemeClr val="tx1"/>
                </a:solidFill>
                <a:latin typeface="Arial" panose="020B0604020202020204" pitchFamily="34" charset="0"/>
                <a:ea typeface="ヒラギノ角ゴ Pro W3" charset="-128"/>
              </a:defRPr>
            </a:lvl2pPr>
            <a:lvl3pPr marL="1142883" indent="-228577">
              <a:spcBef>
                <a:spcPct val="30000"/>
              </a:spcBef>
              <a:defRPr sz="1200">
                <a:solidFill>
                  <a:schemeClr val="tx1"/>
                </a:solidFill>
                <a:latin typeface="Arial" panose="020B0604020202020204" pitchFamily="34" charset="0"/>
                <a:ea typeface="ヒラギノ角ゴ Pro W3" charset="-128"/>
              </a:defRPr>
            </a:lvl3pPr>
            <a:lvl4pPr marL="1600036" indent="-228577">
              <a:spcBef>
                <a:spcPct val="30000"/>
              </a:spcBef>
              <a:defRPr sz="1200">
                <a:solidFill>
                  <a:schemeClr val="tx1"/>
                </a:solidFill>
                <a:latin typeface="Arial" panose="020B0604020202020204" pitchFamily="34" charset="0"/>
                <a:ea typeface="ヒラギノ角ゴ Pro W3" charset="-128"/>
              </a:defRPr>
            </a:lvl4pPr>
            <a:lvl5pPr marL="2057190" indent="-228577">
              <a:spcBef>
                <a:spcPct val="30000"/>
              </a:spcBef>
              <a:defRPr sz="1200">
                <a:solidFill>
                  <a:schemeClr val="tx1"/>
                </a:solidFill>
                <a:latin typeface="Arial" panose="020B0604020202020204" pitchFamily="34" charset="0"/>
                <a:ea typeface="ヒラギノ角ゴ Pro W3" charset="-128"/>
              </a:defRPr>
            </a:lvl5pPr>
            <a:lvl6pPr marL="2514343"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497"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8650"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5804"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eaLnBrk="1" hangingPunct="1">
              <a:spcBef>
                <a:spcPct val="0"/>
              </a:spcBef>
            </a:pPr>
            <a:endParaRPr lang="en-US" altLang="en-US" dirty="0" smtClean="0">
              <a:solidFill>
                <a:srgbClr val="000000"/>
              </a:solidFill>
            </a:endParaRP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874" indent="-285721">
              <a:spcBef>
                <a:spcPct val="30000"/>
              </a:spcBef>
              <a:defRPr sz="1200">
                <a:solidFill>
                  <a:schemeClr val="tx1"/>
                </a:solidFill>
                <a:latin typeface="Arial" panose="020B0604020202020204" pitchFamily="34" charset="0"/>
                <a:ea typeface="ヒラギノ角ゴ Pro W3" charset="-128"/>
              </a:defRPr>
            </a:lvl2pPr>
            <a:lvl3pPr marL="1142883" indent="-228577">
              <a:spcBef>
                <a:spcPct val="30000"/>
              </a:spcBef>
              <a:defRPr sz="1200">
                <a:solidFill>
                  <a:schemeClr val="tx1"/>
                </a:solidFill>
                <a:latin typeface="Arial" panose="020B0604020202020204" pitchFamily="34" charset="0"/>
                <a:ea typeface="ヒラギノ角ゴ Pro W3" charset="-128"/>
              </a:defRPr>
            </a:lvl3pPr>
            <a:lvl4pPr marL="1600036" indent="-228577">
              <a:spcBef>
                <a:spcPct val="30000"/>
              </a:spcBef>
              <a:defRPr sz="1200">
                <a:solidFill>
                  <a:schemeClr val="tx1"/>
                </a:solidFill>
                <a:latin typeface="Arial" panose="020B0604020202020204" pitchFamily="34" charset="0"/>
                <a:ea typeface="ヒラギノ角ゴ Pro W3" charset="-128"/>
              </a:defRPr>
            </a:lvl4pPr>
            <a:lvl5pPr marL="2057190" indent="-228577">
              <a:spcBef>
                <a:spcPct val="30000"/>
              </a:spcBef>
              <a:defRPr sz="1200">
                <a:solidFill>
                  <a:schemeClr val="tx1"/>
                </a:solidFill>
                <a:latin typeface="Arial" panose="020B0604020202020204" pitchFamily="34" charset="0"/>
                <a:ea typeface="ヒラギノ角ゴ Pro W3" charset="-128"/>
              </a:defRPr>
            </a:lvl5pPr>
            <a:lvl6pPr marL="2514343"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497"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8650"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5804"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eaLnBrk="1" hangingPunct="1">
              <a:spcBef>
                <a:spcPct val="0"/>
              </a:spcBef>
            </a:pPr>
            <a:fld id="{6A878639-F045-4B9A-BE04-DFC3E8D6F7EE}" type="slidenum">
              <a:rPr lang="en-US" altLang="en-US" smtClean="0">
                <a:solidFill>
                  <a:srgbClr val="000000"/>
                </a:solidFill>
              </a:rPr>
              <a:pPr eaLnBrk="1" hangingPunct="1">
                <a:spcBef>
                  <a:spcPct val="0"/>
                </a:spcBef>
              </a:pPr>
              <a:t>6</a:t>
            </a:fld>
            <a:endParaRPr lang="en-US" altLang="en-US" dirty="0" smtClean="0">
              <a:solidFill>
                <a:srgbClr val="000000"/>
              </a:solidFill>
            </a:endParaRPr>
          </a:p>
        </p:txBody>
      </p:sp>
    </p:spTree>
    <p:extLst>
      <p:ext uri="{BB962C8B-B14F-4D97-AF65-F5344CB8AC3E}">
        <p14:creationId xmlns:p14="http://schemas.microsoft.com/office/powerpoint/2010/main" val="398842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798" indent="-285691">
              <a:spcBef>
                <a:spcPct val="30000"/>
              </a:spcBef>
              <a:defRPr sz="1200">
                <a:solidFill>
                  <a:schemeClr val="tx1"/>
                </a:solidFill>
                <a:latin typeface="Arial" panose="020B0604020202020204" pitchFamily="34" charset="0"/>
                <a:ea typeface="ヒラギノ角ゴ Pro W3" charset="-128"/>
              </a:defRPr>
            </a:lvl2pPr>
            <a:lvl3pPr marL="1144353" indent="-228554">
              <a:spcBef>
                <a:spcPct val="30000"/>
              </a:spcBef>
              <a:defRPr sz="1200">
                <a:solidFill>
                  <a:schemeClr val="tx1"/>
                </a:solidFill>
                <a:latin typeface="Arial" panose="020B0604020202020204" pitchFamily="34" charset="0"/>
                <a:ea typeface="ヒラギノ角ゴ Pro W3" charset="-128"/>
              </a:defRPr>
            </a:lvl3pPr>
            <a:lvl4pPr marL="1601460" indent="-228554">
              <a:spcBef>
                <a:spcPct val="30000"/>
              </a:spcBef>
              <a:defRPr sz="1200">
                <a:solidFill>
                  <a:schemeClr val="tx1"/>
                </a:solidFill>
                <a:latin typeface="Arial" panose="020B0604020202020204" pitchFamily="34" charset="0"/>
                <a:ea typeface="ヒラギノ角ゴ Pro W3" charset="-128"/>
              </a:defRPr>
            </a:lvl4pPr>
            <a:lvl5pPr marL="2060153" indent="-228554">
              <a:spcBef>
                <a:spcPct val="30000"/>
              </a:spcBef>
              <a:defRPr sz="1200">
                <a:solidFill>
                  <a:schemeClr val="tx1"/>
                </a:solidFill>
                <a:latin typeface="Arial" panose="020B0604020202020204" pitchFamily="34" charset="0"/>
                <a:ea typeface="ヒラギノ角ゴ Pro W3" charset="-128"/>
              </a:defRPr>
            </a:lvl5pPr>
            <a:lvl6pPr marL="2517259"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4366"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31472"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8578"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68600AD6-6AE8-44BB-A757-7E17BFD806CC}" type="slidenum">
              <a:rPr lang="en-US" altLang="en-US" smtClean="0">
                <a:solidFill>
                  <a:srgbClr val="000000"/>
                </a:solidFill>
              </a:rPr>
              <a:pPr>
                <a:spcBef>
                  <a:spcPct val="0"/>
                </a:spcBef>
              </a:pPr>
              <a:t>8</a:t>
            </a:fld>
            <a:endParaRPr lang="en-US" altLang="en-US" dirty="0" smtClean="0">
              <a:solidFill>
                <a:srgbClr val="000000"/>
              </a:solidFill>
            </a:endParaRPr>
          </a:p>
        </p:txBody>
      </p:sp>
    </p:spTree>
    <p:extLst>
      <p:ext uri="{BB962C8B-B14F-4D97-AF65-F5344CB8AC3E}">
        <p14:creationId xmlns:p14="http://schemas.microsoft.com/office/powerpoint/2010/main" val="188187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C7BE3D1E-63DA-47A1-839E-1CD9FD2ECB95}" type="slidenum">
              <a:rPr lang="en-US" altLang="en-US" smtClean="0">
                <a:solidFill>
                  <a:srgbClr val="000000"/>
                </a:solidFill>
              </a:rPr>
              <a:pPr>
                <a:spcBef>
                  <a:spcPct val="0"/>
                </a:spcBef>
              </a:pPr>
              <a:t>10</a:t>
            </a:fld>
            <a:endParaRPr lang="en-US" altLang="en-US" dirty="0" smtClean="0">
              <a:solidFill>
                <a:srgbClr val="000000"/>
              </a:solidFill>
            </a:endParaRPr>
          </a:p>
        </p:txBody>
      </p:sp>
    </p:spTree>
    <p:extLst>
      <p:ext uri="{BB962C8B-B14F-4D97-AF65-F5344CB8AC3E}">
        <p14:creationId xmlns:p14="http://schemas.microsoft.com/office/powerpoint/2010/main" val="284114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C7BE3D1E-63DA-47A1-839E-1CD9FD2ECB95}" type="slidenum">
              <a:rPr lang="en-US" altLang="en-US" smtClean="0">
                <a:solidFill>
                  <a:srgbClr val="000000"/>
                </a:solidFill>
              </a:rPr>
              <a:pPr>
                <a:spcBef>
                  <a:spcPct val="0"/>
                </a:spcBef>
              </a:pPr>
              <a:t>12</a:t>
            </a:fld>
            <a:endParaRPr lang="en-US" altLang="en-US" dirty="0" smtClean="0">
              <a:solidFill>
                <a:srgbClr val="000000"/>
              </a:solidFill>
            </a:endParaRPr>
          </a:p>
        </p:txBody>
      </p:sp>
    </p:spTree>
    <p:extLst>
      <p:ext uri="{BB962C8B-B14F-4D97-AF65-F5344CB8AC3E}">
        <p14:creationId xmlns:p14="http://schemas.microsoft.com/office/powerpoint/2010/main" val="270331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CFE40A35-A972-496E-9BA5-1E2C1AF43366}" type="slidenum">
              <a:rPr lang="en-US" altLang="en-US" smtClean="0">
                <a:solidFill>
                  <a:srgbClr val="000000"/>
                </a:solidFill>
              </a:rPr>
              <a:pPr>
                <a:spcBef>
                  <a:spcPct val="0"/>
                </a:spcBef>
              </a:pPr>
              <a:t>16</a:t>
            </a:fld>
            <a:endParaRPr lang="en-US" altLang="en-US" dirty="0" smtClean="0">
              <a:solidFill>
                <a:srgbClr val="000000"/>
              </a:solidFill>
            </a:endParaRPr>
          </a:p>
        </p:txBody>
      </p:sp>
    </p:spTree>
    <p:extLst>
      <p:ext uri="{BB962C8B-B14F-4D97-AF65-F5344CB8AC3E}">
        <p14:creationId xmlns:p14="http://schemas.microsoft.com/office/powerpoint/2010/main" val="231737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C73ADCE8-8608-4CE4-A949-D398E9A6911B}" type="slidenum">
              <a:rPr lang="en-US" altLang="en-US" smtClean="0">
                <a:solidFill>
                  <a:srgbClr val="000000"/>
                </a:solidFill>
              </a:rPr>
              <a:pPr>
                <a:spcBef>
                  <a:spcPct val="0"/>
                </a:spcBef>
              </a:pPr>
              <a:t>21</a:t>
            </a:fld>
            <a:endParaRPr lang="en-US" altLang="en-US" dirty="0" smtClean="0">
              <a:solidFill>
                <a:srgbClr val="000000"/>
              </a:solidFill>
            </a:endParaRPr>
          </a:p>
        </p:txBody>
      </p:sp>
    </p:spTree>
    <p:extLst>
      <p:ext uri="{BB962C8B-B14F-4D97-AF65-F5344CB8AC3E}">
        <p14:creationId xmlns:p14="http://schemas.microsoft.com/office/powerpoint/2010/main" val="31194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oleObject" Target="../embeddings/oleObject14.bin"/><Relationship Id="rId2" Type="http://schemas.openxmlformats.org/officeDocument/2006/relationships/tags" Target="../tags/tag125.xml"/><Relationship Id="rId1" Type="http://schemas.openxmlformats.org/officeDocument/2006/relationships/vmlDrawing" Target="../drawings/vmlDrawing14.vml"/><Relationship Id="rId6" Type="http://schemas.openxmlformats.org/officeDocument/2006/relationships/tags" Target="../tags/tag129.xml"/><Relationship Id="rId11" Type="http://schemas.openxmlformats.org/officeDocument/2006/relationships/slideMaster" Target="../slideMasters/slideMaster9.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oleObject" Target="../embeddings/oleObject16.bin"/><Relationship Id="rId2" Type="http://schemas.openxmlformats.org/officeDocument/2006/relationships/tags" Target="../tags/tag144.xml"/><Relationship Id="rId1" Type="http://schemas.openxmlformats.org/officeDocument/2006/relationships/vmlDrawing" Target="../drawings/vmlDrawing16.vml"/><Relationship Id="rId6" Type="http://schemas.openxmlformats.org/officeDocument/2006/relationships/tags" Target="../tags/tag148.xml"/><Relationship Id="rId11" Type="http://schemas.openxmlformats.org/officeDocument/2006/relationships/slideMaster" Target="../slideMasters/slideMaster10.xml"/><Relationship Id="rId5" Type="http://schemas.openxmlformats.org/officeDocument/2006/relationships/tags" Target="../tags/tag14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oleObject" Target="../embeddings/oleObject18.bin"/><Relationship Id="rId2" Type="http://schemas.openxmlformats.org/officeDocument/2006/relationships/tags" Target="../tags/tag163.xml"/><Relationship Id="rId1" Type="http://schemas.openxmlformats.org/officeDocument/2006/relationships/vmlDrawing" Target="../drawings/vmlDrawing18.vml"/><Relationship Id="rId6" Type="http://schemas.openxmlformats.org/officeDocument/2006/relationships/tags" Target="../tags/tag167.xml"/><Relationship Id="rId11" Type="http://schemas.openxmlformats.org/officeDocument/2006/relationships/slideMaster" Target="../slideMasters/slideMaster11.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oleObject" Target="../embeddings/oleObject20.bin"/><Relationship Id="rId2" Type="http://schemas.openxmlformats.org/officeDocument/2006/relationships/tags" Target="../tags/tag182.xml"/><Relationship Id="rId1" Type="http://schemas.openxmlformats.org/officeDocument/2006/relationships/vmlDrawing" Target="../drawings/vmlDrawing20.vml"/><Relationship Id="rId6" Type="http://schemas.openxmlformats.org/officeDocument/2006/relationships/tags" Target="../tags/tag186.xml"/><Relationship Id="rId11" Type="http://schemas.openxmlformats.org/officeDocument/2006/relationships/slideMaster" Target="../slideMasters/slideMaster12.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oleObject" Target="../embeddings/oleObject22.bin"/><Relationship Id="rId2" Type="http://schemas.openxmlformats.org/officeDocument/2006/relationships/tags" Target="../tags/tag201.xml"/><Relationship Id="rId1" Type="http://schemas.openxmlformats.org/officeDocument/2006/relationships/vmlDrawing" Target="../drawings/vmlDrawing22.vml"/><Relationship Id="rId6" Type="http://schemas.openxmlformats.org/officeDocument/2006/relationships/tags" Target="../tags/tag205.xml"/><Relationship Id="rId11" Type="http://schemas.openxmlformats.org/officeDocument/2006/relationships/slideMaster" Target="../slideMasters/slideMaster13.xml"/><Relationship Id="rId5" Type="http://schemas.openxmlformats.org/officeDocument/2006/relationships/tags" Target="../tags/tag204.xml"/><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oleObject" Target="../embeddings/oleObject24.bin"/><Relationship Id="rId2" Type="http://schemas.openxmlformats.org/officeDocument/2006/relationships/tags" Target="../tags/tag220.xml"/><Relationship Id="rId1" Type="http://schemas.openxmlformats.org/officeDocument/2006/relationships/vmlDrawing" Target="../drawings/vmlDrawing24.vml"/><Relationship Id="rId6" Type="http://schemas.openxmlformats.org/officeDocument/2006/relationships/tags" Target="../tags/tag224.xml"/><Relationship Id="rId11" Type="http://schemas.openxmlformats.org/officeDocument/2006/relationships/slideMaster" Target="../slideMasters/slideMaster14.xml"/><Relationship Id="rId5" Type="http://schemas.openxmlformats.org/officeDocument/2006/relationships/tags" Target="../tags/tag223.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oleObject" Target="../embeddings/oleObject26.bin"/><Relationship Id="rId2" Type="http://schemas.openxmlformats.org/officeDocument/2006/relationships/tags" Target="../tags/tag239.xml"/><Relationship Id="rId1" Type="http://schemas.openxmlformats.org/officeDocument/2006/relationships/vmlDrawing" Target="../drawings/vmlDrawing26.vml"/><Relationship Id="rId6" Type="http://schemas.openxmlformats.org/officeDocument/2006/relationships/tags" Target="../tags/tag243.xml"/><Relationship Id="rId11" Type="http://schemas.openxmlformats.org/officeDocument/2006/relationships/slideMaster" Target="../slideMasters/slideMaster15.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8" Type="http://schemas.openxmlformats.org/officeDocument/2006/relationships/tags" Target="../tags/tag264.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oleObject" Target="../embeddings/oleObject28.bin"/><Relationship Id="rId2" Type="http://schemas.openxmlformats.org/officeDocument/2006/relationships/tags" Target="../tags/tag258.xml"/><Relationship Id="rId1" Type="http://schemas.openxmlformats.org/officeDocument/2006/relationships/vmlDrawing" Target="../drawings/vmlDrawing28.vml"/><Relationship Id="rId6" Type="http://schemas.openxmlformats.org/officeDocument/2006/relationships/tags" Target="../tags/tag262.xml"/><Relationship Id="rId11" Type="http://schemas.openxmlformats.org/officeDocument/2006/relationships/slideMaster" Target="../slideMasters/slideMaster16.xml"/><Relationship Id="rId5" Type="http://schemas.openxmlformats.org/officeDocument/2006/relationships/tags" Target="../tags/tag26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oleObject" Target="../embeddings/oleObject30.bin"/><Relationship Id="rId2" Type="http://schemas.openxmlformats.org/officeDocument/2006/relationships/tags" Target="../tags/tag277.xml"/><Relationship Id="rId1" Type="http://schemas.openxmlformats.org/officeDocument/2006/relationships/vmlDrawing" Target="../drawings/vmlDrawing30.vml"/><Relationship Id="rId6" Type="http://schemas.openxmlformats.org/officeDocument/2006/relationships/tags" Target="../tags/tag281.xml"/><Relationship Id="rId11" Type="http://schemas.openxmlformats.org/officeDocument/2006/relationships/slideMaster" Target="../slideMasters/slideMaster17.xml"/><Relationship Id="rId5" Type="http://schemas.openxmlformats.org/officeDocument/2006/relationships/tags" Target="../tags/tag280.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8" Type="http://schemas.openxmlformats.org/officeDocument/2006/relationships/tags" Target="../tags/tag302.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oleObject" Target="../embeddings/oleObject32.bin"/><Relationship Id="rId2" Type="http://schemas.openxmlformats.org/officeDocument/2006/relationships/tags" Target="../tags/tag296.xml"/><Relationship Id="rId1" Type="http://schemas.openxmlformats.org/officeDocument/2006/relationships/vmlDrawing" Target="../drawings/vmlDrawing32.vml"/><Relationship Id="rId6" Type="http://schemas.openxmlformats.org/officeDocument/2006/relationships/tags" Target="../tags/tag300.xml"/><Relationship Id="rId11" Type="http://schemas.openxmlformats.org/officeDocument/2006/relationships/slideMaster" Target="../slideMasters/slideMaster18.xml"/><Relationship Id="rId5" Type="http://schemas.openxmlformats.org/officeDocument/2006/relationships/tags" Target="../tags/tag299.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oleObject" Target="../embeddings/oleObject34.bin"/><Relationship Id="rId2" Type="http://schemas.openxmlformats.org/officeDocument/2006/relationships/tags" Target="../tags/tag315.xml"/><Relationship Id="rId1" Type="http://schemas.openxmlformats.org/officeDocument/2006/relationships/vmlDrawing" Target="../drawings/vmlDrawing34.vml"/><Relationship Id="rId6" Type="http://schemas.openxmlformats.org/officeDocument/2006/relationships/tags" Target="../tags/tag319.xml"/><Relationship Id="rId11" Type="http://schemas.openxmlformats.org/officeDocument/2006/relationships/slideMaster" Target="../slideMasters/slideMaster19.xml"/><Relationship Id="rId5" Type="http://schemas.openxmlformats.org/officeDocument/2006/relationships/tags" Target="../tags/tag318.xml"/><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8" Type="http://schemas.openxmlformats.org/officeDocument/2006/relationships/tags" Target="../tags/tag340.xml"/><Relationship Id="rId3" Type="http://schemas.openxmlformats.org/officeDocument/2006/relationships/tags" Target="../tags/tag335.xml"/><Relationship Id="rId7" Type="http://schemas.openxmlformats.org/officeDocument/2006/relationships/tags" Target="../tags/tag339.xml"/><Relationship Id="rId2" Type="http://schemas.openxmlformats.org/officeDocument/2006/relationships/tags" Target="../tags/tag334.xml"/><Relationship Id="rId1" Type="http://schemas.openxmlformats.org/officeDocument/2006/relationships/vmlDrawing" Target="../drawings/vmlDrawing36.vml"/><Relationship Id="rId6" Type="http://schemas.openxmlformats.org/officeDocument/2006/relationships/tags" Target="../tags/tag338.xml"/><Relationship Id="rId11" Type="http://schemas.openxmlformats.org/officeDocument/2006/relationships/oleObject" Target="../embeddings/oleObject36.bin"/><Relationship Id="rId5" Type="http://schemas.openxmlformats.org/officeDocument/2006/relationships/tags" Target="../tags/tag337.xml"/><Relationship Id="rId10" Type="http://schemas.openxmlformats.org/officeDocument/2006/relationships/slideMaster" Target="../slideMasters/slideMaster20.xml"/><Relationship Id="rId4" Type="http://schemas.openxmlformats.org/officeDocument/2006/relationships/tags" Target="../tags/tag336.xml"/><Relationship Id="rId9" Type="http://schemas.openxmlformats.org/officeDocument/2006/relationships/tags" Target="../tags/tag34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8" Type="http://schemas.openxmlformats.org/officeDocument/2006/relationships/tags" Target="../tags/tag358.xml"/><Relationship Id="rId3" Type="http://schemas.openxmlformats.org/officeDocument/2006/relationships/tags" Target="../tags/tag353.xml"/><Relationship Id="rId7" Type="http://schemas.openxmlformats.org/officeDocument/2006/relationships/tags" Target="../tags/tag357.xml"/><Relationship Id="rId2" Type="http://schemas.openxmlformats.org/officeDocument/2006/relationships/tags" Target="../tags/tag352.xml"/><Relationship Id="rId1" Type="http://schemas.openxmlformats.org/officeDocument/2006/relationships/vmlDrawing" Target="../drawings/vmlDrawing38.vml"/><Relationship Id="rId6" Type="http://schemas.openxmlformats.org/officeDocument/2006/relationships/tags" Target="../tags/tag356.xml"/><Relationship Id="rId11" Type="http://schemas.openxmlformats.org/officeDocument/2006/relationships/oleObject" Target="../embeddings/oleObject38.bin"/><Relationship Id="rId5" Type="http://schemas.openxmlformats.org/officeDocument/2006/relationships/tags" Target="../tags/tag355.xml"/><Relationship Id="rId10" Type="http://schemas.openxmlformats.org/officeDocument/2006/relationships/slideMaster" Target="../slideMasters/slideMaster21.xml"/><Relationship Id="rId4" Type="http://schemas.openxmlformats.org/officeDocument/2006/relationships/tags" Target="../tags/tag354.xml"/><Relationship Id="rId9" Type="http://schemas.openxmlformats.org/officeDocument/2006/relationships/tags" Target="../tags/tag359.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8" Type="http://schemas.openxmlformats.org/officeDocument/2006/relationships/tags" Target="../tags/tag376.xml"/><Relationship Id="rId3" Type="http://schemas.openxmlformats.org/officeDocument/2006/relationships/tags" Target="../tags/tag371.xml"/><Relationship Id="rId7" Type="http://schemas.openxmlformats.org/officeDocument/2006/relationships/tags" Target="../tags/tag375.xml"/><Relationship Id="rId2" Type="http://schemas.openxmlformats.org/officeDocument/2006/relationships/tags" Target="../tags/tag370.xml"/><Relationship Id="rId1" Type="http://schemas.openxmlformats.org/officeDocument/2006/relationships/vmlDrawing" Target="../drawings/vmlDrawing40.vml"/><Relationship Id="rId6" Type="http://schemas.openxmlformats.org/officeDocument/2006/relationships/tags" Target="../tags/tag374.xml"/><Relationship Id="rId11" Type="http://schemas.openxmlformats.org/officeDocument/2006/relationships/oleObject" Target="../embeddings/oleObject40.bin"/><Relationship Id="rId5" Type="http://schemas.openxmlformats.org/officeDocument/2006/relationships/tags" Target="../tags/tag373.xml"/><Relationship Id="rId10" Type="http://schemas.openxmlformats.org/officeDocument/2006/relationships/slideMaster" Target="../slideMasters/slideMaster22.xml"/><Relationship Id="rId4" Type="http://schemas.openxmlformats.org/officeDocument/2006/relationships/tags" Target="../tags/tag372.xml"/><Relationship Id="rId9" Type="http://schemas.openxmlformats.org/officeDocument/2006/relationships/tags" Target="../tags/tag377.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8" Type="http://schemas.openxmlformats.org/officeDocument/2006/relationships/tags" Target="../tags/tag394.xml"/><Relationship Id="rId3" Type="http://schemas.openxmlformats.org/officeDocument/2006/relationships/tags" Target="../tags/tag389.xml"/><Relationship Id="rId7" Type="http://schemas.openxmlformats.org/officeDocument/2006/relationships/tags" Target="../tags/tag393.xml"/><Relationship Id="rId2" Type="http://schemas.openxmlformats.org/officeDocument/2006/relationships/tags" Target="../tags/tag388.xml"/><Relationship Id="rId1" Type="http://schemas.openxmlformats.org/officeDocument/2006/relationships/vmlDrawing" Target="../drawings/vmlDrawing42.vml"/><Relationship Id="rId6" Type="http://schemas.openxmlformats.org/officeDocument/2006/relationships/tags" Target="../tags/tag392.xml"/><Relationship Id="rId11" Type="http://schemas.openxmlformats.org/officeDocument/2006/relationships/oleObject" Target="../embeddings/oleObject42.bin"/><Relationship Id="rId5" Type="http://schemas.openxmlformats.org/officeDocument/2006/relationships/tags" Target="../tags/tag391.xml"/><Relationship Id="rId10" Type="http://schemas.openxmlformats.org/officeDocument/2006/relationships/slideMaster" Target="../slideMasters/slideMaster23.xml"/><Relationship Id="rId4" Type="http://schemas.openxmlformats.org/officeDocument/2006/relationships/tags" Target="../tags/tag390.xml"/><Relationship Id="rId9" Type="http://schemas.openxmlformats.org/officeDocument/2006/relationships/tags" Target="../tags/tag39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vmlDrawing" Target="../drawings/vmlDrawing44.vml"/><Relationship Id="rId6" Type="http://schemas.openxmlformats.org/officeDocument/2006/relationships/tags" Target="../tags/tag410.xml"/><Relationship Id="rId11" Type="http://schemas.openxmlformats.org/officeDocument/2006/relationships/oleObject" Target="../embeddings/oleObject44.bin"/><Relationship Id="rId5" Type="http://schemas.openxmlformats.org/officeDocument/2006/relationships/tags" Target="../tags/tag409.xml"/><Relationship Id="rId10" Type="http://schemas.openxmlformats.org/officeDocument/2006/relationships/slideMaster" Target="../slideMasters/slideMaster24.xml"/><Relationship Id="rId4" Type="http://schemas.openxmlformats.org/officeDocument/2006/relationships/tags" Target="../tags/tag408.xml"/><Relationship Id="rId9" Type="http://schemas.openxmlformats.org/officeDocument/2006/relationships/tags" Target="../tags/tag4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8" Type="http://schemas.openxmlformats.org/officeDocument/2006/relationships/tags" Target="../tags/tag430.xml"/><Relationship Id="rId3" Type="http://schemas.openxmlformats.org/officeDocument/2006/relationships/tags" Target="../tags/tag425.xml"/><Relationship Id="rId7" Type="http://schemas.openxmlformats.org/officeDocument/2006/relationships/tags" Target="../tags/tag429.xml"/><Relationship Id="rId2" Type="http://schemas.openxmlformats.org/officeDocument/2006/relationships/tags" Target="../tags/tag424.xml"/><Relationship Id="rId1" Type="http://schemas.openxmlformats.org/officeDocument/2006/relationships/vmlDrawing" Target="../drawings/vmlDrawing46.vml"/><Relationship Id="rId6" Type="http://schemas.openxmlformats.org/officeDocument/2006/relationships/tags" Target="../tags/tag428.xml"/><Relationship Id="rId11" Type="http://schemas.openxmlformats.org/officeDocument/2006/relationships/oleObject" Target="../embeddings/oleObject46.bin"/><Relationship Id="rId5" Type="http://schemas.openxmlformats.org/officeDocument/2006/relationships/tags" Target="../tags/tag427.xml"/><Relationship Id="rId10" Type="http://schemas.openxmlformats.org/officeDocument/2006/relationships/slideMaster" Target="../slideMasters/slideMaster25.xml"/><Relationship Id="rId4" Type="http://schemas.openxmlformats.org/officeDocument/2006/relationships/tags" Target="../tags/tag426.xml"/><Relationship Id="rId9" Type="http://schemas.openxmlformats.org/officeDocument/2006/relationships/tags" Target="../tags/tag431.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8" Type="http://schemas.openxmlformats.org/officeDocument/2006/relationships/tags" Target="../tags/tag448.xml"/><Relationship Id="rId3" Type="http://schemas.openxmlformats.org/officeDocument/2006/relationships/tags" Target="../tags/tag443.xml"/><Relationship Id="rId7" Type="http://schemas.openxmlformats.org/officeDocument/2006/relationships/tags" Target="../tags/tag447.xml"/><Relationship Id="rId2" Type="http://schemas.openxmlformats.org/officeDocument/2006/relationships/tags" Target="../tags/tag442.xml"/><Relationship Id="rId1" Type="http://schemas.openxmlformats.org/officeDocument/2006/relationships/vmlDrawing" Target="../drawings/vmlDrawing48.vml"/><Relationship Id="rId6" Type="http://schemas.openxmlformats.org/officeDocument/2006/relationships/tags" Target="../tags/tag446.xml"/><Relationship Id="rId11" Type="http://schemas.openxmlformats.org/officeDocument/2006/relationships/oleObject" Target="../embeddings/oleObject48.bin"/><Relationship Id="rId5" Type="http://schemas.openxmlformats.org/officeDocument/2006/relationships/tags" Target="../tags/tag445.xml"/><Relationship Id="rId10" Type="http://schemas.openxmlformats.org/officeDocument/2006/relationships/slideMaster" Target="../slideMasters/slideMaster26.xml"/><Relationship Id="rId4" Type="http://schemas.openxmlformats.org/officeDocument/2006/relationships/tags" Target="../tags/tag444.xml"/><Relationship Id="rId9" Type="http://schemas.openxmlformats.org/officeDocument/2006/relationships/tags" Target="../tags/tag449.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8" Type="http://schemas.openxmlformats.org/officeDocument/2006/relationships/tags" Target="../tags/tag466.xml"/><Relationship Id="rId3" Type="http://schemas.openxmlformats.org/officeDocument/2006/relationships/tags" Target="../tags/tag461.xml"/><Relationship Id="rId7" Type="http://schemas.openxmlformats.org/officeDocument/2006/relationships/tags" Target="../tags/tag465.xml"/><Relationship Id="rId2" Type="http://schemas.openxmlformats.org/officeDocument/2006/relationships/tags" Target="../tags/tag460.xml"/><Relationship Id="rId1" Type="http://schemas.openxmlformats.org/officeDocument/2006/relationships/vmlDrawing" Target="../drawings/vmlDrawing50.vml"/><Relationship Id="rId6" Type="http://schemas.openxmlformats.org/officeDocument/2006/relationships/tags" Target="../tags/tag464.xml"/><Relationship Id="rId11" Type="http://schemas.openxmlformats.org/officeDocument/2006/relationships/oleObject" Target="../embeddings/oleObject50.bin"/><Relationship Id="rId5" Type="http://schemas.openxmlformats.org/officeDocument/2006/relationships/tags" Target="../tags/tag463.xml"/><Relationship Id="rId10" Type="http://schemas.openxmlformats.org/officeDocument/2006/relationships/slideMaster" Target="../slideMasters/slideMaster27.xml"/><Relationship Id="rId4" Type="http://schemas.openxmlformats.org/officeDocument/2006/relationships/tags" Target="../tags/tag462.xml"/><Relationship Id="rId9" Type="http://schemas.openxmlformats.org/officeDocument/2006/relationships/tags" Target="../tags/tag467.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8" Type="http://schemas.openxmlformats.org/officeDocument/2006/relationships/tags" Target="../tags/tag484.xml"/><Relationship Id="rId3" Type="http://schemas.openxmlformats.org/officeDocument/2006/relationships/tags" Target="../tags/tag479.xml"/><Relationship Id="rId7" Type="http://schemas.openxmlformats.org/officeDocument/2006/relationships/tags" Target="../tags/tag483.xml"/><Relationship Id="rId12" Type="http://schemas.openxmlformats.org/officeDocument/2006/relationships/oleObject" Target="../embeddings/oleObject52.bin"/><Relationship Id="rId2" Type="http://schemas.openxmlformats.org/officeDocument/2006/relationships/tags" Target="../tags/tag478.xml"/><Relationship Id="rId1" Type="http://schemas.openxmlformats.org/officeDocument/2006/relationships/vmlDrawing" Target="../drawings/vmlDrawing52.vml"/><Relationship Id="rId6" Type="http://schemas.openxmlformats.org/officeDocument/2006/relationships/tags" Target="../tags/tag482.xml"/><Relationship Id="rId11" Type="http://schemas.openxmlformats.org/officeDocument/2006/relationships/slideMaster" Target="../slideMasters/slideMaster28.xml"/><Relationship Id="rId5" Type="http://schemas.openxmlformats.org/officeDocument/2006/relationships/tags" Target="../tags/tag481.xml"/><Relationship Id="rId10" Type="http://schemas.openxmlformats.org/officeDocument/2006/relationships/tags" Target="../tags/tag486.xml"/><Relationship Id="rId4" Type="http://schemas.openxmlformats.org/officeDocument/2006/relationships/tags" Target="../tags/tag480.xml"/><Relationship Id="rId9" Type="http://schemas.openxmlformats.org/officeDocument/2006/relationships/tags" Target="../tags/tag485.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8" Type="http://schemas.openxmlformats.org/officeDocument/2006/relationships/tags" Target="../tags/tag503.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oleObject" Target="../embeddings/oleObject54.bin"/><Relationship Id="rId2" Type="http://schemas.openxmlformats.org/officeDocument/2006/relationships/tags" Target="../tags/tag497.xml"/><Relationship Id="rId1" Type="http://schemas.openxmlformats.org/officeDocument/2006/relationships/vmlDrawing" Target="../drawings/vmlDrawing54.vml"/><Relationship Id="rId6" Type="http://schemas.openxmlformats.org/officeDocument/2006/relationships/tags" Target="../tags/tag501.xml"/><Relationship Id="rId11" Type="http://schemas.openxmlformats.org/officeDocument/2006/relationships/slideMaster" Target="../slideMasters/slideMaster29.xml"/><Relationship Id="rId5" Type="http://schemas.openxmlformats.org/officeDocument/2006/relationships/tags" Target="../tags/tag500.xml"/><Relationship Id="rId10" Type="http://schemas.openxmlformats.org/officeDocument/2006/relationships/tags" Target="../tags/tag505.xml"/><Relationship Id="rId4" Type="http://schemas.openxmlformats.org/officeDocument/2006/relationships/tags" Target="../tags/tag499.xml"/><Relationship Id="rId9" Type="http://schemas.openxmlformats.org/officeDocument/2006/relationships/tags" Target="../tags/tag50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oleObject" Target="../embeddings/oleObject2.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slideMaster" Target="../slideMasters/slideMaster3.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8" Type="http://schemas.openxmlformats.org/officeDocument/2006/relationships/tags" Target="../tags/tag522.xml"/><Relationship Id="rId3" Type="http://schemas.openxmlformats.org/officeDocument/2006/relationships/tags" Target="../tags/tag517.xml"/><Relationship Id="rId7" Type="http://schemas.openxmlformats.org/officeDocument/2006/relationships/tags" Target="../tags/tag521.xml"/><Relationship Id="rId12" Type="http://schemas.openxmlformats.org/officeDocument/2006/relationships/oleObject" Target="../embeddings/oleObject56.bin"/><Relationship Id="rId2" Type="http://schemas.openxmlformats.org/officeDocument/2006/relationships/tags" Target="../tags/tag516.xml"/><Relationship Id="rId1" Type="http://schemas.openxmlformats.org/officeDocument/2006/relationships/vmlDrawing" Target="../drawings/vmlDrawing56.vml"/><Relationship Id="rId6" Type="http://schemas.openxmlformats.org/officeDocument/2006/relationships/tags" Target="../tags/tag520.xml"/><Relationship Id="rId11" Type="http://schemas.openxmlformats.org/officeDocument/2006/relationships/slideMaster" Target="../slideMasters/slideMaster30.xml"/><Relationship Id="rId5" Type="http://schemas.openxmlformats.org/officeDocument/2006/relationships/tags" Target="../tags/tag519.xml"/><Relationship Id="rId10" Type="http://schemas.openxmlformats.org/officeDocument/2006/relationships/tags" Target="../tags/tag524.xml"/><Relationship Id="rId4" Type="http://schemas.openxmlformats.org/officeDocument/2006/relationships/tags" Target="../tags/tag518.xml"/><Relationship Id="rId9" Type="http://schemas.openxmlformats.org/officeDocument/2006/relationships/tags" Target="../tags/tag523.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8" Type="http://schemas.openxmlformats.org/officeDocument/2006/relationships/tags" Target="../tags/tag541.xml"/><Relationship Id="rId3" Type="http://schemas.openxmlformats.org/officeDocument/2006/relationships/tags" Target="../tags/tag536.xml"/><Relationship Id="rId7" Type="http://schemas.openxmlformats.org/officeDocument/2006/relationships/tags" Target="../tags/tag540.xml"/><Relationship Id="rId12" Type="http://schemas.openxmlformats.org/officeDocument/2006/relationships/oleObject" Target="../embeddings/oleObject58.bin"/><Relationship Id="rId2" Type="http://schemas.openxmlformats.org/officeDocument/2006/relationships/tags" Target="../tags/tag535.xml"/><Relationship Id="rId1" Type="http://schemas.openxmlformats.org/officeDocument/2006/relationships/vmlDrawing" Target="../drawings/vmlDrawing58.vml"/><Relationship Id="rId6" Type="http://schemas.openxmlformats.org/officeDocument/2006/relationships/tags" Target="../tags/tag539.xml"/><Relationship Id="rId11" Type="http://schemas.openxmlformats.org/officeDocument/2006/relationships/slideMaster" Target="../slideMasters/slideMaster31.xml"/><Relationship Id="rId5" Type="http://schemas.openxmlformats.org/officeDocument/2006/relationships/tags" Target="../tags/tag538.xml"/><Relationship Id="rId10" Type="http://schemas.openxmlformats.org/officeDocument/2006/relationships/tags" Target="../tags/tag543.xml"/><Relationship Id="rId4" Type="http://schemas.openxmlformats.org/officeDocument/2006/relationships/tags" Target="../tags/tag537.xml"/><Relationship Id="rId9" Type="http://schemas.openxmlformats.org/officeDocument/2006/relationships/tags" Target="../tags/tag542.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8" Type="http://schemas.openxmlformats.org/officeDocument/2006/relationships/tags" Target="../tags/tag560.xml"/><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oleObject" Target="../embeddings/oleObject60.bin"/><Relationship Id="rId2" Type="http://schemas.openxmlformats.org/officeDocument/2006/relationships/tags" Target="../tags/tag554.xml"/><Relationship Id="rId1" Type="http://schemas.openxmlformats.org/officeDocument/2006/relationships/vmlDrawing" Target="../drawings/vmlDrawing60.vml"/><Relationship Id="rId6" Type="http://schemas.openxmlformats.org/officeDocument/2006/relationships/tags" Target="../tags/tag558.xml"/><Relationship Id="rId11" Type="http://schemas.openxmlformats.org/officeDocument/2006/relationships/slideMaster" Target="../slideMasters/slideMaster32.xml"/><Relationship Id="rId5" Type="http://schemas.openxmlformats.org/officeDocument/2006/relationships/tags" Target="../tags/tag557.xml"/><Relationship Id="rId10" Type="http://schemas.openxmlformats.org/officeDocument/2006/relationships/tags" Target="../tags/tag562.xml"/><Relationship Id="rId4" Type="http://schemas.openxmlformats.org/officeDocument/2006/relationships/tags" Target="../tags/tag556.xml"/><Relationship Id="rId9" Type="http://schemas.openxmlformats.org/officeDocument/2006/relationships/tags" Target="../tags/tag56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1.xml.rels><?xml version="1.0" encoding="UTF-8" standalone="yes"?>
<Relationships xmlns="http://schemas.openxmlformats.org/package/2006/relationships"><Relationship Id="rId8" Type="http://schemas.openxmlformats.org/officeDocument/2006/relationships/tags" Target="../tags/tag579.xml"/><Relationship Id="rId3" Type="http://schemas.openxmlformats.org/officeDocument/2006/relationships/tags" Target="../tags/tag574.xml"/><Relationship Id="rId7" Type="http://schemas.openxmlformats.org/officeDocument/2006/relationships/tags" Target="../tags/tag578.xml"/><Relationship Id="rId12" Type="http://schemas.openxmlformats.org/officeDocument/2006/relationships/oleObject" Target="../embeddings/oleObject62.bin"/><Relationship Id="rId2" Type="http://schemas.openxmlformats.org/officeDocument/2006/relationships/tags" Target="../tags/tag573.xml"/><Relationship Id="rId1" Type="http://schemas.openxmlformats.org/officeDocument/2006/relationships/vmlDrawing" Target="../drawings/vmlDrawing62.vml"/><Relationship Id="rId6" Type="http://schemas.openxmlformats.org/officeDocument/2006/relationships/tags" Target="../tags/tag577.xml"/><Relationship Id="rId11" Type="http://schemas.openxmlformats.org/officeDocument/2006/relationships/slideMaster" Target="../slideMasters/slideMaster33.xml"/><Relationship Id="rId5" Type="http://schemas.openxmlformats.org/officeDocument/2006/relationships/tags" Target="../tags/tag576.xml"/><Relationship Id="rId10" Type="http://schemas.openxmlformats.org/officeDocument/2006/relationships/tags" Target="../tags/tag581.xml"/><Relationship Id="rId4" Type="http://schemas.openxmlformats.org/officeDocument/2006/relationships/tags" Target="../tags/tag575.xml"/><Relationship Id="rId9" Type="http://schemas.openxmlformats.org/officeDocument/2006/relationships/tags" Target="../tags/tag580.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3.xml.rels><?xml version="1.0" encoding="UTF-8" standalone="yes"?>
<Relationships xmlns="http://schemas.openxmlformats.org/package/2006/relationships"><Relationship Id="rId8" Type="http://schemas.openxmlformats.org/officeDocument/2006/relationships/tags" Target="../tags/tag598.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oleObject" Target="../embeddings/oleObject64.bin"/><Relationship Id="rId2" Type="http://schemas.openxmlformats.org/officeDocument/2006/relationships/tags" Target="../tags/tag592.xml"/><Relationship Id="rId1" Type="http://schemas.openxmlformats.org/officeDocument/2006/relationships/vmlDrawing" Target="../drawings/vmlDrawing64.vml"/><Relationship Id="rId6" Type="http://schemas.openxmlformats.org/officeDocument/2006/relationships/tags" Target="../tags/tag596.xml"/><Relationship Id="rId11" Type="http://schemas.openxmlformats.org/officeDocument/2006/relationships/slideMaster" Target="../slideMasters/slideMaster34.xml"/><Relationship Id="rId5" Type="http://schemas.openxmlformats.org/officeDocument/2006/relationships/tags" Target="../tags/tag59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5.xml.rels><?xml version="1.0" encoding="UTF-8" standalone="yes"?>
<Relationships xmlns="http://schemas.openxmlformats.org/package/2006/relationships"><Relationship Id="rId8" Type="http://schemas.openxmlformats.org/officeDocument/2006/relationships/tags" Target="../tags/tag617.xml"/><Relationship Id="rId3" Type="http://schemas.openxmlformats.org/officeDocument/2006/relationships/tags" Target="../tags/tag612.xml"/><Relationship Id="rId7" Type="http://schemas.openxmlformats.org/officeDocument/2006/relationships/tags" Target="../tags/tag616.xml"/><Relationship Id="rId12" Type="http://schemas.openxmlformats.org/officeDocument/2006/relationships/oleObject" Target="../embeddings/oleObject66.bin"/><Relationship Id="rId2" Type="http://schemas.openxmlformats.org/officeDocument/2006/relationships/tags" Target="../tags/tag611.xml"/><Relationship Id="rId1" Type="http://schemas.openxmlformats.org/officeDocument/2006/relationships/vmlDrawing" Target="../drawings/vmlDrawing66.vml"/><Relationship Id="rId6" Type="http://schemas.openxmlformats.org/officeDocument/2006/relationships/tags" Target="../tags/tag615.xml"/><Relationship Id="rId11" Type="http://schemas.openxmlformats.org/officeDocument/2006/relationships/slideMaster" Target="../slideMasters/slideMaster35.xml"/><Relationship Id="rId5" Type="http://schemas.openxmlformats.org/officeDocument/2006/relationships/tags" Target="../tags/tag614.xml"/><Relationship Id="rId10" Type="http://schemas.openxmlformats.org/officeDocument/2006/relationships/tags" Target="../tags/tag619.xml"/><Relationship Id="rId4" Type="http://schemas.openxmlformats.org/officeDocument/2006/relationships/tags" Target="../tags/tag613.xml"/><Relationship Id="rId9"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7.xml.rels><?xml version="1.0" encoding="UTF-8" standalone="yes"?>
<Relationships xmlns="http://schemas.openxmlformats.org/package/2006/relationships"><Relationship Id="rId8" Type="http://schemas.openxmlformats.org/officeDocument/2006/relationships/tags" Target="../tags/tag636.xml"/><Relationship Id="rId3" Type="http://schemas.openxmlformats.org/officeDocument/2006/relationships/tags" Target="../tags/tag631.xml"/><Relationship Id="rId7" Type="http://schemas.openxmlformats.org/officeDocument/2006/relationships/tags" Target="../tags/tag635.xml"/><Relationship Id="rId12" Type="http://schemas.openxmlformats.org/officeDocument/2006/relationships/oleObject" Target="../embeddings/oleObject68.bin"/><Relationship Id="rId2" Type="http://schemas.openxmlformats.org/officeDocument/2006/relationships/tags" Target="../tags/tag630.xml"/><Relationship Id="rId1" Type="http://schemas.openxmlformats.org/officeDocument/2006/relationships/vmlDrawing" Target="../drawings/vmlDrawing68.vml"/><Relationship Id="rId6" Type="http://schemas.openxmlformats.org/officeDocument/2006/relationships/tags" Target="../tags/tag634.xml"/><Relationship Id="rId11" Type="http://schemas.openxmlformats.org/officeDocument/2006/relationships/slideMaster" Target="../slideMasters/slideMaster36.xml"/><Relationship Id="rId5" Type="http://schemas.openxmlformats.org/officeDocument/2006/relationships/tags" Target="../tags/tag633.xml"/><Relationship Id="rId10" Type="http://schemas.openxmlformats.org/officeDocument/2006/relationships/tags" Target="../tags/tag638.xml"/><Relationship Id="rId4" Type="http://schemas.openxmlformats.org/officeDocument/2006/relationships/tags" Target="../tags/tag632.xml"/><Relationship Id="rId9" Type="http://schemas.openxmlformats.org/officeDocument/2006/relationships/tags" Target="../tags/tag637.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8" Type="http://schemas.openxmlformats.org/officeDocument/2006/relationships/tags" Target="../tags/tag655.xml"/><Relationship Id="rId3" Type="http://schemas.openxmlformats.org/officeDocument/2006/relationships/tags" Target="../tags/tag650.xml"/><Relationship Id="rId7" Type="http://schemas.openxmlformats.org/officeDocument/2006/relationships/tags" Target="../tags/tag654.xml"/><Relationship Id="rId12" Type="http://schemas.openxmlformats.org/officeDocument/2006/relationships/oleObject" Target="../embeddings/oleObject70.bin"/><Relationship Id="rId2" Type="http://schemas.openxmlformats.org/officeDocument/2006/relationships/tags" Target="../tags/tag649.xml"/><Relationship Id="rId1" Type="http://schemas.openxmlformats.org/officeDocument/2006/relationships/vmlDrawing" Target="../drawings/vmlDrawing70.vml"/><Relationship Id="rId6" Type="http://schemas.openxmlformats.org/officeDocument/2006/relationships/tags" Target="../tags/tag653.xml"/><Relationship Id="rId11" Type="http://schemas.openxmlformats.org/officeDocument/2006/relationships/slideMaster" Target="../slideMasters/slideMaster37.xml"/><Relationship Id="rId5" Type="http://schemas.openxmlformats.org/officeDocument/2006/relationships/tags" Target="../tags/tag652.xml"/><Relationship Id="rId10" Type="http://schemas.openxmlformats.org/officeDocument/2006/relationships/tags" Target="../tags/tag657.xml"/><Relationship Id="rId4" Type="http://schemas.openxmlformats.org/officeDocument/2006/relationships/tags" Target="../tags/tag651.xml"/><Relationship Id="rId9" Type="http://schemas.openxmlformats.org/officeDocument/2006/relationships/tags" Target="../tags/tag65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8" Type="http://schemas.openxmlformats.org/officeDocument/2006/relationships/tags" Target="../tags/tag674.xml"/><Relationship Id="rId3" Type="http://schemas.openxmlformats.org/officeDocument/2006/relationships/tags" Target="../tags/tag669.xml"/><Relationship Id="rId7" Type="http://schemas.openxmlformats.org/officeDocument/2006/relationships/tags" Target="../tags/tag673.xml"/><Relationship Id="rId12" Type="http://schemas.openxmlformats.org/officeDocument/2006/relationships/oleObject" Target="../embeddings/oleObject72.bin"/><Relationship Id="rId2" Type="http://schemas.openxmlformats.org/officeDocument/2006/relationships/tags" Target="../tags/tag668.xml"/><Relationship Id="rId1" Type="http://schemas.openxmlformats.org/officeDocument/2006/relationships/vmlDrawing" Target="../drawings/vmlDrawing72.vml"/><Relationship Id="rId6" Type="http://schemas.openxmlformats.org/officeDocument/2006/relationships/tags" Target="../tags/tag672.xml"/><Relationship Id="rId11" Type="http://schemas.openxmlformats.org/officeDocument/2006/relationships/slideMaster" Target="../slideMasters/slideMaster38.xml"/><Relationship Id="rId5" Type="http://schemas.openxmlformats.org/officeDocument/2006/relationships/tags" Target="../tags/tag671.xml"/><Relationship Id="rId10" Type="http://schemas.openxmlformats.org/officeDocument/2006/relationships/tags" Target="../tags/tag676.xml"/><Relationship Id="rId4" Type="http://schemas.openxmlformats.org/officeDocument/2006/relationships/tags" Target="../tags/tag670.xml"/><Relationship Id="rId9" Type="http://schemas.openxmlformats.org/officeDocument/2006/relationships/tags" Target="../tags/tag675.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8" Type="http://schemas.openxmlformats.org/officeDocument/2006/relationships/tags" Target="../tags/tag693.xml"/><Relationship Id="rId3" Type="http://schemas.openxmlformats.org/officeDocument/2006/relationships/tags" Target="../tags/tag688.xml"/><Relationship Id="rId7" Type="http://schemas.openxmlformats.org/officeDocument/2006/relationships/tags" Target="../tags/tag692.xml"/><Relationship Id="rId12" Type="http://schemas.openxmlformats.org/officeDocument/2006/relationships/oleObject" Target="../embeddings/oleObject74.bin"/><Relationship Id="rId2" Type="http://schemas.openxmlformats.org/officeDocument/2006/relationships/tags" Target="../tags/tag687.xml"/><Relationship Id="rId1" Type="http://schemas.openxmlformats.org/officeDocument/2006/relationships/vmlDrawing" Target="../drawings/vmlDrawing74.vml"/><Relationship Id="rId6" Type="http://schemas.openxmlformats.org/officeDocument/2006/relationships/tags" Target="../tags/tag691.xml"/><Relationship Id="rId11" Type="http://schemas.openxmlformats.org/officeDocument/2006/relationships/slideMaster" Target="../slideMasters/slideMaster39.xml"/><Relationship Id="rId5" Type="http://schemas.openxmlformats.org/officeDocument/2006/relationships/tags" Target="../tags/tag690.xml"/><Relationship Id="rId10" Type="http://schemas.openxmlformats.org/officeDocument/2006/relationships/tags" Target="../tags/tag695.xml"/><Relationship Id="rId4" Type="http://schemas.openxmlformats.org/officeDocument/2006/relationships/tags" Target="../tags/tag689.xml"/><Relationship Id="rId9" Type="http://schemas.openxmlformats.org/officeDocument/2006/relationships/tags" Target="../tags/tag694.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oleObject" Target="../embeddings/oleObject4.bin"/><Relationship Id="rId2" Type="http://schemas.openxmlformats.org/officeDocument/2006/relationships/tags" Target="../tags/tag30.xml"/><Relationship Id="rId1" Type="http://schemas.openxmlformats.org/officeDocument/2006/relationships/vmlDrawing" Target="../drawings/vmlDrawing4.vml"/><Relationship Id="rId6" Type="http://schemas.openxmlformats.org/officeDocument/2006/relationships/tags" Target="../tags/tag34.xml"/><Relationship Id="rId11" Type="http://schemas.openxmlformats.org/officeDocument/2006/relationships/slideMaster" Target="../slideMasters/slideMaster4.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8" Type="http://schemas.openxmlformats.org/officeDocument/2006/relationships/tags" Target="../tags/tag712.xml"/><Relationship Id="rId3" Type="http://schemas.openxmlformats.org/officeDocument/2006/relationships/tags" Target="../tags/tag707.xml"/><Relationship Id="rId7" Type="http://schemas.openxmlformats.org/officeDocument/2006/relationships/tags" Target="../tags/tag711.xml"/><Relationship Id="rId12" Type="http://schemas.openxmlformats.org/officeDocument/2006/relationships/oleObject" Target="../embeddings/oleObject76.bin"/><Relationship Id="rId2" Type="http://schemas.openxmlformats.org/officeDocument/2006/relationships/tags" Target="../tags/tag706.xml"/><Relationship Id="rId1" Type="http://schemas.openxmlformats.org/officeDocument/2006/relationships/vmlDrawing" Target="../drawings/vmlDrawing76.vml"/><Relationship Id="rId6" Type="http://schemas.openxmlformats.org/officeDocument/2006/relationships/tags" Target="../tags/tag710.xml"/><Relationship Id="rId11" Type="http://schemas.openxmlformats.org/officeDocument/2006/relationships/slideMaster" Target="../slideMasters/slideMaster40.xml"/><Relationship Id="rId5" Type="http://schemas.openxmlformats.org/officeDocument/2006/relationships/tags" Target="../tags/tag709.xml"/><Relationship Id="rId10" Type="http://schemas.openxmlformats.org/officeDocument/2006/relationships/tags" Target="../tags/tag714.xml"/><Relationship Id="rId4" Type="http://schemas.openxmlformats.org/officeDocument/2006/relationships/tags" Target="../tags/tag708.xml"/><Relationship Id="rId9" Type="http://schemas.openxmlformats.org/officeDocument/2006/relationships/tags" Target="../tags/tag713.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8" Type="http://schemas.openxmlformats.org/officeDocument/2006/relationships/tags" Target="../tags/tag731.xml"/><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oleObject" Target="../embeddings/oleObject78.bin"/><Relationship Id="rId2" Type="http://schemas.openxmlformats.org/officeDocument/2006/relationships/tags" Target="../tags/tag725.xml"/><Relationship Id="rId1" Type="http://schemas.openxmlformats.org/officeDocument/2006/relationships/vmlDrawing" Target="../drawings/vmlDrawing78.vml"/><Relationship Id="rId6" Type="http://schemas.openxmlformats.org/officeDocument/2006/relationships/tags" Target="../tags/tag729.xml"/><Relationship Id="rId11" Type="http://schemas.openxmlformats.org/officeDocument/2006/relationships/slideMaster" Target="../slideMasters/slideMaster42.xml"/><Relationship Id="rId5" Type="http://schemas.openxmlformats.org/officeDocument/2006/relationships/tags" Target="../tags/tag728.xml"/><Relationship Id="rId10" Type="http://schemas.openxmlformats.org/officeDocument/2006/relationships/tags" Target="../tags/tag733.xml"/><Relationship Id="rId4" Type="http://schemas.openxmlformats.org/officeDocument/2006/relationships/tags" Target="../tags/tag727.xml"/><Relationship Id="rId9" Type="http://schemas.openxmlformats.org/officeDocument/2006/relationships/tags" Target="../tags/tag732.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oleObject" Target="../embeddings/oleObject6.bin"/><Relationship Id="rId2" Type="http://schemas.openxmlformats.org/officeDocument/2006/relationships/tags" Target="../tags/tag49.xml"/><Relationship Id="rId1" Type="http://schemas.openxmlformats.org/officeDocument/2006/relationships/vmlDrawing" Target="../drawings/vmlDrawing6.vml"/><Relationship Id="rId6" Type="http://schemas.openxmlformats.org/officeDocument/2006/relationships/tags" Target="../tags/tag53.xml"/><Relationship Id="rId11" Type="http://schemas.openxmlformats.org/officeDocument/2006/relationships/slideMaster" Target="../slideMasters/slideMaster5.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oleObject" Target="../embeddings/oleObject8.bin"/><Relationship Id="rId2" Type="http://schemas.openxmlformats.org/officeDocument/2006/relationships/tags" Target="../tags/tag68.xml"/><Relationship Id="rId1" Type="http://schemas.openxmlformats.org/officeDocument/2006/relationships/vmlDrawing" Target="../drawings/vmlDrawing8.vml"/><Relationship Id="rId6" Type="http://schemas.openxmlformats.org/officeDocument/2006/relationships/tags" Target="../tags/tag72.xml"/><Relationship Id="rId11" Type="http://schemas.openxmlformats.org/officeDocument/2006/relationships/slideMaster" Target="../slideMasters/slideMaster6.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oleObject" Target="../embeddings/oleObject10.bin"/><Relationship Id="rId2" Type="http://schemas.openxmlformats.org/officeDocument/2006/relationships/tags" Target="../tags/tag87.xml"/><Relationship Id="rId1" Type="http://schemas.openxmlformats.org/officeDocument/2006/relationships/vmlDrawing" Target="../drawings/vmlDrawing10.vml"/><Relationship Id="rId6" Type="http://schemas.openxmlformats.org/officeDocument/2006/relationships/tags" Target="../tags/tag91.xml"/><Relationship Id="rId11" Type="http://schemas.openxmlformats.org/officeDocument/2006/relationships/slideMaster" Target="../slideMasters/slideMaster7.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oleObject" Target="../embeddings/oleObject12.bin"/><Relationship Id="rId2" Type="http://schemas.openxmlformats.org/officeDocument/2006/relationships/tags" Target="../tags/tag106.xml"/><Relationship Id="rId1" Type="http://schemas.openxmlformats.org/officeDocument/2006/relationships/vmlDrawing" Target="../drawings/vmlDrawing12.vml"/><Relationship Id="rId6" Type="http://schemas.openxmlformats.org/officeDocument/2006/relationships/tags" Target="../tags/tag110.xml"/><Relationship Id="rId11" Type="http://schemas.openxmlformats.org/officeDocument/2006/relationships/slideMaster" Target="../slideMasters/slideMaster8.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A988068-2FE7-6341-909E-C95145D82D3E}" type="slidenum">
              <a:rPr lang="en-US"/>
              <a:pPr/>
              <a:t>‹#›</a:t>
            </a:fld>
            <a:endParaRPr lang="en-US" dirty="0"/>
          </a:p>
        </p:txBody>
      </p:sp>
    </p:spTree>
    <p:extLst>
      <p:ext uri="{BB962C8B-B14F-4D97-AF65-F5344CB8AC3E}">
        <p14:creationId xmlns:p14="http://schemas.microsoft.com/office/powerpoint/2010/main" val="411538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358C40D-CA43-3640-A9A8-8028DD9343EC}" type="slidenum">
              <a:rPr lang="en-US"/>
              <a:pPr/>
              <a:t>‹#›</a:t>
            </a:fld>
            <a:endParaRPr lang="en-US" dirty="0"/>
          </a:p>
        </p:txBody>
      </p:sp>
    </p:spTree>
    <p:extLst>
      <p:ext uri="{BB962C8B-B14F-4D97-AF65-F5344CB8AC3E}">
        <p14:creationId xmlns:p14="http://schemas.microsoft.com/office/powerpoint/2010/main" val="6003048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85879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54104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826845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27957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739"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19835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823406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34397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46197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8922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625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F475F97-2776-0E46-849D-A150BE3323ED}" type="slidenum">
              <a:rPr lang="en-US"/>
              <a:pPr/>
              <a:t>‹#›</a:t>
            </a:fld>
            <a:endParaRPr lang="en-US" dirty="0"/>
          </a:p>
        </p:txBody>
      </p:sp>
    </p:spTree>
    <p:extLst>
      <p:ext uri="{BB962C8B-B14F-4D97-AF65-F5344CB8AC3E}">
        <p14:creationId xmlns:p14="http://schemas.microsoft.com/office/powerpoint/2010/main" val="25620331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8332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21025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4012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413470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7942859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79813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787"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959296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8129579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608472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300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81000" y="928670"/>
            <a:ext cx="8382000" cy="990600"/>
          </a:xfrm>
        </p:spPr>
        <p:txBody>
          <a:bodyPr/>
          <a:lstStyle>
            <a:lvl1pPr algn="r">
              <a:defRPr sz="3600"/>
            </a:lvl1pPr>
          </a:lstStyle>
          <a:p>
            <a:r>
              <a:rPr lang="en-US" dirty="0" smtClean="0"/>
              <a:t>Click to edit Master title style</a:t>
            </a:r>
            <a:endParaRPr lang="en-US" dirty="0"/>
          </a:p>
        </p:txBody>
      </p:sp>
      <p:sp>
        <p:nvSpPr>
          <p:cNvPr id="4107" name="Rectangle 11"/>
          <p:cNvSpPr>
            <a:spLocks noGrp="1" noChangeArrowheads="1"/>
          </p:cNvSpPr>
          <p:nvPr>
            <p:ph type="subTitle" idx="1"/>
          </p:nvPr>
        </p:nvSpPr>
        <p:spPr>
          <a:xfrm>
            <a:off x="381000" y="2571744"/>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111550232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96779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15886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987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6669449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7849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943515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9631857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73771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835"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399775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815403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393422407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67234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74270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83092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21588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39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359578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36487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816295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6224972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418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10461999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8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79416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191722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15415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70132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94599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82832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4807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9384000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88961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6250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810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55393207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723404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6789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931"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800079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629904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264559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3050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57857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655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065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40658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189282972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62491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650381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8618944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0484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979"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940846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965404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689945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09692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93070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774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127219056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7717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413698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2150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264526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1410383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17721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051"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561739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6125763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424803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504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311300489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81820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15456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0323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3524545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64200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234965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3656907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42432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099"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44944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137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49256544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430729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56276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7882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45499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9056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9736154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8713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785554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5589985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028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8DDAB5E-B089-1344-87B7-7555ED3C27EE}" type="slidenum">
              <a:rPr lang="en-US"/>
              <a:pPr/>
              <a:t>‹#›</a:t>
            </a:fld>
            <a:endParaRPr lang="en-US" dirty="0"/>
          </a:p>
        </p:txBody>
      </p:sp>
    </p:spTree>
    <p:extLst>
      <p:ext uri="{BB962C8B-B14F-4D97-AF65-F5344CB8AC3E}">
        <p14:creationId xmlns:p14="http://schemas.microsoft.com/office/powerpoint/2010/main" val="419652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80341760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147"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744136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31359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87431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42201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78581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315895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5590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488144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6560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88865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450354224"/>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129996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69382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195"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7774428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520639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682010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5211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02952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38658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643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579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1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81000" y="304800"/>
            <a:ext cx="6134100" cy="571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224141179"/>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6408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6135470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4090045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974669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24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834438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7584811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10032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0633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62698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957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3"/>
            <a:ext cx="8382000" cy="784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63650"/>
            <a:ext cx="4114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365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065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70294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446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6318302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874537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95836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355750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8288"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63212251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50987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883529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07459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6800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4598603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09859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8552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2398457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653425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335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51404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0335"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0293737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818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112261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7629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242377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368272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4504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6182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4917596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978248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34625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571116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2383"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5980317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1671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1246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63329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348329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79502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79239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03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296421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97854553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24890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309976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4431"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4596737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457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534536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17823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5441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581285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47977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05395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93918088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1318577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74532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033402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8511"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992939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74429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187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0302268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695939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834613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782419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68289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94247743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942599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53084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7184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41072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1576"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2531304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23338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572675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837928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433093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840487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66606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73978557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2720043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7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2B092B1-47BC-8343-A81F-71A9A543B3EC}" type="slidenum">
              <a:rPr lang="en-US"/>
              <a:pPr/>
              <a:t>‹#›</a:t>
            </a:fld>
            <a:endParaRPr lang="en-US" dirty="0"/>
          </a:p>
        </p:txBody>
      </p:sp>
    </p:spTree>
    <p:extLst>
      <p:ext uri="{BB962C8B-B14F-4D97-AF65-F5344CB8AC3E}">
        <p14:creationId xmlns:p14="http://schemas.microsoft.com/office/powerpoint/2010/main" val="3239929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661667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849556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3624"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549518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75828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3677520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907277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927487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003277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69329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60335011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31915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8769680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86292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49463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5672"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39467625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11028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8061129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685361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563176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664725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61067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5512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61042033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7041929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35149830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9986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767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4735727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82380718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6111507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414556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087103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861192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648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593699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43041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3888515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43950793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2555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721"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000039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85770243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5617440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73248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525051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812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51"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1810219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30530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95948770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576985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1986864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45349637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298310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769"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2690217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67733863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8588230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0356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411714576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380050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28974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001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2410326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9511702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65896856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763662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3817"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7290836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888734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994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9250757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342938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47061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406539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04907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0818223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949994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4605252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02313447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817777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865"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2121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41981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66781099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2346143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523043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160991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52140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6618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34828227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748621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3377199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684509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691088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87355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791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4910946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5336870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8145210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14629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66903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361902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43802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29864482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4643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623188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9445958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31713088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769040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0985"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5190804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28446156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1813189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05055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185875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253632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33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065F858-4C5B-D44F-90AD-838AE9C6B2A5}" type="slidenum">
              <a:rPr lang="en-US"/>
              <a:pPr/>
              <a:t>‹#›</a:t>
            </a:fld>
            <a:endParaRPr lang="en-US" dirty="0"/>
          </a:p>
        </p:txBody>
      </p:sp>
    </p:spTree>
    <p:extLst>
      <p:ext uri="{BB962C8B-B14F-4D97-AF65-F5344CB8AC3E}">
        <p14:creationId xmlns:p14="http://schemas.microsoft.com/office/powerpoint/2010/main" val="588581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9913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0625763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09862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6481696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0300038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409359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03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1864304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4376726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41803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31945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6023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9702525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298623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61466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42743623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659663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3838517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95648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266690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5081"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517973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58359376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5347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491832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354187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015260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659758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3762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1488796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612975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0522059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63883253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885600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7129"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36395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038601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75281432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1331011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040641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30303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494852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2708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44174697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5948677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3961052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4269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2979653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9177"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0536446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43138050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6415610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50070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449232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490009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94986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54487494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4321339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10475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76356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077842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311"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6026136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89768386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271833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017973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821731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99867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52672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50282199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39620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99"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6642349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750043818"/>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948392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37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5183213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80171208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595642928"/>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967132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155916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4476432"/>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509093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9155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22465831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193061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59225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413199852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92532680"/>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423743215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117271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84"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291053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23865131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30719226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3087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2024651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238778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129102322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394828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107253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27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18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1" y="5119392"/>
            <a:ext cx="2794000" cy="1742924"/>
          </a:xfrm>
          <a:prstGeom prst="rect">
            <a:avLst/>
          </a:prstGeom>
        </p:spPr>
      </p:pic>
    </p:spTree>
    <p:extLst>
      <p:ext uri="{BB962C8B-B14F-4D97-AF65-F5344CB8AC3E}">
        <p14:creationId xmlns:p14="http://schemas.microsoft.com/office/powerpoint/2010/main" val="10084883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80002543"/>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484836"/>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twoObj">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2"/>
            <a:ext cx="4038600" cy="4525963"/>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2"/>
            <a:ext cx="4038600" cy="4525963"/>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a:xfrm>
            <a:off x="2588400" y="6323013"/>
            <a:ext cx="3434400" cy="201600"/>
          </a:xfrm>
          <a:prstGeom prst="rect">
            <a:avLst/>
          </a:prstGeom>
        </p:spPr>
        <p:txBody>
          <a:bodyPr/>
          <a:lstStyle/>
          <a:p>
            <a:endParaRPr lang="en-ZA" dirty="0">
              <a:solidFill>
                <a:srgbClr val="808080"/>
              </a:solidFill>
              <a:ea typeface="+mn-ea"/>
              <a:cs typeface="+mn-cs"/>
            </a:endParaRPr>
          </a:p>
        </p:txBody>
      </p:sp>
      <p:sp>
        <p:nvSpPr>
          <p:cNvPr id="8" name="Line 10"/>
          <p:cNvSpPr>
            <a:spLocks noChangeShapeType="1"/>
          </p:cNvSpPr>
          <p:nvPr/>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808080"/>
              </a:solidFill>
            </a:endParaRPr>
          </a:p>
        </p:txBody>
      </p:sp>
      <p:sp>
        <p:nvSpPr>
          <p:cNvPr id="12" name="Line 11"/>
          <p:cNvSpPr>
            <a:spLocks noChangeShapeType="1"/>
          </p:cNvSpPr>
          <p:nvPr/>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808080"/>
              </a:solidFill>
            </a:endParaRPr>
          </a:p>
        </p:txBody>
      </p:sp>
    </p:spTree>
    <p:extLst>
      <p:ext uri="{BB962C8B-B14F-4D97-AF65-F5344CB8AC3E}">
        <p14:creationId xmlns:p14="http://schemas.microsoft.com/office/powerpoint/2010/main" val="1180120424"/>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588400" y="6415203"/>
            <a:ext cx="3434400" cy="201600"/>
          </a:xfrm>
          <a:prstGeom prst="rect">
            <a:avLst/>
          </a:prstGeom>
        </p:spPr>
        <p:txBody>
          <a:bodyPr/>
          <a:lstStyle/>
          <a:p>
            <a:r>
              <a:rPr lang="en-ZA" dirty="0" smtClean="0">
                <a:solidFill>
                  <a:srgbClr val="000000"/>
                </a:solidFill>
                <a:ea typeface="+mn-ea"/>
                <a:cs typeface="+mn-cs"/>
              </a:rPr>
              <a:t>Proposal to conduct an organisational review exercise for South African Tourism</a:t>
            </a:r>
            <a:endParaRPr lang="en-GB" dirty="0">
              <a:solidFill>
                <a:srgbClr val="000000"/>
              </a:solidFill>
              <a:ea typeface="+mn-ea"/>
              <a:cs typeface="+mn-cs"/>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68535" tIns="34269" rIns="68535" bIns="3426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FFFFFF"/>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68535" tIns="34269" rIns="68535" bIns="3426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FFFFFF"/>
              </a:solidFill>
            </a:endParaRPr>
          </a:p>
        </p:txBody>
      </p:sp>
    </p:spTree>
    <p:extLst>
      <p:ext uri="{BB962C8B-B14F-4D97-AF65-F5344CB8AC3E}">
        <p14:creationId xmlns:p14="http://schemas.microsoft.com/office/powerpoint/2010/main" val="3901117879"/>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1617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508895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381000" y="6477000"/>
            <a:ext cx="1905000" cy="152400"/>
          </a:xfrm>
          <a:prstGeom prst="rect">
            <a:avLst/>
          </a:prstGeom>
        </p:spPr>
        <p:txBody>
          <a:bodyPr/>
          <a:lstStyle>
            <a:lvl1pPr fontAlgn="auto">
              <a:spcBef>
                <a:spcPts val="0"/>
              </a:spcBef>
              <a:spcAft>
                <a:spcPts val="0"/>
              </a:spcAft>
              <a:defRPr/>
            </a:lvl1pPr>
          </a:lstStyle>
          <a:p>
            <a:pPr>
              <a:defRPr/>
            </a:pPr>
            <a:endParaRPr lang="en-US" dirty="0">
              <a:solidFill>
                <a:srgbClr val="000000"/>
              </a:solidFill>
              <a:ea typeface="+mn-ea"/>
              <a:cs typeface="+mn-cs"/>
            </a:endParaRPr>
          </a:p>
        </p:txBody>
      </p:sp>
    </p:spTree>
    <p:extLst>
      <p:ext uri="{BB962C8B-B14F-4D97-AF65-F5344CB8AC3E}">
        <p14:creationId xmlns:p14="http://schemas.microsoft.com/office/powerpoint/2010/main" val="14305939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6695F0AC-C6C7-8D4E-9C95-459CD693C609}" type="slidenum">
              <a:rPr lang="en-US"/>
              <a:pPr/>
              <a:t>‹#›</a:t>
            </a:fld>
            <a:endParaRPr lang="en-US" dirty="0"/>
          </a:p>
        </p:txBody>
      </p:sp>
    </p:spTree>
    <p:extLst>
      <p:ext uri="{BB962C8B-B14F-4D97-AF65-F5344CB8AC3E}">
        <p14:creationId xmlns:p14="http://schemas.microsoft.com/office/powerpoint/2010/main" val="1787685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046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942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156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84390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28479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658638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25525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47"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66550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661442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397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C4DCF350-F15A-D24B-8EC0-E438D51B467F}" type="slidenum">
              <a:rPr lang="en-US"/>
              <a:pPr/>
              <a:t>‹#›</a:t>
            </a:fld>
            <a:endParaRPr lang="en-US" dirty="0"/>
          </a:p>
        </p:txBody>
      </p:sp>
    </p:spTree>
    <p:extLst>
      <p:ext uri="{BB962C8B-B14F-4D97-AF65-F5344CB8AC3E}">
        <p14:creationId xmlns:p14="http://schemas.microsoft.com/office/powerpoint/2010/main" val="3396701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481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7978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7134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855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82479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54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13292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664605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41808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95"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0423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D12A6BA1-0F40-A942-A717-0BB32DB0172D}" type="slidenum">
              <a:rPr lang="en-US"/>
              <a:pPr/>
              <a:t>‹#›</a:t>
            </a:fld>
            <a:endParaRPr lang="en-US" dirty="0"/>
          </a:p>
        </p:txBody>
      </p:sp>
    </p:spTree>
    <p:extLst>
      <p:ext uri="{BB962C8B-B14F-4D97-AF65-F5344CB8AC3E}">
        <p14:creationId xmlns:p14="http://schemas.microsoft.com/office/powerpoint/2010/main" val="1699583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057983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353264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585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65292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45327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9617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719267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775575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732467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194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DFD8941-8EBB-D545-83A2-4C42B14E4A46}" type="slidenum">
              <a:rPr lang="en-US"/>
              <a:pPr/>
              <a:t>‹#›</a:t>
            </a:fld>
            <a:endParaRPr lang="en-US" dirty="0"/>
          </a:p>
        </p:txBody>
      </p:sp>
    </p:spTree>
    <p:extLst>
      <p:ext uri="{BB962C8B-B14F-4D97-AF65-F5344CB8AC3E}">
        <p14:creationId xmlns:p14="http://schemas.microsoft.com/office/powerpoint/2010/main" val="1442041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64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17088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7924775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5807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9600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3527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79945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767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8545681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30186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8872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CA709EC-8A6C-4D43-8CF0-AE810BC316D2}" type="slidenum">
              <a:rPr lang="en-US"/>
              <a:pPr/>
              <a:t>‹#›</a:t>
            </a:fld>
            <a:endParaRPr lang="en-US" dirty="0"/>
          </a:p>
        </p:txBody>
      </p:sp>
    </p:spTree>
    <p:extLst>
      <p:ext uri="{BB962C8B-B14F-4D97-AF65-F5344CB8AC3E}">
        <p14:creationId xmlns:p14="http://schemas.microsoft.com/office/powerpoint/2010/main" val="35027161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42046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17948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691"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204597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7556197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890765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115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56332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62556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1208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9654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18" Type="http://schemas.openxmlformats.org/officeDocument/2006/relationships/tags" Target="../tags/tag137.xml"/><Relationship Id="rId3" Type="http://schemas.openxmlformats.org/officeDocument/2006/relationships/slideLayout" Target="../slideLayouts/slideLayout108.xml"/><Relationship Id="rId21" Type="http://schemas.openxmlformats.org/officeDocument/2006/relationships/tags" Target="../tags/tag140.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ags" Target="../tags/tag136.xml"/><Relationship Id="rId25" Type="http://schemas.openxmlformats.org/officeDocument/2006/relationships/oleObject" Target="../embeddings/oleObject15.bin"/><Relationship Id="rId2" Type="http://schemas.openxmlformats.org/officeDocument/2006/relationships/slideLayout" Target="../slideLayouts/slideLayout107.xml"/><Relationship Id="rId16" Type="http://schemas.openxmlformats.org/officeDocument/2006/relationships/tags" Target="../tags/tag135.xml"/><Relationship Id="rId20" Type="http://schemas.openxmlformats.org/officeDocument/2006/relationships/tags" Target="../tags/tag139.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tags" Target="../tags/tag143.xml"/><Relationship Id="rId5" Type="http://schemas.openxmlformats.org/officeDocument/2006/relationships/slideLayout" Target="../slideLayouts/slideLayout110.xml"/><Relationship Id="rId15" Type="http://schemas.openxmlformats.org/officeDocument/2006/relationships/tags" Target="../tags/tag134.xml"/><Relationship Id="rId23" Type="http://schemas.openxmlformats.org/officeDocument/2006/relationships/tags" Target="../tags/tag142.xml"/><Relationship Id="rId10" Type="http://schemas.openxmlformats.org/officeDocument/2006/relationships/slideLayout" Target="../slideLayouts/slideLayout115.xml"/><Relationship Id="rId19" Type="http://schemas.openxmlformats.org/officeDocument/2006/relationships/tags" Target="../tags/tag13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vmlDrawing" Target="../drawings/vmlDrawing15.vml"/><Relationship Id="rId22" Type="http://schemas.openxmlformats.org/officeDocument/2006/relationships/tags" Target="../tags/tag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18" Type="http://schemas.openxmlformats.org/officeDocument/2006/relationships/tags" Target="../tags/tag156.xml"/><Relationship Id="rId3" Type="http://schemas.openxmlformats.org/officeDocument/2006/relationships/slideLayout" Target="../slideLayouts/slideLayout120.xml"/><Relationship Id="rId21" Type="http://schemas.openxmlformats.org/officeDocument/2006/relationships/tags" Target="../tags/tag159.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tags" Target="../tags/tag155.xml"/><Relationship Id="rId25" Type="http://schemas.openxmlformats.org/officeDocument/2006/relationships/oleObject" Target="../embeddings/oleObject17.bin"/><Relationship Id="rId2" Type="http://schemas.openxmlformats.org/officeDocument/2006/relationships/slideLayout" Target="../slideLayouts/slideLayout119.xml"/><Relationship Id="rId16" Type="http://schemas.openxmlformats.org/officeDocument/2006/relationships/tags" Target="../tags/tag154.xml"/><Relationship Id="rId20" Type="http://schemas.openxmlformats.org/officeDocument/2006/relationships/tags" Target="../tags/tag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ags" Target="../tags/tag162.xml"/><Relationship Id="rId5" Type="http://schemas.openxmlformats.org/officeDocument/2006/relationships/slideLayout" Target="../slideLayouts/slideLayout122.xml"/><Relationship Id="rId15" Type="http://schemas.openxmlformats.org/officeDocument/2006/relationships/tags" Target="../tags/tag153.xml"/><Relationship Id="rId23" Type="http://schemas.openxmlformats.org/officeDocument/2006/relationships/tags" Target="../tags/tag161.xml"/><Relationship Id="rId10" Type="http://schemas.openxmlformats.org/officeDocument/2006/relationships/slideLayout" Target="../slideLayouts/slideLayout127.xml"/><Relationship Id="rId19" Type="http://schemas.openxmlformats.org/officeDocument/2006/relationships/tags" Target="../tags/tag15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vmlDrawing" Target="../drawings/vmlDrawing17.vml"/><Relationship Id="rId22" Type="http://schemas.openxmlformats.org/officeDocument/2006/relationships/tags" Target="../tags/tag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18" Type="http://schemas.openxmlformats.org/officeDocument/2006/relationships/tags" Target="../tags/tag175.xml"/><Relationship Id="rId3" Type="http://schemas.openxmlformats.org/officeDocument/2006/relationships/slideLayout" Target="../slideLayouts/slideLayout132.xml"/><Relationship Id="rId21" Type="http://schemas.openxmlformats.org/officeDocument/2006/relationships/tags" Target="../tags/tag178.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tags" Target="../tags/tag174.xml"/><Relationship Id="rId25" Type="http://schemas.openxmlformats.org/officeDocument/2006/relationships/oleObject" Target="../embeddings/oleObject19.bin"/><Relationship Id="rId2" Type="http://schemas.openxmlformats.org/officeDocument/2006/relationships/slideLayout" Target="../slideLayouts/slideLayout131.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tags" Target="../tags/tag181.xml"/><Relationship Id="rId5" Type="http://schemas.openxmlformats.org/officeDocument/2006/relationships/slideLayout" Target="../slideLayouts/slideLayout134.xml"/><Relationship Id="rId15" Type="http://schemas.openxmlformats.org/officeDocument/2006/relationships/tags" Target="../tags/tag172.xml"/><Relationship Id="rId23" Type="http://schemas.openxmlformats.org/officeDocument/2006/relationships/tags" Target="../tags/tag180.xml"/><Relationship Id="rId10" Type="http://schemas.openxmlformats.org/officeDocument/2006/relationships/slideLayout" Target="../slideLayouts/slideLayout139.xml"/><Relationship Id="rId19" Type="http://schemas.openxmlformats.org/officeDocument/2006/relationships/tags" Target="../tags/tag176.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vmlDrawing" Target="../drawings/vmlDrawing19.vml"/><Relationship Id="rId22" Type="http://schemas.openxmlformats.org/officeDocument/2006/relationships/tags" Target="../tags/tag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3.xml"/><Relationship Id="rId18" Type="http://schemas.openxmlformats.org/officeDocument/2006/relationships/tags" Target="../tags/tag194.xml"/><Relationship Id="rId3" Type="http://schemas.openxmlformats.org/officeDocument/2006/relationships/slideLayout" Target="../slideLayouts/slideLayout144.xml"/><Relationship Id="rId21" Type="http://schemas.openxmlformats.org/officeDocument/2006/relationships/tags" Target="../tags/tag197.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tags" Target="../tags/tag193.xml"/><Relationship Id="rId25" Type="http://schemas.openxmlformats.org/officeDocument/2006/relationships/oleObject" Target="../embeddings/oleObject21.bin"/><Relationship Id="rId2" Type="http://schemas.openxmlformats.org/officeDocument/2006/relationships/slideLayout" Target="../slideLayouts/slideLayout143.xml"/><Relationship Id="rId16" Type="http://schemas.openxmlformats.org/officeDocument/2006/relationships/tags" Target="../tags/tag192.xml"/><Relationship Id="rId20" Type="http://schemas.openxmlformats.org/officeDocument/2006/relationships/tags" Target="../tags/tag196.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tags" Target="../tags/tag200.xml"/><Relationship Id="rId5" Type="http://schemas.openxmlformats.org/officeDocument/2006/relationships/slideLayout" Target="../slideLayouts/slideLayout146.xml"/><Relationship Id="rId15" Type="http://schemas.openxmlformats.org/officeDocument/2006/relationships/tags" Target="../tags/tag191.xml"/><Relationship Id="rId23" Type="http://schemas.openxmlformats.org/officeDocument/2006/relationships/tags" Target="../tags/tag199.xml"/><Relationship Id="rId10" Type="http://schemas.openxmlformats.org/officeDocument/2006/relationships/slideLayout" Target="../slideLayouts/slideLayout151.xml"/><Relationship Id="rId19" Type="http://schemas.openxmlformats.org/officeDocument/2006/relationships/tags" Target="../tags/tag195.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vmlDrawing" Target="../drawings/vmlDrawing21.vml"/><Relationship Id="rId22" Type="http://schemas.openxmlformats.org/officeDocument/2006/relationships/tags" Target="../tags/tag19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18" Type="http://schemas.openxmlformats.org/officeDocument/2006/relationships/tags" Target="../tags/tag213.xml"/><Relationship Id="rId3" Type="http://schemas.openxmlformats.org/officeDocument/2006/relationships/slideLayout" Target="../slideLayouts/slideLayout156.xml"/><Relationship Id="rId21" Type="http://schemas.openxmlformats.org/officeDocument/2006/relationships/tags" Target="../tags/tag21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tags" Target="../tags/tag212.xml"/><Relationship Id="rId25" Type="http://schemas.openxmlformats.org/officeDocument/2006/relationships/oleObject" Target="../embeddings/oleObject23.bin"/><Relationship Id="rId2" Type="http://schemas.openxmlformats.org/officeDocument/2006/relationships/slideLayout" Target="../slideLayouts/slideLayout155.xml"/><Relationship Id="rId16" Type="http://schemas.openxmlformats.org/officeDocument/2006/relationships/tags" Target="../tags/tag211.xml"/><Relationship Id="rId20" Type="http://schemas.openxmlformats.org/officeDocument/2006/relationships/tags" Target="../tags/tag21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tags" Target="../tags/tag219.xml"/><Relationship Id="rId5" Type="http://schemas.openxmlformats.org/officeDocument/2006/relationships/slideLayout" Target="../slideLayouts/slideLayout158.xml"/><Relationship Id="rId15" Type="http://schemas.openxmlformats.org/officeDocument/2006/relationships/tags" Target="../tags/tag210.xml"/><Relationship Id="rId23" Type="http://schemas.openxmlformats.org/officeDocument/2006/relationships/tags" Target="../tags/tag218.xml"/><Relationship Id="rId10" Type="http://schemas.openxmlformats.org/officeDocument/2006/relationships/slideLayout" Target="../slideLayouts/slideLayout163.xml"/><Relationship Id="rId19" Type="http://schemas.openxmlformats.org/officeDocument/2006/relationships/tags" Target="../tags/tag214.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vmlDrawing" Target="../drawings/vmlDrawing23.vml"/><Relationship Id="rId22" Type="http://schemas.openxmlformats.org/officeDocument/2006/relationships/tags" Target="../tags/tag2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18" Type="http://schemas.openxmlformats.org/officeDocument/2006/relationships/tags" Target="../tags/tag232.xml"/><Relationship Id="rId3" Type="http://schemas.openxmlformats.org/officeDocument/2006/relationships/slideLayout" Target="../slideLayouts/slideLayout168.xml"/><Relationship Id="rId21" Type="http://schemas.openxmlformats.org/officeDocument/2006/relationships/tags" Target="../tags/tag235.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tags" Target="../tags/tag231.xml"/><Relationship Id="rId25" Type="http://schemas.openxmlformats.org/officeDocument/2006/relationships/oleObject" Target="../embeddings/oleObject25.bin"/><Relationship Id="rId2" Type="http://schemas.openxmlformats.org/officeDocument/2006/relationships/slideLayout" Target="../slideLayouts/slideLayout167.xml"/><Relationship Id="rId16" Type="http://schemas.openxmlformats.org/officeDocument/2006/relationships/tags" Target="../tags/tag230.xml"/><Relationship Id="rId20" Type="http://schemas.openxmlformats.org/officeDocument/2006/relationships/tags" Target="../tags/tag23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tags" Target="../tags/tag238.xml"/><Relationship Id="rId5" Type="http://schemas.openxmlformats.org/officeDocument/2006/relationships/slideLayout" Target="../slideLayouts/slideLayout170.xml"/><Relationship Id="rId15" Type="http://schemas.openxmlformats.org/officeDocument/2006/relationships/tags" Target="../tags/tag229.xml"/><Relationship Id="rId23" Type="http://schemas.openxmlformats.org/officeDocument/2006/relationships/tags" Target="../tags/tag237.xml"/><Relationship Id="rId10" Type="http://schemas.openxmlformats.org/officeDocument/2006/relationships/slideLayout" Target="../slideLayouts/slideLayout175.xml"/><Relationship Id="rId19" Type="http://schemas.openxmlformats.org/officeDocument/2006/relationships/tags" Target="../tags/tag233.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vmlDrawing" Target="../drawings/vmlDrawing25.vml"/><Relationship Id="rId22" Type="http://schemas.openxmlformats.org/officeDocument/2006/relationships/tags" Target="../tags/tag23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6.xml"/><Relationship Id="rId18" Type="http://schemas.openxmlformats.org/officeDocument/2006/relationships/tags" Target="../tags/tag251.xml"/><Relationship Id="rId3" Type="http://schemas.openxmlformats.org/officeDocument/2006/relationships/slideLayout" Target="../slideLayouts/slideLayout180.xml"/><Relationship Id="rId21" Type="http://schemas.openxmlformats.org/officeDocument/2006/relationships/tags" Target="../tags/tag254.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tags" Target="../tags/tag250.xml"/><Relationship Id="rId25" Type="http://schemas.openxmlformats.org/officeDocument/2006/relationships/oleObject" Target="../embeddings/oleObject27.bin"/><Relationship Id="rId2" Type="http://schemas.openxmlformats.org/officeDocument/2006/relationships/slideLayout" Target="../slideLayouts/slideLayout179.xml"/><Relationship Id="rId16" Type="http://schemas.openxmlformats.org/officeDocument/2006/relationships/tags" Target="../tags/tag249.xml"/><Relationship Id="rId20" Type="http://schemas.openxmlformats.org/officeDocument/2006/relationships/tags" Target="../tags/tag253.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tags" Target="../tags/tag257.xml"/><Relationship Id="rId5" Type="http://schemas.openxmlformats.org/officeDocument/2006/relationships/slideLayout" Target="../slideLayouts/slideLayout182.xml"/><Relationship Id="rId15" Type="http://schemas.openxmlformats.org/officeDocument/2006/relationships/tags" Target="../tags/tag248.xml"/><Relationship Id="rId23" Type="http://schemas.openxmlformats.org/officeDocument/2006/relationships/tags" Target="../tags/tag256.xml"/><Relationship Id="rId10" Type="http://schemas.openxmlformats.org/officeDocument/2006/relationships/slideLayout" Target="../slideLayouts/slideLayout187.xml"/><Relationship Id="rId19" Type="http://schemas.openxmlformats.org/officeDocument/2006/relationships/tags" Target="../tags/tag252.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vmlDrawing" Target="../drawings/vmlDrawing27.vml"/><Relationship Id="rId22" Type="http://schemas.openxmlformats.org/officeDocument/2006/relationships/tags" Target="../tags/tag25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7.xml"/><Relationship Id="rId18" Type="http://schemas.openxmlformats.org/officeDocument/2006/relationships/tags" Target="../tags/tag270.xml"/><Relationship Id="rId3" Type="http://schemas.openxmlformats.org/officeDocument/2006/relationships/slideLayout" Target="../slideLayouts/slideLayout192.xml"/><Relationship Id="rId21" Type="http://schemas.openxmlformats.org/officeDocument/2006/relationships/tags" Target="../tags/tag273.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tags" Target="../tags/tag269.xml"/><Relationship Id="rId25" Type="http://schemas.openxmlformats.org/officeDocument/2006/relationships/oleObject" Target="../embeddings/oleObject29.bin"/><Relationship Id="rId2" Type="http://schemas.openxmlformats.org/officeDocument/2006/relationships/slideLayout" Target="../slideLayouts/slideLayout191.xml"/><Relationship Id="rId16" Type="http://schemas.openxmlformats.org/officeDocument/2006/relationships/tags" Target="../tags/tag268.xml"/><Relationship Id="rId20" Type="http://schemas.openxmlformats.org/officeDocument/2006/relationships/tags" Target="../tags/tag272.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tags" Target="../tags/tag276.xml"/><Relationship Id="rId5" Type="http://schemas.openxmlformats.org/officeDocument/2006/relationships/slideLayout" Target="../slideLayouts/slideLayout194.xml"/><Relationship Id="rId15" Type="http://schemas.openxmlformats.org/officeDocument/2006/relationships/tags" Target="../tags/tag267.xml"/><Relationship Id="rId23" Type="http://schemas.openxmlformats.org/officeDocument/2006/relationships/tags" Target="../tags/tag275.xml"/><Relationship Id="rId10" Type="http://schemas.openxmlformats.org/officeDocument/2006/relationships/slideLayout" Target="../slideLayouts/slideLayout199.xml"/><Relationship Id="rId19" Type="http://schemas.openxmlformats.org/officeDocument/2006/relationships/tags" Target="../tags/tag271.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vmlDrawing" Target="../drawings/vmlDrawing29.vml"/><Relationship Id="rId22" Type="http://schemas.openxmlformats.org/officeDocument/2006/relationships/tags" Target="../tags/tag27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theme" Target="../theme/theme18.xml"/><Relationship Id="rId18" Type="http://schemas.openxmlformats.org/officeDocument/2006/relationships/tags" Target="../tags/tag289.xml"/><Relationship Id="rId3" Type="http://schemas.openxmlformats.org/officeDocument/2006/relationships/slideLayout" Target="../slideLayouts/slideLayout204.xml"/><Relationship Id="rId21" Type="http://schemas.openxmlformats.org/officeDocument/2006/relationships/tags" Target="../tags/tag292.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tags" Target="../tags/tag288.xml"/><Relationship Id="rId25" Type="http://schemas.openxmlformats.org/officeDocument/2006/relationships/oleObject" Target="../embeddings/oleObject31.bin"/><Relationship Id="rId2" Type="http://schemas.openxmlformats.org/officeDocument/2006/relationships/slideLayout" Target="../slideLayouts/slideLayout203.xml"/><Relationship Id="rId16" Type="http://schemas.openxmlformats.org/officeDocument/2006/relationships/tags" Target="../tags/tag287.xml"/><Relationship Id="rId20" Type="http://schemas.openxmlformats.org/officeDocument/2006/relationships/tags" Target="../tags/tag291.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24" Type="http://schemas.openxmlformats.org/officeDocument/2006/relationships/tags" Target="../tags/tag295.xml"/><Relationship Id="rId5" Type="http://schemas.openxmlformats.org/officeDocument/2006/relationships/slideLayout" Target="../slideLayouts/slideLayout206.xml"/><Relationship Id="rId15" Type="http://schemas.openxmlformats.org/officeDocument/2006/relationships/tags" Target="../tags/tag286.xml"/><Relationship Id="rId23" Type="http://schemas.openxmlformats.org/officeDocument/2006/relationships/tags" Target="../tags/tag294.xml"/><Relationship Id="rId10" Type="http://schemas.openxmlformats.org/officeDocument/2006/relationships/slideLayout" Target="../slideLayouts/slideLayout211.xml"/><Relationship Id="rId19" Type="http://schemas.openxmlformats.org/officeDocument/2006/relationships/tags" Target="../tags/tag290.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vmlDrawing" Target="../drawings/vmlDrawing31.vml"/><Relationship Id="rId22" Type="http://schemas.openxmlformats.org/officeDocument/2006/relationships/tags" Target="../tags/tag29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19.xml"/><Relationship Id="rId18" Type="http://schemas.openxmlformats.org/officeDocument/2006/relationships/tags" Target="../tags/tag308.xml"/><Relationship Id="rId3" Type="http://schemas.openxmlformats.org/officeDocument/2006/relationships/slideLayout" Target="../slideLayouts/slideLayout216.xml"/><Relationship Id="rId21" Type="http://schemas.openxmlformats.org/officeDocument/2006/relationships/tags" Target="../tags/tag311.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tags" Target="../tags/tag307.xml"/><Relationship Id="rId25" Type="http://schemas.openxmlformats.org/officeDocument/2006/relationships/oleObject" Target="../embeddings/oleObject33.bin"/><Relationship Id="rId2" Type="http://schemas.openxmlformats.org/officeDocument/2006/relationships/slideLayout" Target="../slideLayouts/slideLayout215.xml"/><Relationship Id="rId16" Type="http://schemas.openxmlformats.org/officeDocument/2006/relationships/tags" Target="../tags/tag306.xml"/><Relationship Id="rId20" Type="http://schemas.openxmlformats.org/officeDocument/2006/relationships/tags" Target="../tags/tag310.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tags" Target="../tags/tag314.xml"/><Relationship Id="rId5" Type="http://schemas.openxmlformats.org/officeDocument/2006/relationships/slideLayout" Target="../slideLayouts/slideLayout218.xml"/><Relationship Id="rId15" Type="http://schemas.openxmlformats.org/officeDocument/2006/relationships/tags" Target="../tags/tag305.xml"/><Relationship Id="rId23" Type="http://schemas.openxmlformats.org/officeDocument/2006/relationships/tags" Target="../tags/tag313.xml"/><Relationship Id="rId10" Type="http://schemas.openxmlformats.org/officeDocument/2006/relationships/slideLayout" Target="../slideLayouts/slideLayout223.xml"/><Relationship Id="rId19" Type="http://schemas.openxmlformats.org/officeDocument/2006/relationships/tags" Target="../tags/tag309.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vmlDrawing" Target="../drawings/vmlDrawing33.vml"/><Relationship Id="rId22" Type="http://schemas.openxmlformats.org/officeDocument/2006/relationships/tags" Target="../tags/tag3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vmlDrawing" Target="../drawings/vmlDrawing35.vml"/><Relationship Id="rId18" Type="http://schemas.openxmlformats.org/officeDocument/2006/relationships/tags" Target="../tags/tag328.xml"/><Relationship Id="rId3" Type="http://schemas.openxmlformats.org/officeDocument/2006/relationships/slideLayout" Target="../slideLayouts/slideLayout228.xml"/><Relationship Id="rId21" Type="http://schemas.openxmlformats.org/officeDocument/2006/relationships/tags" Target="../tags/tag331.xml"/><Relationship Id="rId7" Type="http://schemas.openxmlformats.org/officeDocument/2006/relationships/slideLayout" Target="../slideLayouts/slideLayout232.xml"/><Relationship Id="rId12" Type="http://schemas.openxmlformats.org/officeDocument/2006/relationships/theme" Target="../theme/theme20.xml"/><Relationship Id="rId17" Type="http://schemas.openxmlformats.org/officeDocument/2006/relationships/tags" Target="../tags/tag327.xml"/><Relationship Id="rId2" Type="http://schemas.openxmlformats.org/officeDocument/2006/relationships/slideLayout" Target="../slideLayouts/slideLayout227.xml"/><Relationship Id="rId16" Type="http://schemas.openxmlformats.org/officeDocument/2006/relationships/tags" Target="../tags/tag326.xml"/><Relationship Id="rId20" Type="http://schemas.openxmlformats.org/officeDocument/2006/relationships/tags" Target="../tags/tag330.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24" Type="http://schemas.openxmlformats.org/officeDocument/2006/relationships/oleObject" Target="../embeddings/oleObject35.bin"/><Relationship Id="rId5" Type="http://schemas.openxmlformats.org/officeDocument/2006/relationships/slideLayout" Target="../slideLayouts/slideLayout230.xml"/><Relationship Id="rId15" Type="http://schemas.openxmlformats.org/officeDocument/2006/relationships/tags" Target="../tags/tag325.xml"/><Relationship Id="rId23" Type="http://schemas.openxmlformats.org/officeDocument/2006/relationships/tags" Target="../tags/tag333.xml"/><Relationship Id="rId10" Type="http://schemas.openxmlformats.org/officeDocument/2006/relationships/slideLayout" Target="../slideLayouts/slideLayout235.xml"/><Relationship Id="rId19" Type="http://schemas.openxmlformats.org/officeDocument/2006/relationships/tags" Target="../tags/tag329.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ags" Target="../tags/tag324.xml"/><Relationship Id="rId22" Type="http://schemas.openxmlformats.org/officeDocument/2006/relationships/tags" Target="../tags/tag3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vmlDrawing" Target="../drawings/vmlDrawing37.vml"/><Relationship Id="rId18" Type="http://schemas.openxmlformats.org/officeDocument/2006/relationships/tags" Target="../tags/tag346.xml"/><Relationship Id="rId3" Type="http://schemas.openxmlformats.org/officeDocument/2006/relationships/slideLayout" Target="../slideLayouts/slideLayout239.xml"/><Relationship Id="rId21" Type="http://schemas.openxmlformats.org/officeDocument/2006/relationships/tags" Target="../tags/tag349.xml"/><Relationship Id="rId7" Type="http://schemas.openxmlformats.org/officeDocument/2006/relationships/slideLayout" Target="../slideLayouts/slideLayout243.xml"/><Relationship Id="rId12" Type="http://schemas.openxmlformats.org/officeDocument/2006/relationships/theme" Target="../theme/theme21.xml"/><Relationship Id="rId17" Type="http://schemas.openxmlformats.org/officeDocument/2006/relationships/tags" Target="../tags/tag345.xml"/><Relationship Id="rId2" Type="http://schemas.openxmlformats.org/officeDocument/2006/relationships/slideLayout" Target="../slideLayouts/slideLayout238.xml"/><Relationship Id="rId16" Type="http://schemas.openxmlformats.org/officeDocument/2006/relationships/tags" Target="../tags/tag344.xml"/><Relationship Id="rId20" Type="http://schemas.openxmlformats.org/officeDocument/2006/relationships/tags" Target="../tags/tag34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oleObject" Target="../embeddings/oleObject37.bin"/><Relationship Id="rId5" Type="http://schemas.openxmlformats.org/officeDocument/2006/relationships/slideLayout" Target="../slideLayouts/slideLayout241.xml"/><Relationship Id="rId15" Type="http://schemas.openxmlformats.org/officeDocument/2006/relationships/tags" Target="../tags/tag343.xml"/><Relationship Id="rId23" Type="http://schemas.openxmlformats.org/officeDocument/2006/relationships/tags" Target="../tags/tag351.xml"/><Relationship Id="rId10" Type="http://schemas.openxmlformats.org/officeDocument/2006/relationships/slideLayout" Target="../slideLayouts/slideLayout246.xml"/><Relationship Id="rId19" Type="http://schemas.openxmlformats.org/officeDocument/2006/relationships/tags" Target="../tags/tag347.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ags" Target="../tags/tag342.xml"/><Relationship Id="rId22" Type="http://schemas.openxmlformats.org/officeDocument/2006/relationships/tags" Target="../tags/tag3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vmlDrawing" Target="../drawings/vmlDrawing39.vml"/><Relationship Id="rId18" Type="http://schemas.openxmlformats.org/officeDocument/2006/relationships/tags" Target="../tags/tag364.xml"/><Relationship Id="rId3" Type="http://schemas.openxmlformats.org/officeDocument/2006/relationships/slideLayout" Target="../slideLayouts/slideLayout250.xml"/><Relationship Id="rId21" Type="http://schemas.openxmlformats.org/officeDocument/2006/relationships/tags" Target="../tags/tag367.xml"/><Relationship Id="rId7" Type="http://schemas.openxmlformats.org/officeDocument/2006/relationships/slideLayout" Target="../slideLayouts/slideLayout254.xml"/><Relationship Id="rId12" Type="http://schemas.openxmlformats.org/officeDocument/2006/relationships/theme" Target="../theme/theme22.xml"/><Relationship Id="rId17" Type="http://schemas.openxmlformats.org/officeDocument/2006/relationships/tags" Target="../tags/tag363.xml"/><Relationship Id="rId2" Type="http://schemas.openxmlformats.org/officeDocument/2006/relationships/slideLayout" Target="../slideLayouts/slideLayout249.xml"/><Relationship Id="rId16" Type="http://schemas.openxmlformats.org/officeDocument/2006/relationships/tags" Target="../tags/tag362.xml"/><Relationship Id="rId20" Type="http://schemas.openxmlformats.org/officeDocument/2006/relationships/tags" Target="../tags/tag366.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24" Type="http://schemas.openxmlformats.org/officeDocument/2006/relationships/oleObject" Target="../embeddings/oleObject39.bin"/><Relationship Id="rId5" Type="http://schemas.openxmlformats.org/officeDocument/2006/relationships/slideLayout" Target="../slideLayouts/slideLayout252.xml"/><Relationship Id="rId15" Type="http://schemas.openxmlformats.org/officeDocument/2006/relationships/tags" Target="../tags/tag361.xml"/><Relationship Id="rId23" Type="http://schemas.openxmlformats.org/officeDocument/2006/relationships/tags" Target="../tags/tag369.xml"/><Relationship Id="rId10" Type="http://schemas.openxmlformats.org/officeDocument/2006/relationships/slideLayout" Target="../slideLayouts/slideLayout257.xml"/><Relationship Id="rId19" Type="http://schemas.openxmlformats.org/officeDocument/2006/relationships/tags" Target="../tags/tag365.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ags" Target="../tags/tag360.xml"/><Relationship Id="rId22" Type="http://schemas.openxmlformats.org/officeDocument/2006/relationships/tags" Target="../tags/tag36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vmlDrawing" Target="../drawings/vmlDrawing41.vml"/><Relationship Id="rId18" Type="http://schemas.openxmlformats.org/officeDocument/2006/relationships/tags" Target="../tags/tag382.xml"/><Relationship Id="rId3" Type="http://schemas.openxmlformats.org/officeDocument/2006/relationships/slideLayout" Target="../slideLayouts/slideLayout261.xml"/><Relationship Id="rId21" Type="http://schemas.openxmlformats.org/officeDocument/2006/relationships/tags" Target="../tags/tag385.xml"/><Relationship Id="rId7" Type="http://schemas.openxmlformats.org/officeDocument/2006/relationships/slideLayout" Target="../slideLayouts/slideLayout265.xml"/><Relationship Id="rId12" Type="http://schemas.openxmlformats.org/officeDocument/2006/relationships/theme" Target="../theme/theme23.xml"/><Relationship Id="rId17" Type="http://schemas.openxmlformats.org/officeDocument/2006/relationships/tags" Target="../tags/tag381.xml"/><Relationship Id="rId2" Type="http://schemas.openxmlformats.org/officeDocument/2006/relationships/slideLayout" Target="../slideLayouts/slideLayout260.xml"/><Relationship Id="rId16" Type="http://schemas.openxmlformats.org/officeDocument/2006/relationships/tags" Target="../tags/tag380.xml"/><Relationship Id="rId20" Type="http://schemas.openxmlformats.org/officeDocument/2006/relationships/tags" Target="../tags/tag384.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oleObject" Target="../embeddings/oleObject41.bin"/><Relationship Id="rId5" Type="http://schemas.openxmlformats.org/officeDocument/2006/relationships/slideLayout" Target="../slideLayouts/slideLayout263.xml"/><Relationship Id="rId15" Type="http://schemas.openxmlformats.org/officeDocument/2006/relationships/tags" Target="../tags/tag379.xml"/><Relationship Id="rId23" Type="http://schemas.openxmlformats.org/officeDocument/2006/relationships/tags" Target="../tags/tag387.xml"/><Relationship Id="rId10" Type="http://schemas.openxmlformats.org/officeDocument/2006/relationships/slideLayout" Target="../slideLayouts/slideLayout268.xml"/><Relationship Id="rId19" Type="http://schemas.openxmlformats.org/officeDocument/2006/relationships/tags" Target="../tags/tag383.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tags" Target="../tags/tag378.xml"/><Relationship Id="rId22" Type="http://schemas.openxmlformats.org/officeDocument/2006/relationships/tags" Target="../tags/tag38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vmlDrawing" Target="../drawings/vmlDrawing43.vml"/><Relationship Id="rId18" Type="http://schemas.openxmlformats.org/officeDocument/2006/relationships/tags" Target="../tags/tag400.xml"/><Relationship Id="rId3" Type="http://schemas.openxmlformats.org/officeDocument/2006/relationships/slideLayout" Target="../slideLayouts/slideLayout272.xml"/><Relationship Id="rId21" Type="http://schemas.openxmlformats.org/officeDocument/2006/relationships/tags" Target="../tags/tag403.xml"/><Relationship Id="rId7" Type="http://schemas.openxmlformats.org/officeDocument/2006/relationships/slideLayout" Target="../slideLayouts/slideLayout276.xml"/><Relationship Id="rId12" Type="http://schemas.openxmlformats.org/officeDocument/2006/relationships/theme" Target="../theme/theme24.xml"/><Relationship Id="rId17" Type="http://schemas.openxmlformats.org/officeDocument/2006/relationships/tags" Target="../tags/tag399.xml"/><Relationship Id="rId2" Type="http://schemas.openxmlformats.org/officeDocument/2006/relationships/slideLayout" Target="../slideLayouts/slideLayout271.xml"/><Relationship Id="rId16" Type="http://schemas.openxmlformats.org/officeDocument/2006/relationships/tags" Target="../tags/tag398.xml"/><Relationship Id="rId20" Type="http://schemas.openxmlformats.org/officeDocument/2006/relationships/tags" Target="../tags/tag402.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24" Type="http://schemas.openxmlformats.org/officeDocument/2006/relationships/oleObject" Target="../embeddings/oleObject43.bin"/><Relationship Id="rId5" Type="http://schemas.openxmlformats.org/officeDocument/2006/relationships/slideLayout" Target="../slideLayouts/slideLayout274.xml"/><Relationship Id="rId15" Type="http://schemas.openxmlformats.org/officeDocument/2006/relationships/tags" Target="../tags/tag397.xml"/><Relationship Id="rId23" Type="http://schemas.openxmlformats.org/officeDocument/2006/relationships/tags" Target="../tags/tag405.xml"/><Relationship Id="rId10" Type="http://schemas.openxmlformats.org/officeDocument/2006/relationships/slideLayout" Target="../slideLayouts/slideLayout279.xml"/><Relationship Id="rId19" Type="http://schemas.openxmlformats.org/officeDocument/2006/relationships/tags" Target="../tags/tag401.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tags" Target="../tags/tag396.xml"/><Relationship Id="rId22" Type="http://schemas.openxmlformats.org/officeDocument/2006/relationships/tags" Target="../tags/tag40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vmlDrawing" Target="../drawings/vmlDrawing45.vml"/><Relationship Id="rId18" Type="http://schemas.openxmlformats.org/officeDocument/2006/relationships/tags" Target="../tags/tag418.xml"/><Relationship Id="rId3" Type="http://schemas.openxmlformats.org/officeDocument/2006/relationships/slideLayout" Target="../slideLayouts/slideLayout283.xml"/><Relationship Id="rId21" Type="http://schemas.openxmlformats.org/officeDocument/2006/relationships/tags" Target="../tags/tag421.xml"/><Relationship Id="rId7" Type="http://schemas.openxmlformats.org/officeDocument/2006/relationships/slideLayout" Target="../slideLayouts/slideLayout287.xml"/><Relationship Id="rId12" Type="http://schemas.openxmlformats.org/officeDocument/2006/relationships/theme" Target="../theme/theme25.xml"/><Relationship Id="rId17" Type="http://schemas.openxmlformats.org/officeDocument/2006/relationships/tags" Target="../tags/tag417.xml"/><Relationship Id="rId2" Type="http://schemas.openxmlformats.org/officeDocument/2006/relationships/slideLayout" Target="../slideLayouts/slideLayout282.xml"/><Relationship Id="rId16" Type="http://schemas.openxmlformats.org/officeDocument/2006/relationships/tags" Target="../tags/tag416.xml"/><Relationship Id="rId20" Type="http://schemas.openxmlformats.org/officeDocument/2006/relationships/tags" Target="../tags/tag420.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oleObject" Target="../embeddings/oleObject45.bin"/><Relationship Id="rId5" Type="http://schemas.openxmlformats.org/officeDocument/2006/relationships/slideLayout" Target="../slideLayouts/slideLayout285.xml"/><Relationship Id="rId15" Type="http://schemas.openxmlformats.org/officeDocument/2006/relationships/tags" Target="../tags/tag415.xml"/><Relationship Id="rId23" Type="http://schemas.openxmlformats.org/officeDocument/2006/relationships/tags" Target="../tags/tag423.xml"/><Relationship Id="rId10" Type="http://schemas.openxmlformats.org/officeDocument/2006/relationships/slideLayout" Target="../slideLayouts/slideLayout290.xml"/><Relationship Id="rId19" Type="http://schemas.openxmlformats.org/officeDocument/2006/relationships/tags" Target="../tags/tag419.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tags" Target="../tags/tag414.xml"/><Relationship Id="rId22" Type="http://schemas.openxmlformats.org/officeDocument/2006/relationships/tags" Target="../tags/tag42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vmlDrawing" Target="../drawings/vmlDrawing47.vml"/><Relationship Id="rId18" Type="http://schemas.openxmlformats.org/officeDocument/2006/relationships/tags" Target="../tags/tag436.xml"/><Relationship Id="rId3" Type="http://schemas.openxmlformats.org/officeDocument/2006/relationships/slideLayout" Target="../slideLayouts/slideLayout294.xml"/><Relationship Id="rId21" Type="http://schemas.openxmlformats.org/officeDocument/2006/relationships/tags" Target="../tags/tag439.xml"/><Relationship Id="rId7" Type="http://schemas.openxmlformats.org/officeDocument/2006/relationships/slideLayout" Target="../slideLayouts/slideLayout298.xml"/><Relationship Id="rId12" Type="http://schemas.openxmlformats.org/officeDocument/2006/relationships/theme" Target="../theme/theme26.xml"/><Relationship Id="rId17" Type="http://schemas.openxmlformats.org/officeDocument/2006/relationships/tags" Target="../tags/tag435.xml"/><Relationship Id="rId2" Type="http://schemas.openxmlformats.org/officeDocument/2006/relationships/slideLayout" Target="../slideLayouts/slideLayout293.xml"/><Relationship Id="rId16" Type="http://schemas.openxmlformats.org/officeDocument/2006/relationships/tags" Target="../tags/tag434.xml"/><Relationship Id="rId20" Type="http://schemas.openxmlformats.org/officeDocument/2006/relationships/tags" Target="../tags/tag438.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24" Type="http://schemas.openxmlformats.org/officeDocument/2006/relationships/oleObject" Target="../embeddings/oleObject47.bin"/><Relationship Id="rId5" Type="http://schemas.openxmlformats.org/officeDocument/2006/relationships/slideLayout" Target="../slideLayouts/slideLayout296.xml"/><Relationship Id="rId15" Type="http://schemas.openxmlformats.org/officeDocument/2006/relationships/tags" Target="../tags/tag433.xml"/><Relationship Id="rId23" Type="http://schemas.openxmlformats.org/officeDocument/2006/relationships/tags" Target="../tags/tag441.xml"/><Relationship Id="rId10" Type="http://schemas.openxmlformats.org/officeDocument/2006/relationships/slideLayout" Target="../slideLayouts/slideLayout301.xml"/><Relationship Id="rId19" Type="http://schemas.openxmlformats.org/officeDocument/2006/relationships/tags" Target="../tags/tag437.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tags" Target="../tags/tag432.xml"/><Relationship Id="rId22" Type="http://schemas.openxmlformats.org/officeDocument/2006/relationships/tags" Target="../tags/tag44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vmlDrawing" Target="../drawings/vmlDrawing49.vml"/><Relationship Id="rId18" Type="http://schemas.openxmlformats.org/officeDocument/2006/relationships/tags" Target="../tags/tag454.xml"/><Relationship Id="rId3" Type="http://schemas.openxmlformats.org/officeDocument/2006/relationships/slideLayout" Target="../slideLayouts/slideLayout305.xml"/><Relationship Id="rId21" Type="http://schemas.openxmlformats.org/officeDocument/2006/relationships/tags" Target="../tags/tag457.xml"/><Relationship Id="rId7" Type="http://schemas.openxmlformats.org/officeDocument/2006/relationships/slideLayout" Target="../slideLayouts/slideLayout309.xml"/><Relationship Id="rId12" Type="http://schemas.openxmlformats.org/officeDocument/2006/relationships/theme" Target="../theme/theme27.xml"/><Relationship Id="rId17" Type="http://schemas.openxmlformats.org/officeDocument/2006/relationships/tags" Target="../tags/tag453.xml"/><Relationship Id="rId2" Type="http://schemas.openxmlformats.org/officeDocument/2006/relationships/slideLayout" Target="../slideLayouts/slideLayout304.xml"/><Relationship Id="rId16" Type="http://schemas.openxmlformats.org/officeDocument/2006/relationships/tags" Target="../tags/tag452.xml"/><Relationship Id="rId20" Type="http://schemas.openxmlformats.org/officeDocument/2006/relationships/tags" Target="../tags/tag456.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24" Type="http://schemas.openxmlformats.org/officeDocument/2006/relationships/oleObject" Target="../embeddings/oleObject49.bin"/><Relationship Id="rId5" Type="http://schemas.openxmlformats.org/officeDocument/2006/relationships/slideLayout" Target="../slideLayouts/slideLayout307.xml"/><Relationship Id="rId15" Type="http://schemas.openxmlformats.org/officeDocument/2006/relationships/tags" Target="../tags/tag451.xml"/><Relationship Id="rId23" Type="http://schemas.openxmlformats.org/officeDocument/2006/relationships/tags" Target="../tags/tag459.xml"/><Relationship Id="rId10" Type="http://schemas.openxmlformats.org/officeDocument/2006/relationships/slideLayout" Target="../slideLayouts/slideLayout312.xml"/><Relationship Id="rId19" Type="http://schemas.openxmlformats.org/officeDocument/2006/relationships/tags" Target="../tags/tag455.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tags" Target="../tags/tag450.xml"/><Relationship Id="rId22" Type="http://schemas.openxmlformats.org/officeDocument/2006/relationships/tags" Target="../tags/tag45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vmlDrawing" Target="../drawings/vmlDrawing51.vml"/><Relationship Id="rId18" Type="http://schemas.openxmlformats.org/officeDocument/2006/relationships/tags" Target="../tags/tag472.xml"/><Relationship Id="rId3" Type="http://schemas.openxmlformats.org/officeDocument/2006/relationships/slideLayout" Target="../slideLayouts/slideLayout316.xml"/><Relationship Id="rId21" Type="http://schemas.openxmlformats.org/officeDocument/2006/relationships/tags" Target="../tags/tag475.xml"/><Relationship Id="rId7" Type="http://schemas.openxmlformats.org/officeDocument/2006/relationships/slideLayout" Target="../slideLayouts/slideLayout320.xml"/><Relationship Id="rId12" Type="http://schemas.openxmlformats.org/officeDocument/2006/relationships/theme" Target="../theme/theme28.xml"/><Relationship Id="rId17" Type="http://schemas.openxmlformats.org/officeDocument/2006/relationships/tags" Target="../tags/tag471.xml"/><Relationship Id="rId2" Type="http://schemas.openxmlformats.org/officeDocument/2006/relationships/slideLayout" Target="../slideLayouts/slideLayout315.xml"/><Relationship Id="rId16" Type="http://schemas.openxmlformats.org/officeDocument/2006/relationships/tags" Target="../tags/tag470.xml"/><Relationship Id="rId20" Type="http://schemas.openxmlformats.org/officeDocument/2006/relationships/tags" Target="../tags/tag474.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oleObject" Target="../embeddings/oleObject51.bin"/><Relationship Id="rId5" Type="http://schemas.openxmlformats.org/officeDocument/2006/relationships/slideLayout" Target="../slideLayouts/slideLayout318.xml"/><Relationship Id="rId15" Type="http://schemas.openxmlformats.org/officeDocument/2006/relationships/tags" Target="../tags/tag469.xml"/><Relationship Id="rId23" Type="http://schemas.openxmlformats.org/officeDocument/2006/relationships/tags" Target="../tags/tag477.xml"/><Relationship Id="rId10" Type="http://schemas.openxmlformats.org/officeDocument/2006/relationships/slideLayout" Target="../slideLayouts/slideLayout323.xml"/><Relationship Id="rId19" Type="http://schemas.openxmlformats.org/officeDocument/2006/relationships/tags" Target="../tags/tag473.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tags" Target="../tags/tag468.xml"/><Relationship Id="rId22" Type="http://schemas.openxmlformats.org/officeDocument/2006/relationships/tags" Target="../tags/tag47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vmlDrawing" Target="../drawings/vmlDrawing53.vml"/><Relationship Id="rId18" Type="http://schemas.openxmlformats.org/officeDocument/2006/relationships/tags" Target="../tags/tag491.xml"/><Relationship Id="rId3" Type="http://schemas.openxmlformats.org/officeDocument/2006/relationships/slideLayout" Target="../slideLayouts/slideLayout327.xml"/><Relationship Id="rId21" Type="http://schemas.openxmlformats.org/officeDocument/2006/relationships/tags" Target="../tags/tag494.xml"/><Relationship Id="rId7" Type="http://schemas.openxmlformats.org/officeDocument/2006/relationships/slideLayout" Target="../slideLayouts/slideLayout331.xml"/><Relationship Id="rId12" Type="http://schemas.openxmlformats.org/officeDocument/2006/relationships/theme" Target="../theme/theme29.xml"/><Relationship Id="rId17" Type="http://schemas.openxmlformats.org/officeDocument/2006/relationships/tags" Target="../tags/tag490.xml"/><Relationship Id="rId2" Type="http://schemas.openxmlformats.org/officeDocument/2006/relationships/slideLayout" Target="../slideLayouts/slideLayout326.xml"/><Relationship Id="rId16" Type="http://schemas.openxmlformats.org/officeDocument/2006/relationships/tags" Target="../tags/tag489.xml"/><Relationship Id="rId20" Type="http://schemas.openxmlformats.org/officeDocument/2006/relationships/tags" Target="../tags/tag49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oleObject" Target="../embeddings/oleObject53.bin"/><Relationship Id="rId5" Type="http://schemas.openxmlformats.org/officeDocument/2006/relationships/slideLayout" Target="../slideLayouts/slideLayout329.xml"/><Relationship Id="rId15" Type="http://schemas.openxmlformats.org/officeDocument/2006/relationships/tags" Target="../tags/tag488.xml"/><Relationship Id="rId23" Type="http://schemas.openxmlformats.org/officeDocument/2006/relationships/tags" Target="../tags/tag496.xml"/><Relationship Id="rId10" Type="http://schemas.openxmlformats.org/officeDocument/2006/relationships/slideLayout" Target="../slideLayouts/slideLayout334.xml"/><Relationship Id="rId19" Type="http://schemas.openxmlformats.org/officeDocument/2006/relationships/tags" Target="../tags/tag492.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tags" Target="../tags/tag487.xml"/><Relationship Id="rId22" Type="http://schemas.openxmlformats.org/officeDocument/2006/relationships/tags" Target="../tags/tag4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4.xml"/><Relationship Id="rId3" Type="http://schemas.openxmlformats.org/officeDocument/2006/relationships/slideLayout" Target="../slideLayouts/slideLayout26.xml"/><Relationship Id="rId21" Type="http://schemas.openxmlformats.org/officeDocument/2006/relationships/tags" Target="../tags/tag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xml"/><Relationship Id="rId25" Type="http://schemas.openxmlformats.org/officeDocument/2006/relationships/oleObject" Target="../embeddings/oleObject1.bin"/><Relationship Id="rId2" Type="http://schemas.openxmlformats.org/officeDocument/2006/relationships/slideLayout" Target="../slideLayouts/slideLayout25.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10.xml"/><Relationship Id="rId5" Type="http://schemas.openxmlformats.org/officeDocument/2006/relationships/slideLayout" Target="../slideLayouts/slideLayout28.xml"/><Relationship Id="rId15" Type="http://schemas.openxmlformats.org/officeDocument/2006/relationships/tags" Target="../tags/tag1.xml"/><Relationship Id="rId23" Type="http://schemas.openxmlformats.org/officeDocument/2006/relationships/tags" Target="../tags/tag9.xml"/><Relationship Id="rId10" Type="http://schemas.openxmlformats.org/officeDocument/2006/relationships/slideLayout" Target="../slideLayouts/slideLayout33.xml"/><Relationship Id="rId19" Type="http://schemas.openxmlformats.org/officeDocument/2006/relationships/tags" Target="../tags/tag5.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vmlDrawing" Target="../drawings/vmlDrawing1.vml"/><Relationship Id="rId22" Type="http://schemas.openxmlformats.org/officeDocument/2006/relationships/tags" Target="../tags/tag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heme" Target="../theme/theme30.xml"/><Relationship Id="rId18" Type="http://schemas.openxmlformats.org/officeDocument/2006/relationships/tags" Target="../tags/tag509.xml"/><Relationship Id="rId3" Type="http://schemas.openxmlformats.org/officeDocument/2006/relationships/slideLayout" Target="../slideLayouts/slideLayout338.xml"/><Relationship Id="rId21" Type="http://schemas.openxmlformats.org/officeDocument/2006/relationships/tags" Target="../tags/tag512.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17" Type="http://schemas.openxmlformats.org/officeDocument/2006/relationships/tags" Target="../tags/tag508.xml"/><Relationship Id="rId25" Type="http://schemas.openxmlformats.org/officeDocument/2006/relationships/oleObject" Target="../embeddings/oleObject55.bin"/><Relationship Id="rId2" Type="http://schemas.openxmlformats.org/officeDocument/2006/relationships/slideLayout" Target="../slideLayouts/slideLayout337.xml"/><Relationship Id="rId16" Type="http://schemas.openxmlformats.org/officeDocument/2006/relationships/tags" Target="../tags/tag507.xml"/><Relationship Id="rId20" Type="http://schemas.openxmlformats.org/officeDocument/2006/relationships/tags" Target="../tags/tag511.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24" Type="http://schemas.openxmlformats.org/officeDocument/2006/relationships/tags" Target="../tags/tag515.xml"/><Relationship Id="rId5" Type="http://schemas.openxmlformats.org/officeDocument/2006/relationships/slideLayout" Target="../slideLayouts/slideLayout340.xml"/><Relationship Id="rId15" Type="http://schemas.openxmlformats.org/officeDocument/2006/relationships/tags" Target="../tags/tag506.xml"/><Relationship Id="rId23" Type="http://schemas.openxmlformats.org/officeDocument/2006/relationships/tags" Target="../tags/tag514.xml"/><Relationship Id="rId10" Type="http://schemas.openxmlformats.org/officeDocument/2006/relationships/slideLayout" Target="../slideLayouts/slideLayout345.xml"/><Relationship Id="rId19" Type="http://schemas.openxmlformats.org/officeDocument/2006/relationships/tags" Target="../tags/tag510.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vmlDrawing" Target="../drawings/vmlDrawing55.vml"/><Relationship Id="rId22" Type="http://schemas.openxmlformats.org/officeDocument/2006/relationships/tags" Target="../tags/tag51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vmlDrawing" Target="../drawings/vmlDrawing57.vml"/><Relationship Id="rId18" Type="http://schemas.openxmlformats.org/officeDocument/2006/relationships/tags" Target="../tags/tag529.xml"/><Relationship Id="rId3" Type="http://schemas.openxmlformats.org/officeDocument/2006/relationships/slideLayout" Target="../slideLayouts/slideLayout350.xml"/><Relationship Id="rId21" Type="http://schemas.openxmlformats.org/officeDocument/2006/relationships/tags" Target="../tags/tag532.xml"/><Relationship Id="rId7" Type="http://schemas.openxmlformats.org/officeDocument/2006/relationships/slideLayout" Target="../slideLayouts/slideLayout354.xml"/><Relationship Id="rId12" Type="http://schemas.openxmlformats.org/officeDocument/2006/relationships/theme" Target="../theme/theme31.xml"/><Relationship Id="rId17" Type="http://schemas.openxmlformats.org/officeDocument/2006/relationships/tags" Target="../tags/tag528.xml"/><Relationship Id="rId2" Type="http://schemas.openxmlformats.org/officeDocument/2006/relationships/slideLayout" Target="../slideLayouts/slideLayout349.xml"/><Relationship Id="rId16" Type="http://schemas.openxmlformats.org/officeDocument/2006/relationships/tags" Target="../tags/tag527.xml"/><Relationship Id="rId20" Type="http://schemas.openxmlformats.org/officeDocument/2006/relationships/tags" Target="../tags/tag531.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24" Type="http://schemas.openxmlformats.org/officeDocument/2006/relationships/oleObject" Target="../embeddings/oleObject57.bin"/><Relationship Id="rId5" Type="http://schemas.openxmlformats.org/officeDocument/2006/relationships/slideLayout" Target="../slideLayouts/slideLayout352.xml"/><Relationship Id="rId15" Type="http://schemas.openxmlformats.org/officeDocument/2006/relationships/tags" Target="../tags/tag526.xml"/><Relationship Id="rId23" Type="http://schemas.openxmlformats.org/officeDocument/2006/relationships/tags" Target="../tags/tag534.xml"/><Relationship Id="rId10" Type="http://schemas.openxmlformats.org/officeDocument/2006/relationships/slideLayout" Target="../slideLayouts/slideLayout357.xml"/><Relationship Id="rId19" Type="http://schemas.openxmlformats.org/officeDocument/2006/relationships/tags" Target="../tags/tag530.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tags" Target="../tags/tag525.xml"/><Relationship Id="rId22" Type="http://schemas.openxmlformats.org/officeDocument/2006/relationships/tags" Target="../tags/tag53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theme" Target="../theme/theme32.xml"/><Relationship Id="rId18" Type="http://schemas.openxmlformats.org/officeDocument/2006/relationships/tags" Target="../tags/tag547.xml"/><Relationship Id="rId3" Type="http://schemas.openxmlformats.org/officeDocument/2006/relationships/slideLayout" Target="../slideLayouts/slideLayout361.xml"/><Relationship Id="rId21" Type="http://schemas.openxmlformats.org/officeDocument/2006/relationships/tags" Target="../tags/tag550.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17" Type="http://schemas.openxmlformats.org/officeDocument/2006/relationships/tags" Target="../tags/tag546.xml"/><Relationship Id="rId25" Type="http://schemas.openxmlformats.org/officeDocument/2006/relationships/oleObject" Target="../embeddings/oleObject59.bin"/><Relationship Id="rId2" Type="http://schemas.openxmlformats.org/officeDocument/2006/relationships/slideLayout" Target="../slideLayouts/slideLayout360.xml"/><Relationship Id="rId16" Type="http://schemas.openxmlformats.org/officeDocument/2006/relationships/tags" Target="../tags/tag545.xml"/><Relationship Id="rId20" Type="http://schemas.openxmlformats.org/officeDocument/2006/relationships/tags" Target="../tags/tag549.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24" Type="http://schemas.openxmlformats.org/officeDocument/2006/relationships/tags" Target="../tags/tag553.xml"/><Relationship Id="rId5" Type="http://schemas.openxmlformats.org/officeDocument/2006/relationships/slideLayout" Target="../slideLayouts/slideLayout363.xml"/><Relationship Id="rId15" Type="http://schemas.openxmlformats.org/officeDocument/2006/relationships/tags" Target="../tags/tag544.xml"/><Relationship Id="rId23" Type="http://schemas.openxmlformats.org/officeDocument/2006/relationships/tags" Target="../tags/tag552.xml"/><Relationship Id="rId10" Type="http://schemas.openxmlformats.org/officeDocument/2006/relationships/slideLayout" Target="../slideLayouts/slideLayout368.xml"/><Relationship Id="rId19" Type="http://schemas.openxmlformats.org/officeDocument/2006/relationships/tags" Target="../tags/tag54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vmlDrawing" Target="../drawings/vmlDrawing59.vml"/><Relationship Id="rId22" Type="http://schemas.openxmlformats.org/officeDocument/2006/relationships/tags" Target="../tags/tag55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theme" Target="../theme/theme33.xml"/><Relationship Id="rId18" Type="http://schemas.openxmlformats.org/officeDocument/2006/relationships/tags" Target="../tags/tag566.xml"/><Relationship Id="rId3" Type="http://schemas.openxmlformats.org/officeDocument/2006/relationships/slideLayout" Target="../slideLayouts/slideLayout373.xml"/><Relationship Id="rId21" Type="http://schemas.openxmlformats.org/officeDocument/2006/relationships/tags" Target="../tags/tag569.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tags" Target="../tags/tag565.xml"/><Relationship Id="rId25" Type="http://schemas.openxmlformats.org/officeDocument/2006/relationships/oleObject" Target="../embeddings/oleObject61.bin"/><Relationship Id="rId2" Type="http://schemas.openxmlformats.org/officeDocument/2006/relationships/slideLayout" Target="../slideLayouts/slideLayout372.xml"/><Relationship Id="rId16" Type="http://schemas.openxmlformats.org/officeDocument/2006/relationships/tags" Target="../tags/tag564.xml"/><Relationship Id="rId20" Type="http://schemas.openxmlformats.org/officeDocument/2006/relationships/tags" Target="../tags/tag568.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tags" Target="../tags/tag572.xml"/><Relationship Id="rId5" Type="http://schemas.openxmlformats.org/officeDocument/2006/relationships/slideLayout" Target="../slideLayouts/slideLayout375.xml"/><Relationship Id="rId15" Type="http://schemas.openxmlformats.org/officeDocument/2006/relationships/tags" Target="../tags/tag563.xml"/><Relationship Id="rId23" Type="http://schemas.openxmlformats.org/officeDocument/2006/relationships/tags" Target="../tags/tag571.xml"/><Relationship Id="rId10" Type="http://schemas.openxmlformats.org/officeDocument/2006/relationships/slideLayout" Target="../slideLayouts/slideLayout380.xml"/><Relationship Id="rId19" Type="http://schemas.openxmlformats.org/officeDocument/2006/relationships/tags" Target="../tags/tag567.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vmlDrawing" Target="../drawings/vmlDrawing61.vml"/><Relationship Id="rId22" Type="http://schemas.openxmlformats.org/officeDocument/2006/relationships/tags" Target="../tags/tag57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90.xml"/><Relationship Id="rId13" Type="http://schemas.openxmlformats.org/officeDocument/2006/relationships/theme" Target="../theme/theme34.xml"/><Relationship Id="rId18" Type="http://schemas.openxmlformats.org/officeDocument/2006/relationships/tags" Target="../tags/tag585.xml"/><Relationship Id="rId3" Type="http://schemas.openxmlformats.org/officeDocument/2006/relationships/slideLayout" Target="../slideLayouts/slideLayout385.xml"/><Relationship Id="rId21" Type="http://schemas.openxmlformats.org/officeDocument/2006/relationships/tags" Target="../tags/tag588.xml"/><Relationship Id="rId7" Type="http://schemas.openxmlformats.org/officeDocument/2006/relationships/slideLayout" Target="../slideLayouts/slideLayout389.xml"/><Relationship Id="rId12" Type="http://schemas.openxmlformats.org/officeDocument/2006/relationships/slideLayout" Target="../slideLayouts/slideLayout394.xml"/><Relationship Id="rId17" Type="http://schemas.openxmlformats.org/officeDocument/2006/relationships/tags" Target="../tags/tag584.xml"/><Relationship Id="rId25" Type="http://schemas.openxmlformats.org/officeDocument/2006/relationships/oleObject" Target="../embeddings/oleObject63.bin"/><Relationship Id="rId2" Type="http://schemas.openxmlformats.org/officeDocument/2006/relationships/slideLayout" Target="../slideLayouts/slideLayout384.xml"/><Relationship Id="rId16" Type="http://schemas.openxmlformats.org/officeDocument/2006/relationships/tags" Target="../tags/tag583.xml"/><Relationship Id="rId20" Type="http://schemas.openxmlformats.org/officeDocument/2006/relationships/tags" Target="../tags/tag587.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slideLayout" Target="../slideLayouts/slideLayout393.xml"/><Relationship Id="rId24" Type="http://schemas.openxmlformats.org/officeDocument/2006/relationships/tags" Target="../tags/tag591.xml"/><Relationship Id="rId5" Type="http://schemas.openxmlformats.org/officeDocument/2006/relationships/slideLayout" Target="../slideLayouts/slideLayout387.xml"/><Relationship Id="rId15" Type="http://schemas.openxmlformats.org/officeDocument/2006/relationships/tags" Target="../tags/tag582.xml"/><Relationship Id="rId23" Type="http://schemas.openxmlformats.org/officeDocument/2006/relationships/tags" Target="../tags/tag590.xml"/><Relationship Id="rId10" Type="http://schemas.openxmlformats.org/officeDocument/2006/relationships/slideLayout" Target="../slideLayouts/slideLayout392.xml"/><Relationship Id="rId19" Type="http://schemas.openxmlformats.org/officeDocument/2006/relationships/tags" Target="../tags/tag586.xml"/><Relationship Id="rId4" Type="http://schemas.openxmlformats.org/officeDocument/2006/relationships/slideLayout" Target="../slideLayouts/slideLayout386.xml"/><Relationship Id="rId9" Type="http://schemas.openxmlformats.org/officeDocument/2006/relationships/slideLayout" Target="../slideLayouts/slideLayout391.xml"/><Relationship Id="rId14" Type="http://schemas.openxmlformats.org/officeDocument/2006/relationships/vmlDrawing" Target="../drawings/vmlDrawing63.vml"/><Relationship Id="rId22" Type="http://schemas.openxmlformats.org/officeDocument/2006/relationships/tags" Target="../tags/tag58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theme" Target="../theme/theme35.xml"/><Relationship Id="rId18" Type="http://schemas.openxmlformats.org/officeDocument/2006/relationships/tags" Target="../tags/tag604.xml"/><Relationship Id="rId3" Type="http://schemas.openxmlformats.org/officeDocument/2006/relationships/slideLayout" Target="../slideLayouts/slideLayout397.xml"/><Relationship Id="rId21" Type="http://schemas.openxmlformats.org/officeDocument/2006/relationships/tags" Target="../tags/tag607.xml"/><Relationship Id="rId7" Type="http://schemas.openxmlformats.org/officeDocument/2006/relationships/slideLayout" Target="../slideLayouts/slideLayout401.xml"/><Relationship Id="rId12" Type="http://schemas.openxmlformats.org/officeDocument/2006/relationships/slideLayout" Target="../slideLayouts/slideLayout406.xml"/><Relationship Id="rId17" Type="http://schemas.openxmlformats.org/officeDocument/2006/relationships/tags" Target="../tags/tag603.xml"/><Relationship Id="rId25" Type="http://schemas.openxmlformats.org/officeDocument/2006/relationships/oleObject" Target="../embeddings/oleObject65.bin"/><Relationship Id="rId2" Type="http://schemas.openxmlformats.org/officeDocument/2006/relationships/slideLayout" Target="../slideLayouts/slideLayout396.xml"/><Relationship Id="rId16" Type="http://schemas.openxmlformats.org/officeDocument/2006/relationships/tags" Target="../tags/tag602.xml"/><Relationship Id="rId20" Type="http://schemas.openxmlformats.org/officeDocument/2006/relationships/tags" Target="../tags/tag60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24" Type="http://schemas.openxmlformats.org/officeDocument/2006/relationships/tags" Target="../tags/tag610.xml"/><Relationship Id="rId5" Type="http://schemas.openxmlformats.org/officeDocument/2006/relationships/slideLayout" Target="../slideLayouts/slideLayout399.xml"/><Relationship Id="rId15" Type="http://schemas.openxmlformats.org/officeDocument/2006/relationships/tags" Target="../tags/tag601.xml"/><Relationship Id="rId23" Type="http://schemas.openxmlformats.org/officeDocument/2006/relationships/tags" Target="../tags/tag609.xml"/><Relationship Id="rId10" Type="http://schemas.openxmlformats.org/officeDocument/2006/relationships/slideLayout" Target="../slideLayouts/slideLayout404.xml"/><Relationship Id="rId19" Type="http://schemas.openxmlformats.org/officeDocument/2006/relationships/tags" Target="../tags/tag605.xml"/><Relationship Id="rId4" Type="http://schemas.openxmlformats.org/officeDocument/2006/relationships/slideLayout" Target="../slideLayouts/slideLayout398.xml"/><Relationship Id="rId9" Type="http://schemas.openxmlformats.org/officeDocument/2006/relationships/slideLayout" Target="../slideLayouts/slideLayout403.xml"/><Relationship Id="rId14" Type="http://schemas.openxmlformats.org/officeDocument/2006/relationships/vmlDrawing" Target="../drawings/vmlDrawing65.vml"/><Relationship Id="rId22" Type="http://schemas.openxmlformats.org/officeDocument/2006/relationships/tags" Target="../tags/tag60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theme" Target="../theme/theme36.xml"/><Relationship Id="rId18" Type="http://schemas.openxmlformats.org/officeDocument/2006/relationships/tags" Target="../tags/tag623.xml"/><Relationship Id="rId3" Type="http://schemas.openxmlformats.org/officeDocument/2006/relationships/slideLayout" Target="../slideLayouts/slideLayout409.xml"/><Relationship Id="rId21" Type="http://schemas.openxmlformats.org/officeDocument/2006/relationships/tags" Target="../tags/tag626.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17" Type="http://schemas.openxmlformats.org/officeDocument/2006/relationships/tags" Target="../tags/tag622.xml"/><Relationship Id="rId25" Type="http://schemas.openxmlformats.org/officeDocument/2006/relationships/oleObject" Target="../embeddings/oleObject67.bin"/><Relationship Id="rId2" Type="http://schemas.openxmlformats.org/officeDocument/2006/relationships/slideLayout" Target="../slideLayouts/slideLayout408.xml"/><Relationship Id="rId16" Type="http://schemas.openxmlformats.org/officeDocument/2006/relationships/tags" Target="../tags/tag621.xml"/><Relationship Id="rId20" Type="http://schemas.openxmlformats.org/officeDocument/2006/relationships/tags" Target="../tags/tag625.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24" Type="http://schemas.openxmlformats.org/officeDocument/2006/relationships/tags" Target="../tags/tag629.xml"/><Relationship Id="rId5" Type="http://schemas.openxmlformats.org/officeDocument/2006/relationships/slideLayout" Target="../slideLayouts/slideLayout411.xml"/><Relationship Id="rId15" Type="http://schemas.openxmlformats.org/officeDocument/2006/relationships/tags" Target="../tags/tag620.xml"/><Relationship Id="rId23" Type="http://schemas.openxmlformats.org/officeDocument/2006/relationships/tags" Target="../tags/tag628.xml"/><Relationship Id="rId10" Type="http://schemas.openxmlformats.org/officeDocument/2006/relationships/slideLayout" Target="../slideLayouts/slideLayout416.xml"/><Relationship Id="rId19" Type="http://schemas.openxmlformats.org/officeDocument/2006/relationships/tags" Target="../tags/tag624.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vmlDrawing" Target="../drawings/vmlDrawing67.vml"/><Relationship Id="rId22" Type="http://schemas.openxmlformats.org/officeDocument/2006/relationships/tags" Target="../tags/tag62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theme" Target="../theme/theme37.xml"/><Relationship Id="rId18" Type="http://schemas.openxmlformats.org/officeDocument/2006/relationships/tags" Target="../tags/tag642.xml"/><Relationship Id="rId3" Type="http://schemas.openxmlformats.org/officeDocument/2006/relationships/slideLayout" Target="../slideLayouts/slideLayout421.xml"/><Relationship Id="rId21" Type="http://schemas.openxmlformats.org/officeDocument/2006/relationships/tags" Target="../tags/tag645.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17" Type="http://schemas.openxmlformats.org/officeDocument/2006/relationships/tags" Target="../tags/tag641.xml"/><Relationship Id="rId25" Type="http://schemas.openxmlformats.org/officeDocument/2006/relationships/oleObject" Target="../embeddings/oleObject69.bin"/><Relationship Id="rId2" Type="http://schemas.openxmlformats.org/officeDocument/2006/relationships/slideLayout" Target="../slideLayouts/slideLayout420.xml"/><Relationship Id="rId16" Type="http://schemas.openxmlformats.org/officeDocument/2006/relationships/tags" Target="../tags/tag640.xml"/><Relationship Id="rId20" Type="http://schemas.openxmlformats.org/officeDocument/2006/relationships/tags" Target="../tags/tag644.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24" Type="http://schemas.openxmlformats.org/officeDocument/2006/relationships/tags" Target="../tags/tag648.xml"/><Relationship Id="rId5" Type="http://schemas.openxmlformats.org/officeDocument/2006/relationships/slideLayout" Target="../slideLayouts/slideLayout423.xml"/><Relationship Id="rId15" Type="http://schemas.openxmlformats.org/officeDocument/2006/relationships/tags" Target="../tags/tag639.xml"/><Relationship Id="rId23" Type="http://schemas.openxmlformats.org/officeDocument/2006/relationships/tags" Target="../tags/tag647.xml"/><Relationship Id="rId10" Type="http://schemas.openxmlformats.org/officeDocument/2006/relationships/slideLayout" Target="../slideLayouts/slideLayout428.xml"/><Relationship Id="rId19" Type="http://schemas.openxmlformats.org/officeDocument/2006/relationships/tags" Target="../tags/tag643.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vmlDrawing" Target="../drawings/vmlDrawing69.vml"/><Relationship Id="rId22" Type="http://schemas.openxmlformats.org/officeDocument/2006/relationships/tags" Target="../tags/tag64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8.xml"/><Relationship Id="rId13" Type="http://schemas.openxmlformats.org/officeDocument/2006/relationships/vmlDrawing" Target="../drawings/vmlDrawing71.vml"/><Relationship Id="rId18" Type="http://schemas.openxmlformats.org/officeDocument/2006/relationships/tags" Target="../tags/tag662.xml"/><Relationship Id="rId3" Type="http://schemas.openxmlformats.org/officeDocument/2006/relationships/slideLayout" Target="../slideLayouts/slideLayout433.xml"/><Relationship Id="rId21" Type="http://schemas.openxmlformats.org/officeDocument/2006/relationships/tags" Target="../tags/tag665.xml"/><Relationship Id="rId7" Type="http://schemas.openxmlformats.org/officeDocument/2006/relationships/slideLayout" Target="../slideLayouts/slideLayout437.xml"/><Relationship Id="rId12" Type="http://schemas.openxmlformats.org/officeDocument/2006/relationships/theme" Target="../theme/theme38.xml"/><Relationship Id="rId17" Type="http://schemas.openxmlformats.org/officeDocument/2006/relationships/tags" Target="../tags/tag661.xml"/><Relationship Id="rId2" Type="http://schemas.openxmlformats.org/officeDocument/2006/relationships/slideLayout" Target="../slideLayouts/slideLayout432.xml"/><Relationship Id="rId16" Type="http://schemas.openxmlformats.org/officeDocument/2006/relationships/tags" Target="../tags/tag660.xml"/><Relationship Id="rId20" Type="http://schemas.openxmlformats.org/officeDocument/2006/relationships/tags" Target="../tags/tag664.xml"/><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24" Type="http://schemas.openxmlformats.org/officeDocument/2006/relationships/oleObject" Target="../embeddings/oleObject71.bin"/><Relationship Id="rId5" Type="http://schemas.openxmlformats.org/officeDocument/2006/relationships/slideLayout" Target="../slideLayouts/slideLayout435.xml"/><Relationship Id="rId15" Type="http://schemas.openxmlformats.org/officeDocument/2006/relationships/tags" Target="../tags/tag659.xml"/><Relationship Id="rId23" Type="http://schemas.openxmlformats.org/officeDocument/2006/relationships/tags" Target="../tags/tag667.xml"/><Relationship Id="rId10" Type="http://schemas.openxmlformats.org/officeDocument/2006/relationships/slideLayout" Target="../slideLayouts/slideLayout440.xml"/><Relationship Id="rId19" Type="http://schemas.openxmlformats.org/officeDocument/2006/relationships/tags" Target="../tags/tag663.xml"/><Relationship Id="rId4" Type="http://schemas.openxmlformats.org/officeDocument/2006/relationships/slideLayout" Target="../slideLayouts/slideLayout434.xml"/><Relationship Id="rId9" Type="http://schemas.openxmlformats.org/officeDocument/2006/relationships/slideLayout" Target="../slideLayouts/slideLayout439.xml"/><Relationship Id="rId14" Type="http://schemas.openxmlformats.org/officeDocument/2006/relationships/tags" Target="../tags/tag658.xml"/><Relationship Id="rId22" Type="http://schemas.openxmlformats.org/officeDocument/2006/relationships/tags" Target="../tags/tag66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vmlDrawing" Target="../drawings/vmlDrawing73.vml"/><Relationship Id="rId18" Type="http://schemas.openxmlformats.org/officeDocument/2006/relationships/tags" Target="../tags/tag681.xml"/><Relationship Id="rId3" Type="http://schemas.openxmlformats.org/officeDocument/2006/relationships/slideLayout" Target="../slideLayouts/slideLayout444.xml"/><Relationship Id="rId21" Type="http://schemas.openxmlformats.org/officeDocument/2006/relationships/tags" Target="../tags/tag684.xml"/><Relationship Id="rId7" Type="http://schemas.openxmlformats.org/officeDocument/2006/relationships/slideLayout" Target="../slideLayouts/slideLayout448.xml"/><Relationship Id="rId12" Type="http://schemas.openxmlformats.org/officeDocument/2006/relationships/theme" Target="../theme/theme39.xml"/><Relationship Id="rId17" Type="http://schemas.openxmlformats.org/officeDocument/2006/relationships/tags" Target="../tags/tag680.xml"/><Relationship Id="rId2" Type="http://schemas.openxmlformats.org/officeDocument/2006/relationships/slideLayout" Target="../slideLayouts/slideLayout443.xml"/><Relationship Id="rId16" Type="http://schemas.openxmlformats.org/officeDocument/2006/relationships/tags" Target="../tags/tag679.xml"/><Relationship Id="rId20" Type="http://schemas.openxmlformats.org/officeDocument/2006/relationships/tags" Target="../tags/tag68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24" Type="http://schemas.openxmlformats.org/officeDocument/2006/relationships/oleObject" Target="../embeddings/oleObject73.bin"/><Relationship Id="rId5" Type="http://schemas.openxmlformats.org/officeDocument/2006/relationships/slideLayout" Target="../slideLayouts/slideLayout446.xml"/><Relationship Id="rId15" Type="http://schemas.openxmlformats.org/officeDocument/2006/relationships/tags" Target="../tags/tag678.xml"/><Relationship Id="rId23" Type="http://schemas.openxmlformats.org/officeDocument/2006/relationships/tags" Target="../tags/tag686.xml"/><Relationship Id="rId10" Type="http://schemas.openxmlformats.org/officeDocument/2006/relationships/slideLayout" Target="../slideLayouts/slideLayout451.xml"/><Relationship Id="rId19" Type="http://schemas.openxmlformats.org/officeDocument/2006/relationships/tags" Target="../tags/tag682.xml"/><Relationship Id="rId4" Type="http://schemas.openxmlformats.org/officeDocument/2006/relationships/slideLayout" Target="../slideLayouts/slideLayout445.xml"/><Relationship Id="rId9" Type="http://schemas.openxmlformats.org/officeDocument/2006/relationships/slideLayout" Target="../slideLayouts/slideLayout450.xml"/><Relationship Id="rId14" Type="http://schemas.openxmlformats.org/officeDocument/2006/relationships/tags" Target="../tags/tag677.xml"/><Relationship Id="rId22" Type="http://schemas.openxmlformats.org/officeDocument/2006/relationships/tags" Target="../tags/tag6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18" Type="http://schemas.openxmlformats.org/officeDocument/2006/relationships/tags" Target="../tags/tag23.xml"/><Relationship Id="rId3" Type="http://schemas.openxmlformats.org/officeDocument/2006/relationships/slideLayout" Target="../slideLayouts/slideLayout38.xml"/><Relationship Id="rId21" Type="http://schemas.openxmlformats.org/officeDocument/2006/relationships/tags" Target="../tags/tag2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ags" Target="../tags/tag22.xml"/><Relationship Id="rId25" Type="http://schemas.openxmlformats.org/officeDocument/2006/relationships/oleObject" Target="../embeddings/oleObject3.bin"/><Relationship Id="rId2" Type="http://schemas.openxmlformats.org/officeDocument/2006/relationships/slideLayout" Target="../slideLayouts/slideLayout3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ags" Target="../tags/tag29.xml"/><Relationship Id="rId5" Type="http://schemas.openxmlformats.org/officeDocument/2006/relationships/slideLayout" Target="../slideLayouts/slideLayout40.xml"/><Relationship Id="rId15" Type="http://schemas.openxmlformats.org/officeDocument/2006/relationships/tags" Target="../tags/tag20.xml"/><Relationship Id="rId23" Type="http://schemas.openxmlformats.org/officeDocument/2006/relationships/tags" Target="../tags/tag28.xml"/><Relationship Id="rId10" Type="http://schemas.openxmlformats.org/officeDocument/2006/relationships/slideLayout" Target="../slideLayouts/slideLayout45.xml"/><Relationship Id="rId19" Type="http://schemas.openxmlformats.org/officeDocument/2006/relationships/tags" Target="../tags/tag2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vmlDrawing" Target="../drawings/vmlDrawing3.vml"/><Relationship Id="rId22" Type="http://schemas.openxmlformats.org/officeDocument/2006/relationships/tags" Target="../tags/tag27.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vmlDrawing" Target="../drawings/vmlDrawing75.vml"/><Relationship Id="rId18" Type="http://schemas.openxmlformats.org/officeDocument/2006/relationships/tags" Target="../tags/tag700.xml"/><Relationship Id="rId3" Type="http://schemas.openxmlformats.org/officeDocument/2006/relationships/slideLayout" Target="../slideLayouts/slideLayout455.xml"/><Relationship Id="rId21" Type="http://schemas.openxmlformats.org/officeDocument/2006/relationships/tags" Target="../tags/tag703.xml"/><Relationship Id="rId7" Type="http://schemas.openxmlformats.org/officeDocument/2006/relationships/slideLayout" Target="../slideLayouts/slideLayout459.xml"/><Relationship Id="rId12" Type="http://schemas.openxmlformats.org/officeDocument/2006/relationships/theme" Target="../theme/theme40.xml"/><Relationship Id="rId17" Type="http://schemas.openxmlformats.org/officeDocument/2006/relationships/tags" Target="../tags/tag699.xml"/><Relationship Id="rId2" Type="http://schemas.openxmlformats.org/officeDocument/2006/relationships/slideLayout" Target="../slideLayouts/slideLayout454.xml"/><Relationship Id="rId16" Type="http://schemas.openxmlformats.org/officeDocument/2006/relationships/tags" Target="../tags/tag698.xml"/><Relationship Id="rId20" Type="http://schemas.openxmlformats.org/officeDocument/2006/relationships/tags" Target="../tags/tag702.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24" Type="http://schemas.openxmlformats.org/officeDocument/2006/relationships/oleObject" Target="../embeddings/oleObject75.bin"/><Relationship Id="rId5" Type="http://schemas.openxmlformats.org/officeDocument/2006/relationships/slideLayout" Target="../slideLayouts/slideLayout457.xml"/><Relationship Id="rId15" Type="http://schemas.openxmlformats.org/officeDocument/2006/relationships/tags" Target="../tags/tag697.xml"/><Relationship Id="rId23" Type="http://schemas.openxmlformats.org/officeDocument/2006/relationships/tags" Target="../tags/tag705.xml"/><Relationship Id="rId10" Type="http://schemas.openxmlformats.org/officeDocument/2006/relationships/slideLayout" Target="../slideLayouts/slideLayout462.xml"/><Relationship Id="rId19" Type="http://schemas.openxmlformats.org/officeDocument/2006/relationships/tags" Target="../tags/tag701.xml"/><Relationship Id="rId4" Type="http://schemas.openxmlformats.org/officeDocument/2006/relationships/slideLayout" Target="../slideLayouts/slideLayout456.xml"/><Relationship Id="rId9" Type="http://schemas.openxmlformats.org/officeDocument/2006/relationships/slideLayout" Target="../slideLayouts/slideLayout461.xml"/><Relationship Id="rId14" Type="http://schemas.openxmlformats.org/officeDocument/2006/relationships/tags" Target="../tags/tag696.xml"/><Relationship Id="rId22" Type="http://schemas.openxmlformats.org/officeDocument/2006/relationships/tags" Target="../tags/tag704.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466.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5" Type="http://schemas.openxmlformats.org/officeDocument/2006/relationships/image" Target="../media/image1.emf"/><Relationship Id="rId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vmlDrawing" Target="../drawings/vmlDrawing77.vml"/><Relationship Id="rId18" Type="http://schemas.openxmlformats.org/officeDocument/2006/relationships/tags" Target="../tags/tag719.xml"/><Relationship Id="rId3" Type="http://schemas.openxmlformats.org/officeDocument/2006/relationships/slideLayout" Target="../slideLayouts/slideLayout469.xml"/><Relationship Id="rId21" Type="http://schemas.openxmlformats.org/officeDocument/2006/relationships/tags" Target="../tags/tag722.xml"/><Relationship Id="rId7" Type="http://schemas.openxmlformats.org/officeDocument/2006/relationships/slideLayout" Target="../slideLayouts/slideLayout473.xml"/><Relationship Id="rId12" Type="http://schemas.openxmlformats.org/officeDocument/2006/relationships/theme" Target="../theme/theme42.xml"/><Relationship Id="rId17" Type="http://schemas.openxmlformats.org/officeDocument/2006/relationships/tags" Target="../tags/tag718.xml"/><Relationship Id="rId2" Type="http://schemas.openxmlformats.org/officeDocument/2006/relationships/slideLayout" Target="../slideLayouts/slideLayout468.xml"/><Relationship Id="rId16" Type="http://schemas.openxmlformats.org/officeDocument/2006/relationships/tags" Target="../tags/tag717.xml"/><Relationship Id="rId20" Type="http://schemas.openxmlformats.org/officeDocument/2006/relationships/tags" Target="../tags/tag721.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slideLayout" Target="../slideLayouts/slideLayout477.xml"/><Relationship Id="rId24" Type="http://schemas.openxmlformats.org/officeDocument/2006/relationships/oleObject" Target="../embeddings/oleObject77.bin"/><Relationship Id="rId5" Type="http://schemas.openxmlformats.org/officeDocument/2006/relationships/slideLayout" Target="../slideLayouts/slideLayout471.xml"/><Relationship Id="rId15" Type="http://schemas.openxmlformats.org/officeDocument/2006/relationships/tags" Target="../tags/tag716.xml"/><Relationship Id="rId23" Type="http://schemas.openxmlformats.org/officeDocument/2006/relationships/tags" Target="../tags/tag724.xml"/><Relationship Id="rId10" Type="http://schemas.openxmlformats.org/officeDocument/2006/relationships/slideLayout" Target="../slideLayouts/slideLayout476.xml"/><Relationship Id="rId19" Type="http://schemas.openxmlformats.org/officeDocument/2006/relationships/tags" Target="../tags/tag720.xml"/><Relationship Id="rId4" Type="http://schemas.openxmlformats.org/officeDocument/2006/relationships/slideLayout" Target="../slideLayouts/slideLayout470.xml"/><Relationship Id="rId9" Type="http://schemas.openxmlformats.org/officeDocument/2006/relationships/slideLayout" Target="../slideLayouts/slideLayout475.xml"/><Relationship Id="rId14" Type="http://schemas.openxmlformats.org/officeDocument/2006/relationships/tags" Target="../tags/tag715.xml"/><Relationship Id="rId22" Type="http://schemas.openxmlformats.org/officeDocument/2006/relationships/tags" Target="../tags/tag723.xml"/></Relationships>
</file>

<file path=ppt/slideMasters/_rels/slideMaster43.xml.rels><?xml version="1.0" encoding="UTF-8" standalone="yes"?>
<Relationships xmlns="http://schemas.openxmlformats.org/package/2006/relationships"><Relationship Id="rId3" Type="http://schemas.openxmlformats.org/officeDocument/2006/relationships/slideLayout" Target="../slideLayouts/slideLayout480.xml"/><Relationship Id="rId2" Type="http://schemas.openxmlformats.org/officeDocument/2006/relationships/slideLayout" Target="../slideLayouts/slideLayout479.xml"/><Relationship Id="rId1" Type="http://schemas.openxmlformats.org/officeDocument/2006/relationships/slideLayout" Target="../slideLayouts/slideLayout478.xml"/><Relationship Id="rId5" Type="http://schemas.openxmlformats.org/officeDocument/2006/relationships/image" Target="../media/image1.emf"/><Relationship Id="rId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3" Type="http://schemas.openxmlformats.org/officeDocument/2006/relationships/slideLayout" Target="../slideLayouts/slideLayout483.xml"/><Relationship Id="rId2" Type="http://schemas.openxmlformats.org/officeDocument/2006/relationships/slideLayout" Target="../slideLayouts/slideLayout482.xml"/><Relationship Id="rId1" Type="http://schemas.openxmlformats.org/officeDocument/2006/relationships/slideLayout" Target="../slideLayouts/slideLayout481.xml"/><Relationship Id="rId5" Type="http://schemas.openxmlformats.org/officeDocument/2006/relationships/image" Target="../media/image1.emf"/><Relationship Id="rId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3" Type="http://schemas.openxmlformats.org/officeDocument/2006/relationships/slideLayout" Target="../slideLayouts/slideLayout486.xml"/><Relationship Id="rId7" Type="http://schemas.openxmlformats.org/officeDocument/2006/relationships/slideLayout" Target="../slideLayouts/slideLayout490.xml"/><Relationship Id="rId2" Type="http://schemas.openxmlformats.org/officeDocument/2006/relationships/slideLayout" Target="../slideLayouts/slideLayout485.xml"/><Relationship Id="rId1" Type="http://schemas.openxmlformats.org/officeDocument/2006/relationships/slideLayout" Target="../slideLayouts/slideLayout484.xml"/><Relationship Id="rId6" Type="http://schemas.openxmlformats.org/officeDocument/2006/relationships/slideLayout" Target="../slideLayouts/slideLayout489.xml"/><Relationship Id="rId5" Type="http://schemas.openxmlformats.org/officeDocument/2006/relationships/slideLayout" Target="../slideLayouts/slideLayout488.xml"/><Relationship Id="rId4" Type="http://schemas.openxmlformats.org/officeDocument/2006/relationships/slideLayout" Target="../slideLayouts/slideLayout487.xml"/><Relationship Id="rId9"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vmlDrawing" Target="../drawings/vmlDrawing5.vml"/><Relationship Id="rId18" Type="http://schemas.openxmlformats.org/officeDocument/2006/relationships/tags" Target="../tags/tag43.xml"/><Relationship Id="rId3" Type="http://schemas.openxmlformats.org/officeDocument/2006/relationships/slideLayout" Target="../slideLayouts/slideLayout50.xml"/><Relationship Id="rId21" Type="http://schemas.openxmlformats.org/officeDocument/2006/relationships/tags" Target="../tags/tag46.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tags" Target="../tags/tag42.xml"/><Relationship Id="rId2" Type="http://schemas.openxmlformats.org/officeDocument/2006/relationships/slideLayout" Target="../slideLayouts/slideLayout49.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oleObject" Target="../embeddings/oleObject5.bin"/><Relationship Id="rId5" Type="http://schemas.openxmlformats.org/officeDocument/2006/relationships/slideLayout" Target="../slideLayouts/slideLayout52.xml"/><Relationship Id="rId15" Type="http://schemas.openxmlformats.org/officeDocument/2006/relationships/tags" Target="../tags/tag40.xml"/><Relationship Id="rId23" Type="http://schemas.openxmlformats.org/officeDocument/2006/relationships/tags" Target="../tags/tag48.xml"/><Relationship Id="rId10" Type="http://schemas.openxmlformats.org/officeDocument/2006/relationships/slideLayout" Target="../slideLayouts/slideLayout57.xml"/><Relationship Id="rId19" Type="http://schemas.openxmlformats.org/officeDocument/2006/relationships/tags" Target="../tags/tag4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39.xml"/><Relationship Id="rId22" Type="http://schemas.openxmlformats.org/officeDocument/2006/relationships/tags" Target="../tags/tag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tags" Target="../tags/tag61.xml"/><Relationship Id="rId3" Type="http://schemas.openxmlformats.org/officeDocument/2006/relationships/slideLayout" Target="../slideLayouts/slideLayout61.xml"/><Relationship Id="rId21" Type="http://schemas.openxmlformats.org/officeDocument/2006/relationships/tags" Target="../tags/tag64.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ags" Target="../tags/tag60.xml"/><Relationship Id="rId25" Type="http://schemas.openxmlformats.org/officeDocument/2006/relationships/oleObject" Target="../embeddings/oleObject7.bin"/><Relationship Id="rId2" Type="http://schemas.openxmlformats.org/officeDocument/2006/relationships/slideLayout" Target="../slideLayouts/slideLayout60.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67.xml"/><Relationship Id="rId5" Type="http://schemas.openxmlformats.org/officeDocument/2006/relationships/slideLayout" Target="../slideLayouts/slideLayout63.xml"/><Relationship Id="rId15" Type="http://schemas.openxmlformats.org/officeDocument/2006/relationships/tags" Target="../tags/tag58.xml"/><Relationship Id="rId23" Type="http://schemas.openxmlformats.org/officeDocument/2006/relationships/tags" Target="../tags/tag66.xml"/><Relationship Id="rId10" Type="http://schemas.openxmlformats.org/officeDocument/2006/relationships/slideLayout" Target="../slideLayouts/slideLayout68.xml"/><Relationship Id="rId19" Type="http://schemas.openxmlformats.org/officeDocument/2006/relationships/tags" Target="../tags/tag6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vmlDrawing" Target="../drawings/vmlDrawing7.vml"/><Relationship Id="rId22" Type="http://schemas.openxmlformats.org/officeDocument/2006/relationships/tags" Target="../tags/tag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vmlDrawing" Target="../drawings/vmlDrawing9.vml"/><Relationship Id="rId18" Type="http://schemas.openxmlformats.org/officeDocument/2006/relationships/tags" Target="../tags/tag81.xml"/><Relationship Id="rId3" Type="http://schemas.openxmlformats.org/officeDocument/2006/relationships/slideLayout" Target="../slideLayouts/slideLayout73.xml"/><Relationship Id="rId21" Type="http://schemas.openxmlformats.org/officeDocument/2006/relationships/tags" Target="../tags/tag84.xml"/><Relationship Id="rId7" Type="http://schemas.openxmlformats.org/officeDocument/2006/relationships/slideLayout" Target="../slideLayouts/slideLayout77.xml"/><Relationship Id="rId12" Type="http://schemas.openxmlformats.org/officeDocument/2006/relationships/theme" Target="../theme/theme7.xml"/><Relationship Id="rId17" Type="http://schemas.openxmlformats.org/officeDocument/2006/relationships/tags" Target="../tags/tag80.xml"/><Relationship Id="rId2" Type="http://schemas.openxmlformats.org/officeDocument/2006/relationships/slideLayout" Target="../slideLayouts/slideLayout72.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oleObject" Target="../embeddings/oleObject9.bin"/><Relationship Id="rId5" Type="http://schemas.openxmlformats.org/officeDocument/2006/relationships/slideLayout" Target="../slideLayouts/slideLayout75.xml"/><Relationship Id="rId15" Type="http://schemas.openxmlformats.org/officeDocument/2006/relationships/tags" Target="../tags/tag78.xml"/><Relationship Id="rId23" Type="http://schemas.openxmlformats.org/officeDocument/2006/relationships/tags" Target="../tags/tag86.xml"/><Relationship Id="rId10" Type="http://schemas.openxmlformats.org/officeDocument/2006/relationships/slideLayout" Target="../slideLayouts/slideLayout80.xml"/><Relationship Id="rId19" Type="http://schemas.openxmlformats.org/officeDocument/2006/relationships/tags" Target="../tags/tag82.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ags" Target="../tags/tag77.xml"/><Relationship Id="rId22" Type="http://schemas.openxmlformats.org/officeDocument/2006/relationships/tags" Target="../tags/tag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18" Type="http://schemas.openxmlformats.org/officeDocument/2006/relationships/tags" Target="../tags/tag99.xml"/><Relationship Id="rId3" Type="http://schemas.openxmlformats.org/officeDocument/2006/relationships/slideLayout" Target="../slideLayouts/slideLayout84.xml"/><Relationship Id="rId21" Type="http://schemas.openxmlformats.org/officeDocument/2006/relationships/tags" Target="../tags/tag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ags" Target="../tags/tag98.xml"/><Relationship Id="rId25" Type="http://schemas.openxmlformats.org/officeDocument/2006/relationships/oleObject" Target="../embeddings/oleObject11.bin"/><Relationship Id="rId2" Type="http://schemas.openxmlformats.org/officeDocument/2006/relationships/slideLayout" Target="../slideLayouts/slideLayout83.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tags" Target="../tags/tag105.xml"/><Relationship Id="rId5" Type="http://schemas.openxmlformats.org/officeDocument/2006/relationships/slideLayout" Target="../slideLayouts/slideLayout86.xml"/><Relationship Id="rId15" Type="http://schemas.openxmlformats.org/officeDocument/2006/relationships/tags" Target="../tags/tag96.xml"/><Relationship Id="rId23" Type="http://schemas.openxmlformats.org/officeDocument/2006/relationships/tags" Target="../tags/tag104.xml"/><Relationship Id="rId10" Type="http://schemas.openxmlformats.org/officeDocument/2006/relationships/slideLayout" Target="../slideLayouts/slideLayout91.xml"/><Relationship Id="rId19" Type="http://schemas.openxmlformats.org/officeDocument/2006/relationships/tags" Target="../tags/tag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vmlDrawing" Target="../drawings/vmlDrawing11.vml"/><Relationship Id="rId22" Type="http://schemas.openxmlformats.org/officeDocument/2006/relationships/tags" Target="../tags/tag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18" Type="http://schemas.openxmlformats.org/officeDocument/2006/relationships/tags" Target="../tags/tag118.xml"/><Relationship Id="rId3" Type="http://schemas.openxmlformats.org/officeDocument/2006/relationships/slideLayout" Target="../slideLayouts/slideLayout96.xml"/><Relationship Id="rId21" Type="http://schemas.openxmlformats.org/officeDocument/2006/relationships/tags" Target="../tags/tag121.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ags" Target="../tags/tag117.xml"/><Relationship Id="rId25" Type="http://schemas.openxmlformats.org/officeDocument/2006/relationships/oleObject" Target="../embeddings/oleObject13.bin"/><Relationship Id="rId2" Type="http://schemas.openxmlformats.org/officeDocument/2006/relationships/slideLayout" Target="../slideLayouts/slideLayout95.xml"/><Relationship Id="rId16" Type="http://schemas.openxmlformats.org/officeDocument/2006/relationships/tags" Target="../tags/tag116.xml"/><Relationship Id="rId20" Type="http://schemas.openxmlformats.org/officeDocument/2006/relationships/tags" Target="../tags/tag120.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tags" Target="../tags/tag124.xml"/><Relationship Id="rId5" Type="http://schemas.openxmlformats.org/officeDocument/2006/relationships/slideLayout" Target="../slideLayouts/slideLayout98.xml"/><Relationship Id="rId15" Type="http://schemas.openxmlformats.org/officeDocument/2006/relationships/tags" Target="../tags/tag115.xml"/><Relationship Id="rId23" Type="http://schemas.openxmlformats.org/officeDocument/2006/relationships/tags" Target="../tags/tag123.xml"/><Relationship Id="rId10" Type="http://schemas.openxmlformats.org/officeDocument/2006/relationships/slideLayout" Target="../slideLayouts/slideLayout103.xml"/><Relationship Id="rId19" Type="http://schemas.openxmlformats.org/officeDocument/2006/relationships/tags" Target="../tags/tag119.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vmlDrawing" Target="../drawings/vmlDrawing13.vml"/><Relationship Id="rId22" Type="http://schemas.openxmlformats.org/officeDocument/2006/relationships/tags" Target="../tags/tag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ea typeface="ヒラギノ角ゴ Pro W3" charset="-128"/>
                <a:cs typeface="ヒラギノ角ゴ Pro W3" charset="-128"/>
              </a:defRPr>
            </a:lvl1pPr>
          </a:lstStyle>
          <a:p>
            <a:pPr>
              <a:defRPr/>
            </a:pPr>
            <a:r>
              <a:rPr lang="en-US" dirty="0" smtClean="0"/>
              <a:t>‹#›</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ヒラギノ角ゴ Pro W3" pitchFamily="-112"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D1226681-320A-AC47-BB44-88CD7A48CE9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764"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75649549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812"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1145205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860"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418808081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908"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28612387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956"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8055841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028"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21266482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076"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0596258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124"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17839223"/>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172"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4041762455"/>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220"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22237044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5"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3" name="Rectangle 11"/>
          <p:cNvSpPr>
            <a:spLocks noGrp="1" noChangeArrowheads="1"/>
          </p:cNvSpPr>
          <p:nvPr>
            <p:ph type="dt" sz="half" idx="2"/>
          </p:nvPr>
        </p:nvSpPr>
        <p:spPr bwMode="auto">
          <a:xfrm>
            <a:off x="381000" y="64770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0000"/>
                </a:solidFill>
                <a:latin typeface="Trebuchet MS" charset="0"/>
              </a:defRPr>
            </a:lvl1pPr>
          </a:lstStyle>
          <a:p>
            <a:r>
              <a:rPr lang="en-US" dirty="0" smtClean="0"/>
              <a:t>‹#›</a:t>
            </a:r>
            <a:endParaRPr lang="en-US" dirty="0"/>
          </a:p>
        </p:txBody>
      </p:sp>
      <p:pic>
        <p:nvPicPr>
          <p:cNvPr id="6" name="Picture 5"/>
          <p:cNvPicPr>
            <a:picLocks noChangeAspect="1"/>
          </p:cNvPicPr>
          <p:nvPr userDrawn="1"/>
        </p:nvPicPr>
        <p:blipFill>
          <a:blip r:embed="rId14"/>
          <a:stretch>
            <a:fillRect/>
          </a:stretch>
        </p:blipFill>
        <p:spPr>
          <a:xfrm>
            <a:off x="7785100" y="6014620"/>
            <a:ext cx="1358900" cy="847695"/>
          </a:xfrm>
          <a:prstGeom prst="rect">
            <a:avLst/>
          </a:prstGeom>
        </p:spPr>
      </p:pic>
    </p:spTree>
  </p:cSld>
  <p:clrMap bg1="lt1" tx1="dk1" bg2="lt2" tx2="dk2" accent1="accent1" accent2="accent2" accent3="accent3" accent4="accent4" accent5="accent5" accent6="accent6" hlink="hlink" folHlink="folHlink"/>
  <p:sldLayoutIdLst>
    <p:sldLayoutId id="2147483884"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5" r:id="rId12"/>
  </p:sldLayoutIdLst>
  <p:transition/>
  <p:hf hdr="0" dt="0"/>
  <p:txStyles>
    <p:titleStyle>
      <a:lvl1pPr algn="l" rtl="0" eaLnBrk="0" fontAlgn="base" hangingPunct="0">
        <a:spcBef>
          <a:spcPct val="0"/>
        </a:spcBef>
        <a:spcAft>
          <a:spcPct val="0"/>
        </a:spcAft>
        <a:defRPr sz="2400">
          <a:solidFill>
            <a:schemeClr val="tx1"/>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2pPr>
      <a:lvl3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3pPr>
      <a:lvl4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4pPr>
      <a:lvl5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5pPr>
      <a:lvl6pPr marL="457200" algn="l" rtl="0" fontAlgn="base">
        <a:spcBef>
          <a:spcPct val="0"/>
        </a:spcBef>
        <a:spcAft>
          <a:spcPct val="0"/>
        </a:spcAft>
        <a:defRPr sz="2400">
          <a:solidFill>
            <a:schemeClr val="tx1"/>
          </a:solidFill>
          <a:latin typeface="Trebuchet MS" pitchFamily="-112" charset="0"/>
        </a:defRPr>
      </a:lvl6pPr>
      <a:lvl7pPr marL="914400" algn="l" rtl="0" fontAlgn="base">
        <a:spcBef>
          <a:spcPct val="0"/>
        </a:spcBef>
        <a:spcAft>
          <a:spcPct val="0"/>
        </a:spcAft>
        <a:defRPr sz="2400">
          <a:solidFill>
            <a:schemeClr val="tx1"/>
          </a:solidFill>
          <a:latin typeface="Trebuchet MS" pitchFamily="-112" charset="0"/>
        </a:defRPr>
      </a:lvl7pPr>
      <a:lvl8pPr marL="1371600" algn="l" rtl="0" fontAlgn="base">
        <a:spcBef>
          <a:spcPct val="0"/>
        </a:spcBef>
        <a:spcAft>
          <a:spcPct val="0"/>
        </a:spcAft>
        <a:defRPr sz="2400">
          <a:solidFill>
            <a:schemeClr val="tx1"/>
          </a:solidFill>
          <a:latin typeface="Trebuchet MS" pitchFamily="-112" charset="0"/>
        </a:defRPr>
      </a:lvl8pPr>
      <a:lvl9pPr marL="1828800" algn="l" rtl="0" fontAlgn="base">
        <a:spcBef>
          <a:spcPct val="0"/>
        </a:spcBef>
        <a:spcAft>
          <a:spcPct val="0"/>
        </a:spcAft>
        <a:defRPr sz="2400">
          <a:solidFill>
            <a:schemeClr val="tx1"/>
          </a:solidFill>
          <a:latin typeface="Trebuchet MS" pitchFamily="-112" charset="0"/>
        </a:defRPr>
      </a:lvl9pPr>
    </p:titleStyle>
    <p:bodyStyle>
      <a:lvl1pPr marL="342900" indent="-342900" algn="l" rtl="0" eaLnBrk="0" fontAlgn="base" hangingPunct="0">
        <a:spcBef>
          <a:spcPct val="20000"/>
        </a:spcBef>
        <a:spcAft>
          <a:spcPct val="0"/>
        </a:spcAft>
        <a:buClr>
          <a:schemeClr val="tx1"/>
        </a:buClr>
        <a:buSzPct val="60000"/>
        <a:buFont typeface="Times" charset="0"/>
        <a:buChar char="•"/>
        <a:defRPr>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lr>
          <a:schemeClr val="tx1"/>
        </a:buClr>
        <a:buSzPct val="55000"/>
        <a:buFont typeface="Times" charset="0"/>
        <a:buChar char="•"/>
        <a:defRPr>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1"/>
        </a:buClr>
        <a:buSzPct val="50000"/>
        <a:buFont typeface="Times" charset="0"/>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1"/>
        </a:buClr>
        <a:buSzPct val="55000"/>
        <a:buFont typeface="Times" charset="0"/>
        <a:buChar char="•"/>
        <a:defRPr>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SzPct val="50000"/>
        <a:buFont typeface="Times" charset="0"/>
        <a:buChar char="•"/>
        <a:defRPr>
          <a:solidFill>
            <a:schemeClr val="tx1"/>
          </a:solidFill>
          <a:latin typeface="+mn-lt"/>
          <a:ea typeface="ＭＳ Ｐゴシック" pitchFamily="34" charset="-128"/>
        </a:defRPr>
      </a:lvl5pPr>
      <a:lvl6pPr marL="25146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7265"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810579518"/>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9312"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82191568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1360"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5995169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3408"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29522505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7488"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44293924"/>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0553"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011033505"/>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2601"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4247611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4649"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78616914"/>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650"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39187275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8698"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30174716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28"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49472387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746"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62359566"/>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794"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270963686"/>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8" r:id="rId7"/>
    <p:sldLayoutId id="2147484279" r:id="rId8"/>
    <p:sldLayoutId id="2147484280" r:id="rId9"/>
    <p:sldLayoutId id="2147484281" r:id="rId10"/>
    <p:sldLayoutId id="214748428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842"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49623607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890"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971312773"/>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9962"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683665192"/>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010"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4176522750"/>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4058"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399375636"/>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106"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705525466"/>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8154"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385015085"/>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9" r:id="rId7"/>
    <p:sldLayoutId id="2147484370" r:id="rId8"/>
    <p:sldLayoutId id="2147484371" r:id="rId9"/>
    <p:sldLayoutId id="2147484372" r:id="rId10"/>
    <p:sldLayoutId id="2147484373"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288"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852200382"/>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2" r:id="rId7"/>
    <p:sldLayoutId id="2147484383" r:id="rId8"/>
    <p:sldLayoutId id="2147484384" r:id="rId9"/>
    <p:sldLayoutId id="2147484385" r:id="rId10"/>
    <p:sldLayoutId id="214748438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76"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2518163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355"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2016</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22394499"/>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8" r:id="rId7"/>
    <p:sldLayoutId id="2147484409" r:id="rId8"/>
    <p:sldLayoutId id="2147484410" r:id="rId9"/>
    <p:sldLayoutId id="2147484411" r:id="rId10"/>
    <p:sldLayoutId id="214748441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p:nvPicPr>
        <p:blipFill>
          <a:blip r:embed="rId5"/>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127230127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1560"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2016</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887967149"/>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8" r:id="rId7"/>
    <p:sldLayoutId id="2147484499" r:id="rId8"/>
    <p:sldLayoutId id="2147484500" r:id="rId9"/>
    <p:sldLayoutId id="2147484501" r:id="rId10"/>
    <p:sldLayoutId id="2147484502" r:id="rId11"/>
  </p:sldLayoutIdLst>
  <p:timing>
    <p:tnLst>
      <p:par>
        <p:cTn id="1" dur="indefinite" restart="never" nodeType="tmRoot"/>
      </p:par>
    </p:tnLst>
  </p:timing>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p:nvPicPr>
        <p:blipFill>
          <a:blip r:embed="rId5"/>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2827379986"/>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userDrawn="1"/>
        </p:nvPicPr>
        <p:blipFill>
          <a:blip r:embed="rId5"/>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985291693"/>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Lst>
  <p:hf hd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9" y="6215064"/>
            <a:ext cx="1785937" cy="173124"/>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525" dirty="0">
                <a:solidFill>
                  <a:srgbClr val="000000"/>
                </a:solidFill>
                <a:latin typeface="Trebuchet MS" charset="0"/>
              </a:rPr>
              <a:t>Slide no. </a:t>
            </a:r>
            <a:fld id="{2B8CA136-BA48-0E4F-A0C5-395FF59F113A}" type="slidenum">
              <a:rPr lang="en-US" sz="525">
                <a:solidFill>
                  <a:srgbClr val="000000"/>
                </a:solidFill>
                <a:latin typeface="Trebuchet MS" charset="0"/>
              </a:rPr>
              <a:pPr/>
              <a:t>‹#›</a:t>
            </a:fld>
            <a:endParaRPr lang="en-US" sz="525" dirty="0">
              <a:solidFill>
                <a:srgbClr val="000000"/>
              </a:solidFill>
              <a:latin typeface="Trebuchet MS" charset="0"/>
            </a:endParaRPr>
          </a:p>
        </p:txBody>
      </p:sp>
      <p:pic>
        <p:nvPicPr>
          <p:cNvPr id="6" name="Picture 5"/>
          <p:cNvPicPr>
            <a:picLocks noChangeAspect="1"/>
          </p:cNvPicPr>
          <p:nvPr/>
        </p:nvPicPr>
        <p:blipFill>
          <a:blip r:embed="rId9"/>
          <a:stretch>
            <a:fillRect/>
          </a:stretch>
        </p:blipFill>
        <p:spPr>
          <a:xfrm>
            <a:off x="7785100" y="6014622"/>
            <a:ext cx="1358900" cy="847695"/>
          </a:xfrm>
          <a:prstGeom prst="rect">
            <a:avLst/>
          </a:prstGeom>
        </p:spPr>
      </p:pic>
    </p:spTree>
    <p:extLst>
      <p:ext uri="{BB962C8B-B14F-4D97-AF65-F5344CB8AC3E}">
        <p14:creationId xmlns:p14="http://schemas.microsoft.com/office/powerpoint/2010/main" val="798390254"/>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Lst>
  <p:hf hdr="0" ftr="0" dt="0"/>
  <p:txStyles>
    <p:titleStyle>
      <a:lvl1pPr algn="l" rtl="0" eaLnBrk="1" fontAlgn="base" hangingPunct="1">
        <a:spcBef>
          <a:spcPct val="0"/>
        </a:spcBef>
        <a:spcAft>
          <a:spcPct val="0"/>
        </a:spcAft>
        <a:defRPr sz="18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5pPr>
      <a:lvl6pPr marL="342900" algn="l" rtl="0" eaLnBrk="1" fontAlgn="base" hangingPunct="1">
        <a:spcBef>
          <a:spcPct val="0"/>
        </a:spcBef>
        <a:spcAft>
          <a:spcPct val="0"/>
        </a:spcAft>
        <a:defRPr sz="1800">
          <a:solidFill>
            <a:schemeClr val="tx1"/>
          </a:solidFill>
          <a:latin typeface="Trebuchet MS" pitchFamily="-112" charset="0"/>
        </a:defRPr>
      </a:lvl6pPr>
      <a:lvl7pPr marL="685800" algn="l" rtl="0" eaLnBrk="1" fontAlgn="base" hangingPunct="1">
        <a:spcBef>
          <a:spcPct val="0"/>
        </a:spcBef>
        <a:spcAft>
          <a:spcPct val="0"/>
        </a:spcAft>
        <a:defRPr sz="1800">
          <a:solidFill>
            <a:schemeClr val="tx1"/>
          </a:solidFill>
          <a:latin typeface="Trebuchet MS" pitchFamily="-112" charset="0"/>
        </a:defRPr>
      </a:lvl7pPr>
      <a:lvl8pPr marL="1028700" algn="l" rtl="0" eaLnBrk="1" fontAlgn="base" hangingPunct="1">
        <a:spcBef>
          <a:spcPct val="0"/>
        </a:spcBef>
        <a:spcAft>
          <a:spcPct val="0"/>
        </a:spcAft>
        <a:defRPr sz="1800">
          <a:solidFill>
            <a:schemeClr val="tx1"/>
          </a:solidFill>
          <a:latin typeface="Trebuchet MS" pitchFamily="-112" charset="0"/>
        </a:defRPr>
      </a:lvl8pPr>
      <a:lvl9pPr marL="1371600" algn="l" rtl="0" eaLnBrk="1" fontAlgn="base" hangingPunct="1">
        <a:spcBef>
          <a:spcPct val="0"/>
        </a:spcBef>
        <a:spcAft>
          <a:spcPct val="0"/>
        </a:spcAft>
        <a:defRPr sz="1800">
          <a:solidFill>
            <a:schemeClr val="tx1"/>
          </a:solidFill>
          <a:latin typeface="Trebuchet MS" pitchFamily="-112" charset="0"/>
        </a:defRPr>
      </a:lvl9pPr>
    </p:titleStyle>
    <p:bodyStyle>
      <a:lvl1pPr marL="257175" indent="-257175"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557213" indent="-214313"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857250" indent="-17145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200150" indent="-1714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1543050" indent="-17145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18859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524"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49142462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2" r:id="rId7"/>
    <p:sldLayoutId id="2147483923" r:id="rId8"/>
    <p:sldLayoutId id="2147483924" r:id="rId9"/>
    <p:sldLayoutId id="2147483925" r:id="rId10"/>
    <p:sldLayoutId id="214748392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572"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1765096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620"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90074256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8" r:id="rId7"/>
    <p:sldLayoutId id="2147483949" r:id="rId8"/>
    <p:sldLayoutId id="2147483950" r:id="rId9"/>
    <p:sldLayoutId id="2147483951" r:id="rId10"/>
    <p:sldLayoutId id="214748395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668"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81075825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716"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9145905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8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8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6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8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48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48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8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7620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mj-lt"/>
              <a:ea typeface="Osaka" charset="0"/>
              <a:cs typeface="Arial" panose="020B0604020202020204" pitchFamily="34" charset="0"/>
            </a:endParaRPr>
          </a:p>
        </p:txBody>
      </p:sp>
      <p:sp>
        <p:nvSpPr>
          <p:cNvPr id="7171" name="Rectangle 3"/>
          <p:cNvSpPr>
            <a:spLocks noChangeArrowheads="1"/>
          </p:cNvSpPr>
          <p:nvPr/>
        </p:nvSpPr>
        <p:spPr bwMode="auto">
          <a:xfrm>
            <a:off x="1458913" y="3213100"/>
            <a:ext cx="6858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dirty="0">
              <a:solidFill>
                <a:srgbClr val="000000"/>
              </a:solidFill>
              <a:latin typeface="Arial" panose="020B0604020202020204" pitchFamily="34" charset="0"/>
              <a:ea typeface="Osaka" charset="0"/>
              <a:cs typeface="Arial" panose="020B0604020202020204" pitchFamily="34" charset="0"/>
            </a:endParaRPr>
          </a:p>
        </p:txBody>
      </p:sp>
      <p:sp>
        <p:nvSpPr>
          <p:cNvPr id="7172" name="Rectangle 3"/>
          <p:cNvSpPr>
            <a:spLocks noChangeArrowheads="1"/>
          </p:cNvSpPr>
          <p:nvPr/>
        </p:nvSpPr>
        <p:spPr bwMode="auto">
          <a:xfrm>
            <a:off x="228599" y="2209801"/>
            <a:ext cx="8534401"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lgn="r">
              <a:lnSpc>
                <a:spcPct val="95000"/>
              </a:lnSpc>
            </a:pPr>
            <a:r>
              <a:rPr lang="en-US" b="1" dirty="0">
                <a:solidFill>
                  <a:srgbClr val="000000"/>
                </a:solidFill>
                <a:latin typeface="Trebuchet MS"/>
                <a:ea typeface="Osaka" charset="0"/>
                <a:cs typeface="Arial" panose="020B0604020202020204" pitchFamily="34" charset="0"/>
              </a:rPr>
              <a:t>SOUTH AFRICAN </a:t>
            </a:r>
            <a:r>
              <a:rPr lang="en-US" b="1" dirty="0" smtClean="0">
                <a:solidFill>
                  <a:srgbClr val="000000"/>
                </a:solidFill>
                <a:latin typeface="Trebuchet MS"/>
                <a:ea typeface="Osaka" charset="0"/>
                <a:cs typeface="Arial" panose="020B0604020202020204" pitchFamily="34" charset="0"/>
              </a:rPr>
              <a:t>TOURISM</a:t>
            </a:r>
            <a:endParaRPr lang="en-US" sz="2800" b="1" dirty="0" smtClean="0">
              <a:solidFill>
                <a:srgbClr val="000000"/>
              </a:solidFill>
              <a:latin typeface="+mj-lt"/>
              <a:ea typeface="Osaka" charset="0"/>
              <a:cs typeface="Arial" panose="020B0604020202020204" pitchFamily="34" charset="0"/>
            </a:endParaRPr>
          </a:p>
          <a:p>
            <a:pPr algn="r">
              <a:spcBef>
                <a:spcPct val="20000"/>
              </a:spcBef>
            </a:pPr>
            <a:r>
              <a:rPr lang="en-US" b="1" dirty="0" smtClean="0">
                <a:solidFill>
                  <a:srgbClr val="000000"/>
                </a:solidFill>
                <a:latin typeface="+mj-lt"/>
                <a:ea typeface="Osaka" charset="0"/>
                <a:cs typeface="Arial" panose="020B0604020202020204" pitchFamily="34" charset="0"/>
              </a:rPr>
              <a:t>ORGANISATION</a:t>
            </a:r>
          </a:p>
          <a:p>
            <a:pPr algn="r">
              <a:spcBef>
                <a:spcPct val="20000"/>
              </a:spcBef>
            </a:pPr>
            <a:endParaRPr lang="en-US" b="1" dirty="0">
              <a:solidFill>
                <a:srgbClr val="000000"/>
              </a:solidFill>
              <a:latin typeface="+mj-lt"/>
              <a:ea typeface="Osaka" charset="0"/>
              <a:cs typeface="Arial" panose="020B0604020202020204" pitchFamily="34" charset="0"/>
            </a:endParaRPr>
          </a:p>
          <a:p>
            <a:pPr algn="r">
              <a:spcBef>
                <a:spcPct val="20000"/>
              </a:spcBef>
            </a:pPr>
            <a:endParaRPr lang="en-US" b="1" dirty="0" smtClean="0">
              <a:solidFill>
                <a:srgbClr val="000000"/>
              </a:solidFill>
              <a:latin typeface="+mj-lt"/>
              <a:ea typeface="Osaka" charset="0"/>
              <a:cs typeface="Arial" panose="020B0604020202020204" pitchFamily="34" charset="0"/>
            </a:endParaRPr>
          </a:p>
          <a:p>
            <a:pPr algn="r">
              <a:spcBef>
                <a:spcPct val="20000"/>
              </a:spcBef>
            </a:pPr>
            <a:endParaRPr lang="en-US" b="1" dirty="0">
              <a:solidFill>
                <a:srgbClr val="000000"/>
              </a:solidFill>
              <a:latin typeface="+mj-lt"/>
              <a:ea typeface="Osaka" charset="0"/>
              <a:cs typeface="Arial" panose="020B0604020202020204" pitchFamily="34" charset="0"/>
            </a:endParaRPr>
          </a:p>
          <a:p>
            <a:pPr algn="r">
              <a:spcBef>
                <a:spcPct val="20000"/>
              </a:spcBef>
            </a:pPr>
            <a:endParaRPr lang="en-US" b="1" dirty="0" smtClean="0">
              <a:solidFill>
                <a:srgbClr val="000000"/>
              </a:solidFill>
              <a:latin typeface="+mj-lt"/>
              <a:ea typeface="Osaka" charset="0"/>
              <a:cs typeface="Arial" panose="020B0604020202020204" pitchFamily="34" charset="0"/>
            </a:endParaRPr>
          </a:p>
          <a:p>
            <a:pPr algn="r">
              <a:spcBef>
                <a:spcPct val="20000"/>
              </a:spcBef>
            </a:pPr>
            <a:r>
              <a:rPr lang="en-US" b="1" dirty="0" smtClean="0">
                <a:solidFill>
                  <a:srgbClr val="000000"/>
                </a:solidFill>
                <a:latin typeface="+mj-lt"/>
                <a:ea typeface="Osaka" charset="0"/>
                <a:cs typeface="Arial" panose="020B0604020202020204" pitchFamily="34" charset="0"/>
              </a:rPr>
              <a:t>AL PERFORMANCE RESULTS </a:t>
            </a:r>
          </a:p>
          <a:p>
            <a:pPr algn="r">
              <a:spcBef>
                <a:spcPct val="20000"/>
              </a:spcBef>
            </a:pPr>
            <a:r>
              <a:rPr lang="en-US" b="1" dirty="0" smtClean="0">
                <a:solidFill>
                  <a:srgbClr val="000000"/>
                </a:solidFill>
                <a:latin typeface="+mj-lt"/>
                <a:ea typeface="Osaka" charset="0"/>
                <a:cs typeface="Arial" panose="020B0604020202020204" pitchFamily="34" charset="0"/>
              </a:rPr>
              <a:t>2015/16</a:t>
            </a:r>
          </a:p>
          <a:p>
            <a:pPr algn="r">
              <a:spcBef>
                <a:spcPct val="20000"/>
              </a:spcBef>
            </a:pPr>
            <a:endParaRPr lang="en-US" sz="2800" b="1" dirty="0">
              <a:solidFill>
                <a:srgbClr val="000000"/>
              </a:solidFill>
              <a:latin typeface="+mj-lt"/>
              <a:ea typeface="Osaka" charset="0"/>
              <a:cs typeface="Arial" panose="020B0604020202020204" pitchFamily="34" charset="0"/>
            </a:endParaRPr>
          </a:p>
          <a:p>
            <a:pPr algn="r">
              <a:spcBef>
                <a:spcPct val="20000"/>
              </a:spcBef>
            </a:pPr>
            <a:r>
              <a:rPr lang="en-US" sz="2000" b="1" dirty="0" smtClean="0">
                <a:solidFill>
                  <a:srgbClr val="000000"/>
                </a:solidFill>
                <a:latin typeface="+mj-lt"/>
                <a:ea typeface="Osaka" charset="0"/>
                <a:cs typeface="Arial" panose="020B0604020202020204" pitchFamily="34" charset="0"/>
              </a:rPr>
              <a:t>Portfolio Committee on Tourism</a:t>
            </a:r>
          </a:p>
          <a:p>
            <a:pPr algn="r">
              <a:spcBef>
                <a:spcPct val="20000"/>
              </a:spcBef>
            </a:pPr>
            <a:r>
              <a:rPr lang="en-US" sz="2000" b="1" dirty="0" smtClean="0">
                <a:solidFill>
                  <a:srgbClr val="000000"/>
                </a:solidFill>
                <a:latin typeface="+mj-lt"/>
                <a:ea typeface="Osaka" charset="0"/>
                <a:cs typeface="Arial" panose="020B0604020202020204" pitchFamily="34" charset="0"/>
              </a:rPr>
              <a:t>14 October 2016 </a:t>
            </a:r>
            <a:endParaRPr lang="en-US" sz="2000" b="1" dirty="0">
              <a:solidFill>
                <a:srgbClr val="000000"/>
              </a:solidFill>
              <a:latin typeface="+mj-lt"/>
              <a:ea typeface="Osaka" charset="0"/>
              <a:cs typeface="Arial" panose="020B0604020202020204" pitchFamily="34" charset="0"/>
            </a:endParaRPr>
          </a:p>
        </p:txBody>
      </p:sp>
      <p:sp>
        <p:nvSpPr>
          <p:cNvPr id="2" name="TextBox 1"/>
          <p:cNvSpPr txBox="1"/>
          <p:nvPr/>
        </p:nvSpPr>
        <p:spPr>
          <a:xfrm>
            <a:off x="228600" y="6324600"/>
            <a:ext cx="978382" cy="338554"/>
          </a:xfrm>
          <a:prstGeom prst="rect">
            <a:avLst/>
          </a:prstGeom>
          <a:noFill/>
        </p:spPr>
        <p:txBody>
          <a:bodyPr wrap="square" rtlCol="0">
            <a:spAutoFit/>
          </a:bodyPr>
          <a:lstStyle/>
          <a:p>
            <a:endParaRPr lang="en-ZA" sz="800" dirty="0" smtClean="0"/>
          </a:p>
          <a:p>
            <a:r>
              <a:rPr lang="en-ZA" sz="800" dirty="0" smtClean="0"/>
              <a:t>Slide no. 1</a:t>
            </a:r>
            <a:endParaRPr lang="en-ZA" sz="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a:xfrm>
            <a:off x="395288" y="3276600"/>
            <a:ext cx="8367712" cy="1304925"/>
          </a:xfrm>
        </p:spPr>
        <p:txBody>
          <a:bodyPr/>
          <a:lstStyle/>
          <a:p>
            <a:pPr algn="ctr"/>
            <a:r>
              <a:rPr lang="en-ZA" altLang="en-US" sz="2400" b="1" dirty="0" smtClean="0"/>
              <a:t>Auditor General’s Report</a:t>
            </a:r>
            <a:r>
              <a:rPr lang="en-ZA" altLang="en-US" sz="3200" b="1" dirty="0" smtClean="0"/>
              <a:t/>
            </a:r>
            <a:br>
              <a:rPr lang="en-ZA" altLang="en-US" sz="3200" b="1" dirty="0" smtClean="0"/>
            </a:br>
            <a:r>
              <a:rPr lang="en-ZA" altLang="en-US" sz="3200" b="1" dirty="0" smtClean="0"/>
              <a:t/>
            </a:r>
            <a:br>
              <a:rPr lang="en-ZA" altLang="en-US" sz="3200" b="1" dirty="0" smtClean="0"/>
            </a:br>
            <a:endParaRPr lang="en-ZA" altLang="en-US" sz="3200" b="1" dirty="0" smtClean="0"/>
          </a:p>
        </p:txBody>
      </p:sp>
      <p:sp>
        <p:nvSpPr>
          <p:cNvPr id="65539"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23206B64-0FB7-4967-A194-2A58A9002E43}" type="slidenum">
              <a:rPr lang="en-US" altLang="en-US" sz="700">
                <a:solidFill>
                  <a:srgbClr val="000000"/>
                </a:solidFill>
                <a:ea typeface="ヒラギノ角ゴ Pro W3" pitchFamily="-84" charset="-128"/>
              </a:rPr>
              <a:pPr>
                <a:spcBef>
                  <a:spcPct val="0"/>
                </a:spcBef>
                <a:buClrTx/>
                <a:buSzTx/>
                <a:buFontTx/>
                <a:buNone/>
              </a:pPr>
              <a:t>10</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11566759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28600" y="76200"/>
            <a:ext cx="8534400" cy="685800"/>
          </a:xfrm>
        </p:spPr>
        <p:txBody>
          <a:bodyPr/>
          <a:lstStyle/>
          <a:p>
            <a:r>
              <a:rPr lang="en-ZA" altLang="en-US" sz="2000" b="1" dirty="0" smtClean="0">
                <a:solidFill>
                  <a:srgbClr val="000000"/>
                </a:solidFill>
              </a:rPr>
              <a:t>Auditor-General’s Report</a:t>
            </a:r>
            <a:endParaRPr lang="en-ZA" altLang="en-US" dirty="0" smtClean="0"/>
          </a:p>
        </p:txBody>
      </p:sp>
      <p:sp>
        <p:nvSpPr>
          <p:cNvPr id="3" name="Content Placeholder 2"/>
          <p:cNvSpPr>
            <a:spLocks noGrp="1"/>
          </p:cNvSpPr>
          <p:nvPr>
            <p:ph idx="1"/>
          </p:nvPr>
        </p:nvSpPr>
        <p:spPr>
          <a:xfrm>
            <a:off x="228600" y="609600"/>
            <a:ext cx="8534400" cy="6096000"/>
          </a:xfrm>
        </p:spPr>
        <p:txBody>
          <a:bodyPr/>
          <a:lstStyle/>
          <a:p>
            <a:pPr>
              <a:buClr>
                <a:srgbClr val="000000"/>
              </a:buClr>
              <a:defRPr/>
            </a:pPr>
            <a:r>
              <a:rPr lang="en-ZA" altLang="en-US" sz="1400" dirty="0"/>
              <a:t>SA Tourism received its </a:t>
            </a:r>
            <a:r>
              <a:rPr lang="en-ZA" altLang="en-US" sz="1400" dirty="0" smtClean="0"/>
              <a:t>15th </a:t>
            </a:r>
            <a:r>
              <a:rPr lang="en-ZA" altLang="en-US" sz="1400" dirty="0"/>
              <a:t>unqualified audit report in </a:t>
            </a:r>
            <a:r>
              <a:rPr lang="en-ZA" altLang="en-US" sz="1400" dirty="0" smtClean="0"/>
              <a:t>2015/16.</a:t>
            </a:r>
            <a:endParaRPr lang="en-ZA" altLang="en-US" sz="1400" dirty="0"/>
          </a:p>
          <a:p>
            <a:pPr marL="0" indent="0">
              <a:buClr>
                <a:srgbClr val="000000"/>
              </a:buClr>
              <a:buFont typeface="Times" panose="02020603050405020304" pitchFamily="18" charset="0"/>
              <a:buNone/>
              <a:defRPr/>
            </a:pPr>
            <a:endParaRPr lang="en-ZA" altLang="en-US" sz="1400" dirty="0">
              <a:solidFill>
                <a:srgbClr val="FF0000"/>
              </a:solidFill>
            </a:endParaRPr>
          </a:p>
          <a:p>
            <a:pPr>
              <a:buClr>
                <a:srgbClr val="000000"/>
              </a:buClr>
              <a:defRPr/>
            </a:pPr>
            <a:r>
              <a:rPr lang="en-ZA" altLang="en-US" sz="1400" dirty="0"/>
              <a:t>The Auditor General certified </a:t>
            </a:r>
            <a:r>
              <a:rPr lang="en-ZA" altLang="en-US" sz="1400" dirty="0" smtClean="0"/>
              <a:t>that:</a:t>
            </a:r>
          </a:p>
          <a:p>
            <a:pPr marL="0" indent="0">
              <a:buClr>
                <a:srgbClr val="000000"/>
              </a:buClr>
              <a:buNone/>
              <a:defRPr/>
            </a:pPr>
            <a:r>
              <a:rPr lang="en-ZA" altLang="en-US" sz="1400" dirty="0" smtClean="0"/>
              <a:t>      -	the </a:t>
            </a:r>
            <a:r>
              <a:rPr lang="en-ZA" altLang="en-US" sz="1400" dirty="0"/>
              <a:t>financial statements were free from material </a:t>
            </a:r>
            <a:r>
              <a:rPr lang="en-ZA" altLang="en-US" sz="1400" dirty="0" smtClean="0"/>
              <a:t>misstatements;</a:t>
            </a:r>
          </a:p>
          <a:p>
            <a:pPr marL="0" indent="0">
              <a:buClr>
                <a:srgbClr val="000000"/>
              </a:buClr>
              <a:buNone/>
              <a:defRPr/>
            </a:pPr>
            <a:r>
              <a:rPr lang="en-ZA" altLang="en-US" sz="1400" dirty="0"/>
              <a:t> </a:t>
            </a:r>
            <a:r>
              <a:rPr lang="en-ZA" altLang="en-US" sz="1400" dirty="0" smtClean="0"/>
              <a:t>     -	no instances of material non-compliance to specific matters in key legislations 	were found; 	and</a:t>
            </a:r>
          </a:p>
          <a:p>
            <a:pPr marL="0" indent="0">
              <a:buClr>
                <a:srgbClr val="000000"/>
              </a:buClr>
              <a:buNone/>
              <a:defRPr/>
            </a:pPr>
            <a:r>
              <a:rPr lang="en-US" altLang="en-US" sz="1400" dirty="0" smtClean="0"/>
              <a:t>      -	no significant deficiencies were found in internal controls.</a:t>
            </a:r>
            <a:endParaRPr lang="en-ZA" altLang="en-US" sz="1400" dirty="0">
              <a:solidFill>
                <a:srgbClr val="000000"/>
              </a:solidFill>
            </a:endParaRPr>
          </a:p>
          <a:p>
            <a:pPr marL="0" indent="0">
              <a:buNone/>
              <a:defRPr/>
            </a:pPr>
            <a:endParaRPr lang="en-ZA" dirty="0"/>
          </a:p>
        </p:txBody>
      </p:sp>
      <p:sp>
        <p:nvSpPr>
          <p:cNvPr id="67589" name="TextBox 4"/>
          <p:cNvSpPr txBox="1">
            <a:spLocks noChangeArrowheads="1"/>
          </p:cNvSpPr>
          <p:nvPr/>
        </p:nvSpPr>
        <p:spPr bwMode="auto">
          <a:xfrm>
            <a:off x="3581400" y="6324599"/>
            <a:ext cx="207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altLang="en-US" sz="1000" dirty="0" smtClean="0">
                <a:solidFill>
                  <a:srgbClr val="000000"/>
                </a:solidFill>
              </a:rPr>
              <a:t>Annual Report page </a:t>
            </a:r>
            <a:r>
              <a:rPr lang="en-ZA" altLang="en-US" sz="800" dirty="0" smtClean="0">
                <a:solidFill>
                  <a:srgbClr val="000000"/>
                </a:solidFill>
              </a:rPr>
              <a:t>105 </a:t>
            </a:r>
            <a:r>
              <a:rPr lang="en-ZA" altLang="en-US" sz="800" dirty="0">
                <a:solidFill>
                  <a:srgbClr val="000000"/>
                </a:solidFill>
              </a:rPr>
              <a:t>– </a:t>
            </a:r>
            <a:r>
              <a:rPr lang="en-ZA" altLang="en-US" sz="800" dirty="0" smtClean="0">
                <a:solidFill>
                  <a:srgbClr val="000000"/>
                </a:solidFill>
              </a:rPr>
              <a:t>107 </a:t>
            </a:r>
            <a:endParaRPr lang="en-ZA" altLang="en-US" sz="800" dirty="0"/>
          </a:p>
        </p:txBody>
      </p:sp>
      <p:graphicFrame>
        <p:nvGraphicFramePr>
          <p:cNvPr id="2" name="Table 1"/>
          <p:cNvGraphicFramePr>
            <a:graphicFrameLocks noGrp="1"/>
          </p:cNvGraphicFramePr>
          <p:nvPr>
            <p:extLst>
              <p:ext uri="{D42A27DB-BD31-4B8C-83A1-F6EECF244321}">
                <p14:modId xmlns:p14="http://schemas.microsoft.com/office/powerpoint/2010/main" val="373620101"/>
              </p:ext>
            </p:extLst>
          </p:nvPr>
        </p:nvGraphicFramePr>
        <p:xfrm>
          <a:off x="685800" y="2895602"/>
          <a:ext cx="7848600" cy="3200398"/>
        </p:xfrm>
        <a:graphic>
          <a:graphicData uri="http://schemas.openxmlformats.org/drawingml/2006/table">
            <a:tbl>
              <a:tblPr firstRow="1" bandRow="1">
                <a:tableStyleId>{F5AB1C69-6EDB-4FF4-983F-18BD219EF322}</a:tableStyleId>
              </a:tblPr>
              <a:tblGrid>
                <a:gridCol w="4107678"/>
                <a:gridCol w="1904016"/>
                <a:gridCol w="1836906"/>
              </a:tblGrid>
              <a:tr h="376750">
                <a:tc>
                  <a:txBody>
                    <a:bodyPr/>
                    <a:lstStyle/>
                    <a:p>
                      <a:r>
                        <a:rPr lang="en-US" sz="1400" dirty="0" smtClean="0">
                          <a:solidFill>
                            <a:schemeClr val="bg1"/>
                          </a:solidFill>
                        </a:rPr>
                        <a:t>Predetermined Strategic Objectives</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smtClean="0">
                          <a:solidFill>
                            <a:schemeClr val="bg1"/>
                          </a:solidFill>
                        </a:rPr>
                        <a:t>Usefulness</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smtClean="0">
                          <a:solidFill>
                            <a:schemeClr val="bg1"/>
                          </a:solidFill>
                        </a:rPr>
                        <a:t>Reliability</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61433">
                <a:tc>
                  <a:txBody>
                    <a:bodyPr/>
                    <a:lstStyle/>
                    <a:p>
                      <a:r>
                        <a:rPr lang="en-US" sz="1400" b="1" dirty="0" smtClean="0">
                          <a:solidFill>
                            <a:schemeClr val="tx1"/>
                          </a:solidFill>
                        </a:rPr>
                        <a:t>Strategic Objective 1</a:t>
                      </a:r>
                    </a:p>
                    <a:p>
                      <a:r>
                        <a:rPr lang="en-US" sz="1400" dirty="0" smtClean="0">
                          <a:solidFill>
                            <a:schemeClr val="tx1"/>
                          </a:solidFill>
                        </a:rPr>
                        <a:t>Contribute to the growth of International tourist arrivals in South Africa.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433">
                <a:tc>
                  <a:txBody>
                    <a:bodyPr/>
                    <a:lstStyle/>
                    <a:p>
                      <a:r>
                        <a:rPr lang="en-US" sz="1400" b="1" dirty="0" smtClean="0">
                          <a:solidFill>
                            <a:schemeClr val="tx1"/>
                          </a:solidFill>
                        </a:rPr>
                        <a:t>Strategic Objective 2</a:t>
                      </a:r>
                    </a:p>
                    <a:p>
                      <a:r>
                        <a:rPr lang="en-US" sz="1400" dirty="0" smtClean="0">
                          <a:solidFill>
                            <a:schemeClr val="tx1"/>
                          </a:solidFill>
                        </a:rPr>
                        <a:t>Contribute to the growth of domestic tourists</a:t>
                      </a:r>
                      <a:r>
                        <a:rPr lang="en-US" sz="1400" baseline="0" dirty="0" smtClean="0">
                          <a:solidFill>
                            <a:schemeClr val="tx1"/>
                          </a:solidFill>
                        </a:rPr>
                        <a:t> in South Africa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349">
                <a:tc>
                  <a:txBody>
                    <a:bodyPr/>
                    <a:lstStyle/>
                    <a:p>
                      <a:r>
                        <a:rPr lang="en-US" sz="1400" b="1" dirty="0" smtClean="0">
                          <a:solidFill>
                            <a:schemeClr val="tx1"/>
                          </a:solidFill>
                        </a:rPr>
                        <a:t>Strategic Objective 3</a:t>
                      </a:r>
                    </a:p>
                    <a:p>
                      <a:r>
                        <a:rPr lang="en-US" sz="1400" dirty="0" smtClean="0">
                          <a:solidFill>
                            <a:schemeClr val="tx1"/>
                          </a:solidFill>
                        </a:rPr>
                        <a:t>Grow Tourism Revenue</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433">
                <a:tc>
                  <a:txBody>
                    <a:bodyPr/>
                    <a:lstStyle/>
                    <a:p>
                      <a:r>
                        <a:rPr lang="en-US" sz="1400" b="1" dirty="0" smtClean="0">
                          <a:solidFill>
                            <a:schemeClr val="tx1"/>
                          </a:solidFill>
                        </a:rPr>
                        <a:t>Strategic Objective 4</a:t>
                      </a:r>
                    </a:p>
                    <a:p>
                      <a:r>
                        <a:rPr lang="en-US" sz="1400" dirty="0" smtClean="0">
                          <a:solidFill>
                            <a:schemeClr val="tx1"/>
                          </a:solidFill>
                        </a:rPr>
                        <a:t>Improve Brand Awareness of South Africa as a tourist</a:t>
                      </a:r>
                      <a:r>
                        <a:rPr lang="en-US" sz="1400" baseline="0" dirty="0" smtClean="0">
                          <a:solidFill>
                            <a:schemeClr val="tx1"/>
                          </a:solidFill>
                        </a:rPr>
                        <a:t> destination</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09600" y="6570820"/>
            <a:ext cx="655949" cy="200055"/>
          </a:xfrm>
          <a:prstGeom prst="rect">
            <a:avLst/>
          </a:prstGeom>
          <a:noFill/>
        </p:spPr>
        <p:txBody>
          <a:bodyPr wrap="none" rtlCol="0">
            <a:spAutoFit/>
          </a:bodyPr>
          <a:lstStyle/>
          <a:p>
            <a:r>
              <a:rPr lang="en-US" sz="700" dirty="0" smtClean="0"/>
              <a:t>Slide </a:t>
            </a:r>
            <a:r>
              <a:rPr lang="en-US" sz="700" dirty="0" smtClean="0">
                <a:latin typeface="+mn-lt"/>
              </a:rPr>
              <a:t>no</a:t>
            </a:r>
            <a:r>
              <a:rPr lang="en-US" sz="700" dirty="0" smtClean="0"/>
              <a:t>. 11</a:t>
            </a:r>
            <a:endParaRPr lang="en-ZA" sz="700" dirty="0"/>
          </a:p>
        </p:txBody>
      </p:sp>
    </p:spTree>
    <p:extLst>
      <p:ext uri="{BB962C8B-B14F-4D97-AF65-F5344CB8AC3E}">
        <p14:creationId xmlns:p14="http://schemas.microsoft.com/office/powerpoint/2010/main" val="6741825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a:xfrm>
            <a:off x="395288" y="3276600"/>
            <a:ext cx="8367712" cy="1304925"/>
          </a:xfrm>
        </p:spPr>
        <p:txBody>
          <a:bodyPr/>
          <a:lstStyle/>
          <a:p>
            <a:pPr algn="ctr"/>
            <a:r>
              <a:rPr lang="en-ZA" altLang="en-US" sz="2400" b="1" dirty="0" smtClean="0"/>
              <a:t>Organisational Environment</a:t>
            </a:r>
            <a:r>
              <a:rPr lang="en-ZA" altLang="en-US" sz="3200" b="1" dirty="0" smtClean="0"/>
              <a:t/>
            </a:r>
            <a:br>
              <a:rPr lang="en-ZA" altLang="en-US" sz="3200" b="1" dirty="0" smtClean="0"/>
            </a:br>
            <a:r>
              <a:rPr lang="en-ZA" altLang="en-US" sz="3200" b="1" dirty="0" smtClean="0"/>
              <a:t/>
            </a:r>
            <a:br>
              <a:rPr lang="en-ZA" altLang="en-US" sz="3200" b="1" dirty="0" smtClean="0"/>
            </a:br>
            <a:endParaRPr lang="en-ZA" altLang="en-US" sz="3200" b="1" dirty="0" smtClean="0"/>
          </a:p>
        </p:txBody>
      </p:sp>
      <p:sp>
        <p:nvSpPr>
          <p:cNvPr id="65539"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23206B64-0FB7-4967-A194-2A58A9002E43}" type="slidenum">
              <a:rPr lang="en-US" altLang="en-US" sz="700">
                <a:solidFill>
                  <a:srgbClr val="000000"/>
                </a:solidFill>
                <a:ea typeface="ヒラギノ角ゴ Pro W3" pitchFamily="-84" charset="-128"/>
              </a:rPr>
              <a:pPr>
                <a:spcBef>
                  <a:spcPct val="0"/>
                </a:spcBef>
                <a:buClrTx/>
                <a:buSzTx/>
                <a:buFontTx/>
                <a:buNone/>
              </a:pPr>
              <a:t>12</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8324568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ZA" altLang="en-US" sz="2000" b="1" dirty="0" smtClean="0">
                <a:cs typeface="Arial" panose="020B0604020202020204" pitchFamily="34" charset="0"/>
              </a:rPr>
              <a:t>Organisational Environment</a:t>
            </a:r>
            <a:endParaRPr lang="en-ZA" altLang="en-US" sz="2000" b="1" dirty="0" smtClean="0">
              <a:solidFill>
                <a:srgbClr val="FF0000"/>
              </a:solidFill>
              <a:cs typeface="Arial" panose="020B0604020202020204" pitchFamily="34" charset="0"/>
            </a:endParaRPr>
          </a:p>
        </p:txBody>
      </p:sp>
      <p:sp>
        <p:nvSpPr>
          <p:cNvPr id="3" name="Content Placeholder 2"/>
          <p:cNvSpPr>
            <a:spLocks noGrp="1"/>
          </p:cNvSpPr>
          <p:nvPr>
            <p:ph idx="1"/>
          </p:nvPr>
        </p:nvSpPr>
        <p:spPr/>
        <p:txBody>
          <a:bodyPr/>
          <a:lstStyle/>
          <a:p>
            <a:pPr>
              <a:spcBef>
                <a:spcPts val="0"/>
              </a:spcBef>
              <a:defRPr/>
            </a:pPr>
            <a:r>
              <a:rPr lang="en-ZA" sz="1400" dirty="0" smtClean="0">
                <a:cs typeface="Arial" panose="020B0604020202020204" pitchFamily="34" charset="0"/>
              </a:rPr>
              <a:t>The 2015/16 organisational environment performance was commendable, particularly in light of the following changes:</a:t>
            </a:r>
          </a:p>
          <a:p>
            <a:pPr marL="0" indent="0">
              <a:spcBef>
                <a:spcPts val="0"/>
              </a:spcBef>
              <a:buNone/>
              <a:defRPr/>
            </a:pPr>
            <a:endParaRPr lang="en-ZA" sz="1400" dirty="0" smtClean="0">
              <a:cs typeface="Arial" panose="020B0604020202020204" pitchFamily="34" charset="0"/>
            </a:endParaRPr>
          </a:p>
          <a:p>
            <a:pPr marL="0" indent="0">
              <a:spcBef>
                <a:spcPts val="0"/>
              </a:spcBef>
              <a:buNone/>
              <a:defRPr/>
            </a:pPr>
            <a:r>
              <a:rPr lang="en-US" sz="1400" dirty="0" smtClean="0">
                <a:cs typeface="Arial" panose="020B0604020202020204" pitchFamily="34" charset="0"/>
              </a:rPr>
              <a:t>      -	areas of concern in the organisation highlighted in the Ministerial Review Report; </a:t>
            </a:r>
          </a:p>
          <a:p>
            <a:pPr marL="0" indent="0">
              <a:spcBef>
                <a:spcPts val="0"/>
              </a:spcBef>
              <a:buNone/>
              <a:defRPr/>
            </a:pPr>
            <a:endParaRPr lang="en-US" sz="1400" dirty="0" smtClean="0">
              <a:cs typeface="Arial" panose="020B0604020202020204" pitchFamily="34" charset="0"/>
            </a:endParaRPr>
          </a:p>
          <a:p>
            <a:pPr marL="0" indent="0">
              <a:spcBef>
                <a:spcPts val="0"/>
              </a:spcBef>
              <a:buNone/>
              <a:defRPr/>
            </a:pPr>
            <a:r>
              <a:rPr lang="en-US" sz="1400" dirty="0">
                <a:cs typeface="Arial" panose="020B0604020202020204" pitchFamily="34" charset="0"/>
              </a:rPr>
              <a:t> </a:t>
            </a:r>
            <a:r>
              <a:rPr lang="en-US" sz="1400" dirty="0" smtClean="0">
                <a:cs typeface="Arial" panose="020B0604020202020204" pitchFamily="34" charset="0"/>
              </a:rPr>
              <a:t>     -	a constrained regulatory and compliance environment posed by the PFMA and 	international laws;</a:t>
            </a:r>
          </a:p>
          <a:p>
            <a:pPr marL="0" indent="0">
              <a:spcBef>
                <a:spcPts val="0"/>
              </a:spcBef>
              <a:buNone/>
              <a:defRPr/>
            </a:pPr>
            <a:endParaRPr lang="en-US" sz="1400" dirty="0" smtClean="0">
              <a:cs typeface="Arial" panose="020B0604020202020204" pitchFamily="34" charset="0"/>
            </a:endParaRPr>
          </a:p>
          <a:p>
            <a:pPr marL="0" indent="0">
              <a:spcBef>
                <a:spcPts val="0"/>
              </a:spcBef>
              <a:buNone/>
              <a:defRPr/>
            </a:pPr>
            <a:r>
              <a:rPr lang="en-US" sz="1400" dirty="0">
                <a:cs typeface="Arial" panose="020B0604020202020204" pitchFamily="34" charset="0"/>
              </a:rPr>
              <a:t> </a:t>
            </a:r>
            <a:r>
              <a:rPr lang="en-US" sz="1400" dirty="0" smtClean="0">
                <a:cs typeface="Arial" panose="020B0604020202020204" pitchFamily="34" charset="0"/>
              </a:rPr>
              <a:t>     -	A change of leadership in the Board resulting in the composition of a new Board and 	Chairperson with new ideas and direction for the entity;</a:t>
            </a:r>
          </a:p>
          <a:p>
            <a:pPr marL="0" indent="0">
              <a:spcBef>
                <a:spcPts val="0"/>
              </a:spcBef>
              <a:buNone/>
              <a:defRPr/>
            </a:pPr>
            <a:endParaRPr lang="en-US" sz="1400" dirty="0" smtClean="0">
              <a:cs typeface="Arial" panose="020B0604020202020204" pitchFamily="34" charset="0"/>
            </a:endParaRPr>
          </a:p>
          <a:p>
            <a:pPr marL="0" indent="0">
              <a:spcBef>
                <a:spcPts val="0"/>
              </a:spcBef>
              <a:buNone/>
              <a:defRPr/>
            </a:pPr>
            <a:r>
              <a:rPr lang="en-US" sz="1400" dirty="0" smtClean="0">
                <a:cs typeface="Arial" panose="020B0604020202020204" pitchFamily="34" charset="0"/>
              </a:rPr>
              <a:t>      -	The resignation of the CEO bringing about a period of transition for the organisation.</a:t>
            </a:r>
            <a:endParaRPr lang="en-ZA" sz="1400" dirty="0" smtClean="0">
              <a:cs typeface="Arial" panose="020B0604020202020204" pitchFamily="34" charset="0"/>
            </a:endParaRPr>
          </a:p>
          <a:p>
            <a:pPr marL="0" indent="0">
              <a:spcBef>
                <a:spcPts val="0"/>
              </a:spcBef>
              <a:buNone/>
              <a:defRPr/>
            </a:pPr>
            <a:endParaRPr lang="en-ZA" sz="1400" dirty="0" smtClean="0">
              <a:cs typeface="Arial" panose="020B0604020202020204" pitchFamily="34" charset="0"/>
            </a:endParaRPr>
          </a:p>
          <a:p>
            <a:pPr marL="0" indent="0">
              <a:spcBef>
                <a:spcPts val="0"/>
              </a:spcBef>
              <a:buFont typeface="Times" panose="02020603050405020304" pitchFamily="18" charset="0"/>
              <a:buNone/>
              <a:defRPr/>
            </a:pPr>
            <a:endParaRPr lang="en-ZA" sz="1400" dirty="0">
              <a:cs typeface="Arial" panose="020B0604020202020204" pitchFamily="34" charset="0"/>
            </a:endParaRPr>
          </a:p>
          <a:p>
            <a:pPr marL="0" indent="0">
              <a:buNone/>
              <a:defRPr/>
            </a:pPr>
            <a:endParaRPr lang="en-ZA" sz="1600" dirty="0">
              <a:latin typeface="Arial" panose="020B0604020202020204" pitchFamily="34" charset="0"/>
              <a:cs typeface="Arial" panose="020B0604020202020204" pitchFamily="34" charset="0"/>
            </a:endParaRPr>
          </a:p>
        </p:txBody>
      </p:sp>
      <p:sp>
        <p:nvSpPr>
          <p:cNvPr id="2" name="TextBox 1"/>
          <p:cNvSpPr txBox="1"/>
          <p:nvPr/>
        </p:nvSpPr>
        <p:spPr>
          <a:xfrm>
            <a:off x="3429000" y="6477000"/>
            <a:ext cx="1931939" cy="261610"/>
          </a:xfrm>
          <a:prstGeom prst="rect">
            <a:avLst/>
          </a:prstGeom>
          <a:noFill/>
        </p:spPr>
        <p:txBody>
          <a:bodyPr wrap="none" rtlCol="0">
            <a:spAutoFit/>
          </a:bodyPr>
          <a:lstStyle/>
          <a:p>
            <a:pPr lvl="0"/>
            <a:r>
              <a:rPr lang="en-US" sz="1100" dirty="0">
                <a:solidFill>
                  <a:srgbClr val="000000"/>
                </a:solidFill>
              </a:rPr>
              <a:t>Annual Report Page 31 - 32</a:t>
            </a:r>
            <a:endParaRPr lang="en-ZA" sz="1100" dirty="0">
              <a:solidFill>
                <a:srgbClr val="000000"/>
              </a:solidFill>
            </a:endParaRPr>
          </a:p>
        </p:txBody>
      </p:sp>
      <p:pic>
        <p:nvPicPr>
          <p:cNvPr id="5" name="Picture 4"/>
          <p:cNvPicPr>
            <a:picLocks noChangeAspect="1"/>
          </p:cNvPicPr>
          <p:nvPr/>
        </p:nvPicPr>
        <p:blipFill>
          <a:blip r:embed="rId2"/>
          <a:stretch>
            <a:fillRect/>
          </a:stretch>
        </p:blipFill>
        <p:spPr>
          <a:xfrm>
            <a:off x="4548825" y="3426100"/>
            <a:ext cx="46350" cy="5800"/>
          </a:xfrm>
          <a:prstGeom prst="rect">
            <a:avLst/>
          </a:prstGeom>
        </p:spPr>
      </p:pic>
    </p:spTree>
    <p:extLst>
      <p:ext uri="{BB962C8B-B14F-4D97-AF65-F5344CB8AC3E}">
        <p14:creationId xmlns:p14="http://schemas.microsoft.com/office/powerpoint/2010/main" val="660820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ZA" altLang="en-US" sz="2000" b="1" dirty="0" smtClean="0">
                <a:latin typeface="Arial" panose="020B0604020202020204" pitchFamily="34" charset="0"/>
                <a:cs typeface="Arial" panose="020B0604020202020204" pitchFamily="34" charset="0"/>
              </a:rPr>
              <a:t>Funding</a:t>
            </a:r>
          </a:p>
        </p:txBody>
      </p:sp>
      <p:sp>
        <p:nvSpPr>
          <p:cNvPr id="3" name="Content Placeholder 2"/>
          <p:cNvSpPr>
            <a:spLocks noGrp="1"/>
          </p:cNvSpPr>
          <p:nvPr>
            <p:ph idx="1"/>
          </p:nvPr>
        </p:nvSpPr>
        <p:spPr>
          <a:xfrm>
            <a:off x="304800" y="685801"/>
            <a:ext cx="8442325" cy="5867400"/>
          </a:xfrm>
        </p:spPr>
        <p:txBody>
          <a:bodyPr/>
          <a:lstStyle/>
          <a:p>
            <a:pPr>
              <a:spcBef>
                <a:spcPts val="0"/>
              </a:spcBef>
              <a:defRPr/>
            </a:pPr>
            <a:r>
              <a:rPr lang="en-ZA" sz="1400" dirty="0" smtClean="0">
                <a:cs typeface="Arial" panose="020B0604020202020204" pitchFamily="34" charset="0"/>
              </a:rPr>
              <a:t>South African Tourism, as a global organisation with operations in about 13 international markets, has experienced approximately R350 million in currency losses in the past five years due to the depreciation of the rand against major currencies.  </a:t>
            </a:r>
          </a:p>
          <a:p>
            <a:pPr>
              <a:spcBef>
                <a:spcPts val="0"/>
              </a:spcBef>
              <a:defRPr/>
            </a:pPr>
            <a:endParaRPr lang="en-ZA" sz="1400" dirty="0" smtClean="0">
              <a:cs typeface="Arial" panose="020B0604020202020204" pitchFamily="34" charset="0"/>
            </a:endParaRPr>
          </a:p>
          <a:p>
            <a:pPr lvl="0">
              <a:spcBef>
                <a:spcPts val="0"/>
              </a:spcBef>
              <a:buClr>
                <a:srgbClr val="000000"/>
              </a:buClr>
              <a:defRPr/>
            </a:pPr>
            <a:r>
              <a:rPr lang="en-ZA" sz="1400" dirty="0" smtClean="0">
                <a:cs typeface="Arial" panose="020B0604020202020204" pitchFamily="34" charset="0"/>
              </a:rPr>
              <a:t>This has substantially reduced South African Tourism’s marketing budget in real terms.</a:t>
            </a:r>
            <a:r>
              <a:rPr lang="en-ZA" sz="1400" dirty="0">
                <a:solidFill>
                  <a:srgbClr val="000000"/>
                </a:solidFill>
                <a:cs typeface="Arial" panose="020B0604020202020204" pitchFamily="34" charset="0"/>
              </a:rPr>
              <a:t> This loss of marketing budget has resulted in a drop in total overseas awareness of South Africa as a leisure destination. This awareness is measured through South African Tourism’s annual brand tracker study. In 2015 this stood at 78%, compared to 80% in 2014.</a:t>
            </a:r>
          </a:p>
          <a:p>
            <a:pPr marL="0" indent="0">
              <a:spcBef>
                <a:spcPts val="0"/>
              </a:spcBef>
              <a:buNone/>
              <a:defRPr/>
            </a:pPr>
            <a:endParaRPr lang="en-US" sz="1400" dirty="0">
              <a:cs typeface="Arial" panose="020B0604020202020204" pitchFamily="34" charset="0"/>
            </a:endParaRPr>
          </a:p>
          <a:p>
            <a:pPr lvl="0">
              <a:spcBef>
                <a:spcPts val="0"/>
              </a:spcBef>
              <a:buClr>
                <a:srgbClr val="000000"/>
              </a:buClr>
              <a:defRPr/>
            </a:pPr>
            <a:r>
              <a:rPr lang="en-ZA" sz="1400" dirty="0">
                <a:solidFill>
                  <a:srgbClr val="000000"/>
                </a:solidFill>
                <a:cs typeface="Arial" panose="020B0604020202020204" pitchFamily="34" charset="0"/>
              </a:rPr>
              <a:t>The cost of doing business abroad has also increased substantially, with the ratio between the marketing and overheads budget skewed to 65:35 – an unfavourable position, given the target of 70:30. </a:t>
            </a:r>
          </a:p>
          <a:p>
            <a:pPr marL="0" indent="0">
              <a:spcBef>
                <a:spcPts val="0"/>
              </a:spcBef>
              <a:buNone/>
              <a:defRPr/>
            </a:pPr>
            <a:endParaRPr lang="en-ZA" sz="1400" dirty="0">
              <a:cs typeface="Arial" panose="020B0604020202020204" pitchFamily="34" charset="0"/>
            </a:endParaRPr>
          </a:p>
          <a:p>
            <a:pPr>
              <a:spcBef>
                <a:spcPts val="0"/>
              </a:spcBef>
              <a:defRPr/>
            </a:pPr>
            <a:r>
              <a:rPr lang="en-ZA" sz="1400" dirty="0" smtClean="0">
                <a:cs typeface="Arial" panose="020B0604020202020204" pitchFamily="34" charset="0"/>
              </a:rPr>
              <a:t>As part of South African Tourism’s intention to reduce overheads, and improve efficiency and return on investment, it will continue to reprioritise its market portfolio as well as its marketing operations through the hub model.</a:t>
            </a:r>
          </a:p>
          <a:p>
            <a:pPr>
              <a:spcBef>
                <a:spcPts val="0"/>
              </a:spcBef>
              <a:defRPr/>
            </a:pPr>
            <a:endParaRPr lang="en-US" sz="1400" dirty="0">
              <a:cs typeface="Arial" panose="020B0604020202020204" pitchFamily="34" charset="0"/>
            </a:endParaRPr>
          </a:p>
          <a:p>
            <a:pPr>
              <a:spcBef>
                <a:spcPts val="0"/>
              </a:spcBef>
              <a:defRPr/>
            </a:pPr>
            <a:r>
              <a:rPr lang="en-ZA" sz="1400" dirty="0">
                <a:cs typeface="Arial" panose="020B0604020202020204" pitchFamily="34" charset="0"/>
              </a:rPr>
              <a:t>Over and above the grant allocation from the government, South African Tourism received R123 million of its budget from the Tourism Marketing South Africa (TOMSA) levy allocated through the TBCSA. This accounted for 10% of the budget as a contribution from the private sector. </a:t>
            </a:r>
          </a:p>
          <a:p>
            <a:pPr>
              <a:spcBef>
                <a:spcPts val="0"/>
              </a:spcBef>
              <a:defRPr/>
            </a:pPr>
            <a:endParaRPr lang="en-ZA" sz="1400" dirty="0">
              <a:cs typeface="Arial" panose="020B0604020202020204" pitchFamily="34" charset="0"/>
            </a:endParaRPr>
          </a:p>
          <a:p>
            <a:pPr>
              <a:spcBef>
                <a:spcPts val="0"/>
              </a:spcBef>
              <a:defRPr/>
            </a:pPr>
            <a:r>
              <a:rPr lang="en-ZA" sz="1400" dirty="0">
                <a:cs typeface="Arial" panose="020B0604020202020204" pitchFamily="34" charset="0"/>
              </a:rPr>
              <a:t>This partnership increases South African Tourism’s ability to market South Africa internationally. </a:t>
            </a:r>
          </a:p>
          <a:p>
            <a:pPr>
              <a:spcBef>
                <a:spcPts val="0"/>
              </a:spcBef>
              <a:defRPr/>
            </a:pPr>
            <a:endParaRPr lang="en-ZA" sz="1400" dirty="0">
              <a:cs typeface="Arial" panose="020B0604020202020204" pitchFamily="34" charset="0"/>
            </a:endParaRPr>
          </a:p>
          <a:p>
            <a:pPr>
              <a:spcBef>
                <a:spcPts val="0"/>
              </a:spcBef>
              <a:defRPr/>
            </a:pPr>
            <a:r>
              <a:rPr lang="en-ZA" sz="1400" dirty="0">
                <a:cs typeface="Arial" panose="020B0604020202020204" pitchFamily="34" charset="0"/>
              </a:rPr>
              <a:t>The TGCSA’s expanded mandate, although it was included in the TGCSA strategy, remained unfunded in the year under review</a:t>
            </a:r>
            <a:endParaRPr lang="en-ZA" sz="1400" dirty="0" smtClean="0">
              <a:cs typeface="Arial" panose="020B0604020202020204" pitchFamily="34" charset="0"/>
            </a:endParaRPr>
          </a:p>
          <a:p>
            <a:pPr marL="0" indent="0">
              <a:spcBef>
                <a:spcPts val="0"/>
              </a:spcBef>
              <a:buFont typeface="Times" panose="02020603050405020304" pitchFamily="18" charset="0"/>
              <a:buNone/>
              <a:defRPr/>
            </a:pPr>
            <a:r>
              <a:rPr lang="en-ZA" sz="1400" dirty="0" smtClean="0">
                <a:cs typeface="Arial" panose="020B0604020202020204" pitchFamily="34" charset="0"/>
              </a:rPr>
              <a:t> </a:t>
            </a:r>
          </a:p>
          <a:p>
            <a:pPr>
              <a:spcBef>
                <a:spcPts val="0"/>
              </a:spcBef>
              <a:defRPr/>
            </a:pPr>
            <a:endParaRPr lang="en-ZA" sz="1600" dirty="0">
              <a:cs typeface="Arial" panose="020B0604020202020204" pitchFamily="34" charset="0"/>
            </a:endParaRPr>
          </a:p>
        </p:txBody>
      </p:sp>
      <p:sp>
        <p:nvSpPr>
          <p:cNvPr id="2" name="TextBox 1"/>
          <p:cNvSpPr txBox="1"/>
          <p:nvPr/>
        </p:nvSpPr>
        <p:spPr>
          <a:xfrm>
            <a:off x="2819400" y="6553200"/>
            <a:ext cx="184731" cy="461665"/>
          </a:xfrm>
          <a:prstGeom prst="rect">
            <a:avLst/>
          </a:prstGeom>
          <a:noFill/>
        </p:spPr>
        <p:txBody>
          <a:bodyPr wrap="none" rtlCol="0">
            <a:spAutoFit/>
          </a:bodyPr>
          <a:lstStyle/>
          <a:p>
            <a:endParaRPr lang="en-ZA" dirty="0"/>
          </a:p>
        </p:txBody>
      </p:sp>
      <p:sp>
        <p:nvSpPr>
          <p:cNvPr id="5" name="TextBox 4"/>
          <p:cNvSpPr txBox="1"/>
          <p:nvPr/>
        </p:nvSpPr>
        <p:spPr>
          <a:xfrm>
            <a:off x="3429000" y="6553200"/>
            <a:ext cx="1651414" cy="261610"/>
          </a:xfrm>
          <a:prstGeom prst="rect">
            <a:avLst/>
          </a:prstGeom>
          <a:noFill/>
        </p:spPr>
        <p:txBody>
          <a:bodyPr wrap="none" rtlCol="0">
            <a:spAutoFit/>
          </a:bodyPr>
          <a:lstStyle/>
          <a:p>
            <a:pPr lvl="0"/>
            <a:r>
              <a:rPr lang="en-US" sz="1100" dirty="0">
                <a:solidFill>
                  <a:srgbClr val="000000"/>
                </a:solidFill>
              </a:rPr>
              <a:t>Annual Report Page 32</a:t>
            </a:r>
            <a:endParaRPr lang="en-ZA" sz="1100" dirty="0">
              <a:solidFill>
                <a:srgbClr val="000000"/>
              </a:solidFill>
            </a:endParaRPr>
          </a:p>
        </p:txBody>
      </p:sp>
    </p:spTree>
    <p:extLst>
      <p:ext uri="{BB962C8B-B14F-4D97-AF65-F5344CB8AC3E}">
        <p14:creationId xmlns:p14="http://schemas.microsoft.com/office/powerpoint/2010/main" val="3194112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ZA" sz="2000" b="1" dirty="0" smtClean="0"/>
              <a:t>Key Policy Developments and Legislative Changes</a:t>
            </a:r>
            <a:r>
              <a:rPr lang="en-ZA" sz="2000" dirty="0" smtClean="0"/>
              <a:t/>
            </a:r>
            <a:br>
              <a:rPr lang="en-ZA" sz="2000" dirty="0" smtClean="0"/>
            </a:br>
            <a:endParaRPr lang="en-ZA" sz="2000" dirty="0"/>
          </a:p>
        </p:txBody>
      </p:sp>
      <p:sp>
        <p:nvSpPr>
          <p:cNvPr id="3" name="Content Placeholder 2"/>
          <p:cNvSpPr>
            <a:spLocks noGrp="1"/>
          </p:cNvSpPr>
          <p:nvPr>
            <p:ph idx="1"/>
          </p:nvPr>
        </p:nvSpPr>
        <p:spPr>
          <a:xfrm>
            <a:off x="381000" y="1143000"/>
            <a:ext cx="7696200" cy="4876800"/>
          </a:xfrm>
        </p:spPr>
        <p:txBody>
          <a:bodyPr/>
          <a:lstStyle/>
          <a:p>
            <a:pPr>
              <a:spcBef>
                <a:spcPts val="0"/>
              </a:spcBef>
            </a:pPr>
            <a:r>
              <a:rPr lang="en-ZA" sz="1400" dirty="0"/>
              <a:t>The functions of the TGCSA, as outlined in Chapter 4 of the Tourism Act (Act No. 3 of 2014), have been assigned by the Minister of Tourism to the South African Tourism Board. </a:t>
            </a:r>
            <a:endParaRPr lang="en-ZA" sz="1400" dirty="0" smtClean="0"/>
          </a:p>
          <a:p>
            <a:pPr>
              <a:spcBef>
                <a:spcPts val="0"/>
              </a:spcBef>
            </a:pPr>
            <a:endParaRPr lang="en-ZA" sz="1400" dirty="0"/>
          </a:p>
          <a:p>
            <a:pPr>
              <a:spcBef>
                <a:spcPts val="0"/>
              </a:spcBef>
            </a:pPr>
            <a:r>
              <a:rPr lang="en-ZA" sz="1400" dirty="0" smtClean="0"/>
              <a:t>Policy </a:t>
            </a:r>
            <a:r>
              <a:rPr lang="en-ZA" sz="1400" dirty="0"/>
              <a:t>reviews are expected to address policy gaps and the expanded mandate of the TGCSA. </a:t>
            </a:r>
          </a:p>
        </p:txBody>
      </p:sp>
      <p:sp>
        <p:nvSpPr>
          <p:cNvPr id="4" name="TextBox 3"/>
          <p:cNvSpPr txBox="1"/>
          <p:nvPr/>
        </p:nvSpPr>
        <p:spPr>
          <a:xfrm>
            <a:off x="3733800" y="6400800"/>
            <a:ext cx="1651414" cy="261610"/>
          </a:xfrm>
          <a:prstGeom prst="rect">
            <a:avLst/>
          </a:prstGeom>
          <a:noFill/>
        </p:spPr>
        <p:txBody>
          <a:bodyPr wrap="none" rtlCol="0">
            <a:spAutoFit/>
          </a:bodyPr>
          <a:lstStyle/>
          <a:p>
            <a:pPr lvl="0"/>
            <a:r>
              <a:rPr lang="en-US" sz="1100" dirty="0">
                <a:solidFill>
                  <a:srgbClr val="000000"/>
                </a:solidFill>
              </a:rPr>
              <a:t>Annual Report Page </a:t>
            </a:r>
            <a:r>
              <a:rPr lang="en-US" sz="1100" dirty="0" smtClean="0">
                <a:solidFill>
                  <a:srgbClr val="000000"/>
                </a:solidFill>
              </a:rPr>
              <a:t>32</a:t>
            </a:r>
            <a:endParaRPr lang="en-ZA" sz="1100" dirty="0">
              <a:solidFill>
                <a:srgbClr val="000000"/>
              </a:solidFill>
            </a:endParaRPr>
          </a:p>
        </p:txBody>
      </p:sp>
    </p:spTree>
    <p:extLst>
      <p:ext uri="{BB962C8B-B14F-4D97-AF65-F5344CB8AC3E}">
        <p14:creationId xmlns:p14="http://schemas.microsoft.com/office/powerpoint/2010/main" val="2670238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ctrTitle"/>
          </p:nvPr>
        </p:nvSpPr>
        <p:spPr>
          <a:xfrm>
            <a:off x="395288" y="2565400"/>
            <a:ext cx="8280400" cy="2016125"/>
          </a:xfrm>
        </p:spPr>
        <p:txBody>
          <a:bodyPr/>
          <a:lstStyle/>
          <a:p>
            <a:pPr algn="ctr"/>
            <a:r>
              <a:rPr lang="en-ZA" altLang="en-US" sz="2400" b="1" dirty="0" smtClean="0"/>
              <a:t>Performance Information </a:t>
            </a:r>
            <a:br>
              <a:rPr lang="en-ZA" altLang="en-US" sz="2400" b="1" dirty="0" smtClean="0"/>
            </a:br>
            <a:r>
              <a:rPr lang="en-ZA" altLang="en-US" sz="2400" b="1" dirty="0" smtClean="0"/>
              <a:t>by Objective</a:t>
            </a:r>
          </a:p>
        </p:txBody>
      </p:sp>
      <p:sp>
        <p:nvSpPr>
          <p:cNvPr id="82947"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FD1FF1DC-366D-4BE6-A720-9FA513E73CB9}" type="slidenum">
              <a:rPr lang="en-US" altLang="en-US" sz="700">
                <a:solidFill>
                  <a:srgbClr val="000000"/>
                </a:solidFill>
                <a:ea typeface="ヒラギノ角ゴ Pro W3" pitchFamily="-84" charset="-128"/>
              </a:rPr>
              <a:pPr>
                <a:spcBef>
                  <a:spcPct val="0"/>
                </a:spcBef>
                <a:buClrTx/>
                <a:buSzTx/>
                <a:buFontTx/>
                <a:buNone/>
              </a:pPr>
              <a:t>16</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20457135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206406" y="685800"/>
          <a:ext cx="8782236" cy="5463540"/>
        </p:xfrm>
        <a:graphic>
          <a:graphicData uri="http://schemas.openxmlformats.org/drawingml/2006/table">
            <a:tbl>
              <a:tblPr firstRow="1" bandRow="1">
                <a:tableStyleId>{5C22544A-7EE6-4342-B048-85BDC9FD1C3A}</a:tableStyleId>
              </a:tblPr>
              <a:tblGrid>
                <a:gridCol w="1254606"/>
                <a:gridCol w="1108249"/>
                <a:gridCol w="1154046"/>
                <a:gridCol w="1298301"/>
                <a:gridCol w="1074392"/>
                <a:gridCol w="1042556"/>
                <a:gridCol w="1850086"/>
              </a:tblGrid>
              <a:tr h="1143000">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Strategic </a:t>
                      </a:r>
                      <a:r>
                        <a:rPr lang="en-US" sz="1050" b="1" dirty="0" smtClean="0">
                          <a:solidFill>
                            <a:schemeClr val="bg1"/>
                          </a:solidFill>
                          <a:effectLst/>
                          <a:latin typeface="Arial" panose="020B0604020202020204" pitchFamily="34" charset="0"/>
                          <a:ea typeface="Times New Roman"/>
                          <a:cs typeface="Arial" panose="020B0604020202020204" pitchFamily="34" charset="0"/>
                        </a:rPr>
                        <a:t>Objective</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Performance Indicator</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 </a:t>
                      </a:r>
                      <a:r>
                        <a:rPr lang="en-US" sz="1050" b="1" dirty="0" smtClean="0">
                          <a:solidFill>
                            <a:schemeClr val="bg1"/>
                          </a:solidFill>
                          <a:effectLst/>
                          <a:latin typeface="Arial" panose="020B0604020202020204" pitchFamily="34" charset="0"/>
                          <a:ea typeface="Times New Roman"/>
                          <a:cs typeface="Arial" panose="020B0604020202020204" pitchFamily="34" charset="0"/>
                        </a:rPr>
                        <a:t>2014/2015</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Planned Target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Deviation from </a:t>
                      </a:r>
                      <a:r>
                        <a:rPr lang="en-US" sz="1050" b="1" dirty="0" smtClean="0">
                          <a:solidFill>
                            <a:schemeClr val="bg1"/>
                          </a:solidFill>
                          <a:effectLst/>
                          <a:latin typeface="Arial" panose="020B0604020202020204" pitchFamily="34" charset="0"/>
                          <a:ea typeface="Times New Roman"/>
                          <a:cs typeface="Arial" panose="020B0604020202020204" pitchFamily="34" charset="0"/>
                        </a:rPr>
                        <a:t>Planned </a:t>
                      </a:r>
                      <a:r>
                        <a:rPr lang="en-US" sz="1050" b="1" dirty="0">
                          <a:solidFill>
                            <a:schemeClr val="bg1"/>
                          </a:solidFill>
                          <a:effectLst/>
                          <a:latin typeface="Arial" panose="020B0604020202020204" pitchFamily="34" charset="0"/>
                          <a:ea typeface="Times New Roman"/>
                          <a:cs typeface="Arial" panose="020B0604020202020204" pitchFamily="34" charset="0"/>
                        </a:rPr>
                        <a:t>T</a:t>
                      </a:r>
                      <a:r>
                        <a:rPr lang="en-US" sz="1050" b="1" dirty="0" smtClean="0">
                          <a:solidFill>
                            <a:schemeClr val="bg1"/>
                          </a:solidFill>
                          <a:effectLst/>
                          <a:latin typeface="Arial" panose="020B0604020202020204" pitchFamily="34" charset="0"/>
                          <a:ea typeface="Times New Roman"/>
                          <a:cs typeface="Arial" panose="020B0604020202020204" pitchFamily="34" charset="0"/>
                        </a:rPr>
                        <a:t>arget </a:t>
                      </a:r>
                      <a:r>
                        <a:rPr lang="en-US" sz="1050" b="1" dirty="0">
                          <a:solidFill>
                            <a:schemeClr val="bg1"/>
                          </a:solidFill>
                          <a:effectLst/>
                          <a:latin typeface="Arial" panose="020B0604020202020204" pitchFamily="34" charset="0"/>
                          <a:ea typeface="Times New Roman"/>
                          <a:cs typeface="Arial" panose="020B0604020202020204" pitchFamily="34" charset="0"/>
                        </a:rPr>
                        <a:t>to Actual Achievement for </a:t>
                      </a: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Comment on </a:t>
                      </a:r>
                      <a:r>
                        <a:rPr lang="en-US" sz="1050" b="1" dirty="0" smtClean="0">
                          <a:solidFill>
                            <a:schemeClr val="bg1"/>
                          </a:solidFill>
                          <a:effectLst/>
                          <a:latin typeface="Arial" panose="020B0604020202020204" pitchFamily="34" charset="0"/>
                          <a:ea typeface="Times New Roman"/>
                          <a:cs typeface="Arial" panose="020B0604020202020204" pitchFamily="34" charset="0"/>
                        </a:rPr>
                        <a:t>Deviation</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r>
              <a:tr h="4314475">
                <a:tc>
                  <a:txBody>
                    <a:bodyPr/>
                    <a:lstStyle/>
                    <a:p>
                      <a:pPr>
                        <a:lnSpc>
                          <a:spcPct val="115000"/>
                        </a:lnSpc>
                        <a:spcAft>
                          <a:spcPts val="0"/>
                        </a:spcAft>
                      </a:pPr>
                      <a:r>
                        <a:rPr lang="en-US" sz="1050" dirty="0" smtClean="0">
                          <a:effectLst/>
                          <a:latin typeface="Arial" panose="020B0604020202020204" pitchFamily="34" charset="0"/>
                          <a:ea typeface="Times New Roman"/>
                          <a:cs typeface="Arial" panose="020B0604020202020204" pitchFamily="34" charset="0"/>
                        </a:rPr>
                        <a:t>Contribute to the growth of international tourist arrivals in South Africa</a:t>
                      </a:r>
                      <a:endParaRPr lang="en-ZA" sz="1050" dirty="0">
                        <a:effectLst/>
                        <a:latin typeface="Arial" panose="020B0604020202020204" pitchFamily="34" charset="0"/>
                        <a:ea typeface="Times New Roman"/>
                        <a:cs typeface="Arial" panose="020B0604020202020204" pitchFamily="34" charset="0"/>
                      </a:endParaRPr>
                    </a:p>
                  </a:txBody>
                  <a:tcPr marL="51435" marR="51435" marT="0" marB="0">
                    <a:solidFill>
                      <a:schemeClr val="bg1">
                        <a:lumMod val="95000"/>
                      </a:schemeClr>
                    </a:solidFill>
                  </a:tcPr>
                </a:tc>
                <a:tc>
                  <a:txBody>
                    <a:bodyPr/>
                    <a:lstStyle/>
                    <a:p>
                      <a:pPr>
                        <a:lnSpc>
                          <a:spcPct val="115000"/>
                        </a:lnSpc>
                        <a:spcAft>
                          <a:spcPts val="0"/>
                        </a:spcAft>
                      </a:pPr>
                      <a:r>
                        <a:rPr lang="en-US" sz="1050" dirty="0" smtClean="0">
                          <a:effectLst/>
                          <a:latin typeface="Arial" panose="020B0604020202020204" pitchFamily="34" charset="0"/>
                          <a:ea typeface="Times New Roman"/>
                          <a:cs typeface="Arial" panose="020B0604020202020204" pitchFamily="34" charset="0"/>
                        </a:rPr>
                        <a:t>Number of international tourist arrivals achieved</a:t>
                      </a:r>
                      <a:endParaRPr lang="en-ZA" sz="1050" dirty="0">
                        <a:effectLst/>
                        <a:latin typeface="Arial" panose="020B0604020202020204" pitchFamily="34" charset="0"/>
                        <a:ea typeface="Times New Roman"/>
                        <a:cs typeface="Arial" panose="020B0604020202020204" pitchFamily="34" charset="0"/>
                      </a:endParaRPr>
                    </a:p>
                  </a:txBody>
                  <a:tcPr marL="51435" marR="51435" marT="0" marB="0">
                    <a:solidFill>
                      <a:schemeClr val="bg1">
                        <a:lumMod val="95000"/>
                      </a:schemeClr>
                    </a:solidFill>
                  </a:tcPr>
                </a:tc>
                <a:tc>
                  <a:txBody>
                    <a:bodyPr/>
                    <a:lstStyle/>
                    <a:p>
                      <a:pPr algn="just">
                        <a:lnSpc>
                          <a:spcPct val="115000"/>
                        </a:lnSpc>
                        <a:spcAft>
                          <a:spcPts val="0"/>
                        </a:spcAft>
                      </a:pPr>
                      <a:r>
                        <a:rPr lang="en-US" sz="1050" dirty="0" smtClean="0">
                          <a:effectLst/>
                          <a:latin typeface="Arial" panose="020B0604020202020204" pitchFamily="34" charset="0"/>
                          <a:ea typeface="Times New Roman"/>
                          <a:cs typeface="Arial" panose="020B0604020202020204" pitchFamily="34" charset="0"/>
                        </a:rPr>
                        <a:t>15 403 266</a:t>
                      </a:r>
                    </a:p>
                    <a:p>
                      <a:pPr algn="l">
                        <a:lnSpc>
                          <a:spcPct val="115000"/>
                        </a:lnSpc>
                        <a:spcAft>
                          <a:spcPts val="0"/>
                        </a:spcAft>
                      </a:pPr>
                      <a:r>
                        <a:rPr lang="en-US" sz="1050" dirty="0" smtClean="0">
                          <a:effectLst/>
                          <a:latin typeface="Arial" panose="020B0604020202020204" pitchFamily="34" charset="0"/>
                          <a:ea typeface="Times New Roman"/>
                          <a:cs typeface="Arial" panose="020B0604020202020204" pitchFamily="34" charset="0"/>
                        </a:rPr>
                        <a:t>(foreign visitor arrivals)</a:t>
                      </a:r>
                    </a:p>
                    <a:p>
                      <a:pPr algn="just">
                        <a:lnSpc>
                          <a:spcPct val="115000"/>
                        </a:lnSpc>
                        <a:spcAft>
                          <a:spcPts val="0"/>
                        </a:spcAft>
                      </a:pPr>
                      <a:endParaRPr lang="en-ZA" sz="1050" dirty="0">
                        <a:effectLst/>
                        <a:latin typeface="Arial" panose="020B0604020202020204" pitchFamily="34" charset="0"/>
                        <a:ea typeface="Times New Roman"/>
                        <a:cs typeface="Arial" panose="020B0604020202020204" pitchFamily="34" charset="0"/>
                      </a:endParaRPr>
                    </a:p>
                  </a:txBody>
                  <a:tcPr marL="51435" marR="51435" marT="0" marB="0">
                    <a:solidFill>
                      <a:schemeClr val="bg1">
                        <a:lumMod val="95000"/>
                      </a:schemeClr>
                    </a:solidFill>
                  </a:tcPr>
                </a:tc>
                <a:tc>
                  <a:txBody>
                    <a:bodyPr/>
                    <a:lstStyle/>
                    <a:p>
                      <a:pPr marL="0" marR="0" indent="0" algn="just">
                        <a:lnSpc>
                          <a:spcPct val="2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10 977 407</a:t>
                      </a:r>
                    </a:p>
                  </a:txBody>
                  <a:tcPr marL="51435" marR="51435" marT="0" marB="0">
                    <a:solidFill>
                      <a:schemeClr val="bg1">
                        <a:lumMod val="95000"/>
                      </a:schemeClr>
                    </a:solidFill>
                  </a:tcPr>
                </a:tc>
                <a:tc>
                  <a:txBody>
                    <a:bodyPr/>
                    <a:lstStyle/>
                    <a:p>
                      <a:pPr marL="0" marR="0" indent="0" algn="just">
                        <a:lnSpc>
                          <a:spcPct val="2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8 903 773</a:t>
                      </a:r>
                    </a:p>
                  </a:txBody>
                  <a:tcPr marL="51435" marR="51435" marT="0" marB="0">
                    <a:solidFill>
                      <a:schemeClr val="bg1">
                        <a:lumMod val="95000"/>
                      </a:schemeClr>
                    </a:solidFill>
                  </a:tcPr>
                </a:tc>
                <a:tc>
                  <a:txBody>
                    <a:bodyPr/>
                    <a:lstStyle/>
                    <a:p>
                      <a:pPr marL="0" marR="0" indent="0" algn="just">
                        <a:lnSpc>
                          <a:spcPct val="2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-18.9%</a:t>
                      </a:r>
                    </a:p>
                  </a:txBody>
                  <a:tcPr marL="51435" marR="51435" marT="0" marB="0">
                    <a:solidFill>
                      <a:schemeClr val="accent3">
                        <a:lumMod val="95000"/>
                      </a:schemeClr>
                    </a:solidFill>
                  </a:tcPr>
                </a:tc>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All markets showed a decline except for the Middle East, with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a </a:t>
                      </a:r>
                      <a:r>
                        <a:rPr lang="en-ZA" sz="1050" dirty="0">
                          <a:effectLst/>
                          <a:latin typeface="Arial" panose="020B0604020202020204" pitchFamily="34" charset="0"/>
                          <a:ea typeface="Times New Roman" panose="02020603050405020304" pitchFamily="18" charset="0"/>
                          <a:cs typeface="Arial" panose="020B0604020202020204" pitchFamily="34" charset="0"/>
                        </a:rPr>
                        <a:t>notable decrease from Central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and </a:t>
                      </a:r>
                      <a:r>
                        <a:rPr lang="en-ZA" sz="1050" dirty="0">
                          <a:effectLst/>
                          <a:latin typeface="Arial" panose="020B0604020202020204" pitchFamily="34" charset="0"/>
                          <a:ea typeface="Times New Roman" panose="02020603050405020304" pitchFamily="18" charset="0"/>
                          <a:cs typeface="Arial" panose="020B0604020202020204" pitchFamily="34" charset="0"/>
                        </a:rPr>
                        <a:t>South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America  </a:t>
                      </a:r>
                      <a:r>
                        <a:rPr lang="en-ZA" sz="1050" dirty="0">
                          <a:effectLst/>
                          <a:latin typeface="Arial" panose="020B0604020202020204" pitchFamily="34" charset="0"/>
                          <a:ea typeface="Times New Roman" panose="02020603050405020304" pitchFamily="18" charset="0"/>
                          <a:cs typeface="Arial" panose="020B0604020202020204" pitchFamily="34" charset="0"/>
                        </a:rPr>
                        <a:t>(-22.7%) and Australasia </a:t>
                      </a:r>
                      <a:endParaRPr lang="en-ZA" sz="105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(-10%). </a:t>
                      </a:r>
                      <a:r>
                        <a:rPr lang="en-ZA" sz="1050" dirty="0">
                          <a:effectLst/>
                          <a:latin typeface="Arial" panose="020B0604020202020204" pitchFamily="34" charset="0"/>
                          <a:ea typeface="Times New Roman" panose="02020603050405020304" pitchFamily="18" charset="0"/>
                          <a:cs typeface="Arial" panose="020B0604020202020204" pitchFamily="34" charset="0"/>
                        </a:rPr>
                        <a:t>The main reasons were: </a:t>
                      </a:r>
                    </a:p>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Lack </a:t>
                      </a:r>
                      <a:r>
                        <a:rPr lang="en-ZA" sz="1050" dirty="0">
                          <a:effectLst/>
                          <a:latin typeface="Arial" panose="020B0604020202020204" pitchFamily="34" charset="0"/>
                          <a:ea typeface="Times New Roman" panose="02020603050405020304" pitchFamily="18" charset="0"/>
                          <a:cs typeface="Arial" panose="020B0604020202020204" pitchFamily="34" charset="0"/>
                        </a:rPr>
                        <a:t>of forward bookings arising from the aftermath of the Ebola outbreak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in some parts of </a:t>
                      </a:r>
                      <a:r>
                        <a:rPr lang="en-ZA" sz="1050" dirty="0">
                          <a:effectLst/>
                          <a:latin typeface="Arial" panose="020B0604020202020204" pitchFamily="34" charset="0"/>
                          <a:ea typeface="Times New Roman" panose="02020603050405020304" pitchFamily="18" charset="0"/>
                          <a:cs typeface="Arial" panose="020B0604020202020204" pitchFamily="34" charset="0"/>
                        </a:rPr>
                        <a:t>West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Africa;</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Visa </a:t>
                      </a:r>
                      <a:r>
                        <a:rPr lang="en-ZA" sz="1050" dirty="0">
                          <a:effectLst/>
                          <a:latin typeface="Arial" panose="020B0604020202020204" pitchFamily="34" charset="0"/>
                          <a:ea typeface="Times New Roman" panose="02020603050405020304" pitchFamily="18" charset="0"/>
                          <a:cs typeface="Arial" panose="020B0604020202020204" pitchFamily="34" charset="0"/>
                        </a:rPr>
                        <a:t>processing capacity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constraints;</a:t>
                      </a:r>
                      <a:r>
                        <a:rPr lang="en-ZA" sz="1050" baseline="0" dirty="0" smtClean="0">
                          <a:effectLst/>
                          <a:latin typeface="Arial" panose="020B0604020202020204" pitchFamily="34" charset="0"/>
                          <a:ea typeface="Times New Roman" panose="02020603050405020304" pitchFamily="18" charset="0"/>
                          <a:cs typeface="Arial" panose="020B0604020202020204" pitchFamily="34" charset="0"/>
                        </a:rPr>
                        <a:t> and</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Lack </a:t>
                      </a:r>
                      <a:r>
                        <a:rPr lang="en-ZA" sz="1050" dirty="0">
                          <a:effectLst/>
                          <a:latin typeface="Arial" panose="020B0604020202020204" pitchFamily="34" charset="0"/>
                          <a:ea typeface="Times New Roman" panose="02020603050405020304" pitchFamily="18" charset="0"/>
                          <a:cs typeface="Arial" panose="020B0604020202020204" pitchFamily="34" charset="0"/>
                        </a:rPr>
                        <a:t>of understanding of the visa requirements and associated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perceptions </a:t>
                      </a:r>
                      <a:r>
                        <a:rPr lang="en-ZA" sz="1050" dirty="0">
                          <a:effectLst/>
                          <a:latin typeface="Arial" panose="020B0604020202020204" pitchFamily="34" charset="0"/>
                          <a:ea typeface="Times New Roman" panose="02020603050405020304" pitchFamily="18" charset="0"/>
                          <a:cs typeface="Arial" panose="020B0604020202020204" pitchFamily="34" charset="0"/>
                        </a:rPr>
                        <a:t>that South Africa is not safe for children.</a:t>
                      </a:r>
                    </a:p>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Global issues that affected arrivals:</a:t>
                      </a:r>
                    </a:p>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Negative </a:t>
                      </a:r>
                      <a:r>
                        <a:rPr lang="en-ZA" sz="1050" dirty="0">
                          <a:effectLst/>
                          <a:latin typeface="Arial" panose="020B0604020202020204" pitchFamily="34" charset="0"/>
                          <a:ea typeface="Times New Roman" panose="02020603050405020304" pitchFamily="18" charset="0"/>
                          <a:cs typeface="Arial" panose="020B0604020202020204" pitchFamily="34" charset="0"/>
                        </a:rPr>
                        <a:t>news about global safety and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security;</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Some </a:t>
                      </a:r>
                      <a:r>
                        <a:rPr lang="en-ZA" sz="1050" dirty="0">
                          <a:effectLst/>
                          <a:latin typeface="Arial" panose="020B0604020202020204" pitchFamily="34" charset="0"/>
                          <a:ea typeface="Times New Roman" panose="02020603050405020304" pitchFamily="18" charset="0"/>
                          <a:cs typeface="Arial" panose="020B0604020202020204" pitchFamily="34" charset="0"/>
                        </a:rPr>
                        <a:t>of  South Africa’s source markets were in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recession; </a:t>
                      </a:r>
                      <a:r>
                        <a:rPr lang="en-ZA" sz="1050" dirty="0">
                          <a:effectLst/>
                          <a:latin typeface="Arial" panose="020B0604020202020204" pitchFamily="34" charset="0"/>
                          <a:ea typeface="Times New Roman" panose="02020603050405020304" pitchFamily="18" charset="0"/>
                          <a:cs typeface="Arial" panose="020B0604020202020204" pitchFamily="34" charset="0"/>
                        </a:rPr>
                        <a:t>and</a:t>
                      </a:r>
                    </a:p>
                    <a:p>
                      <a:pPr marL="0" marR="0" indent="0" algn="l">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 Competition </a:t>
                      </a:r>
                      <a:r>
                        <a:rPr lang="en-ZA" sz="1050" dirty="0">
                          <a:effectLst/>
                          <a:latin typeface="Arial" panose="020B0604020202020204" pitchFamily="34" charset="0"/>
                          <a:ea typeface="Times New Roman" panose="02020603050405020304" pitchFamily="18" charset="0"/>
                          <a:cs typeface="Arial" panose="020B0604020202020204" pitchFamily="34" charset="0"/>
                        </a:rPr>
                        <a:t>from in-country domestic or regional travel.</a:t>
                      </a:r>
                    </a:p>
                  </a:txBody>
                  <a:tcPr marL="51435" marR="51435" marT="0" marB="0">
                    <a:solidFill>
                      <a:schemeClr val="bg1">
                        <a:lumMod val="95000"/>
                      </a:schemeClr>
                    </a:solidFill>
                  </a:tcPr>
                </a:tc>
              </a:tr>
            </a:tbl>
          </a:graphicData>
        </a:graphic>
      </p:graphicFrame>
      <p:sp>
        <p:nvSpPr>
          <p:cNvPr id="3" name="TextBox 2"/>
          <p:cNvSpPr txBox="1"/>
          <p:nvPr/>
        </p:nvSpPr>
        <p:spPr>
          <a:xfrm>
            <a:off x="304800" y="228600"/>
            <a:ext cx="7296150" cy="400110"/>
          </a:xfrm>
          <a:prstGeom prst="rect">
            <a:avLst/>
          </a:prstGeom>
          <a:noFill/>
        </p:spPr>
        <p:txBody>
          <a:bodyPr wrap="square">
            <a:spAutoFit/>
          </a:bodyPr>
          <a:lstStyle/>
          <a:p>
            <a:pPr>
              <a:defRPr/>
            </a:pPr>
            <a:r>
              <a:rPr lang="en-ZA" sz="2000" b="1" dirty="0">
                <a:solidFill>
                  <a:srgbClr val="000000"/>
                </a:solidFill>
                <a:latin typeface="Arial" panose="020B0604020202020204" pitchFamily="34" charset="0"/>
                <a:ea typeface="+mn-ea"/>
                <a:cs typeface="Arial" panose="020B0604020202020204" pitchFamily="34" charset="0"/>
              </a:rPr>
              <a:t>Performance Information </a:t>
            </a:r>
            <a:r>
              <a:rPr lang="en-ZA" sz="2000" b="1" dirty="0" smtClean="0">
                <a:solidFill>
                  <a:srgbClr val="000000"/>
                </a:solidFill>
                <a:latin typeface="Arial" panose="020B0604020202020204" pitchFamily="34" charset="0"/>
                <a:ea typeface="+mn-ea"/>
                <a:cs typeface="Arial" panose="020B0604020202020204" pitchFamily="34" charset="0"/>
              </a:rPr>
              <a:t>for 2015/16</a:t>
            </a:r>
            <a:endParaRPr lang="en-ZA" sz="2000" dirty="0">
              <a:solidFill>
                <a:srgbClr val="000000"/>
              </a:solidFill>
              <a:latin typeface="Arial" panose="020B0604020202020204" pitchFamily="34" charset="0"/>
              <a:ea typeface="+mn-ea"/>
              <a:cs typeface="Arial" panose="020B0604020202020204" pitchFamily="34" charset="0"/>
            </a:endParaRPr>
          </a:p>
        </p:txBody>
      </p:sp>
      <p:sp>
        <p:nvSpPr>
          <p:cNvPr id="2" name="TextBox 1"/>
          <p:cNvSpPr txBox="1"/>
          <p:nvPr/>
        </p:nvSpPr>
        <p:spPr>
          <a:xfrm>
            <a:off x="3505200" y="6553200"/>
            <a:ext cx="1931939" cy="261610"/>
          </a:xfrm>
          <a:prstGeom prst="rect">
            <a:avLst/>
          </a:prstGeom>
          <a:noFill/>
        </p:spPr>
        <p:txBody>
          <a:bodyPr wrap="none" rtlCol="0">
            <a:spAutoFit/>
          </a:bodyPr>
          <a:lstStyle/>
          <a:p>
            <a:r>
              <a:rPr lang="en-US" sz="1100" dirty="0">
                <a:solidFill>
                  <a:srgbClr val="000000"/>
                </a:solidFill>
              </a:rPr>
              <a:t>Annual Report Page </a:t>
            </a:r>
            <a:r>
              <a:rPr lang="en-US" sz="1100" dirty="0" smtClean="0">
                <a:solidFill>
                  <a:srgbClr val="000000"/>
                </a:solidFill>
              </a:rPr>
              <a:t>35 - 55</a:t>
            </a:r>
            <a:endParaRPr lang="en-ZA" sz="1100" dirty="0">
              <a:solidFill>
                <a:srgbClr val="000000"/>
              </a:solidFill>
            </a:endParaRPr>
          </a:p>
        </p:txBody>
      </p:sp>
    </p:spTree>
    <p:extLst>
      <p:ext uri="{BB962C8B-B14F-4D97-AF65-F5344CB8AC3E}">
        <p14:creationId xmlns:p14="http://schemas.microsoft.com/office/powerpoint/2010/main" val="56692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5867" y="628710"/>
          <a:ext cx="8911931" cy="5467290"/>
        </p:xfrm>
        <a:graphic>
          <a:graphicData uri="http://schemas.openxmlformats.org/drawingml/2006/table">
            <a:tbl>
              <a:tblPr firstRow="1" bandRow="1">
                <a:tableStyleId>{5C22544A-7EE6-4342-B048-85BDC9FD1C3A}</a:tableStyleId>
              </a:tblPr>
              <a:tblGrid>
                <a:gridCol w="1273133"/>
                <a:gridCol w="1273133"/>
                <a:gridCol w="1273133"/>
                <a:gridCol w="1273133"/>
                <a:gridCol w="1273133"/>
                <a:gridCol w="1273133"/>
                <a:gridCol w="1273133"/>
              </a:tblGrid>
              <a:tr h="1845411">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Strategic </a:t>
                      </a:r>
                      <a:r>
                        <a:rPr lang="en-US" sz="1050" b="1" dirty="0" smtClean="0">
                          <a:solidFill>
                            <a:schemeClr val="bg1"/>
                          </a:solidFill>
                          <a:effectLst/>
                          <a:latin typeface="Arial" panose="020B0604020202020204" pitchFamily="34" charset="0"/>
                          <a:ea typeface="Times New Roman"/>
                          <a:cs typeface="Arial" panose="020B0604020202020204" pitchFamily="34" charset="0"/>
                        </a:rPr>
                        <a:t>Objective</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Performance Indicator</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 </a:t>
                      </a:r>
                      <a:r>
                        <a:rPr lang="en-US" sz="1050" b="1" dirty="0" smtClean="0">
                          <a:solidFill>
                            <a:schemeClr val="bg1"/>
                          </a:solidFill>
                          <a:effectLst/>
                          <a:latin typeface="Arial" panose="020B0604020202020204" pitchFamily="34" charset="0"/>
                          <a:ea typeface="Times New Roman"/>
                          <a:cs typeface="Arial" panose="020B0604020202020204" pitchFamily="34" charset="0"/>
                        </a:rPr>
                        <a:t>2014/2015</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Planned Target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Deviation from </a:t>
                      </a:r>
                      <a:r>
                        <a:rPr lang="en-US" sz="1050" b="1" dirty="0" smtClean="0">
                          <a:solidFill>
                            <a:schemeClr val="bg1"/>
                          </a:solidFill>
                          <a:effectLst/>
                          <a:latin typeface="Arial" panose="020B0604020202020204" pitchFamily="34" charset="0"/>
                          <a:ea typeface="Times New Roman"/>
                          <a:cs typeface="Arial" panose="020B0604020202020204" pitchFamily="34" charset="0"/>
                        </a:rPr>
                        <a:t>Planned </a:t>
                      </a:r>
                      <a:r>
                        <a:rPr lang="en-US" sz="1050" b="1" dirty="0">
                          <a:solidFill>
                            <a:schemeClr val="bg1"/>
                          </a:solidFill>
                          <a:effectLst/>
                          <a:latin typeface="Arial" panose="020B0604020202020204" pitchFamily="34" charset="0"/>
                          <a:ea typeface="Times New Roman"/>
                          <a:cs typeface="Arial" panose="020B0604020202020204" pitchFamily="34" charset="0"/>
                        </a:rPr>
                        <a:t>T</a:t>
                      </a:r>
                      <a:r>
                        <a:rPr lang="en-US" sz="1050" b="1" dirty="0" smtClean="0">
                          <a:solidFill>
                            <a:schemeClr val="bg1"/>
                          </a:solidFill>
                          <a:effectLst/>
                          <a:latin typeface="Arial" panose="020B0604020202020204" pitchFamily="34" charset="0"/>
                          <a:ea typeface="Times New Roman"/>
                          <a:cs typeface="Arial" panose="020B0604020202020204" pitchFamily="34" charset="0"/>
                        </a:rPr>
                        <a:t>arget </a:t>
                      </a:r>
                      <a:r>
                        <a:rPr lang="en-US" sz="1050" b="1" dirty="0">
                          <a:solidFill>
                            <a:schemeClr val="bg1"/>
                          </a:solidFill>
                          <a:effectLst/>
                          <a:latin typeface="Arial" panose="020B0604020202020204" pitchFamily="34" charset="0"/>
                          <a:ea typeface="Times New Roman"/>
                          <a:cs typeface="Arial" panose="020B0604020202020204" pitchFamily="34" charset="0"/>
                        </a:rPr>
                        <a:t>to Actual Achievement for 2014/2015</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Comment on </a:t>
                      </a:r>
                      <a:r>
                        <a:rPr lang="en-US" sz="1050" b="1" dirty="0" smtClean="0">
                          <a:solidFill>
                            <a:schemeClr val="bg1"/>
                          </a:solidFill>
                          <a:effectLst/>
                          <a:latin typeface="Arial" panose="020B0604020202020204" pitchFamily="34" charset="0"/>
                          <a:ea typeface="Times New Roman"/>
                          <a:cs typeface="Arial" panose="020B0604020202020204" pitchFamily="34" charset="0"/>
                        </a:rPr>
                        <a:t>Deviation</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r>
              <a:tr h="3621879">
                <a:tc>
                  <a:txBody>
                    <a:bodyPr/>
                    <a:lstStyle/>
                    <a:p>
                      <a:pPr>
                        <a:lnSpc>
                          <a:spcPct val="115000"/>
                        </a:lnSpc>
                        <a:spcAft>
                          <a:spcPts val="0"/>
                        </a:spcAft>
                      </a:pPr>
                      <a:r>
                        <a:rPr lang="en-US" sz="1050" dirty="0" smtClean="0">
                          <a:effectLst/>
                          <a:latin typeface="Arial" panose="020B0604020202020204" pitchFamily="34" charset="0"/>
                          <a:ea typeface="Times New Roman"/>
                          <a:cs typeface="Arial" panose="020B0604020202020204" pitchFamily="34" charset="0"/>
                        </a:rPr>
                        <a:t>Contribute to the growth of domestic tourism in South Africa</a:t>
                      </a:r>
                      <a:endParaRPr lang="en-ZA" sz="1050" dirty="0">
                        <a:effectLst/>
                        <a:latin typeface="Arial" panose="020B0604020202020204" pitchFamily="34" charset="0"/>
                        <a:ea typeface="Times New Roman"/>
                        <a:cs typeface="Arial" panose="020B0604020202020204" pitchFamily="34" charset="0"/>
                      </a:endParaRP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Number of holiday trips achieved</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2 776 000</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2 841 209</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2 700 000</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-5%</a:t>
                      </a:r>
                    </a:p>
                  </a:txBody>
                  <a:tcPr marL="51435" marR="51435" marT="0" marB="0">
                    <a:solidFill>
                      <a:schemeClr val="accent3">
                        <a:lumMod val="95000"/>
                      </a:schemeClr>
                    </a:solidFill>
                  </a:tcPr>
                </a:tc>
                <a:tc>
                  <a:txBody>
                    <a:bodyPr/>
                    <a:lstStyle/>
                    <a:p>
                      <a:pPr marL="0" marR="0" indent="0" algn="l">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The target </a:t>
                      </a:r>
                      <a:r>
                        <a:rPr lang="en-ZA" sz="1050" dirty="0">
                          <a:effectLst/>
                          <a:latin typeface="Arial" panose="020B0604020202020204" pitchFamily="34" charset="0"/>
                          <a:ea typeface="Times New Roman" panose="02020603050405020304" pitchFamily="18" charset="0"/>
                          <a:cs typeface="Arial" panose="020B0604020202020204" pitchFamily="34" charset="0"/>
                        </a:rPr>
                        <a:t>has not been achieved due to South Africa’s poor economic growth, and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due to many South </a:t>
                      </a:r>
                      <a:r>
                        <a:rPr lang="en-ZA" sz="1050" dirty="0">
                          <a:effectLst/>
                          <a:latin typeface="Arial" panose="020B0604020202020204" pitchFamily="34" charset="0"/>
                          <a:ea typeface="Times New Roman" panose="02020603050405020304" pitchFamily="18" charset="0"/>
                          <a:cs typeface="Arial" panose="020B0604020202020204" pitchFamily="34" charset="0"/>
                        </a:rPr>
                        <a:t>Africans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not having a culture of </a:t>
                      </a:r>
                      <a:r>
                        <a:rPr lang="en-ZA" sz="1050" dirty="0">
                          <a:effectLst/>
                          <a:latin typeface="Arial" panose="020B0604020202020204" pitchFamily="34" charset="0"/>
                          <a:ea typeface="Times New Roman" panose="02020603050405020304" pitchFamily="18" charset="0"/>
                          <a:cs typeface="Arial" panose="020B0604020202020204" pitchFamily="34" charset="0"/>
                        </a:rPr>
                        <a:t>taking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holiday </a:t>
                      </a:r>
                      <a:r>
                        <a:rPr lang="en-ZA" sz="1050" dirty="0">
                          <a:effectLst/>
                          <a:latin typeface="Arial" panose="020B0604020202020204" pitchFamily="34" charset="0"/>
                          <a:ea typeface="Times New Roman" panose="02020603050405020304" pitchFamily="18" charset="0"/>
                          <a:cs typeface="Arial" panose="020B0604020202020204" pitchFamily="34" charset="0"/>
                        </a:rPr>
                        <a:t>trips. The domestic driver remained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visiting friends</a:t>
                      </a:r>
                      <a:r>
                        <a:rPr lang="en-ZA" sz="1050" baseline="0" dirty="0" smtClean="0">
                          <a:effectLst/>
                          <a:latin typeface="Arial" panose="020B0604020202020204" pitchFamily="34" charset="0"/>
                          <a:ea typeface="Times New Roman" panose="02020603050405020304" pitchFamily="18" charset="0"/>
                          <a:cs typeface="Arial" panose="020B0604020202020204" pitchFamily="34" charset="0"/>
                        </a:rPr>
                        <a:t> and relatives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VFR).</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bg1">
                        <a:lumMod val="95000"/>
                      </a:schemeClr>
                    </a:solidFill>
                  </a:tcPr>
                </a:tc>
              </a:tr>
            </a:tbl>
          </a:graphicData>
        </a:graphic>
      </p:graphicFrame>
      <p:sp>
        <p:nvSpPr>
          <p:cNvPr id="5" name="TextBox 4"/>
          <p:cNvSpPr txBox="1"/>
          <p:nvPr/>
        </p:nvSpPr>
        <p:spPr>
          <a:xfrm>
            <a:off x="228600" y="228600"/>
            <a:ext cx="7485698" cy="400110"/>
          </a:xfrm>
          <a:prstGeom prst="rect">
            <a:avLst/>
          </a:prstGeom>
          <a:noFill/>
        </p:spPr>
        <p:txBody>
          <a:bodyPr wrap="square">
            <a:spAutoFit/>
          </a:bodyPr>
          <a:lstStyle/>
          <a:p>
            <a:pPr>
              <a:defRPr/>
            </a:pPr>
            <a:r>
              <a:rPr lang="en-ZA" sz="2000" b="1" dirty="0">
                <a:solidFill>
                  <a:srgbClr val="000000"/>
                </a:solidFill>
                <a:latin typeface="Arial" panose="020B0604020202020204" pitchFamily="34" charset="0"/>
                <a:ea typeface="+mn-ea"/>
                <a:cs typeface="Arial" panose="020B0604020202020204" pitchFamily="34" charset="0"/>
              </a:rPr>
              <a:t>Performance </a:t>
            </a:r>
            <a:r>
              <a:rPr lang="en-ZA" sz="2000" b="1" dirty="0" smtClean="0">
                <a:solidFill>
                  <a:srgbClr val="000000"/>
                </a:solidFill>
                <a:latin typeface="Arial" panose="020B0604020202020204" pitchFamily="34" charset="0"/>
                <a:ea typeface="+mn-ea"/>
                <a:cs typeface="Arial" panose="020B0604020202020204" pitchFamily="34" charset="0"/>
              </a:rPr>
              <a:t>Information for </a:t>
            </a:r>
            <a:r>
              <a:rPr lang="en-ZA" sz="2000" b="1" dirty="0">
                <a:solidFill>
                  <a:srgbClr val="000000"/>
                </a:solidFill>
                <a:latin typeface="Arial" panose="020B0604020202020204" pitchFamily="34" charset="0"/>
                <a:ea typeface="+mn-ea"/>
                <a:cs typeface="Arial" panose="020B0604020202020204" pitchFamily="34" charset="0"/>
              </a:rPr>
              <a:t>2015/16</a:t>
            </a:r>
            <a:endParaRPr lang="en-ZA" sz="2000" dirty="0">
              <a:solidFill>
                <a:srgbClr val="000000"/>
              </a:solidFill>
              <a:latin typeface="Arial" panose="020B0604020202020204" pitchFamily="34" charset="0"/>
              <a:ea typeface="+mn-ea"/>
              <a:cs typeface="Arial" panose="020B0604020202020204" pitchFamily="34" charset="0"/>
            </a:endParaRPr>
          </a:p>
        </p:txBody>
      </p:sp>
      <p:sp>
        <p:nvSpPr>
          <p:cNvPr id="2" name="TextBox 1"/>
          <p:cNvSpPr txBox="1"/>
          <p:nvPr/>
        </p:nvSpPr>
        <p:spPr>
          <a:xfrm>
            <a:off x="3657600" y="6400800"/>
            <a:ext cx="19812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35 - 55</a:t>
            </a:r>
            <a:endParaRPr lang="en-ZA" sz="1100" dirty="0">
              <a:solidFill>
                <a:srgbClr val="000000"/>
              </a:solidFill>
            </a:endParaRPr>
          </a:p>
        </p:txBody>
      </p:sp>
    </p:spTree>
    <p:extLst>
      <p:ext uri="{BB962C8B-B14F-4D97-AF65-F5344CB8AC3E}">
        <p14:creationId xmlns:p14="http://schemas.microsoft.com/office/powerpoint/2010/main" val="377359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7"/>
          <p:cNvSpPr txBox="1">
            <a:spLocks noChangeArrowheads="1"/>
          </p:cNvSpPr>
          <p:nvPr/>
        </p:nvSpPr>
        <p:spPr bwMode="auto">
          <a:xfrm>
            <a:off x="1290637" y="5709048"/>
            <a:ext cx="1339454" cy="1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7" rIns="68552" bIns="34277">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525" dirty="0">
                <a:solidFill>
                  <a:srgbClr val="000000"/>
                </a:solidFill>
                <a:cs typeface="+mn-cs"/>
              </a:rPr>
              <a:t>Slide no. </a:t>
            </a:r>
            <a:fld id="{78D03F9A-D064-4CF6-8D1F-1977D50D2FAC}" type="slidenum">
              <a:rPr lang="en-US" altLang="en-US" sz="525">
                <a:solidFill>
                  <a:srgbClr val="000000"/>
                </a:solidFill>
                <a:cs typeface="+mn-cs"/>
              </a:rPr>
              <a:pPr>
                <a:spcBef>
                  <a:spcPct val="0"/>
                </a:spcBef>
                <a:buClrTx/>
                <a:buSzTx/>
                <a:buFontTx/>
                <a:buNone/>
              </a:pPr>
              <a:t>19</a:t>
            </a:fld>
            <a:endParaRPr lang="en-US" altLang="en-US" sz="525" dirty="0">
              <a:solidFill>
                <a:srgbClr val="000000"/>
              </a:solidFill>
              <a:cs typeface="+mn-cs"/>
            </a:endParaRPr>
          </a:p>
        </p:txBody>
      </p:sp>
      <p:graphicFrame>
        <p:nvGraphicFramePr>
          <p:cNvPr id="6" name="Table 5"/>
          <p:cNvGraphicFramePr>
            <a:graphicFrameLocks noGrp="1"/>
          </p:cNvGraphicFramePr>
          <p:nvPr>
            <p:extLst/>
          </p:nvPr>
        </p:nvGraphicFramePr>
        <p:xfrm>
          <a:off x="218209" y="628711"/>
          <a:ext cx="8800064" cy="5693742"/>
        </p:xfrm>
        <a:graphic>
          <a:graphicData uri="http://schemas.openxmlformats.org/drawingml/2006/table">
            <a:tbl>
              <a:tblPr firstRow="1" bandRow="1">
                <a:tableStyleId>{5C22544A-7EE6-4342-B048-85BDC9FD1C3A}</a:tableStyleId>
              </a:tblPr>
              <a:tblGrid>
                <a:gridCol w="1216010"/>
                <a:gridCol w="1298294"/>
                <a:gridCol w="1257152"/>
                <a:gridCol w="1257152"/>
                <a:gridCol w="1257152"/>
                <a:gridCol w="1257152"/>
                <a:gridCol w="1257152"/>
              </a:tblGrid>
              <a:tr h="1133889">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Strategic </a:t>
                      </a:r>
                      <a:r>
                        <a:rPr lang="en-US" sz="1050" b="1" dirty="0" smtClean="0">
                          <a:solidFill>
                            <a:schemeClr val="bg1"/>
                          </a:solidFill>
                          <a:effectLst/>
                          <a:latin typeface="Arial" panose="020B0604020202020204" pitchFamily="34" charset="0"/>
                          <a:ea typeface="Times New Roman"/>
                          <a:cs typeface="Arial" panose="020B0604020202020204" pitchFamily="34" charset="0"/>
                        </a:rPr>
                        <a:t>Objective</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Performance Indicator</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 </a:t>
                      </a:r>
                      <a:r>
                        <a:rPr lang="en-US" sz="1050" b="1" dirty="0" smtClean="0">
                          <a:solidFill>
                            <a:schemeClr val="bg1"/>
                          </a:solidFill>
                          <a:effectLst/>
                          <a:latin typeface="Arial" panose="020B0604020202020204" pitchFamily="34" charset="0"/>
                          <a:ea typeface="Times New Roman"/>
                          <a:cs typeface="Arial" panose="020B0604020202020204" pitchFamily="34" charset="0"/>
                        </a:rPr>
                        <a:t>2014/2015</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Planned Target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Deviation from </a:t>
                      </a:r>
                      <a:r>
                        <a:rPr lang="en-US" sz="1050" b="1" dirty="0" smtClean="0">
                          <a:solidFill>
                            <a:schemeClr val="bg1"/>
                          </a:solidFill>
                          <a:effectLst/>
                          <a:latin typeface="Arial" panose="020B0604020202020204" pitchFamily="34" charset="0"/>
                          <a:ea typeface="Times New Roman"/>
                          <a:cs typeface="Arial" panose="020B0604020202020204" pitchFamily="34" charset="0"/>
                        </a:rPr>
                        <a:t>Planned </a:t>
                      </a:r>
                      <a:r>
                        <a:rPr lang="en-US" sz="1050" b="1" dirty="0">
                          <a:solidFill>
                            <a:schemeClr val="bg1"/>
                          </a:solidFill>
                          <a:effectLst/>
                          <a:latin typeface="Arial" panose="020B0604020202020204" pitchFamily="34" charset="0"/>
                          <a:ea typeface="Times New Roman"/>
                          <a:cs typeface="Arial" panose="020B0604020202020204" pitchFamily="34" charset="0"/>
                        </a:rPr>
                        <a:t>T</a:t>
                      </a:r>
                      <a:r>
                        <a:rPr lang="en-US" sz="1050" b="1" dirty="0" smtClean="0">
                          <a:solidFill>
                            <a:schemeClr val="bg1"/>
                          </a:solidFill>
                          <a:effectLst/>
                          <a:latin typeface="Arial" panose="020B0604020202020204" pitchFamily="34" charset="0"/>
                          <a:ea typeface="Times New Roman"/>
                          <a:cs typeface="Arial" panose="020B0604020202020204" pitchFamily="34" charset="0"/>
                        </a:rPr>
                        <a:t>arget </a:t>
                      </a:r>
                      <a:r>
                        <a:rPr lang="en-US" sz="1050" b="1" dirty="0">
                          <a:solidFill>
                            <a:schemeClr val="bg1"/>
                          </a:solidFill>
                          <a:effectLst/>
                          <a:latin typeface="Arial" panose="020B0604020202020204" pitchFamily="34" charset="0"/>
                          <a:ea typeface="Times New Roman"/>
                          <a:cs typeface="Arial" panose="020B0604020202020204" pitchFamily="34" charset="0"/>
                        </a:rPr>
                        <a:t>to Actual Achievement for </a:t>
                      </a: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Comment on </a:t>
                      </a:r>
                      <a:r>
                        <a:rPr lang="en-US" sz="1050" b="1" dirty="0" smtClean="0">
                          <a:solidFill>
                            <a:schemeClr val="bg1"/>
                          </a:solidFill>
                          <a:effectLst/>
                          <a:latin typeface="Arial" panose="020B0604020202020204" pitchFamily="34" charset="0"/>
                          <a:ea typeface="Times New Roman"/>
                          <a:cs typeface="Arial" panose="020B0604020202020204" pitchFamily="34" charset="0"/>
                        </a:rPr>
                        <a:t>Deviation</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r>
              <a:tr h="719373">
                <a:tc>
                  <a:txBody>
                    <a:bodyPr/>
                    <a:lstStyle/>
                    <a:p>
                      <a:pPr>
                        <a:lnSpc>
                          <a:spcPct val="115000"/>
                        </a:lnSpc>
                        <a:spcAft>
                          <a:spcPts val="0"/>
                        </a:spcAft>
                      </a:pPr>
                      <a:r>
                        <a:rPr lang="en-ZA" sz="1050" dirty="0" smtClean="0">
                          <a:effectLst/>
                          <a:latin typeface="Arial" panose="020B0604020202020204" pitchFamily="34" charset="0"/>
                          <a:ea typeface="Times New Roman"/>
                          <a:cs typeface="Arial" panose="020B0604020202020204" pitchFamily="34" charset="0"/>
                        </a:rPr>
                        <a:t>Grow tourism revenue</a:t>
                      </a:r>
                      <a:endParaRPr lang="en-ZA" sz="1050" dirty="0">
                        <a:effectLst/>
                        <a:latin typeface="Arial" panose="020B0604020202020204" pitchFamily="34" charset="0"/>
                        <a:ea typeface="Times New Roman"/>
                        <a:cs typeface="Arial" panose="020B0604020202020204" pitchFamily="34" charset="0"/>
                      </a:endParaRPr>
                    </a:p>
                  </a:txBody>
                  <a:tcPr marL="51435" marR="51435" marT="0" marB="0">
                    <a:solidFill>
                      <a:schemeClr val="bg1">
                        <a:lumMod val="95000"/>
                      </a:schemeClr>
                    </a:solidFill>
                  </a:tcPr>
                </a:tc>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Total revenue achieved (billion rand)</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R119.18 billion</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R107.4 billion</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R91.7 billion</a:t>
                      </a:r>
                    </a:p>
                    <a:p>
                      <a:pPr marL="0" marR="0" indent="791845"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-14.6%</a:t>
                      </a:r>
                    </a:p>
                  </a:txBody>
                  <a:tcPr marL="51435" marR="51435" marT="0" marB="0">
                    <a:solidFill>
                      <a:schemeClr val="accent3">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p>
                  </a:txBody>
                  <a:tcPr marL="51435" marR="51435" marT="0" marB="0">
                    <a:solidFill>
                      <a:schemeClr val="bg1">
                        <a:lumMod val="95000"/>
                      </a:schemeClr>
                    </a:solidFill>
                  </a:tcPr>
                </a:tc>
              </a:tr>
              <a:tr h="1692005">
                <a:tc>
                  <a:txBody>
                    <a:bodyPr/>
                    <a:lstStyle/>
                    <a:p>
                      <a:pPr>
                        <a:lnSpc>
                          <a:spcPct val="115000"/>
                        </a:lnSpc>
                        <a:spcAft>
                          <a:spcPts val="0"/>
                        </a:spcAft>
                      </a:pPr>
                      <a:endParaRPr lang="en-ZA" sz="1050" dirty="0">
                        <a:effectLst/>
                        <a:latin typeface="Arial" panose="020B0604020202020204" pitchFamily="34" charset="0"/>
                        <a:ea typeface="Times New Roman"/>
                        <a:cs typeface="Arial" panose="020B0604020202020204" pitchFamily="34" charset="0"/>
                      </a:endParaRPr>
                    </a:p>
                  </a:txBody>
                  <a:tcPr marL="51435" marR="51435" marT="0" marB="0">
                    <a:solidFill>
                      <a:schemeClr val="bg1">
                        <a:lumMod val="95000"/>
                      </a:schemeClr>
                    </a:solidFill>
                  </a:tcPr>
                </a:tc>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TTFDS (billion rand)</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New KPI</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R83.1 billion</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R68.1 billion</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-18.1%</a:t>
                      </a:r>
                    </a:p>
                  </a:txBody>
                  <a:tcPr marL="51435" marR="51435" marT="0" marB="0">
                    <a:solidFill>
                      <a:schemeClr val="accent3">
                        <a:lumMod val="95000"/>
                      </a:schemeClr>
                    </a:solidFill>
                  </a:tcPr>
                </a:tc>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In spite of the target not being met, the TTFDS increased by 6.2% year on year.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Tourism </a:t>
                      </a:r>
                      <a:r>
                        <a:rPr lang="en-ZA" sz="1050" dirty="0">
                          <a:effectLst/>
                          <a:latin typeface="Arial" panose="020B0604020202020204" pitchFamily="34" charset="0"/>
                          <a:ea typeface="Times New Roman" panose="02020603050405020304" pitchFamily="18" charset="0"/>
                          <a:cs typeface="Arial" panose="020B0604020202020204" pitchFamily="34" charset="0"/>
                        </a:rPr>
                        <a:t>revenue is derived from tourist arrivals, therefore the decline in arrivals affected revenue.</a:t>
                      </a:r>
                    </a:p>
                  </a:txBody>
                  <a:tcPr marL="51435" marR="51435" marT="0" marB="0">
                    <a:solidFill>
                      <a:schemeClr val="bg1">
                        <a:lumMod val="95000"/>
                      </a:schemeClr>
                    </a:solidFill>
                  </a:tcPr>
                </a:tc>
              </a:tr>
              <a:tr h="1845822">
                <a:tc>
                  <a:txBody>
                    <a:bodyPr/>
                    <a:lstStyle/>
                    <a:p>
                      <a:pPr>
                        <a:lnSpc>
                          <a:spcPct val="115000"/>
                        </a:lnSpc>
                        <a:spcAft>
                          <a:spcPts val="0"/>
                        </a:spcAft>
                      </a:pPr>
                      <a:endParaRPr lang="en-ZA" sz="1050" dirty="0">
                        <a:effectLst/>
                        <a:latin typeface="Arial" panose="020B0604020202020204" pitchFamily="34" charset="0"/>
                        <a:ea typeface="Times New Roman"/>
                        <a:cs typeface="Arial" panose="020B0604020202020204" pitchFamily="34" charset="0"/>
                      </a:endParaRP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TDDS (billion rand)</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New KPI</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R24.3 billion</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R23.6 billion</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-2.8%</a:t>
                      </a:r>
                    </a:p>
                  </a:txBody>
                  <a:tcPr marL="51435" marR="51435" marT="0" marB="0">
                    <a:solidFill>
                      <a:schemeClr val="accent3">
                        <a:lumMod val="95000"/>
                      </a:schemeClr>
                    </a:solidFill>
                  </a:tcPr>
                </a:tc>
                <a:tc>
                  <a:txBody>
                    <a:bodyPr/>
                    <a:lstStyle/>
                    <a:p>
                      <a:pPr marL="0" marR="0" indent="0" algn="l">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The target was </a:t>
                      </a:r>
                      <a:r>
                        <a:rPr lang="en-ZA" sz="1050" dirty="0">
                          <a:effectLst/>
                          <a:latin typeface="Arial" panose="020B0604020202020204" pitchFamily="34" charset="0"/>
                          <a:ea typeface="Times New Roman" panose="02020603050405020304" pitchFamily="18" charset="0"/>
                          <a:cs typeface="Arial" panose="020B0604020202020204" pitchFamily="34" charset="0"/>
                        </a:rPr>
                        <a:t>not achieved despite the average spend per trip having increased from R950 to R960. This was due to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the country’s poor </a:t>
                      </a:r>
                      <a:r>
                        <a:rPr lang="en-ZA" sz="1050" dirty="0">
                          <a:effectLst/>
                          <a:latin typeface="Arial" panose="020B0604020202020204" pitchFamily="34" charset="0"/>
                          <a:ea typeface="Times New Roman" panose="02020603050405020304" pitchFamily="18" charset="0"/>
                          <a:cs typeface="Arial" panose="020B0604020202020204" pitchFamily="34" charset="0"/>
                        </a:rPr>
                        <a:t>economic performance,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high </a:t>
                      </a:r>
                      <a:r>
                        <a:rPr lang="en-ZA" sz="1050" dirty="0">
                          <a:effectLst/>
                          <a:latin typeface="Arial" panose="020B0604020202020204" pitchFamily="34" charset="0"/>
                          <a:ea typeface="Times New Roman" panose="02020603050405020304" pitchFamily="18" charset="0"/>
                          <a:cs typeface="Arial" panose="020B0604020202020204" pitchFamily="34" charset="0"/>
                        </a:rPr>
                        <a:t>unemployment and declining disposable income.</a:t>
                      </a:r>
                    </a:p>
                  </a:txBody>
                  <a:tcPr marL="51435" marR="51435" marT="0" marB="0">
                    <a:solidFill>
                      <a:schemeClr val="bg1">
                        <a:lumMod val="95000"/>
                      </a:schemeClr>
                    </a:solidFill>
                  </a:tcPr>
                </a:tc>
              </a:tr>
            </a:tbl>
          </a:graphicData>
        </a:graphic>
      </p:graphicFrame>
      <p:sp>
        <p:nvSpPr>
          <p:cNvPr id="5" name="TextBox 4"/>
          <p:cNvSpPr txBox="1"/>
          <p:nvPr/>
        </p:nvSpPr>
        <p:spPr>
          <a:xfrm>
            <a:off x="228600" y="228600"/>
            <a:ext cx="7580376" cy="400110"/>
          </a:xfrm>
          <a:prstGeom prst="rect">
            <a:avLst/>
          </a:prstGeom>
          <a:noFill/>
        </p:spPr>
        <p:txBody>
          <a:bodyPr wrap="square">
            <a:spAutoFit/>
          </a:bodyPr>
          <a:lstStyle/>
          <a:p>
            <a:pPr>
              <a:defRPr/>
            </a:pPr>
            <a:r>
              <a:rPr lang="en-ZA" sz="2000" b="1" dirty="0">
                <a:solidFill>
                  <a:srgbClr val="000000"/>
                </a:solidFill>
                <a:latin typeface="Arial" panose="020B0604020202020204" pitchFamily="34" charset="0"/>
                <a:ea typeface="+mn-ea"/>
                <a:cs typeface="Arial" panose="020B0604020202020204" pitchFamily="34" charset="0"/>
              </a:rPr>
              <a:t>Performance </a:t>
            </a:r>
            <a:r>
              <a:rPr lang="en-ZA" sz="2000" b="1" dirty="0" smtClean="0">
                <a:solidFill>
                  <a:srgbClr val="000000"/>
                </a:solidFill>
                <a:latin typeface="Arial" panose="020B0604020202020204" pitchFamily="34" charset="0"/>
                <a:ea typeface="+mn-ea"/>
                <a:cs typeface="Arial" panose="020B0604020202020204" pitchFamily="34" charset="0"/>
              </a:rPr>
              <a:t>Information for </a:t>
            </a:r>
            <a:r>
              <a:rPr lang="en-ZA" sz="2000" b="1" dirty="0">
                <a:solidFill>
                  <a:srgbClr val="000000"/>
                </a:solidFill>
                <a:latin typeface="Arial" panose="020B0604020202020204" pitchFamily="34" charset="0"/>
                <a:ea typeface="+mn-ea"/>
                <a:cs typeface="Arial" panose="020B0604020202020204" pitchFamily="34" charset="0"/>
              </a:rPr>
              <a:t>2015/16</a:t>
            </a:r>
            <a:endParaRPr lang="en-ZA" sz="2000" dirty="0">
              <a:solidFill>
                <a:srgbClr val="000000"/>
              </a:solidFill>
              <a:latin typeface="Arial" panose="020B0604020202020204" pitchFamily="34" charset="0"/>
              <a:ea typeface="+mn-ea"/>
              <a:cs typeface="Arial" panose="020B0604020202020204" pitchFamily="34" charset="0"/>
            </a:endParaRPr>
          </a:p>
        </p:txBody>
      </p:sp>
      <p:sp>
        <p:nvSpPr>
          <p:cNvPr id="2" name="TextBox 1"/>
          <p:cNvSpPr txBox="1"/>
          <p:nvPr/>
        </p:nvSpPr>
        <p:spPr>
          <a:xfrm>
            <a:off x="4038600" y="6477000"/>
            <a:ext cx="19812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35 - 55</a:t>
            </a:r>
            <a:endParaRPr lang="en-ZA" sz="1100" dirty="0">
              <a:solidFill>
                <a:srgbClr val="000000"/>
              </a:solidFill>
            </a:endParaRPr>
          </a:p>
        </p:txBody>
      </p:sp>
      <p:sp>
        <p:nvSpPr>
          <p:cNvPr id="3" name="TextBox 2"/>
          <p:cNvSpPr txBox="1"/>
          <p:nvPr/>
        </p:nvSpPr>
        <p:spPr>
          <a:xfrm>
            <a:off x="457200" y="6629400"/>
            <a:ext cx="659155" cy="200055"/>
          </a:xfrm>
          <a:prstGeom prst="rect">
            <a:avLst/>
          </a:prstGeom>
          <a:noFill/>
        </p:spPr>
        <p:txBody>
          <a:bodyPr wrap="none" rtlCol="0">
            <a:spAutoFit/>
          </a:bodyPr>
          <a:lstStyle/>
          <a:p>
            <a:r>
              <a:rPr lang="en-US" sz="700" dirty="0" smtClean="0">
                <a:latin typeface="+mn-lt"/>
              </a:rPr>
              <a:t>Slide no. 19</a:t>
            </a:r>
            <a:endParaRPr lang="en-ZA" sz="700" dirty="0">
              <a:latin typeface="+mn-lt"/>
            </a:endParaRPr>
          </a:p>
        </p:txBody>
      </p:sp>
    </p:spTree>
    <p:extLst>
      <p:ext uri="{BB962C8B-B14F-4D97-AF65-F5344CB8AC3E}">
        <p14:creationId xmlns:p14="http://schemas.microsoft.com/office/powerpoint/2010/main" val="184522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2000" b="1" dirty="0" smtClean="0">
                <a:solidFill>
                  <a:srgbClr val="000000"/>
                </a:solidFill>
              </a:rPr>
              <a:t>Contents</a:t>
            </a:r>
            <a:endParaRPr lang="en-US" altLang="en-US" dirty="0" smtClean="0"/>
          </a:p>
        </p:txBody>
      </p:sp>
      <p:sp>
        <p:nvSpPr>
          <p:cNvPr id="17410" name="Content Placeholder 2"/>
          <p:cNvSpPr>
            <a:spLocks noGrp="1"/>
          </p:cNvSpPr>
          <p:nvPr>
            <p:ph idx="1"/>
          </p:nvPr>
        </p:nvSpPr>
        <p:spPr>
          <a:xfrm>
            <a:off x="381000" y="762000"/>
            <a:ext cx="8382000" cy="5475288"/>
          </a:xfrm>
        </p:spPr>
        <p:txBody>
          <a:bodyPr/>
          <a:lstStyle/>
          <a:p>
            <a:pPr>
              <a:lnSpc>
                <a:spcPct val="150000"/>
              </a:lnSpc>
              <a:buClr>
                <a:srgbClr val="000000"/>
              </a:buClr>
              <a:defRPr/>
            </a:pPr>
            <a:r>
              <a:rPr lang="en-US" altLang="en-US" sz="1400" dirty="0" smtClean="0">
                <a:solidFill>
                  <a:srgbClr val="000000"/>
                </a:solidFill>
              </a:rPr>
              <a:t>Strategic </a:t>
            </a:r>
            <a:r>
              <a:rPr lang="en-US" altLang="en-US" sz="1400" dirty="0">
                <a:solidFill>
                  <a:srgbClr val="000000"/>
                </a:solidFill>
              </a:rPr>
              <a:t>Overview</a:t>
            </a:r>
          </a:p>
          <a:p>
            <a:pPr>
              <a:lnSpc>
                <a:spcPct val="150000"/>
              </a:lnSpc>
              <a:buClr>
                <a:srgbClr val="000000"/>
              </a:buClr>
              <a:defRPr/>
            </a:pPr>
            <a:r>
              <a:rPr lang="en-US" altLang="en-US" sz="1400" dirty="0" smtClean="0">
                <a:solidFill>
                  <a:srgbClr val="000000"/>
                </a:solidFill>
              </a:rPr>
              <a:t>Governance and Organisational Structures</a:t>
            </a:r>
          </a:p>
          <a:p>
            <a:pPr>
              <a:lnSpc>
                <a:spcPct val="150000"/>
              </a:lnSpc>
              <a:buClr>
                <a:srgbClr val="000000"/>
              </a:buClr>
              <a:defRPr/>
            </a:pPr>
            <a:r>
              <a:rPr lang="en-US" altLang="en-US" sz="1400" dirty="0" smtClean="0">
                <a:solidFill>
                  <a:srgbClr val="000000"/>
                </a:solidFill>
              </a:rPr>
              <a:t>Auditor General’s Report</a:t>
            </a:r>
            <a:endParaRPr lang="en-US" altLang="en-US" sz="1400" dirty="0">
              <a:solidFill>
                <a:srgbClr val="000000"/>
              </a:solidFill>
            </a:endParaRPr>
          </a:p>
          <a:p>
            <a:pPr>
              <a:lnSpc>
                <a:spcPct val="150000"/>
              </a:lnSpc>
              <a:buClr>
                <a:srgbClr val="000000"/>
              </a:buClr>
              <a:defRPr/>
            </a:pPr>
            <a:r>
              <a:rPr lang="en-US" altLang="en-US" sz="1400" dirty="0">
                <a:solidFill>
                  <a:srgbClr val="000000"/>
                </a:solidFill>
              </a:rPr>
              <a:t>Situational Analysis</a:t>
            </a:r>
          </a:p>
          <a:p>
            <a:pPr>
              <a:lnSpc>
                <a:spcPct val="150000"/>
              </a:lnSpc>
              <a:buClr>
                <a:srgbClr val="000000"/>
              </a:buClr>
              <a:defRPr/>
            </a:pPr>
            <a:r>
              <a:rPr lang="en-US" altLang="en-US" sz="1400" dirty="0" smtClean="0">
                <a:solidFill>
                  <a:srgbClr val="000000"/>
                </a:solidFill>
              </a:rPr>
              <a:t>2015/16 </a:t>
            </a:r>
            <a:r>
              <a:rPr lang="en-US" altLang="en-US" sz="1400" dirty="0">
                <a:solidFill>
                  <a:srgbClr val="000000"/>
                </a:solidFill>
              </a:rPr>
              <a:t>Audited Performance Information </a:t>
            </a:r>
          </a:p>
          <a:p>
            <a:pPr>
              <a:lnSpc>
                <a:spcPct val="150000"/>
              </a:lnSpc>
              <a:buClr>
                <a:srgbClr val="000000"/>
              </a:buClr>
              <a:defRPr/>
            </a:pPr>
            <a:r>
              <a:rPr lang="en-US" altLang="en-US" sz="1400" dirty="0" smtClean="0">
                <a:solidFill>
                  <a:srgbClr val="000000"/>
                </a:solidFill>
              </a:rPr>
              <a:t>Governance </a:t>
            </a:r>
            <a:r>
              <a:rPr lang="en-US" altLang="en-US" sz="1400" dirty="0">
                <a:solidFill>
                  <a:srgbClr val="000000"/>
                </a:solidFill>
              </a:rPr>
              <a:t>Information</a:t>
            </a:r>
          </a:p>
          <a:p>
            <a:pPr>
              <a:lnSpc>
                <a:spcPct val="150000"/>
              </a:lnSpc>
              <a:buClr>
                <a:srgbClr val="000000"/>
              </a:buClr>
              <a:defRPr/>
            </a:pPr>
            <a:r>
              <a:rPr lang="en-US" altLang="en-US" sz="1400" dirty="0">
                <a:solidFill>
                  <a:srgbClr val="000000"/>
                </a:solidFill>
              </a:rPr>
              <a:t>Human Resource Management</a:t>
            </a:r>
          </a:p>
          <a:p>
            <a:pPr>
              <a:lnSpc>
                <a:spcPct val="150000"/>
              </a:lnSpc>
              <a:buClr>
                <a:srgbClr val="000000"/>
              </a:buClr>
              <a:defRPr/>
            </a:pPr>
            <a:r>
              <a:rPr lang="en-ZA" altLang="en-US" sz="1400" dirty="0">
                <a:solidFill>
                  <a:srgbClr val="000000"/>
                </a:solidFill>
              </a:rPr>
              <a:t>Audited Statement of Financial Performance for </a:t>
            </a:r>
            <a:r>
              <a:rPr lang="en-ZA" altLang="en-US" sz="1400" dirty="0" smtClean="0">
                <a:solidFill>
                  <a:srgbClr val="000000"/>
                </a:solidFill>
              </a:rPr>
              <a:t>2015/16</a:t>
            </a:r>
          </a:p>
          <a:p>
            <a:pPr marL="0" indent="0">
              <a:buFont typeface="Times" panose="02020603050405020304" pitchFamily="18" charset="0"/>
              <a:buNone/>
              <a:defRPr/>
            </a:pPr>
            <a:endParaRPr lang="en-US" altLang="en-US" dirty="0" smtClean="0"/>
          </a:p>
        </p:txBody>
      </p:sp>
      <p:sp>
        <p:nvSpPr>
          <p:cNvPr id="2" name="TextBox 1"/>
          <p:cNvSpPr txBox="1"/>
          <p:nvPr/>
        </p:nvSpPr>
        <p:spPr>
          <a:xfrm>
            <a:off x="457200" y="6237288"/>
            <a:ext cx="917468" cy="200055"/>
          </a:xfrm>
          <a:prstGeom prst="rect">
            <a:avLst/>
          </a:prstGeom>
          <a:noFill/>
        </p:spPr>
        <p:txBody>
          <a:bodyPr wrap="square" rtlCol="0">
            <a:spAutoFit/>
          </a:bodyPr>
          <a:lstStyle/>
          <a:p>
            <a:r>
              <a:rPr lang="en-US" sz="700" dirty="0" smtClean="0">
                <a:latin typeface="+mn-lt"/>
              </a:rPr>
              <a:t>Slide no. 2</a:t>
            </a:r>
            <a:endParaRPr lang="en-ZA" sz="700" dirty="0">
              <a:latin typeface="+mn-lt"/>
            </a:endParaRPr>
          </a:p>
        </p:txBody>
      </p:sp>
    </p:spTree>
    <p:extLst>
      <p:ext uri="{BB962C8B-B14F-4D97-AF65-F5344CB8AC3E}">
        <p14:creationId xmlns:p14="http://schemas.microsoft.com/office/powerpoint/2010/main" val="2482079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 y="609599"/>
          <a:ext cx="8856519" cy="5880735"/>
        </p:xfrm>
        <a:graphic>
          <a:graphicData uri="http://schemas.openxmlformats.org/drawingml/2006/table">
            <a:tbl>
              <a:tblPr firstRow="1" bandRow="1">
                <a:tableStyleId>{5C22544A-7EE6-4342-B048-85BDC9FD1C3A}</a:tableStyleId>
              </a:tblPr>
              <a:tblGrid>
                <a:gridCol w="1265217"/>
                <a:gridCol w="1265217"/>
                <a:gridCol w="1265217"/>
                <a:gridCol w="1265217"/>
                <a:gridCol w="1265217"/>
                <a:gridCol w="1265217"/>
                <a:gridCol w="1265217"/>
              </a:tblGrid>
              <a:tr h="894684">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Strategic </a:t>
                      </a:r>
                      <a:r>
                        <a:rPr lang="en-US" sz="1050" b="1" dirty="0" smtClean="0">
                          <a:solidFill>
                            <a:schemeClr val="bg1"/>
                          </a:solidFill>
                          <a:effectLst/>
                          <a:latin typeface="Arial" panose="020B0604020202020204" pitchFamily="34" charset="0"/>
                          <a:ea typeface="Times New Roman"/>
                          <a:cs typeface="Arial" panose="020B0604020202020204" pitchFamily="34" charset="0"/>
                        </a:rPr>
                        <a:t>Objective</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Performance Indicator</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 </a:t>
                      </a:r>
                      <a:r>
                        <a:rPr lang="en-US" sz="1050" b="1" dirty="0" smtClean="0">
                          <a:solidFill>
                            <a:schemeClr val="bg1"/>
                          </a:solidFill>
                          <a:effectLst/>
                          <a:latin typeface="Arial" panose="020B0604020202020204" pitchFamily="34" charset="0"/>
                          <a:ea typeface="Times New Roman"/>
                          <a:cs typeface="Arial" panose="020B0604020202020204" pitchFamily="34" charset="0"/>
                        </a:rPr>
                        <a:t>2014/2015</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Planned Target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Actual Achievement</a:t>
                      </a:r>
                      <a:endParaRPr lang="en-ZA" sz="1050" b="1" dirty="0">
                        <a:solidFill>
                          <a:schemeClr val="bg1"/>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Deviation from </a:t>
                      </a:r>
                      <a:r>
                        <a:rPr lang="en-US" sz="1050" b="1" dirty="0" smtClean="0">
                          <a:solidFill>
                            <a:schemeClr val="bg1"/>
                          </a:solidFill>
                          <a:effectLst/>
                          <a:latin typeface="Arial" panose="020B0604020202020204" pitchFamily="34" charset="0"/>
                          <a:ea typeface="Times New Roman"/>
                          <a:cs typeface="Arial" panose="020B0604020202020204" pitchFamily="34" charset="0"/>
                        </a:rPr>
                        <a:t>Planned </a:t>
                      </a:r>
                      <a:r>
                        <a:rPr lang="en-US" sz="1050" b="1" dirty="0">
                          <a:solidFill>
                            <a:schemeClr val="bg1"/>
                          </a:solidFill>
                          <a:effectLst/>
                          <a:latin typeface="Arial" panose="020B0604020202020204" pitchFamily="34" charset="0"/>
                          <a:ea typeface="Times New Roman"/>
                          <a:cs typeface="Arial" panose="020B0604020202020204" pitchFamily="34" charset="0"/>
                        </a:rPr>
                        <a:t>T</a:t>
                      </a:r>
                      <a:r>
                        <a:rPr lang="en-US" sz="1050" b="1" dirty="0" smtClean="0">
                          <a:solidFill>
                            <a:schemeClr val="bg1"/>
                          </a:solidFill>
                          <a:effectLst/>
                          <a:latin typeface="Arial" panose="020B0604020202020204" pitchFamily="34" charset="0"/>
                          <a:ea typeface="Times New Roman"/>
                          <a:cs typeface="Arial" panose="020B0604020202020204" pitchFamily="34" charset="0"/>
                        </a:rPr>
                        <a:t>arget </a:t>
                      </a:r>
                      <a:r>
                        <a:rPr lang="en-US" sz="1050" b="1" dirty="0">
                          <a:solidFill>
                            <a:schemeClr val="bg1"/>
                          </a:solidFill>
                          <a:effectLst/>
                          <a:latin typeface="Arial" panose="020B0604020202020204" pitchFamily="34" charset="0"/>
                          <a:ea typeface="Times New Roman"/>
                          <a:cs typeface="Arial" panose="020B0604020202020204" pitchFamily="34" charset="0"/>
                        </a:rPr>
                        <a:t>to Actual Achievement for </a:t>
                      </a:r>
                      <a:r>
                        <a:rPr lang="en-US" sz="1050" b="1" dirty="0" smtClean="0">
                          <a:solidFill>
                            <a:schemeClr val="bg1"/>
                          </a:solidFill>
                          <a:effectLst/>
                          <a:latin typeface="Arial" panose="020B0604020202020204" pitchFamily="34" charset="0"/>
                          <a:ea typeface="Times New Roman"/>
                          <a:cs typeface="Arial" panose="020B0604020202020204" pitchFamily="34" charset="0"/>
                        </a:rPr>
                        <a:t>2015/2016</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c>
                  <a:txBody>
                    <a:bodyPr/>
                    <a:lstStyle/>
                    <a:p>
                      <a:pPr>
                        <a:lnSpc>
                          <a:spcPct val="115000"/>
                        </a:lnSpc>
                        <a:spcAft>
                          <a:spcPts val="0"/>
                        </a:spcAft>
                      </a:pPr>
                      <a:r>
                        <a:rPr lang="en-US" sz="1050" b="1" dirty="0">
                          <a:solidFill>
                            <a:schemeClr val="bg1"/>
                          </a:solidFill>
                          <a:effectLst/>
                          <a:latin typeface="Arial" panose="020B0604020202020204" pitchFamily="34" charset="0"/>
                          <a:ea typeface="Times New Roman"/>
                          <a:cs typeface="Arial" panose="020B0604020202020204" pitchFamily="34" charset="0"/>
                        </a:rPr>
                        <a:t>Comment on </a:t>
                      </a:r>
                      <a:r>
                        <a:rPr lang="en-US" sz="1050" b="1" dirty="0" smtClean="0">
                          <a:solidFill>
                            <a:schemeClr val="bg1"/>
                          </a:solidFill>
                          <a:effectLst/>
                          <a:latin typeface="Arial" panose="020B0604020202020204" pitchFamily="34" charset="0"/>
                          <a:ea typeface="Times New Roman"/>
                          <a:cs typeface="Arial" panose="020B0604020202020204" pitchFamily="34" charset="0"/>
                        </a:rPr>
                        <a:t>Deviation</a:t>
                      </a:r>
                      <a:endParaRPr lang="en-ZA" sz="105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solidFill>
                      <a:srgbClr val="C00000"/>
                    </a:solidFill>
                  </a:tcPr>
                </a:tc>
              </a:tr>
              <a:tr h="2022764">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Improve brand awareness of South Africa as a tourist destination</a:t>
                      </a:r>
                    </a:p>
                  </a:txBody>
                  <a:tcPr marL="51435" marR="51435" marT="0" marB="0">
                    <a:solidFill>
                      <a:schemeClr val="bg1">
                        <a:lumMod val="95000"/>
                      </a:schemeClr>
                    </a:solidFill>
                  </a:tcPr>
                </a:tc>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Brand awareness achieved (%)</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80% </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80% </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78%</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-2%</a:t>
                      </a:r>
                    </a:p>
                  </a:txBody>
                  <a:tcPr marL="51435" marR="51435" marT="0" marB="0">
                    <a:solidFill>
                      <a:schemeClr val="accent3">
                        <a:lumMod val="95000"/>
                      </a:schemeClr>
                    </a:solidFill>
                  </a:tcPr>
                </a:tc>
                <a:tc>
                  <a:txBody>
                    <a:bodyPr/>
                    <a:lstStyle/>
                    <a:p>
                      <a:pPr marL="0" marR="0" indent="0" algn="l">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The target was not </a:t>
                      </a:r>
                      <a:r>
                        <a:rPr lang="en-ZA" sz="1050" dirty="0">
                          <a:effectLst/>
                          <a:latin typeface="Arial" panose="020B0604020202020204" pitchFamily="34" charset="0"/>
                          <a:ea typeface="Times New Roman" panose="02020603050405020304" pitchFamily="18" charset="0"/>
                          <a:cs typeface="Arial" panose="020B0604020202020204" pitchFamily="34" charset="0"/>
                        </a:rPr>
                        <a:t>achieved due to a substantial reduction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in </a:t>
                      </a:r>
                      <a:r>
                        <a:rPr lang="en-ZA" sz="1050" dirty="0">
                          <a:effectLst/>
                          <a:latin typeface="Arial" panose="020B0604020202020204" pitchFamily="34" charset="0"/>
                          <a:ea typeface="Times New Roman" panose="02020603050405020304" pitchFamily="18" charset="0"/>
                          <a:cs typeface="Arial" panose="020B0604020202020204" pitchFamily="34" charset="0"/>
                        </a:rPr>
                        <a:t>the marketing and advertising budget, thus affecting brand visibility globally and in-market as well as compromising brand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building</a:t>
                      </a:r>
                      <a:r>
                        <a:rPr lang="en-ZA" sz="1050" baseline="0" dirty="0" smtClean="0">
                          <a:effectLst/>
                          <a:latin typeface="Arial" panose="020B0604020202020204" pitchFamily="34" charset="0"/>
                          <a:ea typeface="Times New Roman" panose="02020603050405020304" pitchFamily="18" charset="0"/>
                          <a:cs typeface="Arial" panose="020B0604020202020204" pitchFamily="34" charset="0"/>
                        </a:rPr>
                        <a:t> and</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050" dirty="0">
                          <a:effectLst/>
                          <a:latin typeface="Arial" panose="020B0604020202020204" pitchFamily="34" charset="0"/>
                          <a:ea typeface="Times New Roman" panose="02020603050405020304" pitchFamily="18" charset="0"/>
                          <a:cs typeface="Arial" panose="020B0604020202020204" pitchFamily="34" charset="0"/>
                        </a:rPr>
                        <a:t>awareness.</a:t>
                      </a:r>
                    </a:p>
                  </a:txBody>
                  <a:tcPr marL="51435" marR="51435" marT="0" marB="0">
                    <a:solidFill>
                      <a:schemeClr val="bg1">
                        <a:lumMod val="95000"/>
                      </a:schemeClr>
                    </a:solidFill>
                  </a:tcPr>
                </a:tc>
              </a:tr>
              <a:tr h="1555972">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Provide quality assurance for tourism products</a:t>
                      </a:r>
                    </a:p>
                  </a:txBody>
                  <a:tcPr marL="51435" marR="51435" marT="0" marB="0">
                    <a:solidFill>
                      <a:schemeClr val="bg1">
                        <a:lumMod val="95000"/>
                      </a:schemeClr>
                    </a:solidFill>
                  </a:tcPr>
                </a:tc>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Number of graded accommodation establishment members achieved</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5 369</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6 493 </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5 230</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-19.5%</a:t>
                      </a:r>
                    </a:p>
                  </a:txBody>
                  <a:tcPr marL="51435" marR="51435" marT="0" marB="0">
                    <a:solidFill>
                      <a:schemeClr val="accent3">
                        <a:lumMod val="95000"/>
                      </a:schemeClr>
                    </a:solidFill>
                  </a:tcPr>
                </a:tc>
                <a:tc>
                  <a:txBody>
                    <a:bodyPr/>
                    <a:lstStyle/>
                    <a:p>
                      <a:pPr marL="0" marR="0" indent="0" algn="l">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The annual </a:t>
                      </a:r>
                      <a:r>
                        <a:rPr lang="en-ZA" sz="1050" dirty="0">
                          <a:effectLst/>
                          <a:latin typeface="Arial" panose="020B0604020202020204" pitchFamily="34" charset="0"/>
                          <a:ea typeface="Times New Roman" panose="02020603050405020304" pitchFamily="18" charset="0"/>
                          <a:cs typeface="Arial" panose="020B0604020202020204" pitchFamily="34" charset="0"/>
                        </a:rPr>
                        <a:t>performance is 19.5% below target due to the cost versus the value of grading and  business closures as a result of </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the unfavourable </a:t>
                      </a:r>
                      <a:r>
                        <a:rPr lang="en-ZA" sz="1050" dirty="0">
                          <a:effectLst/>
                          <a:latin typeface="Arial" panose="020B0604020202020204" pitchFamily="34" charset="0"/>
                          <a:ea typeface="Times New Roman" panose="02020603050405020304" pitchFamily="18" charset="0"/>
                          <a:cs typeface="Arial" panose="020B0604020202020204" pitchFamily="34" charset="0"/>
                        </a:rPr>
                        <a:t>economic climate.</a:t>
                      </a:r>
                    </a:p>
                  </a:txBody>
                  <a:tcPr marL="51435" marR="51435" marT="0" marB="0">
                    <a:solidFill>
                      <a:schemeClr val="bg1">
                        <a:lumMod val="95000"/>
                      </a:schemeClr>
                    </a:solidFill>
                  </a:tcPr>
                </a:tc>
              </a:tr>
              <a:tr h="1089181">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Increase number of business events in South Africa</a:t>
                      </a:r>
                    </a:p>
                  </a:txBody>
                  <a:tcPr marL="51435" marR="51435" marT="0" marB="0">
                    <a:solidFill>
                      <a:schemeClr val="bg1">
                        <a:lumMod val="95000"/>
                      </a:schemeClr>
                    </a:solidFill>
                  </a:tcPr>
                </a:tc>
                <a:tc>
                  <a:txBody>
                    <a:bodyPr/>
                    <a:lstStyle/>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Number of business events achieved in South Africa </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New KPI</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87</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108</a:t>
                      </a:r>
                    </a:p>
                  </a:txBody>
                  <a:tcPr marL="51435" marR="51435" marT="0" marB="0">
                    <a:solidFill>
                      <a:schemeClr val="bg1">
                        <a:lumMod val="95000"/>
                      </a:schemeClr>
                    </a:solidFill>
                  </a:tcPr>
                </a:tc>
                <a:tc>
                  <a:txBody>
                    <a:bodyPr/>
                    <a:lstStyle/>
                    <a:p>
                      <a:pPr marL="0" marR="0" indent="0" algn="just">
                        <a:lnSpc>
                          <a:spcPct val="100000"/>
                        </a:lnSpc>
                        <a:spcBef>
                          <a:spcPts val="0"/>
                        </a:spcBef>
                        <a:spcAft>
                          <a:spcPts val="0"/>
                        </a:spcAft>
                      </a:pPr>
                      <a:r>
                        <a:rPr lang="en-ZA" sz="10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+24.1%</a:t>
                      </a:r>
                    </a:p>
                  </a:txBody>
                  <a:tcPr marL="51435" marR="51435" marT="0" marB="0">
                    <a:solidFill>
                      <a:schemeClr val="accent3">
                        <a:lumMod val="95000"/>
                      </a:schemeClr>
                    </a:solidFill>
                  </a:tcPr>
                </a:tc>
                <a:tc>
                  <a:txBody>
                    <a:bodyPr/>
                    <a:lstStyle/>
                    <a:p>
                      <a:pPr marL="0" marR="0" indent="0" algn="l">
                        <a:lnSpc>
                          <a:spcPct val="100000"/>
                        </a:lnSpc>
                        <a:spcBef>
                          <a:spcPts val="0"/>
                        </a:spcBef>
                        <a:spcAft>
                          <a:spcPts val="0"/>
                        </a:spcAft>
                      </a:pPr>
                      <a:r>
                        <a:rPr lang="en-ZA" sz="1050" dirty="0" smtClean="0">
                          <a:effectLst/>
                          <a:latin typeface="Arial" panose="020B0604020202020204" pitchFamily="34" charset="0"/>
                          <a:ea typeface="Times New Roman" panose="02020603050405020304" pitchFamily="18" charset="0"/>
                          <a:cs typeface="Arial" panose="020B0604020202020204" pitchFamily="34" charset="0"/>
                        </a:rPr>
                        <a:t>The</a:t>
                      </a:r>
                      <a:r>
                        <a:rPr lang="en-ZA" sz="1050" baseline="0" dirty="0" smtClean="0">
                          <a:effectLst/>
                          <a:latin typeface="Arial" panose="020B0604020202020204" pitchFamily="34" charset="0"/>
                          <a:ea typeface="Times New Roman" panose="02020603050405020304" pitchFamily="18" charset="0"/>
                          <a:cs typeface="Arial" panose="020B0604020202020204" pitchFamily="34" charset="0"/>
                        </a:rPr>
                        <a:t> t</a:t>
                      </a:r>
                      <a:r>
                        <a:rPr lang="en-ZA" sz="1050" dirty="0" smtClean="0">
                          <a:effectLst/>
                          <a:latin typeface="Arial" panose="020B0604020202020204" pitchFamily="34" charset="0"/>
                          <a:ea typeface="Times New Roman" panose="02020603050405020304" pitchFamily="18" charset="0"/>
                          <a:cs typeface="Arial" panose="020B0604020202020204" pitchFamily="34" charset="0"/>
                        </a:rPr>
                        <a:t>arget was exceeded </a:t>
                      </a:r>
                      <a:r>
                        <a:rPr lang="en-ZA" sz="1050" dirty="0">
                          <a:effectLst/>
                          <a:latin typeface="Arial" panose="020B0604020202020204" pitchFamily="34" charset="0"/>
                          <a:ea typeface="Times New Roman" panose="02020603050405020304" pitchFamily="18" charset="0"/>
                          <a:cs typeface="Arial" panose="020B0604020202020204" pitchFamily="34" charset="0"/>
                        </a:rPr>
                        <a:t>due to improved business events infrastructure as well as improved sales strategies.</a:t>
                      </a:r>
                    </a:p>
                    <a:p>
                      <a:pPr marL="0" marR="0" indent="0" algn="l">
                        <a:lnSpc>
                          <a:spcPct val="100000"/>
                        </a:lnSpc>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p>
                  </a:txBody>
                  <a:tcPr marL="51435" marR="51435" marT="0" marB="0">
                    <a:solidFill>
                      <a:schemeClr val="bg1">
                        <a:lumMod val="95000"/>
                      </a:schemeClr>
                    </a:solidFill>
                  </a:tcPr>
                </a:tc>
              </a:tr>
            </a:tbl>
          </a:graphicData>
        </a:graphic>
      </p:graphicFrame>
      <p:sp>
        <p:nvSpPr>
          <p:cNvPr id="5" name="TextBox 4"/>
          <p:cNvSpPr txBox="1"/>
          <p:nvPr/>
        </p:nvSpPr>
        <p:spPr>
          <a:xfrm>
            <a:off x="304800" y="152400"/>
            <a:ext cx="7439597" cy="400110"/>
          </a:xfrm>
          <a:prstGeom prst="rect">
            <a:avLst/>
          </a:prstGeom>
          <a:noFill/>
        </p:spPr>
        <p:txBody>
          <a:bodyPr wrap="square">
            <a:spAutoFit/>
          </a:bodyPr>
          <a:lstStyle/>
          <a:p>
            <a:pPr>
              <a:defRPr/>
            </a:pPr>
            <a:r>
              <a:rPr lang="en-ZA" sz="2000" b="1" dirty="0">
                <a:solidFill>
                  <a:srgbClr val="000000"/>
                </a:solidFill>
                <a:latin typeface="Arial" panose="020B0604020202020204" pitchFamily="34" charset="0"/>
                <a:ea typeface="+mn-ea"/>
                <a:cs typeface="Arial" panose="020B0604020202020204" pitchFamily="34" charset="0"/>
              </a:rPr>
              <a:t>Performance </a:t>
            </a:r>
            <a:r>
              <a:rPr lang="en-ZA" sz="2000" b="1" dirty="0" smtClean="0">
                <a:solidFill>
                  <a:srgbClr val="000000"/>
                </a:solidFill>
                <a:latin typeface="Arial" panose="020B0604020202020204" pitchFamily="34" charset="0"/>
                <a:ea typeface="+mn-ea"/>
                <a:cs typeface="Arial" panose="020B0604020202020204" pitchFamily="34" charset="0"/>
              </a:rPr>
              <a:t>Information for </a:t>
            </a:r>
            <a:r>
              <a:rPr lang="en-ZA" sz="2000" b="1" dirty="0">
                <a:solidFill>
                  <a:srgbClr val="000000"/>
                </a:solidFill>
                <a:latin typeface="Arial" panose="020B0604020202020204" pitchFamily="34" charset="0"/>
                <a:ea typeface="+mn-ea"/>
                <a:cs typeface="Arial" panose="020B0604020202020204" pitchFamily="34" charset="0"/>
              </a:rPr>
              <a:t>2015/16</a:t>
            </a:r>
            <a:endParaRPr lang="en-ZA" sz="2000" dirty="0">
              <a:solidFill>
                <a:srgbClr val="000000"/>
              </a:solidFill>
              <a:latin typeface="Arial" panose="020B0604020202020204" pitchFamily="34" charset="0"/>
              <a:ea typeface="+mn-ea"/>
              <a:cs typeface="Arial" panose="020B0604020202020204" pitchFamily="34" charset="0"/>
            </a:endParaRPr>
          </a:p>
        </p:txBody>
      </p:sp>
      <p:sp>
        <p:nvSpPr>
          <p:cNvPr id="2" name="TextBox 1"/>
          <p:cNvSpPr txBox="1"/>
          <p:nvPr/>
        </p:nvSpPr>
        <p:spPr>
          <a:xfrm>
            <a:off x="228600" y="6477000"/>
            <a:ext cx="778636" cy="200055"/>
          </a:xfrm>
          <a:prstGeom prst="rect">
            <a:avLst/>
          </a:prstGeom>
          <a:noFill/>
        </p:spPr>
        <p:txBody>
          <a:bodyPr wrap="square" rtlCol="0">
            <a:spAutoFit/>
          </a:bodyPr>
          <a:lstStyle/>
          <a:p>
            <a:r>
              <a:rPr lang="en-ZA" sz="700" dirty="0" smtClean="0">
                <a:solidFill>
                  <a:srgbClr val="000000"/>
                </a:solidFill>
              </a:rPr>
              <a:t>Slide no. 20</a:t>
            </a:r>
            <a:endParaRPr lang="en-ZA" sz="700" dirty="0">
              <a:solidFill>
                <a:srgbClr val="000000"/>
              </a:solidFill>
            </a:endParaRPr>
          </a:p>
        </p:txBody>
      </p:sp>
      <p:sp>
        <p:nvSpPr>
          <p:cNvPr id="3" name="TextBox 2"/>
          <p:cNvSpPr txBox="1"/>
          <p:nvPr/>
        </p:nvSpPr>
        <p:spPr>
          <a:xfrm>
            <a:off x="4343400" y="6477000"/>
            <a:ext cx="19050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35 -55</a:t>
            </a:r>
            <a:endParaRPr lang="en-ZA" sz="1100" dirty="0">
              <a:solidFill>
                <a:srgbClr val="000000"/>
              </a:solidFill>
            </a:endParaRPr>
          </a:p>
        </p:txBody>
      </p:sp>
    </p:spTree>
    <p:extLst>
      <p:ext uri="{BB962C8B-B14F-4D97-AF65-F5344CB8AC3E}">
        <p14:creationId xmlns:p14="http://schemas.microsoft.com/office/powerpoint/2010/main" val="312524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ctrTitle"/>
          </p:nvPr>
        </p:nvSpPr>
        <p:spPr>
          <a:xfrm>
            <a:off x="395288" y="2565400"/>
            <a:ext cx="8280400" cy="2016125"/>
          </a:xfrm>
        </p:spPr>
        <p:txBody>
          <a:bodyPr/>
          <a:lstStyle/>
          <a:p>
            <a:pPr algn="ctr"/>
            <a:r>
              <a:rPr lang="en-ZA" altLang="en-US" sz="2400" b="1" dirty="0" smtClean="0"/>
              <a:t>Strategies to Overcome Areas of Underperformance</a:t>
            </a:r>
          </a:p>
        </p:txBody>
      </p:sp>
      <p:sp>
        <p:nvSpPr>
          <p:cNvPr id="95235"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130E1C4D-A288-49DA-811F-0955ABF7938C}" type="slidenum">
              <a:rPr lang="en-US" altLang="en-US" sz="700">
                <a:solidFill>
                  <a:srgbClr val="000000"/>
                </a:solidFill>
                <a:ea typeface="ヒラギノ角ゴ Pro W3" pitchFamily="-84" charset="-128"/>
              </a:rPr>
              <a:pPr>
                <a:spcBef>
                  <a:spcPct val="0"/>
                </a:spcBef>
                <a:buClrTx/>
                <a:buSzTx/>
                <a:buFontTx/>
                <a:buNone/>
              </a:pPr>
              <a:t>21</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3406734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latin typeface="Trebuchet MS" panose="020B0603020202020204" pitchFamily="34" charset="0"/>
                <a:ea typeface="Calibri" panose="020F0502020204030204" pitchFamily="34" charset="0"/>
                <a:cs typeface="Arial" panose="020B0604020202020204" pitchFamily="34" charset="0"/>
              </a:rPr>
              <a:t>Strategies to </a:t>
            </a:r>
            <a:r>
              <a:rPr lang="en-ZA" sz="2000" b="1" dirty="0" smtClean="0">
                <a:latin typeface="Trebuchet MS" panose="020B0603020202020204" pitchFamily="34" charset="0"/>
                <a:ea typeface="Calibri" panose="020F0502020204030204" pitchFamily="34" charset="0"/>
                <a:cs typeface="Arial" panose="020B0604020202020204" pitchFamily="34" charset="0"/>
              </a:rPr>
              <a:t>Overcome Areas </a:t>
            </a:r>
            <a:r>
              <a:rPr lang="en-ZA" sz="2000" b="1" dirty="0">
                <a:latin typeface="Trebuchet MS" panose="020B0603020202020204" pitchFamily="34" charset="0"/>
                <a:ea typeface="Calibri" panose="020F0502020204030204" pitchFamily="34" charset="0"/>
                <a:cs typeface="Arial" panose="020B0604020202020204" pitchFamily="34" charset="0"/>
              </a:rPr>
              <a:t>of </a:t>
            </a:r>
            <a:r>
              <a:rPr lang="en-ZA" sz="2000" b="1" dirty="0" smtClean="0">
                <a:latin typeface="Trebuchet MS" panose="020B0603020202020204" pitchFamily="34" charset="0"/>
                <a:ea typeface="Calibri" panose="020F0502020204030204" pitchFamily="34" charset="0"/>
                <a:cs typeface="Arial" panose="020B0604020202020204" pitchFamily="34" charset="0"/>
              </a:rPr>
              <a:t>Under-performance </a:t>
            </a:r>
            <a:endParaRPr lang="en-ZA" sz="2000" b="1" dirty="0"/>
          </a:p>
        </p:txBody>
      </p:sp>
      <p:graphicFrame>
        <p:nvGraphicFramePr>
          <p:cNvPr id="3" name="Table 2"/>
          <p:cNvGraphicFramePr>
            <a:graphicFrameLocks noGrp="1"/>
          </p:cNvGraphicFramePr>
          <p:nvPr>
            <p:extLst>
              <p:ext uri="{D42A27DB-BD31-4B8C-83A1-F6EECF244321}">
                <p14:modId xmlns:p14="http://schemas.microsoft.com/office/powerpoint/2010/main" val="3973778711"/>
              </p:ext>
            </p:extLst>
          </p:nvPr>
        </p:nvGraphicFramePr>
        <p:xfrm>
          <a:off x="381000" y="685801"/>
          <a:ext cx="8381999" cy="5468112"/>
        </p:xfrm>
        <a:graphic>
          <a:graphicData uri="http://schemas.openxmlformats.org/drawingml/2006/table">
            <a:tbl>
              <a:tblPr firstRow="1" firstCol="1" bandRow="1" bandCol="1"/>
              <a:tblGrid>
                <a:gridCol w="2209800"/>
                <a:gridCol w="6172199"/>
              </a:tblGrid>
              <a:tr h="384974">
                <a:tc>
                  <a:txBody>
                    <a:bodyPr/>
                    <a:lstStyle/>
                    <a:p>
                      <a:pPr algn="l">
                        <a:lnSpc>
                          <a:spcPct val="115000"/>
                        </a:lnSpc>
                        <a:spcAft>
                          <a:spcPts val="0"/>
                        </a:spcAft>
                      </a:pPr>
                      <a:r>
                        <a:rPr lang="en-ZA" sz="1200" b="1" dirty="0" smtClean="0">
                          <a:solidFill>
                            <a:schemeClr val="bg1"/>
                          </a:solidFill>
                          <a:effectLst/>
                          <a:latin typeface="Trebuchet MS" panose="020B0603020202020204" pitchFamily="34" charset="0"/>
                          <a:ea typeface="Calibri" panose="020F0502020204030204" pitchFamily="34" charset="0"/>
                          <a:cs typeface="Arial" panose="020B0604020202020204" pitchFamily="34" charset="0"/>
                        </a:rPr>
                        <a:t>KEY PERFORMANCE INDICATOR</a:t>
                      </a:r>
                      <a:endPar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Aft>
                          <a:spcPts val="0"/>
                        </a:spcAft>
                      </a:pPr>
                      <a:r>
                        <a:rPr lang="en-ZA" sz="1200" b="1" dirty="0" smtClean="0">
                          <a:solidFill>
                            <a:schemeClr val="bg1"/>
                          </a:solidFill>
                          <a:effectLst/>
                          <a:latin typeface="Trebuchet MS" panose="020B0603020202020204" pitchFamily="34" charset="0"/>
                          <a:ea typeface="Calibri" panose="020F0502020204030204" pitchFamily="34" charset="0"/>
                          <a:cs typeface="Arial" panose="020B0604020202020204" pitchFamily="34" charset="0"/>
                        </a:rPr>
                        <a:t>MITIGATION STRATEGIES</a:t>
                      </a:r>
                      <a:endPar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747049">
                <a:tc>
                  <a:txBody>
                    <a:bodyPr/>
                    <a:lstStyle/>
                    <a:p>
                      <a:pPr algn="l">
                        <a:lnSpc>
                          <a:spcPct val="115000"/>
                        </a:lnSpc>
                        <a:spcAft>
                          <a:spcPts val="0"/>
                        </a:spcAft>
                      </a:pPr>
                      <a:r>
                        <a:rPr lang="en-ZA" sz="1200" dirty="0">
                          <a:effectLst/>
                          <a:latin typeface="Trebuchet MS" panose="020B0603020202020204" pitchFamily="34" charset="0"/>
                          <a:ea typeface="Calibri" panose="020F0502020204030204" pitchFamily="34" charset="0"/>
                          <a:cs typeface="Arial" panose="020B0604020202020204" pitchFamily="34" charset="0"/>
                        </a:rPr>
                        <a:t>Number of international tourist arrivals achieved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0"/>
                        </a:spcAft>
                      </a:pPr>
                      <a:r>
                        <a:rPr lang="en-ZA" sz="1200" dirty="0">
                          <a:effectLst/>
                          <a:latin typeface="Trebuchet MS" panose="020B0603020202020204" pitchFamily="34" charset="0"/>
                          <a:ea typeface="Calibri" panose="020F0502020204030204" pitchFamily="34" charset="0"/>
                          <a:cs typeface="Arial" panose="020B0604020202020204" pitchFamily="34" charset="0"/>
                        </a:rPr>
                        <a:t>Future performance is expected to grow due to the </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following:</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a:effectLst/>
                          <a:latin typeface="Trebuchet MS" panose="020B0603020202020204" pitchFamily="34" charset="0"/>
                          <a:ea typeface="Calibri" panose="020F0502020204030204" pitchFamily="34" charset="0"/>
                          <a:cs typeface="Arial" panose="020B0604020202020204" pitchFamily="34" charset="0"/>
                        </a:rPr>
                        <a:t>Amendment </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of </a:t>
                      </a:r>
                      <a:r>
                        <a:rPr lang="en-ZA" sz="1200" dirty="0">
                          <a:effectLst/>
                          <a:latin typeface="Trebuchet MS" panose="020B0603020202020204" pitchFamily="34" charset="0"/>
                          <a:ea typeface="Calibri" panose="020F0502020204030204" pitchFamily="34" charset="0"/>
                          <a:cs typeface="Arial" panose="020B0604020202020204" pitchFamily="34" charset="0"/>
                        </a:rPr>
                        <a:t>the immigration </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regulations;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a:effectLst/>
                          <a:latin typeface="Trebuchet MS" panose="020B0603020202020204" pitchFamily="34" charset="0"/>
                          <a:ea typeface="Calibri" panose="020F0502020204030204" pitchFamily="34" charset="0"/>
                          <a:cs typeface="Arial" panose="020B0604020202020204" pitchFamily="34" charset="0"/>
                        </a:rPr>
                        <a:t>Better alignment with industry, cities and provincial tourism </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agencies;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a:effectLst/>
                          <a:latin typeface="Trebuchet MS" panose="020B0603020202020204" pitchFamily="34" charset="0"/>
                          <a:ea typeface="Calibri" panose="020F0502020204030204" pitchFamily="34" charset="0"/>
                          <a:cs typeface="Arial" panose="020B0604020202020204" pitchFamily="34" charset="0"/>
                        </a:rPr>
                        <a:t>Improved airlift </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strategy; and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a:effectLst/>
                          <a:latin typeface="Trebuchet MS" panose="020B0603020202020204" pitchFamily="34" charset="0"/>
                          <a:ea typeface="Calibri" panose="020F0502020204030204" pitchFamily="34" charset="0"/>
                          <a:cs typeface="Arial" panose="020B0604020202020204" pitchFamily="34" charset="0"/>
                        </a:rPr>
                        <a:t>Implementation of the </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South African Tourism </a:t>
                      </a:r>
                      <a:r>
                        <a:rPr lang="en-ZA" sz="1200" dirty="0">
                          <a:effectLst/>
                          <a:latin typeface="Trebuchet MS" panose="020B0603020202020204" pitchFamily="34" charset="0"/>
                          <a:ea typeface="Calibri" panose="020F0502020204030204" pitchFamily="34" charset="0"/>
                          <a:cs typeface="Arial" panose="020B0604020202020204" pitchFamily="34" charset="0"/>
                        </a:rPr>
                        <a:t>enhanced growth strategy.  </a:t>
                      </a:r>
                      <a:endParaRPr lang="en-ZA" sz="1200" dirty="0" smtClean="0">
                        <a:effectLst/>
                        <a:latin typeface="Trebuchet MS" panose="020B0603020202020204" pitchFamily="34" charset="0"/>
                        <a:ea typeface="Calibri" panose="020F0502020204030204" pitchFamily="34" charset="0"/>
                        <a:cs typeface="Arial" panose="020B0604020202020204" pitchFamily="34" charset="0"/>
                      </a:endParaRPr>
                    </a:p>
                    <a:p>
                      <a:pPr marL="0" lvl="0" indent="0" algn="just">
                        <a:lnSpc>
                          <a:spcPct val="115000"/>
                        </a:lnSpc>
                        <a:spcAft>
                          <a:spcPts val="0"/>
                        </a:spcAft>
                        <a:buFont typeface="Symbol" panose="05050102010706020507" pitchFamily="18" charset="2"/>
                        <a:buNone/>
                      </a:pPr>
                      <a:endParaRPr lang="en-US" sz="1200" dirty="0" smtClean="0">
                        <a:effectLst/>
                        <a:latin typeface="+mn-lt"/>
                        <a:ea typeface="Calibri" panose="020F0502020204030204" pitchFamily="34"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US" sz="1200" dirty="0" smtClean="0">
                          <a:effectLst/>
                          <a:latin typeface="+mn-lt"/>
                          <a:ea typeface="Calibri" panose="020F0502020204030204" pitchFamily="34" charset="0"/>
                          <a:cs typeface="Times New Roman" panose="02020603050405020304" pitchFamily="18" charset="0"/>
                        </a:rPr>
                        <a:t>South African Tourism will begin implementing its enhanced growth strategy to increase travellers by five million within five years. This figure targets</a:t>
                      </a:r>
                      <a:r>
                        <a:rPr lang="en-US" sz="1200" baseline="0" dirty="0" smtClean="0">
                          <a:effectLst/>
                          <a:latin typeface="+mn-lt"/>
                          <a:ea typeface="Calibri" panose="020F0502020204030204" pitchFamily="34" charset="0"/>
                          <a:cs typeface="Times New Roman" panose="02020603050405020304" pitchFamily="18" charset="0"/>
                        </a:rPr>
                        <a:t> an </a:t>
                      </a:r>
                      <a:r>
                        <a:rPr lang="en-US" sz="1200" dirty="0" smtClean="0">
                          <a:effectLst/>
                          <a:latin typeface="+mn-lt"/>
                          <a:ea typeface="Calibri" panose="020F0502020204030204" pitchFamily="34" charset="0"/>
                          <a:cs typeface="Times New Roman" panose="02020603050405020304" pitchFamily="18" charset="0"/>
                        </a:rPr>
                        <a:t>increase in the number of tourist arrivals and domestic holiday trips. The following initiatives</a:t>
                      </a:r>
                      <a:r>
                        <a:rPr lang="en-US" sz="1200" baseline="0" dirty="0" smtClean="0">
                          <a:effectLst/>
                          <a:latin typeface="+mn-lt"/>
                          <a:ea typeface="Calibri" panose="020F0502020204030204" pitchFamily="34" charset="0"/>
                          <a:cs typeface="Times New Roman" panose="02020603050405020304" pitchFamily="18" charset="0"/>
                        </a:rPr>
                        <a:t> are planned:</a:t>
                      </a:r>
                      <a:r>
                        <a:rPr lang="en-US" sz="1200" dirty="0" smtClean="0">
                          <a:effectLst/>
                          <a:latin typeface="+mn-lt"/>
                          <a:ea typeface="Calibri" panose="020F0502020204030204" pitchFamily="34" charset="0"/>
                          <a:cs typeface="Times New Roman" panose="02020603050405020304" pitchFamily="18" charset="0"/>
                        </a:rPr>
                        <a:t> </a:t>
                      </a:r>
                      <a:endParaRPr lang="en-ZA" sz="1200" dirty="0" smtClean="0">
                        <a:effectLst/>
                        <a:latin typeface="+mn-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smtClean="0">
                          <a:effectLst/>
                          <a:latin typeface="Trebuchet MS" panose="020B0603020202020204" pitchFamily="34" charset="0"/>
                          <a:ea typeface="Calibri" panose="020F0502020204030204" pitchFamily="34" charset="0"/>
                          <a:cs typeface="Arial" panose="020B0604020202020204" pitchFamily="34" charset="0"/>
                        </a:rPr>
                        <a:t>Undertaking the</a:t>
                      </a:r>
                      <a:r>
                        <a:rPr lang="en-ZA" sz="1200" baseline="0" dirty="0" smtClean="0">
                          <a:effectLst/>
                          <a:latin typeface="Trebuchet MS" panose="020B0603020202020204" pitchFamily="34" charset="0"/>
                          <a:ea typeface="Calibri" panose="020F0502020204030204" pitchFamily="34" charset="0"/>
                          <a:cs typeface="Arial" panose="020B0604020202020204" pitchFamily="34" charset="0"/>
                        </a:rPr>
                        <a:t> s</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ixth review of the leisure tourism market portfolio in 2016/17 and implementing it from 2017/18 to 2019/20, coupled with an investment model to maximise return on investment;</a:t>
                      </a:r>
                      <a:endParaRPr lang="en-ZA" sz="12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smtClean="0">
                          <a:effectLst/>
                          <a:latin typeface="Trebuchet MS" panose="020B0603020202020204" pitchFamily="34" charset="0"/>
                          <a:ea typeface="Calibri" panose="020F0502020204030204" pitchFamily="34" charset="0"/>
                          <a:cs typeface="Arial" panose="020B0604020202020204" pitchFamily="34" charset="0"/>
                        </a:rPr>
                        <a:t>Undertaking a domestic </a:t>
                      </a:r>
                      <a:r>
                        <a:rPr lang="en-ZA" sz="1200" dirty="0">
                          <a:effectLst/>
                          <a:latin typeface="Trebuchet MS" panose="020B0603020202020204" pitchFamily="34" charset="0"/>
                          <a:ea typeface="Calibri" panose="020F0502020204030204" pitchFamily="34" charset="0"/>
                          <a:cs typeface="Arial" panose="020B0604020202020204" pitchFamily="34" charset="0"/>
                        </a:rPr>
                        <a:t>target market segment refresh exercise to inform a more robust domestic marketing </a:t>
                      </a:r>
                      <a:r>
                        <a:rPr lang="en-ZA" sz="1200" dirty="0" smtClean="0">
                          <a:effectLst/>
                          <a:latin typeface="Trebuchet MS" panose="020B0603020202020204" pitchFamily="34" charset="0"/>
                          <a:ea typeface="Calibri" panose="020F0502020204030204" pitchFamily="34" charset="0"/>
                          <a:cs typeface="Arial" panose="020B0604020202020204" pitchFamily="34" charset="0"/>
                        </a:rPr>
                        <a:t>strategy;</a:t>
                      </a:r>
                      <a:r>
                        <a:rPr lang="en-ZA" sz="1200" baseline="0" dirty="0" smtClean="0">
                          <a:effectLst/>
                          <a:latin typeface="Trebuchet MS" panose="020B0603020202020204" pitchFamily="34" charset="0"/>
                          <a:ea typeface="Calibri" panose="020F0502020204030204" pitchFamily="34" charset="0"/>
                          <a:cs typeface="Arial" panose="020B0604020202020204" pitchFamily="34" charset="0"/>
                        </a:rPr>
                        <a:t> and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a:effectLst/>
                          <a:latin typeface="Trebuchet MS" panose="020B0603020202020204" pitchFamily="34" charset="0"/>
                          <a:ea typeface="Calibri" panose="020F0502020204030204" pitchFamily="34" charset="0"/>
                          <a:cs typeface="Arial" panose="020B0604020202020204" pitchFamily="34" charset="0"/>
                        </a:rPr>
                        <a:t>Embarking on programmes that will seek to create a culture of travel.</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501">
                <a:tc>
                  <a:txBody>
                    <a:bodyPr/>
                    <a:lstStyle/>
                    <a:p>
                      <a:pPr algn="l">
                        <a:lnSpc>
                          <a:spcPct val="115000"/>
                        </a:lnSpc>
                        <a:spcAft>
                          <a:spcPts val="0"/>
                        </a:spcAft>
                      </a:pPr>
                      <a:r>
                        <a:rPr lang="en-ZA" sz="1200" dirty="0">
                          <a:effectLst/>
                          <a:latin typeface="Trebuchet MS" panose="020B0603020202020204" pitchFamily="34" charset="0"/>
                          <a:ea typeface="Calibri" panose="020F0502020204030204" pitchFamily="34" charset="0"/>
                          <a:cs typeface="Arial" panose="020B0604020202020204" pitchFamily="34" charset="0"/>
                        </a:rPr>
                        <a:t>Total revenue achieved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r>
              <a:tr h="1721009">
                <a:tc>
                  <a:txBody>
                    <a:bodyPr/>
                    <a:lstStyle/>
                    <a:p>
                      <a:pPr algn="l">
                        <a:lnSpc>
                          <a:spcPct val="115000"/>
                        </a:lnSpc>
                        <a:spcAft>
                          <a:spcPts val="0"/>
                        </a:spcAft>
                      </a:pPr>
                      <a:r>
                        <a:rPr lang="en-ZA" sz="1200" dirty="0">
                          <a:effectLst/>
                          <a:latin typeface="Trebuchet MS" panose="020B0603020202020204" pitchFamily="34" charset="0"/>
                          <a:ea typeface="Calibri" panose="020F0502020204030204" pitchFamily="34" charset="0"/>
                          <a:cs typeface="Arial" panose="020B0604020202020204" pitchFamily="34" charset="0"/>
                        </a:rPr>
                        <a:t>Number of holiday trips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r>
              <a:tr h="1791065">
                <a:tc>
                  <a:txBody>
                    <a:bodyPr/>
                    <a:lstStyle/>
                    <a:p>
                      <a:pPr algn="l">
                        <a:lnSpc>
                          <a:spcPct val="115000"/>
                        </a:lnSpc>
                        <a:spcAft>
                          <a:spcPts val="0"/>
                        </a:spcAft>
                      </a:pPr>
                      <a:r>
                        <a:rPr lang="en-ZA" sz="1200" dirty="0">
                          <a:effectLst/>
                          <a:latin typeface="Trebuchet MS" panose="020B0603020202020204" pitchFamily="34" charset="0"/>
                          <a:ea typeface="Calibri" panose="020F0502020204030204" pitchFamily="34" charset="0"/>
                          <a:cs typeface="Arial" panose="020B0604020202020204" pitchFamily="34" charset="0"/>
                        </a:rPr>
                        <a:t>Number of graded establishments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panose="05050102010706020507" pitchFamily="18" charset="2"/>
                        <a:buChar char=""/>
                      </a:pPr>
                      <a:r>
                        <a:rPr lang="en-ZA" sz="120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A</a:t>
                      </a:r>
                      <a:r>
                        <a:rPr lang="en-ZA" sz="1200" baseline="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 p</a:t>
                      </a:r>
                      <a:r>
                        <a:rPr lang="en-ZA" sz="120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olicy </a:t>
                      </a: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review will be undertaken to address possible policy amendments and </a:t>
                      </a:r>
                      <a:r>
                        <a:rPr lang="en-ZA" sz="120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updates, </a:t>
                      </a: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to enable South African Tourism to implement the expanded mandate of the </a:t>
                      </a:r>
                      <a:r>
                        <a:rPr lang="en-ZA" sz="120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Tourism Grading </a:t>
                      </a: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Council.</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As part of the policy review, South African Tourism will seek to create and implement a revised business model and value proposition in order to attract more establishments to </a:t>
                      </a:r>
                      <a:r>
                        <a:rPr lang="en-ZA" sz="120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become graded, </a:t>
                      </a: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and strengthen capabilities to improve client servicing and retention.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ZA" sz="120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An </a:t>
                      </a:r>
                      <a:r>
                        <a:rPr lang="en-ZA" sz="1200" dirty="0">
                          <a:solidFill>
                            <a:srgbClr val="000000"/>
                          </a:solidFill>
                          <a:effectLst/>
                          <a:latin typeface="Trebuchet MS" panose="020B0603020202020204" pitchFamily="34" charset="0"/>
                          <a:ea typeface="Calibri" panose="020F0502020204030204" pitchFamily="34" charset="0"/>
                          <a:cs typeface="Arial" panose="020B0604020202020204" pitchFamily="34" charset="0"/>
                        </a:rPr>
                        <a:t>integrated and targeted marketing and communications </a:t>
                      </a:r>
                      <a:r>
                        <a:rPr lang="en-ZA" sz="1200" dirty="0" smtClean="0">
                          <a:solidFill>
                            <a:srgbClr val="000000"/>
                          </a:solidFill>
                          <a:effectLst/>
                          <a:latin typeface="Trebuchet MS" panose="020B0603020202020204" pitchFamily="34" charset="0"/>
                          <a:ea typeface="Calibri" panose="020F0502020204030204" pitchFamily="34" charset="0"/>
                          <a:cs typeface="Arial" panose="020B0604020202020204" pitchFamily="34" charset="0"/>
                        </a:rPr>
                        <a:t>strategy will be implemented.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743200" y="6629400"/>
            <a:ext cx="184731" cy="461665"/>
          </a:xfrm>
          <a:prstGeom prst="rect">
            <a:avLst/>
          </a:prstGeom>
          <a:noFill/>
        </p:spPr>
        <p:txBody>
          <a:bodyPr wrap="none" rtlCol="0">
            <a:spAutoFit/>
          </a:bodyPr>
          <a:lstStyle/>
          <a:p>
            <a:endParaRPr lang="en-ZA" dirty="0">
              <a:solidFill>
                <a:srgbClr val="000000"/>
              </a:solidFill>
            </a:endParaRPr>
          </a:p>
        </p:txBody>
      </p:sp>
      <p:sp>
        <p:nvSpPr>
          <p:cNvPr id="6" name="TextBox 5"/>
          <p:cNvSpPr txBox="1"/>
          <p:nvPr/>
        </p:nvSpPr>
        <p:spPr>
          <a:xfrm>
            <a:off x="3733800" y="6498595"/>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60 </a:t>
            </a:r>
            <a:endParaRPr lang="en-ZA" sz="1100" dirty="0">
              <a:solidFill>
                <a:srgbClr val="000000"/>
              </a:solidFill>
            </a:endParaRPr>
          </a:p>
        </p:txBody>
      </p:sp>
    </p:spTree>
    <p:extLst>
      <p:ext uri="{BB962C8B-B14F-4D97-AF65-F5344CB8AC3E}">
        <p14:creationId xmlns:p14="http://schemas.microsoft.com/office/powerpoint/2010/main" val="1240527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ctrTitle"/>
          </p:nvPr>
        </p:nvSpPr>
        <p:spPr>
          <a:xfrm>
            <a:off x="395288" y="3200400"/>
            <a:ext cx="8291512" cy="1381125"/>
          </a:xfrm>
        </p:spPr>
        <p:txBody>
          <a:bodyPr/>
          <a:lstStyle/>
          <a:p>
            <a:pPr algn="ctr"/>
            <a:r>
              <a:rPr lang="en-ZA" altLang="en-US" sz="2400" b="1" dirty="0" smtClean="0"/>
              <a:t>Performance Information </a:t>
            </a:r>
            <a:br>
              <a:rPr lang="en-ZA" altLang="en-US" sz="2400" b="1" dirty="0" smtClean="0"/>
            </a:br>
            <a:r>
              <a:rPr lang="en-ZA" altLang="en-US" sz="2400" b="1" dirty="0" smtClean="0"/>
              <a:t>by Activity</a:t>
            </a:r>
          </a:p>
        </p:txBody>
      </p:sp>
      <p:sp>
        <p:nvSpPr>
          <p:cNvPr id="98307"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1CD7C59D-D714-4057-A5C1-C9B22C578913}" type="slidenum">
              <a:rPr lang="en-US" altLang="en-US" sz="700">
                <a:solidFill>
                  <a:srgbClr val="000000"/>
                </a:solidFill>
                <a:ea typeface="ヒラギノ角ゴ Pro W3" pitchFamily="-84" charset="-128"/>
              </a:rPr>
              <a:pPr>
                <a:spcBef>
                  <a:spcPct val="0"/>
                </a:spcBef>
                <a:buClrTx/>
                <a:buSzTx/>
                <a:buFontTx/>
                <a:buNone/>
              </a:pPr>
              <a:t>23</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370370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457201" y="3213100"/>
            <a:ext cx="685799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b="1" dirty="0">
                <a:solidFill>
                  <a:srgbClr val="000000"/>
                </a:solidFill>
                <a:latin typeface="Trebuchet MS" charset="0"/>
                <a:ea typeface="Osaka" charset="0"/>
                <a:cs typeface="Osaka" charset="0"/>
              </a:rPr>
              <a:t>Leisure Marketing </a:t>
            </a:r>
            <a:r>
              <a:rPr lang="en-US" b="1" dirty="0" smtClean="0">
                <a:solidFill>
                  <a:srgbClr val="000000"/>
                </a:solidFill>
                <a:latin typeface="Trebuchet MS" charset="0"/>
                <a:ea typeface="Osaka" charset="0"/>
                <a:cs typeface="Osaka" charset="0"/>
              </a:rPr>
              <a:t>Overview in 2015</a:t>
            </a: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304800" y="6324600"/>
            <a:ext cx="1036090" cy="200055"/>
          </a:xfrm>
          <a:prstGeom prst="rect">
            <a:avLst/>
          </a:prstGeom>
          <a:noFill/>
        </p:spPr>
        <p:txBody>
          <a:bodyPr wrap="square" rtlCol="0">
            <a:spAutoFit/>
          </a:bodyPr>
          <a:lstStyle/>
          <a:p>
            <a:r>
              <a:rPr lang="en-ZA" sz="700" dirty="0" smtClean="0"/>
              <a:t>Slide no. </a:t>
            </a:r>
            <a:r>
              <a:rPr lang="en-ZA" sz="700" dirty="0"/>
              <a:t>2</a:t>
            </a:r>
            <a:r>
              <a:rPr lang="en-ZA" sz="700" dirty="0" smtClean="0"/>
              <a:t>4</a:t>
            </a:r>
            <a:endParaRPr lang="en-ZA" sz="700" dirty="0"/>
          </a:p>
        </p:txBody>
      </p:sp>
    </p:spTree>
    <p:extLst>
      <p:ext uri="{BB962C8B-B14F-4D97-AF65-F5344CB8AC3E}">
        <p14:creationId xmlns:p14="http://schemas.microsoft.com/office/powerpoint/2010/main" val="13429779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AutoShape 2"/>
          <p:cNvSpPr>
            <a:spLocks noChangeArrowheads="1"/>
          </p:cNvSpPr>
          <p:nvPr/>
        </p:nvSpPr>
        <p:spPr bwMode="auto">
          <a:xfrm rot="10800000">
            <a:off x="3276600" y="3789363"/>
            <a:ext cx="2895600" cy="1295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F9999"/>
              </a:gs>
              <a:gs pos="100000">
                <a:srgbClr val="FF0000"/>
              </a:gs>
            </a:gsLst>
            <a:lin ang="5400000" scaled="1"/>
          </a:gradFill>
          <a:ln w="9525">
            <a:noFill/>
            <a:miter lim="800000"/>
            <a:headEnd/>
            <a:tailEnd/>
          </a:ln>
        </p:spPr>
        <p:txBody>
          <a:bodyPr wrap="none" lIns="45720" rIns="45720"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nvGrpSpPr>
          <p:cNvPr id="548" name="Group 4"/>
          <p:cNvGrpSpPr>
            <a:grpSpLocks/>
          </p:cNvGrpSpPr>
          <p:nvPr/>
        </p:nvGrpSpPr>
        <p:grpSpPr bwMode="auto">
          <a:xfrm>
            <a:off x="3" y="1184275"/>
            <a:ext cx="9121775" cy="4427538"/>
            <a:chOff x="0" y="667"/>
            <a:chExt cx="5746" cy="2789"/>
          </a:xfrm>
        </p:grpSpPr>
        <p:sp>
          <p:nvSpPr>
            <p:cNvPr id="549" name="Freeform 5"/>
            <p:cNvSpPr>
              <a:spLocks/>
            </p:cNvSpPr>
            <p:nvPr/>
          </p:nvSpPr>
          <p:spPr bwMode="auto">
            <a:xfrm>
              <a:off x="1613" y="2170"/>
              <a:ext cx="25" cy="9"/>
            </a:xfrm>
            <a:custGeom>
              <a:avLst/>
              <a:gdLst>
                <a:gd name="T0" fmla="*/ 0 w 25"/>
                <a:gd name="T1" fmla="*/ 0 h 9"/>
                <a:gd name="T2" fmla="*/ 2 w 25"/>
                <a:gd name="T3" fmla="*/ 8 h 9"/>
                <a:gd name="T4" fmla="*/ 24 w 25"/>
                <a:gd name="T5" fmla="*/ 5 h 9"/>
                <a:gd name="T6" fmla="*/ 0 w 25"/>
                <a:gd name="T7" fmla="*/ 0 h 9"/>
                <a:gd name="T8" fmla="*/ 0 60000 65536"/>
                <a:gd name="T9" fmla="*/ 0 60000 65536"/>
                <a:gd name="T10" fmla="*/ 0 60000 65536"/>
                <a:gd name="T11" fmla="*/ 0 60000 65536"/>
                <a:gd name="T12" fmla="*/ 0 w 25"/>
                <a:gd name="T13" fmla="*/ 0 h 9"/>
                <a:gd name="T14" fmla="*/ 25 w 25"/>
                <a:gd name="T15" fmla="*/ 9 h 9"/>
              </a:gdLst>
              <a:ahLst/>
              <a:cxnLst>
                <a:cxn ang="T8">
                  <a:pos x="T0" y="T1"/>
                </a:cxn>
                <a:cxn ang="T9">
                  <a:pos x="T2" y="T3"/>
                </a:cxn>
                <a:cxn ang="T10">
                  <a:pos x="T4" y="T5"/>
                </a:cxn>
                <a:cxn ang="T11">
                  <a:pos x="T6" y="T7"/>
                </a:cxn>
              </a:cxnLst>
              <a:rect l="T12" t="T13" r="T14" b="T15"/>
              <a:pathLst>
                <a:path w="25" h="9">
                  <a:moveTo>
                    <a:pt x="0" y="0"/>
                  </a:moveTo>
                  <a:lnTo>
                    <a:pt x="2" y="8"/>
                  </a:lnTo>
                  <a:lnTo>
                    <a:pt x="24" y="5"/>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0" name="Freeform 6"/>
            <p:cNvSpPr>
              <a:spLocks/>
            </p:cNvSpPr>
            <p:nvPr/>
          </p:nvSpPr>
          <p:spPr bwMode="auto">
            <a:xfrm>
              <a:off x="3658" y="1824"/>
              <a:ext cx="227" cy="163"/>
            </a:xfrm>
            <a:custGeom>
              <a:avLst/>
              <a:gdLst>
                <a:gd name="T0" fmla="*/ 0 w 227"/>
                <a:gd name="T1" fmla="*/ 78 h 163"/>
                <a:gd name="T2" fmla="*/ 2 w 227"/>
                <a:gd name="T3" fmla="*/ 120 h 163"/>
                <a:gd name="T4" fmla="*/ 18 w 227"/>
                <a:gd name="T5" fmla="*/ 133 h 163"/>
                <a:gd name="T6" fmla="*/ 5 w 227"/>
                <a:gd name="T7" fmla="*/ 154 h 163"/>
                <a:gd name="T8" fmla="*/ 30 w 227"/>
                <a:gd name="T9" fmla="*/ 162 h 163"/>
                <a:gd name="T10" fmla="*/ 89 w 227"/>
                <a:gd name="T11" fmla="*/ 154 h 163"/>
                <a:gd name="T12" fmla="*/ 100 w 227"/>
                <a:gd name="T13" fmla="*/ 131 h 163"/>
                <a:gd name="T14" fmla="*/ 139 w 227"/>
                <a:gd name="T15" fmla="*/ 118 h 163"/>
                <a:gd name="T16" fmla="*/ 143 w 227"/>
                <a:gd name="T17" fmla="*/ 98 h 163"/>
                <a:gd name="T18" fmla="*/ 156 w 227"/>
                <a:gd name="T19" fmla="*/ 93 h 163"/>
                <a:gd name="T20" fmla="*/ 151 w 227"/>
                <a:gd name="T21" fmla="*/ 82 h 163"/>
                <a:gd name="T22" fmla="*/ 165 w 227"/>
                <a:gd name="T23" fmla="*/ 81 h 163"/>
                <a:gd name="T24" fmla="*/ 176 w 227"/>
                <a:gd name="T25" fmla="*/ 61 h 163"/>
                <a:gd name="T26" fmla="*/ 171 w 227"/>
                <a:gd name="T27" fmla="*/ 41 h 163"/>
                <a:gd name="T28" fmla="*/ 224 w 227"/>
                <a:gd name="T29" fmla="*/ 27 h 163"/>
                <a:gd name="T30" fmla="*/ 226 w 227"/>
                <a:gd name="T31" fmla="*/ 23 h 163"/>
                <a:gd name="T32" fmla="*/ 206 w 227"/>
                <a:gd name="T33" fmla="*/ 19 h 163"/>
                <a:gd name="T34" fmla="*/ 178 w 227"/>
                <a:gd name="T35" fmla="*/ 33 h 163"/>
                <a:gd name="T36" fmla="*/ 164 w 227"/>
                <a:gd name="T37" fmla="*/ 0 h 163"/>
                <a:gd name="T38" fmla="*/ 140 w 227"/>
                <a:gd name="T39" fmla="*/ 25 h 163"/>
                <a:gd name="T40" fmla="*/ 70 w 227"/>
                <a:gd name="T41" fmla="*/ 23 h 163"/>
                <a:gd name="T42" fmla="*/ 35 w 227"/>
                <a:gd name="T43" fmla="*/ 60 h 163"/>
                <a:gd name="T44" fmla="*/ 11 w 227"/>
                <a:gd name="T45" fmla="*/ 48 h 163"/>
                <a:gd name="T46" fmla="*/ 0 w 227"/>
                <a:gd name="T47" fmla="*/ 78 h 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7"/>
                <a:gd name="T73" fmla="*/ 0 h 163"/>
                <a:gd name="T74" fmla="*/ 227 w 227"/>
                <a:gd name="T75" fmla="*/ 163 h 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7" h="163">
                  <a:moveTo>
                    <a:pt x="0" y="78"/>
                  </a:moveTo>
                  <a:lnTo>
                    <a:pt x="2" y="120"/>
                  </a:lnTo>
                  <a:lnTo>
                    <a:pt x="18" y="133"/>
                  </a:lnTo>
                  <a:lnTo>
                    <a:pt x="5" y="154"/>
                  </a:lnTo>
                  <a:lnTo>
                    <a:pt x="30" y="162"/>
                  </a:lnTo>
                  <a:lnTo>
                    <a:pt x="89" y="154"/>
                  </a:lnTo>
                  <a:lnTo>
                    <a:pt x="100" y="131"/>
                  </a:lnTo>
                  <a:lnTo>
                    <a:pt x="139" y="118"/>
                  </a:lnTo>
                  <a:lnTo>
                    <a:pt x="143" y="98"/>
                  </a:lnTo>
                  <a:lnTo>
                    <a:pt x="156" y="93"/>
                  </a:lnTo>
                  <a:lnTo>
                    <a:pt x="151" y="82"/>
                  </a:lnTo>
                  <a:lnTo>
                    <a:pt x="165" y="81"/>
                  </a:lnTo>
                  <a:lnTo>
                    <a:pt x="176" y="61"/>
                  </a:lnTo>
                  <a:lnTo>
                    <a:pt x="171" y="41"/>
                  </a:lnTo>
                  <a:lnTo>
                    <a:pt x="224" y="27"/>
                  </a:lnTo>
                  <a:lnTo>
                    <a:pt x="226" y="23"/>
                  </a:lnTo>
                  <a:lnTo>
                    <a:pt x="206" y="19"/>
                  </a:lnTo>
                  <a:lnTo>
                    <a:pt x="178" y="33"/>
                  </a:lnTo>
                  <a:lnTo>
                    <a:pt x="164" y="0"/>
                  </a:lnTo>
                  <a:lnTo>
                    <a:pt x="140" y="25"/>
                  </a:lnTo>
                  <a:lnTo>
                    <a:pt x="70" y="23"/>
                  </a:lnTo>
                  <a:lnTo>
                    <a:pt x="35" y="60"/>
                  </a:lnTo>
                  <a:lnTo>
                    <a:pt x="11" y="48"/>
                  </a:lnTo>
                  <a:lnTo>
                    <a:pt x="0" y="7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1" name="Freeform 7"/>
            <p:cNvSpPr>
              <a:spLocks/>
            </p:cNvSpPr>
            <p:nvPr/>
          </p:nvSpPr>
          <p:spPr bwMode="auto">
            <a:xfrm>
              <a:off x="2996" y="1747"/>
              <a:ext cx="30" cy="56"/>
            </a:xfrm>
            <a:custGeom>
              <a:avLst/>
              <a:gdLst>
                <a:gd name="T0" fmla="*/ 0 w 30"/>
                <a:gd name="T1" fmla="*/ 42 h 56"/>
                <a:gd name="T2" fmla="*/ 1 w 30"/>
                <a:gd name="T3" fmla="*/ 14 h 56"/>
                <a:gd name="T4" fmla="*/ 14 w 30"/>
                <a:gd name="T5" fmla="*/ 0 h 56"/>
                <a:gd name="T6" fmla="*/ 29 w 30"/>
                <a:gd name="T7" fmla="*/ 33 h 56"/>
                <a:gd name="T8" fmla="*/ 15 w 30"/>
                <a:gd name="T9" fmla="*/ 55 h 56"/>
                <a:gd name="T10" fmla="*/ 0 w 30"/>
                <a:gd name="T11" fmla="*/ 42 h 56"/>
                <a:gd name="T12" fmla="*/ 0 60000 65536"/>
                <a:gd name="T13" fmla="*/ 0 60000 65536"/>
                <a:gd name="T14" fmla="*/ 0 60000 65536"/>
                <a:gd name="T15" fmla="*/ 0 60000 65536"/>
                <a:gd name="T16" fmla="*/ 0 60000 65536"/>
                <a:gd name="T17" fmla="*/ 0 60000 65536"/>
                <a:gd name="T18" fmla="*/ 0 w 30"/>
                <a:gd name="T19" fmla="*/ 0 h 56"/>
                <a:gd name="T20" fmla="*/ 30 w 3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0" h="56">
                  <a:moveTo>
                    <a:pt x="0" y="42"/>
                  </a:moveTo>
                  <a:lnTo>
                    <a:pt x="1" y="14"/>
                  </a:lnTo>
                  <a:lnTo>
                    <a:pt x="14" y="0"/>
                  </a:lnTo>
                  <a:lnTo>
                    <a:pt x="29" y="33"/>
                  </a:lnTo>
                  <a:lnTo>
                    <a:pt x="15" y="55"/>
                  </a:lnTo>
                  <a:lnTo>
                    <a:pt x="0" y="4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2" name="Freeform 8"/>
            <p:cNvSpPr>
              <a:spLocks/>
            </p:cNvSpPr>
            <p:nvPr/>
          </p:nvSpPr>
          <p:spPr bwMode="auto">
            <a:xfrm>
              <a:off x="2551" y="1852"/>
              <a:ext cx="325" cy="310"/>
            </a:xfrm>
            <a:custGeom>
              <a:avLst/>
              <a:gdLst>
                <a:gd name="T0" fmla="*/ 0 w 325"/>
                <a:gd name="T1" fmla="*/ 165 h 310"/>
                <a:gd name="T2" fmla="*/ 1 w 325"/>
                <a:gd name="T3" fmla="*/ 171 h 310"/>
                <a:gd name="T4" fmla="*/ 60 w 325"/>
                <a:gd name="T5" fmla="*/ 210 h 310"/>
                <a:gd name="T6" fmla="*/ 189 w 325"/>
                <a:gd name="T7" fmla="*/ 295 h 310"/>
                <a:gd name="T8" fmla="*/ 190 w 325"/>
                <a:gd name="T9" fmla="*/ 309 h 310"/>
                <a:gd name="T10" fmla="*/ 203 w 325"/>
                <a:gd name="T11" fmla="*/ 307 h 310"/>
                <a:gd name="T12" fmla="*/ 228 w 325"/>
                <a:gd name="T13" fmla="*/ 301 h 310"/>
                <a:gd name="T14" fmla="*/ 324 w 325"/>
                <a:gd name="T15" fmla="*/ 234 h 310"/>
                <a:gd name="T16" fmla="*/ 287 w 325"/>
                <a:gd name="T17" fmla="*/ 190 h 310"/>
                <a:gd name="T18" fmla="*/ 287 w 325"/>
                <a:gd name="T19" fmla="*/ 119 h 310"/>
                <a:gd name="T20" fmla="*/ 283 w 325"/>
                <a:gd name="T21" fmla="*/ 87 h 310"/>
                <a:gd name="T22" fmla="*/ 256 w 325"/>
                <a:gd name="T23" fmla="*/ 55 h 310"/>
                <a:gd name="T24" fmla="*/ 270 w 325"/>
                <a:gd name="T25" fmla="*/ 44 h 310"/>
                <a:gd name="T26" fmla="*/ 276 w 325"/>
                <a:gd name="T27" fmla="*/ 0 h 310"/>
                <a:gd name="T28" fmla="*/ 162 w 325"/>
                <a:gd name="T29" fmla="*/ 7 h 310"/>
                <a:gd name="T30" fmla="*/ 102 w 325"/>
                <a:gd name="T31" fmla="*/ 33 h 310"/>
                <a:gd name="T32" fmla="*/ 118 w 325"/>
                <a:gd name="T33" fmla="*/ 86 h 310"/>
                <a:gd name="T34" fmla="*/ 92 w 325"/>
                <a:gd name="T35" fmla="*/ 87 h 310"/>
                <a:gd name="T36" fmla="*/ 78 w 325"/>
                <a:gd name="T37" fmla="*/ 93 h 310"/>
                <a:gd name="T38" fmla="*/ 81 w 325"/>
                <a:gd name="T39" fmla="*/ 107 h 310"/>
                <a:gd name="T40" fmla="*/ 8 w 325"/>
                <a:gd name="T41" fmla="*/ 138 h 310"/>
                <a:gd name="T42" fmla="*/ 0 w 325"/>
                <a:gd name="T43" fmla="*/ 165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5"/>
                <a:gd name="T67" fmla="*/ 0 h 310"/>
                <a:gd name="T68" fmla="*/ 325 w 325"/>
                <a:gd name="T69" fmla="*/ 310 h 3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5" h="310">
                  <a:moveTo>
                    <a:pt x="0" y="165"/>
                  </a:moveTo>
                  <a:lnTo>
                    <a:pt x="1" y="171"/>
                  </a:lnTo>
                  <a:lnTo>
                    <a:pt x="60" y="210"/>
                  </a:lnTo>
                  <a:lnTo>
                    <a:pt x="189" y="295"/>
                  </a:lnTo>
                  <a:lnTo>
                    <a:pt x="190" y="309"/>
                  </a:lnTo>
                  <a:lnTo>
                    <a:pt x="203" y="307"/>
                  </a:lnTo>
                  <a:lnTo>
                    <a:pt x="228" y="301"/>
                  </a:lnTo>
                  <a:lnTo>
                    <a:pt x="324" y="234"/>
                  </a:lnTo>
                  <a:lnTo>
                    <a:pt x="287" y="190"/>
                  </a:lnTo>
                  <a:lnTo>
                    <a:pt x="287" y="119"/>
                  </a:lnTo>
                  <a:lnTo>
                    <a:pt x="283" y="87"/>
                  </a:lnTo>
                  <a:lnTo>
                    <a:pt x="256" y="55"/>
                  </a:lnTo>
                  <a:lnTo>
                    <a:pt x="270" y="44"/>
                  </a:lnTo>
                  <a:lnTo>
                    <a:pt x="276" y="0"/>
                  </a:lnTo>
                  <a:lnTo>
                    <a:pt x="162" y="7"/>
                  </a:lnTo>
                  <a:lnTo>
                    <a:pt x="102" y="33"/>
                  </a:lnTo>
                  <a:lnTo>
                    <a:pt x="118" y="86"/>
                  </a:lnTo>
                  <a:lnTo>
                    <a:pt x="92" y="87"/>
                  </a:lnTo>
                  <a:lnTo>
                    <a:pt x="78" y="93"/>
                  </a:lnTo>
                  <a:lnTo>
                    <a:pt x="81" y="107"/>
                  </a:lnTo>
                  <a:lnTo>
                    <a:pt x="8" y="138"/>
                  </a:lnTo>
                  <a:lnTo>
                    <a:pt x="0" y="16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3" name="Freeform 9"/>
            <p:cNvSpPr>
              <a:spLocks/>
            </p:cNvSpPr>
            <p:nvPr/>
          </p:nvSpPr>
          <p:spPr bwMode="auto">
            <a:xfrm>
              <a:off x="1515" y="2817"/>
              <a:ext cx="316" cy="565"/>
            </a:xfrm>
            <a:custGeom>
              <a:avLst/>
              <a:gdLst>
                <a:gd name="T0" fmla="*/ 0 w 316"/>
                <a:gd name="T1" fmla="*/ 522 h 565"/>
                <a:gd name="T2" fmla="*/ 2 w 316"/>
                <a:gd name="T3" fmla="*/ 533 h 565"/>
                <a:gd name="T4" fmla="*/ 16 w 316"/>
                <a:gd name="T5" fmla="*/ 530 h 565"/>
                <a:gd name="T6" fmla="*/ 21 w 316"/>
                <a:gd name="T7" fmla="*/ 558 h 565"/>
                <a:gd name="T8" fmla="*/ 79 w 316"/>
                <a:gd name="T9" fmla="*/ 564 h 565"/>
                <a:gd name="T10" fmla="*/ 63 w 316"/>
                <a:gd name="T11" fmla="*/ 549 h 565"/>
                <a:gd name="T12" fmla="*/ 75 w 316"/>
                <a:gd name="T13" fmla="*/ 511 h 565"/>
                <a:gd name="T14" fmla="*/ 86 w 316"/>
                <a:gd name="T15" fmla="*/ 518 h 565"/>
                <a:gd name="T16" fmla="*/ 122 w 316"/>
                <a:gd name="T17" fmla="*/ 465 h 565"/>
                <a:gd name="T18" fmla="*/ 94 w 316"/>
                <a:gd name="T19" fmla="*/ 435 h 565"/>
                <a:gd name="T20" fmla="*/ 125 w 316"/>
                <a:gd name="T21" fmla="*/ 416 h 565"/>
                <a:gd name="T22" fmla="*/ 130 w 316"/>
                <a:gd name="T23" fmla="*/ 389 h 565"/>
                <a:gd name="T24" fmla="*/ 145 w 316"/>
                <a:gd name="T25" fmla="*/ 376 h 565"/>
                <a:gd name="T26" fmla="*/ 132 w 316"/>
                <a:gd name="T27" fmla="*/ 371 h 565"/>
                <a:gd name="T28" fmla="*/ 156 w 316"/>
                <a:gd name="T29" fmla="*/ 371 h 565"/>
                <a:gd name="T30" fmla="*/ 153 w 316"/>
                <a:gd name="T31" fmla="*/ 358 h 565"/>
                <a:gd name="T32" fmla="*/ 143 w 316"/>
                <a:gd name="T33" fmla="*/ 367 h 565"/>
                <a:gd name="T34" fmla="*/ 132 w 316"/>
                <a:gd name="T35" fmla="*/ 357 h 565"/>
                <a:gd name="T36" fmla="*/ 131 w 316"/>
                <a:gd name="T37" fmla="*/ 337 h 565"/>
                <a:gd name="T38" fmla="*/ 174 w 316"/>
                <a:gd name="T39" fmla="*/ 339 h 565"/>
                <a:gd name="T40" fmla="*/ 178 w 316"/>
                <a:gd name="T41" fmla="*/ 297 h 565"/>
                <a:gd name="T42" fmla="*/ 245 w 316"/>
                <a:gd name="T43" fmla="*/ 291 h 565"/>
                <a:gd name="T44" fmla="*/ 265 w 316"/>
                <a:gd name="T45" fmla="*/ 262 h 565"/>
                <a:gd name="T46" fmla="*/ 238 w 316"/>
                <a:gd name="T47" fmla="*/ 210 h 565"/>
                <a:gd name="T48" fmla="*/ 252 w 316"/>
                <a:gd name="T49" fmla="*/ 144 h 565"/>
                <a:gd name="T50" fmla="*/ 315 w 316"/>
                <a:gd name="T51" fmla="*/ 90 h 565"/>
                <a:gd name="T52" fmla="*/ 312 w 316"/>
                <a:gd name="T53" fmla="*/ 66 h 565"/>
                <a:gd name="T54" fmla="*/ 299 w 316"/>
                <a:gd name="T55" fmla="*/ 65 h 565"/>
                <a:gd name="T56" fmla="*/ 283 w 316"/>
                <a:gd name="T57" fmla="*/ 94 h 565"/>
                <a:gd name="T58" fmla="*/ 239 w 316"/>
                <a:gd name="T59" fmla="*/ 92 h 565"/>
                <a:gd name="T60" fmla="*/ 249 w 316"/>
                <a:gd name="T61" fmla="*/ 60 h 565"/>
                <a:gd name="T62" fmla="*/ 172 w 316"/>
                <a:gd name="T63" fmla="*/ 9 h 565"/>
                <a:gd name="T64" fmla="*/ 146 w 316"/>
                <a:gd name="T65" fmla="*/ 5 h 565"/>
                <a:gd name="T66" fmla="*/ 144 w 316"/>
                <a:gd name="T67" fmla="*/ 16 h 565"/>
                <a:gd name="T68" fmla="*/ 114 w 316"/>
                <a:gd name="T69" fmla="*/ 0 h 565"/>
                <a:gd name="T70" fmla="*/ 97 w 316"/>
                <a:gd name="T71" fmla="*/ 19 h 565"/>
                <a:gd name="T72" fmla="*/ 96 w 316"/>
                <a:gd name="T73" fmla="*/ 39 h 565"/>
                <a:gd name="T74" fmla="*/ 78 w 316"/>
                <a:gd name="T75" fmla="*/ 47 h 565"/>
                <a:gd name="T76" fmla="*/ 79 w 316"/>
                <a:gd name="T77" fmla="*/ 86 h 565"/>
                <a:gd name="T78" fmla="*/ 60 w 316"/>
                <a:gd name="T79" fmla="*/ 108 h 565"/>
                <a:gd name="T80" fmla="*/ 44 w 316"/>
                <a:gd name="T81" fmla="*/ 162 h 565"/>
                <a:gd name="T82" fmla="*/ 56 w 316"/>
                <a:gd name="T83" fmla="*/ 214 h 565"/>
                <a:gd name="T84" fmla="*/ 35 w 316"/>
                <a:gd name="T85" fmla="*/ 258 h 565"/>
                <a:gd name="T86" fmla="*/ 21 w 316"/>
                <a:gd name="T87" fmla="*/ 368 h 565"/>
                <a:gd name="T88" fmla="*/ 32 w 316"/>
                <a:gd name="T89" fmla="*/ 408 h 565"/>
                <a:gd name="T90" fmla="*/ 21 w 316"/>
                <a:gd name="T91" fmla="*/ 412 h 565"/>
                <a:gd name="T92" fmla="*/ 27 w 316"/>
                <a:gd name="T93" fmla="*/ 447 h 565"/>
                <a:gd name="T94" fmla="*/ 0 w 316"/>
                <a:gd name="T95" fmla="*/ 522 h 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6"/>
                <a:gd name="T145" fmla="*/ 0 h 565"/>
                <a:gd name="T146" fmla="*/ 316 w 316"/>
                <a:gd name="T147" fmla="*/ 565 h 5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6" h="565">
                  <a:moveTo>
                    <a:pt x="0" y="522"/>
                  </a:moveTo>
                  <a:lnTo>
                    <a:pt x="2" y="533"/>
                  </a:lnTo>
                  <a:lnTo>
                    <a:pt x="16" y="530"/>
                  </a:lnTo>
                  <a:lnTo>
                    <a:pt x="21" y="558"/>
                  </a:lnTo>
                  <a:lnTo>
                    <a:pt x="79" y="564"/>
                  </a:lnTo>
                  <a:lnTo>
                    <a:pt x="63" y="549"/>
                  </a:lnTo>
                  <a:lnTo>
                    <a:pt x="75" y="511"/>
                  </a:lnTo>
                  <a:lnTo>
                    <a:pt x="86" y="518"/>
                  </a:lnTo>
                  <a:lnTo>
                    <a:pt x="122" y="465"/>
                  </a:lnTo>
                  <a:lnTo>
                    <a:pt x="94" y="435"/>
                  </a:lnTo>
                  <a:lnTo>
                    <a:pt x="125" y="416"/>
                  </a:lnTo>
                  <a:lnTo>
                    <a:pt x="130" y="389"/>
                  </a:lnTo>
                  <a:lnTo>
                    <a:pt x="145" y="376"/>
                  </a:lnTo>
                  <a:lnTo>
                    <a:pt x="132" y="371"/>
                  </a:lnTo>
                  <a:lnTo>
                    <a:pt x="156" y="371"/>
                  </a:lnTo>
                  <a:lnTo>
                    <a:pt x="153" y="358"/>
                  </a:lnTo>
                  <a:lnTo>
                    <a:pt x="143" y="367"/>
                  </a:lnTo>
                  <a:lnTo>
                    <a:pt x="132" y="357"/>
                  </a:lnTo>
                  <a:lnTo>
                    <a:pt x="131" y="337"/>
                  </a:lnTo>
                  <a:lnTo>
                    <a:pt x="174" y="339"/>
                  </a:lnTo>
                  <a:lnTo>
                    <a:pt x="178" y="297"/>
                  </a:lnTo>
                  <a:lnTo>
                    <a:pt x="245" y="291"/>
                  </a:lnTo>
                  <a:lnTo>
                    <a:pt x="265" y="262"/>
                  </a:lnTo>
                  <a:lnTo>
                    <a:pt x="238" y="210"/>
                  </a:lnTo>
                  <a:lnTo>
                    <a:pt x="252" y="144"/>
                  </a:lnTo>
                  <a:lnTo>
                    <a:pt x="315" y="90"/>
                  </a:lnTo>
                  <a:lnTo>
                    <a:pt x="312" y="66"/>
                  </a:lnTo>
                  <a:lnTo>
                    <a:pt x="299" y="65"/>
                  </a:lnTo>
                  <a:lnTo>
                    <a:pt x="283" y="94"/>
                  </a:lnTo>
                  <a:lnTo>
                    <a:pt x="239" y="92"/>
                  </a:lnTo>
                  <a:lnTo>
                    <a:pt x="249" y="60"/>
                  </a:lnTo>
                  <a:lnTo>
                    <a:pt x="172" y="9"/>
                  </a:lnTo>
                  <a:lnTo>
                    <a:pt x="146" y="5"/>
                  </a:lnTo>
                  <a:lnTo>
                    <a:pt x="144" y="16"/>
                  </a:lnTo>
                  <a:lnTo>
                    <a:pt x="114" y="0"/>
                  </a:lnTo>
                  <a:lnTo>
                    <a:pt x="97" y="19"/>
                  </a:lnTo>
                  <a:lnTo>
                    <a:pt x="96" y="39"/>
                  </a:lnTo>
                  <a:lnTo>
                    <a:pt x="78" y="47"/>
                  </a:lnTo>
                  <a:lnTo>
                    <a:pt x="79" y="86"/>
                  </a:lnTo>
                  <a:lnTo>
                    <a:pt x="60" y="108"/>
                  </a:lnTo>
                  <a:lnTo>
                    <a:pt x="44" y="162"/>
                  </a:lnTo>
                  <a:lnTo>
                    <a:pt x="56" y="214"/>
                  </a:lnTo>
                  <a:lnTo>
                    <a:pt x="35" y="258"/>
                  </a:lnTo>
                  <a:lnTo>
                    <a:pt x="21" y="368"/>
                  </a:lnTo>
                  <a:lnTo>
                    <a:pt x="32" y="408"/>
                  </a:lnTo>
                  <a:lnTo>
                    <a:pt x="21" y="412"/>
                  </a:lnTo>
                  <a:lnTo>
                    <a:pt x="27" y="447"/>
                  </a:lnTo>
                  <a:lnTo>
                    <a:pt x="0" y="5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4" name="Freeform 10"/>
            <p:cNvSpPr>
              <a:spLocks/>
            </p:cNvSpPr>
            <p:nvPr/>
          </p:nvSpPr>
          <p:spPr bwMode="auto">
            <a:xfrm>
              <a:off x="1590" y="3389"/>
              <a:ext cx="57" cy="50"/>
            </a:xfrm>
            <a:custGeom>
              <a:avLst/>
              <a:gdLst>
                <a:gd name="T0" fmla="*/ 0 w 57"/>
                <a:gd name="T1" fmla="*/ 0 h 50"/>
                <a:gd name="T2" fmla="*/ 1 w 57"/>
                <a:gd name="T3" fmla="*/ 49 h 50"/>
                <a:gd name="T4" fmla="*/ 56 w 57"/>
                <a:gd name="T5" fmla="*/ 44 h 50"/>
                <a:gd name="T6" fmla="*/ 12 w 57"/>
                <a:gd name="T7" fmla="*/ 24 h 50"/>
                <a:gd name="T8" fmla="*/ 0 w 57"/>
                <a:gd name="T9" fmla="*/ 0 h 50"/>
                <a:gd name="T10" fmla="*/ 0 60000 65536"/>
                <a:gd name="T11" fmla="*/ 0 60000 65536"/>
                <a:gd name="T12" fmla="*/ 0 60000 65536"/>
                <a:gd name="T13" fmla="*/ 0 60000 65536"/>
                <a:gd name="T14" fmla="*/ 0 60000 65536"/>
                <a:gd name="T15" fmla="*/ 0 w 57"/>
                <a:gd name="T16" fmla="*/ 0 h 50"/>
                <a:gd name="T17" fmla="*/ 57 w 57"/>
                <a:gd name="T18" fmla="*/ 50 h 50"/>
              </a:gdLst>
              <a:ahLst/>
              <a:cxnLst>
                <a:cxn ang="T10">
                  <a:pos x="T0" y="T1"/>
                </a:cxn>
                <a:cxn ang="T11">
                  <a:pos x="T2" y="T3"/>
                </a:cxn>
                <a:cxn ang="T12">
                  <a:pos x="T4" y="T5"/>
                </a:cxn>
                <a:cxn ang="T13">
                  <a:pos x="T6" y="T7"/>
                </a:cxn>
                <a:cxn ang="T14">
                  <a:pos x="T8" y="T9"/>
                </a:cxn>
              </a:cxnLst>
              <a:rect l="T15" t="T16" r="T17" b="T18"/>
              <a:pathLst>
                <a:path w="57" h="50">
                  <a:moveTo>
                    <a:pt x="0" y="0"/>
                  </a:moveTo>
                  <a:lnTo>
                    <a:pt x="1" y="49"/>
                  </a:lnTo>
                  <a:lnTo>
                    <a:pt x="56" y="44"/>
                  </a:lnTo>
                  <a:lnTo>
                    <a:pt x="12" y="24"/>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5" name="Freeform 11"/>
            <p:cNvSpPr>
              <a:spLocks/>
            </p:cNvSpPr>
            <p:nvPr/>
          </p:nvSpPr>
          <p:spPr bwMode="auto">
            <a:xfrm>
              <a:off x="4497" y="2637"/>
              <a:ext cx="648" cy="485"/>
            </a:xfrm>
            <a:custGeom>
              <a:avLst/>
              <a:gdLst>
                <a:gd name="T0" fmla="*/ 12 w 648"/>
                <a:gd name="T1" fmla="*/ 259 h 485"/>
                <a:gd name="T2" fmla="*/ 18 w 648"/>
                <a:gd name="T3" fmla="*/ 253 h 485"/>
                <a:gd name="T4" fmla="*/ 13 w 648"/>
                <a:gd name="T5" fmla="*/ 182 h 485"/>
                <a:gd name="T6" fmla="*/ 57 w 648"/>
                <a:gd name="T7" fmla="*/ 160 h 485"/>
                <a:gd name="T8" fmla="*/ 147 w 648"/>
                <a:gd name="T9" fmla="*/ 119 h 485"/>
                <a:gd name="T10" fmla="*/ 156 w 648"/>
                <a:gd name="T11" fmla="*/ 92 h 485"/>
                <a:gd name="T12" fmla="*/ 166 w 648"/>
                <a:gd name="T13" fmla="*/ 90 h 485"/>
                <a:gd name="T14" fmla="*/ 182 w 648"/>
                <a:gd name="T15" fmla="*/ 78 h 485"/>
                <a:gd name="T16" fmla="*/ 232 w 648"/>
                <a:gd name="T17" fmla="*/ 56 h 485"/>
                <a:gd name="T18" fmla="*/ 247 w 648"/>
                <a:gd name="T19" fmla="*/ 66 h 485"/>
                <a:gd name="T20" fmla="*/ 259 w 648"/>
                <a:gd name="T21" fmla="*/ 58 h 485"/>
                <a:gd name="T22" fmla="*/ 312 w 648"/>
                <a:gd name="T23" fmla="*/ 23 h 485"/>
                <a:gd name="T24" fmla="*/ 375 w 648"/>
                <a:gd name="T25" fmla="*/ 27 h 485"/>
                <a:gd name="T26" fmla="*/ 432 w 648"/>
                <a:gd name="T27" fmla="*/ 115 h 485"/>
                <a:gd name="T28" fmla="*/ 458 w 648"/>
                <a:gd name="T29" fmla="*/ 23 h 485"/>
                <a:gd name="T30" fmla="*/ 491 w 648"/>
                <a:gd name="T31" fmla="*/ 57 h 485"/>
                <a:gd name="T32" fmla="*/ 533 w 648"/>
                <a:gd name="T33" fmla="*/ 136 h 485"/>
                <a:gd name="T34" fmla="*/ 586 w 648"/>
                <a:gd name="T35" fmla="*/ 194 h 485"/>
                <a:gd name="T36" fmla="*/ 604 w 648"/>
                <a:gd name="T37" fmla="*/ 211 h 485"/>
                <a:gd name="T38" fmla="*/ 647 w 648"/>
                <a:gd name="T39" fmla="*/ 290 h 485"/>
                <a:gd name="T40" fmla="*/ 611 w 648"/>
                <a:gd name="T41" fmla="*/ 382 h 485"/>
                <a:gd name="T42" fmla="*/ 554 w 648"/>
                <a:gd name="T43" fmla="*/ 463 h 485"/>
                <a:gd name="T44" fmla="*/ 533 w 648"/>
                <a:gd name="T45" fmla="*/ 484 h 485"/>
                <a:gd name="T46" fmla="*/ 485 w 648"/>
                <a:gd name="T47" fmla="*/ 478 h 485"/>
                <a:gd name="T48" fmla="*/ 430 w 648"/>
                <a:gd name="T49" fmla="*/ 452 h 485"/>
                <a:gd name="T50" fmla="*/ 401 w 648"/>
                <a:gd name="T51" fmla="*/ 420 h 485"/>
                <a:gd name="T52" fmla="*/ 394 w 648"/>
                <a:gd name="T53" fmla="*/ 411 h 485"/>
                <a:gd name="T54" fmla="*/ 395 w 648"/>
                <a:gd name="T55" fmla="*/ 365 h 485"/>
                <a:gd name="T56" fmla="*/ 353 w 648"/>
                <a:gd name="T57" fmla="*/ 400 h 485"/>
                <a:gd name="T58" fmla="*/ 292 w 648"/>
                <a:gd name="T59" fmla="*/ 346 h 485"/>
                <a:gd name="T60" fmla="*/ 170 w 648"/>
                <a:gd name="T61" fmla="*/ 386 h 485"/>
                <a:gd name="T62" fmla="*/ 77 w 648"/>
                <a:gd name="T63" fmla="*/ 411 h 485"/>
                <a:gd name="T64" fmla="*/ 42 w 648"/>
                <a:gd name="T65" fmla="*/ 348 h 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485"/>
                <a:gd name="T101" fmla="*/ 648 w 648"/>
                <a:gd name="T102" fmla="*/ 485 h 4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485">
                  <a:moveTo>
                    <a:pt x="0" y="255"/>
                  </a:moveTo>
                  <a:lnTo>
                    <a:pt x="12" y="259"/>
                  </a:lnTo>
                  <a:lnTo>
                    <a:pt x="5" y="245"/>
                  </a:lnTo>
                  <a:lnTo>
                    <a:pt x="18" y="253"/>
                  </a:lnTo>
                  <a:lnTo>
                    <a:pt x="4" y="225"/>
                  </a:lnTo>
                  <a:lnTo>
                    <a:pt x="13" y="182"/>
                  </a:lnTo>
                  <a:lnTo>
                    <a:pt x="17" y="194"/>
                  </a:lnTo>
                  <a:lnTo>
                    <a:pt x="57" y="160"/>
                  </a:lnTo>
                  <a:lnTo>
                    <a:pt x="124" y="144"/>
                  </a:lnTo>
                  <a:lnTo>
                    <a:pt x="147" y="119"/>
                  </a:lnTo>
                  <a:lnTo>
                    <a:pt x="147" y="103"/>
                  </a:lnTo>
                  <a:lnTo>
                    <a:pt x="156" y="92"/>
                  </a:lnTo>
                  <a:lnTo>
                    <a:pt x="166" y="111"/>
                  </a:lnTo>
                  <a:lnTo>
                    <a:pt x="166" y="90"/>
                  </a:lnTo>
                  <a:lnTo>
                    <a:pt x="181" y="94"/>
                  </a:lnTo>
                  <a:lnTo>
                    <a:pt x="182" y="78"/>
                  </a:lnTo>
                  <a:lnTo>
                    <a:pt x="206" y="55"/>
                  </a:lnTo>
                  <a:lnTo>
                    <a:pt x="232" y="56"/>
                  </a:lnTo>
                  <a:lnTo>
                    <a:pt x="237" y="80"/>
                  </a:lnTo>
                  <a:lnTo>
                    <a:pt x="247" y="66"/>
                  </a:lnTo>
                  <a:lnTo>
                    <a:pt x="266" y="74"/>
                  </a:lnTo>
                  <a:lnTo>
                    <a:pt x="259" y="58"/>
                  </a:lnTo>
                  <a:lnTo>
                    <a:pt x="274" y="33"/>
                  </a:lnTo>
                  <a:lnTo>
                    <a:pt x="312" y="23"/>
                  </a:lnTo>
                  <a:lnTo>
                    <a:pt x="302" y="7"/>
                  </a:lnTo>
                  <a:lnTo>
                    <a:pt x="375" y="27"/>
                  </a:lnTo>
                  <a:lnTo>
                    <a:pt x="359" y="70"/>
                  </a:lnTo>
                  <a:lnTo>
                    <a:pt x="432" y="115"/>
                  </a:lnTo>
                  <a:lnTo>
                    <a:pt x="450" y="97"/>
                  </a:lnTo>
                  <a:lnTo>
                    <a:pt x="458" y="23"/>
                  </a:lnTo>
                  <a:lnTo>
                    <a:pt x="476" y="0"/>
                  </a:lnTo>
                  <a:lnTo>
                    <a:pt x="491" y="57"/>
                  </a:lnTo>
                  <a:lnTo>
                    <a:pt x="516" y="70"/>
                  </a:lnTo>
                  <a:lnTo>
                    <a:pt x="533" y="136"/>
                  </a:lnTo>
                  <a:lnTo>
                    <a:pt x="572" y="157"/>
                  </a:lnTo>
                  <a:lnTo>
                    <a:pt x="586" y="194"/>
                  </a:lnTo>
                  <a:lnTo>
                    <a:pt x="601" y="191"/>
                  </a:lnTo>
                  <a:lnTo>
                    <a:pt x="604" y="211"/>
                  </a:lnTo>
                  <a:lnTo>
                    <a:pt x="637" y="239"/>
                  </a:lnTo>
                  <a:lnTo>
                    <a:pt x="647" y="290"/>
                  </a:lnTo>
                  <a:lnTo>
                    <a:pt x="640" y="340"/>
                  </a:lnTo>
                  <a:lnTo>
                    <a:pt x="611" y="382"/>
                  </a:lnTo>
                  <a:lnTo>
                    <a:pt x="591" y="455"/>
                  </a:lnTo>
                  <a:lnTo>
                    <a:pt x="554" y="463"/>
                  </a:lnTo>
                  <a:lnTo>
                    <a:pt x="532" y="476"/>
                  </a:lnTo>
                  <a:lnTo>
                    <a:pt x="533" y="484"/>
                  </a:lnTo>
                  <a:lnTo>
                    <a:pt x="510" y="460"/>
                  </a:lnTo>
                  <a:lnTo>
                    <a:pt x="485" y="478"/>
                  </a:lnTo>
                  <a:lnTo>
                    <a:pt x="455" y="470"/>
                  </a:lnTo>
                  <a:lnTo>
                    <a:pt x="430" y="452"/>
                  </a:lnTo>
                  <a:lnTo>
                    <a:pt x="419" y="415"/>
                  </a:lnTo>
                  <a:lnTo>
                    <a:pt x="401" y="420"/>
                  </a:lnTo>
                  <a:lnTo>
                    <a:pt x="400" y="396"/>
                  </a:lnTo>
                  <a:lnTo>
                    <a:pt x="394" y="411"/>
                  </a:lnTo>
                  <a:lnTo>
                    <a:pt x="381" y="412"/>
                  </a:lnTo>
                  <a:lnTo>
                    <a:pt x="395" y="365"/>
                  </a:lnTo>
                  <a:lnTo>
                    <a:pt x="367" y="409"/>
                  </a:lnTo>
                  <a:lnTo>
                    <a:pt x="353" y="400"/>
                  </a:lnTo>
                  <a:lnTo>
                    <a:pt x="339" y="365"/>
                  </a:lnTo>
                  <a:lnTo>
                    <a:pt x="292" y="346"/>
                  </a:lnTo>
                  <a:lnTo>
                    <a:pt x="205" y="361"/>
                  </a:lnTo>
                  <a:lnTo>
                    <a:pt x="170" y="386"/>
                  </a:lnTo>
                  <a:lnTo>
                    <a:pt x="110" y="388"/>
                  </a:lnTo>
                  <a:lnTo>
                    <a:pt x="77" y="411"/>
                  </a:lnTo>
                  <a:lnTo>
                    <a:pt x="32" y="395"/>
                  </a:lnTo>
                  <a:lnTo>
                    <a:pt x="42" y="348"/>
                  </a:lnTo>
                  <a:lnTo>
                    <a:pt x="0" y="25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6" name="Freeform 12"/>
            <p:cNvSpPr>
              <a:spLocks/>
            </p:cNvSpPr>
            <p:nvPr/>
          </p:nvSpPr>
          <p:spPr bwMode="auto">
            <a:xfrm>
              <a:off x="5005" y="3150"/>
              <a:ext cx="57" cy="55"/>
            </a:xfrm>
            <a:custGeom>
              <a:avLst/>
              <a:gdLst>
                <a:gd name="T0" fmla="*/ 0 w 57"/>
                <a:gd name="T1" fmla="*/ 9 h 55"/>
                <a:gd name="T2" fmla="*/ 0 w 57"/>
                <a:gd name="T3" fmla="*/ 0 h 55"/>
                <a:gd name="T4" fmla="*/ 29 w 57"/>
                <a:gd name="T5" fmla="*/ 8 h 55"/>
                <a:gd name="T6" fmla="*/ 50 w 57"/>
                <a:gd name="T7" fmla="*/ 1 h 55"/>
                <a:gd name="T8" fmla="*/ 56 w 57"/>
                <a:gd name="T9" fmla="*/ 14 h 55"/>
                <a:gd name="T10" fmla="*/ 56 w 57"/>
                <a:gd name="T11" fmla="*/ 31 h 55"/>
                <a:gd name="T12" fmla="*/ 34 w 57"/>
                <a:gd name="T13" fmla="*/ 54 h 55"/>
                <a:gd name="T14" fmla="*/ 20 w 57"/>
                <a:gd name="T15" fmla="*/ 53 h 55"/>
                <a:gd name="T16" fmla="*/ 0 w 57"/>
                <a:gd name="T17" fmla="*/ 9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5"/>
                <a:gd name="T29" fmla="*/ 57 w 5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5">
                  <a:moveTo>
                    <a:pt x="0" y="9"/>
                  </a:moveTo>
                  <a:lnTo>
                    <a:pt x="0" y="0"/>
                  </a:lnTo>
                  <a:lnTo>
                    <a:pt x="29" y="8"/>
                  </a:lnTo>
                  <a:lnTo>
                    <a:pt x="50" y="1"/>
                  </a:lnTo>
                  <a:lnTo>
                    <a:pt x="56" y="14"/>
                  </a:lnTo>
                  <a:lnTo>
                    <a:pt x="56" y="31"/>
                  </a:lnTo>
                  <a:lnTo>
                    <a:pt x="34" y="54"/>
                  </a:lnTo>
                  <a:lnTo>
                    <a:pt x="20" y="53"/>
                  </a:lnTo>
                  <a:lnTo>
                    <a:pt x="0" y="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7" name="Freeform 13"/>
            <p:cNvSpPr>
              <a:spLocks/>
            </p:cNvSpPr>
            <p:nvPr/>
          </p:nvSpPr>
          <p:spPr bwMode="auto">
            <a:xfrm>
              <a:off x="2839" y="1624"/>
              <a:ext cx="124" cy="48"/>
            </a:xfrm>
            <a:custGeom>
              <a:avLst/>
              <a:gdLst>
                <a:gd name="T0" fmla="*/ 0 w 124"/>
                <a:gd name="T1" fmla="*/ 27 h 48"/>
                <a:gd name="T2" fmla="*/ 2 w 124"/>
                <a:gd name="T3" fmla="*/ 29 h 48"/>
                <a:gd name="T4" fmla="*/ 3 w 124"/>
                <a:gd name="T5" fmla="*/ 37 h 48"/>
                <a:gd name="T6" fmla="*/ 16 w 124"/>
                <a:gd name="T7" fmla="*/ 39 h 48"/>
                <a:gd name="T8" fmla="*/ 41 w 124"/>
                <a:gd name="T9" fmla="*/ 35 h 48"/>
                <a:gd name="T10" fmla="*/ 68 w 124"/>
                <a:gd name="T11" fmla="*/ 47 h 48"/>
                <a:gd name="T12" fmla="*/ 106 w 124"/>
                <a:gd name="T13" fmla="*/ 39 h 48"/>
                <a:gd name="T14" fmla="*/ 123 w 124"/>
                <a:gd name="T15" fmla="*/ 15 h 48"/>
                <a:gd name="T16" fmla="*/ 116 w 124"/>
                <a:gd name="T17" fmla="*/ 0 h 48"/>
                <a:gd name="T18" fmla="*/ 69 w 124"/>
                <a:gd name="T19" fmla="*/ 1 h 48"/>
                <a:gd name="T20" fmla="*/ 54 w 124"/>
                <a:gd name="T21" fmla="*/ 26 h 48"/>
                <a:gd name="T22" fmla="*/ 0 w 124"/>
                <a:gd name="T23" fmla="*/ 2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8"/>
                <a:gd name="T38" fmla="*/ 124 w 12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8">
                  <a:moveTo>
                    <a:pt x="0" y="27"/>
                  </a:moveTo>
                  <a:lnTo>
                    <a:pt x="2" y="29"/>
                  </a:lnTo>
                  <a:lnTo>
                    <a:pt x="3" y="37"/>
                  </a:lnTo>
                  <a:lnTo>
                    <a:pt x="16" y="39"/>
                  </a:lnTo>
                  <a:lnTo>
                    <a:pt x="41" y="35"/>
                  </a:lnTo>
                  <a:lnTo>
                    <a:pt x="68" y="47"/>
                  </a:lnTo>
                  <a:lnTo>
                    <a:pt x="106" y="39"/>
                  </a:lnTo>
                  <a:lnTo>
                    <a:pt x="123" y="15"/>
                  </a:lnTo>
                  <a:lnTo>
                    <a:pt x="116" y="0"/>
                  </a:lnTo>
                  <a:lnTo>
                    <a:pt x="69" y="1"/>
                  </a:lnTo>
                  <a:lnTo>
                    <a:pt x="54" y="26"/>
                  </a:lnTo>
                  <a:lnTo>
                    <a:pt x="0" y="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8" name="Freeform 14"/>
            <p:cNvSpPr>
              <a:spLocks/>
            </p:cNvSpPr>
            <p:nvPr/>
          </p:nvSpPr>
          <p:spPr bwMode="auto">
            <a:xfrm>
              <a:off x="4094" y="2036"/>
              <a:ext cx="77" cy="95"/>
            </a:xfrm>
            <a:custGeom>
              <a:avLst/>
              <a:gdLst>
                <a:gd name="T0" fmla="*/ 0 w 77"/>
                <a:gd name="T1" fmla="*/ 28 h 95"/>
                <a:gd name="T2" fmla="*/ 10 w 77"/>
                <a:gd name="T3" fmla="*/ 38 h 95"/>
                <a:gd name="T4" fmla="*/ 16 w 77"/>
                <a:gd name="T5" fmla="*/ 82 h 95"/>
                <a:gd name="T6" fmla="*/ 35 w 77"/>
                <a:gd name="T7" fmla="*/ 79 h 95"/>
                <a:gd name="T8" fmla="*/ 46 w 77"/>
                <a:gd name="T9" fmla="*/ 60 h 95"/>
                <a:gd name="T10" fmla="*/ 60 w 77"/>
                <a:gd name="T11" fmla="*/ 64 h 95"/>
                <a:gd name="T12" fmla="*/ 70 w 77"/>
                <a:gd name="T13" fmla="*/ 94 h 95"/>
                <a:gd name="T14" fmla="*/ 76 w 77"/>
                <a:gd name="T15" fmla="*/ 77 h 95"/>
                <a:gd name="T16" fmla="*/ 68 w 77"/>
                <a:gd name="T17" fmla="*/ 46 h 95"/>
                <a:gd name="T18" fmla="*/ 60 w 77"/>
                <a:gd name="T19" fmla="*/ 58 h 95"/>
                <a:gd name="T20" fmla="*/ 50 w 77"/>
                <a:gd name="T21" fmla="*/ 43 h 95"/>
                <a:gd name="T22" fmla="*/ 69 w 77"/>
                <a:gd name="T23" fmla="*/ 24 h 95"/>
                <a:gd name="T24" fmla="*/ 33 w 77"/>
                <a:gd name="T25" fmla="*/ 21 h 95"/>
                <a:gd name="T26" fmla="*/ 10 w 77"/>
                <a:gd name="T27" fmla="*/ 0 h 95"/>
                <a:gd name="T28" fmla="*/ 2 w 77"/>
                <a:gd name="T29" fmla="*/ 12 h 95"/>
                <a:gd name="T30" fmla="*/ 11 w 77"/>
                <a:gd name="T31" fmla="*/ 21 h 95"/>
                <a:gd name="T32" fmla="*/ 0 w 77"/>
                <a:gd name="T33" fmla="*/ 28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95"/>
                <a:gd name="T53" fmla="*/ 77 w 77"/>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95">
                  <a:moveTo>
                    <a:pt x="0" y="28"/>
                  </a:moveTo>
                  <a:lnTo>
                    <a:pt x="10" y="38"/>
                  </a:lnTo>
                  <a:lnTo>
                    <a:pt x="16" y="82"/>
                  </a:lnTo>
                  <a:lnTo>
                    <a:pt x="35" y="79"/>
                  </a:lnTo>
                  <a:lnTo>
                    <a:pt x="46" y="60"/>
                  </a:lnTo>
                  <a:lnTo>
                    <a:pt x="60" y="64"/>
                  </a:lnTo>
                  <a:lnTo>
                    <a:pt x="70" y="94"/>
                  </a:lnTo>
                  <a:lnTo>
                    <a:pt x="76" y="77"/>
                  </a:lnTo>
                  <a:lnTo>
                    <a:pt x="68" y="46"/>
                  </a:lnTo>
                  <a:lnTo>
                    <a:pt x="60" y="58"/>
                  </a:lnTo>
                  <a:lnTo>
                    <a:pt x="50" y="43"/>
                  </a:lnTo>
                  <a:lnTo>
                    <a:pt x="69" y="24"/>
                  </a:lnTo>
                  <a:lnTo>
                    <a:pt x="33" y="21"/>
                  </a:lnTo>
                  <a:lnTo>
                    <a:pt x="10" y="0"/>
                  </a:lnTo>
                  <a:lnTo>
                    <a:pt x="2" y="12"/>
                  </a:lnTo>
                  <a:lnTo>
                    <a:pt x="11" y="21"/>
                  </a:lnTo>
                  <a:lnTo>
                    <a:pt x="0" y="2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59" name="Freeform 15"/>
            <p:cNvSpPr>
              <a:spLocks/>
            </p:cNvSpPr>
            <p:nvPr/>
          </p:nvSpPr>
          <p:spPr bwMode="auto">
            <a:xfrm>
              <a:off x="2734" y="1570"/>
              <a:ext cx="53" cy="38"/>
            </a:xfrm>
            <a:custGeom>
              <a:avLst/>
              <a:gdLst>
                <a:gd name="T0" fmla="*/ 0 w 53"/>
                <a:gd name="T1" fmla="*/ 7 h 38"/>
                <a:gd name="T2" fmla="*/ 12 w 53"/>
                <a:gd name="T3" fmla="*/ 2 h 38"/>
                <a:gd name="T4" fmla="*/ 35 w 53"/>
                <a:gd name="T5" fmla="*/ 0 h 38"/>
                <a:gd name="T6" fmla="*/ 50 w 53"/>
                <a:gd name="T7" fmla="*/ 15 h 38"/>
                <a:gd name="T8" fmla="*/ 52 w 53"/>
                <a:gd name="T9" fmla="*/ 27 h 38"/>
                <a:gd name="T10" fmla="*/ 46 w 53"/>
                <a:gd name="T11" fmla="*/ 37 h 38"/>
                <a:gd name="T12" fmla="*/ 0 w 53"/>
                <a:gd name="T13" fmla="*/ 7 h 38"/>
                <a:gd name="T14" fmla="*/ 0 60000 65536"/>
                <a:gd name="T15" fmla="*/ 0 60000 65536"/>
                <a:gd name="T16" fmla="*/ 0 60000 65536"/>
                <a:gd name="T17" fmla="*/ 0 60000 65536"/>
                <a:gd name="T18" fmla="*/ 0 60000 65536"/>
                <a:gd name="T19" fmla="*/ 0 60000 65536"/>
                <a:gd name="T20" fmla="*/ 0 60000 65536"/>
                <a:gd name="T21" fmla="*/ 0 w 53"/>
                <a:gd name="T22" fmla="*/ 0 h 38"/>
                <a:gd name="T23" fmla="*/ 53 w 5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8">
                  <a:moveTo>
                    <a:pt x="0" y="7"/>
                  </a:moveTo>
                  <a:lnTo>
                    <a:pt x="12" y="2"/>
                  </a:lnTo>
                  <a:lnTo>
                    <a:pt x="35" y="0"/>
                  </a:lnTo>
                  <a:lnTo>
                    <a:pt x="50" y="15"/>
                  </a:lnTo>
                  <a:lnTo>
                    <a:pt x="52" y="27"/>
                  </a:lnTo>
                  <a:lnTo>
                    <a:pt x="46" y="37"/>
                  </a:lnTo>
                  <a:lnTo>
                    <a:pt x="0" y="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0" name="Freeform 16"/>
            <p:cNvSpPr>
              <a:spLocks/>
            </p:cNvSpPr>
            <p:nvPr/>
          </p:nvSpPr>
          <p:spPr bwMode="auto">
            <a:xfrm>
              <a:off x="4110" y="2006"/>
              <a:ext cx="50" cy="28"/>
            </a:xfrm>
            <a:custGeom>
              <a:avLst/>
              <a:gdLst>
                <a:gd name="T0" fmla="*/ 0 w 50"/>
                <a:gd name="T1" fmla="*/ 17 h 28"/>
                <a:gd name="T2" fmla="*/ 7 w 50"/>
                <a:gd name="T3" fmla="*/ 27 h 28"/>
                <a:gd name="T4" fmla="*/ 49 w 50"/>
                <a:gd name="T5" fmla="*/ 22 h 28"/>
                <a:gd name="T6" fmla="*/ 46 w 50"/>
                <a:gd name="T7" fmla="*/ 8 h 28"/>
                <a:gd name="T8" fmla="*/ 16 w 50"/>
                <a:gd name="T9" fmla="*/ 0 h 28"/>
                <a:gd name="T10" fmla="*/ 0 w 50"/>
                <a:gd name="T11" fmla="*/ 17 h 28"/>
                <a:gd name="T12" fmla="*/ 0 60000 65536"/>
                <a:gd name="T13" fmla="*/ 0 60000 65536"/>
                <a:gd name="T14" fmla="*/ 0 60000 65536"/>
                <a:gd name="T15" fmla="*/ 0 60000 65536"/>
                <a:gd name="T16" fmla="*/ 0 60000 65536"/>
                <a:gd name="T17" fmla="*/ 0 60000 65536"/>
                <a:gd name="T18" fmla="*/ 0 w 50"/>
                <a:gd name="T19" fmla="*/ 0 h 28"/>
                <a:gd name="T20" fmla="*/ 50 w 5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0" h="28">
                  <a:moveTo>
                    <a:pt x="0" y="17"/>
                  </a:moveTo>
                  <a:lnTo>
                    <a:pt x="7" y="27"/>
                  </a:lnTo>
                  <a:lnTo>
                    <a:pt x="49" y="22"/>
                  </a:lnTo>
                  <a:lnTo>
                    <a:pt x="46" y="8"/>
                  </a:lnTo>
                  <a:lnTo>
                    <a:pt x="16" y="0"/>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1" name="Freeform 17"/>
            <p:cNvSpPr>
              <a:spLocks/>
            </p:cNvSpPr>
            <p:nvPr/>
          </p:nvSpPr>
          <p:spPr bwMode="auto">
            <a:xfrm>
              <a:off x="1573" y="2619"/>
              <a:ext cx="193" cy="218"/>
            </a:xfrm>
            <a:custGeom>
              <a:avLst/>
              <a:gdLst>
                <a:gd name="T0" fmla="*/ 0 w 193"/>
                <a:gd name="T1" fmla="*/ 22 h 218"/>
                <a:gd name="T2" fmla="*/ 15 w 193"/>
                <a:gd name="T3" fmla="*/ 45 h 218"/>
                <a:gd name="T4" fmla="*/ 5 w 193"/>
                <a:gd name="T5" fmla="*/ 94 h 218"/>
                <a:gd name="T6" fmla="*/ 15 w 193"/>
                <a:gd name="T7" fmla="*/ 100 h 218"/>
                <a:gd name="T8" fmla="*/ 10 w 193"/>
                <a:gd name="T9" fmla="*/ 107 h 218"/>
                <a:gd name="T10" fmla="*/ 2 w 193"/>
                <a:gd name="T11" fmla="*/ 127 h 218"/>
                <a:gd name="T12" fmla="*/ 18 w 193"/>
                <a:gd name="T13" fmla="*/ 156 h 218"/>
                <a:gd name="T14" fmla="*/ 28 w 193"/>
                <a:gd name="T15" fmla="*/ 216 h 218"/>
                <a:gd name="T16" fmla="*/ 39 w 193"/>
                <a:gd name="T17" fmla="*/ 217 h 218"/>
                <a:gd name="T18" fmla="*/ 56 w 193"/>
                <a:gd name="T19" fmla="*/ 198 h 218"/>
                <a:gd name="T20" fmla="*/ 86 w 193"/>
                <a:gd name="T21" fmla="*/ 214 h 218"/>
                <a:gd name="T22" fmla="*/ 88 w 193"/>
                <a:gd name="T23" fmla="*/ 203 h 218"/>
                <a:gd name="T24" fmla="*/ 114 w 193"/>
                <a:gd name="T25" fmla="*/ 207 h 218"/>
                <a:gd name="T26" fmla="*/ 123 w 193"/>
                <a:gd name="T27" fmla="*/ 164 h 218"/>
                <a:gd name="T28" fmla="*/ 170 w 193"/>
                <a:gd name="T29" fmla="*/ 156 h 218"/>
                <a:gd name="T30" fmla="*/ 186 w 193"/>
                <a:gd name="T31" fmla="*/ 171 h 218"/>
                <a:gd name="T32" fmla="*/ 192 w 193"/>
                <a:gd name="T33" fmla="*/ 138 h 218"/>
                <a:gd name="T34" fmla="*/ 181 w 193"/>
                <a:gd name="T35" fmla="*/ 110 h 218"/>
                <a:gd name="T36" fmla="*/ 154 w 193"/>
                <a:gd name="T37" fmla="*/ 108 h 218"/>
                <a:gd name="T38" fmla="*/ 143 w 193"/>
                <a:gd name="T39" fmla="*/ 65 h 218"/>
                <a:gd name="T40" fmla="*/ 72 w 193"/>
                <a:gd name="T41" fmla="*/ 37 h 218"/>
                <a:gd name="T42" fmla="*/ 68 w 193"/>
                <a:gd name="T43" fmla="*/ 0 h 218"/>
                <a:gd name="T44" fmla="*/ 20 w 193"/>
                <a:gd name="T45" fmla="*/ 23 h 218"/>
                <a:gd name="T46" fmla="*/ 0 w 193"/>
                <a:gd name="T47" fmla="*/ 22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3"/>
                <a:gd name="T73" fmla="*/ 0 h 218"/>
                <a:gd name="T74" fmla="*/ 193 w 193"/>
                <a:gd name="T75" fmla="*/ 218 h 2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3" h="218">
                  <a:moveTo>
                    <a:pt x="0" y="22"/>
                  </a:moveTo>
                  <a:lnTo>
                    <a:pt x="15" y="45"/>
                  </a:lnTo>
                  <a:lnTo>
                    <a:pt x="5" y="94"/>
                  </a:lnTo>
                  <a:lnTo>
                    <a:pt x="15" y="100"/>
                  </a:lnTo>
                  <a:lnTo>
                    <a:pt x="10" y="107"/>
                  </a:lnTo>
                  <a:lnTo>
                    <a:pt x="2" y="127"/>
                  </a:lnTo>
                  <a:lnTo>
                    <a:pt x="18" y="156"/>
                  </a:lnTo>
                  <a:lnTo>
                    <a:pt x="28" y="216"/>
                  </a:lnTo>
                  <a:lnTo>
                    <a:pt x="39" y="217"/>
                  </a:lnTo>
                  <a:lnTo>
                    <a:pt x="56" y="198"/>
                  </a:lnTo>
                  <a:lnTo>
                    <a:pt x="86" y="214"/>
                  </a:lnTo>
                  <a:lnTo>
                    <a:pt x="88" y="203"/>
                  </a:lnTo>
                  <a:lnTo>
                    <a:pt x="114" y="207"/>
                  </a:lnTo>
                  <a:lnTo>
                    <a:pt x="123" y="164"/>
                  </a:lnTo>
                  <a:lnTo>
                    <a:pt x="170" y="156"/>
                  </a:lnTo>
                  <a:lnTo>
                    <a:pt x="186" y="171"/>
                  </a:lnTo>
                  <a:lnTo>
                    <a:pt x="192" y="138"/>
                  </a:lnTo>
                  <a:lnTo>
                    <a:pt x="181" y="110"/>
                  </a:lnTo>
                  <a:lnTo>
                    <a:pt x="154" y="108"/>
                  </a:lnTo>
                  <a:lnTo>
                    <a:pt x="143" y="65"/>
                  </a:lnTo>
                  <a:lnTo>
                    <a:pt x="72" y="37"/>
                  </a:lnTo>
                  <a:lnTo>
                    <a:pt x="68" y="0"/>
                  </a:lnTo>
                  <a:lnTo>
                    <a:pt x="20" y="23"/>
                  </a:lnTo>
                  <a:lnTo>
                    <a:pt x="0" y="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2" name="Freeform 18"/>
            <p:cNvSpPr>
              <a:spLocks/>
            </p:cNvSpPr>
            <p:nvPr/>
          </p:nvSpPr>
          <p:spPr bwMode="auto">
            <a:xfrm>
              <a:off x="1507" y="2385"/>
              <a:ext cx="625" cy="638"/>
            </a:xfrm>
            <a:custGeom>
              <a:avLst/>
              <a:gdLst>
                <a:gd name="T0" fmla="*/ 14 w 625"/>
                <a:gd name="T1" fmla="*/ 231 h 638"/>
                <a:gd name="T2" fmla="*/ 52 w 625"/>
                <a:gd name="T3" fmla="*/ 230 h 638"/>
                <a:gd name="T4" fmla="*/ 66 w 625"/>
                <a:gd name="T5" fmla="*/ 256 h 638"/>
                <a:gd name="T6" fmla="*/ 134 w 625"/>
                <a:gd name="T7" fmla="*/ 234 h 638"/>
                <a:gd name="T8" fmla="*/ 209 w 625"/>
                <a:gd name="T9" fmla="*/ 299 h 638"/>
                <a:gd name="T10" fmla="*/ 247 w 625"/>
                <a:gd name="T11" fmla="*/ 344 h 638"/>
                <a:gd name="T12" fmla="*/ 252 w 625"/>
                <a:gd name="T13" fmla="*/ 405 h 638"/>
                <a:gd name="T14" fmla="*/ 289 w 625"/>
                <a:gd name="T15" fmla="*/ 442 h 638"/>
                <a:gd name="T16" fmla="*/ 310 w 625"/>
                <a:gd name="T17" fmla="*/ 469 h 638"/>
                <a:gd name="T18" fmla="*/ 320 w 625"/>
                <a:gd name="T19" fmla="*/ 498 h 638"/>
                <a:gd name="T20" fmla="*/ 260 w 625"/>
                <a:gd name="T21" fmla="*/ 576 h 638"/>
                <a:gd name="T22" fmla="*/ 320 w 625"/>
                <a:gd name="T23" fmla="*/ 606 h 638"/>
                <a:gd name="T24" fmla="*/ 326 w 625"/>
                <a:gd name="T25" fmla="*/ 637 h 638"/>
                <a:gd name="T26" fmla="*/ 407 w 625"/>
                <a:gd name="T27" fmla="*/ 494 h 638"/>
                <a:gd name="T28" fmla="*/ 506 w 625"/>
                <a:gd name="T29" fmla="*/ 451 h 638"/>
                <a:gd name="T30" fmla="*/ 554 w 625"/>
                <a:gd name="T31" fmla="*/ 363 h 638"/>
                <a:gd name="T32" fmla="*/ 618 w 625"/>
                <a:gd name="T33" fmla="*/ 225 h 638"/>
                <a:gd name="T34" fmla="*/ 614 w 625"/>
                <a:gd name="T35" fmla="*/ 165 h 638"/>
                <a:gd name="T36" fmla="*/ 549 w 625"/>
                <a:gd name="T37" fmla="*/ 131 h 638"/>
                <a:gd name="T38" fmla="*/ 463 w 625"/>
                <a:gd name="T39" fmla="*/ 106 h 638"/>
                <a:gd name="T40" fmla="*/ 413 w 625"/>
                <a:gd name="T41" fmla="*/ 93 h 638"/>
                <a:gd name="T42" fmla="*/ 392 w 625"/>
                <a:gd name="T43" fmla="*/ 111 h 638"/>
                <a:gd name="T44" fmla="*/ 372 w 625"/>
                <a:gd name="T45" fmla="*/ 110 h 638"/>
                <a:gd name="T46" fmla="*/ 384 w 625"/>
                <a:gd name="T47" fmla="*/ 57 h 638"/>
                <a:gd name="T48" fmla="*/ 334 w 625"/>
                <a:gd name="T49" fmla="*/ 49 h 638"/>
                <a:gd name="T50" fmla="*/ 278 w 625"/>
                <a:gd name="T51" fmla="*/ 51 h 638"/>
                <a:gd name="T52" fmla="*/ 224 w 625"/>
                <a:gd name="T53" fmla="*/ 42 h 638"/>
                <a:gd name="T54" fmla="*/ 213 w 625"/>
                <a:gd name="T55" fmla="*/ 0 h 638"/>
                <a:gd name="T56" fmla="*/ 145 w 625"/>
                <a:gd name="T57" fmla="*/ 13 h 638"/>
                <a:gd name="T58" fmla="*/ 168 w 625"/>
                <a:gd name="T59" fmla="*/ 47 h 638"/>
                <a:gd name="T60" fmla="*/ 112 w 625"/>
                <a:gd name="T61" fmla="*/ 61 h 638"/>
                <a:gd name="T62" fmla="*/ 64 w 625"/>
                <a:gd name="T63" fmla="*/ 56 h 638"/>
                <a:gd name="T64" fmla="*/ 61 w 625"/>
                <a:gd name="T65" fmla="*/ 74 h 638"/>
                <a:gd name="T66" fmla="*/ 62 w 625"/>
                <a:gd name="T67" fmla="*/ 148 h 638"/>
                <a:gd name="T68" fmla="*/ 0 w 625"/>
                <a:gd name="T69" fmla="*/ 201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5"/>
                <a:gd name="T106" fmla="*/ 0 h 638"/>
                <a:gd name="T107" fmla="*/ 625 w 625"/>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5" h="638">
                  <a:moveTo>
                    <a:pt x="0" y="201"/>
                  </a:moveTo>
                  <a:lnTo>
                    <a:pt x="14" y="231"/>
                  </a:lnTo>
                  <a:lnTo>
                    <a:pt x="35" y="241"/>
                  </a:lnTo>
                  <a:lnTo>
                    <a:pt x="52" y="230"/>
                  </a:lnTo>
                  <a:lnTo>
                    <a:pt x="52" y="256"/>
                  </a:lnTo>
                  <a:lnTo>
                    <a:pt x="66" y="256"/>
                  </a:lnTo>
                  <a:lnTo>
                    <a:pt x="86" y="257"/>
                  </a:lnTo>
                  <a:lnTo>
                    <a:pt x="134" y="234"/>
                  </a:lnTo>
                  <a:lnTo>
                    <a:pt x="138" y="271"/>
                  </a:lnTo>
                  <a:lnTo>
                    <a:pt x="209" y="299"/>
                  </a:lnTo>
                  <a:lnTo>
                    <a:pt x="220" y="342"/>
                  </a:lnTo>
                  <a:lnTo>
                    <a:pt x="247" y="344"/>
                  </a:lnTo>
                  <a:lnTo>
                    <a:pt x="258" y="372"/>
                  </a:lnTo>
                  <a:lnTo>
                    <a:pt x="252" y="405"/>
                  </a:lnTo>
                  <a:lnTo>
                    <a:pt x="256" y="437"/>
                  </a:lnTo>
                  <a:lnTo>
                    <a:pt x="289" y="442"/>
                  </a:lnTo>
                  <a:lnTo>
                    <a:pt x="294" y="465"/>
                  </a:lnTo>
                  <a:lnTo>
                    <a:pt x="310" y="469"/>
                  </a:lnTo>
                  <a:lnTo>
                    <a:pt x="307" y="497"/>
                  </a:lnTo>
                  <a:lnTo>
                    <a:pt x="320" y="498"/>
                  </a:lnTo>
                  <a:lnTo>
                    <a:pt x="323" y="522"/>
                  </a:lnTo>
                  <a:lnTo>
                    <a:pt x="260" y="576"/>
                  </a:lnTo>
                  <a:lnTo>
                    <a:pt x="272" y="573"/>
                  </a:lnTo>
                  <a:lnTo>
                    <a:pt x="320" y="606"/>
                  </a:lnTo>
                  <a:lnTo>
                    <a:pt x="330" y="620"/>
                  </a:lnTo>
                  <a:lnTo>
                    <a:pt x="326" y="637"/>
                  </a:lnTo>
                  <a:lnTo>
                    <a:pt x="402" y="542"/>
                  </a:lnTo>
                  <a:lnTo>
                    <a:pt x="407" y="494"/>
                  </a:lnTo>
                  <a:lnTo>
                    <a:pt x="468" y="451"/>
                  </a:lnTo>
                  <a:lnTo>
                    <a:pt x="506" y="451"/>
                  </a:lnTo>
                  <a:lnTo>
                    <a:pt x="522" y="436"/>
                  </a:lnTo>
                  <a:lnTo>
                    <a:pt x="554" y="363"/>
                  </a:lnTo>
                  <a:lnTo>
                    <a:pt x="558" y="292"/>
                  </a:lnTo>
                  <a:lnTo>
                    <a:pt x="618" y="225"/>
                  </a:lnTo>
                  <a:lnTo>
                    <a:pt x="624" y="195"/>
                  </a:lnTo>
                  <a:lnTo>
                    <a:pt x="614" y="165"/>
                  </a:lnTo>
                  <a:lnTo>
                    <a:pt x="589" y="161"/>
                  </a:lnTo>
                  <a:lnTo>
                    <a:pt x="549" y="131"/>
                  </a:lnTo>
                  <a:lnTo>
                    <a:pt x="471" y="124"/>
                  </a:lnTo>
                  <a:lnTo>
                    <a:pt x="463" y="106"/>
                  </a:lnTo>
                  <a:lnTo>
                    <a:pt x="428" y="92"/>
                  </a:lnTo>
                  <a:lnTo>
                    <a:pt x="413" y="93"/>
                  </a:lnTo>
                  <a:lnTo>
                    <a:pt x="392" y="121"/>
                  </a:lnTo>
                  <a:lnTo>
                    <a:pt x="392" y="111"/>
                  </a:lnTo>
                  <a:lnTo>
                    <a:pt x="358" y="115"/>
                  </a:lnTo>
                  <a:lnTo>
                    <a:pt x="372" y="110"/>
                  </a:lnTo>
                  <a:lnTo>
                    <a:pt x="359" y="88"/>
                  </a:lnTo>
                  <a:lnTo>
                    <a:pt x="384" y="57"/>
                  </a:lnTo>
                  <a:lnTo>
                    <a:pt x="357" y="18"/>
                  </a:lnTo>
                  <a:lnTo>
                    <a:pt x="334" y="49"/>
                  </a:lnTo>
                  <a:lnTo>
                    <a:pt x="311" y="47"/>
                  </a:lnTo>
                  <a:lnTo>
                    <a:pt x="278" y="51"/>
                  </a:lnTo>
                  <a:lnTo>
                    <a:pt x="232" y="58"/>
                  </a:lnTo>
                  <a:lnTo>
                    <a:pt x="224" y="42"/>
                  </a:lnTo>
                  <a:lnTo>
                    <a:pt x="227" y="11"/>
                  </a:lnTo>
                  <a:lnTo>
                    <a:pt x="213" y="0"/>
                  </a:lnTo>
                  <a:lnTo>
                    <a:pt x="173" y="19"/>
                  </a:lnTo>
                  <a:lnTo>
                    <a:pt x="145" y="13"/>
                  </a:lnTo>
                  <a:lnTo>
                    <a:pt x="153" y="44"/>
                  </a:lnTo>
                  <a:lnTo>
                    <a:pt x="168" y="47"/>
                  </a:lnTo>
                  <a:lnTo>
                    <a:pt x="130" y="69"/>
                  </a:lnTo>
                  <a:lnTo>
                    <a:pt x="112" y="61"/>
                  </a:lnTo>
                  <a:lnTo>
                    <a:pt x="103" y="50"/>
                  </a:lnTo>
                  <a:lnTo>
                    <a:pt x="64" y="56"/>
                  </a:lnTo>
                  <a:lnTo>
                    <a:pt x="76" y="73"/>
                  </a:lnTo>
                  <a:lnTo>
                    <a:pt x="61" y="74"/>
                  </a:lnTo>
                  <a:lnTo>
                    <a:pt x="70" y="102"/>
                  </a:lnTo>
                  <a:lnTo>
                    <a:pt x="62" y="148"/>
                  </a:lnTo>
                  <a:lnTo>
                    <a:pt x="22" y="165"/>
                  </a:lnTo>
                  <a:lnTo>
                    <a:pt x="0" y="20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3" name="Freeform 19"/>
            <p:cNvSpPr>
              <a:spLocks/>
            </p:cNvSpPr>
            <p:nvPr/>
          </p:nvSpPr>
          <p:spPr bwMode="auto">
            <a:xfrm>
              <a:off x="1261" y="2170"/>
              <a:ext cx="14" cy="43"/>
            </a:xfrm>
            <a:custGeom>
              <a:avLst/>
              <a:gdLst>
                <a:gd name="T0" fmla="*/ 0 w 14"/>
                <a:gd name="T1" fmla="*/ 9 h 43"/>
                <a:gd name="T2" fmla="*/ 5 w 14"/>
                <a:gd name="T3" fmla="*/ 42 h 43"/>
                <a:gd name="T4" fmla="*/ 13 w 14"/>
                <a:gd name="T5" fmla="*/ 0 h 43"/>
                <a:gd name="T6" fmla="*/ 0 w 14"/>
                <a:gd name="T7" fmla="*/ 9 h 43"/>
                <a:gd name="T8" fmla="*/ 0 60000 65536"/>
                <a:gd name="T9" fmla="*/ 0 60000 65536"/>
                <a:gd name="T10" fmla="*/ 0 60000 65536"/>
                <a:gd name="T11" fmla="*/ 0 60000 65536"/>
                <a:gd name="T12" fmla="*/ 0 w 14"/>
                <a:gd name="T13" fmla="*/ 0 h 43"/>
                <a:gd name="T14" fmla="*/ 14 w 14"/>
                <a:gd name="T15" fmla="*/ 43 h 43"/>
              </a:gdLst>
              <a:ahLst/>
              <a:cxnLst>
                <a:cxn ang="T8">
                  <a:pos x="T0" y="T1"/>
                </a:cxn>
                <a:cxn ang="T9">
                  <a:pos x="T2" y="T3"/>
                </a:cxn>
                <a:cxn ang="T10">
                  <a:pos x="T4" y="T5"/>
                </a:cxn>
                <a:cxn ang="T11">
                  <a:pos x="T6" y="T7"/>
                </a:cxn>
              </a:cxnLst>
              <a:rect l="T12" t="T13" r="T14" b="T15"/>
              <a:pathLst>
                <a:path w="14" h="43">
                  <a:moveTo>
                    <a:pt x="0" y="9"/>
                  </a:moveTo>
                  <a:lnTo>
                    <a:pt x="5" y="42"/>
                  </a:lnTo>
                  <a:lnTo>
                    <a:pt x="13" y="0"/>
                  </a:lnTo>
                  <a:lnTo>
                    <a:pt x="0" y="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4" name="Freeform 20"/>
            <p:cNvSpPr>
              <a:spLocks/>
            </p:cNvSpPr>
            <p:nvPr/>
          </p:nvSpPr>
          <p:spPr bwMode="auto">
            <a:xfrm>
              <a:off x="4513" y="2386"/>
              <a:ext cx="20" cy="18"/>
            </a:xfrm>
            <a:custGeom>
              <a:avLst/>
              <a:gdLst>
                <a:gd name="T0" fmla="*/ 0 w 20"/>
                <a:gd name="T1" fmla="*/ 8 h 18"/>
                <a:gd name="T2" fmla="*/ 9 w 20"/>
                <a:gd name="T3" fmla="*/ 17 h 18"/>
                <a:gd name="T4" fmla="*/ 19 w 20"/>
                <a:gd name="T5" fmla="*/ 0 h 18"/>
                <a:gd name="T6" fmla="*/ 0 w 20"/>
                <a:gd name="T7" fmla="*/ 8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0" y="8"/>
                  </a:moveTo>
                  <a:lnTo>
                    <a:pt x="9" y="17"/>
                  </a:lnTo>
                  <a:lnTo>
                    <a:pt x="19" y="0"/>
                  </a:lnTo>
                  <a:lnTo>
                    <a:pt x="0" y="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5" name="Freeform 21"/>
            <p:cNvSpPr>
              <a:spLocks/>
            </p:cNvSpPr>
            <p:nvPr/>
          </p:nvSpPr>
          <p:spPr bwMode="auto">
            <a:xfrm>
              <a:off x="3047" y="1716"/>
              <a:ext cx="101" cy="57"/>
            </a:xfrm>
            <a:custGeom>
              <a:avLst/>
              <a:gdLst>
                <a:gd name="T0" fmla="*/ 0 w 101"/>
                <a:gd name="T1" fmla="*/ 38 h 57"/>
                <a:gd name="T2" fmla="*/ 6 w 101"/>
                <a:gd name="T3" fmla="*/ 0 h 57"/>
                <a:gd name="T4" fmla="*/ 100 w 101"/>
                <a:gd name="T5" fmla="*/ 8 h 57"/>
                <a:gd name="T6" fmla="*/ 82 w 101"/>
                <a:gd name="T7" fmla="*/ 32 h 57"/>
                <a:gd name="T8" fmla="*/ 89 w 101"/>
                <a:gd name="T9" fmla="*/ 45 h 57"/>
                <a:gd name="T10" fmla="*/ 64 w 101"/>
                <a:gd name="T11" fmla="*/ 46 h 57"/>
                <a:gd name="T12" fmla="*/ 49 w 101"/>
                <a:gd name="T13" fmla="*/ 56 h 57"/>
                <a:gd name="T14" fmla="*/ 9 w 101"/>
                <a:gd name="T15" fmla="*/ 55 h 57"/>
                <a:gd name="T16" fmla="*/ 0 w 101"/>
                <a:gd name="T17" fmla="*/ 38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57"/>
                <a:gd name="T29" fmla="*/ 101 w 10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57">
                  <a:moveTo>
                    <a:pt x="0" y="38"/>
                  </a:moveTo>
                  <a:lnTo>
                    <a:pt x="6" y="0"/>
                  </a:lnTo>
                  <a:lnTo>
                    <a:pt x="100" y="8"/>
                  </a:lnTo>
                  <a:lnTo>
                    <a:pt x="82" y="32"/>
                  </a:lnTo>
                  <a:lnTo>
                    <a:pt x="89" y="45"/>
                  </a:lnTo>
                  <a:lnTo>
                    <a:pt x="64" y="46"/>
                  </a:lnTo>
                  <a:lnTo>
                    <a:pt x="49" y="56"/>
                  </a:lnTo>
                  <a:lnTo>
                    <a:pt x="9" y="55"/>
                  </a:lnTo>
                  <a:lnTo>
                    <a:pt x="0" y="3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6" name="Freeform 22"/>
            <p:cNvSpPr>
              <a:spLocks/>
            </p:cNvSpPr>
            <p:nvPr/>
          </p:nvSpPr>
          <p:spPr bwMode="auto">
            <a:xfrm>
              <a:off x="4164" y="2009"/>
              <a:ext cx="145" cy="297"/>
            </a:xfrm>
            <a:custGeom>
              <a:avLst/>
              <a:gdLst>
                <a:gd name="T0" fmla="*/ 0 w 145"/>
                <a:gd name="T1" fmla="*/ 121 h 297"/>
                <a:gd name="T2" fmla="*/ 6 w 145"/>
                <a:gd name="T3" fmla="*/ 104 h 297"/>
                <a:gd name="T4" fmla="*/ 48 w 145"/>
                <a:gd name="T5" fmla="*/ 27 h 297"/>
                <a:gd name="T6" fmla="*/ 76 w 145"/>
                <a:gd name="T7" fmla="*/ 17 h 297"/>
                <a:gd name="T8" fmla="*/ 83 w 145"/>
                <a:gd name="T9" fmla="*/ 0 h 297"/>
                <a:gd name="T10" fmla="*/ 102 w 145"/>
                <a:gd name="T11" fmla="*/ 10 h 297"/>
                <a:gd name="T12" fmla="*/ 103 w 145"/>
                <a:gd name="T13" fmla="*/ 25 h 297"/>
                <a:gd name="T14" fmla="*/ 86 w 145"/>
                <a:gd name="T15" fmla="*/ 72 h 297"/>
                <a:gd name="T16" fmla="*/ 104 w 145"/>
                <a:gd name="T17" fmla="*/ 68 h 297"/>
                <a:gd name="T18" fmla="*/ 113 w 145"/>
                <a:gd name="T19" fmla="*/ 100 h 297"/>
                <a:gd name="T20" fmla="*/ 144 w 145"/>
                <a:gd name="T21" fmla="*/ 109 h 297"/>
                <a:gd name="T22" fmla="*/ 129 w 145"/>
                <a:gd name="T23" fmla="*/ 124 h 297"/>
                <a:gd name="T24" fmla="*/ 94 w 145"/>
                <a:gd name="T25" fmla="*/ 144 h 297"/>
                <a:gd name="T26" fmla="*/ 86 w 145"/>
                <a:gd name="T27" fmla="*/ 163 h 297"/>
                <a:gd name="T28" fmla="*/ 104 w 145"/>
                <a:gd name="T29" fmla="*/ 199 h 297"/>
                <a:gd name="T30" fmla="*/ 97 w 145"/>
                <a:gd name="T31" fmla="*/ 220 h 297"/>
                <a:gd name="T32" fmla="*/ 119 w 145"/>
                <a:gd name="T33" fmla="*/ 268 h 297"/>
                <a:gd name="T34" fmla="*/ 103 w 145"/>
                <a:gd name="T35" fmla="*/ 296 h 297"/>
                <a:gd name="T36" fmla="*/ 86 w 145"/>
                <a:gd name="T37" fmla="*/ 194 h 297"/>
                <a:gd name="T38" fmla="*/ 73 w 145"/>
                <a:gd name="T39" fmla="*/ 179 h 297"/>
                <a:gd name="T40" fmla="*/ 50 w 145"/>
                <a:gd name="T41" fmla="*/ 206 h 297"/>
                <a:gd name="T42" fmla="*/ 32 w 145"/>
                <a:gd name="T43" fmla="*/ 200 h 297"/>
                <a:gd name="T44" fmla="*/ 35 w 145"/>
                <a:gd name="T45" fmla="*/ 164 h 297"/>
                <a:gd name="T46" fmla="*/ 0 w 145"/>
                <a:gd name="T47" fmla="*/ 121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297"/>
                <a:gd name="T74" fmla="*/ 145 w 145"/>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297">
                  <a:moveTo>
                    <a:pt x="0" y="121"/>
                  </a:moveTo>
                  <a:lnTo>
                    <a:pt x="6" y="104"/>
                  </a:lnTo>
                  <a:lnTo>
                    <a:pt x="48" y="27"/>
                  </a:lnTo>
                  <a:lnTo>
                    <a:pt x="76" y="17"/>
                  </a:lnTo>
                  <a:lnTo>
                    <a:pt x="83" y="0"/>
                  </a:lnTo>
                  <a:lnTo>
                    <a:pt x="102" y="10"/>
                  </a:lnTo>
                  <a:lnTo>
                    <a:pt x="103" y="25"/>
                  </a:lnTo>
                  <a:lnTo>
                    <a:pt x="86" y="72"/>
                  </a:lnTo>
                  <a:lnTo>
                    <a:pt x="104" y="68"/>
                  </a:lnTo>
                  <a:lnTo>
                    <a:pt x="113" y="100"/>
                  </a:lnTo>
                  <a:lnTo>
                    <a:pt x="144" y="109"/>
                  </a:lnTo>
                  <a:lnTo>
                    <a:pt x="129" y="124"/>
                  </a:lnTo>
                  <a:lnTo>
                    <a:pt x="94" y="144"/>
                  </a:lnTo>
                  <a:lnTo>
                    <a:pt x="86" y="163"/>
                  </a:lnTo>
                  <a:lnTo>
                    <a:pt x="104" y="199"/>
                  </a:lnTo>
                  <a:lnTo>
                    <a:pt x="97" y="220"/>
                  </a:lnTo>
                  <a:lnTo>
                    <a:pt x="119" y="268"/>
                  </a:lnTo>
                  <a:lnTo>
                    <a:pt x="103" y="296"/>
                  </a:lnTo>
                  <a:lnTo>
                    <a:pt x="86" y="194"/>
                  </a:lnTo>
                  <a:lnTo>
                    <a:pt x="73" y="179"/>
                  </a:lnTo>
                  <a:lnTo>
                    <a:pt x="50" y="206"/>
                  </a:lnTo>
                  <a:lnTo>
                    <a:pt x="32" y="200"/>
                  </a:lnTo>
                  <a:lnTo>
                    <a:pt x="35" y="164"/>
                  </a:lnTo>
                  <a:lnTo>
                    <a:pt x="0" y="12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7" name="Freeform 23"/>
            <p:cNvSpPr>
              <a:spLocks/>
            </p:cNvSpPr>
            <p:nvPr/>
          </p:nvSpPr>
          <p:spPr bwMode="auto">
            <a:xfrm>
              <a:off x="4329" y="2232"/>
              <a:ext cx="81" cy="69"/>
            </a:xfrm>
            <a:custGeom>
              <a:avLst/>
              <a:gdLst>
                <a:gd name="T0" fmla="*/ 0 w 81"/>
                <a:gd name="T1" fmla="*/ 14 h 69"/>
                <a:gd name="T2" fmla="*/ 6 w 81"/>
                <a:gd name="T3" fmla="*/ 48 h 69"/>
                <a:gd name="T4" fmla="*/ 16 w 81"/>
                <a:gd name="T5" fmla="*/ 66 h 69"/>
                <a:gd name="T6" fmla="*/ 32 w 81"/>
                <a:gd name="T7" fmla="*/ 68 h 69"/>
                <a:gd name="T8" fmla="*/ 80 w 81"/>
                <a:gd name="T9" fmla="*/ 37 h 69"/>
                <a:gd name="T10" fmla="*/ 78 w 81"/>
                <a:gd name="T11" fmla="*/ 0 h 69"/>
                <a:gd name="T12" fmla="*/ 42 w 81"/>
                <a:gd name="T13" fmla="*/ 6 h 69"/>
                <a:gd name="T14" fmla="*/ 11 w 81"/>
                <a:gd name="T15" fmla="*/ 4 h 69"/>
                <a:gd name="T16" fmla="*/ 0 w 81"/>
                <a:gd name="T17" fmla="*/ 1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69"/>
                <a:gd name="T29" fmla="*/ 81 w 8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69">
                  <a:moveTo>
                    <a:pt x="0" y="14"/>
                  </a:moveTo>
                  <a:lnTo>
                    <a:pt x="6" y="48"/>
                  </a:lnTo>
                  <a:lnTo>
                    <a:pt x="16" y="66"/>
                  </a:lnTo>
                  <a:lnTo>
                    <a:pt x="32" y="68"/>
                  </a:lnTo>
                  <a:lnTo>
                    <a:pt x="80" y="37"/>
                  </a:lnTo>
                  <a:lnTo>
                    <a:pt x="78" y="0"/>
                  </a:lnTo>
                  <a:lnTo>
                    <a:pt x="42" y="6"/>
                  </a:lnTo>
                  <a:lnTo>
                    <a:pt x="11" y="4"/>
                  </a:lnTo>
                  <a:lnTo>
                    <a:pt x="0" y="1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8" name="Freeform 24"/>
            <p:cNvSpPr>
              <a:spLocks/>
            </p:cNvSpPr>
            <p:nvPr/>
          </p:nvSpPr>
          <p:spPr bwMode="auto">
            <a:xfrm>
              <a:off x="432" y="1064"/>
              <a:ext cx="1367" cy="696"/>
            </a:xfrm>
            <a:custGeom>
              <a:avLst/>
              <a:gdLst>
                <a:gd name="T0" fmla="*/ 103 w 1367"/>
                <a:gd name="T1" fmla="*/ 83 h 696"/>
                <a:gd name="T2" fmla="*/ 159 w 1367"/>
                <a:gd name="T3" fmla="*/ 72 h 696"/>
                <a:gd name="T4" fmla="*/ 243 w 1367"/>
                <a:gd name="T5" fmla="*/ 75 h 696"/>
                <a:gd name="T6" fmla="*/ 374 w 1367"/>
                <a:gd name="T7" fmla="*/ 85 h 696"/>
                <a:gd name="T8" fmla="*/ 421 w 1367"/>
                <a:gd name="T9" fmla="*/ 117 h 696"/>
                <a:gd name="T10" fmla="*/ 539 w 1367"/>
                <a:gd name="T11" fmla="*/ 135 h 696"/>
                <a:gd name="T12" fmla="*/ 516 w 1367"/>
                <a:gd name="T13" fmla="*/ 102 h 696"/>
                <a:gd name="T14" fmla="*/ 618 w 1367"/>
                <a:gd name="T15" fmla="*/ 120 h 696"/>
                <a:gd name="T16" fmla="*/ 701 w 1367"/>
                <a:gd name="T17" fmla="*/ 112 h 696"/>
                <a:gd name="T18" fmla="*/ 709 w 1367"/>
                <a:gd name="T19" fmla="*/ 110 h 696"/>
                <a:gd name="T20" fmla="*/ 727 w 1367"/>
                <a:gd name="T21" fmla="*/ 109 h 696"/>
                <a:gd name="T22" fmla="*/ 757 w 1367"/>
                <a:gd name="T23" fmla="*/ 71 h 696"/>
                <a:gd name="T24" fmla="*/ 733 w 1367"/>
                <a:gd name="T25" fmla="*/ 0 h 696"/>
                <a:gd name="T26" fmla="*/ 777 w 1367"/>
                <a:gd name="T27" fmla="*/ 51 h 696"/>
                <a:gd name="T28" fmla="*/ 794 w 1367"/>
                <a:gd name="T29" fmla="*/ 75 h 696"/>
                <a:gd name="T30" fmla="*/ 851 w 1367"/>
                <a:gd name="T31" fmla="*/ 106 h 696"/>
                <a:gd name="T32" fmla="*/ 885 w 1367"/>
                <a:gd name="T33" fmla="*/ 95 h 696"/>
                <a:gd name="T34" fmla="*/ 954 w 1367"/>
                <a:gd name="T35" fmla="*/ 81 h 696"/>
                <a:gd name="T36" fmla="*/ 953 w 1367"/>
                <a:gd name="T37" fmla="*/ 137 h 696"/>
                <a:gd name="T38" fmla="*/ 871 w 1367"/>
                <a:gd name="T39" fmla="*/ 151 h 696"/>
                <a:gd name="T40" fmla="*/ 832 w 1367"/>
                <a:gd name="T41" fmla="*/ 183 h 696"/>
                <a:gd name="T42" fmla="*/ 806 w 1367"/>
                <a:gd name="T43" fmla="*/ 231 h 696"/>
                <a:gd name="T44" fmla="*/ 777 w 1367"/>
                <a:gd name="T45" fmla="*/ 248 h 696"/>
                <a:gd name="T46" fmla="*/ 742 w 1367"/>
                <a:gd name="T47" fmla="*/ 282 h 696"/>
                <a:gd name="T48" fmla="*/ 773 w 1367"/>
                <a:gd name="T49" fmla="*/ 386 h 696"/>
                <a:gd name="T50" fmla="*/ 885 w 1367"/>
                <a:gd name="T51" fmla="*/ 433 h 696"/>
                <a:gd name="T52" fmla="*/ 952 w 1367"/>
                <a:gd name="T53" fmla="*/ 489 h 696"/>
                <a:gd name="T54" fmla="*/ 980 w 1367"/>
                <a:gd name="T55" fmla="*/ 514 h 696"/>
                <a:gd name="T56" fmla="*/ 1037 w 1367"/>
                <a:gd name="T57" fmla="*/ 401 h 696"/>
                <a:gd name="T58" fmla="*/ 1023 w 1367"/>
                <a:gd name="T59" fmla="*/ 324 h 696"/>
                <a:gd name="T60" fmla="*/ 1018 w 1367"/>
                <a:gd name="T61" fmla="*/ 278 h 696"/>
                <a:gd name="T62" fmla="*/ 1074 w 1367"/>
                <a:gd name="T63" fmla="*/ 255 h 696"/>
                <a:gd name="T64" fmla="*/ 1145 w 1367"/>
                <a:gd name="T65" fmla="*/ 313 h 696"/>
                <a:gd name="T66" fmla="*/ 1124 w 1367"/>
                <a:gd name="T67" fmla="*/ 351 h 696"/>
                <a:gd name="T68" fmla="*/ 1170 w 1367"/>
                <a:gd name="T69" fmla="*/ 348 h 696"/>
                <a:gd name="T70" fmla="*/ 1213 w 1367"/>
                <a:gd name="T71" fmla="*/ 327 h 696"/>
                <a:gd name="T72" fmla="*/ 1228 w 1367"/>
                <a:gd name="T73" fmla="*/ 340 h 696"/>
                <a:gd name="T74" fmla="*/ 1256 w 1367"/>
                <a:gd name="T75" fmla="*/ 352 h 696"/>
                <a:gd name="T76" fmla="*/ 1259 w 1367"/>
                <a:gd name="T77" fmla="*/ 375 h 696"/>
                <a:gd name="T78" fmla="*/ 1264 w 1367"/>
                <a:gd name="T79" fmla="*/ 402 h 696"/>
                <a:gd name="T80" fmla="*/ 1338 w 1367"/>
                <a:gd name="T81" fmla="*/ 439 h 696"/>
                <a:gd name="T82" fmla="*/ 1341 w 1367"/>
                <a:gd name="T83" fmla="*/ 464 h 696"/>
                <a:gd name="T84" fmla="*/ 1366 w 1367"/>
                <a:gd name="T85" fmla="*/ 490 h 696"/>
                <a:gd name="T86" fmla="*/ 1120 w 1367"/>
                <a:gd name="T87" fmla="*/ 601 h 696"/>
                <a:gd name="T88" fmla="*/ 1193 w 1367"/>
                <a:gd name="T89" fmla="*/ 576 h 696"/>
                <a:gd name="T90" fmla="*/ 1276 w 1367"/>
                <a:gd name="T91" fmla="*/ 626 h 696"/>
                <a:gd name="T92" fmla="*/ 1279 w 1367"/>
                <a:gd name="T93" fmla="*/ 631 h 696"/>
                <a:gd name="T94" fmla="*/ 1245 w 1367"/>
                <a:gd name="T95" fmla="*/ 630 h 696"/>
                <a:gd name="T96" fmla="*/ 1172 w 1367"/>
                <a:gd name="T97" fmla="*/ 623 h 696"/>
                <a:gd name="T98" fmla="*/ 1045 w 1367"/>
                <a:gd name="T99" fmla="*/ 647 h 696"/>
                <a:gd name="T100" fmla="*/ 995 w 1367"/>
                <a:gd name="T101" fmla="*/ 678 h 696"/>
                <a:gd name="T102" fmla="*/ 937 w 1367"/>
                <a:gd name="T103" fmla="*/ 674 h 696"/>
                <a:gd name="T104" fmla="*/ 981 w 1367"/>
                <a:gd name="T105" fmla="*/ 639 h 696"/>
                <a:gd name="T106" fmla="*/ 897 w 1367"/>
                <a:gd name="T107" fmla="*/ 578 h 696"/>
                <a:gd name="T108" fmla="*/ 862 w 1367"/>
                <a:gd name="T109" fmla="*/ 572 h 696"/>
                <a:gd name="T110" fmla="*/ 734 w 1367"/>
                <a:gd name="T111" fmla="*/ 548 h 696"/>
                <a:gd name="T112" fmla="*/ 262 w 1367"/>
                <a:gd name="T113" fmla="*/ 537 h 696"/>
                <a:gd name="T114" fmla="*/ 209 w 1367"/>
                <a:gd name="T115" fmla="*/ 485 h 696"/>
                <a:gd name="T116" fmla="*/ 175 w 1367"/>
                <a:gd name="T117" fmla="*/ 406 h 696"/>
                <a:gd name="T118" fmla="*/ 47 w 1367"/>
                <a:gd name="T119" fmla="*/ 331 h 6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7"/>
                <a:gd name="T181" fmla="*/ 0 h 696"/>
                <a:gd name="T182" fmla="*/ 1367 w 1367"/>
                <a:gd name="T183" fmla="*/ 696 h 6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7" h="696">
                  <a:moveTo>
                    <a:pt x="0" y="308"/>
                  </a:moveTo>
                  <a:lnTo>
                    <a:pt x="0" y="64"/>
                  </a:lnTo>
                  <a:lnTo>
                    <a:pt x="109" y="96"/>
                  </a:lnTo>
                  <a:lnTo>
                    <a:pt x="103" y="83"/>
                  </a:lnTo>
                  <a:lnTo>
                    <a:pt x="114" y="75"/>
                  </a:lnTo>
                  <a:lnTo>
                    <a:pt x="180" y="49"/>
                  </a:lnTo>
                  <a:lnTo>
                    <a:pt x="129" y="81"/>
                  </a:lnTo>
                  <a:lnTo>
                    <a:pt x="159" y="72"/>
                  </a:lnTo>
                  <a:lnTo>
                    <a:pt x="159" y="79"/>
                  </a:lnTo>
                  <a:lnTo>
                    <a:pt x="214" y="50"/>
                  </a:lnTo>
                  <a:lnTo>
                    <a:pt x="207" y="41"/>
                  </a:lnTo>
                  <a:lnTo>
                    <a:pt x="243" y="75"/>
                  </a:lnTo>
                  <a:lnTo>
                    <a:pt x="266" y="54"/>
                  </a:lnTo>
                  <a:lnTo>
                    <a:pt x="264" y="75"/>
                  </a:lnTo>
                  <a:lnTo>
                    <a:pt x="293" y="60"/>
                  </a:lnTo>
                  <a:lnTo>
                    <a:pt x="374" y="85"/>
                  </a:lnTo>
                  <a:lnTo>
                    <a:pt x="411" y="85"/>
                  </a:lnTo>
                  <a:lnTo>
                    <a:pt x="432" y="99"/>
                  </a:lnTo>
                  <a:lnTo>
                    <a:pt x="407" y="112"/>
                  </a:lnTo>
                  <a:lnTo>
                    <a:pt x="421" y="117"/>
                  </a:lnTo>
                  <a:lnTo>
                    <a:pt x="495" y="110"/>
                  </a:lnTo>
                  <a:lnTo>
                    <a:pt x="527" y="131"/>
                  </a:lnTo>
                  <a:lnTo>
                    <a:pt x="531" y="145"/>
                  </a:lnTo>
                  <a:lnTo>
                    <a:pt x="539" y="135"/>
                  </a:lnTo>
                  <a:lnTo>
                    <a:pt x="527" y="117"/>
                  </a:lnTo>
                  <a:lnTo>
                    <a:pt x="561" y="94"/>
                  </a:lnTo>
                  <a:lnTo>
                    <a:pt x="528" y="108"/>
                  </a:lnTo>
                  <a:lnTo>
                    <a:pt x="516" y="102"/>
                  </a:lnTo>
                  <a:lnTo>
                    <a:pt x="557" y="84"/>
                  </a:lnTo>
                  <a:lnTo>
                    <a:pt x="580" y="109"/>
                  </a:lnTo>
                  <a:lnTo>
                    <a:pt x="603" y="108"/>
                  </a:lnTo>
                  <a:lnTo>
                    <a:pt x="618" y="120"/>
                  </a:lnTo>
                  <a:lnTo>
                    <a:pt x="682" y="117"/>
                  </a:lnTo>
                  <a:lnTo>
                    <a:pt x="680" y="109"/>
                  </a:lnTo>
                  <a:lnTo>
                    <a:pt x="698" y="123"/>
                  </a:lnTo>
                  <a:lnTo>
                    <a:pt x="701" y="112"/>
                  </a:lnTo>
                  <a:lnTo>
                    <a:pt x="687" y="116"/>
                  </a:lnTo>
                  <a:lnTo>
                    <a:pt x="676" y="101"/>
                  </a:lnTo>
                  <a:lnTo>
                    <a:pt x="700" y="99"/>
                  </a:lnTo>
                  <a:lnTo>
                    <a:pt x="709" y="110"/>
                  </a:lnTo>
                  <a:lnTo>
                    <a:pt x="719" y="107"/>
                  </a:lnTo>
                  <a:lnTo>
                    <a:pt x="715" y="124"/>
                  </a:lnTo>
                  <a:lnTo>
                    <a:pt x="732" y="133"/>
                  </a:lnTo>
                  <a:lnTo>
                    <a:pt x="727" y="109"/>
                  </a:lnTo>
                  <a:lnTo>
                    <a:pt x="759" y="95"/>
                  </a:lnTo>
                  <a:lnTo>
                    <a:pt x="751" y="83"/>
                  </a:lnTo>
                  <a:lnTo>
                    <a:pt x="742" y="92"/>
                  </a:lnTo>
                  <a:lnTo>
                    <a:pt x="757" y="71"/>
                  </a:lnTo>
                  <a:lnTo>
                    <a:pt x="711" y="56"/>
                  </a:lnTo>
                  <a:lnTo>
                    <a:pt x="716" y="20"/>
                  </a:lnTo>
                  <a:lnTo>
                    <a:pt x="727" y="21"/>
                  </a:lnTo>
                  <a:lnTo>
                    <a:pt x="733" y="0"/>
                  </a:lnTo>
                  <a:lnTo>
                    <a:pt x="768" y="20"/>
                  </a:lnTo>
                  <a:lnTo>
                    <a:pt x="769" y="33"/>
                  </a:lnTo>
                  <a:lnTo>
                    <a:pt x="792" y="52"/>
                  </a:lnTo>
                  <a:lnTo>
                    <a:pt x="777" y="51"/>
                  </a:lnTo>
                  <a:lnTo>
                    <a:pt x="784" y="58"/>
                  </a:lnTo>
                  <a:lnTo>
                    <a:pt x="774" y="66"/>
                  </a:lnTo>
                  <a:lnTo>
                    <a:pt x="803" y="71"/>
                  </a:lnTo>
                  <a:lnTo>
                    <a:pt x="794" y="75"/>
                  </a:lnTo>
                  <a:lnTo>
                    <a:pt x="811" y="105"/>
                  </a:lnTo>
                  <a:lnTo>
                    <a:pt x="825" y="78"/>
                  </a:lnTo>
                  <a:lnTo>
                    <a:pt x="846" y="89"/>
                  </a:lnTo>
                  <a:lnTo>
                    <a:pt x="851" y="106"/>
                  </a:lnTo>
                  <a:lnTo>
                    <a:pt x="841" y="112"/>
                  </a:lnTo>
                  <a:lnTo>
                    <a:pt x="859" y="133"/>
                  </a:lnTo>
                  <a:lnTo>
                    <a:pt x="871" y="128"/>
                  </a:lnTo>
                  <a:lnTo>
                    <a:pt x="885" y="95"/>
                  </a:lnTo>
                  <a:lnTo>
                    <a:pt x="902" y="91"/>
                  </a:lnTo>
                  <a:lnTo>
                    <a:pt x="889" y="62"/>
                  </a:lnTo>
                  <a:lnTo>
                    <a:pt x="935" y="65"/>
                  </a:lnTo>
                  <a:lnTo>
                    <a:pt x="954" y="81"/>
                  </a:lnTo>
                  <a:lnTo>
                    <a:pt x="946" y="90"/>
                  </a:lnTo>
                  <a:lnTo>
                    <a:pt x="955" y="95"/>
                  </a:lnTo>
                  <a:lnTo>
                    <a:pt x="935" y="100"/>
                  </a:lnTo>
                  <a:lnTo>
                    <a:pt x="953" y="137"/>
                  </a:lnTo>
                  <a:lnTo>
                    <a:pt x="923" y="156"/>
                  </a:lnTo>
                  <a:lnTo>
                    <a:pt x="913" y="147"/>
                  </a:lnTo>
                  <a:lnTo>
                    <a:pt x="917" y="160"/>
                  </a:lnTo>
                  <a:lnTo>
                    <a:pt x="871" y="151"/>
                  </a:lnTo>
                  <a:lnTo>
                    <a:pt x="881" y="164"/>
                  </a:lnTo>
                  <a:lnTo>
                    <a:pt x="862" y="182"/>
                  </a:lnTo>
                  <a:lnTo>
                    <a:pt x="815" y="168"/>
                  </a:lnTo>
                  <a:lnTo>
                    <a:pt x="832" y="183"/>
                  </a:lnTo>
                  <a:lnTo>
                    <a:pt x="866" y="186"/>
                  </a:lnTo>
                  <a:lnTo>
                    <a:pt x="843" y="216"/>
                  </a:lnTo>
                  <a:lnTo>
                    <a:pt x="818" y="214"/>
                  </a:lnTo>
                  <a:lnTo>
                    <a:pt x="806" y="231"/>
                  </a:lnTo>
                  <a:lnTo>
                    <a:pt x="762" y="217"/>
                  </a:lnTo>
                  <a:lnTo>
                    <a:pt x="803" y="231"/>
                  </a:lnTo>
                  <a:lnTo>
                    <a:pt x="807" y="243"/>
                  </a:lnTo>
                  <a:lnTo>
                    <a:pt x="777" y="248"/>
                  </a:lnTo>
                  <a:lnTo>
                    <a:pt x="784" y="252"/>
                  </a:lnTo>
                  <a:lnTo>
                    <a:pt x="775" y="252"/>
                  </a:lnTo>
                  <a:lnTo>
                    <a:pt x="775" y="265"/>
                  </a:lnTo>
                  <a:lnTo>
                    <a:pt x="742" y="282"/>
                  </a:lnTo>
                  <a:lnTo>
                    <a:pt x="736" y="338"/>
                  </a:lnTo>
                  <a:lnTo>
                    <a:pt x="748" y="350"/>
                  </a:lnTo>
                  <a:lnTo>
                    <a:pt x="765" y="343"/>
                  </a:lnTo>
                  <a:lnTo>
                    <a:pt x="773" y="386"/>
                  </a:lnTo>
                  <a:lnTo>
                    <a:pt x="799" y="377"/>
                  </a:lnTo>
                  <a:lnTo>
                    <a:pt x="828" y="389"/>
                  </a:lnTo>
                  <a:lnTo>
                    <a:pt x="890" y="420"/>
                  </a:lnTo>
                  <a:lnTo>
                    <a:pt x="885" y="433"/>
                  </a:lnTo>
                  <a:lnTo>
                    <a:pt x="892" y="424"/>
                  </a:lnTo>
                  <a:lnTo>
                    <a:pt x="938" y="426"/>
                  </a:lnTo>
                  <a:lnTo>
                    <a:pt x="938" y="473"/>
                  </a:lnTo>
                  <a:lnTo>
                    <a:pt x="952" y="489"/>
                  </a:lnTo>
                  <a:lnTo>
                    <a:pt x="942" y="492"/>
                  </a:lnTo>
                  <a:lnTo>
                    <a:pt x="965" y="501"/>
                  </a:lnTo>
                  <a:lnTo>
                    <a:pt x="958" y="515"/>
                  </a:lnTo>
                  <a:lnTo>
                    <a:pt x="980" y="514"/>
                  </a:lnTo>
                  <a:lnTo>
                    <a:pt x="1010" y="489"/>
                  </a:lnTo>
                  <a:lnTo>
                    <a:pt x="997" y="483"/>
                  </a:lnTo>
                  <a:lnTo>
                    <a:pt x="980" y="439"/>
                  </a:lnTo>
                  <a:lnTo>
                    <a:pt x="1037" y="401"/>
                  </a:lnTo>
                  <a:lnTo>
                    <a:pt x="1029" y="401"/>
                  </a:lnTo>
                  <a:lnTo>
                    <a:pt x="1016" y="354"/>
                  </a:lnTo>
                  <a:lnTo>
                    <a:pt x="996" y="343"/>
                  </a:lnTo>
                  <a:lnTo>
                    <a:pt x="1023" y="324"/>
                  </a:lnTo>
                  <a:lnTo>
                    <a:pt x="1013" y="314"/>
                  </a:lnTo>
                  <a:lnTo>
                    <a:pt x="1018" y="298"/>
                  </a:lnTo>
                  <a:lnTo>
                    <a:pt x="1006" y="295"/>
                  </a:lnTo>
                  <a:lnTo>
                    <a:pt x="1018" y="278"/>
                  </a:lnTo>
                  <a:lnTo>
                    <a:pt x="1004" y="268"/>
                  </a:lnTo>
                  <a:lnTo>
                    <a:pt x="1012" y="253"/>
                  </a:lnTo>
                  <a:lnTo>
                    <a:pt x="1055" y="263"/>
                  </a:lnTo>
                  <a:lnTo>
                    <a:pt x="1074" y="255"/>
                  </a:lnTo>
                  <a:lnTo>
                    <a:pt x="1111" y="278"/>
                  </a:lnTo>
                  <a:lnTo>
                    <a:pt x="1111" y="288"/>
                  </a:lnTo>
                  <a:lnTo>
                    <a:pt x="1143" y="290"/>
                  </a:lnTo>
                  <a:lnTo>
                    <a:pt x="1145" y="313"/>
                  </a:lnTo>
                  <a:lnTo>
                    <a:pt x="1117" y="314"/>
                  </a:lnTo>
                  <a:lnTo>
                    <a:pt x="1141" y="318"/>
                  </a:lnTo>
                  <a:lnTo>
                    <a:pt x="1149" y="331"/>
                  </a:lnTo>
                  <a:lnTo>
                    <a:pt x="1124" y="351"/>
                  </a:lnTo>
                  <a:lnTo>
                    <a:pt x="1161" y="341"/>
                  </a:lnTo>
                  <a:lnTo>
                    <a:pt x="1163" y="358"/>
                  </a:lnTo>
                  <a:lnTo>
                    <a:pt x="1147" y="366"/>
                  </a:lnTo>
                  <a:lnTo>
                    <a:pt x="1170" y="348"/>
                  </a:lnTo>
                  <a:lnTo>
                    <a:pt x="1172" y="359"/>
                  </a:lnTo>
                  <a:lnTo>
                    <a:pt x="1194" y="342"/>
                  </a:lnTo>
                  <a:lnTo>
                    <a:pt x="1198" y="351"/>
                  </a:lnTo>
                  <a:lnTo>
                    <a:pt x="1213" y="327"/>
                  </a:lnTo>
                  <a:lnTo>
                    <a:pt x="1208" y="322"/>
                  </a:lnTo>
                  <a:lnTo>
                    <a:pt x="1225" y="308"/>
                  </a:lnTo>
                  <a:lnTo>
                    <a:pt x="1244" y="334"/>
                  </a:lnTo>
                  <a:lnTo>
                    <a:pt x="1228" y="340"/>
                  </a:lnTo>
                  <a:lnTo>
                    <a:pt x="1245" y="337"/>
                  </a:lnTo>
                  <a:lnTo>
                    <a:pt x="1252" y="347"/>
                  </a:lnTo>
                  <a:lnTo>
                    <a:pt x="1240" y="350"/>
                  </a:lnTo>
                  <a:lnTo>
                    <a:pt x="1256" y="352"/>
                  </a:lnTo>
                  <a:lnTo>
                    <a:pt x="1245" y="360"/>
                  </a:lnTo>
                  <a:lnTo>
                    <a:pt x="1257" y="358"/>
                  </a:lnTo>
                  <a:lnTo>
                    <a:pt x="1265" y="370"/>
                  </a:lnTo>
                  <a:lnTo>
                    <a:pt x="1259" y="375"/>
                  </a:lnTo>
                  <a:lnTo>
                    <a:pt x="1275" y="384"/>
                  </a:lnTo>
                  <a:lnTo>
                    <a:pt x="1250" y="393"/>
                  </a:lnTo>
                  <a:lnTo>
                    <a:pt x="1268" y="393"/>
                  </a:lnTo>
                  <a:lnTo>
                    <a:pt x="1264" y="402"/>
                  </a:lnTo>
                  <a:lnTo>
                    <a:pt x="1291" y="411"/>
                  </a:lnTo>
                  <a:lnTo>
                    <a:pt x="1301" y="432"/>
                  </a:lnTo>
                  <a:lnTo>
                    <a:pt x="1311" y="424"/>
                  </a:lnTo>
                  <a:lnTo>
                    <a:pt x="1338" y="439"/>
                  </a:lnTo>
                  <a:lnTo>
                    <a:pt x="1280" y="457"/>
                  </a:lnTo>
                  <a:lnTo>
                    <a:pt x="1291" y="467"/>
                  </a:lnTo>
                  <a:lnTo>
                    <a:pt x="1341" y="447"/>
                  </a:lnTo>
                  <a:lnTo>
                    <a:pt x="1341" y="464"/>
                  </a:lnTo>
                  <a:lnTo>
                    <a:pt x="1363" y="460"/>
                  </a:lnTo>
                  <a:lnTo>
                    <a:pt x="1366" y="469"/>
                  </a:lnTo>
                  <a:lnTo>
                    <a:pt x="1355" y="469"/>
                  </a:lnTo>
                  <a:lnTo>
                    <a:pt x="1366" y="490"/>
                  </a:lnTo>
                  <a:lnTo>
                    <a:pt x="1297" y="531"/>
                  </a:lnTo>
                  <a:lnTo>
                    <a:pt x="1197" y="531"/>
                  </a:lnTo>
                  <a:lnTo>
                    <a:pt x="1154" y="559"/>
                  </a:lnTo>
                  <a:lnTo>
                    <a:pt x="1120" y="601"/>
                  </a:lnTo>
                  <a:lnTo>
                    <a:pt x="1154" y="569"/>
                  </a:lnTo>
                  <a:lnTo>
                    <a:pt x="1208" y="551"/>
                  </a:lnTo>
                  <a:lnTo>
                    <a:pt x="1228" y="565"/>
                  </a:lnTo>
                  <a:lnTo>
                    <a:pt x="1193" y="576"/>
                  </a:lnTo>
                  <a:lnTo>
                    <a:pt x="1220" y="582"/>
                  </a:lnTo>
                  <a:lnTo>
                    <a:pt x="1213" y="595"/>
                  </a:lnTo>
                  <a:lnTo>
                    <a:pt x="1234" y="618"/>
                  </a:lnTo>
                  <a:lnTo>
                    <a:pt x="1276" y="626"/>
                  </a:lnTo>
                  <a:lnTo>
                    <a:pt x="1288" y="597"/>
                  </a:lnTo>
                  <a:lnTo>
                    <a:pt x="1288" y="615"/>
                  </a:lnTo>
                  <a:lnTo>
                    <a:pt x="1299" y="613"/>
                  </a:lnTo>
                  <a:lnTo>
                    <a:pt x="1279" y="631"/>
                  </a:lnTo>
                  <a:lnTo>
                    <a:pt x="1230" y="644"/>
                  </a:lnTo>
                  <a:lnTo>
                    <a:pt x="1212" y="666"/>
                  </a:lnTo>
                  <a:lnTo>
                    <a:pt x="1198" y="647"/>
                  </a:lnTo>
                  <a:lnTo>
                    <a:pt x="1245" y="630"/>
                  </a:lnTo>
                  <a:lnTo>
                    <a:pt x="1220" y="630"/>
                  </a:lnTo>
                  <a:lnTo>
                    <a:pt x="1225" y="618"/>
                  </a:lnTo>
                  <a:lnTo>
                    <a:pt x="1184" y="632"/>
                  </a:lnTo>
                  <a:lnTo>
                    <a:pt x="1172" y="623"/>
                  </a:lnTo>
                  <a:lnTo>
                    <a:pt x="1172" y="597"/>
                  </a:lnTo>
                  <a:lnTo>
                    <a:pt x="1146" y="589"/>
                  </a:lnTo>
                  <a:lnTo>
                    <a:pt x="1126" y="631"/>
                  </a:lnTo>
                  <a:lnTo>
                    <a:pt x="1045" y="647"/>
                  </a:lnTo>
                  <a:lnTo>
                    <a:pt x="989" y="662"/>
                  </a:lnTo>
                  <a:lnTo>
                    <a:pt x="979" y="670"/>
                  </a:lnTo>
                  <a:lnTo>
                    <a:pt x="992" y="672"/>
                  </a:lnTo>
                  <a:lnTo>
                    <a:pt x="995" y="678"/>
                  </a:lnTo>
                  <a:lnTo>
                    <a:pt x="927" y="695"/>
                  </a:lnTo>
                  <a:lnTo>
                    <a:pt x="931" y="687"/>
                  </a:lnTo>
                  <a:lnTo>
                    <a:pt x="935" y="682"/>
                  </a:lnTo>
                  <a:lnTo>
                    <a:pt x="937" y="674"/>
                  </a:lnTo>
                  <a:lnTo>
                    <a:pt x="948" y="668"/>
                  </a:lnTo>
                  <a:lnTo>
                    <a:pt x="950" y="631"/>
                  </a:lnTo>
                  <a:lnTo>
                    <a:pt x="962" y="644"/>
                  </a:lnTo>
                  <a:lnTo>
                    <a:pt x="981" y="639"/>
                  </a:lnTo>
                  <a:lnTo>
                    <a:pt x="964" y="618"/>
                  </a:lnTo>
                  <a:lnTo>
                    <a:pt x="906" y="607"/>
                  </a:lnTo>
                  <a:lnTo>
                    <a:pt x="903" y="607"/>
                  </a:lnTo>
                  <a:lnTo>
                    <a:pt x="897" y="578"/>
                  </a:lnTo>
                  <a:lnTo>
                    <a:pt x="885" y="579"/>
                  </a:lnTo>
                  <a:lnTo>
                    <a:pt x="875" y="562"/>
                  </a:lnTo>
                  <a:lnTo>
                    <a:pt x="862" y="561"/>
                  </a:lnTo>
                  <a:lnTo>
                    <a:pt x="862" y="572"/>
                  </a:lnTo>
                  <a:lnTo>
                    <a:pt x="847" y="556"/>
                  </a:lnTo>
                  <a:lnTo>
                    <a:pt x="819" y="578"/>
                  </a:lnTo>
                  <a:lnTo>
                    <a:pt x="744" y="562"/>
                  </a:lnTo>
                  <a:lnTo>
                    <a:pt x="734" y="548"/>
                  </a:lnTo>
                  <a:lnTo>
                    <a:pt x="733" y="557"/>
                  </a:lnTo>
                  <a:lnTo>
                    <a:pt x="292" y="557"/>
                  </a:lnTo>
                  <a:lnTo>
                    <a:pt x="286" y="541"/>
                  </a:lnTo>
                  <a:lnTo>
                    <a:pt x="262" y="537"/>
                  </a:lnTo>
                  <a:lnTo>
                    <a:pt x="263" y="526"/>
                  </a:lnTo>
                  <a:lnTo>
                    <a:pt x="214" y="512"/>
                  </a:lnTo>
                  <a:lnTo>
                    <a:pt x="220" y="505"/>
                  </a:lnTo>
                  <a:lnTo>
                    <a:pt x="209" y="485"/>
                  </a:lnTo>
                  <a:lnTo>
                    <a:pt x="196" y="483"/>
                  </a:lnTo>
                  <a:lnTo>
                    <a:pt x="169" y="442"/>
                  </a:lnTo>
                  <a:lnTo>
                    <a:pt x="174" y="429"/>
                  </a:lnTo>
                  <a:lnTo>
                    <a:pt x="175" y="406"/>
                  </a:lnTo>
                  <a:lnTo>
                    <a:pt x="145" y="393"/>
                  </a:lnTo>
                  <a:lnTo>
                    <a:pt x="88" y="320"/>
                  </a:lnTo>
                  <a:lnTo>
                    <a:pt x="56" y="341"/>
                  </a:lnTo>
                  <a:lnTo>
                    <a:pt x="47" y="331"/>
                  </a:lnTo>
                  <a:lnTo>
                    <a:pt x="45" y="329"/>
                  </a:lnTo>
                  <a:lnTo>
                    <a:pt x="30" y="308"/>
                  </a:lnTo>
                  <a:lnTo>
                    <a:pt x="0" y="30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69" name="Freeform 25"/>
            <p:cNvSpPr>
              <a:spLocks/>
            </p:cNvSpPr>
            <p:nvPr/>
          </p:nvSpPr>
          <p:spPr bwMode="auto">
            <a:xfrm>
              <a:off x="635" y="1584"/>
              <a:ext cx="82" cy="47"/>
            </a:xfrm>
            <a:custGeom>
              <a:avLst/>
              <a:gdLst>
                <a:gd name="T0" fmla="*/ 0 w 82"/>
                <a:gd name="T1" fmla="*/ 0 h 47"/>
                <a:gd name="T2" fmla="*/ 44 w 82"/>
                <a:gd name="T3" fmla="*/ 9 h 47"/>
                <a:gd name="T4" fmla="*/ 81 w 82"/>
                <a:gd name="T5" fmla="*/ 46 h 47"/>
                <a:gd name="T6" fmla="*/ 59 w 82"/>
                <a:gd name="T7" fmla="*/ 39 h 47"/>
                <a:gd name="T8" fmla="*/ 0 w 82"/>
                <a:gd name="T9" fmla="*/ 0 h 47"/>
                <a:gd name="T10" fmla="*/ 0 60000 65536"/>
                <a:gd name="T11" fmla="*/ 0 60000 65536"/>
                <a:gd name="T12" fmla="*/ 0 60000 65536"/>
                <a:gd name="T13" fmla="*/ 0 60000 65536"/>
                <a:gd name="T14" fmla="*/ 0 60000 65536"/>
                <a:gd name="T15" fmla="*/ 0 w 82"/>
                <a:gd name="T16" fmla="*/ 0 h 47"/>
                <a:gd name="T17" fmla="*/ 82 w 82"/>
                <a:gd name="T18" fmla="*/ 47 h 47"/>
              </a:gdLst>
              <a:ahLst/>
              <a:cxnLst>
                <a:cxn ang="T10">
                  <a:pos x="T0" y="T1"/>
                </a:cxn>
                <a:cxn ang="T11">
                  <a:pos x="T2" y="T3"/>
                </a:cxn>
                <a:cxn ang="T12">
                  <a:pos x="T4" y="T5"/>
                </a:cxn>
                <a:cxn ang="T13">
                  <a:pos x="T6" y="T7"/>
                </a:cxn>
                <a:cxn ang="T14">
                  <a:pos x="T8" y="T9"/>
                </a:cxn>
              </a:cxnLst>
              <a:rect l="T15" t="T16" r="T17" b="T18"/>
              <a:pathLst>
                <a:path w="82" h="47">
                  <a:moveTo>
                    <a:pt x="0" y="0"/>
                  </a:moveTo>
                  <a:lnTo>
                    <a:pt x="44" y="9"/>
                  </a:lnTo>
                  <a:lnTo>
                    <a:pt x="81" y="46"/>
                  </a:lnTo>
                  <a:lnTo>
                    <a:pt x="59" y="39"/>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0" name="Freeform 26"/>
            <p:cNvSpPr>
              <a:spLocks/>
            </p:cNvSpPr>
            <p:nvPr/>
          </p:nvSpPr>
          <p:spPr bwMode="auto">
            <a:xfrm>
              <a:off x="674" y="985"/>
              <a:ext cx="168" cy="105"/>
            </a:xfrm>
            <a:custGeom>
              <a:avLst/>
              <a:gdLst>
                <a:gd name="T0" fmla="*/ 0 w 168"/>
                <a:gd name="T1" fmla="*/ 78 h 105"/>
                <a:gd name="T2" fmla="*/ 7 w 168"/>
                <a:gd name="T3" fmla="*/ 65 h 105"/>
                <a:gd name="T4" fmla="*/ 31 w 168"/>
                <a:gd name="T5" fmla="*/ 22 h 105"/>
                <a:gd name="T6" fmla="*/ 19 w 168"/>
                <a:gd name="T7" fmla="*/ 4 h 105"/>
                <a:gd name="T8" fmla="*/ 71 w 168"/>
                <a:gd name="T9" fmla="*/ 0 h 105"/>
                <a:gd name="T10" fmla="*/ 107 w 168"/>
                <a:gd name="T11" fmla="*/ 17 h 105"/>
                <a:gd name="T12" fmla="*/ 131 w 168"/>
                <a:gd name="T13" fmla="*/ 7 h 105"/>
                <a:gd name="T14" fmla="*/ 167 w 168"/>
                <a:gd name="T15" fmla="*/ 31 h 105"/>
                <a:gd name="T16" fmla="*/ 90 w 168"/>
                <a:gd name="T17" fmla="*/ 70 h 105"/>
                <a:gd name="T18" fmla="*/ 83 w 168"/>
                <a:gd name="T19" fmla="*/ 93 h 105"/>
                <a:gd name="T20" fmla="*/ 46 w 168"/>
                <a:gd name="T21" fmla="*/ 104 h 105"/>
                <a:gd name="T22" fmla="*/ 29 w 168"/>
                <a:gd name="T23" fmla="*/ 85 h 105"/>
                <a:gd name="T24" fmla="*/ 0 w 168"/>
                <a:gd name="T25" fmla="*/ 78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105"/>
                <a:gd name="T41" fmla="*/ 168 w 168"/>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105">
                  <a:moveTo>
                    <a:pt x="0" y="78"/>
                  </a:moveTo>
                  <a:lnTo>
                    <a:pt x="7" y="65"/>
                  </a:lnTo>
                  <a:lnTo>
                    <a:pt x="31" y="22"/>
                  </a:lnTo>
                  <a:lnTo>
                    <a:pt x="19" y="4"/>
                  </a:lnTo>
                  <a:lnTo>
                    <a:pt x="71" y="0"/>
                  </a:lnTo>
                  <a:lnTo>
                    <a:pt x="107" y="17"/>
                  </a:lnTo>
                  <a:lnTo>
                    <a:pt x="131" y="7"/>
                  </a:lnTo>
                  <a:lnTo>
                    <a:pt x="167" y="31"/>
                  </a:lnTo>
                  <a:lnTo>
                    <a:pt x="90" y="70"/>
                  </a:lnTo>
                  <a:lnTo>
                    <a:pt x="83" y="93"/>
                  </a:lnTo>
                  <a:lnTo>
                    <a:pt x="46" y="104"/>
                  </a:lnTo>
                  <a:lnTo>
                    <a:pt x="29" y="85"/>
                  </a:lnTo>
                  <a:lnTo>
                    <a:pt x="0" y="7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1" name="Freeform 27"/>
            <p:cNvSpPr>
              <a:spLocks/>
            </p:cNvSpPr>
            <p:nvPr/>
          </p:nvSpPr>
          <p:spPr bwMode="auto">
            <a:xfrm>
              <a:off x="722" y="887"/>
              <a:ext cx="118" cy="60"/>
            </a:xfrm>
            <a:custGeom>
              <a:avLst/>
              <a:gdLst>
                <a:gd name="T0" fmla="*/ 0 w 118"/>
                <a:gd name="T1" fmla="*/ 45 h 60"/>
                <a:gd name="T2" fmla="*/ 27 w 118"/>
                <a:gd name="T3" fmla="*/ 54 h 60"/>
                <a:gd name="T4" fmla="*/ 33 w 118"/>
                <a:gd name="T5" fmla="*/ 44 h 60"/>
                <a:gd name="T6" fmla="*/ 39 w 118"/>
                <a:gd name="T7" fmla="*/ 59 h 60"/>
                <a:gd name="T8" fmla="*/ 52 w 118"/>
                <a:gd name="T9" fmla="*/ 53 h 60"/>
                <a:gd name="T10" fmla="*/ 50 w 118"/>
                <a:gd name="T11" fmla="*/ 39 h 60"/>
                <a:gd name="T12" fmla="*/ 62 w 118"/>
                <a:gd name="T13" fmla="*/ 47 h 60"/>
                <a:gd name="T14" fmla="*/ 70 w 118"/>
                <a:gd name="T15" fmla="*/ 26 h 60"/>
                <a:gd name="T16" fmla="*/ 80 w 118"/>
                <a:gd name="T17" fmla="*/ 25 h 60"/>
                <a:gd name="T18" fmla="*/ 84 w 118"/>
                <a:gd name="T19" fmla="*/ 44 h 60"/>
                <a:gd name="T20" fmla="*/ 109 w 118"/>
                <a:gd name="T21" fmla="*/ 29 h 60"/>
                <a:gd name="T22" fmla="*/ 101 w 118"/>
                <a:gd name="T23" fmla="*/ 13 h 60"/>
                <a:gd name="T24" fmla="*/ 117 w 118"/>
                <a:gd name="T25" fmla="*/ 9 h 60"/>
                <a:gd name="T26" fmla="*/ 101 w 118"/>
                <a:gd name="T27" fmla="*/ 0 h 60"/>
                <a:gd name="T28" fmla="*/ 58 w 118"/>
                <a:gd name="T29" fmla="*/ 9 h 60"/>
                <a:gd name="T30" fmla="*/ 0 w 118"/>
                <a:gd name="T31" fmla="*/ 45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60"/>
                <a:gd name="T50" fmla="*/ 118 w 11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60">
                  <a:moveTo>
                    <a:pt x="0" y="45"/>
                  </a:moveTo>
                  <a:lnTo>
                    <a:pt x="27" y="54"/>
                  </a:lnTo>
                  <a:lnTo>
                    <a:pt x="33" y="44"/>
                  </a:lnTo>
                  <a:lnTo>
                    <a:pt x="39" y="59"/>
                  </a:lnTo>
                  <a:lnTo>
                    <a:pt x="52" y="53"/>
                  </a:lnTo>
                  <a:lnTo>
                    <a:pt x="50" y="39"/>
                  </a:lnTo>
                  <a:lnTo>
                    <a:pt x="62" y="47"/>
                  </a:lnTo>
                  <a:lnTo>
                    <a:pt x="70" y="26"/>
                  </a:lnTo>
                  <a:lnTo>
                    <a:pt x="80" y="25"/>
                  </a:lnTo>
                  <a:lnTo>
                    <a:pt x="84" y="44"/>
                  </a:lnTo>
                  <a:lnTo>
                    <a:pt x="109" y="29"/>
                  </a:lnTo>
                  <a:lnTo>
                    <a:pt x="101" y="13"/>
                  </a:lnTo>
                  <a:lnTo>
                    <a:pt x="117" y="9"/>
                  </a:lnTo>
                  <a:lnTo>
                    <a:pt x="101" y="0"/>
                  </a:lnTo>
                  <a:lnTo>
                    <a:pt x="58" y="9"/>
                  </a:lnTo>
                  <a:lnTo>
                    <a:pt x="0" y="4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2" name="Freeform 28"/>
            <p:cNvSpPr>
              <a:spLocks/>
            </p:cNvSpPr>
            <p:nvPr/>
          </p:nvSpPr>
          <p:spPr bwMode="auto">
            <a:xfrm>
              <a:off x="784" y="1022"/>
              <a:ext cx="290" cy="142"/>
            </a:xfrm>
            <a:custGeom>
              <a:avLst/>
              <a:gdLst>
                <a:gd name="T0" fmla="*/ 0 w 290"/>
                <a:gd name="T1" fmla="*/ 45 h 142"/>
                <a:gd name="T2" fmla="*/ 15 w 290"/>
                <a:gd name="T3" fmla="*/ 34 h 142"/>
                <a:gd name="T4" fmla="*/ 8 w 290"/>
                <a:gd name="T5" fmla="*/ 28 h 142"/>
                <a:gd name="T6" fmla="*/ 42 w 290"/>
                <a:gd name="T7" fmla="*/ 8 h 142"/>
                <a:gd name="T8" fmla="*/ 70 w 290"/>
                <a:gd name="T9" fmla="*/ 0 h 142"/>
                <a:gd name="T10" fmla="*/ 79 w 290"/>
                <a:gd name="T11" fmla="*/ 14 h 142"/>
                <a:gd name="T12" fmla="*/ 69 w 290"/>
                <a:gd name="T13" fmla="*/ 23 h 142"/>
                <a:gd name="T14" fmla="*/ 95 w 290"/>
                <a:gd name="T15" fmla="*/ 11 h 142"/>
                <a:gd name="T16" fmla="*/ 123 w 290"/>
                <a:gd name="T17" fmla="*/ 21 h 142"/>
                <a:gd name="T18" fmla="*/ 113 w 290"/>
                <a:gd name="T19" fmla="*/ 31 h 142"/>
                <a:gd name="T20" fmla="*/ 146 w 290"/>
                <a:gd name="T21" fmla="*/ 24 h 142"/>
                <a:gd name="T22" fmla="*/ 137 w 290"/>
                <a:gd name="T23" fmla="*/ 12 h 142"/>
                <a:gd name="T24" fmla="*/ 150 w 290"/>
                <a:gd name="T25" fmla="*/ 13 h 142"/>
                <a:gd name="T26" fmla="*/ 176 w 290"/>
                <a:gd name="T27" fmla="*/ 52 h 142"/>
                <a:gd name="T28" fmla="*/ 185 w 290"/>
                <a:gd name="T29" fmla="*/ 42 h 142"/>
                <a:gd name="T30" fmla="*/ 174 w 290"/>
                <a:gd name="T31" fmla="*/ 1 h 142"/>
                <a:gd name="T32" fmla="*/ 195 w 290"/>
                <a:gd name="T33" fmla="*/ 2 h 142"/>
                <a:gd name="T34" fmla="*/ 218 w 290"/>
                <a:gd name="T35" fmla="*/ 16 h 142"/>
                <a:gd name="T36" fmla="*/ 231 w 290"/>
                <a:gd name="T37" fmla="*/ 68 h 142"/>
                <a:gd name="T38" fmla="*/ 289 w 290"/>
                <a:gd name="T39" fmla="*/ 93 h 142"/>
                <a:gd name="T40" fmla="*/ 288 w 290"/>
                <a:gd name="T41" fmla="*/ 107 h 142"/>
                <a:gd name="T42" fmla="*/ 272 w 290"/>
                <a:gd name="T43" fmla="*/ 101 h 142"/>
                <a:gd name="T44" fmla="*/ 255 w 290"/>
                <a:gd name="T45" fmla="*/ 110 h 142"/>
                <a:gd name="T46" fmla="*/ 280 w 290"/>
                <a:gd name="T47" fmla="*/ 121 h 142"/>
                <a:gd name="T48" fmla="*/ 257 w 290"/>
                <a:gd name="T49" fmla="*/ 133 h 142"/>
                <a:gd name="T50" fmla="*/ 220 w 290"/>
                <a:gd name="T51" fmla="*/ 127 h 142"/>
                <a:gd name="T52" fmla="*/ 199 w 290"/>
                <a:gd name="T53" fmla="*/ 113 h 142"/>
                <a:gd name="T54" fmla="*/ 151 w 290"/>
                <a:gd name="T55" fmla="*/ 137 h 142"/>
                <a:gd name="T56" fmla="*/ 92 w 290"/>
                <a:gd name="T57" fmla="*/ 141 h 142"/>
                <a:gd name="T58" fmla="*/ 80 w 290"/>
                <a:gd name="T59" fmla="*/ 119 h 142"/>
                <a:gd name="T60" fmla="*/ 47 w 290"/>
                <a:gd name="T61" fmla="*/ 117 h 142"/>
                <a:gd name="T62" fmla="*/ 26 w 290"/>
                <a:gd name="T63" fmla="*/ 98 h 142"/>
                <a:gd name="T64" fmla="*/ 110 w 290"/>
                <a:gd name="T65" fmla="*/ 86 h 142"/>
                <a:gd name="T66" fmla="*/ 23 w 290"/>
                <a:gd name="T67" fmla="*/ 81 h 142"/>
                <a:gd name="T68" fmla="*/ 12 w 290"/>
                <a:gd name="T69" fmla="*/ 69 h 142"/>
                <a:gd name="T70" fmla="*/ 56 w 290"/>
                <a:gd name="T71" fmla="*/ 56 h 142"/>
                <a:gd name="T72" fmla="*/ 15 w 290"/>
                <a:gd name="T73" fmla="*/ 58 h 142"/>
                <a:gd name="T74" fmla="*/ 18 w 290"/>
                <a:gd name="T75" fmla="*/ 52 h 142"/>
                <a:gd name="T76" fmla="*/ 0 w 290"/>
                <a:gd name="T77" fmla="*/ 45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0"/>
                <a:gd name="T118" fmla="*/ 0 h 142"/>
                <a:gd name="T119" fmla="*/ 290 w 290"/>
                <a:gd name="T120" fmla="*/ 142 h 1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0" h="142">
                  <a:moveTo>
                    <a:pt x="0" y="45"/>
                  </a:moveTo>
                  <a:lnTo>
                    <a:pt x="15" y="34"/>
                  </a:lnTo>
                  <a:lnTo>
                    <a:pt x="8" y="28"/>
                  </a:lnTo>
                  <a:lnTo>
                    <a:pt x="42" y="8"/>
                  </a:lnTo>
                  <a:lnTo>
                    <a:pt x="70" y="0"/>
                  </a:lnTo>
                  <a:lnTo>
                    <a:pt x="79" y="14"/>
                  </a:lnTo>
                  <a:lnTo>
                    <a:pt x="69" y="23"/>
                  </a:lnTo>
                  <a:lnTo>
                    <a:pt x="95" y="11"/>
                  </a:lnTo>
                  <a:lnTo>
                    <a:pt x="123" y="21"/>
                  </a:lnTo>
                  <a:lnTo>
                    <a:pt x="113" y="31"/>
                  </a:lnTo>
                  <a:lnTo>
                    <a:pt x="146" y="24"/>
                  </a:lnTo>
                  <a:lnTo>
                    <a:pt x="137" y="12"/>
                  </a:lnTo>
                  <a:lnTo>
                    <a:pt x="150" y="13"/>
                  </a:lnTo>
                  <a:lnTo>
                    <a:pt x="176" y="52"/>
                  </a:lnTo>
                  <a:lnTo>
                    <a:pt x="185" y="42"/>
                  </a:lnTo>
                  <a:lnTo>
                    <a:pt x="174" y="1"/>
                  </a:lnTo>
                  <a:lnTo>
                    <a:pt x="195" y="2"/>
                  </a:lnTo>
                  <a:lnTo>
                    <a:pt x="218" y="16"/>
                  </a:lnTo>
                  <a:lnTo>
                    <a:pt x="231" y="68"/>
                  </a:lnTo>
                  <a:lnTo>
                    <a:pt x="289" y="93"/>
                  </a:lnTo>
                  <a:lnTo>
                    <a:pt x="288" y="107"/>
                  </a:lnTo>
                  <a:lnTo>
                    <a:pt x="272" y="101"/>
                  </a:lnTo>
                  <a:lnTo>
                    <a:pt x="255" y="110"/>
                  </a:lnTo>
                  <a:lnTo>
                    <a:pt x="280" y="121"/>
                  </a:lnTo>
                  <a:lnTo>
                    <a:pt x="257" y="133"/>
                  </a:lnTo>
                  <a:lnTo>
                    <a:pt x="220" y="127"/>
                  </a:lnTo>
                  <a:lnTo>
                    <a:pt x="199" y="113"/>
                  </a:lnTo>
                  <a:lnTo>
                    <a:pt x="151" y="137"/>
                  </a:lnTo>
                  <a:lnTo>
                    <a:pt x="92" y="141"/>
                  </a:lnTo>
                  <a:lnTo>
                    <a:pt x="80" y="119"/>
                  </a:lnTo>
                  <a:lnTo>
                    <a:pt x="47" y="117"/>
                  </a:lnTo>
                  <a:lnTo>
                    <a:pt x="26" y="98"/>
                  </a:lnTo>
                  <a:lnTo>
                    <a:pt x="110" y="86"/>
                  </a:lnTo>
                  <a:lnTo>
                    <a:pt x="23" y="81"/>
                  </a:lnTo>
                  <a:lnTo>
                    <a:pt x="12" y="69"/>
                  </a:lnTo>
                  <a:lnTo>
                    <a:pt x="56" y="56"/>
                  </a:lnTo>
                  <a:lnTo>
                    <a:pt x="15" y="58"/>
                  </a:lnTo>
                  <a:lnTo>
                    <a:pt x="18" y="52"/>
                  </a:lnTo>
                  <a:lnTo>
                    <a:pt x="0" y="4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3" name="Freeform 29"/>
            <p:cNvSpPr>
              <a:spLocks/>
            </p:cNvSpPr>
            <p:nvPr/>
          </p:nvSpPr>
          <p:spPr bwMode="auto">
            <a:xfrm>
              <a:off x="805" y="910"/>
              <a:ext cx="197" cy="79"/>
            </a:xfrm>
            <a:custGeom>
              <a:avLst/>
              <a:gdLst>
                <a:gd name="T0" fmla="*/ 0 w 197"/>
                <a:gd name="T1" fmla="*/ 51 h 79"/>
                <a:gd name="T2" fmla="*/ 8 w 197"/>
                <a:gd name="T3" fmla="*/ 45 h 79"/>
                <a:gd name="T4" fmla="*/ 41 w 197"/>
                <a:gd name="T5" fmla="*/ 38 h 79"/>
                <a:gd name="T6" fmla="*/ 8 w 197"/>
                <a:gd name="T7" fmla="*/ 39 h 79"/>
                <a:gd name="T8" fmla="*/ 47 w 197"/>
                <a:gd name="T9" fmla="*/ 31 h 79"/>
                <a:gd name="T10" fmla="*/ 15 w 197"/>
                <a:gd name="T11" fmla="*/ 31 h 79"/>
                <a:gd name="T12" fmla="*/ 18 w 197"/>
                <a:gd name="T13" fmla="*/ 23 h 79"/>
                <a:gd name="T14" fmla="*/ 48 w 197"/>
                <a:gd name="T15" fmla="*/ 22 h 79"/>
                <a:gd name="T16" fmla="*/ 27 w 197"/>
                <a:gd name="T17" fmla="*/ 20 h 79"/>
                <a:gd name="T18" fmla="*/ 43 w 197"/>
                <a:gd name="T19" fmla="*/ 12 h 79"/>
                <a:gd name="T20" fmla="*/ 83 w 197"/>
                <a:gd name="T21" fmla="*/ 22 h 79"/>
                <a:gd name="T22" fmla="*/ 102 w 197"/>
                <a:gd name="T23" fmla="*/ 42 h 79"/>
                <a:gd name="T24" fmla="*/ 139 w 197"/>
                <a:gd name="T25" fmla="*/ 43 h 79"/>
                <a:gd name="T26" fmla="*/ 125 w 197"/>
                <a:gd name="T27" fmla="*/ 31 h 79"/>
                <a:gd name="T28" fmla="*/ 133 w 197"/>
                <a:gd name="T29" fmla="*/ 23 h 79"/>
                <a:gd name="T30" fmla="*/ 117 w 197"/>
                <a:gd name="T31" fmla="*/ 14 h 79"/>
                <a:gd name="T32" fmla="*/ 143 w 197"/>
                <a:gd name="T33" fmla="*/ 0 h 79"/>
                <a:gd name="T34" fmla="*/ 154 w 197"/>
                <a:gd name="T35" fmla="*/ 17 h 79"/>
                <a:gd name="T36" fmla="*/ 146 w 197"/>
                <a:gd name="T37" fmla="*/ 25 h 79"/>
                <a:gd name="T38" fmla="*/ 160 w 197"/>
                <a:gd name="T39" fmla="*/ 27 h 79"/>
                <a:gd name="T40" fmla="*/ 155 w 197"/>
                <a:gd name="T41" fmla="*/ 36 h 79"/>
                <a:gd name="T42" fmla="*/ 174 w 197"/>
                <a:gd name="T43" fmla="*/ 39 h 79"/>
                <a:gd name="T44" fmla="*/ 183 w 197"/>
                <a:gd name="T45" fmla="*/ 27 h 79"/>
                <a:gd name="T46" fmla="*/ 196 w 197"/>
                <a:gd name="T47" fmla="*/ 41 h 79"/>
                <a:gd name="T48" fmla="*/ 186 w 197"/>
                <a:gd name="T49" fmla="*/ 58 h 79"/>
                <a:gd name="T50" fmla="*/ 144 w 197"/>
                <a:gd name="T51" fmla="*/ 57 h 79"/>
                <a:gd name="T52" fmla="*/ 79 w 197"/>
                <a:gd name="T53" fmla="*/ 78 h 79"/>
                <a:gd name="T54" fmla="*/ 53 w 197"/>
                <a:gd name="T55" fmla="*/ 67 h 79"/>
                <a:gd name="T56" fmla="*/ 108 w 197"/>
                <a:gd name="T57" fmla="*/ 50 h 79"/>
                <a:gd name="T58" fmla="*/ 61 w 197"/>
                <a:gd name="T59" fmla="*/ 60 h 79"/>
                <a:gd name="T60" fmla="*/ 69 w 197"/>
                <a:gd name="T61" fmla="*/ 46 h 79"/>
                <a:gd name="T62" fmla="*/ 45 w 197"/>
                <a:gd name="T63" fmla="*/ 61 h 79"/>
                <a:gd name="T64" fmla="*/ 18 w 197"/>
                <a:gd name="T65" fmla="*/ 57 h 79"/>
                <a:gd name="T66" fmla="*/ 0 w 197"/>
                <a:gd name="T67" fmla="*/ 51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
                <a:gd name="T103" fmla="*/ 0 h 79"/>
                <a:gd name="T104" fmla="*/ 197 w 197"/>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 h="79">
                  <a:moveTo>
                    <a:pt x="0" y="51"/>
                  </a:moveTo>
                  <a:lnTo>
                    <a:pt x="8" y="45"/>
                  </a:lnTo>
                  <a:lnTo>
                    <a:pt x="41" y="38"/>
                  </a:lnTo>
                  <a:lnTo>
                    <a:pt x="8" y="39"/>
                  </a:lnTo>
                  <a:lnTo>
                    <a:pt x="47" y="31"/>
                  </a:lnTo>
                  <a:lnTo>
                    <a:pt x="15" y="31"/>
                  </a:lnTo>
                  <a:lnTo>
                    <a:pt x="18" y="23"/>
                  </a:lnTo>
                  <a:lnTo>
                    <a:pt x="48" y="22"/>
                  </a:lnTo>
                  <a:lnTo>
                    <a:pt x="27" y="20"/>
                  </a:lnTo>
                  <a:lnTo>
                    <a:pt x="43" y="12"/>
                  </a:lnTo>
                  <a:lnTo>
                    <a:pt x="83" y="22"/>
                  </a:lnTo>
                  <a:lnTo>
                    <a:pt x="102" y="42"/>
                  </a:lnTo>
                  <a:lnTo>
                    <a:pt x="139" y="43"/>
                  </a:lnTo>
                  <a:lnTo>
                    <a:pt x="125" y="31"/>
                  </a:lnTo>
                  <a:lnTo>
                    <a:pt x="133" y="23"/>
                  </a:lnTo>
                  <a:lnTo>
                    <a:pt x="117" y="14"/>
                  </a:lnTo>
                  <a:lnTo>
                    <a:pt x="143" y="0"/>
                  </a:lnTo>
                  <a:lnTo>
                    <a:pt x="154" y="17"/>
                  </a:lnTo>
                  <a:lnTo>
                    <a:pt x="146" y="25"/>
                  </a:lnTo>
                  <a:lnTo>
                    <a:pt x="160" y="27"/>
                  </a:lnTo>
                  <a:lnTo>
                    <a:pt x="155" y="36"/>
                  </a:lnTo>
                  <a:lnTo>
                    <a:pt x="174" y="39"/>
                  </a:lnTo>
                  <a:lnTo>
                    <a:pt x="183" y="27"/>
                  </a:lnTo>
                  <a:lnTo>
                    <a:pt x="196" y="41"/>
                  </a:lnTo>
                  <a:lnTo>
                    <a:pt x="186" y="58"/>
                  </a:lnTo>
                  <a:lnTo>
                    <a:pt x="144" y="57"/>
                  </a:lnTo>
                  <a:lnTo>
                    <a:pt x="79" y="78"/>
                  </a:lnTo>
                  <a:lnTo>
                    <a:pt x="53" y="67"/>
                  </a:lnTo>
                  <a:lnTo>
                    <a:pt x="108" y="50"/>
                  </a:lnTo>
                  <a:lnTo>
                    <a:pt x="61" y="60"/>
                  </a:lnTo>
                  <a:lnTo>
                    <a:pt x="69" y="46"/>
                  </a:lnTo>
                  <a:lnTo>
                    <a:pt x="45" y="61"/>
                  </a:lnTo>
                  <a:lnTo>
                    <a:pt x="18" y="57"/>
                  </a:lnTo>
                  <a:lnTo>
                    <a:pt x="0" y="5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4" name="Freeform 30"/>
            <p:cNvSpPr>
              <a:spLocks/>
            </p:cNvSpPr>
            <p:nvPr/>
          </p:nvSpPr>
          <p:spPr bwMode="auto">
            <a:xfrm>
              <a:off x="1000" y="828"/>
              <a:ext cx="103" cy="50"/>
            </a:xfrm>
            <a:custGeom>
              <a:avLst/>
              <a:gdLst>
                <a:gd name="T0" fmla="*/ 0 w 103"/>
                <a:gd name="T1" fmla="*/ 0 h 50"/>
                <a:gd name="T2" fmla="*/ 9 w 103"/>
                <a:gd name="T3" fmla="*/ 17 h 50"/>
                <a:gd name="T4" fmla="*/ 33 w 103"/>
                <a:gd name="T5" fmla="*/ 17 h 50"/>
                <a:gd name="T6" fmla="*/ 25 w 103"/>
                <a:gd name="T7" fmla="*/ 21 h 50"/>
                <a:gd name="T8" fmla="*/ 31 w 103"/>
                <a:gd name="T9" fmla="*/ 27 h 50"/>
                <a:gd name="T10" fmla="*/ 10 w 103"/>
                <a:gd name="T11" fmla="*/ 30 h 50"/>
                <a:gd name="T12" fmla="*/ 45 w 103"/>
                <a:gd name="T13" fmla="*/ 36 h 50"/>
                <a:gd name="T14" fmla="*/ 102 w 103"/>
                <a:gd name="T15" fmla="*/ 49 h 50"/>
                <a:gd name="T16" fmla="*/ 93 w 103"/>
                <a:gd name="T17" fmla="*/ 21 h 50"/>
                <a:gd name="T18" fmla="*/ 52 w 103"/>
                <a:gd name="T19" fmla="*/ 4 h 50"/>
                <a:gd name="T20" fmla="*/ 39 w 103"/>
                <a:gd name="T21" fmla="*/ 11 h 50"/>
                <a:gd name="T22" fmla="*/ 35 w 103"/>
                <a:gd name="T23" fmla="*/ 0 h 50"/>
                <a:gd name="T24" fmla="*/ 0 w 103"/>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50"/>
                <a:gd name="T41" fmla="*/ 103 w 10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50">
                  <a:moveTo>
                    <a:pt x="0" y="0"/>
                  </a:moveTo>
                  <a:lnTo>
                    <a:pt x="9" y="17"/>
                  </a:lnTo>
                  <a:lnTo>
                    <a:pt x="33" y="17"/>
                  </a:lnTo>
                  <a:lnTo>
                    <a:pt x="25" y="21"/>
                  </a:lnTo>
                  <a:lnTo>
                    <a:pt x="31" y="27"/>
                  </a:lnTo>
                  <a:lnTo>
                    <a:pt x="10" y="30"/>
                  </a:lnTo>
                  <a:lnTo>
                    <a:pt x="45" y="36"/>
                  </a:lnTo>
                  <a:lnTo>
                    <a:pt x="102" y="49"/>
                  </a:lnTo>
                  <a:lnTo>
                    <a:pt x="93" y="21"/>
                  </a:lnTo>
                  <a:lnTo>
                    <a:pt x="52" y="4"/>
                  </a:lnTo>
                  <a:lnTo>
                    <a:pt x="39" y="11"/>
                  </a:lnTo>
                  <a:lnTo>
                    <a:pt x="35" y="0"/>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5" name="Freeform 31"/>
            <p:cNvSpPr>
              <a:spLocks/>
            </p:cNvSpPr>
            <p:nvPr/>
          </p:nvSpPr>
          <p:spPr bwMode="auto">
            <a:xfrm>
              <a:off x="1048" y="921"/>
              <a:ext cx="82" cy="50"/>
            </a:xfrm>
            <a:custGeom>
              <a:avLst/>
              <a:gdLst>
                <a:gd name="T0" fmla="*/ 0 w 82"/>
                <a:gd name="T1" fmla="*/ 32 h 50"/>
                <a:gd name="T2" fmla="*/ 8 w 82"/>
                <a:gd name="T3" fmla="*/ 20 h 50"/>
                <a:gd name="T4" fmla="*/ 24 w 82"/>
                <a:gd name="T5" fmla="*/ 22 h 50"/>
                <a:gd name="T6" fmla="*/ 4 w 82"/>
                <a:gd name="T7" fmla="*/ 10 h 50"/>
                <a:gd name="T8" fmla="*/ 9 w 82"/>
                <a:gd name="T9" fmla="*/ 3 h 50"/>
                <a:gd name="T10" fmla="*/ 42 w 82"/>
                <a:gd name="T11" fmla="*/ 19 h 50"/>
                <a:gd name="T12" fmla="*/ 23 w 82"/>
                <a:gd name="T13" fmla="*/ 2 h 50"/>
                <a:gd name="T14" fmla="*/ 72 w 82"/>
                <a:gd name="T15" fmla="*/ 0 h 50"/>
                <a:gd name="T16" fmla="*/ 81 w 82"/>
                <a:gd name="T17" fmla="*/ 36 h 50"/>
                <a:gd name="T18" fmla="*/ 71 w 82"/>
                <a:gd name="T19" fmla="*/ 30 h 50"/>
                <a:gd name="T20" fmla="*/ 70 w 82"/>
                <a:gd name="T21" fmla="*/ 49 h 50"/>
                <a:gd name="T22" fmla="*/ 31 w 82"/>
                <a:gd name="T23" fmla="*/ 47 h 50"/>
                <a:gd name="T24" fmla="*/ 39 w 82"/>
                <a:gd name="T25" fmla="*/ 42 h 50"/>
                <a:gd name="T26" fmla="*/ 28 w 82"/>
                <a:gd name="T27" fmla="*/ 35 h 50"/>
                <a:gd name="T28" fmla="*/ 56 w 82"/>
                <a:gd name="T29" fmla="*/ 25 h 50"/>
                <a:gd name="T30" fmla="*/ 0 w 82"/>
                <a:gd name="T31" fmla="*/ 32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50"/>
                <a:gd name="T50" fmla="*/ 82 w 8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50">
                  <a:moveTo>
                    <a:pt x="0" y="32"/>
                  </a:moveTo>
                  <a:lnTo>
                    <a:pt x="8" y="20"/>
                  </a:lnTo>
                  <a:lnTo>
                    <a:pt x="24" y="22"/>
                  </a:lnTo>
                  <a:lnTo>
                    <a:pt x="4" y="10"/>
                  </a:lnTo>
                  <a:lnTo>
                    <a:pt x="9" y="3"/>
                  </a:lnTo>
                  <a:lnTo>
                    <a:pt x="42" y="19"/>
                  </a:lnTo>
                  <a:lnTo>
                    <a:pt x="23" y="2"/>
                  </a:lnTo>
                  <a:lnTo>
                    <a:pt x="72" y="0"/>
                  </a:lnTo>
                  <a:lnTo>
                    <a:pt x="81" y="36"/>
                  </a:lnTo>
                  <a:lnTo>
                    <a:pt x="71" y="30"/>
                  </a:lnTo>
                  <a:lnTo>
                    <a:pt x="70" y="49"/>
                  </a:lnTo>
                  <a:lnTo>
                    <a:pt x="31" y="47"/>
                  </a:lnTo>
                  <a:lnTo>
                    <a:pt x="39" y="42"/>
                  </a:lnTo>
                  <a:lnTo>
                    <a:pt x="28" y="35"/>
                  </a:lnTo>
                  <a:lnTo>
                    <a:pt x="56" y="25"/>
                  </a:lnTo>
                  <a:lnTo>
                    <a:pt x="0" y="3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6" name="Freeform 32"/>
            <p:cNvSpPr>
              <a:spLocks/>
            </p:cNvSpPr>
            <p:nvPr/>
          </p:nvSpPr>
          <p:spPr bwMode="auto">
            <a:xfrm>
              <a:off x="1050" y="1006"/>
              <a:ext cx="96" cy="78"/>
            </a:xfrm>
            <a:custGeom>
              <a:avLst/>
              <a:gdLst>
                <a:gd name="T0" fmla="*/ 0 w 96"/>
                <a:gd name="T1" fmla="*/ 39 h 78"/>
                <a:gd name="T2" fmla="*/ 4 w 96"/>
                <a:gd name="T3" fmla="*/ 29 h 78"/>
                <a:gd name="T4" fmla="*/ 36 w 96"/>
                <a:gd name="T5" fmla="*/ 35 h 78"/>
                <a:gd name="T6" fmla="*/ 31 w 96"/>
                <a:gd name="T7" fmla="*/ 22 h 78"/>
                <a:gd name="T8" fmla="*/ 40 w 96"/>
                <a:gd name="T9" fmla="*/ 23 h 78"/>
                <a:gd name="T10" fmla="*/ 19 w 96"/>
                <a:gd name="T11" fmla="*/ 16 h 78"/>
                <a:gd name="T12" fmla="*/ 29 w 96"/>
                <a:gd name="T13" fmla="*/ 13 h 78"/>
                <a:gd name="T14" fmla="*/ 19 w 96"/>
                <a:gd name="T15" fmla="*/ 6 h 78"/>
                <a:gd name="T16" fmla="*/ 80 w 96"/>
                <a:gd name="T17" fmla="*/ 0 h 78"/>
                <a:gd name="T18" fmla="*/ 82 w 96"/>
                <a:gd name="T19" fmla="*/ 17 h 78"/>
                <a:gd name="T20" fmla="*/ 64 w 96"/>
                <a:gd name="T21" fmla="*/ 31 h 78"/>
                <a:gd name="T22" fmla="*/ 91 w 96"/>
                <a:gd name="T23" fmla="*/ 35 h 78"/>
                <a:gd name="T24" fmla="*/ 95 w 96"/>
                <a:gd name="T25" fmla="*/ 62 h 78"/>
                <a:gd name="T26" fmla="*/ 54 w 96"/>
                <a:gd name="T27" fmla="*/ 77 h 78"/>
                <a:gd name="T28" fmla="*/ 36 w 96"/>
                <a:gd name="T29" fmla="*/ 56 h 78"/>
                <a:gd name="T30" fmla="*/ 0 w 96"/>
                <a:gd name="T31" fmla="*/ 39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78"/>
                <a:gd name="T50" fmla="*/ 96 w 96"/>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78">
                  <a:moveTo>
                    <a:pt x="0" y="39"/>
                  </a:moveTo>
                  <a:lnTo>
                    <a:pt x="4" y="29"/>
                  </a:lnTo>
                  <a:lnTo>
                    <a:pt x="36" y="35"/>
                  </a:lnTo>
                  <a:lnTo>
                    <a:pt x="31" y="22"/>
                  </a:lnTo>
                  <a:lnTo>
                    <a:pt x="40" y="23"/>
                  </a:lnTo>
                  <a:lnTo>
                    <a:pt x="19" y="16"/>
                  </a:lnTo>
                  <a:lnTo>
                    <a:pt x="29" y="13"/>
                  </a:lnTo>
                  <a:lnTo>
                    <a:pt x="19" y="6"/>
                  </a:lnTo>
                  <a:lnTo>
                    <a:pt x="80" y="0"/>
                  </a:lnTo>
                  <a:lnTo>
                    <a:pt x="82" y="17"/>
                  </a:lnTo>
                  <a:lnTo>
                    <a:pt x="64" y="31"/>
                  </a:lnTo>
                  <a:lnTo>
                    <a:pt x="91" y="35"/>
                  </a:lnTo>
                  <a:lnTo>
                    <a:pt x="95" y="62"/>
                  </a:lnTo>
                  <a:lnTo>
                    <a:pt x="54" y="77"/>
                  </a:lnTo>
                  <a:lnTo>
                    <a:pt x="36" y="56"/>
                  </a:lnTo>
                  <a:lnTo>
                    <a:pt x="0" y="3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7" name="Freeform 33"/>
            <p:cNvSpPr>
              <a:spLocks/>
            </p:cNvSpPr>
            <p:nvPr/>
          </p:nvSpPr>
          <p:spPr bwMode="auto">
            <a:xfrm>
              <a:off x="1116" y="841"/>
              <a:ext cx="59" cy="40"/>
            </a:xfrm>
            <a:custGeom>
              <a:avLst/>
              <a:gdLst>
                <a:gd name="T0" fmla="*/ 0 w 59"/>
                <a:gd name="T1" fmla="*/ 0 h 40"/>
                <a:gd name="T2" fmla="*/ 7 w 59"/>
                <a:gd name="T3" fmla="*/ 23 h 40"/>
                <a:gd name="T4" fmla="*/ 25 w 59"/>
                <a:gd name="T5" fmla="*/ 25 h 40"/>
                <a:gd name="T6" fmla="*/ 9 w 59"/>
                <a:gd name="T7" fmla="*/ 28 h 40"/>
                <a:gd name="T8" fmla="*/ 17 w 59"/>
                <a:gd name="T9" fmla="*/ 39 h 40"/>
                <a:gd name="T10" fmla="*/ 52 w 59"/>
                <a:gd name="T11" fmla="*/ 33 h 40"/>
                <a:gd name="T12" fmla="*/ 58 w 59"/>
                <a:gd name="T13" fmla="*/ 19 h 40"/>
                <a:gd name="T14" fmla="*/ 0 w 59"/>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0"/>
                <a:gd name="T26" fmla="*/ 59 w 59"/>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0">
                  <a:moveTo>
                    <a:pt x="0" y="0"/>
                  </a:moveTo>
                  <a:lnTo>
                    <a:pt x="7" y="23"/>
                  </a:lnTo>
                  <a:lnTo>
                    <a:pt x="25" y="25"/>
                  </a:lnTo>
                  <a:lnTo>
                    <a:pt x="9" y="28"/>
                  </a:lnTo>
                  <a:lnTo>
                    <a:pt x="17" y="39"/>
                  </a:lnTo>
                  <a:lnTo>
                    <a:pt x="52" y="33"/>
                  </a:lnTo>
                  <a:lnTo>
                    <a:pt x="58" y="19"/>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8" name="Freeform 34"/>
            <p:cNvSpPr>
              <a:spLocks/>
            </p:cNvSpPr>
            <p:nvPr/>
          </p:nvSpPr>
          <p:spPr bwMode="auto">
            <a:xfrm>
              <a:off x="1137" y="901"/>
              <a:ext cx="276" cy="88"/>
            </a:xfrm>
            <a:custGeom>
              <a:avLst/>
              <a:gdLst>
                <a:gd name="T0" fmla="*/ 0 w 276"/>
                <a:gd name="T1" fmla="*/ 14 h 88"/>
                <a:gd name="T2" fmla="*/ 17 w 276"/>
                <a:gd name="T3" fmla="*/ 0 h 88"/>
                <a:gd name="T4" fmla="*/ 41 w 276"/>
                <a:gd name="T5" fmla="*/ 7 h 88"/>
                <a:gd name="T6" fmla="*/ 58 w 276"/>
                <a:gd name="T7" fmla="*/ 14 h 88"/>
                <a:gd name="T8" fmla="*/ 52 w 276"/>
                <a:gd name="T9" fmla="*/ 24 h 88"/>
                <a:gd name="T10" fmla="*/ 84 w 276"/>
                <a:gd name="T11" fmla="*/ 15 h 88"/>
                <a:gd name="T12" fmla="*/ 104 w 276"/>
                <a:gd name="T13" fmla="*/ 24 h 88"/>
                <a:gd name="T14" fmla="*/ 87 w 276"/>
                <a:gd name="T15" fmla="*/ 24 h 88"/>
                <a:gd name="T16" fmla="*/ 122 w 276"/>
                <a:gd name="T17" fmla="*/ 30 h 88"/>
                <a:gd name="T18" fmla="*/ 84 w 276"/>
                <a:gd name="T19" fmla="*/ 33 h 88"/>
                <a:gd name="T20" fmla="*/ 104 w 276"/>
                <a:gd name="T21" fmla="*/ 39 h 88"/>
                <a:gd name="T22" fmla="*/ 89 w 276"/>
                <a:gd name="T23" fmla="*/ 46 h 88"/>
                <a:gd name="T24" fmla="*/ 108 w 276"/>
                <a:gd name="T25" fmla="*/ 40 h 88"/>
                <a:gd name="T26" fmla="*/ 125 w 276"/>
                <a:gd name="T27" fmla="*/ 57 h 88"/>
                <a:gd name="T28" fmla="*/ 129 w 276"/>
                <a:gd name="T29" fmla="*/ 50 h 88"/>
                <a:gd name="T30" fmla="*/ 180 w 276"/>
                <a:gd name="T31" fmla="*/ 57 h 88"/>
                <a:gd name="T32" fmla="*/ 232 w 276"/>
                <a:gd name="T33" fmla="*/ 41 h 88"/>
                <a:gd name="T34" fmla="*/ 275 w 276"/>
                <a:gd name="T35" fmla="*/ 60 h 88"/>
                <a:gd name="T36" fmla="*/ 262 w 276"/>
                <a:gd name="T37" fmla="*/ 69 h 88"/>
                <a:gd name="T38" fmla="*/ 266 w 276"/>
                <a:gd name="T39" fmla="*/ 84 h 88"/>
                <a:gd name="T40" fmla="*/ 241 w 276"/>
                <a:gd name="T41" fmla="*/ 87 h 88"/>
                <a:gd name="T42" fmla="*/ 213 w 276"/>
                <a:gd name="T43" fmla="*/ 73 h 88"/>
                <a:gd name="T44" fmla="*/ 213 w 276"/>
                <a:gd name="T45" fmla="*/ 84 h 88"/>
                <a:gd name="T46" fmla="*/ 198 w 276"/>
                <a:gd name="T47" fmla="*/ 86 h 88"/>
                <a:gd name="T48" fmla="*/ 136 w 276"/>
                <a:gd name="T49" fmla="*/ 87 h 88"/>
                <a:gd name="T50" fmla="*/ 129 w 276"/>
                <a:gd name="T51" fmla="*/ 75 h 88"/>
                <a:gd name="T52" fmla="*/ 114 w 276"/>
                <a:gd name="T53" fmla="*/ 86 h 88"/>
                <a:gd name="T54" fmla="*/ 95 w 276"/>
                <a:gd name="T55" fmla="*/ 75 h 88"/>
                <a:gd name="T56" fmla="*/ 83 w 276"/>
                <a:gd name="T57" fmla="*/ 82 h 88"/>
                <a:gd name="T58" fmla="*/ 59 w 276"/>
                <a:gd name="T59" fmla="*/ 26 h 88"/>
                <a:gd name="T60" fmla="*/ 31 w 276"/>
                <a:gd name="T61" fmla="*/ 31 h 88"/>
                <a:gd name="T62" fmla="*/ 0 w 276"/>
                <a:gd name="T63" fmla="*/ 14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
                <a:gd name="T97" fmla="*/ 0 h 88"/>
                <a:gd name="T98" fmla="*/ 276 w 276"/>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 h="88">
                  <a:moveTo>
                    <a:pt x="0" y="14"/>
                  </a:moveTo>
                  <a:lnTo>
                    <a:pt x="17" y="0"/>
                  </a:lnTo>
                  <a:lnTo>
                    <a:pt x="41" y="7"/>
                  </a:lnTo>
                  <a:lnTo>
                    <a:pt x="58" y="14"/>
                  </a:lnTo>
                  <a:lnTo>
                    <a:pt x="52" y="24"/>
                  </a:lnTo>
                  <a:lnTo>
                    <a:pt x="84" y="15"/>
                  </a:lnTo>
                  <a:lnTo>
                    <a:pt x="104" y="24"/>
                  </a:lnTo>
                  <a:lnTo>
                    <a:pt x="87" y="24"/>
                  </a:lnTo>
                  <a:lnTo>
                    <a:pt x="122" y="30"/>
                  </a:lnTo>
                  <a:lnTo>
                    <a:pt x="84" y="33"/>
                  </a:lnTo>
                  <a:lnTo>
                    <a:pt x="104" y="39"/>
                  </a:lnTo>
                  <a:lnTo>
                    <a:pt x="89" y="46"/>
                  </a:lnTo>
                  <a:lnTo>
                    <a:pt x="108" y="40"/>
                  </a:lnTo>
                  <a:lnTo>
                    <a:pt x="125" y="57"/>
                  </a:lnTo>
                  <a:lnTo>
                    <a:pt x="129" y="50"/>
                  </a:lnTo>
                  <a:lnTo>
                    <a:pt x="180" y="57"/>
                  </a:lnTo>
                  <a:lnTo>
                    <a:pt x="232" y="41"/>
                  </a:lnTo>
                  <a:lnTo>
                    <a:pt x="275" y="60"/>
                  </a:lnTo>
                  <a:lnTo>
                    <a:pt x="262" y="69"/>
                  </a:lnTo>
                  <a:lnTo>
                    <a:pt x="266" y="84"/>
                  </a:lnTo>
                  <a:lnTo>
                    <a:pt x="241" y="87"/>
                  </a:lnTo>
                  <a:lnTo>
                    <a:pt x="213" y="73"/>
                  </a:lnTo>
                  <a:lnTo>
                    <a:pt x="213" y="84"/>
                  </a:lnTo>
                  <a:lnTo>
                    <a:pt x="198" y="86"/>
                  </a:lnTo>
                  <a:lnTo>
                    <a:pt x="136" y="87"/>
                  </a:lnTo>
                  <a:lnTo>
                    <a:pt x="129" y="75"/>
                  </a:lnTo>
                  <a:lnTo>
                    <a:pt x="114" y="86"/>
                  </a:lnTo>
                  <a:lnTo>
                    <a:pt x="95" y="75"/>
                  </a:lnTo>
                  <a:lnTo>
                    <a:pt x="83" y="82"/>
                  </a:lnTo>
                  <a:lnTo>
                    <a:pt x="59" y="26"/>
                  </a:lnTo>
                  <a:lnTo>
                    <a:pt x="31" y="31"/>
                  </a:lnTo>
                  <a:lnTo>
                    <a:pt x="0" y="1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79" name="Freeform 35"/>
            <p:cNvSpPr>
              <a:spLocks/>
            </p:cNvSpPr>
            <p:nvPr/>
          </p:nvSpPr>
          <p:spPr bwMode="auto">
            <a:xfrm>
              <a:off x="1148" y="752"/>
              <a:ext cx="181" cy="117"/>
            </a:xfrm>
            <a:custGeom>
              <a:avLst/>
              <a:gdLst>
                <a:gd name="T0" fmla="*/ 0 w 181"/>
                <a:gd name="T1" fmla="*/ 37 h 117"/>
                <a:gd name="T2" fmla="*/ 43 w 181"/>
                <a:gd name="T3" fmla="*/ 30 h 117"/>
                <a:gd name="T4" fmla="*/ 20 w 181"/>
                <a:gd name="T5" fmla="*/ 14 h 117"/>
                <a:gd name="T6" fmla="*/ 58 w 181"/>
                <a:gd name="T7" fmla="*/ 7 h 117"/>
                <a:gd name="T8" fmla="*/ 28 w 181"/>
                <a:gd name="T9" fmla="*/ 0 h 117"/>
                <a:gd name="T10" fmla="*/ 76 w 181"/>
                <a:gd name="T11" fmla="*/ 9 h 117"/>
                <a:gd name="T12" fmla="*/ 90 w 181"/>
                <a:gd name="T13" fmla="*/ 31 h 117"/>
                <a:gd name="T14" fmla="*/ 115 w 181"/>
                <a:gd name="T15" fmla="*/ 31 h 117"/>
                <a:gd name="T16" fmla="*/ 124 w 181"/>
                <a:gd name="T17" fmla="*/ 47 h 117"/>
                <a:gd name="T18" fmla="*/ 126 w 181"/>
                <a:gd name="T19" fmla="*/ 36 h 117"/>
                <a:gd name="T20" fmla="*/ 139 w 181"/>
                <a:gd name="T21" fmla="*/ 37 h 117"/>
                <a:gd name="T22" fmla="*/ 134 w 181"/>
                <a:gd name="T23" fmla="*/ 47 h 117"/>
                <a:gd name="T24" fmla="*/ 147 w 181"/>
                <a:gd name="T25" fmla="*/ 54 h 117"/>
                <a:gd name="T26" fmla="*/ 139 w 181"/>
                <a:gd name="T27" fmla="*/ 64 h 117"/>
                <a:gd name="T28" fmla="*/ 167 w 181"/>
                <a:gd name="T29" fmla="*/ 63 h 117"/>
                <a:gd name="T30" fmla="*/ 180 w 181"/>
                <a:gd name="T31" fmla="*/ 78 h 117"/>
                <a:gd name="T32" fmla="*/ 145 w 181"/>
                <a:gd name="T33" fmla="*/ 83 h 117"/>
                <a:gd name="T34" fmla="*/ 136 w 181"/>
                <a:gd name="T35" fmla="*/ 97 h 117"/>
                <a:gd name="T36" fmla="*/ 130 w 181"/>
                <a:gd name="T37" fmla="*/ 83 h 117"/>
                <a:gd name="T38" fmla="*/ 120 w 181"/>
                <a:gd name="T39" fmla="*/ 116 h 117"/>
                <a:gd name="T40" fmla="*/ 99 w 181"/>
                <a:gd name="T41" fmla="*/ 99 h 117"/>
                <a:gd name="T42" fmla="*/ 110 w 181"/>
                <a:gd name="T43" fmla="*/ 116 h 117"/>
                <a:gd name="T44" fmla="*/ 68 w 181"/>
                <a:gd name="T45" fmla="*/ 114 h 117"/>
                <a:gd name="T46" fmla="*/ 55 w 181"/>
                <a:gd name="T47" fmla="*/ 104 h 117"/>
                <a:gd name="T48" fmla="*/ 74 w 181"/>
                <a:gd name="T49" fmla="*/ 103 h 117"/>
                <a:gd name="T50" fmla="*/ 53 w 181"/>
                <a:gd name="T51" fmla="*/ 100 h 117"/>
                <a:gd name="T52" fmla="*/ 47 w 181"/>
                <a:gd name="T53" fmla="*/ 95 h 117"/>
                <a:gd name="T54" fmla="*/ 58 w 181"/>
                <a:gd name="T55" fmla="*/ 94 h 117"/>
                <a:gd name="T56" fmla="*/ 41 w 181"/>
                <a:gd name="T57" fmla="*/ 87 h 117"/>
                <a:gd name="T58" fmla="*/ 97 w 181"/>
                <a:gd name="T59" fmla="*/ 76 h 117"/>
                <a:gd name="T60" fmla="*/ 28 w 181"/>
                <a:gd name="T61" fmla="*/ 78 h 117"/>
                <a:gd name="T62" fmla="*/ 16 w 181"/>
                <a:gd name="T63" fmla="*/ 67 h 117"/>
                <a:gd name="T64" fmla="*/ 41 w 181"/>
                <a:gd name="T65" fmla="*/ 62 h 117"/>
                <a:gd name="T66" fmla="*/ 3 w 181"/>
                <a:gd name="T67" fmla="*/ 54 h 117"/>
                <a:gd name="T68" fmla="*/ 11 w 181"/>
                <a:gd name="T69" fmla="*/ 53 h 117"/>
                <a:gd name="T70" fmla="*/ 1 w 181"/>
                <a:gd name="T71" fmla="*/ 45 h 117"/>
                <a:gd name="T72" fmla="*/ 43 w 181"/>
                <a:gd name="T73" fmla="*/ 45 h 117"/>
                <a:gd name="T74" fmla="*/ 0 w 181"/>
                <a:gd name="T75" fmla="*/ 37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1"/>
                <a:gd name="T115" fmla="*/ 0 h 117"/>
                <a:gd name="T116" fmla="*/ 181 w 181"/>
                <a:gd name="T117" fmla="*/ 117 h 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1" h="117">
                  <a:moveTo>
                    <a:pt x="0" y="37"/>
                  </a:moveTo>
                  <a:lnTo>
                    <a:pt x="43" y="30"/>
                  </a:lnTo>
                  <a:lnTo>
                    <a:pt x="20" y="14"/>
                  </a:lnTo>
                  <a:lnTo>
                    <a:pt x="58" y="7"/>
                  </a:lnTo>
                  <a:lnTo>
                    <a:pt x="28" y="0"/>
                  </a:lnTo>
                  <a:lnTo>
                    <a:pt x="76" y="9"/>
                  </a:lnTo>
                  <a:lnTo>
                    <a:pt x="90" y="31"/>
                  </a:lnTo>
                  <a:lnTo>
                    <a:pt x="115" y="31"/>
                  </a:lnTo>
                  <a:lnTo>
                    <a:pt x="124" y="47"/>
                  </a:lnTo>
                  <a:lnTo>
                    <a:pt x="126" y="36"/>
                  </a:lnTo>
                  <a:lnTo>
                    <a:pt x="139" y="37"/>
                  </a:lnTo>
                  <a:lnTo>
                    <a:pt x="134" y="47"/>
                  </a:lnTo>
                  <a:lnTo>
                    <a:pt x="147" y="54"/>
                  </a:lnTo>
                  <a:lnTo>
                    <a:pt x="139" y="64"/>
                  </a:lnTo>
                  <a:lnTo>
                    <a:pt x="167" y="63"/>
                  </a:lnTo>
                  <a:lnTo>
                    <a:pt x="180" y="78"/>
                  </a:lnTo>
                  <a:lnTo>
                    <a:pt x="145" y="83"/>
                  </a:lnTo>
                  <a:lnTo>
                    <a:pt x="136" y="97"/>
                  </a:lnTo>
                  <a:lnTo>
                    <a:pt x="130" y="83"/>
                  </a:lnTo>
                  <a:lnTo>
                    <a:pt x="120" y="116"/>
                  </a:lnTo>
                  <a:lnTo>
                    <a:pt x="99" y="99"/>
                  </a:lnTo>
                  <a:lnTo>
                    <a:pt x="110" y="116"/>
                  </a:lnTo>
                  <a:lnTo>
                    <a:pt x="68" y="114"/>
                  </a:lnTo>
                  <a:lnTo>
                    <a:pt x="55" y="104"/>
                  </a:lnTo>
                  <a:lnTo>
                    <a:pt x="74" y="103"/>
                  </a:lnTo>
                  <a:lnTo>
                    <a:pt x="53" y="100"/>
                  </a:lnTo>
                  <a:lnTo>
                    <a:pt x="47" y="95"/>
                  </a:lnTo>
                  <a:lnTo>
                    <a:pt x="58" y="94"/>
                  </a:lnTo>
                  <a:lnTo>
                    <a:pt x="41" y="87"/>
                  </a:lnTo>
                  <a:lnTo>
                    <a:pt x="97" y="76"/>
                  </a:lnTo>
                  <a:lnTo>
                    <a:pt x="28" y="78"/>
                  </a:lnTo>
                  <a:lnTo>
                    <a:pt x="16" y="67"/>
                  </a:lnTo>
                  <a:lnTo>
                    <a:pt x="41" y="62"/>
                  </a:lnTo>
                  <a:lnTo>
                    <a:pt x="3" y="54"/>
                  </a:lnTo>
                  <a:lnTo>
                    <a:pt x="11" y="53"/>
                  </a:lnTo>
                  <a:lnTo>
                    <a:pt x="1" y="45"/>
                  </a:lnTo>
                  <a:lnTo>
                    <a:pt x="43" y="45"/>
                  </a:lnTo>
                  <a:lnTo>
                    <a:pt x="0" y="3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0" name="Freeform 36"/>
            <p:cNvSpPr>
              <a:spLocks/>
            </p:cNvSpPr>
            <p:nvPr/>
          </p:nvSpPr>
          <p:spPr bwMode="auto">
            <a:xfrm>
              <a:off x="1148" y="952"/>
              <a:ext cx="44" cy="30"/>
            </a:xfrm>
            <a:custGeom>
              <a:avLst/>
              <a:gdLst>
                <a:gd name="T0" fmla="*/ 0 w 44"/>
                <a:gd name="T1" fmla="*/ 20 h 30"/>
                <a:gd name="T2" fmla="*/ 7 w 44"/>
                <a:gd name="T3" fmla="*/ 0 h 30"/>
                <a:gd name="T4" fmla="*/ 35 w 44"/>
                <a:gd name="T5" fmla="*/ 6 h 30"/>
                <a:gd name="T6" fmla="*/ 43 w 44"/>
                <a:gd name="T7" fmla="*/ 29 h 30"/>
                <a:gd name="T8" fmla="*/ 0 w 44"/>
                <a:gd name="T9" fmla="*/ 20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0"/>
                  </a:moveTo>
                  <a:lnTo>
                    <a:pt x="7" y="0"/>
                  </a:lnTo>
                  <a:lnTo>
                    <a:pt x="35" y="6"/>
                  </a:lnTo>
                  <a:lnTo>
                    <a:pt x="43" y="29"/>
                  </a:lnTo>
                  <a:lnTo>
                    <a:pt x="0" y="2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1" name="Freeform 37"/>
            <p:cNvSpPr>
              <a:spLocks/>
            </p:cNvSpPr>
            <p:nvPr/>
          </p:nvSpPr>
          <p:spPr bwMode="auto">
            <a:xfrm>
              <a:off x="1149" y="880"/>
              <a:ext cx="49" cy="12"/>
            </a:xfrm>
            <a:custGeom>
              <a:avLst/>
              <a:gdLst>
                <a:gd name="T0" fmla="*/ 0 w 49"/>
                <a:gd name="T1" fmla="*/ 4 h 12"/>
                <a:gd name="T2" fmla="*/ 11 w 49"/>
                <a:gd name="T3" fmla="*/ 11 h 12"/>
                <a:gd name="T4" fmla="*/ 48 w 49"/>
                <a:gd name="T5" fmla="*/ 4 h 12"/>
                <a:gd name="T6" fmla="*/ 13 w 49"/>
                <a:gd name="T7" fmla="*/ 0 h 12"/>
                <a:gd name="T8" fmla="*/ 0 w 49"/>
                <a:gd name="T9" fmla="*/ 4 h 12"/>
                <a:gd name="T10" fmla="*/ 0 60000 65536"/>
                <a:gd name="T11" fmla="*/ 0 60000 65536"/>
                <a:gd name="T12" fmla="*/ 0 60000 65536"/>
                <a:gd name="T13" fmla="*/ 0 60000 65536"/>
                <a:gd name="T14" fmla="*/ 0 60000 65536"/>
                <a:gd name="T15" fmla="*/ 0 w 49"/>
                <a:gd name="T16" fmla="*/ 0 h 12"/>
                <a:gd name="T17" fmla="*/ 49 w 49"/>
                <a:gd name="T18" fmla="*/ 12 h 12"/>
              </a:gdLst>
              <a:ahLst/>
              <a:cxnLst>
                <a:cxn ang="T10">
                  <a:pos x="T0" y="T1"/>
                </a:cxn>
                <a:cxn ang="T11">
                  <a:pos x="T2" y="T3"/>
                </a:cxn>
                <a:cxn ang="T12">
                  <a:pos x="T4" y="T5"/>
                </a:cxn>
                <a:cxn ang="T13">
                  <a:pos x="T6" y="T7"/>
                </a:cxn>
                <a:cxn ang="T14">
                  <a:pos x="T8" y="T9"/>
                </a:cxn>
              </a:cxnLst>
              <a:rect l="T15" t="T16" r="T17" b="T18"/>
              <a:pathLst>
                <a:path w="49" h="12">
                  <a:moveTo>
                    <a:pt x="0" y="4"/>
                  </a:moveTo>
                  <a:lnTo>
                    <a:pt x="11" y="11"/>
                  </a:lnTo>
                  <a:lnTo>
                    <a:pt x="48" y="4"/>
                  </a:lnTo>
                  <a:lnTo>
                    <a:pt x="13" y="0"/>
                  </a:lnTo>
                  <a:lnTo>
                    <a:pt x="0" y="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2" name="Freeform 38"/>
            <p:cNvSpPr>
              <a:spLocks/>
            </p:cNvSpPr>
            <p:nvPr/>
          </p:nvSpPr>
          <p:spPr bwMode="auto">
            <a:xfrm>
              <a:off x="1157" y="1002"/>
              <a:ext cx="87" cy="62"/>
            </a:xfrm>
            <a:custGeom>
              <a:avLst/>
              <a:gdLst>
                <a:gd name="T0" fmla="*/ 0 w 87"/>
                <a:gd name="T1" fmla="*/ 10 h 62"/>
                <a:gd name="T2" fmla="*/ 2 w 87"/>
                <a:gd name="T3" fmla="*/ 39 h 62"/>
                <a:gd name="T4" fmla="*/ 11 w 87"/>
                <a:gd name="T5" fmla="*/ 44 h 62"/>
                <a:gd name="T6" fmla="*/ 8 w 87"/>
                <a:gd name="T7" fmla="*/ 60 h 62"/>
                <a:gd name="T8" fmla="*/ 21 w 87"/>
                <a:gd name="T9" fmla="*/ 61 h 62"/>
                <a:gd name="T10" fmla="*/ 35 w 87"/>
                <a:gd name="T11" fmla="*/ 48 h 62"/>
                <a:gd name="T12" fmla="*/ 21 w 87"/>
                <a:gd name="T13" fmla="*/ 39 h 62"/>
                <a:gd name="T14" fmla="*/ 56 w 87"/>
                <a:gd name="T15" fmla="*/ 39 h 62"/>
                <a:gd name="T16" fmla="*/ 86 w 87"/>
                <a:gd name="T17" fmla="*/ 4 h 62"/>
                <a:gd name="T18" fmla="*/ 7 w 87"/>
                <a:gd name="T19" fmla="*/ 0 h 62"/>
                <a:gd name="T20" fmla="*/ 17 w 87"/>
                <a:gd name="T21" fmla="*/ 11 h 62"/>
                <a:gd name="T22" fmla="*/ 0 w 87"/>
                <a:gd name="T23" fmla="*/ 1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62"/>
                <a:gd name="T38" fmla="*/ 87 w 87"/>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62">
                  <a:moveTo>
                    <a:pt x="0" y="10"/>
                  </a:moveTo>
                  <a:lnTo>
                    <a:pt x="2" y="39"/>
                  </a:lnTo>
                  <a:lnTo>
                    <a:pt x="11" y="44"/>
                  </a:lnTo>
                  <a:lnTo>
                    <a:pt x="8" y="60"/>
                  </a:lnTo>
                  <a:lnTo>
                    <a:pt x="21" y="61"/>
                  </a:lnTo>
                  <a:lnTo>
                    <a:pt x="35" y="48"/>
                  </a:lnTo>
                  <a:lnTo>
                    <a:pt x="21" y="39"/>
                  </a:lnTo>
                  <a:lnTo>
                    <a:pt x="56" y="39"/>
                  </a:lnTo>
                  <a:lnTo>
                    <a:pt x="86" y="4"/>
                  </a:lnTo>
                  <a:lnTo>
                    <a:pt x="7" y="0"/>
                  </a:lnTo>
                  <a:lnTo>
                    <a:pt x="17" y="11"/>
                  </a:lnTo>
                  <a:lnTo>
                    <a:pt x="0" y="1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3" name="Freeform 39"/>
            <p:cNvSpPr>
              <a:spLocks/>
            </p:cNvSpPr>
            <p:nvPr/>
          </p:nvSpPr>
          <p:spPr bwMode="auto">
            <a:xfrm>
              <a:off x="1216" y="684"/>
              <a:ext cx="492" cy="251"/>
            </a:xfrm>
            <a:custGeom>
              <a:avLst/>
              <a:gdLst>
                <a:gd name="T0" fmla="*/ 27 w 492"/>
                <a:gd name="T1" fmla="*/ 68 h 251"/>
                <a:gd name="T2" fmla="*/ 52 w 492"/>
                <a:gd name="T3" fmla="*/ 72 h 251"/>
                <a:gd name="T4" fmla="*/ 120 w 492"/>
                <a:gd name="T5" fmla="*/ 70 h 251"/>
                <a:gd name="T6" fmla="*/ 106 w 492"/>
                <a:gd name="T7" fmla="*/ 80 h 251"/>
                <a:gd name="T8" fmla="*/ 91 w 492"/>
                <a:gd name="T9" fmla="*/ 97 h 251"/>
                <a:gd name="T10" fmla="*/ 134 w 492"/>
                <a:gd name="T11" fmla="*/ 98 h 251"/>
                <a:gd name="T12" fmla="*/ 189 w 492"/>
                <a:gd name="T13" fmla="*/ 74 h 251"/>
                <a:gd name="T14" fmla="*/ 263 w 492"/>
                <a:gd name="T15" fmla="*/ 82 h 251"/>
                <a:gd name="T16" fmla="*/ 191 w 492"/>
                <a:gd name="T17" fmla="*/ 130 h 251"/>
                <a:gd name="T18" fmla="*/ 87 w 492"/>
                <a:gd name="T19" fmla="*/ 105 h 251"/>
                <a:gd name="T20" fmla="*/ 87 w 492"/>
                <a:gd name="T21" fmla="*/ 125 h 251"/>
                <a:gd name="T22" fmla="*/ 166 w 492"/>
                <a:gd name="T23" fmla="*/ 155 h 251"/>
                <a:gd name="T24" fmla="*/ 108 w 492"/>
                <a:gd name="T25" fmla="*/ 156 h 251"/>
                <a:gd name="T26" fmla="*/ 97 w 492"/>
                <a:gd name="T27" fmla="*/ 177 h 251"/>
                <a:gd name="T28" fmla="*/ 118 w 492"/>
                <a:gd name="T29" fmla="*/ 168 h 251"/>
                <a:gd name="T30" fmla="*/ 99 w 492"/>
                <a:gd name="T31" fmla="*/ 190 h 251"/>
                <a:gd name="T32" fmla="*/ 114 w 492"/>
                <a:gd name="T33" fmla="*/ 205 h 251"/>
                <a:gd name="T34" fmla="*/ 120 w 492"/>
                <a:gd name="T35" fmla="*/ 213 h 251"/>
                <a:gd name="T36" fmla="*/ 83 w 492"/>
                <a:gd name="T37" fmla="*/ 217 h 251"/>
                <a:gd name="T38" fmla="*/ 53 w 492"/>
                <a:gd name="T39" fmla="*/ 229 h 251"/>
                <a:gd name="T40" fmla="*/ 104 w 492"/>
                <a:gd name="T41" fmla="*/ 248 h 251"/>
                <a:gd name="T42" fmla="*/ 137 w 492"/>
                <a:gd name="T43" fmla="*/ 241 h 251"/>
                <a:gd name="T44" fmla="*/ 154 w 492"/>
                <a:gd name="T45" fmla="*/ 240 h 251"/>
                <a:gd name="T46" fmla="*/ 174 w 492"/>
                <a:gd name="T47" fmla="*/ 250 h 251"/>
                <a:gd name="T48" fmla="*/ 205 w 492"/>
                <a:gd name="T49" fmla="*/ 229 h 251"/>
                <a:gd name="T50" fmla="*/ 220 w 492"/>
                <a:gd name="T51" fmla="*/ 212 h 251"/>
                <a:gd name="T52" fmla="*/ 255 w 492"/>
                <a:gd name="T53" fmla="*/ 190 h 251"/>
                <a:gd name="T54" fmla="*/ 270 w 492"/>
                <a:gd name="T55" fmla="*/ 180 h 251"/>
                <a:gd name="T56" fmla="*/ 274 w 492"/>
                <a:gd name="T57" fmla="*/ 160 h 251"/>
                <a:gd name="T58" fmla="*/ 226 w 492"/>
                <a:gd name="T59" fmla="*/ 149 h 251"/>
                <a:gd name="T60" fmla="*/ 225 w 492"/>
                <a:gd name="T61" fmla="*/ 144 h 251"/>
                <a:gd name="T62" fmla="*/ 323 w 492"/>
                <a:gd name="T63" fmla="*/ 130 h 251"/>
                <a:gd name="T64" fmla="*/ 345 w 492"/>
                <a:gd name="T65" fmla="*/ 113 h 251"/>
                <a:gd name="T66" fmla="*/ 439 w 492"/>
                <a:gd name="T67" fmla="*/ 65 h 251"/>
                <a:gd name="T68" fmla="*/ 368 w 492"/>
                <a:gd name="T69" fmla="*/ 63 h 251"/>
                <a:gd name="T70" fmla="*/ 491 w 492"/>
                <a:gd name="T71" fmla="*/ 38 h 251"/>
                <a:gd name="T72" fmla="*/ 452 w 492"/>
                <a:gd name="T73" fmla="*/ 11 h 251"/>
                <a:gd name="T74" fmla="*/ 292 w 492"/>
                <a:gd name="T75" fmla="*/ 0 h 251"/>
                <a:gd name="T76" fmla="*/ 270 w 492"/>
                <a:gd name="T77" fmla="*/ 5 h 251"/>
                <a:gd name="T78" fmla="*/ 243 w 492"/>
                <a:gd name="T79" fmla="*/ 28 h 251"/>
                <a:gd name="T80" fmla="*/ 189 w 492"/>
                <a:gd name="T81" fmla="*/ 16 h 251"/>
                <a:gd name="T82" fmla="*/ 144 w 492"/>
                <a:gd name="T83" fmla="*/ 18 h 251"/>
                <a:gd name="T84" fmla="*/ 172 w 492"/>
                <a:gd name="T85" fmla="*/ 44 h 251"/>
                <a:gd name="T86" fmla="*/ 106 w 492"/>
                <a:gd name="T87" fmla="*/ 45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2"/>
                <a:gd name="T133" fmla="*/ 0 h 251"/>
                <a:gd name="T134" fmla="*/ 492 w 492"/>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2" h="251">
                  <a:moveTo>
                    <a:pt x="0" y="59"/>
                  </a:moveTo>
                  <a:lnTo>
                    <a:pt x="43" y="59"/>
                  </a:lnTo>
                  <a:lnTo>
                    <a:pt x="27" y="68"/>
                  </a:lnTo>
                  <a:lnTo>
                    <a:pt x="88" y="62"/>
                  </a:lnTo>
                  <a:lnTo>
                    <a:pt x="35" y="68"/>
                  </a:lnTo>
                  <a:lnTo>
                    <a:pt x="52" y="72"/>
                  </a:lnTo>
                  <a:lnTo>
                    <a:pt x="34" y="74"/>
                  </a:lnTo>
                  <a:lnTo>
                    <a:pt x="41" y="80"/>
                  </a:lnTo>
                  <a:lnTo>
                    <a:pt x="120" y="70"/>
                  </a:lnTo>
                  <a:lnTo>
                    <a:pt x="43" y="86"/>
                  </a:lnTo>
                  <a:lnTo>
                    <a:pt x="76" y="97"/>
                  </a:lnTo>
                  <a:lnTo>
                    <a:pt x="106" y="80"/>
                  </a:lnTo>
                  <a:lnTo>
                    <a:pt x="158" y="77"/>
                  </a:lnTo>
                  <a:lnTo>
                    <a:pt x="104" y="84"/>
                  </a:lnTo>
                  <a:lnTo>
                    <a:pt x="91" y="97"/>
                  </a:lnTo>
                  <a:lnTo>
                    <a:pt x="123" y="99"/>
                  </a:lnTo>
                  <a:lnTo>
                    <a:pt x="158" y="85"/>
                  </a:lnTo>
                  <a:lnTo>
                    <a:pt x="134" y="98"/>
                  </a:lnTo>
                  <a:lnTo>
                    <a:pt x="158" y="98"/>
                  </a:lnTo>
                  <a:lnTo>
                    <a:pt x="194" y="88"/>
                  </a:lnTo>
                  <a:lnTo>
                    <a:pt x="189" y="74"/>
                  </a:lnTo>
                  <a:lnTo>
                    <a:pt x="230" y="63"/>
                  </a:lnTo>
                  <a:lnTo>
                    <a:pt x="201" y="87"/>
                  </a:lnTo>
                  <a:lnTo>
                    <a:pt x="263" y="82"/>
                  </a:lnTo>
                  <a:lnTo>
                    <a:pt x="137" y="105"/>
                  </a:lnTo>
                  <a:lnTo>
                    <a:pt x="166" y="130"/>
                  </a:lnTo>
                  <a:lnTo>
                    <a:pt x="191" y="130"/>
                  </a:lnTo>
                  <a:lnTo>
                    <a:pt x="178" y="135"/>
                  </a:lnTo>
                  <a:lnTo>
                    <a:pt x="129" y="109"/>
                  </a:lnTo>
                  <a:lnTo>
                    <a:pt x="87" y="105"/>
                  </a:lnTo>
                  <a:lnTo>
                    <a:pt x="86" y="116"/>
                  </a:lnTo>
                  <a:lnTo>
                    <a:pt x="105" y="121"/>
                  </a:lnTo>
                  <a:lnTo>
                    <a:pt x="87" y="125"/>
                  </a:lnTo>
                  <a:lnTo>
                    <a:pt x="137" y="152"/>
                  </a:lnTo>
                  <a:lnTo>
                    <a:pt x="116" y="153"/>
                  </a:lnTo>
                  <a:lnTo>
                    <a:pt x="166" y="155"/>
                  </a:lnTo>
                  <a:lnTo>
                    <a:pt x="138" y="161"/>
                  </a:lnTo>
                  <a:lnTo>
                    <a:pt x="153" y="170"/>
                  </a:lnTo>
                  <a:lnTo>
                    <a:pt x="108" y="156"/>
                  </a:lnTo>
                  <a:lnTo>
                    <a:pt x="82" y="162"/>
                  </a:lnTo>
                  <a:lnTo>
                    <a:pt x="71" y="184"/>
                  </a:lnTo>
                  <a:lnTo>
                    <a:pt x="97" y="177"/>
                  </a:lnTo>
                  <a:lnTo>
                    <a:pt x="93" y="185"/>
                  </a:lnTo>
                  <a:lnTo>
                    <a:pt x="102" y="185"/>
                  </a:lnTo>
                  <a:lnTo>
                    <a:pt x="118" y="168"/>
                  </a:lnTo>
                  <a:lnTo>
                    <a:pt x="112" y="182"/>
                  </a:lnTo>
                  <a:lnTo>
                    <a:pt x="127" y="184"/>
                  </a:lnTo>
                  <a:lnTo>
                    <a:pt x="99" y="190"/>
                  </a:lnTo>
                  <a:lnTo>
                    <a:pt x="116" y="191"/>
                  </a:lnTo>
                  <a:lnTo>
                    <a:pt x="102" y="195"/>
                  </a:lnTo>
                  <a:lnTo>
                    <a:pt x="114" y="205"/>
                  </a:lnTo>
                  <a:lnTo>
                    <a:pt x="134" y="205"/>
                  </a:lnTo>
                  <a:lnTo>
                    <a:pt x="153" y="187"/>
                  </a:lnTo>
                  <a:lnTo>
                    <a:pt x="120" y="213"/>
                  </a:lnTo>
                  <a:lnTo>
                    <a:pt x="87" y="194"/>
                  </a:lnTo>
                  <a:lnTo>
                    <a:pt x="58" y="197"/>
                  </a:lnTo>
                  <a:lnTo>
                    <a:pt x="83" y="217"/>
                  </a:lnTo>
                  <a:lnTo>
                    <a:pt x="41" y="228"/>
                  </a:lnTo>
                  <a:lnTo>
                    <a:pt x="45" y="242"/>
                  </a:lnTo>
                  <a:lnTo>
                    <a:pt x="53" y="229"/>
                  </a:lnTo>
                  <a:lnTo>
                    <a:pt x="54" y="242"/>
                  </a:lnTo>
                  <a:lnTo>
                    <a:pt x="83" y="236"/>
                  </a:lnTo>
                  <a:lnTo>
                    <a:pt x="104" y="248"/>
                  </a:lnTo>
                  <a:lnTo>
                    <a:pt x="118" y="247"/>
                  </a:lnTo>
                  <a:lnTo>
                    <a:pt x="108" y="238"/>
                  </a:lnTo>
                  <a:lnTo>
                    <a:pt x="137" y="241"/>
                  </a:lnTo>
                  <a:lnTo>
                    <a:pt x="134" y="232"/>
                  </a:lnTo>
                  <a:lnTo>
                    <a:pt x="147" y="242"/>
                  </a:lnTo>
                  <a:lnTo>
                    <a:pt x="154" y="240"/>
                  </a:lnTo>
                  <a:lnTo>
                    <a:pt x="151" y="233"/>
                  </a:lnTo>
                  <a:lnTo>
                    <a:pt x="174" y="240"/>
                  </a:lnTo>
                  <a:lnTo>
                    <a:pt x="174" y="250"/>
                  </a:lnTo>
                  <a:lnTo>
                    <a:pt x="216" y="240"/>
                  </a:lnTo>
                  <a:lnTo>
                    <a:pt x="224" y="226"/>
                  </a:lnTo>
                  <a:lnTo>
                    <a:pt x="205" y="229"/>
                  </a:lnTo>
                  <a:lnTo>
                    <a:pt x="205" y="216"/>
                  </a:lnTo>
                  <a:lnTo>
                    <a:pt x="158" y="215"/>
                  </a:lnTo>
                  <a:lnTo>
                    <a:pt x="220" y="212"/>
                  </a:lnTo>
                  <a:lnTo>
                    <a:pt x="229" y="202"/>
                  </a:lnTo>
                  <a:lnTo>
                    <a:pt x="220" y="190"/>
                  </a:lnTo>
                  <a:lnTo>
                    <a:pt x="255" y="190"/>
                  </a:lnTo>
                  <a:lnTo>
                    <a:pt x="262" y="185"/>
                  </a:lnTo>
                  <a:lnTo>
                    <a:pt x="239" y="182"/>
                  </a:lnTo>
                  <a:lnTo>
                    <a:pt x="270" y="180"/>
                  </a:lnTo>
                  <a:lnTo>
                    <a:pt x="249" y="172"/>
                  </a:lnTo>
                  <a:lnTo>
                    <a:pt x="275" y="167"/>
                  </a:lnTo>
                  <a:lnTo>
                    <a:pt x="274" y="160"/>
                  </a:lnTo>
                  <a:lnTo>
                    <a:pt x="226" y="156"/>
                  </a:lnTo>
                  <a:lnTo>
                    <a:pt x="253" y="151"/>
                  </a:lnTo>
                  <a:lnTo>
                    <a:pt x="226" y="149"/>
                  </a:lnTo>
                  <a:lnTo>
                    <a:pt x="275" y="153"/>
                  </a:lnTo>
                  <a:lnTo>
                    <a:pt x="277" y="147"/>
                  </a:lnTo>
                  <a:lnTo>
                    <a:pt x="225" y="144"/>
                  </a:lnTo>
                  <a:lnTo>
                    <a:pt x="293" y="135"/>
                  </a:lnTo>
                  <a:lnTo>
                    <a:pt x="274" y="126"/>
                  </a:lnTo>
                  <a:lnTo>
                    <a:pt x="323" y="130"/>
                  </a:lnTo>
                  <a:lnTo>
                    <a:pt x="338" y="116"/>
                  </a:lnTo>
                  <a:lnTo>
                    <a:pt x="314" y="115"/>
                  </a:lnTo>
                  <a:lnTo>
                    <a:pt x="345" y="113"/>
                  </a:lnTo>
                  <a:lnTo>
                    <a:pt x="342" y="103"/>
                  </a:lnTo>
                  <a:lnTo>
                    <a:pt x="357" y="105"/>
                  </a:lnTo>
                  <a:lnTo>
                    <a:pt x="439" y="65"/>
                  </a:lnTo>
                  <a:lnTo>
                    <a:pt x="348" y="79"/>
                  </a:lnTo>
                  <a:lnTo>
                    <a:pt x="399" y="62"/>
                  </a:lnTo>
                  <a:lnTo>
                    <a:pt x="368" y="63"/>
                  </a:lnTo>
                  <a:lnTo>
                    <a:pt x="361" y="55"/>
                  </a:lnTo>
                  <a:lnTo>
                    <a:pt x="418" y="59"/>
                  </a:lnTo>
                  <a:lnTo>
                    <a:pt x="491" y="38"/>
                  </a:lnTo>
                  <a:lnTo>
                    <a:pt x="490" y="28"/>
                  </a:lnTo>
                  <a:lnTo>
                    <a:pt x="459" y="28"/>
                  </a:lnTo>
                  <a:lnTo>
                    <a:pt x="452" y="11"/>
                  </a:lnTo>
                  <a:lnTo>
                    <a:pt x="368" y="18"/>
                  </a:lnTo>
                  <a:lnTo>
                    <a:pt x="404" y="7"/>
                  </a:lnTo>
                  <a:lnTo>
                    <a:pt x="292" y="0"/>
                  </a:lnTo>
                  <a:lnTo>
                    <a:pt x="283" y="9"/>
                  </a:lnTo>
                  <a:lnTo>
                    <a:pt x="291" y="13"/>
                  </a:lnTo>
                  <a:lnTo>
                    <a:pt x="270" y="5"/>
                  </a:lnTo>
                  <a:lnTo>
                    <a:pt x="220" y="5"/>
                  </a:lnTo>
                  <a:lnTo>
                    <a:pt x="256" y="22"/>
                  </a:lnTo>
                  <a:lnTo>
                    <a:pt x="243" y="28"/>
                  </a:lnTo>
                  <a:lnTo>
                    <a:pt x="226" y="10"/>
                  </a:lnTo>
                  <a:lnTo>
                    <a:pt x="179" y="8"/>
                  </a:lnTo>
                  <a:lnTo>
                    <a:pt x="189" y="16"/>
                  </a:lnTo>
                  <a:lnTo>
                    <a:pt x="154" y="13"/>
                  </a:lnTo>
                  <a:lnTo>
                    <a:pt x="171" y="25"/>
                  </a:lnTo>
                  <a:lnTo>
                    <a:pt x="144" y="18"/>
                  </a:lnTo>
                  <a:lnTo>
                    <a:pt x="152" y="25"/>
                  </a:lnTo>
                  <a:lnTo>
                    <a:pt x="136" y="28"/>
                  </a:lnTo>
                  <a:lnTo>
                    <a:pt x="172" y="44"/>
                  </a:lnTo>
                  <a:lnTo>
                    <a:pt x="95" y="26"/>
                  </a:lnTo>
                  <a:lnTo>
                    <a:pt x="75" y="39"/>
                  </a:lnTo>
                  <a:lnTo>
                    <a:pt x="106" y="45"/>
                  </a:lnTo>
                  <a:lnTo>
                    <a:pt x="54" y="40"/>
                  </a:lnTo>
                  <a:lnTo>
                    <a:pt x="0" y="5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4" name="Freeform 40"/>
            <p:cNvSpPr>
              <a:spLocks/>
            </p:cNvSpPr>
            <p:nvPr/>
          </p:nvSpPr>
          <p:spPr bwMode="auto">
            <a:xfrm>
              <a:off x="1247" y="1007"/>
              <a:ext cx="460" cy="326"/>
            </a:xfrm>
            <a:custGeom>
              <a:avLst/>
              <a:gdLst>
                <a:gd name="T0" fmla="*/ 3 w 460"/>
                <a:gd name="T1" fmla="*/ 38 h 326"/>
                <a:gd name="T2" fmla="*/ 54 w 460"/>
                <a:gd name="T3" fmla="*/ 0 h 326"/>
                <a:gd name="T4" fmla="*/ 52 w 460"/>
                <a:gd name="T5" fmla="*/ 38 h 326"/>
                <a:gd name="T6" fmla="*/ 81 w 460"/>
                <a:gd name="T7" fmla="*/ 77 h 326"/>
                <a:gd name="T8" fmla="*/ 82 w 460"/>
                <a:gd name="T9" fmla="*/ 84 h 326"/>
                <a:gd name="T10" fmla="*/ 65 w 460"/>
                <a:gd name="T11" fmla="*/ 56 h 326"/>
                <a:gd name="T12" fmla="*/ 69 w 460"/>
                <a:gd name="T13" fmla="*/ 29 h 326"/>
                <a:gd name="T14" fmla="*/ 71 w 460"/>
                <a:gd name="T15" fmla="*/ 25 h 326"/>
                <a:gd name="T16" fmla="*/ 80 w 460"/>
                <a:gd name="T17" fmla="*/ 16 h 326"/>
                <a:gd name="T18" fmla="*/ 117 w 460"/>
                <a:gd name="T19" fmla="*/ 5 h 326"/>
                <a:gd name="T20" fmla="*/ 137 w 460"/>
                <a:gd name="T21" fmla="*/ 19 h 326"/>
                <a:gd name="T22" fmla="*/ 145 w 460"/>
                <a:gd name="T23" fmla="*/ 57 h 326"/>
                <a:gd name="T24" fmla="*/ 174 w 460"/>
                <a:gd name="T25" fmla="*/ 49 h 326"/>
                <a:gd name="T26" fmla="*/ 237 w 460"/>
                <a:gd name="T27" fmla="*/ 42 h 326"/>
                <a:gd name="T28" fmla="*/ 241 w 460"/>
                <a:gd name="T29" fmla="*/ 67 h 326"/>
                <a:gd name="T30" fmla="*/ 257 w 460"/>
                <a:gd name="T31" fmla="*/ 72 h 326"/>
                <a:gd name="T32" fmla="*/ 281 w 460"/>
                <a:gd name="T33" fmla="*/ 65 h 326"/>
                <a:gd name="T34" fmla="*/ 303 w 460"/>
                <a:gd name="T35" fmla="*/ 81 h 326"/>
                <a:gd name="T36" fmla="*/ 311 w 460"/>
                <a:gd name="T37" fmla="*/ 84 h 326"/>
                <a:gd name="T38" fmla="*/ 323 w 460"/>
                <a:gd name="T39" fmla="*/ 90 h 326"/>
                <a:gd name="T40" fmla="*/ 345 w 460"/>
                <a:gd name="T41" fmla="*/ 98 h 326"/>
                <a:gd name="T42" fmla="*/ 343 w 460"/>
                <a:gd name="T43" fmla="*/ 108 h 326"/>
                <a:gd name="T44" fmla="*/ 351 w 460"/>
                <a:gd name="T45" fmla="*/ 105 h 326"/>
                <a:gd name="T46" fmla="*/ 339 w 460"/>
                <a:gd name="T47" fmla="*/ 126 h 326"/>
                <a:gd name="T48" fmla="*/ 345 w 460"/>
                <a:gd name="T49" fmla="*/ 136 h 326"/>
                <a:gd name="T50" fmla="*/ 347 w 460"/>
                <a:gd name="T51" fmla="*/ 152 h 326"/>
                <a:gd name="T52" fmla="*/ 404 w 460"/>
                <a:gd name="T53" fmla="*/ 168 h 326"/>
                <a:gd name="T54" fmla="*/ 432 w 460"/>
                <a:gd name="T55" fmla="*/ 189 h 326"/>
                <a:gd name="T56" fmla="*/ 459 w 460"/>
                <a:gd name="T57" fmla="*/ 204 h 326"/>
                <a:gd name="T58" fmla="*/ 441 w 460"/>
                <a:gd name="T59" fmla="*/ 215 h 326"/>
                <a:gd name="T60" fmla="*/ 440 w 460"/>
                <a:gd name="T61" fmla="*/ 234 h 326"/>
                <a:gd name="T62" fmla="*/ 424 w 460"/>
                <a:gd name="T63" fmla="*/ 252 h 326"/>
                <a:gd name="T64" fmla="*/ 352 w 460"/>
                <a:gd name="T65" fmla="*/ 213 h 326"/>
                <a:gd name="T66" fmla="*/ 355 w 460"/>
                <a:gd name="T67" fmla="*/ 234 h 326"/>
                <a:gd name="T68" fmla="*/ 375 w 460"/>
                <a:gd name="T69" fmla="*/ 254 h 326"/>
                <a:gd name="T70" fmla="*/ 398 w 460"/>
                <a:gd name="T71" fmla="*/ 271 h 326"/>
                <a:gd name="T72" fmla="*/ 405 w 460"/>
                <a:gd name="T73" fmla="*/ 309 h 326"/>
                <a:gd name="T74" fmla="*/ 383 w 460"/>
                <a:gd name="T75" fmla="*/ 325 h 326"/>
                <a:gd name="T76" fmla="*/ 289 w 460"/>
                <a:gd name="T77" fmla="*/ 285 h 326"/>
                <a:gd name="T78" fmla="*/ 274 w 460"/>
                <a:gd name="T79" fmla="*/ 275 h 326"/>
                <a:gd name="T80" fmla="*/ 245 w 460"/>
                <a:gd name="T81" fmla="*/ 252 h 326"/>
                <a:gd name="T82" fmla="*/ 231 w 460"/>
                <a:gd name="T83" fmla="*/ 257 h 326"/>
                <a:gd name="T84" fmla="*/ 191 w 460"/>
                <a:gd name="T85" fmla="*/ 257 h 326"/>
                <a:gd name="T86" fmla="*/ 264 w 460"/>
                <a:gd name="T87" fmla="*/ 238 h 326"/>
                <a:gd name="T88" fmla="*/ 284 w 460"/>
                <a:gd name="T89" fmla="*/ 189 h 326"/>
                <a:gd name="T90" fmla="*/ 243 w 460"/>
                <a:gd name="T91" fmla="*/ 148 h 326"/>
                <a:gd name="T92" fmla="*/ 214 w 460"/>
                <a:gd name="T93" fmla="*/ 152 h 326"/>
                <a:gd name="T94" fmla="*/ 228 w 460"/>
                <a:gd name="T95" fmla="*/ 134 h 326"/>
                <a:gd name="T96" fmla="*/ 199 w 460"/>
                <a:gd name="T97" fmla="*/ 107 h 326"/>
                <a:gd name="T98" fmla="*/ 179 w 460"/>
                <a:gd name="T99" fmla="*/ 117 h 326"/>
                <a:gd name="T100" fmla="*/ 146 w 460"/>
                <a:gd name="T101" fmla="*/ 121 h 326"/>
                <a:gd name="T102" fmla="*/ 10 w 460"/>
                <a:gd name="T103" fmla="*/ 84 h 326"/>
                <a:gd name="T104" fmla="*/ 0 w 460"/>
                <a:gd name="T105" fmla="*/ 73 h 3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0"/>
                <a:gd name="T160" fmla="*/ 0 h 326"/>
                <a:gd name="T161" fmla="*/ 460 w 460"/>
                <a:gd name="T162" fmla="*/ 326 h 3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0" h="326">
                  <a:moveTo>
                    <a:pt x="0" y="73"/>
                  </a:moveTo>
                  <a:lnTo>
                    <a:pt x="3" y="38"/>
                  </a:lnTo>
                  <a:lnTo>
                    <a:pt x="22" y="12"/>
                  </a:lnTo>
                  <a:lnTo>
                    <a:pt x="54" y="0"/>
                  </a:lnTo>
                  <a:lnTo>
                    <a:pt x="81" y="5"/>
                  </a:lnTo>
                  <a:lnTo>
                    <a:pt x="52" y="38"/>
                  </a:lnTo>
                  <a:lnTo>
                    <a:pt x="60" y="57"/>
                  </a:lnTo>
                  <a:lnTo>
                    <a:pt x="81" y="77"/>
                  </a:lnTo>
                  <a:lnTo>
                    <a:pt x="54" y="84"/>
                  </a:lnTo>
                  <a:lnTo>
                    <a:pt x="82" y="84"/>
                  </a:lnTo>
                  <a:lnTo>
                    <a:pt x="85" y="67"/>
                  </a:lnTo>
                  <a:lnTo>
                    <a:pt x="65" y="56"/>
                  </a:lnTo>
                  <a:lnTo>
                    <a:pt x="82" y="45"/>
                  </a:lnTo>
                  <a:lnTo>
                    <a:pt x="69" y="29"/>
                  </a:lnTo>
                  <a:lnTo>
                    <a:pt x="96" y="33"/>
                  </a:lnTo>
                  <a:lnTo>
                    <a:pt x="71" y="25"/>
                  </a:lnTo>
                  <a:lnTo>
                    <a:pt x="99" y="27"/>
                  </a:lnTo>
                  <a:lnTo>
                    <a:pt x="80" y="16"/>
                  </a:lnTo>
                  <a:lnTo>
                    <a:pt x="102" y="17"/>
                  </a:lnTo>
                  <a:lnTo>
                    <a:pt x="117" y="5"/>
                  </a:lnTo>
                  <a:lnTo>
                    <a:pt x="135" y="4"/>
                  </a:lnTo>
                  <a:lnTo>
                    <a:pt x="137" y="19"/>
                  </a:lnTo>
                  <a:lnTo>
                    <a:pt x="150" y="25"/>
                  </a:lnTo>
                  <a:lnTo>
                    <a:pt x="145" y="57"/>
                  </a:lnTo>
                  <a:lnTo>
                    <a:pt x="163" y="42"/>
                  </a:lnTo>
                  <a:lnTo>
                    <a:pt x="174" y="49"/>
                  </a:lnTo>
                  <a:lnTo>
                    <a:pt x="199" y="34"/>
                  </a:lnTo>
                  <a:lnTo>
                    <a:pt x="237" y="42"/>
                  </a:lnTo>
                  <a:lnTo>
                    <a:pt x="253" y="57"/>
                  </a:lnTo>
                  <a:lnTo>
                    <a:pt x="241" y="67"/>
                  </a:lnTo>
                  <a:lnTo>
                    <a:pt x="264" y="63"/>
                  </a:lnTo>
                  <a:lnTo>
                    <a:pt x="257" y="72"/>
                  </a:lnTo>
                  <a:lnTo>
                    <a:pt x="270" y="77"/>
                  </a:lnTo>
                  <a:lnTo>
                    <a:pt x="281" y="65"/>
                  </a:lnTo>
                  <a:lnTo>
                    <a:pt x="298" y="71"/>
                  </a:lnTo>
                  <a:lnTo>
                    <a:pt x="303" y="81"/>
                  </a:lnTo>
                  <a:lnTo>
                    <a:pt x="288" y="84"/>
                  </a:lnTo>
                  <a:lnTo>
                    <a:pt x="311" y="84"/>
                  </a:lnTo>
                  <a:lnTo>
                    <a:pt x="307" y="96"/>
                  </a:lnTo>
                  <a:lnTo>
                    <a:pt x="323" y="90"/>
                  </a:lnTo>
                  <a:lnTo>
                    <a:pt x="313" y="100"/>
                  </a:lnTo>
                  <a:lnTo>
                    <a:pt x="345" y="98"/>
                  </a:lnTo>
                  <a:lnTo>
                    <a:pt x="328" y="108"/>
                  </a:lnTo>
                  <a:lnTo>
                    <a:pt x="343" y="108"/>
                  </a:lnTo>
                  <a:lnTo>
                    <a:pt x="337" y="116"/>
                  </a:lnTo>
                  <a:lnTo>
                    <a:pt x="351" y="105"/>
                  </a:lnTo>
                  <a:lnTo>
                    <a:pt x="366" y="117"/>
                  </a:lnTo>
                  <a:lnTo>
                    <a:pt x="339" y="126"/>
                  </a:lnTo>
                  <a:lnTo>
                    <a:pt x="378" y="134"/>
                  </a:lnTo>
                  <a:lnTo>
                    <a:pt x="345" y="136"/>
                  </a:lnTo>
                  <a:lnTo>
                    <a:pt x="357" y="142"/>
                  </a:lnTo>
                  <a:lnTo>
                    <a:pt x="347" y="152"/>
                  </a:lnTo>
                  <a:lnTo>
                    <a:pt x="386" y="171"/>
                  </a:lnTo>
                  <a:lnTo>
                    <a:pt x="404" y="168"/>
                  </a:lnTo>
                  <a:lnTo>
                    <a:pt x="413" y="191"/>
                  </a:lnTo>
                  <a:lnTo>
                    <a:pt x="432" y="189"/>
                  </a:lnTo>
                  <a:lnTo>
                    <a:pt x="430" y="199"/>
                  </a:lnTo>
                  <a:lnTo>
                    <a:pt x="459" y="204"/>
                  </a:lnTo>
                  <a:lnTo>
                    <a:pt x="455" y="217"/>
                  </a:lnTo>
                  <a:lnTo>
                    <a:pt x="441" y="215"/>
                  </a:lnTo>
                  <a:lnTo>
                    <a:pt x="447" y="223"/>
                  </a:lnTo>
                  <a:lnTo>
                    <a:pt x="440" y="234"/>
                  </a:lnTo>
                  <a:lnTo>
                    <a:pt x="426" y="229"/>
                  </a:lnTo>
                  <a:lnTo>
                    <a:pt x="424" y="252"/>
                  </a:lnTo>
                  <a:lnTo>
                    <a:pt x="372" y="209"/>
                  </a:lnTo>
                  <a:lnTo>
                    <a:pt x="352" y="213"/>
                  </a:lnTo>
                  <a:lnTo>
                    <a:pt x="366" y="223"/>
                  </a:lnTo>
                  <a:lnTo>
                    <a:pt x="355" y="234"/>
                  </a:lnTo>
                  <a:lnTo>
                    <a:pt x="364" y="233"/>
                  </a:lnTo>
                  <a:lnTo>
                    <a:pt x="375" y="254"/>
                  </a:lnTo>
                  <a:lnTo>
                    <a:pt x="400" y="259"/>
                  </a:lnTo>
                  <a:lnTo>
                    <a:pt x="398" y="271"/>
                  </a:lnTo>
                  <a:lnTo>
                    <a:pt x="412" y="281"/>
                  </a:lnTo>
                  <a:lnTo>
                    <a:pt x="405" y="309"/>
                  </a:lnTo>
                  <a:lnTo>
                    <a:pt x="339" y="280"/>
                  </a:lnTo>
                  <a:lnTo>
                    <a:pt x="383" y="325"/>
                  </a:lnTo>
                  <a:lnTo>
                    <a:pt x="301" y="300"/>
                  </a:lnTo>
                  <a:lnTo>
                    <a:pt x="289" y="285"/>
                  </a:lnTo>
                  <a:lnTo>
                    <a:pt x="300" y="284"/>
                  </a:lnTo>
                  <a:lnTo>
                    <a:pt x="274" y="275"/>
                  </a:lnTo>
                  <a:lnTo>
                    <a:pt x="266" y="257"/>
                  </a:lnTo>
                  <a:lnTo>
                    <a:pt x="245" y="252"/>
                  </a:lnTo>
                  <a:lnTo>
                    <a:pt x="244" y="263"/>
                  </a:lnTo>
                  <a:lnTo>
                    <a:pt x="231" y="257"/>
                  </a:lnTo>
                  <a:lnTo>
                    <a:pt x="214" y="269"/>
                  </a:lnTo>
                  <a:lnTo>
                    <a:pt x="191" y="257"/>
                  </a:lnTo>
                  <a:lnTo>
                    <a:pt x="203" y="238"/>
                  </a:lnTo>
                  <a:lnTo>
                    <a:pt x="264" y="238"/>
                  </a:lnTo>
                  <a:lnTo>
                    <a:pt x="249" y="218"/>
                  </a:lnTo>
                  <a:lnTo>
                    <a:pt x="284" y="189"/>
                  </a:lnTo>
                  <a:lnTo>
                    <a:pt x="259" y="151"/>
                  </a:lnTo>
                  <a:lnTo>
                    <a:pt x="243" y="148"/>
                  </a:lnTo>
                  <a:lnTo>
                    <a:pt x="252" y="141"/>
                  </a:lnTo>
                  <a:lnTo>
                    <a:pt x="214" y="152"/>
                  </a:lnTo>
                  <a:lnTo>
                    <a:pt x="214" y="140"/>
                  </a:lnTo>
                  <a:lnTo>
                    <a:pt x="228" y="134"/>
                  </a:lnTo>
                  <a:lnTo>
                    <a:pt x="199" y="119"/>
                  </a:lnTo>
                  <a:lnTo>
                    <a:pt x="199" y="107"/>
                  </a:lnTo>
                  <a:lnTo>
                    <a:pt x="173" y="101"/>
                  </a:lnTo>
                  <a:lnTo>
                    <a:pt x="179" y="117"/>
                  </a:lnTo>
                  <a:lnTo>
                    <a:pt x="135" y="111"/>
                  </a:lnTo>
                  <a:lnTo>
                    <a:pt x="146" y="121"/>
                  </a:lnTo>
                  <a:lnTo>
                    <a:pt x="30" y="105"/>
                  </a:lnTo>
                  <a:lnTo>
                    <a:pt x="10" y="84"/>
                  </a:lnTo>
                  <a:lnTo>
                    <a:pt x="46" y="85"/>
                  </a:lnTo>
                  <a:lnTo>
                    <a:pt x="0" y="7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5" name="Freeform 41"/>
            <p:cNvSpPr>
              <a:spLocks/>
            </p:cNvSpPr>
            <p:nvPr/>
          </p:nvSpPr>
          <p:spPr bwMode="auto">
            <a:xfrm>
              <a:off x="1293" y="1232"/>
              <a:ext cx="107" cy="72"/>
            </a:xfrm>
            <a:custGeom>
              <a:avLst/>
              <a:gdLst>
                <a:gd name="T0" fmla="*/ 0 w 107"/>
                <a:gd name="T1" fmla="*/ 57 h 72"/>
                <a:gd name="T2" fmla="*/ 16 w 107"/>
                <a:gd name="T3" fmla="*/ 44 h 72"/>
                <a:gd name="T4" fmla="*/ 25 w 107"/>
                <a:gd name="T5" fmla="*/ 0 h 72"/>
                <a:gd name="T6" fmla="*/ 35 w 107"/>
                <a:gd name="T7" fmla="*/ 15 h 72"/>
                <a:gd name="T8" fmla="*/ 59 w 107"/>
                <a:gd name="T9" fmla="*/ 19 h 72"/>
                <a:gd name="T10" fmla="*/ 106 w 107"/>
                <a:gd name="T11" fmla="*/ 52 h 72"/>
                <a:gd name="T12" fmla="*/ 100 w 107"/>
                <a:gd name="T13" fmla="*/ 63 h 72"/>
                <a:gd name="T14" fmla="*/ 57 w 107"/>
                <a:gd name="T15" fmla="*/ 48 h 72"/>
                <a:gd name="T16" fmla="*/ 31 w 107"/>
                <a:gd name="T17" fmla="*/ 71 h 72"/>
                <a:gd name="T18" fmla="*/ 24 w 107"/>
                <a:gd name="T19" fmla="*/ 52 h 72"/>
                <a:gd name="T20" fmla="*/ 0 w 107"/>
                <a:gd name="T21" fmla="*/ 5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
                <a:gd name="T34" fmla="*/ 0 h 72"/>
                <a:gd name="T35" fmla="*/ 107 w 107"/>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 h="72">
                  <a:moveTo>
                    <a:pt x="0" y="57"/>
                  </a:moveTo>
                  <a:lnTo>
                    <a:pt x="16" y="44"/>
                  </a:lnTo>
                  <a:lnTo>
                    <a:pt x="25" y="0"/>
                  </a:lnTo>
                  <a:lnTo>
                    <a:pt x="35" y="15"/>
                  </a:lnTo>
                  <a:lnTo>
                    <a:pt x="59" y="19"/>
                  </a:lnTo>
                  <a:lnTo>
                    <a:pt x="106" y="52"/>
                  </a:lnTo>
                  <a:lnTo>
                    <a:pt x="100" y="63"/>
                  </a:lnTo>
                  <a:lnTo>
                    <a:pt x="57" y="48"/>
                  </a:lnTo>
                  <a:lnTo>
                    <a:pt x="31" y="71"/>
                  </a:lnTo>
                  <a:lnTo>
                    <a:pt x="24" y="52"/>
                  </a:lnTo>
                  <a:lnTo>
                    <a:pt x="0" y="5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6" name="Freeform 42"/>
            <p:cNvSpPr>
              <a:spLocks/>
            </p:cNvSpPr>
            <p:nvPr/>
          </p:nvSpPr>
          <p:spPr bwMode="auto">
            <a:xfrm>
              <a:off x="1739" y="1567"/>
              <a:ext cx="108" cy="103"/>
            </a:xfrm>
            <a:custGeom>
              <a:avLst/>
              <a:gdLst>
                <a:gd name="T0" fmla="*/ 0 w 108"/>
                <a:gd name="T1" fmla="*/ 80 h 103"/>
                <a:gd name="T2" fmla="*/ 44 w 108"/>
                <a:gd name="T3" fmla="*/ 5 h 103"/>
                <a:gd name="T4" fmla="*/ 61 w 108"/>
                <a:gd name="T5" fmla="*/ 0 h 103"/>
                <a:gd name="T6" fmla="*/ 40 w 108"/>
                <a:gd name="T7" fmla="*/ 40 h 103"/>
                <a:gd name="T8" fmla="*/ 54 w 108"/>
                <a:gd name="T9" fmla="*/ 30 h 103"/>
                <a:gd name="T10" fmla="*/ 64 w 108"/>
                <a:gd name="T11" fmla="*/ 48 h 103"/>
                <a:gd name="T12" fmla="*/ 92 w 108"/>
                <a:gd name="T13" fmla="*/ 48 h 103"/>
                <a:gd name="T14" fmla="*/ 86 w 108"/>
                <a:gd name="T15" fmla="*/ 63 h 103"/>
                <a:gd name="T16" fmla="*/ 100 w 108"/>
                <a:gd name="T17" fmla="*/ 62 h 103"/>
                <a:gd name="T18" fmla="*/ 91 w 108"/>
                <a:gd name="T19" fmla="*/ 78 h 103"/>
                <a:gd name="T20" fmla="*/ 104 w 108"/>
                <a:gd name="T21" fmla="*/ 69 h 103"/>
                <a:gd name="T22" fmla="*/ 107 w 108"/>
                <a:gd name="T23" fmla="*/ 85 h 103"/>
                <a:gd name="T24" fmla="*/ 93 w 108"/>
                <a:gd name="T25" fmla="*/ 102 h 103"/>
                <a:gd name="T26" fmla="*/ 92 w 108"/>
                <a:gd name="T27" fmla="*/ 90 h 103"/>
                <a:gd name="T28" fmla="*/ 85 w 108"/>
                <a:gd name="T29" fmla="*/ 96 h 103"/>
                <a:gd name="T30" fmla="*/ 85 w 108"/>
                <a:gd name="T31" fmla="*/ 76 h 103"/>
                <a:gd name="T32" fmla="*/ 59 w 108"/>
                <a:gd name="T33" fmla="*/ 96 h 103"/>
                <a:gd name="T34" fmla="*/ 74 w 108"/>
                <a:gd name="T35" fmla="*/ 83 h 103"/>
                <a:gd name="T36" fmla="*/ 52 w 108"/>
                <a:gd name="T37" fmla="*/ 85 h 103"/>
                <a:gd name="T38" fmla="*/ 58 w 108"/>
                <a:gd name="T39" fmla="*/ 77 h 103"/>
                <a:gd name="T40" fmla="*/ 0 w 108"/>
                <a:gd name="T41" fmla="*/ 80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103"/>
                <a:gd name="T65" fmla="*/ 108 w 108"/>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103">
                  <a:moveTo>
                    <a:pt x="0" y="80"/>
                  </a:moveTo>
                  <a:lnTo>
                    <a:pt x="44" y="5"/>
                  </a:lnTo>
                  <a:lnTo>
                    <a:pt x="61" y="0"/>
                  </a:lnTo>
                  <a:lnTo>
                    <a:pt x="40" y="40"/>
                  </a:lnTo>
                  <a:lnTo>
                    <a:pt x="54" y="30"/>
                  </a:lnTo>
                  <a:lnTo>
                    <a:pt x="64" y="48"/>
                  </a:lnTo>
                  <a:lnTo>
                    <a:pt x="92" y="48"/>
                  </a:lnTo>
                  <a:lnTo>
                    <a:pt x="86" y="63"/>
                  </a:lnTo>
                  <a:lnTo>
                    <a:pt x="100" y="62"/>
                  </a:lnTo>
                  <a:lnTo>
                    <a:pt x="91" y="78"/>
                  </a:lnTo>
                  <a:lnTo>
                    <a:pt x="104" y="69"/>
                  </a:lnTo>
                  <a:lnTo>
                    <a:pt x="107" y="85"/>
                  </a:lnTo>
                  <a:lnTo>
                    <a:pt x="93" y="102"/>
                  </a:lnTo>
                  <a:lnTo>
                    <a:pt x="92" y="90"/>
                  </a:lnTo>
                  <a:lnTo>
                    <a:pt x="85" y="96"/>
                  </a:lnTo>
                  <a:lnTo>
                    <a:pt x="85" y="76"/>
                  </a:lnTo>
                  <a:lnTo>
                    <a:pt x="59" y="96"/>
                  </a:lnTo>
                  <a:lnTo>
                    <a:pt x="74" y="83"/>
                  </a:lnTo>
                  <a:lnTo>
                    <a:pt x="52" y="85"/>
                  </a:lnTo>
                  <a:lnTo>
                    <a:pt x="58" y="77"/>
                  </a:lnTo>
                  <a:lnTo>
                    <a:pt x="0" y="8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7" name="Freeform 43"/>
            <p:cNvSpPr>
              <a:spLocks/>
            </p:cNvSpPr>
            <p:nvPr/>
          </p:nvSpPr>
          <p:spPr bwMode="auto">
            <a:xfrm>
              <a:off x="3967" y="2311"/>
              <a:ext cx="30" cy="61"/>
            </a:xfrm>
            <a:custGeom>
              <a:avLst/>
              <a:gdLst>
                <a:gd name="T0" fmla="*/ 0 w 30"/>
                <a:gd name="T1" fmla="*/ 0 h 61"/>
                <a:gd name="T2" fmla="*/ 5 w 30"/>
                <a:gd name="T3" fmla="*/ 60 h 61"/>
                <a:gd name="T4" fmla="*/ 29 w 30"/>
                <a:gd name="T5" fmla="*/ 49 h 61"/>
                <a:gd name="T6" fmla="*/ 17 w 30"/>
                <a:gd name="T7" fmla="*/ 14 h 61"/>
                <a:gd name="T8" fmla="*/ 0 w 30"/>
                <a:gd name="T9" fmla="*/ 0 h 61"/>
                <a:gd name="T10" fmla="*/ 0 60000 65536"/>
                <a:gd name="T11" fmla="*/ 0 60000 65536"/>
                <a:gd name="T12" fmla="*/ 0 60000 65536"/>
                <a:gd name="T13" fmla="*/ 0 60000 65536"/>
                <a:gd name="T14" fmla="*/ 0 60000 65536"/>
                <a:gd name="T15" fmla="*/ 0 w 30"/>
                <a:gd name="T16" fmla="*/ 0 h 61"/>
                <a:gd name="T17" fmla="*/ 30 w 30"/>
                <a:gd name="T18" fmla="*/ 61 h 61"/>
              </a:gdLst>
              <a:ahLst/>
              <a:cxnLst>
                <a:cxn ang="T10">
                  <a:pos x="T0" y="T1"/>
                </a:cxn>
                <a:cxn ang="T11">
                  <a:pos x="T2" y="T3"/>
                </a:cxn>
                <a:cxn ang="T12">
                  <a:pos x="T4" y="T5"/>
                </a:cxn>
                <a:cxn ang="T13">
                  <a:pos x="T6" y="T7"/>
                </a:cxn>
                <a:cxn ang="T14">
                  <a:pos x="T8" y="T9"/>
                </a:cxn>
              </a:cxnLst>
              <a:rect l="T15" t="T16" r="T17" b="T18"/>
              <a:pathLst>
                <a:path w="30" h="61">
                  <a:moveTo>
                    <a:pt x="0" y="0"/>
                  </a:moveTo>
                  <a:lnTo>
                    <a:pt x="5" y="60"/>
                  </a:lnTo>
                  <a:lnTo>
                    <a:pt x="29" y="49"/>
                  </a:lnTo>
                  <a:lnTo>
                    <a:pt x="17" y="14"/>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8" name="Freeform 44"/>
            <p:cNvSpPr>
              <a:spLocks/>
            </p:cNvSpPr>
            <p:nvPr/>
          </p:nvSpPr>
          <p:spPr bwMode="auto">
            <a:xfrm>
              <a:off x="1479" y="2746"/>
              <a:ext cx="134" cy="669"/>
            </a:xfrm>
            <a:custGeom>
              <a:avLst/>
              <a:gdLst>
                <a:gd name="T0" fmla="*/ 0 w 134"/>
                <a:gd name="T1" fmla="*/ 522 h 669"/>
                <a:gd name="T2" fmla="*/ 11 w 134"/>
                <a:gd name="T3" fmla="*/ 504 h 669"/>
                <a:gd name="T4" fmla="*/ 28 w 134"/>
                <a:gd name="T5" fmla="*/ 517 h 669"/>
                <a:gd name="T6" fmla="*/ 46 w 134"/>
                <a:gd name="T7" fmla="*/ 483 h 669"/>
                <a:gd name="T8" fmla="*/ 39 w 134"/>
                <a:gd name="T9" fmla="*/ 470 h 669"/>
                <a:gd name="T10" fmla="*/ 53 w 134"/>
                <a:gd name="T11" fmla="*/ 422 h 669"/>
                <a:gd name="T12" fmla="*/ 28 w 134"/>
                <a:gd name="T13" fmla="*/ 418 h 669"/>
                <a:gd name="T14" fmla="*/ 32 w 134"/>
                <a:gd name="T15" fmla="*/ 342 h 669"/>
                <a:gd name="T16" fmla="*/ 65 w 134"/>
                <a:gd name="T17" fmla="*/ 262 h 669"/>
                <a:gd name="T18" fmla="*/ 64 w 134"/>
                <a:gd name="T19" fmla="*/ 195 h 669"/>
                <a:gd name="T20" fmla="*/ 87 w 134"/>
                <a:gd name="T21" fmla="*/ 68 h 669"/>
                <a:gd name="T22" fmla="*/ 80 w 134"/>
                <a:gd name="T23" fmla="*/ 12 h 669"/>
                <a:gd name="T24" fmla="*/ 96 w 134"/>
                <a:gd name="T25" fmla="*/ 0 h 669"/>
                <a:gd name="T26" fmla="*/ 112 w 134"/>
                <a:gd name="T27" fmla="*/ 29 h 669"/>
                <a:gd name="T28" fmla="*/ 122 w 134"/>
                <a:gd name="T29" fmla="*/ 89 h 669"/>
                <a:gd name="T30" fmla="*/ 133 w 134"/>
                <a:gd name="T31" fmla="*/ 90 h 669"/>
                <a:gd name="T32" fmla="*/ 132 w 134"/>
                <a:gd name="T33" fmla="*/ 110 h 669"/>
                <a:gd name="T34" fmla="*/ 114 w 134"/>
                <a:gd name="T35" fmla="*/ 118 h 669"/>
                <a:gd name="T36" fmla="*/ 115 w 134"/>
                <a:gd name="T37" fmla="*/ 157 h 669"/>
                <a:gd name="T38" fmla="*/ 96 w 134"/>
                <a:gd name="T39" fmla="*/ 179 h 669"/>
                <a:gd name="T40" fmla="*/ 80 w 134"/>
                <a:gd name="T41" fmla="*/ 233 h 669"/>
                <a:gd name="T42" fmla="*/ 92 w 134"/>
                <a:gd name="T43" fmla="*/ 285 h 669"/>
                <a:gd name="T44" fmla="*/ 71 w 134"/>
                <a:gd name="T45" fmla="*/ 329 h 669"/>
                <a:gd name="T46" fmla="*/ 57 w 134"/>
                <a:gd name="T47" fmla="*/ 439 h 669"/>
                <a:gd name="T48" fmla="*/ 68 w 134"/>
                <a:gd name="T49" fmla="*/ 479 h 669"/>
                <a:gd name="T50" fmla="*/ 57 w 134"/>
                <a:gd name="T51" fmla="*/ 483 h 669"/>
                <a:gd name="T52" fmla="*/ 63 w 134"/>
                <a:gd name="T53" fmla="*/ 518 h 669"/>
                <a:gd name="T54" fmla="*/ 36 w 134"/>
                <a:gd name="T55" fmla="*/ 593 h 669"/>
                <a:gd name="T56" fmla="*/ 38 w 134"/>
                <a:gd name="T57" fmla="*/ 604 h 669"/>
                <a:gd name="T58" fmla="*/ 52 w 134"/>
                <a:gd name="T59" fmla="*/ 601 h 669"/>
                <a:gd name="T60" fmla="*/ 57 w 134"/>
                <a:gd name="T61" fmla="*/ 629 h 669"/>
                <a:gd name="T62" fmla="*/ 115 w 134"/>
                <a:gd name="T63" fmla="*/ 635 h 669"/>
                <a:gd name="T64" fmla="*/ 76 w 134"/>
                <a:gd name="T65" fmla="*/ 646 h 669"/>
                <a:gd name="T66" fmla="*/ 71 w 134"/>
                <a:gd name="T67" fmla="*/ 668 h 669"/>
                <a:gd name="T68" fmla="*/ 54 w 134"/>
                <a:gd name="T69" fmla="*/ 662 h 669"/>
                <a:gd name="T70" fmla="*/ 73 w 134"/>
                <a:gd name="T71" fmla="*/ 648 h 669"/>
                <a:gd name="T72" fmla="*/ 45 w 134"/>
                <a:gd name="T73" fmla="*/ 642 h 669"/>
                <a:gd name="T74" fmla="*/ 42 w 134"/>
                <a:gd name="T75" fmla="*/ 618 h 669"/>
                <a:gd name="T76" fmla="*/ 34 w 134"/>
                <a:gd name="T77" fmla="*/ 629 h 669"/>
                <a:gd name="T78" fmla="*/ 24 w 134"/>
                <a:gd name="T79" fmla="*/ 608 h 669"/>
                <a:gd name="T80" fmla="*/ 29 w 134"/>
                <a:gd name="T81" fmla="*/ 601 h 669"/>
                <a:gd name="T82" fmla="*/ 17 w 134"/>
                <a:gd name="T83" fmla="*/ 591 h 669"/>
                <a:gd name="T84" fmla="*/ 28 w 134"/>
                <a:gd name="T85" fmla="*/ 579 h 669"/>
                <a:gd name="T86" fmla="*/ 17 w 134"/>
                <a:gd name="T87" fmla="*/ 547 h 669"/>
                <a:gd name="T88" fmla="*/ 38 w 134"/>
                <a:gd name="T89" fmla="*/ 550 h 669"/>
                <a:gd name="T90" fmla="*/ 17 w 134"/>
                <a:gd name="T91" fmla="*/ 533 h 669"/>
                <a:gd name="T92" fmla="*/ 22 w 134"/>
                <a:gd name="T93" fmla="*/ 521 h 669"/>
                <a:gd name="T94" fmla="*/ 0 w 134"/>
                <a:gd name="T95" fmla="*/ 522 h 6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669"/>
                <a:gd name="T146" fmla="*/ 134 w 134"/>
                <a:gd name="T147" fmla="*/ 669 h 6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669">
                  <a:moveTo>
                    <a:pt x="0" y="522"/>
                  </a:moveTo>
                  <a:lnTo>
                    <a:pt x="11" y="504"/>
                  </a:lnTo>
                  <a:lnTo>
                    <a:pt x="28" y="517"/>
                  </a:lnTo>
                  <a:lnTo>
                    <a:pt x="46" y="483"/>
                  </a:lnTo>
                  <a:lnTo>
                    <a:pt x="39" y="470"/>
                  </a:lnTo>
                  <a:lnTo>
                    <a:pt x="53" y="422"/>
                  </a:lnTo>
                  <a:lnTo>
                    <a:pt x="28" y="418"/>
                  </a:lnTo>
                  <a:lnTo>
                    <a:pt x="32" y="342"/>
                  </a:lnTo>
                  <a:lnTo>
                    <a:pt x="65" y="262"/>
                  </a:lnTo>
                  <a:lnTo>
                    <a:pt x="64" y="195"/>
                  </a:lnTo>
                  <a:lnTo>
                    <a:pt x="87" y="68"/>
                  </a:lnTo>
                  <a:lnTo>
                    <a:pt x="80" y="12"/>
                  </a:lnTo>
                  <a:lnTo>
                    <a:pt x="96" y="0"/>
                  </a:lnTo>
                  <a:lnTo>
                    <a:pt x="112" y="29"/>
                  </a:lnTo>
                  <a:lnTo>
                    <a:pt x="122" y="89"/>
                  </a:lnTo>
                  <a:lnTo>
                    <a:pt x="133" y="90"/>
                  </a:lnTo>
                  <a:lnTo>
                    <a:pt x="132" y="110"/>
                  </a:lnTo>
                  <a:lnTo>
                    <a:pt x="114" y="118"/>
                  </a:lnTo>
                  <a:lnTo>
                    <a:pt x="115" y="157"/>
                  </a:lnTo>
                  <a:lnTo>
                    <a:pt x="96" y="179"/>
                  </a:lnTo>
                  <a:lnTo>
                    <a:pt x="80" y="233"/>
                  </a:lnTo>
                  <a:lnTo>
                    <a:pt x="92" y="285"/>
                  </a:lnTo>
                  <a:lnTo>
                    <a:pt x="71" y="329"/>
                  </a:lnTo>
                  <a:lnTo>
                    <a:pt x="57" y="439"/>
                  </a:lnTo>
                  <a:lnTo>
                    <a:pt x="68" y="479"/>
                  </a:lnTo>
                  <a:lnTo>
                    <a:pt x="57" y="483"/>
                  </a:lnTo>
                  <a:lnTo>
                    <a:pt x="63" y="518"/>
                  </a:lnTo>
                  <a:lnTo>
                    <a:pt x="36" y="593"/>
                  </a:lnTo>
                  <a:lnTo>
                    <a:pt x="38" y="604"/>
                  </a:lnTo>
                  <a:lnTo>
                    <a:pt x="52" y="601"/>
                  </a:lnTo>
                  <a:lnTo>
                    <a:pt x="57" y="629"/>
                  </a:lnTo>
                  <a:lnTo>
                    <a:pt x="115" y="635"/>
                  </a:lnTo>
                  <a:lnTo>
                    <a:pt x="76" y="646"/>
                  </a:lnTo>
                  <a:lnTo>
                    <a:pt x="71" y="668"/>
                  </a:lnTo>
                  <a:lnTo>
                    <a:pt x="54" y="662"/>
                  </a:lnTo>
                  <a:lnTo>
                    <a:pt x="73" y="648"/>
                  </a:lnTo>
                  <a:lnTo>
                    <a:pt x="45" y="642"/>
                  </a:lnTo>
                  <a:lnTo>
                    <a:pt x="42" y="618"/>
                  </a:lnTo>
                  <a:lnTo>
                    <a:pt x="34" y="629"/>
                  </a:lnTo>
                  <a:lnTo>
                    <a:pt x="24" y="608"/>
                  </a:lnTo>
                  <a:lnTo>
                    <a:pt x="29" y="601"/>
                  </a:lnTo>
                  <a:lnTo>
                    <a:pt x="17" y="591"/>
                  </a:lnTo>
                  <a:lnTo>
                    <a:pt x="28" y="579"/>
                  </a:lnTo>
                  <a:lnTo>
                    <a:pt x="17" y="547"/>
                  </a:lnTo>
                  <a:lnTo>
                    <a:pt x="38" y="550"/>
                  </a:lnTo>
                  <a:lnTo>
                    <a:pt x="17" y="533"/>
                  </a:lnTo>
                  <a:lnTo>
                    <a:pt x="22" y="521"/>
                  </a:lnTo>
                  <a:lnTo>
                    <a:pt x="0" y="5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89" name="Freeform 45"/>
            <p:cNvSpPr>
              <a:spLocks/>
            </p:cNvSpPr>
            <p:nvPr/>
          </p:nvSpPr>
          <p:spPr bwMode="auto">
            <a:xfrm>
              <a:off x="1486" y="3306"/>
              <a:ext cx="12" cy="26"/>
            </a:xfrm>
            <a:custGeom>
              <a:avLst/>
              <a:gdLst>
                <a:gd name="T0" fmla="*/ 0 w 12"/>
                <a:gd name="T1" fmla="*/ 12 h 26"/>
                <a:gd name="T2" fmla="*/ 4 w 12"/>
                <a:gd name="T3" fmla="*/ 0 h 26"/>
                <a:gd name="T4" fmla="*/ 11 w 12"/>
                <a:gd name="T5" fmla="*/ 25 h 26"/>
                <a:gd name="T6" fmla="*/ 0 w 12"/>
                <a:gd name="T7" fmla="*/ 12 h 26"/>
                <a:gd name="T8" fmla="*/ 0 60000 65536"/>
                <a:gd name="T9" fmla="*/ 0 60000 65536"/>
                <a:gd name="T10" fmla="*/ 0 60000 65536"/>
                <a:gd name="T11" fmla="*/ 0 60000 65536"/>
                <a:gd name="T12" fmla="*/ 0 w 12"/>
                <a:gd name="T13" fmla="*/ 0 h 26"/>
                <a:gd name="T14" fmla="*/ 12 w 12"/>
                <a:gd name="T15" fmla="*/ 26 h 26"/>
              </a:gdLst>
              <a:ahLst/>
              <a:cxnLst>
                <a:cxn ang="T8">
                  <a:pos x="T0" y="T1"/>
                </a:cxn>
                <a:cxn ang="T9">
                  <a:pos x="T2" y="T3"/>
                </a:cxn>
                <a:cxn ang="T10">
                  <a:pos x="T4" y="T5"/>
                </a:cxn>
                <a:cxn ang="T11">
                  <a:pos x="T6" y="T7"/>
                </a:cxn>
              </a:cxnLst>
              <a:rect l="T12" t="T13" r="T14" b="T15"/>
              <a:pathLst>
                <a:path w="12" h="26">
                  <a:moveTo>
                    <a:pt x="0" y="12"/>
                  </a:moveTo>
                  <a:lnTo>
                    <a:pt x="4" y="0"/>
                  </a:lnTo>
                  <a:lnTo>
                    <a:pt x="11" y="25"/>
                  </a:lnTo>
                  <a:lnTo>
                    <a:pt x="0" y="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0" name="Freeform 46"/>
            <p:cNvSpPr>
              <a:spLocks/>
            </p:cNvSpPr>
            <p:nvPr/>
          </p:nvSpPr>
          <p:spPr bwMode="auto">
            <a:xfrm>
              <a:off x="1498" y="3171"/>
              <a:ext cx="10" cy="32"/>
            </a:xfrm>
            <a:custGeom>
              <a:avLst/>
              <a:gdLst>
                <a:gd name="T0" fmla="*/ 0 w 10"/>
                <a:gd name="T1" fmla="*/ 27 h 32"/>
                <a:gd name="T2" fmla="*/ 9 w 10"/>
                <a:gd name="T3" fmla="*/ 0 h 32"/>
                <a:gd name="T4" fmla="*/ 9 w 10"/>
                <a:gd name="T5" fmla="*/ 31 h 32"/>
                <a:gd name="T6" fmla="*/ 0 w 10"/>
                <a:gd name="T7" fmla="*/ 27 h 32"/>
                <a:gd name="T8" fmla="*/ 0 60000 65536"/>
                <a:gd name="T9" fmla="*/ 0 60000 65536"/>
                <a:gd name="T10" fmla="*/ 0 60000 65536"/>
                <a:gd name="T11" fmla="*/ 0 60000 65536"/>
                <a:gd name="T12" fmla="*/ 0 w 10"/>
                <a:gd name="T13" fmla="*/ 0 h 32"/>
                <a:gd name="T14" fmla="*/ 10 w 10"/>
                <a:gd name="T15" fmla="*/ 32 h 32"/>
              </a:gdLst>
              <a:ahLst/>
              <a:cxnLst>
                <a:cxn ang="T8">
                  <a:pos x="T0" y="T1"/>
                </a:cxn>
                <a:cxn ang="T9">
                  <a:pos x="T2" y="T3"/>
                </a:cxn>
                <a:cxn ang="T10">
                  <a:pos x="T4" y="T5"/>
                </a:cxn>
                <a:cxn ang="T11">
                  <a:pos x="T6" y="T7"/>
                </a:cxn>
              </a:cxnLst>
              <a:rect l="T12" t="T13" r="T14" b="T15"/>
              <a:pathLst>
                <a:path w="10" h="32">
                  <a:moveTo>
                    <a:pt x="0" y="27"/>
                  </a:moveTo>
                  <a:lnTo>
                    <a:pt x="9" y="0"/>
                  </a:lnTo>
                  <a:lnTo>
                    <a:pt x="9" y="31"/>
                  </a:lnTo>
                  <a:lnTo>
                    <a:pt x="0" y="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1" name="Freeform 47"/>
            <p:cNvSpPr>
              <a:spLocks/>
            </p:cNvSpPr>
            <p:nvPr/>
          </p:nvSpPr>
          <p:spPr bwMode="auto">
            <a:xfrm>
              <a:off x="1509" y="3406"/>
              <a:ext cx="22" cy="15"/>
            </a:xfrm>
            <a:custGeom>
              <a:avLst/>
              <a:gdLst>
                <a:gd name="T0" fmla="*/ 0 w 22"/>
                <a:gd name="T1" fmla="*/ 0 h 15"/>
                <a:gd name="T2" fmla="*/ 20 w 22"/>
                <a:gd name="T3" fmla="*/ 3 h 15"/>
                <a:gd name="T4" fmla="*/ 21 w 22"/>
                <a:gd name="T5" fmla="*/ 14 h 15"/>
                <a:gd name="T6" fmla="*/ 0 w 22"/>
                <a:gd name="T7" fmla="*/ 0 h 15"/>
                <a:gd name="T8" fmla="*/ 0 60000 65536"/>
                <a:gd name="T9" fmla="*/ 0 60000 65536"/>
                <a:gd name="T10" fmla="*/ 0 60000 65536"/>
                <a:gd name="T11" fmla="*/ 0 60000 65536"/>
                <a:gd name="T12" fmla="*/ 0 w 22"/>
                <a:gd name="T13" fmla="*/ 0 h 15"/>
                <a:gd name="T14" fmla="*/ 22 w 22"/>
                <a:gd name="T15" fmla="*/ 15 h 15"/>
              </a:gdLst>
              <a:ahLst/>
              <a:cxnLst>
                <a:cxn ang="T8">
                  <a:pos x="T0" y="T1"/>
                </a:cxn>
                <a:cxn ang="T9">
                  <a:pos x="T2" y="T3"/>
                </a:cxn>
                <a:cxn ang="T10">
                  <a:pos x="T4" y="T5"/>
                </a:cxn>
                <a:cxn ang="T11">
                  <a:pos x="T6" y="T7"/>
                </a:cxn>
              </a:cxnLst>
              <a:rect l="T12" t="T13" r="T14" b="T15"/>
              <a:pathLst>
                <a:path w="22" h="15">
                  <a:moveTo>
                    <a:pt x="0" y="0"/>
                  </a:moveTo>
                  <a:lnTo>
                    <a:pt x="20" y="3"/>
                  </a:lnTo>
                  <a:lnTo>
                    <a:pt x="21" y="14"/>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2" name="Freeform 48"/>
            <p:cNvSpPr>
              <a:spLocks/>
            </p:cNvSpPr>
            <p:nvPr/>
          </p:nvSpPr>
          <p:spPr bwMode="auto">
            <a:xfrm>
              <a:off x="1513" y="3375"/>
              <a:ext cx="32" cy="32"/>
            </a:xfrm>
            <a:custGeom>
              <a:avLst/>
              <a:gdLst>
                <a:gd name="T0" fmla="*/ 0 w 32"/>
                <a:gd name="T1" fmla="*/ 5 h 32"/>
                <a:gd name="T2" fmla="*/ 8 w 32"/>
                <a:gd name="T3" fmla="*/ 0 h 32"/>
                <a:gd name="T4" fmla="*/ 8 w 32"/>
                <a:gd name="T5" fmla="*/ 14 h 32"/>
                <a:gd name="T6" fmla="*/ 31 w 32"/>
                <a:gd name="T7" fmla="*/ 20 h 32"/>
                <a:gd name="T8" fmla="*/ 16 w 32"/>
                <a:gd name="T9" fmla="*/ 31 h 32"/>
                <a:gd name="T10" fmla="*/ 0 w 32"/>
                <a:gd name="T11" fmla="*/ 5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5"/>
                  </a:moveTo>
                  <a:lnTo>
                    <a:pt x="8" y="0"/>
                  </a:lnTo>
                  <a:lnTo>
                    <a:pt x="8" y="14"/>
                  </a:lnTo>
                  <a:lnTo>
                    <a:pt x="31" y="20"/>
                  </a:lnTo>
                  <a:lnTo>
                    <a:pt x="16" y="31"/>
                  </a:lnTo>
                  <a:lnTo>
                    <a:pt x="0" y="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3" name="Freeform 49"/>
            <p:cNvSpPr>
              <a:spLocks/>
            </p:cNvSpPr>
            <p:nvPr/>
          </p:nvSpPr>
          <p:spPr bwMode="auto">
            <a:xfrm>
              <a:off x="1536" y="3416"/>
              <a:ext cx="18" cy="9"/>
            </a:xfrm>
            <a:custGeom>
              <a:avLst/>
              <a:gdLst>
                <a:gd name="T0" fmla="*/ 0 w 18"/>
                <a:gd name="T1" fmla="*/ 6 h 9"/>
                <a:gd name="T2" fmla="*/ 4 w 18"/>
                <a:gd name="T3" fmla="*/ 0 h 9"/>
                <a:gd name="T4" fmla="*/ 17 w 18"/>
                <a:gd name="T5" fmla="*/ 8 h 9"/>
                <a:gd name="T6" fmla="*/ 0 w 18"/>
                <a:gd name="T7" fmla="*/ 6 h 9"/>
                <a:gd name="T8" fmla="*/ 0 60000 65536"/>
                <a:gd name="T9" fmla="*/ 0 60000 65536"/>
                <a:gd name="T10" fmla="*/ 0 60000 65536"/>
                <a:gd name="T11" fmla="*/ 0 60000 65536"/>
                <a:gd name="T12" fmla="*/ 0 w 18"/>
                <a:gd name="T13" fmla="*/ 0 h 9"/>
                <a:gd name="T14" fmla="*/ 18 w 18"/>
                <a:gd name="T15" fmla="*/ 9 h 9"/>
              </a:gdLst>
              <a:ahLst/>
              <a:cxnLst>
                <a:cxn ang="T8">
                  <a:pos x="T0" y="T1"/>
                </a:cxn>
                <a:cxn ang="T9">
                  <a:pos x="T2" y="T3"/>
                </a:cxn>
                <a:cxn ang="T10">
                  <a:pos x="T4" y="T5"/>
                </a:cxn>
                <a:cxn ang="T11">
                  <a:pos x="T6" y="T7"/>
                </a:cxn>
              </a:cxnLst>
              <a:rect l="T12" t="T13" r="T14" b="T15"/>
              <a:pathLst>
                <a:path w="18" h="9">
                  <a:moveTo>
                    <a:pt x="0" y="6"/>
                  </a:moveTo>
                  <a:lnTo>
                    <a:pt x="4" y="0"/>
                  </a:lnTo>
                  <a:lnTo>
                    <a:pt x="17" y="8"/>
                  </a:lnTo>
                  <a:lnTo>
                    <a:pt x="0" y="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4" name="Freeform 50"/>
            <p:cNvSpPr>
              <a:spLocks/>
            </p:cNvSpPr>
            <p:nvPr/>
          </p:nvSpPr>
          <p:spPr bwMode="auto">
            <a:xfrm>
              <a:off x="1547" y="3389"/>
              <a:ext cx="45" cy="50"/>
            </a:xfrm>
            <a:custGeom>
              <a:avLst/>
              <a:gdLst>
                <a:gd name="T0" fmla="*/ 0 w 45"/>
                <a:gd name="T1" fmla="*/ 40 h 50"/>
                <a:gd name="T2" fmla="*/ 7 w 45"/>
                <a:gd name="T3" fmla="*/ 33 h 50"/>
                <a:gd name="T4" fmla="*/ 31 w 45"/>
                <a:gd name="T5" fmla="*/ 37 h 50"/>
                <a:gd name="T6" fmla="*/ 20 w 45"/>
                <a:gd name="T7" fmla="*/ 25 h 50"/>
                <a:gd name="T8" fmla="*/ 32 w 45"/>
                <a:gd name="T9" fmla="*/ 17 h 50"/>
                <a:gd name="T10" fmla="*/ 14 w 45"/>
                <a:gd name="T11" fmla="*/ 15 h 50"/>
                <a:gd name="T12" fmla="*/ 14 w 45"/>
                <a:gd name="T13" fmla="*/ 3 h 50"/>
                <a:gd name="T14" fmla="*/ 43 w 45"/>
                <a:gd name="T15" fmla="*/ 0 h 50"/>
                <a:gd name="T16" fmla="*/ 44 w 45"/>
                <a:gd name="T17" fmla="*/ 49 h 50"/>
                <a:gd name="T18" fmla="*/ 0 w 45"/>
                <a:gd name="T19" fmla="*/ 4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0"/>
                <a:gd name="T32" fmla="*/ 45 w 4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0">
                  <a:moveTo>
                    <a:pt x="0" y="40"/>
                  </a:moveTo>
                  <a:lnTo>
                    <a:pt x="7" y="33"/>
                  </a:lnTo>
                  <a:lnTo>
                    <a:pt x="31" y="37"/>
                  </a:lnTo>
                  <a:lnTo>
                    <a:pt x="20" y="25"/>
                  </a:lnTo>
                  <a:lnTo>
                    <a:pt x="32" y="17"/>
                  </a:lnTo>
                  <a:lnTo>
                    <a:pt x="14" y="15"/>
                  </a:lnTo>
                  <a:lnTo>
                    <a:pt x="14" y="3"/>
                  </a:lnTo>
                  <a:lnTo>
                    <a:pt x="43" y="0"/>
                  </a:lnTo>
                  <a:lnTo>
                    <a:pt x="44" y="49"/>
                  </a:lnTo>
                  <a:lnTo>
                    <a:pt x="0" y="4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5" name="Freeform 51"/>
            <p:cNvSpPr>
              <a:spLocks/>
            </p:cNvSpPr>
            <p:nvPr/>
          </p:nvSpPr>
          <p:spPr bwMode="auto">
            <a:xfrm>
              <a:off x="1569" y="3445"/>
              <a:ext cx="34" cy="11"/>
            </a:xfrm>
            <a:custGeom>
              <a:avLst/>
              <a:gdLst>
                <a:gd name="T0" fmla="*/ 0 w 34"/>
                <a:gd name="T1" fmla="*/ 0 h 11"/>
                <a:gd name="T2" fmla="*/ 30 w 34"/>
                <a:gd name="T3" fmla="*/ 3 h 11"/>
                <a:gd name="T4" fmla="*/ 33 w 34"/>
                <a:gd name="T5" fmla="*/ 10 h 11"/>
                <a:gd name="T6" fmla="*/ 0 w 34"/>
                <a:gd name="T7" fmla="*/ 0 h 11"/>
                <a:gd name="T8" fmla="*/ 0 60000 65536"/>
                <a:gd name="T9" fmla="*/ 0 60000 65536"/>
                <a:gd name="T10" fmla="*/ 0 60000 65536"/>
                <a:gd name="T11" fmla="*/ 0 60000 65536"/>
                <a:gd name="T12" fmla="*/ 0 w 34"/>
                <a:gd name="T13" fmla="*/ 0 h 11"/>
                <a:gd name="T14" fmla="*/ 34 w 34"/>
                <a:gd name="T15" fmla="*/ 11 h 11"/>
              </a:gdLst>
              <a:ahLst/>
              <a:cxnLst>
                <a:cxn ang="T8">
                  <a:pos x="T0" y="T1"/>
                </a:cxn>
                <a:cxn ang="T9">
                  <a:pos x="T2" y="T3"/>
                </a:cxn>
                <a:cxn ang="T10">
                  <a:pos x="T4" y="T5"/>
                </a:cxn>
                <a:cxn ang="T11">
                  <a:pos x="T6" y="T7"/>
                </a:cxn>
              </a:cxnLst>
              <a:rect l="T12" t="T13" r="T14" b="T15"/>
              <a:pathLst>
                <a:path w="34" h="11">
                  <a:moveTo>
                    <a:pt x="0" y="0"/>
                  </a:moveTo>
                  <a:lnTo>
                    <a:pt x="30" y="3"/>
                  </a:lnTo>
                  <a:lnTo>
                    <a:pt x="33" y="10"/>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6" name="Freeform 52"/>
            <p:cNvSpPr>
              <a:spLocks/>
            </p:cNvSpPr>
            <p:nvPr/>
          </p:nvSpPr>
          <p:spPr bwMode="auto">
            <a:xfrm>
              <a:off x="1601" y="3439"/>
              <a:ext cx="16" cy="7"/>
            </a:xfrm>
            <a:custGeom>
              <a:avLst/>
              <a:gdLst>
                <a:gd name="T0" fmla="*/ 0 w 16"/>
                <a:gd name="T1" fmla="*/ 6 h 7"/>
                <a:gd name="T2" fmla="*/ 3 w 16"/>
                <a:gd name="T3" fmla="*/ 0 h 7"/>
                <a:gd name="T4" fmla="*/ 15 w 16"/>
                <a:gd name="T5" fmla="*/ 6 h 7"/>
                <a:gd name="T6" fmla="*/ 0 w 16"/>
                <a:gd name="T7" fmla="*/ 6 h 7"/>
                <a:gd name="T8" fmla="*/ 0 60000 65536"/>
                <a:gd name="T9" fmla="*/ 0 60000 65536"/>
                <a:gd name="T10" fmla="*/ 0 60000 65536"/>
                <a:gd name="T11" fmla="*/ 0 60000 65536"/>
                <a:gd name="T12" fmla="*/ 0 w 16"/>
                <a:gd name="T13" fmla="*/ 0 h 7"/>
                <a:gd name="T14" fmla="*/ 16 w 16"/>
                <a:gd name="T15" fmla="*/ 7 h 7"/>
              </a:gdLst>
              <a:ahLst/>
              <a:cxnLst>
                <a:cxn ang="T8">
                  <a:pos x="T0" y="T1"/>
                </a:cxn>
                <a:cxn ang="T9">
                  <a:pos x="T2" y="T3"/>
                </a:cxn>
                <a:cxn ang="T10">
                  <a:pos x="T4" y="T5"/>
                </a:cxn>
                <a:cxn ang="T11">
                  <a:pos x="T6" y="T7"/>
                </a:cxn>
              </a:cxnLst>
              <a:rect l="T12" t="T13" r="T14" b="T15"/>
              <a:pathLst>
                <a:path w="16" h="7">
                  <a:moveTo>
                    <a:pt x="0" y="6"/>
                  </a:moveTo>
                  <a:lnTo>
                    <a:pt x="3" y="0"/>
                  </a:lnTo>
                  <a:lnTo>
                    <a:pt x="15" y="6"/>
                  </a:lnTo>
                  <a:lnTo>
                    <a:pt x="0" y="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7" name="Freeform 53"/>
            <p:cNvSpPr>
              <a:spLocks/>
            </p:cNvSpPr>
            <p:nvPr/>
          </p:nvSpPr>
          <p:spPr bwMode="auto">
            <a:xfrm>
              <a:off x="3867" y="1526"/>
              <a:ext cx="980" cy="616"/>
            </a:xfrm>
            <a:custGeom>
              <a:avLst/>
              <a:gdLst>
                <a:gd name="T0" fmla="*/ 6 w 980"/>
                <a:gd name="T1" fmla="*/ 269 h 616"/>
                <a:gd name="T2" fmla="*/ 104 w 980"/>
                <a:gd name="T3" fmla="*/ 231 h 616"/>
                <a:gd name="T4" fmla="*/ 100 w 980"/>
                <a:gd name="T5" fmla="*/ 177 h 616"/>
                <a:gd name="T6" fmla="*/ 150 w 980"/>
                <a:gd name="T7" fmla="*/ 131 h 616"/>
                <a:gd name="T8" fmla="*/ 195 w 980"/>
                <a:gd name="T9" fmla="*/ 108 h 616"/>
                <a:gd name="T10" fmla="*/ 243 w 980"/>
                <a:gd name="T11" fmla="*/ 116 h 616"/>
                <a:gd name="T12" fmla="*/ 274 w 980"/>
                <a:gd name="T13" fmla="*/ 169 h 616"/>
                <a:gd name="T14" fmla="*/ 374 w 980"/>
                <a:gd name="T15" fmla="*/ 218 h 616"/>
                <a:gd name="T16" fmla="*/ 498 w 980"/>
                <a:gd name="T17" fmla="*/ 241 h 616"/>
                <a:gd name="T18" fmla="*/ 613 w 980"/>
                <a:gd name="T19" fmla="*/ 200 h 616"/>
                <a:gd name="T20" fmla="*/ 637 w 980"/>
                <a:gd name="T21" fmla="*/ 179 h 616"/>
                <a:gd name="T22" fmla="*/ 733 w 980"/>
                <a:gd name="T23" fmla="*/ 141 h 616"/>
                <a:gd name="T24" fmla="*/ 672 w 980"/>
                <a:gd name="T25" fmla="*/ 121 h 616"/>
                <a:gd name="T26" fmla="*/ 682 w 980"/>
                <a:gd name="T27" fmla="*/ 75 h 616"/>
                <a:gd name="T28" fmla="*/ 729 w 980"/>
                <a:gd name="T29" fmla="*/ 73 h 616"/>
                <a:gd name="T30" fmla="*/ 742 w 980"/>
                <a:gd name="T31" fmla="*/ 18 h 616"/>
                <a:gd name="T32" fmla="*/ 832 w 980"/>
                <a:gd name="T33" fmla="*/ 12 h 616"/>
                <a:gd name="T34" fmla="*/ 910 w 980"/>
                <a:gd name="T35" fmla="*/ 96 h 616"/>
                <a:gd name="T36" fmla="*/ 979 w 980"/>
                <a:gd name="T37" fmla="*/ 105 h 616"/>
                <a:gd name="T38" fmla="*/ 917 w 980"/>
                <a:gd name="T39" fmla="*/ 181 h 616"/>
                <a:gd name="T40" fmla="*/ 910 w 980"/>
                <a:gd name="T41" fmla="*/ 221 h 616"/>
                <a:gd name="T42" fmla="*/ 873 w 980"/>
                <a:gd name="T43" fmla="*/ 235 h 616"/>
                <a:gd name="T44" fmla="*/ 852 w 980"/>
                <a:gd name="T45" fmla="*/ 242 h 616"/>
                <a:gd name="T46" fmla="*/ 763 w 980"/>
                <a:gd name="T47" fmla="*/ 295 h 616"/>
                <a:gd name="T48" fmla="*/ 771 w 980"/>
                <a:gd name="T49" fmla="*/ 252 h 616"/>
                <a:gd name="T50" fmla="*/ 704 w 980"/>
                <a:gd name="T51" fmla="*/ 298 h 616"/>
                <a:gd name="T52" fmla="*/ 754 w 980"/>
                <a:gd name="T53" fmla="*/ 312 h 616"/>
                <a:gd name="T54" fmla="*/ 744 w 980"/>
                <a:gd name="T55" fmla="*/ 339 h 616"/>
                <a:gd name="T56" fmla="*/ 772 w 980"/>
                <a:gd name="T57" fmla="*/ 421 h 616"/>
                <a:gd name="T58" fmla="*/ 772 w 980"/>
                <a:gd name="T59" fmla="*/ 435 h 616"/>
                <a:gd name="T60" fmla="*/ 773 w 980"/>
                <a:gd name="T61" fmla="*/ 452 h 616"/>
                <a:gd name="T62" fmla="*/ 683 w 980"/>
                <a:gd name="T63" fmla="*/ 568 h 616"/>
                <a:gd name="T64" fmla="*/ 646 w 980"/>
                <a:gd name="T65" fmla="*/ 577 h 616"/>
                <a:gd name="T66" fmla="*/ 628 w 980"/>
                <a:gd name="T67" fmla="*/ 587 h 616"/>
                <a:gd name="T68" fmla="*/ 583 w 980"/>
                <a:gd name="T69" fmla="*/ 615 h 616"/>
                <a:gd name="T70" fmla="*/ 547 w 980"/>
                <a:gd name="T71" fmla="*/ 594 h 616"/>
                <a:gd name="T72" fmla="*/ 457 w 980"/>
                <a:gd name="T73" fmla="*/ 578 h 616"/>
                <a:gd name="T74" fmla="*/ 448 w 980"/>
                <a:gd name="T75" fmla="*/ 597 h 616"/>
                <a:gd name="T76" fmla="*/ 410 w 980"/>
                <a:gd name="T77" fmla="*/ 583 h 616"/>
                <a:gd name="T78" fmla="*/ 383 w 980"/>
                <a:gd name="T79" fmla="*/ 555 h 616"/>
                <a:gd name="T80" fmla="*/ 399 w 980"/>
                <a:gd name="T81" fmla="*/ 493 h 616"/>
                <a:gd name="T82" fmla="*/ 363 w 980"/>
                <a:gd name="T83" fmla="*/ 476 h 616"/>
                <a:gd name="T84" fmla="*/ 289 w 980"/>
                <a:gd name="T85" fmla="*/ 488 h 616"/>
                <a:gd name="T86" fmla="*/ 243 w 980"/>
                <a:gd name="T87" fmla="*/ 497 h 616"/>
                <a:gd name="T88" fmla="*/ 231 w 980"/>
                <a:gd name="T89" fmla="*/ 487 h 616"/>
                <a:gd name="T90" fmla="*/ 169 w 980"/>
                <a:gd name="T91" fmla="*/ 462 h 616"/>
                <a:gd name="T92" fmla="*/ 85 w 980"/>
                <a:gd name="T93" fmla="*/ 434 h 616"/>
                <a:gd name="T94" fmla="*/ 94 w 980"/>
                <a:gd name="T95" fmla="*/ 403 h 616"/>
                <a:gd name="T96" fmla="*/ 106 w 980"/>
                <a:gd name="T97" fmla="*/ 354 h 616"/>
                <a:gd name="T98" fmla="*/ 64 w 980"/>
                <a:gd name="T99" fmla="*/ 354 h 616"/>
                <a:gd name="T100" fmla="*/ 17 w 980"/>
                <a:gd name="T101" fmla="*/ 321 h 616"/>
                <a:gd name="T102" fmla="*/ 0 w 980"/>
                <a:gd name="T103" fmla="*/ 293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0"/>
                <a:gd name="T157" fmla="*/ 0 h 616"/>
                <a:gd name="T158" fmla="*/ 980 w 980"/>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0" h="616">
                  <a:moveTo>
                    <a:pt x="0" y="293"/>
                  </a:moveTo>
                  <a:lnTo>
                    <a:pt x="6" y="269"/>
                  </a:lnTo>
                  <a:lnTo>
                    <a:pt x="42" y="264"/>
                  </a:lnTo>
                  <a:lnTo>
                    <a:pt x="104" y="231"/>
                  </a:lnTo>
                  <a:lnTo>
                    <a:pt x="113" y="206"/>
                  </a:lnTo>
                  <a:lnTo>
                    <a:pt x="100" y="177"/>
                  </a:lnTo>
                  <a:lnTo>
                    <a:pt x="139" y="169"/>
                  </a:lnTo>
                  <a:lnTo>
                    <a:pt x="150" y="131"/>
                  </a:lnTo>
                  <a:lnTo>
                    <a:pt x="191" y="133"/>
                  </a:lnTo>
                  <a:lnTo>
                    <a:pt x="195" y="108"/>
                  </a:lnTo>
                  <a:lnTo>
                    <a:pt x="226" y="94"/>
                  </a:lnTo>
                  <a:lnTo>
                    <a:pt x="243" y="116"/>
                  </a:lnTo>
                  <a:lnTo>
                    <a:pt x="265" y="124"/>
                  </a:lnTo>
                  <a:lnTo>
                    <a:pt x="274" y="169"/>
                  </a:lnTo>
                  <a:lnTo>
                    <a:pt x="345" y="187"/>
                  </a:lnTo>
                  <a:lnTo>
                    <a:pt x="374" y="218"/>
                  </a:lnTo>
                  <a:lnTo>
                    <a:pt x="432" y="216"/>
                  </a:lnTo>
                  <a:lnTo>
                    <a:pt x="498" y="241"/>
                  </a:lnTo>
                  <a:lnTo>
                    <a:pt x="586" y="218"/>
                  </a:lnTo>
                  <a:lnTo>
                    <a:pt x="613" y="200"/>
                  </a:lnTo>
                  <a:lnTo>
                    <a:pt x="613" y="176"/>
                  </a:lnTo>
                  <a:lnTo>
                    <a:pt x="637" y="179"/>
                  </a:lnTo>
                  <a:lnTo>
                    <a:pt x="690" y="143"/>
                  </a:lnTo>
                  <a:lnTo>
                    <a:pt x="733" y="141"/>
                  </a:lnTo>
                  <a:lnTo>
                    <a:pt x="713" y="114"/>
                  </a:lnTo>
                  <a:lnTo>
                    <a:pt x="672" y="121"/>
                  </a:lnTo>
                  <a:lnTo>
                    <a:pt x="671" y="91"/>
                  </a:lnTo>
                  <a:lnTo>
                    <a:pt x="682" y="75"/>
                  </a:lnTo>
                  <a:lnTo>
                    <a:pt x="706" y="84"/>
                  </a:lnTo>
                  <a:lnTo>
                    <a:pt x="729" y="73"/>
                  </a:lnTo>
                  <a:lnTo>
                    <a:pt x="753" y="33"/>
                  </a:lnTo>
                  <a:lnTo>
                    <a:pt x="742" y="18"/>
                  </a:lnTo>
                  <a:lnTo>
                    <a:pt x="800" y="0"/>
                  </a:lnTo>
                  <a:lnTo>
                    <a:pt x="832" y="12"/>
                  </a:lnTo>
                  <a:lnTo>
                    <a:pt x="862" y="81"/>
                  </a:lnTo>
                  <a:lnTo>
                    <a:pt x="910" y="96"/>
                  </a:lnTo>
                  <a:lnTo>
                    <a:pt x="920" y="121"/>
                  </a:lnTo>
                  <a:lnTo>
                    <a:pt x="979" y="105"/>
                  </a:lnTo>
                  <a:lnTo>
                    <a:pt x="952" y="171"/>
                  </a:lnTo>
                  <a:lnTo>
                    <a:pt x="917" y="181"/>
                  </a:lnTo>
                  <a:lnTo>
                    <a:pt x="922" y="206"/>
                  </a:lnTo>
                  <a:lnTo>
                    <a:pt x="910" y="221"/>
                  </a:lnTo>
                  <a:lnTo>
                    <a:pt x="904" y="216"/>
                  </a:lnTo>
                  <a:lnTo>
                    <a:pt x="873" y="235"/>
                  </a:lnTo>
                  <a:lnTo>
                    <a:pt x="873" y="245"/>
                  </a:lnTo>
                  <a:lnTo>
                    <a:pt x="852" y="242"/>
                  </a:lnTo>
                  <a:lnTo>
                    <a:pt x="811" y="271"/>
                  </a:lnTo>
                  <a:lnTo>
                    <a:pt x="763" y="295"/>
                  </a:lnTo>
                  <a:lnTo>
                    <a:pt x="778" y="264"/>
                  </a:lnTo>
                  <a:lnTo>
                    <a:pt x="771" y="252"/>
                  </a:lnTo>
                  <a:lnTo>
                    <a:pt x="706" y="289"/>
                  </a:lnTo>
                  <a:lnTo>
                    <a:pt x="704" y="298"/>
                  </a:lnTo>
                  <a:lnTo>
                    <a:pt x="726" y="322"/>
                  </a:lnTo>
                  <a:lnTo>
                    <a:pt x="754" y="312"/>
                  </a:lnTo>
                  <a:lnTo>
                    <a:pt x="784" y="321"/>
                  </a:lnTo>
                  <a:lnTo>
                    <a:pt x="744" y="339"/>
                  </a:lnTo>
                  <a:lnTo>
                    <a:pt x="730" y="365"/>
                  </a:lnTo>
                  <a:lnTo>
                    <a:pt x="772" y="421"/>
                  </a:lnTo>
                  <a:lnTo>
                    <a:pt x="743" y="416"/>
                  </a:lnTo>
                  <a:lnTo>
                    <a:pt x="772" y="435"/>
                  </a:lnTo>
                  <a:lnTo>
                    <a:pt x="744" y="447"/>
                  </a:lnTo>
                  <a:lnTo>
                    <a:pt x="773" y="452"/>
                  </a:lnTo>
                  <a:lnTo>
                    <a:pt x="719" y="542"/>
                  </a:lnTo>
                  <a:lnTo>
                    <a:pt x="683" y="568"/>
                  </a:lnTo>
                  <a:lnTo>
                    <a:pt x="648" y="577"/>
                  </a:lnTo>
                  <a:lnTo>
                    <a:pt x="646" y="577"/>
                  </a:lnTo>
                  <a:lnTo>
                    <a:pt x="637" y="572"/>
                  </a:lnTo>
                  <a:lnTo>
                    <a:pt x="628" y="587"/>
                  </a:lnTo>
                  <a:lnTo>
                    <a:pt x="586" y="597"/>
                  </a:lnTo>
                  <a:lnTo>
                    <a:pt x="583" y="615"/>
                  </a:lnTo>
                  <a:lnTo>
                    <a:pt x="576" y="593"/>
                  </a:lnTo>
                  <a:lnTo>
                    <a:pt x="547" y="594"/>
                  </a:lnTo>
                  <a:lnTo>
                    <a:pt x="504" y="566"/>
                  </a:lnTo>
                  <a:lnTo>
                    <a:pt x="457" y="578"/>
                  </a:lnTo>
                  <a:lnTo>
                    <a:pt x="447" y="579"/>
                  </a:lnTo>
                  <a:lnTo>
                    <a:pt x="448" y="597"/>
                  </a:lnTo>
                  <a:lnTo>
                    <a:pt x="441" y="592"/>
                  </a:lnTo>
                  <a:lnTo>
                    <a:pt x="410" y="583"/>
                  </a:lnTo>
                  <a:lnTo>
                    <a:pt x="401" y="551"/>
                  </a:lnTo>
                  <a:lnTo>
                    <a:pt x="383" y="555"/>
                  </a:lnTo>
                  <a:lnTo>
                    <a:pt x="400" y="508"/>
                  </a:lnTo>
                  <a:lnTo>
                    <a:pt x="399" y="493"/>
                  </a:lnTo>
                  <a:lnTo>
                    <a:pt x="380" y="483"/>
                  </a:lnTo>
                  <a:lnTo>
                    <a:pt x="363" y="476"/>
                  </a:lnTo>
                  <a:lnTo>
                    <a:pt x="358" y="459"/>
                  </a:lnTo>
                  <a:lnTo>
                    <a:pt x="289" y="488"/>
                  </a:lnTo>
                  <a:lnTo>
                    <a:pt x="259" y="480"/>
                  </a:lnTo>
                  <a:lnTo>
                    <a:pt x="243" y="497"/>
                  </a:lnTo>
                  <a:lnTo>
                    <a:pt x="241" y="485"/>
                  </a:lnTo>
                  <a:lnTo>
                    <a:pt x="231" y="487"/>
                  </a:lnTo>
                  <a:lnTo>
                    <a:pt x="196" y="487"/>
                  </a:lnTo>
                  <a:lnTo>
                    <a:pt x="169" y="462"/>
                  </a:lnTo>
                  <a:lnTo>
                    <a:pt x="118" y="446"/>
                  </a:lnTo>
                  <a:lnTo>
                    <a:pt x="85" y="434"/>
                  </a:lnTo>
                  <a:lnTo>
                    <a:pt x="77" y="406"/>
                  </a:lnTo>
                  <a:lnTo>
                    <a:pt x="94" y="403"/>
                  </a:lnTo>
                  <a:lnTo>
                    <a:pt x="84" y="381"/>
                  </a:lnTo>
                  <a:lnTo>
                    <a:pt x="106" y="354"/>
                  </a:lnTo>
                  <a:lnTo>
                    <a:pt x="89" y="345"/>
                  </a:lnTo>
                  <a:lnTo>
                    <a:pt x="64" y="354"/>
                  </a:lnTo>
                  <a:lnTo>
                    <a:pt x="15" y="325"/>
                  </a:lnTo>
                  <a:lnTo>
                    <a:pt x="17" y="321"/>
                  </a:lnTo>
                  <a:lnTo>
                    <a:pt x="17" y="299"/>
                  </a:lnTo>
                  <a:lnTo>
                    <a:pt x="0" y="29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8" name="Freeform 54"/>
            <p:cNvSpPr>
              <a:spLocks/>
            </p:cNvSpPr>
            <p:nvPr/>
          </p:nvSpPr>
          <p:spPr bwMode="auto">
            <a:xfrm>
              <a:off x="4428" y="2145"/>
              <a:ext cx="36" cy="31"/>
            </a:xfrm>
            <a:custGeom>
              <a:avLst/>
              <a:gdLst>
                <a:gd name="T0" fmla="*/ 0 w 36"/>
                <a:gd name="T1" fmla="*/ 23 h 31"/>
                <a:gd name="T2" fmla="*/ 11 w 36"/>
                <a:gd name="T3" fmla="*/ 0 h 31"/>
                <a:gd name="T4" fmla="*/ 35 w 36"/>
                <a:gd name="T5" fmla="*/ 5 h 31"/>
                <a:gd name="T6" fmla="*/ 16 w 36"/>
                <a:gd name="T7" fmla="*/ 30 h 31"/>
                <a:gd name="T8" fmla="*/ 0 w 36"/>
                <a:gd name="T9" fmla="*/ 23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23"/>
                  </a:moveTo>
                  <a:lnTo>
                    <a:pt x="11" y="0"/>
                  </a:lnTo>
                  <a:lnTo>
                    <a:pt x="35" y="5"/>
                  </a:lnTo>
                  <a:lnTo>
                    <a:pt x="16" y="30"/>
                  </a:lnTo>
                  <a:lnTo>
                    <a:pt x="0" y="2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599" name="Freeform 55"/>
            <p:cNvSpPr>
              <a:spLocks/>
            </p:cNvSpPr>
            <p:nvPr/>
          </p:nvSpPr>
          <p:spPr bwMode="auto">
            <a:xfrm>
              <a:off x="4609" y="2061"/>
              <a:ext cx="30" cy="53"/>
            </a:xfrm>
            <a:custGeom>
              <a:avLst/>
              <a:gdLst>
                <a:gd name="T0" fmla="*/ 0 w 30"/>
                <a:gd name="T1" fmla="*/ 21 h 53"/>
                <a:gd name="T2" fmla="*/ 12 w 30"/>
                <a:gd name="T3" fmla="*/ 52 h 53"/>
                <a:gd name="T4" fmla="*/ 29 w 30"/>
                <a:gd name="T5" fmla="*/ 0 h 53"/>
                <a:gd name="T6" fmla="*/ 14 w 30"/>
                <a:gd name="T7" fmla="*/ 1 h 53"/>
                <a:gd name="T8" fmla="*/ 0 w 30"/>
                <a:gd name="T9" fmla="*/ 21 h 53"/>
                <a:gd name="T10" fmla="*/ 0 60000 65536"/>
                <a:gd name="T11" fmla="*/ 0 60000 65536"/>
                <a:gd name="T12" fmla="*/ 0 60000 65536"/>
                <a:gd name="T13" fmla="*/ 0 60000 65536"/>
                <a:gd name="T14" fmla="*/ 0 60000 65536"/>
                <a:gd name="T15" fmla="*/ 0 w 30"/>
                <a:gd name="T16" fmla="*/ 0 h 53"/>
                <a:gd name="T17" fmla="*/ 30 w 30"/>
                <a:gd name="T18" fmla="*/ 53 h 53"/>
              </a:gdLst>
              <a:ahLst/>
              <a:cxnLst>
                <a:cxn ang="T10">
                  <a:pos x="T0" y="T1"/>
                </a:cxn>
                <a:cxn ang="T11">
                  <a:pos x="T2" y="T3"/>
                </a:cxn>
                <a:cxn ang="T12">
                  <a:pos x="T4" y="T5"/>
                </a:cxn>
                <a:cxn ang="T13">
                  <a:pos x="T6" y="T7"/>
                </a:cxn>
                <a:cxn ang="T14">
                  <a:pos x="T8" y="T9"/>
                </a:cxn>
              </a:cxnLst>
              <a:rect l="T15" t="T16" r="T17" b="T18"/>
              <a:pathLst>
                <a:path w="30" h="53">
                  <a:moveTo>
                    <a:pt x="0" y="21"/>
                  </a:moveTo>
                  <a:lnTo>
                    <a:pt x="12" y="52"/>
                  </a:lnTo>
                  <a:lnTo>
                    <a:pt x="29" y="0"/>
                  </a:lnTo>
                  <a:lnTo>
                    <a:pt x="14" y="1"/>
                  </a:lnTo>
                  <a:lnTo>
                    <a:pt x="0" y="2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0" name="Freeform 56"/>
            <p:cNvSpPr>
              <a:spLocks/>
            </p:cNvSpPr>
            <p:nvPr/>
          </p:nvSpPr>
          <p:spPr bwMode="auto">
            <a:xfrm>
              <a:off x="1427" y="2269"/>
              <a:ext cx="193" cy="265"/>
            </a:xfrm>
            <a:custGeom>
              <a:avLst/>
              <a:gdLst>
                <a:gd name="T0" fmla="*/ 0 w 193"/>
                <a:gd name="T1" fmla="*/ 176 h 265"/>
                <a:gd name="T2" fmla="*/ 24 w 193"/>
                <a:gd name="T3" fmla="*/ 195 h 265"/>
                <a:gd name="T4" fmla="*/ 57 w 193"/>
                <a:gd name="T5" fmla="*/ 200 h 265"/>
                <a:gd name="T6" fmla="*/ 92 w 193"/>
                <a:gd name="T7" fmla="*/ 235 h 265"/>
                <a:gd name="T8" fmla="*/ 138 w 193"/>
                <a:gd name="T9" fmla="*/ 239 h 265"/>
                <a:gd name="T10" fmla="*/ 131 w 193"/>
                <a:gd name="T11" fmla="*/ 258 h 265"/>
                <a:gd name="T12" fmla="*/ 142 w 193"/>
                <a:gd name="T13" fmla="*/ 264 h 265"/>
                <a:gd name="T14" fmla="*/ 150 w 193"/>
                <a:gd name="T15" fmla="*/ 218 h 265"/>
                <a:gd name="T16" fmla="*/ 141 w 193"/>
                <a:gd name="T17" fmla="*/ 190 h 265"/>
                <a:gd name="T18" fmla="*/ 156 w 193"/>
                <a:gd name="T19" fmla="*/ 189 h 265"/>
                <a:gd name="T20" fmla="*/ 144 w 193"/>
                <a:gd name="T21" fmla="*/ 172 h 265"/>
                <a:gd name="T22" fmla="*/ 183 w 193"/>
                <a:gd name="T23" fmla="*/ 166 h 265"/>
                <a:gd name="T24" fmla="*/ 192 w 193"/>
                <a:gd name="T25" fmla="*/ 177 h 265"/>
                <a:gd name="T26" fmla="*/ 177 w 193"/>
                <a:gd name="T27" fmla="*/ 154 h 265"/>
                <a:gd name="T28" fmla="*/ 182 w 193"/>
                <a:gd name="T29" fmla="*/ 99 h 265"/>
                <a:gd name="T30" fmla="*/ 151 w 193"/>
                <a:gd name="T31" fmla="*/ 101 h 265"/>
                <a:gd name="T32" fmla="*/ 141 w 193"/>
                <a:gd name="T33" fmla="*/ 88 h 265"/>
                <a:gd name="T34" fmla="*/ 109 w 193"/>
                <a:gd name="T35" fmla="*/ 84 h 265"/>
                <a:gd name="T36" fmla="*/ 90 w 193"/>
                <a:gd name="T37" fmla="*/ 52 h 265"/>
                <a:gd name="T38" fmla="*/ 120 w 193"/>
                <a:gd name="T39" fmla="*/ 10 h 265"/>
                <a:gd name="T40" fmla="*/ 116 w 193"/>
                <a:gd name="T41" fmla="*/ 0 h 265"/>
                <a:gd name="T42" fmla="*/ 62 w 193"/>
                <a:gd name="T43" fmla="*/ 23 h 265"/>
                <a:gd name="T44" fmla="*/ 32 w 193"/>
                <a:gd name="T45" fmla="*/ 71 h 265"/>
                <a:gd name="T46" fmla="*/ 23 w 193"/>
                <a:gd name="T47" fmla="*/ 60 h 265"/>
                <a:gd name="T48" fmla="*/ 15 w 193"/>
                <a:gd name="T49" fmla="*/ 83 h 265"/>
                <a:gd name="T50" fmla="*/ 23 w 193"/>
                <a:gd name="T51" fmla="*/ 135 h 265"/>
                <a:gd name="T52" fmla="*/ 30 w 193"/>
                <a:gd name="T53" fmla="*/ 135 h 265"/>
                <a:gd name="T54" fmla="*/ 0 w 193"/>
                <a:gd name="T55" fmla="*/ 176 h 2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3"/>
                <a:gd name="T85" fmla="*/ 0 h 265"/>
                <a:gd name="T86" fmla="*/ 193 w 193"/>
                <a:gd name="T87" fmla="*/ 265 h 2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3" h="265">
                  <a:moveTo>
                    <a:pt x="0" y="176"/>
                  </a:moveTo>
                  <a:lnTo>
                    <a:pt x="24" y="195"/>
                  </a:lnTo>
                  <a:lnTo>
                    <a:pt x="57" y="200"/>
                  </a:lnTo>
                  <a:lnTo>
                    <a:pt x="92" y="235"/>
                  </a:lnTo>
                  <a:lnTo>
                    <a:pt x="138" y="239"/>
                  </a:lnTo>
                  <a:lnTo>
                    <a:pt x="131" y="258"/>
                  </a:lnTo>
                  <a:lnTo>
                    <a:pt x="142" y="264"/>
                  </a:lnTo>
                  <a:lnTo>
                    <a:pt x="150" y="218"/>
                  </a:lnTo>
                  <a:lnTo>
                    <a:pt x="141" y="190"/>
                  </a:lnTo>
                  <a:lnTo>
                    <a:pt x="156" y="189"/>
                  </a:lnTo>
                  <a:lnTo>
                    <a:pt x="144" y="172"/>
                  </a:lnTo>
                  <a:lnTo>
                    <a:pt x="183" y="166"/>
                  </a:lnTo>
                  <a:lnTo>
                    <a:pt x="192" y="177"/>
                  </a:lnTo>
                  <a:lnTo>
                    <a:pt x="177" y="154"/>
                  </a:lnTo>
                  <a:lnTo>
                    <a:pt x="182" y="99"/>
                  </a:lnTo>
                  <a:lnTo>
                    <a:pt x="151" y="101"/>
                  </a:lnTo>
                  <a:lnTo>
                    <a:pt x="141" y="88"/>
                  </a:lnTo>
                  <a:lnTo>
                    <a:pt x="109" y="84"/>
                  </a:lnTo>
                  <a:lnTo>
                    <a:pt x="90" y="52"/>
                  </a:lnTo>
                  <a:lnTo>
                    <a:pt x="120" y="10"/>
                  </a:lnTo>
                  <a:lnTo>
                    <a:pt x="116" y="0"/>
                  </a:lnTo>
                  <a:lnTo>
                    <a:pt x="62" y="23"/>
                  </a:lnTo>
                  <a:lnTo>
                    <a:pt x="32" y="71"/>
                  </a:lnTo>
                  <a:lnTo>
                    <a:pt x="23" y="60"/>
                  </a:lnTo>
                  <a:lnTo>
                    <a:pt x="15" y="83"/>
                  </a:lnTo>
                  <a:lnTo>
                    <a:pt x="23" y="135"/>
                  </a:lnTo>
                  <a:lnTo>
                    <a:pt x="30" y="135"/>
                  </a:lnTo>
                  <a:lnTo>
                    <a:pt x="0" y="17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1" name="Freeform 57"/>
            <p:cNvSpPr>
              <a:spLocks/>
            </p:cNvSpPr>
            <p:nvPr/>
          </p:nvSpPr>
          <p:spPr bwMode="auto">
            <a:xfrm>
              <a:off x="1317" y="2292"/>
              <a:ext cx="51" cy="43"/>
            </a:xfrm>
            <a:custGeom>
              <a:avLst/>
              <a:gdLst>
                <a:gd name="T0" fmla="*/ 0 w 51"/>
                <a:gd name="T1" fmla="*/ 0 h 43"/>
                <a:gd name="T2" fmla="*/ 1 w 51"/>
                <a:gd name="T3" fmla="*/ 16 h 43"/>
                <a:gd name="T4" fmla="*/ 11 w 51"/>
                <a:gd name="T5" fmla="*/ 13 h 43"/>
                <a:gd name="T6" fmla="*/ 43 w 51"/>
                <a:gd name="T7" fmla="*/ 42 h 43"/>
                <a:gd name="T8" fmla="*/ 50 w 51"/>
                <a:gd name="T9" fmla="*/ 21 h 43"/>
                <a:gd name="T10" fmla="*/ 33 w 51"/>
                <a:gd name="T11" fmla="*/ 1 h 43"/>
                <a:gd name="T12" fmla="*/ 0 w 51"/>
                <a:gd name="T13" fmla="*/ 0 h 43"/>
                <a:gd name="T14" fmla="*/ 0 60000 65536"/>
                <a:gd name="T15" fmla="*/ 0 60000 65536"/>
                <a:gd name="T16" fmla="*/ 0 60000 65536"/>
                <a:gd name="T17" fmla="*/ 0 60000 65536"/>
                <a:gd name="T18" fmla="*/ 0 60000 65536"/>
                <a:gd name="T19" fmla="*/ 0 60000 65536"/>
                <a:gd name="T20" fmla="*/ 0 60000 65536"/>
                <a:gd name="T21" fmla="*/ 0 w 51"/>
                <a:gd name="T22" fmla="*/ 0 h 43"/>
                <a:gd name="T23" fmla="*/ 51 w 5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3">
                  <a:moveTo>
                    <a:pt x="0" y="0"/>
                  </a:moveTo>
                  <a:lnTo>
                    <a:pt x="1" y="16"/>
                  </a:lnTo>
                  <a:lnTo>
                    <a:pt x="11" y="13"/>
                  </a:lnTo>
                  <a:lnTo>
                    <a:pt x="43" y="42"/>
                  </a:lnTo>
                  <a:lnTo>
                    <a:pt x="50" y="21"/>
                  </a:lnTo>
                  <a:lnTo>
                    <a:pt x="33" y="1"/>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2" name="Freeform 58"/>
            <p:cNvSpPr>
              <a:spLocks/>
            </p:cNvSpPr>
            <p:nvPr/>
          </p:nvSpPr>
          <p:spPr bwMode="auto">
            <a:xfrm>
              <a:off x="1329" y="2094"/>
              <a:ext cx="173" cy="55"/>
            </a:xfrm>
            <a:custGeom>
              <a:avLst/>
              <a:gdLst>
                <a:gd name="T0" fmla="*/ 0 w 173"/>
                <a:gd name="T1" fmla="*/ 21 h 55"/>
                <a:gd name="T2" fmla="*/ 23 w 173"/>
                <a:gd name="T3" fmla="*/ 2 h 55"/>
                <a:gd name="T4" fmla="*/ 67 w 173"/>
                <a:gd name="T5" fmla="*/ 0 h 55"/>
                <a:gd name="T6" fmla="*/ 172 w 173"/>
                <a:gd name="T7" fmla="*/ 46 h 55"/>
                <a:gd name="T8" fmla="*/ 116 w 173"/>
                <a:gd name="T9" fmla="*/ 54 h 55"/>
                <a:gd name="T10" fmla="*/ 126 w 173"/>
                <a:gd name="T11" fmla="*/ 43 h 55"/>
                <a:gd name="T12" fmla="*/ 99 w 173"/>
                <a:gd name="T13" fmla="*/ 26 h 55"/>
                <a:gd name="T14" fmla="*/ 47 w 173"/>
                <a:gd name="T15" fmla="*/ 16 h 55"/>
                <a:gd name="T16" fmla="*/ 49 w 173"/>
                <a:gd name="T17" fmla="*/ 8 h 55"/>
                <a:gd name="T18" fmla="*/ 0 w 173"/>
                <a:gd name="T19" fmla="*/ 2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55"/>
                <a:gd name="T32" fmla="*/ 173 w 17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55">
                  <a:moveTo>
                    <a:pt x="0" y="21"/>
                  </a:moveTo>
                  <a:lnTo>
                    <a:pt x="23" y="2"/>
                  </a:lnTo>
                  <a:lnTo>
                    <a:pt x="67" y="0"/>
                  </a:lnTo>
                  <a:lnTo>
                    <a:pt x="172" y="46"/>
                  </a:lnTo>
                  <a:lnTo>
                    <a:pt x="116" y="54"/>
                  </a:lnTo>
                  <a:lnTo>
                    <a:pt x="126" y="43"/>
                  </a:lnTo>
                  <a:lnTo>
                    <a:pt x="99" y="26"/>
                  </a:lnTo>
                  <a:lnTo>
                    <a:pt x="47" y="16"/>
                  </a:lnTo>
                  <a:lnTo>
                    <a:pt x="49" y="8"/>
                  </a:lnTo>
                  <a:lnTo>
                    <a:pt x="0" y="2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3" name="Freeform 59"/>
            <p:cNvSpPr>
              <a:spLocks/>
            </p:cNvSpPr>
            <p:nvPr/>
          </p:nvSpPr>
          <p:spPr bwMode="auto">
            <a:xfrm>
              <a:off x="2879" y="1576"/>
              <a:ext cx="169" cy="70"/>
            </a:xfrm>
            <a:custGeom>
              <a:avLst/>
              <a:gdLst>
                <a:gd name="T0" fmla="*/ 0 w 169"/>
                <a:gd name="T1" fmla="*/ 17 h 70"/>
                <a:gd name="T2" fmla="*/ 29 w 169"/>
                <a:gd name="T3" fmla="*/ 49 h 70"/>
                <a:gd name="T4" fmla="*/ 76 w 169"/>
                <a:gd name="T5" fmla="*/ 48 h 70"/>
                <a:gd name="T6" fmla="*/ 83 w 169"/>
                <a:gd name="T7" fmla="*/ 63 h 70"/>
                <a:gd name="T8" fmla="*/ 104 w 169"/>
                <a:gd name="T9" fmla="*/ 69 h 70"/>
                <a:gd name="T10" fmla="*/ 141 w 169"/>
                <a:gd name="T11" fmla="*/ 54 h 70"/>
                <a:gd name="T12" fmla="*/ 163 w 169"/>
                <a:gd name="T13" fmla="*/ 57 h 70"/>
                <a:gd name="T14" fmla="*/ 168 w 169"/>
                <a:gd name="T15" fmla="*/ 42 h 70"/>
                <a:gd name="T16" fmla="*/ 127 w 169"/>
                <a:gd name="T17" fmla="*/ 39 h 70"/>
                <a:gd name="T18" fmla="*/ 44 w 169"/>
                <a:gd name="T19" fmla="*/ 7 h 70"/>
                <a:gd name="T20" fmla="*/ 35 w 169"/>
                <a:gd name="T21" fmla="*/ 0 h 70"/>
                <a:gd name="T22" fmla="*/ 0 w 169"/>
                <a:gd name="T23" fmla="*/ 17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70"/>
                <a:gd name="T38" fmla="*/ 169 w 169"/>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70">
                  <a:moveTo>
                    <a:pt x="0" y="17"/>
                  </a:moveTo>
                  <a:lnTo>
                    <a:pt x="29" y="49"/>
                  </a:lnTo>
                  <a:lnTo>
                    <a:pt x="76" y="48"/>
                  </a:lnTo>
                  <a:lnTo>
                    <a:pt x="83" y="63"/>
                  </a:lnTo>
                  <a:lnTo>
                    <a:pt x="104" y="69"/>
                  </a:lnTo>
                  <a:lnTo>
                    <a:pt x="141" y="54"/>
                  </a:lnTo>
                  <a:lnTo>
                    <a:pt x="163" y="57"/>
                  </a:lnTo>
                  <a:lnTo>
                    <a:pt x="168" y="42"/>
                  </a:lnTo>
                  <a:lnTo>
                    <a:pt x="127" y="39"/>
                  </a:lnTo>
                  <a:lnTo>
                    <a:pt x="44" y="7"/>
                  </a:lnTo>
                  <a:lnTo>
                    <a:pt x="35" y="0"/>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4" name="Freeform 60"/>
            <p:cNvSpPr>
              <a:spLocks/>
            </p:cNvSpPr>
            <p:nvPr/>
          </p:nvSpPr>
          <p:spPr bwMode="auto">
            <a:xfrm>
              <a:off x="2819" y="1433"/>
              <a:ext cx="43" cy="64"/>
            </a:xfrm>
            <a:custGeom>
              <a:avLst/>
              <a:gdLst>
                <a:gd name="T0" fmla="*/ 0 w 43"/>
                <a:gd name="T1" fmla="*/ 48 h 64"/>
                <a:gd name="T2" fmla="*/ 2 w 43"/>
                <a:gd name="T3" fmla="*/ 17 h 64"/>
                <a:gd name="T4" fmla="*/ 36 w 43"/>
                <a:gd name="T5" fmla="*/ 0 h 64"/>
                <a:gd name="T6" fmla="*/ 30 w 43"/>
                <a:gd name="T7" fmla="*/ 24 h 64"/>
                <a:gd name="T8" fmla="*/ 42 w 43"/>
                <a:gd name="T9" fmla="*/ 32 h 64"/>
                <a:gd name="T10" fmla="*/ 21 w 43"/>
                <a:gd name="T11" fmla="*/ 45 h 64"/>
                <a:gd name="T12" fmla="*/ 20 w 43"/>
                <a:gd name="T13" fmla="*/ 63 h 64"/>
                <a:gd name="T14" fmla="*/ 8 w 43"/>
                <a:gd name="T15" fmla="*/ 63 h 64"/>
                <a:gd name="T16" fmla="*/ 0 w 43"/>
                <a:gd name="T17" fmla="*/ 4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4"/>
                <a:gd name="T29" fmla="*/ 43 w 4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4">
                  <a:moveTo>
                    <a:pt x="0" y="48"/>
                  </a:moveTo>
                  <a:lnTo>
                    <a:pt x="2" y="17"/>
                  </a:lnTo>
                  <a:lnTo>
                    <a:pt x="36" y="0"/>
                  </a:lnTo>
                  <a:lnTo>
                    <a:pt x="30" y="24"/>
                  </a:lnTo>
                  <a:lnTo>
                    <a:pt x="42" y="32"/>
                  </a:lnTo>
                  <a:lnTo>
                    <a:pt x="21" y="45"/>
                  </a:lnTo>
                  <a:lnTo>
                    <a:pt x="20" y="63"/>
                  </a:lnTo>
                  <a:lnTo>
                    <a:pt x="8" y="63"/>
                  </a:lnTo>
                  <a:lnTo>
                    <a:pt x="0" y="4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5" name="Freeform 61"/>
            <p:cNvSpPr>
              <a:spLocks/>
            </p:cNvSpPr>
            <p:nvPr/>
          </p:nvSpPr>
          <p:spPr bwMode="auto">
            <a:xfrm>
              <a:off x="2847" y="1480"/>
              <a:ext cx="16" cy="9"/>
            </a:xfrm>
            <a:custGeom>
              <a:avLst/>
              <a:gdLst>
                <a:gd name="T0" fmla="*/ 0 w 16"/>
                <a:gd name="T1" fmla="*/ 8 h 9"/>
                <a:gd name="T2" fmla="*/ 12 w 16"/>
                <a:gd name="T3" fmla="*/ 0 h 9"/>
                <a:gd name="T4" fmla="*/ 15 w 16"/>
                <a:gd name="T5" fmla="*/ 6 h 9"/>
                <a:gd name="T6" fmla="*/ 0 w 16"/>
                <a:gd name="T7" fmla="*/ 8 h 9"/>
                <a:gd name="T8" fmla="*/ 0 60000 65536"/>
                <a:gd name="T9" fmla="*/ 0 60000 65536"/>
                <a:gd name="T10" fmla="*/ 0 60000 65536"/>
                <a:gd name="T11" fmla="*/ 0 60000 65536"/>
                <a:gd name="T12" fmla="*/ 0 w 16"/>
                <a:gd name="T13" fmla="*/ 0 h 9"/>
                <a:gd name="T14" fmla="*/ 16 w 16"/>
                <a:gd name="T15" fmla="*/ 9 h 9"/>
              </a:gdLst>
              <a:ahLst/>
              <a:cxnLst>
                <a:cxn ang="T8">
                  <a:pos x="T0" y="T1"/>
                </a:cxn>
                <a:cxn ang="T9">
                  <a:pos x="T2" y="T3"/>
                </a:cxn>
                <a:cxn ang="T10">
                  <a:pos x="T4" y="T5"/>
                </a:cxn>
                <a:cxn ang="T11">
                  <a:pos x="T6" y="T7"/>
                </a:cxn>
              </a:cxnLst>
              <a:rect l="T12" t="T13" r="T14" b="T15"/>
              <a:pathLst>
                <a:path w="16" h="9">
                  <a:moveTo>
                    <a:pt x="0" y="8"/>
                  </a:moveTo>
                  <a:lnTo>
                    <a:pt x="12" y="0"/>
                  </a:lnTo>
                  <a:lnTo>
                    <a:pt x="15" y="6"/>
                  </a:lnTo>
                  <a:lnTo>
                    <a:pt x="0" y="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6" name="Freeform 62"/>
            <p:cNvSpPr>
              <a:spLocks/>
            </p:cNvSpPr>
            <p:nvPr/>
          </p:nvSpPr>
          <p:spPr bwMode="auto">
            <a:xfrm>
              <a:off x="2866" y="1466"/>
              <a:ext cx="26" cy="28"/>
            </a:xfrm>
            <a:custGeom>
              <a:avLst/>
              <a:gdLst>
                <a:gd name="T0" fmla="*/ 0 w 26"/>
                <a:gd name="T1" fmla="*/ 14 h 28"/>
                <a:gd name="T2" fmla="*/ 19 w 26"/>
                <a:gd name="T3" fmla="*/ 27 h 28"/>
                <a:gd name="T4" fmla="*/ 25 w 26"/>
                <a:gd name="T5" fmla="*/ 14 h 28"/>
                <a:gd name="T6" fmla="*/ 21 w 26"/>
                <a:gd name="T7" fmla="*/ 0 h 28"/>
                <a:gd name="T8" fmla="*/ 0 w 26"/>
                <a:gd name="T9" fmla="*/ 14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0" y="14"/>
                  </a:moveTo>
                  <a:lnTo>
                    <a:pt x="19" y="27"/>
                  </a:lnTo>
                  <a:lnTo>
                    <a:pt x="25" y="14"/>
                  </a:lnTo>
                  <a:lnTo>
                    <a:pt x="21" y="0"/>
                  </a:lnTo>
                  <a:lnTo>
                    <a:pt x="0" y="1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7" name="Freeform 63"/>
            <p:cNvSpPr>
              <a:spLocks/>
            </p:cNvSpPr>
            <p:nvPr/>
          </p:nvSpPr>
          <p:spPr bwMode="auto">
            <a:xfrm>
              <a:off x="1539" y="2148"/>
              <a:ext cx="55" cy="31"/>
            </a:xfrm>
            <a:custGeom>
              <a:avLst/>
              <a:gdLst>
                <a:gd name="T0" fmla="*/ 0 w 55"/>
                <a:gd name="T1" fmla="*/ 0 h 31"/>
                <a:gd name="T2" fmla="*/ 0 w 55"/>
                <a:gd name="T3" fmla="*/ 30 h 31"/>
                <a:gd name="T4" fmla="*/ 54 w 55"/>
                <a:gd name="T5" fmla="*/ 20 h 31"/>
                <a:gd name="T6" fmla="*/ 30 w 55"/>
                <a:gd name="T7" fmla="*/ 3 h 31"/>
                <a:gd name="T8" fmla="*/ 0 w 55"/>
                <a:gd name="T9" fmla="*/ 0 h 31"/>
                <a:gd name="T10" fmla="*/ 0 60000 65536"/>
                <a:gd name="T11" fmla="*/ 0 60000 65536"/>
                <a:gd name="T12" fmla="*/ 0 60000 65536"/>
                <a:gd name="T13" fmla="*/ 0 60000 65536"/>
                <a:gd name="T14" fmla="*/ 0 60000 65536"/>
                <a:gd name="T15" fmla="*/ 0 w 55"/>
                <a:gd name="T16" fmla="*/ 0 h 31"/>
                <a:gd name="T17" fmla="*/ 55 w 55"/>
                <a:gd name="T18" fmla="*/ 31 h 31"/>
              </a:gdLst>
              <a:ahLst/>
              <a:cxnLst>
                <a:cxn ang="T10">
                  <a:pos x="T0" y="T1"/>
                </a:cxn>
                <a:cxn ang="T11">
                  <a:pos x="T2" y="T3"/>
                </a:cxn>
                <a:cxn ang="T12">
                  <a:pos x="T4" y="T5"/>
                </a:cxn>
                <a:cxn ang="T13">
                  <a:pos x="T6" y="T7"/>
                </a:cxn>
                <a:cxn ang="T14">
                  <a:pos x="T8" y="T9"/>
                </a:cxn>
              </a:cxnLst>
              <a:rect l="T15" t="T16" r="T17" b="T18"/>
              <a:pathLst>
                <a:path w="55" h="31">
                  <a:moveTo>
                    <a:pt x="0" y="0"/>
                  </a:moveTo>
                  <a:lnTo>
                    <a:pt x="0" y="30"/>
                  </a:lnTo>
                  <a:lnTo>
                    <a:pt x="54" y="20"/>
                  </a:lnTo>
                  <a:lnTo>
                    <a:pt x="30" y="3"/>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8" name="Freeform 64"/>
            <p:cNvSpPr>
              <a:spLocks/>
            </p:cNvSpPr>
            <p:nvPr/>
          </p:nvSpPr>
          <p:spPr bwMode="auto">
            <a:xfrm>
              <a:off x="1395" y="2445"/>
              <a:ext cx="90" cy="100"/>
            </a:xfrm>
            <a:custGeom>
              <a:avLst/>
              <a:gdLst>
                <a:gd name="T0" fmla="*/ 0 w 90"/>
                <a:gd name="T1" fmla="*/ 38 h 100"/>
                <a:gd name="T2" fmla="*/ 1 w 90"/>
                <a:gd name="T3" fmla="*/ 58 h 100"/>
                <a:gd name="T4" fmla="*/ 17 w 90"/>
                <a:gd name="T5" fmla="*/ 63 h 100"/>
                <a:gd name="T6" fmla="*/ 8 w 90"/>
                <a:gd name="T7" fmla="*/ 78 h 100"/>
                <a:gd name="T8" fmla="*/ 6 w 90"/>
                <a:gd name="T9" fmla="*/ 95 h 100"/>
                <a:gd name="T10" fmla="*/ 27 w 90"/>
                <a:gd name="T11" fmla="*/ 99 h 100"/>
                <a:gd name="T12" fmla="*/ 45 w 90"/>
                <a:gd name="T13" fmla="*/ 72 h 100"/>
                <a:gd name="T14" fmla="*/ 82 w 90"/>
                <a:gd name="T15" fmla="*/ 50 h 100"/>
                <a:gd name="T16" fmla="*/ 89 w 90"/>
                <a:gd name="T17" fmla="*/ 24 h 100"/>
                <a:gd name="T18" fmla="*/ 56 w 90"/>
                <a:gd name="T19" fmla="*/ 19 h 100"/>
                <a:gd name="T20" fmla="*/ 32 w 90"/>
                <a:gd name="T21" fmla="*/ 0 h 100"/>
                <a:gd name="T22" fmla="*/ 12 w 90"/>
                <a:gd name="T23" fmla="*/ 10 h 100"/>
                <a:gd name="T24" fmla="*/ 0 w 90"/>
                <a:gd name="T25" fmla="*/ 38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0"/>
                <a:gd name="T41" fmla="*/ 90 w 90"/>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0">
                  <a:moveTo>
                    <a:pt x="0" y="38"/>
                  </a:moveTo>
                  <a:lnTo>
                    <a:pt x="1" y="58"/>
                  </a:lnTo>
                  <a:lnTo>
                    <a:pt x="17" y="63"/>
                  </a:lnTo>
                  <a:lnTo>
                    <a:pt x="8" y="78"/>
                  </a:lnTo>
                  <a:lnTo>
                    <a:pt x="6" y="95"/>
                  </a:lnTo>
                  <a:lnTo>
                    <a:pt x="27" y="99"/>
                  </a:lnTo>
                  <a:lnTo>
                    <a:pt x="45" y="72"/>
                  </a:lnTo>
                  <a:lnTo>
                    <a:pt x="82" y="50"/>
                  </a:lnTo>
                  <a:lnTo>
                    <a:pt x="89" y="24"/>
                  </a:lnTo>
                  <a:lnTo>
                    <a:pt x="56" y="19"/>
                  </a:lnTo>
                  <a:lnTo>
                    <a:pt x="32" y="0"/>
                  </a:lnTo>
                  <a:lnTo>
                    <a:pt x="12" y="10"/>
                  </a:lnTo>
                  <a:lnTo>
                    <a:pt x="0" y="3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09" name="Freeform 65"/>
            <p:cNvSpPr>
              <a:spLocks/>
            </p:cNvSpPr>
            <p:nvPr/>
          </p:nvSpPr>
          <p:spPr bwMode="auto">
            <a:xfrm>
              <a:off x="1247" y="2236"/>
              <a:ext cx="38" cy="17"/>
            </a:xfrm>
            <a:custGeom>
              <a:avLst/>
              <a:gdLst>
                <a:gd name="T0" fmla="*/ 0 w 38"/>
                <a:gd name="T1" fmla="*/ 12 h 17"/>
                <a:gd name="T2" fmla="*/ 11 w 38"/>
                <a:gd name="T3" fmla="*/ 0 h 17"/>
                <a:gd name="T4" fmla="*/ 37 w 38"/>
                <a:gd name="T5" fmla="*/ 16 h 17"/>
                <a:gd name="T6" fmla="*/ 0 w 38"/>
                <a:gd name="T7" fmla="*/ 12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2"/>
                  </a:moveTo>
                  <a:lnTo>
                    <a:pt x="11" y="0"/>
                  </a:lnTo>
                  <a:lnTo>
                    <a:pt x="37" y="16"/>
                  </a:lnTo>
                  <a:lnTo>
                    <a:pt x="0" y="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0" name="Freeform 66"/>
            <p:cNvSpPr>
              <a:spLocks/>
            </p:cNvSpPr>
            <p:nvPr/>
          </p:nvSpPr>
          <p:spPr bwMode="auto">
            <a:xfrm>
              <a:off x="1714" y="3362"/>
              <a:ext cx="26" cy="15"/>
            </a:xfrm>
            <a:custGeom>
              <a:avLst/>
              <a:gdLst>
                <a:gd name="T0" fmla="*/ 0 w 26"/>
                <a:gd name="T1" fmla="*/ 14 h 15"/>
                <a:gd name="T2" fmla="*/ 15 w 26"/>
                <a:gd name="T3" fmla="*/ 7 h 15"/>
                <a:gd name="T4" fmla="*/ 7 w 26"/>
                <a:gd name="T5" fmla="*/ 0 h 15"/>
                <a:gd name="T6" fmla="*/ 25 w 26"/>
                <a:gd name="T7" fmla="*/ 2 h 15"/>
                <a:gd name="T8" fmla="*/ 0 w 26"/>
                <a:gd name="T9" fmla="*/ 14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14"/>
                  </a:moveTo>
                  <a:lnTo>
                    <a:pt x="15" y="7"/>
                  </a:lnTo>
                  <a:lnTo>
                    <a:pt x="7" y="0"/>
                  </a:lnTo>
                  <a:lnTo>
                    <a:pt x="25" y="2"/>
                  </a:lnTo>
                  <a:lnTo>
                    <a:pt x="0" y="1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1" name="Freeform 67"/>
            <p:cNvSpPr>
              <a:spLocks/>
            </p:cNvSpPr>
            <p:nvPr/>
          </p:nvSpPr>
          <p:spPr bwMode="auto">
            <a:xfrm>
              <a:off x="1734" y="3360"/>
              <a:ext cx="30" cy="18"/>
            </a:xfrm>
            <a:custGeom>
              <a:avLst/>
              <a:gdLst>
                <a:gd name="T0" fmla="*/ 0 w 30"/>
                <a:gd name="T1" fmla="*/ 17 h 18"/>
                <a:gd name="T2" fmla="*/ 13 w 30"/>
                <a:gd name="T3" fmla="*/ 0 h 18"/>
                <a:gd name="T4" fmla="*/ 29 w 30"/>
                <a:gd name="T5" fmla="*/ 6 h 18"/>
                <a:gd name="T6" fmla="*/ 0 w 30"/>
                <a:gd name="T7" fmla="*/ 17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0" y="17"/>
                  </a:moveTo>
                  <a:lnTo>
                    <a:pt x="13" y="0"/>
                  </a:lnTo>
                  <a:lnTo>
                    <a:pt x="29" y="6"/>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2" name="Freeform 68"/>
            <p:cNvSpPr>
              <a:spLocks/>
            </p:cNvSpPr>
            <p:nvPr/>
          </p:nvSpPr>
          <p:spPr bwMode="auto">
            <a:xfrm>
              <a:off x="3018" y="1120"/>
              <a:ext cx="174" cy="263"/>
            </a:xfrm>
            <a:custGeom>
              <a:avLst/>
              <a:gdLst>
                <a:gd name="T0" fmla="*/ 0 w 174"/>
                <a:gd name="T1" fmla="*/ 27 h 263"/>
                <a:gd name="T2" fmla="*/ 11 w 174"/>
                <a:gd name="T3" fmla="*/ 19 h 263"/>
                <a:gd name="T4" fmla="*/ 29 w 174"/>
                <a:gd name="T5" fmla="*/ 35 h 263"/>
                <a:gd name="T6" fmla="*/ 63 w 174"/>
                <a:gd name="T7" fmla="*/ 38 h 263"/>
                <a:gd name="T8" fmla="*/ 82 w 174"/>
                <a:gd name="T9" fmla="*/ 28 h 263"/>
                <a:gd name="T10" fmla="*/ 87 w 174"/>
                <a:gd name="T11" fmla="*/ 6 h 263"/>
                <a:gd name="T12" fmla="*/ 119 w 174"/>
                <a:gd name="T13" fmla="*/ 0 h 263"/>
                <a:gd name="T14" fmla="*/ 136 w 174"/>
                <a:gd name="T15" fmla="*/ 9 h 263"/>
                <a:gd name="T16" fmla="*/ 134 w 174"/>
                <a:gd name="T17" fmla="*/ 27 h 263"/>
                <a:gd name="T18" fmla="*/ 127 w 174"/>
                <a:gd name="T19" fmla="*/ 46 h 263"/>
                <a:gd name="T20" fmla="*/ 150 w 174"/>
                <a:gd name="T21" fmla="*/ 68 h 263"/>
                <a:gd name="T22" fmla="*/ 137 w 174"/>
                <a:gd name="T23" fmla="*/ 85 h 263"/>
                <a:gd name="T24" fmla="*/ 153 w 174"/>
                <a:gd name="T25" fmla="*/ 114 h 263"/>
                <a:gd name="T26" fmla="*/ 146 w 174"/>
                <a:gd name="T27" fmla="*/ 139 h 263"/>
                <a:gd name="T28" fmla="*/ 173 w 174"/>
                <a:gd name="T29" fmla="*/ 194 h 263"/>
                <a:gd name="T30" fmla="*/ 112 w 174"/>
                <a:gd name="T31" fmla="*/ 245 h 263"/>
                <a:gd name="T32" fmla="*/ 38 w 174"/>
                <a:gd name="T33" fmla="*/ 262 h 263"/>
                <a:gd name="T34" fmla="*/ 35 w 174"/>
                <a:gd name="T35" fmla="*/ 251 h 263"/>
                <a:gd name="T36" fmla="*/ 11 w 174"/>
                <a:gd name="T37" fmla="*/ 243 h 263"/>
                <a:gd name="T38" fmla="*/ 7 w 174"/>
                <a:gd name="T39" fmla="*/ 192 h 263"/>
                <a:gd name="T40" fmla="*/ 78 w 174"/>
                <a:gd name="T41" fmla="*/ 137 h 263"/>
                <a:gd name="T42" fmla="*/ 55 w 174"/>
                <a:gd name="T43" fmla="*/ 110 h 263"/>
                <a:gd name="T44" fmla="*/ 46 w 174"/>
                <a:gd name="T45" fmla="*/ 56 h 263"/>
                <a:gd name="T46" fmla="*/ 0 w 174"/>
                <a:gd name="T47" fmla="*/ 27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63"/>
                <a:gd name="T74" fmla="*/ 174 w 174"/>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63">
                  <a:moveTo>
                    <a:pt x="0" y="27"/>
                  </a:moveTo>
                  <a:lnTo>
                    <a:pt x="11" y="19"/>
                  </a:lnTo>
                  <a:lnTo>
                    <a:pt x="29" y="35"/>
                  </a:lnTo>
                  <a:lnTo>
                    <a:pt x="63" y="38"/>
                  </a:lnTo>
                  <a:lnTo>
                    <a:pt x="82" y="28"/>
                  </a:lnTo>
                  <a:lnTo>
                    <a:pt x="87" y="6"/>
                  </a:lnTo>
                  <a:lnTo>
                    <a:pt x="119" y="0"/>
                  </a:lnTo>
                  <a:lnTo>
                    <a:pt x="136" y="9"/>
                  </a:lnTo>
                  <a:lnTo>
                    <a:pt x="134" y="27"/>
                  </a:lnTo>
                  <a:lnTo>
                    <a:pt x="127" y="46"/>
                  </a:lnTo>
                  <a:lnTo>
                    <a:pt x="150" y="68"/>
                  </a:lnTo>
                  <a:lnTo>
                    <a:pt x="137" y="85"/>
                  </a:lnTo>
                  <a:lnTo>
                    <a:pt x="153" y="114"/>
                  </a:lnTo>
                  <a:lnTo>
                    <a:pt x="146" y="139"/>
                  </a:lnTo>
                  <a:lnTo>
                    <a:pt x="173" y="194"/>
                  </a:lnTo>
                  <a:lnTo>
                    <a:pt x="112" y="245"/>
                  </a:lnTo>
                  <a:lnTo>
                    <a:pt x="38" y="262"/>
                  </a:lnTo>
                  <a:lnTo>
                    <a:pt x="35" y="251"/>
                  </a:lnTo>
                  <a:lnTo>
                    <a:pt x="11" y="243"/>
                  </a:lnTo>
                  <a:lnTo>
                    <a:pt x="7" y="192"/>
                  </a:lnTo>
                  <a:lnTo>
                    <a:pt x="78" y="137"/>
                  </a:lnTo>
                  <a:lnTo>
                    <a:pt x="55" y="110"/>
                  </a:lnTo>
                  <a:lnTo>
                    <a:pt x="46" y="56"/>
                  </a:lnTo>
                  <a:lnTo>
                    <a:pt x="0" y="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3" name="Freeform 69"/>
            <p:cNvSpPr>
              <a:spLocks/>
            </p:cNvSpPr>
            <p:nvPr/>
          </p:nvSpPr>
          <p:spPr bwMode="auto">
            <a:xfrm>
              <a:off x="2616" y="1577"/>
              <a:ext cx="202" cy="175"/>
            </a:xfrm>
            <a:custGeom>
              <a:avLst/>
              <a:gdLst>
                <a:gd name="T0" fmla="*/ 0 w 202"/>
                <a:gd name="T1" fmla="*/ 53 h 175"/>
                <a:gd name="T2" fmla="*/ 6 w 202"/>
                <a:gd name="T3" fmla="*/ 68 h 175"/>
                <a:gd name="T4" fmla="*/ 48 w 202"/>
                <a:gd name="T5" fmla="*/ 79 h 175"/>
                <a:gd name="T6" fmla="*/ 41 w 202"/>
                <a:gd name="T7" fmla="*/ 88 h 175"/>
                <a:gd name="T8" fmla="*/ 56 w 202"/>
                <a:gd name="T9" fmla="*/ 99 h 175"/>
                <a:gd name="T10" fmla="*/ 63 w 202"/>
                <a:gd name="T11" fmla="*/ 118 h 175"/>
                <a:gd name="T12" fmla="*/ 45 w 202"/>
                <a:gd name="T13" fmla="*/ 155 h 175"/>
                <a:gd name="T14" fmla="*/ 95 w 202"/>
                <a:gd name="T15" fmla="*/ 170 h 175"/>
                <a:gd name="T16" fmla="*/ 101 w 202"/>
                <a:gd name="T17" fmla="*/ 172 h 175"/>
                <a:gd name="T18" fmla="*/ 124 w 202"/>
                <a:gd name="T19" fmla="*/ 174 h 175"/>
                <a:gd name="T20" fmla="*/ 124 w 202"/>
                <a:gd name="T21" fmla="*/ 160 h 175"/>
                <a:gd name="T22" fmla="*/ 138 w 202"/>
                <a:gd name="T23" fmla="*/ 152 h 175"/>
                <a:gd name="T24" fmla="*/ 171 w 202"/>
                <a:gd name="T25" fmla="*/ 161 h 175"/>
                <a:gd name="T26" fmla="*/ 192 w 202"/>
                <a:gd name="T27" fmla="*/ 147 h 175"/>
                <a:gd name="T28" fmla="*/ 180 w 202"/>
                <a:gd name="T29" fmla="*/ 126 h 175"/>
                <a:gd name="T30" fmla="*/ 184 w 202"/>
                <a:gd name="T31" fmla="*/ 105 h 175"/>
                <a:gd name="T32" fmla="*/ 168 w 202"/>
                <a:gd name="T33" fmla="*/ 94 h 175"/>
                <a:gd name="T34" fmla="*/ 192 w 202"/>
                <a:gd name="T35" fmla="*/ 70 h 175"/>
                <a:gd name="T36" fmla="*/ 201 w 202"/>
                <a:gd name="T37" fmla="*/ 44 h 175"/>
                <a:gd name="T38" fmla="*/ 172 w 202"/>
                <a:gd name="T39" fmla="*/ 33 h 175"/>
                <a:gd name="T40" fmla="*/ 164 w 202"/>
                <a:gd name="T41" fmla="*/ 30 h 175"/>
                <a:gd name="T42" fmla="*/ 118 w 202"/>
                <a:gd name="T43" fmla="*/ 0 h 175"/>
                <a:gd name="T44" fmla="*/ 102 w 202"/>
                <a:gd name="T45" fmla="*/ 5 h 175"/>
                <a:gd name="T46" fmla="*/ 83 w 202"/>
                <a:gd name="T47" fmla="*/ 34 h 175"/>
                <a:gd name="T48" fmla="*/ 45 w 202"/>
                <a:gd name="T49" fmla="*/ 29 h 175"/>
                <a:gd name="T50" fmla="*/ 51 w 202"/>
                <a:gd name="T51" fmla="*/ 52 h 175"/>
                <a:gd name="T52" fmla="*/ 0 w 202"/>
                <a:gd name="T53" fmla="*/ 53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75"/>
                <a:gd name="T83" fmla="*/ 202 w 202"/>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75">
                  <a:moveTo>
                    <a:pt x="0" y="53"/>
                  </a:moveTo>
                  <a:lnTo>
                    <a:pt x="6" y="68"/>
                  </a:lnTo>
                  <a:lnTo>
                    <a:pt x="48" y="79"/>
                  </a:lnTo>
                  <a:lnTo>
                    <a:pt x="41" y="88"/>
                  </a:lnTo>
                  <a:lnTo>
                    <a:pt x="56" y="99"/>
                  </a:lnTo>
                  <a:lnTo>
                    <a:pt x="63" y="118"/>
                  </a:lnTo>
                  <a:lnTo>
                    <a:pt x="45" y="155"/>
                  </a:lnTo>
                  <a:lnTo>
                    <a:pt x="95" y="170"/>
                  </a:lnTo>
                  <a:lnTo>
                    <a:pt x="101" y="172"/>
                  </a:lnTo>
                  <a:lnTo>
                    <a:pt x="124" y="174"/>
                  </a:lnTo>
                  <a:lnTo>
                    <a:pt x="124" y="160"/>
                  </a:lnTo>
                  <a:lnTo>
                    <a:pt x="138" y="152"/>
                  </a:lnTo>
                  <a:lnTo>
                    <a:pt x="171" y="161"/>
                  </a:lnTo>
                  <a:lnTo>
                    <a:pt x="192" y="147"/>
                  </a:lnTo>
                  <a:lnTo>
                    <a:pt x="180" y="126"/>
                  </a:lnTo>
                  <a:lnTo>
                    <a:pt x="184" y="105"/>
                  </a:lnTo>
                  <a:lnTo>
                    <a:pt x="168" y="94"/>
                  </a:lnTo>
                  <a:lnTo>
                    <a:pt x="192" y="70"/>
                  </a:lnTo>
                  <a:lnTo>
                    <a:pt x="201" y="44"/>
                  </a:lnTo>
                  <a:lnTo>
                    <a:pt x="172" y="33"/>
                  </a:lnTo>
                  <a:lnTo>
                    <a:pt x="164" y="30"/>
                  </a:lnTo>
                  <a:lnTo>
                    <a:pt x="118" y="0"/>
                  </a:lnTo>
                  <a:lnTo>
                    <a:pt x="102" y="5"/>
                  </a:lnTo>
                  <a:lnTo>
                    <a:pt x="83" y="34"/>
                  </a:lnTo>
                  <a:lnTo>
                    <a:pt x="45" y="29"/>
                  </a:lnTo>
                  <a:lnTo>
                    <a:pt x="51" y="52"/>
                  </a:lnTo>
                  <a:lnTo>
                    <a:pt x="0" y="5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4" name="Freeform 70"/>
            <p:cNvSpPr>
              <a:spLocks/>
            </p:cNvSpPr>
            <p:nvPr/>
          </p:nvSpPr>
          <p:spPr bwMode="auto">
            <a:xfrm>
              <a:off x="2826" y="1738"/>
              <a:ext cx="13" cy="34"/>
            </a:xfrm>
            <a:custGeom>
              <a:avLst/>
              <a:gdLst>
                <a:gd name="T0" fmla="*/ 0 w 13"/>
                <a:gd name="T1" fmla="*/ 17 h 34"/>
                <a:gd name="T2" fmla="*/ 11 w 13"/>
                <a:gd name="T3" fmla="*/ 33 h 34"/>
                <a:gd name="T4" fmla="*/ 12 w 13"/>
                <a:gd name="T5" fmla="*/ 0 h 34"/>
                <a:gd name="T6" fmla="*/ 0 w 13"/>
                <a:gd name="T7" fmla="*/ 17 h 34"/>
                <a:gd name="T8" fmla="*/ 0 60000 65536"/>
                <a:gd name="T9" fmla="*/ 0 60000 65536"/>
                <a:gd name="T10" fmla="*/ 0 60000 65536"/>
                <a:gd name="T11" fmla="*/ 0 60000 65536"/>
                <a:gd name="T12" fmla="*/ 0 w 13"/>
                <a:gd name="T13" fmla="*/ 0 h 34"/>
                <a:gd name="T14" fmla="*/ 13 w 13"/>
                <a:gd name="T15" fmla="*/ 34 h 34"/>
              </a:gdLst>
              <a:ahLst/>
              <a:cxnLst>
                <a:cxn ang="T8">
                  <a:pos x="T0" y="T1"/>
                </a:cxn>
                <a:cxn ang="T9">
                  <a:pos x="T2" y="T3"/>
                </a:cxn>
                <a:cxn ang="T10">
                  <a:pos x="T4" y="T5"/>
                </a:cxn>
                <a:cxn ang="T11">
                  <a:pos x="T6" y="T7"/>
                </a:cxn>
              </a:cxnLst>
              <a:rect l="T12" t="T13" r="T14" b="T15"/>
              <a:pathLst>
                <a:path w="13" h="34">
                  <a:moveTo>
                    <a:pt x="0" y="17"/>
                  </a:moveTo>
                  <a:lnTo>
                    <a:pt x="11" y="33"/>
                  </a:lnTo>
                  <a:lnTo>
                    <a:pt x="12" y="0"/>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5" name="Freeform 71"/>
            <p:cNvSpPr>
              <a:spLocks/>
            </p:cNvSpPr>
            <p:nvPr/>
          </p:nvSpPr>
          <p:spPr bwMode="auto">
            <a:xfrm>
              <a:off x="1818" y="2379"/>
              <a:ext cx="47" cy="56"/>
            </a:xfrm>
            <a:custGeom>
              <a:avLst/>
              <a:gdLst>
                <a:gd name="T0" fmla="*/ 0 w 47"/>
                <a:gd name="T1" fmla="*/ 53 h 56"/>
                <a:gd name="T2" fmla="*/ 7 w 47"/>
                <a:gd name="T3" fmla="*/ 0 h 56"/>
                <a:gd name="T4" fmla="*/ 46 w 47"/>
                <a:gd name="T5" fmla="*/ 24 h 56"/>
                <a:gd name="T6" fmla="*/ 23 w 47"/>
                <a:gd name="T7" fmla="*/ 55 h 56"/>
                <a:gd name="T8" fmla="*/ 0 w 47"/>
                <a:gd name="T9" fmla="*/ 53 h 56"/>
                <a:gd name="T10" fmla="*/ 0 60000 65536"/>
                <a:gd name="T11" fmla="*/ 0 60000 65536"/>
                <a:gd name="T12" fmla="*/ 0 60000 65536"/>
                <a:gd name="T13" fmla="*/ 0 60000 65536"/>
                <a:gd name="T14" fmla="*/ 0 60000 65536"/>
                <a:gd name="T15" fmla="*/ 0 w 47"/>
                <a:gd name="T16" fmla="*/ 0 h 56"/>
                <a:gd name="T17" fmla="*/ 47 w 47"/>
                <a:gd name="T18" fmla="*/ 56 h 56"/>
              </a:gdLst>
              <a:ahLst/>
              <a:cxnLst>
                <a:cxn ang="T10">
                  <a:pos x="T0" y="T1"/>
                </a:cxn>
                <a:cxn ang="T11">
                  <a:pos x="T2" y="T3"/>
                </a:cxn>
                <a:cxn ang="T12">
                  <a:pos x="T4" y="T5"/>
                </a:cxn>
                <a:cxn ang="T13">
                  <a:pos x="T6" y="T7"/>
                </a:cxn>
                <a:cxn ang="T14">
                  <a:pos x="T8" y="T9"/>
                </a:cxn>
              </a:cxnLst>
              <a:rect l="T15" t="T16" r="T17" b="T18"/>
              <a:pathLst>
                <a:path w="47" h="56">
                  <a:moveTo>
                    <a:pt x="0" y="53"/>
                  </a:moveTo>
                  <a:lnTo>
                    <a:pt x="7" y="0"/>
                  </a:lnTo>
                  <a:lnTo>
                    <a:pt x="46" y="24"/>
                  </a:lnTo>
                  <a:lnTo>
                    <a:pt x="23" y="55"/>
                  </a:lnTo>
                  <a:lnTo>
                    <a:pt x="0" y="5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6" name="Freeform 72"/>
            <p:cNvSpPr>
              <a:spLocks/>
            </p:cNvSpPr>
            <p:nvPr/>
          </p:nvSpPr>
          <p:spPr bwMode="auto">
            <a:xfrm>
              <a:off x="2784" y="1496"/>
              <a:ext cx="140" cy="156"/>
            </a:xfrm>
            <a:custGeom>
              <a:avLst/>
              <a:gdLst>
                <a:gd name="T0" fmla="*/ 0 w 140"/>
                <a:gd name="T1" fmla="*/ 64 h 156"/>
                <a:gd name="T2" fmla="*/ 0 w 140"/>
                <a:gd name="T3" fmla="*/ 89 h 156"/>
                <a:gd name="T4" fmla="*/ 2 w 140"/>
                <a:gd name="T5" fmla="*/ 101 h 156"/>
                <a:gd name="T6" fmla="*/ 4 w 140"/>
                <a:gd name="T7" fmla="*/ 114 h 156"/>
                <a:gd name="T8" fmla="*/ 33 w 140"/>
                <a:gd name="T9" fmla="*/ 125 h 156"/>
                <a:gd name="T10" fmla="*/ 24 w 140"/>
                <a:gd name="T11" fmla="*/ 151 h 156"/>
                <a:gd name="T12" fmla="*/ 55 w 140"/>
                <a:gd name="T13" fmla="*/ 155 h 156"/>
                <a:gd name="T14" fmla="*/ 109 w 140"/>
                <a:gd name="T15" fmla="*/ 154 h 156"/>
                <a:gd name="T16" fmla="*/ 124 w 140"/>
                <a:gd name="T17" fmla="*/ 129 h 156"/>
                <a:gd name="T18" fmla="*/ 95 w 140"/>
                <a:gd name="T19" fmla="*/ 97 h 156"/>
                <a:gd name="T20" fmla="*/ 130 w 140"/>
                <a:gd name="T21" fmla="*/ 80 h 156"/>
                <a:gd name="T22" fmla="*/ 139 w 140"/>
                <a:gd name="T23" fmla="*/ 86 h 156"/>
                <a:gd name="T24" fmla="*/ 130 w 140"/>
                <a:gd name="T25" fmla="*/ 24 h 156"/>
                <a:gd name="T26" fmla="*/ 104 w 140"/>
                <a:gd name="T27" fmla="*/ 9 h 156"/>
                <a:gd name="T28" fmla="*/ 76 w 140"/>
                <a:gd name="T29" fmla="*/ 19 h 156"/>
                <a:gd name="T30" fmla="*/ 79 w 140"/>
                <a:gd name="T31" fmla="*/ 12 h 156"/>
                <a:gd name="T32" fmla="*/ 55 w 140"/>
                <a:gd name="T33" fmla="*/ 0 h 156"/>
                <a:gd name="T34" fmla="*/ 43 w 140"/>
                <a:gd name="T35" fmla="*/ 0 h 156"/>
                <a:gd name="T36" fmla="*/ 42 w 140"/>
                <a:gd name="T37" fmla="*/ 34 h 156"/>
                <a:gd name="T38" fmla="*/ 27 w 140"/>
                <a:gd name="T39" fmla="*/ 25 h 156"/>
                <a:gd name="T40" fmla="*/ 19 w 140"/>
                <a:gd name="T41" fmla="*/ 36 h 156"/>
                <a:gd name="T42" fmla="*/ 16 w 140"/>
                <a:gd name="T43" fmla="*/ 56 h 156"/>
                <a:gd name="T44" fmla="*/ 0 w 140"/>
                <a:gd name="T45" fmla="*/ 64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156"/>
                <a:gd name="T71" fmla="*/ 140 w 140"/>
                <a:gd name="T72" fmla="*/ 156 h 1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156">
                  <a:moveTo>
                    <a:pt x="0" y="64"/>
                  </a:moveTo>
                  <a:lnTo>
                    <a:pt x="0" y="89"/>
                  </a:lnTo>
                  <a:lnTo>
                    <a:pt x="2" y="101"/>
                  </a:lnTo>
                  <a:lnTo>
                    <a:pt x="4" y="114"/>
                  </a:lnTo>
                  <a:lnTo>
                    <a:pt x="33" y="125"/>
                  </a:lnTo>
                  <a:lnTo>
                    <a:pt x="24" y="151"/>
                  </a:lnTo>
                  <a:lnTo>
                    <a:pt x="55" y="155"/>
                  </a:lnTo>
                  <a:lnTo>
                    <a:pt x="109" y="154"/>
                  </a:lnTo>
                  <a:lnTo>
                    <a:pt x="124" y="129"/>
                  </a:lnTo>
                  <a:lnTo>
                    <a:pt x="95" y="97"/>
                  </a:lnTo>
                  <a:lnTo>
                    <a:pt x="130" y="80"/>
                  </a:lnTo>
                  <a:lnTo>
                    <a:pt x="139" y="86"/>
                  </a:lnTo>
                  <a:lnTo>
                    <a:pt x="130" y="24"/>
                  </a:lnTo>
                  <a:lnTo>
                    <a:pt x="104" y="9"/>
                  </a:lnTo>
                  <a:lnTo>
                    <a:pt x="76" y="19"/>
                  </a:lnTo>
                  <a:lnTo>
                    <a:pt x="79" y="12"/>
                  </a:lnTo>
                  <a:lnTo>
                    <a:pt x="55" y="0"/>
                  </a:lnTo>
                  <a:lnTo>
                    <a:pt x="43" y="0"/>
                  </a:lnTo>
                  <a:lnTo>
                    <a:pt x="42" y="34"/>
                  </a:lnTo>
                  <a:lnTo>
                    <a:pt x="27" y="25"/>
                  </a:lnTo>
                  <a:lnTo>
                    <a:pt x="19" y="36"/>
                  </a:lnTo>
                  <a:lnTo>
                    <a:pt x="16" y="56"/>
                  </a:lnTo>
                  <a:lnTo>
                    <a:pt x="0" y="6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7" name="Freeform 73"/>
            <p:cNvSpPr>
              <a:spLocks/>
            </p:cNvSpPr>
            <p:nvPr/>
          </p:nvSpPr>
          <p:spPr bwMode="auto">
            <a:xfrm>
              <a:off x="3011" y="1762"/>
              <a:ext cx="101" cy="101"/>
            </a:xfrm>
            <a:custGeom>
              <a:avLst/>
              <a:gdLst>
                <a:gd name="T0" fmla="*/ 0 w 101"/>
                <a:gd name="T1" fmla="*/ 40 h 101"/>
                <a:gd name="T2" fmla="*/ 14 w 101"/>
                <a:gd name="T3" fmla="*/ 18 h 101"/>
                <a:gd name="T4" fmla="*/ 45 w 101"/>
                <a:gd name="T5" fmla="*/ 9 h 101"/>
                <a:gd name="T6" fmla="*/ 85 w 101"/>
                <a:gd name="T7" fmla="*/ 10 h 101"/>
                <a:gd name="T8" fmla="*/ 100 w 101"/>
                <a:gd name="T9" fmla="*/ 0 h 101"/>
                <a:gd name="T10" fmla="*/ 95 w 101"/>
                <a:gd name="T11" fmla="*/ 21 h 101"/>
                <a:gd name="T12" fmla="*/ 68 w 101"/>
                <a:gd name="T13" fmla="*/ 16 h 101"/>
                <a:gd name="T14" fmla="*/ 54 w 101"/>
                <a:gd name="T15" fmla="*/ 34 h 101"/>
                <a:gd name="T16" fmla="*/ 40 w 101"/>
                <a:gd name="T17" fmla="*/ 24 h 101"/>
                <a:gd name="T18" fmla="*/ 50 w 101"/>
                <a:gd name="T19" fmla="*/ 51 h 101"/>
                <a:gd name="T20" fmla="*/ 37 w 101"/>
                <a:gd name="T21" fmla="*/ 56 h 101"/>
                <a:gd name="T22" fmla="*/ 62 w 101"/>
                <a:gd name="T23" fmla="*/ 67 h 101"/>
                <a:gd name="T24" fmla="*/ 62 w 101"/>
                <a:gd name="T25" fmla="*/ 78 h 101"/>
                <a:gd name="T26" fmla="*/ 42 w 101"/>
                <a:gd name="T27" fmla="*/ 81 h 101"/>
                <a:gd name="T28" fmla="*/ 48 w 101"/>
                <a:gd name="T29" fmla="*/ 100 h 101"/>
                <a:gd name="T30" fmla="*/ 24 w 101"/>
                <a:gd name="T31" fmla="*/ 93 h 101"/>
                <a:gd name="T32" fmla="*/ 16 w 101"/>
                <a:gd name="T33" fmla="*/ 76 h 101"/>
                <a:gd name="T34" fmla="*/ 49 w 101"/>
                <a:gd name="T35" fmla="*/ 68 h 101"/>
                <a:gd name="T36" fmla="*/ 16 w 101"/>
                <a:gd name="T37" fmla="*/ 66 h 101"/>
                <a:gd name="T38" fmla="*/ 0 w 101"/>
                <a:gd name="T39" fmla="*/ 40 h 1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101"/>
                <a:gd name="T62" fmla="*/ 101 w 101"/>
                <a:gd name="T63" fmla="*/ 101 h 1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101">
                  <a:moveTo>
                    <a:pt x="0" y="40"/>
                  </a:moveTo>
                  <a:lnTo>
                    <a:pt x="14" y="18"/>
                  </a:lnTo>
                  <a:lnTo>
                    <a:pt x="45" y="9"/>
                  </a:lnTo>
                  <a:lnTo>
                    <a:pt x="85" y="10"/>
                  </a:lnTo>
                  <a:lnTo>
                    <a:pt x="100" y="0"/>
                  </a:lnTo>
                  <a:lnTo>
                    <a:pt x="95" y="21"/>
                  </a:lnTo>
                  <a:lnTo>
                    <a:pt x="68" y="16"/>
                  </a:lnTo>
                  <a:lnTo>
                    <a:pt x="54" y="34"/>
                  </a:lnTo>
                  <a:lnTo>
                    <a:pt x="40" y="24"/>
                  </a:lnTo>
                  <a:lnTo>
                    <a:pt x="50" y="51"/>
                  </a:lnTo>
                  <a:lnTo>
                    <a:pt x="37" y="56"/>
                  </a:lnTo>
                  <a:lnTo>
                    <a:pt x="62" y="67"/>
                  </a:lnTo>
                  <a:lnTo>
                    <a:pt x="62" y="78"/>
                  </a:lnTo>
                  <a:lnTo>
                    <a:pt x="42" y="81"/>
                  </a:lnTo>
                  <a:lnTo>
                    <a:pt x="48" y="100"/>
                  </a:lnTo>
                  <a:lnTo>
                    <a:pt x="24" y="93"/>
                  </a:lnTo>
                  <a:lnTo>
                    <a:pt x="16" y="76"/>
                  </a:lnTo>
                  <a:lnTo>
                    <a:pt x="49" y="68"/>
                  </a:lnTo>
                  <a:lnTo>
                    <a:pt x="16" y="66"/>
                  </a:lnTo>
                  <a:lnTo>
                    <a:pt x="0" y="4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8" name="Freeform 74"/>
            <p:cNvSpPr>
              <a:spLocks/>
            </p:cNvSpPr>
            <p:nvPr/>
          </p:nvSpPr>
          <p:spPr bwMode="auto">
            <a:xfrm>
              <a:off x="3064" y="1878"/>
              <a:ext cx="48" cy="8"/>
            </a:xfrm>
            <a:custGeom>
              <a:avLst/>
              <a:gdLst>
                <a:gd name="T0" fmla="*/ 0 w 48"/>
                <a:gd name="T1" fmla="*/ 7 h 8"/>
                <a:gd name="T2" fmla="*/ 4 w 48"/>
                <a:gd name="T3" fmla="*/ 0 h 8"/>
                <a:gd name="T4" fmla="*/ 47 w 48"/>
                <a:gd name="T5" fmla="*/ 7 h 8"/>
                <a:gd name="T6" fmla="*/ 16 w 48"/>
                <a:gd name="T7" fmla="*/ 7 h 8"/>
                <a:gd name="T8" fmla="*/ 0 w 48"/>
                <a:gd name="T9" fmla="*/ 7 h 8"/>
                <a:gd name="T10" fmla="*/ 0 60000 65536"/>
                <a:gd name="T11" fmla="*/ 0 60000 65536"/>
                <a:gd name="T12" fmla="*/ 0 60000 65536"/>
                <a:gd name="T13" fmla="*/ 0 60000 65536"/>
                <a:gd name="T14" fmla="*/ 0 60000 65536"/>
                <a:gd name="T15" fmla="*/ 0 w 48"/>
                <a:gd name="T16" fmla="*/ 0 h 8"/>
                <a:gd name="T17" fmla="*/ 48 w 48"/>
                <a:gd name="T18" fmla="*/ 8 h 8"/>
              </a:gdLst>
              <a:ahLst/>
              <a:cxnLst>
                <a:cxn ang="T10">
                  <a:pos x="T0" y="T1"/>
                </a:cxn>
                <a:cxn ang="T11">
                  <a:pos x="T2" y="T3"/>
                </a:cxn>
                <a:cxn ang="T12">
                  <a:pos x="T4" y="T5"/>
                </a:cxn>
                <a:cxn ang="T13">
                  <a:pos x="T6" y="T7"/>
                </a:cxn>
                <a:cxn ang="T14">
                  <a:pos x="T8" y="T9"/>
                </a:cxn>
              </a:cxnLst>
              <a:rect l="T15" t="T16" r="T17" b="T18"/>
              <a:pathLst>
                <a:path w="48" h="8">
                  <a:moveTo>
                    <a:pt x="0" y="7"/>
                  </a:moveTo>
                  <a:lnTo>
                    <a:pt x="4" y="0"/>
                  </a:lnTo>
                  <a:lnTo>
                    <a:pt x="47" y="7"/>
                  </a:lnTo>
                  <a:lnTo>
                    <a:pt x="16" y="7"/>
                  </a:lnTo>
                  <a:lnTo>
                    <a:pt x="0" y="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19" name="Freeform 75"/>
            <p:cNvSpPr>
              <a:spLocks/>
            </p:cNvSpPr>
            <p:nvPr/>
          </p:nvSpPr>
          <p:spPr bwMode="auto">
            <a:xfrm>
              <a:off x="1521" y="667"/>
              <a:ext cx="973" cy="710"/>
            </a:xfrm>
            <a:custGeom>
              <a:avLst/>
              <a:gdLst>
                <a:gd name="T0" fmla="*/ 108 w 973"/>
                <a:gd name="T1" fmla="*/ 168 h 710"/>
                <a:gd name="T2" fmla="*/ 126 w 973"/>
                <a:gd name="T3" fmla="*/ 137 h 710"/>
                <a:gd name="T4" fmla="*/ 84 w 973"/>
                <a:gd name="T5" fmla="*/ 122 h 710"/>
                <a:gd name="T6" fmla="*/ 181 w 973"/>
                <a:gd name="T7" fmla="*/ 67 h 710"/>
                <a:gd name="T8" fmla="*/ 280 w 973"/>
                <a:gd name="T9" fmla="*/ 46 h 710"/>
                <a:gd name="T10" fmla="*/ 357 w 973"/>
                <a:gd name="T11" fmla="*/ 73 h 710"/>
                <a:gd name="T12" fmla="*/ 338 w 973"/>
                <a:gd name="T13" fmla="*/ 42 h 710"/>
                <a:gd name="T14" fmla="*/ 455 w 973"/>
                <a:gd name="T15" fmla="*/ 59 h 710"/>
                <a:gd name="T16" fmla="*/ 515 w 973"/>
                <a:gd name="T17" fmla="*/ 42 h 710"/>
                <a:gd name="T18" fmla="*/ 426 w 973"/>
                <a:gd name="T19" fmla="*/ 16 h 710"/>
                <a:gd name="T20" fmla="*/ 532 w 973"/>
                <a:gd name="T21" fmla="*/ 30 h 710"/>
                <a:gd name="T22" fmla="*/ 529 w 973"/>
                <a:gd name="T23" fmla="*/ 4 h 710"/>
                <a:gd name="T24" fmla="*/ 733 w 973"/>
                <a:gd name="T25" fmla="*/ 14 h 710"/>
                <a:gd name="T26" fmla="*/ 749 w 973"/>
                <a:gd name="T27" fmla="*/ 16 h 710"/>
                <a:gd name="T28" fmla="*/ 816 w 973"/>
                <a:gd name="T29" fmla="*/ 38 h 710"/>
                <a:gd name="T30" fmla="*/ 621 w 973"/>
                <a:gd name="T31" fmla="*/ 66 h 710"/>
                <a:gd name="T32" fmla="*/ 725 w 973"/>
                <a:gd name="T33" fmla="*/ 82 h 710"/>
                <a:gd name="T34" fmla="*/ 841 w 973"/>
                <a:gd name="T35" fmla="*/ 75 h 710"/>
                <a:gd name="T36" fmla="*/ 924 w 973"/>
                <a:gd name="T37" fmla="*/ 64 h 710"/>
                <a:gd name="T38" fmla="*/ 823 w 973"/>
                <a:gd name="T39" fmla="*/ 114 h 710"/>
                <a:gd name="T40" fmla="*/ 889 w 973"/>
                <a:gd name="T41" fmla="*/ 132 h 710"/>
                <a:gd name="T42" fmla="*/ 829 w 973"/>
                <a:gd name="T43" fmla="*/ 178 h 710"/>
                <a:gd name="T44" fmla="*/ 837 w 973"/>
                <a:gd name="T45" fmla="*/ 214 h 710"/>
                <a:gd name="T46" fmla="*/ 820 w 973"/>
                <a:gd name="T47" fmla="*/ 240 h 710"/>
                <a:gd name="T48" fmla="*/ 849 w 973"/>
                <a:gd name="T49" fmla="*/ 265 h 710"/>
                <a:gd name="T50" fmla="*/ 812 w 973"/>
                <a:gd name="T51" fmla="*/ 289 h 710"/>
                <a:gd name="T52" fmla="*/ 831 w 973"/>
                <a:gd name="T53" fmla="*/ 316 h 710"/>
                <a:gd name="T54" fmla="*/ 841 w 973"/>
                <a:gd name="T55" fmla="*/ 340 h 710"/>
                <a:gd name="T56" fmla="*/ 737 w 973"/>
                <a:gd name="T57" fmla="*/ 357 h 710"/>
                <a:gd name="T58" fmla="*/ 759 w 973"/>
                <a:gd name="T59" fmla="*/ 393 h 710"/>
                <a:gd name="T60" fmla="*/ 814 w 973"/>
                <a:gd name="T61" fmla="*/ 405 h 710"/>
                <a:gd name="T62" fmla="*/ 806 w 973"/>
                <a:gd name="T63" fmla="*/ 430 h 710"/>
                <a:gd name="T64" fmla="*/ 725 w 973"/>
                <a:gd name="T65" fmla="*/ 402 h 710"/>
                <a:gd name="T66" fmla="*/ 743 w 973"/>
                <a:gd name="T67" fmla="*/ 445 h 710"/>
                <a:gd name="T68" fmla="*/ 745 w 973"/>
                <a:gd name="T69" fmla="*/ 491 h 710"/>
                <a:gd name="T70" fmla="*/ 654 w 973"/>
                <a:gd name="T71" fmla="*/ 507 h 710"/>
                <a:gd name="T72" fmla="*/ 589 w 973"/>
                <a:gd name="T73" fmla="*/ 565 h 710"/>
                <a:gd name="T74" fmla="*/ 561 w 973"/>
                <a:gd name="T75" fmla="*/ 553 h 710"/>
                <a:gd name="T76" fmla="*/ 507 w 973"/>
                <a:gd name="T77" fmla="*/ 591 h 710"/>
                <a:gd name="T78" fmla="*/ 504 w 973"/>
                <a:gd name="T79" fmla="*/ 620 h 710"/>
                <a:gd name="T80" fmla="*/ 502 w 973"/>
                <a:gd name="T81" fmla="*/ 642 h 710"/>
                <a:gd name="T82" fmla="*/ 468 w 973"/>
                <a:gd name="T83" fmla="*/ 699 h 710"/>
                <a:gd name="T84" fmla="*/ 397 w 973"/>
                <a:gd name="T85" fmla="*/ 692 h 710"/>
                <a:gd name="T86" fmla="*/ 378 w 973"/>
                <a:gd name="T87" fmla="*/ 676 h 710"/>
                <a:gd name="T88" fmla="*/ 344 w 973"/>
                <a:gd name="T89" fmla="*/ 611 h 710"/>
                <a:gd name="T90" fmla="*/ 334 w 973"/>
                <a:gd name="T91" fmla="*/ 578 h 710"/>
                <a:gd name="T92" fmla="*/ 324 w 973"/>
                <a:gd name="T93" fmla="*/ 509 h 710"/>
                <a:gd name="T94" fmla="*/ 322 w 973"/>
                <a:gd name="T95" fmla="*/ 499 h 710"/>
                <a:gd name="T96" fmla="*/ 329 w 973"/>
                <a:gd name="T97" fmla="*/ 453 h 710"/>
                <a:gd name="T98" fmla="*/ 357 w 973"/>
                <a:gd name="T99" fmla="*/ 434 h 710"/>
                <a:gd name="T100" fmla="*/ 336 w 973"/>
                <a:gd name="T101" fmla="*/ 412 h 710"/>
                <a:gd name="T102" fmla="*/ 304 w 973"/>
                <a:gd name="T103" fmla="*/ 412 h 710"/>
                <a:gd name="T104" fmla="*/ 279 w 973"/>
                <a:gd name="T105" fmla="*/ 396 h 710"/>
                <a:gd name="T106" fmla="*/ 258 w 973"/>
                <a:gd name="T107" fmla="*/ 321 h 710"/>
                <a:gd name="T108" fmla="*/ 193 w 973"/>
                <a:gd name="T109" fmla="*/ 268 h 710"/>
                <a:gd name="T110" fmla="*/ 106 w 973"/>
                <a:gd name="T111" fmla="*/ 275 h 710"/>
                <a:gd name="T112" fmla="*/ 24 w 973"/>
                <a:gd name="T113" fmla="*/ 240 h 710"/>
                <a:gd name="T114" fmla="*/ 105 w 973"/>
                <a:gd name="T115" fmla="*/ 224 h 7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3"/>
                <a:gd name="T175" fmla="*/ 0 h 710"/>
                <a:gd name="T176" fmla="*/ 973 w 973"/>
                <a:gd name="T177" fmla="*/ 710 h 7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3" h="710">
                  <a:moveTo>
                    <a:pt x="0" y="199"/>
                  </a:moveTo>
                  <a:lnTo>
                    <a:pt x="5" y="188"/>
                  </a:lnTo>
                  <a:lnTo>
                    <a:pt x="68" y="168"/>
                  </a:lnTo>
                  <a:lnTo>
                    <a:pt x="108" y="168"/>
                  </a:lnTo>
                  <a:lnTo>
                    <a:pt x="131" y="152"/>
                  </a:lnTo>
                  <a:lnTo>
                    <a:pt x="124" y="147"/>
                  </a:lnTo>
                  <a:lnTo>
                    <a:pt x="138" y="141"/>
                  </a:lnTo>
                  <a:lnTo>
                    <a:pt x="126" y="137"/>
                  </a:lnTo>
                  <a:lnTo>
                    <a:pt x="148" y="131"/>
                  </a:lnTo>
                  <a:lnTo>
                    <a:pt x="140" y="126"/>
                  </a:lnTo>
                  <a:lnTo>
                    <a:pt x="112" y="136"/>
                  </a:lnTo>
                  <a:lnTo>
                    <a:pt x="84" y="122"/>
                  </a:lnTo>
                  <a:lnTo>
                    <a:pt x="119" y="114"/>
                  </a:lnTo>
                  <a:lnTo>
                    <a:pt x="139" y="92"/>
                  </a:lnTo>
                  <a:lnTo>
                    <a:pt x="183" y="91"/>
                  </a:lnTo>
                  <a:lnTo>
                    <a:pt x="181" y="67"/>
                  </a:lnTo>
                  <a:lnTo>
                    <a:pt x="213" y="66"/>
                  </a:lnTo>
                  <a:lnTo>
                    <a:pt x="246" y="84"/>
                  </a:lnTo>
                  <a:lnTo>
                    <a:pt x="207" y="61"/>
                  </a:lnTo>
                  <a:lnTo>
                    <a:pt x="280" y="46"/>
                  </a:lnTo>
                  <a:lnTo>
                    <a:pt x="298" y="57"/>
                  </a:lnTo>
                  <a:lnTo>
                    <a:pt x="301" y="78"/>
                  </a:lnTo>
                  <a:lnTo>
                    <a:pt x="310" y="60"/>
                  </a:lnTo>
                  <a:lnTo>
                    <a:pt x="357" y="73"/>
                  </a:lnTo>
                  <a:lnTo>
                    <a:pt x="341" y="62"/>
                  </a:lnTo>
                  <a:lnTo>
                    <a:pt x="364" y="64"/>
                  </a:lnTo>
                  <a:lnTo>
                    <a:pt x="344" y="52"/>
                  </a:lnTo>
                  <a:lnTo>
                    <a:pt x="338" y="42"/>
                  </a:lnTo>
                  <a:lnTo>
                    <a:pt x="349" y="40"/>
                  </a:lnTo>
                  <a:lnTo>
                    <a:pt x="442" y="70"/>
                  </a:lnTo>
                  <a:lnTo>
                    <a:pt x="435" y="60"/>
                  </a:lnTo>
                  <a:lnTo>
                    <a:pt x="455" y="59"/>
                  </a:lnTo>
                  <a:lnTo>
                    <a:pt x="442" y="50"/>
                  </a:lnTo>
                  <a:lnTo>
                    <a:pt x="474" y="52"/>
                  </a:lnTo>
                  <a:lnTo>
                    <a:pt x="424" y="30"/>
                  </a:lnTo>
                  <a:lnTo>
                    <a:pt x="515" y="42"/>
                  </a:lnTo>
                  <a:lnTo>
                    <a:pt x="494" y="30"/>
                  </a:lnTo>
                  <a:lnTo>
                    <a:pt x="441" y="28"/>
                  </a:lnTo>
                  <a:lnTo>
                    <a:pt x="459" y="26"/>
                  </a:lnTo>
                  <a:lnTo>
                    <a:pt x="426" y="16"/>
                  </a:lnTo>
                  <a:lnTo>
                    <a:pt x="465" y="18"/>
                  </a:lnTo>
                  <a:lnTo>
                    <a:pt x="449" y="14"/>
                  </a:lnTo>
                  <a:lnTo>
                    <a:pt x="466" y="10"/>
                  </a:lnTo>
                  <a:lnTo>
                    <a:pt x="532" y="30"/>
                  </a:lnTo>
                  <a:lnTo>
                    <a:pt x="525" y="23"/>
                  </a:lnTo>
                  <a:lnTo>
                    <a:pt x="555" y="16"/>
                  </a:lnTo>
                  <a:lnTo>
                    <a:pt x="530" y="14"/>
                  </a:lnTo>
                  <a:lnTo>
                    <a:pt x="529" y="4"/>
                  </a:lnTo>
                  <a:lnTo>
                    <a:pt x="546" y="0"/>
                  </a:lnTo>
                  <a:lnTo>
                    <a:pt x="725" y="5"/>
                  </a:lnTo>
                  <a:lnTo>
                    <a:pt x="738" y="10"/>
                  </a:lnTo>
                  <a:lnTo>
                    <a:pt x="733" y="14"/>
                  </a:lnTo>
                  <a:lnTo>
                    <a:pt x="612" y="15"/>
                  </a:lnTo>
                  <a:lnTo>
                    <a:pt x="626" y="20"/>
                  </a:lnTo>
                  <a:lnTo>
                    <a:pt x="579" y="26"/>
                  </a:lnTo>
                  <a:lnTo>
                    <a:pt x="749" y="16"/>
                  </a:lnTo>
                  <a:lnTo>
                    <a:pt x="755" y="25"/>
                  </a:lnTo>
                  <a:lnTo>
                    <a:pt x="733" y="31"/>
                  </a:lnTo>
                  <a:lnTo>
                    <a:pt x="771" y="27"/>
                  </a:lnTo>
                  <a:lnTo>
                    <a:pt x="816" y="38"/>
                  </a:lnTo>
                  <a:lnTo>
                    <a:pt x="749" y="57"/>
                  </a:lnTo>
                  <a:lnTo>
                    <a:pt x="641" y="55"/>
                  </a:lnTo>
                  <a:lnTo>
                    <a:pt x="667" y="59"/>
                  </a:lnTo>
                  <a:lnTo>
                    <a:pt x="621" y="66"/>
                  </a:lnTo>
                  <a:lnTo>
                    <a:pt x="621" y="76"/>
                  </a:lnTo>
                  <a:lnTo>
                    <a:pt x="740" y="61"/>
                  </a:lnTo>
                  <a:lnTo>
                    <a:pt x="750" y="67"/>
                  </a:lnTo>
                  <a:lnTo>
                    <a:pt x="725" y="82"/>
                  </a:lnTo>
                  <a:lnTo>
                    <a:pt x="802" y="59"/>
                  </a:lnTo>
                  <a:lnTo>
                    <a:pt x="806" y="80"/>
                  </a:lnTo>
                  <a:lnTo>
                    <a:pt x="768" y="118"/>
                  </a:lnTo>
                  <a:lnTo>
                    <a:pt x="841" y="75"/>
                  </a:lnTo>
                  <a:lnTo>
                    <a:pt x="841" y="82"/>
                  </a:lnTo>
                  <a:lnTo>
                    <a:pt x="876" y="81"/>
                  </a:lnTo>
                  <a:lnTo>
                    <a:pt x="886" y="66"/>
                  </a:lnTo>
                  <a:lnTo>
                    <a:pt x="924" y="64"/>
                  </a:lnTo>
                  <a:lnTo>
                    <a:pt x="972" y="77"/>
                  </a:lnTo>
                  <a:lnTo>
                    <a:pt x="926" y="96"/>
                  </a:lnTo>
                  <a:lnTo>
                    <a:pt x="928" y="104"/>
                  </a:lnTo>
                  <a:lnTo>
                    <a:pt x="823" y="114"/>
                  </a:lnTo>
                  <a:lnTo>
                    <a:pt x="907" y="116"/>
                  </a:lnTo>
                  <a:lnTo>
                    <a:pt x="838" y="132"/>
                  </a:lnTo>
                  <a:lnTo>
                    <a:pt x="843" y="143"/>
                  </a:lnTo>
                  <a:lnTo>
                    <a:pt x="889" y="132"/>
                  </a:lnTo>
                  <a:lnTo>
                    <a:pt x="855" y="147"/>
                  </a:lnTo>
                  <a:lnTo>
                    <a:pt x="851" y="166"/>
                  </a:lnTo>
                  <a:lnTo>
                    <a:pt x="862" y="161"/>
                  </a:lnTo>
                  <a:lnTo>
                    <a:pt x="829" y="178"/>
                  </a:lnTo>
                  <a:lnTo>
                    <a:pt x="818" y="214"/>
                  </a:lnTo>
                  <a:lnTo>
                    <a:pt x="835" y="207"/>
                  </a:lnTo>
                  <a:lnTo>
                    <a:pt x="860" y="214"/>
                  </a:lnTo>
                  <a:lnTo>
                    <a:pt x="837" y="214"/>
                  </a:lnTo>
                  <a:lnTo>
                    <a:pt x="837" y="225"/>
                  </a:lnTo>
                  <a:lnTo>
                    <a:pt x="874" y="230"/>
                  </a:lnTo>
                  <a:lnTo>
                    <a:pt x="876" y="243"/>
                  </a:lnTo>
                  <a:lnTo>
                    <a:pt x="820" y="240"/>
                  </a:lnTo>
                  <a:lnTo>
                    <a:pt x="835" y="246"/>
                  </a:lnTo>
                  <a:lnTo>
                    <a:pt x="804" y="250"/>
                  </a:lnTo>
                  <a:lnTo>
                    <a:pt x="820" y="264"/>
                  </a:lnTo>
                  <a:lnTo>
                    <a:pt x="849" y="265"/>
                  </a:lnTo>
                  <a:lnTo>
                    <a:pt x="831" y="274"/>
                  </a:lnTo>
                  <a:lnTo>
                    <a:pt x="854" y="282"/>
                  </a:lnTo>
                  <a:lnTo>
                    <a:pt x="853" y="300"/>
                  </a:lnTo>
                  <a:lnTo>
                    <a:pt x="812" y="289"/>
                  </a:lnTo>
                  <a:lnTo>
                    <a:pt x="837" y="299"/>
                  </a:lnTo>
                  <a:lnTo>
                    <a:pt x="822" y="305"/>
                  </a:lnTo>
                  <a:lnTo>
                    <a:pt x="835" y="304"/>
                  </a:lnTo>
                  <a:lnTo>
                    <a:pt x="831" y="316"/>
                  </a:lnTo>
                  <a:lnTo>
                    <a:pt x="861" y="322"/>
                  </a:lnTo>
                  <a:lnTo>
                    <a:pt x="814" y="318"/>
                  </a:lnTo>
                  <a:lnTo>
                    <a:pt x="806" y="325"/>
                  </a:lnTo>
                  <a:lnTo>
                    <a:pt x="841" y="340"/>
                  </a:lnTo>
                  <a:lnTo>
                    <a:pt x="837" y="352"/>
                  </a:lnTo>
                  <a:lnTo>
                    <a:pt x="808" y="359"/>
                  </a:lnTo>
                  <a:lnTo>
                    <a:pt x="779" y="341"/>
                  </a:lnTo>
                  <a:lnTo>
                    <a:pt x="737" y="357"/>
                  </a:lnTo>
                  <a:lnTo>
                    <a:pt x="767" y="366"/>
                  </a:lnTo>
                  <a:lnTo>
                    <a:pt x="738" y="374"/>
                  </a:lnTo>
                  <a:lnTo>
                    <a:pt x="770" y="376"/>
                  </a:lnTo>
                  <a:lnTo>
                    <a:pt x="759" y="393"/>
                  </a:lnTo>
                  <a:lnTo>
                    <a:pt x="771" y="383"/>
                  </a:lnTo>
                  <a:lnTo>
                    <a:pt x="806" y="397"/>
                  </a:lnTo>
                  <a:lnTo>
                    <a:pt x="795" y="409"/>
                  </a:lnTo>
                  <a:lnTo>
                    <a:pt x="814" y="405"/>
                  </a:lnTo>
                  <a:lnTo>
                    <a:pt x="806" y="417"/>
                  </a:lnTo>
                  <a:lnTo>
                    <a:pt x="819" y="411"/>
                  </a:lnTo>
                  <a:lnTo>
                    <a:pt x="821" y="441"/>
                  </a:lnTo>
                  <a:lnTo>
                    <a:pt x="806" y="430"/>
                  </a:lnTo>
                  <a:lnTo>
                    <a:pt x="806" y="441"/>
                  </a:lnTo>
                  <a:lnTo>
                    <a:pt x="791" y="441"/>
                  </a:lnTo>
                  <a:lnTo>
                    <a:pt x="771" y="416"/>
                  </a:lnTo>
                  <a:lnTo>
                    <a:pt x="725" y="402"/>
                  </a:lnTo>
                  <a:lnTo>
                    <a:pt x="758" y="418"/>
                  </a:lnTo>
                  <a:lnTo>
                    <a:pt x="715" y="427"/>
                  </a:lnTo>
                  <a:lnTo>
                    <a:pt x="703" y="441"/>
                  </a:lnTo>
                  <a:lnTo>
                    <a:pt x="743" y="445"/>
                  </a:lnTo>
                  <a:lnTo>
                    <a:pt x="709" y="453"/>
                  </a:lnTo>
                  <a:lnTo>
                    <a:pt x="760" y="443"/>
                  </a:lnTo>
                  <a:lnTo>
                    <a:pt x="809" y="456"/>
                  </a:lnTo>
                  <a:lnTo>
                    <a:pt x="745" y="491"/>
                  </a:lnTo>
                  <a:lnTo>
                    <a:pt x="683" y="506"/>
                  </a:lnTo>
                  <a:lnTo>
                    <a:pt x="661" y="507"/>
                  </a:lnTo>
                  <a:lnTo>
                    <a:pt x="646" y="492"/>
                  </a:lnTo>
                  <a:lnTo>
                    <a:pt x="654" y="507"/>
                  </a:lnTo>
                  <a:lnTo>
                    <a:pt x="635" y="517"/>
                  </a:lnTo>
                  <a:lnTo>
                    <a:pt x="612" y="554"/>
                  </a:lnTo>
                  <a:lnTo>
                    <a:pt x="593" y="553"/>
                  </a:lnTo>
                  <a:lnTo>
                    <a:pt x="589" y="565"/>
                  </a:lnTo>
                  <a:lnTo>
                    <a:pt x="571" y="567"/>
                  </a:lnTo>
                  <a:lnTo>
                    <a:pt x="561" y="563"/>
                  </a:lnTo>
                  <a:lnTo>
                    <a:pt x="574" y="555"/>
                  </a:lnTo>
                  <a:lnTo>
                    <a:pt x="561" y="553"/>
                  </a:lnTo>
                  <a:lnTo>
                    <a:pt x="554" y="572"/>
                  </a:lnTo>
                  <a:lnTo>
                    <a:pt x="525" y="574"/>
                  </a:lnTo>
                  <a:lnTo>
                    <a:pt x="525" y="590"/>
                  </a:lnTo>
                  <a:lnTo>
                    <a:pt x="507" y="591"/>
                  </a:lnTo>
                  <a:lnTo>
                    <a:pt x="523" y="603"/>
                  </a:lnTo>
                  <a:lnTo>
                    <a:pt x="502" y="606"/>
                  </a:lnTo>
                  <a:lnTo>
                    <a:pt x="519" y="620"/>
                  </a:lnTo>
                  <a:lnTo>
                    <a:pt x="504" y="620"/>
                  </a:lnTo>
                  <a:lnTo>
                    <a:pt x="515" y="623"/>
                  </a:lnTo>
                  <a:lnTo>
                    <a:pt x="504" y="638"/>
                  </a:lnTo>
                  <a:lnTo>
                    <a:pt x="494" y="636"/>
                  </a:lnTo>
                  <a:lnTo>
                    <a:pt x="502" y="642"/>
                  </a:lnTo>
                  <a:lnTo>
                    <a:pt x="482" y="648"/>
                  </a:lnTo>
                  <a:lnTo>
                    <a:pt x="494" y="669"/>
                  </a:lnTo>
                  <a:lnTo>
                    <a:pt x="482" y="698"/>
                  </a:lnTo>
                  <a:lnTo>
                    <a:pt x="468" y="699"/>
                  </a:lnTo>
                  <a:lnTo>
                    <a:pt x="479" y="709"/>
                  </a:lnTo>
                  <a:lnTo>
                    <a:pt x="446" y="709"/>
                  </a:lnTo>
                  <a:lnTo>
                    <a:pt x="442" y="690"/>
                  </a:lnTo>
                  <a:lnTo>
                    <a:pt x="397" y="692"/>
                  </a:lnTo>
                  <a:lnTo>
                    <a:pt x="407" y="687"/>
                  </a:lnTo>
                  <a:lnTo>
                    <a:pt x="384" y="679"/>
                  </a:lnTo>
                  <a:lnTo>
                    <a:pt x="395" y="676"/>
                  </a:lnTo>
                  <a:lnTo>
                    <a:pt x="378" y="676"/>
                  </a:lnTo>
                  <a:lnTo>
                    <a:pt x="384" y="661"/>
                  </a:lnTo>
                  <a:lnTo>
                    <a:pt x="374" y="664"/>
                  </a:lnTo>
                  <a:lnTo>
                    <a:pt x="344" y="623"/>
                  </a:lnTo>
                  <a:lnTo>
                    <a:pt x="344" y="611"/>
                  </a:lnTo>
                  <a:lnTo>
                    <a:pt x="366" y="597"/>
                  </a:lnTo>
                  <a:lnTo>
                    <a:pt x="357" y="594"/>
                  </a:lnTo>
                  <a:lnTo>
                    <a:pt x="334" y="609"/>
                  </a:lnTo>
                  <a:lnTo>
                    <a:pt x="334" y="578"/>
                  </a:lnTo>
                  <a:lnTo>
                    <a:pt x="313" y="563"/>
                  </a:lnTo>
                  <a:lnTo>
                    <a:pt x="319" y="538"/>
                  </a:lnTo>
                  <a:lnTo>
                    <a:pt x="306" y="529"/>
                  </a:lnTo>
                  <a:lnTo>
                    <a:pt x="324" y="509"/>
                  </a:lnTo>
                  <a:lnTo>
                    <a:pt x="313" y="506"/>
                  </a:lnTo>
                  <a:lnTo>
                    <a:pt x="352" y="506"/>
                  </a:lnTo>
                  <a:lnTo>
                    <a:pt x="348" y="498"/>
                  </a:lnTo>
                  <a:lnTo>
                    <a:pt x="322" y="499"/>
                  </a:lnTo>
                  <a:lnTo>
                    <a:pt x="361" y="480"/>
                  </a:lnTo>
                  <a:lnTo>
                    <a:pt x="352" y="474"/>
                  </a:lnTo>
                  <a:lnTo>
                    <a:pt x="361" y="453"/>
                  </a:lnTo>
                  <a:lnTo>
                    <a:pt x="329" y="453"/>
                  </a:lnTo>
                  <a:lnTo>
                    <a:pt x="293" y="436"/>
                  </a:lnTo>
                  <a:lnTo>
                    <a:pt x="357" y="445"/>
                  </a:lnTo>
                  <a:lnTo>
                    <a:pt x="346" y="438"/>
                  </a:lnTo>
                  <a:lnTo>
                    <a:pt x="357" y="434"/>
                  </a:lnTo>
                  <a:lnTo>
                    <a:pt x="332" y="422"/>
                  </a:lnTo>
                  <a:lnTo>
                    <a:pt x="341" y="416"/>
                  </a:lnTo>
                  <a:lnTo>
                    <a:pt x="328" y="420"/>
                  </a:lnTo>
                  <a:lnTo>
                    <a:pt x="336" y="412"/>
                  </a:lnTo>
                  <a:lnTo>
                    <a:pt x="320" y="413"/>
                  </a:lnTo>
                  <a:lnTo>
                    <a:pt x="338" y="406"/>
                  </a:lnTo>
                  <a:lnTo>
                    <a:pt x="310" y="396"/>
                  </a:lnTo>
                  <a:lnTo>
                    <a:pt x="304" y="412"/>
                  </a:lnTo>
                  <a:lnTo>
                    <a:pt x="280" y="413"/>
                  </a:lnTo>
                  <a:lnTo>
                    <a:pt x="276" y="406"/>
                  </a:lnTo>
                  <a:lnTo>
                    <a:pt x="291" y="396"/>
                  </a:lnTo>
                  <a:lnTo>
                    <a:pt x="279" y="396"/>
                  </a:lnTo>
                  <a:lnTo>
                    <a:pt x="293" y="370"/>
                  </a:lnTo>
                  <a:lnTo>
                    <a:pt x="277" y="365"/>
                  </a:lnTo>
                  <a:lnTo>
                    <a:pt x="285" y="353"/>
                  </a:lnTo>
                  <a:lnTo>
                    <a:pt x="258" y="321"/>
                  </a:lnTo>
                  <a:lnTo>
                    <a:pt x="267" y="320"/>
                  </a:lnTo>
                  <a:lnTo>
                    <a:pt x="231" y="292"/>
                  </a:lnTo>
                  <a:lnTo>
                    <a:pt x="231" y="282"/>
                  </a:lnTo>
                  <a:lnTo>
                    <a:pt x="193" y="268"/>
                  </a:lnTo>
                  <a:lnTo>
                    <a:pt x="156" y="260"/>
                  </a:lnTo>
                  <a:lnTo>
                    <a:pt x="123" y="273"/>
                  </a:lnTo>
                  <a:lnTo>
                    <a:pt x="96" y="264"/>
                  </a:lnTo>
                  <a:lnTo>
                    <a:pt x="106" y="275"/>
                  </a:lnTo>
                  <a:lnTo>
                    <a:pt x="78" y="270"/>
                  </a:lnTo>
                  <a:lnTo>
                    <a:pt x="54" y="259"/>
                  </a:lnTo>
                  <a:lnTo>
                    <a:pt x="78" y="250"/>
                  </a:lnTo>
                  <a:lnTo>
                    <a:pt x="24" y="240"/>
                  </a:lnTo>
                  <a:lnTo>
                    <a:pt x="44" y="231"/>
                  </a:lnTo>
                  <a:lnTo>
                    <a:pt x="108" y="234"/>
                  </a:lnTo>
                  <a:lnTo>
                    <a:pt x="116" y="230"/>
                  </a:lnTo>
                  <a:lnTo>
                    <a:pt x="105" y="224"/>
                  </a:lnTo>
                  <a:lnTo>
                    <a:pt x="116" y="219"/>
                  </a:lnTo>
                  <a:lnTo>
                    <a:pt x="58" y="223"/>
                  </a:lnTo>
                  <a:lnTo>
                    <a:pt x="0" y="19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0" name="Freeform 76"/>
            <p:cNvSpPr>
              <a:spLocks/>
            </p:cNvSpPr>
            <p:nvPr/>
          </p:nvSpPr>
          <p:spPr bwMode="auto">
            <a:xfrm>
              <a:off x="1212" y="2179"/>
              <a:ext cx="64" cy="70"/>
            </a:xfrm>
            <a:custGeom>
              <a:avLst/>
              <a:gdLst>
                <a:gd name="T0" fmla="*/ 0 w 64"/>
                <a:gd name="T1" fmla="*/ 55 h 70"/>
                <a:gd name="T2" fmla="*/ 13 w 64"/>
                <a:gd name="T3" fmla="*/ 30 h 70"/>
                <a:gd name="T4" fmla="*/ 29 w 64"/>
                <a:gd name="T5" fmla="*/ 30 h 70"/>
                <a:gd name="T6" fmla="*/ 12 w 64"/>
                <a:gd name="T7" fmla="*/ 9 h 70"/>
                <a:gd name="T8" fmla="*/ 49 w 64"/>
                <a:gd name="T9" fmla="*/ 0 h 70"/>
                <a:gd name="T10" fmla="*/ 54 w 64"/>
                <a:gd name="T11" fmla="*/ 33 h 70"/>
                <a:gd name="T12" fmla="*/ 63 w 64"/>
                <a:gd name="T13" fmla="*/ 36 h 70"/>
                <a:gd name="T14" fmla="*/ 46 w 64"/>
                <a:gd name="T15" fmla="*/ 57 h 70"/>
                <a:gd name="T16" fmla="*/ 35 w 64"/>
                <a:gd name="T17" fmla="*/ 69 h 70"/>
                <a:gd name="T18" fmla="*/ 0 w 64"/>
                <a:gd name="T19" fmla="*/ 5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0"/>
                <a:gd name="T32" fmla="*/ 64 w 64"/>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0">
                  <a:moveTo>
                    <a:pt x="0" y="55"/>
                  </a:moveTo>
                  <a:lnTo>
                    <a:pt x="13" y="30"/>
                  </a:lnTo>
                  <a:lnTo>
                    <a:pt x="29" y="30"/>
                  </a:lnTo>
                  <a:lnTo>
                    <a:pt x="12" y="9"/>
                  </a:lnTo>
                  <a:lnTo>
                    <a:pt x="49" y="0"/>
                  </a:lnTo>
                  <a:lnTo>
                    <a:pt x="54" y="33"/>
                  </a:lnTo>
                  <a:lnTo>
                    <a:pt x="63" y="36"/>
                  </a:lnTo>
                  <a:lnTo>
                    <a:pt x="46" y="57"/>
                  </a:lnTo>
                  <a:lnTo>
                    <a:pt x="35" y="69"/>
                  </a:lnTo>
                  <a:lnTo>
                    <a:pt x="0" y="5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1" name="Freeform 77"/>
            <p:cNvSpPr>
              <a:spLocks/>
            </p:cNvSpPr>
            <p:nvPr/>
          </p:nvSpPr>
          <p:spPr bwMode="auto">
            <a:xfrm>
              <a:off x="1708" y="2334"/>
              <a:ext cx="78" cy="110"/>
            </a:xfrm>
            <a:custGeom>
              <a:avLst/>
              <a:gdLst>
                <a:gd name="T0" fmla="*/ 0 w 78"/>
                <a:gd name="T1" fmla="*/ 36 h 110"/>
                <a:gd name="T2" fmla="*/ 12 w 78"/>
                <a:gd name="T3" fmla="*/ 51 h 110"/>
                <a:gd name="T4" fmla="*/ 26 w 78"/>
                <a:gd name="T5" fmla="*/ 62 h 110"/>
                <a:gd name="T6" fmla="*/ 23 w 78"/>
                <a:gd name="T7" fmla="*/ 93 h 110"/>
                <a:gd name="T8" fmla="*/ 31 w 78"/>
                <a:gd name="T9" fmla="*/ 109 h 110"/>
                <a:gd name="T10" fmla="*/ 77 w 78"/>
                <a:gd name="T11" fmla="*/ 102 h 110"/>
                <a:gd name="T12" fmla="*/ 51 w 78"/>
                <a:gd name="T13" fmla="*/ 69 h 110"/>
                <a:gd name="T14" fmla="*/ 69 w 78"/>
                <a:gd name="T15" fmla="*/ 40 h 110"/>
                <a:gd name="T16" fmla="*/ 23 w 78"/>
                <a:gd name="T17" fmla="*/ 0 h 110"/>
                <a:gd name="T18" fmla="*/ 8 w 78"/>
                <a:gd name="T19" fmla="*/ 12 h 110"/>
                <a:gd name="T20" fmla="*/ 14 w 78"/>
                <a:gd name="T21" fmla="*/ 22 h 110"/>
                <a:gd name="T22" fmla="*/ 0 w 78"/>
                <a:gd name="T23" fmla="*/ 36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10"/>
                <a:gd name="T38" fmla="*/ 78 w 78"/>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10">
                  <a:moveTo>
                    <a:pt x="0" y="36"/>
                  </a:moveTo>
                  <a:lnTo>
                    <a:pt x="12" y="51"/>
                  </a:lnTo>
                  <a:lnTo>
                    <a:pt x="26" y="62"/>
                  </a:lnTo>
                  <a:lnTo>
                    <a:pt x="23" y="93"/>
                  </a:lnTo>
                  <a:lnTo>
                    <a:pt x="31" y="109"/>
                  </a:lnTo>
                  <a:lnTo>
                    <a:pt x="77" y="102"/>
                  </a:lnTo>
                  <a:lnTo>
                    <a:pt x="51" y="69"/>
                  </a:lnTo>
                  <a:lnTo>
                    <a:pt x="69" y="40"/>
                  </a:lnTo>
                  <a:lnTo>
                    <a:pt x="23" y="0"/>
                  </a:lnTo>
                  <a:lnTo>
                    <a:pt x="8" y="12"/>
                  </a:lnTo>
                  <a:lnTo>
                    <a:pt x="14" y="22"/>
                  </a:lnTo>
                  <a:lnTo>
                    <a:pt x="0" y="3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2" name="Freeform 78"/>
            <p:cNvSpPr>
              <a:spLocks/>
            </p:cNvSpPr>
            <p:nvPr/>
          </p:nvSpPr>
          <p:spPr bwMode="auto">
            <a:xfrm>
              <a:off x="1498" y="2148"/>
              <a:ext cx="42" cy="31"/>
            </a:xfrm>
            <a:custGeom>
              <a:avLst/>
              <a:gdLst>
                <a:gd name="T0" fmla="*/ 0 w 42"/>
                <a:gd name="T1" fmla="*/ 22 h 31"/>
                <a:gd name="T2" fmla="*/ 31 w 42"/>
                <a:gd name="T3" fmla="*/ 21 h 31"/>
                <a:gd name="T4" fmla="*/ 16 w 42"/>
                <a:gd name="T5" fmla="*/ 2 h 31"/>
                <a:gd name="T6" fmla="*/ 41 w 42"/>
                <a:gd name="T7" fmla="*/ 0 h 31"/>
                <a:gd name="T8" fmla="*/ 41 w 42"/>
                <a:gd name="T9" fmla="*/ 30 h 31"/>
                <a:gd name="T10" fmla="*/ 0 w 42"/>
                <a:gd name="T11" fmla="*/ 22 h 31"/>
                <a:gd name="T12" fmla="*/ 0 60000 65536"/>
                <a:gd name="T13" fmla="*/ 0 60000 65536"/>
                <a:gd name="T14" fmla="*/ 0 60000 65536"/>
                <a:gd name="T15" fmla="*/ 0 60000 65536"/>
                <a:gd name="T16" fmla="*/ 0 60000 65536"/>
                <a:gd name="T17" fmla="*/ 0 60000 65536"/>
                <a:gd name="T18" fmla="*/ 0 w 42"/>
                <a:gd name="T19" fmla="*/ 0 h 31"/>
                <a:gd name="T20" fmla="*/ 42 w 4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2" h="31">
                  <a:moveTo>
                    <a:pt x="0" y="22"/>
                  </a:moveTo>
                  <a:lnTo>
                    <a:pt x="31" y="21"/>
                  </a:lnTo>
                  <a:lnTo>
                    <a:pt x="16" y="2"/>
                  </a:lnTo>
                  <a:lnTo>
                    <a:pt x="41" y="0"/>
                  </a:lnTo>
                  <a:lnTo>
                    <a:pt x="41" y="30"/>
                  </a:lnTo>
                  <a:lnTo>
                    <a:pt x="0" y="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3" name="Freeform 79"/>
            <p:cNvSpPr>
              <a:spLocks/>
            </p:cNvSpPr>
            <p:nvPr/>
          </p:nvSpPr>
          <p:spPr bwMode="auto">
            <a:xfrm>
              <a:off x="1258" y="2212"/>
              <a:ext cx="98" cy="49"/>
            </a:xfrm>
            <a:custGeom>
              <a:avLst/>
              <a:gdLst>
                <a:gd name="T0" fmla="*/ 0 w 98"/>
                <a:gd name="T1" fmla="*/ 24 h 49"/>
                <a:gd name="T2" fmla="*/ 17 w 98"/>
                <a:gd name="T3" fmla="*/ 3 h 49"/>
                <a:gd name="T4" fmla="*/ 70 w 98"/>
                <a:gd name="T5" fmla="*/ 0 h 49"/>
                <a:gd name="T6" fmla="*/ 97 w 98"/>
                <a:gd name="T7" fmla="*/ 15 h 49"/>
                <a:gd name="T8" fmla="*/ 74 w 98"/>
                <a:gd name="T9" fmla="*/ 18 h 49"/>
                <a:gd name="T10" fmla="*/ 33 w 98"/>
                <a:gd name="T11" fmla="*/ 48 h 49"/>
                <a:gd name="T12" fmla="*/ 26 w 98"/>
                <a:gd name="T13" fmla="*/ 40 h 49"/>
                <a:gd name="T14" fmla="*/ 0 w 98"/>
                <a:gd name="T15" fmla="*/ 24 h 49"/>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49"/>
                <a:gd name="T26" fmla="*/ 98 w 98"/>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49">
                  <a:moveTo>
                    <a:pt x="0" y="24"/>
                  </a:moveTo>
                  <a:lnTo>
                    <a:pt x="17" y="3"/>
                  </a:lnTo>
                  <a:lnTo>
                    <a:pt x="70" y="0"/>
                  </a:lnTo>
                  <a:lnTo>
                    <a:pt x="97" y="15"/>
                  </a:lnTo>
                  <a:lnTo>
                    <a:pt x="74" y="18"/>
                  </a:lnTo>
                  <a:lnTo>
                    <a:pt x="33" y="48"/>
                  </a:lnTo>
                  <a:lnTo>
                    <a:pt x="26" y="40"/>
                  </a:lnTo>
                  <a:lnTo>
                    <a:pt x="0" y="2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4" name="Freeform 80"/>
            <p:cNvSpPr>
              <a:spLocks/>
            </p:cNvSpPr>
            <p:nvPr/>
          </p:nvSpPr>
          <p:spPr bwMode="auto">
            <a:xfrm>
              <a:off x="2945" y="1630"/>
              <a:ext cx="109" cy="57"/>
            </a:xfrm>
            <a:custGeom>
              <a:avLst/>
              <a:gdLst>
                <a:gd name="T0" fmla="*/ 0 w 109"/>
                <a:gd name="T1" fmla="*/ 33 h 57"/>
                <a:gd name="T2" fmla="*/ 17 w 109"/>
                <a:gd name="T3" fmla="*/ 9 h 57"/>
                <a:gd name="T4" fmla="*/ 38 w 109"/>
                <a:gd name="T5" fmla="*/ 15 h 57"/>
                <a:gd name="T6" fmla="*/ 75 w 109"/>
                <a:gd name="T7" fmla="*/ 0 h 57"/>
                <a:gd name="T8" fmla="*/ 97 w 109"/>
                <a:gd name="T9" fmla="*/ 3 h 57"/>
                <a:gd name="T10" fmla="*/ 108 w 109"/>
                <a:gd name="T11" fmla="*/ 12 h 57"/>
                <a:gd name="T12" fmla="*/ 66 w 109"/>
                <a:gd name="T13" fmla="*/ 49 h 57"/>
                <a:gd name="T14" fmla="*/ 31 w 109"/>
                <a:gd name="T15" fmla="*/ 56 h 57"/>
                <a:gd name="T16" fmla="*/ 0 w 109"/>
                <a:gd name="T17" fmla="*/ 3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7"/>
                <a:gd name="T29" fmla="*/ 109 w 10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7">
                  <a:moveTo>
                    <a:pt x="0" y="33"/>
                  </a:moveTo>
                  <a:lnTo>
                    <a:pt x="17" y="9"/>
                  </a:lnTo>
                  <a:lnTo>
                    <a:pt x="38" y="15"/>
                  </a:lnTo>
                  <a:lnTo>
                    <a:pt x="75" y="0"/>
                  </a:lnTo>
                  <a:lnTo>
                    <a:pt x="97" y="3"/>
                  </a:lnTo>
                  <a:lnTo>
                    <a:pt x="108" y="12"/>
                  </a:lnTo>
                  <a:lnTo>
                    <a:pt x="66" y="49"/>
                  </a:lnTo>
                  <a:lnTo>
                    <a:pt x="31" y="56"/>
                  </a:lnTo>
                  <a:lnTo>
                    <a:pt x="0" y="3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5" name="Freeform 81"/>
            <p:cNvSpPr>
              <a:spLocks/>
            </p:cNvSpPr>
            <p:nvPr/>
          </p:nvSpPr>
          <p:spPr bwMode="auto">
            <a:xfrm>
              <a:off x="2296" y="1216"/>
              <a:ext cx="177" cy="82"/>
            </a:xfrm>
            <a:custGeom>
              <a:avLst/>
              <a:gdLst>
                <a:gd name="T0" fmla="*/ 0 w 177"/>
                <a:gd name="T1" fmla="*/ 29 h 82"/>
                <a:gd name="T2" fmla="*/ 12 w 177"/>
                <a:gd name="T3" fmla="*/ 25 h 82"/>
                <a:gd name="T4" fmla="*/ 5 w 177"/>
                <a:gd name="T5" fmla="*/ 18 h 82"/>
                <a:gd name="T6" fmla="*/ 20 w 177"/>
                <a:gd name="T7" fmla="*/ 22 h 82"/>
                <a:gd name="T8" fmla="*/ 14 w 177"/>
                <a:gd name="T9" fmla="*/ 9 h 82"/>
                <a:gd name="T10" fmla="*/ 31 w 177"/>
                <a:gd name="T11" fmla="*/ 17 h 82"/>
                <a:gd name="T12" fmla="*/ 22 w 177"/>
                <a:gd name="T13" fmla="*/ 1 h 82"/>
                <a:gd name="T14" fmla="*/ 50 w 177"/>
                <a:gd name="T15" fmla="*/ 14 h 82"/>
                <a:gd name="T16" fmla="*/ 52 w 177"/>
                <a:gd name="T17" fmla="*/ 34 h 82"/>
                <a:gd name="T18" fmla="*/ 66 w 177"/>
                <a:gd name="T19" fmla="*/ 11 h 82"/>
                <a:gd name="T20" fmla="*/ 81 w 177"/>
                <a:gd name="T21" fmla="*/ 20 h 82"/>
                <a:gd name="T22" fmla="*/ 92 w 177"/>
                <a:gd name="T23" fmla="*/ 8 h 82"/>
                <a:gd name="T24" fmla="*/ 102 w 177"/>
                <a:gd name="T25" fmla="*/ 23 h 82"/>
                <a:gd name="T26" fmla="*/ 99 w 177"/>
                <a:gd name="T27" fmla="*/ 9 h 82"/>
                <a:gd name="T28" fmla="*/ 128 w 177"/>
                <a:gd name="T29" fmla="*/ 9 h 82"/>
                <a:gd name="T30" fmla="*/ 132 w 177"/>
                <a:gd name="T31" fmla="*/ 0 h 82"/>
                <a:gd name="T32" fmla="*/ 145 w 177"/>
                <a:gd name="T33" fmla="*/ 8 h 82"/>
                <a:gd name="T34" fmla="*/ 160 w 177"/>
                <a:gd name="T35" fmla="*/ 5 h 82"/>
                <a:gd name="T36" fmla="*/ 149 w 177"/>
                <a:gd name="T37" fmla="*/ 11 h 82"/>
                <a:gd name="T38" fmla="*/ 176 w 177"/>
                <a:gd name="T39" fmla="*/ 37 h 82"/>
                <a:gd name="T40" fmla="*/ 153 w 177"/>
                <a:gd name="T41" fmla="*/ 59 h 82"/>
                <a:gd name="T42" fmla="*/ 88 w 177"/>
                <a:gd name="T43" fmla="*/ 81 h 82"/>
                <a:gd name="T44" fmla="*/ 30 w 177"/>
                <a:gd name="T45" fmla="*/ 71 h 82"/>
                <a:gd name="T46" fmla="*/ 44 w 177"/>
                <a:gd name="T47" fmla="*/ 50 h 82"/>
                <a:gd name="T48" fmla="*/ 10 w 177"/>
                <a:gd name="T49" fmla="*/ 43 h 82"/>
                <a:gd name="T50" fmla="*/ 43 w 177"/>
                <a:gd name="T51" fmla="*/ 41 h 82"/>
                <a:gd name="T52" fmla="*/ 31 w 177"/>
                <a:gd name="T53" fmla="*/ 35 h 82"/>
                <a:gd name="T54" fmla="*/ 43 w 177"/>
                <a:gd name="T55" fmla="*/ 29 h 82"/>
                <a:gd name="T56" fmla="*/ 0 w 177"/>
                <a:gd name="T57" fmla="*/ 29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7"/>
                <a:gd name="T88" fmla="*/ 0 h 82"/>
                <a:gd name="T89" fmla="*/ 177 w 177"/>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7" h="82">
                  <a:moveTo>
                    <a:pt x="0" y="29"/>
                  </a:moveTo>
                  <a:lnTo>
                    <a:pt x="12" y="25"/>
                  </a:lnTo>
                  <a:lnTo>
                    <a:pt x="5" y="18"/>
                  </a:lnTo>
                  <a:lnTo>
                    <a:pt x="20" y="22"/>
                  </a:lnTo>
                  <a:lnTo>
                    <a:pt x="14" y="9"/>
                  </a:lnTo>
                  <a:lnTo>
                    <a:pt x="31" y="17"/>
                  </a:lnTo>
                  <a:lnTo>
                    <a:pt x="22" y="1"/>
                  </a:lnTo>
                  <a:lnTo>
                    <a:pt x="50" y="14"/>
                  </a:lnTo>
                  <a:lnTo>
                    <a:pt x="52" y="34"/>
                  </a:lnTo>
                  <a:lnTo>
                    <a:pt x="66" y="11"/>
                  </a:lnTo>
                  <a:lnTo>
                    <a:pt x="81" y="20"/>
                  </a:lnTo>
                  <a:lnTo>
                    <a:pt x="92" y="8"/>
                  </a:lnTo>
                  <a:lnTo>
                    <a:pt x="102" y="23"/>
                  </a:lnTo>
                  <a:lnTo>
                    <a:pt x="99" y="9"/>
                  </a:lnTo>
                  <a:lnTo>
                    <a:pt x="128" y="9"/>
                  </a:lnTo>
                  <a:lnTo>
                    <a:pt x="132" y="0"/>
                  </a:lnTo>
                  <a:lnTo>
                    <a:pt x="145" y="8"/>
                  </a:lnTo>
                  <a:lnTo>
                    <a:pt x="160" y="5"/>
                  </a:lnTo>
                  <a:lnTo>
                    <a:pt x="149" y="11"/>
                  </a:lnTo>
                  <a:lnTo>
                    <a:pt x="176" y="37"/>
                  </a:lnTo>
                  <a:lnTo>
                    <a:pt x="153" y="59"/>
                  </a:lnTo>
                  <a:lnTo>
                    <a:pt x="88" y="81"/>
                  </a:lnTo>
                  <a:lnTo>
                    <a:pt x="30" y="71"/>
                  </a:lnTo>
                  <a:lnTo>
                    <a:pt x="44" y="50"/>
                  </a:lnTo>
                  <a:lnTo>
                    <a:pt x="10" y="43"/>
                  </a:lnTo>
                  <a:lnTo>
                    <a:pt x="43" y="41"/>
                  </a:lnTo>
                  <a:lnTo>
                    <a:pt x="31" y="35"/>
                  </a:lnTo>
                  <a:lnTo>
                    <a:pt x="43" y="29"/>
                  </a:lnTo>
                  <a:lnTo>
                    <a:pt x="0" y="2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6" name="Freeform 82"/>
            <p:cNvSpPr>
              <a:spLocks/>
            </p:cNvSpPr>
            <p:nvPr/>
          </p:nvSpPr>
          <p:spPr bwMode="auto">
            <a:xfrm>
              <a:off x="3777" y="1871"/>
              <a:ext cx="471" cy="468"/>
            </a:xfrm>
            <a:custGeom>
              <a:avLst/>
              <a:gdLst>
                <a:gd name="T0" fmla="*/ 0 w 471"/>
                <a:gd name="T1" fmla="*/ 212 h 468"/>
                <a:gd name="T2" fmla="*/ 13 w 471"/>
                <a:gd name="T3" fmla="*/ 202 h 468"/>
                <a:gd name="T4" fmla="*/ 49 w 471"/>
                <a:gd name="T5" fmla="*/ 202 h 468"/>
                <a:gd name="T6" fmla="*/ 24 w 471"/>
                <a:gd name="T7" fmla="*/ 153 h 468"/>
                <a:gd name="T8" fmla="*/ 39 w 471"/>
                <a:gd name="T9" fmla="*/ 140 h 468"/>
                <a:gd name="T10" fmla="*/ 60 w 471"/>
                <a:gd name="T11" fmla="*/ 141 h 468"/>
                <a:gd name="T12" fmla="*/ 107 w 471"/>
                <a:gd name="T13" fmla="*/ 88 h 468"/>
                <a:gd name="T14" fmla="*/ 104 w 471"/>
                <a:gd name="T15" fmla="*/ 73 h 468"/>
                <a:gd name="T16" fmla="*/ 117 w 471"/>
                <a:gd name="T17" fmla="*/ 65 h 468"/>
                <a:gd name="T18" fmla="*/ 95 w 471"/>
                <a:gd name="T19" fmla="*/ 48 h 468"/>
                <a:gd name="T20" fmla="*/ 95 w 471"/>
                <a:gd name="T21" fmla="*/ 22 h 468"/>
                <a:gd name="T22" fmla="*/ 141 w 471"/>
                <a:gd name="T23" fmla="*/ 22 h 468"/>
                <a:gd name="T24" fmla="*/ 154 w 471"/>
                <a:gd name="T25" fmla="*/ 9 h 468"/>
                <a:gd name="T26" fmla="*/ 179 w 471"/>
                <a:gd name="T27" fmla="*/ 0 h 468"/>
                <a:gd name="T28" fmla="*/ 196 w 471"/>
                <a:gd name="T29" fmla="*/ 9 h 468"/>
                <a:gd name="T30" fmla="*/ 174 w 471"/>
                <a:gd name="T31" fmla="*/ 36 h 468"/>
                <a:gd name="T32" fmla="*/ 184 w 471"/>
                <a:gd name="T33" fmla="*/ 58 h 468"/>
                <a:gd name="T34" fmla="*/ 167 w 471"/>
                <a:gd name="T35" fmla="*/ 61 h 468"/>
                <a:gd name="T36" fmla="*/ 175 w 471"/>
                <a:gd name="T37" fmla="*/ 89 h 468"/>
                <a:gd name="T38" fmla="*/ 208 w 471"/>
                <a:gd name="T39" fmla="*/ 101 h 468"/>
                <a:gd name="T40" fmla="*/ 192 w 471"/>
                <a:gd name="T41" fmla="*/ 127 h 468"/>
                <a:gd name="T42" fmla="*/ 235 w 471"/>
                <a:gd name="T43" fmla="*/ 151 h 468"/>
                <a:gd name="T44" fmla="*/ 319 w 471"/>
                <a:gd name="T45" fmla="*/ 167 h 468"/>
                <a:gd name="T46" fmla="*/ 321 w 471"/>
                <a:gd name="T47" fmla="*/ 142 h 468"/>
                <a:gd name="T48" fmla="*/ 331 w 471"/>
                <a:gd name="T49" fmla="*/ 140 h 468"/>
                <a:gd name="T50" fmla="*/ 333 w 471"/>
                <a:gd name="T51" fmla="*/ 152 h 468"/>
                <a:gd name="T52" fmla="*/ 340 w 471"/>
                <a:gd name="T53" fmla="*/ 162 h 468"/>
                <a:gd name="T54" fmla="*/ 382 w 471"/>
                <a:gd name="T55" fmla="*/ 157 h 468"/>
                <a:gd name="T56" fmla="*/ 379 w 471"/>
                <a:gd name="T57" fmla="*/ 143 h 468"/>
                <a:gd name="T58" fmla="*/ 448 w 471"/>
                <a:gd name="T59" fmla="*/ 114 h 468"/>
                <a:gd name="T60" fmla="*/ 453 w 471"/>
                <a:gd name="T61" fmla="*/ 131 h 468"/>
                <a:gd name="T62" fmla="*/ 470 w 471"/>
                <a:gd name="T63" fmla="*/ 138 h 468"/>
                <a:gd name="T64" fmla="*/ 463 w 471"/>
                <a:gd name="T65" fmla="*/ 155 h 468"/>
                <a:gd name="T66" fmla="*/ 435 w 471"/>
                <a:gd name="T67" fmla="*/ 165 h 468"/>
                <a:gd name="T68" fmla="*/ 393 w 471"/>
                <a:gd name="T69" fmla="*/ 242 h 468"/>
                <a:gd name="T70" fmla="*/ 385 w 471"/>
                <a:gd name="T71" fmla="*/ 211 h 468"/>
                <a:gd name="T72" fmla="*/ 377 w 471"/>
                <a:gd name="T73" fmla="*/ 223 h 468"/>
                <a:gd name="T74" fmla="*/ 367 w 471"/>
                <a:gd name="T75" fmla="*/ 208 h 468"/>
                <a:gd name="T76" fmla="*/ 386 w 471"/>
                <a:gd name="T77" fmla="*/ 189 h 468"/>
                <a:gd name="T78" fmla="*/ 350 w 471"/>
                <a:gd name="T79" fmla="*/ 186 h 468"/>
                <a:gd name="T80" fmla="*/ 327 w 471"/>
                <a:gd name="T81" fmla="*/ 165 h 468"/>
                <a:gd name="T82" fmla="*/ 319 w 471"/>
                <a:gd name="T83" fmla="*/ 177 h 468"/>
                <a:gd name="T84" fmla="*/ 328 w 471"/>
                <a:gd name="T85" fmla="*/ 186 h 468"/>
                <a:gd name="T86" fmla="*/ 317 w 471"/>
                <a:gd name="T87" fmla="*/ 193 h 468"/>
                <a:gd name="T88" fmla="*/ 327 w 471"/>
                <a:gd name="T89" fmla="*/ 203 h 468"/>
                <a:gd name="T90" fmla="*/ 333 w 471"/>
                <a:gd name="T91" fmla="*/ 247 h 468"/>
                <a:gd name="T92" fmla="*/ 319 w 471"/>
                <a:gd name="T93" fmla="*/ 240 h 468"/>
                <a:gd name="T94" fmla="*/ 292 w 471"/>
                <a:gd name="T95" fmla="*/ 275 h 468"/>
                <a:gd name="T96" fmla="*/ 196 w 471"/>
                <a:gd name="T97" fmla="*/ 345 h 468"/>
                <a:gd name="T98" fmla="*/ 188 w 471"/>
                <a:gd name="T99" fmla="*/ 432 h 468"/>
                <a:gd name="T100" fmla="*/ 148 w 471"/>
                <a:gd name="T101" fmla="*/ 467 h 468"/>
                <a:gd name="T102" fmla="*/ 112 w 471"/>
                <a:gd name="T103" fmla="*/ 400 h 468"/>
                <a:gd name="T104" fmla="*/ 97 w 471"/>
                <a:gd name="T105" fmla="*/ 346 h 468"/>
                <a:gd name="T106" fmla="*/ 84 w 471"/>
                <a:gd name="T107" fmla="*/ 334 h 468"/>
                <a:gd name="T108" fmla="*/ 74 w 471"/>
                <a:gd name="T109" fmla="*/ 237 h 468"/>
                <a:gd name="T110" fmla="*/ 66 w 471"/>
                <a:gd name="T111" fmla="*/ 234 h 468"/>
                <a:gd name="T112" fmla="*/ 61 w 471"/>
                <a:gd name="T113" fmla="*/ 255 h 468"/>
                <a:gd name="T114" fmla="*/ 37 w 471"/>
                <a:gd name="T115" fmla="*/ 261 h 468"/>
                <a:gd name="T116" fmla="*/ 14 w 471"/>
                <a:gd name="T117" fmla="*/ 235 h 468"/>
                <a:gd name="T118" fmla="*/ 37 w 471"/>
                <a:gd name="T119" fmla="*/ 222 h 468"/>
                <a:gd name="T120" fmla="*/ 14 w 471"/>
                <a:gd name="T121" fmla="*/ 227 h 468"/>
                <a:gd name="T122" fmla="*/ 0 w 471"/>
                <a:gd name="T123" fmla="*/ 212 h 4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468"/>
                <a:gd name="T188" fmla="*/ 471 w 471"/>
                <a:gd name="T189" fmla="*/ 468 h 4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468">
                  <a:moveTo>
                    <a:pt x="0" y="212"/>
                  </a:moveTo>
                  <a:lnTo>
                    <a:pt x="13" y="202"/>
                  </a:lnTo>
                  <a:lnTo>
                    <a:pt x="49" y="202"/>
                  </a:lnTo>
                  <a:lnTo>
                    <a:pt x="24" y="153"/>
                  </a:lnTo>
                  <a:lnTo>
                    <a:pt x="39" y="140"/>
                  </a:lnTo>
                  <a:lnTo>
                    <a:pt x="60" y="141"/>
                  </a:lnTo>
                  <a:lnTo>
                    <a:pt x="107" y="88"/>
                  </a:lnTo>
                  <a:lnTo>
                    <a:pt x="104" y="73"/>
                  </a:lnTo>
                  <a:lnTo>
                    <a:pt x="117" y="65"/>
                  </a:lnTo>
                  <a:lnTo>
                    <a:pt x="95" y="48"/>
                  </a:lnTo>
                  <a:lnTo>
                    <a:pt x="95" y="22"/>
                  </a:lnTo>
                  <a:lnTo>
                    <a:pt x="141" y="22"/>
                  </a:lnTo>
                  <a:lnTo>
                    <a:pt x="154" y="9"/>
                  </a:lnTo>
                  <a:lnTo>
                    <a:pt x="179" y="0"/>
                  </a:lnTo>
                  <a:lnTo>
                    <a:pt x="196" y="9"/>
                  </a:lnTo>
                  <a:lnTo>
                    <a:pt x="174" y="36"/>
                  </a:lnTo>
                  <a:lnTo>
                    <a:pt x="184" y="58"/>
                  </a:lnTo>
                  <a:lnTo>
                    <a:pt x="167" y="61"/>
                  </a:lnTo>
                  <a:lnTo>
                    <a:pt x="175" y="89"/>
                  </a:lnTo>
                  <a:lnTo>
                    <a:pt x="208" y="101"/>
                  </a:lnTo>
                  <a:lnTo>
                    <a:pt x="192" y="127"/>
                  </a:lnTo>
                  <a:lnTo>
                    <a:pt x="235" y="151"/>
                  </a:lnTo>
                  <a:lnTo>
                    <a:pt x="319" y="167"/>
                  </a:lnTo>
                  <a:lnTo>
                    <a:pt x="321" y="142"/>
                  </a:lnTo>
                  <a:lnTo>
                    <a:pt x="331" y="140"/>
                  </a:lnTo>
                  <a:lnTo>
                    <a:pt x="333" y="152"/>
                  </a:lnTo>
                  <a:lnTo>
                    <a:pt x="340" y="162"/>
                  </a:lnTo>
                  <a:lnTo>
                    <a:pt x="382" y="157"/>
                  </a:lnTo>
                  <a:lnTo>
                    <a:pt x="379" y="143"/>
                  </a:lnTo>
                  <a:lnTo>
                    <a:pt x="448" y="114"/>
                  </a:lnTo>
                  <a:lnTo>
                    <a:pt x="453" y="131"/>
                  </a:lnTo>
                  <a:lnTo>
                    <a:pt x="470" y="138"/>
                  </a:lnTo>
                  <a:lnTo>
                    <a:pt x="463" y="155"/>
                  </a:lnTo>
                  <a:lnTo>
                    <a:pt x="435" y="165"/>
                  </a:lnTo>
                  <a:lnTo>
                    <a:pt x="393" y="242"/>
                  </a:lnTo>
                  <a:lnTo>
                    <a:pt x="385" y="211"/>
                  </a:lnTo>
                  <a:lnTo>
                    <a:pt x="377" y="223"/>
                  </a:lnTo>
                  <a:lnTo>
                    <a:pt x="367" y="208"/>
                  </a:lnTo>
                  <a:lnTo>
                    <a:pt x="386" y="189"/>
                  </a:lnTo>
                  <a:lnTo>
                    <a:pt x="350" y="186"/>
                  </a:lnTo>
                  <a:lnTo>
                    <a:pt x="327" y="165"/>
                  </a:lnTo>
                  <a:lnTo>
                    <a:pt x="319" y="177"/>
                  </a:lnTo>
                  <a:lnTo>
                    <a:pt x="328" y="186"/>
                  </a:lnTo>
                  <a:lnTo>
                    <a:pt x="317" y="193"/>
                  </a:lnTo>
                  <a:lnTo>
                    <a:pt x="327" y="203"/>
                  </a:lnTo>
                  <a:lnTo>
                    <a:pt x="333" y="247"/>
                  </a:lnTo>
                  <a:lnTo>
                    <a:pt x="319" y="240"/>
                  </a:lnTo>
                  <a:lnTo>
                    <a:pt x="292" y="275"/>
                  </a:lnTo>
                  <a:lnTo>
                    <a:pt x="196" y="345"/>
                  </a:lnTo>
                  <a:lnTo>
                    <a:pt x="188" y="432"/>
                  </a:lnTo>
                  <a:lnTo>
                    <a:pt x="148" y="467"/>
                  </a:lnTo>
                  <a:lnTo>
                    <a:pt x="112" y="400"/>
                  </a:lnTo>
                  <a:lnTo>
                    <a:pt x="97" y="346"/>
                  </a:lnTo>
                  <a:lnTo>
                    <a:pt x="84" y="334"/>
                  </a:lnTo>
                  <a:lnTo>
                    <a:pt x="74" y="237"/>
                  </a:lnTo>
                  <a:lnTo>
                    <a:pt x="66" y="234"/>
                  </a:lnTo>
                  <a:lnTo>
                    <a:pt x="61" y="255"/>
                  </a:lnTo>
                  <a:lnTo>
                    <a:pt x="37" y="261"/>
                  </a:lnTo>
                  <a:lnTo>
                    <a:pt x="14" y="235"/>
                  </a:lnTo>
                  <a:lnTo>
                    <a:pt x="37" y="222"/>
                  </a:lnTo>
                  <a:lnTo>
                    <a:pt x="14" y="227"/>
                  </a:lnTo>
                  <a:lnTo>
                    <a:pt x="0" y="2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7" name="Freeform 83"/>
            <p:cNvSpPr>
              <a:spLocks/>
            </p:cNvSpPr>
            <p:nvPr/>
          </p:nvSpPr>
          <p:spPr bwMode="auto">
            <a:xfrm>
              <a:off x="4212" y="2378"/>
              <a:ext cx="175" cy="182"/>
            </a:xfrm>
            <a:custGeom>
              <a:avLst/>
              <a:gdLst>
                <a:gd name="T0" fmla="*/ 0 w 175"/>
                <a:gd name="T1" fmla="*/ 0 h 182"/>
                <a:gd name="T2" fmla="*/ 38 w 175"/>
                <a:gd name="T3" fmla="*/ 7 h 182"/>
                <a:gd name="T4" fmla="*/ 87 w 175"/>
                <a:gd name="T5" fmla="*/ 54 h 182"/>
                <a:gd name="T6" fmla="*/ 127 w 175"/>
                <a:gd name="T7" fmla="*/ 72 h 182"/>
                <a:gd name="T8" fmla="*/ 122 w 175"/>
                <a:gd name="T9" fmla="*/ 85 h 182"/>
                <a:gd name="T10" fmla="*/ 136 w 175"/>
                <a:gd name="T11" fmla="*/ 83 h 182"/>
                <a:gd name="T12" fmla="*/ 134 w 175"/>
                <a:gd name="T13" fmla="*/ 101 h 182"/>
                <a:gd name="T14" fmla="*/ 174 w 175"/>
                <a:gd name="T15" fmla="*/ 135 h 182"/>
                <a:gd name="T16" fmla="*/ 170 w 175"/>
                <a:gd name="T17" fmla="*/ 180 h 182"/>
                <a:gd name="T18" fmla="*/ 152 w 175"/>
                <a:gd name="T19" fmla="*/ 181 h 182"/>
                <a:gd name="T20" fmla="*/ 117 w 175"/>
                <a:gd name="T21" fmla="*/ 155 h 182"/>
                <a:gd name="T22" fmla="*/ 60 w 175"/>
                <a:gd name="T23" fmla="*/ 63 h 182"/>
                <a:gd name="T24" fmla="*/ 0 w 175"/>
                <a:gd name="T25" fmla="*/ 0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182"/>
                <a:gd name="T41" fmla="*/ 175 w 175"/>
                <a:gd name="T42" fmla="*/ 182 h 1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182">
                  <a:moveTo>
                    <a:pt x="0" y="0"/>
                  </a:moveTo>
                  <a:lnTo>
                    <a:pt x="38" y="7"/>
                  </a:lnTo>
                  <a:lnTo>
                    <a:pt x="87" y="54"/>
                  </a:lnTo>
                  <a:lnTo>
                    <a:pt x="127" y="72"/>
                  </a:lnTo>
                  <a:lnTo>
                    <a:pt x="122" y="85"/>
                  </a:lnTo>
                  <a:lnTo>
                    <a:pt x="136" y="83"/>
                  </a:lnTo>
                  <a:lnTo>
                    <a:pt x="134" y="101"/>
                  </a:lnTo>
                  <a:lnTo>
                    <a:pt x="174" y="135"/>
                  </a:lnTo>
                  <a:lnTo>
                    <a:pt x="170" y="180"/>
                  </a:lnTo>
                  <a:lnTo>
                    <a:pt x="152" y="181"/>
                  </a:lnTo>
                  <a:lnTo>
                    <a:pt x="117" y="155"/>
                  </a:lnTo>
                  <a:lnTo>
                    <a:pt x="60" y="63"/>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8" name="Freeform 84"/>
            <p:cNvSpPr>
              <a:spLocks/>
            </p:cNvSpPr>
            <p:nvPr/>
          </p:nvSpPr>
          <p:spPr bwMode="auto">
            <a:xfrm>
              <a:off x="4376" y="2561"/>
              <a:ext cx="146" cy="47"/>
            </a:xfrm>
            <a:custGeom>
              <a:avLst/>
              <a:gdLst>
                <a:gd name="T0" fmla="*/ 0 w 146"/>
                <a:gd name="T1" fmla="*/ 13 h 47"/>
                <a:gd name="T2" fmla="*/ 9 w 146"/>
                <a:gd name="T3" fmla="*/ 0 h 47"/>
                <a:gd name="T4" fmla="*/ 112 w 146"/>
                <a:gd name="T5" fmla="*/ 14 h 47"/>
                <a:gd name="T6" fmla="*/ 121 w 146"/>
                <a:gd name="T7" fmla="*/ 26 h 47"/>
                <a:gd name="T8" fmla="*/ 143 w 146"/>
                <a:gd name="T9" fmla="*/ 30 h 47"/>
                <a:gd name="T10" fmla="*/ 145 w 146"/>
                <a:gd name="T11" fmla="*/ 46 h 47"/>
                <a:gd name="T12" fmla="*/ 25 w 146"/>
                <a:gd name="T13" fmla="*/ 24 h 47"/>
                <a:gd name="T14" fmla="*/ 0 w 146"/>
                <a:gd name="T15" fmla="*/ 13 h 47"/>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47"/>
                <a:gd name="T26" fmla="*/ 146 w 14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47">
                  <a:moveTo>
                    <a:pt x="0" y="13"/>
                  </a:moveTo>
                  <a:lnTo>
                    <a:pt x="9" y="0"/>
                  </a:lnTo>
                  <a:lnTo>
                    <a:pt x="112" y="14"/>
                  </a:lnTo>
                  <a:lnTo>
                    <a:pt x="121" y="26"/>
                  </a:lnTo>
                  <a:lnTo>
                    <a:pt x="143" y="30"/>
                  </a:lnTo>
                  <a:lnTo>
                    <a:pt x="145" y="46"/>
                  </a:lnTo>
                  <a:lnTo>
                    <a:pt x="25" y="24"/>
                  </a:lnTo>
                  <a:lnTo>
                    <a:pt x="0" y="1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29" name="Freeform 85"/>
            <p:cNvSpPr>
              <a:spLocks/>
            </p:cNvSpPr>
            <p:nvPr/>
          </p:nvSpPr>
          <p:spPr bwMode="auto">
            <a:xfrm>
              <a:off x="4434" y="2398"/>
              <a:ext cx="158" cy="136"/>
            </a:xfrm>
            <a:custGeom>
              <a:avLst/>
              <a:gdLst>
                <a:gd name="T0" fmla="*/ 0 w 158"/>
                <a:gd name="T1" fmla="*/ 61 h 136"/>
                <a:gd name="T2" fmla="*/ 10 w 158"/>
                <a:gd name="T3" fmla="*/ 43 h 136"/>
                <a:gd name="T4" fmla="*/ 23 w 158"/>
                <a:gd name="T5" fmla="*/ 54 h 136"/>
                <a:gd name="T6" fmla="*/ 71 w 158"/>
                <a:gd name="T7" fmla="*/ 50 h 136"/>
                <a:gd name="T8" fmla="*/ 87 w 158"/>
                <a:gd name="T9" fmla="*/ 44 h 136"/>
                <a:gd name="T10" fmla="*/ 108 w 158"/>
                <a:gd name="T11" fmla="*/ 0 h 136"/>
                <a:gd name="T12" fmla="*/ 136 w 158"/>
                <a:gd name="T13" fmla="*/ 2 h 136"/>
                <a:gd name="T14" fmla="*/ 130 w 158"/>
                <a:gd name="T15" fmla="*/ 13 h 136"/>
                <a:gd name="T16" fmla="*/ 157 w 158"/>
                <a:gd name="T17" fmla="*/ 54 h 136"/>
                <a:gd name="T18" fmla="*/ 142 w 158"/>
                <a:gd name="T19" fmla="*/ 51 h 136"/>
                <a:gd name="T20" fmla="*/ 115 w 158"/>
                <a:gd name="T21" fmla="*/ 97 h 136"/>
                <a:gd name="T22" fmla="*/ 111 w 158"/>
                <a:gd name="T23" fmla="*/ 126 h 136"/>
                <a:gd name="T24" fmla="*/ 94 w 158"/>
                <a:gd name="T25" fmla="*/ 135 h 136"/>
                <a:gd name="T26" fmla="*/ 63 w 158"/>
                <a:gd name="T27" fmla="*/ 117 h 136"/>
                <a:gd name="T28" fmla="*/ 46 w 158"/>
                <a:gd name="T29" fmla="*/ 125 h 136"/>
                <a:gd name="T30" fmla="*/ 43 w 158"/>
                <a:gd name="T31" fmla="*/ 111 h 136"/>
                <a:gd name="T32" fmla="*/ 19 w 158"/>
                <a:gd name="T33" fmla="*/ 114 h 136"/>
                <a:gd name="T34" fmla="*/ 0 w 158"/>
                <a:gd name="T35" fmla="*/ 61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36"/>
                <a:gd name="T56" fmla="*/ 158 w 158"/>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36">
                  <a:moveTo>
                    <a:pt x="0" y="61"/>
                  </a:moveTo>
                  <a:lnTo>
                    <a:pt x="10" y="43"/>
                  </a:lnTo>
                  <a:lnTo>
                    <a:pt x="23" y="54"/>
                  </a:lnTo>
                  <a:lnTo>
                    <a:pt x="71" y="50"/>
                  </a:lnTo>
                  <a:lnTo>
                    <a:pt x="87" y="44"/>
                  </a:lnTo>
                  <a:lnTo>
                    <a:pt x="108" y="0"/>
                  </a:lnTo>
                  <a:lnTo>
                    <a:pt x="136" y="2"/>
                  </a:lnTo>
                  <a:lnTo>
                    <a:pt x="130" y="13"/>
                  </a:lnTo>
                  <a:lnTo>
                    <a:pt x="157" y="54"/>
                  </a:lnTo>
                  <a:lnTo>
                    <a:pt x="142" y="51"/>
                  </a:lnTo>
                  <a:lnTo>
                    <a:pt x="115" y="97"/>
                  </a:lnTo>
                  <a:lnTo>
                    <a:pt x="111" y="126"/>
                  </a:lnTo>
                  <a:lnTo>
                    <a:pt x="94" y="135"/>
                  </a:lnTo>
                  <a:lnTo>
                    <a:pt x="63" y="117"/>
                  </a:lnTo>
                  <a:lnTo>
                    <a:pt x="46" y="125"/>
                  </a:lnTo>
                  <a:lnTo>
                    <a:pt x="43" y="111"/>
                  </a:lnTo>
                  <a:lnTo>
                    <a:pt x="19" y="114"/>
                  </a:lnTo>
                  <a:lnTo>
                    <a:pt x="0" y="6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0" name="Freeform 86"/>
            <p:cNvSpPr>
              <a:spLocks/>
            </p:cNvSpPr>
            <p:nvPr/>
          </p:nvSpPr>
          <p:spPr bwMode="auto">
            <a:xfrm>
              <a:off x="4557" y="2601"/>
              <a:ext cx="40" cy="11"/>
            </a:xfrm>
            <a:custGeom>
              <a:avLst/>
              <a:gdLst>
                <a:gd name="T0" fmla="*/ 0 w 40"/>
                <a:gd name="T1" fmla="*/ 2 h 11"/>
                <a:gd name="T2" fmla="*/ 5 w 40"/>
                <a:gd name="T3" fmla="*/ 10 h 11"/>
                <a:gd name="T4" fmla="*/ 39 w 40"/>
                <a:gd name="T5" fmla="*/ 3 h 11"/>
                <a:gd name="T6" fmla="*/ 13 w 40"/>
                <a:gd name="T7" fmla="*/ 0 h 11"/>
                <a:gd name="T8" fmla="*/ 0 w 40"/>
                <a:gd name="T9" fmla="*/ 2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2"/>
                  </a:moveTo>
                  <a:lnTo>
                    <a:pt x="5" y="10"/>
                  </a:lnTo>
                  <a:lnTo>
                    <a:pt x="39" y="3"/>
                  </a:lnTo>
                  <a:lnTo>
                    <a:pt x="13" y="0"/>
                  </a:lnTo>
                  <a:lnTo>
                    <a:pt x="0" y="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1" name="Freeform 87"/>
            <p:cNvSpPr>
              <a:spLocks/>
            </p:cNvSpPr>
            <p:nvPr/>
          </p:nvSpPr>
          <p:spPr bwMode="auto">
            <a:xfrm>
              <a:off x="4591" y="2438"/>
              <a:ext cx="100" cy="119"/>
            </a:xfrm>
            <a:custGeom>
              <a:avLst/>
              <a:gdLst>
                <a:gd name="T0" fmla="*/ 0 w 100"/>
                <a:gd name="T1" fmla="*/ 70 h 119"/>
                <a:gd name="T2" fmla="*/ 12 w 100"/>
                <a:gd name="T3" fmla="*/ 92 h 119"/>
                <a:gd name="T4" fmla="*/ 9 w 100"/>
                <a:gd name="T5" fmla="*/ 113 h 119"/>
                <a:gd name="T6" fmla="*/ 24 w 100"/>
                <a:gd name="T7" fmla="*/ 118 h 119"/>
                <a:gd name="T8" fmla="*/ 23 w 100"/>
                <a:gd name="T9" fmla="*/ 74 h 119"/>
                <a:gd name="T10" fmla="*/ 34 w 100"/>
                <a:gd name="T11" fmla="*/ 70 h 119"/>
                <a:gd name="T12" fmla="*/ 35 w 100"/>
                <a:gd name="T13" fmla="*/ 87 h 119"/>
                <a:gd name="T14" fmla="*/ 44 w 100"/>
                <a:gd name="T15" fmla="*/ 106 h 119"/>
                <a:gd name="T16" fmla="*/ 62 w 100"/>
                <a:gd name="T17" fmla="*/ 97 h 119"/>
                <a:gd name="T18" fmla="*/ 40 w 100"/>
                <a:gd name="T19" fmla="*/ 57 h 119"/>
                <a:gd name="T20" fmla="*/ 73 w 100"/>
                <a:gd name="T21" fmla="*/ 39 h 119"/>
                <a:gd name="T22" fmla="*/ 29 w 100"/>
                <a:gd name="T23" fmla="*/ 50 h 119"/>
                <a:gd name="T24" fmla="*/ 22 w 100"/>
                <a:gd name="T25" fmla="*/ 25 h 119"/>
                <a:gd name="T26" fmla="*/ 87 w 100"/>
                <a:gd name="T27" fmla="*/ 22 h 119"/>
                <a:gd name="T28" fmla="*/ 99 w 100"/>
                <a:gd name="T29" fmla="*/ 0 h 119"/>
                <a:gd name="T30" fmla="*/ 80 w 100"/>
                <a:gd name="T31" fmla="*/ 14 h 119"/>
                <a:gd name="T32" fmla="*/ 34 w 100"/>
                <a:gd name="T33" fmla="*/ 7 h 119"/>
                <a:gd name="T34" fmla="*/ 18 w 100"/>
                <a:gd name="T35" fmla="*/ 17 h 119"/>
                <a:gd name="T36" fmla="*/ 0 w 100"/>
                <a:gd name="T37" fmla="*/ 70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119"/>
                <a:gd name="T59" fmla="*/ 100 w 100"/>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119">
                  <a:moveTo>
                    <a:pt x="0" y="70"/>
                  </a:moveTo>
                  <a:lnTo>
                    <a:pt x="12" y="92"/>
                  </a:lnTo>
                  <a:lnTo>
                    <a:pt x="9" y="113"/>
                  </a:lnTo>
                  <a:lnTo>
                    <a:pt x="24" y="118"/>
                  </a:lnTo>
                  <a:lnTo>
                    <a:pt x="23" y="74"/>
                  </a:lnTo>
                  <a:lnTo>
                    <a:pt x="34" y="70"/>
                  </a:lnTo>
                  <a:lnTo>
                    <a:pt x="35" y="87"/>
                  </a:lnTo>
                  <a:lnTo>
                    <a:pt x="44" y="106"/>
                  </a:lnTo>
                  <a:lnTo>
                    <a:pt x="62" y="97"/>
                  </a:lnTo>
                  <a:lnTo>
                    <a:pt x="40" y="57"/>
                  </a:lnTo>
                  <a:lnTo>
                    <a:pt x="73" y="39"/>
                  </a:lnTo>
                  <a:lnTo>
                    <a:pt x="29" y="50"/>
                  </a:lnTo>
                  <a:lnTo>
                    <a:pt x="22" y="25"/>
                  </a:lnTo>
                  <a:lnTo>
                    <a:pt x="87" y="22"/>
                  </a:lnTo>
                  <a:lnTo>
                    <a:pt x="99" y="0"/>
                  </a:lnTo>
                  <a:lnTo>
                    <a:pt x="80" y="14"/>
                  </a:lnTo>
                  <a:lnTo>
                    <a:pt x="34" y="7"/>
                  </a:lnTo>
                  <a:lnTo>
                    <a:pt x="18" y="17"/>
                  </a:lnTo>
                  <a:lnTo>
                    <a:pt x="0" y="7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2" name="Freeform 88"/>
            <p:cNvSpPr>
              <a:spLocks/>
            </p:cNvSpPr>
            <p:nvPr/>
          </p:nvSpPr>
          <p:spPr bwMode="auto">
            <a:xfrm>
              <a:off x="4669" y="2602"/>
              <a:ext cx="56" cy="31"/>
            </a:xfrm>
            <a:custGeom>
              <a:avLst/>
              <a:gdLst>
                <a:gd name="T0" fmla="*/ 0 w 56"/>
                <a:gd name="T1" fmla="*/ 17 h 31"/>
                <a:gd name="T2" fmla="*/ 2 w 56"/>
                <a:gd name="T3" fmla="*/ 30 h 31"/>
                <a:gd name="T4" fmla="*/ 55 w 56"/>
                <a:gd name="T5" fmla="*/ 0 h 31"/>
                <a:gd name="T6" fmla="*/ 15 w 56"/>
                <a:gd name="T7" fmla="*/ 9 h 31"/>
                <a:gd name="T8" fmla="*/ 0 w 56"/>
                <a:gd name="T9" fmla="*/ 17 h 31"/>
                <a:gd name="T10" fmla="*/ 0 60000 65536"/>
                <a:gd name="T11" fmla="*/ 0 60000 65536"/>
                <a:gd name="T12" fmla="*/ 0 60000 65536"/>
                <a:gd name="T13" fmla="*/ 0 60000 65536"/>
                <a:gd name="T14" fmla="*/ 0 60000 65536"/>
                <a:gd name="T15" fmla="*/ 0 w 56"/>
                <a:gd name="T16" fmla="*/ 0 h 31"/>
                <a:gd name="T17" fmla="*/ 56 w 56"/>
                <a:gd name="T18" fmla="*/ 31 h 31"/>
              </a:gdLst>
              <a:ahLst/>
              <a:cxnLst>
                <a:cxn ang="T10">
                  <a:pos x="T0" y="T1"/>
                </a:cxn>
                <a:cxn ang="T11">
                  <a:pos x="T2" y="T3"/>
                </a:cxn>
                <a:cxn ang="T12">
                  <a:pos x="T4" y="T5"/>
                </a:cxn>
                <a:cxn ang="T13">
                  <a:pos x="T6" y="T7"/>
                </a:cxn>
                <a:cxn ang="T14">
                  <a:pos x="T8" y="T9"/>
                </a:cxn>
              </a:cxnLst>
              <a:rect l="T15" t="T16" r="T17" b="T18"/>
              <a:pathLst>
                <a:path w="56" h="31">
                  <a:moveTo>
                    <a:pt x="0" y="17"/>
                  </a:moveTo>
                  <a:lnTo>
                    <a:pt x="2" y="30"/>
                  </a:lnTo>
                  <a:lnTo>
                    <a:pt x="55" y="0"/>
                  </a:lnTo>
                  <a:lnTo>
                    <a:pt x="15" y="9"/>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3" name="Freeform 89"/>
            <p:cNvSpPr>
              <a:spLocks/>
            </p:cNvSpPr>
            <p:nvPr/>
          </p:nvSpPr>
          <p:spPr bwMode="auto">
            <a:xfrm>
              <a:off x="4727" y="2432"/>
              <a:ext cx="20" cy="49"/>
            </a:xfrm>
            <a:custGeom>
              <a:avLst/>
              <a:gdLst>
                <a:gd name="T0" fmla="*/ 0 w 20"/>
                <a:gd name="T1" fmla="*/ 17 h 49"/>
                <a:gd name="T2" fmla="*/ 4 w 20"/>
                <a:gd name="T3" fmla="*/ 39 h 49"/>
                <a:gd name="T4" fmla="*/ 15 w 20"/>
                <a:gd name="T5" fmla="*/ 48 h 49"/>
                <a:gd name="T6" fmla="*/ 8 w 20"/>
                <a:gd name="T7" fmla="*/ 28 h 49"/>
                <a:gd name="T8" fmla="*/ 19 w 20"/>
                <a:gd name="T9" fmla="*/ 26 h 49"/>
                <a:gd name="T10" fmla="*/ 18 w 20"/>
                <a:gd name="T11" fmla="*/ 10 h 49"/>
                <a:gd name="T12" fmla="*/ 4 w 20"/>
                <a:gd name="T13" fmla="*/ 20 h 49"/>
                <a:gd name="T14" fmla="*/ 10 w 20"/>
                <a:gd name="T15" fmla="*/ 0 h 49"/>
                <a:gd name="T16" fmla="*/ 0 w 20"/>
                <a:gd name="T17" fmla="*/ 1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49"/>
                <a:gd name="T29" fmla="*/ 20 w 2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49">
                  <a:moveTo>
                    <a:pt x="0" y="17"/>
                  </a:moveTo>
                  <a:lnTo>
                    <a:pt x="4" y="39"/>
                  </a:lnTo>
                  <a:lnTo>
                    <a:pt x="15" y="48"/>
                  </a:lnTo>
                  <a:lnTo>
                    <a:pt x="8" y="28"/>
                  </a:lnTo>
                  <a:lnTo>
                    <a:pt x="19" y="26"/>
                  </a:lnTo>
                  <a:lnTo>
                    <a:pt x="18" y="10"/>
                  </a:lnTo>
                  <a:lnTo>
                    <a:pt x="4" y="20"/>
                  </a:lnTo>
                  <a:lnTo>
                    <a:pt x="10" y="0"/>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4" name="Freeform 90"/>
            <p:cNvSpPr>
              <a:spLocks/>
            </p:cNvSpPr>
            <p:nvPr/>
          </p:nvSpPr>
          <p:spPr bwMode="auto">
            <a:xfrm>
              <a:off x="4735" y="2510"/>
              <a:ext cx="47" cy="16"/>
            </a:xfrm>
            <a:custGeom>
              <a:avLst/>
              <a:gdLst>
                <a:gd name="T0" fmla="*/ 0 w 47"/>
                <a:gd name="T1" fmla="*/ 6 h 16"/>
                <a:gd name="T2" fmla="*/ 26 w 47"/>
                <a:gd name="T3" fmla="*/ 0 h 16"/>
                <a:gd name="T4" fmla="*/ 46 w 47"/>
                <a:gd name="T5" fmla="*/ 15 h 16"/>
                <a:gd name="T6" fmla="*/ 0 w 47"/>
                <a:gd name="T7" fmla="*/ 6 h 16"/>
                <a:gd name="T8" fmla="*/ 0 60000 65536"/>
                <a:gd name="T9" fmla="*/ 0 60000 65536"/>
                <a:gd name="T10" fmla="*/ 0 60000 65536"/>
                <a:gd name="T11" fmla="*/ 0 60000 65536"/>
                <a:gd name="T12" fmla="*/ 0 w 47"/>
                <a:gd name="T13" fmla="*/ 0 h 16"/>
                <a:gd name="T14" fmla="*/ 47 w 47"/>
                <a:gd name="T15" fmla="*/ 16 h 16"/>
              </a:gdLst>
              <a:ahLst/>
              <a:cxnLst>
                <a:cxn ang="T8">
                  <a:pos x="T0" y="T1"/>
                </a:cxn>
                <a:cxn ang="T9">
                  <a:pos x="T2" y="T3"/>
                </a:cxn>
                <a:cxn ang="T10">
                  <a:pos x="T4" y="T5"/>
                </a:cxn>
                <a:cxn ang="T11">
                  <a:pos x="T6" y="T7"/>
                </a:cxn>
              </a:cxnLst>
              <a:rect l="T12" t="T13" r="T14" b="T15"/>
              <a:pathLst>
                <a:path w="47" h="16">
                  <a:moveTo>
                    <a:pt x="0" y="6"/>
                  </a:moveTo>
                  <a:lnTo>
                    <a:pt x="26" y="0"/>
                  </a:lnTo>
                  <a:lnTo>
                    <a:pt x="46" y="15"/>
                  </a:lnTo>
                  <a:lnTo>
                    <a:pt x="0" y="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5" name="Freeform 91"/>
            <p:cNvSpPr>
              <a:spLocks/>
            </p:cNvSpPr>
            <p:nvPr/>
          </p:nvSpPr>
          <p:spPr bwMode="auto">
            <a:xfrm>
              <a:off x="4782" y="2473"/>
              <a:ext cx="168" cy="139"/>
            </a:xfrm>
            <a:custGeom>
              <a:avLst/>
              <a:gdLst>
                <a:gd name="T0" fmla="*/ 0 w 168"/>
                <a:gd name="T1" fmla="*/ 17 h 139"/>
                <a:gd name="T2" fmla="*/ 24 w 168"/>
                <a:gd name="T3" fmla="*/ 30 h 139"/>
                <a:gd name="T4" fmla="*/ 49 w 168"/>
                <a:gd name="T5" fmla="*/ 27 h 139"/>
                <a:gd name="T6" fmla="*/ 18 w 168"/>
                <a:gd name="T7" fmla="*/ 36 h 139"/>
                <a:gd name="T8" fmla="*/ 33 w 168"/>
                <a:gd name="T9" fmla="*/ 59 h 139"/>
                <a:gd name="T10" fmla="*/ 47 w 168"/>
                <a:gd name="T11" fmla="*/ 40 h 139"/>
                <a:gd name="T12" fmla="*/ 57 w 168"/>
                <a:gd name="T13" fmla="*/ 59 h 139"/>
                <a:gd name="T14" fmla="*/ 117 w 168"/>
                <a:gd name="T15" fmla="*/ 80 h 139"/>
                <a:gd name="T16" fmla="*/ 132 w 168"/>
                <a:gd name="T17" fmla="*/ 113 h 139"/>
                <a:gd name="T18" fmla="*/ 120 w 168"/>
                <a:gd name="T19" fmla="*/ 112 h 139"/>
                <a:gd name="T20" fmla="*/ 111 w 168"/>
                <a:gd name="T21" fmla="*/ 128 h 139"/>
                <a:gd name="T22" fmla="*/ 147 w 168"/>
                <a:gd name="T23" fmla="*/ 121 h 139"/>
                <a:gd name="T24" fmla="*/ 167 w 168"/>
                <a:gd name="T25" fmla="*/ 138 h 139"/>
                <a:gd name="T26" fmla="*/ 165 w 168"/>
                <a:gd name="T27" fmla="*/ 35 h 139"/>
                <a:gd name="T28" fmla="*/ 113 w 168"/>
                <a:gd name="T29" fmla="*/ 17 h 139"/>
                <a:gd name="T30" fmla="*/ 71 w 168"/>
                <a:gd name="T31" fmla="*/ 47 h 139"/>
                <a:gd name="T32" fmla="*/ 55 w 168"/>
                <a:gd name="T33" fmla="*/ 31 h 139"/>
                <a:gd name="T34" fmla="*/ 49 w 168"/>
                <a:gd name="T35" fmla="*/ 6 h 139"/>
                <a:gd name="T36" fmla="*/ 24 w 168"/>
                <a:gd name="T37" fmla="*/ 0 h 139"/>
                <a:gd name="T38" fmla="*/ 0 w 168"/>
                <a:gd name="T39" fmla="*/ 17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39"/>
                <a:gd name="T62" fmla="*/ 168 w 168"/>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39">
                  <a:moveTo>
                    <a:pt x="0" y="17"/>
                  </a:moveTo>
                  <a:lnTo>
                    <a:pt x="24" y="30"/>
                  </a:lnTo>
                  <a:lnTo>
                    <a:pt x="49" y="27"/>
                  </a:lnTo>
                  <a:lnTo>
                    <a:pt x="18" y="36"/>
                  </a:lnTo>
                  <a:lnTo>
                    <a:pt x="33" y="59"/>
                  </a:lnTo>
                  <a:lnTo>
                    <a:pt x="47" y="40"/>
                  </a:lnTo>
                  <a:lnTo>
                    <a:pt x="57" y="59"/>
                  </a:lnTo>
                  <a:lnTo>
                    <a:pt x="117" y="80"/>
                  </a:lnTo>
                  <a:lnTo>
                    <a:pt x="132" y="113"/>
                  </a:lnTo>
                  <a:lnTo>
                    <a:pt x="120" y="112"/>
                  </a:lnTo>
                  <a:lnTo>
                    <a:pt x="111" y="128"/>
                  </a:lnTo>
                  <a:lnTo>
                    <a:pt x="147" y="121"/>
                  </a:lnTo>
                  <a:lnTo>
                    <a:pt x="167" y="138"/>
                  </a:lnTo>
                  <a:lnTo>
                    <a:pt x="165" y="35"/>
                  </a:lnTo>
                  <a:lnTo>
                    <a:pt x="113" y="17"/>
                  </a:lnTo>
                  <a:lnTo>
                    <a:pt x="71" y="47"/>
                  </a:lnTo>
                  <a:lnTo>
                    <a:pt x="55" y="31"/>
                  </a:lnTo>
                  <a:lnTo>
                    <a:pt x="49" y="6"/>
                  </a:lnTo>
                  <a:lnTo>
                    <a:pt x="24" y="0"/>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6" name="Freeform 92"/>
            <p:cNvSpPr>
              <a:spLocks/>
            </p:cNvSpPr>
            <p:nvPr/>
          </p:nvSpPr>
          <p:spPr bwMode="auto">
            <a:xfrm>
              <a:off x="4788" y="2580"/>
              <a:ext cx="8" cy="13"/>
            </a:xfrm>
            <a:custGeom>
              <a:avLst/>
              <a:gdLst>
                <a:gd name="T0" fmla="*/ 0 w 8"/>
                <a:gd name="T1" fmla="*/ 12 h 13"/>
                <a:gd name="T2" fmla="*/ 4 w 8"/>
                <a:gd name="T3" fmla="*/ 0 h 13"/>
                <a:gd name="T4" fmla="*/ 7 w 8"/>
                <a:gd name="T5" fmla="*/ 6 h 13"/>
                <a:gd name="T6" fmla="*/ 0 w 8"/>
                <a:gd name="T7" fmla="*/ 12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0" y="12"/>
                  </a:moveTo>
                  <a:lnTo>
                    <a:pt x="4" y="0"/>
                  </a:lnTo>
                  <a:lnTo>
                    <a:pt x="7" y="6"/>
                  </a:lnTo>
                  <a:lnTo>
                    <a:pt x="0" y="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7" name="Freeform 93"/>
            <p:cNvSpPr>
              <a:spLocks/>
            </p:cNvSpPr>
            <p:nvPr/>
          </p:nvSpPr>
          <p:spPr bwMode="auto">
            <a:xfrm>
              <a:off x="3394" y="1798"/>
              <a:ext cx="308" cy="262"/>
            </a:xfrm>
            <a:custGeom>
              <a:avLst/>
              <a:gdLst>
                <a:gd name="T0" fmla="*/ 0 w 308"/>
                <a:gd name="T1" fmla="*/ 9 h 262"/>
                <a:gd name="T2" fmla="*/ 8 w 308"/>
                <a:gd name="T3" fmla="*/ 0 h 262"/>
                <a:gd name="T4" fmla="*/ 32 w 308"/>
                <a:gd name="T5" fmla="*/ 20 h 262"/>
                <a:gd name="T6" fmla="*/ 61 w 308"/>
                <a:gd name="T7" fmla="*/ 4 h 262"/>
                <a:gd name="T8" fmla="*/ 64 w 308"/>
                <a:gd name="T9" fmla="*/ 19 h 262"/>
                <a:gd name="T10" fmla="*/ 77 w 308"/>
                <a:gd name="T11" fmla="*/ 24 h 262"/>
                <a:gd name="T12" fmla="*/ 80 w 308"/>
                <a:gd name="T13" fmla="*/ 42 h 262"/>
                <a:gd name="T14" fmla="*/ 122 w 308"/>
                <a:gd name="T15" fmla="*/ 60 h 262"/>
                <a:gd name="T16" fmla="*/ 161 w 308"/>
                <a:gd name="T17" fmla="*/ 55 h 262"/>
                <a:gd name="T18" fmla="*/ 158 w 308"/>
                <a:gd name="T19" fmla="*/ 45 h 262"/>
                <a:gd name="T20" fmla="*/ 208 w 308"/>
                <a:gd name="T21" fmla="*/ 28 h 262"/>
                <a:gd name="T22" fmla="*/ 273 w 308"/>
                <a:gd name="T23" fmla="*/ 57 h 262"/>
                <a:gd name="T24" fmla="*/ 275 w 308"/>
                <a:gd name="T25" fmla="*/ 74 h 262"/>
                <a:gd name="T26" fmla="*/ 264 w 308"/>
                <a:gd name="T27" fmla="*/ 104 h 262"/>
                <a:gd name="T28" fmla="*/ 266 w 308"/>
                <a:gd name="T29" fmla="*/ 146 h 262"/>
                <a:gd name="T30" fmla="*/ 282 w 308"/>
                <a:gd name="T31" fmla="*/ 159 h 262"/>
                <a:gd name="T32" fmla="*/ 269 w 308"/>
                <a:gd name="T33" fmla="*/ 180 h 262"/>
                <a:gd name="T34" fmla="*/ 307 w 308"/>
                <a:gd name="T35" fmla="*/ 228 h 262"/>
                <a:gd name="T36" fmla="*/ 282 w 308"/>
                <a:gd name="T37" fmla="*/ 261 h 262"/>
                <a:gd name="T38" fmla="*/ 213 w 308"/>
                <a:gd name="T39" fmla="*/ 250 h 262"/>
                <a:gd name="T40" fmla="*/ 198 w 308"/>
                <a:gd name="T41" fmla="*/ 228 h 262"/>
                <a:gd name="T42" fmla="*/ 151 w 308"/>
                <a:gd name="T43" fmla="*/ 236 h 262"/>
                <a:gd name="T44" fmla="*/ 117 w 308"/>
                <a:gd name="T45" fmla="*/ 215 h 262"/>
                <a:gd name="T46" fmla="*/ 94 w 308"/>
                <a:gd name="T47" fmla="*/ 175 h 262"/>
                <a:gd name="T48" fmla="*/ 76 w 308"/>
                <a:gd name="T49" fmla="*/ 169 h 262"/>
                <a:gd name="T50" fmla="*/ 71 w 308"/>
                <a:gd name="T51" fmla="*/ 177 h 262"/>
                <a:gd name="T52" fmla="*/ 50 w 308"/>
                <a:gd name="T53" fmla="*/ 136 h 262"/>
                <a:gd name="T54" fmla="*/ 21 w 308"/>
                <a:gd name="T55" fmla="*/ 112 h 262"/>
                <a:gd name="T56" fmla="*/ 35 w 308"/>
                <a:gd name="T57" fmla="*/ 74 h 262"/>
                <a:gd name="T58" fmla="*/ 22 w 308"/>
                <a:gd name="T59" fmla="*/ 69 h 262"/>
                <a:gd name="T60" fmla="*/ 11 w 308"/>
                <a:gd name="T61" fmla="*/ 49 h 262"/>
                <a:gd name="T62" fmla="*/ 0 w 308"/>
                <a:gd name="T63" fmla="*/ 9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8"/>
                <a:gd name="T97" fmla="*/ 0 h 262"/>
                <a:gd name="T98" fmla="*/ 308 w 308"/>
                <a:gd name="T99" fmla="*/ 262 h 2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8" h="262">
                  <a:moveTo>
                    <a:pt x="0" y="9"/>
                  </a:moveTo>
                  <a:lnTo>
                    <a:pt x="8" y="0"/>
                  </a:lnTo>
                  <a:lnTo>
                    <a:pt x="32" y="20"/>
                  </a:lnTo>
                  <a:lnTo>
                    <a:pt x="61" y="4"/>
                  </a:lnTo>
                  <a:lnTo>
                    <a:pt x="64" y="19"/>
                  </a:lnTo>
                  <a:lnTo>
                    <a:pt x="77" y="24"/>
                  </a:lnTo>
                  <a:lnTo>
                    <a:pt x="80" y="42"/>
                  </a:lnTo>
                  <a:lnTo>
                    <a:pt x="122" y="60"/>
                  </a:lnTo>
                  <a:lnTo>
                    <a:pt x="161" y="55"/>
                  </a:lnTo>
                  <a:lnTo>
                    <a:pt x="158" y="45"/>
                  </a:lnTo>
                  <a:lnTo>
                    <a:pt x="208" y="28"/>
                  </a:lnTo>
                  <a:lnTo>
                    <a:pt x="273" y="57"/>
                  </a:lnTo>
                  <a:lnTo>
                    <a:pt x="275" y="74"/>
                  </a:lnTo>
                  <a:lnTo>
                    <a:pt x="264" y="104"/>
                  </a:lnTo>
                  <a:lnTo>
                    <a:pt x="266" y="146"/>
                  </a:lnTo>
                  <a:lnTo>
                    <a:pt x="282" y="159"/>
                  </a:lnTo>
                  <a:lnTo>
                    <a:pt x="269" y="180"/>
                  </a:lnTo>
                  <a:lnTo>
                    <a:pt x="307" y="228"/>
                  </a:lnTo>
                  <a:lnTo>
                    <a:pt x="282" y="261"/>
                  </a:lnTo>
                  <a:lnTo>
                    <a:pt x="213" y="250"/>
                  </a:lnTo>
                  <a:lnTo>
                    <a:pt x="198" y="228"/>
                  </a:lnTo>
                  <a:lnTo>
                    <a:pt x="151" y="236"/>
                  </a:lnTo>
                  <a:lnTo>
                    <a:pt x="117" y="215"/>
                  </a:lnTo>
                  <a:lnTo>
                    <a:pt x="94" y="175"/>
                  </a:lnTo>
                  <a:lnTo>
                    <a:pt x="76" y="169"/>
                  </a:lnTo>
                  <a:lnTo>
                    <a:pt x="71" y="177"/>
                  </a:lnTo>
                  <a:lnTo>
                    <a:pt x="50" y="136"/>
                  </a:lnTo>
                  <a:lnTo>
                    <a:pt x="21" y="112"/>
                  </a:lnTo>
                  <a:lnTo>
                    <a:pt x="35" y="74"/>
                  </a:lnTo>
                  <a:lnTo>
                    <a:pt x="22" y="69"/>
                  </a:lnTo>
                  <a:lnTo>
                    <a:pt x="11" y="49"/>
                  </a:lnTo>
                  <a:lnTo>
                    <a:pt x="0" y="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8" name="Freeform 94"/>
            <p:cNvSpPr>
              <a:spLocks/>
            </p:cNvSpPr>
            <p:nvPr/>
          </p:nvSpPr>
          <p:spPr bwMode="auto">
            <a:xfrm>
              <a:off x="3307" y="1847"/>
              <a:ext cx="159" cy="146"/>
            </a:xfrm>
            <a:custGeom>
              <a:avLst/>
              <a:gdLst>
                <a:gd name="T0" fmla="*/ 0 w 159"/>
                <a:gd name="T1" fmla="*/ 70 h 146"/>
                <a:gd name="T2" fmla="*/ 8 w 159"/>
                <a:gd name="T3" fmla="*/ 91 h 146"/>
                <a:gd name="T4" fmla="*/ 79 w 159"/>
                <a:gd name="T5" fmla="*/ 123 h 146"/>
                <a:gd name="T6" fmla="*/ 80 w 159"/>
                <a:gd name="T7" fmla="*/ 135 h 146"/>
                <a:gd name="T8" fmla="*/ 97 w 159"/>
                <a:gd name="T9" fmla="*/ 143 h 146"/>
                <a:gd name="T10" fmla="*/ 126 w 159"/>
                <a:gd name="T11" fmla="*/ 145 h 146"/>
                <a:gd name="T12" fmla="*/ 150 w 159"/>
                <a:gd name="T13" fmla="*/ 129 h 146"/>
                <a:gd name="T14" fmla="*/ 158 w 159"/>
                <a:gd name="T15" fmla="*/ 128 h 146"/>
                <a:gd name="T16" fmla="*/ 137 w 159"/>
                <a:gd name="T17" fmla="*/ 87 h 146"/>
                <a:gd name="T18" fmla="*/ 108 w 159"/>
                <a:gd name="T19" fmla="*/ 63 h 146"/>
                <a:gd name="T20" fmla="*/ 122 w 159"/>
                <a:gd name="T21" fmla="*/ 25 h 146"/>
                <a:gd name="T22" fmla="*/ 109 w 159"/>
                <a:gd name="T23" fmla="*/ 20 h 146"/>
                <a:gd name="T24" fmla="*/ 98 w 159"/>
                <a:gd name="T25" fmla="*/ 0 h 146"/>
                <a:gd name="T26" fmla="*/ 62 w 159"/>
                <a:gd name="T27" fmla="*/ 1 h 146"/>
                <a:gd name="T28" fmla="*/ 44 w 159"/>
                <a:gd name="T29" fmla="*/ 14 h 146"/>
                <a:gd name="T30" fmla="*/ 39 w 159"/>
                <a:gd name="T31" fmla="*/ 49 h 146"/>
                <a:gd name="T32" fmla="*/ 0 w 159"/>
                <a:gd name="T33" fmla="*/ 7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146"/>
                <a:gd name="T53" fmla="*/ 159 w 159"/>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146">
                  <a:moveTo>
                    <a:pt x="0" y="70"/>
                  </a:moveTo>
                  <a:lnTo>
                    <a:pt x="8" y="91"/>
                  </a:lnTo>
                  <a:lnTo>
                    <a:pt x="79" y="123"/>
                  </a:lnTo>
                  <a:lnTo>
                    <a:pt x="80" y="135"/>
                  </a:lnTo>
                  <a:lnTo>
                    <a:pt x="97" y="143"/>
                  </a:lnTo>
                  <a:lnTo>
                    <a:pt x="126" y="145"/>
                  </a:lnTo>
                  <a:lnTo>
                    <a:pt x="150" y="129"/>
                  </a:lnTo>
                  <a:lnTo>
                    <a:pt x="158" y="128"/>
                  </a:lnTo>
                  <a:lnTo>
                    <a:pt x="137" y="87"/>
                  </a:lnTo>
                  <a:lnTo>
                    <a:pt x="108" y="63"/>
                  </a:lnTo>
                  <a:lnTo>
                    <a:pt x="122" y="25"/>
                  </a:lnTo>
                  <a:lnTo>
                    <a:pt x="109" y="20"/>
                  </a:lnTo>
                  <a:lnTo>
                    <a:pt x="98" y="0"/>
                  </a:lnTo>
                  <a:lnTo>
                    <a:pt x="62" y="1"/>
                  </a:lnTo>
                  <a:lnTo>
                    <a:pt x="44" y="14"/>
                  </a:lnTo>
                  <a:lnTo>
                    <a:pt x="39" y="49"/>
                  </a:lnTo>
                  <a:lnTo>
                    <a:pt x="0" y="7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39" name="Freeform 95"/>
            <p:cNvSpPr>
              <a:spLocks/>
            </p:cNvSpPr>
            <p:nvPr/>
          </p:nvSpPr>
          <p:spPr bwMode="auto">
            <a:xfrm>
              <a:off x="2796" y="1659"/>
              <a:ext cx="188" cy="176"/>
            </a:xfrm>
            <a:custGeom>
              <a:avLst/>
              <a:gdLst>
                <a:gd name="T0" fmla="*/ 0 w 188"/>
                <a:gd name="T1" fmla="*/ 44 h 176"/>
                <a:gd name="T2" fmla="*/ 4 w 188"/>
                <a:gd name="T3" fmla="*/ 23 h 176"/>
                <a:gd name="T4" fmla="*/ 27 w 188"/>
                <a:gd name="T5" fmla="*/ 13 h 176"/>
                <a:gd name="T6" fmla="*/ 37 w 188"/>
                <a:gd name="T7" fmla="*/ 23 h 176"/>
                <a:gd name="T8" fmla="*/ 59 w 188"/>
                <a:gd name="T9" fmla="*/ 4 h 176"/>
                <a:gd name="T10" fmla="*/ 84 w 188"/>
                <a:gd name="T11" fmla="*/ 0 h 176"/>
                <a:gd name="T12" fmla="*/ 111 w 188"/>
                <a:gd name="T13" fmla="*/ 12 h 176"/>
                <a:gd name="T14" fmla="*/ 111 w 188"/>
                <a:gd name="T15" fmla="*/ 31 h 176"/>
                <a:gd name="T16" fmla="*/ 89 w 188"/>
                <a:gd name="T17" fmla="*/ 35 h 176"/>
                <a:gd name="T18" fmla="*/ 91 w 188"/>
                <a:gd name="T19" fmla="*/ 58 h 176"/>
                <a:gd name="T20" fmla="*/ 127 w 188"/>
                <a:gd name="T21" fmla="*/ 98 h 176"/>
                <a:gd name="T22" fmla="*/ 149 w 188"/>
                <a:gd name="T23" fmla="*/ 100 h 176"/>
                <a:gd name="T24" fmla="*/ 147 w 188"/>
                <a:gd name="T25" fmla="*/ 109 h 176"/>
                <a:gd name="T26" fmla="*/ 187 w 188"/>
                <a:gd name="T27" fmla="*/ 135 h 176"/>
                <a:gd name="T28" fmla="*/ 160 w 188"/>
                <a:gd name="T29" fmla="*/ 131 h 176"/>
                <a:gd name="T30" fmla="*/ 166 w 188"/>
                <a:gd name="T31" fmla="*/ 156 h 176"/>
                <a:gd name="T32" fmla="*/ 149 w 188"/>
                <a:gd name="T33" fmla="*/ 175 h 176"/>
                <a:gd name="T34" fmla="*/ 142 w 188"/>
                <a:gd name="T35" fmla="*/ 135 h 176"/>
                <a:gd name="T36" fmla="*/ 71 w 188"/>
                <a:gd name="T37" fmla="*/ 91 h 176"/>
                <a:gd name="T38" fmla="*/ 55 w 188"/>
                <a:gd name="T39" fmla="*/ 62 h 176"/>
                <a:gd name="T40" fmla="*/ 33 w 188"/>
                <a:gd name="T41" fmla="*/ 52 h 176"/>
                <a:gd name="T42" fmla="*/ 12 w 188"/>
                <a:gd name="T43" fmla="*/ 65 h 176"/>
                <a:gd name="T44" fmla="*/ 0 w 188"/>
                <a:gd name="T45" fmla="*/ 44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8"/>
                <a:gd name="T70" fmla="*/ 0 h 176"/>
                <a:gd name="T71" fmla="*/ 188 w 188"/>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8" h="176">
                  <a:moveTo>
                    <a:pt x="0" y="44"/>
                  </a:moveTo>
                  <a:lnTo>
                    <a:pt x="4" y="23"/>
                  </a:lnTo>
                  <a:lnTo>
                    <a:pt x="27" y="13"/>
                  </a:lnTo>
                  <a:lnTo>
                    <a:pt x="37" y="23"/>
                  </a:lnTo>
                  <a:lnTo>
                    <a:pt x="59" y="4"/>
                  </a:lnTo>
                  <a:lnTo>
                    <a:pt x="84" y="0"/>
                  </a:lnTo>
                  <a:lnTo>
                    <a:pt x="111" y="12"/>
                  </a:lnTo>
                  <a:lnTo>
                    <a:pt x="111" y="31"/>
                  </a:lnTo>
                  <a:lnTo>
                    <a:pt x="89" y="35"/>
                  </a:lnTo>
                  <a:lnTo>
                    <a:pt x="91" y="58"/>
                  </a:lnTo>
                  <a:lnTo>
                    <a:pt x="127" y="98"/>
                  </a:lnTo>
                  <a:lnTo>
                    <a:pt x="149" y="100"/>
                  </a:lnTo>
                  <a:lnTo>
                    <a:pt x="147" y="109"/>
                  </a:lnTo>
                  <a:lnTo>
                    <a:pt x="187" y="135"/>
                  </a:lnTo>
                  <a:lnTo>
                    <a:pt x="160" y="131"/>
                  </a:lnTo>
                  <a:lnTo>
                    <a:pt x="166" y="156"/>
                  </a:lnTo>
                  <a:lnTo>
                    <a:pt x="149" y="175"/>
                  </a:lnTo>
                  <a:lnTo>
                    <a:pt x="142" y="135"/>
                  </a:lnTo>
                  <a:lnTo>
                    <a:pt x="71" y="91"/>
                  </a:lnTo>
                  <a:lnTo>
                    <a:pt x="55" y="62"/>
                  </a:lnTo>
                  <a:lnTo>
                    <a:pt x="33" y="52"/>
                  </a:lnTo>
                  <a:lnTo>
                    <a:pt x="12" y="65"/>
                  </a:lnTo>
                  <a:lnTo>
                    <a:pt x="0" y="4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0" name="Freeform 96"/>
            <p:cNvSpPr>
              <a:spLocks/>
            </p:cNvSpPr>
            <p:nvPr/>
          </p:nvSpPr>
          <p:spPr bwMode="auto">
            <a:xfrm>
              <a:off x="2820" y="1772"/>
              <a:ext cx="24" cy="44"/>
            </a:xfrm>
            <a:custGeom>
              <a:avLst/>
              <a:gdLst>
                <a:gd name="T0" fmla="*/ 0 w 24"/>
                <a:gd name="T1" fmla="*/ 6 h 44"/>
                <a:gd name="T2" fmla="*/ 4 w 24"/>
                <a:gd name="T3" fmla="*/ 39 h 44"/>
                <a:gd name="T4" fmla="*/ 14 w 24"/>
                <a:gd name="T5" fmla="*/ 43 h 44"/>
                <a:gd name="T6" fmla="*/ 23 w 24"/>
                <a:gd name="T7" fmla="*/ 17 h 44"/>
                <a:gd name="T8" fmla="*/ 15 w 24"/>
                <a:gd name="T9" fmla="*/ 0 h 44"/>
                <a:gd name="T10" fmla="*/ 0 w 24"/>
                <a:gd name="T11" fmla="*/ 6 h 44"/>
                <a:gd name="T12" fmla="*/ 0 60000 65536"/>
                <a:gd name="T13" fmla="*/ 0 60000 65536"/>
                <a:gd name="T14" fmla="*/ 0 60000 65536"/>
                <a:gd name="T15" fmla="*/ 0 60000 65536"/>
                <a:gd name="T16" fmla="*/ 0 60000 65536"/>
                <a:gd name="T17" fmla="*/ 0 60000 65536"/>
                <a:gd name="T18" fmla="*/ 0 w 24"/>
                <a:gd name="T19" fmla="*/ 0 h 44"/>
                <a:gd name="T20" fmla="*/ 24 w 2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4" h="44">
                  <a:moveTo>
                    <a:pt x="0" y="6"/>
                  </a:moveTo>
                  <a:lnTo>
                    <a:pt x="4" y="39"/>
                  </a:lnTo>
                  <a:lnTo>
                    <a:pt x="14" y="43"/>
                  </a:lnTo>
                  <a:lnTo>
                    <a:pt x="23" y="17"/>
                  </a:lnTo>
                  <a:lnTo>
                    <a:pt x="15" y="0"/>
                  </a:lnTo>
                  <a:lnTo>
                    <a:pt x="0" y="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1" name="Freeform 97"/>
            <p:cNvSpPr>
              <a:spLocks/>
            </p:cNvSpPr>
            <p:nvPr/>
          </p:nvSpPr>
          <p:spPr bwMode="auto">
            <a:xfrm>
              <a:off x="2889" y="1828"/>
              <a:ext cx="50" cy="30"/>
            </a:xfrm>
            <a:custGeom>
              <a:avLst/>
              <a:gdLst>
                <a:gd name="T0" fmla="*/ 0 w 50"/>
                <a:gd name="T1" fmla="*/ 7 h 30"/>
                <a:gd name="T2" fmla="*/ 41 w 50"/>
                <a:gd name="T3" fmla="*/ 29 h 30"/>
                <a:gd name="T4" fmla="*/ 49 w 50"/>
                <a:gd name="T5" fmla="*/ 0 h 30"/>
                <a:gd name="T6" fmla="*/ 0 w 50"/>
                <a:gd name="T7" fmla="*/ 7 h 30"/>
                <a:gd name="T8" fmla="*/ 0 60000 65536"/>
                <a:gd name="T9" fmla="*/ 0 60000 65536"/>
                <a:gd name="T10" fmla="*/ 0 60000 65536"/>
                <a:gd name="T11" fmla="*/ 0 60000 65536"/>
                <a:gd name="T12" fmla="*/ 0 w 50"/>
                <a:gd name="T13" fmla="*/ 0 h 30"/>
                <a:gd name="T14" fmla="*/ 50 w 50"/>
                <a:gd name="T15" fmla="*/ 30 h 30"/>
              </a:gdLst>
              <a:ahLst/>
              <a:cxnLst>
                <a:cxn ang="T8">
                  <a:pos x="T0" y="T1"/>
                </a:cxn>
                <a:cxn ang="T9">
                  <a:pos x="T2" y="T3"/>
                </a:cxn>
                <a:cxn ang="T10">
                  <a:pos x="T4" y="T5"/>
                </a:cxn>
                <a:cxn ang="T11">
                  <a:pos x="T6" y="T7"/>
                </a:cxn>
              </a:cxnLst>
              <a:rect l="T12" t="T13" r="T14" b="T15"/>
              <a:pathLst>
                <a:path w="50" h="30">
                  <a:moveTo>
                    <a:pt x="0" y="7"/>
                  </a:moveTo>
                  <a:lnTo>
                    <a:pt x="41" y="29"/>
                  </a:lnTo>
                  <a:lnTo>
                    <a:pt x="49" y="0"/>
                  </a:lnTo>
                  <a:lnTo>
                    <a:pt x="0" y="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2" name="Freeform 98"/>
            <p:cNvSpPr>
              <a:spLocks/>
            </p:cNvSpPr>
            <p:nvPr/>
          </p:nvSpPr>
          <p:spPr bwMode="auto">
            <a:xfrm>
              <a:off x="4764" y="1909"/>
              <a:ext cx="38" cy="45"/>
            </a:xfrm>
            <a:custGeom>
              <a:avLst/>
              <a:gdLst>
                <a:gd name="T0" fmla="*/ 0 w 38"/>
                <a:gd name="T1" fmla="*/ 12 h 45"/>
                <a:gd name="T2" fmla="*/ 1 w 38"/>
                <a:gd name="T3" fmla="*/ 23 h 45"/>
                <a:gd name="T4" fmla="*/ 9 w 38"/>
                <a:gd name="T5" fmla="*/ 12 h 45"/>
                <a:gd name="T6" fmla="*/ 13 w 38"/>
                <a:gd name="T7" fmla="*/ 19 h 45"/>
                <a:gd name="T8" fmla="*/ 9 w 38"/>
                <a:gd name="T9" fmla="*/ 44 h 45"/>
                <a:gd name="T10" fmla="*/ 27 w 38"/>
                <a:gd name="T11" fmla="*/ 44 h 45"/>
                <a:gd name="T12" fmla="*/ 37 w 38"/>
                <a:gd name="T13" fmla="*/ 17 h 45"/>
                <a:gd name="T14" fmla="*/ 31 w 38"/>
                <a:gd name="T15" fmla="*/ 2 h 45"/>
                <a:gd name="T16" fmla="*/ 14 w 38"/>
                <a:gd name="T17" fmla="*/ 0 h 45"/>
                <a:gd name="T18" fmla="*/ 0 w 38"/>
                <a:gd name="T19" fmla="*/ 12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5"/>
                <a:gd name="T32" fmla="*/ 38 w 3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5">
                  <a:moveTo>
                    <a:pt x="0" y="12"/>
                  </a:moveTo>
                  <a:lnTo>
                    <a:pt x="1" y="23"/>
                  </a:lnTo>
                  <a:lnTo>
                    <a:pt x="9" y="12"/>
                  </a:lnTo>
                  <a:lnTo>
                    <a:pt x="13" y="19"/>
                  </a:lnTo>
                  <a:lnTo>
                    <a:pt x="9" y="44"/>
                  </a:lnTo>
                  <a:lnTo>
                    <a:pt x="27" y="44"/>
                  </a:lnTo>
                  <a:lnTo>
                    <a:pt x="37" y="17"/>
                  </a:lnTo>
                  <a:lnTo>
                    <a:pt x="31" y="2"/>
                  </a:lnTo>
                  <a:lnTo>
                    <a:pt x="14" y="0"/>
                  </a:lnTo>
                  <a:lnTo>
                    <a:pt x="0" y="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3" name="Freeform 99"/>
            <p:cNvSpPr>
              <a:spLocks/>
            </p:cNvSpPr>
            <p:nvPr/>
          </p:nvSpPr>
          <p:spPr bwMode="auto">
            <a:xfrm>
              <a:off x="4783" y="1770"/>
              <a:ext cx="181" cy="146"/>
            </a:xfrm>
            <a:custGeom>
              <a:avLst/>
              <a:gdLst>
                <a:gd name="T0" fmla="*/ 0 w 181"/>
                <a:gd name="T1" fmla="*/ 137 h 146"/>
                <a:gd name="T2" fmla="*/ 32 w 181"/>
                <a:gd name="T3" fmla="*/ 110 h 146"/>
                <a:gd name="T4" fmla="*/ 77 w 181"/>
                <a:gd name="T5" fmla="*/ 110 h 146"/>
                <a:gd name="T6" fmla="*/ 96 w 181"/>
                <a:gd name="T7" fmla="*/ 77 h 146"/>
                <a:gd name="T8" fmla="*/ 104 w 181"/>
                <a:gd name="T9" fmla="*/ 74 h 146"/>
                <a:gd name="T10" fmla="*/ 104 w 181"/>
                <a:gd name="T11" fmla="*/ 87 h 146"/>
                <a:gd name="T12" fmla="*/ 125 w 181"/>
                <a:gd name="T13" fmla="*/ 74 h 146"/>
                <a:gd name="T14" fmla="*/ 143 w 181"/>
                <a:gd name="T15" fmla="*/ 49 h 146"/>
                <a:gd name="T16" fmla="*/ 150 w 181"/>
                <a:gd name="T17" fmla="*/ 8 h 146"/>
                <a:gd name="T18" fmla="*/ 164 w 181"/>
                <a:gd name="T19" fmla="*/ 10 h 146"/>
                <a:gd name="T20" fmla="*/ 160 w 181"/>
                <a:gd name="T21" fmla="*/ 0 h 146"/>
                <a:gd name="T22" fmla="*/ 169 w 181"/>
                <a:gd name="T23" fmla="*/ 1 h 146"/>
                <a:gd name="T24" fmla="*/ 180 w 181"/>
                <a:gd name="T25" fmla="*/ 35 h 146"/>
                <a:gd name="T26" fmla="*/ 164 w 181"/>
                <a:gd name="T27" fmla="*/ 60 h 146"/>
                <a:gd name="T28" fmla="*/ 164 w 181"/>
                <a:gd name="T29" fmla="*/ 82 h 146"/>
                <a:gd name="T30" fmla="*/ 153 w 181"/>
                <a:gd name="T31" fmla="*/ 115 h 146"/>
                <a:gd name="T32" fmla="*/ 145 w 181"/>
                <a:gd name="T33" fmla="*/ 120 h 146"/>
                <a:gd name="T34" fmla="*/ 144 w 181"/>
                <a:gd name="T35" fmla="*/ 107 h 146"/>
                <a:gd name="T36" fmla="*/ 118 w 181"/>
                <a:gd name="T37" fmla="*/ 126 h 146"/>
                <a:gd name="T38" fmla="*/ 96 w 181"/>
                <a:gd name="T39" fmla="*/ 118 h 146"/>
                <a:gd name="T40" fmla="*/ 97 w 181"/>
                <a:gd name="T41" fmla="*/ 133 h 146"/>
                <a:gd name="T42" fmla="*/ 78 w 181"/>
                <a:gd name="T43" fmla="*/ 145 h 146"/>
                <a:gd name="T44" fmla="*/ 73 w 181"/>
                <a:gd name="T45" fmla="*/ 124 h 146"/>
                <a:gd name="T46" fmla="*/ 0 w 181"/>
                <a:gd name="T47" fmla="*/ 137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1"/>
                <a:gd name="T73" fmla="*/ 0 h 146"/>
                <a:gd name="T74" fmla="*/ 181 w 181"/>
                <a:gd name="T75" fmla="*/ 146 h 1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1" h="146">
                  <a:moveTo>
                    <a:pt x="0" y="137"/>
                  </a:moveTo>
                  <a:lnTo>
                    <a:pt x="32" y="110"/>
                  </a:lnTo>
                  <a:lnTo>
                    <a:pt x="77" y="110"/>
                  </a:lnTo>
                  <a:lnTo>
                    <a:pt x="96" y="77"/>
                  </a:lnTo>
                  <a:lnTo>
                    <a:pt x="104" y="74"/>
                  </a:lnTo>
                  <a:lnTo>
                    <a:pt x="104" y="87"/>
                  </a:lnTo>
                  <a:lnTo>
                    <a:pt x="125" y="74"/>
                  </a:lnTo>
                  <a:lnTo>
                    <a:pt x="143" y="49"/>
                  </a:lnTo>
                  <a:lnTo>
                    <a:pt x="150" y="8"/>
                  </a:lnTo>
                  <a:lnTo>
                    <a:pt x="164" y="10"/>
                  </a:lnTo>
                  <a:lnTo>
                    <a:pt x="160" y="0"/>
                  </a:lnTo>
                  <a:lnTo>
                    <a:pt x="169" y="1"/>
                  </a:lnTo>
                  <a:lnTo>
                    <a:pt x="180" y="35"/>
                  </a:lnTo>
                  <a:lnTo>
                    <a:pt x="164" y="60"/>
                  </a:lnTo>
                  <a:lnTo>
                    <a:pt x="164" y="82"/>
                  </a:lnTo>
                  <a:lnTo>
                    <a:pt x="153" y="115"/>
                  </a:lnTo>
                  <a:lnTo>
                    <a:pt x="145" y="120"/>
                  </a:lnTo>
                  <a:lnTo>
                    <a:pt x="144" y="107"/>
                  </a:lnTo>
                  <a:lnTo>
                    <a:pt x="118" y="126"/>
                  </a:lnTo>
                  <a:lnTo>
                    <a:pt x="96" y="118"/>
                  </a:lnTo>
                  <a:lnTo>
                    <a:pt x="97" y="133"/>
                  </a:lnTo>
                  <a:lnTo>
                    <a:pt x="78" y="145"/>
                  </a:lnTo>
                  <a:lnTo>
                    <a:pt x="73" y="124"/>
                  </a:lnTo>
                  <a:lnTo>
                    <a:pt x="0" y="13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4" name="Freeform 100"/>
            <p:cNvSpPr>
              <a:spLocks/>
            </p:cNvSpPr>
            <p:nvPr/>
          </p:nvSpPr>
          <p:spPr bwMode="auto">
            <a:xfrm>
              <a:off x="4804" y="1903"/>
              <a:ext cx="38" cy="27"/>
            </a:xfrm>
            <a:custGeom>
              <a:avLst/>
              <a:gdLst>
                <a:gd name="T0" fmla="*/ 0 w 38"/>
                <a:gd name="T1" fmla="*/ 14 h 27"/>
                <a:gd name="T2" fmla="*/ 13 w 38"/>
                <a:gd name="T3" fmla="*/ 26 h 27"/>
                <a:gd name="T4" fmla="*/ 34 w 38"/>
                <a:gd name="T5" fmla="*/ 16 h 27"/>
                <a:gd name="T6" fmla="*/ 37 w 38"/>
                <a:gd name="T7" fmla="*/ 0 h 27"/>
                <a:gd name="T8" fmla="*/ 0 w 38"/>
                <a:gd name="T9" fmla="*/ 14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0" y="14"/>
                  </a:moveTo>
                  <a:lnTo>
                    <a:pt x="13" y="26"/>
                  </a:lnTo>
                  <a:lnTo>
                    <a:pt x="34" y="16"/>
                  </a:lnTo>
                  <a:lnTo>
                    <a:pt x="37" y="0"/>
                  </a:lnTo>
                  <a:lnTo>
                    <a:pt x="0" y="1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5" name="Freeform 101"/>
            <p:cNvSpPr>
              <a:spLocks/>
            </p:cNvSpPr>
            <p:nvPr/>
          </p:nvSpPr>
          <p:spPr bwMode="auto">
            <a:xfrm>
              <a:off x="4927" y="1693"/>
              <a:ext cx="95" cy="78"/>
            </a:xfrm>
            <a:custGeom>
              <a:avLst/>
              <a:gdLst>
                <a:gd name="T0" fmla="*/ 0 w 95"/>
                <a:gd name="T1" fmla="*/ 55 h 78"/>
                <a:gd name="T2" fmla="*/ 4 w 95"/>
                <a:gd name="T3" fmla="*/ 77 h 78"/>
                <a:gd name="T4" fmla="*/ 21 w 95"/>
                <a:gd name="T5" fmla="*/ 69 h 78"/>
                <a:gd name="T6" fmla="*/ 10 w 95"/>
                <a:gd name="T7" fmla="*/ 56 h 78"/>
                <a:gd name="T8" fmla="*/ 55 w 95"/>
                <a:gd name="T9" fmla="*/ 68 h 78"/>
                <a:gd name="T10" fmla="*/ 65 w 95"/>
                <a:gd name="T11" fmla="*/ 49 h 78"/>
                <a:gd name="T12" fmla="*/ 94 w 95"/>
                <a:gd name="T13" fmla="*/ 43 h 78"/>
                <a:gd name="T14" fmla="*/ 84 w 95"/>
                <a:gd name="T15" fmla="*/ 31 h 78"/>
                <a:gd name="T16" fmla="*/ 87 w 95"/>
                <a:gd name="T17" fmla="*/ 21 h 78"/>
                <a:gd name="T18" fmla="*/ 62 w 95"/>
                <a:gd name="T19" fmla="*/ 23 h 78"/>
                <a:gd name="T20" fmla="*/ 33 w 95"/>
                <a:gd name="T21" fmla="*/ 0 h 78"/>
                <a:gd name="T22" fmla="*/ 22 w 95"/>
                <a:gd name="T23" fmla="*/ 44 h 78"/>
                <a:gd name="T24" fmla="*/ 9 w 95"/>
                <a:gd name="T25" fmla="*/ 41 h 78"/>
                <a:gd name="T26" fmla="*/ 0 w 95"/>
                <a:gd name="T27" fmla="*/ 55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78"/>
                <a:gd name="T44" fmla="*/ 95 w 9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78">
                  <a:moveTo>
                    <a:pt x="0" y="55"/>
                  </a:moveTo>
                  <a:lnTo>
                    <a:pt x="4" y="77"/>
                  </a:lnTo>
                  <a:lnTo>
                    <a:pt x="21" y="69"/>
                  </a:lnTo>
                  <a:lnTo>
                    <a:pt x="10" y="56"/>
                  </a:lnTo>
                  <a:lnTo>
                    <a:pt x="55" y="68"/>
                  </a:lnTo>
                  <a:lnTo>
                    <a:pt x="65" y="49"/>
                  </a:lnTo>
                  <a:lnTo>
                    <a:pt x="94" y="43"/>
                  </a:lnTo>
                  <a:lnTo>
                    <a:pt x="84" y="31"/>
                  </a:lnTo>
                  <a:lnTo>
                    <a:pt x="87" y="21"/>
                  </a:lnTo>
                  <a:lnTo>
                    <a:pt x="62" y="23"/>
                  </a:lnTo>
                  <a:lnTo>
                    <a:pt x="33" y="0"/>
                  </a:lnTo>
                  <a:lnTo>
                    <a:pt x="22" y="44"/>
                  </a:lnTo>
                  <a:lnTo>
                    <a:pt x="9" y="41"/>
                  </a:lnTo>
                  <a:lnTo>
                    <a:pt x="0" y="5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6" name="Freeform 102"/>
            <p:cNvSpPr>
              <a:spLocks/>
            </p:cNvSpPr>
            <p:nvPr/>
          </p:nvSpPr>
          <p:spPr bwMode="auto">
            <a:xfrm>
              <a:off x="4678" y="1742"/>
              <a:ext cx="102" cy="99"/>
            </a:xfrm>
            <a:custGeom>
              <a:avLst/>
              <a:gdLst>
                <a:gd name="T0" fmla="*/ 0 w 102"/>
                <a:gd name="T1" fmla="*/ 55 h 99"/>
                <a:gd name="T2" fmla="*/ 18 w 102"/>
                <a:gd name="T3" fmla="*/ 63 h 99"/>
                <a:gd name="T4" fmla="*/ 6 w 102"/>
                <a:gd name="T5" fmla="*/ 92 h 99"/>
                <a:gd name="T6" fmla="*/ 35 w 102"/>
                <a:gd name="T7" fmla="*/ 98 h 99"/>
                <a:gd name="T8" fmla="*/ 65 w 102"/>
                <a:gd name="T9" fmla="*/ 81 h 99"/>
                <a:gd name="T10" fmla="*/ 51 w 102"/>
                <a:gd name="T11" fmla="*/ 58 h 99"/>
                <a:gd name="T12" fmla="*/ 86 w 102"/>
                <a:gd name="T13" fmla="*/ 38 h 99"/>
                <a:gd name="T14" fmla="*/ 101 w 102"/>
                <a:gd name="T15" fmla="*/ 9 h 99"/>
                <a:gd name="T16" fmla="*/ 99 w 102"/>
                <a:gd name="T17" fmla="*/ 5 h 99"/>
                <a:gd name="T18" fmla="*/ 93 w 102"/>
                <a:gd name="T19" fmla="*/ 0 h 99"/>
                <a:gd name="T20" fmla="*/ 62 w 102"/>
                <a:gd name="T21" fmla="*/ 19 h 99"/>
                <a:gd name="T22" fmla="*/ 62 w 102"/>
                <a:gd name="T23" fmla="*/ 29 h 99"/>
                <a:gd name="T24" fmla="*/ 41 w 102"/>
                <a:gd name="T25" fmla="*/ 26 h 99"/>
                <a:gd name="T26" fmla="*/ 0 w 102"/>
                <a:gd name="T27" fmla="*/ 55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99"/>
                <a:gd name="T44" fmla="*/ 102 w 102"/>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99">
                  <a:moveTo>
                    <a:pt x="0" y="55"/>
                  </a:moveTo>
                  <a:lnTo>
                    <a:pt x="18" y="63"/>
                  </a:lnTo>
                  <a:lnTo>
                    <a:pt x="6" y="92"/>
                  </a:lnTo>
                  <a:lnTo>
                    <a:pt x="35" y="98"/>
                  </a:lnTo>
                  <a:lnTo>
                    <a:pt x="65" y="81"/>
                  </a:lnTo>
                  <a:lnTo>
                    <a:pt x="51" y="58"/>
                  </a:lnTo>
                  <a:lnTo>
                    <a:pt x="86" y="38"/>
                  </a:lnTo>
                  <a:lnTo>
                    <a:pt x="101" y="9"/>
                  </a:lnTo>
                  <a:lnTo>
                    <a:pt x="99" y="5"/>
                  </a:lnTo>
                  <a:lnTo>
                    <a:pt x="93" y="0"/>
                  </a:lnTo>
                  <a:lnTo>
                    <a:pt x="62" y="19"/>
                  </a:lnTo>
                  <a:lnTo>
                    <a:pt x="62" y="29"/>
                  </a:lnTo>
                  <a:lnTo>
                    <a:pt x="41" y="26"/>
                  </a:lnTo>
                  <a:lnTo>
                    <a:pt x="0" y="5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7" name="Freeform 103"/>
            <p:cNvSpPr>
              <a:spLocks/>
            </p:cNvSpPr>
            <p:nvPr/>
          </p:nvSpPr>
          <p:spPr bwMode="auto">
            <a:xfrm>
              <a:off x="4708" y="1823"/>
              <a:ext cx="56" cy="77"/>
            </a:xfrm>
            <a:custGeom>
              <a:avLst/>
              <a:gdLst>
                <a:gd name="T0" fmla="*/ 0 w 56"/>
                <a:gd name="T1" fmla="*/ 76 h 77"/>
                <a:gd name="T2" fmla="*/ 5 w 56"/>
                <a:gd name="T3" fmla="*/ 17 h 77"/>
                <a:gd name="T4" fmla="*/ 35 w 56"/>
                <a:gd name="T5" fmla="*/ 0 h 77"/>
                <a:gd name="T6" fmla="*/ 55 w 56"/>
                <a:gd name="T7" fmla="*/ 47 h 77"/>
                <a:gd name="T8" fmla="*/ 34 w 56"/>
                <a:gd name="T9" fmla="*/ 69 h 77"/>
                <a:gd name="T10" fmla="*/ 0 w 56"/>
                <a:gd name="T11" fmla="*/ 76 h 77"/>
                <a:gd name="T12" fmla="*/ 0 60000 65536"/>
                <a:gd name="T13" fmla="*/ 0 60000 65536"/>
                <a:gd name="T14" fmla="*/ 0 60000 65536"/>
                <a:gd name="T15" fmla="*/ 0 60000 65536"/>
                <a:gd name="T16" fmla="*/ 0 60000 65536"/>
                <a:gd name="T17" fmla="*/ 0 60000 65536"/>
                <a:gd name="T18" fmla="*/ 0 w 56"/>
                <a:gd name="T19" fmla="*/ 0 h 77"/>
                <a:gd name="T20" fmla="*/ 56 w 56"/>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6" h="77">
                  <a:moveTo>
                    <a:pt x="0" y="76"/>
                  </a:moveTo>
                  <a:lnTo>
                    <a:pt x="5" y="17"/>
                  </a:lnTo>
                  <a:lnTo>
                    <a:pt x="35" y="0"/>
                  </a:lnTo>
                  <a:lnTo>
                    <a:pt x="55" y="47"/>
                  </a:lnTo>
                  <a:lnTo>
                    <a:pt x="34" y="69"/>
                  </a:lnTo>
                  <a:lnTo>
                    <a:pt x="0" y="7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8" name="Freeform 104"/>
            <p:cNvSpPr>
              <a:spLocks/>
            </p:cNvSpPr>
            <p:nvPr/>
          </p:nvSpPr>
          <p:spPr bwMode="auto">
            <a:xfrm>
              <a:off x="4293" y="2104"/>
              <a:ext cx="115" cy="135"/>
            </a:xfrm>
            <a:custGeom>
              <a:avLst/>
              <a:gdLst>
                <a:gd name="T0" fmla="*/ 0 w 115"/>
                <a:gd name="T1" fmla="*/ 29 h 135"/>
                <a:gd name="T2" fmla="*/ 15 w 115"/>
                <a:gd name="T3" fmla="*/ 48 h 135"/>
                <a:gd name="T4" fmla="*/ 10 w 115"/>
                <a:gd name="T5" fmla="*/ 81 h 135"/>
                <a:gd name="T6" fmla="*/ 51 w 115"/>
                <a:gd name="T7" fmla="*/ 67 h 135"/>
                <a:gd name="T8" fmla="*/ 68 w 115"/>
                <a:gd name="T9" fmla="*/ 81 h 135"/>
                <a:gd name="T10" fmla="*/ 83 w 115"/>
                <a:gd name="T11" fmla="*/ 113 h 135"/>
                <a:gd name="T12" fmla="*/ 78 w 115"/>
                <a:gd name="T13" fmla="*/ 134 h 135"/>
                <a:gd name="T14" fmla="*/ 114 w 115"/>
                <a:gd name="T15" fmla="*/ 128 h 135"/>
                <a:gd name="T16" fmla="*/ 97 w 115"/>
                <a:gd name="T17" fmla="*/ 85 h 135"/>
                <a:gd name="T18" fmla="*/ 58 w 115"/>
                <a:gd name="T19" fmla="*/ 53 h 135"/>
                <a:gd name="T20" fmla="*/ 69 w 115"/>
                <a:gd name="T21" fmla="*/ 35 h 135"/>
                <a:gd name="T22" fmla="*/ 47 w 115"/>
                <a:gd name="T23" fmla="*/ 25 h 135"/>
                <a:gd name="T24" fmla="*/ 31 w 115"/>
                <a:gd name="T25" fmla="*/ 0 h 135"/>
                <a:gd name="T26" fmla="*/ 21 w 115"/>
                <a:gd name="T27" fmla="*/ 1 h 135"/>
                <a:gd name="T28" fmla="*/ 22 w 115"/>
                <a:gd name="T29" fmla="*/ 19 h 135"/>
                <a:gd name="T30" fmla="*/ 15 w 115"/>
                <a:gd name="T31" fmla="*/ 14 h 135"/>
                <a:gd name="T32" fmla="*/ 0 w 115"/>
                <a:gd name="T33" fmla="*/ 29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35"/>
                <a:gd name="T53" fmla="*/ 115 w 115"/>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35">
                  <a:moveTo>
                    <a:pt x="0" y="29"/>
                  </a:moveTo>
                  <a:lnTo>
                    <a:pt x="15" y="48"/>
                  </a:lnTo>
                  <a:lnTo>
                    <a:pt x="10" y="81"/>
                  </a:lnTo>
                  <a:lnTo>
                    <a:pt x="51" y="67"/>
                  </a:lnTo>
                  <a:lnTo>
                    <a:pt x="68" y="81"/>
                  </a:lnTo>
                  <a:lnTo>
                    <a:pt x="83" y="113"/>
                  </a:lnTo>
                  <a:lnTo>
                    <a:pt x="78" y="134"/>
                  </a:lnTo>
                  <a:lnTo>
                    <a:pt x="114" y="128"/>
                  </a:lnTo>
                  <a:lnTo>
                    <a:pt x="97" y="85"/>
                  </a:lnTo>
                  <a:lnTo>
                    <a:pt x="58" y="53"/>
                  </a:lnTo>
                  <a:lnTo>
                    <a:pt x="69" y="35"/>
                  </a:lnTo>
                  <a:lnTo>
                    <a:pt x="47" y="25"/>
                  </a:lnTo>
                  <a:lnTo>
                    <a:pt x="31" y="0"/>
                  </a:lnTo>
                  <a:lnTo>
                    <a:pt x="21" y="1"/>
                  </a:lnTo>
                  <a:lnTo>
                    <a:pt x="22" y="19"/>
                  </a:lnTo>
                  <a:lnTo>
                    <a:pt x="15" y="14"/>
                  </a:lnTo>
                  <a:lnTo>
                    <a:pt x="0" y="2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49" name="Freeform 105"/>
            <p:cNvSpPr>
              <a:spLocks/>
            </p:cNvSpPr>
            <p:nvPr/>
          </p:nvSpPr>
          <p:spPr bwMode="auto">
            <a:xfrm>
              <a:off x="2780" y="1597"/>
              <a:ext cx="9" cy="14"/>
            </a:xfrm>
            <a:custGeom>
              <a:avLst/>
              <a:gdLst>
                <a:gd name="T0" fmla="*/ 0 w 9"/>
                <a:gd name="T1" fmla="*/ 10 h 14"/>
                <a:gd name="T2" fmla="*/ 6 w 9"/>
                <a:gd name="T3" fmla="*/ 0 h 14"/>
                <a:gd name="T4" fmla="*/ 8 w 9"/>
                <a:gd name="T5" fmla="*/ 13 h 14"/>
                <a:gd name="T6" fmla="*/ 0 w 9"/>
                <a:gd name="T7" fmla="*/ 10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0" y="10"/>
                  </a:moveTo>
                  <a:lnTo>
                    <a:pt x="6" y="0"/>
                  </a:lnTo>
                  <a:lnTo>
                    <a:pt x="8" y="13"/>
                  </a:lnTo>
                  <a:lnTo>
                    <a:pt x="0" y="1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0" name="Freeform 106"/>
            <p:cNvSpPr>
              <a:spLocks/>
            </p:cNvSpPr>
            <p:nvPr/>
          </p:nvSpPr>
          <p:spPr bwMode="auto">
            <a:xfrm>
              <a:off x="4293" y="2363"/>
              <a:ext cx="61" cy="80"/>
            </a:xfrm>
            <a:custGeom>
              <a:avLst/>
              <a:gdLst>
                <a:gd name="T0" fmla="*/ 0 w 61"/>
                <a:gd name="T1" fmla="*/ 0 h 80"/>
                <a:gd name="T2" fmla="*/ 12 w 61"/>
                <a:gd name="T3" fmla="*/ 0 h 80"/>
                <a:gd name="T4" fmla="*/ 16 w 61"/>
                <a:gd name="T5" fmla="*/ 14 h 80"/>
                <a:gd name="T6" fmla="*/ 31 w 61"/>
                <a:gd name="T7" fmla="*/ 5 h 80"/>
                <a:gd name="T8" fmla="*/ 51 w 61"/>
                <a:gd name="T9" fmla="*/ 23 h 80"/>
                <a:gd name="T10" fmla="*/ 60 w 61"/>
                <a:gd name="T11" fmla="*/ 79 h 80"/>
                <a:gd name="T12" fmla="*/ 19 w 61"/>
                <a:gd name="T13" fmla="*/ 56 h 80"/>
                <a:gd name="T14" fmla="*/ 0 w 61"/>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80"/>
                <a:gd name="T26" fmla="*/ 61 w 61"/>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80">
                  <a:moveTo>
                    <a:pt x="0" y="0"/>
                  </a:moveTo>
                  <a:lnTo>
                    <a:pt x="12" y="0"/>
                  </a:lnTo>
                  <a:lnTo>
                    <a:pt x="16" y="14"/>
                  </a:lnTo>
                  <a:lnTo>
                    <a:pt x="31" y="5"/>
                  </a:lnTo>
                  <a:lnTo>
                    <a:pt x="51" y="23"/>
                  </a:lnTo>
                  <a:lnTo>
                    <a:pt x="60" y="79"/>
                  </a:lnTo>
                  <a:lnTo>
                    <a:pt x="19" y="56"/>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1" name="Freeform 107"/>
            <p:cNvSpPr>
              <a:spLocks/>
            </p:cNvSpPr>
            <p:nvPr/>
          </p:nvSpPr>
          <p:spPr bwMode="auto">
            <a:xfrm>
              <a:off x="4444" y="2357"/>
              <a:ext cx="154" cy="96"/>
            </a:xfrm>
            <a:custGeom>
              <a:avLst/>
              <a:gdLst>
                <a:gd name="T0" fmla="*/ 0 w 154"/>
                <a:gd name="T1" fmla="*/ 84 h 96"/>
                <a:gd name="T2" fmla="*/ 13 w 154"/>
                <a:gd name="T3" fmla="*/ 95 h 96"/>
                <a:gd name="T4" fmla="*/ 61 w 154"/>
                <a:gd name="T5" fmla="*/ 91 h 96"/>
                <a:gd name="T6" fmla="*/ 77 w 154"/>
                <a:gd name="T7" fmla="*/ 85 h 96"/>
                <a:gd name="T8" fmla="*/ 98 w 154"/>
                <a:gd name="T9" fmla="*/ 41 h 96"/>
                <a:gd name="T10" fmla="*/ 126 w 154"/>
                <a:gd name="T11" fmla="*/ 43 h 96"/>
                <a:gd name="T12" fmla="*/ 153 w 154"/>
                <a:gd name="T13" fmla="*/ 28 h 96"/>
                <a:gd name="T14" fmla="*/ 127 w 154"/>
                <a:gd name="T15" fmla="*/ 16 h 96"/>
                <a:gd name="T16" fmla="*/ 119 w 154"/>
                <a:gd name="T17" fmla="*/ 0 h 96"/>
                <a:gd name="T18" fmla="*/ 88 w 154"/>
                <a:gd name="T19" fmla="*/ 29 h 96"/>
                <a:gd name="T20" fmla="*/ 78 w 154"/>
                <a:gd name="T21" fmla="*/ 46 h 96"/>
                <a:gd name="T22" fmla="*/ 69 w 154"/>
                <a:gd name="T23" fmla="*/ 37 h 96"/>
                <a:gd name="T24" fmla="*/ 50 w 154"/>
                <a:gd name="T25" fmla="*/ 60 h 96"/>
                <a:gd name="T26" fmla="*/ 30 w 154"/>
                <a:gd name="T27" fmla="*/ 64 h 96"/>
                <a:gd name="T28" fmla="*/ 23 w 154"/>
                <a:gd name="T29" fmla="*/ 85 h 96"/>
                <a:gd name="T30" fmla="*/ 0 w 154"/>
                <a:gd name="T31" fmla="*/ 84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6"/>
                <a:gd name="T50" fmla="*/ 154 w 154"/>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6">
                  <a:moveTo>
                    <a:pt x="0" y="84"/>
                  </a:moveTo>
                  <a:lnTo>
                    <a:pt x="13" y="95"/>
                  </a:lnTo>
                  <a:lnTo>
                    <a:pt x="61" y="91"/>
                  </a:lnTo>
                  <a:lnTo>
                    <a:pt x="77" y="85"/>
                  </a:lnTo>
                  <a:lnTo>
                    <a:pt x="98" y="41"/>
                  </a:lnTo>
                  <a:lnTo>
                    <a:pt x="126" y="43"/>
                  </a:lnTo>
                  <a:lnTo>
                    <a:pt x="153" y="28"/>
                  </a:lnTo>
                  <a:lnTo>
                    <a:pt x="127" y="16"/>
                  </a:lnTo>
                  <a:lnTo>
                    <a:pt x="119" y="0"/>
                  </a:lnTo>
                  <a:lnTo>
                    <a:pt x="88" y="29"/>
                  </a:lnTo>
                  <a:lnTo>
                    <a:pt x="78" y="46"/>
                  </a:lnTo>
                  <a:lnTo>
                    <a:pt x="69" y="37"/>
                  </a:lnTo>
                  <a:lnTo>
                    <a:pt x="50" y="60"/>
                  </a:lnTo>
                  <a:lnTo>
                    <a:pt x="30" y="64"/>
                  </a:lnTo>
                  <a:lnTo>
                    <a:pt x="23" y="85"/>
                  </a:lnTo>
                  <a:lnTo>
                    <a:pt x="0" y="8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2" name="Freeform 108"/>
            <p:cNvSpPr>
              <a:spLocks/>
            </p:cNvSpPr>
            <p:nvPr/>
          </p:nvSpPr>
          <p:spPr bwMode="auto">
            <a:xfrm>
              <a:off x="816" y="1930"/>
              <a:ext cx="484" cy="305"/>
            </a:xfrm>
            <a:custGeom>
              <a:avLst/>
              <a:gdLst>
                <a:gd name="T0" fmla="*/ 0 w 484"/>
                <a:gd name="T1" fmla="*/ 3 h 305"/>
                <a:gd name="T2" fmla="*/ 23 w 484"/>
                <a:gd name="T3" fmla="*/ 50 h 305"/>
                <a:gd name="T4" fmla="*/ 50 w 484"/>
                <a:gd name="T5" fmla="*/ 72 h 305"/>
                <a:gd name="T6" fmla="*/ 48 w 484"/>
                <a:gd name="T7" fmla="*/ 85 h 305"/>
                <a:gd name="T8" fmla="*/ 34 w 484"/>
                <a:gd name="T9" fmla="*/ 88 h 305"/>
                <a:gd name="T10" fmla="*/ 64 w 484"/>
                <a:gd name="T11" fmla="*/ 98 h 305"/>
                <a:gd name="T12" fmla="*/ 81 w 484"/>
                <a:gd name="T13" fmla="*/ 120 h 305"/>
                <a:gd name="T14" fmla="*/ 80 w 484"/>
                <a:gd name="T15" fmla="*/ 138 h 305"/>
                <a:gd name="T16" fmla="*/ 115 w 484"/>
                <a:gd name="T17" fmla="*/ 168 h 305"/>
                <a:gd name="T18" fmla="*/ 122 w 484"/>
                <a:gd name="T19" fmla="*/ 158 h 305"/>
                <a:gd name="T20" fmla="*/ 41 w 484"/>
                <a:gd name="T21" fmla="*/ 43 h 305"/>
                <a:gd name="T22" fmla="*/ 36 w 484"/>
                <a:gd name="T23" fmla="*/ 12 h 305"/>
                <a:gd name="T24" fmla="*/ 53 w 484"/>
                <a:gd name="T25" fmla="*/ 20 h 305"/>
                <a:gd name="T26" fmla="*/ 84 w 484"/>
                <a:gd name="T27" fmla="*/ 70 h 305"/>
                <a:gd name="T28" fmla="*/ 126 w 484"/>
                <a:gd name="T29" fmla="*/ 108 h 305"/>
                <a:gd name="T30" fmla="*/ 125 w 484"/>
                <a:gd name="T31" fmla="*/ 122 h 305"/>
                <a:gd name="T32" fmla="*/ 184 w 484"/>
                <a:gd name="T33" fmla="*/ 173 h 305"/>
                <a:gd name="T34" fmla="*/ 192 w 484"/>
                <a:gd name="T35" fmla="*/ 195 h 305"/>
                <a:gd name="T36" fmla="*/ 184 w 484"/>
                <a:gd name="T37" fmla="*/ 210 h 305"/>
                <a:gd name="T38" fmla="*/ 198 w 484"/>
                <a:gd name="T39" fmla="*/ 229 h 305"/>
                <a:gd name="T40" fmla="*/ 313 w 484"/>
                <a:gd name="T41" fmla="*/ 283 h 305"/>
                <a:gd name="T42" fmla="*/ 363 w 484"/>
                <a:gd name="T43" fmla="*/ 279 h 305"/>
                <a:gd name="T44" fmla="*/ 396 w 484"/>
                <a:gd name="T45" fmla="*/ 304 h 305"/>
                <a:gd name="T46" fmla="*/ 409 w 484"/>
                <a:gd name="T47" fmla="*/ 279 h 305"/>
                <a:gd name="T48" fmla="*/ 425 w 484"/>
                <a:gd name="T49" fmla="*/ 279 h 305"/>
                <a:gd name="T50" fmla="*/ 408 w 484"/>
                <a:gd name="T51" fmla="*/ 258 h 305"/>
                <a:gd name="T52" fmla="*/ 445 w 484"/>
                <a:gd name="T53" fmla="*/ 249 h 305"/>
                <a:gd name="T54" fmla="*/ 458 w 484"/>
                <a:gd name="T55" fmla="*/ 240 h 305"/>
                <a:gd name="T56" fmla="*/ 463 w 484"/>
                <a:gd name="T57" fmla="*/ 235 h 305"/>
                <a:gd name="T58" fmla="*/ 467 w 484"/>
                <a:gd name="T59" fmla="*/ 247 h 305"/>
                <a:gd name="T60" fmla="*/ 483 w 484"/>
                <a:gd name="T61" fmla="*/ 196 h 305"/>
                <a:gd name="T62" fmla="*/ 462 w 484"/>
                <a:gd name="T63" fmla="*/ 188 h 305"/>
                <a:gd name="T64" fmla="*/ 426 w 484"/>
                <a:gd name="T65" fmla="*/ 196 h 305"/>
                <a:gd name="T66" fmla="*/ 407 w 484"/>
                <a:gd name="T67" fmla="*/ 240 h 305"/>
                <a:gd name="T68" fmla="*/ 360 w 484"/>
                <a:gd name="T69" fmla="*/ 245 h 305"/>
                <a:gd name="T70" fmla="*/ 341 w 484"/>
                <a:gd name="T71" fmla="*/ 233 h 305"/>
                <a:gd name="T72" fmla="*/ 310 w 484"/>
                <a:gd name="T73" fmla="*/ 179 h 305"/>
                <a:gd name="T74" fmla="*/ 309 w 484"/>
                <a:gd name="T75" fmla="*/ 138 h 305"/>
                <a:gd name="T76" fmla="*/ 319 w 484"/>
                <a:gd name="T77" fmla="*/ 118 h 305"/>
                <a:gd name="T78" fmla="*/ 288 w 484"/>
                <a:gd name="T79" fmla="*/ 107 h 305"/>
                <a:gd name="T80" fmla="*/ 248 w 484"/>
                <a:gd name="T81" fmla="*/ 50 h 305"/>
                <a:gd name="T82" fmla="*/ 214 w 484"/>
                <a:gd name="T83" fmla="*/ 62 h 305"/>
                <a:gd name="T84" fmla="*/ 170 w 484"/>
                <a:gd name="T85" fmla="*/ 15 h 305"/>
                <a:gd name="T86" fmla="*/ 97 w 484"/>
                <a:gd name="T87" fmla="*/ 25 h 305"/>
                <a:gd name="T88" fmla="*/ 37 w 484"/>
                <a:gd name="T89" fmla="*/ 0 h 305"/>
                <a:gd name="T90" fmla="*/ 0 w 484"/>
                <a:gd name="T91" fmla="*/ 3 h 3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305"/>
                <a:gd name="T140" fmla="*/ 484 w 484"/>
                <a:gd name="T141" fmla="*/ 305 h 3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305">
                  <a:moveTo>
                    <a:pt x="0" y="3"/>
                  </a:moveTo>
                  <a:lnTo>
                    <a:pt x="23" y="50"/>
                  </a:lnTo>
                  <a:lnTo>
                    <a:pt x="50" y="72"/>
                  </a:lnTo>
                  <a:lnTo>
                    <a:pt x="48" y="85"/>
                  </a:lnTo>
                  <a:lnTo>
                    <a:pt x="34" y="88"/>
                  </a:lnTo>
                  <a:lnTo>
                    <a:pt x="64" y="98"/>
                  </a:lnTo>
                  <a:lnTo>
                    <a:pt x="81" y="120"/>
                  </a:lnTo>
                  <a:lnTo>
                    <a:pt x="80" y="138"/>
                  </a:lnTo>
                  <a:lnTo>
                    <a:pt x="115" y="168"/>
                  </a:lnTo>
                  <a:lnTo>
                    <a:pt x="122" y="158"/>
                  </a:lnTo>
                  <a:lnTo>
                    <a:pt x="41" y="43"/>
                  </a:lnTo>
                  <a:lnTo>
                    <a:pt x="36" y="12"/>
                  </a:lnTo>
                  <a:lnTo>
                    <a:pt x="53" y="20"/>
                  </a:lnTo>
                  <a:lnTo>
                    <a:pt x="84" y="70"/>
                  </a:lnTo>
                  <a:lnTo>
                    <a:pt x="126" y="108"/>
                  </a:lnTo>
                  <a:lnTo>
                    <a:pt x="125" y="122"/>
                  </a:lnTo>
                  <a:lnTo>
                    <a:pt x="184" y="173"/>
                  </a:lnTo>
                  <a:lnTo>
                    <a:pt x="192" y="195"/>
                  </a:lnTo>
                  <a:lnTo>
                    <a:pt x="184" y="210"/>
                  </a:lnTo>
                  <a:lnTo>
                    <a:pt x="198" y="229"/>
                  </a:lnTo>
                  <a:lnTo>
                    <a:pt x="313" y="283"/>
                  </a:lnTo>
                  <a:lnTo>
                    <a:pt x="363" y="279"/>
                  </a:lnTo>
                  <a:lnTo>
                    <a:pt x="396" y="304"/>
                  </a:lnTo>
                  <a:lnTo>
                    <a:pt x="409" y="279"/>
                  </a:lnTo>
                  <a:lnTo>
                    <a:pt x="425" y="279"/>
                  </a:lnTo>
                  <a:lnTo>
                    <a:pt x="408" y="258"/>
                  </a:lnTo>
                  <a:lnTo>
                    <a:pt x="445" y="249"/>
                  </a:lnTo>
                  <a:lnTo>
                    <a:pt x="458" y="240"/>
                  </a:lnTo>
                  <a:lnTo>
                    <a:pt x="463" y="235"/>
                  </a:lnTo>
                  <a:lnTo>
                    <a:pt x="467" y="247"/>
                  </a:lnTo>
                  <a:lnTo>
                    <a:pt x="483" y="196"/>
                  </a:lnTo>
                  <a:lnTo>
                    <a:pt x="462" y="188"/>
                  </a:lnTo>
                  <a:lnTo>
                    <a:pt x="426" y="196"/>
                  </a:lnTo>
                  <a:lnTo>
                    <a:pt x="407" y="240"/>
                  </a:lnTo>
                  <a:lnTo>
                    <a:pt x="360" y="245"/>
                  </a:lnTo>
                  <a:lnTo>
                    <a:pt x="341" y="233"/>
                  </a:lnTo>
                  <a:lnTo>
                    <a:pt x="310" y="179"/>
                  </a:lnTo>
                  <a:lnTo>
                    <a:pt x="309" y="138"/>
                  </a:lnTo>
                  <a:lnTo>
                    <a:pt x="319" y="118"/>
                  </a:lnTo>
                  <a:lnTo>
                    <a:pt x="288" y="107"/>
                  </a:lnTo>
                  <a:lnTo>
                    <a:pt x="248" y="50"/>
                  </a:lnTo>
                  <a:lnTo>
                    <a:pt x="214" y="62"/>
                  </a:lnTo>
                  <a:lnTo>
                    <a:pt x="170" y="15"/>
                  </a:lnTo>
                  <a:lnTo>
                    <a:pt x="97" y="25"/>
                  </a:lnTo>
                  <a:lnTo>
                    <a:pt x="37" y="0"/>
                  </a:lnTo>
                  <a:lnTo>
                    <a:pt x="0" y="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3" name="Freeform 109"/>
            <p:cNvSpPr>
              <a:spLocks/>
            </p:cNvSpPr>
            <p:nvPr/>
          </p:nvSpPr>
          <p:spPr bwMode="auto">
            <a:xfrm>
              <a:off x="4093" y="1554"/>
              <a:ext cx="508" cy="214"/>
            </a:xfrm>
            <a:custGeom>
              <a:avLst/>
              <a:gdLst>
                <a:gd name="T0" fmla="*/ 0 w 508"/>
                <a:gd name="T1" fmla="*/ 66 h 214"/>
                <a:gd name="T2" fmla="*/ 17 w 508"/>
                <a:gd name="T3" fmla="*/ 88 h 214"/>
                <a:gd name="T4" fmla="*/ 39 w 508"/>
                <a:gd name="T5" fmla="*/ 96 h 214"/>
                <a:gd name="T6" fmla="*/ 48 w 508"/>
                <a:gd name="T7" fmla="*/ 141 h 214"/>
                <a:gd name="T8" fmla="*/ 119 w 508"/>
                <a:gd name="T9" fmla="*/ 159 h 214"/>
                <a:gd name="T10" fmla="*/ 148 w 508"/>
                <a:gd name="T11" fmla="*/ 190 h 214"/>
                <a:gd name="T12" fmla="*/ 206 w 508"/>
                <a:gd name="T13" fmla="*/ 188 h 214"/>
                <a:gd name="T14" fmla="*/ 272 w 508"/>
                <a:gd name="T15" fmla="*/ 213 h 214"/>
                <a:gd name="T16" fmla="*/ 360 w 508"/>
                <a:gd name="T17" fmla="*/ 190 h 214"/>
                <a:gd name="T18" fmla="*/ 387 w 508"/>
                <a:gd name="T19" fmla="*/ 172 h 214"/>
                <a:gd name="T20" fmla="*/ 387 w 508"/>
                <a:gd name="T21" fmla="*/ 148 h 214"/>
                <a:gd name="T22" fmla="*/ 411 w 508"/>
                <a:gd name="T23" fmla="*/ 151 h 214"/>
                <a:gd name="T24" fmla="*/ 464 w 508"/>
                <a:gd name="T25" fmla="*/ 115 h 214"/>
                <a:gd name="T26" fmla="*/ 507 w 508"/>
                <a:gd name="T27" fmla="*/ 113 h 214"/>
                <a:gd name="T28" fmla="*/ 487 w 508"/>
                <a:gd name="T29" fmla="*/ 86 h 214"/>
                <a:gd name="T30" fmla="*/ 446 w 508"/>
                <a:gd name="T31" fmla="*/ 93 h 214"/>
                <a:gd name="T32" fmla="*/ 445 w 508"/>
                <a:gd name="T33" fmla="*/ 63 h 214"/>
                <a:gd name="T34" fmla="*/ 456 w 508"/>
                <a:gd name="T35" fmla="*/ 47 h 214"/>
                <a:gd name="T36" fmla="*/ 427 w 508"/>
                <a:gd name="T37" fmla="*/ 42 h 214"/>
                <a:gd name="T38" fmla="*/ 351 w 508"/>
                <a:gd name="T39" fmla="*/ 61 h 214"/>
                <a:gd name="T40" fmla="*/ 285 w 508"/>
                <a:gd name="T41" fmla="*/ 34 h 214"/>
                <a:gd name="T42" fmla="*/ 242 w 508"/>
                <a:gd name="T43" fmla="*/ 38 h 214"/>
                <a:gd name="T44" fmla="*/ 226 w 508"/>
                <a:gd name="T45" fmla="*/ 15 h 214"/>
                <a:gd name="T46" fmla="*/ 184 w 508"/>
                <a:gd name="T47" fmla="*/ 0 h 214"/>
                <a:gd name="T48" fmla="*/ 161 w 508"/>
                <a:gd name="T49" fmla="*/ 16 h 214"/>
                <a:gd name="T50" fmla="*/ 160 w 508"/>
                <a:gd name="T51" fmla="*/ 46 h 214"/>
                <a:gd name="T52" fmla="*/ 64 w 508"/>
                <a:gd name="T53" fmla="*/ 33 h 214"/>
                <a:gd name="T54" fmla="*/ 0 w 508"/>
                <a:gd name="T55" fmla="*/ 66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8"/>
                <a:gd name="T85" fmla="*/ 0 h 214"/>
                <a:gd name="T86" fmla="*/ 508 w 508"/>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8" h="214">
                  <a:moveTo>
                    <a:pt x="0" y="66"/>
                  </a:moveTo>
                  <a:lnTo>
                    <a:pt x="17" y="88"/>
                  </a:lnTo>
                  <a:lnTo>
                    <a:pt x="39" y="96"/>
                  </a:lnTo>
                  <a:lnTo>
                    <a:pt x="48" y="141"/>
                  </a:lnTo>
                  <a:lnTo>
                    <a:pt x="119" y="159"/>
                  </a:lnTo>
                  <a:lnTo>
                    <a:pt x="148" y="190"/>
                  </a:lnTo>
                  <a:lnTo>
                    <a:pt x="206" y="188"/>
                  </a:lnTo>
                  <a:lnTo>
                    <a:pt x="272" y="213"/>
                  </a:lnTo>
                  <a:lnTo>
                    <a:pt x="360" y="190"/>
                  </a:lnTo>
                  <a:lnTo>
                    <a:pt x="387" y="172"/>
                  </a:lnTo>
                  <a:lnTo>
                    <a:pt x="387" y="148"/>
                  </a:lnTo>
                  <a:lnTo>
                    <a:pt x="411" y="151"/>
                  </a:lnTo>
                  <a:lnTo>
                    <a:pt x="464" y="115"/>
                  </a:lnTo>
                  <a:lnTo>
                    <a:pt x="507" y="113"/>
                  </a:lnTo>
                  <a:lnTo>
                    <a:pt x="487" y="86"/>
                  </a:lnTo>
                  <a:lnTo>
                    <a:pt x="446" y="93"/>
                  </a:lnTo>
                  <a:lnTo>
                    <a:pt x="445" y="63"/>
                  </a:lnTo>
                  <a:lnTo>
                    <a:pt x="456" y="47"/>
                  </a:lnTo>
                  <a:lnTo>
                    <a:pt x="427" y="42"/>
                  </a:lnTo>
                  <a:lnTo>
                    <a:pt x="351" y="61"/>
                  </a:lnTo>
                  <a:lnTo>
                    <a:pt x="285" y="34"/>
                  </a:lnTo>
                  <a:lnTo>
                    <a:pt x="242" y="38"/>
                  </a:lnTo>
                  <a:lnTo>
                    <a:pt x="226" y="15"/>
                  </a:lnTo>
                  <a:lnTo>
                    <a:pt x="184" y="0"/>
                  </a:lnTo>
                  <a:lnTo>
                    <a:pt x="161" y="16"/>
                  </a:lnTo>
                  <a:lnTo>
                    <a:pt x="160" y="46"/>
                  </a:lnTo>
                  <a:lnTo>
                    <a:pt x="64" y="33"/>
                  </a:lnTo>
                  <a:lnTo>
                    <a:pt x="0" y="6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4" name="Freeform 110"/>
            <p:cNvSpPr>
              <a:spLocks/>
            </p:cNvSpPr>
            <p:nvPr/>
          </p:nvSpPr>
          <p:spPr bwMode="auto">
            <a:xfrm>
              <a:off x="3521" y="2063"/>
              <a:ext cx="123" cy="140"/>
            </a:xfrm>
            <a:custGeom>
              <a:avLst/>
              <a:gdLst>
                <a:gd name="T0" fmla="*/ 0 w 123"/>
                <a:gd name="T1" fmla="*/ 98 h 140"/>
                <a:gd name="T2" fmla="*/ 16 w 123"/>
                <a:gd name="T3" fmla="*/ 139 h 140"/>
                <a:gd name="T4" fmla="*/ 45 w 123"/>
                <a:gd name="T5" fmla="*/ 132 h 140"/>
                <a:gd name="T6" fmla="*/ 91 w 123"/>
                <a:gd name="T7" fmla="*/ 98 h 140"/>
                <a:gd name="T8" fmla="*/ 91 w 123"/>
                <a:gd name="T9" fmla="*/ 81 h 140"/>
                <a:gd name="T10" fmla="*/ 120 w 123"/>
                <a:gd name="T11" fmla="*/ 51 h 140"/>
                <a:gd name="T12" fmla="*/ 122 w 123"/>
                <a:gd name="T13" fmla="*/ 41 h 140"/>
                <a:gd name="T14" fmla="*/ 106 w 123"/>
                <a:gd name="T15" fmla="*/ 23 h 140"/>
                <a:gd name="T16" fmla="*/ 68 w 123"/>
                <a:gd name="T17" fmla="*/ 0 h 140"/>
                <a:gd name="T18" fmla="*/ 58 w 123"/>
                <a:gd name="T19" fmla="*/ 1 h 140"/>
                <a:gd name="T20" fmla="*/ 64 w 123"/>
                <a:gd name="T21" fmla="*/ 13 h 140"/>
                <a:gd name="T22" fmla="*/ 50 w 123"/>
                <a:gd name="T23" fmla="*/ 37 h 140"/>
                <a:gd name="T24" fmla="*/ 58 w 123"/>
                <a:gd name="T25" fmla="*/ 49 h 140"/>
                <a:gd name="T26" fmla="*/ 47 w 123"/>
                <a:gd name="T27" fmla="*/ 82 h 140"/>
                <a:gd name="T28" fmla="*/ 0 w 123"/>
                <a:gd name="T29" fmla="*/ 98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40"/>
                <a:gd name="T47" fmla="*/ 123 w 123"/>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40">
                  <a:moveTo>
                    <a:pt x="0" y="98"/>
                  </a:moveTo>
                  <a:lnTo>
                    <a:pt x="16" y="139"/>
                  </a:lnTo>
                  <a:lnTo>
                    <a:pt x="45" y="132"/>
                  </a:lnTo>
                  <a:lnTo>
                    <a:pt x="91" y="98"/>
                  </a:lnTo>
                  <a:lnTo>
                    <a:pt x="91" y="81"/>
                  </a:lnTo>
                  <a:lnTo>
                    <a:pt x="120" y="51"/>
                  </a:lnTo>
                  <a:lnTo>
                    <a:pt x="122" y="41"/>
                  </a:lnTo>
                  <a:lnTo>
                    <a:pt x="106" y="23"/>
                  </a:lnTo>
                  <a:lnTo>
                    <a:pt x="68" y="0"/>
                  </a:lnTo>
                  <a:lnTo>
                    <a:pt x="58" y="1"/>
                  </a:lnTo>
                  <a:lnTo>
                    <a:pt x="64" y="13"/>
                  </a:lnTo>
                  <a:lnTo>
                    <a:pt x="50" y="37"/>
                  </a:lnTo>
                  <a:lnTo>
                    <a:pt x="58" y="49"/>
                  </a:lnTo>
                  <a:lnTo>
                    <a:pt x="47" y="82"/>
                  </a:lnTo>
                  <a:lnTo>
                    <a:pt x="0" y="9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5" name="Freeform 111"/>
            <p:cNvSpPr>
              <a:spLocks/>
            </p:cNvSpPr>
            <p:nvPr/>
          </p:nvSpPr>
          <p:spPr bwMode="auto">
            <a:xfrm>
              <a:off x="3969" y="1972"/>
              <a:ext cx="130" cy="67"/>
            </a:xfrm>
            <a:custGeom>
              <a:avLst/>
              <a:gdLst>
                <a:gd name="T0" fmla="*/ 0 w 130"/>
                <a:gd name="T1" fmla="*/ 26 h 67"/>
                <a:gd name="T2" fmla="*/ 16 w 130"/>
                <a:gd name="T3" fmla="*/ 0 h 67"/>
                <a:gd name="T4" fmla="*/ 67 w 130"/>
                <a:gd name="T5" fmla="*/ 16 h 67"/>
                <a:gd name="T6" fmla="*/ 94 w 130"/>
                <a:gd name="T7" fmla="*/ 41 h 67"/>
                <a:gd name="T8" fmla="*/ 129 w 130"/>
                <a:gd name="T9" fmla="*/ 41 h 67"/>
                <a:gd name="T10" fmla="*/ 127 w 130"/>
                <a:gd name="T11" fmla="*/ 66 h 67"/>
                <a:gd name="T12" fmla="*/ 43 w 130"/>
                <a:gd name="T13" fmla="*/ 50 h 67"/>
                <a:gd name="T14" fmla="*/ 0 w 130"/>
                <a:gd name="T15" fmla="*/ 26 h 67"/>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67"/>
                <a:gd name="T26" fmla="*/ 130 w 13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67">
                  <a:moveTo>
                    <a:pt x="0" y="26"/>
                  </a:moveTo>
                  <a:lnTo>
                    <a:pt x="16" y="0"/>
                  </a:lnTo>
                  <a:lnTo>
                    <a:pt x="67" y="16"/>
                  </a:lnTo>
                  <a:lnTo>
                    <a:pt x="94" y="41"/>
                  </a:lnTo>
                  <a:lnTo>
                    <a:pt x="129" y="41"/>
                  </a:lnTo>
                  <a:lnTo>
                    <a:pt x="127" y="66"/>
                  </a:lnTo>
                  <a:lnTo>
                    <a:pt x="43" y="50"/>
                  </a:lnTo>
                  <a:lnTo>
                    <a:pt x="0" y="2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6" name="Freeform 112"/>
            <p:cNvSpPr>
              <a:spLocks/>
            </p:cNvSpPr>
            <p:nvPr/>
          </p:nvSpPr>
          <p:spPr bwMode="auto">
            <a:xfrm>
              <a:off x="2746" y="1532"/>
              <a:ext cx="58" cy="54"/>
            </a:xfrm>
            <a:custGeom>
              <a:avLst/>
              <a:gdLst>
                <a:gd name="T0" fmla="*/ 0 w 58"/>
                <a:gd name="T1" fmla="*/ 40 h 54"/>
                <a:gd name="T2" fmla="*/ 22 w 58"/>
                <a:gd name="T3" fmla="*/ 33 h 54"/>
                <a:gd name="T4" fmla="*/ 10 w 58"/>
                <a:gd name="T5" fmla="*/ 27 h 54"/>
                <a:gd name="T6" fmla="*/ 21 w 58"/>
                <a:gd name="T7" fmla="*/ 8 h 54"/>
                <a:gd name="T8" fmla="*/ 30 w 58"/>
                <a:gd name="T9" fmla="*/ 20 h 54"/>
                <a:gd name="T10" fmla="*/ 31 w 58"/>
                <a:gd name="T11" fmla="*/ 0 h 54"/>
                <a:gd name="T12" fmla="*/ 57 w 58"/>
                <a:gd name="T13" fmla="*/ 0 h 54"/>
                <a:gd name="T14" fmla="*/ 54 w 58"/>
                <a:gd name="T15" fmla="*/ 20 h 54"/>
                <a:gd name="T16" fmla="*/ 38 w 58"/>
                <a:gd name="T17" fmla="*/ 28 h 54"/>
                <a:gd name="T18" fmla="*/ 38 w 58"/>
                <a:gd name="T19" fmla="*/ 53 h 54"/>
                <a:gd name="T20" fmla="*/ 23 w 58"/>
                <a:gd name="T21" fmla="*/ 38 h 54"/>
                <a:gd name="T22" fmla="*/ 0 w 58"/>
                <a:gd name="T23" fmla="*/ 4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4"/>
                <a:gd name="T38" fmla="*/ 58 w 58"/>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4">
                  <a:moveTo>
                    <a:pt x="0" y="40"/>
                  </a:moveTo>
                  <a:lnTo>
                    <a:pt x="22" y="33"/>
                  </a:lnTo>
                  <a:lnTo>
                    <a:pt x="10" y="27"/>
                  </a:lnTo>
                  <a:lnTo>
                    <a:pt x="21" y="8"/>
                  </a:lnTo>
                  <a:lnTo>
                    <a:pt x="30" y="20"/>
                  </a:lnTo>
                  <a:lnTo>
                    <a:pt x="31" y="0"/>
                  </a:lnTo>
                  <a:lnTo>
                    <a:pt x="57" y="0"/>
                  </a:lnTo>
                  <a:lnTo>
                    <a:pt x="54" y="20"/>
                  </a:lnTo>
                  <a:lnTo>
                    <a:pt x="38" y="28"/>
                  </a:lnTo>
                  <a:lnTo>
                    <a:pt x="38" y="53"/>
                  </a:lnTo>
                  <a:lnTo>
                    <a:pt x="23" y="38"/>
                  </a:lnTo>
                  <a:lnTo>
                    <a:pt x="0" y="4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7" name="Freeform 113"/>
            <p:cNvSpPr>
              <a:spLocks/>
            </p:cNvSpPr>
            <p:nvPr/>
          </p:nvSpPr>
          <p:spPr bwMode="auto">
            <a:xfrm>
              <a:off x="5352" y="3150"/>
              <a:ext cx="124" cy="117"/>
            </a:xfrm>
            <a:custGeom>
              <a:avLst/>
              <a:gdLst>
                <a:gd name="T0" fmla="*/ 0 w 124"/>
                <a:gd name="T1" fmla="*/ 101 h 117"/>
                <a:gd name="T2" fmla="*/ 26 w 124"/>
                <a:gd name="T3" fmla="*/ 66 h 117"/>
                <a:gd name="T4" fmla="*/ 71 w 124"/>
                <a:gd name="T5" fmla="*/ 39 h 117"/>
                <a:gd name="T6" fmla="*/ 93 w 124"/>
                <a:gd name="T7" fmla="*/ 0 h 117"/>
                <a:gd name="T8" fmla="*/ 107 w 124"/>
                <a:gd name="T9" fmla="*/ 12 h 117"/>
                <a:gd name="T10" fmla="*/ 122 w 124"/>
                <a:gd name="T11" fmla="*/ 6 h 117"/>
                <a:gd name="T12" fmla="*/ 123 w 124"/>
                <a:gd name="T13" fmla="*/ 20 h 117"/>
                <a:gd name="T14" fmla="*/ 100 w 124"/>
                <a:gd name="T15" fmla="*/ 48 h 117"/>
                <a:gd name="T16" fmla="*/ 106 w 124"/>
                <a:gd name="T17" fmla="*/ 60 h 117"/>
                <a:gd name="T18" fmla="*/ 79 w 124"/>
                <a:gd name="T19" fmla="*/ 65 h 117"/>
                <a:gd name="T20" fmla="*/ 67 w 124"/>
                <a:gd name="T21" fmla="*/ 104 h 117"/>
                <a:gd name="T22" fmla="*/ 40 w 124"/>
                <a:gd name="T23" fmla="*/ 116 h 117"/>
                <a:gd name="T24" fmla="*/ 0 w 124"/>
                <a:gd name="T25" fmla="*/ 101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17"/>
                <a:gd name="T41" fmla="*/ 124 w 124"/>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17">
                  <a:moveTo>
                    <a:pt x="0" y="101"/>
                  </a:moveTo>
                  <a:lnTo>
                    <a:pt x="26" y="66"/>
                  </a:lnTo>
                  <a:lnTo>
                    <a:pt x="71" y="39"/>
                  </a:lnTo>
                  <a:lnTo>
                    <a:pt x="93" y="0"/>
                  </a:lnTo>
                  <a:lnTo>
                    <a:pt x="107" y="12"/>
                  </a:lnTo>
                  <a:lnTo>
                    <a:pt x="122" y="6"/>
                  </a:lnTo>
                  <a:lnTo>
                    <a:pt x="123" y="20"/>
                  </a:lnTo>
                  <a:lnTo>
                    <a:pt x="100" y="48"/>
                  </a:lnTo>
                  <a:lnTo>
                    <a:pt x="106" y="60"/>
                  </a:lnTo>
                  <a:lnTo>
                    <a:pt x="79" y="65"/>
                  </a:lnTo>
                  <a:lnTo>
                    <a:pt x="67" y="104"/>
                  </a:lnTo>
                  <a:lnTo>
                    <a:pt x="40" y="116"/>
                  </a:lnTo>
                  <a:lnTo>
                    <a:pt x="0" y="10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8" name="Freeform 114"/>
            <p:cNvSpPr>
              <a:spLocks/>
            </p:cNvSpPr>
            <p:nvPr/>
          </p:nvSpPr>
          <p:spPr bwMode="auto">
            <a:xfrm>
              <a:off x="5450" y="3036"/>
              <a:ext cx="94" cy="129"/>
            </a:xfrm>
            <a:custGeom>
              <a:avLst/>
              <a:gdLst>
                <a:gd name="T0" fmla="*/ 0 w 94"/>
                <a:gd name="T1" fmla="*/ 0 h 129"/>
                <a:gd name="T2" fmla="*/ 25 w 94"/>
                <a:gd name="T3" fmla="*/ 14 h 129"/>
                <a:gd name="T4" fmla="*/ 32 w 94"/>
                <a:gd name="T5" fmla="*/ 43 h 129"/>
                <a:gd name="T6" fmla="*/ 43 w 94"/>
                <a:gd name="T7" fmla="*/ 51 h 129"/>
                <a:gd name="T8" fmla="*/ 50 w 94"/>
                <a:gd name="T9" fmla="*/ 39 h 129"/>
                <a:gd name="T10" fmla="*/ 55 w 94"/>
                <a:gd name="T11" fmla="*/ 58 h 129"/>
                <a:gd name="T12" fmla="*/ 93 w 94"/>
                <a:gd name="T13" fmla="*/ 58 h 129"/>
                <a:gd name="T14" fmla="*/ 85 w 94"/>
                <a:gd name="T15" fmla="*/ 86 h 129"/>
                <a:gd name="T16" fmla="*/ 66 w 94"/>
                <a:gd name="T17" fmla="*/ 90 h 129"/>
                <a:gd name="T18" fmla="*/ 50 w 94"/>
                <a:gd name="T19" fmla="*/ 127 h 129"/>
                <a:gd name="T20" fmla="*/ 33 w 94"/>
                <a:gd name="T21" fmla="*/ 128 h 129"/>
                <a:gd name="T22" fmla="*/ 41 w 94"/>
                <a:gd name="T23" fmla="*/ 114 h 129"/>
                <a:gd name="T24" fmla="*/ 18 w 94"/>
                <a:gd name="T25" fmla="*/ 88 h 129"/>
                <a:gd name="T26" fmla="*/ 36 w 94"/>
                <a:gd name="T27" fmla="*/ 65 h 129"/>
                <a:gd name="T28" fmla="*/ 33 w 94"/>
                <a:gd name="T29" fmla="*/ 46 h 129"/>
                <a:gd name="T30" fmla="*/ 0 w 94"/>
                <a:gd name="T31" fmla="*/ 0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129"/>
                <a:gd name="T50" fmla="*/ 94 w 94"/>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129">
                  <a:moveTo>
                    <a:pt x="0" y="0"/>
                  </a:moveTo>
                  <a:lnTo>
                    <a:pt x="25" y="14"/>
                  </a:lnTo>
                  <a:lnTo>
                    <a:pt x="32" y="43"/>
                  </a:lnTo>
                  <a:lnTo>
                    <a:pt x="43" y="51"/>
                  </a:lnTo>
                  <a:lnTo>
                    <a:pt x="50" y="39"/>
                  </a:lnTo>
                  <a:lnTo>
                    <a:pt x="55" y="58"/>
                  </a:lnTo>
                  <a:lnTo>
                    <a:pt x="93" y="58"/>
                  </a:lnTo>
                  <a:lnTo>
                    <a:pt x="85" y="86"/>
                  </a:lnTo>
                  <a:lnTo>
                    <a:pt x="66" y="90"/>
                  </a:lnTo>
                  <a:lnTo>
                    <a:pt x="50" y="127"/>
                  </a:lnTo>
                  <a:lnTo>
                    <a:pt x="33" y="128"/>
                  </a:lnTo>
                  <a:lnTo>
                    <a:pt x="41" y="114"/>
                  </a:lnTo>
                  <a:lnTo>
                    <a:pt x="18" y="88"/>
                  </a:lnTo>
                  <a:lnTo>
                    <a:pt x="36" y="65"/>
                  </a:lnTo>
                  <a:lnTo>
                    <a:pt x="33" y="46"/>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59" name="Freeform 115"/>
            <p:cNvSpPr>
              <a:spLocks/>
            </p:cNvSpPr>
            <p:nvPr/>
          </p:nvSpPr>
          <p:spPr bwMode="auto">
            <a:xfrm>
              <a:off x="1291" y="2227"/>
              <a:ext cx="65" cy="67"/>
            </a:xfrm>
            <a:custGeom>
              <a:avLst/>
              <a:gdLst>
                <a:gd name="T0" fmla="*/ 0 w 65"/>
                <a:gd name="T1" fmla="*/ 33 h 67"/>
                <a:gd name="T2" fmla="*/ 26 w 65"/>
                <a:gd name="T3" fmla="*/ 65 h 67"/>
                <a:gd name="T4" fmla="*/ 59 w 65"/>
                <a:gd name="T5" fmla="*/ 66 h 67"/>
                <a:gd name="T6" fmla="*/ 64 w 65"/>
                <a:gd name="T7" fmla="*/ 0 h 67"/>
                <a:gd name="T8" fmla="*/ 41 w 65"/>
                <a:gd name="T9" fmla="*/ 3 h 67"/>
                <a:gd name="T10" fmla="*/ 0 w 65"/>
                <a:gd name="T11" fmla="*/ 33 h 67"/>
                <a:gd name="T12" fmla="*/ 0 60000 65536"/>
                <a:gd name="T13" fmla="*/ 0 60000 65536"/>
                <a:gd name="T14" fmla="*/ 0 60000 65536"/>
                <a:gd name="T15" fmla="*/ 0 60000 65536"/>
                <a:gd name="T16" fmla="*/ 0 60000 65536"/>
                <a:gd name="T17" fmla="*/ 0 60000 65536"/>
                <a:gd name="T18" fmla="*/ 0 w 65"/>
                <a:gd name="T19" fmla="*/ 0 h 67"/>
                <a:gd name="T20" fmla="*/ 65 w 6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5" h="67">
                  <a:moveTo>
                    <a:pt x="0" y="33"/>
                  </a:moveTo>
                  <a:lnTo>
                    <a:pt x="26" y="65"/>
                  </a:lnTo>
                  <a:lnTo>
                    <a:pt x="59" y="66"/>
                  </a:lnTo>
                  <a:lnTo>
                    <a:pt x="64" y="0"/>
                  </a:lnTo>
                  <a:lnTo>
                    <a:pt x="41" y="3"/>
                  </a:lnTo>
                  <a:lnTo>
                    <a:pt x="0" y="3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0" name="Freeform 116"/>
            <p:cNvSpPr>
              <a:spLocks/>
            </p:cNvSpPr>
            <p:nvPr/>
          </p:nvSpPr>
          <p:spPr bwMode="auto">
            <a:xfrm>
              <a:off x="2769" y="1090"/>
              <a:ext cx="415" cy="333"/>
            </a:xfrm>
            <a:custGeom>
              <a:avLst/>
              <a:gdLst>
                <a:gd name="T0" fmla="*/ 2 w 415"/>
                <a:gd name="T1" fmla="*/ 262 h 333"/>
                <a:gd name="T2" fmla="*/ 40 w 415"/>
                <a:gd name="T3" fmla="*/ 258 h 333"/>
                <a:gd name="T4" fmla="*/ 11 w 415"/>
                <a:gd name="T5" fmla="*/ 273 h 333"/>
                <a:gd name="T6" fmla="*/ 33 w 415"/>
                <a:gd name="T7" fmla="*/ 276 h 333"/>
                <a:gd name="T8" fmla="*/ 21 w 415"/>
                <a:gd name="T9" fmla="*/ 301 h 333"/>
                <a:gd name="T10" fmla="*/ 50 w 415"/>
                <a:gd name="T11" fmla="*/ 332 h 333"/>
                <a:gd name="T12" fmla="*/ 89 w 415"/>
                <a:gd name="T13" fmla="*/ 292 h 333"/>
                <a:gd name="T14" fmla="*/ 117 w 415"/>
                <a:gd name="T15" fmla="*/ 287 h 333"/>
                <a:gd name="T16" fmla="*/ 122 w 415"/>
                <a:gd name="T17" fmla="*/ 257 h 333"/>
                <a:gd name="T18" fmla="*/ 115 w 415"/>
                <a:gd name="T19" fmla="*/ 199 h 333"/>
                <a:gd name="T20" fmla="*/ 139 w 415"/>
                <a:gd name="T21" fmla="*/ 174 h 333"/>
                <a:gd name="T22" fmla="*/ 179 w 415"/>
                <a:gd name="T23" fmla="*/ 111 h 333"/>
                <a:gd name="T24" fmla="*/ 205 w 415"/>
                <a:gd name="T25" fmla="*/ 86 h 333"/>
                <a:gd name="T26" fmla="*/ 241 w 415"/>
                <a:gd name="T27" fmla="*/ 75 h 333"/>
                <a:gd name="T28" fmla="*/ 249 w 415"/>
                <a:gd name="T29" fmla="*/ 57 h 333"/>
                <a:gd name="T30" fmla="*/ 278 w 415"/>
                <a:gd name="T31" fmla="*/ 65 h 333"/>
                <a:gd name="T32" fmla="*/ 331 w 415"/>
                <a:gd name="T33" fmla="*/ 58 h 333"/>
                <a:gd name="T34" fmla="*/ 368 w 415"/>
                <a:gd name="T35" fmla="*/ 30 h 333"/>
                <a:gd name="T36" fmla="*/ 383 w 415"/>
                <a:gd name="T37" fmla="*/ 57 h 333"/>
                <a:gd name="T38" fmla="*/ 393 w 415"/>
                <a:gd name="T39" fmla="*/ 40 h 333"/>
                <a:gd name="T40" fmla="*/ 378 w 415"/>
                <a:gd name="T41" fmla="*/ 28 h 333"/>
                <a:gd name="T42" fmla="*/ 385 w 415"/>
                <a:gd name="T43" fmla="*/ 6 h 333"/>
                <a:gd name="T44" fmla="*/ 376 w 415"/>
                <a:gd name="T45" fmla="*/ 2 h 333"/>
                <a:gd name="T46" fmla="*/ 351 w 415"/>
                <a:gd name="T47" fmla="*/ 18 h 333"/>
                <a:gd name="T48" fmla="*/ 345 w 415"/>
                <a:gd name="T49" fmla="*/ 4 h 333"/>
                <a:gd name="T50" fmla="*/ 333 w 415"/>
                <a:gd name="T51" fmla="*/ 7 h 333"/>
                <a:gd name="T52" fmla="*/ 291 w 415"/>
                <a:gd name="T53" fmla="*/ 32 h 333"/>
                <a:gd name="T54" fmla="*/ 271 w 415"/>
                <a:gd name="T55" fmla="*/ 39 h 333"/>
                <a:gd name="T56" fmla="*/ 241 w 415"/>
                <a:gd name="T57" fmla="*/ 50 h 333"/>
                <a:gd name="T58" fmla="*/ 233 w 415"/>
                <a:gd name="T59" fmla="*/ 47 h 333"/>
                <a:gd name="T60" fmla="*/ 231 w 415"/>
                <a:gd name="T61" fmla="*/ 52 h 333"/>
                <a:gd name="T62" fmla="*/ 203 w 415"/>
                <a:gd name="T63" fmla="*/ 66 h 333"/>
                <a:gd name="T64" fmla="*/ 202 w 415"/>
                <a:gd name="T65" fmla="*/ 74 h 333"/>
                <a:gd name="T66" fmla="*/ 163 w 415"/>
                <a:gd name="T67" fmla="*/ 98 h 333"/>
                <a:gd name="T68" fmla="*/ 133 w 415"/>
                <a:gd name="T69" fmla="*/ 121 h 333"/>
                <a:gd name="T70" fmla="*/ 74 w 415"/>
                <a:gd name="T71" fmla="*/ 194 h 333"/>
                <a:gd name="T72" fmla="*/ 101 w 415"/>
                <a:gd name="T73" fmla="*/ 196 h 333"/>
                <a:gd name="T74" fmla="*/ 33 w 415"/>
                <a:gd name="T75" fmla="*/ 219 h 333"/>
                <a:gd name="T76" fmla="*/ 22 w 415"/>
                <a:gd name="T77" fmla="*/ 226 h 333"/>
                <a:gd name="T78" fmla="*/ 2 w 415"/>
                <a:gd name="T79" fmla="*/ 237 h 333"/>
                <a:gd name="T80" fmla="*/ 0 w 415"/>
                <a:gd name="T81" fmla="*/ 248 h 3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333"/>
                <a:gd name="T125" fmla="*/ 415 w 415"/>
                <a:gd name="T126" fmla="*/ 333 h 3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333">
                  <a:moveTo>
                    <a:pt x="0" y="248"/>
                  </a:moveTo>
                  <a:lnTo>
                    <a:pt x="2" y="262"/>
                  </a:lnTo>
                  <a:lnTo>
                    <a:pt x="39" y="253"/>
                  </a:lnTo>
                  <a:lnTo>
                    <a:pt x="40" y="258"/>
                  </a:lnTo>
                  <a:lnTo>
                    <a:pt x="1" y="268"/>
                  </a:lnTo>
                  <a:lnTo>
                    <a:pt x="11" y="273"/>
                  </a:lnTo>
                  <a:lnTo>
                    <a:pt x="7" y="291"/>
                  </a:lnTo>
                  <a:lnTo>
                    <a:pt x="33" y="276"/>
                  </a:lnTo>
                  <a:lnTo>
                    <a:pt x="4" y="301"/>
                  </a:lnTo>
                  <a:lnTo>
                    <a:pt x="21" y="301"/>
                  </a:lnTo>
                  <a:lnTo>
                    <a:pt x="11" y="323"/>
                  </a:lnTo>
                  <a:lnTo>
                    <a:pt x="50" y="332"/>
                  </a:lnTo>
                  <a:lnTo>
                    <a:pt x="82" y="311"/>
                  </a:lnTo>
                  <a:lnTo>
                    <a:pt x="89" y="292"/>
                  </a:lnTo>
                  <a:lnTo>
                    <a:pt x="98" y="311"/>
                  </a:lnTo>
                  <a:lnTo>
                    <a:pt x="117" y="287"/>
                  </a:lnTo>
                  <a:lnTo>
                    <a:pt x="114" y="266"/>
                  </a:lnTo>
                  <a:lnTo>
                    <a:pt x="122" y="257"/>
                  </a:lnTo>
                  <a:lnTo>
                    <a:pt x="114" y="247"/>
                  </a:lnTo>
                  <a:lnTo>
                    <a:pt x="115" y="199"/>
                  </a:lnTo>
                  <a:lnTo>
                    <a:pt x="145" y="188"/>
                  </a:lnTo>
                  <a:lnTo>
                    <a:pt x="139" y="174"/>
                  </a:lnTo>
                  <a:lnTo>
                    <a:pt x="152" y="138"/>
                  </a:lnTo>
                  <a:lnTo>
                    <a:pt x="179" y="111"/>
                  </a:lnTo>
                  <a:lnTo>
                    <a:pt x="185" y="90"/>
                  </a:lnTo>
                  <a:lnTo>
                    <a:pt x="205" y="86"/>
                  </a:lnTo>
                  <a:lnTo>
                    <a:pt x="211" y="72"/>
                  </a:lnTo>
                  <a:lnTo>
                    <a:pt x="241" y="75"/>
                  </a:lnTo>
                  <a:lnTo>
                    <a:pt x="241" y="57"/>
                  </a:lnTo>
                  <a:lnTo>
                    <a:pt x="249" y="57"/>
                  </a:lnTo>
                  <a:lnTo>
                    <a:pt x="260" y="49"/>
                  </a:lnTo>
                  <a:lnTo>
                    <a:pt x="278" y="65"/>
                  </a:lnTo>
                  <a:lnTo>
                    <a:pt x="312" y="68"/>
                  </a:lnTo>
                  <a:lnTo>
                    <a:pt x="331" y="58"/>
                  </a:lnTo>
                  <a:lnTo>
                    <a:pt x="336" y="36"/>
                  </a:lnTo>
                  <a:lnTo>
                    <a:pt x="368" y="30"/>
                  </a:lnTo>
                  <a:lnTo>
                    <a:pt x="385" y="39"/>
                  </a:lnTo>
                  <a:lnTo>
                    <a:pt x="383" y="57"/>
                  </a:lnTo>
                  <a:lnTo>
                    <a:pt x="413" y="36"/>
                  </a:lnTo>
                  <a:lnTo>
                    <a:pt x="393" y="40"/>
                  </a:lnTo>
                  <a:lnTo>
                    <a:pt x="398" y="34"/>
                  </a:lnTo>
                  <a:lnTo>
                    <a:pt x="378" y="28"/>
                  </a:lnTo>
                  <a:lnTo>
                    <a:pt x="414" y="18"/>
                  </a:lnTo>
                  <a:lnTo>
                    <a:pt x="385" y="6"/>
                  </a:lnTo>
                  <a:lnTo>
                    <a:pt x="366" y="18"/>
                  </a:lnTo>
                  <a:lnTo>
                    <a:pt x="376" y="2"/>
                  </a:lnTo>
                  <a:lnTo>
                    <a:pt x="361" y="0"/>
                  </a:lnTo>
                  <a:lnTo>
                    <a:pt x="351" y="18"/>
                  </a:lnTo>
                  <a:lnTo>
                    <a:pt x="345" y="20"/>
                  </a:lnTo>
                  <a:lnTo>
                    <a:pt x="345" y="4"/>
                  </a:lnTo>
                  <a:lnTo>
                    <a:pt x="319" y="30"/>
                  </a:lnTo>
                  <a:lnTo>
                    <a:pt x="333" y="7"/>
                  </a:lnTo>
                  <a:lnTo>
                    <a:pt x="319" y="3"/>
                  </a:lnTo>
                  <a:lnTo>
                    <a:pt x="291" y="32"/>
                  </a:lnTo>
                  <a:lnTo>
                    <a:pt x="264" y="22"/>
                  </a:lnTo>
                  <a:lnTo>
                    <a:pt x="271" y="39"/>
                  </a:lnTo>
                  <a:lnTo>
                    <a:pt x="260" y="30"/>
                  </a:lnTo>
                  <a:lnTo>
                    <a:pt x="241" y="50"/>
                  </a:lnTo>
                  <a:lnTo>
                    <a:pt x="243" y="34"/>
                  </a:lnTo>
                  <a:lnTo>
                    <a:pt x="233" y="47"/>
                  </a:lnTo>
                  <a:lnTo>
                    <a:pt x="225" y="38"/>
                  </a:lnTo>
                  <a:lnTo>
                    <a:pt x="231" y="52"/>
                  </a:lnTo>
                  <a:lnTo>
                    <a:pt x="209" y="46"/>
                  </a:lnTo>
                  <a:lnTo>
                    <a:pt x="203" y="66"/>
                  </a:lnTo>
                  <a:lnTo>
                    <a:pt x="183" y="73"/>
                  </a:lnTo>
                  <a:lnTo>
                    <a:pt x="202" y="74"/>
                  </a:lnTo>
                  <a:lnTo>
                    <a:pt x="169" y="84"/>
                  </a:lnTo>
                  <a:lnTo>
                    <a:pt x="163" y="98"/>
                  </a:lnTo>
                  <a:lnTo>
                    <a:pt x="173" y="98"/>
                  </a:lnTo>
                  <a:lnTo>
                    <a:pt x="133" y="121"/>
                  </a:lnTo>
                  <a:lnTo>
                    <a:pt x="118" y="161"/>
                  </a:lnTo>
                  <a:lnTo>
                    <a:pt x="74" y="194"/>
                  </a:lnTo>
                  <a:lnTo>
                    <a:pt x="82" y="202"/>
                  </a:lnTo>
                  <a:lnTo>
                    <a:pt x="101" y="196"/>
                  </a:lnTo>
                  <a:lnTo>
                    <a:pt x="57" y="206"/>
                  </a:lnTo>
                  <a:lnTo>
                    <a:pt x="33" y="219"/>
                  </a:lnTo>
                  <a:lnTo>
                    <a:pt x="39" y="226"/>
                  </a:lnTo>
                  <a:lnTo>
                    <a:pt x="22" y="226"/>
                  </a:lnTo>
                  <a:lnTo>
                    <a:pt x="23" y="237"/>
                  </a:lnTo>
                  <a:lnTo>
                    <a:pt x="2" y="237"/>
                  </a:lnTo>
                  <a:lnTo>
                    <a:pt x="22" y="242"/>
                  </a:lnTo>
                  <a:lnTo>
                    <a:pt x="0" y="24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1" name="Freeform 117"/>
            <p:cNvSpPr>
              <a:spLocks/>
            </p:cNvSpPr>
            <p:nvPr/>
          </p:nvSpPr>
          <p:spPr bwMode="auto">
            <a:xfrm>
              <a:off x="3663" y="1851"/>
              <a:ext cx="269" cy="233"/>
            </a:xfrm>
            <a:custGeom>
              <a:avLst/>
              <a:gdLst>
                <a:gd name="T0" fmla="*/ 0 w 269"/>
                <a:gd name="T1" fmla="*/ 127 h 233"/>
                <a:gd name="T2" fmla="*/ 25 w 269"/>
                <a:gd name="T3" fmla="*/ 135 h 233"/>
                <a:gd name="T4" fmla="*/ 84 w 269"/>
                <a:gd name="T5" fmla="*/ 127 h 233"/>
                <a:gd name="T6" fmla="*/ 95 w 269"/>
                <a:gd name="T7" fmla="*/ 104 h 233"/>
                <a:gd name="T8" fmla="*/ 134 w 269"/>
                <a:gd name="T9" fmla="*/ 91 h 233"/>
                <a:gd name="T10" fmla="*/ 138 w 269"/>
                <a:gd name="T11" fmla="*/ 71 h 233"/>
                <a:gd name="T12" fmla="*/ 151 w 269"/>
                <a:gd name="T13" fmla="*/ 66 h 233"/>
                <a:gd name="T14" fmla="*/ 146 w 269"/>
                <a:gd name="T15" fmla="*/ 55 h 233"/>
                <a:gd name="T16" fmla="*/ 160 w 269"/>
                <a:gd name="T17" fmla="*/ 54 h 233"/>
                <a:gd name="T18" fmla="*/ 171 w 269"/>
                <a:gd name="T19" fmla="*/ 34 h 233"/>
                <a:gd name="T20" fmla="*/ 166 w 269"/>
                <a:gd name="T21" fmla="*/ 14 h 233"/>
                <a:gd name="T22" fmla="*/ 219 w 269"/>
                <a:gd name="T23" fmla="*/ 0 h 233"/>
                <a:gd name="T24" fmla="*/ 268 w 269"/>
                <a:gd name="T25" fmla="*/ 29 h 233"/>
                <a:gd name="T26" fmla="*/ 255 w 269"/>
                <a:gd name="T27" fmla="*/ 42 h 233"/>
                <a:gd name="T28" fmla="*/ 209 w 269"/>
                <a:gd name="T29" fmla="*/ 42 h 233"/>
                <a:gd name="T30" fmla="*/ 209 w 269"/>
                <a:gd name="T31" fmla="*/ 68 h 233"/>
                <a:gd name="T32" fmla="*/ 231 w 269"/>
                <a:gd name="T33" fmla="*/ 85 h 233"/>
                <a:gd name="T34" fmla="*/ 218 w 269"/>
                <a:gd name="T35" fmla="*/ 93 h 233"/>
                <a:gd name="T36" fmla="*/ 221 w 269"/>
                <a:gd name="T37" fmla="*/ 108 h 233"/>
                <a:gd name="T38" fmla="*/ 174 w 269"/>
                <a:gd name="T39" fmla="*/ 161 h 233"/>
                <a:gd name="T40" fmla="*/ 153 w 269"/>
                <a:gd name="T41" fmla="*/ 160 h 233"/>
                <a:gd name="T42" fmla="*/ 138 w 269"/>
                <a:gd name="T43" fmla="*/ 173 h 233"/>
                <a:gd name="T44" fmla="*/ 163 w 269"/>
                <a:gd name="T45" fmla="*/ 222 h 233"/>
                <a:gd name="T46" fmla="*/ 127 w 269"/>
                <a:gd name="T47" fmla="*/ 222 h 233"/>
                <a:gd name="T48" fmla="*/ 114 w 269"/>
                <a:gd name="T49" fmla="*/ 232 h 233"/>
                <a:gd name="T50" fmla="*/ 87 w 269"/>
                <a:gd name="T51" fmla="*/ 203 h 233"/>
                <a:gd name="T52" fmla="*/ 13 w 269"/>
                <a:gd name="T53" fmla="*/ 208 h 233"/>
                <a:gd name="T54" fmla="*/ 38 w 269"/>
                <a:gd name="T55" fmla="*/ 175 h 233"/>
                <a:gd name="T56" fmla="*/ 0 w 269"/>
                <a:gd name="T57" fmla="*/ 12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9"/>
                <a:gd name="T88" fmla="*/ 0 h 233"/>
                <a:gd name="T89" fmla="*/ 269 w 26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9" h="233">
                  <a:moveTo>
                    <a:pt x="0" y="127"/>
                  </a:moveTo>
                  <a:lnTo>
                    <a:pt x="25" y="135"/>
                  </a:lnTo>
                  <a:lnTo>
                    <a:pt x="84" y="127"/>
                  </a:lnTo>
                  <a:lnTo>
                    <a:pt x="95" y="104"/>
                  </a:lnTo>
                  <a:lnTo>
                    <a:pt x="134" y="91"/>
                  </a:lnTo>
                  <a:lnTo>
                    <a:pt x="138" y="71"/>
                  </a:lnTo>
                  <a:lnTo>
                    <a:pt x="151" y="66"/>
                  </a:lnTo>
                  <a:lnTo>
                    <a:pt x="146" y="55"/>
                  </a:lnTo>
                  <a:lnTo>
                    <a:pt x="160" y="54"/>
                  </a:lnTo>
                  <a:lnTo>
                    <a:pt x="171" y="34"/>
                  </a:lnTo>
                  <a:lnTo>
                    <a:pt x="166" y="14"/>
                  </a:lnTo>
                  <a:lnTo>
                    <a:pt x="219" y="0"/>
                  </a:lnTo>
                  <a:lnTo>
                    <a:pt x="268" y="29"/>
                  </a:lnTo>
                  <a:lnTo>
                    <a:pt x="255" y="42"/>
                  </a:lnTo>
                  <a:lnTo>
                    <a:pt x="209" y="42"/>
                  </a:lnTo>
                  <a:lnTo>
                    <a:pt x="209" y="68"/>
                  </a:lnTo>
                  <a:lnTo>
                    <a:pt x="231" y="85"/>
                  </a:lnTo>
                  <a:lnTo>
                    <a:pt x="218" y="93"/>
                  </a:lnTo>
                  <a:lnTo>
                    <a:pt x="221" y="108"/>
                  </a:lnTo>
                  <a:lnTo>
                    <a:pt x="174" y="161"/>
                  </a:lnTo>
                  <a:lnTo>
                    <a:pt x="153" y="160"/>
                  </a:lnTo>
                  <a:lnTo>
                    <a:pt x="138" y="173"/>
                  </a:lnTo>
                  <a:lnTo>
                    <a:pt x="163" y="222"/>
                  </a:lnTo>
                  <a:lnTo>
                    <a:pt x="127" y="222"/>
                  </a:lnTo>
                  <a:lnTo>
                    <a:pt x="114" y="232"/>
                  </a:lnTo>
                  <a:lnTo>
                    <a:pt x="87" y="203"/>
                  </a:lnTo>
                  <a:lnTo>
                    <a:pt x="13" y="208"/>
                  </a:lnTo>
                  <a:lnTo>
                    <a:pt x="38" y="175"/>
                  </a:lnTo>
                  <a:lnTo>
                    <a:pt x="0" y="1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2" name="Freeform 118"/>
            <p:cNvSpPr>
              <a:spLocks/>
            </p:cNvSpPr>
            <p:nvPr/>
          </p:nvSpPr>
          <p:spPr bwMode="auto">
            <a:xfrm>
              <a:off x="1360" y="2313"/>
              <a:ext cx="91" cy="41"/>
            </a:xfrm>
            <a:custGeom>
              <a:avLst/>
              <a:gdLst>
                <a:gd name="T0" fmla="*/ 0 w 91"/>
                <a:gd name="T1" fmla="*/ 21 h 41"/>
                <a:gd name="T2" fmla="*/ 7 w 91"/>
                <a:gd name="T3" fmla="*/ 0 h 41"/>
                <a:gd name="T4" fmla="*/ 26 w 91"/>
                <a:gd name="T5" fmla="*/ 13 h 41"/>
                <a:gd name="T6" fmla="*/ 61 w 91"/>
                <a:gd name="T7" fmla="*/ 0 h 41"/>
                <a:gd name="T8" fmla="*/ 90 w 91"/>
                <a:gd name="T9" fmla="*/ 16 h 41"/>
                <a:gd name="T10" fmla="*/ 82 w 91"/>
                <a:gd name="T11" fmla="*/ 39 h 41"/>
                <a:gd name="T12" fmla="*/ 80 w 91"/>
                <a:gd name="T13" fmla="*/ 19 h 41"/>
                <a:gd name="T14" fmla="*/ 61 w 91"/>
                <a:gd name="T15" fmla="*/ 12 h 41"/>
                <a:gd name="T16" fmla="*/ 42 w 91"/>
                <a:gd name="T17" fmla="*/ 24 h 41"/>
                <a:gd name="T18" fmla="*/ 47 w 91"/>
                <a:gd name="T19" fmla="*/ 35 h 41"/>
                <a:gd name="T20" fmla="*/ 39 w 91"/>
                <a:gd name="T21" fmla="*/ 40 h 41"/>
                <a:gd name="T22" fmla="*/ 0 w 91"/>
                <a:gd name="T23" fmla="*/ 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1"/>
                <a:gd name="T38" fmla="*/ 91 w 9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1">
                  <a:moveTo>
                    <a:pt x="0" y="21"/>
                  </a:moveTo>
                  <a:lnTo>
                    <a:pt x="7" y="0"/>
                  </a:lnTo>
                  <a:lnTo>
                    <a:pt x="26" y="13"/>
                  </a:lnTo>
                  <a:lnTo>
                    <a:pt x="61" y="0"/>
                  </a:lnTo>
                  <a:lnTo>
                    <a:pt x="90" y="16"/>
                  </a:lnTo>
                  <a:lnTo>
                    <a:pt x="82" y="39"/>
                  </a:lnTo>
                  <a:lnTo>
                    <a:pt x="80" y="19"/>
                  </a:lnTo>
                  <a:lnTo>
                    <a:pt x="61" y="12"/>
                  </a:lnTo>
                  <a:lnTo>
                    <a:pt x="42" y="24"/>
                  </a:lnTo>
                  <a:lnTo>
                    <a:pt x="47" y="35"/>
                  </a:lnTo>
                  <a:lnTo>
                    <a:pt x="39" y="40"/>
                  </a:lnTo>
                  <a:lnTo>
                    <a:pt x="0" y="2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3" name="Freeform 119"/>
            <p:cNvSpPr>
              <a:spLocks/>
            </p:cNvSpPr>
            <p:nvPr/>
          </p:nvSpPr>
          <p:spPr bwMode="auto">
            <a:xfrm>
              <a:off x="4947" y="2508"/>
              <a:ext cx="159" cy="124"/>
            </a:xfrm>
            <a:custGeom>
              <a:avLst/>
              <a:gdLst>
                <a:gd name="T0" fmla="*/ 0 w 159"/>
                <a:gd name="T1" fmla="*/ 0 h 124"/>
                <a:gd name="T2" fmla="*/ 2 w 159"/>
                <a:gd name="T3" fmla="*/ 103 h 124"/>
                <a:gd name="T4" fmla="*/ 28 w 159"/>
                <a:gd name="T5" fmla="*/ 106 h 124"/>
                <a:gd name="T6" fmla="*/ 54 w 159"/>
                <a:gd name="T7" fmla="*/ 78 h 124"/>
                <a:gd name="T8" fmla="*/ 82 w 159"/>
                <a:gd name="T9" fmla="*/ 90 h 124"/>
                <a:gd name="T10" fmla="*/ 108 w 159"/>
                <a:gd name="T11" fmla="*/ 118 h 124"/>
                <a:gd name="T12" fmla="*/ 158 w 159"/>
                <a:gd name="T13" fmla="*/ 123 h 124"/>
                <a:gd name="T14" fmla="*/ 101 w 159"/>
                <a:gd name="T15" fmla="*/ 77 h 124"/>
                <a:gd name="T16" fmla="*/ 105 w 159"/>
                <a:gd name="T17" fmla="*/ 55 h 124"/>
                <a:gd name="T18" fmla="*/ 78 w 159"/>
                <a:gd name="T19" fmla="*/ 47 h 124"/>
                <a:gd name="T20" fmla="*/ 53 w 159"/>
                <a:gd name="T21" fmla="*/ 19 h 124"/>
                <a:gd name="T22" fmla="*/ 0 w 159"/>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124"/>
                <a:gd name="T38" fmla="*/ 159 w 159"/>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124">
                  <a:moveTo>
                    <a:pt x="0" y="0"/>
                  </a:moveTo>
                  <a:lnTo>
                    <a:pt x="2" y="103"/>
                  </a:lnTo>
                  <a:lnTo>
                    <a:pt x="28" y="106"/>
                  </a:lnTo>
                  <a:lnTo>
                    <a:pt x="54" y="78"/>
                  </a:lnTo>
                  <a:lnTo>
                    <a:pt x="82" y="90"/>
                  </a:lnTo>
                  <a:lnTo>
                    <a:pt x="108" y="118"/>
                  </a:lnTo>
                  <a:lnTo>
                    <a:pt x="158" y="123"/>
                  </a:lnTo>
                  <a:lnTo>
                    <a:pt x="101" y="77"/>
                  </a:lnTo>
                  <a:lnTo>
                    <a:pt x="105" y="55"/>
                  </a:lnTo>
                  <a:lnTo>
                    <a:pt x="78" y="47"/>
                  </a:lnTo>
                  <a:lnTo>
                    <a:pt x="53" y="19"/>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4" name="Freeform 120"/>
            <p:cNvSpPr>
              <a:spLocks/>
            </p:cNvSpPr>
            <p:nvPr/>
          </p:nvSpPr>
          <p:spPr bwMode="auto">
            <a:xfrm>
              <a:off x="5063" y="2534"/>
              <a:ext cx="66" cy="33"/>
            </a:xfrm>
            <a:custGeom>
              <a:avLst/>
              <a:gdLst>
                <a:gd name="T0" fmla="*/ 0 w 66"/>
                <a:gd name="T1" fmla="*/ 21 h 33"/>
                <a:gd name="T2" fmla="*/ 38 w 66"/>
                <a:gd name="T3" fmla="*/ 32 h 33"/>
                <a:gd name="T4" fmla="*/ 65 w 66"/>
                <a:gd name="T5" fmla="*/ 10 h 33"/>
                <a:gd name="T6" fmla="*/ 55 w 66"/>
                <a:gd name="T7" fmla="*/ 0 h 33"/>
                <a:gd name="T8" fmla="*/ 46 w 66"/>
                <a:gd name="T9" fmla="*/ 12 h 33"/>
                <a:gd name="T10" fmla="*/ 0 w 66"/>
                <a:gd name="T11" fmla="*/ 21 h 33"/>
                <a:gd name="T12" fmla="*/ 0 60000 65536"/>
                <a:gd name="T13" fmla="*/ 0 60000 65536"/>
                <a:gd name="T14" fmla="*/ 0 60000 65536"/>
                <a:gd name="T15" fmla="*/ 0 60000 65536"/>
                <a:gd name="T16" fmla="*/ 0 60000 65536"/>
                <a:gd name="T17" fmla="*/ 0 60000 65536"/>
                <a:gd name="T18" fmla="*/ 0 w 66"/>
                <a:gd name="T19" fmla="*/ 0 h 33"/>
                <a:gd name="T20" fmla="*/ 66 w 6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6" h="33">
                  <a:moveTo>
                    <a:pt x="0" y="21"/>
                  </a:moveTo>
                  <a:lnTo>
                    <a:pt x="38" y="32"/>
                  </a:lnTo>
                  <a:lnTo>
                    <a:pt x="65" y="10"/>
                  </a:lnTo>
                  <a:lnTo>
                    <a:pt x="55" y="0"/>
                  </a:lnTo>
                  <a:lnTo>
                    <a:pt x="46" y="12"/>
                  </a:lnTo>
                  <a:lnTo>
                    <a:pt x="0" y="2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5" name="Freeform 121"/>
            <p:cNvSpPr>
              <a:spLocks/>
            </p:cNvSpPr>
            <p:nvPr/>
          </p:nvSpPr>
          <p:spPr bwMode="auto">
            <a:xfrm>
              <a:off x="5103" y="2509"/>
              <a:ext cx="36" cy="33"/>
            </a:xfrm>
            <a:custGeom>
              <a:avLst/>
              <a:gdLst>
                <a:gd name="T0" fmla="*/ 0 w 36"/>
                <a:gd name="T1" fmla="*/ 0 h 33"/>
                <a:gd name="T2" fmla="*/ 26 w 36"/>
                <a:gd name="T3" fmla="*/ 15 h 33"/>
                <a:gd name="T4" fmla="*/ 35 w 36"/>
                <a:gd name="T5" fmla="*/ 32 h 33"/>
                <a:gd name="T6" fmla="*/ 34 w 36"/>
                <a:gd name="T7" fmla="*/ 20 h 33"/>
                <a:gd name="T8" fmla="*/ 0 w 36"/>
                <a:gd name="T9" fmla="*/ 0 h 33"/>
                <a:gd name="T10" fmla="*/ 0 60000 65536"/>
                <a:gd name="T11" fmla="*/ 0 60000 65536"/>
                <a:gd name="T12" fmla="*/ 0 60000 65536"/>
                <a:gd name="T13" fmla="*/ 0 60000 65536"/>
                <a:gd name="T14" fmla="*/ 0 60000 65536"/>
                <a:gd name="T15" fmla="*/ 0 w 36"/>
                <a:gd name="T16" fmla="*/ 0 h 33"/>
                <a:gd name="T17" fmla="*/ 36 w 36"/>
                <a:gd name="T18" fmla="*/ 33 h 33"/>
              </a:gdLst>
              <a:ahLst/>
              <a:cxnLst>
                <a:cxn ang="T10">
                  <a:pos x="T0" y="T1"/>
                </a:cxn>
                <a:cxn ang="T11">
                  <a:pos x="T2" y="T3"/>
                </a:cxn>
                <a:cxn ang="T12">
                  <a:pos x="T4" y="T5"/>
                </a:cxn>
                <a:cxn ang="T13">
                  <a:pos x="T6" y="T7"/>
                </a:cxn>
                <a:cxn ang="T14">
                  <a:pos x="T8" y="T9"/>
                </a:cxn>
              </a:cxnLst>
              <a:rect l="T15" t="T16" r="T17" b="T18"/>
              <a:pathLst>
                <a:path w="36" h="33">
                  <a:moveTo>
                    <a:pt x="0" y="0"/>
                  </a:moveTo>
                  <a:lnTo>
                    <a:pt x="26" y="15"/>
                  </a:lnTo>
                  <a:lnTo>
                    <a:pt x="35" y="32"/>
                  </a:lnTo>
                  <a:lnTo>
                    <a:pt x="34" y="20"/>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6" name="Freeform 122"/>
            <p:cNvSpPr>
              <a:spLocks/>
            </p:cNvSpPr>
            <p:nvPr/>
          </p:nvSpPr>
          <p:spPr bwMode="auto">
            <a:xfrm>
              <a:off x="1687" y="2775"/>
              <a:ext cx="131" cy="137"/>
            </a:xfrm>
            <a:custGeom>
              <a:avLst/>
              <a:gdLst>
                <a:gd name="T0" fmla="*/ 0 w 131"/>
                <a:gd name="T1" fmla="*/ 51 h 137"/>
                <a:gd name="T2" fmla="*/ 9 w 131"/>
                <a:gd name="T3" fmla="*/ 8 h 137"/>
                <a:gd name="T4" fmla="*/ 56 w 131"/>
                <a:gd name="T5" fmla="*/ 0 h 137"/>
                <a:gd name="T6" fmla="*/ 72 w 131"/>
                <a:gd name="T7" fmla="*/ 15 h 137"/>
                <a:gd name="T8" fmla="*/ 76 w 131"/>
                <a:gd name="T9" fmla="*/ 47 h 137"/>
                <a:gd name="T10" fmla="*/ 109 w 131"/>
                <a:gd name="T11" fmla="*/ 52 h 137"/>
                <a:gd name="T12" fmla="*/ 114 w 131"/>
                <a:gd name="T13" fmla="*/ 75 h 137"/>
                <a:gd name="T14" fmla="*/ 130 w 131"/>
                <a:gd name="T15" fmla="*/ 79 h 137"/>
                <a:gd name="T16" fmla="*/ 127 w 131"/>
                <a:gd name="T17" fmla="*/ 107 h 137"/>
                <a:gd name="T18" fmla="*/ 111 w 131"/>
                <a:gd name="T19" fmla="*/ 136 h 137"/>
                <a:gd name="T20" fmla="*/ 67 w 131"/>
                <a:gd name="T21" fmla="*/ 134 h 137"/>
                <a:gd name="T22" fmla="*/ 77 w 131"/>
                <a:gd name="T23" fmla="*/ 102 h 137"/>
                <a:gd name="T24" fmla="*/ 0 w 131"/>
                <a:gd name="T25" fmla="*/ 51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137"/>
                <a:gd name="T41" fmla="*/ 131 w 131"/>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137">
                  <a:moveTo>
                    <a:pt x="0" y="51"/>
                  </a:moveTo>
                  <a:lnTo>
                    <a:pt x="9" y="8"/>
                  </a:lnTo>
                  <a:lnTo>
                    <a:pt x="56" y="0"/>
                  </a:lnTo>
                  <a:lnTo>
                    <a:pt x="72" y="15"/>
                  </a:lnTo>
                  <a:lnTo>
                    <a:pt x="76" y="47"/>
                  </a:lnTo>
                  <a:lnTo>
                    <a:pt x="109" y="52"/>
                  </a:lnTo>
                  <a:lnTo>
                    <a:pt x="114" y="75"/>
                  </a:lnTo>
                  <a:lnTo>
                    <a:pt x="130" y="79"/>
                  </a:lnTo>
                  <a:lnTo>
                    <a:pt x="127" y="107"/>
                  </a:lnTo>
                  <a:lnTo>
                    <a:pt x="111" y="136"/>
                  </a:lnTo>
                  <a:lnTo>
                    <a:pt x="67" y="134"/>
                  </a:lnTo>
                  <a:lnTo>
                    <a:pt x="77" y="102"/>
                  </a:lnTo>
                  <a:lnTo>
                    <a:pt x="0" y="5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7" name="Freeform 123"/>
            <p:cNvSpPr>
              <a:spLocks/>
            </p:cNvSpPr>
            <p:nvPr/>
          </p:nvSpPr>
          <p:spPr bwMode="auto">
            <a:xfrm>
              <a:off x="1387" y="2469"/>
              <a:ext cx="202" cy="290"/>
            </a:xfrm>
            <a:custGeom>
              <a:avLst/>
              <a:gdLst>
                <a:gd name="T0" fmla="*/ 0 w 202"/>
                <a:gd name="T1" fmla="*/ 67 h 290"/>
                <a:gd name="T2" fmla="*/ 4 w 202"/>
                <a:gd name="T3" fmla="*/ 90 h 290"/>
                <a:gd name="T4" fmla="*/ 40 w 202"/>
                <a:gd name="T5" fmla="*/ 131 h 290"/>
                <a:gd name="T6" fmla="*/ 80 w 202"/>
                <a:gd name="T7" fmla="*/ 225 h 290"/>
                <a:gd name="T8" fmla="*/ 172 w 202"/>
                <a:gd name="T9" fmla="*/ 289 h 290"/>
                <a:gd name="T10" fmla="*/ 188 w 202"/>
                <a:gd name="T11" fmla="*/ 277 h 290"/>
                <a:gd name="T12" fmla="*/ 196 w 202"/>
                <a:gd name="T13" fmla="*/ 257 h 290"/>
                <a:gd name="T14" fmla="*/ 182 w 202"/>
                <a:gd name="T15" fmla="*/ 250 h 290"/>
                <a:gd name="T16" fmla="*/ 191 w 202"/>
                <a:gd name="T17" fmla="*/ 244 h 290"/>
                <a:gd name="T18" fmla="*/ 201 w 202"/>
                <a:gd name="T19" fmla="*/ 195 h 290"/>
                <a:gd name="T20" fmla="*/ 186 w 202"/>
                <a:gd name="T21" fmla="*/ 172 h 290"/>
                <a:gd name="T22" fmla="*/ 172 w 202"/>
                <a:gd name="T23" fmla="*/ 172 h 290"/>
                <a:gd name="T24" fmla="*/ 172 w 202"/>
                <a:gd name="T25" fmla="*/ 146 h 290"/>
                <a:gd name="T26" fmla="*/ 155 w 202"/>
                <a:gd name="T27" fmla="*/ 157 h 290"/>
                <a:gd name="T28" fmla="*/ 134 w 202"/>
                <a:gd name="T29" fmla="*/ 147 h 290"/>
                <a:gd name="T30" fmla="*/ 120 w 202"/>
                <a:gd name="T31" fmla="*/ 117 h 290"/>
                <a:gd name="T32" fmla="*/ 142 w 202"/>
                <a:gd name="T33" fmla="*/ 81 h 290"/>
                <a:gd name="T34" fmla="*/ 182 w 202"/>
                <a:gd name="T35" fmla="*/ 64 h 290"/>
                <a:gd name="T36" fmla="*/ 171 w 202"/>
                <a:gd name="T37" fmla="*/ 58 h 290"/>
                <a:gd name="T38" fmla="*/ 178 w 202"/>
                <a:gd name="T39" fmla="*/ 39 h 290"/>
                <a:gd name="T40" fmla="*/ 132 w 202"/>
                <a:gd name="T41" fmla="*/ 35 h 290"/>
                <a:gd name="T42" fmla="*/ 97 w 202"/>
                <a:gd name="T43" fmla="*/ 0 h 290"/>
                <a:gd name="T44" fmla="*/ 90 w 202"/>
                <a:gd name="T45" fmla="*/ 26 h 290"/>
                <a:gd name="T46" fmla="*/ 53 w 202"/>
                <a:gd name="T47" fmla="*/ 48 h 290"/>
                <a:gd name="T48" fmla="*/ 35 w 202"/>
                <a:gd name="T49" fmla="*/ 75 h 290"/>
                <a:gd name="T50" fmla="*/ 14 w 202"/>
                <a:gd name="T51" fmla="*/ 71 h 290"/>
                <a:gd name="T52" fmla="*/ 16 w 202"/>
                <a:gd name="T53" fmla="*/ 54 h 290"/>
                <a:gd name="T54" fmla="*/ 0 w 202"/>
                <a:gd name="T55" fmla="*/ 67 h 2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2"/>
                <a:gd name="T85" fmla="*/ 0 h 290"/>
                <a:gd name="T86" fmla="*/ 202 w 202"/>
                <a:gd name="T87" fmla="*/ 290 h 2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2" h="290">
                  <a:moveTo>
                    <a:pt x="0" y="67"/>
                  </a:moveTo>
                  <a:lnTo>
                    <a:pt x="4" y="90"/>
                  </a:lnTo>
                  <a:lnTo>
                    <a:pt x="40" y="131"/>
                  </a:lnTo>
                  <a:lnTo>
                    <a:pt x="80" y="225"/>
                  </a:lnTo>
                  <a:lnTo>
                    <a:pt x="172" y="289"/>
                  </a:lnTo>
                  <a:lnTo>
                    <a:pt x="188" y="277"/>
                  </a:lnTo>
                  <a:lnTo>
                    <a:pt x="196" y="257"/>
                  </a:lnTo>
                  <a:lnTo>
                    <a:pt x="182" y="250"/>
                  </a:lnTo>
                  <a:lnTo>
                    <a:pt x="191" y="244"/>
                  </a:lnTo>
                  <a:lnTo>
                    <a:pt x="201" y="195"/>
                  </a:lnTo>
                  <a:lnTo>
                    <a:pt x="186" y="172"/>
                  </a:lnTo>
                  <a:lnTo>
                    <a:pt x="172" y="172"/>
                  </a:lnTo>
                  <a:lnTo>
                    <a:pt x="172" y="146"/>
                  </a:lnTo>
                  <a:lnTo>
                    <a:pt x="155" y="157"/>
                  </a:lnTo>
                  <a:lnTo>
                    <a:pt x="134" y="147"/>
                  </a:lnTo>
                  <a:lnTo>
                    <a:pt x="120" y="117"/>
                  </a:lnTo>
                  <a:lnTo>
                    <a:pt x="142" y="81"/>
                  </a:lnTo>
                  <a:lnTo>
                    <a:pt x="182" y="64"/>
                  </a:lnTo>
                  <a:lnTo>
                    <a:pt x="171" y="58"/>
                  </a:lnTo>
                  <a:lnTo>
                    <a:pt x="178" y="39"/>
                  </a:lnTo>
                  <a:lnTo>
                    <a:pt x="132" y="35"/>
                  </a:lnTo>
                  <a:lnTo>
                    <a:pt x="97" y="0"/>
                  </a:lnTo>
                  <a:lnTo>
                    <a:pt x="90" y="26"/>
                  </a:lnTo>
                  <a:lnTo>
                    <a:pt x="53" y="48"/>
                  </a:lnTo>
                  <a:lnTo>
                    <a:pt x="35" y="75"/>
                  </a:lnTo>
                  <a:lnTo>
                    <a:pt x="14" y="71"/>
                  </a:lnTo>
                  <a:lnTo>
                    <a:pt x="16" y="54"/>
                  </a:lnTo>
                  <a:lnTo>
                    <a:pt x="0" y="6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8" name="Freeform 124"/>
            <p:cNvSpPr>
              <a:spLocks/>
            </p:cNvSpPr>
            <p:nvPr/>
          </p:nvSpPr>
          <p:spPr bwMode="auto">
            <a:xfrm>
              <a:off x="4564" y="2286"/>
              <a:ext cx="38" cy="47"/>
            </a:xfrm>
            <a:custGeom>
              <a:avLst/>
              <a:gdLst>
                <a:gd name="T0" fmla="*/ 0 w 38"/>
                <a:gd name="T1" fmla="*/ 46 h 47"/>
                <a:gd name="T2" fmla="*/ 26 w 38"/>
                <a:gd name="T3" fmla="*/ 24 h 47"/>
                <a:gd name="T4" fmla="*/ 37 w 38"/>
                <a:gd name="T5" fmla="*/ 0 h 47"/>
                <a:gd name="T6" fmla="*/ 0 w 38"/>
                <a:gd name="T7" fmla="*/ 46 h 47"/>
                <a:gd name="T8" fmla="*/ 0 60000 65536"/>
                <a:gd name="T9" fmla="*/ 0 60000 65536"/>
                <a:gd name="T10" fmla="*/ 0 60000 65536"/>
                <a:gd name="T11" fmla="*/ 0 60000 65536"/>
                <a:gd name="T12" fmla="*/ 0 w 38"/>
                <a:gd name="T13" fmla="*/ 0 h 47"/>
                <a:gd name="T14" fmla="*/ 38 w 38"/>
                <a:gd name="T15" fmla="*/ 47 h 47"/>
              </a:gdLst>
              <a:ahLst/>
              <a:cxnLst>
                <a:cxn ang="T8">
                  <a:pos x="T0" y="T1"/>
                </a:cxn>
                <a:cxn ang="T9">
                  <a:pos x="T2" y="T3"/>
                </a:cxn>
                <a:cxn ang="T10">
                  <a:pos x="T4" y="T5"/>
                </a:cxn>
                <a:cxn ang="T11">
                  <a:pos x="T6" y="T7"/>
                </a:cxn>
              </a:cxnLst>
              <a:rect l="T12" t="T13" r="T14" b="T15"/>
              <a:pathLst>
                <a:path w="38" h="47">
                  <a:moveTo>
                    <a:pt x="0" y="46"/>
                  </a:moveTo>
                  <a:lnTo>
                    <a:pt x="26" y="24"/>
                  </a:lnTo>
                  <a:lnTo>
                    <a:pt x="37" y="0"/>
                  </a:lnTo>
                  <a:lnTo>
                    <a:pt x="0" y="4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69" name="Freeform 125"/>
            <p:cNvSpPr>
              <a:spLocks/>
            </p:cNvSpPr>
            <p:nvPr/>
          </p:nvSpPr>
          <p:spPr bwMode="auto">
            <a:xfrm>
              <a:off x="4607" y="2169"/>
              <a:ext cx="67" cy="98"/>
            </a:xfrm>
            <a:custGeom>
              <a:avLst/>
              <a:gdLst>
                <a:gd name="T0" fmla="*/ 0 w 67"/>
                <a:gd name="T1" fmla="*/ 38 h 98"/>
                <a:gd name="T2" fmla="*/ 13 w 67"/>
                <a:gd name="T3" fmla="*/ 0 h 98"/>
                <a:gd name="T4" fmla="*/ 36 w 67"/>
                <a:gd name="T5" fmla="*/ 1 h 98"/>
                <a:gd name="T6" fmla="*/ 42 w 67"/>
                <a:gd name="T7" fmla="*/ 26 h 98"/>
                <a:gd name="T8" fmla="*/ 24 w 67"/>
                <a:gd name="T9" fmla="*/ 52 h 98"/>
                <a:gd name="T10" fmla="*/ 28 w 67"/>
                <a:gd name="T11" fmla="*/ 67 h 98"/>
                <a:gd name="T12" fmla="*/ 63 w 67"/>
                <a:gd name="T13" fmla="*/ 77 h 98"/>
                <a:gd name="T14" fmla="*/ 66 w 67"/>
                <a:gd name="T15" fmla="*/ 97 h 98"/>
                <a:gd name="T16" fmla="*/ 45 w 67"/>
                <a:gd name="T17" fmla="*/ 77 h 98"/>
                <a:gd name="T18" fmla="*/ 45 w 67"/>
                <a:gd name="T19" fmla="*/ 86 h 98"/>
                <a:gd name="T20" fmla="*/ 13 w 67"/>
                <a:gd name="T21" fmla="*/ 77 h 98"/>
                <a:gd name="T22" fmla="*/ 0 w 67"/>
                <a:gd name="T23" fmla="*/ 38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8"/>
                <a:gd name="T38" fmla="*/ 67 w 67"/>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8">
                  <a:moveTo>
                    <a:pt x="0" y="38"/>
                  </a:moveTo>
                  <a:lnTo>
                    <a:pt x="13" y="0"/>
                  </a:lnTo>
                  <a:lnTo>
                    <a:pt x="36" y="1"/>
                  </a:lnTo>
                  <a:lnTo>
                    <a:pt x="42" y="26"/>
                  </a:lnTo>
                  <a:lnTo>
                    <a:pt x="24" y="52"/>
                  </a:lnTo>
                  <a:lnTo>
                    <a:pt x="28" y="67"/>
                  </a:lnTo>
                  <a:lnTo>
                    <a:pt x="63" y="77"/>
                  </a:lnTo>
                  <a:lnTo>
                    <a:pt x="66" y="97"/>
                  </a:lnTo>
                  <a:lnTo>
                    <a:pt x="45" y="77"/>
                  </a:lnTo>
                  <a:lnTo>
                    <a:pt x="45" y="86"/>
                  </a:lnTo>
                  <a:lnTo>
                    <a:pt x="13" y="77"/>
                  </a:lnTo>
                  <a:lnTo>
                    <a:pt x="0" y="3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0" name="Freeform 126"/>
            <p:cNvSpPr>
              <a:spLocks/>
            </p:cNvSpPr>
            <p:nvPr/>
          </p:nvSpPr>
          <p:spPr bwMode="auto">
            <a:xfrm>
              <a:off x="4613" y="2252"/>
              <a:ext cx="20" cy="20"/>
            </a:xfrm>
            <a:custGeom>
              <a:avLst/>
              <a:gdLst>
                <a:gd name="T0" fmla="*/ 0 w 20"/>
                <a:gd name="T1" fmla="*/ 0 h 20"/>
                <a:gd name="T2" fmla="*/ 10 w 20"/>
                <a:gd name="T3" fmla="*/ 0 h 20"/>
                <a:gd name="T4" fmla="*/ 19 w 20"/>
                <a:gd name="T5" fmla="*/ 3 h 20"/>
                <a:gd name="T6" fmla="*/ 14 w 20"/>
                <a:gd name="T7" fmla="*/ 19 h 20"/>
                <a:gd name="T8" fmla="*/ 0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0"/>
                  </a:moveTo>
                  <a:lnTo>
                    <a:pt x="10" y="0"/>
                  </a:lnTo>
                  <a:lnTo>
                    <a:pt x="19" y="3"/>
                  </a:lnTo>
                  <a:lnTo>
                    <a:pt x="14" y="19"/>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1" name="Freeform 127"/>
            <p:cNvSpPr>
              <a:spLocks/>
            </p:cNvSpPr>
            <p:nvPr/>
          </p:nvSpPr>
          <p:spPr bwMode="auto">
            <a:xfrm>
              <a:off x="4639" y="2277"/>
              <a:ext cx="18" cy="26"/>
            </a:xfrm>
            <a:custGeom>
              <a:avLst/>
              <a:gdLst>
                <a:gd name="T0" fmla="*/ 0 w 18"/>
                <a:gd name="T1" fmla="*/ 0 h 26"/>
                <a:gd name="T2" fmla="*/ 1 w 18"/>
                <a:gd name="T3" fmla="*/ 25 h 26"/>
                <a:gd name="T4" fmla="*/ 17 w 18"/>
                <a:gd name="T5" fmla="*/ 14 h 26"/>
                <a:gd name="T6" fmla="*/ 0 w 18"/>
                <a:gd name="T7" fmla="*/ 0 h 26"/>
                <a:gd name="T8" fmla="*/ 0 60000 65536"/>
                <a:gd name="T9" fmla="*/ 0 60000 65536"/>
                <a:gd name="T10" fmla="*/ 0 60000 65536"/>
                <a:gd name="T11" fmla="*/ 0 60000 65536"/>
                <a:gd name="T12" fmla="*/ 0 w 18"/>
                <a:gd name="T13" fmla="*/ 0 h 26"/>
                <a:gd name="T14" fmla="*/ 18 w 18"/>
                <a:gd name="T15" fmla="*/ 26 h 26"/>
              </a:gdLst>
              <a:ahLst/>
              <a:cxnLst>
                <a:cxn ang="T8">
                  <a:pos x="T0" y="T1"/>
                </a:cxn>
                <a:cxn ang="T9">
                  <a:pos x="T2" y="T3"/>
                </a:cxn>
                <a:cxn ang="T10">
                  <a:pos x="T4" y="T5"/>
                </a:cxn>
                <a:cxn ang="T11">
                  <a:pos x="T6" y="T7"/>
                </a:cxn>
              </a:cxnLst>
              <a:rect l="T12" t="T13" r="T14" b="T15"/>
              <a:pathLst>
                <a:path w="18" h="26">
                  <a:moveTo>
                    <a:pt x="0" y="0"/>
                  </a:moveTo>
                  <a:lnTo>
                    <a:pt x="1" y="25"/>
                  </a:lnTo>
                  <a:lnTo>
                    <a:pt x="17" y="14"/>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2" name="Freeform 128"/>
            <p:cNvSpPr>
              <a:spLocks/>
            </p:cNvSpPr>
            <p:nvPr/>
          </p:nvSpPr>
          <p:spPr bwMode="auto">
            <a:xfrm>
              <a:off x="4640" y="2311"/>
              <a:ext cx="71" cy="68"/>
            </a:xfrm>
            <a:custGeom>
              <a:avLst/>
              <a:gdLst>
                <a:gd name="T0" fmla="*/ 0 w 71"/>
                <a:gd name="T1" fmla="*/ 46 h 68"/>
                <a:gd name="T2" fmla="*/ 16 w 71"/>
                <a:gd name="T3" fmla="*/ 22 h 68"/>
                <a:gd name="T4" fmla="*/ 33 w 71"/>
                <a:gd name="T5" fmla="*/ 26 h 68"/>
                <a:gd name="T6" fmla="*/ 58 w 71"/>
                <a:gd name="T7" fmla="*/ 0 h 68"/>
                <a:gd name="T8" fmla="*/ 70 w 71"/>
                <a:gd name="T9" fmla="*/ 16 h 68"/>
                <a:gd name="T10" fmla="*/ 68 w 71"/>
                <a:gd name="T11" fmla="*/ 55 h 68"/>
                <a:gd name="T12" fmla="*/ 62 w 71"/>
                <a:gd name="T13" fmla="*/ 39 h 68"/>
                <a:gd name="T14" fmla="*/ 56 w 71"/>
                <a:gd name="T15" fmla="*/ 67 h 68"/>
                <a:gd name="T16" fmla="*/ 38 w 71"/>
                <a:gd name="T17" fmla="*/ 59 h 68"/>
                <a:gd name="T18" fmla="*/ 27 w 71"/>
                <a:gd name="T19" fmla="*/ 30 h 68"/>
                <a:gd name="T20" fmla="*/ 0 w 71"/>
                <a:gd name="T21" fmla="*/ 4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68"/>
                <a:gd name="T35" fmla="*/ 71 w 71"/>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68">
                  <a:moveTo>
                    <a:pt x="0" y="46"/>
                  </a:moveTo>
                  <a:lnTo>
                    <a:pt x="16" y="22"/>
                  </a:lnTo>
                  <a:lnTo>
                    <a:pt x="33" y="26"/>
                  </a:lnTo>
                  <a:lnTo>
                    <a:pt x="58" y="0"/>
                  </a:lnTo>
                  <a:lnTo>
                    <a:pt x="70" y="16"/>
                  </a:lnTo>
                  <a:lnTo>
                    <a:pt x="68" y="55"/>
                  </a:lnTo>
                  <a:lnTo>
                    <a:pt x="62" y="39"/>
                  </a:lnTo>
                  <a:lnTo>
                    <a:pt x="56" y="67"/>
                  </a:lnTo>
                  <a:lnTo>
                    <a:pt x="38" y="59"/>
                  </a:lnTo>
                  <a:lnTo>
                    <a:pt x="27" y="30"/>
                  </a:lnTo>
                  <a:lnTo>
                    <a:pt x="0" y="4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3" name="Freeform 129"/>
            <p:cNvSpPr>
              <a:spLocks/>
            </p:cNvSpPr>
            <p:nvPr/>
          </p:nvSpPr>
          <p:spPr bwMode="auto">
            <a:xfrm>
              <a:off x="4648" y="2295"/>
              <a:ext cx="17" cy="28"/>
            </a:xfrm>
            <a:custGeom>
              <a:avLst/>
              <a:gdLst>
                <a:gd name="T0" fmla="*/ 0 w 17"/>
                <a:gd name="T1" fmla="*/ 17 h 28"/>
                <a:gd name="T2" fmla="*/ 4 w 17"/>
                <a:gd name="T3" fmla="*/ 12 h 28"/>
                <a:gd name="T4" fmla="*/ 16 w 17"/>
                <a:gd name="T5" fmla="*/ 0 h 28"/>
                <a:gd name="T6" fmla="*/ 11 w 17"/>
                <a:gd name="T7" fmla="*/ 27 h 28"/>
                <a:gd name="T8" fmla="*/ 0 w 17"/>
                <a:gd name="T9" fmla="*/ 1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17"/>
                  </a:moveTo>
                  <a:lnTo>
                    <a:pt x="4" y="12"/>
                  </a:lnTo>
                  <a:lnTo>
                    <a:pt x="16" y="0"/>
                  </a:lnTo>
                  <a:lnTo>
                    <a:pt x="11" y="27"/>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4" name="Freeform 130"/>
            <p:cNvSpPr>
              <a:spLocks/>
            </p:cNvSpPr>
            <p:nvPr/>
          </p:nvSpPr>
          <p:spPr bwMode="auto">
            <a:xfrm>
              <a:off x="2914" y="1498"/>
              <a:ext cx="160" cy="121"/>
            </a:xfrm>
            <a:custGeom>
              <a:avLst/>
              <a:gdLst>
                <a:gd name="T0" fmla="*/ 0 w 160"/>
                <a:gd name="T1" fmla="*/ 22 h 121"/>
                <a:gd name="T2" fmla="*/ 9 w 160"/>
                <a:gd name="T3" fmla="*/ 85 h 121"/>
                <a:gd name="T4" fmla="*/ 92 w 160"/>
                <a:gd name="T5" fmla="*/ 117 h 121"/>
                <a:gd name="T6" fmla="*/ 133 w 160"/>
                <a:gd name="T7" fmla="*/ 120 h 121"/>
                <a:gd name="T8" fmla="*/ 159 w 160"/>
                <a:gd name="T9" fmla="*/ 89 h 121"/>
                <a:gd name="T10" fmla="*/ 146 w 160"/>
                <a:gd name="T11" fmla="*/ 53 h 121"/>
                <a:gd name="T12" fmla="*/ 156 w 160"/>
                <a:gd name="T13" fmla="*/ 43 h 121"/>
                <a:gd name="T14" fmla="*/ 149 w 160"/>
                <a:gd name="T15" fmla="*/ 16 h 121"/>
                <a:gd name="T16" fmla="*/ 88 w 160"/>
                <a:gd name="T17" fmla="*/ 7 h 121"/>
                <a:gd name="T18" fmla="*/ 49 w 160"/>
                <a:gd name="T19" fmla="*/ 0 h 121"/>
                <a:gd name="T20" fmla="*/ 0 w 160"/>
                <a:gd name="T21" fmla="*/ 22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121"/>
                <a:gd name="T35" fmla="*/ 160 w 160"/>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121">
                  <a:moveTo>
                    <a:pt x="0" y="22"/>
                  </a:moveTo>
                  <a:lnTo>
                    <a:pt x="9" y="85"/>
                  </a:lnTo>
                  <a:lnTo>
                    <a:pt x="92" y="117"/>
                  </a:lnTo>
                  <a:lnTo>
                    <a:pt x="133" y="120"/>
                  </a:lnTo>
                  <a:lnTo>
                    <a:pt x="159" y="89"/>
                  </a:lnTo>
                  <a:lnTo>
                    <a:pt x="146" y="53"/>
                  </a:lnTo>
                  <a:lnTo>
                    <a:pt x="156" y="43"/>
                  </a:lnTo>
                  <a:lnTo>
                    <a:pt x="149" y="16"/>
                  </a:lnTo>
                  <a:lnTo>
                    <a:pt x="88" y="7"/>
                  </a:lnTo>
                  <a:lnTo>
                    <a:pt x="49" y="0"/>
                  </a:lnTo>
                  <a:lnTo>
                    <a:pt x="0" y="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5" name="Freeform 131"/>
            <p:cNvSpPr>
              <a:spLocks/>
            </p:cNvSpPr>
            <p:nvPr/>
          </p:nvSpPr>
          <p:spPr bwMode="auto">
            <a:xfrm>
              <a:off x="2541" y="1762"/>
              <a:ext cx="51" cy="90"/>
            </a:xfrm>
            <a:custGeom>
              <a:avLst/>
              <a:gdLst>
                <a:gd name="T0" fmla="*/ 0 w 51"/>
                <a:gd name="T1" fmla="*/ 58 h 90"/>
                <a:gd name="T2" fmla="*/ 9 w 51"/>
                <a:gd name="T3" fmla="*/ 0 h 90"/>
                <a:gd name="T4" fmla="*/ 50 w 51"/>
                <a:gd name="T5" fmla="*/ 4 h 90"/>
                <a:gd name="T6" fmla="*/ 32 w 51"/>
                <a:gd name="T7" fmla="*/ 41 h 90"/>
                <a:gd name="T8" fmla="*/ 32 w 51"/>
                <a:gd name="T9" fmla="*/ 86 h 90"/>
                <a:gd name="T10" fmla="*/ 8 w 51"/>
                <a:gd name="T11" fmla="*/ 89 h 90"/>
                <a:gd name="T12" fmla="*/ 11 w 51"/>
                <a:gd name="T13" fmla="*/ 61 h 90"/>
                <a:gd name="T14" fmla="*/ 0 w 51"/>
                <a:gd name="T15" fmla="*/ 58 h 90"/>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90"/>
                <a:gd name="T26" fmla="*/ 51 w 51"/>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90">
                  <a:moveTo>
                    <a:pt x="0" y="58"/>
                  </a:moveTo>
                  <a:lnTo>
                    <a:pt x="9" y="0"/>
                  </a:lnTo>
                  <a:lnTo>
                    <a:pt x="50" y="4"/>
                  </a:lnTo>
                  <a:lnTo>
                    <a:pt x="32" y="41"/>
                  </a:lnTo>
                  <a:lnTo>
                    <a:pt x="32" y="86"/>
                  </a:lnTo>
                  <a:lnTo>
                    <a:pt x="8" y="89"/>
                  </a:lnTo>
                  <a:lnTo>
                    <a:pt x="11" y="61"/>
                  </a:lnTo>
                  <a:lnTo>
                    <a:pt x="0" y="5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6" name="Freeform 132"/>
            <p:cNvSpPr>
              <a:spLocks/>
            </p:cNvSpPr>
            <p:nvPr/>
          </p:nvSpPr>
          <p:spPr bwMode="auto">
            <a:xfrm>
              <a:off x="3011" y="1636"/>
              <a:ext cx="153" cy="89"/>
            </a:xfrm>
            <a:custGeom>
              <a:avLst/>
              <a:gdLst>
                <a:gd name="T0" fmla="*/ 0 w 153"/>
                <a:gd name="T1" fmla="*/ 43 h 89"/>
                <a:gd name="T2" fmla="*/ 42 w 153"/>
                <a:gd name="T3" fmla="*/ 80 h 89"/>
                <a:gd name="T4" fmla="*/ 136 w 153"/>
                <a:gd name="T5" fmla="*/ 88 h 89"/>
                <a:gd name="T6" fmla="*/ 152 w 153"/>
                <a:gd name="T7" fmla="*/ 58 h 89"/>
                <a:gd name="T8" fmla="*/ 128 w 153"/>
                <a:gd name="T9" fmla="*/ 56 h 89"/>
                <a:gd name="T10" fmla="*/ 126 w 153"/>
                <a:gd name="T11" fmla="*/ 29 h 89"/>
                <a:gd name="T12" fmla="*/ 105 w 153"/>
                <a:gd name="T13" fmla="*/ 0 h 89"/>
                <a:gd name="T14" fmla="*/ 42 w 153"/>
                <a:gd name="T15" fmla="*/ 6 h 89"/>
                <a:gd name="T16" fmla="*/ 0 w 153"/>
                <a:gd name="T17" fmla="*/ 4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89"/>
                <a:gd name="T29" fmla="*/ 153 w 15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89">
                  <a:moveTo>
                    <a:pt x="0" y="43"/>
                  </a:moveTo>
                  <a:lnTo>
                    <a:pt x="42" y="80"/>
                  </a:lnTo>
                  <a:lnTo>
                    <a:pt x="136" y="88"/>
                  </a:lnTo>
                  <a:lnTo>
                    <a:pt x="152" y="58"/>
                  </a:lnTo>
                  <a:lnTo>
                    <a:pt x="128" y="56"/>
                  </a:lnTo>
                  <a:lnTo>
                    <a:pt x="126" y="29"/>
                  </a:lnTo>
                  <a:lnTo>
                    <a:pt x="105" y="0"/>
                  </a:lnTo>
                  <a:lnTo>
                    <a:pt x="42" y="6"/>
                  </a:lnTo>
                  <a:lnTo>
                    <a:pt x="0" y="4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7" name="Freeform 133"/>
            <p:cNvSpPr>
              <a:spLocks/>
            </p:cNvSpPr>
            <p:nvPr/>
          </p:nvSpPr>
          <p:spPr bwMode="auto">
            <a:xfrm>
              <a:off x="3243" y="1938"/>
              <a:ext cx="337" cy="280"/>
            </a:xfrm>
            <a:custGeom>
              <a:avLst/>
              <a:gdLst>
                <a:gd name="T0" fmla="*/ 0 w 337"/>
                <a:gd name="T1" fmla="*/ 73 h 280"/>
                <a:gd name="T2" fmla="*/ 4 w 337"/>
                <a:gd name="T3" fmla="*/ 48 h 280"/>
                <a:gd name="T4" fmla="*/ 22 w 337"/>
                <a:gd name="T5" fmla="*/ 54 h 280"/>
                <a:gd name="T6" fmla="*/ 44 w 337"/>
                <a:gd name="T7" fmla="*/ 38 h 280"/>
                <a:gd name="T8" fmla="*/ 53 w 337"/>
                <a:gd name="T9" fmla="*/ 28 h 280"/>
                <a:gd name="T10" fmla="*/ 35 w 337"/>
                <a:gd name="T11" fmla="*/ 11 h 280"/>
                <a:gd name="T12" fmla="*/ 72 w 337"/>
                <a:gd name="T13" fmla="*/ 0 h 280"/>
                <a:gd name="T14" fmla="*/ 143 w 337"/>
                <a:gd name="T15" fmla="*/ 32 h 280"/>
                <a:gd name="T16" fmla="*/ 144 w 337"/>
                <a:gd name="T17" fmla="*/ 44 h 280"/>
                <a:gd name="T18" fmla="*/ 161 w 337"/>
                <a:gd name="T19" fmla="*/ 52 h 280"/>
                <a:gd name="T20" fmla="*/ 176 w 337"/>
                <a:gd name="T21" fmla="*/ 60 h 280"/>
                <a:gd name="T22" fmla="*/ 190 w 337"/>
                <a:gd name="T23" fmla="*/ 54 h 280"/>
                <a:gd name="T24" fmla="*/ 219 w 337"/>
                <a:gd name="T25" fmla="*/ 63 h 280"/>
                <a:gd name="T26" fmla="*/ 258 w 337"/>
                <a:gd name="T27" fmla="*/ 127 h 280"/>
                <a:gd name="T28" fmla="*/ 263 w 337"/>
                <a:gd name="T29" fmla="*/ 131 h 280"/>
                <a:gd name="T30" fmla="*/ 278 w 337"/>
                <a:gd name="T31" fmla="*/ 156 h 280"/>
                <a:gd name="T32" fmla="*/ 328 w 337"/>
                <a:gd name="T33" fmla="*/ 162 h 280"/>
                <a:gd name="T34" fmla="*/ 336 w 337"/>
                <a:gd name="T35" fmla="*/ 174 h 280"/>
                <a:gd name="T36" fmla="*/ 325 w 337"/>
                <a:gd name="T37" fmla="*/ 207 h 280"/>
                <a:gd name="T38" fmla="*/ 278 w 337"/>
                <a:gd name="T39" fmla="*/ 223 h 280"/>
                <a:gd name="T40" fmla="*/ 226 w 337"/>
                <a:gd name="T41" fmla="*/ 235 h 280"/>
                <a:gd name="T42" fmla="*/ 186 w 337"/>
                <a:gd name="T43" fmla="*/ 279 h 280"/>
                <a:gd name="T44" fmla="*/ 186 w 337"/>
                <a:gd name="T45" fmla="*/ 262 h 280"/>
                <a:gd name="T46" fmla="*/ 157 w 337"/>
                <a:gd name="T47" fmla="*/ 251 h 280"/>
                <a:gd name="T48" fmla="*/ 128 w 337"/>
                <a:gd name="T49" fmla="*/ 266 h 280"/>
                <a:gd name="T50" fmla="*/ 99 w 337"/>
                <a:gd name="T51" fmla="*/ 215 h 280"/>
                <a:gd name="T52" fmla="*/ 75 w 337"/>
                <a:gd name="T53" fmla="*/ 196 h 280"/>
                <a:gd name="T54" fmla="*/ 60 w 337"/>
                <a:gd name="T55" fmla="*/ 143 h 280"/>
                <a:gd name="T56" fmla="*/ 0 w 337"/>
                <a:gd name="T57" fmla="*/ 73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7"/>
                <a:gd name="T88" fmla="*/ 0 h 280"/>
                <a:gd name="T89" fmla="*/ 337 w 337"/>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7" h="280">
                  <a:moveTo>
                    <a:pt x="0" y="73"/>
                  </a:moveTo>
                  <a:lnTo>
                    <a:pt x="4" y="48"/>
                  </a:lnTo>
                  <a:lnTo>
                    <a:pt x="22" y="54"/>
                  </a:lnTo>
                  <a:lnTo>
                    <a:pt x="44" y="38"/>
                  </a:lnTo>
                  <a:lnTo>
                    <a:pt x="53" y="28"/>
                  </a:lnTo>
                  <a:lnTo>
                    <a:pt x="35" y="11"/>
                  </a:lnTo>
                  <a:lnTo>
                    <a:pt x="72" y="0"/>
                  </a:lnTo>
                  <a:lnTo>
                    <a:pt x="143" y="32"/>
                  </a:lnTo>
                  <a:lnTo>
                    <a:pt x="144" y="44"/>
                  </a:lnTo>
                  <a:lnTo>
                    <a:pt x="161" y="52"/>
                  </a:lnTo>
                  <a:lnTo>
                    <a:pt x="176" y="60"/>
                  </a:lnTo>
                  <a:lnTo>
                    <a:pt x="190" y="54"/>
                  </a:lnTo>
                  <a:lnTo>
                    <a:pt x="219" y="63"/>
                  </a:lnTo>
                  <a:lnTo>
                    <a:pt x="258" y="127"/>
                  </a:lnTo>
                  <a:lnTo>
                    <a:pt x="263" y="131"/>
                  </a:lnTo>
                  <a:lnTo>
                    <a:pt x="278" y="156"/>
                  </a:lnTo>
                  <a:lnTo>
                    <a:pt x="328" y="162"/>
                  </a:lnTo>
                  <a:lnTo>
                    <a:pt x="336" y="174"/>
                  </a:lnTo>
                  <a:lnTo>
                    <a:pt x="325" y="207"/>
                  </a:lnTo>
                  <a:lnTo>
                    <a:pt x="278" y="223"/>
                  </a:lnTo>
                  <a:lnTo>
                    <a:pt x="226" y="235"/>
                  </a:lnTo>
                  <a:lnTo>
                    <a:pt x="186" y="279"/>
                  </a:lnTo>
                  <a:lnTo>
                    <a:pt x="186" y="262"/>
                  </a:lnTo>
                  <a:lnTo>
                    <a:pt x="157" y="251"/>
                  </a:lnTo>
                  <a:lnTo>
                    <a:pt x="128" y="266"/>
                  </a:lnTo>
                  <a:lnTo>
                    <a:pt x="99" y="215"/>
                  </a:lnTo>
                  <a:lnTo>
                    <a:pt x="75" y="196"/>
                  </a:lnTo>
                  <a:lnTo>
                    <a:pt x="60" y="143"/>
                  </a:lnTo>
                  <a:lnTo>
                    <a:pt x="0" y="7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8" name="Freeform 134"/>
            <p:cNvSpPr>
              <a:spLocks/>
            </p:cNvSpPr>
            <p:nvPr/>
          </p:nvSpPr>
          <p:spPr bwMode="auto">
            <a:xfrm>
              <a:off x="3002" y="883"/>
              <a:ext cx="2733" cy="876"/>
            </a:xfrm>
            <a:custGeom>
              <a:avLst/>
              <a:gdLst>
                <a:gd name="T0" fmla="*/ 45 w 2733"/>
                <a:gd name="T1" fmla="*/ 549 h 876"/>
                <a:gd name="T2" fmla="*/ 145 w 2733"/>
                <a:gd name="T3" fmla="*/ 479 h 876"/>
                <a:gd name="T4" fmla="*/ 143 w 2733"/>
                <a:gd name="T5" fmla="*/ 283 h 876"/>
                <a:gd name="T6" fmla="*/ 260 w 2733"/>
                <a:gd name="T7" fmla="*/ 260 h 876"/>
                <a:gd name="T8" fmla="*/ 287 w 2733"/>
                <a:gd name="T9" fmla="*/ 404 h 876"/>
                <a:gd name="T10" fmla="*/ 322 w 2733"/>
                <a:gd name="T11" fmla="*/ 357 h 876"/>
                <a:gd name="T12" fmla="*/ 406 w 2733"/>
                <a:gd name="T13" fmla="*/ 308 h 876"/>
                <a:gd name="T14" fmla="*/ 629 w 2733"/>
                <a:gd name="T15" fmla="*/ 265 h 876"/>
                <a:gd name="T16" fmla="*/ 792 w 2733"/>
                <a:gd name="T17" fmla="*/ 271 h 876"/>
                <a:gd name="T18" fmla="*/ 796 w 2733"/>
                <a:gd name="T19" fmla="*/ 152 h 876"/>
                <a:gd name="T20" fmla="*/ 855 w 2733"/>
                <a:gd name="T21" fmla="*/ 301 h 876"/>
                <a:gd name="T22" fmla="*/ 891 w 2733"/>
                <a:gd name="T23" fmla="*/ 271 h 876"/>
                <a:gd name="T24" fmla="*/ 929 w 2733"/>
                <a:gd name="T25" fmla="*/ 271 h 876"/>
                <a:gd name="T26" fmla="*/ 889 w 2733"/>
                <a:gd name="T27" fmla="*/ 197 h 876"/>
                <a:gd name="T28" fmla="*/ 1018 w 2733"/>
                <a:gd name="T29" fmla="*/ 191 h 876"/>
                <a:gd name="T30" fmla="*/ 1073 w 2733"/>
                <a:gd name="T31" fmla="*/ 123 h 876"/>
                <a:gd name="T32" fmla="*/ 1219 w 2733"/>
                <a:gd name="T33" fmla="*/ 51 h 876"/>
                <a:gd name="T34" fmla="*/ 1306 w 2733"/>
                <a:gd name="T35" fmla="*/ 22 h 876"/>
                <a:gd name="T36" fmla="*/ 1507 w 2733"/>
                <a:gd name="T37" fmla="*/ 59 h 876"/>
                <a:gd name="T38" fmla="*/ 1388 w 2733"/>
                <a:gd name="T39" fmla="*/ 144 h 876"/>
                <a:gd name="T40" fmla="*/ 1520 w 2733"/>
                <a:gd name="T41" fmla="*/ 145 h 876"/>
                <a:gd name="T42" fmla="*/ 1659 w 2733"/>
                <a:gd name="T43" fmla="*/ 126 h 876"/>
                <a:gd name="T44" fmla="*/ 1854 w 2733"/>
                <a:gd name="T45" fmla="*/ 191 h 876"/>
                <a:gd name="T46" fmla="*/ 2070 w 2733"/>
                <a:gd name="T47" fmla="*/ 190 h 876"/>
                <a:gd name="T48" fmla="*/ 2284 w 2733"/>
                <a:gd name="T49" fmla="*/ 246 h 876"/>
                <a:gd name="T50" fmla="*/ 2416 w 2733"/>
                <a:gd name="T51" fmla="*/ 237 h 876"/>
                <a:gd name="T52" fmla="*/ 2674 w 2733"/>
                <a:gd name="T53" fmla="*/ 324 h 876"/>
                <a:gd name="T54" fmla="*/ 2661 w 2733"/>
                <a:gd name="T55" fmla="*/ 387 h 876"/>
                <a:gd name="T56" fmla="*/ 2577 w 2733"/>
                <a:gd name="T57" fmla="*/ 339 h 876"/>
                <a:gd name="T58" fmla="*/ 2550 w 2733"/>
                <a:gd name="T59" fmla="*/ 439 h 876"/>
                <a:gd name="T60" fmla="*/ 2344 w 2733"/>
                <a:gd name="T61" fmla="*/ 483 h 876"/>
                <a:gd name="T62" fmla="*/ 2282 w 2733"/>
                <a:gd name="T63" fmla="*/ 581 h 876"/>
                <a:gd name="T64" fmla="*/ 2196 w 2733"/>
                <a:gd name="T65" fmla="*/ 699 h 876"/>
                <a:gd name="T66" fmla="*/ 2313 w 2733"/>
                <a:gd name="T67" fmla="*/ 443 h 876"/>
                <a:gd name="T68" fmla="*/ 2153 w 2733"/>
                <a:gd name="T69" fmla="*/ 499 h 876"/>
                <a:gd name="T70" fmla="*/ 1968 w 2733"/>
                <a:gd name="T71" fmla="*/ 516 h 876"/>
                <a:gd name="T72" fmla="*/ 1900 w 2733"/>
                <a:gd name="T73" fmla="*/ 643 h 876"/>
                <a:gd name="T74" fmla="*/ 1934 w 2733"/>
                <a:gd name="T75" fmla="*/ 703 h 876"/>
                <a:gd name="T76" fmla="*/ 1787 w 2733"/>
                <a:gd name="T77" fmla="*/ 849 h 876"/>
                <a:gd name="T78" fmla="*/ 1697 w 2733"/>
                <a:gd name="T79" fmla="*/ 655 h 876"/>
                <a:gd name="T80" fmla="*/ 1518 w 2733"/>
                <a:gd name="T81" fmla="*/ 713 h 876"/>
                <a:gd name="T82" fmla="*/ 1251 w 2733"/>
                <a:gd name="T83" fmla="*/ 717 h 876"/>
                <a:gd name="T84" fmla="*/ 965 w 2733"/>
                <a:gd name="T85" fmla="*/ 716 h 876"/>
                <a:gd name="T86" fmla="*/ 838 w 2733"/>
                <a:gd name="T87" fmla="*/ 652 h 876"/>
                <a:gd name="T88" fmla="*/ 680 w 2733"/>
                <a:gd name="T89" fmla="*/ 605 h 876"/>
                <a:gd name="T90" fmla="*/ 572 w 2733"/>
                <a:gd name="T91" fmla="*/ 626 h 876"/>
                <a:gd name="T92" fmla="*/ 597 w 2733"/>
                <a:gd name="T93" fmla="*/ 700 h 876"/>
                <a:gd name="T94" fmla="*/ 523 w 2733"/>
                <a:gd name="T95" fmla="*/ 693 h 876"/>
                <a:gd name="T96" fmla="*/ 429 w 2733"/>
                <a:gd name="T97" fmla="*/ 709 h 876"/>
                <a:gd name="T98" fmla="*/ 426 w 2733"/>
                <a:gd name="T99" fmla="*/ 753 h 876"/>
                <a:gd name="T100" fmla="*/ 446 w 2733"/>
                <a:gd name="T101" fmla="*/ 790 h 876"/>
                <a:gd name="T102" fmla="*/ 417 w 2733"/>
                <a:gd name="T103" fmla="*/ 859 h 876"/>
                <a:gd name="T104" fmla="*/ 309 w 2733"/>
                <a:gd name="T105" fmla="*/ 832 h 876"/>
                <a:gd name="T106" fmla="*/ 313 w 2733"/>
                <a:gd name="T107" fmla="*/ 730 h 876"/>
                <a:gd name="T108" fmla="*/ 213 w 2733"/>
                <a:gd name="T109" fmla="*/ 668 h 876"/>
                <a:gd name="T110" fmla="*/ 184 w 2733"/>
                <a:gd name="T111" fmla="*/ 651 h 876"/>
                <a:gd name="T112" fmla="*/ 111 w 2733"/>
                <a:gd name="T113" fmla="*/ 599 h 876"/>
                <a:gd name="T114" fmla="*/ 67 w 2733"/>
                <a:gd name="T115" fmla="*/ 641 h 8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33"/>
                <a:gd name="T175" fmla="*/ 0 h 876"/>
                <a:gd name="T176" fmla="*/ 2733 w 2733"/>
                <a:gd name="T177" fmla="*/ 876 h 8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33" h="876">
                  <a:moveTo>
                    <a:pt x="0" y="622"/>
                  </a:moveTo>
                  <a:lnTo>
                    <a:pt x="23" y="601"/>
                  </a:lnTo>
                  <a:lnTo>
                    <a:pt x="16" y="610"/>
                  </a:lnTo>
                  <a:lnTo>
                    <a:pt x="25" y="612"/>
                  </a:lnTo>
                  <a:lnTo>
                    <a:pt x="23" y="571"/>
                  </a:lnTo>
                  <a:lnTo>
                    <a:pt x="32" y="552"/>
                  </a:lnTo>
                  <a:lnTo>
                    <a:pt x="45" y="549"/>
                  </a:lnTo>
                  <a:lnTo>
                    <a:pt x="72" y="567"/>
                  </a:lnTo>
                  <a:lnTo>
                    <a:pt x="78" y="533"/>
                  </a:lnTo>
                  <a:lnTo>
                    <a:pt x="66" y="533"/>
                  </a:lnTo>
                  <a:lnTo>
                    <a:pt x="62" y="514"/>
                  </a:lnTo>
                  <a:lnTo>
                    <a:pt x="170" y="496"/>
                  </a:lnTo>
                  <a:lnTo>
                    <a:pt x="143" y="489"/>
                  </a:lnTo>
                  <a:lnTo>
                    <a:pt x="145" y="479"/>
                  </a:lnTo>
                  <a:lnTo>
                    <a:pt x="128" y="482"/>
                  </a:lnTo>
                  <a:lnTo>
                    <a:pt x="189" y="431"/>
                  </a:lnTo>
                  <a:lnTo>
                    <a:pt x="162" y="376"/>
                  </a:lnTo>
                  <a:lnTo>
                    <a:pt x="169" y="351"/>
                  </a:lnTo>
                  <a:lnTo>
                    <a:pt x="153" y="322"/>
                  </a:lnTo>
                  <a:lnTo>
                    <a:pt x="166" y="305"/>
                  </a:lnTo>
                  <a:lnTo>
                    <a:pt x="143" y="283"/>
                  </a:lnTo>
                  <a:lnTo>
                    <a:pt x="150" y="264"/>
                  </a:lnTo>
                  <a:lnTo>
                    <a:pt x="180" y="243"/>
                  </a:lnTo>
                  <a:lnTo>
                    <a:pt x="196" y="241"/>
                  </a:lnTo>
                  <a:lnTo>
                    <a:pt x="216" y="245"/>
                  </a:lnTo>
                  <a:lnTo>
                    <a:pt x="199" y="250"/>
                  </a:lnTo>
                  <a:lnTo>
                    <a:pt x="213" y="258"/>
                  </a:lnTo>
                  <a:lnTo>
                    <a:pt x="260" y="260"/>
                  </a:lnTo>
                  <a:lnTo>
                    <a:pt x="344" y="304"/>
                  </a:lnTo>
                  <a:lnTo>
                    <a:pt x="346" y="326"/>
                  </a:lnTo>
                  <a:lnTo>
                    <a:pt x="309" y="345"/>
                  </a:lnTo>
                  <a:lnTo>
                    <a:pt x="197" y="318"/>
                  </a:lnTo>
                  <a:lnTo>
                    <a:pt x="243" y="350"/>
                  </a:lnTo>
                  <a:lnTo>
                    <a:pt x="241" y="386"/>
                  </a:lnTo>
                  <a:lnTo>
                    <a:pt x="287" y="404"/>
                  </a:lnTo>
                  <a:lnTo>
                    <a:pt x="299" y="401"/>
                  </a:lnTo>
                  <a:lnTo>
                    <a:pt x="293" y="386"/>
                  </a:lnTo>
                  <a:lnTo>
                    <a:pt x="272" y="380"/>
                  </a:lnTo>
                  <a:lnTo>
                    <a:pt x="277" y="368"/>
                  </a:lnTo>
                  <a:lnTo>
                    <a:pt x="297" y="381"/>
                  </a:lnTo>
                  <a:lnTo>
                    <a:pt x="342" y="386"/>
                  </a:lnTo>
                  <a:lnTo>
                    <a:pt x="322" y="357"/>
                  </a:lnTo>
                  <a:lnTo>
                    <a:pt x="363" y="333"/>
                  </a:lnTo>
                  <a:lnTo>
                    <a:pt x="393" y="350"/>
                  </a:lnTo>
                  <a:lnTo>
                    <a:pt x="392" y="285"/>
                  </a:lnTo>
                  <a:lnTo>
                    <a:pt x="380" y="275"/>
                  </a:lnTo>
                  <a:lnTo>
                    <a:pt x="429" y="289"/>
                  </a:lnTo>
                  <a:lnTo>
                    <a:pt x="432" y="297"/>
                  </a:lnTo>
                  <a:lnTo>
                    <a:pt x="406" y="308"/>
                  </a:lnTo>
                  <a:lnTo>
                    <a:pt x="432" y="329"/>
                  </a:lnTo>
                  <a:lnTo>
                    <a:pt x="455" y="305"/>
                  </a:lnTo>
                  <a:lnTo>
                    <a:pt x="547" y="267"/>
                  </a:lnTo>
                  <a:lnTo>
                    <a:pt x="561" y="265"/>
                  </a:lnTo>
                  <a:lnTo>
                    <a:pt x="547" y="272"/>
                  </a:lnTo>
                  <a:lnTo>
                    <a:pt x="562" y="290"/>
                  </a:lnTo>
                  <a:lnTo>
                    <a:pt x="629" y="265"/>
                  </a:lnTo>
                  <a:lnTo>
                    <a:pt x="644" y="283"/>
                  </a:lnTo>
                  <a:lnTo>
                    <a:pt x="660" y="270"/>
                  </a:lnTo>
                  <a:lnTo>
                    <a:pt x="652" y="249"/>
                  </a:lnTo>
                  <a:lnTo>
                    <a:pt x="661" y="242"/>
                  </a:lnTo>
                  <a:lnTo>
                    <a:pt x="712" y="252"/>
                  </a:lnTo>
                  <a:lnTo>
                    <a:pt x="779" y="289"/>
                  </a:lnTo>
                  <a:lnTo>
                    <a:pt x="792" y="271"/>
                  </a:lnTo>
                  <a:lnTo>
                    <a:pt x="778" y="252"/>
                  </a:lnTo>
                  <a:lnTo>
                    <a:pt x="757" y="247"/>
                  </a:lnTo>
                  <a:lnTo>
                    <a:pt x="765" y="218"/>
                  </a:lnTo>
                  <a:lnTo>
                    <a:pt x="751" y="214"/>
                  </a:lnTo>
                  <a:lnTo>
                    <a:pt x="756" y="201"/>
                  </a:lnTo>
                  <a:lnTo>
                    <a:pt x="780" y="187"/>
                  </a:lnTo>
                  <a:lnTo>
                    <a:pt x="796" y="152"/>
                  </a:lnTo>
                  <a:lnTo>
                    <a:pt x="831" y="152"/>
                  </a:lnTo>
                  <a:lnTo>
                    <a:pt x="847" y="158"/>
                  </a:lnTo>
                  <a:lnTo>
                    <a:pt x="835" y="195"/>
                  </a:lnTo>
                  <a:lnTo>
                    <a:pt x="849" y="213"/>
                  </a:lnTo>
                  <a:lnTo>
                    <a:pt x="845" y="264"/>
                  </a:lnTo>
                  <a:lnTo>
                    <a:pt x="862" y="282"/>
                  </a:lnTo>
                  <a:lnTo>
                    <a:pt x="855" y="301"/>
                  </a:lnTo>
                  <a:lnTo>
                    <a:pt x="829" y="315"/>
                  </a:lnTo>
                  <a:lnTo>
                    <a:pt x="838" y="322"/>
                  </a:lnTo>
                  <a:lnTo>
                    <a:pt x="803" y="329"/>
                  </a:lnTo>
                  <a:lnTo>
                    <a:pt x="839" y="341"/>
                  </a:lnTo>
                  <a:lnTo>
                    <a:pt x="881" y="301"/>
                  </a:lnTo>
                  <a:lnTo>
                    <a:pt x="876" y="275"/>
                  </a:lnTo>
                  <a:lnTo>
                    <a:pt x="891" y="271"/>
                  </a:lnTo>
                  <a:lnTo>
                    <a:pt x="913" y="266"/>
                  </a:lnTo>
                  <a:lnTo>
                    <a:pt x="923" y="281"/>
                  </a:lnTo>
                  <a:lnTo>
                    <a:pt x="922" y="300"/>
                  </a:lnTo>
                  <a:lnTo>
                    <a:pt x="949" y="306"/>
                  </a:lnTo>
                  <a:lnTo>
                    <a:pt x="928" y="299"/>
                  </a:lnTo>
                  <a:lnTo>
                    <a:pt x="937" y="288"/>
                  </a:lnTo>
                  <a:lnTo>
                    <a:pt x="929" y="271"/>
                  </a:lnTo>
                  <a:lnTo>
                    <a:pt x="866" y="260"/>
                  </a:lnTo>
                  <a:lnTo>
                    <a:pt x="876" y="220"/>
                  </a:lnTo>
                  <a:lnTo>
                    <a:pt x="855" y="195"/>
                  </a:lnTo>
                  <a:lnTo>
                    <a:pt x="886" y="172"/>
                  </a:lnTo>
                  <a:lnTo>
                    <a:pt x="882" y="155"/>
                  </a:lnTo>
                  <a:lnTo>
                    <a:pt x="896" y="164"/>
                  </a:lnTo>
                  <a:lnTo>
                    <a:pt x="889" y="197"/>
                  </a:lnTo>
                  <a:lnTo>
                    <a:pt x="899" y="201"/>
                  </a:lnTo>
                  <a:lnTo>
                    <a:pt x="941" y="211"/>
                  </a:lnTo>
                  <a:lnTo>
                    <a:pt x="903" y="184"/>
                  </a:lnTo>
                  <a:lnTo>
                    <a:pt x="932" y="185"/>
                  </a:lnTo>
                  <a:lnTo>
                    <a:pt x="925" y="175"/>
                  </a:lnTo>
                  <a:lnTo>
                    <a:pt x="941" y="170"/>
                  </a:lnTo>
                  <a:lnTo>
                    <a:pt x="1018" y="191"/>
                  </a:lnTo>
                  <a:lnTo>
                    <a:pt x="1003" y="204"/>
                  </a:lnTo>
                  <a:lnTo>
                    <a:pt x="1002" y="225"/>
                  </a:lnTo>
                  <a:lnTo>
                    <a:pt x="1017" y="237"/>
                  </a:lnTo>
                  <a:lnTo>
                    <a:pt x="1025" y="191"/>
                  </a:lnTo>
                  <a:lnTo>
                    <a:pt x="983" y="167"/>
                  </a:lnTo>
                  <a:lnTo>
                    <a:pt x="974" y="135"/>
                  </a:lnTo>
                  <a:lnTo>
                    <a:pt x="1073" y="123"/>
                  </a:lnTo>
                  <a:lnTo>
                    <a:pt x="1060" y="93"/>
                  </a:lnTo>
                  <a:lnTo>
                    <a:pt x="1073" y="100"/>
                  </a:lnTo>
                  <a:lnTo>
                    <a:pt x="1089" y="88"/>
                  </a:lnTo>
                  <a:lnTo>
                    <a:pt x="1077" y="85"/>
                  </a:lnTo>
                  <a:lnTo>
                    <a:pt x="1180" y="60"/>
                  </a:lnTo>
                  <a:lnTo>
                    <a:pt x="1171" y="54"/>
                  </a:lnTo>
                  <a:lnTo>
                    <a:pt x="1219" y="51"/>
                  </a:lnTo>
                  <a:lnTo>
                    <a:pt x="1218" y="59"/>
                  </a:lnTo>
                  <a:lnTo>
                    <a:pt x="1230" y="59"/>
                  </a:lnTo>
                  <a:lnTo>
                    <a:pt x="1264" y="48"/>
                  </a:lnTo>
                  <a:lnTo>
                    <a:pt x="1281" y="54"/>
                  </a:lnTo>
                  <a:lnTo>
                    <a:pt x="1266" y="41"/>
                  </a:lnTo>
                  <a:lnTo>
                    <a:pt x="1304" y="39"/>
                  </a:lnTo>
                  <a:lnTo>
                    <a:pt x="1306" y="22"/>
                  </a:lnTo>
                  <a:lnTo>
                    <a:pt x="1352" y="0"/>
                  </a:lnTo>
                  <a:lnTo>
                    <a:pt x="1383" y="13"/>
                  </a:lnTo>
                  <a:lnTo>
                    <a:pt x="1356" y="25"/>
                  </a:lnTo>
                  <a:lnTo>
                    <a:pt x="1403" y="24"/>
                  </a:lnTo>
                  <a:lnTo>
                    <a:pt x="1384" y="41"/>
                  </a:lnTo>
                  <a:lnTo>
                    <a:pt x="1463" y="33"/>
                  </a:lnTo>
                  <a:lnTo>
                    <a:pt x="1507" y="59"/>
                  </a:lnTo>
                  <a:lnTo>
                    <a:pt x="1500" y="69"/>
                  </a:lnTo>
                  <a:lnTo>
                    <a:pt x="1486" y="63"/>
                  </a:lnTo>
                  <a:lnTo>
                    <a:pt x="1505" y="72"/>
                  </a:lnTo>
                  <a:lnTo>
                    <a:pt x="1495" y="87"/>
                  </a:lnTo>
                  <a:lnTo>
                    <a:pt x="1352" y="164"/>
                  </a:lnTo>
                  <a:lnTo>
                    <a:pt x="1397" y="154"/>
                  </a:lnTo>
                  <a:lnTo>
                    <a:pt x="1388" y="144"/>
                  </a:lnTo>
                  <a:lnTo>
                    <a:pt x="1461" y="129"/>
                  </a:lnTo>
                  <a:lnTo>
                    <a:pt x="1441" y="132"/>
                  </a:lnTo>
                  <a:lnTo>
                    <a:pt x="1445" y="119"/>
                  </a:lnTo>
                  <a:lnTo>
                    <a:pt x="1486" y="129"/>
                  </a:lnTo>
                  <a:lnTo>
                    <a:pt x="1491" y="119"/>
                  </a:lnTo>
                  <a:lnTo>
                    <a:pt x="1501" y="144"/>
                  </a:lnTo>
                  <a:lnTo>
                    <a:pt x="1520" y="145"/>
                  </a:lnTo>
                  <a:lnTo>
                    <a:pt x="1502" y="135"/>
                  </a:lnTo>
                  <a:lnTo>
                    <a:pt x="1540" y="129"/>
                  </a:lnTo>
                  <a:lnTo>
                    <a:pt x="1586" y="135"/>
                  </a:lnTo>
                  <a:lnTo>
                    <a:pt x="1582" y="144"/>
                  </a:lnTo>
                  <a:lnTo>
                    <a:pt x="1623" y="152"/>
                  </a:lnTo>
                  <a:lnTo>
                    <a:pt x="1657" y="150"/>
                  </a:lnTo>
                  <a:lnTo>
                    <a:pt x="1659" y="126"/>
                  </a:lnTo>
                  <a:lnTo>
                    <a:pt x="1669" y="124"/>
                  </a:lnTo>
                  <a:lnTo>
                    <a:pt x="1758" y="150"/>
                  </a:lnTo>
                  <a:lnTo>
                    <a:pt x="1746" y="191"/>
                  </a:lnTo>
                  <a:lnTo>
                    <a:pt x="1787" y="218"/>
                  </a:lnTo>
                  <a:lnTo>
                    <a:pt x="1810" y="180"/>
                  </a:lnTo>
                  <a:lnTo>
                    <a:pt x="1825" y="197"/>
                  </a:lnTo>
                  <a:lnTo>
                    <a:pt x="1854" y="191"/>
                  </a:lnTo>
                  <a:lnTo>
                    <a:pt x="1894" y="204"/>
                  </a:lnTo>
                  <a:lnTo>
                    <a:pt x="1926" y="196"/>
                  </a:lnTo>
                  <a:lnTo>
                    <a:pt x="1923" y="180"/>
                  </a:lnTo>
                  <a:lnTo>
                    <a:pt x="1945" y="154"/>
                  </a:lnTo>
                  <a:lnTo>
                    <a:pt x="2078" y="173"/>
                  </a:lnTo>
                  <a:lnTo>
                    <a:pt x="2086" y="185"/>
                  </a:lnTo>
                  <a:lnTo>
                    <a:pt x="2070" y="190"/>
                  </a:lnTo>
                  <a:lnTo>
                    <a:pt x="2113" y="196"/>
                  </a:lnTo>
                  <a:lnTo>
                    <a:pt x="2128" y="214"/>
                  </a:lnTo>
                  <a:lnTo>
                    <a:pt x="2228" y="211"/>
                  </a:lnTo>
                  <a:lnTo>
                    <a:pt x="2247" y="225"/>
                  </a:lnTo>
                  <a:lnTo>
                    <a:pt x="2240" y="243"/>
                  </a:lnTo>
                  <a:lnTo>
                    <a:pt x="2269" y="256"/>
                  </a:lnTo>
                  <a:lnTo>
                    <a:pt x="2284" y="246"/>
                  </a:lnTo>
                  <a:lnTo>
                    <a:pt x="2356" y="253"/>
                  </a:lnTo>
                  <a:lnTo>
                    <a:pt x="2370" y="243"/>
                  </a:lnTo>
                  <a:lnTo>
                    <a:pt x="2379" y="259"/>
                  </a:lnTo>
                  <a:lnTo>
                    <a:pt x="2408" y="272"/>
                  </a:lnTo>
                  <a:lnTo>
                    <a:pt x="2422" y="263"/>
                  </a:lnTo>
                  <a:lnTo>
                    <a:pt x="2408" y="249"/>
                  </a:lnTo>
                  <a:lnTo>
                    <a:pt x="2416" y="237"/>
                  </a:lnTo>
                  <a:lnTo>
                    <a:pt x="2541" y="255"/>
                  </a:lnTo>
                  <a:lnTo>
                    <a:pt x="2623" y="301"/>
                  </a:lnTo>
                  <a:lnTo>
                    <a:pt x="2640" y="301"/>
                  </a:lnTo>
                  <a:lnTo>
                    <a:pt x="2661" y="339"/>
                  </a:lnTo>
                  <a:lnTo>
                    <a:pt x="2653" y="318"/>
                  </a:lnTo>
                  <a:lnTo>
                    <a:pt x="2666" y="316"/>
                  </a:lnTo>
                  <a:lnTo>
                    <a:pt x="2674" y="324"/>
                  </a:lnTo>
                  <a:lnTo>
                    <a:pt x="2698" y="322"/>
                  </a:lnTo>
                  <a:lnTo>
                    <a:pt x="2732" y="343"/>
                  </a:lnTo>
                  <a:lnTo>
                    <a:pt x="2684" y="367"/>
                  </a:lnTo>
                  <a:lnTo>
                    <a:pt x="2693" y="374"/>
                  </a:lnTo>
                  <a:lnTo>
                    <a:pt x="2676" y="378"/>
                  </a:lnTo>
                  <a:lnTo>
                    <a:pt x="2690" y="387"/>
                  </a:lnTo>
                  <a:lnTo>
                    <a:pt x="2661" y="387"/>
                  </a:lnTo>
                  <a:lnTo>
                    <a:pt x="2652" y="374"/>
                  </a:lnTo>
                  <a:lnTo>
                    <a:pt x="2641" y="379"/>
                  </a:lnTo>
                  <a:lnTo>
                    <a:pt x="2622" y="357"/>
                  </a:lnTo>
                  <a:lnTo>
                    <a:pt x="2590" y="358"/>
                  </a:lnTo>
                  <a:lnTo>
                    <a:pt x="2581" y="345"/>
                  </a:lnTo>
                  <a:lnTo>
                    <a:pt x="2589" y="339"/>
                  </a:lnTo>
                  <a:lnTo>
                    <a:pt x="2577" y="339"/>
                  </a:lnTo>
                  <a:lnTo>
                    <a:pt x="2566" y="343"/>
                  </a:lnTo>
                  <a:lnTo>
                    <a:pt x="2578" y="358"/>
                  </a:lnTo>
                  <a:lnTo>
                    <a:pt x="2571" y="368"/>
                  </a:lnTo>
                  <a:lnTo>
                    <a:pt x="2543" y="383"/>
                  </a:lnTo>
                  <a:lnTo>
                    <a:pt x="2525" y="379"/>
                  </a:lnTo>
                  <a:lnTo>
                    <a:pt x="2556" y="422"/>
                  </a:lnTo>
                  <a:lnTo>
                    <a:pt x="2550" y="439"/>
                  </a:lnTo>
                  <a:lnTo>
                    <a:pt x="2519" y="427"/>
                  </a:lnTo>
                  <a:lnTo>
                    <a:pt x="2520" y="433"/>
                  </a:lnTo>
                  <a:lnTo>
                    <a:pt x="2462" y="455"/>
                  </a:lnTo>
                  <a:lnTo>
                    <a:pt x="2411" y="498"/>
                  </a:lnTo>
                  <a:lnTo>
                    <a:pt x="2376" y="481"/>
                  </a:lnTo>
                  <a:lnTo>
                    <a:pt x="2344" y="499"/>
                  </a:lnTo>
                  <a:lnTo>
                    <a:pt x="2344" y="483"/>
                  </a:lnTo>
                  <a:lnTo>
                    <a:pt x="2325" y="500"/>
                  </a:lnTo>
                  <a:lnTo>
                    <a:pt x="2303" y="499"/>
                  </a:lnTo>
                  <a:lnTo>
                    <a:pt x="2279" y="541"/>
                  </a:lnTo>
                  <a:lnTo>
                    <a:pt x="2298" y="549"/>
                  </a:lnTo>
                  <a:lnTo>
                    <a:pt x="2290" y="563"/>
                  </a:lnTo>
                  <a:lnTo>
                    <a:pt x="2299" y="585"/>
                  </a:lnTo>
                  <a:lnTo>
                    <a:pt x="2282" y="581"/>
                  </a:lnTo>
                  <a:lnTo>
                    <a:pt x="2273" y="600"/>
                  </a:lnTo>
                  <a:lnTo>
                    <a:pt x="2279" y="617"/>
                  </a:lnTo>
                  <a:lnTo>
                    <a:pt x="2244" y="632"/>
                  </a:lnTo>
                  <a:lnTo>
                    <a:pt x="2247" y="651"/>
                  </a:lnTo>
                  <a:lnTo>
                    <a:pt x="2224" y="656"/>
                  </a:lnTo>
                  <a:lnTo>
                    <a:pt x="2217" y="677"/>
                  </a:lnTo>
                  <a:lnTo>
                    <a:pt x="2196" y="699"/>
                  </a:lnTo>
                  <a:lnTo>
                    <a:pt x="2178" y="617"/>
                  </a:lnTo>
                  <a:lnTo>
                    <a:pt x="2180" y="573"/>
                  </a:lnTo>
                  <a:lnTo>
                    <a:pt x="2196" y="547"/>
                  </a:lnTo>
                  <a:lnTo>
                    <a:pt x="2221" y="541"/>
                  </a:lnTo>
                  <a:lnTo>
                    <a:pt x="2277" y="486"/>
                  </a:lnTo>
                  <a:lnTo>
                    <a:pt x="2304" y="475"/>
                  </a:lnTo>
                  <a:lnTo>
                    <a:pt x="2313" y="443"/>
                  </a:lnTo>
                  <a:lnTo>
                    <a:pt x="2325" y="434"/>
                  </a:lnTo>
                  <a:lnTo>
                    <a:pt x="2304" y="433"/>
                  </a:lnTo>
                  <a:lnTo>
                    <a:pt x="2297" y="460"/>
                  </a:lnTo>
                  <a:lnTo>
                    <a:pt x="2249" y="482"/>
                  </a:lnTo>
                  <a:lnTo>
                    <a:pt x="2253" y="449"/>
                  </a:lnTo>
                  <a:lnTo>
                    <a:pt x="2202" y="456"/>
                  </a:lnTo>
                  <a:lnTo>
                    <a:pt x="2153" y="499"/>
                  </a:lnTo>
                  <a:lnTo>
                    <a:pt x="2163" y="517"/>
                  </a:lnTo>
                  <a:lnTo>
                    <a:pt x="2111" y="523"/>
                  </a:lnTo>
                  <a:lnTo>
                    <a:pt x="2104" y="518"/>
                  </a:lnTo>
                  <a:lnTo>
                    <a:pt x="2122" y="515"/>
                  </a:lnTo>
                  <a:lnTo>
                    <a:pt x="2078" y="504"/>
                  </a:lnTo>
                  <a:lnTo>
                    <a:pt x="2066" y="515"/>
                  </a:lnTo>
                  <a:lnTo>
                    <a:pt x="1968" y="516"/>
                  </a:lnTo>
                  <a:lnTo>
                    <a:pt x="1851" y="616"/>
                  </a:lnTo>
                  <a:lnTo>
                    <a:pt x="1875" y="620"/>
                  </a:lnTo>
                  <a:lnTo>
                    <a:pt x="1875" y="637"/>
                  </a:lnTo>
                  <a:lnTo>
                    <a:pt x="1889" y="626"/>
                  </a:lnTo>
                  <a:lnTo>
                    <a:pt x="1885" y="641"/>
                  </a:lnTo>
                  <a:lnTo>
                    <a:pt x="1902" y="633"/>
                  </a:lnTo>
                  <a:lnTo>
                    <a:pt x="1900" y="643"/>
                  </a:lnTo>
                  <a:lnTo>
                    <a:pt x="1906" y="626"/>
                  </a:lnTo>
                  <a:lnTo>
                    <a:pt x="1923" y="627"/>
                  </a:lnTo>
                  <a:lnTo>
                    <a:pt x="1948" y="648"/>
                  </a:lnTo>
                  <a:lnTo>
                    <a:pt x="1925" y="650"/>
                  </a:lnTo>
                  <a:lnTo>
                    <a:pt x="1945" y="657"/>
                  </a:lnTo>
                  <a:lnTo>
                    <a:pt x="1950" y="671"/>
                  </a:lnTo>
                  <a:lnTo>
                    <a:pt x="1934" y="703"/>
                  </a:lnTo>
                  <a:lnTo>
                    <a:pt x="1931" y="750"/>
                  </a:lnTo>
                  <a:lnTo>
                    <a:pt x="1848" y="849"/>
                  </a:lnTo>
                  <a:lnTo>
                    <a:pt x="1819" y="862"/>
                  </a:lnTo>
                  <a:lnTo>
                    <a:pt x="1797" y="849"/>
                  </a:lnTo>
                  <a:lnTo>
                    <a:pt x="1777" y="868"/>
                  </a:lnTo>
                  <a:lnTo>
                    <a:pt x="1775" y="864"/>
                  </a:lnTo>
                  <a:lnTo>
                    <a:pt x="1787" y="849"/>
                  </a:lnTo>
                  <a:lnTo>
                    <a:pt x="1782" y="824"/>
                  </a:lnTo>
                  <a:lnTo>
                    <a:pt x="1817" y="814"/>
                  </a:lnTo>
                  <a:lnTo>
                    <a:pt x="1844" y="748"/>
                  </a:lnTo>
                  <a:lnTo>
                    <a:pt x="1785" y="764"/>
                  </a:lnTo>
                  <a:lnTo>
                    <a:pt x="1775" y="739"/>
                  </a:lnTo>
                  <a:lnTo>
                    <a:pt x="1727" y="724"/>
                  </a:lnTo>
                  <a:lnTo>
                    <a:pt x="1697" y="655"/>
                  </a:lnTo>
                  <a:lnTo>
                    <a:pt x="1665" y="643"/>
                  </a:lnTo>
                  <a:lnTo>
                    <a:pt x="1607" y="661"/>
                  </a:lnTo>
                  <a:lnTo>
                    <a:pt x="1618" y="676"/>
                  </a:lnTo>
                  <a:lnTo>
                    <a:pt x="1594" y="716"/>
                  </a:lnTo>
                  <a:lnTo>
                    <a:pt x="1571" y="727"/>
                  </a:lnTo>
                  <a:lnTo>
                    <a:pt x="1547" y="718"/>
                  </a:lnTo>
                  <a:lnTo>
                    <a:pt x="1518" y="713"/>
                  </a:lnTo>
                  <a:lnTo>
                    <a:pt x="1442" y="732"/>
                  </a:lnTo>
                  <a:lnTo>
                    <a:pt x="1376" y="705"/>
                  </a:lnTo>
                  <a:lnTo>
                    <a:pt x="1333" y="709"/>
                  </a:lnTo>
                  <a:lnTo>
                    <a:pt x="1317" y="686"/>
                  </a:lnTo>
                  <a:lnTo>
                    <a:pt x="1275" y="671"/>
                  </a:lnTo>
                  <a:lnTo>
                    <a:pt x="1252" y="687"/>
                  </a:lnTo>
                  <a:lnTo>
                    <a:pt x="1251" y="717"/>
                  </a:lnTo>
                  <a:lnTo>
                    <a:pt x="1155" y="704"/>
                  </a:lnTo>
                  <a:lnTo>
                    <a:pt x="1104" y="732"/>
                  </a:lnTo>
                  <a:lnTo>
                    <a:pt x="1077" y="743"/>
                  </a:lnTo>
                  <a:lnTo>
                    <a:pt x="1043" y="721"/>
                  </a:lnTo>
                  <a:lnTo>
                    <a:pt x="1021" y="733"/>
                  </a:lnTo>
                  <a:lnTo>
                    <a:pt x="980" y="718"/>
                  </a:lnTo>
                  <a:lnTo>
                    <a:pt x="965" y="716"/>
                  </a:lnTo>
                  <a:lnTo>
                    <a:pt x="953" y="693"/>
                  </a:lnTo>
                  <a:lnTo>
                    <a:pt x="932" y="693"/>
                  </a:lnTo>
                  <a:lnTo>
                    <a:pt x="922" y="697"/>
                  </a:lnTo>
                  <a:lnTo>
                    <a:pt x="905" y="679"/>
                  </a:lnTo>
                  <a:lnTo>
                    <a:pt x="893" y="684"/>
                  </a:lnTo>
                  <a:lnTo>
                    <a:pt x="882" y="689"/>
                  </a:lnTo>
                  <a:lnTo>
                    <a:pt x="838" y="652"/>
                  </a:lnTo>
                  <a:lnTo>
                    <a:pt x="824" y="649"/>
                  </a:lnTo>
                  <a:lnTo>
                    <a:pt x="794" y="620"/>
                  </a:lnTo>
                  <a:lnTo>
                    <a:pt x="766" y="637"/>
                  </a:lnTo>
                  <a:lnTo>
                    <a:pt x="760" y="626"/>
                  </a:lnTo>
                  <a:lnTo>
                    <a:pt x="718" y="624"/>
                  </a:lnTo>
                  <a:lnTo>
                    <a:pt x="703" y="603"/>
                  </a:lnTo>
                  <a:lnTo>
                    <a:pt x="680" y="605"/>
                  </a:lnTo>
                  <a:lnTo>
                    <a:pt x="672" y="614"/>
                  </a:lnTo>
                  <a:lnTo>
                    <a:pt x="644" y="619"/>
                  </a:lnTo>
                  <a:lnTo>
                    <a:pt x="636" y="614"/>
                  </a:lnTo>
                  <a:lnTo>
                    <a:pt x="625" y="630"/>
                  </a:lnTo>
                  <a:lnTo>
                    <a:pt x="617" y="626"/>
                  </a:lnTo>
                  <a:lnTo>
                    <a:pt x="583" y="630"/>
                  </a:lnTo>
                  <a:lnTo>
                    <a:pt x="572" y="626"/>
                  </a:lnTo>
                  <a:lnTo>
                    <a:pt x="568" y="630"/>
                  </a:lnTo>
                  <a:lnTo>
                    <a:pt x="585" y="649"/>
                  </a:lnTo>
                  <a:lnTo>
                    <a:pt x="573" y="659"/>
                  </a:lnTo>
                  <a:lnTo>
                    <a:pt x="575" y="674"/>
                  </a:lnTo>
                  <a:lnTo>
                    <a:pt x="594" y="675"/>
                  </a:lnTo>
                  <a:lnTo>
                    <a:pt x="602" y="689"/>
                  </a:lnTo>
                  <a:lnTo>
                    <a:pt x="597" y="700"/>
                  </a:lnTo>
                  <a:lnTo>
                    <a:pt x="583" y="693"/>
                  </a:lnTo>
                  <a:lnTo>
                    <a:pt x="572" y="699"/>
                  </a:lnTo>
                  <a:lnTo>
                    <a:pt x="562" y="693"/>
                  </a:lnTo>
                  <a:lnTo>
                    <a:pt x="556" y="684"/>
                  </a:lnTo>
                  <a:lnTo>
                    <a:pt x="543" y="689"/>
                  </a:lnTo>
                  <a:lnTo>
                    <a:pt x="533" y="684"/>
                  </a:lnTo>
                  <a:lnTo>
                    <a:pt x="523" y="693"/>
                  </a:lnTo>
                  <a:lnTo>
                    <a:pt x="508" y="695"/>
                  </a:lnTo>
                  <a:lnTo>
                    <a:pt x="499" y="684"/>
                  </a:lnTo>
                  <a:lnTo>
                    <a:pt x="447" y="680"/>
                  </a:lnTo>
                  <a:lnTo>
                    <a:pt x="441" y="686"/>
                  </a:lnTo>
                  <a:lnTo>
                    <a:pt x="436" y="685"/>
                  </a:lnTo>
                  <a:lnTo>
                    <a:pt x="429" y="697"/>
                  </a:lnTo>
                  <a:lnTo>
                    <a:pt x="429" y="709"/>
                  </a:lnTo>
                  <a:lnTo>
                    <a:pt x="423" y="710"/>
                  </a:lnTo>
                  <a:lnTo>
                    <a:pt x="419" y="700"/>
                  </a:lnTo>
                  <a:lnTo>
                    <a:pt x="411" y="701"/>
                  </a:lnTo>
                  <a:lnTo>
                    <a:pt x="409" y="735"/>
                  </a:lnTo>
                  <a:lnTo>
                    <a:pt x="417" y="745"/>
                  </a:lnTo>
                  <a:lnTo>
                    <a:pt x="417" y="755"/>
                  </a:lnTo>
                  <a:lnTo>
                    <a:pt x="426" y="753"/>
                  </a:lnTo>
                  <a:lnTo>
                    <a:pt x="436" y="749"/>
                  </a:lnTo>
                  <a:lnTo>
                    <a:pt x="446" y="764"/>
                  </a:lnTo>
                  <a:lnTo>
                    <a:pt x="453" y="774"/>
                  </a:lnTo>
                  <a:lnTo>
                    <a:pt x="460" y="786"/>
                  </a:lnTo>
                  <a:lnTo>
                    <a:pt x="471" y="789"/>
                  </a:lnTo>
                  <a:lnTo>
                    <a:pt x="457" y="799"/>
                  </a:lnTo>
                  <a:lnTo>
                    <a:pt x="446" y="790"/>
                  </a:lnTo>
                  <a:lnTo>
                    <a:pt x="435" y="828"/>
                  </a:lnTo>
                  <a:lnTo>
                    <a:pt x="448" y="838"/>
                  </a:lnTo>
                  <a:lnTo>
                    <a:pt x="459" y="875"/>
                  </a:lnTo>
                  <a:lnTo>
                    <a:pt x="449" y="868"/>
                  </a:lnTo>
                  <a:lnTo>
                    <a:pt x="438" y="864"/>
                  </a:lnTo>
                  <a:lnTo>
                    <a:pt x="426" y="862"/>
                  </a:lnTo>
                  <a:lnTo>
                    <a:pt x="417" y="859"/>
                  </a:lnTo>
                  <a:lnTo>
                    <a:pt x="409" y="857"/>
                  </a:lnTo>
                  <a:lnTo>
                    <a:pt x="402" y="844"/>
                  </a:lnTo>
                  <a:lnTo>
                    <a:pt x="385" y="852"/>
                  </a:lnTo>
                  <a:lnTo>
                    <a:pt x="370" y="851"/>
                  </a:lnTo>
                  <a:lnTo>
                    <a:pt x="360" y="840"/>
                  </a:lnTo>
                  <a:lnTo>
                    <a:pt x="334" y="830"/>
                  </a:lnTo>
                  <a:lnTo>
                    <a:pt x="309" y="832"/>
                  </a:lnTo>
                  <a:lnTo>
                    <a:pt x="282" y="813"/>
                  </a:lnTo>
                  <a:lnTo>
                    <a:pt x="303" y="796"/>
                  </a:lnTo>
                  <a:lnTo>
                    <a:pt x="305" y="782"/>
                  </a:lnTo>
                  <a:lnTo>
                    <a:pt x="305" y="767"/>
                  </a:lnTo>
                  <a:lnTo>
                    <a:pt x="307" y="756"/>
                  </a:lnTo>
                  <a:lnTo>
                    <a:pt x="321" y="752"/>
                  </a:lnTo>
                  <a:lnTo>
                    <a:pt x="313" y="730"/>
                  </a:lnTo>
                  <a:lnTo>
                    <a:pt x="297" y="724"/>
                  </a:lnTo>
                  <a:lnTo>
                    <a:pt x="289" y="720"/>
                  </a:lnTo>
                  <a:lnTo>
                    <a:pt x="278" y="723"/>
                  </a:lnTo>
                  <a:lnTo>
                    <a:pt x="254" y="717"/>
                  </a:lnTo>
                  <a:lnTo>
                    <a:pt x="235" y="695"/>
                  </a:lnTo>
                  <a:lnTo>
                    <a:pt x="220" y="689"/>
                  </a:lnTo>
                  <a:lnTo>
                    <a:pt x="213" y="668"/>
                  </a:lnTo>
                  <a:lnTo>
                    <a:pt x="199" y="666"/>
                  </a:lnTo>
                  <a:lnTo>
                    <a:pt x="186" y="673"/>
                  </a:lnTo>
                  <a:lnTo>
                    <a:pt x="178" y="677"/>
                  </a:lnTo>
                  <a:lnTo>
                    <a:pt x="174" y="668"/>
                  </a:lnTo>
                  <a:lnTo>
                    <a:pt x="167" y="658"/>
                  </a:lnTo>
                  <a:lnTo>
                    <a:pt x="186" y="657"/>
                  </a:lnTo>
                  <a:lnTo>
                    <a:pt x="184" y="651"/>
                  </a:lnTo>
                  <a:lnTo>
                    <a:pt x="180" y="647"/>
                  </a:lnTo>
                  <a:lnTo>
                    <a:pt x="174" y="642"/>
                  </a:lnTo>
                  <a:lnTo>
                    <a:pt x="164" y="619"/>
                  </a:lnTo>
                  <a:lnTo>
                    <a:pt x="150" y="607"/>
                  </a:lnTo>
                  <a:lnTo>
                    <a:pt x="135" y="606"/>
                  </a:lnTo>
                  <a:lnTo>
                    <a:pt x="122" y="606"/>
                  </a:lnTo>
                  <a:lnTo>
                    <a:pt x="111" y="599"/>
                  </a:lnTo>
                  <a:lnTo>
                    <a:pt x="102" y="597"/>
                  </a:lnTo>
                  <a:lnTo>
                    <a:pt x="93" y="597"/>
                  </a:lnTo>
                  <a:lnTo>
                    <a:pt x="88" y="603"/>
                  </a:lnTo>
                  <a:lnTo>
                    <a:pt x="78" y="613"/>
                  </a:lnTo>
                  <a:lnTo>
                    <a:pt x="77" y="623"/>
                  </a:lnTo>
                  <a:lnTo>
                    <a:pt x="72" y="626"/>
                  </a:lnTo>
                  <a:lnTo>
                    <a:pt x="67" y="641"/>
                  </a:lnTo>
                  <a:lnTo>
                    <a:pt x="63" y="637"/>
                  </a:lnTo>
                  <a:lnTo>
                    <a:pt x="61" y="631"/>
                  </a:lnTo>
                  <a:lnTo>
                    <a:pt x="0" y="6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79" name="Freeform 135"/>
            <p:cNvSpPr>
              <a:spLocks/>
            </p:cNvSpPr>
            <p:nvPr/>
          </p:nvSpPr>
          <p:spPr bwMode="auto">
            <a:xfrm>
              <a:off x="3434" y="769"/>
              <a:ext cx="81" cy="35"/>
            </a:xfrm>
            <a:custGeom>
              <a:avLst/>
              <a:gdLst>
                <a:gd name="T0" fmla="*/ 0 w 81"/>
                <a:gd name="T1" fmla="*/ 24 h 35"/>
                <a:gd name="T2" fmla="*/ 16 w 81"/>
                <a:gd name="T3" fmla="*/ 16 h 35"/>
                <a:gd name="T4" fmla="*/ 4 w 81"/>
                <a:gd name="T5" fmla="*/ 10 h 35"/>
                <a:gd name="T6" fmla="*/ 61 w 81"/>
                <a:gd name="T7" fmla="*/ 0 h 35"/>
                <a:gd name="T8" fmla="*/ 71 w 81"/>
                <a:gd name="T9" fmla="*/ 1 h 35"/>
                <a:gd name="T10" fmla="*/ 60 w 81"/>
                <a:gd name="T11" fmla="*/ 9 h 35"/>
                <a:gd name="T12" fmla="*/ 80 w 81"/>
                <a:gd name="T13" fmla="*/ 9 h 35"/>
                <a:gd name="T14" fmla="*/ 28 w 81"/>
                <a:gd name="T15" fmla="*/ 28 h 35"/>
                <a:gd name="T16" fmla="*/ 16 w 81"/>
                <a:gd name="T17" fmla="*/ 34 h 35"/>
                <a:gd name="T18" fmla="*/ 19 w 81"/>
                <a:gd name="T19" fmla="*/ 26 h 35"/>
                <a:gd name="T20" fmla="*/ 0 w 81"/>
                <a:gd name="T21" fmla="*/ 2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5"/>
                <a:gd name="T35" fmla="*/ 81 w 8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5">
                  <a:moveTo>
                    <a:pt x="0" y="24"/>
                  </a:moveTo>
                  <a:lnTo>
                    <a:pt x="16" y="16"/>
                  </a:lnTo>
                  <a:lnTo>
                    <a:pt x="4" y="10"/>
                  </a:lnTo>
                  <a:lnTo>
                    <a:pt x="61" y="0"/>
                  </a:lnTo>
                  <a:lnTo>
                    <a:pt x="71" y="1"/>
                  </a:lnTo>
                  <a:lnTo>
                    <a:pt x="60" y="9"/>
                  </a:lnTo>
                  <a:lnTo>
                    <a:pt x="80" y="9"/>
                  </a:lnTo>
                  <a:lnTo>
                    <a:pt x="28" y="28"/>
                  </a:lnTo>
                  <a:lnTo>
                    <a:pt x="16" y="34"/>
                  </a:lnTo>
                  <a:lnTo>
                    <a:pt x="19" y="26"/>
                  </a:lnTo>
                  <a:lnTo>
                    <a:pt x="0" y="2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0" name="Freeform 136"/>
            <p:cNvSpPr>
              <a:spLocks/>
            </p:cNvSpPr>
            <p:nvPr/>
          </p:nvSpPr>
          <p:spPr bwMode="auto">
            <a:xfrm>
              <a:off x="3459" y="1136"/>
              <a:ext cx="32" cy="19"/>
            </a:xfrm>
            <a:custGeom>
              <a:avLst/>
              <a:gdLst>
                <a:gd name="T0" fmla="*/ 0 w 32"/>
                <a:gd name="T1" fmla="*/ 18 h 19"/>
                <a:gd name="T2" fmla="*/ 9 w 32"/>
                <a:gd name="T3" fmla="*/ 0 h 19"/>
                <a:gd name="T4" fmla="*/ 31 w 32"/>
                <a:gd name="T5" fmla="*/ 10 h 19"/>
                <a:gd name="T6" fmla="*/ 0 w 32"/>
                <a:gd name="T7" fmla="*/ 18 h 19"/>
                <a:gd name="T8" fmla="*/ 0 60000 65536"/>
                <a:gd name="T9" fmla="*/ 0 60000 65536"/>
                <a:gd name="T10" fmla="*/ 0 60000 65536"/>
                <a:gd name="T11" fmla="*/ 0 60000 65536"/>
                <a:gd name="T12" fmla="*/ 0 w 32"/>
                <a:gd name="T13" fmla="*/ 0 h 19"/>
                <a:gd name="T14" fmla="*/ 32 w 32"/>
                <a:gd name="T15" fmla="*/ 19 h 19"/>
              </a:gdLst>
              <a:ahLst/>
              <a:cxnLst>
                <a:cxn ang="T8">
                  <a:pos x="T0" y="T1"/>
                </a:cxn>
                <a:cxn ang="T9">
                  <a:pos x="T2" y="T3"/>
                </a:cxn>
                <a:cxn ang="T10">
                  <a:pos x="T4" y="T5"/>
                </a:cxn>
                <a:cxn ang="T11">
                  <a:pos x="T6" y="T7"/>
                </a:cxn>
              </a:cxnLst>
              <a:rect l="T12" t="T13" r="T14" b="T15"/>
              <a:pathLst>
                <a:path w="32" h="19">
                  <a:moveTo>
                    <a:pt x="0" y="18"/>
                  </a:moveTo>
                  <a:lnTo>
                    <a:pt x="9" y="0"/>
                  </a:lnTo>
                  <a:lnTo>
                    <a:pt x="31" y="10"/>
                  </a:lnTo>
                  <a:lnTo>
                    <a:pt x="0" y="1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1" name="Freeform 137"/>
            <p:cNvSpPr>
              <a:spLocks/>
            </p:cNvSpPr>
            <p:nvPr/>
          </p:nvSpPr>
          <p:spPr bwMode="auto">
            <a:xfrm>
              <a:off x="3513" y="1027"/>
              <a:ext cx="98" cy="75"/>
            </a:xfrm>
            <a:custGeom>
              <a:avLst/>
              <a:gdLst>
                <a:gd name="T0" fmla="*/ 0 w 98"/>
                <a:gd name="T1" fmla="*/ 36 h 75"/>
                <a:gd name="T2" fmla="*/ 8 w 98"/>
                <a:gd name="T3" fmla="*/ 52 h 75"/>
                <a:gd name="T4" fmla="*/ 18 w 98"/>
                <a:gd name="T5" fmla="*/ 47 h 75"/>
                <a:gd name="T6" fmla="*/ 30 w 98"/>
                <a:gd name="T7" fmla="*/ 57 h 75"/>
                <a:gd name="T8" fmla="*/ 39 w 98"/>
                <a:gd name="T9" fmla="*/ 52 h 75"/>
                <a:gd name="T10" fmla="*/ 36 w 98"/>
                <a:gd name="T11" fmla="*/ 70 h 75"/>
                <a:gd name="T12" fmla="*/ 97 w 98"/>
                <a:gd name="T13" fmla="*/ 74 h 75"/>
                <a:gd name="T14" fmla="*/ 74 w 98"/>
                <a:gd name="T15" fmla="*/ 60 h 75"/>
                <a:gd name="T16" fmla="*/ 62 w 98"/>
                <a:gd name="T17" fmla="*/ 37 h 75"/>
                <a:gd name="T18" fmla="*/ 63 w 98"/>
                <a:gd name="T19" fmla="*/ 14 h 75"/>
                <a:gd name="T20" fmla="*/ 78 w 98"/>
                <a:gd name="T21" fmla="*/ 0 h 75"/>
                <a:gd name="T22" fmla="*/ 25 w 98"/>
                <a:gd name="T23" fmla="*/ 5 h 75"/>
                <a:gd name="T24" fmla="*/ 12 w 98"/>
                <a:gd name="T25" fmla="*/ 36 h 75"/>
                <a:gd name="T26" fmla="*/ 0 w 98"/>
                <a:gd name="T27" fmla="*/ 3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36"/>
                  </a:moveTo>
                  <a:lnTo>
                    <a:pt x="8" y="52"/>
                  </a:lnTo>
                  <a:lnTo>
                    <a:pt x="18" y="47"/>
                  </a:lnTo>
                  <a:lnTo>
                    <a:pt x="30" y="57"/>
                  </a:lnTo>
                  <a:lnTo>
                    <a:pt x="39" y="52"/>
                  </a:lnTo>
                  <a:lnTo>
                    <a:pt x="36" y="70"/>
                  </a:lnTo>
                  <a:lnTo>
                    <a:pt x="97" y="74"/>
                  </a:lnTo>
                  <a:lnTo>
                    <a:pt x="74" y="60"/>
                  </a:lnTo>
                  <a:lnTo>
                    <a:pt x="62" y="37"/>
                  </a:lnTo>
                  <a:lnTo>
                    <a:pt x="63" y="14"/>
                  </a:lnTo>
                  <a:lnTo>
                    <a:pt x="78" y="0"/>
                  </a:lnTo>
                  <a:lnTo>
                    <a:pt x="25" y="5"/>
                  </a:lnTo>
                  <a:lnTo>
                    <a:pt x="12" y="36"/>
                  </a:lnTo>
                  <a:lnTo>
                    <a:pt x="0" y="3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2" name="Freeform 138"/>
            <p:cNvSpPr>
              <a:spLocks/>
            </p:cNvSpPr>
            <p:nvPr/>
          </p:nvSpPr>
          <p:spPr bwMode="auto">
            <a:xfrm>
              <a:off x="3547" y="907"/>
              <a:ext cx="247" cy="120"/>
            </a:xfrm>
            <a:custGeom>
              <a:avLst/>
              <a:gdLst>
                <a:gd name="T0" fmla="*/ 0 w 247"/>
                <a:gd name="T1" fmla="*/ 102 h 120"/>
                <a:gd name="T2" fmla="*/ 23 w 247"/>
                <a:gd name="T3" fmla="*/ 105 h 120"/>
                <a:gd name="T4" fmla="*/ 8 w 247"/>
                <a:gd name="T5" fmla="*/ 116 h 120"/>
                <a:gd name="T6" fmla="*/ 49 w 247"/>
                <a:gd name="T7" fmla="*/ 119 h 120"/>
                <a:gd name="T8" fmla="*/ 50 w 247"/>
                <a:gd name="T9" fmla="*/ 105 h 120"/>
                <a:gd name="T10" fmla="*/ 61 w 247"/>
                <a:gd name="T11" fmla="*/ 108 h 120"/>
                <a:gd name="T12" fmla="*/ 49 w 247"/>
                <a:gd name="T13" fmla="*/ 100 h 120"/>
                <a:gd name="T14" fmla="*/ 66 w 247"/>
                <a:gd name="T15" fmla="*/ 103 h 120"/>
                <a:gd name="T16" fmla="*/ 62 w 247"/>
                <a:gd name="T17" fmla="*/ 88 h 120"/>
                <a:gd name="T18" fmla="*/ 71 w 247"/>
                <a:gd name="T19" fmla="*/ 97 h 120"/>
                <a:gd name="T20" fmla="*/ 82 w 247"/>
                <a:gd name="T21" fmla="*/ 88 h 120"/>
                <a:gd name="T22" fmla="*/ 75 w 247"/>
                <a:gd name="T23" fmla="*/ 78 h 120"/>
                <a:gd name="T24" fmla="*/ 100 w 247"/>
                <a:gd name="T25" fmla="*/ 80 h 120"/>
                <a:gd name="T26" fmla="*/ 93 w 247"/>
                <a:gd name="T27" fmla="*/ 74 h 120"/>
                <a:gd name="T28" fmla="*/ 104 w 247"/>
                <a:gd name="T29" fmla="*/ 75 h 120"/>
                <a:gd name="T30" fmla="*/ 111 w 247"/>
                <a:gd name="T31" fmla="*/ 63 h 120"/>
                <a:gd name="T32" fmla="*/ 233 w 247"/>
                <a:gd name="T33" fmla="*/ 25 h 120"/>
                <a:gd name="T34" fmla="*/ 246 w 247"/>
                <a:gd name="T35" fmla="*/ 11 h 120"/>
                <a:gd name="T36" fmla="*/ 222 w 247"/>
                <a:gd name="T37" fmla="*/ 0 h 120"/>
                <a:gd name="T38" fmla="*/ 171 w 247"/>
                <a:gd name="T39" fmla="*/ 24 h 120"/>
                <a:gd name="T40" fmla="*/ 117 w 247"/>
                <a:gd name="T41" fmla="*/ 24 h 120"/>
                <a:gd name="T42" fmla="*/ 61 w 247"/>
                <a:gd name="T43" fmla="*/ 56 h 120"/>
                <a:gd name="T44" fmla="*/ 30 w 247"/>
                <a:gd name="T45" fmla="*/ 60 h 120"/>
                <a:gd name="T46" fmla="*/ 31 w 247"/>
                <a:gd name="T47" fmla="*/ 74 h 120"/>
                <a:gd name="T48" fmla="*/ 48 w 247"/>
                <a:gd name="T49" fmla="*/ 75 h 120"/>
                <a:gd name="T50" fmla="*/ 29 w 247"/>
                <a:gd name="T51" fmla="*/ 76 h 120"/>
                <a:gd name="T52" fmla="*/ 38 w 247"/>
                <a:gd name="T53" fmla="*/ 82 h 120"/>
                <a:gd name="T54" fmla="*/ 23 w 247"/>
                <a:gd name="T55" fmla="*/ 88 h 120"/>
                <a:gd name="T56" fmla="*/ 40 w 247"/>
                <a:gd name="T57" fmla="*/ 95 h 120"/>
                <a:gd name="T58" fmla="*/ 0 w 247"/>
                <a:gd name="T59" fmla="*/ 102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7"/>
                <a:gd name="T91" fmla="*/ 0 h 120"/>
                <a:gd name="T92" fmla="*/ 247 w 247"/>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7" h="120">
                  <a:moveTo>
                    <a:pt x="0" y="102"/>
                  </a:moveTo>
                  <a:lnTo>
                    <a:pt x="23" y="105"/>
                  </a:lnTo>
                  <a:lnTo>
                    <a:pt x="8" y="116"/>
                  </a:lnTo>
                  <a:lnTo>
                    <a:pt x="49" y="119"/>
                  </a:lnTo>
                  <a:lnTo>
                    <a:pt x="50" y="105"/>
                  </a:lnTo>
                  <a:lnTo>
                    <a:pt x="61" y="108"/>
                  </a:lnTo>
                  <a:lnTo>
                    <a:pt x="49" y="100"/>
                  </a:lnTo>
                  <a:lnTo>
                    <a:pt x="66" y="103"/>
                  </a:lnTo>
                  <a:lnTo>
                    <a:pt x="62" y="88"/>
                  </a:lnTo>
                  <a:lnTo>
                    <a:pt x="71" y="97"/>
                  </a:lnTo>
                  <a:lnTo>
                    <a:pt x="82" y="88"/>
                  </a:lnTo>
                  <a:lnTo>
                    <a:pt x="75" y="78"/>
                  </a:lnTo>
                  <a:lnTo>
                    <a:pt x="100" y="80"/>
                  </a:lnTo>
                  <a:lnTo>
                    <a:pt x="93" y="74"/>
                  </a:lnTo>
                  <a:lnTo>
                    <a:pt x="104" y="75"/>
                  </a:lnTo>
                  <a:lnTo>
                    <a:pt x="111" y="63"/>
                  </a:lnTo>
                  <a:lnTo>
                    <a:pt x="233" y="25"/>
                  </a:lnTo>
                  <a:lnTo>
                    <a:pt x="246" y="11"/>
                  </a:lnTo>
                  <a:lnTo>
                    <a:pt x="222" y="0"/>
                  </a:lnTo>
                  <a:lnTo>
                    <a:pt x="171" y="24"/>
                  </a:lnTo>
                  <a:lnTo>
                    <a:pt x="117" y="24"/>
                  </a:lnTo>
                  <a:lnTo>
                    <a:pt x="61" y="56"/>
                  </a:lnTo>
                  <a:lnTo>
                    <a:pt x="30" y="60"/>
                  </a:lnTo>
                  <a:lnTo>
                    <a:pt x="31" y="74"/>
                  </a:lnTo>
                  <a:lnTo>
                    <a:pt x="48" y="75"/>
                  </a:lnTo>
                  <a:lnTo>
                    <a:pt x="29" y="76"/>
                  </a:lnTo>
                  <a:lnTo>
                    <a:pt x="38" y="82"/>
                  </a:lnTo>
                  <a:lnTo>
                    <a:pt x="23" y="88"/>
                  </a:lnTo>
                  <a:lnTo>
                    <a:pt x="40" y="95"/>
                  </a:lnTo>
                  <a:lnTo>
                    <a:pt x="0" y="10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3" name="Freeform 139"/>
            <p:cNvSpPr>
              <a:spLocks/>
            </p:cNvSpPr>
            <p:nvPr/>
          </p:nvSpPr>
          <p:spPr bwMode="auto">
            <a:xfrm>
              <a:off x="3688" y="751"/>
              <a:ext cx="48" cy="25"/>
            </a:xfrm>
            <a:custGeom>
              <a:avLst/>
              <a:gdLst>
                <a:gd name="T0" fmla="*/ 0 w 48"/>
                <a:gd name="T1" fmla="*/ 17 h 25"/>
                <a:gd name="T2" fmla="*/ 15 w 48"/>
                <a:gd name="T3" fmla="*/ 24 h 25"/>
                <a:gd name="T4" fmla="*/ 47 w 48"/>
                <a:gd name="T5" fmla="*/ 15 h 25"/>
                <a:gd name="T6" fmla="*/ 28 w 48"/>
                <a:gd name="T7" fmla="*/ 0 h 25"/>
                <a:gd name="T8" fmla="*/ 0 w 48"/>
                <a:gd name="T9" fmla="*/ 17 h 25"/>
                <a:gd name="T10" fmla="*/ 0 60000 65536"/>
                <a:gd name="T11" fmla="*/ 0 60000 65536"/>
                <a:gd name="T12" fmla="*/ 0 60000 65536"/>
                <a:gd name="T13" fmla="*/ 0 60000 65536"/>
                <a:gd name="T14" fmla="*/ 0 60000 65536"/>
                <a:gd name="T15" fmla="*/ 0 w 48"/>
                <a:gd name="T16" fmla="*/ 0 h 25"/>
                <a:gd name="T17" fmla="*/ 48 w 48"/>
                <a:gd name="T18" fmla="*/ 25 h 25"/>
              </a:gdLst>
              <a:ahLst/>
              <a:cxnLst>
                <a:cxn ang="T10">
                  <a:pos x="T0" y="T1"/>
                </a:cxn>
                <a:cxn ang="T11">
                  <a:pos x="T2" y="T3"/>
                </a:cxn>
                <a:cxn ang="T12">
                  <a:pos x="T4" y="T5"/>
                </a:cxn>
                <a:cxn ang="T13">
                  <a:pos x="T6" y="T7"/>
                </a:cxn>
                <a:cxn ang="T14">
                  <a:pos x="T8" y="T9"/>
                </a:cxn>
              </a:cxnLst>
              <a:rect l="T15" t="T16" r="T17" b="T18"/>
              <a:pathLst>
                <a:path w="48" h="25">
                  <a:moveTo>
                    <a:pt x="0" y="17"/>
                  </a:moveTo>
                  <a:lnTo>
                    <a:pt x="15" y="24"/>
                  </a:lnTo>
                  <a:lnTo>
                    <a:pt x="47" y="15"/>
                  </a:lnTo>
                  <a:lnTo>
                    <a:pt x="28" y="0"/>
                  </a:lnTo>
                  <a:lnTo>
                    <a:pt x="0" y="1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4" name="Freeform 140"/>
            <p:cNvSpPr>
              <a:spLocks/>
            </p:cNvSpPr>
            <p:nvPr/>
          </p:nvSpPr>
          <p:spPr bwMode="auto">
            <a:xfrm>
              <a:off x="4144" y="799"/>
              <a:ext cx="44" cy="16"/>
            </a:xfrm>
            <a:custGeom>
              <a:avLst/>
              <a:gdLst>
                <a:gd name="T0" fmla="*/ 0 w 44"/>
                <a:gd name="T1" fmla="*/ 0 h 16"/>
                <a:gd name="T2" fmla="*/ 20 w 44"/>
                <a:gd name="T3" fmla="*/ 12 h 16"/>
                <a:gd name="T4" fmla="*/ 13 w 44"/>
                <a:gd name="T5" fmla="*/ 15 h 16"/>
                <a:gd name="T6" fmla="*/ 30 w 44"/>
                <a:gd name="T7" fmla="*/ 15 h 16"/>
                <a:gd name="T8" fmla="*/ 43 w 44"/>
                <a:gd name="T9" fmla="*/ 7 h 16"/>
                <a:gd name="T10" fmla="*/ 0 w 44"/>
                <a:gd name="T11" fmla="*/ 0 h 16"/>
                <a:gd name="T12" fmla="*/ 0 60000 65536"/>
                <a:gd name="T13" fmla="*/ 0 60000 65536"/>
                <a:gd name="T14" fmla="*/ 0 60000 65536"/>
                <a:gd name="T15" fmla="*/ 0 60000 65536"/>
                <a:gd name="T16" fmla="*/ 0 60000 65536"/>
                <a:gd name="T17" fmla="*/ 0 60000 65536"/>
                <a:gd name="T18" fmla="*/ 0 w 44"/>
                <a:gd name="T19" fmla="*/ 0 h 16"/>
                <a:gd name="T20" fmla="*/ 44 w 4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4" h="16">
                  <a:moveTo>
                    <a:pt x="0" y="0"/>
                  </a:moveTo>
                  <a:lnTo>
                    <a:pt x="20" y="12"/>
                  </a:lnTo>
                  <a:lnTo>
                    <a:pt x="13" y="15"/>
                  </a:lnTo>
                  <a:lnTo>
                    <a:pt x="30" y="15"/>
                  </a:lnTo>
                  <a:lnTo>
                    <a:pt x="43" y="7"/>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5" name="Freeform 141"/>
            <p:cNvSpPr>
              <a:spLocks/>
            </p:cNvSpPr>
            <p:nvPr/>
          </p:nvSpPr>
          <p:spPr bwMode="auto">
            <a:xfrm>
              <a:off x="4152" y="756"/>
              <a:ext cx="102" cy="46"/>
            </a:xfrm>
            <a:custGeom>
              <a:avLst/>
              <a:gdLst>
                <a:gd name="T0" fmla="*/ 0 w 102"/>
                <a:gd name="T1" fmla="*/ 37 h 46"/>
                <a:gd name="T2" fmla="*/ 27 w 102"/>
                <a:gd name="T3" fmla="*/ 12 h 46"/>
                <a:gd name="T4" fmla="*/ 65 w 102"/>
                <a:gd name="T5" fmla="*/ 0 h 46"/>
                <a:gd name="T6" fmla="*/ 101 w 102"/>
                <a:gd name="T7" fmla="*/ 22 h 46"/>
                <a:gd name="T8" fmla="*/ 89 w 102"/>
                <a:gd name="T9" fmla="*/ 25 h 46"/>
                <a:gd name="T10" fmla="*/ 93 w 102"/>
                <a:gd name="T11" fmla="*/ 35 h 46"/>
                <a:gd name="T12" fmla="*/ 40 w 102"/>
                <a:gd name="T13" fmla="*/ 45 h 46"/>
                <a:gd name="T14" fmla="*/ 0 w 102"/>
                <a:gd name="T15" fmla="*/ 37 h 46"/>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46"/>
                <a:gd name="T26" fmla="*/ 102 w 10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46">
                  <a:moveTo>
                    <a:pt x="0" y="37"/>
                  </a:moveTo>
                  <a:lnTo>
                    <a:pt x="27" y="12"/>
                  </a:lnTo>
                  <a:lnTo>
                    <a:pt x="65" y="0"/>
                  </a:lnTo>
                  <a:lnTo>
                    <a:pt x="101" y="22"/>
                  </a:lnTo>
                  <a:lnTo>
                    <a:pt x="89" y="25"/>
                  </a:lnTo>
                  <a:lnTo>
                    <a:pt x="93" y="35"/>
                  </a:lnTo>
                  <a:lnTo>
                    <a:pt x="40" y="45"/>
                  </a:lnTo>
                  <a:lnTo>
                    <a:pt x="0" y="3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6" name="Freeform 142"/>
            <p:cNvSpPr>
              <a:spLocks/>
            </p:cNvSpPr>
            <p:nvPr/>
          </p:nvSpPr>
          <p:spPr bwMode="auto">
            <a:xfrm>
              <a:off x="4173" y="795"/>
              <a:ext cx="116" cy="52"/>
            </a:xfrm>
            <a:custGeom>
              <a:avLst/>
              <a:gdLst>
                <a:gd name="T0" fmla="*/ 0 w 116"/>
                <a:gd name="T1" fmla="*/ 22 h 52"/>
                <a:gd name="T2" fmla="*/ 21 w 116"/>
                <a:gd name="T3" fmla="*/ 25 h 52"/>
                <a:gd name="T4" fmla="*/ 36 w 116"/>
                <a:gd name="T5" fmla="*/ 42 h 52"/>
                <a:gd name="T6" fmla="*/ 47 w 116"/>
                <a:gd name="T7" fmla="*/ 37 h 52"/>
                <a:gd name="T8" fmla="*/ 95 w 116"/>
                <a:gd name="T9" fmla="*/ 51 h 52"/>
                <a:gd name="T10" fmla="*/ 110 w 116"/>
                <a:gd name="T11" fmla="*/ 45 h 52"/>
                <a:gd name="T12" fmla="*/ 99 w 116"/>
                <a:gd name="T13" fmla="*/ 32 h 52"/>
                <a:gd name="T14" fmla="*/ 108 w 116"/>
                <a:gd name="T15" fmla="*/ 35 h 52"/>
                <a:gd name="T16" fmla="*/ 115 w 116"/>
                <a:gd name="T17" fmla="*/ 15 h 52"/>
                <a:gd name="T18" fmla="*/ 90 w 116"/>
                <a:gd name="T19" fmla="*/ 4 h 52"/>
                <a:gd name="T20" fmla="*/ 66 w 116"/>
                <a:gd name="T21" fmla="*/ 19 h 52"/>
                <a:gd name="T22" fmla="*/ 85 w 116"/>
                <a:gd name="T23" fmla="*/ 11 h 52"/>
                <a:gd name="T24" fmla="*/ 74 w 116"/>
                <a:gd name="T25" fmla="*/ 0 h 52"/>
                <a:gd name="T26" fmla="*/ 34 w 116"/>
                <a:gd name="T27" fmla="*/ 4 h 52"/>
                <a:gd name="T28" fmla="*/ 0 w 116"/>
                <a:gd name="T29" fmla="*/ 2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52"/>
                <a:gd name="T47" fmla="*/ 116 w 116"/>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52">
                  <a:moveTo>
                    <a:pt x="0" y="22"/>
                  </a:moveTo>
                  <a:lnTo>
                    <a:pt x="21" y="25"/>
                  </a:lnTo>
                  <a:lnTo>
                    <a:pt x="36" y="42"/>
                  </a:lnTo>
                  <a:lnTo>
                    <a:pt x="47" y="37"/>
                  </a:lnTo>
                  <a:lnTo>
                    <a:pt x="95" y="51"/>
                  </a:lnTo>
                  <a:lnTo>
                    <a:pt x="110" y="45"/>
                  </a:lnTo>
                  <a:lnTo>
                    <a:pt x="99" y="32"/>
                  </a:lnTo>
                  <a:lnTo>
                    <a:pt x="108" y="35"/>
                  </a:lnTo>
                  <a:lnTo>
                    <a:pt x="115" y="15"/>
                  </a:lnTo>
                  <a:lnTo>
                    <a:pt x="90" y="4"/>
                  </a:lnTo>
                  <a:lnTo>
                    <a:pt x="66" y="19"/>
                  </a:lnTo>
                  <a:lnTo>
                    <a:pt x="85" y="11"/>
                  </a:lnTo>
                  <a:lnTo>
                    <a:pt x="74" y="0"/>
                  </a:lnTo>
                  <a:lnTo>
                    <a:pt x="34" y="4"/>
                  </a:lnTo>
                  <a:lnTo>
                    <a:pt x="0" y="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7" name="Freeform 143"/>
            <p:cNvSpPr>
              <a:spLocks/>
            </p:cNvSpPr>
            <p:nvPr/>
          </p:nvSpPr>
          <p:spPr bwMode="auto">
            <a:xfrm>
              <a:off x="4280" y="822"/>
              <a:ext cx="97" cy="53"/>
            </a:xfrm>
            <a:custGeom>
              <a:avLst/>
              <a:gdLst>
                <a:gd name="T0" fmla="*/ 0 w 97"/>
                <a:gd name="T1" fmla="*/ 44 h 53"/>
                <a:gd name="T2" fmla="*/ 7 w 97"/>
                <a:gd name="T3" fmla="*/ 52 h 53"/>
                <a:gd name="T4" fmla="*/ 88 w 97"/>
                <a:gd name="T5" fmla="*/ 41 h 53"/>
                <a:gd name="T6" fmla="*/ 96 w 97"/>
                <a:gd name="T7" fmla="*/ 24 h 53"/>
                <a:gd name="T8" fmla="*/ 73 w 97"/>
                <a:gd name="T9" fmla="*/ 10 h 53"/>
                <a:gd name="T10" fmla="*/ 54 w 97"/>
                <a:gd name="T11" fmla="*/ 15 h 53"/>
                <a:gd name="T12" fmla="*/ 57 w 97"/>
                <a:gd name="T13" fmla="*/ 4 h 53"/>
                <a:gd name="T14" fmla="*/ 46 w 97"/>
                <a:gd name="T15" fmla="*/ 0 h 53"/>
                <a:gd name="T16" fmla="*/ 9 w 97"/>
                <a:gd name="T17" fmla="*/ 38 h 53"/>
                <a:gd name="T18" fmla="*/ 0 w 97"/>
                <a:gd name="T19" fmla="*/ 44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53"/>
                <a:gd name="T32" fmla="*/ 97 w 9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53">
                  <a:moveTo>
                    <a:pt x="0" y="44"/>
                  </a:moveTo>
                  <a:lnTo>
                    <a:pt x="7" y="52"/>
                  </a:lnTo>
                  <a:lnTo>
                    <a:pt x="88" y="41"/>
                  </a:lnTo>
                  <a:lnTo>
                    <a:pt x="96" y="24"/>
                  </a:lnTo>
                  <a:lnTo>
                    <a:pt x="73" y="10"/>
                  </a:lnTo>
                  <a:lnTo>
                    <a:pt x="54" y="15"/>
                  </a:lnTo>
                  <a:lnTo>
                    <a:pt x="57" y="4"/>
                  </a:lnTo>
                  <a:lnTo>
                    <a:pt x="46" y="0"/>
                  </a:lnTo>
                  <a:lnTo>
                    <a:pt x="9" y="38"/>
                  </a:lnTo>
                  <a:lnTo>
                    <a:pt x="0" y="4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8" name="Freeform 144"/>
            <p:cNvSpPr>
              <a:spLocks/>
            </p:cNvSpPr>
            <p:nvPr/>
          </p:nvSpPr>
          <p:spPr bwMode="auto">
            <a:xfrm>
              <a:off x="4875" y="932"/>
              <a:ext cx="108" cy="50"/>
            </a:xfrm>
            <a:custGeom>
              <a:avLst/>
              <a:gdLst>
                <a:gd name="T0" fmla="*/ 0 w 108"/>
                <a:gd name="T1" fmla="*/ 27 h 50"/>
                <a:gd name="T2" fmla="*/ 22 w 108"/>
                <a:gd name="T3" fmla="*/ 2 h 50"/>
                <a:gd name="T4" fmla="*/ 37 w 108"/>
                <a:gd name="T5" fmla="*/ 0 h 50"/>
                <a:gd name="T6" fmla="*/ 61 w 108"/>
                <a:gd name="T7" fmla="*/ 19 h 50"/>
                <a:gd name="T8" fmla="*/ 65 w 108"/>
                <a:gd name="T9" fmla="*/ 5 h 50"/>
                <a:gd name="T10" fmla="*/ 92 w 108"/>
                <a:gd name="T11" fmla="*/ 17 h 50"/>
                <a:gd name="T12" fmla="*/ 89 w 108"/>
                <a:gd name="T13" fmla="*/ 34 h 50"/>
                <a:gd name="T14" fmla="*/ 107 w 108"/>
                <a:gd name="T15" fmla="*/ 41 h 50"/>
                <a:gd name="T16" fmla="*/ 51 w 108"/>
                <a:gd name="T17" fmla="*/ 44 h 50"/>
                <a:gd name="T18" fmla="*/ 47 w 108"/>
                <a:gd name="T19" fmla="*/ 36 h 50"/>
                <a:gd name="T20" fmla="*/ 38 w 108"/>
                <a:gd name="T21" fmla="*/ 49 h 50"/>
                <a:gd name="T22" fmla="*/ 0 w 108"/>
                <a:gd name="T23" fmla="*/ 2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50"/>
                <a:gd name="T38" fmla="*/ 108 w 108"/>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50">
                  <a:moveTo>
                    <a:pt x="0" y="27"/>
                  </a:moveTo>
                  <a:lnTo>
                    <a:pt x="22" y="2"/>
                  </a:lnTo>
                  <a:lnTo>
                    <a:pt x="37" y="0"/>
                  </a:lnTo>
                  <a:lnTo>
                    <a:pt x="61" y="19"/>
                  </a:lnTo>
                  <a:lnTo>
                    <a:pt x="65" y="5"/>
                  </a:lnTo>
                  <a:lnTo>
                    <a:pt x="92" y="17"/>
                  </a:lnTo>
                  <a:lnTo>
                    <a:pt x="89" y="34"/>
                  </a:lnTo>
                  <a:lnTo>
                    <a:pt x="107" y="41"/>
                  </a:lnTo>
                  <a:lnTo>
                    <a:pt x="51" y="44"/>
                  </a:lnTo>
                  <a:lnTo>
                    <a:pt x="47" y="36"/>
                  </a:lnTo>
                  <a:lnTo>
                    <a:pt x="38" y="49"/>
                  </a:lnTo>
                  <a:lnTo>
                    <a:pt x="0" y="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89" name="Freeform 145"/>
            <p:cNvSpPr>
              <a:spLocks/>
            </p:cNvSpPr>
            <p:nvPr/>
          </p:nvSpPr>
          <p:spPr bwMode="auto">
            <a:xfrm>
              <a:off x="4949" y="934"/>
              <a:ext cx="67" cy="35"/>
            </a:xfrm>
            <a:custGeom>
              <a:avLst/>
              <a:gdLst>
                <a:gd name="T0" fmla="*/ 0 w 67"/>
                <a:gd name="T1" fmla="*/ 0 h 35"/>
                <a:gd name="T2" fmla="*/ 22 w 67"/>
                <a:gd name="T3" fmla="*/ 13 h 35"/>
                <a:gd name="T4" fmla="*/ 16 w 67"/>
                <a:gd name="T5" fmla="*/ 24 h 35"/>
                <a:gd name="T6" fmla="*/ 27 w 67"/>
                <a:gd name="T7" fmla="*/ 34 h 35"/>
                <a:gd name="T8" fmla="*/ 47 w 67"/>
                <a:gd name="T9" fmla="*/ 34 h 35"/>
                <a:gd name="T10" fmla="*/ 66 w 67"/>
                <a:gd name="T11" fmla="*/ 21 h 35"/>
                <a:gd name="T12" fmla="*/ 0 w 67"/>
                <a:gd name="T13" fmla="*/ 0 h 35"/>
                <a:gd name="T14" fmla="*/ 0 60000 65536"/>
                <a:gd name="T15" fmla="*/ 0 60000 65536"/>
                <a:gd name="T16" fmla="*/ 0 60000 65536"/>
                <a:gd name="T17" fmla="*/ 0 60000 65536"/>
                <a:gd name="T18" fmla="*/ 0 60000 65536"/>
                <a:gd name="T19" fmla="*/ 0 60000 65536"/>
                <a:gd name="T20" fmla="*/ 0 60000 65536"/>
                <a:gd name="T21" fmla="*/ 0 w 67"/>
                <a:gd name="T22" fmla="*/ 0 h 35"/>
                <a:gd name="T23" fmla="*/ 67 w 6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
                  <a:moveTo>
                    <a:pt x="0" y="0"/>
                  </a:moveTo>
                  <a:lnTo>
                    <a:pt x="22" y="13"/>
                  </a:lnTo>
                  <a:lnTo>
                    <a:pt x="16" y="24"/>
                  </a:lnTo>
                  <a:lnTo>
                    <a:pt x="27" y="34"/>
                  </a:lnTo>
                  <a:lnTo>
                    <a:pt x="47" y="34"/>
                  </a:lnTo>
                  <a:lnTo>
                    <a:pt x="66" y="21"/>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0" name="Freeform 146"/>
            <p:cNvSpPr>
              <a:spLocks/>
            </p:cNvSpPr>
            <p:nvPr/>
          </p:nvSpPr>
          <p:spPr bwMode="auto">
            <a:xfrm>
              <a:off x="4956" y="1508"/>
              <a:ext cx="50" cy="175"/>
            </a:xfrm>
            <a:custGeom>
              <a:avLst/>
              <a:gdLst>
                <a:gd name="T0" fmla="*/ 0 w 50"/>
                <a:gd name="T1" fmla="*/ 44 h 175"/>
                <a:gd name="T2" fmla="*/ 8 w 50"/>
                <a:gd name="T3" fmla="*/ 66 h 175"/>
                <a:gd name="T4" fmla="*/ 8 w 50"/>
                <a:gd name="T5" fmla="*/ 174 h 175"/>
                <a:gd name="T6" fmla="*/ 17 w 50"/>
                <a:gd name="T7" fmla="*/ 160 h 175"/>
                <a:gd name="T8" fmla="*/ 29 w 50"/>
                <a:gd name="T9" fmla="*/ 169 h 175"/>
                <a:gd name="T10" fmla="*/ 15 w 50"/>
                <a:gd name="T11" fmla="*/ 139 h 175"/>
                <a:gd name="T12" fmla="*/ 23 w 50"/>
                <a:gd name="T13" fmla="*/ 109 h 175"/>
                <a:gd name="T14" fmla="*/ 49 w 50"/>
                <a:gd name="T15" fmla="*/ 118 h 175"/>
                <a:gd name="T16" fmla="*/ 24 w 50"/>
                <a:gd name="T17" fmla="*/ 61 h 175"/>
                <a:gd name="T18" fmla="*/ 17 w 50"/>
                <a:gd name="T19" fmla="*/ 0 h 175"/>
                <a:gd name="T20" fmla="*/ 0 w 50"/>
                <a:gd name="T21" fmla="*/ 44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75"/>
                <a:gd name="T35" fmla="*/ 50 w 50"/>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75">
                  <a:moveTo>
                    <a:pt x="0" y="44"/>
                  </a:moveTo>
                  <a:lnTo>
                    <a:pt x="8" y="66"/>
                  </a:lnTo>
                  <a:lnTo>
                    <a:pt x="8" y="174"/>
                  </a:lnTo>
                  <a:lnTo>
                    <a:pt x="17" y="160"/>
                  </a:lnTo>
                  <a:lnTo>
                    <a:pt x="29" y="169"/>
                  </a:lnTo>
                  <a:lnTo>
                    <a:pt x="15" y="139"/>
                  </a:lnTo>
                  <a:lnTo>
                    <a:pt x="23" y="109"/>
                  </a:lnTo>
                  <a:lnTo>
                    <a:pt x="49" y="118"/>
                  </a:lnTo>
                  <a:lnTo>
                    <a:pt x="24" y="61"/>
                  </a:lnTo>
                  <a:lnTo>
                    <a:pt x="17" y="0"/>
                  </a:lnTo>
                  <a:lnTo>
                    <a:pt x="0" y="4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1" name="Freeform 147"/>
            <p:cNvSpPr>
              <a:spLocks/>
            </p:cNvSpPr>
            <p:nvPr/>
          </p:nvSpPr>
          <p:spPr bwMode="auto">
            <a:xfrm>
              <a:off x="5028" y="953"/>
              <a:ext cx="76" cy="26"/>
            </a:xfrm>
            <a:custGeom>
              <a:avLst/>
              <a:gdLst>
                <a:gd name="T0" fmla="*/ 0 w 76"/>
                <a:gd name="T1" fmla="*/ 0 h 26"/>
                <a:gd name="T2" fmla="*/ 13 w 76"/>
                <a:gd name="T3" fmla="*/ 17 h 26"/>
                <a:gd name="T4" fmla="*/ 48 w 76"/>
                <a:gd name="T5" fmla="*/ 25 h 26"/>
                <a:gd name="T6" fmla="*/ 75 w 76"/>
                <a:gd name="T7" fmla="*/ 20 h 26"/>
                <a:gd name="T8" fmla="*/ 0 w 76"/>
                <a:gd name="T9" fmla="*/ 0 h 26"/>
                <a:gd name="T10" fmla="*/ 0 60000 65536"/>
                <a:gd name="T11" fmla="*/ 0 60000 65536"/>
                <a:gd name="T12" fmla="*/ 0 60000 65536"/>
                <a:gd name="T13" fmla="*/ 0 60000 65536"/>
                <a:gd name="T14" fmla="*/ 0 60000 65536"/>
                <a:gd name="T15" fmla="*/ 0 w 76"/>
                <a:gd name="T16" fmla="*/ 0 h 26"/>
                <a:gd name="T17" fmla="*/ 76 w 76"/>
                <a:gd name="T18" fmla="*/ 26 h 26"/>
              </a:gdLst>
              <a:ahLst/>
              <a:cxnLst>
                <a:cxn ang="T10">
                  <a:pos x="T0" y="T1"/>
                </a:cxn>
                <a:cxn ang="T11">
                  <a:pos x="T2" y="T3"/>
                </a:cxn>
                <a:cxn ang="T12">
                  <a:pos x="T4" y="T5"/>
                </a:cxn>
                <a:cxn ang="T13">
                  <a:pos x="T6" y="T7"/>
                </a:cxn>
                <a:cxn ang="T14">
                  <a:pos x="T8" y="T9"/>
                </a:cxn>
              </a:cxnLst>
              <a:rect l="T15" t="T16" r="T17" b="T18"/>
              <a:pathLst>
                <a:path w="76" h="26">
                  <a:moveTo>
                    <a:pt x="0" y="0"/>
                  </a:moveTo>
                  <a:lnTo>
                    <a:pt x="13" y="17"/>
                  </a:lnTo>
                  <a:lnTo>
                    <a:pt x="48" y="25"/>
                  </a:lnTo>
                  <a:lnTo>
                    <a:pt x="75" y="20"/>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2" name="Freeform 148"/>
            <p:cNvSpPr>
              <a:spLocks/>
            </p:cNvSpPr>
            <p:nvPr/>
          </p:nvSpPr>
          <p:spPr bwMode="auto">
            <a:xfrm>
              <a:off x="2543" y="1727"/>
              <a:ext cx="198" cy="143"/>
            </a:xfrm>
            <a:custGeom>
              <a:avLst/>
              <a:gdLst>
                <a:gd name="T0" fmla="*/ 0 w 198"/>
                <a:gd name="T1" fmla="*/ 12 h 143"/>
                <a:gd name="T2" fmla="*/ 7 w 198"/>
                <a:gd name="T3" fmla="*/ 35 h 143"/>
                <a:gd name="T4" fmla="*/ 48 w 198"/>
                <a:gd name="T5" fmla="*/ 39 h 143"/>
                <a:gd name="T6" fmla="*/ 30 w 198"/>
                <a:gd name="T7" fmla="*/ 76 h 143"/>
                <a:gd name="T8" fmla="*/ 30 w 198"/>
                <a:gd name="T9" fmla="*/ 121 h 143"/>
                <a:gd name="T10" fmla="*/ 60 w 198"/>
                <a:gd name="T11" fmla="*/ 142 h 143"/>
                <a:gd name="T12" fmla="*/ 117 w 198"/>
                <a:gd name="T13" fmla="*/ 128 h 143"/>
                <a:gd name="T14" fmla="*/ 149 w 198"/>
                <a:gd name="T15" fmla="*/ 94 h 143"/>
                <a:gd name="T16" fmla="*/ 143 w 198"/>
                <a:gd name="T17" fmla="*/ 80 h 143"/>
                <a:gd name="T18" fmla="*/ 160 w 198"/>
                <a:gd name="T19" fmla="*/ 55 h 143"/>
                <a:gd name="T20" fmla="*/ 197 w 198"/>
                <a:gd name="T21" fmla="*/ 36 h 143"/>
                <a:gd name="T22" fmla="*/ 197 w 198"/>
                <a:gd name="T23" fmla="*/ 24 h 143"/>
                <a:gd name="T24" fmla="*/ 174 w 198"/>
                <a:gd name="T25" fmla="*/ 22 h 143"/>
                <a:gd name="T26" fmla="*/ 168 w 198"/>
                <a:gd name="T27" fmla="*/ 20 h 143"/>
                <a:gd name="T28" fmla="*/ 118 w 198"/>
                <a:gd name="T29" fmla="*/ 5 h 143"/>
                <a:gd name="T30" fmla="*/ 18 w 198"/>
                <a:gd name="T31" fmla="*/ 0 h 143"/>
                <a:gd name="T32" fmla="*/ 0 w 198"/>
                <a:gd name="T33" fmla="*/ 12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143"/>
                <a:gd name="T53" fmla="*/ 198 w 198"/>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143">
                  <a:moveTo>
                    <a:pt x="0" y="12"/>
                  </a:moveTo>
                  <a:lnTo>
                    <a:pt x="7" y="35"/>
                  </a:lnTo>
                  <a:lnTo>
                    <a:pt x="48" y="39"/>
                  </a:lnTo>
                  <a:lnTo>
                    <a:pt x="30" y="76"/>
                  </a:lnTo>
                  <a:lnTo>
                    <a:pt x="30" y="121"/>
                  </a:lnTo>
                  <a:lnTo>
                    <a:pt x="60" y="142"/>
                  </a:lnTo>
                  <a:lnTo>
                    <a:pt x="117" y="128"/>
                  </a:lnTo>
                  <a:lnTo>
                    <a:pt x="149" y="94"/>
                  </a:lnTo>
                  <a:lnTo>
                    <a:pt x="143" y="80"/>
                  </a:lnTo>
                  <a:lnTo>
                    <a:pt x="160" y="55"/>
                  </a:lnTo>
                  <a:lnTo>
                    <a:pt x="197" y="36"/>
                  </a:lnTo>
                  <a:lnTo>
                    <a:pt x="197" y="24"/>
                  </a:lnTo>
                  <a:lnTo>
                    <a:pt x="174" y="22"/>
                  </a:lnTo>
                  <a:lnTo>
                    <a:pt x="168" y="20"/>
                  </a:lnTo>
                  <a:lnTo>
                    <a:pt x="118" y="5"/>
                  </a:lnTo>
                  <a:lnTo>
                    <a:pt x="18" y="0"/>
                  </a:lnTo>
                  <a:lnTo>
                    <a:pt x="0" y="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3" name="Freeform 149"/>
            <p:cNvSpPr>
              <a:spLocks/>
            </p:cNvSpPr>
            <p:nvPr/>
          </p:nvSpPr>
          <p:spPr bwMode="auto">
            <a:xfrm>
              <a:off x="1759" y="2374"/>
              <a:ext cx="67" cy="63"/>
            </a:xfrm>
            <a:custGeom>
              <a:avLst/>
              <a:gdLst>
                <a:gd name="T0" fmla="*/ 0 w 67"/>
                <a:gd name="T1" fmla="*/ 29 h 63"/>
                <a:gd name="T2" fmla="*/ 18 w 67"/>
                <a:gd name="T3" fmla="*/ 0 h 63"/>
                <a:gd name="T4" fmla="*/ 66 w 67"/>
                <a:gd name="T5" fmla="*/ 5 h 63"/>
                <a:gd name="T6" fmla="*/ 59 w 67"/>
                <a:gd name="T7" fmla="*/ 58 h 63"/>
                <a:gd name="T8" fmla="*/ 26 w 67"/>
                <a:gd name="T9" fmla="*/ 62 h 63"/>
                <a:gd name="T10" fmla="*/ 0 w 67"/>
                <a:gd name="T11" fmla="*/ 29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29"/>
                  </a:moveTo>
                  <a:lnTo>
                    <a:pt x="18" y="0"/>
                  </a:lnTo>
                  <a:lnTo>
                    <a:pt x="66" y="5"/>
                  </a:lnTo>
                  <a:lnTo>
                    <a:pt x="59" y="58"/>
                  </a:lnTo>
                  <a:lnTo>
                    <a:pt x="26" y="62"/>
                  </a:lnTo>
                  <a:lnTo>
                    <a:pt x="0" y="2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4" name="Freeform 150"/>
            <p:cNvSpPr>
              <a:spLocks/>
            </p:cNvSpPr>
            <p:nvPr/>
          </p:nvSpPr>
          <p:spPr bwMode="auto">
            <a:xfrm>
              <a:off x="2861" y="799"/>
              <a:ext cx="170" cy="121"/>
            </a:xfrm>
            <a:custGeom>
              <a:avLst/>
              <a:gdLst>
                <a:gd name="T0" fmla="*/ 0 w 170"/>
                <a:gd name="T1" fmla="*/ 15 h 121"/>
                <a:gd name="T2" fmla="*/ 1 w 170"/>
                <a:gd name="T3" fmla="*/ 29 h 121"/>
                <a:gd name="T4" fmla="*/ 18 w 170"/>
                <a:gd name="T5" fmla="*/ 29 h 121"/>
                <a:gd name="T6" fmla="*/ 13 w 170"/>
                <a:gd name="T7" fmla="*/ 36 h 121"/>
                <a:gd name="T8" fmla="*/ 26 w 170"/>
                <a:gd name="T9" fmla="*/ 41 h 121"/>
                <a:gd name="T10" fmla="*/ 9 w 170"/>
                <a:gd name="T11" fmla="*/ 40 h 121"/>
                <a:gd name="T12" fmla="*/ 39 w 170"/>
                <a:gd name="T13" fmla="*/ 53 h 121"/>
                <a:gd name="T14" fmla="*/ 26 w 170"/>
                <a:gd name="T15" fmla="*/ 57 h 121"/>
                <a:gd name="T16" fmla="*/ 35 w 170"/>
                <a:gd name="T17" fmla="*/ 67 h 121"/>
                <a:gd name="T18" fmla="*/ 62 w 170"/>
                <a:gd name="T19" fmla="*/ 61 h 121"/>
                <a:gd name="T20" fmla="*/ 61 w 170"/>
                <a:gd name="T21" fmla="*/ 49 h 121"/>
                <a:gd name="T22" fmla="*/ 75 w 170"/>
                <a:gd name="T23" fmla="*/ 44 h 121"/>
                <a:gd name="T24" fmla="*/ 77 w 170"/>
                <a:gd name="T25" fmla="*/ 58 h 121"/>
                <a:gd name="T26" fmla="*/ 93 w 170"/>
                <a:gd name="T27" fmla="*/ 49 h 121"/>
                <a:gd name="T28" fmla="*/ 90 w 170"/>
                <a:gd name="T29" fmla="*/ 58 h 121"/>
                <a:gd name="T30" fmla="*/ 105 w 170"/>
                <a:gd name="T31" fmla="*/ 59 h 121"/>
                <a:gd name="T32" fmla="*/ 47 w 170"/>
                <a:gd name="T33" fmla="*/ 73 h 121"/>
                <a:gd name="T34" fmla="*/ 49 w 170"/>
                <a:gd name="T35" fmla="*/ 83 h 121"/>
                <a:gd name="T36" fmla="*/ 97 w 170"/>
                <a:gd name="T37" fmla="*/ 75 h 121"/>
                <a:gd name="T38" fmla="*/ 64 w 170"/>
                <a:gd name="T39" fmla="*/ 85 h 121"/>
                <a:gd name="T40" fmla="*/ 83 w 170"/>
                <a:gd name="T41" fmla="*/ 91 h 121"/>
                <a:gd name="T42" fmla="*/ 51 w 170"/>
                <a:gd name="T43" fmla="*/ 96 h 121"/>
                <a:gd name="T44" fmla="*/ 100 w 170"/>
                <a:gd name="T45" fmla="*/ 120 h 121"/>
                <a:gd name="T46" fmla="*/ 132 w 170"/>
                <a:gd name="T47" fmla="*/ 58 h 121"/>
                <a:gd name="T48" fmla="*/ 169 w 170"/>
                <a:gd name="T49" fmla="*/ 44 h 121"/>
                <a:gd name="T50" fmla="*/ 128 w 170"/>
                <a:gd name="T51" fmla="*/ 33 h 121"/>
                <a:gd name="T52" fmla="*/ 122 w 170"/>
                <a:gd name="T53" fmla="*/ 17 h 121"/>
                <a:gd name="T54" fmla="*/ 110 w 170"/>
                <a:gd name="T55" fmla="*/ 27 h 121"/>
                <a:gd name="T56" fmla="*/ 115 w 170"/>
                <a:gd name="T57" fmla="*/ 12 h 121"/>
                <a:gd name="T58" fmla="*/ 87 w 170"/>
                <a:gd name="T59" fmla="*/ 0 h 121"/>
                <a:gd name="T60" fmla="*/ 78 w 170"/>
                <a:gd name="T61" fmla="*/ 12 h 121"/>
                <a:gd name="T62" fmla="*/ 91 w 170"/>
                <a:gd name="T63" fmla="*/ 41 h 121"/>
                <a:gd name="T64" fmla="*/ 59 w 170"/>
                <a:gd name="T65" fmla="*/ 11 h 121"/>
                <a:gd name="T66" fmla="*/ 49 w 170"/>
                <a:gd name="T67" fmla="*/ 17 h 121"/>
                <a:gd name="T68" fmla="*/ 56 w 170"/>
                <a:gd name="T69" fmla="*/ 32 h 121"/>
                <a:gd name="T70" fmla="*/ 25 w 170"/>
                <a:gd name="T71" fmla="*/ 19 h 121"/>
                <a:gd name="T72" fmla="*/ 47 w 170"/>
                <a:gd name="T73" fmla="*/ 10 h 121"/>
                <a:gd name="T74" fmla="*/ 0 w 170"/>
                <a:gd name="T75" fmla="*/ 15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0"/>
                <a:gd name="T115" fmla="*/ 0 h 121"/>
                <a:gd name="T116" fmla="*/ 170 w 170"/>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0" h="121">
                  <a:moveTo>
                    <a:pt x="0" y="15"/>
                  </a:moveTo>
                  <a:lnTo>
                    <a:pt x="1" y="29"/>
                  </a:lnTo>
                  <a:lnTo>
                    <a:pt x="18" y="29"/>
                  </a:lnTo>
                  <a:lnTo>
                    <a:pt x="13" y="36"/>
                  </a:lnTo>
                  <a:lnTo>
                    <a:pt x="26" y="41"/>
                  </a:lnTo>
                  <a:lnTo>
                    <a:pt x="9" y="40"/>
                  </a:lnTo>
                  <a:lnTo>
                    <a:pt x="39" y="53"/>
                  </a:lnTo>
                  <a:lnTo>
                    <a:pt x="26" y="57"/>
                  </a:lnTo>
                  <a:lnTo>
                    <a:pt x="35" y="67"/>
                  </a:lnTo>
                  <a:lnTo>
                    <a:pt x="62" y="61"/>
                  </a:lnTo>
                  <a:lnTo>
                    <a:pt x="61" y="49"/>
                  </a:lnTo>
                  <a:lnTo>
                    <a:pt x="75" y="44"/>
                  </a:lnTo>
                  <a:lnTo>
                    <a:pt x="77" y="58"/>
                  </a:lnTo>
                  <a:lnTo>
                    <a:pt x="93" y="49"/>
                  </a:lnTo>
                  <a:lnTo>
                    <a:pt x="90" y="58"/>
                  </a:lnTo>
                  <a:lnTo>
                    <a:pt x="105" y="59"/>
                  </a:lnTo>
                  <a:lnTo>
                    <a:pt x="47" y="73"/>
                  </a:lnTo>
                  <a:lnTo>
                    <a:pt x="49" y="83"/>
                  </a:lnTo>
                  <a:lnTo>
                    <a:pt x="97" y="75"/>
                  </a:lnTo>
                  <a:lnTo>
                    <a:pt x="64" y="85"/>
                  </a:lnTo>
                  <a:lnTo>
                    <a:pt x="83" y="91"/>
                  </a:lnTo>
                  <a:lnTo>
                    <a:pt x="51" y="96"/>
                  </a:lnTo>
                  <a:lnTo>
                    <a:pt x="100" y="120"/>
                  </a:lnTo>
                  <a:lnTo>
                    <a:pt x="132" y="58"/>
                  </a:lnTo>
                  <a:lnTo>
                    <a:pt x="169" y="44"/>
                  </a:lnTo>
                  <a:lnTo>
                    <a:pt x="128" y="33"/>
                  </a:lnTo>
                  <a:lnTo>
                    <a:pt x="122" y="17"/>
                  </a:lnTo>
                  <a:lnTo>
                    <a:pt x="110" y="27"/>
                  </a:lnTo>
                  <a:lnTo>
                    <a:pt x="115" y="12"/>
                  </a:lnTo>
                  <a:lnTo>
                    <a:pt x="87" y="0"/>
                  </a:lnTo>
                  <a:lnTo>
                    <a:pt x="78" y="12"/>
                  </a:lnTo>
                  <a:lnTo>
                    <a:pt x="91" y="41"/>
                  </a:lnTo>
                  <a:lnTo>
                    <a:pt x="59" y="11"/>
                  </a:lnTo>
                  <a:lnTo>
                    <a:pt x="49" y="17"/>
                  </a:lnTo>
                  <a:lnTo>
                    <a:pt x="56" y="32"/>
                  </a:lnTo>
                  <a:lnTo>
                    <a:pt x="25" y="19"/>
                  </a:lnTo>
                  <a:lnTo>
                    <a:pt x="47" y="10"/>
                  </a:lnTo>
                  <a:lnTo>
                    <a:pt x="0" y="1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5" name="Freeform 151"/>
            <p:cNvSpPr>
              <a:spLocks/>
            </p:cNvSpPr>
            <p:nvPr/>
          </p:nvSpPr>
          <p:spPr bwMode="auto">
            <a:xfrm>
              <a:off x="2970" y="782"/>
              <a:ext cx="154" cy="52"/>
            </a:xfrm>
            <a:custGeom>
              <a:avLst/>
              <a:gdLst>
                <a:gd name="T0" fmla="*/ 0 w 154"/>
                <a:gd name="T1" fmla="*/ 14 h 52"/>
                <a:gd name="T2" fmla="*/ 22 w 154"/>
                <a:gd name="T3" fmla="*/ 18 h 52"/>
                <a:gd name="T4" fmla="*/ 7 w 154"/>
                <a:gd name="T5" fmla="*/ 24 h 52"/>
                <a:gd name="T6" fmla="*/ 13 w 154"/>
                <a:gd name="T7" fmla="*/ 28 h 52"/>
                <a:gd name="T8" fmla="*/ 70 w 154"/>
                <a:gd name="T9" fmla="*/ 28 h 52"/>
                <a:gd name="T10" fmla="*/ 34 w 154"/>
                <a:gd name="T11" fmla="*/ 35 h 52"/>
                <a:gd name="T12" fmla="*/ 91 w 154"/>
                <a:gd name="T13" fmla="*/ 51 h 52"/>
                <a:gd name="T14" fmla="*/ 129 w 154"/>
                <a:gd name="T15" fmla="*/ 42 h 52"/>
                <a:gd name="T16" fmla="*/ 153 w 154"/>
                <a:gd name="T17" fmla="*/ 24 h 52"/>
                <a:gd name="T18" fmla="*/ 146 w 154"/>
                <a:gd name="T19" fmla="*/ 15 h 52"/>
                <a:gd name="T20" fmla="*/ 110 w 154"/>
                <a:gd name="T21" fmla="*/ 16 h 52"/>
                <a:gd name="T22" fmla="*/ 116 w 154"/>
                <a:gd name="T23" fmla="*/ 7 h 52"/>
                <a:gd name="T24" fmla="*/ 86 w 154"/>
                <a:gd name="T25" fmla="*/ 16 h 52"/>
                <a:gd name="T26" fmla="*/ 83 w 154"/>
                <a:gd name="T27" fmla="*/ 0 h 52"/>
                <a:gd name="T28" fmla="*/ 75 w 154"/>
                <a:gd name="T29" fmla="*/ 21 h 52"/>
                <a:gd name="T30" fmla="*/ 34 w 154"/>
                <a:gd name="T31" fmla="*/ 0 h 52"/>
                <a:gd name="T32" fmla="*/ 36 w 154"/>
                <a:gd name="T33" fmla="*/ 13 h 52"/>
                <a:gd name="T34" fmla="*/ 23 w 154"/>
                <a:gd name="T35" fmla="*/ 7 h 52"/>
                <a:gd name="T36" fmla="*/ 28 w 154"/>
                <a:gd name="T37" fmla="*/ 19 h 52"/>
                <a:gd name="T38" fmla="*/ 0 w 154"/>
                <a:gd name="T39" fmla="*/ 14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52"/>
                <a:gd name="T62" fmla="*/ 154 w 154"/>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52">
                  <a:moveTo>
                    <a:pt x="0" y="14"/>
                  </a:moveTo>
                  <a:lnTo>
                    <a:pt x="22" y="18"/>
                  </a:lnTo>
                  <a:lnTo>
                    <a:pt x="7" y="24"/>
                  </a:lnTo>
                  <a:lnTo>
                    <a:pt x="13" y="28"/>
                  </a:lnTo>
                  <a:lnTo>
                    <a:pt x="70" y="28"/>
                  </a:lnTo>
                  <a:lnTo>
                    <a:pt x="34" y="35"/>
                  </a:lnTo>
                  <a:lnTo>
                    <a:pt x="91" y="51"/>
                  </a:lnTo>
                  <a:lnTo>
                    <a:pt x="129" y="42"/>
                  </a:lnTo>
                  <a:lnTo>
                    <a:pt x="153" y="24"/>
                  </a:lnTo>
                  <a:lnTo>
                    <a:pt x="146" y="15"/>
                  </a:lnTo>
                  <a:lnTo>
                    <a:pt x="110" y="16"/>
                  </a:lnTo>
                  <a:lnTo>
                    <a:pt x="116" y="7"/>
                  </a:lnTo>
                  <a:lnTo>
                    <a:pt x="86" y="16"/>
                  </a:lnTo>
                  <a:lnTo>
                    <a:pt x="83" y="0"/>
                  </a:lnTo>
                  <a:lnTo>
                    <a:pt x="75" y="21"/>
                  </a:lnTo>
                  <a:lnTo>
                    <a:pt x="34" y="0"/>
                  </a:lnTo>
                  <a:lnTo>
                    <a:pt x="36" y="13"/>
                  </a:lnTo>
                  <a:lnTo>
                    <a:pt x="23" y="7"/>
                  </a:lnTo>
                  <a:lnTo>
                    <a:pt x="28" y="19"/>
                  </a:lnTo>
                  <a:lnTo>
                    <a:pt x="0" y="1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6" name="Freeform 152"/>
            <p:cNvSpPr>
              <a:spLocks/>
            </p:cNvSpPr>
            <p:nvPr/>
          </p:nvSpPr>
          <p:spPr bwMode="auto">
            <a:xfrm>
              <a:off x="3022" y="864"/>
              <a:ext cx="67" cy="34"/>
            </a:xfrm>
            <a:custGeom>
              <a:avLst/>
              <a:gdLst>
                <a:gd name="T0" fmla="*/ 0 w 67"/>
                <a:gd name="T1" fmla="*/ 27 h 34"/>
                <a:gd name="T2" fmla="*/ 5 w 67"/>
                <a:gd name="T3" fmla="*/ 10 h 34"/>
                <a:gd name="T4" fmla="*/ 32 w 67"/>
                <a:gd name="T5" fmla="*/ 0 h 34"/>
                <a:gd name="T6" fmla="*/ 37 w 67"/>
                <a:gd name="T7" fmla="*/ 10 h 34"/>
                <a:gd name="T8" fmla="*/ 66 w 67"/>
                <a:gd name="T9" fmla="*/ 17 h 34"/>
                <a:gd name="T10" fmla="*/ 26 w 67"/>
                <a:gd name="T11" fmla="*/ 33 h 34"/>
                <a:gd name="T12" fmla="*/ 32 w 67"/>
                <a:gd name="T13" fmla="*/ 25 h 34"/>
                <a:gd name="T14" fmla="*/ 0 w 67"/>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4"/>
                <a:gd name="T26" fmla="*/ 67 w 67"/>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4">
                  <a:moveTo>
                    <a:pt x="0" y="27"/>
                  </a:moveTo>
                  <a:lnTo>
                    <a:pt x="5" y="10"/>
                  </a:lnTo>
                  <a:lnTo>
                    <a:pt x="32" y="0"/>
                  </a:lnTo>
                  <a:lnTo>
                    <a:pt x="37" y="10"/>
                  </a:lnTo>
                  <a:lnTo>
                    <a:pt x="66" y="17"/>
                  </a:lnTo>
                  <a:lnTo>
                    <a:pt x="26" y="33"/>
                  </a:lnTo>
                  <a:lnTo>
                    <a:pt x="32" y="25"/>
                  </a:lnTo>
                  <a:lnTo>
                    <a:pt x="0" y="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7" name="Freeform 153"/>
            <p:cNvSpPr>
              <a:spLocks/>
            </p:cNvSpPr>
            <p:nvPr/>
          </p:nvSpPr>
          <p:spPr bwMode="auto">
            <a:xfrm>
              <a:off x="2867" y="1147"/>
              <a:ext cx="207" cy="338"/>
            </a:xfrm>
            <a:custGeom>
              <a:avLst/>
              <a:gdLst>
                <a:gd name="T0" fmla="*/ 0 w 207"/>
                <a:gd name="T1" fmla="*/ 254 h 338"/>
                <a:gd name="T2" fmla="*/ 9 w 207"/>
                <a:gd name="T3" fmla="*/ 292 h 338"/>
                <a:gd name="T4" fmla="*/ 27 w 207"/>
                <a:gd name="T5" fmla="*/ 311 h 338"/>
                <a:gd name="T6" fmla="*/ 25 w 207"/>
                <a:gd name="T7" fmla="*/ 337 h 338"/>
                <a:gd name="T8" fmla="*/ 75 w 207"/>
                <a:gd name="T9" fmla="*/ 319 h 338"/>
                <a:gd name="T10" fmla="*/ 88 w 207"/>
                <a:gd name="T11" fmla="*/ 266 h 338"/>
                <a:gd name="T12" fmla="*/ 78 w 207"/>
                <a:gd name="T13" fmla="*/ 264 h 338"/>
                <a:gd name="T14" fmla="*/ 116 w 207"/>
                <a:gd name="T15" fmla="*/ 248 h 338"/>
                <a:gd name="T16" fmla="*/ 80 w 207"/>
                <a:gd name="T17" fmla="*/ 244 h 338"/>
                <a:gd name="T18" fmla="*/ 107 w 207"/>
                <a:gd name="T19" fmla="*/ 248 h 338"/>
                <a:gd name="T20" fmla="*/ 122 w 207"/>
                <a:gd name="T21" fmla="*/ 234 h 338"/>
                <a:gd name="T22" fmla="*/ 100 w 207"/>
                <a:gd name="T23" fmla="*/ 217 h 338"/>
                <a:gd name="T24" fmla="*/ 79 w 207"/>
                <a:gd name="T25" fmla="*/ 229 h 338"/>
                <a:gd name="T26" fmla="*/ 96 w 207"/>
                <a:gd name="T27" fmla="*/ 218 h 338"/>
                <a:gd name="T28" fmla="*/ 97 w 207"/>
                <a:gd name="T29" fmla="*/ 169 h 338"/>
                <a:gd name="T30" fmla="*/ 166 w 207"/>
                <a:gd name="T31" fmla="*/ 123 h 338"/>
                <a:gd name="T32" fmla="*/ 160 w 207"/>
                <a:gd name="T33" fmla="*/ 114 h 338"/>
                <a:gd name="T34" fmla="*/ 172 w 207"/>
                <a:gd name="T35" fmla="*/ 90 h 338"/>
                <a:gd name="T36" fmla="*/ 206 w 207"/>
                <a:gd name="T37" fmla="*/ 83 h 338"/>
                <a:gd name="T38" fmla="*/ 197 w 207"/>
                <a:gd name="T39" fmla="*/ 29 h 338"/>
                <a:gd name="T40" fmla="*/ 151 w 207"/>
                <a:gd name="T41" fmla="*/ 0 h 338"/>
                <a:gd name="T42" fmla="*/ 143 w 207"/>
                <a:gd name="T43" fmla="*/ 0 h 338"/>
                <a:gd name="T44" fmla="*/ 143 w 207"/>
                <a:gd name="T45" fmla="*/ 18 h 338"/>
                <a:gd name="T46" fmla="*/ 113 w 207"/>
                <a:gd name="T47" fmla="*/ 15 h 338"/>
                <a:gd name="T48" fmla="*/ 107 w 207"/>
                <a:gd name="T49" fmla="*/ 29 h 338"/>
                <a:gd name="T50" fmla="*/ 87 w 207"/>
                <a:gd name="T51" fmla="*/ 33 h 338"/>
                <a:gd name="T52" fmla="*/ 81 w 207"/>
                <a:gd name="T53" fmla="*/ 54 h 338"/>
                <a:gd name="T54" fmla="*/ 54 w 207"/>
                <a:gd name="T55" fmla="*/ 81 h 338"/>
                <a:gd name="T56" fmla="*/ 41 w 207"/>
                <a:gd name="T57" fmla="*/ 117 h 338"/>
                <a:gd name="T58" fmla="*/ 47 w 207"/>
                <a:gd name="T59" fmla="*/ 131 h 338"/>
                <a:gd name="T60" fmla="*/ 17 w 207"/>
                <a:gd name="T61" fmla="*/ 142 h 338"/>
                <a:gd name="T62" fmla="*/ 16 w 207"/>
                <a:gd name="T63" fmla="*/ 190 h 338"/>
                <a:gd name="T64" fmla="*/ 24 w 207"/>
                <a:gd name="T65" fmla="*/ 200 h 338"/>
                <a:gd name="T66" fmla="*/ 16 w 207"/>
                <a:gd name="T67" fmla="*/ 209 h 338"/>
                <a:gd name="T68" fmla="*/ 19 w 207"/>
                <a:gd name="T69" fmla="*/ 230 h 338"/>
                <a:gd name="T70" fmla="*/ 0 w 207"/>
                <a:gd name="T71" fmla="*/ 254 h 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7"/>
                <a:gd name="T109" fmla="*/ 0 h 338"/>
                <a:gd name="T110" fmla="*/ 207 w 207"/>
                <a:gd name="T111" fmla="*/ 338 h 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7" h="338">
                  <a:moveTo>
                    <a:pt x="0" y="254"/>
                  </a:moveTo>
                  <a:lnTo>
                    <a:pt x="9" y="292"/>
                  </a:lnTo>
                  <a:lnTo>
                    <a:pt x="27" y="311"/>
                  </a:lnTo>
                  <a:lnTo>
                    <a:pt x="25" y="337"/>
                  </a:lnTo>
                  <a:lnTo>
                    <a:pt x="75" y="319"/>
                  </a:lnTo>
                  <a:lnTo>
                    <a:pt x="88" y="266"/>
                  </a:lnTo>
                  <a:lnTo>
                    <a:pt x="78" y="264"/>
                  </a:lnTo>
                  <a:lnTo>
                    <a:pt x="116" y="248"/>
                  </a:lnTo>
                  <a:lnTo>
                    <a:pt x="80" y="244"/>
                  </a:lnTo>
                  <a:lnTo>
                    <a:pt x="107" y="248"/>
                  </a:lnTo>
                  <a:lnTo>
                    <a:pt x="122" y="234"/>
                  </a:lnTo>
                  <a:lnTo>
                    <a:pt x="100" y="217"/>
                  </a:lnTo>
                  <a:lnTo>
                    <a:pt x="79" y="229"/>
                  </a:lnTo>
                  <a:lnTo>
                    <a:pt x="96" y="218"/>
                  </a:lnTo>
                  <a:lnTo>
                    <a:pt x="97" y="169"/>
                  </a:lnTo>
                  <a:lnTo>
                    <a:pt x="166" y="123"/>
                  </a:lnTo>
                  <a:lnTo>
                    <a:pt x="160" y="114"/>
                  </a:lnTo>
                  <a:lnTo>
                    <a:pt x="172" y="90"/>
                  </a:lnTo>
                  <a:lnTo>
                    <a:pt x="206" y="83"/>
                  </a:lnTo>
                  <a:lnTo>
                    <a:pt x="197" y="29"/>
                  </a:lnTo>
                  <a:lnTo>
                    <a:pt x="151" y="0"/>
                  </a:lnTo>
                  <a:lnTo>
                    <a:pt x="143" y="0"/>
                  </a:lnTo>
                  <a:lnTo>
                    <a:pt x="143" y="18"/>
                  </a:lnTo>
                  <a:lnTo>
                    <a:pt x="113" y="15"/>
                  </a:lnTo>
                  <a:lnTo>
                    <a:pt x="107" y="29"/>
                  </a:lnTo>
                  <a:lnTo>
                    <a:pt x="87" y="33"/>
                  </a:lnTo>
                  <a:lnTo>
                    <a:pt x="81" y="54"/>
                  </a:lnTo>
                  <a:lnTo>
                    <a:pt x="54" y="81"/>
                  </a:lnTo>
                  <a:lnTo>
                    <a:pt x="41" y="117"/>
                  </a:lnTo>
                  <a:lnTo>
                    <a:pt x="47" y="131"/>
                  </a:lnTo>
                  <a:lnTo>
                    <a:pt x="17" y="142"/>
                  </a:lnTo>
                  <a:lnTo>
                    <a:pt x="16" y="190"/>
                  </a:lnTo>
                  <a:lnTo>
                    <a:pt x="24" y="200"/>
                  </a:lnTo>
                  <a:lnTo>
                    <a:pt x="16" y="209"/>
                  </a:lnTo>
                  <a:lnTo>
                    <a:pt x="19" y="230"/>
                  </a:lnTo>
                  <a:lnTo>
                    <a:pt x="0" y="25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8" name="Freeform 154"/>
            <p:cNvSpPr>
              <a:spLocks/>
            </p:cNvSpPr>
            <p:nvPr/>
          </p:nvSpPr>
          <p:spPr bwMode="auto">
            <a:xfrm>
              <a:off x="2784" y="1647"/>
              <a:ext cx="72" cy="36"/>
            </a:xfrm>
            <a:custGeom>
              <a:avLst/>
              <a:gdLst>
                <a:gd name="T0" fmla="*/ 0 w 72"/>
                <a:gd name="T1" fmla="*/ 24 h 36"/>
                <a:gd name="T2" fmla="*/ 16 w 72"/>
                <a:gd name="T3" fmla="*/ 35 h 36"/>
                <a:gd name="T4" fmla="*/ 39 w 72"/>
                <a:gd name="T5" fmla="*/ 25 h 36"/>
                <a:gd name="T6" fmla="*/ 49 w 72"/>
                <a:gd name="T7" fmla="*/ 35 h 36"/>
                <a:gd name="T8" fmla="*/ 71 w 72"/>
                <a:gd name="T9" fmla="*/ 16 h 36"/>
                <a:gd name="T10" fmla="*/ 58 w 72"/>
                <a:gd name="T11" fmla="*/ 14 h 36"/>
                <a:gd name="T12" fmla="*/ 57 w 72"/>
                <a:gd name="T13" fmla="*/ 6 h 36"/>
                <a:gd name="T14" fmla="*/ 55 w 72"/>
                <a:gd name="T15" fmla="*/ 4 h 36"/>
                <a:gd name="T16" fmla="*/ 24 w 72"/>
                <a:gd name="T17" fmla="*/ 0 h 36"/>
                <a:gd name="T18" fmla="*/ 0 w 72"/>
                <a:gd name="T19" fmla="*/ 2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6"/>
                <a:gd name="T32" fmla="*/ 72 w 7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6">
                  <a:moveTo>
                    <a:pt x="0" y="24"/>
                  </a:moveTo>
                  <a:lnTo>
                    <a:pt x="16" y="35"/>
                  </a:lnTo>
                  <a:lnTo>
                    <a:pt x="39" y="25"/>
                  </a:lnTo>
                  <a:lnTo>
                    <a:pt x="49" y="35"/>
                  </a:lnTo>
                  <a:lnTo>
                    <a:pt x="71" y="16"/>
                  </a:lnTo>
                  <a:lnTo>
                    <a:pt x="58" y="14"/>
                  </a:lnTo>
                  <a:lnTo>
                    <a:pt x="57" y="6"/>
                  </a:lnTo>
                  <a:lnTo>
                    <a:pt x="55" y="4"/>
                  </a:lnTo>
                  <a:lnTo>
                    <a:pt x="24" y="0"/>
                  </a:lnTo>
                  <a:lnTo>
                    <a:pt x="0" y="2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699" name="Freeform 155"/>
            <p:cNvSpPr>
              <a:spLocks/>
            </p:cNvSpPr>
            <p:nvPr/>
          </p:nvSpPr>
          <p:spPr bwMode="auto">
            <a:xfrm>
              <a:off x="3255" y="1848"/>
              <a:ext cx="115" cy="89"/>
            </a:xfrm>
            <a:custGeom>
              <a:avLst/>
              <a:gdLst>
                <a:gd name="T0" fmla="*/ 0 w 115"/>
                <a:gd name="T1" fmla="*/ 81 h 89"/>
                <a:gd name="T2" fmla="*/ 2 w 115"/>
                <a:gd name="T3" fmla="*/ 72 h 89"/>
                <a:gd name="T4" fmla="*/ 19 w 115"/>
                <a:gd name="T5" fmla="*/ 53 h 89"/>
                <a:gd name="T6" fmla="*/ 10 w 115"/>
                <a:gd name="T7" fmla="*/ 45 h 89"/>
                <a:gd name="T8" fmla="*/ 9 w 115"/>
                <a:gd name="T9" fmla="*/ 23 h 89"/>
                <a:gd name="T10" fmla="*/ 19 w 115"/>
                <a:gd name="T11" fmla="*/ 5 h 89"/>
                <a:gd name="T12" fmla="*/ 114 w 115"/>
                <a:gd name="T13" fmla="*/ 0 h 89"/>
                <a:gd name="T14" fmla="*/ 96 w 115"/>
                <a:gd name="T15" fmla="*/ 13 h 89"/>
                <a:gd name="T16" fmla="*/ 91 w 115"/>
                <a:gd name="T17" fmla="*/ 48 h 89"/>
                <a:gd name="T18" fmla="*/ 52 w 115"/>
                <a:gd name="T19" fmla="*/ 69 h 89"/>
                <a:gd name="T20" fmla="*/ 17 w 115"/>
                <a:gd name="T21" fmla="*/ 88 h 89"/>
                <a:gd name="T22" fmla="*/ 0 w 115"/>
                <a:gd name="T23" fmla="*/ 8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89"/>
                <a:gd name="T38" fmla="*/ 115 w 115"/>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89">
                  <a:moveTo>
                    <a:pt x="0" y="81"/>
                  </a:moveTo>
                  <a:lnTo>
                    <a:pt x="2" y="72"/>
                  </a:lnTo>
                  <a:lnTo>
                    <a:pt x="19" y="53"/>
                  </a:lnTo>
                  <a:lnTo>
                    <a:pt x="10" y="45"/>
                  </a:lnTo>
                  <a:lnTo>
                    <a:pt x="9" y="23"/>
                  </a:lnTo>
                  <a:lnTo>
                    <a:pt x="19" y="5"/>
                  </a:lnTo>
                  <a:lnTo>
                    <a:pt x="114" y="0"/>
                  </a:lnTo>
                  <a:lnTo>
                    <a:pt x="96" y="13"/>
                  </a:lnTo>
                  <a:lnTo>
                    <a:pt x="91" y="48"/>
                  </a:lnTo>
                  <a:lnTo>
                    <a:pt x="52" y="69"/>
                  </a:lnTo>
                  <a:lnTo>
                    <a:pt x="17" y="88"/>
                  </a:lnTo>
                  <a:lnTo>
                    <a:pt x="0" y="8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0" name="Freeform 156"/>
            <p:cNvSpPr>
              <a:spLocks/>
            </p:cNvSpPr>
            <p:nvPr/>
          </p:nvSpPr>
          <p:spPr bwMode="auto">
            <a:xfrm>
              <a:off x="4250" y="2133"/>
              <a:ext cx="127" cy="245"/>
            </a:xfrm>
            <a:custGeom>
              <a:avLst/>
              <a:gdLst>
                <a:gd name="T0" fmla="*/ 0 w 127"/>
                <a:gd name="T1" fmla="*/ 39 h 245"/>
                <a:gd name="T2" fmla="*/ 8 w 127"/>
                <a:gd name="T3" fmla="*/ 20 h 245"/>
                <a:gd name="T4" fmla="*/ 43 w 127"/>
                <a:gd name="T5" fmla="*/ 0 h 245"/>
                <a:gd name="T6" fmla="*/ 58 w 127"/>
                <a:gd name="T7" fmla="*/ 19 h 245"/>
                <a:gd name="T8" fmla="*/ 53 w 127"/>
                <a:gd name="T9" fmla="*/ 52 h 245"/>
                <a:gd name="T10" fmla="*/ 94 w 127"/>
                <a:gd name="T11" fmla="*/ 38 h 245"/>
                <a:gd name="T12" fmla="*/ 111 w 127"/>
                <a:gd name="T13" fmla="*/ 52 h 245"/>
                <a:gd name="T14" fmla="*/ 126 w 127"/>
                <a:gd name="T15" fmla="*/ 84 h 245"/>
                <a:gd name="T16" fmla="*/ 121 w 127"/>
                <a:gd name="T17" fmla="*/ 105 h 245"/>
                <a:gd name="T18" fmla="*/ 90 w 127"/>
                <a:gd name="T19" fmla="*/ 103 h 245"/>
                <a:gd name="T20" fmla="*/ 79 w 127"/>
                <a:gd name="T21" fmla="*/ 113 h 245"/>
                <a:gd name="T22" fmla="*/ 85 w 127"/>
                <a:gd name="T23" fmla="*/ 147 h 245"/>
                <a:gd name="T24" fmla="*/ 43 w 127"/>
                <a:gd name="T25" fmla="*/ 117 h 245"/>
                <a:gd name="T26" fmla="*/ 26 w 127"/>
                <a:gd name="T27" fmla="*/ 170 h 245"/>
                <a:gd name="T28" fmla="*/ 46 w 127"/>
                <a:gd name="T29" fmla="*/ 218 h 245"/>
                <a:gd name="T30" fmla="*/ 74 w 127"/>
                <a:gd name="T31" fmla="*/ 235 h 245"/>
                <a:gd name="T32" fmla="*/ 59 w 127"/>
                <a:gd name="T33" fmla="*/ 244 h 245"/>
                <a:gd name="T34" fmla="*/ 55 w 127"/>
                <a:gd name="T35" fmla="*/ 230 h 245"/>
                <a:gd name="T36" fmla="*/ 43 w 127"/>
                <a:gd name="T37" fmla="*/ 230 h 245"/>
                <a:gd name="T38" fmla="*/ 12 w 127"/>
                <a:gd name="T39" fmla="*/ 203 h 245"/>
                <a:gd name="T40" fmla="*/ 17 w 127"/>
                <a:gd name="T41" fmla="*/ 172 h 245"/>
                <a:gd name="T42" fmla="*/ 33 w 127"/>
                <a:gd name="T43" fmla="*/ 144 h 245"/>
                <a:gd name="T44" fmla="*/ 11 w 127"/>
                <a:gd name="T45" fmla="*/ 96 h 245"/>
                <a:gd name="T46" fmla="*/ 18 w 127"/>
                <a:gd name="T47" fmla="*/ 75 h 245"/>
                <a:gd name="T48" fmla="*/ 0 w 127"/>
                <a:gd name="T49" fmla="*/ 39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45"/>
                <a:gd name="T77" fmla="*/ 127 w 127"/>
                <a:gd name="T78" fmla="*/ 245 h 2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45">
                  <a:moveTo>
                    <a:pt x="0" y="39"/>
                  </a:moveTo>
                  <a:lnTo>
                    <a:pt x="8" y="20"/>
                  </a:lnTo>
                  <a:lnTo>
                    <a:pt x="43" y="0"/>
                  </a:lnTo>
                  <a:lnTo>
                    <a:pt x="58" y="19"/>
                  </a:lnTo>
                  <a:lnTo>
                    <a:pt x="53" y="52"/>
                  </a:lnTo>
                  <a:lnTo>
                    <a:pt x="94" y="38"/>
                  </a:lnTo>
                  <a:lnTo>
                    <a:pt x="111" y="52"/>
                  </a:lnTo>
                  <a:lnTo>
                    <a:pt x="126" y="84"/>
                  </a:lnTo>
                  <a:lnTo>
                    <a:pt x="121" y="105"/>
                  </a:lnTo>
                  <a:lnTo>
                    <a:pt x="90" y="103"/>
                  </a:lnTo>
                  <a:lnTo>
                    <a:pt x="79" y="113"/>
                  </a:lnTo>
                  <a:lnTo>
                    <a:pt x="85" y="147"/>
                  </a:lnTo>
                  <a:lnTo>
                    <a:pt x="43" y="117"/>
                  </a:lnTo>
                  <a:lnTo>
                    <a:pt x="26" y="170"/>
                  </a:lnTo>
                  <a:lnTo>
                    <a:pt x="46" y="218"/>
                  </a:lnTo>
                  <a:lnTo>
                    <a:pt x="74" y="235"/>
                  </a:lnTo>
                  <a:lnTo>
                    <a:pt x="59" y="244"/>
                  </a:lnTo>
                  <a:lnTo>
                    <a:pt x="55" y="230"/>
                  </a:lnTo>
                  <a:lnTo>
                    <a:pt x="43" y="230"/>
                  </a:lnTo>
                  <a:lnTo>
                    <a:pt x="12" y="203"/>
                  </a:lnTo>
                  <a:lnTo>
                    <a:pt x="17" y="172"/>
                  </a:lnTo>
                  <a:lnTo>
                    <a:pt x="33" y="144"/>
                  </a:lnTo>
                  <a:lnTo>
                    <a:pt x="11" y="96"/>
                  </a:lnTo>
                  <a:lnTo>
                    <a:pt x="18" y="75"/>
                  </a:lnTo>
                  <a:lnTo>
                    <a:pt x="0" y="3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1" name="Freeform 157"/>
            <p:cNvSpPr>
              <a:spLocks/>
            </p:cNvSpPr>
            <p:nvPr/>
          </p:nvSpPr>
          <p:spPr bwMode="auto">
            <a:xfrm>
              <a:off x="1696" y="2296"/>
              <a:ext cx="17" cy="12"/>
            </a:xfrm>
            <a:custGeom>
              <a:avLst/>
              <a:gdLst>
                <a:gd name="T0" fmla="*/ 0 w 17"/>
                <a:gd name="T1" fmla="*/ 11 h 12"/>
                <a:gd name="T2" fmla="*/ 16 w 17"/>
                <a:gd name="T3" fmla="*/ 9 h 12"/>
                <a:gd name="T4" fmla="*/ 16 w 17"/>
                <a:gd name="T5" fmla="*/ 0 h 12"/>
                <a:gd name="T6" fmla="*/ 0 w 17"/>
                <a:gd name="T7" fmla="*/ 11 h 12"/>
                <a:gd name="T8" fmla="*/ 0 60000 65536"/>
                <a:gd name="T9" fmla="*/ 0 60000 65536"/>
                <a:gd name="T10" fmla="*/ 0 60000 65536"/>
                <a:gd name="T11" fmla="*/ 0 60000 65536"/>
                <a:gd name="T12" fmla="*/ 0 w 17"/>
                <a:gd name="T13" fmla="*/ 0 h 12"/>
                <a:gd name="T14" fmla="*/ 17 w 17"/>
                <a:gd name="T15" fmla="*/ 12 h 12"/>
              </a:gdLst>
              <a:ahLst/>
              <a:cxnLst>
                <a:cxn ang="T8">
                  <a:pos x="T0" y="T1"/>
                </a:cxn>
                <a:cxn ang="T9">
                  <a:pos x="T2" y="T3"/>
                </a:cxn>
                <a:cxn ang="T10">
                  <a:pos x="T4" y="T5"/>
                </a:cxn>
                <a:cxn ang="T11">
                  <a:pos x="T6" y="T7"/>
                </a:cxn>
              </a:cxnLst>
              <a:rect l="T12" t="T13" r="T14" b="T15"/>
              <a:pathLst>
                <a:path w="17" h="12">
                  <a:moveTo>
                    <a:pt x="0" y="11"/>
                  </a:moveTo>
                  <a:lnTo>
                    <a:pt x="16" y="9"/>
                  </a:lnTo>
                  <a:lnTo>
                    <a:pt x="16" y="0"/>
                  </a:lnTo>
                  <a:lnTo>
                    <a:pt x="0" y="1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2" name="Freeform 158"/>
            <p:cNvSpPr>
              <a:spLocks/>
            </p:cNvSpPr>
            <p:nvPr/>
          </p:nvSpPr>
          <p:spPr bwMode="auto">
            <a:xfrm>
              <a:off x="3506" y="2043"/>
              <a:ext cx="84" cy="58"/>
            </a:xfrm>
            <a:custGeom>
              <a:avLst/>
              <a:gdLst>
                <a:gd name="T0" fmla="*/ 0 w 84"/>
                <a:gd name="T1" fmla="*/ 26 h 58"/>
                <a:gd name="T2" fmla="*/ 4 w 84"/>
                <a:gd name="T3" fmla="*/ 25 h 58"/>
                <a:gd name="T4" fmla="*/ 11 w 84"/>
                <a:gd name="T5" fmla="*/ 34 h 58"/>
                <a:gd name="T6" fmla="*/ 46 w 84"/>
                <a:gd name="T7" fmla="*/ 33 h 58"/>
                <a:gd name="T8" fmla="*/ 79 w 84"/>
                <a:gd name="T9" fmla="*/ 0 h 58"/>
                <a:gd name="T10" fmla="*/ 83 w 84"/>
                <a:gd name="T11" fmla="*/ 20 h 58"/>
                <a:gd name="T12" fmla="*/ 73 w 84"/>
                <a:gd name="T13" fmla="*/ 21 h 58"/>
                <a:gd name="T14" fmla="*/ 79 w 84"/>
                <a:gd name="T15" fmla="*/ 33 h 58"/>
                <a:gd name="T16" fmla="*/ 65 w 84"/>
                <a:gd name="T17" fmla="*/ 57 h 58"/>
                <a:gd name="T18" fmla="*/ 15 w 84"/>
                <a:gd name="T19" fmla="*/ 51 h 58"/>
                <a:gd name="T20" fmla="*/ 0 w 84"/>
                <a:gd name="T21" fmla="*/ 26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58"/>
                <a:gd name="T35" fmla="*/ 84 w 84"/>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58">
                  <a:moveTo>
                    <a:pt x="0" y="26"/>
                  </a:moveTo>
                  <a:lnTo>
                    <a:pt x="4" y="25"/>
                  </a:lnTo>
                  <a:lnTo>
                    <a:pt x="11" y="34"/>
                  </a:lnTo>
                  <a:lnTo>
                    <a:pt x="46" y="33"/>
                  </a:lnTo>
                  <a:lnTo>
                    <a:pt x="79" y="0"/>
                  </a:lnTo>
                  <a:lnTo>
                    <a:pt x="83" y="20"/>
                  </a:lnTo>
                  <a:lnTo>
                    <a:pt x="73" y="21"/>
                  </a:lnTo>
                  <a:lnTo>
                    <a:pt x="79" y="33"/>
                  </a:lnTo>
                  <a:lnTo>
                    <a:pt x="65" y="57"/>
                  </a:lnTo>
                  <a:lnTo>
                    <a:pt x="15" y="51"/>
                  </a:lnTo>
                  <a:lnTo>
                    <a:pt x="0" y="2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3" name="Freeform 159"/>
            <p:cNvSpPr>
              <a:spLocks/>
            </p:cNvSpPr>
            <p:nvPr/>
          </p:nvSpPr>
          <p:spPr bwMode="auto">
            <a:xfrm>
              <a:off x="2807" y="1851"/>
              <a:ext cx="64" cy="121"/>
            </a:xfrm>
            <a:custGeom>
              <a:avLst/>
              <a:gdLst>
                <a:gd name="T0" fmla="*/ 0 w 64"/>
                <a:gd name="T1" fmla="*/ 56 h 121"/>
                <a:gd name="T2" fmla="*/ 14 w 64"/>
                <a:gd name="T3" fmla="*/ 45 h 121"/>
                <a:gd name="T4" fmla="*/ 20 w 64"/>
                <a:gd name="T5" fmla="*/ 1 h 121"/>
                <a:gd name="T6" fmla="*/ 59 w 64"/>
                <a:gd name="T7" fmla="*/ 0 h 121"/>
                <a:gd name="T8" fmla="*/ 49 w 64"/>
                <a:gd name="T9" fmla="*/ 14 h 121"/>
                <a:gd name="T10" fmla="*/ 60 w 64"/>
                <a:gd name="T11" fmla="*/ 33 h 121"/>
                <a:gd name="T12" fmla="*/ 38 w 64"/>
                <a:gd name="T13" fmla="*/ 56 h 121"/>
                <a:gd name="T14" fmla="*/ 63 w 64"/>
                <a:gd name="T15" fmla="*/ 70 h 121"/>
                <a:gd name="T16" fmla="*/ 31 w 64"/>
                <a:gd name="T17" fmla="*/ 120 h 121"/>
                <a:gd name="T18" fmla="*/ 27 w 64"/>
                <a:gd name="T19" fmla="*/ 88 h 121"/>
                <a:gd name="T20" fmla="*/ 0 w 64"/>
                <a:gd name="T21" fmla="*/ 56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21"/>
                <a:gd name="T35" fmla="*/ 64 w 64"/>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21">
                  <a:moveTo>
                    <a:pt x="0" y="56"/>
                  </a:moveTo>
                  <a:lnTo>
                    <a:pt x="14" y="45"/>
                  </a:lnTo>
                  <a:lnTo>
                    <a:pt x="20" y="1"/>
                  </a:lnTo>
                  <a:lnTo>
                    <a:pt x="59" y="0"/>
                  </a:lnTo>
                  <a:lnTo>
                    <a:pt x="49" y="14"/>
                  </a:lnTo>
                  <a:lnTo>
                    <a:pt x="60" y="33"/>
                  </a:lnTo>
                  <a:lnTo>
                    <a:pt x="38" y="56"/>
                  </a:lnTo>
                  <a:lnTo>
                    <a:pt x="63" y="70"/>
                  </a:lnTo>
                  <a:lnTo>
                    <a:pt x="31" y="120"/>
                  </a:lnTo>
                  <a:lnTo>
                    <a:pt x="27" y="88"/>
                  </a:lnTo>
                  <a:lnTo>
                    <a:pt x="0" y="5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4" name="Freeform 160"/>
            <p:cNvSpPr>
              <a:spLocks/>
            </p:cNvSpPr>
            <p:nvPr/>
          </p:nvSpPr>
          <p:spPr bwMode="auto">
            <a:xfrm>
              <a:off x="3106" y="1761"/>
              <a:ext cx="46" cy="34"/>
            </a:xfrm>
            <a:custGeom>
              <a:avLst/>
              <a:gdLst>
                <a:gd name="T0" fmla="*/ 0 w 46"/>
                <a:gd name="T1" fmla="*/ 22 h 34"/>
                <a:gd name="T2" fmla="*/ 5 w 46"/>
                <a:gd name="T3" fmla="*/ 1 h 34"/>
                <a:gd name="T4" fmla="*/ 30 w 46"/>
                <a:gd name="T5" fmla="*/ 0 h 34"/>
                <a:gd name="T6" fmla="*/ 45 w 46"/>
                <a:gd name="T7" fmla="*/ 16 h 34"/>
                <a:gd name="T8" fmla="*/ 24 w 46"/>
                <a:gd name="T9" fmla="*/ 17 h 34"/>
                <a:gd name="T10" fmla="*/ 2 w 46"/>
                <a:gd name="T11" fmla="*/ 33 h 34"/>
                <a:gd name="T12" fmla="*/ 12 w 46"/>
                <a:gd name="T13" fmla="*/ 23 h 34"/>
                <a:gd name="T14" fmla="*/ 0 w 46"/>
                <a:gd name="T15" fmla="*/ 22 h 34"/>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4"/>
                <a:gd name="T26" fmla="*/ 46 w 46"/>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4">
                  <a:moveTo>
                    <a:pt x="0" y="22"/>
                  </a:moveTo>
                  <a:lnTo>
                    <a:pt x="5" y="1"/>
                  </a:lnTo>
                  <a:lnTo>
                    <a:pt x="30" y="0"/>
                  </a:lnTo>
                  <a:lnTo>
                    <a:pt x="45" y="16"/>
                  </a:lnTo>
                  <a:lnTo>
                    <a:pt x="24" y="17"/>
                  </a:lnTo>
                  <a:lnTo>
                    <a:pt x="2" y="33"/>
                  </a:lnTo>
                  <a:lnTo>
                    <a:pt x="12" y="23"/>
                  </a:lnTo>
                  <a:lnTo>
                    <a:pt x="0" y="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5" name="Freeform 161"/>
            <p:cNvSpPr>
              <a:spLocks/>
            </p:cNvSpPr>
            <p:nvPr/>
          </p:nvSpPr>
          <p:spPr bwMode="auto">
            <a:xfrm>
              <a:off x="3110" y="1757"/>
              <a:ext cx="296" cy="115"/>
            </a:xfrm>
            <a:custGeom>
              <a:avLst/>
              <a:gdLst>
                <a:gd name="T0" fmla="*/ 0 w 296"/>
                <a:gd name="T1" fmla="*/ 38 h 115"/>
                <a:gd name="T2" fmla="*/ 13 w 296"/>
                <a:gd name="T3" fmla="*/ 67 h 115"/>
                <a:gd name="T4" fmla="*/ 1 w 296"/>
                <a:gd name="T5" fmla="*/ 71 h 115"/>
                <a:gd name="T6" fmla="*/ 13 w 296"/>
                <a:gd name="T7" fmla="*/ 75 h 115"/>
                <a:gd name="T8" fmla="*/ 18 w 296"/>
                <a:gd name="T9" fmla="*/ 94 h 115"/>
                <a:gd name="T10" fmla="*/ 34 w 296"/>
                <a:gd name="T11" fmla="*/ 92 h 115"/>
                <a:gd name="T12" fmla="*/ 18 w 296"/>
                <a:gd name="T13" fmla="*/ 100 h 115"/>
                <a:gd name="T14" fmla="*/ 37 w 296"/>
                <a:gd name="T15" fmla="*/ 96 h 115"/>
                <a:gd name="T16" fmla="*/ 57 w 296"/>
                <a:gd name="T17" fmla="*/ 108 h 115"/>
                <a:gd name="T18" fmla="*/ 76 w 296"/>
                <a:gd name="T19" fmla="*/ 96 h 115"/>
                <a:gd name="T20" fmla="*/ 105 w 296"/>
                <a:gd name="T21" fmla="*/ 112 h 115"/>
                <a:gd name="T22" fmla="*/ 155 w 296"/>
                <a:gd name="T23" fmla="*/ 96 h 115"/>
                <a:gd name="T24" fmla="*/ 154 w 296"/>
                <a:gd name="T25" fmla="*/ 114 h 115"/>
                <a:gd name="T26" fmla="*/ 164 w 296"/>
                <a:gd name="T27" fmla="*/ 96 h 115"/>
                <a:gd name="T28" fmla="*/ 259 w 296"/>
                <a:gd name="T29" fmla="*/ 91 h 115"/>
                <a:gd name="T30" fmla="*/ 295 w 296"/>
                <a:gd name="T31" fmla="*/ 90 h 115"/>
                <a:gd name="T32" fmla="*/ 284 w 296"/>
                <a:gd name="T33" fmla="*/ 50 h 115"/>
                <a:gd name="T34" fmla="*/ 292 w 296"/>
                <a:gd name="T35" fmla="*/ 41 h 115"/>
                <a:gd name="T36" fmla="*/ 262 w 296"/>
                <a:gd name="T37" fmla="*/ 8 h 115"/>
                <a:gd name="T38" fmla="*/ 242 w 296"/>
                <a:gd name="T39" fmla="*/ 8 h 115"/>
                <a:gd name="T40" fmla="*/ 189 w 296"/>
                <a:gd name="T41" fmla="*/ 21 h 115"/>
                <a:gd name="T42" fmla="*/ 142 w 296"/>
                <a:gd name="T43" fmla="*/ 0 h 115"/>
                <a:gd name="T44" fmla="*/ 113 w 296"/>
                <a:gd name="T45" fmla="*/ 0 h 115"/>
                <a:gd name="T46" fmla="*/ 76 w 296"/>
                <a:gd name="T47" fmla="*/ 20 h 115"/>
                <a:gd name="T48" fmla="*/ 47 w 296"/>
                <a:gd name="T49" fmla="*/ 15 h 115"/>
                <a:gd name="T50" fmla="*/ 56 w 296"/>
                <a:gd name="T51" fmla="*/ 25 h 115"/>
                <a:gd name="T52" fmla="*/ 0 w 296"/>
                <a:gd name="T53" fmla="*/ 38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115"/>
                <a:gd name="T83" fmla="*/ 296 w 296"/>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115">
                  <a:moveTo>
                    <a:pt x="0" y="38"/>
                  </a:moveTo>
                  <a:lnTo>
                    <a:pt x="13" y="67"/>
                  </a:lnTo>
                  <a:lnTo>
                    <a:pt x="1" y="71"/>
                  </a:lnTo>
                  <a:lnTo>
                    <a:pt x="13" y="75"/>
                  </a:lnTo>
                  <a:lnTo>
                    <a:pt x="18" y="94"/>
                  </a:lnTo>
                  <a:lnTo>
                    <a:pt x="34" y="92"/>
                  </a:lnTo>
                  <a:lnTo>
                    <a:pt x="18" y="100"/>
                  </a:lnTo>
                  <a:lnTo>
                    <a:pt x="37" y="96"/>
                  </a:lnTo>
                  <a:lnTo>
                    <a:pt x="57" y="108"/>
                  </a:lnTo>
                  <a:lnTo>
                    <a:pt x="76" y="96"/>
                  </a:lnTo>
                  <a:lnTo>
                    <a:pt x="105" y="112"/>
                  </a:lnTo>
                  <a:lnTo>
                    <a:pt x="155" y="96"/>
                  </a:lnTo>
                  <a:lnTo>
                    <a:pt x="154" y="114"/>
                  </a:lnTo>
                  <a:lnTo>
                    <a:pt x="164" y="96"/>
                  </a:lnTo>
                  <a:lnTo>
                    <a:pt x="259" y="91"/>
                  </a:lnTo>
                  <a:lnTo>
                    <a:pt x="295" y="90"/>
                  </a:lnTo>
                  <a:lnTo>
                    <a:pt x="284" y="50"/>
                  </a:lnTo>
                  <a:lnTo>
                    <a:pt x="292" y="41"/>
                  </a:lnTo>
                  <a:lnTo>
                    <a:pt x="262" y="8"/>
                  </a:lnTo>
                  <a:lnTo>
                    <a:pt x="242" y="8"/>
                  </a:lnTo>
                  <a:lnTo>
                    <a:pt x="189" y="21"/>
                  </a:lnTo>
                  <a:lnTo>
                    <a:pt x="142" y="0"/>
                  </a:lnTo>
                  <a:lnTo>
                    <a:pt x="113" y="0"/>
                  </a:lnTo>
                  <a:lnTo>
                    <a:pt x="76" y="20"/>
                  </a:lnTo>
                  <a:lnTo>
                    <a:pt x="47" y="15"/>
                  </a:lnTo>
                  <a:lnTo>
                    <a:pt x="56" y="25"/>
                  </a:lnTo>
                  <a:lnTo>
                    <a:pt x="0" y="3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6" name="Freeform 162"/>
            <p:cNvSpPr>
              <a:spLocks/>
            </p:cNvSpPr>
            <p:nvPr/>
          </p:nvSpPr>
          <p:spPr bwMode="auto">
            <a:xfrm>
              <a:off x="2526" y="1491"/>
              <a:ext cx="66" cy="77"/>
            </a:xfrm>
            <a:custGeom>
              <a:avLst/>
              <a:gdLst>
                <a:gd name="T0" fmla="*/ 0 w 66"/>
                <a:gd name="T1" fmla="*/ 63 h 77"/>
                <a:gd name="T2" fmla="*/ 9 w 66"/>
                <a:gd name="T3" fmla="*/ 70 h 77"/>
                <a:gd name="T4" fmla="*/ 2 w 66"/>
                <a:gd name="T5" fmla="*/ 76 h 77"/>
                <a:gd name="T6" fmla="*/ 61 w 66"/>
                <a:gd name="T7" fmla="*/ 64 h 77"/>
                <a:gd name="T8" fmla="*/ 65 w 66"/>
                <a:gd name="T9" fmla="*/ 24 h 77"/>
                <a:gd name="T10" fmla="*/ 58 w 66"/>
                <a:gd name="T11" fmla="*/ 15 h 77"/>
                <a:gd name="T12" fmla="*/ 40 w 66"/>
                <a:gd name="T13" fmla="*/ 20 h 77"/>
                <a:gd name="T14" fmla="*/ 35 w 66"/>
                <a:gd name="T15" fmla="*/ 14 h 77"/>
                <a:gd name="T16" fmla="*/ 42 w 66"/>
                <a:gd name="T17" fmla="*/ 4 h 77"/>
                <a:gd name="T18" fmla="*/ 35 w 66"/>
                <a:gd name="T19" fmla="*/ 0 h 77"/>
                <a:gd name="T20" fmla="*/ 27 w 66"/>
                <a:gd name="T21" fmla="*/ 19 h 77"/>
                <a:gd name="T22" fmla="*/ 2 w 66"/>
                <a:gd name="T23" fmla="*/ 24 h 77"/>
                <a:gd name="T24" fmla="*/ 10 w 66"/>
                <a:gd name="T25" fmla="*/ 29 h 77"/>
                <a:gd name="T26" fmla="*/ 6 w 66"/>
                <a:gd name="T27" fmla="*/ 39 h 77"/>
                <a:gd name="T28" fmla="*/ 21 w 66"/>
                <a:gd name="T29" fmla="*/ 42 h 77"/>
                <a:gd name="T30" fmla="*/ 7 w 66"/>
                <a:gd name="T31" fmla="*/ 56 h 77"/>
                <a:gd name="T32" fmla="*/ 24 w 66"/>
                <a:gd name="T33" fmla="*/ 53 h 77"/>
                <a:gd name="T34" fmla="*/ 0 w 66"/>
                <a:gd name="T35" fmla="*/ 63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7"/>
                <a:gd name="T56" fmla="*/ 66 w 66"/>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7">
                  <a:moveTo>
                    <a:pt x="0" y="63"/>
                  </a:moveTo>
                  <a:lnTo>
                    <a:pt x="9" y="70"/>
                  </a:lnTo>
                  <a:lnTo>
                    <a:pt x="2" y="76"/>
                  </a:lnTo>
                  <a:lnTo>
                    <a:pt x="61" y="64"/>
                  </a:lnTo>
                  <a:lnTo>
                    <a:pt x="65" y="24"/>
                  </a:lnTo>
                  <a:lnTo>
                    <a:pt x="58" y="15"/>
                  </a:lnTo>
                  <a:lnTo>
                    <a:pt x="40" y="20"/>
                  </a:lnTo>
                  <a:lnTo>
                    <a:pt x="35" y="14"/>
                  </a:lnTo>
                  <a:lnTo>
                    <a:pt x="42" y="4"/>
                  </a:lnTo>
                  <a:lnTo>
                    <a:pt x="35" y="0"/>
                  </a:lnTo>
                  <a:lnTo>
                    <a:pt x="27" y="19"/>
                  </a:lnTo>
                  <a:lnTo>
                    <a:pt x="2" y="24"/>
                  </a:lnTo>
                  <a:lnTo>
                    <a:pt x="10" y="29"/>
                  </a:lnTo>
                  <a:lnTo>
                    <a:pt x="6" y="39"/>
                  </a:lnTo>
                  <a:lnTo>
                    <a:pt x="21" y="42"/>
                  </a:lnTo>
                  <a:lnTo>
                    <a:pt x="7" y="56"/>
                  </a:lnTo>
                  <a:lnTo>
                    <a:pt x="24" y="53"/>
                  </a:lnTo>
                  <a:lnTo>
                    <a:pt x="0" y="6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7" name="Freeform 163"/>
            <p:cNvSpPr>
              <a:spLocks/>
            </p:cNvSpPr>
            <p:nvPr/>
          </p:nvSpPr>
          <p:spPr bwMode="auto">
            <a:xfrm>
              <a:off x="2561" y="1486"/>
              <a:ext cx="41" cy="30"/>
            </a:xfrm>
            <a:custGeom>
              <a:avLst/>
              <a:gdLst>
                <a:gd name="T0" fmla="*/ 0 w 41"/>
                <a:gd name="T1" fmla="*/ 19 h 30"/>
                <a:gd name="T2" fmla="*/ 5 w 41"/>
                <a:gd name="T3" fmla="*/ 25 h 30"/>
                <a:gd name="T4" fmla="*/ 23 w 41"/>
                <a:gd name="T5" fmla="*/ 20 h 30"/>
                <a:gd name="T6" fmla="*/ 30 w 41"/>
                <a:gd name="T7" fmla="*/ 29 h 30"/>
                <a:gd name="T8" fmla="*/ 40 w 41"/>
                <a:gd name="T9" fmla="*/ 19 h 30"/>
                <a:gd name="T10" fmla="*/ 31 w 41"/>
                <a:gd name="T11" fmla="*/ 4 h 30"/>
                <a:gd name="T12" fmla="*/ 11 w 41"/>
                <a:gd name="T13" fmla="*/ 0 h 30"/>
                <a:gd name="T14" fmla="*/ 7 w 41"/>
                <a:gd name="T15" fmla="*/ 9 h 30"/>
                <a:gd name="T16" fmla="*/ 0 w 41"/>
                <a:gd name="T17" fmla="*/ 1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0"/>
                <a:gd name="T29" fmla="*/ 41 w 4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0">
                  <a:moveTo>
                    <a:pt x="0" y="19"/>
                  </a:moveTo>
                  <a:lnTo>
                    <a:pt x="5" y="25"/>
                  </a:lnTo>
                  <a:lnTo>
                    <a:pt x="23" y="20"/>
                  </a:lnTo>
                  <a:lnTo>
                    <a:pt x="30" y="29"/>
                  </a:lnTo>
                  <a:lnTo>
                    <a:pt x="40" y="19"/>
                  </a:lnTo>
                  <a:lnTo>
                    <a:pt x="31" y="4"/>
                  </a:lnTo>
                  <a:lnTo>
                    <a:pt x="11" y="0"/>
                  </a:lnTo>
                  <a:lnTo>
                    <a:pt x="7" y="9"/>
                  </a:lnTo>
                  <a:lnTo>
                    <a:pt x="0" y="1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8" name="Freeform 164"/>
            <p:cNvSpPr>
              <a:spLocks/>
            </p:cNvSpPr>
            <p:nvPr/>
          </p:nvSpPr>
          <p:spPr bwMode="auto">
            <a:xfrm>
              <a:off x="2578" y="1419"/>
              <a:ext cx="12" cy="14"/>
            </a:xfrm>
            <a:custGeom>
              <a:avLst/>
              <a:gdLst>
                <a:gd name="T0" fmla="*/ 0 w 12"/>
                <a:gd name="T1" fmla="*/ 13 h 14"/>
                <a:gd name="T2" fmla="*/ 0 w 12"/>
                <a:gd name="T3" fmla="*/ 3 h 14"/>
                <a:gd name="T4" fmla="*/ 11 w 12"/>
                <a:gd name="T5" fmla="*/ 0 h 14"/>
                <a:gd name="T6" fmla="*/ 0 w 12"/>
                <a:gd name="T7" fmla="*/ 13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0" y="13"/>
                  </a:moveTo>
                  <a:lnTo>
                    <a:pt x="0" y="3"/>
                  </a:lnTo>
                  <a:lnTo>
                    <a:pt x="11" y="0"/>
                  </a:lnTo>
                  <a:lnTo>
                    <a:pt x="0" y="1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09" name="Freeform 165"/>
            <p:cNvSpPr>
              <a:spLocks/>
            </p:cNvSpPr>
            <p:nvPr/>
          </p:nvSpPr>
          <p:spPr bwMode="auto">
            <a:xfrm>
              <a:off x="2583" y="1433"/>
              <a:ext cx="11" cy="9"/>
            </a:xfrm>
            <a:custGeom>
              <a:avLst/>
              <a:gdLst>
                <a:gd name="T0" fmla="*/ 0 w 11"/>
                <a:gd name="T1" fmla="*/ 6 h 9"/>
                <a:gd name="T2" fmla="*/ 5 w 11"/>
                <a:gd name="T3" fmla="*/ 0 h 9"/>
                <a:gd name="T4" fmla="*/ 10 w 11"/>
                <a:gd name="T5" fmla="*/ 8 h 9"/>
                <a:gd name="T6" fmla="*/ 0 w 11"/>
                <a:gd name="T7" fmla="*/ 6 h 9"/>
                <a:gd name="T8" fmla="*/ 0 60000 65536"/>
                <a:gd name="T9" fmla="*/ 0 60000 65536"/>
                <a:gd name="T10" fmla="*/ 0 60000 65536"/>
                <a:gd name="T11" fmla="*/ 0 60000 65536"/>
                <a:gd name="T12" fmla="*/ 0 w 11"/>
                <a:gd name="T13" fmla="*/ 0 h 9"/>
                <a:gd name="T14" fmla="*/ 11 w 11"/>
                <a:gd name="T15" fmla="*/ 9 h 9"/>
              </a:gdLst>
              <a:ahLst/>
              <a:cxnLst>
                <a:cxn ang="T8">
                  <a:pos x="T0" y="T1"/>
                </a:cxn>
                <a:cxn ang="T9">
                  <a:pos x="T2" y="T3"/>
                </a:cxn>
                <a:cxn ang="T10">
                  <a:pos x="T4" y="T5"/>
                </a:cxn>
                <a:cxn ang="T11">
                  <a:pos x="T6" y="T7"/>
                </a:cxn>
              </a:cxnLst>
              <a:rect l="T12" t="T13" r="T14" b="T15"/>
              <a:pathLst>
                <a:path w="11" h="9">
                  <a:moveTo>
                    <a:pt x="0" y="6"/>
                  </a:moveTo>
                  <a:lnTo>
                    <a:pt x="5" y="0"/>
                  </a:lnTo>
                  <a:lnTo>
                    <a:pt x="10" y="8"/>
                  </a:lnTo>
                  <a:lnTo>
                    <a:pt x="0" y="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0" name="Freeform 166"/>
            <p:cNvSpPr>
              <a:spLocks/>
            </p:cNvSpPr>
            <p:nvPr/>
          </p:nvSpPr>
          <p:spPr bwMode="auto">
            <a:xfrm>
              <a:off x="2593" y="1413"/>
              <a:ext cx="125" cy="189"/>
            </a:xfrm>
            <a:custGeom>
              <a:avLst/>
              <a:gdLst>
                <a:gd name="T0" fmla="*/ 0 w 125"/>
                <a:gd name="T1" fmla="*/ 44 h 189"/>
                <a:gd name="T2" fmla="*/ 4 w 125"/>
                <a:gd name="T3" fmla="*/ 18 h 189"/>
                <a:gd name="T4" fmla="*/ 18 w 125"/>
                <a:gd name="T5" fmla="*/ 0 h 189"/>
                <a:gd name="T6" fmla="*/ 47 w 125"/>
                <a:gd name="T7" fmla="*/ 0 h 189"/>
                <a:gd name="T8" fmla="*/ 30 w 125"/>
                <a:gd name="T9" fmla="*/ 22 h 189"/>
                <a:gd name="T10" fmla="*/ 68 w 125"/>
                <a:gd name="T11" fmla="*/ 26 h 189"/>
                <a:gd name="T12" fmla="*/ 44 w 125"/>
                <a:gd name="T13" fmla="*/ 57 h 189"/>
                <a:gd name="T14" fmla="*/ 72 w 125"/>
                <a:gd name="T15" fmla="*/ 68 h 189"/>
                <a:gd name="T16" fmla="*/ 99 w 125"/>
                <a:gd name="T17" fmla="*/ 107 h 189"/>
                <a:gd name="T18" fmla="*/ 91 w 125"/>
                <a:gd name="T19" fmla="*/ 109 h 189"/>
                <a:gd name="T20" fmla="*/ 103 w 125"/>
                <a:gd name="T21" fmla="*/ 119 h 189"/>
                <a:gd name="T22" fmla="*/ 97 w 125"/>
                <a:gd name="T23" fmla="*/ 128 h 189"/>
                <a:gd name="T24" fmla="*/ 124 w 125"/>
                <a:gd name="T25" fmla="*/ 130 h 189"/>
                <a:gd name="T26" fmla="*/ 107 w 125"/>
                <a:gd name="T27" fmla="*/ 156 h 189"/>
                <a:gd name="T28" fmla="*/ 118 w 125"/>
                <a:gd name="T29" fmla="*/ 163 h 189"/>
                <a:gd name="T30" fmla="*/ 7 w 125"/>
                <a:gd name="T31" fmla="*/ 188 h 189"/>
                <a:gd name="T32" fmla="*/ 56 w 125"/>
                <a:gd name="T33" fmla="*/ 153 h 189"/>
                <a:gd name="T34" fmla="*/ 42 w 125"/>
                <a:gd name="T35" fmla="*/ 158 h 189"/>
                <a:gd name="T36" fmla="*/ 14 w 125"/>
                <a:gd name="T37" fmla="*/ 148 h 189"/>
                <a:gd name="T38" fmla="*/ 35 w 125"/>
                <a:gd name="T39" fmla="*/ 134 h 189"/>
                <a:gd name="T40" fmla="*/ 22 w 125"/>
                <a:gd name="T41" fmla="*/ 128 h 189"/>
                <a:gd name="T42" fmla="*/ 50 w 125"/>
                <a:gd name="T43" fmla="*/ 115 h 189"/>
                <a:gd name="T44" fmla="*/ 53 w 125"/>
                <a:gd name="T45" fmla="*/ 98 h 189"/>
                <a:gd name="T46" fmla="*/ 39 w 125"/>
                <a:gd name="T47" fmla="*/ 92 h 189"/>
                <a:gd name="T48" fmla="*/ 47 w 125"/>
                <a:gd name="T49" fmla="*/ 82 h 189"/>
                <a:gd name="T50" fmla="*/ 18 w 125"/>
                <a:gd name="T51" fmla="*/ 87 h 189"/>
                <a:gd name="T52" fmla="*/ 18 w 125"/>
                <a:gd name="T53" fmla="*/ 60 h 189"/>
                <a:gd name="T54" fmla="*/ 4 w 125"/>
                <a:gd name="T55" fmla="*/ 73 h 189"/>
                <a:gd name="T56" fmla="*/ 12 w 125"/>
                <a:gd name="T57" fmla="*/ 45 h 189"/>
                <a:gd name="T58" fmla="*/ 0 w 125"/>
                <a:gd name="T59" fmla="*/ 44 h 1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5"/>
                <a:gd name="T91" fmla="*/ 0 h 189"/>
                <a:gd name="T92" fmla="*/ 125 w 125"/>
                <a:gd name="T93" fmla="*/ 189 h 1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5" h="189">
                  <a:moveTo>
                    <a:pt x="0" y="44"/>
                  </a:moveTo>
                  <a:lnTo>
                    <a:pt x="4" y="18"/>
                  </a:lnTo>
                  <a:lnTo>
                    <a:pt x="18" y="0"/>
                  </a:lnTo>
                  <a:lnTo>
                    <a:pt x="47" y="0"/>
                  </a:lnTo>
                  <a:lnTo>
                    <a:pt x="30" y="22"/>
                  </a:lnTo>
                  <a:lnTo>
                    <a:pt x="68" y="26"/>
                  </a:lnTo>
                  <a:lnTo>
                    <a:pt x="44" y="57"/>
                  </a:lnTo>
                  <a:lnTo>
                    <a:pt x="72" y="68"/>
                  </a:lnTo>
                  <a:lnTo>
                    <a:pt x="99" y="107"/>
                  </a:lnTo>
                  <a:lnTo>
                    <a:pt x="91" y="109"/>
                  </a:lnTo>
                  <a:lnTo>
                    <a:pt x="103" y="119"/>
                  </a:lnTo>
                  <a:lnTo>
                    <a:pt x="97" y="128"/>
                  </a:lnTo>
                  <a:lnTo>
                    <a:pt x="124" y="130"/>
                  </a:lnTo>
                  <a:lnTo>
                    <a:pt x="107" y="156"/>
                  </a:lnTo>
                  <a:lnTo>
                    <a:pt x="118" y="163"/>
                  </a:lnTo>
                  <a:lnTo>
                    <a:pt x="7" y="188"/>
                  </a:lnTo>
                  <a:lnTo>
                    <a:pt x="56" y="153"/>
                  </a:lnTo>
                  <a:lnTo>
                    <a:pt x="42" y="158"/>
                  </a:lnTo>
                  <a:lnTo>
                    <a:pt x="14" y="148"/>
                  </a:lnTo>
                  <a:lnTo>
                    <a:pt x="35" y="134"/>
                  </a:lnTo>
                  <a:lnTo>
                    <a:pt x="22" y="128"/>
                  </a:lnTo>
                  <a:lnTo>
                    <a:pt x="50" y="115"/>
                  </a:lnTo>
                  <a:lnTo>
                    <a:pt x="53" y="98"/>
                  </a:lnTo>
                  <a:lnTo>
                    <a:pt x="39" y="92"/>
                  </a:lnTo>
                  <a:lnTo>
                    <a:pt x="47" y="82"/>
                  </a:lnTo>
                  <a:lnTo>
                    <a:pt x="18" y="87"/>
                  </a:lnTo>
                  <a:lnTo>
                    <a:pt x="18" y="60"/>
                  </a:lnTo>
                  <a:lnTo>
                    <a:pt x="4" y="73"/>
                  </a:lnTo>
                  <a:lnTo>
                    <a:pt x="12" y="45"/>
                  </a:lnTo>
                  <a:lnTo>
                    <a:pt x="0" y="4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1" name="Freeform 167"/>
            <p:cNvSpPr>
              <a:spLocks/>
            </p:cNvSpPr>
            <p:nvPr/>
          </p:nvSpPr>
          <p:spPr bwMode="auto">
            <a:xfrm>
              <a:off x="0" y="1081"/>
              <a:ext cx="478" cy="416"/>
            </a:xfrm>
            <a:custGeom>
              <a:avLst/>
              <a:gdLst>
                <a:gd name="T0" fmla="*/ 30 w 478"/>
                <a:gd name="T1" fmla="*/ 166 h 416"/>
                <a:gd name="T2" fmla="*/ 32 w 478"/>
                <a:gd name="T3" fmla="*/ 185 h 416"/>
                <a:gd name="T4" fmla="*/ 86 w 478"/>
                <a:gd name="T5" fmla="*/ 193 h 416"/>
                <a:gd name="T6" fmla="*/ 106 w 478"/>
                <a:gd name="T7" fmla="*/ 186 h 416"/>
                <a:gd name="T8" fmla="*/ 47 w 478"/>
                <a:gd name="T9" fmla="*/ 235 h 416"/>
                <a:gd name="T10" fmla="*/ 45 w 478"/>
                <a:gd name="T11" fmla="*/ 258 h 416"/>
                <a:gd name="T12" fmla="*/ 45 w 478"/>
                <a:gd name="T13" fmla="*/ 274 h 416"/>
                <a:gd name="T14" fmla="*/ 55 w 478"/>
                <a:gd name="T15" fmla="*/ 291 h 416"/>
                <a:gd name="T16" fmla="*/ 79 w 478"/>
                <a:gd name="T17" fmla="*/ 307 h 416"/>
                <a:gd name="T18" fmla="*/ 89 w 478"/>
                <a:gd name="T19" fmla="*/ 291 h 416"/>
                <a:gd name="T20" fmla="*/ 95 w 478"/>
                <a:gd name="T21" fmla="*/ 330 h 416"/>
                <a:gd name="T22" fmla="*/ 145 w 478"/>
                <a:gd name="T23" fmla="*/ 334 h 416"/>
                <a:gd name="T24" fmla="*/ 158 w 478"/>
                <a:gd name="T25" fmla="*/ 330 h 416"/>
                <a:gd name="T26" fmla="*/ 149 w 478"/>
                <a:gd name="T27" fmla="*/ 372 h 416"/>
                <a:gd name="T28" fmla="*/ 125 w 478"/>
                <a:gd name="T29" fmla="*/ 393 h 416"/>
                <a:gd name="T30" fmla="*/ 74 w 478"/>
                <a:gd name="T31" fmla="*/ 415 h 416"/>
                <a:gd name="T32" fmla="*/ 133 w 478"/>
                <a:gd name="T33" fmla="*/ 400 h 416"/>
                <a:gd name="T34" fmla="*/ 142 w 478"/>
                <a:gd name="T35" fmla="*/ 377 h 416"/>
                <a:gd name="T36" fmla="*/ 222 w 478"/>
                <a:gd name="T37" fmla="*/ 339 h 416"/>
                <a:gd name="T38" fmla="*/ 223 w 478"/>
                <a:gd name="T39" fmla="*/ 314 h 416"/>
                <a:gd name="T40" fmla="*/ 283 w 478"/>
                <a:gd name="T41" fmla="*/ 243 h 416"/>
                <a:gd name="T42" fmla="*/ 298 w 478"/>
                <a:gd name="T43" fmla="*/ 262 h 416"/>
                <a:gd name="T44" fmla="*/ 304 w 478"/>
                <a:gd name="T45" fmla="*/ 277 h 416"/>
                <a:gd name="T46" fmla="*/ 258 w 478"/>
                <a:gd name="T47" fmla="*/ 303 h 416"/>
                <a:gd name="T48" fmla="*/ 259 w 478"/>
                <a:gd name="T49" fmla="*/ 318 h 416"/>
                <a:gd name="T50" fmla="*/ 317 w 478"/>
                <a:gd name="T51" fmla="*/ 285 h 416"/>
                <a:gd name="T52" fmla="*/ 321 w 478"/>
                <a:gd name="T53" fmla="*/ 267 h 416"/>
                <a:gd name="T54" fmla="*/ 345 w 478"/>
                <a:gd name="T55" fmla="*/ 271 h 416"/>
                <a:gd name="T56" fmla="*/ 382 w 478"/>
                <a:gd name="T57" fmla="*/ 297 h 416"/>
                <a:gd name="T58" fmla="*/ 454 w 478"/>
                <a:gd name="T59" fmla="*/ 296 h 416"/>
                <a:gd name="T60" fmla="*/ 451 w 478"/>
                <a:gd name="T61" fmla="*/ 310 h 416"/>
                <a:gd name="T62" fmla="*/ 477 w 478"/>
                <a:gd name="T63" fmla="*/ 312 h 416"/>
                <a:gd name="T64" fmla="*/ 432 w 478"/>
                <a:gd name="T65" fmla="*/ 291 h 416"/>
                <a:gd name="T66" fmla="*/ 261 w 478"/>
                <a:gd name="T67" fmla="*/ 27 h 416"/>
                <a:gd name="T68" fmla="*/ 207 w 478"/>
                <a:gd name="T69" fmla="*/ 8 h 416"/>
                <a:gd name="T70" fmla="*/ 188 w 478"/>
                <a:gd name="T71" fmla="*/ 15 h 416"/>
                <a:gd name="T72" fmla="*/ 181 w 478"/>
                <a:gd name="T73" fmla="*/ 0 h 416"/>
                <a:gd name="T74" fmla="*/ 131 w 478"/>
                <a:gd name="T75" fmla="*/ 18 h 416"/>
                <a:gd name="T76" fmla="*/ 126 w 478"/>
                <a:gd name="T77" fmla="*/ 24 h 416"/>
                <a:gd name="T78" fmla="*/ 102 w 478"/>
                <a:gd name="T79" fmla="*/ 43 h 416"/>
                <a:gd name="T80" fmla="*/ 71 w 478"/>
                <a:gd name="T81" fmla="*/ 62 h 416"/>
                <a:gd name="T82" fmla="*/ 32 w 478"/>
                <a:gd name="T83" fmla="*/ 82 h 416"/>
                <a:gd name="T84" fmla="*/ 70 w 478"/>
                <a:gd name="T85" fmla="*/ 119 h 416"/>
                <a:gd name="T86" fmla="*/ 95 w 478"/>
                <a:gd name="T87" fmla="*/ 131 h 416"/>
                <a:gd name="T88" fmla="*/ 114 w 478"/>
                <a:gd name="T89" fmla="*/ 141 h 416"/>
                <a:gd name="T90" fmla="*/ 70 w 478"/>
                <a:gd name="T91" fmla="*/ 147 h 416"/>
                <a:gd name="T92" fmla="*/ 54 w 478"/>
                <a:gd name="T93" fmla="*/ 133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8"/>
                <a:gd name="T142" fmla="*/ 0 h 416"/>
                <a:gd name="T143" fmla="*/ 478 w 478"/>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8" h="416">
                  <a:moveTo>
                    <a:pt x="0" y="158"/>
                  </a:moveTo>
                  <a:lnTo>
                    <a:pt x="30" y="166"/>
                  </a:lnTo>
                  <a:lnTo>
                    <a:pt x="18" y="170"/>
                  </a:lnTo>
                  <a:lnTo>
                    <a:pt x="32" y="185"/>
                  </a:lnTo>
                  <a:lnTo>
                    <a:pt x="79" y="183"/>
                  </a:lnTo>
                  <a:lnTo>
                    <a:pt x="86" y="193"/>
                  </a:lnTo>
                  <a:lnTo>
                    <a:pt x="117" y="181"/>
                  </a:lnTo>
                  <a:lnTo>
                    <a:pt x="106" y="186"/>
                  </a:lnTo>
                  <a:lnTo>
                    <a:pt x="112" y="212"/>
                  </a:lnTo>
                  <a:lnTo>
                    <a:pt x="47" y="235"/>
                  </a:lnTo>
                  <a:lnTo>
                    <a:pt x="29" y="262"/>
                  </a:lnTo>
                  <a:lnTo>
                    <a:pt x="45" y="258"/>
                  </a:lnTo>
                  <a:lnTo>
                    <a:pt x="33" y="265"/>
                  </a:lnTo>
                  <a:lnTo>
                    <a:pt x="45" y="274"/>
                  </a:lnTo>
                  <a:lnTo>
                    <a:pt x="69" y="278"/>
                  </a:lnTo>
                  <a:lnTo>
                    <a:pt x="55" y="291"/>
                  </a:lnTo>
                  <a:lnTo>
                    <a:pt x="66" y="305"/>
                  </a:lnTo>
                  <a:lnTo>
                    <a:pt x="79" y="307"/>
                  </a:lnTo>
                  <a:lnTo>
                    <a:pt x="105" y="278"/>
                  </a:lnTo>
                  <a:lnTo>
                    <a:pt x="89" y="291"/>
                  </a:lnTo>
                  <a:lnTo>
                    <a:pt x="102" y="319"/>
                  </a:lnTo>
                  <a:lnTo>
                    <a:pt x="95" y="330"/>
                  </a:lnTo>
                  <a:lnTo>
                    <a:pt x="125" y="314"/>
                  </a:lnTo>
                  <a:lnTo>
                    <a:pt x="145" y="334"/>
                  </a:lnTo>
                  <a:lnTo>
                    <a:pt x="151" y="322"/>
                  </a:lnTo>
                  <a:lnTo>
                    <a:pt x="158" y="330"/>
                  </a:lnTo>
                  <a:lnTo>
                    <a:pt x="180" y="320"/>
                  </a:lnTo>
                  <a:lnTo>
                    <a:pt x="149" y="372"/>
                  </a:lnTo>
                  <a:lnTo>
                    <a:pt x="126" y="382"/>
                  </a:lnTo>
                  <a:lnTo>
                    <a:pt x="125" y="393"/>
                  </a:lnTo>
                  <a:lnTo>
                    <a:pt x="95" y="394"/>
                  </a:lnTo>
                  <a:lnTo>
                    <a:pt x="74" y="415"/>
                  </a:lnTo>
                  <a:lnTo>
                    <a:pt x="102" y="399"/>
                  </a:lnTo>
                  <a:lnTo>
                    <a:pt x="133" y="400"/>
                  </a:lnTo>
                  <a:lnTo>
                    <a:pt x="150" y="387"/>
                  </a:lnTo>
                  <a:lnTo>
                    <a:pt x="142" y="377"/>
                  </a:lnTo>
                  <a:lnTo>
                    <a:pt x="161" y="379"/>
                  </a:lnTo>
                  <a:lnTo>
                    <a:pt x="222" y="339"/>
                  </a:lnTo>
                  <a:lnTo>
                    <a:pt x="234" y="325"/>
                  </a:lnTo>
                  <a:lnTo>
                    <a:pt x="223" y="314"/>
                  </a:lnTo>
                  <a:lnTo>
                    <a:pt x="275" y="266"/>
                  </a:lnTo>
                  <a:lnTo>
                    <a:pt x="283" y="243"/>
                  </a:lnTo>
                  <a:lnTo>
                    <a:pt x="277" y="266"/>
                  </a:lnTo>
                  <a:lnTo>
                    <a:pt x="298" y="262"/>
                  </a:lnTo>
                  <a:lnTo>
                    <a:pt x="287" y="272"/>
                  </a:lnTo>
                  <a:lnTo>
                    <a:pt x="304" y="277"/>
                  </a:lnTo>
                  <a:lnTo>
                    <a:pt x="265" y="280"/>
                  </a:lnTo>
                  <a:lnTo>
                    <a:pt x="258" y="303"/>
                  </a:lnTo>
                  <a:lnTo>
                    <a:pt x="272" y="302"/>
                  </a:lnTo>
                  <a:lnTo>
                    <a:pt x="259" y="318"/>
                  </a:lnTo>
                  <a:lnTo>
                    <a:pt x="310" y="297"/>
                  </a:lnTo>
                  <a:lnTo>
                    <a:pt x="317" y="285"/>
                  </a:lnTo>
                  <a:lnTo>
                    <a:pt x="309" y="279"/>
                  </a:lnTo>
                  <a:lnTo>
                    <a:pt x="321" y="267"/>
                  </a:lnTo>
                  <a:lnTo>
                    <a:pt x="319" y="277"/>
                  </a:lnTo>
                  <a:lnTo>
                    <a:pt x="345" y="271"/>
                  </a:lnTo>
                  <a:lnTo>
                    <a:pt x="340" y="281"/>
                  </a:lnTo>
                  <a:lnTo>
                    <a:pt x="382" y="297"/>
                  </a:lnTo>
                  <a:lnTo>
                    <a:pt x="443" y="305"/>
                  </a:lnTo>
                  <a:lnTo>
                    <a:pt x="454" y="296"/>
                  </a:lnTo>
                  <a:lnTo>
                    <a:pt x="462" y="301"/>
                  </a:lnTo>
                  <a:lnTo>
                    <a:pt x="451" y="310"/>
                  </a:lnTo>
                  <a:lnTo>
                    <a:pt x="469" y="319"/>
                  </a:lnTo>
                  <a:lnTo>
                    <a:pt x="477" y="312"/>
                  </a:lnTo>
                  <a:lnTo>
                    <a:pt x="462" y="291"/>
                  </a:lnTo>
                  <a:lnTo>
                    <a:pt x="432" y="291"/>
                  </a:lnTo>
                  <a:lnTo>
                    <a:pt x="432" y="47"/>
                  </a:lnTo>
                  <a:lnTo>
                    <a:pt x="261" y="27"/>
                  </a:lnTo>
                  <a:lnTo>
                    <a:pt x="254" y="16"/>
                  </a:lnTo>
                  <a:lnTo>
                    <a:pt x="207" y="8"/>
                  </a:lnTo>
                  <a:lnTo>
                    <a:pt x="201" y="18"/>
                  </a:lnTo>
                  <a:lnTo>
                    <a:pt x="188" y="15"/>
                  </a:lnTo>
                  <a:lnTo>
                    <a:pt x="201" y="6"/>
                  </a:lnTo>
                  <a:lnTo>
                    <a:pt x="181" y="0"/>
                  </a:lnTo>
                  <a:lnTo>
                    <a:pt x="162" y="16"/>
                  </a:lnTo>
                  <a:lnTo>
                    <a:pt x="131" y="18"/>
                  </a:lnTo>
                  <a:lnTo>
                    <a:pt x="130" y="32"/>
                  </a:lnTo>
                  <a:lnTo>
                    <a:pt x="126" y="24"/>
                  </a:lnTo>
                  <a:lnTo>
                    <a:pt x="97" y="31"/>
                  </a:lnTo>
                  <a:lnTo>
                    <a:pt x="102" y="43"/>
                  </a:lnTo>
                  <a:lnTo>
                    <a:pt x="89" y="39"/>
                  </a:lnTo>
                  <a:lnTo>
                    <a:pt x="71" y="62"/>
                  </a:lnTo>
                  <a:lnTo>
                    <a:pt x="29" y="72"/>
                  </a:lnTo>
                  <a:lnTo>
                    <a:pt x="32" y="82"/>
                  </a:lnTo>
                  <a:lnTo>
                    <a:pt x="19" y="85"/>
                  </a:lnTo>
                  <a:lnTo>
                    <a:pt x="70" y="119"/>
                  </a:lnTo>
                  <a:lnTo>
                    <a:pt x="137" y="135"/>
                  </a:lnTo>
                  <a:lnTo>
                    <a:pt x="95" y="131"/>
                  </a:lnTo>
                  <a:lnTo>
                    <a:pt x="97" y="141"/>
                  </a:lnTo>
                  <a:lnTo>
                    <a:pt x="114" y="141"/>
                  </a:lnTo>
                  <a:lnTo>
                    <a:pt x="100" y="149"/>
                  </a:lnTo>
                  <a:lnTo>
                    <a:pt x="70" y="147"/>
                  </a:lnTo>
                  <a:lnTo>
                    <a:pt x="70" y="132"/>
                  </a:lnTo>
                  <a:lnTo>
                    <a:pt x="54" y="133"/>
                  </a:lnTo>
                  <a:lnTo>
                    <a:pt x="0" y="15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2" name="Freeform 168"/>
            <p:cNvSpPr>
              <a:spLocks/>
            </p:cNvSpPr>
            <p:nvPr/>
          </p:nvSpPr>
          <p:spPr bwMode="auto">
            <a:xfrm>
              <a:off x="194" y="2144"/>
              <a:ext cx="19" cy="23"/>
            </a:xfrm>
            <a:custGeom>
              <a:avLst/>
              <a:gdLst>
                <a:gd name="T0" fmla="*/ 0 w 19"/>
                <a:gd name="T1" fmla="*/ 8 h 23"/>
                <a:gd name="T2" fmla="*/ 2 w 19"/>
                <a:gd name="T3" fmla="*/ 0 h 23"/>
                <a:gd name="T4" fmla="*/ 18 w 19"/>
                <a:gd name="T5" fmla="*/ 13 h 23"/>
                <a:gd name="T6" fmla="*/ 6 w 19"/>
                <a:gd name="T7" fmla="*/ 22 h 23"/>
                <a:gd name="T8" fmla="*/ 0 w 19"/>
                <a:gd name="T9" fmla="*/ 8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8"/>
                  </a:moveTo>
                  <a:lnTo>
                    <a:pt x="2" y="0"/>
                  </a:lnTo>
                  <a:lnTo>
                    <a:pt x="18" y="13"/>
                  </a:lnTo>
                  <a:lnTo>
                    <a:pt x="6" y="22"/>
                  </a:lnTo>
                  <a:lnTo>
                    <a:pt x="0" y="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3" name="Freeform 169"/>
            <p:cNvSpPr>
              <a:spLocks/>
            </p:cNvSpPr>
            <p:nvPr/>
          </p:nvSpPr>
          <p:spPr bwMode="auto">
            <a:xfrm>
              <a:off x="211" y="1430"/>
              <a:ext cx="43" cy="25"/>
            </a:xfrm>
            <a:custGeom>
              <a:avLst/>
              <a:gdLst>
                <a:gd name="T0" fmla="*/ 0 w 43"/>
                <a:gd name="T1" fmla="*/ 9 h 25"/>
                <a:gd name="T2" fmla="*/ 12 w 43"/>
                <a:gd name="T3" fmla="*/ 24 h 25"/>
                <a:gd name="T4" fmla="*/ 42 w 43"/>
                <a:gd name="T5" fmla="*/ 4 h 25"/>
                <a:gd name="T6" fmla="*/ 14 w 43"/>
                <a:gd name="T7" fmla="*/ 0 h 25"/>
                <a:gd name="T8" fmla="*/ 17 w 43"/>
                <a:gd name="T9" fmla="*/ 9 h 25"/>
                <a:gd name="T10" fmla="*/ 0 w 43"/>
                <a:gd name="T11" fmla="*/ 9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9"/>
                  </a:moveTo>
                  <a:lnTo>
                    <a:pt x="12" y="24"/>
                  </a:lnTo>
                  <a:lnTo>
                    <a:pt x="42" y="4"/>
                  </a:lnTo>
                  <a:lnTo>
                    <a:pt x="14" y="0"/>
                  </a:lnTo>
                  <a:lnTo>
                    <a:pt x="17" y="9"/>
                  </a:lnTo>
                  <a:lnTo>
                    <a:pt x="0" y="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4" name="Freeform 170"/>
            <p:cNvSpPr>
              <a:spLocks/>
            </p:cNvSpPr>
            <p:nvPr/>
          </p:nvSpPr>
          <p:spPr bwMode="auto">
            <a:xfrm>
              <a:off x="479" y="1384"/>
              <a:ext cx="129" cy="115"/>
            </a:xfrm>
            <a:custGeom>
              <a:avLst/>
              <a:gdLst>
                <a:gd name="T0" fmla="*/ 0 w 129"/>
                <a:gd name="T1" fmla="*/ 11 h 115"/>
                <a:gd name="T2" fmla="*/ 6 w 129"/>
                <a:gd name="T3" fmla="*/ 28 h 115"/>
                <a:gd name="T4" fmla="*/ 23 w 129"/>
                <a:gd name="T5" fmla="*/ 34 h 115"/>
                <a:gd name="T6" fmla="*/ 31 w 129"/>
                <a:gd name="T7" fmla="*/ 29 h 115"/>
                <a:gd name="T8" fmla="*/ 16 w 129"/>
                <a:gd name="T9" fmla="*/ 21 h 115"/>
                <a:gd name="T10" fmla="*/ 31 w 129"/>
                <a:gd name="T11" fmla="*/ 21 h 115"/>
                <a:gd name="T12" fmla="*/ 45 w 129"/>
                <a:gd name="T13" fmla="*/ 35 h 115"/>
                <a:gd name="T14" fmla="*/ 41 w 129"/>
                <a:gd name="T15" fmla="*/ 9 h 115"/>
                <a:gd name="T16" fmla="*/ 51 w 129"/>
                <a:gd name="T17" fmla="*/ 32 h 115"/>
                <a:gd name="T18" fmla="*/ 78 w 129"/>
                <a:gd name="T19" fmla="*/ 45 h 115"/>
                <a:gd name="T20" fmla="*/ 73 w 129"/>
                <a:gd name="T21" fmla="*/ 61 h 115"/>
                <a:gd name="T22" fmla="*/ 104 w 129"/>
                <a:gd name="T23" fmla="*/ 81 h 115"/>
                <a:gd name="T24" fmla="*/ 95 w 129"/>
                <a:gd name="T25" fmla="*/ 97 h 115"/>
                <a:gd name="T26" fmla="*/ 112 w 129"/>
                <a:gd name="T27" fmla="*/ 84 h 115"/>
                <a:gd name="T28" fmla="*/ 115 w 129"/>
                <a:gd name="T29" fmla="*/ 114 h 115"/>
                <a:gd name="T30" fmla="*/ 127 w 129"/>
                <a:gd name="T31" fmla="*/ 109 h 115"/>
                <a:gd name="T32" fmla="*/ 128 w 129"/>
                <a:gd name="T33" fmla="*/ 86 h 115"/>
                <a:gd name="T34" fmla="*/ 98 w 129"/>
                <a:gd name="T35" fmla="*/ 73 h 115"/>
                <a:gd name="T36" fmla="*/ 41 w 129"/>
                <a:gd name="T37" fmla="*/ 0 h 115"/>
                <a:gd name="T38" fmla="*/ 9 w 129"/>
                <a:gd name="T39" fmla="*/ 21 h 115"/>
                <a:gd name="T40" fmla="*/ 0 w 129"/>
                <a:gd name="T41" fmla="*/ 11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115"/>
                <a:gd name="T65" fmla="*/ 129 w 12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115">
                  <a:moveTo>
                    <a:pt x="0" y="11"/>
                  </a:moveTo>
                  <a:lnTo>
                    <a:pt x="6" y="28"/>
                  </a:lnTo>
                  <a:lnTo>
                    <a:pt x="23" y="34"/>
                  </a:lnTo>
                  <a:lnTo>
                    <a:pt x="31" y="29"/>
                  </a:lnTo>
                  <a:lnTo>
                    <a:pt x="16" y="21"/>
                  </a:lnTo>
                  <a:lnTo>
                    <a:pt x="31" y="21"/>
                  </a:lnTo>
                  <a:lnTo>
                    <a:pt x="45" y="35"/>
                  </a:lnTo>
                  <a:lnTo>
                    <a:pt x="41" y="9"/>
                  </a:lnTo>
                  <a:lnTo>
                    <a:pt x="51" y="32"/>
                  </a:lnTo>
                  <a:lnTo>
                    <a:pt x="78" y="45"/>
                  </a:lnTo>
                  <a:lnTo>
                    <a:pt x="73" y="61"/>
                  </a:lnTo>
                  <a:lnTo>
                    <a:pt x="104" y="81"/>
                  </a:lnTo>
                  <a:lnTo>
                    <a:pt x="95" y="97"/>
                  </a:lnTo>
                  <a:lnTo>
                    <a:pt x="112" y="84"/>
                  </a:lnTo>
                  <a:lnTo>
                    <a:pt x="115" y="114"/>
                  </a:lnTo>
                  <a:lnTo>
                    <a:pt x="127" y="109"/>
                  </a:lnTo>
                  <a:lnTo>
                    <a:pt x="128" y="86"/>
                  </a:lnTo>
                  <a:lnTo>
                    <a:pt x="98" y="73"/>
                  </a:lnTo>
                  <a:lnTo>
                    <a:pt x="41" y="0"/>
                  </a:lnTo>
                  <a:lnTo>
                    <a:pt x="9" y="21"/>
                  </a:lnTo>
                  <a:lnTo>
                    <a:pt x="0" y="1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5" name="Freeform 171"/>
            <p:cNvSpPr>
              <a:spLocks/>
            </p:cNvSpPr>
            <p:nvPr/>
          </p:nvSpPr>
          <p:spPr bwMode="auto">
            <a:xfrm>
              <a:off x="507" y="1420"/>
              <a:ext cx="23" cy="20"/>
            </a:xfrm>
            <a:custGeom>
              <a:avLst/>
              <a:gdLst>
                <a:gd name="T0" fmla="*/ 0 w 23"/>
                <a:gd name="T1" fmla="*/ 0 h 20"/>
                <a:gd name="T2" fmla="*/ 7 w 23"/>
                <a:gd name="T3" fmla="*/ 19 h 20"/>
                <a:gd name="T4" fmla="*/ 8 w 23"/>
                <a:gd name="T5" fmla="*/ 10 h 20"/>
                <a:gd name="T6" fmla="*/ 22 w 23"/>
                <a:gd name="T7" fmla="*/ 18 h 20"/>
                <a:gd name="T8" fmla="*/ 9 w 23"/>
                <a:gd name="T9" fmla="*/ 10 h 20"/>
                <a:gd name="T10" fmla="*/ 21 w 23"/>
                <a:gd name="T11" fmla="*/ 4 h 20"/>
                <a:gd name="T12" fmla="*/ 0 w 23"/>
                <a:gd name="T13" fmla="*/ 0 h 20"/>
                <a:gd name="T14" fmla="*/ 0 60000 65536"/>
                <a:gd name="T15" fmla="*/ 0 60000 65536"/>
                <a:gd name="T16" fmla="*/ 0 60000 65536"/>
                <a:gd name="T17" fmla="*/ 0 60000 65536"/>
                <a:gd name="T18" fmla="*/ 0 60000 65536"/>
                <a:gd name="T19" fmla="*/ 0 60000 65536"/>
                <a:gd name="T20" fmla="*/ 0 60000 65536"/>
                <a:gd name="T21" fmla="*/ 0 w 23"/>
                <a:gd name="T22" fmla="*/ 0 h 20"/>
                <a:gd name="T23" fmla="*/ 23 w 2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0">
                  <a:moveTo>
                    <a:pt x="0" y="0"/>
                  </a:moveTo>
                  <a:lnTo>
                    <a:pt x="7" y="19"/>
                  </a:lnTo>
                  <a:lnTo>
                    <a:pt x="8" y="10"/>
                  </a:lnTo>
                  <a:lnTo>
                    <a:pt x="22" y="18"/>
                  </a:lnTo>
                  <a:lnTo>
                    <a:pt x="9" y="10"/>
                  </a:lnTo>
                  <a:lnTo>
                    <a:pt x="21" y="4"/>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6" name="Freeform 172"/>
            <p:cNvSpPr>
              <a:spLocks/>
            </p:cNvSpPr>
            <p:nvPr/>
          </p:nvSpPr>
          <p:spPr bwMode="auto">
            <a:xfrm>
              <a:off x="518" y="1436"/>
              <a:ext cx="13" cy="30"/>
            </a:xfrm>
            <a:custGeom>
              <a:avLst/>
              <a:gdLst>
                <a:gd name="T0" fmla="*/ 0 w 13"/>
                <a:gd name="T1" fmla="*/ 0 h 30"/>
                <a:gd name="T2" fmla="*/ 11 w 13"/>
                <a:gd name="T3" fmla="*/ 5 h 30"/>
                <a:gd name="T4" fmla="*/ 12 w 13"/>
                <a:gd name="T5" fmla="*/ 29 h 30"/>
                <a:gd name="T6" fmla="*/ 0 w 13"/>
                <a:gd name="T7" fmla="*/ 0 h 30"/>
                <a:gd name="T8" fmla="*/ 0 60000 65536"/>
                <a:gd name="T9" fmla="*/ 0 60000 65536"/>
                <a:gd name="T10" fmla="*/ 0 60000 65536"/>
                <a:gd name="T11" fmla="*/ 0 60000 65536"/>
                <a:gd name="T12" fmla="*/ 0 w 13"/>
                <a:gd name="T13" fmla="*/ 0 h 30"/>
                <a:gd name="T14" fmla="*/ 13 w 13"/>
                <a:gd name="T15" fmla="*/ 30 h 30"/>
              </a:gdLst>
              <a:ahLst/>
              <a:cxnLst>
                <a:cxn ang="T8">
                  <a:pos x="T0" y="T1"/>
                </a:cxn>
                <a:cxn ang="T9">
                  <a:pos x="T2" y="T3"/>
                </a:cxn>
                <a:cxn ang="T10">
                  <a:pos x="T4" y="T5"/>
                </a:cxn>
                <a:cxn ang="T11">
                  <a:pos x="T6" y="T7"/>
                </a:cxn>
              </a:cxnLst>
              <a:rect l="T12" t="T13" r="T14" b="T15"/>
              <a:pathLst>
                <a:path w="13" h="30">
                  <a:moveTo>
                    <a:pt x="0" y="0"/>
                  </a:moveTo>
                  <a:lnTo>
                    <a:pt x="11" y="5"/>
                  </a:lnTo>
                  <a:lnTo>
                    <a:pt x="12" y="29"/>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7" name="Freeform 173"/>
            <p:cNvSpPr>
              <a:spLocks/>
            </p:cNvSpPr>
            <p:nvPr/>
          </p:nvSpPr>
          <p:spPr bwMode="auto">
            <a:xfrm>
              <a:off x="531" y="1422"/>
              <a:ext cx="17" cy="18"/>
            </a:xfrm>
            <a:custGeom>
              <a:avLst/>
              <a:gdLst>
                <a:gd name="T0" fmla="*/ 0 w 17"/>
                <a:gd name="T1" fmla="*/ 0 h 18"/>
                <a:gd name="T2" fmla="*/ 4 w 17"/>
                <a:gd name="T3" fmla="*/ 17 h 18"/>
                <a:gd name="T4" fmla="*/ 14 w 17"/>
                <a:gd name="T5" fmla="*/ 17 h 18"/>
                <a:gd name="T6" fmla="*/ 9 w 17"/>
                <a:gd name="T7" fmla="*/ 2 h 18"/>
                <a:gd name="T8" fmla="*/ 16 w 17"/>
                <a:gd name="T9" fmla="*/ 13 h 18"/>
                <a:gd name="T10" fmla="*/ 1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4" y="17"/>
                  </a:lnTo>
                  <a:lnTo>
                    <a:pt x="14" y="17"/>
                  </a:lnTo>
                  <a:lnTo>
                    <a:pt x="9" y="2"/>
                  </a:lnTo>
                  <a:lnTo>
                    <a:pt x="16" y="13"/>
                  </a:lnTo>
                  <a:lnTo>
                    <a:pt x="10" y="0"/>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8" name="Freeform 174"/>
            <p:cNvSpPr>
              <a:spLocks/>
            </p:cNvSpPr>
            <p:nvPr/>
          </p:nvSpPr>
          <p:spPr bwMode="auto">
            <a:xfrm>
              <a:off x="545" y="1447"/>
              <a:ext cx="14" cy="14"/>
            </a:xfrm>
            <a:custGeom>
              <a:avLst/>
              <a:gdLst>
                <a:gd name="T0" fmla="*/ 0 w 14"/>
                <a:gd name="T1" fmla="*/ 0 h 14"/>
                <a:gd name="T2" fmla="*/ 13 w 14"/>
                <a:gd name="T3" fmla="*/ 13 h 14"/>
                <a:gd name="T4" fmla="*/ 13 w 14"/>
                <a:gd name="T5" fmla="*/ 2 h 14"/>
                <a:gd name="T6" fmla="*/ 0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0"/>
                  </a:moveTo>
                  <a:lnTo>
                    <a:pt x="13" y="13"/>
                  </a:lnTo>
                  <a:lnTo>
                    <a:pt x="13" y="2"/>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19" name="Freeform 175"/>
            <p:cNvSpPr>
              <a:spLocks/>
            </p:cNvSpPr>
            <p:nvPr/>
          </p:nvSpPr>
          <p:spPr bwMode="auto">
            <a:xfrm>
              <a:off x="549" y="1464"/>
              <a:ext cx="22" cy="30"/>
            </a:xfrm>
            <a:custGeom>
              <a:avLst/>
              <a:gdLst>
                <a:gd name="T0" fmla="*/ 0 w 22"/>
                <a:gd name="T1" fmla="*/ 0 h 30"/>
                <a:gd name="T2" fmla="*/ 17 w 22"/>
                <a:gd name="T3" fmla="*/ 10 h 30"/>
                <a:gd name="T4" fmla="*/ 21 w 22"/>
                <a:gd name="T5" fmla="*/ 29 h 30"/>
                <a:gd name="T6" fmla="*/ 0 w 22"/>
                <a:gd name="T7" fmla="*/ 0 h 30"/>
                <a:gd name="T8" fmla="*/ 0 60000 65536"/>
                <a:gd name="T9" fmla="*/ 0 60000 65536"/>
                <a:gd name="T10" fmla="*/ 0 60000 65536"/>
                <a:gd name="T11" fmla="*/ 0 60000 65536"/>
                <a:gd name="T12" fmla="*/ 0 w 22"/>
                <a:gd name="T13" fmla="*/ 0 h 30"/>
                <a:gd name="T14" fmla="*/ 22 w 22"/>
                <a:gd name="T15" fmla="*/ 30 h 30"/>
              </a:gdLst>
              <a:ahLst/>
              <a:cxnLst>
                <a:cxn ang="T8">
                  <a:pos x="T0" y="T1"/>
                </a:cxn>
                <a:cxn ang="T9">
                  <a:pos x="T2" y="T3"/>
                </a:cxn>
                <a:cxn ang="T10">
                  <a:pos x="T4" y="T5"/>
                </a:cxn>
                <a:cxn ang="T11">
                  <a:pos x="T6" y="T7"/>
                </a:cxn>
              </a:cxnLst>
              <a:rect l="T12" t="T13" r="T14" b="T15"/>
              <a:pathLst>
                <a:path w="22" h="30">
                  <a:moveTo>
                    <a:pt x="0" y="0"/>
                  </a:moveTo>
                  <a:lnTo>
                    <a:pt x="17" y="10"/>
                  </a:lnTo>
                  <a:lnTo>
                    <a:pt x="21" y="29"/>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0" name="Freeform 176"/>
            <p:cNvSpPr>
              <a:spLocks/>
            </p:cNvSpPr>
            <p:nvPr/>
          </p:nvSpPr>
          <p:spPr bwMode="auto">
            <a:xfrm>
              <a:off x="583" y="1472"/>
              <a:ext cx="12" cy="19"/>
            </a:xfrm>
            <a:custGeom>
              <a:avLst/>
              <a:gdLst>
                <a:gd name="T0" fmla="*/ 0 w 12"/>
                <a:gd name="T1" fmla="*/ 10 h 19"/>
                <a:gd name="T2" fmla="*/ 5 w 12"/>
                <a:gd name="T3" fmla="*/ 0 h 19"/>
                <a:gd name="T4" fmla="*/ 11 w 12"/>
                <a:gd name="T5" fmla="*/ 18 h 19"/>
                <a:gd name="T6" fmla="*/ 0 w 12"/>
                <a:gd name="T7" fmla="*/ 10 h 19"/>
                <a:gd name="T8" fmla="*/ 0 60000 65536"/>
                <a:gd name="T9" fmla="*/ 0 60000 65536"/>
                <a:gd name="T10" fmla="*/ 0 60000 65536"/>
                <a:gd name="T11" fmla="*/ 0 60000 65536"/>
                <a:gd name="T12" fmla="*/ 0 w 12"/>
                <a:gd name="T13" fmla="*/ 0 h 19"/>
                <a:gd name="T14" fmla="*/ 12 w 12"/>
                <a:gd name="T15" fmla="*/ 19 h 19"/>
              </a:gdLst>
              <a:ahLst/>
              <a:cxnLst>
                <a:cxn ang="T8">
                  <a:pos x="T0" y="T1"/>
                </a:cxn>
                <a:cxn ang="T9">
                  <a:pos x="T2" y="T3"/>
                </a:cxn>
                <a:cxn ang="T10">
                  <a:pos x="T4" y="T5"/>
                </a:cxn>
                <a:cxn ang="T11">
                  <a:pos x="T6" y="T7"/>
                </a:cxn>
              </a:cxnLst>
              <a:rect l="T12" t="T13" r="T14" b="T15"/>
              <a:pathLst>
                <a:path w="12" h="19">
                  <a:moveTo>
                    <a:pt x="0" y="10"/>
                  </a:moveTo>
                  <a:lnTo>
                    <a:pt x="5" y="0"/>
                  </a:lnTo>
                  <a:lnTo>
                    <a:pt x="11" y="18"/>
                  </a:lnTo>
                  <a:lnTo>
                    <a:pt x="0" y="1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1" name="Freeform 177"/>
            <p:cNvSpPr>
              <a:spLocks/>
            </p:cNvSpPr>
            <p:nvPr/>
          </p:nvSpPr>
          <p:spPr bwMode="auto">
            <a:xfrm>
              <a:off x="694" y="1612"/>
              <a:ext cx="923" cy="448"/>
            </a:xfrm>
            <a:custGeom>
              <a:avLst/>
              <a:gdLst>
                <a:gd name="T0" fmla="*/ 11 w 923"/>
                <a:gd name="T1" fmla="*/ 61 h 448"/>
                <a:gd name="T2" fmla="*/ 13 w 923"/>
                <a:gd name="T3" fmla="*/ 67 h 448"/>
                <a:gd name="T4" fmla="*/ 28 w 923"/>
                <a:gd name="T5" fmla="*/ 220 h 448"/>
                <a:gd name="T6" fmla="*/ 38 w 923"/>
                <a:gd name="T7" fmla="*/ 237 h 448"/>
                <a:gd name="T8" fmla="*/ 98 w 923"/>
                <a:gd name="T9" fmla="*/ 294 h 448"/>
                <a:gd name="T10" fmla="*/ 159 w 923"/>
                <a:gd name="T11" fmla="*/ 318 h 448"/>
                <a:gd name="T12" fmla="*/ 292 w 923"/>
                <a:gd name="T13" fmla="*/ 333 h 448"/>
                <a:gd name="T14" fmla="*/ 370 w 923"/>
                <a:gd name="T15" fmla="*/ 368 h 448"/>
                <a:gd name="T16" fmla="*/ 441 w 923"/>
                <a:gd name="T17" fmla="*/ 436 h 448"/>
                <a:gd name="T18" fmla="*/ 471 w 923"/>
                <a:gd name="T19" fmla="*/ 384 h 448"/>
                <a:gd name="T20" fmla="*/ 522 w 923"/>
                <a:gd name="T21" fmla="*/ 368 h 448"/>
                <a:gd name="T22" fmla="*/ 565 w 923"/>
                <a:gd name="T23" fmla="*/ 361 h 448"/>
                <a:gd name="T24" fmla="*/ 583 w 923"/>
                <a:gd name="T25" fmla="*/ 358 h 448"/>
                <a:gd name="T26" fmla="*/ 588 w 923"/>
                <a:gd name="T27" fmla="*/ 360 h 448"/>
                <a:gd name="T28" fmla="*/ 670 w 923"/>
                <a:gd name="T29" fmla="*/ 380 h 448"/>
                <a:gd name="T30" fmla="*/ 694 w 923"/>
                <a:gd name="T31" fmla="*/ 447 h 448"/>
                <a:gd name="T32" fmla="*/ 711 w 923"/>
                <a:gd name="T33" fmla="*/ 416 h 448"/>
                <a:gd name="T34" fmla="*/ 703 w 923"/>
                <a:gd name="T35" fmla="*/ 320 h 448"/>
                <a:gd name="T36" fmla="*/ 768 w 923"/>
                <a:gd name="T37" fmla="*/ 259 h 448"/>
                <a:gd name="T38" fmla="*/ 771 w 923"/>
                <a:gd name="T39" fmla="*/ 239 h 448"/>
                <a:gd name="T40" fmla="*/ 757 w 923"/>
                <a:gd name="T41" fmla="*/ 210 h 448"/>
                <a:gd name="T42" fmla="*/ 769 w 923"/>
                <a:gd name="T43" fmla="*/ 199 h 448"/>
                <a:gd name="T44" fmla="*/ 783 w 923"/>
                <a:gd name="T45" fmla="*/ 237 h 448"/>
                <a:gd name="T46" fmla="*/ 787 w 923"/>
                <a:gd name="T47" fmla="*/ 191 h 448"/>
                <a:gd name="T48" fmla="*/ 812 w 923"/>
                <a:gd name="T49" fmla="*/ 168 h 448"/>
                <a:gd name="T50" fmla="*/ 860 w 923"/>
                <a:gd name="T51" fmla="*/ 142 h 448"/>
                <a:gd name="T52" fmla="*/ 921 w 923"/>
                <a:gd name="T53" fmla="*/ 95 h 448"/>
                <a:gd name="T54" fmla="*/ 910 w 923"/>
                <a:gd name="T55" fmla="*/ 75 h 448"/>
                <a:gd name="T56" fmla="*/ 884 w 923"/>
                <a:gd name="T57" fmla="*/ 41 h 448"/>
                <a:gd name="T58" fmla="*/ 783 w 923"/>
                <a:gd name="T59" fmla="*/ 99 h 448"/>
                <a:gd name="T60" fmla="*/ 730 w 923"/>
                <a:gd name="T61" fmla="*/ 124 h 448"/>
                <a:gd name="T62" fmla="*/ 686 w 923"/>
                <a:gd name="T63" fmla="*/ 156 h 448"/>
                <a:gd name="T64" fmla="*/ 665 w 923"/>
                <a:gd name="T65" fmla="*/ 147 h 448"/>
                <a:gd name="T66" fmla="*/ 673 w 923"/>
                <a:gd name="T67" fmla="*/ 134 h 448"/>
                <a:gd name="T68" fmla="*/ 669 w 923"/>
                <a:gd name="T69" fmla="*/ 107 h 448"/>
                <a:gd name="T70" fmla="*/ 658 w 923"/>
                <a:gd name="T71" fmla="*/ 83 h 448"/>
                <a:gd name="T72" fmla="*/ 615 w 923"/>
                <a:gd name="T73" fmla="*/ 95 h 448"/>
                <a:gd name="T74" fmla="*/ 593 w 923"/>
                <a:gd name="T75" fmla="*/ 150 h 448"/>
                <a:gd name="T76" fmla="*/ 600 w 923"/>
                <a:gd name="T77" fmla="*/ 85 h 448"/>
                <a:gd name="T78" fmla="*/ 609 w 923"/>
                <a:gd name="T79" fmla="*/ 70 h 448"/>
                <a:gd name="T80" fmla="*/ 644 w 923"/>
                <a:gd name="T81" fmla="*/ 59 h 448"/>
                <a:gd name="T82" fmla="*/ 579 w 923"/>
                <a:gd name="T83" fmla="*/ 53 h 448"/>
                <a:gd name="T84" fmla="*/ 551 w 923"/>
                <a:gd name="T85" fmla="*/ 57 h 448"/>
                <a:gd name="T86" fmla="*/ 557 w 923"/>
                <a:gd name="T87" fmla="*/ 30 h 448"/>
                <a:gd name="T88" fmla="*/ 472 w 923"/>
                <a:gd name="T89" fmla="*/ 0 h 448"/>
                <a:gd name="T90" fmla="*/ 30 w 923"/>
                <a:gd name="T91" fmla="*/ 9 h 448"/>
                <a:gd name="T92" fmla="*/ 28 w 923"/>
                <a:gd name="T93" fmla="*/ 41 h 448"/>
                <a:gd name="T94" fmla="*/ 0 w 923"/>
                <a:gd name="T95" fmla="*/ 25 h 4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3"/>
                <a:gd name="T145" fmla="*/ 0 h 448"/>
                <a:gd name="T146" fmla="*/ 923 w 923"/>
                <a:gd name="T147" fmla="*/ 448 h 4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3" h="448">
                  <a:moveTo>
                    <a:pt x="0" y="25"/>
                  </a:moveTo>
                  <a:lnTo>
                    <a:pt x="11" y="61"/>
                  </a:lnTo>
                  <a:lnTo>
                    <a:pt x="24" y="65"/>
                  </a:lnTo>
                  <a:lnTo>
                    <a:pt x="13" y="67"/>
                  </a:lnTo>
                  <a:lnTo>
                    <a:pt x="5" y="178"/>
                  </a:lnTo>
                  <a:lnTo>
                    <a:pt x="28" y="220"/>
                  </a:lnTo>
                  <a:lnTo>
                    <a:pt x="44" y="220"/>
                  </a:lnTo>
                  <a:lnTo>
                    <a:pt x="38" y="237"/>
                  </a:lnTo>
                  <a:lnTo>
                    <a:pt x="67" y="284"/>
                  </a:lnTo>
                  <a:lnTo>
                    <a:pt x="98" y="294"/>
                  </a:lnTo>
                  <a:lnTo>
                    <a:pt x="122" y="321"/>
                  </a:lnTo>
                  <a:lnTo>
                    <a:pt x="159" y="318"/>
                  </a:lnTo>
                  <a:lnTo>
                    <a:pt x="219" y="343"/>
                  </a:lnTo>
                  <a:lnTo>
                    <a:pt x="292" y="333"/>
                  </a:lnTo>
                  <a:lnTo>
                    <a:pt x="336" y="380"/>
                  </a:lnTo>
                  <a:lnTo>
                    <a:pt x="370" y="368"/>
                  </a:lnTo>
                  <a:lnTo>
                    <a:pt x="410" y="425"/>
                  </a:lnTo>
                  <a:lnTo>
                    <a:pt x="441" y="436"/>
                  </a:lnTo>
                  <a:lnTo>
                    <a:pt x="438" y="403"/>
                  </a:lnTo>
                  <a:lnTo>
                    <a:pt x="471" y="384"/>
                  </a:lnTo>
                  <a:lnTo>
                    <a:pt x="474" y="368"/>
                  </a:lnTo>
                  <a:lnTo>
                    <a:pt x="522" y="368"/>
                  </a:lnTo>
                  <a:lnTo>
                    <a:pt x="564" y="380"/>
                  </a:lnTo>
                  <a:lnTo>
                    <a:pt x="565" y="361"/>
                  </a:lnTo>
                  <a:lnTo>
                    <a:pt x="548" y="359"/>
                  </a:lnTo>
                  <a:lnTo>
                    <a:pt x="583" y="358"/>
                  </a:lnTo>
                  <a:lnTo>
                    <a:pt x="585" y="349"/>
                  </a:lnTo>
                  <a:lnTo>
                    <a:pt x="588" y="360"/>
                  </a:lnTo>
                  <a:lnTo>
                    <a:pt x="653" y="364"/>
                  </a:lnTo>
                  <a:lnTo>
                    <a:pt x="670" y="380"/>
                  </a:lnTo>
                  <a:lnTo>
                    <a:pt x="673" y="409"/>
                  </a:lnTo>
                  <a:lnTo>
                    <a:pt x="694" y="447"/>
                  </a:lnTo>
                  <a:lnTo>
                    <a:pt x="706" y="445"/>
                  </a:lnTo>
                  <a:lnTo>
                    <a:pt x="711" y="416"/>
                  </a:lnTo>
                  <a:lnTo>
                    <a:pt x="690" y="349"/>
                  </a:lnTo>
                  <a:lnTo>
                    <a:pt x="703" y="320"/>
                  </a:lnTo>
                  <a:lnTo>
                    <a:pt x="784" y="265"/>
                  </a:lnTo>
                  <a:lnTo>
                    <a:pt x="768" y="259"/>
                  </a:lnTo>
                  <a:lnTo>
                    <a:pt x="783" y="257"/>
                  </a:lnTo>
                  <a:lnTo>
                    <a:pt x="771" y="239"/>
                  </a:lnTo>
                  <a:lnTo>
                    <a:pt x="774" y="223"/>
                  </a:lnTo>
                  <a:lnTo>
                    <a:pt x="757" y="210"/>
                  </a:lnTo>
                  <a:lnTo>
                    <a:pt x="774" y="219"/>
                  </a:lnTo>
                  <a:lnTo>
                    <a:pt x="769" y="199"/>
                  </a:lnTo>
                  <a:lnTo>
                    <a:pt x="781" y="193"/>
                  </a:lnTo>
                  <a:lnTo>
                    <a:pt x="783" y="237"/>
                  </a:lnTo>
                  <a:lnTo>
                    <a:pt x="795" y="211"/>
                  </a:lnTo>
                  <a:lnTo>
                    <a:pt x="787" y="191"/>
                  </a:lnTo>
                  <a:lnTo>
                    <a:pt x="796" y="203"/>
                  </a:lnTo>
                  <a:lnTo>
                    <a:pt x="812" y="168"/>
                  </a:lnTo>
                  <a:lnTo>
                    <a:pt x="877" y="152"/>
                  </a:lnTo>
                  <a:lnTo>
                    <a:pt x="860" y="142"/>
                  </a:lnTo>
                  <a:lnTo>
                    <a:pt x="872" y="115"/>
                  </a:lnTo>
                  <a:lnTo>
                    <a:pt x="921" y="95"/>
                  </a:lnTo>
                  <a:lnTo>
                    <a:pt x="922" y="84"/>
                  </a:lnTo>
                  <a:lnTo>
                    <a:pt x="910" y="75"/>
                  </a:lnTo>
                  <a:lnTo>
                    <a:pt x="910" y="49"/>
                  </a:lnTo>
                  <a:lnTo>
                    <a:pt x="884" y="41"/>
                  </a:lnTo>
                  <a:lnTo>
                    <a:pt x="864" y="83"/>
                  </a:lnTo>
                  <a:lnTo>
                    <a:pt x="783" y="99"/>
                  </a:lnTo>
                  <a:lnTo>
                    <a:pt x="777" y="117"/>
                  </a:lnTo>
                  <a:lnTo>
                    <a:pt x="730" y="124"/>
                  </a:lnTo>
                  <a:lnTo>
                    <a:pt x="733" y="130"/>
                  </a:lnTo>
                  <a:lnTo>
                    <a:pt x="686" y="156"/>
                  </a:lnTo>
                  <a:lnTo>
                    <a:pt x="666" y="155"/>
                  </a:lnTo>
                  <a:lnTo>
                    <a:pt x="665" y="147"/>
                  </a:lnTo>
                  <a:lnTo>
                    <a:pt x="669" y="139"/>
                  </a:lnTo>
                  <a:lnTo>
                    <a:pt x="673" y="134"/>
                  </a:lnTo>
                  <a:lnTo>
                    <a:pt x="675" y="126"/>
                  </a:lnTo>
                  <a:lnTo>
                    <a:pt x="669" y="107"/>
                  </a:lnTo>
                  <a:lnTo>
                    <a:pt x="652" y="114"/>
                  </a:lnTo>
                  <a:lnTo>
                    <a:pt x="658" y="83"/>
                  </a:lnTo>
                  <a:lnTo>
                    <a:pt x="634" y="75"/>
                  </a:lnTo>
                  <a:lnTo>
                    <a:pt x="615" y="95"/>
                  </a:lnTo>
                  <a:lnTo>
                    <a:pt x="607" y="149"/>
                  </a:lnTo>
                  <a:lnTo>
                    <a:pt x="593" y="150"/>
                  </a:lnTo>
                  <a:lnTo>
                    <a:pt x="588" y="125"/>
                  </a:lnTo>
                  <a:lnTo>
                    <a:pt x="600" y="85"/>
                  </a:lnTo>
                  <a:lnTo>
                    <a:pt x="589" y="91"/>
                  </a:lnTo>
                  <a:lnTo>
                    <a:pt x="609" y="70"/>
                  </a:lnTo>
                  <a:lnTo>
                    <a:pt x="651" y="70"/>
                  </a:lnTo>
                  <a:lnTo>
                    <a:pt x="644" y="59"/>
                  </a:lnTo>
                  <a:lnTo>
                    <a:pt x="641" y="59"/>
                  </a:lnTo>
                  <a:lnTo>
                    <a:pt x="579" y="53"/>
                  </a:lnTo>
                  <a:lnTo>
                    <a:pt x="589" y="40"/>
                  </a:lnTo>
                  <a:lnTo>
                    <a:pt x="551" y="57"/>
                  </a:lnTo>
                  <a:lnTo>
                    <a:pt x="522" y="57"/>
                  </a:lnTo>
                  <a:lnTo>
                    <a:pt x="557" y="30"/>
                  </a:lnTo>
                  <a:lnTo>
                    <a:pt x="482" y="14"/>
                  </a:lnTo>
                  <a:lnTo>
                    <a:pt x="472" y="0"/>
                  </a:lnTo>
                  <a:lnTo>
                    <a:pt x="471" y="9"/>
                  </a:lnTo>
                  <a:lnTo>
                    <a:pt x="30" y="9"/>
                  </a:lnTo>
                  <a:lnTo>
                    <a:pt x="39" y="27"/>
                  </a:lnTo>
                  <a:lnTo>
                    <a:pt x="28" y="41"/>
                  </a:lnTo>
                  <a:lnTo>
                    <a:pt x="32" y="26"/>
                  </a:lnTo>
                  <a:lnTo>
                    <a:pt x="0" y="2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2" name="Freeform 178"/>
            <p:cNvSpPr>
              <a:spLocks/>
            </p:cNvSpPr>
            <p:nvPr/>
          </p:nvSpPr>
          <p:spPr bwMode="auto">
            <a:xfrm>
              <a:off x="5696" y="1290"/>
              <a:ext cx="50" cy="16"/>
            </a:xfrm>
            <a:custGeom>
              <a:avLst/>
              <a:gdLst>
                <a:gd name="T0" fmla="*/ 0 w 50"/>
                <a:gd name="T1" fmla="*/ 5 h 16"/>
                <a:gd name="T2" fmla="*/ 30 w 50"/>
                <a:gd name="T3" fmla="*/ 0 h 16"/>
                <a:gd name="T4" fmla="*/ 49 w 50"/>
                <a:gd name="T5" fmla="*/ 7 h 16"/>
                <a:gd name="T6" fmla="*/ 39 w 50"/>
                <a:gd name="T7" fmla="*/ 15 h 16"/>
                <a:gd name="T8" fmla="*/ 0 w 50"/>
                <a:gd name="T9" fmla="*/ 5 h 16"/>
                <a:gd name="T10" fmla="*/ 0 60000 65536"/>
                <a:gd name="T11" fmla="*/ 0 60000 65536"/>
                <a:gd name="T12" fmla="*/ 0 60000 65536"/>
                <a:gd name="T13" fmla="*/ 0 60000 65536"/>
                <a:gd name="T14" fmla="*/ 0 60000 65536"/>
                <a:gd name="T15" fmla="*/ 0 w 50"/>
                <a:gd name="T16" fmla="*/ 0 h 16"/>
                <a:gd name="T17" fmla="*/ 50 w 50"/>
                <a:gd name="T18" fmla="*/ 16 h 16"/>
              </a:gdLst>
              <a:ahLst/>
              <a:cxnLst>
                <a:cxn ang="T10">
                  <a:pos x="T0" y="T1"/>
                </a:cxn>
                <a:cxn ang="T11">
                  <a:pos x="T2" y="T3"/>
                </a:cxn>
                <a:cxn ang="T12">
                  <a:pos x="T4" y="T5"/>
                </a:cxn>
                <a:cxn ang="T13">
                  <a:pos x="T6" y="T7"/>
                </a:cxn>
                <a:cxn ang="T14">
                  <a:pos x="T8" y="T9"/>
                </a:cxn>
              </a:cxnLst>
              <a:rect l="T15" t="T16" r="T17" b="T18"/>
              <a:pathLst>
                <a:path w="50" h="16">
                  <a:moveTo>
                    <a:pt x="0" y="5"/>
                  </a:moveTo>
                  <a:lnTo>
                    <a:pt x="30" y="0"/>
                  </a:lnTo>
                  <a:lnTo>
                    <a:pt x="49" y="7"/>
                  </a:lnTo>
                  <a:lnTo>
                    <a:pt x="39" y="15"/>
                  </a:lnTo>
                  <a:lnTo>
                    <a:pt x="0" y="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3" name="Freeform 179"/>
            <p:cNvSpPr>
              <a:spLocks/>
            </p:cNvSpPr>
            <p:nvPr/>
          </p:nvSpPr>
          <p:spPr bwMode="auto">
            <a:xfrm>
              <a:off x="1753" y="2958"/>
              <a:ext cx="85" cy="86"/>
            </a:xfrm>
            <a:custGeom>
              <a:avLst/>
              <a:gdLst>
                <a:gd name="T0" fmla="*/ 0 w 85"/>
                <a:gd name="T1" fmla="*/ 69 h 86"/>
                <a:gd name="T2" fmla="*/ 14 w 85"/>
                <a:gd name="T3" fmla="*/ 3 h 86"/>
                <a:gd name="T4" fmla="*/ 26 w 85"/>
                <a:gd name="T5" fmla="*/ 0 h 86"/>
                <a:gd name="T6" fmla="*/ 74 w 85"/>
                <a:gd name="T7" fmla="*/ 33 h 86"/>
                <a:gd name="T8" fmla="*/ 84 w 85"/>
                <a:gd name="T9" fmla="*/ 47 h 86"/>
                <a:gd name="T10" fmla="*/ 80 w 85"/>
                <a:gd name="T11" fmla="*/ 64 h 86"/>
                <a:gd name="T12" fmla="*/ 57 w 85"/>
                <a:gd name="T13" fmla="*/ 85 h 86"/>
                <a:gd name="T14" fmla="*/ 0 w 85"/>
                <a:gd name="T15" fmla="*/ 69 h 86"/>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6"/>
                <a:gd name="T26" fmla="*/ 85 w 85"/>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6">
                  <a:moveTo>
                    <a:pt x="0" y="69"/>
                  </a:moveTo>
                  <a:lnTo>
                    <a:pt x="14" y="3"/>
                  </a:lnTo>
                  <a:lnTo>
                    <a:pt x="26" y="0"/>
                  </a:lnTo>
                  <a:lnTo>
                    <a:pt x="74" y="33"/>
                  </a:lnTo>
                  <a:lnTo>
                    <a:pt x="84" y="47"/>
                  </a:lnTo>
                  <a:lnTo>
                    <a:pt x="80" y="64"/>
                  </a:lnTo>
                  <a:lnTo>
                    <a:pt x="57" y="85"/>
                  </a:lnTo>
                  <a:lnTo>
                    <a:pt x="0" y="6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4" name="Freeform 180"/>
            <p:cNvSpPr>
              <a:spLocks/>
            </p:cNvSpPr>
            <p:nvPr/>
          </p:nvSpPr>
          <p:spPr bwMode="auto">
            <a:xfrm>
              <a:off x="1517" y="2271"/>
              <a:ext cx="215" cy="184"/>
            </a:xfrm>
            <a:custGeom>
              <a:avLst/>
              <a:gdLst>
                <a:gd name="T0" fmla="*/ 0 w 215"/>
                <a:gd name="T1" fmla="*/ 50 h 184"/>
                <a:gd name="T2" fmla="*/ 19 w 215"/>
                <a:gd name="T3" fmla="*/ 82 h 184"/>
                <a:gd name="T4" fmla="*/ 51 w 215"/>
                <a:gd name="T5" fmla="*/ 86 h 184"/>
                <a:gd name="T6" fmla="*/ 61 w 215"/>
                <a:gd name="T7" fmla="*/ 99 h 184"/>
                <a:gd name="T8" fmla="*/ 92 w 215"/>
                <a:gd name="T9" fmla="*/ 97 h 184"/>
                <a:gd name="T10" fmla="*/ 87 w 215"/>
                <a:gd name="T11" fmla="*/ 152 h 184"/>
                <a:gd name="T12" fmla="*/ 102 w 215"/>
                <a:gd name="T13" fmla="*/ 175 h 184"/>
                <a:gd name="T14" fmla="*/ 120 w 215"/>
                <a:gd name="T15" fmla="*/ 183 h 184"/>
                <a:gd name="T16" fmla="*/ 158 w 215"/>
                <a:gd name="T17" fmla="*/ 161 h 184"/>
                <a:gd name="T18" fmla="*/ 143 w 215"/>
                <a:gd name="T19" fmla="*/ 158 h 184"/>
                <a:gd name="T20" fmla="*/ 135 w 215"/>
                <a:gd name="T21" fmla="*/ 127 h 184"/>
                <a:gd name="T22" fmla="*/ 163 w 215"/>
                <a:gd name="T23" fmla="*/ 133 h 184"/>
                <a:gd name="T24" fmla="*/ 203 w 215"/>
                <a:gd name="T25" fmla="*/ 114 h 184"/>
                <a:gd name="T26" fmla="*/ 191 w 215"/>
                <a:gd name="T27" fmla="*/ 99 h 184"/>
                <a:gd name="T28" fmla="*/ 205 w 215"/>
                <a:gd name="T29" fmla="*/ 85 h 184"/>
                <a:gd name="T30" fmla="*/ 199 w 215"/>
                <a:gd name="T31" fmla="*/ 75 h 184"/>
                <a:gd name="T32" fmla="*/ 214 w 215"/>
                <a:gd name="T33" fmla="*/ 63 h 184"/>
                <a:gd name="T34" fmla="*/ 195 w 215"/>
                <a:gd name="T35" fmla="*/ 61 h 184"/>
                <a:gd name="T36" fmla="*/ 195 w 215"/>
                <a:gd name="T37" fmla="*/ 46 h 184"/>
                <a:gd name="T38" fmla="*/ 164 w 215"/>
                <a:gd name="T39" fmla="*/ 31 h 184"/>
                <a:gd name="T40" fmla="*/ 178 w 215"/>
                <a:gd name="T41" fmla="*/ 26 h 184"/>
                <a:gd name="T42" fmla="*/ 84 w 215"/>
                <a:gd name="T43" fmla="*/ 29 h 184"/>
                <a:gd name="T44" fmla="*/ 53 w 215"/>
                <a:gd name="T45" fmla="*/ 0 h 184"/>
                <a:gd name="T46" fmla="*/ 54 w 215"/>
                <a:gd name="T47" fmla="*/ 13 h 184"/>
                <a:gd name="T48" fmla="*/ 28 w 215"/>
                <a:gd name="T49" fmla="*/ 25 h 184"/>
                <a:gd name="T50" fmla="*/ 36 w 215"/>
                <a:gd name="T51" fmla="*/ 46 h 184"/>
                <a:gd name="T52" fmla="*/ 26 w 215"/>
                <a:gd name="T53" fmla="*/ 54 h 184"/>
                <a:gd name="T54" fmla="*/ 19 w 215"/>
                <a:gd name="T55" fmla="*/ 34 h 184"/>
                <a:gd name="T56" fmla="*/ 30 w 215"/>
                <a:gd name="T57" fmla="*/ 8 h 184"/>
                <a:gd name="T58" fmla="*/ 0 w 215"/>
                <a:gd name="T59" fmla="*/ 50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5"/>
                <a:gd name="T91" fmla="*/ 0 h 184"/>
                <a:gd name="T92" fmla="*/ 215 w 215"/>
                <a:gd name="T93" fmla="*/ 184 h 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5" h="184">
                  <a:moveTo>
                    <a:pt x="0" y="50"/>
                  </a:moveTo>
                  <a:lnTo>
                    <a:pt x="19" y="82"/>
                  </a:lnTo>
                  <a:lnTo>
                    <a:pt x="51" y="86"/>
                  </a:lnTo>
                  <a:lnTo>
                    <a:pt x="61" y="99"/>
                  </a:lnTo>
                  <a:lnTo>
                    <a:pt x="92" y="97"/>
                  </a:lnTo>
                  <a:lnTo>
                    <a:pt x="87" y="152"/>
                  </a:lnTo>
                  <a:lnTo>
                    <a:pt x="102" y="175"/>
                  </a:lnTo>
                  <a:lnTo>
                    <a:pt x="120" y="183"/>
                  </a:lnTo>
                  <a:lnTo>
                    <a:pt x="158" y="161"/>
                  </a:lnTo>
                  <a:lnTo>
                    <a:pt x="143" y="158"/>
                  </a:lnTo>
                  <a:lnTo>
                    <a:pt x="135" y="127"/>
                  </a:lnTo>
                  <a:lnTo>
                    <a:pt x="163" y="133"/>
                  </a:lnTo>
                  <a:lnTo>
                    <a:pt x="203" y="114"/>
                  </a:lnTo>
                  <a:lnTo>
                    <a:pt x="191" y="99"/>
                  </a:lnTo>
                  <a:lnTo>
                    <a:pt x="205" y="85"/>
                  </a:lnTo>
                  <a:lnTo>
                    <a:pt x="199" y="75"/>
                  </a:lnTo>
                  <a:lnTo>
                    <a:pt x="214" y="63"/>
                  </a:lnTo>
                  <a:lnTo>
                    <a:pt x="195" y="61"/>
                  </a:lnTo>
                  <a:lnTo>
                    <a:pt x="195" y="46"/>
                  </a:lnTo>
                  <a:lnTo>
                    <a:pt x="164" y="31"/>
                  </a:lnTo>
                  <a:lnTo>
                    <a:pt x="178" y="26"/>
                  </a:lnTo>
                  <a:lnTo>
                    <a:pt x="84" y="29"/>
                  </a:lnTo>
                  <a:lnTo>
                    <a:pt x="53" y="0"/>
                  </a:lnTo>
                  <a:lnTo>
                    <a:pt x="54" y="13"/>
                  </a:lnTo>
                  <a:lnTo>
                    <a:pt x="28" y="25"/>
                  </a:lnTo>
                  <a:lnTo>
                    <a:pt x="36" y="46"/>
                  </a:lnTo>
                  <a:lnTo>
                    <a:pt x="26" y="54"/>
                  </a:lnTo>
                  <a:lnTo>
                    <a:pt x="19" y="34"/>
                  </a:lnTo>
                  <a:lnTo>
                    <a:pt x="30" y="8"/>
                  </a:lnTo>
                  <a:lnTo>
                    <a:pt x="0" y="5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5" name="Freeform 181"/>
            <p:cNvSpPr>
              <a:spLocks/>
            </p:cNvSpPr>
            <p:nvPr/>
          </p:nvSpPr>
          <p:spPr bwMode="auto">
            <a:xfrm>
              <a:off x="4324" y="2092"/>
              <a:ext cx="112" cy="239"/>
            </a:xfrm>
            <a:custGeom>
              <a:avLst/>
              <a:gdLst>
                <a:gd name="T0" fmla="*/ 0 w 112"/>
                <a:gd name="T1" fmla="*/ 12 h 239"/>
                <a:gd name="T2" fmla="*/ 16 w 112"/>
                <a:gd name="T3" fmla="*/ 37 h 239"/>
                <a:gd name="T4" fmla="*/ 38 w 112"/>
                <a:gd name="T5" fmla="*/ 47 h 239"/>
                <a:gd name="T6" fmla="*/ 27 w 112"/>
                <a:gd name="T7" fmla="*/ 65 h 239"/>
                <a:gd name="T8" fmla="*/ 66 w 112"/>
                <a:gd name="T9" fmla="*/ 97 h 239"/>
                <a:gd name="T10" fmla="*/ 83 w 112"/>
                <a:gd name="T11" fmla="*/ 140 h 239"/>
                <a:gd name="T12" fmla="*/ 85 w 112"/>
                <a:gd name="T13" fmla="*/ 177 h 239"/>
                <a:gd name="T14" fmla="*/ 37 w 112"/>
                <a:gd name="T15" fmla="*/ 208 h 239"/>
                <a:gd name="T16" fmla="*/ 45 w 112"/>
                <a:gd name="T17" fmla="*/ 238 h 239"/>
                <a:gd name="T18" fmla="*/ 60 w 112"/>
                <a:gd name="T19" fmla="*/ 217 h 239"/>
                <a:gd name="T20" fmla="*/ 69 w 112"/>
                <a:gd name="T21" fmla="*/ 223 h 239"/>
                <a:gd name="T22" fmla="*/ 73 w 112"/>
                <a:gd name="T23" fmla="*/ 210 h 239"/>
                <a:gd name="T24" fmla="*/ 111 w 112"/>
                <a:gd name="T25" fmla="*/ 188 h 239"/>
                <a:gd name="T26" fmla="*/ 106 w 112"/>
                <a:gd name="T27" fmla="*/ 128 h 239"/>
                <a:gd name="T28" fmla="*/ 54 w 112"/>
                <a:gd name="T29" fmla="*/ 73 h 239"/>
                <a:gd name="T30" fmla="*/ 60 w 112"/>
                <a:gd name="T31" fmla="*/ 55 h 239"/>
                <a:gd name="T32" fmla="*/ 90 w 112"/>
                <a:gd name="T33" fmla="*/ 28 h 239"/>
                <a:gd name="T34" fmla="*/ 47 w 112"/>
                <a:gd name="T35" fmla="*/ 0 h 239"/>
                <a:gd name="T36" fmla="*/ 0 w 112"/>
                <a:gd name="T37" fmla="*/ 12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39"/>
                <a:gd name="T59" fmla="*/ 112 w 112"/>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39">
                  <a:moveTo>
                    <a:pt x="0" y="12"/>
                  </a:moveTo>
                  <a:lnTo>
                    <a:pt x="16" y="37"/>
                  </a:lnTo>
                  <a:lnTo>
                    <a:pt x="38" y="47"/>
                  </a:lnTo>
                  <a:lnTo>
                    <a:pt x="27" y="65"/>
                  </a:lnTo>
                  <a:lnTo>
                    <a:pt x="66" y="97"/>
                  </a:lnTo>
                  <a:lnTo>
                    <a:pt x="83" y="140"/>
                  </a:lnTo>
                  <a:lnTo>
                    <a:pt x="85" y="177"/>
                  </a:lnTo>
                  <a:lnTo>
                    <a:pt x="37" y="208"/>
                  </a:lnTo>
                  <a:lnTo>
                    <a:pt x="45" y="238"/>
                  </a:lnTo>
                  <a:lnTo>
                    <a:pt x="60" y="217"/>
                  </a:lnTo>
                  <a:lnTo>
                    <a:pt x="69" y="223"/>
                  </a:lnTo>
                  <a:lnTo>
                    <a:pt x="73" y="210"/>
                  </a:lnTo>
                  <a:lnTo>
                    <a:pt x="111" y="188"/>
                  </a:lnTo>
                  <a:lnTo>
                    <a:pt x="106" y="128"/>
                  </a:lnTo>
                  <a:lnTo>
                    <a:pt x="54" y="73"/>
                  </a:lnTo>
                  <a:lnTo>
                    <a:pt x="60" y="55"/>
                  </a:lnTo>
                  <a:lnTo>
                    <a:pt x="90" y="28"/>
                  </a:lnTo>
                  <a:lnTo>
                    <a:pt x="47" y="0"/>
                  </a:lnTo>
                  <a:lnTo>
                    <a:pt x="0" y="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6" name="Freeform 182"/>
            <p:cNvSpPr>
              <a:spLocks/>
            </p:cNvSpPr>
            <p:nvPr/>
          </p:nvSpPr>
          <p:spPr bwMode="auto">
            <a:xfrm>
              <a:off x="3383" y="2161"/>
              <a:ext cx="155" cy="105"/>
            </a:xfrm>
            <a:custGeom>
              <a:avLst/>
              <a:gdLst>
                <a:gd name="T0" fmla="*/ 0 w 155"/>
                <a:gd name="T1" fmla="*/ 104 h 105"/>
                <a:gd name="T2" fmla="*/ 41 w 155"/>
                <a:gd name="T3" fmla="*/ 81 h 105"/>
                <a:gd name="T4" fmla="*/ 34 w 155"/>
                <a:gd name="T5" fmla="*/ 69 h 105"/>
                <a:gd name="T6" fmla="*/ 46 w 155"/>
                <a:gd name="T7" fmla="*/ 56 h 105"/>
                <a:gd name="T8" fmla="*/ 86 w 155"/>
                <a:gd name="T9" fmla="*/ 12 h 105"/>
                <a:gd name="T10" fmla="*/ 138 w 155"/>
                <a:gd name="T11" fmla="*/ 0 h 105"/>
                <a:gd name="T12" fmla="*/ 154 w 155"/>
                <a:gd name="T13" fmla="*/ 41 h 105"/>
                <a:gd name="T14" fmla="*/ 141 w 155"/>
                <a:gd name="T15" fmla="*/ 56 h 105"/>
                <a:gd name="T16" fmla="*/ 82 w 155"/>
                <a:gd name="T17" fmla="*/ 84 h 105"/>
                <a:gd name="T18" fmla="*/ 0 w 155"/>
                <a:gd name="T19" fmla="*/ 104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05"/>
                <a:gd name="T32" fmla="*/ 155 w 15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05">
                  <a:moveTo>
                    <a:pt x="0" y="104"/>
                  </a:moveTo>
                  <a:lnTo>
                    <a:pt x="41" y="81"/>
                  </a:lnTo>
                  <a:lnTo>
                    <a:pt x="34" y="69"/>
                  </a:lnTo>
                  <a:lnTo>
                    <a:pt x="46" y="56"/>
                  </a:lnTo>
                  <a:lnTo>
                    <a:pt x="86" y="12"/>
                  </a:lnTo>
                  <a:lnTo>
                    <a:pt x="138" y="0"/>
                  </a:lnTo>
                  <a:lnTo>
                    <a:pt x="154" y="41"/>
                  </a:lnTo>
                  <a:lnTo>
                    <a:pt x="141" y="56"/>
                  </a:lnTo>
                  <a:lnTo>
                    <a:pt x="82" y="84"/>
                  </a:lnTo>
                  <a:lnTo>
                    <a:pt x="0" y="10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7" name="Freeform 183"/>
            <p:cNvSpPr>
              <a:spLocks/>
            </p:cNvSpPr>
            <p:nvPr/>
          </p:nvSpPr>
          <p:spPr bwMode="auto">
            <a:xfrm>
              <a:off x="3371" y="2189"/>
              <a:ext cx="59" cy="77"/>
            </a:xfrm>
            <a:custGeom>
              <a:avLst/>
              <a:gdLst>
                <a:gd name="T0" fmla="*/ 0 w 59"/>
                <a:gd name="T1" fmla="*/ 15 h 77"/>
                <a:gd name="T2" fmla="*/ 12 w 59"/>
                <a:gd name="T3" fmla="*/ 76 h 77"/>
                <a:gd name="T4" fmla="*/ 53 w 59"/>
                <a:gd name="T5" fmla="*/ 53 h 77"/>
                <a:gd name="T6" fmla="*/ 46 w 59"/>
                <a:gd name="T7" fmla="*/ 41 h 77"/>
                <a:gd name="T8" fmla="*/ 58 w 59"/>
                <a:gd name="T9" fmla="*/ 28 h 77"/>
                <a:gd name="T10" fmla="*/ 58 w 59"/>
                <a:gd name="T11" fmla="*/ 11 h 77"/>
                <a:gd name="T12" fmla="*/ 29 w 59"/>
                <a:gd name="T13" fmla="*/ 0 h 77"/>
                <a:gd name="T14" fmla="*/ 0 w 59"/>
                <a:gd name="T15" fmla="*/ 15 h 77"/>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77"/>
                <a:gd name="T26" fmla="*/ 59 w 59"/>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77">
                  <a:moveTo>
                    <a:pt x="0" y="15"/>
                  </a:moveTo>
                  <a:lnTo>
                    <a:pt x="12" y="76"/>
                  </a:lnTo>
                  <a:lnTo>
                    <a:pt x="53" y="53"/>
                  </a:lnTo>
                  <a:lnTo>
                    <a:pt x="46" y="41"/>
                  </a:lnTo>
                  <a:lnTo>
                    <a:pt x="58" y="28"/>
                  </a:lnTo>
                  <a:lnTo>
                    <a:pt x="58" y="11"/>
                  </a:lnTo>
                  <a:lnTo>
                    <a:pt x="29" y="0"/>
                  </a:lnTo>
                  <a:lnTo>
                    <a:pt x="0" y="1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8" name="Freeform 184"/>
            <p:cNvSpPr>
              <a:spLocks/>
            </p:cNvSpPr>
            <p:nvPr/>
          </p:nvSpPr>
          <p:spPr bwMode="auto">
            <a:xfrm>
              <a:off x="2907" y="1663"/>
              <a:ext cx="150" cy="118"/>
            </a:xfrm>
            <a:custGeom>
              <a:avLst/>
              <a:gdLst>
                <a:gd name="T0" fmla="*/ 0 w 150"/>
                <a:gd name="T1" fmla="*/ 27 h 118"/>
                <a:gd name="T2" fmla="*/ 0 w 150"/>
                <a:gd name="T3" fmla="*/ 8 h 118"/>
                <a:gd name="T4" fmla="*/ 38 w 150"/>
                <a:gd name="T5" fmla="*/ 0 h 118"/>
                <a:gd name="T6" fmla="*/ 69 w 150"/>
                <a:gd name="T7" fmla="*/ 23 h 118"/>
                <a:gd name="T8" fmla="*/ 104 w 150"/>
                <a:gd name="T9" fmla="*/ 16 h 118"/>
                <a:gd name="T10" fmla="*/ 146 w 150"/>
                <a:gd name="T11" fmla="*/ 53 h 118"/>
                <a:gd name="T12" fmla="*/ 140 w 150"/>
                <a:gd name="T13" fmla="*/ 91 h 118"/>
                <a:gd name="T14" fmla="*/ 149 w 150"/>
                <a:gd name="T15" fmla="*/ 108 h 118"/>
                <a:gd name="T16" fmla="*/ 118 w 150"/>
                <a:gd name="T17" fmla="*/ 117 h 118"/>
                <a:gd name="T18" fmla="*/ 103 w 150"/>
                <a:gd name="T19" fmla="*/ 84 h 118"/>
                <a:gd name="T20" fmla="*/ 90 w 150"/>
                <a:gd name="T21" fmla="*/ 98 h 118"/>
                <a:gd name="T22" fmla="*/ 38 w 150"/>
                <a:gd name="T23" fmla="*/ 66 h 118"/>
                <a:gd name="T24" fmla="*/ 14 w 150"/>
                <a:gd name="T25" fmla="*/ 32 h 118"/>
                <a:gd name="T26" fmla="*/ 1 w 150"/>
                <a:gd name="T27" fmla="*/ 40 h 118"/>
                <a:gd name="T28" fmla="*/ 0 w 150"/>
                <a:gd name="T29" fmla="*/ 27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18"/>
                <a:gd name="T47" fmla="*/ 150 w 150"/>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18">
                  <a:moveTo>
                    <a:pt x="0" y="27"/>
                  </a:moveTo>
                  <a:lnTo>
                    <a:pt x="0" y="8"/>
                  </a:lnTo>
                  <a:lnTo>
                    <a:pt x="38" y="0"/>
                  </a:lnTo>
                  <a:lnTo>
                    <a:pt x="69" y="23"/>
                  </a:lnTo>
                  <a:lnTo>
                    <a:pt x="104" y="16"/>
                  </a:lnTo>
                  <a:lnTo>
                    <a:pt x="146" y="53"/>
                  </a:lnTo>
                  <a:lnTo>
                    <a:pt x="140" y="91"/>
                  </a:lnTo>
                  <a:lnTo>
                    <a:pt x="149" y="108"/>
                  </a:lnTo>
                  <a:lnTo>
                    <a:pt x="118" y="117"/>
                  </a:lnTo>
                  <a:lnTo>
                    <a:pt x="103" y="84"/>
                  </a:lnTo>
                  <a:lnTo>
                    <a:pt x="90" y="98"/>
                  </a:lnTo>
                  <a:lnTo>
                    <a:pt x="38" y="66"/>
                  </a:lnTo>
                  <a:lnTo>
                    <a:pt x="14" y="32"/>
                  </a:lnTo>
                  <a:lnTo>
                    <a:pt x="1" y="40"/>
                  </a:lnTo>
                  <a:lnTo>
                    <a:pt x="0" y="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29" name="Freeform 185"/>
            <p:cNvSpPr>
              <a:spLocks/>
            </p:cNvSpPr>
            <p:nvPr/>
          </p:nvSpPr>
          <p:spPr bwMode="auto">
            <a:xfrm>
              <a:off x="2873" y="2558"/>
              <a:ext cx="204" cy="199"/>
            </a:xfrm>
            <a:custGeom>
              <a:avLst/>
              <a:gdLst>
                <a:gd name="T0" fmla="*/ 0 w 204"/>
                <a:gd name="T1" fmla="*/ 186 h 199"/>
                <a:gd name="T2" fmla="*/ 27 w 204"/>
                <a:gd name="T3" fmla="*/ 179 h 199"/>
                <a:gd name="T4" fmla="*/ 157 w 204"/>
                <a:gd name="T5" fmla="*/ 198 h 199"/>
                <a:gd name="T6" fmla="*/ 187 w 204"/>
                <a:gd name="T7" fmla="*/ 190 h 199"/>
                <a:gd name="T8" fmla="*/ 167 w 204"/>
                <a:gd name="T9" fmla="*/ 175 h 199"/>
                <a:gd name="T10" fmla="*/ 167 w 204"/>
                <a:gd name="T11" fmla="*/ 115 h 199"/>
                <a:gd name="T12" fmla="*/ 203 w 204"/>
                <a:gd name="T13" fmla="*/ 115 h 199"/>
                <a:gd name="T14" fmla="*/ 200 w 204"/>
                <a:gd name="T15" fmla="*/ 82 h 199"/>
                <a:gd name="T16" fmla="*/ 167 w 204"/>
                <a:gd name="T17" fmla="*/ 85 h 199"/>
                <a:gd name="T18" fmla="*/ 164 w 204"/>
                <a:gd name="T19" fmla="*/ 28 h 199"/>
                <a:gd name="T20" fmla="*/ 149 w 204"/>
                <a:gd name="T21" fmla="*/ 17 h 199"/>
                <a:gd name="T22" fmla="*/ 128 w 204"/>
                <a:gd name="T23" fmla="*/ 19 h 199"/>
                <a:gd name="T24" fmla="*/ 123 w 204"/>
                <a:gd name="T25" fmla="*/ 35 h 199"/>
                <a:gd name="T26" fmla="*/ 100 w 204"/>
                <a:gd name="T27" fmla="*/ 37 h 199"/>
                <a:gd name="T28" fmla="*/ 74 w 204"/>
                <a:gd name="T29" fmla="*/ 0 h 199"/>
                <a:gd name="T30" fmla="*/ 13 w 204"/>
                <a:gd name="T31" fmla="*/ 8 h 199"/>
                <a:gd name="T32" fmla="*/ 35 w 204"/>
                <a:gd name="T33" fmla="*/ 83 h 199"/>
                <a:gd name="T34" fmla="*/ 0 w 204"/>
                <a:gd name="T35" fmla="*/ 186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4"/>
                <a:gd name="T55" fmla="*/ 0 h 199"/>
                <a:gd name="T56" fmla="*/ 204 w 204"/>
                <a:gd name="T57" fmla="*/ 199 h 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4" h="199">
                  <a:moveTo>
                    <a:pt x="0" y="186"/>
                  </a:moveTo>
                  <a:lnTo>
                    <a:pt x="27" y="179"/>
                  </a:lnTo>
                  <a:lnTo>
                    <a:pt x="157" y="198"/>
                  </a:lnTo>
                  <a:lnTo>
                    <a:pt x="187" y="190"/>
                  </a:lnTo>
                  <a:lnTo>
                    <a:pt x="167" y="175"/>
                  </a:lnTo>
                  <a:lnTo>
                    <a:pt x="167" y="115"/>
                  </a:lnTo>
                  <a:lnTo>
                    <a:pt x="203" y="115"/>
                  </a:lnTo>
                  <a:lnTo>
                    <a:pt x="200" y="82"/>
                  </a:lnTo>
                  <a:lnTo>
                    <a:pt x="167" y="85"/>
                  </a:lnTo>
                  <a:lnTo>
                    <a:pt x="164" y="28"/>
                  </a:lnTo>
                  <a:lnTo>
                    <a:pt x="149" y="17"/>
                  </a:lnTo>
                  <a:lnTo>
                    <a:pt x="128" y="19"/>
                  </a:lnTo>
                  <a:lnTo>
                    <a:pt x="123" y="35"/>
                  </a:lnTo>
                  <a:lnTo>
                    <a:pt x="100" y="37"/>
                  </a:lnTo>
                  <a:lnTo>
                    <a:pt x="74" y="0"/>
                  </a:lnTo>
                  <a:lnTo>
                    <a:pt x="13" y="8"/>
                  </a:lnTo>
                  <a:lnTo>
                    <a:pt x="35" y="83"/>
                  </a:lnTo>
                  <a:lnTo>
                    <a:pt x="0" y="18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0" name="Freeform 186"/>
            <p:cNvSpPr>
              <a:spLocks/>
            </p:cNvSpPr>
            <p:nvPr/>
          </p:nvSpPr>
          <p:spPr bwMode="auto">
            <a:xfrm>
              <a:off x="2879" y="2541"/>
              <a:ext cx="18" cy="18"/>
            </a:xfrm>
            <a:custGeom>
              <a:avLst/>
              <a:gdLst>
                <a:gd name="T0" fmla="*/ 0 w 18"/>
                <a:gd name="T1" fmla="*/ 5 h 18"/>
                <a:gd name="T2" fmla="*/ 6 w 18"/>
                <a:gd name="T3" fmla="*/ 17 h 18"/>
                <a:gd name="T4" fmla="*/ 17 w 18"/>
                <a:gd name="T5" fmla="*/ 0 h 18"/>
                <a:gd name="T6" fmla="*/ 0 w 18"/>
                <a:gd name="T7" fmla="*/ 5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0" y="5"/>
                  </a:moveTo>
                  <a:lnTo>
                    <a:pt x="6" y="17"/>
                  </a:lnTo>
                  <a:lnTo>
                    <a:pt x="17" y="0"/>
                  </a:lnTo>
                  <a:lnTo>
                    <a:pt x="0" y="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1" name="Freeform 187"/>
            <p:cNvSpPr>
              <a:spLocks/>
            </p:cNvSpPr>
            <p:nvPr/>
          </p:nvSpPr>
          <p:spPr bwMode="auto">
            <a:xfrm>
              <a:off x="3006" y="2752"/>
              <a:ext cx="152" cy="149"/>
            </a:xfrm>
            <a:custGeom>
              <a:avLst/>
              <a:gdLst>
                <a:gd name="T0" fmla="*/ 0 w 152"/>
                <a:gd name="T1" fmla="*/ 113 h 149"/>
                <a:gd name="T2" fmla="*/ 0 w 152"/>
                <a:gd name="T3" fmla="*/ 69 h 149"/>
                <a:gd name="T4" fmla="*/ 17 w 152"/>
                <a:gd name="T5" fmla="*/ 68 h 149"/>
                <a:gd name="T6" fmla="*/ 17 w 152"/>
                <a:gd name="T7" fmla="*/ 11 h 149"/>
                <a:gd name="T8" fmla="*/ 48 w 152"/>
                <a:gd name="T9" fmla="*/ 4 h 149"/>
                <a:gd name="T10" fmla="*/ 58 w 152"/>
                <a:gd name="T11" fmla="*/ 14 h 149"/>
                <a:gd name="T12" fmla="*/ 84 w 152"/>
                <a:gd name="T13" fmla="*/ 0 h 149"/>
                <a:gd name="T14" fmla="*/ 129 w 152"/>
                <a:gd name="T15" fmla="*/ 61 h 149"/>
                <a:gd name="T16" fmla="*/ 151 w 152"/>
                <a:gd name="T17" fmla="*/ 71 h 149"/>
                <a:gd name="T18" fmla="*/ 90 w 152"/>
                <a:gd name="T19" fmla="*/ 127 h 149"/>
                <a:gd name="T20" fmla="*/ 55 w 152"/>
                <a:gd name="T21" fmla="*/ 127 h 149"/>
                <a:gd name="T22" fmla="*/ 36 w 152"/>
                <a:gd name="T23" fmla="*/ 147 h 149"/>
                <a:gd name="T24" fmla="*/ 14 w 152"/>
                <a:gd name="T25" fmla="*/ 148 h 149"/>
                <a:gd name="T26" fmla="*/ 14 w 152"/>
                <a:gd name="T27" fmla="*/ 130 h 149"/>
                <a:gd name="T28" fmla="*/ 0 w 152"/>
                <a:gd name="T29" fmla="*/ 113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49"/>
                <a:gd name="T47" fmla="*/ 152 w 152"/>
                <a:gd name="T48" fmla="*/ 149 h 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49">
                  <a:moveTo>
                    <a:pt x="0" y="113"/>
                  </a:moveTo>
                  <a:lnTo>
                    <a:pt x="0" y="69"/>
                  </a:lnTo>
                  <a:lnTo>
                    <a:pt x="17" y="68"/>
                  </a:lnTo>
                  <a:lnTo>
                    <a:pt x="17" y="11"/>
                  </a:lnTo>
                  <a:lnTo>
                    <a:pt x="48" y="4"/>
                  </a:lnTo>
                  <a:lnTo>
                    <a:pt x="58" y="14"/>
                  </a:lnTo>
                  <a:lnTo>
                    <a:pt x="84" y="0"/>
                  </a:lnTo>
                  <a:lnTo>
                    <a:pt x="129" y="61"/>
                  </a:lnTo>
                  <a:lnTo>
                    <a:pt x="151" y="71"/>
                  </a:lnTo>
                  <a:lnTo>
                    <a:pt x="90" y="127"/>
                  </a:lnTo>
                  <a:lnTo>
                    <a:pt x="55" y="127"/>
                  </a:lnTo>
                  <a:lnTo>
                    <a:pt x="36" y="147"/>
                  </a:lnTo>
                  <a:lnTo>
                    <a:pt x="14" y="148"/>
                  </a:lnTo>
                  <a:lnTo>
                    <a:pt x="14" y="130"/>
                  </a:lnTo>
                  <a:lnTo>
                    <a:pt x="0" y="11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2" name="Freeform 188"/>
            <p:cNvSpPr>
              <a:spLocks/>
            </p:cNvSpPr>
            <p:nvPr/>
          </p:nvSpPr>
          <p:spPr bwMode="auto">
            <a:xfrm>
              <a:off x="3154" y="2504"/>
              <a:ext cx="29" cy="32"/>
            </a:xfrm>
            <a:custGeom>
              <a:avLst/>
              <a:gdLst>
                <a:gd name="T0" fmla="*/ 0 w 29"/>
                <a:gd name="T1" fmla="*/ 4 h 32"/>
                <a:gd name="T2" fmla="*/ 3 w 29"/>
                <a:gd name="T3" fmla="*/ 16 h 32"/>
                <a:gd name="T4" fmla="*/ 10 w 29"/>
                <a:gd name="T5" fmla="*/ 31 h 32"/>
                <a:gd name="T6" fmla="*/ 28 w 29"/>
                <a:gd name="T7" fmla="*/ 13 h 32"/>
                <a:gd name="T8" fmla="*/ 26 w 29"/>
                <a:gd name="T9" fmla="*/ 0 h 32"/>
                <a:gd name="T10" fmla="*/ 0 w 29"/>
                <a:gd name="T11" fmla="*/ 4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4"/>
                  </a:moveTo>
                  <a:lnTo>
                    <a:pt x="3" y="16"/>
                  </a:lnTo>
                  <a:lnTo>
                    <a:pt x="10" y="31"/>
                  </a:lnTo>
                  <a:lnTo>
                    <a:pt x="28" y="13"/>
                  </a:lnTo>
                  <a:lnTo>
                    <a:pt x="26" y="0"/>
                  </a:lnTo>
                  <a:lnTo>
                    <a:pt x="0" y="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3" name="Freeform 189"/>
            <p:cNvSpPr>
              <a:spLocks/>
            </p:cNvSpPr>
            <p:nvPr/>
          </p:nvSpPr>
          <p:spPr bwMode="auto">
            <a:xfrm>
              <a:off x="2823" y="2263"/>
              <a:ext cx="124" cy="180"/>
            </a:xfrm>
            <a:custGeom>
              <a:avLst/>
              <a:gdLst>
                <a:gd name="T0" fmla="*/ 0 w 124"/>
                <a:gd name="T1" fmla="*/ 128 h 180"/>
                <a:gd name="T2" fmla="*/ 17 w 124"/>
                <a:gd name="T3" fmla="*/ 94 h 180"/>
                <a:gd name="T4" fmla="*/ 47 w 124"/>
                <a:gd name="T5" fmla="*/ 99 h 180"/>
                <a:gd name="T6" fmla="*/ 80 w 124"/>
                <a:gd name="T7" fmla="*/ 29 h 180"/>
                <a:gd name="T8" fmla="*/ 96 w 124"/>
                <a:gd name="T9" fmla="*/ 17 h 180"/>
                <a:gd name="T10" fmla="*/ 90 w 124"/>
                <a:gd name="T11" fmla="*/ 3 h 180"/>
                <a:gd name="T12" fmla="*/ 98 w 124"/>
                <a:gd name="T13" fmla="*/ 0 h 180"/>
                <a:gd name="T14" fmla="*/ 110 w 124"/>
                <a:gd name="T15" fmla="*/ 44 h 180"/>
                <a:gd name="T16" fmla="*/ 90 w 124"/>
                <a:gd name="T17" fmla="*/ 52 h 180"/>
                <a:gd name="T18" fmla="*/ 112 w 124"/>
                <a:gd name="T19" fmla="*/ 86 h 180"/>
                <a:gd name="T20" fmla="*/ 98 w 124"/>
                <a:gd name="T21" fmla="*/ 127 h 180"/>
                <a:gd name="T22" fmla="*/ 123 w 124"/>
                <a:gd name="T23" fmla="*/ 158 h 180"/>
                <a:gd name="T24" fmla="*/ 120 w 124"/>
                <a:gd name="T25" fmla="*/ 179 h 180"/>
                <a:gd name="T26" fmla="*/ 78 w 124"/>
                <a:gd name="T27" fmla="*/ 169 h 180"/>
                <a:gd name="T28" fmla="*/ 46 w 124"/>
                <a:gd name="T29" fmla="*/ 169 h 180"/>
                <a:gd name="T30" fmla="*/ 19 w 124"/>
                <a:gd name="T31" fmla="*/ 169 h 180"/>
                <a:gd name="T32" fmla="*/ 19 w 124"/>
                <a:gd name="T33" fmla="*/ 140 h 180"/>
                <a:gd name="T34" fmla="*/ 0 w 124"/>
                <a:gd name="T35" fmla="*/ 128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4"/>
                <a:gd name="T55" fmla="*/ 0 h 180"/>
                <a:gd name="T56" fmla="*/ 124 w 124"/>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4" h="180">
                  <a:moveTo>
                    <a:pt x="0" y="128"/>
                  </a:moveTo>
                  <a:lnTo>
                    <a:pt x="17" y="94"/>
                  </a:lnTo>
                  <a:lnTo>
                    <a:pt x="47" y="99"/>
                  </a:lnTo>
                  <a:lnTo>
                    <a:pt x="80" y="29"/>
                  </a:lnTo>
                  <a:lnTo>
                    <a:pt x="96" y="17"/>
                  </a:lnTo>
                  <a:lnTo>
                    <a:pt x="90" y="3"/>
                  </a:lnTo>
                  <a:lnTo>
                    <a:pt x="98" y="0"/>
                  </a:lnTo>
                  <a:lnTo>
                    <a:pt x="110" y="44"/>
                  </a:lnTo>
                  <a:lnTo>
                    <a:pt x="90" y="52"/>
                  </a:lnTo>
                  <a:lnTo>
                    <a:pt x="112" y="86"/>
                  </a:lnTo>
                  <a:lnTo>
                    <a:pt x="98" y="127"/>
                  </a:lnTo>
                  <a:lnTo>
                    <a:pt x="123" y="158"/>
                  </a:lnTo>
                  <a:lnTo>
                    <a:pt x="120" y="179"/>
                  </a:lnTo>
                  <a:lnTo>
                    <a:pt x="78" y="169"/>
                  </a:lnTo>
                  <a:lnTo>
                    <a:pt x="46" y="169"/>
                  </a:lnTo>
                  <a:lnTo>
                    <a:pt x="19" y="169"/>
                  </a:lnTo>
                  <a:lnTo>
                    <a:pt x="19" y="140"/>
                  </a:lnTo>
                  <a:lnTo>
                    <a:pt x="0" y="12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4" name="Freeform 190"/>
            <p:cNvSpPr>
              <a:spLocks/>
            </p:cNvSpPr>
            <p:nvPr/>
          </p:nvSpPr>
          <p:spPr bwMode="auto">
            <a:xfrm>
              <a:off x="2921" y="2292"/>
              <a:ext cx="210" cy="130"/>
            </a:xfrm>
            <a:custGeom>
              <a:avLst/>
              <a:gdLst>
                <a:gd name="T0" fmla="*/ 0 w 210"/>
                <a:gd name="T1" fmla="*/ 98 h 130"/>
                <a:gd name="T2" fmla="*/ 14 w 210"/>
                <a:gd name="T3" fmla="*/ 57 h 130"/>
                <a:gd name="T4" fmla="*/ 66 w 210"/>
                <a:gd name="T5" fmla="*/ 46 h 130"/>
                <a:gd name="T6" fmla="*/ 72 w 210"/>
                <a:gd name="T7" fmla="*/ 33 h 130"/>
                <a:gd name="T8" fmla="*/ 95 w 210"/>
                <a:gd name="T9" fmla="*/ 29 h 130"/>
                <a:gd name="T10" fmla="*/ 131 w 210"/>
                <a:gd name="T11" fmla="*/ 0 h 130"/>
                <a:gd name="T12" fmla="*/ 143 w 210"/>
                <a:gd name="T13" fmla="*/ 34 h 130"/>
                <a:gd name="T14" fmla="*/ 170 w 210"/>
                <a:gd name="T15" fmla="*/ 46 h 130"/>
                <a:gd name="T16" fmla="*/ 209 w 210"/>
                <a:gd name="T17" fmla="*/ 93 h 130"/>
                <a:gd name="T18" fmla="*/ 112 w 210"/>
                <a:gd name="T19" fmla="*/ 106 h 130"/>
                <a:gd name="T20" fmla="*/ 80 w 210"/>
                <a:gd name="T21" fmla="*/ 93 h 130"/>
                <a:gd name="T22" fmla="*/ 66 w 210"/>
                <a:gd name="T23" fmla="*/ 116 h 130"/>
                <a:gd name="T24" fmla="*/ 39 w 210"/>
                <a:gd name="T25" fmla="*/ 116 h 130"/>
                <a:gd name="T26" fmla="*/ 25 w 210"/>
                <a:gd name="T27" fmla="*/ 129 h 130"/>
                <a:gd name="T28" fmla="*/ 0 w 210"/>
                <a:gd name="T29" fmla="*/ 98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30"/>
                <a:gd name="T47" fmla="*/ 210 w 21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30">
                  <a:moveTo>
                    <a:pt x="0" y="98"/>
                  </a:moveTo>
                  <a:lnTo>
                    <a:pt x="14" y="57"/>
                  </a:lnTo>
                  <a:lnTo>
                    <a:pt x="66" y="46"/>
                  </a:lnTo>
                  <a:lnTo>
                    <a:pt x="72" y="33"/>
                  </a:lnTo>
                  <a:lnTo>
                    <a:pt x="95" y="29"/>
                  </a:lnTo>
                  <a:lnTo>
                    <a:pt x="131" y="0"/>
                  </a:lnTo>
                  <a:lnTo>
                    <a:pt x="143" y="34"/>
                  </a:lnTo>
                  <a:lnTo>
                    <a:pt x="170" y="46"/>
                  </a:lnTo>
                  <a:lnTo>
                    <a:pt x="209" y="93"/>
                  </a:lnTo>
                  <a:lnTo>
                    <a:pt x="112" y="106"/>
                  </a:lnTo>
                  <a:lnTo>
                    <a:pt x="80" y="93"/>
                  </a:lnTo>
                  <a:lnTo>
                    <a:pt x="66" y="116"/>
                  </a:lnTo>
                  <a:lnTo>
                    <a:pt x="39" y="116"/>
                  </a:lnTo>
                  <a:lnTo>
                    <a:pt x="25" y="129"/>
                  </a:lnTo>
                  <a:lnTo>
                    <a:pt x="0" y="9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5" name="Freeform 191"/>
            <p:cNvSpPr>
              <a:spLocks/>
            </p:cNvSpPr>
            <p:nvPr/>
          </p:nvSpPr>
          <p:spPr bwMode="auto">
            <a:xfrm>
              <a:off x="2902" y="2088"/>
              <a:ext cx="173" cy="262"/>
            </a:xfrm>
            <a:custGeom>
              <a:avLst/>
              <a:gdLst>
                <a:gd name="T0" fmla="*/ 0 w 173"/>
                <a:gd name="T1" fmla="*/ 149 h 262"/>
                <a:gd name="T2" fmla="*/ 25 w 173"/>
                <a:gd name="T3" fmla="*/ 162 h 262"/>
                <a:gd name="T4" fmla="*/ 19 w 173"/>
                <a:gd name="T5" fmla="*/ 175 h 262"/>
                <a:gd name="T6" fmla="*/ 31 w 173"/>
                <a:gd name="T7" fmla="*/ 219 h 262"/>
                <a:gd name="T8" fmla="*/ 11 w 173"/>
                <a:gd name="T9" fmla="*/ 227 h 262"/>
                <a:gd name="T10" fmla="*/ 33 w 173"/>
                <a:gd name="T11" fmla="*/ 261 h 262"/>
                <a:gd name="T12" fmla="*/ 85 w 173"/>
                <a:gd name="T13" fmla="*/ 250 h 262"/>
                <a:gd name="T14" fmla="*/ 91 w 173"/>
                <a:gd name="T15" fmla="*/ 237 h 262"/>
                <a:gd name="T16" fmla="*/ 114 w 173"/>
                <a:gd name="T17" fmla="*/ 233 h 262"/>
                <a:gd name="T18" fmla="*/ 150 w 173"/>
                <a:gd name="T19" fmla="*/ 204 h 262"/>
                <a:gd name="T20" fmla="*/ 137 w 173"/>
                <a:gd name="T21" fmla="*/ 172 h 262"/>
                <a:gd name="T22" fmla="*/ 154 w 173"/>
                <a:gd name="T23" fmla="*/ 129 h 262"/>
                <a:gd name="T24" fmla="*/ 171 w 173"/>
                <a:gd name="T25" fmla="*/ 126 h 262"/>
                <a:gd name="T26" fmla="*/ 172 w 173"/>
                <a:gd name="T27" fmla="*/ 65 h 262"/>
                <a:gd name="T28" fmla="*/ 43 w 173"/>
                <a:gd name="T29" fmla="*/ 0 h 262"/>
                <a:gd name="T30" fmla="*/ 27 w 173"/>
                <a:gd name="T31" fmla="*/ 6 h 262"/>
                <a:gd name="T32" fmla="*/ 27 w 173"/>
                <a:gd name="T33" fmla="*/ 32 h 262"/>
                <a:gd name="T34" fmla="*/ 43 w 173"/>
                <a:gd name="T35" fmla="*/ 50 h 262"/>
                <a:gd name="T36" fmla="*/ 33 w 173"/>
                <a:gd name="T37" fmla="*/ 107 h 262"/>
                <a:gd name="T38" fmla="*/ 0 w 173"/>
                <a:gd name="T39" fmla="*/ 149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3"/>
                <a:gd name="T61" fmla="*/ 0 h 262"/>
                <a:gd name="T62" fmla="*/ 173 w 173"/>
                <a:gd name="T63" fmla="*/ 262 h 2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3" h="262">
                  <a:moveTo>
                    <a:pt x="0" y="149"/>
                  </a:moveTo>
                  <a:lnTo>
                    <a:pt x="25" y="162"/>
                  </a:lnTo>
                  <a:lnTo>
                    <a:pt x="19" y="175"/>
                  </a:lnTo>
                  <a:lnTo>
                    <a:pt x="31" y="219"/>
                  </a:lnTo>
                  <a:lnTo>
                    <a:pt x="11" y="227"/>
                  </a:lnTo>
                  <a:lnTo>
                    <a:pt x="33" y="261"/>
                  </a:lnTo>
                  <a:lnTo>
                    <a:pt x="85" y="250"/>
                  </a:lnTo>
                  <a:lnTo>
                    <a:pt x="91" y="237"/>
                  </a:lnTo>
                  <a:lnTo>
                    <a:pt x="114" y="233"/>
                  </a:lnTo>
                  <a:lnTo>
                    <a:pt x="150" y="204"/>
                  </a:lnTo>
                  <a:lnTo>
                    <a:pt x="137" y="172"/>
                  </a:lnTo>
                  <a:lnTo>
                    <a:pt x="154" y="129"/>
                  </a:lnTo>
                  <a:lnTo>
                    <a:pt x="171" y="126"/>
                  </a:lnTo>
                  <a:lnTo>
                    <a:pt x="172" y="65"/>
                  </a:lnTo>
                  <a:lnTo>
                    <a:pt x="43" y="0"/>
                  </a:lnTo>
                  <a:lnTo>
                    <a:pt x="27" y="6"/>
                  </a:lnTo>
                  <a:lnTo>
                    <a:pt x="27" y="32"/>
                  </a:lnTo>
                  <a:lnTo>
                    <a:pt x="43" y="50"/>
                  </a:lnTo>
                  <a:lnTo>
                    <a:pt x="33" y="107"/>
                  </a:lnTo>
                  <a:lnTo>
                    <a:pt x="0" y="14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6" name="Freeform 192"/>
            <p:cNvSpPr>
              <a:spLocks/>
            </p:cNvSpPr>
            <p:nvPr/>
          </p:nvSpPr>
          <p:spPr bwMode="auto">
            <a:xfrm>
              <a:off x="2867" y="2408"/>
              <a:ext cx="121" cy="139"/>
            </a:xfrm>
            <a:custGeom>
              <a:avLst/>
              <a:gdLst>
                <a:gd name="T0" fmla="*/ 0 w 121"/>
                <a:gd name="T1" fmla="*/ 121 h 139"/>
                <a:gd name="T2" fmla="*/ 12 w 121"/>
                <a:gd name="T3" fmla="*/ 138 h 139"/>
                <a:gd name="T4" fmla="*/ 29 w 121"/>
                <a:gd name="T5" fmla="*/ 133 h 139"/>
                <a:gd name="T6" fmla="*/ 53 w 121"/>
                <a:gd name="T7" fmla="*/ 134 h 139"/>
                <a:gd name="T8" fmla="*/ 76 w 121"/>
                <a:gd name="T9" fmla="*/ 120 h 139"/>
                <a:gd name="T10" fmla="*/ 81 w 121"/>
                <a:gd name="T11" fmla="*/ 92 h 139"/>
                <a:gd name="T12" fmla="*/ 105 w 121"/>
                <a:gd name="T13" fmla="*/ 69 h 139"/>
                <a:gd name="T14" fmla="*/ 120 w 121"/>
                <a:gd name="T15" fmla="*/ 0 h 139"/>
                <a:gd name="T16" fmla="*/ 93 w 121"/>
                <a:gd name="T17" fmla="*/ 0 h 139"/>
                <a:gd name="T18" fmla="*/ 79 w 121"/>
                <a:gd name="T19" fmla="*/ 13 h 139"/>
                <a:gd name="T20" fmla="*/ 76 w 121"/>
                <a:gd name="T21" fmla="*/ 34 h 139"/>
                <a:gd name="T22" fmla="*/ 34 w 121"/>
                <a:gd name="T23" fmla="*/ 24 h 139"/>
                <a:gd name="T24" fmla="*/ 33 w 121"/>
                <a:gd name="T25" fmla="*/ 39 h 139"/>
                <a:gd name="T26" fmla="*/ 50 w 121"/>
                <a:gd name="T27" fmla="*/ 40 h 139"/>
                <a:gd name="T28" fmla="*/ 45 w 121"/>
                <a:gd name="T29" fmla="*/ 95 h 139"/>
                <a:gd name="T30" fmla="*/ 23 w 121"/>
                <a:gd name="T31" fmla="*/ 88 h 139"/>
                <a:gd name="T32" fmla="*/ 0 w 121"/>
                <a:gd name="T33" fmla="*/ 121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39"/>
                <a:gd name="T53" fmla="*/ 121 w 12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39">
                  <a:moveTo>
                    <a:pt x="0" y="121"/>
                  </a:moveTo>
                  <a:lnTo>
                    <a:pt x="12" y="138"/>
                  </a:lnTo>
                  <a:lnTo>
                    <a:pt x="29" y="133"/>
                  </a:lnTo>
                  <a:lnTo>
                    <a:pt x="53" y="134"/>
                  </a:lnTo>
                  <a:lnTo>
                    <a:pt x="76" y="120"/>
                  </a:lnTo>
                  <a:lnTo>
                    <a:pt x="81" y="92"/>
                  </a:lnTo>
                  <a:lnTo>
                    <a:pt x="105" y="69"/>
                  </a:lnTo>
                  <a:lnTo>
                    <a:pt x="120" y="0"/>
                  </a:lnTo>
                  <a:lnTo>
                    <a:pt x="93" y="0"/>
                  </a:lnTo>
                  <a:lnTo>
                    <a:pt x="79" y="13"/>
                  </a:lnTo>
                  <a:lnTo>
                    <a:pt x="76" y="34"/>
                  </a:lnTo>
                  <a:lnTo>
                    <a:pt x="34" y="24"/>
                  </a:lnTo>
                  <a:lnTo>
                    <a:pt x="33" y="39"/>
                  </a:lnTo>
                  <a:lnTo>
                    <a:pt x="50" y="40"/>
                  </a:lnTo>
                  <a:lnTo>
                    <a:pt x="45" y="95"/>
                  </a:lnTo>
                  <a:lnTo>
                    <a:pt x="23" y="88"/>
                  </a:lnTo>
                  <a:lnTo>
                    <a:pt x="0" y="12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7" name="Freeform 193"/>
            <p:cNvSpPr>
              <a:spLocks/>
            </p:cNvSpPr>
            <p:nvPr/>
          </p:nvSpPr>
          <p:spPr bwMode="auto">
            <a:xfrm>
              <a:off x="2885" y="2385"/>
              <a:ext cx="305" cy="293"/>
            </a:xfrm>
            <a:custGeom>
              <a:avLst/>
              <a:gdLst>
                <a:gd name="T0" fmla="*/ 0 w 305"/>
                <a:gd name="T1" fmla="*/ 173 h 293"/>
                <a:gd name="T2" fmla="*/ 1 w 305"/>
                <a:gd name="T3" fmla="*/ 181 h 293"/>
                <a:gd name="T4" fmla="*/ 62 w 305"/>
                <a:gd name="T5" fmla="*/ 173 h 293"/>
                <a:gd name="T6" fmla="*/ 88 w 305"/>
                <a:gd name="T7" fmla="*/ 210 h 293"/>
                <a:gd name="T8" fmla="*/ 111 w 305"/>
                <a:gd name="T9" fmla="*/ 208 h 293"/>
                <a:gd name="T10" fmla="*/ 116 w 305"/>
                <a:gd name="T11" fmla="*/ 192 h 293"/>
                <a:gd name="T12" fmla="*/ 137 w 305"/>
                <a:gd name="T13" fmla="*/ 190 h 293"/>
                <a:gd name="T14" fmla="*/ 152 w 305"/>
                <a:gd name="T15" fmla="*/ 201 h 293"/>
                <a:gd name="T16" fmla="*/ 155 w 305"/>
                <a:gd name="T17" fmla="*/ 258 h 293"/>
                <a:gd name="T18" fmla="*/ 188 w 305"/>
                <a:gd name="T19" fmla="*/ 255 h 293"/>
                <a:gd name="T20" fmla="*/ 279 w 305"/>
                <a:gd name="T21" fmla="*/ 292 h 293"/>
                <a:gd name="T22" fmla="*/ 279 w 305"/>
                <a:gd name="T23" fmla="*/ 275 h 293"/>
                <a:gd name="T24" fmla="*/ 261 w 305"/>
                <a:gd name="T25" fmla="*/ 267 h 293"/>
                <a:gd name="T26" fmla="*/ 264 w 305"/>
                <a:gd name="T27" fmla="*/ 226 h 293"/>
                <a:gd name="T28" fmla="*/ 293 w 305"/>
                <a:gd name="T29" fmla="*/ 211 h 293"/>
                <a:gd name="T30" fmla="*/ 275 w 305"/>
                <a:gd name="T31" fmla="*/ 183 h 293"/>
                <a:gd name="T32" fmla="*/ 272 w 305"/>
                <a:gd name="T33" fmla="*/ 135 h 293"/>
                <a:gd name="T34" fmla="*/ 269 w 305"/>
                <a:gd name="T35" fmla="*/ 123 h 293"/>
                <a:gd name="T36" fmla="*/ 279 w 305"/>
                <a:gd name="T37" fmla="*/ 102 h 293"/>
                <a:gd name="T38" fmla="*/ 293 w 305"/>
                <a:gd name="T39" fmla="*/ 62 h 293"/>
                <a:gd name="T40" fmla="*/ 304 w 305"/>
                <a:gd name="T41" fmla="*/ 47 h 293"/>
                <a:gd name="T42" fmla="*/ 298 w 305"/>
                <a:gd name="T43" fmla="*/ 24 h 293"/>
                <a:gd name="T44" fmla="*/ 245 w 305"/>
                <a:gd name="T45" fmla="*/ 0 h 293"/>
                <a:gd name="T46" fmla="*/ 148 w 305"/>
                <a:gd name="T47" fmla="*/ 13 h 293"/>
                <a:gd name="T48" fmla="*/ 116 w 305"/>
                <a:gd name="T49" fmla="*/ 0 h 293"/>
                <a:gd name="T50" fmla="*/ 102 w 305"/>
                <a:gd name="T51" fmla="*/ 23 h 293"/>
                <a:gd name="T52" fmla="*/ 87 w 305"/>
                <a:gd name="T53" fmla="*/ 92 h 293"/>
                <a:gd name="T54" fmla="*/ 63 w 305"/>
                <a:gd name="T55" fmla="*/ 115 h 293"/>
                <a:gd name="T56" fmla="*/ 58 w 305"/>
                <a:gd name="T57" fmla="*/ 143 h 293"/>
                <a:gd name="T58" fmla="*/ 35 w 305"/>
                <a:gd name="T59" fmla="*/ 157 h 293"/>
                <a:gd name="T60" fmla="*/ 11 w 305"/>
                <a:gd name="T61" fmla="*/ 156 h 293"/>
                <a:gd name="T62" fmla="*/ 0 w 305"/>
                <a:gd name="T63" fmla="*/ 173 h 2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293"/>
                <a:gd name="T98" fmla="*/ 305 w 305"/>
                <a:gd name="T99" fmla="*/ 293 h 2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293">
                  <a:moveTo>
                    <a:pt x="0" y="173"/>
                  </a:moveTo>
                  <a:lnTo>
                    <a:pt x="1" y="181"/>
                  </a:lnTo>
                  <a:lnTo>
                    <a:pt x="62" y="173"/>
                  </a:lnTo>
                  <a:lnTo>
                    <a:pt x="88" y="210"/>
                  </a:lnTo>
                  <a:lnTo>
                    <a:pt x="111" y="208"/>
                  </a:lnTo>
                  <a:lnTo>
                    <a:pt x="116" y="192"/>
                  </a:lnTo>
                  <a:lnTo>
                    <a:pt x="137" y="190"/>
                  </a:lnTo>
                  <a:lnTo>
                    <a:pt x="152" y="201"/>
                  </a:lnTo>
                  <a:lnTo>
                    <a:pt x="155" y="258"/>
                  </a:lnTo>
                  <a:lnTo>
                    <a:pt x="188" y="255"/>
                  </a:lnTo>
                  <a:lnTo>
                    <a:pt x="279" y="292"/>
                  </a:lnTo>
                  <a:lnTo>
                    <a:pt x="279" y="275"/>
                  </a:lnTo>
                  <a:lnTo>
                    <a:pt x="261" y="267"/>
                  </a:lnTo>
                  <a:lnTo>
                    <a:pt x="264" y="226"/>
                  </a:lnTo>
                  <a:lnTo>
                    <a:pt x="293" y="211"/>
                  </a:lnTo>
                  <a:lnTo>
                    <a:pt x="275" y="183"/>
                  </a:lnTo>
                  <a:lnTo>
                    <a:pt x="272" y="135"/>
                  </a:lnTo>
                  <a:lnTo>
                    <a:pt x="269" y="123"/>
                  </a:lnTo>
                  <a:lnTo>
                    <a:pt x="279" y="102"/>
                  </a:lnTo>
                  <a:lnTo>
                    <a:pt x="293" y="62"/>
                  </a:lnTo>
                  <a:lnTo>
                    <a:pt x="304" y="47"/>
                  </a:lnTo>
                  <a:lnTo>
                    <a:pt x="298" y="24"/>
                  </a:lnTo>
                  <a:lnTo>
                    <a:pt x="245" y="0"/>
                  </a:lnTo>
                  <a:lnTo>
                    <a:pt x="148" y="13"/>
                  </a:lnTo>
                  <a:lnTo>
                    <a:pt x="116" y="0"/>
                  </a:lnTo>
                  <a:lnTo>
                    <a:pt x="102" y="23"/>
                  </a:lnTo>
                  <a:lnTo>
                    <a:pt x="87" y="92"/>
                  </a:lnTo>
                  <a:lnTo>
                    <a:pt x="63" y="115"/>
                  </a:lnTo>
                  <a:lnTo>
                    <a:pt x="58" y="143"/>
                  </a:lnTo>
                  <a:lnTo>
                    <a:pt x="35" y="157"/>
                  </a:lnTo>
                  <a:lnTo>
                    <a:pt x="11" y="156"/>
                  </a:lnTo>
                  <a:lnTo>
                    <a:pt x="0" y="17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8" name="Freeform 194"/>
            <p:cNvSpPr>
              <a:spLocks/>
            </p:cNvSpPr>
            <p:nvPr/>
          </p:nvSpPr>
          <p:spPr bwMode="auto">
            <a:xfrm>
              <a:off x="3206" y="1876"/>
              <a:ext cx="38" cy="21"/>
            </a:xfrm>
            <a:custGeom>
              <a:avLst/>
              <a:gdLst>
                <a:gd name="T0" fmla="*/ 0 w 38"/>
                <a:gd name="T1" fmla="*/ 10 h 21"/>
                <a:gd name="T2" fmla="*/ 13 w 38"/>
                <a:gd name="T3" fmla="*/ 20 h 21"/>
                <a:gd name="T4" fmla="*/ 37 w 38"/>
                <a:gd name="T5" fmla="*/ 0 h 21"/>
                <a:gd name="T6" fmla="*/ 0 w 38"/>
                <a:gd name="T7" fmla="*/ 10 h 21"/>
                <a:gd name="T8" fmla="*/ 0 60000 65536"/>
                <a:gd name="T9" fmla="*/ 0 60000 65536"/>
                <a:gd name="T10" fmla="*/ 0 60000 65536"/>
                <a:gd name="T11" fmla="*/ 0 60000 65536"/>
                <a:gd name="T12" fmla="*/ 0 w 38"/>
                <a:gd name="T13" fmla="*/ 0 h 21"/>
                <a:gd name="T14" fmla="*/ 38 w 38"/>
                <a:gd name="T15" fmla="*/ 21 h 21"/>
              </a:gdLst>
              <a:ahLst/>
              <a:cxnLst>
                <a:cxn ang="T8">
                  <a:pos x="T0" y="T1"/>
                </a:cxn>
                <a:cxn ang="T9">
                  <a:pos x="T2" y="T3"/>
                </a:cxn>
                <a:cxn ang="T10">
                  <a:pos x="T4" y="T5"/>
                </a:cxn>
                <a:cxn ang="T11">
                  <a:pos x="T6" y="T7"/>
                </a:cxn>
              </a:cxnLst>
              <a:rect l="T12" t="T13" r="T14" b="T15"/>
              <a:pathLst>
                <a:path w="38" h="21">
                  <a:moveTo>
                    <a:pt x="0" y="10"/>
                  </a:moveTo>
                  <a:lnTo>
                    <a:pt x="13" y="20"/>
                  </a:lnTo>
                  <a:lnTo>
                    <a:pt x="37" y="0"/>
                  </a:lnTo>
                  <a:lnTo>
                    <a:pt x="0" y="1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39" name="Freeform 195"/>
            <p:cNvSpPr>
              <a:spLocks/>
            </p:cNvSpPr>
            <p:nvPr/>
          </p:nvSpPr>
          <p:spPr bwMode="auto">
            <a:xfrm>
              <a:off x="2703" y="2269"/>
              <a:ext cx="44" cy="99"/>
            </a:xfrm>
            <a:custGeom>
              <a:avLst/>
              <a:gdLst>
                <a:gd name="T0" fmla="*/ 0 w 44"/>
                <a:gd name="T1" fmla="*/ 23 h 99"/>
                <a:gd name="T2" fmla="*/ 17 w 44"/>
                <a:gd name="T3" fmla="*/ 98 h 99"/>
                <a:gd name="T4" fmla="*/ 31 w 44"/>
                <a:gd name="T5" fmla="*/ 97 h 99"/>
                <a:gd name="T6" fmla="*/ 43 w 44"/>
                <a:gd name="T7" fmla="*/ 11 h 99"/>
                <a:gd name="T8" fmla="*/ 31 w 44"/>
                <a:gd name="T9" fmla="*/ 0 h 99"/>
                <a:gd name="T10" fmla="*/ 23 w 44"/>
                <a:gd name="T11" fmla="*/ 7 h 99"/>
                <a:gd name="T12" fmla="*/ 0 w 44"/>
                <a:gd name="T13" fmla="*/ 23 h 99"/>
                <a:gd name="T14" fmla="*/ 0 60000 65536"/>
                <a:gd name="T15" fmla="*/ 0 60000 65536"/>
                <a:gd name="T16" fmla="*/ 0 60000 65536"/>
                <a:gd name="T17" fmla="*/ 0 60000 65536"/>
                <a:gd name="T18" fmla="*/ 0 60000 65536"/>
                <a:gd name="T19" fmla="*/ 0 60000 65536"/>
                <a:gd name="T20" fmla="*/ 0 60000 65536"/>
                <a:gd name="T21" fmla="*/ 0 w 44"/>
                <a:gd name="T22" fmla="*/ 0 h 99"/>
                <a:gd name="T23" fmla="*/ 44 w 44"/>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99">
                  <a:moveTo>
                    <a:pt x="0" y="23"/>
                  </a:moveTo>
                  <a:lnTo>
                    <a:pt x="17" y="98"/>
                  </a:lnTo>
                  <a:lnTo>
                    <a:pt x="31" y="97"/>
                  </a:lnTo>
                  <a:lnTo>
                    <a:pt x="43" y="11"/>
                  </a:lnTo>
                  <a:lnTo>
                    <a:pt x="31" y="0"/>
                  </a:lnTo>
                  <a:lnTo>
                    <a:pt x="23" y="7"/>
                  </a:lnTo>
                  <a:lnTo>
                    <a:pt x="0" y="2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0" name="Freeform 196"/>
            <p:cNvSpPr>
              <a:spLocks/>
            </p:cNvSpPr>
            <p:nvPr/>
          </p:nvSpPr>
          <p:spPr bwMode="auto">
            <a:xfrm>
              <a:off x="2840" y="2432"/>
              <a:ext cx="30" cy="21"/>
            </a:xfrm>
            <a:custGeom>
              <a:avLst/>
              <a:gdLst>
                <a:gd name="T0" fmla="*/ 0 w 30"/>
                <a:gd name="T1" fmla="*/ 20 h 21"/>
                <a:gd name="T2" fmla="*/ 2 w 30"/>
                <a:gd name="T3" fmla="*/ 0 h 21"/>
                <a:gd name="T4" fmla="*/ 29 w 30"/>
                <a:gd name="T5" fmla="*/ 0 h 21"/>
                <a:gd name="T6" fmla="*/ 29 w 30"/>
                <a:gd name="T7" fmla="*/ 17 h 21"/>
                <a:gd name="T8" fmla="*/ 0 w 30"/>
                <a:gd name="T9" fmla="*/ 20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0" y="20"/>
                  </a:moveTo>
                  <a:lnTo>
                    <a:pt x="2" y="0"/>
                  </a:lnTo>
                  <a:lnTo>
                    <a:pt x="29" y="0"/>
                  </a:lnTo>
                  <a:lnTo>
                    <a:pt x="29" y="17"/>
                  </a:lnTo>
                  <a:lnTo>
                    <a:pt x="0" y="2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1" name="Freeform 197"/>
            <p:cNvSpPr>
              <a:spLocks/>
            </p:cNvSpPr>
            <p:nvPr/>
          </p:nvSpPr>
          <p:spPr bwMode="auto">
            <a:xfrm>
              <a:off x="3216" y="2177"/>
              <a:ext cx="243" cy="235"/>
            </a:xfrm>
            <a:custGeom>
              <a:avLst/>
              <a:gdLst>
                <a:gd name="T0" fmla="*/ 0 w 243"/>
                <a:gd name="T1" fmla="*/ 164 h 235"/>
                <a:gd name="T2" fmla="*/ 18 w 243"/>
                <a:gd name="T3" fmla="*/ 152 h 235"/>
                <a:gd name="T4" fmla="*/ 20 w 243"/>
                <a:gd name="T5" fmla="*/ 123 h 235"/>
                <a:gd name="T6" fmla="*/ 52 w 243"/>
                <a:gd name="T7" fmla="*/ 84 h 235"/>
                <a:gd name="T8" fmla="*/ 64 w 243"/>
                <a:gd name="T9" fmla="*/ 15 h 235"/>
                <a:gd name="T10" fmla="*/ 89 w 243"/>
                <a:gd name="T11" fmla="*/ 0 h 235"/>
                <a:gd name="T12" fmla="*/ 107 w 243"/>
                <a:gd name="T13" fmla="*/ 47 h 235"/>
                <a:gd name="T14" fmla="*/ 161 w 243"/>
                <a:gd name="T15" fmla="*/ 87 h 235"/>
                <a:gd name="T16" fmla="*/ 141 w 243"/>
                <a:gd name="T17" fmla="*/ 111 h 235"/>
                <a:gd name="T18" fmla="*/ 159 w 243"/>
                <a:gd name="T19" fmla="*/ 117 h 235"/>
                <a:gd name="T20" fmla="*/ 178 w 243"/>
                <a:gd name="T21" fmla="*/ 146 h 235"/>
                <a:gd name="T22" fmla="*/ 242 w 243"/>
                <a:gd name="T23" fmla="*/ 161 h 235"/>
                <a:gd name="T24" fmla="*/ 193 w 243"/>
                <a:gd name="T25" fmla="*/ 209 h 235"/>
                <a:gd name="T26" fmla="*/ 143 w 243"/>
                <a:gd name="T27" fmla="*/ 227 h 235"/>
                <a:gd name="T28" fmla="*/ 97 w 243"/>
                <a:gd name="T29" fmla="*/ 234 h 235"/>
                <a:gd name="T30" fmla="*/ 46 w 243"/>
                <a:gd name="T31" fmla="*/ 217 h 235"/>
                <a:gd name="T32" fmla="*/ 28 w 243"/>
                <a:gd name="T33" fmla="*/ 183 h 235"/>
                <a:gd name="T34" fmla="*/ 0 w 243"/>
                <a:gd name="T35" fmla="*/ 164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3"/>
                <a:gd name="T55" fmla="*/ 0 h 235"/>
                <a:gd name="T56" fmla="*/ 243 w 243"/>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3" h="235">
                  <a:moveTo>
                    <a:pt x="0" y="164"/>
                  </a:moveTo>
                  <a:lnTo>
                    <a:pt x="18" y="152"/>
                  </a:lnTo>
                  <a:lnTo>
                    <a:pt x="20" y="123"/>
                  </a:lnTo>
                  <a:lnTo>
                    <a:pt x="52" y="84"/>
                  </a:lnTo>
                  <a:lnTo>
                    <a:pt x="64" y="15"/>
                  </a:lnTo>
                  <a:lnTo>
                    <a:pt x="89" y="0"/>
                  </a:lnTo>
                  <a:lnTo>
                    <a:pt x="107" y="47"/>
                  </a:lnTo>
                  <a:lnTo>
                    <a:pt x="161" y="87"/>
                  </a:lnTo>
                  <a:lnTo>
                    <a:pt x="141" y="111"/>
                  </a:lnTo>
                  <a:lnTo>
                    <a:pt x="159" y="117"/>
                  </a:lnTo>
                  <a:lnTo>
                    <a:pt x="178" y="146"/>
                  </a:lnTo>
                  <a:lnTo>
                    <a:pt x="242" y="161"/>
                  </a:lnTo>
                  <a:lnTo>
                    <a:pt x="193" y="209"/>
                  </a:lnTo>
                  <a:lnTo>
                    <a:pt x="143" y="227"/>
                  </a:lnTo>
                  <a:lnTo>
                    <a:pt x="97" y="234"/>
                  </a:lnTo>
                  <a:lnTo>
                    <a:pt x="46" y="217"/>
                  </a:lnTo>
                  <a:lnTo>
                    <a:pt x="28" y="183"/>
                  </a:lnTo>
                  <a:lnTo>
                    <a:pt x="0" y="16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2" name="Freeform 198"/>
            <p:cNvSpPr>
              <a:spLocks/>
            </p:cNvSpPr>
            <p:nvPr/>
          </p:nvSpPr>
          <p:spPr bwMode="auto">
            <a:xfrm>
              <a:off x="3357" y="2264"/>
              <a:ext cx="26" cy="31"/>
            </a:xfrm>
            <a:custGeom>
              <a:avLst/>
              <a:gdLst>
                <a:gd name="T0" fmla="*/ 0 w 26"/>
                <a:gd name="T1" fmla="*/ 24 h 31"/>
                <a:gd name="T2" fmla="*/ 18 w 26"/>
                <a:gd name="T3" fmla="*/ 30 h 31"/>
                <a:gd name="T4" fmla="*/ 25 w 26"/>
                <a:gd name="T5" fmla="*/ 20 h 31"/>
                <a:gd name="T6" fmla="*/ 12 w 26"/>
                <a:gd name="T7" fmla="*/ 18 h 31"/>
                <a:gd name="T8" fmla="*/ 25 w 26"/>
                <a:gd name="T9" fmla="*/ 11 h 31"/>
                <a:gd name="T10" fmla="*/ 20 w 26"/>
                <a:gd name="T11" fmla="*/ 0 h 31"/>
                <a:gd name="T12" fmla="*/ 0 w 26"/>
                <a:gd name="T13" fmla="*/ 24 h 31"/>
                <a:gd name="T14" fmla="*/ 0 60000 65536"/>
                <a:gd name="T15" fmla="*/ 0 60000 65536"/>
                <a:gd name="T16" fmla="*/ 0 60000 65536"/>
                <a:gd name="T17" fmla="*/ 0 60000 65536"/>
                <a:gd name="T18" fmla="*/ 0 60000 65536"/>
                <a:gd name="T19" fmla="*/ 0 60000 65536"/>
                <a:gd name="T20" fmla="*/ 0 60000 65536"/>
                <a:gd name="T21" fmla="*/ 0 w 26"/>
                <a:gd name="T22" fmla="*/ 0 h 31"/>
                <a:gd name="T23" fmla="*/ 26 w 2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1">
                  <a:moveTo>
                    <a:pt x="0" y="24"/>
                  </a:moveTo>
                  <a:lnTo>
                    <a:pt x="18" y="30"/>
                  </a:lnTo>
                  <a:lnTo>
                    <a:pt x="25" y="20"/>
                  </a:lnTo>
                  <a:lnTo>
                    <a:pt x="12" y="18"/>
                  </a:lnTo>
                  <a:lnTo>
                    <a:pt x="25" y="11"/>
                  </a:lnTo>
                  <a:lnTo>
                    <a:pt x="20" y="0"/>
                  </a:lnTo>
                  <a:lnTo>
                    <a:pt x="0" y="2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3" name="Freeform 199"/>
            <p:cNvSpPr>
              <a:spLocks/>
            </p:cNvSpPr>
            <p:nvPr/>
          </p:nvSpPr>
          <p:spPr bwMode="auto">
            <a:xfrm>
              <a:off x="2828" y="2432"/>
              <a:ext cx="90" cy="98"/>
            </a:xfrm>
            <a:custGeom>
              <a:avLst/>
              <a:gdLst>
                <a:gd name="T0" fmla="*/ 0 w 90"/>
                <a:gd name="T1" fmla="*/ 46 h 98"/>
                <a:gd name="T2" fmla="*/ 10 w 90"/>
                <a:gd name="T3" fmla="*/ 31 h 98"/>
                <a:gd name="T4" fmla="*/ 16 w 90"/>
                <a:gd name="T5" fmla="*/ 32 h 98"/>
                <a:gd name="T6" fmla="*/ 12 w 90"/>
                <a:gd name="T7" fmla="*/ 20 h 98"/>
                <a:gd name="T8" fmla="*/ 41 w 90"/>
                <a:gd name="T9" fmla="*/ 17 h 98"/>
                <a:gd name="T10" fmla="*/ 41 w 90"/>
                <a:gd name="T11" fmla="*/ 0 h 98"/>
                <a:gd name="T12" fmla="*/ 73 w 90"/>
                <a:gd name="T13" fmla="*/ 0 h 98"/>
                <a:gd name="T14" fmla="*/ 72 w 90"/>
                <a:gd name="T15" fmla="*/ 15 h 98"/>
                <a:gd name="T16" fmla="*/ 89 w 90"/>
                <a:gd name="T17" fmla="*/ 16 h 98"/>
                <a:gd name="T18" fmla="*/ 84 w 90"/>
                <a:gd name="T19" fmla="*/ 71 h 98"/>
                <a:gd name="T20" fmla="*/ 62 w 90"/>
                <a:gd name="T21" fmla="*/ 64 h 98"/>
                <a:gd name="T22" fmla="*/ 39 w 90"/>
                <a:gd name="T23" fmla="*/ 97 h 98"/>
                <a:gd name="T24" fmla="*/ 0 w 90"/>
                <a:gd name="T25" fmla="*/ 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98"/>
                <a:gd name="T41" fmla="*/ 90 w 90"/>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98">
                  <a:moveTo>
                    <a:pt x="0" y="46"/>
                  </a:moveTo>
                  <a:lnTo>
                    <a:pt x="10" y="31"/>
                  </a:lnTo>
                  <a:lnTo>
                    <a:pt x="16" y="32"/>
                  </a:lnTo>
                  <a:lnTo>
                    <a:pt x="12" y="20"/>
                  </a:lnTo>
                  <a:lnTo>
                    <a:pt x="41" y="17"/>
                  </a:lnTo>
                  <a:lnTo>
                    <a:pt x="41" y="0"/>
                  </a:lnTo>
                  <a:lnTo>
                    <a:pt x="73" y="0"/>
                  </a:lnTo>
                  <a:lnTo>
                    <a:pt x="72" y="15"/>
                  </a:lnTo>
                  <a:lnTo>
                    <a:pt x="89" y="16"/>
                  </a:lnTo>
                  <a:lnTo>
                    <a:pt x="84" y="71"/>
                  </a:lnTo>
                  <a:lnTo>
                    <a:pt x="62" y="64"/>
                  </a:lnTo>
                  <a:lnTo>
                    <a:pt x="39" y="97"/>
                  </a:lnTo>
                  <a:lnTo>
                    <a:pt x="0" y="4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4" name="Freeform 200"/>
            <p:cNvSpPr>
              <a:spLocks/>
            </p:cNvSpPr>
            <p:nvPr/>
          </p:nvSpPr>
          <p:spPr bwMode="auto">
            <a:xfrm>
              <a:off x="2421" y="2249"/>
              <a:ext cx="48" cy="10"/>
            </a:xfrm>
            <a:custGeom>
              <a:avLst/>
              <a:gdLst>
                <a:gd name="T0" fmla="*/ 0 w 48"/>
                <a:gd name="T1" fmla="*/ 9 h 10"/>
                <a:gd name="T2" fmla="*/ 2 w 48"/>
                <a:gd name="T3" fmla="*/ 0 h 10"/>
                <a:gd name="T4" fmla="*/ 47 w 48"/>
                <a:gd name="T5" fmla="*/ 3 h 10"/>
                <a:gd name="T6" fmla="*/ 0 w 48"/>
                <a:gd name="T7" fmla="*/ 9 h 10"/>
                <a:gd name="T8" fmla="*/ 0 60000 65536"/>
                <a:gd name="T9" fmla="*/ 0 60000 65536"/>
                <a:gd name="T10" fmla="*/ 0 60000 65536"/>
                <a:gd name="T11" fmla="*/ 0 60000 65536"/>
                <a:gd name="T12" fmla="*/ 0 w 48"/>
                <a:gd name="T13" fmla="*/ 0 h 10"/>
                <a:gd name="T14" fmla="*/ 48 w 48"/>
                <a:gd name="T15" fmla="*/ 10 h 10"/>
              </a:gdLst>
              <a:ahLst/>
              <a:cxnLst>
                <a:cxn ang="T8">
                  <a:pos x="T0" y="T1"/>
                </a:cxn>
                <a:cxn ang="T9">
                  <a:pos x="T2" y="T3"/>
                </a:cxn>
                <a:cxn ang="T10">
                  <a:pos x="T4" y="T5"/>
                </a:cxn>
                <a:cxn ang="T11">
                  <a:pos x="T6" y="T7"/>
                </a:cxn>
              </a:cxnLst>
              <a:rect l="T12" t="T13" r="T14" b="T15"/>
              <a:pathLst>
                <a:path w="48" h="10">
                  <a:moveTo>
                    <a:pt x="0" y="9"/>
                  </a:moveTo>
                  <a:lnTo>
                    <a:pt x="2" y="0"/>
                  </a:lnTo>
                  <a:lnTo>
                    <a:pt x="47" y="3"/>
                  </a:lnTo>
                  <a:lnTo>
                    <a:pt x="0" y="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5" name="Freeform 201"/>
            <p:cNvSpPr>
              <a:spLocks/>
            </p:cNvSpPr>
            <p:nvPr/>
          </p:nvSpPr>
          <p:spPr bwMode="auto">
            <a:xfrm>
              <a:off x="2640" y="2288"/>
              <a:ext cx="69" cy="105"/>
            </a:xfrm>
            <a:custGeom>
              <a:avLst/>
              <a:gdLst>
                <a:gd name="T0" fmla="*/ 0 w 69"/>
                <a:gd name="T1" fmla="*/ 98 h 105"/>
                <a:gd name="T2" fmla="*/ 6 w 69"/>
                <a:gd name="T3" fmla="*/ 27 h 105"/>
                <a:gd name="T4" fmla="*/ 3 w 69"/>
                <a:gd name="T5" fmla="*/ 4 h 105"/>
                <a:gd name="T6" fmla="*/ 46 w 69"/>
                <a:gd name="T7" fmla="*/ 0 h 105"/>
                <a:gd name="T8" fmla="*/ 68 w 69"/>
                <a:gd name="T9" fmla="*/ 82 h 105"/>
                <a:gd name="T10" fmla="*/ 17 w 69"/>
                <a:gd name="T11" fmla="*/ 104 h 105"/>
                <a:gd name="T12" fmla="*/ 0 w 69"/>
                <a:gd name="T13" fmla="*/ 98 h 105"/>
                <a:gd name="T14" fmla="*/ 0 60000 65536"/>
                <a:gd name="T15" fmla="*/ 0 60000 65536"/>
                <a:gd name="T16" fmla="*/ 0 60000 65536"/>
                <a:gd name="T17" fmla="*/ 0 60000 65536"/>
                <a:gd name="T18" fmla="*/ 0 60000 65536"/>
                <a:gd name="T19" fmla="*/ 0 60000 65536"/>
                <a:gd name="T20" fmla="*/ 0 60000 65536"/>
                <a:gd name="T21" fmla="*/ 0 w 69"/>
                <a:gd name="T22" fmla="*/ 0 h 105"/>
                <a:gd name="T23" fmla="*/ 69 w 6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105">
                  <a:moveTo>
                    <a:pt x="0" y="98"/>
                  </a:moveTo>
                  <a:lnTo>
                    <a:pt x="6" y="27"/>
                  </a:lnTo>
                  <a:lnTo>
                    <a:pt x="3" y="4"/>
                  </a:lnTo>
                  <a:lnTo>
                    <a:pt x="46" y="0"/>
                  </a:lnTo>
                  <a:lnTo>
                    <a:pt x="68" y="82"/>
                  </a:lnTo>
                  <a:lnTo>
                    <a:pt x="17" y="104"/>
                  </a:lnTo>
                  <a:lnTo>
                    <a:pt x="0" y="9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6" name="Freeform 202"/>
            <p:cNvSpPr>
              <a:spLocks/>
            </p:cNvSpPr>
            <p:nvPr/>
          </p:nvSpPr>
          <p:spPr bwMode="auto">
            <a:xfrm>
              <a:off x="2449" y="2264"/>
              <a:ext cx="118" cy="87"/>
            </a:xfrm>
            <a:custGeom>
              <a:avLst/>
              <a:gdLst>
                <a:gd name="T0" fmla="*/ 0 w 118"/>
                <a:gd name="T1" fmla="*/ 28 h 87"/>
                <a:gd name="T2" fmla="*/ 19 w 118"/>
                <a:gd name="T3" fmla="*/ 16 h 87"/>
                <a:gd name="T4" fmla="*/ 20 w 118"/>
                <a:gd name="T5" fmla="*/ 0 h 87"/>
                <a:gd name="T6" fmla="*/ 58 w 118"/>
                <a:gd name="T7" fmla="*/ 3 h 87"/>
                <a:gd name="T8" fmla="*/ 69 w 118"/>
                <a:gd name="T9" fmla="*/ 11 h 87"/>
                <a:gd name="T10" fmla="*/ 96 w 118"/>
                <a:gd name="T11" fmla="*/ 2 h 87"/>
                <a:gd name="T12" fmla="*/ 112 w 118"/>
                <a:gd name="T13" fmla="*/ 40 h 87"/>
                <a:gd name="T14" fmla="*/ 117 w 118"/>
                <a:gd name="T15" fmla="*/ 69 h 87"/>
                <a:gd name="T16" fmla="*/ 107 w 118"/>
                <a:gd name="T17" fmla="*/ 67 h 87"/>
                <a:gd name="T18" fmla="*/ 104 w 118"/>
                <a:gd name="T19" fmla="*/ 83 h 87"/>
                <a:gd name="T20" fmla="*/ 87 w 118"/>
                <a:gd name="T21" fmla="*/ 86 h 87"/>
                <a:gd name="T22" fmla="*/ 87 w 118"/>
                <a:gd name="T23" fmla="*/ 69 h 87"/>
                <a:gd name="T24" fmla="*/ 77 w 118"/>
                <a:gd name="T25" fmla="*/ 68 h 87"/>
                <a:gd name="T26" fmla="*/ 61 w 118"/>
                <a:gd name="T27" fmla="*/ 44 h 87"/>
                <a:gd name="T28" fmla="*/ 27 w 118"/>
                <a:gd name="T29" fmla="*/ 58 h 87"/>
                <a:gd name="T30" fmla="*/ 0 w 118"/>
                <a:gd name="T31" fmla="*/ 28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87"/>
                <a:gd name="T50" fmla="*/ 118 w 11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87">
                  <a:moveTo>
                    <a:pt x="0" y="28"/>
                  </a:moveTo>
                  <a:lnTo>
                    <a:pt x="19" y="16"/>
                  </a:lnTo>
                  <a:lnTo>
                    <a:pt x="20" y="0"/>
                  </a:lnTo>
                  <a:lnTo>
                    <a:pt x="58" y="3"/>
                  </a:lnTo>
                  <a:lnTo>
                    <a:pt x="69" y="11"/>
                  </a:lnTo>
                  <a:lnTo>
                    <a:pt x="96" y="2"/>
                  </a:lnTo>
                  <a:lnTo>
                    <a:pt x="112" y="40"/>
                  </a:lnTo>
                  <a:lnTo>
                    <a:pt x="117" y="69"/>
                  </a:lnTo>
                  <a:lnTo>
                    <a:pt x="107" y="67"/>
                  </a:lnTo>
                  <a:lnTo>
                    <a:pt x="104" y="83"/>
                  </a:lnTo>
                  <a:lnTo>
                    <a:pt x="87" y="86"/>
                  </a:lnTo>
                  <a:lnTo>
                    <a:pt x="87" y="69"/>
                  </a:lnTo>
                  <a:lnTo>
                    <a:pt x="77" y="68"/>
                  </a:lnTo>
                  <a:lnTo>
                    <a:pt x="61" y="44"/>
                  </a:lnTo>
                  <a:lnTo>
                    <a:pt x="27" y="58"/>
                  </a:lnTo>
                  <a:lnTo>
                    <a:pt x="0" y="2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7" name="Freeform 203"/>
            <p:cNvSpPr>
              <a:spLocks/>
            </p:cNvSpPr>
            <p:nvPr/>
          </p:nvSpPr>
          <p:spPr bwMode="auto">
            <a:xfrm>
              <a:off x="3404" y="1990"/>
              <a:ext cx="30" cy="9"/>
            </a:xfrm>
            <a:custGeom>
              <a:avLst/>
              <a:gdLst>
                <a:gd name="T0" fmla="*/ 0 w 30"/>
                <a:gd name="T1" fmla="*/ 0 h 9"/>
                <a:gd name="T2" fmla="*/ 15 w 30"/>
                <a:gd name="T3" fmla="*/ 8 h 9"/>
                <a:gd name="T4" fmla="*/ 29 w 30"/>
                <a:gd name="T5" fmla="*/ 2 h 9"/>
                <a:gd name="T6" fmla="*/ 0 w 30"/>
                <a:gd name="T7" fmla="*/ 0 h 9"/>
                <a:gd name="T8" fmla="*/ 0 60000 65536"/>
                <a:gd name="T9" fmla="*/ 0 60000 65536"/>
                <a:gd name="T10" fmla="*/ 0 60000 65536"/>
                <a:gd name="T11" fmla="*/ 0 60000 65536"/>
                <a:gd name="T12" fmla="*/ 0 w 30"/>
                <a:gd name="T13" fmla="*/ 0 h 9"/>
                <a:gd name="T14" fmla="*/ 30 w 30"/>
                <a:gd name="T15" fmla="*/ 9 h 9"/>
              </a:gdLst>
              <a:ahLst/>
              <a:cxnLst>
                <a:cxn ang="T8">
                  <a:pos x="T0" y="T1"/>
                </a:cxn>
                <a:cxn ang="T9">
                  <a:pos x="T2" y="T3"/>
                </a:cxn>
                <a:cxn ang="T10">
                  <a:pos x="T4" y="T5"/>
                </a:cxn>
                <a:cxn ang="T11">
                  <a:pos x="T6" y="T7"/>
                </a:cxn>
              </a:cxnLst>
              <a:rect l="T12" t="T13" r="T14" b="T15"/>
              <a:pathLst>
                <a:path w="30" h="9">
                  <a:moveTo>
                    <a:pt x="0" y="0"/>
                  </a:moveTo>
                  <a:lnTo>
                    <a:pt x="15" y="8"/>
                  </a:lnTo>
                  <a:lnTo>
                    <a:pt x="29" y="2"/>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8" name="Freeform 204"/>
            <p:cNvSpPr>
              <a:spLocks/>
            </p:cNvSpPr>
            <p:nvPr/>
          </p:nvSpPr>
          <p:spPr bwMode="auto">
            <a:xfrm>
              <a:off x="3232" y="1920"/>
              <a:ext cx="26" cy="69"/>
            </a:xfrm>
            <a:custGeom>
              <a:avLst/>
              <a:gdLst>
                <a:gd name="T0" fmla="*/ 0 w 26"/>
                <a:gd name="T1" fmla="*/ 33 h 69"/>
                <a:gd name="T2" fmla="*/ 13 w 26"/>
                <a:gd name="T3" fmla="*/ 68 h 69"/>
                <a:gd name="T4" fmla="*/ 15 w 26"/>
                <a:gd name="T5" fmla="*/ 66 h 69"/>
                <a:gd name="T6" fmla="*/ 23 w 26"/>
                <a:gd name="T7" fmla="*/ 30 h 69"/>
                <a:gd name="T8" fmla="*/ 13 w 26"/>
                <a:gd name="T9" fmla="*/ 33 h 69"/>
                <a:gd name="T10" fmla="*/ 15 w 26"/>
                <a:gd name="T11" fmla="*/ 17 h 69"/>
                <a:gd name="T12" fmla="*/ 23 w 26"/>
                <a:gd name="T13" fmla="*/ 9 h 69"/>
                <a:gd name="T14" fmla="*/ 25 w 26"/>
                <a:gd name="T15" fmla="*/ 0 h 69"/>
                <a:gd name="T16" fmla="*/ 17 w 26"/>
                <a:gd name="T17" fmla="*/ 1 h 69"/>
                <a:gd name="T18" fmla="*/ 0 w 26"/>
                <a:gd name="T19" fmla="*/ 33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9"/>
                <a:gd name="T32" fmla="*/ 26 w 2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9">
                  <a:moveTo>
                    <a:pt x="0" y="33"/>
                  </a:moveTo>
                  <a:lnTo>
                    <a:pt x="13" y="68"/>
                  </a:lnTo>
                  <a:lnTo>
                    <a:pt x="15" y="66"/>
                  </a:lnTo>
                  <a:lnTo>
                    <a:pt x="23" y="30"/>
                  </a:lnTo>
                  <a:lnTo>
                    <a:pt x="13" y="33"/>
                  </a:lnTo>
                  <a:lnTo>
                    <a:pt x="15" y="17"/>
                  </a:lnTo>
                  <a:lnTo>
                    <a:pt x="23" y="9"/>
                  </a:lnTo>
                  <a:lnTo>
                    <a:pt x="25" y="0"/>
                  </a:lnTo>
                  <a:lnTo>
                    <a:pt x="17" y="1"/>
                  </a:lnTo>
                  <a:lnTo>
                    <a:pt x="0" y="3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49" name="Freeform 205"/>
            <p:cNvSpPr>
              <a:spLocks/>
            </p:cNvSpPr>
            <p:nvPr/>
          </p:nvSpPr>
          <p:spPr bwMode="auto">
            <a:xfrm>
              <a:off x="2552" y="2296"/>
              <a:ext cx="95" cy="101"/>
            </a:xfrm>
            <a:custGeom>
              <a:avLst/>
              <a:gdLst>
                <a:gd name="T0" fmla="*/ 0 w 95"/>
                <a:gd name="T1" fmla="*/ 66 h 101"/>
                <a:gd name="T2" fmla="*/ 1 w 95"/>
                <a:gd name="T3" fmla="*/ 51 h 101"/>
                <a:gd name="T4" fmla="*/ 4 w 95"/>
                <a:gd name="T5" fmla="*/ 35 h 101"/>
                <a:gd name="T6" fmla="*/ 14 w 95"/>
                <a:gd name="T7" fmla="*/ 37 h 101"/>
                <a:gd name="T8" fmla="*/ 9 w 95"/>
                <a:gd name="T9" fmla="*/ 8 h 101"/>
                <a:gd name="T10" fmla="*/ 37 w 95"/>
                <a:gd name="T11" fmla="*/ 0 h 101"/>
                <a:gd name="T12" fmla="*/ 53 w 95"/>
                <a:gd name="T13" fmla="*/ 6 h 101"/>
                <a:gd name="T14" fmla="*/ 62 w 95"/>
                <a:gd name="T15" fmla="*/ 15 h 101"/>
                <a:gd name="T16" fmla="*/ 94 w 95"/>
                <a:gd name="T17" fmla="*/ 19 h 101"/>
                <a:gd name="T18" fmla="*/ 88 w 95"/>
                <a:gd name="T19" fmla="*/ 90 h 101"/>
                <a:gd name="T20" fmla="*/ 15 w 95"/>
                <a:gd name="T21" fmla="*/ 100 h 101"/>
                <a:gd name="T22" fmla="*/ 17 w 95"/>
                <a:gd name="T23" fmla="*/ 77 h 101"/>
                <a:gd name="T24" fmla="*/ 0 w 95"/>
                <a:gd name="T25" fmla="*/ 66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101"/>
                <a:gd name="T41" fmla="*/ 95 w 95"/>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101">
                  <a:moveTo>
                    <a:pt x="0" y="66"/>
                  </a:moveTo>
                  <a:lnTo>
                    <a:pt x="1" y="51"/>
                  </a:lnTo>
                  <a:lnTo>
                    <a:pt x="4" y="35"/>
                  </a:lnTo>
                  <a:lnTo>
                    <a:pt x="14" y="37"/>
                  </a:lnTo>
                  <a:lnTo>
                    <a:pt x="9" y="8"/>
                  </a:lnTo>
                  <a:lnTo>
                    <a:pt x="37" y="0"/>
                  </a:lnTo>
                  <a:lnTo>
                    <a:pt x="53" y="6"/>
                  </a:lnTo>
                  <a:lnTo>
                    <a:pt x="62" y="15"/>
                  </a:lnTo>
                  <a:lnTo>
                    <a:pt x="94" y="19"/>
                  </a:lnTo>
                  <a:lnTo>
                    <a:pt x="88" y="90"/>
                  </a:lnTo>
                  <a:lnTo>
                    <a:pt x="15" y="100"/>
                  </a:lnTo>
                  <a:lnTo>
                    <a:pt x="17" y="77"/>
                  </a:lnTo>
                  <a:lnTo>
                    <a:pt x="0" y="6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0" name="Freeform 206"/>
            <p:cNvSpPr>
              <a:spLocks/>
            </p:cNvSpPr>
            <p:nvPr/>
          </p:nvSpPr>
          <p:spPr bwMode="auto">
            <a:xfrm>
              <a:off x="3245" y="1917"/>
              <a:ext cx="71" cy="76"/>
            </a:xfrm>
            <a:custGeom>
              <a:avLst/>
              <a:gdLst>
                <a:gd name="T0" fmla="*/ 0 w 71"/>
                <a:gd name="T1" fmla="*/ 36 h 76"/>
                <a:gd name="T2" fmla="*/ 2 w 71"/>
                <a:gd name="T3" fmla="*/ 20 h 76"/>
                <a:gd name="T4" fmla="*/ 10 w 71"/>
                <a:gd name="T5" fmla="*/ 12 h 76"/>
                <a:gd name="T6" fmla="*/ 27 w 71"/>
                <a:gd name="T7" fmla="*/ 19 h 76"/>
                <a:gd name="T8" fmla="*/ 62 w 71"/>
                <a:gd name="T9" fmla="*/ 0 h 76"/>
                <a:gd name="T10" fmla="*/ 70 w 71"/>
                <a:gd name="T11" fmla="*/ 21 h 76"/>
                <a:gd name="T12" fmla="*/ 33 w 71"/>
                <a:gd name="T13" fmla="*/ 32 h 76"/>
                <a:gd name="T14" fmla="*/ 51 w 71"/>
                <a:gd name="T15" fmla="*/ 49 h 76"/>
                <a:gd name="T16" fmla="*/ 42 w 71"/>
                <a:gd name="T17" fmla="*/ 59 h 76"/>
                <a:gd name="T18" fmla="*/ 20 w 71"/>
                <a:gd name="T19" fmla="*/ 75 h 76"/>
                <a:gd name="T20" fmla="*/ 2 w 71"/>
                <a:gd name="T21" fmla="*/ 69 h 76"/>
                <a:gd name="T22" fmla="*/ 10 w 71"/>
                <a:gd name="T23" fmla="*/ 33 h 76"/>
                <a:gd name="T24" fmla="*/ 0 w 71"/>
                <a:gd name="T25" fmla="*/ 3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76"/>
                <a:gd name="T41" fmla="*/ 71 w 71"/>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76">
                  <a:moveTo>
                    <a:pt x="0" y="36"/>
                  </a:moveTo>
                  <a:lnTo>
                    <a:pt x="2" y="20"/>
                  </a:lnTo>
                  <a:lnTo>
                    <a:pt x="10" y="12"/>
                  </a:lnTo>
                  <a:lnTo>
                    <a:pt x="27" y="19"/>
                  </a:lnTo>
                  <a:lnTo>
                    <a:pt x="62" y="0"/>
                  </a:lnTo>
                  <a:lnTo>
                    <a:pt x="70" y="21"/>
                  </a:lnTo>
                  <a:lnTo>
                    <a:pt x="33" y="32"/>
                  </a:lnTo>
                  <a:lnTo>
                    <a:pt x="51" y="49"/>
                  </a:lnTo>
                  <a:lnTo>
                    <a:pt x="42" y="59"/>
                  </a:lnTo>
                  <a:lnTo>
                    <a:pt x="20" y="75"/>
                  </a:lnTo>
                  <a:lnTo>
                    <a:pt x="2" y="69"/>
                  </a:lnTo>
                  <a:lnTo>
                    <a:pt x="10" y="33"/>
                  </a:lnTo>
                  <a:lnTo>
                    <a:pt x="0" y="3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1" name="Freeform 207"/>
            <p:cNvSpPr>
              <a:spLocks/>
            </p:cNvSpPr>
            <p:nvPr/>
          </p:nvSpPr>
          <p:spPr bwMode="auto">
            <a:xfrm>
              <a:off x="3232" y="2394"/>
              <a:ext cx="128" cy="147"/>
            </a:xfrm>
            <a:custGeom>
              <a:avLst/>
              <a:gdLst>
                <a:gd name="T0" fmla="*/ 0 w 128"/>
                <a:gd name="T1" fmla="*/ 9 h 147"/>
                <a:gd name="T2" fmla="*/ 17 w 128"/>
                <a:gd name="T3" fmla="*/ 40 h 147"/>
                <a:gd name="T4" fmla="*/ 0 w 128"/>
                <a:gd name="T5" fmla="*/ 69 h 147"/>
                <a:gd name="T6" fmla="*/ 13 w 128"/>
                <a:gd name="T7" fmla="*/ 77 h 147"/>
                <a:gd name="T8" fmla="*/ 4 w 128"/>
                <a:gd name="T9" fmla="*/ 87 h 147"/>
                <a:gd name="T10" fmla="*/ 87 w 128"/>
                <a:gd name="T11" fmla="*/ 146 h 147"/>
                <a:gd name="T12" fmla="*/ 121 w 128"/>
                <a:gd name="T13" fmla="*/ 99 h 147"/>
                <a:gd name="T14" fmla="*/ 114 w 128"/>
                <a:gd name="T15" fmla="*/ 86 h 147"/>
                <a:gd name="T16" fmla="*/ 114 w 128"/>
                <a:gd name="T17" fmla="*/ 27 h 147"/>
                <a:gd name="T18" fmla="*/ 127 w 128"/>
                <a:gd name="T19" fmla="*/ 10 h 147"/>
                <a:gd name="T20" fmla="*/ 81 w 128"/>
                <a:gd name="T21" fmla="*/ 17 h 147"/>
                <a:gd name="T22" fmla="*/ 30 w 128"/>
                <a:gd name="T23" fmla="*/ 0 h 147"/>
                <a:gd name="T24" fmla="*/ 0 w 128"/>
                <a:gd name="T25" fmla="*/ 9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47"/>
                <a:gd name="T41" fmla="*/ 128 w 128"/>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47">
                  <a:moveTo>
                    <a:pt x="0" y="9"/>
                  </a:moveTo>
                  <a:lnTo>
                    <a:pt x="17" y="40"/>
                  </a:lnTo>
                  <a:lnTo>
                    <a:pt x="0" y="69"/>
                  </a:lnTo>
                  <a:lnTo>
                    <a:pt x="13" y="77"/>
                  </a:lnTo>
                  <a:lnTo>
                    <a:pt x="4" y="87"/>
                  </a:lnTo>
                  <a:lnTo>
                    <a:pt x="87" y="146"/>
                  </a:lnTo>
                  <a:lnTo>
                    <a:pt x="121" y="99"/>
                  </a:lnTo>
                  <a:lnTo>
                    <a:pt x="114" y="86"/>
                  </a:lnTo>
                  <a:lnTo>
                    <a:pt x="114" y="27"/>
                  </a:lnTo>
                  <a:lnTo>
                    <a:pt x="127" y="10"/>
                  </a:lnTo>
                  <a:lnTo>
                    <a:pt x="81" y="17"/>
                  </a:lnTo>
                  <a:lnTo>
                    <a:pt x="30" y="0"/>
                  </a:lnTo>
                  <a:lnTo>
                    <a:pt x="0" y="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2" name="Freeform 208"/>
            <p:cNvSpPr>
              <a:spLocks/>
            </p:cNvSpPr>
            <p:nvPr/>
          </p:nvSpPr>
          <p:spPr bwMode="auto">
            <a:xfrm>
              <a:off x="3433" y="1976"/>
              <a:ext cx="30" cy="26"/>
            </a:xfrm>
            <a:custGeom>
              <a:avLst/>
              <a:gdLst>
                <a:gd name="T0" fmla="*/ 0 w 30"/>
                <a:gd name="T1" fmla="*/ 16 h 26"/>
                <a:gd name="T2" fmla="*/ 24 w 30"/>
                <a:gd name="T3" fmla="*/ 0 h 26"/>
                <a:gd name="T4" fmla="*/ 29 w 30"/>
                <a:gd name="T5" fmla="*/ 25 h 26"/>
                <a:gd name="T6" fmla="*/ 0 w 30"/>
                <a:gd name="T7" fmla="*/ 16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0" y="16"/>
                  </a:moveTo>
                  <a:lnTo>
                    <a:pt x="24" y="0"/>
                  </a:lnTo>
                  <a:lnTo>
                    <a:pt x="29" y="25"/>
                  </a:lnTo>
                  <a:lnTo>
                    <a:pt x="0" y="1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3" name="Freeform 209"/>
            <p:cNvSpPr>
              <a:spLocks/>
            </p:cNvSpPr>
            <p:nvPr/>
          </p:nvSpPr>
          <p:spPr bwMode="auto">
            <a:xfrm>
              <a:off x="3249" y="1893"/>
              <a:ext cx="26" cy="29"/>
            </a:xfrm>
            <a:custGeom>
              <a:avLst/>
              <a:gdLst>
                <a:gd name="T0" fmla="*/ 0 w 26"/>
                <a:gd name="T1" fmla="*/ 28 h 29"/>
                <a:gd name="T2" fmla="*/ 8 w 26"/>
                <a:gd name="T3" fmla="*/ 27 h 29"/>
                <a:gd name="T4" fmla="*/ 25 w 26"/>
                <a:gd name="T5" fmla="*/ 8 h 29"/>
                <a:gd name="T6" fmla="*/ 16 w 26"/>
                <a:gd name="T7" fmla="*/ 0 h 29"/>
                <a:gd name="T8" fmla="*/ 0 w 26"/>
                <a:gd name="T9" fmla="*/ 28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28"/>
                  </a:moveTo>
                  <a:lnTo>
                    <a:pt x="8" y="27"/>
                  </a:lnTo>
                  <a:lnTo>
                    <a:pt x="25" y="8"/>
                  </a:lnTo>
                  <a:lnTo>
                    <a:pt x="16" y="0"/>
                  </a:lnTo>
                  <a:lnTo>
                    <a:pt x="0" y="2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4" name="Freeform 210"/>
            <p:cNvSpPr>
              <a:spLocks/>
            </p:cNvSpPr>
            <p:nvPr/>
          </p:nvSpPr>
          <p:spPr bwMode="auto">
            <a:xfrm>
              <a:off x="2506" y="2332"/>
              <a:ext cx="64" cy="65"/>
            </a:xfrm>
            <a:custGeom>
              <a:avLst/>
              <a:gdLst>
                <a:gd name="T0" fmla="*/ 0 w 64"/>
                <a:gd name="T1" fmla="*/ 24 h 65"/>
                <a:gd name="T2" fmla="*/ 20 w 64"/>
                <a:gd name="T3" fmla="*/ 0 h 65"/>
                <a:gd name="T4" fmla="*/ 30 w 64"/>
                <a:gd name="T5" fmla="*/ 1 h 65"/>
                <a:gd name="T6" fmla="*/ 30 w 64"/>
                <a:gd name="T7" fmla="*/ 18 h 65"/>
                <a:gd name="T8" fmla="*/ 47 w 64"/>
                <a:gd name="T9" fmla="*/ 15 h 65"/>
                <a:gd name="T10" fmla="*/ 46 w 64"/>
                <a:gd name="T11" fmla="*/ 30 h 65"/>
                <a:gd name="T12" fmla="*/ 63 w 64"/>
                <a:gd name="T13" fmla="*/ 41 h 65"/>
                <a:gd name="T14" fmla="*/ 61 w 64"/>
                <a:gd name="T15" fmla="*/ 64 h 65"/>
                <a:gd name="T16" fmla="*/ 0 w 64"/>
                <a:gd name="T17" fmla="*/ 24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5"/>
                <a:gd name="T29" fmla="*/ 64 w 6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5">
                  <a:moveTo>
                    <a:pt x="0" y="24"/>
                  </a:moveTo>
                  <a:lnTo>
                    <a:pt x="20" y="0"/>
                  </a:lnTo>
                  <a:lnTo>
                    <a:pt x="30" y="1"/>
                  </a:lnTo>
                  <a:lnTo>
                    <a:pt x="30" y="18"/>
                  </a:lnTo>
                  <a:lnTo>
                    <a:pt x="47" y="15"/>
                  </a:lnTo>
                  <a:lnTo>
                    <a:pt x="46" y="30"/>
                  </a:lnTo>
                  <a:lnTo>
                    <a:pt x="63" y="41"/>
                  </a:lnTo>
                  <a:lnTo>
                    <a:pt x="61" y="64"/>
                  </a:lnTo>
                  <a:lnTo>
                    <a:pt x="0" y="2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5" name="Freeform 211"/>
            <p:cNvSpPr>
              <a:spLocks/>
            </p:cNvSpPr>
            <p:nvPr/>
          </p:nvSpPr>
          <p:spPr bwMode="auto">
            <a:xfrm>
              <a:off x="2838" y="1921"/>
              <a:ext cx="251" cy="233"/>
            </a:xfrm>
            <a:custGeom>
              <a:avLst/>
              <a:gdLst>
                <a:gd name="T0" fmla="*/ 0 w 251"/>
                <a:gd name="T1" fmla="*/ 121 h 233"/>
                <a:gd name="T2" fmla="*/ 0 w 251"/>
                <a:gd name="T3" fmla="*/ 50 h 233"/>
                <a:gd name="T4" fmla="*/ 32 w 251"/>
                <a:gd name="T5" fmla="*/ 0 h 233"/>
                <a:gd name="T6" fmla="*/ 91 w 251"/>
                <a:gd name="T7" fmla="*/ 15 h 233"/>
                <a:gd name="T8" fmla="*/ 103 w 251"/>
                <a:gd name="T9" fmla="*/ 32 h 233"/>
                <a:gd name="T10" fmla="*/ 151 w 251"/>
                <a:gd name="T11" fmla="*/ 50 h 233"/>
                <a:gd name="T12" fmla="*/ 167 w 251"/>
                <a:gd name="T13" fmla="*/ 44 h 233"/>
                <a:gd name="T14" fmla="*/ 168 w 251"/>
                <a:gd name="T15" fmla="*/ 19 h 233"/>
                <a:gd name="T16" fmla="*/ 184 w 251"/>
                <a:gd name="T17" fmla="*/ 7 h 233"/>
                <a:gd name="T18" fmla="*/ 250 w 251"/>
                <a:gd name="T19" fmla="*/ 27 h 233"/>
                <a:gd name="T20" fmla="*/ 243 w 251"/>
                <a:gd name="T21" fmla="*/ 54 h 233"/>
                <a:gd name="T22" fmla="*/ 250 w 251"/>
                <a:gd name="T23" fmla="*/ 190 h 233"/>
                <a:gd name="T24" fmla="*/ 250 w 251"/>
                <a:gd name="T25" fmla="*/ 223 h 233"/>
                <a:gd name="T26" fmla="*/ 236 w 251"/>
                <a:gd name="T27" fmla="*/ 223 h 233"/>
                <a:gd name="T28" fmla="*/ 236 w 251"/>
                <a:gd name="T29" fmla="*/ 232 h 233"/>
                <a:gd name="T30" fmla="*/ 107 w 251"/>
                <a:gd name="T31" fmla="*/ 167 h 233"/>
                <a:gd name="T32" fmla="*/ 91 w 251"/>
                <a:gd name="T33" fmla="*/ 173 h 233"/>
                <a:gd name="T34" fmla="*/ 37 w 251"/>
                <a:gd name="T35" fmla="*/ 165 h 233"/>
                <a:gd name="T36" fmla="*/ 0 w 251"/>
                <a:gd name="T37" fmla="*/ 121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1"/>
                <a:gd name="T58" fmla="*/ 0 h 233"/>
                <a:gd name="T59" fmla="*/ 251 w 251"/>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1" h="233">
                  <a:moveTo>
                    <a:pt x="0" y="121"/>
                  </a:moveTo>
                  <a:lnTo>
                    <a:pt x="0" y="50"/>
                  </a:lnTo>
                  <a:lnTo>
                    <a:pt x="32" y="0"/>
                  </a:lnTo>
                  <a:lnTo>
                    <a:pt x="91" y="15"/>
                  </a:lnTo>
                  <a:lnTo>
                    <a:pt x="103" y="32"/>
                  </a:lnTo>
                  <a:lnTo>
                    <a:pt x="151" y="50"/>
                  </a:lnTo>
                  <a:lnTo>
                    <a:pt x="167" y="44"/>
                  </a:lnTo>
                  <a:lnTo>
                    <a:pt x="168" y="19"/>
                  </a:lnTo>
                  <a:lnTo>
                    <a:pt x="184" y="7"/>
                  </a:lnTo>
                  <a:lnTo>
                    <a:pt x="250" y="27"/>
                  </a:lnTo>
                  <a:lnTo>
                    <a:pt x="243" y="54"/>
                  </a:lnTo>
                  <a:lnTo>
                    <a:pt x="250" y="190"/>
                  </a:lnTo>
                  <a:lnTo>
                    <a:pt x="250" y="223"/>
                  </a:lnTo>
                  <a:lnTo>
                    <a:pt x="236" y="223"/>
                  </a:lnTo>
                  <a:lnTo>
                    <a:pt x="236" y="232"/>
                  </a:lnTo>
                  <a:lnTo>
                    <a:pt x="107" y="167"/>
                  </a:lnTo>
                  <a:lnTo>
                    <a:pt x="91" y="173"/>
                  </a:lnTo>
                  <a:lnTo>
                    <a:pt x="37" y="165"/>
                  </a:lnTo>
                  <a:lnTo>
                    <a:pt x="0" y="12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6" name="Freeform 212"/>
            <p:cNvSpPr>
              <a:spLocks/>
            </p:cNvSpPr>
            <p:nvPr/>
          </p:nvSpPr>
          <p:spPr bwMode="auto">
            <a:xfrm>
              <a:off x="3378" y="2660"/>
              <a:ext cx="113" cy="223"/>
            </a:xfrm>
            <a:custGeom>
              <a:avLst/>
              <a:gdLst>
                <a:gd name="T0" fmla="*/ 0 w 113"/>
                <a:gd name="T1" fmla="*/ 159 h 223"/>
                <a:gd name="T2" fmla="*/ 10 w 113"/>
                <a:gd name="T3" fmla="*/ 204 h 223"/>
                <a:gd name="T4" fmla="*/ 31 w 113"/>
                <a:gd name="T5" fmla="*/ 222 h 223"/>
                <a:gd name="T6" fmla="*/ 66 w 113"/>
                <a:gd name="T7" fmla="*/ 204 h 223"/>
                <a:gd name="T8" fmla="*/ 105 w 113"/>
                <a:gd name="T9" fmla="*/ 52 h 223"/>
                <a:gd name="T10" fmla="*/ 112 w 113"/>
                <a:gd name="T11" fmla="*/ 57 h 223"/>
                <a:gd name="T12" fmla="*/ 95 w 113"/>
                <a:gd name="T13" fmla="*/ 0 h 223"/>
                <a:gd name="T14" fmla="*/ 75 w 113"/>
                <a:gd name="T15" fmla="*/ 24 h 223"/>
                <a:gd name="T16" fmla="*/ 76 w 113"/>
                <a:gd name="T17" fmla="*/ 41 h 223"/>
                <a:gd name="T18" fmla="*/ 51 w 113"/>
                <a:gd name="T19" fmla="*/ 59 h 223"/>
                <a:gd name="T20" fmla="*/ 20 w 113"/>
                <a:gd name="T21" fmla="*/ 67 h 223"/>
                <a:gd name="T22" fmla="*/ 11 w 113"/>
                <a:gd name="T23" fmla="*/ 86 h 223"/>
                <a:gd name="T24" fmla="*/ 20 w 113"/>
                <a:gd name="T25" fmla="*/ 125 h 223"/>
                <a:gd name="T26" fmla="*/ 0 w 113"/>
                <a:gd name="T27" fmla="*/ 159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
                <a:gd name="T43" fmla="*/ 0 h 223"/>
                <a:gd name="T44" fmla="*/ 113 w 113"/>
                <a:gd name="T45" fmla="*/ 223 h 2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 h="223">
                  <a:moveTo>
                    <a:pt x="0" y="159"/>
                  </a:moveTo>
                  <a:lnTo>
                    <a:pt x="10" y="204"/>
                  </a:lnTo>
                  <a:lnTo>
                    <a:pt x="31" y="222"/>
                  </a:lnTo>
                  <a:lnTo>
                    <a:pt x="66" y="204"/>
                  </a:lnTo>
                  <a:lnTo>
                    <a:pt x="105" y="52"/>
                  </a:lnTo>
                  <a:lnTo>
                    <a:pt x="112" y="57"/>
                  </a:lnTo>
                  <a:lnTo>
                    <a:pt x="95" y="0"/>
                  </a:lnTo>
                  <a:lnTo>
                    <a:pt x="75" y="24"/>
                  </a:lnTo>
                  <a:lnTo>
                    <a:pt x="76" y="41"/>
                  </a:lnTo>
                  <a:lnTo>
                    <a:pt x="51" y="59"/>
                  </a:lnTo>
                  <a:lnTo>
                    <a:pt x="20" y="67"/>
                  </a:lnTo>
                  <a:lnTo>
                    <a:pt x="11" y="86"/>
                  </a:lnTo>
                  <a:lnTo>
                    <a:pt x="20" y="125"/>
                  </a:lnTo>
                  <a:lnTo>
                    <a:pt x="0" y="15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7" name="Freeform 213"/>
            <p:cNvSpPr>
              <a:spLocks/>
            </p:cNvSpPr>
            <p:nvPr/>
          </p:nvSpPr>
          <p:spPr bwMode="auto">
            <a:xfrm>
              <a:off x="3213" y="2616"/>
              <a:ext cx="52" cy="126"/>
            </a:xfrm>
            <a:custGeom>
              <a:avLst/>
              <a:gdLst>
                <a:gd name="T0" fmla="*/ 0 w 52"/>
                <a:gd name="T1" fmla="*/ 68 h 126"/>
                <a:gd name="T2" fmla="*/ 6 w 52"/>
                <a:gd name="T3" fmla="*/ 76 h 126"/>
                <a:gd name="T4" fmla="*/ 27 w 52"/>
                <a:gd name="T5" fmla="*/ 82 h 126"/>
                <a:gd name="T6" fmla="*/ 24 w 52"/>
                <a:gd name="T7" fmla="*/ 106 h 126"/>
                <a:gd name="T8" fmla="*/ 41 w 52"/>
                <a:gd name="T9" fmla="*/ 125 h 126"/>
                <a:gd name="T10" fmla="*/ 51 w 52"/>
                <a:gd name="T11" fmla="*/ 90 h 126"/>
                <a:gd name="T12" fmla="*/ 34 w 52"/>
                <a:gd name="T13" fmla="*/ 66 h 126"/>
                <a:gd name="T14" fmla="*/ 40 w 52"/>
                <a:gd name="T15" fmla="*/ 79 h 126"/>
                <a:gd name="T16" fmla="*/ 30 w 52"/>
                <a:gd name="T17" fmla="*/ 78 h 126"/>
                <a:gd name="T18" fmla="*/ 19 w 52"/>
                <a:gd name="T19" fmla="*/ 46 h 126"/>
                <a:gd name="T20" fmla="*/ 19 w 52"/>
                <a:gd name="T21" fmla="*/ 3 h 126"/>
                <a:gd name="T22" fmla="*/ 3 w 52"/>
                <a:gd name="T23" fmla="*/ 0 h 126"/>
                <a:gd name="T24" fmla="*/ 15 w 52"/>
                <a:gd name="T25" fmla="*/ 20 h 126"/>
                <a:gd name="T26" fmla="*/ 0 w 52"/>
                <a:gd name="T27" fmla="*/ 68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26"/>
                <a:gd name="T44" fmla="*/ 52 w 52"/>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26">
                  <a:moveTo>
                    <a:pt x="0" y="68"/>
                  </a:moveTo>
                  <a:lnTo>
                    <a:pt x="6" y="76"/>
                  </a:lnTo>
                  <a:lnTo>
                    <a:pt x="27" y="82"/>
                  </a:lnTo>
                  <a:lnTo>
                    <a:pt x="24" y="106"/>
                  </a:lnTo>
                  <a:lnTo>
                    <a:pt x="41" y="125"/>
                  </a:lnTo>
                  <a:lnTo>
                    <a:pt x="51" y="90"/>
                  </a:lnTo>
                  <a:lnTo>
                    <a:pt x="34" y="66"/>
                  </a:lnTo>
                  <a:lnTo>
                    <a:pt x="40" y="79"/>
                  </a:lnTo>
                  <a:lnTo>
                    <a:pt x="30" y="78"/>
                  </a:lnTo>
                  <a:lnTo>
                    <a:pt x="19" y="46"/>
                  </a:lnTo>
                  <a:lnTo>
                    <a:pt x="19" y="3"/>
                  </a:lnTo>
                  <a:lnTo>
                    <a:pt x="3" y="0"/>
                  </a:lnTo>
                  <a:lnTo>
                    <a:pt x="15" y="20"/>
                  </a:lnTo>
                  <a:lnTo>
                    <a:pt x="0" y="6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8" name="Freeform 214"/>
            <p:cNvSpPr>
              <a:spLocks/>
            </p:cNvSpPr>
            <p:nvPr/>
          </p:nvSpPr>
          <p:spPr bwMode="auto">
            <a:xfrm>
              <a:off x="2495" y="2062"/>
              <a:ext cx="260" cy="243"/>
            </a:xfrm>
            <a:custGeom>
              <a:avLst/>
              <a:gdLst>
                <a:gd name="T0" fmla="*/ 0 w 260"/>
                <a:gd name="T1" fmla="*/ 168 h 243"/>
                <a:gd name="T2" fmla="*/ 12 w 260"/>
                <a:gd name="T3" fmla="*/ 151 h 243"/>
                <a:gd name="T4" fmla="*/ 24 w 260"/>
                <a:gd name="T5" fmla="*/ 162 h 243"/>
                <a:gd name="T6" fmla="*/ 105 w 260"/>
                <a:gd name="T7" fmla="*/ 157 h 243"/>
                <a:gd name="T8" fmla="*/ 88 w 260"/>
                <a:gd name="T9" fmla="*/ 0 h 243"/>
                <a:gd name="T10" fmla="*/ 116 w 260"/>
                <a:gd name="T11" fmla="*/ 0 h 243"/>
                <a:gd name="T12" fmla="*/ 245 w 260"/>
                <a:gd name="T13" fmla="*/ 85 h 243"/>
                <a:gd name="T14" fmla="*/ 246 w 260"/>
                <a:gd name="T15" fmla="*/ 99 h 243"/>
                <a:gd name="T16" fmla="*/ 259 w 260"/>
                <a:gd name="T17" fmla="*/ 97 h 243"/>
                <a:gd name="T18" fmla="*/ 259 w 260"/>
                <a:gd name="T19" fmla="*/ 147 h 243"/>
                <a:gd name="T20" fmla="*/ 249 w 260"/>
                <a:gd name="T21" fmla="*/ 158 h 243"/>
                <a:gd name="T22" fmla="*/ 197 w 260"/>
                <a:gd name="T23" fmla="*/ 165 h 243"/>
                <a:gd name="T24" fmla="*/ 131 w 260"/>
                <a:gd name="T25" fmla="*/ 193 h 243"/>
                <a:gd name="T26" fmla="*/ 110 w 260"/>
                <a:gd name="T27" fmla="*/ 240 h 243"/>
                <a:gd name="T28" fmla="*/ 94 w 260"/>
                <a:gd name="T29" fmla="*/ 234 h 243"/>
                <a:gd name="T30" fmla="*/ 66 w 260"/>
                <a:gd name="T31" fmla="*/ 242 h 243"/>
                <a:gd name="T32" fmla="*/ 50 w 260"/>
                <a:gd name="T33" fmla="*/ 204 h 243"/>
                <a:gd name="T34" fmla="*/ 23 w 260"/>
                <a:gd name="T35" fmla="*/ 213 h 243"/>
                <a:gd name="T36" fmla="*/ 12 w 260"/>
                <a:gd name="T37" fmla="*/ 205 h 243"/>
                <a:gd name="T38" fmla="*/ 0 w 260"/>
                <a:gd name="T39" fmla="*/ 168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0"/>
                <a:gd name="T61" fmla="*/ 0 h 243"/>
                <a:gd name="T62" fmla="*/ 260 w 260"/>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0" h="243">
                  <a:moveTo>
                    <a:pt x="0" y="168"/>
                  </a:moveTo>
                  <a:lnTo>
                    <a:pt x="12" y="151"/>
                  </a:lnTo>
                  <a:lnTo>
                    <a:pt x="24" y="162"/>
                  </a:lnTo>
                  <a:lnTo>
                    <a:pt x="105" y="157"/>
                  </a:lnTo>
                  <a:lnTo>
                    <a:pt x="88" y="0"/>
                  </a:lnTo>
                  <a:lnTo>
                    <a:pt x="116" y="0"/>
                  </a:lnTo>
                  <a:lnTo>
                    <a:pt x="245" y="85"/>
                  </a:lnTo>
                  <a:lnTo>
                    <a:pt x="246" y="99"/>
                  </a:lnTo>
                  <a:lnTo>
                    <a:pt x="259" y="97"/>
                  </a:lnTo>
                  <a:lnTo>
                    <a:pt x="259" y="147"/>
                  </a:lnTo>
                  <a:lnTo>
                    <a:pt x="249" y="158"/>
                  </a:lnTo>
                  <a:lnTo>
                    <a:pt x="197" y="165"/>
                  </a:lnTo>
                  <a:lnTo>
                    <a:pt x="131" y="193"/>
                  </a:lnTo>
                  <a:lnTo>
                    <a:pt x="110" y="240"/>
                  </a:lnTo>
                  <a:lnTo>
                    <a:pt x="94" y="234"/>
                  </a:lnTo>
                  <a:lnTo>
                    <a:pt x="66" y="242"/>
                  </a:lnTo>
                  <a:lnTo>
                    <a:pt x="50" y="204"/>
                  </a:lnTo>
                  <a:lnTo>
                    <a:pt x="23" y="213"/>
                  </a:lnTo>
                  <a:lnTo>
                    <a:pt x="12" y="205"/>
                  </a:lnTo>
                  <a:lnTo>
                    <a:pt x="0" y="16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59" name="Freeform 215"/>
            <p:cNvSpPr>
              <a:spLocks/>
            </p:cNvSpPr>
            <p:nvPr/>
          </p:nvSpPr>
          <p:spPr bwMode="auto">
            <a:xfrm>
              <a:off x="2418" y="2023"/>
              <a:ext cx="194" cy="208"/>
            </a:xfrm>
            <a:custGeom>
              <a:avLst/>
              <a:gdLst>
                <a:gd name="T0" fmla="*/ 0 w 194"/>
                <a:gd name="T1" fmla="*/ 104 h 208"/>
                <a:gd name="T2" fmla="*/ 11 w 194"/>
                <a:gd name="T3" fmla="*/ 116 h 208"/>
                <a:gd name="T4" fmla="*/ 14 w 194"/>
                <a:gd name="T5" fmla="*/ 147 h 208"/>
                <a:gd name="T6" fmla="*/ 5 w 194"/>
                <a:gd name="T7" fmla="*/ 186 h 208"/>
                <a:gd name="T8" fmla="*/ 41 w 194"/>
                <a:gd name="T9" fmla="*/ 177 h 208"/>
                <a:gd name="T10" fmla="*/ 77 w 194"/>
                <a:gd name="T11" fmla="*/ 207 h 208"/>
                <a:gd name="T12" fmla="*/ 89 w 194"/>
                <a:gd name="T13" fmla="*/ 190 h 208"/>
                <a:gd name="T14" fmla="*/ 101 w 194"/>
                <a:gd name="T15" fmla="*/ 201 h 208"/>
                <a:gd name="T16" fmla="*/ 182 w 194"/>
                <a:gd name="T17" fmla="*/ 196 h 208"/>
                <a:gd name="T18" fmla="*/ 165 w 194"/>
                <a:gd name="T19" fmla="*/ 39 h 208"/>
                <a:gd name="T20" fmla="*/ 193 w 194"/>
                <a:gd name="T21" fmla="*/ 39 h 208"/>
                <a:gd name="T22" fmla="*/ 134 w 194"/>
                <a:gd name="T23" fmla="*/ 0 h 208"/>
                <a:gd name="T24" fmla="*/ 133 w 194"/>
                <a:gd name="T25" fmla="*/ 21 h 208"/>
                <a:gd name="T26" fmla="*/ 81 w 194"/>
                <a:gd name="T27" fmla="*/ 20 h 208"/>
                <a:gd name="T28" fmla="*/ 81 w 194"/>
                <a:gd name="T29" fmla="*/ 63 h 208"/>
                <a:gd name="T30" fmla="*/ 62 w 194"/>
                <a:gd name="T31" fmla="*/ 71 h 208"/>
                <a:gd name="T32" fmla="*/ 64 w 194"/>
                <a:gd name="T33" fmla="*/ 98 h 208"/>
                <a:gd name="T34" fmla="*/ 0 w 194"/>
                <a:gd name="T35" fmla="*/ 104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208"/>
                <a:gd name="T56" fmla="*/ 194 w 194"/>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208">
                  <a:moveTo>
                    <a:pt x="0" y="104"/>
                  </a:moveTo>
                  <a:lnTo>
                    <a:pt x="11" y="116"/>
                  </a:lnTo>
                  <a:lnTo>
                    <a:pt x="14" y="147"/>
                  </a:lnTo>
                  <a:lnTo>
                    <a:pt x="5" y="186"/>
                  </a:lnTo>
                  <a:lnTo>
                    <a:pt x="41" y="177"/>
                  </a:lnTo>
                  <a:lnTo>
                    <a:pt x="77" y="207"/>
                  </a:lnTo>
                  <a:lnTo>
                    <a:pt x="89" y="190"/>
                  </a:lnTo>
                  <a:lnTo>
                    <a:pt x="101" y="201"/>
                  </a:lnTo>
                  <a:lnTo>
                    <a:pt x="182" y="196"/>
                  </a:lnTo>
                  <a:lnTo>
                    <a:pt x="165" y="39"/>
                  </a:lnTo>
                  <a:lnTo>
                    <a:pt x="193" y="39"/>
                  </a:lnTo>
                  <a:lnTo>
                    <a:pt x="134" y="0"/>
                  </a:lnTo>
                  <a:lnTo>
                    <a:pt x="133" y="21"/>
                  </a:lnTo>
                  <a:lnTo>
                    <a:pt x="81" y="20"/>
                  </a:lnTo>
                  <a:lnTo>
                    <a:pt x="81" y="63"/>
                  </a:lnTo>
                  <a:lnTo>
                    <a:pt x="62" y="71"/>
                  </a:lnTo>
                  <a:lnTo>
                    <a:pt x="64" y="98"/>
                  </a:lnTo>
                  <a:lnTo>
                    <a:pt x="0" y="10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0" name="Freeform 216"/>
            <p:cNvSpPr>
              <a:spLocks/>
            </p:cNvSpPr>
            <p:nvPr/>
          </p:nvSpPr>
          <p:spPr bwMode="auto">
            <a:xfrm>
              <a:off x="2481" y="1876"/>
              <a:ext cx="189" cy="142"/>
            </a:xfrm>
            <a:custGeom>
              <a:avLst/>
              <a:gdLst>
                <a:gd name="T0" fmla="*/ 0 w 189"/>
                <a:gd name="T1" fmla="*/ 139 h 142"/>
                <a:gd name="T2" fmla="*/ 46 w 189"/>
                <a:gd name="T3" fmla="*/ 112 h 142"/>
                <a:gd name="T4" fmla="*/ 62 w 189"/>
                <a:gd name="T5" fmla="*/ 56 h 142"/>
                <a:gd name="T6" fmla="*/ 102 w 189"/>
                <a:gd name="T7" fmla="*/ 28 h 142"/>
                <a:gd name="T8" fmla="*/ 115 w 189"/>
                <a:gd name="T9" fmla="*/ 0 h 142"/>
                <a:gd name="T10" fmla="*/ 172 w 189"/>
                <a:gd name="T11" fmla="*/ 9 h 142"/>
                <a:gd name="T12" fmla="*/ 188 w 189"/>
                <a:gd name="T13" fmla="*/ 62 h 142"/>
                <a:gd name="T14" fmla="*/ 162 w 189"/>
                <a:gd name="T15" fmla="*/ 63 h 142"/>
                <a:gd name="T16" fmla="*/ 148 w 189"/>
                <a:gd name="T17" fmla="*/ 69 h 142"/>
                <a:gd name="T18" fmla="*/ 151 w 189"/>
                <a:gd name="T19" fmla="*/ 83 h 142"/>
                <a:gd name="T20" fmla="*/ 78 w 189"/>
                <a:gd name="T21" fmla="*/ 114 h 142"/>
                <a:gd name="T22" fmla="*/ 70 w 189"/>
                <a:gd name="T23" fmla="*/ 141 h 142"/>
                <a:gd name="T24" fmla="*/ 0 w 189"/>
                <a:gd name="T25" fmla="*/ 139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9"/>
                <a:gd name="T40" fmla="*/ 0 h 142"/>
                <a:gd name="T41" fmla="*/ 189 w 189"/>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9" h="142">
                  <a:moveTo>
                    <a:pt x="0" y="139"/>
                  </a:moveTo>
                  <a:lnTo>
                    <a:pt x="46" y="112"/>
                  </a:lnTo>
                  <a:lnTo>
                    <a:pt x="62" y="56"/>
                  </a:lnTo>
                  <a:lnTo>
                    <a:pt x="102" y="28"/>
                  </a:lnTo>
                  <a:lnTo>
                    <a:pt x="115" y="0"/>
                  </a:lnTo>
                  <a:lnTo>
                    <a:pt x="172" y="9"/>
                  </a:lnTo>
                  <a:lnTo>
                    <a:pt x="188" y="62"/>
                  </a:lnTo>
                  <a:lnTo>
                    <a:pt x="162" y="63"/>
                  </a:lnTo>
                  <a:lnTo>
                    <a:pt x="148" y="69"/>
                  </a:lnTo>
                  <a:lnTo>
                    <a:pt x="151" y="83"/>
                  </a:lnTo>
                  <a:lnTo>
                    <a:pt x="78" y="114"/>
                  </a:lnTo>
                  <a:lnTo>
                    <a:pt x="70" y="141"/>
                  </a:lnTo>
                  <a:lnTo>
                    <a:pt x="0" y="139"/>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1" name="Freeform 217"/>
            <p:cNvSpPr>
              <a:spLocks/>
            </p:cNvSpPr>
            <p:nvPr/>
          </p:nvSpPr>
          <p:spPr bwMode="auto">
            <a:xfrm>
              <a:off x="3168" y="2633"/>
              <a:ext cx="169" cy="268"/>
            </a:xfrm>
            <a:custGeom>
              <a:avLst/>
              <a:gdLst>
                <a:gd name="T0" fmla="*/ 0 w 169"/>
                <a:gd name="T1" fmla="*/ 75 h 268"/>
                <a:gd name="T2" fmla="*/ 4 w 169"/>
                <a:gd name="T3" fmla="*/ 83 h 268"/>
                <a:gd name="T4" fmla="*/ 44 w 169"/>
                <a:gd name="T5" fmla="*/ 96 h 268"/>
                <a:gd name="T6" fmla="*/ 48 w 169"/>
                <a:gd name="T7" fmla="*/ 112 h 268"/>
                <a:gd name="T8" fmla="*/ 46 w 169"/>
                <a:gd name="T9" fmla="*/ 154 h 268"/>
                <a:gd name="T10" fmla="*/ 25 w 169"/>
                <a:gd name="T11" fmla="*/ 198 h 268"/>
                <a:gd name="T12" fmla="*/ 31 w 169"/>
                <a:gd name="T13" fmla="*/ 250 h 268"/>
                <a:gd name="T14" fmla="*/ 33 w 169"/>
                <a:gd name="T15" fmla="*/ 267 h 268"/>
                <a:gd name="T16" fmla="*/ 45 w 169"/>
                <a:gd name="T17" fmla="*/ 267 h 268"/>
                <a:gd name="T18" fmla="*/ 45 w 169"/>
                <a:gd name="T19" fmla="*/ 249 h 268"/>
                <a:gd name="T20" fmla="*/ 87 w 169"/>
                <a:gd name="T21" fmla="*/ 225 h 268"/>
                <a:gd name="T22" fmla="*/ 75 w 169"/>
                <a:gd name="T23" fmla="*/ 154 h 268"/>
                <a:gd name="T24" fmla="*/ 167 w 169"/>
                <a:gd name="T25" fmla="*/ 82 h 268"/>
                <a:gd name="T26" fmla="*/ 168 w 169"/>
                <a:gd name="T27" fmla="*/ 0 h 268"/>
                <a:gd name="T28" fmla="*/ 145 w 169"/>
                <a:gd name="T29" fmla="*/ 15 h 268"/>
                <a:gd name="T30" fmla="*/ 81 w 169"/>
                <a:gd name="T31" fmla="*/ 19 h 268"/>
                <a:gd name="T32" fmla="*/ 79 w 169"/>
                <a:gd name="T33" fmla="*/ 49 h 268"/>
                <a:gd name="T34" fmla="*/ 96 w 169"/>
                <a:gd name="T35" fmla="*/ 73 h 268"/>
                <a:gd name="T36" fmla="*/ 86 w 169"/>
                <a:gd name="T37" fmla="*/ 108 h 268"/>
                <a:gd name="T38" fmla="*/ 69 w 169"/>
                <a:gd name="T39" fmla="*/ 89 h 268"/>
                <a:gd name="T40" fmla="*/ 72 w 169"/>
                <a:gd name="T41" fmla="*/ 65 h 268"/>
                <a:gd name="T42" fmla="*/ 51 w 169"/>
                <a:gd name="T43" fmla="*/ 59 h 268"/>
                <a:gd name="T44" fmla="*/ 0 w 169"/>
                <a:gd name="T45" fmla="*/ 75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268"/>
                <a:gd name="T71" fmla="*/ 169 w 169"/>
                <a:gd name="T72" fmla="*/ 268 h 2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268">
                  <a:moveTo>
                    <a:pt x="0" y="75"/>
                  </a:moveTo>
                  <a:lnTo>
                    <a:pt x="4" y="83"/>
                  </a:lnTo>
                  <a:lnTo>
                    <a:pt x="44" y="96"/>
                  </a:lnTo>
                  <a:lnTo>
                    <a:pt x="48" y="112"/>
                  </a:lnTo>
                  <a:lnTo>
                    <a:pt x="46" y="154"/>
                  </a:lnTo>
                  <a:lnTo>
                    <a:pt x="25" y="198"/>
                  </a:lnTo>
                  <a:lnTo>
                    <a:pt x="31" y="250"/>
                  </a:lnTo>
                  <a:lnTo>
                    <a:pt x="33" y="267"/>
                  </a:lnTo>
                  <a:lnTo>
                    <a:pt x="45" y="267"/>
                  </a:lnTo>
                  <a:lnTo>
                    <a:pt x="45" y="249"/>
                  </a:lnTo>
                  <a:lnTo>
                    <a:pt x="87" y="225"/>
                  </a:lnTo>
                  <a:lnTo>
                    <a:pt x="75" y="154"/>
                  </a:lnTo>
                  <a:lnTo>
                    <a:pt x="167" y="82"/>
                  </a:lnTo>
                  <a:lnTo>
                    <a:pt x="168" y="0"/>
                  </a:lnTo>
                  <a:lnTo>
                    <a:pt x="145" y="15"/>
                  </a:lnTo>
                  <a:lnTo>
                    <a:pt x="81" y="19"/>
                  </a:lnTo>
                  <a:lnTo>
                    <a:pt x="79" y="49"/>
                  </a:lnTo>
                  <a:lnTo>
                    <a:pt x="96" y="73"/>
                  </a:lnTo>
                  <a:lnTo>
                    <a:pt x="86" y="108"/>
                  </a:lnTo>
                  <a:lnTo>
                    <a:pt x="69" y="89"/>
                  </a:lnTo>
                  <a:lnTo>
                    <a:pt x="72" y="65"/>
                  </a:lnTo>
                  <a:lnTo>
                    <a:pt x="51" y="59"/>
                  </a:lnTo>
                  <a:lnTo>
                    <a:pt x="0" y="7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2" name="Freeform 218"/>
            <p:cNvSpPr>
              <a:spLocks/>
            </p:cNvSpPr>
            <p:nvPr/>
          </p:nvSpPr>
          <p:spPr bwMode="auto">
            <a:xfrm>
              <a:off x="2692" y="2086"/>
              <a:ext cx="254" cy="195"/>
            </a:xfrm>
            <a:custGeom>
              <a:avLst/>
              <a:gdLst>
                <a:gd name="T0" fmla="*/ 0 w 254"/>
                <a:gd name="T1" fmla="*/ 141 h 195"/>
                <a:gd name="T2" fmla="*/ 3 w 254"/>
                <a:gd name="T3" fmla="*/ 156 h 195"/>
                <a:gd name="T4" fmla="*/ 34 w 254"/>
                <a:gd name="T5" fmla="*/ 190 h 195"/>
                <a:gd name="T6" fmla="*/ 42 w 254"/>
                <a:gd name="T7" fmla="*/ 183 h 195"/>
                <a:gd name="T8" fmla="*/ 54 w 254"/>
                <a:gd name="T9" fmla="*/ 194 h 195"/>
                <a:gd name="T10" fmla="*/ 73 w 254"/>
                <a:gd name="T11" fmla="*/ 160 h 195"/>
                <a:gd name="T12" fmla="*/ 146 w 254"/>
                <a:gd name="T13" fmla="*/ 177 h 195"/>
                <a:gd name="T14" fmla="*/ 208 w 254"/>
                <a:gd name="T15" fmla="*/ 160 h 195"/>
                <a:gd name="T16" fmla="*/ 210 w 254"/>
                <a:gd name="T17" fmla="*/ 151 h 195"/>
                <a:gd name="T18" fmla="*/ 243 w 254"/>
                <a:gd name="T19" fmla="*/ 109 h 195"/>
                <a:gd name="T20" fmla="*/ 253 w 254"/>
                <a:gd name="T21" fmla="*/ 52 h 195"/>
                <a:gd name="T22" fmla="*/ 237 w 254"/>
                <a:gd name="T23" fmla="*/ 34 h 195"/>
                <a:gd name="T24" fmla="*/ 237 w 254"/>
                <a:gd name="T25" fmla="*/ 8 h 195"/>
                <a:gd name="T26" fmla="*/ 183 w 254"/>
                <a:gd name="T27" fmla="*/ 0 h 195"/>
                <a:gd name="T28" fmla="*/ 87 w 254"/>
                <a:gd name="T29" fmla="*/ 67 h 195"/>
                <a:gd name="T30" fmla="*/ 62 w 254"/>
                <a:gd name="T31" fmla="*/ 73 h 195"/>
                <a:gd name="T32" fmla="*/ 62 w 254"/>
                <a:gd name="T33" fmla="*/ 123 h 195"/>
                <a:gd name="T34" fmla="*/ 52 w 254"/>
                <a:gd name="T35" fmla="*/ 134 h 195"/>
                <a:gd name="T36" fmla="*/ 0 w 254"/>
                <a:gd name="T37" fmla="*/ 141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195"/>
                <a:gd name="T59" fmla="*/ 254 w 254"/>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195">
                  <a:moveTo>
                    <a:pt x="0" y="141"/>
                  </a:moveTo>
                  <a:lnTo>
                    <a:pt x="3" y="156"/>
                  </a:lnTo>
                  <a:lnTo>
                    <a:pt x="34" y="190"/>
                  </a:lnTo>
                  <a:lnTo>
                    <a:pt x="42" y="183"/>
                  </a:lnTo>
                  <a:lnTo>
                    <a:pt x="54" y="194"/>
                  </a:lnTo>
                  <a:lnTo>
                    <a:pt x="73" y="160"/>
                  </a:lnTo>
                  <a:lnTo>
                    <a:pt x="146" y="177"/>
                  </a:lnTo>
                  <a:lnTo>
                    <a:pt x="208" y="160"/>
                  </a:lnTo>
                  <a:lnTo>
                    <a:pt x="210" y="151"/>
                  </a:lnTo>
                  <a:lnTo>
                    <a:pt x="243" y="109"/>
                  </a:lnTo>
                  <a:lnTo>
                    <a:pt x="253" y="52"/>
                  </a:lnTo>
                  <a:lnTo>
                    <a:pt x="237" y="34"/>
                  </a:lnTo>
                  <a:lnTo>
                    <a:pt x="237" y="8"/>
                  </a:lnTo>
                  <a:lnTo>
                    <a:pt x="183" y="0"/>
                  </a:lnTo>
                  <a:lnTo>
                    <a:pt x="87" y="67"/>
                  </a:lnTo>
                  <a:lnTo>
                    <a:pt x="62" y="73"/>
                  </a:lnTo>
                  <a:lnTo>
                    <a:pt x="62" y="123"/>
                  </a:lnTo>
                  <a:lnTo>
                    <a:pt x="52" y="134"/>
                  </a:lnTo>
                  <a:lnTo>
                    <a:pt x="0" y="14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3" name="Freeform 219"/>
            <p:cNvSpPr>
              <a:spLocks/>
            </p:cNvSpPr>
            <p:nvPr/>
          </p:nvSpPr>
          <p:spPr bwMode="auto">
            <a:xfrm>
              <a:off x="2734" y="2246"/>
              <a:ext cx="186" cy="155"/>
            </a:xfrm>
            <a:custGeom>
              <a:avLst/>
              <a:gdLst>
                <a:gd name="T0" fmla="*/ 0 w 186"/>
                <a:gd name="T1" fmla="*/ 120 h 155"/>
                <a:gd name="T2" fmla="*/ 12 w 186"/>
                <a:gd name="T3" fmla="*/ 34 h 155"/>
                <a:gd name="T4" fmla="*/ 31 w 186"/>
                <a:gd name="T5" fmla="*/ 0 h 155"/>
                <a:gd name="T6" fmla="*/ 104 w 186"/>
                <a:gd name="T7" fmla="*/ 17 h 155"/>
                <a:gd name="T8" fmla="*/ 166 w 186"/>
                <a:gd name="T9" fmla="*/ 0 h 155"/>
                <a:gd name="T10" fmla="*/ 179 w 186"/>
                <a:gd name="T11" fmla="*/ 20 h 155"/>
                <a:gd name="T12" fmla="*/ 185 w 186"/>
                <a:gd name="T13" fmla="*/ 34 h 155"/>
                <a:gd name="T14" fmla="*/ 169 w 186"/>
                <a:gd name="T15" fmla="*/ 46 h 155"/>
                <a:gd name="T16" fmla="*/ 136 w 186"/>
                <a:gd name="T17" fmla="*/ 116 h 155"/>
                <a:gd name="T18" fmla="*/ 106 w 186"/>
                <a:gd name="T19" fmla="*/ 111 h 155"/>
                <a:gd name="T20" fmla="*/ 89 w 186"/>
                <a:gd name="T21" fmla="*/ 145 h 155"/>
                <a:gd name="T22" fmla="*/ 53 w 186"/>
                <a:gd name="T23" fmla="*/ 154 h 155"/>
                <a:gd name="T24" fmla="*/ 31 w 186"/>
                <a:gd name="T25" fmla="*/ 124 h 155"/>
                <a:gd name="T26" fmla="*/ 0 w 186"/>
                <a:gd name="T27" fmla="*/ 12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155"/>
                <a:gd name="T44" fmla="*/ 186 w 18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155">
                  <a:moveTo>
                    <a:pt x="0" y="120"/>
                  </a:moveTo>
                  <a:lnTo>
                    <a:pt x="12" y="34"/>
                  </a:lnTo>
                  <a:lnTo>
                    <a:pt x="31" y="0"/>
                  </a:lnTo>
                  <a:lnTo>
                    <a:pt x="104" y="17"/>
                  </a:lnTo>
                  <a:lnTo>
                    <a:pt x="166" y="0"/>
                  </a:lnTo>
                  <a:lnTo>
                    <a:pt x="179" y="20"/>
                  </a:lnTo>
                  <a:lnTo>
                    <a:pt x="185" y="34"/>
                  </a:lnTo>
                  <a:lnTo>
                    <a:pt x="169" y="46"/>
                  </a:lnTo>
                  <a:lnTo>
                    <a:pt x="136" y="116"/>
                  </a:lnTo>
                  <a:lnTo>
                    <a:pt x="106" y="111"/>
                  </a:lnTo>
                  <a:lnTo>
                    <a:pt x="89" y="145"/>
                  </a:lnTo>
                  <a:lnTo>
                    <a:pt x="53" y="154"/>
                  </a:lnTo>
                  <a:lnTo>
                    <a:pt x="31" y="124"/>
                  </a:lnTo>
                  <a:lnTo>
                    <a:pt x="0" y="12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4" name="Freeform 220"/>
            <p:cNvSpPr>
              <a:spLocks/>
            </p:cNvSpPr>
            <p:nvPr/>
          </p:nvSpPr>
          <p:spPr bwMode="auto">
            <a:xfrm>
              <a:off x="2421" y="2264"/>
              <a:ext cx="49" cy="29"/>
            </a:xfrm>
            <a:custGeom>
              <a:avLst/>
              <a:gdLst>
                <a:gd name="T0" fmla="*/ 0 w 49"/>
                <a:gd name="T1" fmla="*/ 3 h 29"/>
                <a:gd name="T2" fmla="*/ 14 w 49"/>
                <a:gd name="T3" fmla="*/ 16 h 29"/>
                <a:gd name="T4" fmla="*/ 30 w 49"/>
                <a:gd name="T5" fmla="*/ 12 h 29"/>
                <a:gd name="T6" fmla="*/ 20 w 49"/>
                <a:gd name="T7" fmla="*/ 16 h 29"/>
                <a:gd name="T8" fmla="*/ 28 w 49"/>
                <a:gd name="T9" fmla="*/ 28 h 29"/>
                <a:gd name="T10" fmla="*/ 47 w 49"/>
                <a:gd name="T11" fmla="*/ 16 h 29"/>
                <a:gd name="T12" fmla="*/ 48 w 49"/>
                <a:gd name="T13" fmla="*/ 0 h 29"/>
                <a:gd name="T14" fmla="*/ 0 w 49"/>
                <a:gd name="T15" fmla="*/ 3 h 29"/>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9"/>
                <a:gd name="T26" fmla="*/ 49 w 4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9">
                  <a:moveTo>
                    <a:pt x="0" y="3"/>
                  </a:moveTo>
                  <a:lnTo>
                    <a:pt x="14" y="16"/>
                  </a:lnTo>
                  <a:lnTo>
                    <a:pt x="30" y="12"/>
                  </a:lnTo>
                  <a:lnTo>
                    <a:pt x="20" y="16"/>
                  </a:lnTo>
                  <a:lnTo>
                    <a:pt x="28" y="28"/>
                  </a:lnTo>
                  <a:lnTo>
                    <a:pt x="47" y="16"/>
                  </a:lnTo>
                  <a:lnTo>
                    <a:pt x="48" y="0"/>
                  </a:lnTo>
                  <a:lnTo>
                    <a:pt x="0" y="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5" name="Freeform 221"/>
            <p:cNvSpPr>
              <a:spLocks/>
            </p:cNvSpPr>
            <p:nvPr/>
          </p:nvSpPr>
          <p:spPr bwMode="auto">
            <a:xfrm>
              <a:off x="3501" y="2043"/>
              <a:ext cx="10" cy="27"/>
            </a:xfrm>
            <a:custGeom>
              <a:avLst/>
              <a:gdLst>
                <a:gd name="T0" fmla="*/ 0 w 10"/>
                <a:gd name="T1" fmla="*/ 22 h 27"/>
                <a:gd name="T2" fmla="*/ 5 w 10"/>
                <a:gd name="T3" fmla="*/ 26 h 27"/>
                <a:gd name="T4" fmla="*/ 9 w 10"/>
                <a:gd name="T5" fmla="*/ 25 h 27"/>
                <a:gd name="T6" fmla="*/ 5 w 10"/>
                <a:gd name="T7" fmla="*/ 0 h 27"/>
                <a:gd name="T8" fmla="*/ 0 w 10"/>
                <a:gd name="T9" fmla="*/ 22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0" y="22"/>
                  </a:moveTo>
                  <a:lnTo>
                    <a:pt x="5" y="26"/>
                  </a:lnTo>
                  <a:lnTo>
                    <a:pt x="9" y="25"/>
                  </a:lnTo>
                  <a:lnTo>
                    <a:pt x="5" y="0"/>
                  </a:lnTo>
                  <a:lnTo>
                    <a:pt x="0" y="2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6" name="Freeform 222"/>
            <p:cNvSpPr>
              <a:spLocks/>
            </p:cNvSpPr>
            <p:nvPr/>
          </p:nvSpPr>
          <p:spPr bwMode="auto">
            <a:xfrm>
              <a:off x="3154" y="2483"/>
              <a:ext cx="27" cy="26"/>
            </a:xfrm>
            <a:custGeom>
              <a:avLst/>
              <a:gdLst>
                <a:gd name="T0" fmla="*/ 0 w 27"/>
                <a:gd name="T1" fmla="*/ 25 h 26"/>
                <a:gd name="T2" fmla="*/ 10 w 27"/>
                <a:gd name="T3" fmla="*/ 4 h 26"/>
                <a:gd name="T4" fmla="*/ 23 w 27"/>
                <a:gd name="T5" fmla="*/ 0 h 26"/>
                <a:gd name="T6" fmla="*/ 26 w 27"/>
                <a:gd name="T7" fmla="*/ 21 h 26"/>
                <a:gd name="T8" fmla="*/ 0 w 27"/>
                <a:gd name="T9" fmla="*/ 2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0" y="25"/>
                  </a:moveTo>
                  <a:lnTo>
                    <a:pt x="10" y="4"/>
                  </a:lnTo>
                  <a:lnTo>
                    <a:pt x="23" y="0"/>
                  </a:lnTo>
                  <a:lnTo>
                    <a:pt x="26" y="21"/>
                  </a:lnTo>
                  <a:lnTo>
                    <a:pt x="0" y="2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7" name="Freeform 223"/>
            <p:cNvSpPr>
              <a:spLocks/>
            </p:cNvSpPr>
            <p:nvPr/>
          </p:nvSpPr>
          <p:spPr bwMode="auto">
            <a:xfrm>
              <a:off x="2408" y="2200"/>
              <a:ext cx="100" cy="68"/>
            </a:xfrm>
            <a:custGeom>
              <a:avLst/>
              <a:gdLst>
                <a:gd name="T0" fmla="*/ 0 w 100"/>
                <a:gd name="T1" fmla="*/ 30 h 68"/>
                <a:gd name="T2" fmla="*/ 15 w 100"/>
                <a:gd name="T3" fmla="*/ 49 h 68"/>
                <a:gd name="T4" fmla="*/ 60 w 100"/>
                <a:gd name="T5" fmla="*/ 52 h 68"/>
                <a:gd name="T6" fmla="*/ 13 w 100"/>
                <a:gd name="T7" fmla="*/ 58 h 68"/>
                <a:gd name="T8" fmla="*/ 13 w 100"/>
                <a:gd name="T9" fmla="*/ 67 h 68"/>
                <a:gd name="T10" fmla="*/ 61 w 100"/>
                <a:gd name="T11" fmla="*/ 64 h 68"/>
                <a:gd name="T12" fmla="*/ 99 w 100"/>
                <a:gd name="T13" fmla="*/ 67 h 68"/>
                <a:gd name="T14" fmla="*/ 87 w 100"/>
                <a:gd name="T15" fmla="*/ 30 h 68"/>
                <a:gd name="T16" fmla="*/ 51 w 100"/>
                <a:gd name="T17" fmla="*/ 0 h 68"/>
                <a:gd name="T18" fmla="*/ 15 w 100"/>
                <a:gd name="T19" fmla="*/ 9 h 68"/>
                <a:gd name="T20" fmla="*/ 0 w 100"/>
                <a:gd name="T21" fmla="*/ 3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68"/>
                <a:gd name="T35" fmla="*/ 100 w 100"/>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68">
                  <a:moveTo>
                    <a:pt x="0" y="30"/>
                  </a:moveTo>
                  <a:lnTo>
                    <a:pt x="15" y="49"/>
                  </a:lnTo>
                  <a:lnTo>
                    <a:pt x="60" y="52"/>
                  </a:lnTo>
                  <a:lnTo>
                    <a:pt x="13" y="58"/>
                  </a:lnTo>
                  <a:lnTo>
                    <a:pt x="13" y="67"/>
                  </a:lnTo>
                  <a:lnTo>
                    <a:pt x="61" y="64"/>
                  </a:lnTo>
                  <a:lnTo>
                    <a:pt x="99" y="67"/>
                  </a:lnTo>
                  <a:lnTo>
                    <a:pt x="87" y="30"/>
                  </a:lnTo>
                  <a:lnTo>
                    <a:pt x="51" y="0"/>
                  </a:lnTo>
                  <a:lnTo>
                    <a:pt x="15" y="9"/>
                  </a:lnTo>
                  <a:lnTo>
                    <a:pt x="0" y="3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8" name="Freeform 224"/>
            <p:cNvSpPr>
              <a:spLocks/>
            </p:cNvSpPr>
            <p:nvPr/>
          </p:nvSpPr>
          <p:spPr bwMode="auto">
            <a:xfrm>
              <a:off x="2476" y="2308"/>
              <a:ext cx="51" cy="49"/>
            </a:xfrm>
            <a:custGeom>
              <a:avLst/>
              <a:gdLst>
                <a:gd name="T0" fmla="*/ 0 w 51"/>
                <a:gd name="T1" fmla="*/ 14 h 49"/>
                <a:gd name="T2" fmla="*/ 6 w 51"/>
                <a:gd name="T3" fmla="*/ 33 h 49"/>
                <a:gd name="T4" fmla="*/ 30 w 51"/>
                <a:gd name="T5" fmla="*/ 48 h 49"/>
                <a:gd name="T6" fmla="*/ 50 w 51"/>
                <a:gd name="T7" fmla="*/ 24 h 49"/>
                <a:gd name="T8" fmla="*/ 34 w 51"/>
                <a:gd name="T9" fmla="*/ 0 h 49"/>
                <a:gd name="T10" fmla="*/ 0 w 51"/>
                <a:gd name="T11" fmla="*/ 14 h 49"/>
                <a:gd name="T12" fmla="*/ 0 60000 65536"/>
                <a:gd name="T13" fmla="*/ 0 60000 65536"/>
                <a:gd name="T14" fmla="*/ 0 60000 65536"/>
                <a:gd name="T15" fmla="*/ 0 60000 65536"/>
                <a:gd name="T16" fmla="*/ 0 60000 65536"/>
                <a:gd name="T17" fmla="*/ 0 60000 65536"/>
                <a:gd name="T18" fmla="*/ 0 w 51"/>
                <a:gd name="T19" fmla="*/ 0 h 49"/>
                <a:gd name="T20" fmla="*/ 51 w 5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1" h="49">
                  <a:moveTo>
                    <a:pt x="0" y="14"/>
                  </a:moveTo>
                  <a:lnTo>
                    <a:pt x="6" y="33"/>
                  </a:lnTo>
                  <a:lnTo>
                    <a:pt x="30" y="48"/>
                  </a:lnTo>
                  <a:lnTo>
                    <a:pt x="50" y="24"/>
                  </a:lnTo>
                  <a:lnTo>
                    <a:pt x="34" y="0"/>
                  </a:lnTo>
                  <a:lnTo>
                    <a:pt x="0" y="1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69" name="Freeform 225"/>
            <p:cNvSpPr>
              <a:spLocks/>
            </p:cNvSpPr>
            <p:nvPr/>
          </p:nvSpPr>
          <p:spPr bwMode="auto">
            <a:xfrm>
              <a:off x="3346" y="2277"/>
              <a:ext cx="164" cy="217"/>
            </a:xfrm>
            <a:custGeom>
              <a:avLst/>
              <a:gdLst>
                <a:gd name="T0" fmla="*/ 0 w 164"/>
                <a:gd name="T1" fmla="*/ 203 h 217"/>
                <a:gd name="T2" fmla="*/ 0 w 164"/>
                <a:gd name="T3" fmla="*/ 144 h 217"/>
                <a:gd name="T4" fmla="*/ 13 w 164"/>
                <a:gd name="T5" fmla="*/ 127 h 217"/>
                <a:gd name="T6" fmla="*/ 63 w 164"/>
                <a:gd name="T7" fmla="*/ 109 h 217"/>
                <a:gd name="T8" fmla="*/ 112 w 164"/>
                <a:gd name="T9" fmla="*/ 61 h 217"/>
                <a:gd name="T10" fmla="*/ 48 w 164"/>
                <a:gd name="T11" fmla="*/ 46 h 217"/>
                <a:gd name="T12" fmla="*/ 29 w 164"/>
                <a:gd name="T13" fmla="*/ 17 h 217"/>
                <a:gd name="T14" fmla="*/ 36 w 164"/>
                <a:gd name="T15" fmla="*/ 7 h 217"/>
                <a:gd name="T16" fmla="*/ 61 w 164"/>
                <a:gd name="T17" fmla="*/ 25 h 217"/>
                <a:gd name="T18" fmla="*/ 156 w 164"/>
                <a:gd name="T19" fmla="*/ 0 h 217"/>
                <a:gd name="T20" fmla="*/ 163 w 164"/>
                <a:gd name="T21" fmla="*/ 25 h 217"/>
                <a:gd name="T22" fmla="*/ 106 w 164"/>
                <a:gd name="T23" fmla="*/ 126 h 217"/>
                <a:gd name="T24" fmla="*/ 7 w 164"/>
                <a:gd name="T25" fmla="*/ 216 h 217"/>
                <a:gd name="T26" fmla="*/ 0 w 164"/>
                <a:gd name="T27" fmla="*/ 203 h 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217"/>
                <a:gd name="T44" fmla="*/ 164 w 164"/>
                <a:gd name="T45" fmla="*/ 217 h 2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217">
                  <a:moveTo>
                    <a:pt x="0" y="203"/>
                  </a:moveTo>
                  <a:lnTo>
                    <a:pt x="0" y="144"/>
                  </a:lnTo>
                  <a:lnTo>
                    <a:pt x="13" y="127"/>
                  </a:lnTo>
                  <a:lnTo>
                    <a:pt x="63" y="109"/>
                  </a:lnTo>
                  <a:lnTo>
                    <a:pt x="112" y="61"/>
                  </a:lnTo>
                  <a:lnTo>
                    <a:pt x="48" y="46"/>
                  </a:lnTo>
                  <a:lnTo>
                    <a:pt x="29" y="17"/>
                  </a:lnTo>
                  <a:lnTo>
                    <a:pt x="36" y="7"/>
                  </a:lnTo>
                  <a:lnTo>
                    <a:pt x="61" y="25"/>
                  </a:lnTo>
                  <a:lnTo>
                    <a:pt x="156" y="0"/>
                  </a:lnTo>
                  <a:lnTo>
                    <a:pt x="163" y="25"/>
                  </a:lnTo>
                  <a:lnTo>
                    <a:pt x="106" y="126"/>
                  </a:lnTo>
                  <a:lnTo>
                    <a:pt x="7" y="216"/>
                  </a:lnTo>
                  <a:lnTo>
                    <a:pt x="0" y="20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0" name="Freeform 226"/>
            <p:cNvSpPr>
              <a:spLocks/>
            </p:cNvSpPr>
            <p:nvPr/>
          </p:nvSpPr>
          <p:spPr bwMode="auto">
            <a:xfrm>
              <a:off x="3090" y="2716"/>
              <a:ext cx="127" cy="116"/>
            </a:xfrm>
            <a:custGeom>
              <a:avLst/>
              <a:gdLst>
                <a:gd name="T0" fmla="*/ 0 w 127"/>
                <a:gd name="T1" fmla="*/ 36 h 116"/>
                <a:gd name="T2" fmla="*/ 28 w 127"/>
                <a:gd name="T3" fmla="*/ 36 h 116"/>
                <a:gd name="T4" fmla="*/ 57 w 127"/>
                <a:gd name="T5" fmla="*/ 15 h 116"/>
                <a:gd name="T6" fmla="*/ 58 w 127"/>
                <a:gd name="T7" fmla="*/ 6 h 116"/>
                <a:gd name="T8" fmla="*/ 82 w 127"/>
                <a:gd name="T9" fmla="*/ 0 h 116"/>
                <a:gd name="T10" fmla="*/ 122 w 127"/>
                <a:gd name="T11" fmla="*/ 13 h 116"/>
                <a:gd name="T12" fmla="*/ 126 w 127"/>
                <a:gd name="T13" fmla="*/ 29 h 116"/>
                <a:gd name="T14" fmla="*/ 124 w 127"/>
                <a:gd name="T15" fmla="*/ 71 h 116"/>
                <a:gd name="T16" fmla="*/ 103 w 127"/>
                <a:gd name="T17" fmla="*/ 115 h 116"/>
                <a:gd name="T18" fmla="*/ 67 w 127"/>
                <a:gd name="T19" fmla="*/ 107 h 116"/>
                <a:gd name="T20" fmla="*/ 45 w 127"/>
                <a:gd name="T21" fmla="*/ 97 h 116"/>
                <a:gd name="T22" fmla="*/ 0 w 127"/>
                <a:gd name="T23" fmla="*/ 36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116"/>
                <a:gd name="T38" fmla="*/ 127 w 127"/>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116">
                  <a:moveTo>
                    <a:pt x="0" y="36"/>
                  </a:moveTo>
                  <a:lnTo>
                    <a:pt x="28" y="36"/>
                  </a:lnTo>
                  <a:lnTo>
                    <a:pt x="57" y="15"/>
                  </a:lnTo>
                  <a:lnTo>
                    <a:pt x="58" y="6"/>
                  </a:lnTo>
                  <a:lnTo>
                    <a:pt x="82" y="0"/>
                  </a:lnTo>
                  <a:lnTo>
                    <a:pt x="122" y="13"/>
                  </a:lnTo>
                  <a:lnTo>
                    <a:pt x="126" y="29"/>
                  </a:lnTo>
                  <a:lnTo>
                    <a:pt x="124" y="71"/>
                  </a:lnTo>
                  <a:lnTo>
                    <a:pt x="103" y="115"/>
                  </a:lnTo>
                  <a:lnTo>
                    <a:pt x="67" y="107"/>
                  </a:lnTo>
                  <a:lnTo>
                    <a:pt x="45" y="97"/>
                  </a:lnTo>
                  <a:lnTo>
                    <a:pt x="0" y="3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1" name="Freeform 227"/>
            <p:cNvSpPr>
              <a:spLocks/>
            </p:cNvSpPr>
            <p:nvPr/>
          </p:nvSpPr>
          <p:spPr bwMode="auto">
            <a:xfrm>
              <a:off x="2873" y="2737"/>
              <a:ext cx="218" cy="205"/>
            </a:xfrm>
            <a:custGeom>
              <a:avLst/>
              <a:gdLst>
                <a:gd name="T0" fmla="*/ 0 w 218"/>
                <a:gd name="T1" fmla="*/ 7 h 205"/>
                <a:gd name="T2" fmla="*/ 27 w 218"/>
                <a:gd name="T3" fmla="*/ 0 h 205"/>
                <a:gd name="T4" fmla="*/ 157 w 218"/>
                <a:gd name="T5" fmla="*/ 19 h 205"/>
                <a:gd name="T6" fmla="*/ 187 w 218"/>
                <a:gd name="T7" fmla="*/ 11 h 205"/>
                <a:gd name="T8" fmla="*/ 217 w 218"/>
                <a:gd name="T9" fmla="*/ 15 h 205"/>
                <a:gd name="T10" fmla="*/ 191 w 218"/>
                <a:gd name="T11" fmla="*/ 29 h 205"/>
                <a:gd name="T12" fmla="*/ 181 w 218"/>
                <a:gd name="T13" fmla="*/ 19 h 205"/>
                <a:gd name="T14" fmla="*/ 150 w 218"/>
                <a:gd name="T15" fmla="*/ 26 h 205"/>
                <a:gd name="T16" fmla="*/ 150 w 218"/>
                <a:gd name="T17" fmla="*/ 83 h 205"/>
                <a:gd name="T18" fmla="*/ 133 w 218"/>
                <a:gd name="T19" fmla="*/ 84 h 205"/>
                <a:gd name="T20" fmla="*/ 133 w 218"/>
                <a:gd name="T21" fmla="*/ 128 h 205"/>
                <a:gd name="T22" fmla="*/ 133 w 218"/>
                <a:gd name="T23" fmla="*/ 194 h 205"/>
                <a:gd name="T24" fmla="*/ 120 w 218"/>
                <a:gd name="T25" fmla="*/ 204 h 205"/>
                <a:gd name="T26" fmla="*/ 99 w 218"/>
                <a:gd name="T27" fmla="*/ 204 h 205"/>
                <a:gd name="T28" fmla="*/ 88 w 218"/>
                <a:gd name="T29" fmla="*/ 190 h 205"/>
                <a:gd name="T30" fmla="*/ 79 w 218"/>
                <a:gd name="T31" fmla="*/ 197 h 205"/>
                <a:gd name="T32" fmla="*/ 58 w 218"/>
                <a:gd name="T33" fmla="*/ 175 h 205"/>
                <a:gd name="T34" fmla="*/ 46 w 218"/>
                <a:gd name="T35" fmla="*/ 103 h 205"/>
                <a:gd name="T36" fmla="*/ 46 w 218"/>
                <a:gd name="T37" fmla="*/ 95 h 205"/>
                <a:gd name="T38" fmla="*/ 0 w 218"/>
                <a:gd name="T39" fmla="*/ 7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
                <a:gd name="T61" fmla="*/ 0 h 205"/>
                <a:gd name="T62" fmla="*/ 218 w 218"/>
                <a:gd name="T63" fmla="*/ 205 h 2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 h="205">
                  <a:moveTo>
                    <a:pt x="0" y="7"/>
                  </a:moveTo>
                  <a:lnTo>
                    <a:pt x="27" y="0"/>
                  </a:lnTo>
                  <a:lnTo>
                    <a:pt x="157" y="19"/>
                  </a:lnTo>
                  <a:lnTo>
                    <a:pt x="187" y="11"/>
                  </a:lnTo>
                  <a:lnTo>
                    <a:pt x="217" y="15"/>
                  </a:lnTo>
                  <a:lnTo>
                    <a:pt x="191" y="29"/>
                  </a:lnTo>
                  <a:lnTo>
                    <a:pt x="181" y="19"/>
                  </a:lnTo>
                  <a:lnTo>
                    <a:pt x="150" y="26"/>
                  </a:lnTo>
                  <a:lnTo>
                    <a:pt x="150" y="83"/>
                  </a:lnTo>
                  <a:lnTo>
                    <a:pt x="133" y="84"/>
                  </a:lnTo>
                  <a:lnTo>
                    <a:pt x="133" y="128"/>
                  </a:lnTo>
                  <a:lnTo>
                    <a:pt x="133" y="194"/>
                  </a:lnTo>
                  <a:lnTo>
                    <a:pt x="120" y="204"/>
                  </a:lnTo>
                  <a:lnTo>
                    <a:pt x="99" y="204"/>
                  </a:lnTo>
                  <a:lnTo>
                    <a:pt x="88" y="190"/>
                  </a:lnTo>
                  <a:lnTo>
                    <a:pt x="79" y="197"/>
                  </a:lnTo>
                  <a:lnTo>
                    <a:pt x="58" y="175"/>
                  </a:lnTo>
                  <a:lnTo>
                    <a:pt x="46" y="103"/>
                  </a:lnTo>
                  <a:lnTo>
                    <a:pt x="46" y="95"/>
                  </a:lnTo>
                  <a:lnTo>
                    <a:pt x="0" y="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2" name="Freeform 228"/>
            <p:cNvSpPr>
              <a:spLocks/>
            </p:cNvSpPr>
            <p:nvPr/>
          </p:nvSpPr>
          <p:spPr bwMode="auto">
            <a:xfrm>
              <a:off x="2418" y="2015"/>
              <a:ext cx="135" cy="113"/>
            </a:xfrm>
            <a:custGeom>
              <a:avLst/>
              <a:gdLst>
                <a:gd name="T0" fmla="*/ 0 w 135"/>
                <a:gd name="T1" fmla="*/ 112 h 113"/>
                <a:gd name="T2" fmla="*/ 63 w 135"/>
                <a:gd name="T3" fmla="*/ 0 h 113"/>
                <a:gd name="T4" fmla="*/ 133 w 135"/>
                <a:gd name="T5" fmla="*/ 2 h 113"/>
                <a:gd name="T6" fmla="*/ 134 w 135"/>
                <a:gd name="T7" fmla="*/ 8 h 113"/>
                <a:gd name="T8" fmla="*/ 133 w 135"/>
                <a:gd name="T9" fmla="*/ 29 h 113"/>
                <a:gd name="T10" fmla="*/ 81 w 135"/>
                <a:gd name="T11" fmla="*/ 28 h 113"/>
                <a:gd name="T12" fmla="*/ 81 w 135"/>
                <a:gd name="T13" fmla="*/ 71 h 113"/>
                <a:gd name="T14" fmla="*/ 62 w 135"/>
                <a:gd name="T15" fmla="*/ 79 h 113"/>
                <a:gd name="T16" fmla="*/ 64 w 135"/>
                <a:gd name="T17" fmla="*/ 106 h 113"/>
                <a:gd name="T18" fmla="*/ 0 w 135"/>
                <a:gd name="T19" fmla="*/ 112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13"/>
                <a:gd name="T32" fmla="*/ 135 w 135"/>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13">
                  <a:moveTo>
                    <a:pt x="0" y="112"/>
                  </a:moveTo>
                  <a:lnTo>
                    <a:pt x="63" y="0"/>
                  </a:lnTo>
                  <a:lnTo>
                    <a:pt x="133" y="2"/>
                  </a:lnTo>
                  <a:lnTo>
                    <a:pt x="134" y="8"/>
                  </a:lnTo>
                  <a:lnTo>
                    <a:pt x="133" y="29"/>
                  </a:lnTo>
                  <a:lnTo>
                    <a:pt x="81" y="28"/>
                  </a:lnTo>
                  <a:lnTo>
                    <a:pt x="81" y="71"/>
                  </a:lnTo>
                  <a:lnTo>
                    <a:pt x="62" y="79"/>
                  </a:lnTo>
                  <a:lnTo>
                    <a:pt x="64" y="106"/>
                  </a:lnTo>
                  <a:lnTo>
                    <a:pt x="0" y="11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3" name="Freeform 229"/>
            <p:cNvSpPr>
              <a:spLocks/>
            </p:cNvSpPr>
            <p:nvPr/>
          </p:nvSpPr>
          <p:spPr bwMode="auto">
            <a:xfrm>
              <a:off x="3039" y="2094"/>
              <a:ext cx="267" cy="316"/>
            </a:xfrm>
            <a:custGeom>
              <a:avLst/>
              <a:gdLst>
                <a:gd name="T0" fmla="*/ 0 w 267"/>
                <a:gd name="T1" fmla="*/ 166 h 316"/>
                <a:gd name="T2" fmla="*/ 13 w 267"/>
                <a:gd name="T3" fmla="*/ 198 h 316"/>
                <a:gd name="T4" fmla="*/ 25 w 267"/>
                <a:gd name="T5" fmla="*/ 232 h 316"/>
                <a:gd name="T6" fmla="*/ 52 w 267"/>
                <a:gd name="T7" fmla="*/ 244 h 316"/>
                <a:gd name="T8" fmla="*/ 91 w 267"/>
                <a:gd name="T9" fmla="*/ 291 h 316"/>
                <a:gd name="T10" fmla="*/ 144 w 267"/>
                <a:gd name="T11" fmla="*/ 315 h 316"/>
                <a:gd name="T12" fmla="*/ 193 w 267"/>
                <a:gd name="T13" fmla="*/ 309 h 316"/>
                <a:gd name="T14" fmla="*/ 223 w 267"/>
                <a:gd name="T15" fmla="*/ 300 h 316"/>
                <a:gd name="T16" fmla="*/ 205 w 267"/>
                <a:gd name="T17" fmla="*/ 266 h 316"/>
                <a:gd name="T18" fmla="*/ 177 w 267"/>
                <a:gd name="T19" fmla="*/ 247 h 316"/>
                <a:gd name="T20" fmla="*/ 195 w 267"/>
                <a:gd name="T21" fmla="*/ 235 h 316"/>
                <a:gd name="T22" fmla="*/ 197 w 267"/>
                <a:gd name="T23" fmla="*/ 206 h 316"/>
                <a:gd name="T24" fmla="*/ 229 w 267"/>
                <a:gd name="T25" fmla="*/ 167 h 316"/>
                <a:gd name="T26" fmla="*/ 241 w 267"/>
                <a:gd name="T27" fmla="*/ 98 h 316"/>
                <a:gd name="T28" fmla="*/ 266 w 267"/>
                <a:gd name="T29" fmla="*/ 83 h 316"/>
                <a:gd name="T30" fmla="*/ 247 w 267"/>
                <a:gd name="T31" fmla="*/ 69 h 316"/>
                <a:gd name="T32" fmla="*/ 239 w 267"/>
                <a:gd name="T33" fmla="*/ 18 h 316"/>
                <a:gd name="T34" fmla="*/ 218 w 267"/>
                <a:gd name="T35" fmla="*/ 0 h 316"/>
                <a:gd name="T36" fmla="*/ 193 w 267"/>
                <a:gd name="T37" fmla="*/ 21 h 316"/>
                <a:gd name="T38" fmla="*/ 49 w 267"/>
                <a:gd name="T39" fmla="*/ 17 h 316"/>
                <a:gd name="T40" fmla="*/ 49 w 267"/>
                <a:gd name="T41" fmla="*/ 50 h 316"/>
                <a:gd name="T42" fmla="*/ 35 w 267"/>
                <a:gd name="T43" fmla="*/ 50 h 316"/>
                <a:gd name="T44" fmla="*/ 35 w 267"/>
                <a:gd name="T45" fmla="*/ 59 h 316"/>
                <a:gd name="T46" fmla="*/ 34 w 267"/>
                <a:gd name="T47" fmla="*/ 120 h 316"/>
                <a:gd name="T48" fmla="*/ 17 w 267"/>
                <a:gd name="T49" fmla="*/ 123 h 316"/>
                <a:gd name="T50" fmla="*/ 0 w 267"/>
                <a:gd name="T51" fmla="*/ 166 h 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7"/>
                <a:gd name="T79" fmla="*/ 0 h 316"/>
                <a:gd name="T80" fmla="*/ 267 w 267"/>
                <a:gd name="T81" fmla="*/ 316 h 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7" h="316">
                  <a:moveTo>
                    <a:pt x="0" y="166"/>
                  </a:moveTo>
                  <a:lnTo>
                    <a:pt x="13" y="198"/>
                  </a:lnTo>
                  <a:lnTo>
                    <a:pt x="25" y="232"/>
                  </a:lnTo>
                  <a:lnTo>
                    <a:pt x="52" y="244"/>
                  </a:lnTo>
                  <a:lnTo>
                    <a:pt x="91" y="291"/>
                  </a:lnTo>
                  <a:lnTo>
                    <a:pt x="144" y="315"/>
                  </a:lnTo>
                  <a:lnTo>
                    <a:pt x="193" y="309"/>
                  </a:lnTo>
                  <a:lnTo>
                    <a:pt x="223" y="300"/>
                  </a:lnTo>
                  <a:lnTo>
                    <a:pt x="205" y="266"/>
                  </a:lnTo>
                  <a:lnTo>
                    <a:pt x="177" y="247"/>
                  </a:lnTo>
                  <a:lnTo>
                    <a:pt x="195" y="235"/>
                  </a:lnTo>
                  <a:lnTo>
                    <a:pt x="197" y="206"/>
                  </a:lnTo>
                  <a:lnTo>
                    <a:pt x="229" y="167"/>
                  </a:lnTo>
                  <a:lnTo>
                    <a:pt x="241" y="98"/>
                  </a:lnTo>
                  <a:lnTo>
                    <a:pt x="266" y="83"/>
                  </a:lnTo>
                  <a:lnTo>
                    <a:pt x="247" y="69"/>
                  </a:lnTo>
                  <a:lnTo>
                    <a:pt x="239" y="18"/>
                  </a:lnTo>
                  <a:lnTo>
                    <a:pt x="218" y="0"/>
                  </a:lnTo>
                  <a:lnTo>
                    <a:pt x="193" y="21"/>
                  </a:lnTo>
                  <a:lnTo>
                    <a:pt x="49" y="17"/>
                  </a:lnTo>
                  <a:lnTo>
                    <a:pt x="49" y="50"/>
                  </a:lnTo>
                  <a:lnTo>
                    <a:pt x="35" y="50"/>
                  </a:lnTo>
                  <a:lnTo>
                    <a:pt x="35" y="59"/>
                  </a:lnTo>
                  <a:lnTo>
                    <a:pt x="34" y="120"/>
                  </a:lnTo>
                  <a:lnTo>
                    <a:pt x="17" y="123"/>
                  </a:lnTo>
                  <a:lnTo>
                    <a:pt x="0" y="16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4" name="Freeform 230"/>
            <p:cNvSpPr>
              <a:spLocks/>
            </p:cNvSpPr>
            <p:nvPr/>
          </p:nvSpPr>
          <p:spPr bwMode="auto">
            <a:xfrm>
              <a:off x="3182" y="2883"/>
              <a:ext cx="20" cy="27"/>
            </a:xfrm>
            <a:custGeom>
              <a:avLst/>
              <a:gdLst>
                <a:gd name="T0" fmla="*/ 0 w 20"/>
                <a:gd name="T1" fmla="*/ 15 h 27"/>
                <a:gd name="T2" fmla="*/ 10 w 20"/>
                <a:gd name="T3" fmla="*/ 26 h 27"/>
                <a:gd name="T4" fmla="*/ 19 w 20"/>
                <a:gd name="T5" fmla="*/ 17 h 27"/>
                <a:gd name="T6" fmla="*/ 17 w 20"/>
                <a:gd name="T7" fmla="*/ 0 h 27"/>
                <a:gd name="T8" fmla="*/ 0 w 20"/>
                <a:gd name="T9" fmla="*/ 15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15"/>
                  </a:moveTo>
                  <a:lnTo>
                    <a:pt x="10" y="26"/>
                  </a:lnTo>
                  <a:lnTo>
                    <a:pt x="19" y="17"/>
                  </a:lnTo>
                  <a:lnTo>
                    <a:pt x="17" y="0"/>
                  </a:lnTo>
                  <a:lnTo>
                    <a:pt x="0" y="1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5" name="Freeform 231"/>
            <p:cNvSpPr>
              <a:spLocks/>
            </p:cNvSpPr>
            <p:nvPr/>
          </p:nvSpPr>
          <p:spPr bwMode="auto">
            <a:xfrm>
              <a:off x="3164" y="2481"/>
              <a:ext cx="173" cy="172"/>
            </a:xfrm>
            <a:custGeom>
              <a:avLst/>
              <a:gdLst>
                <a:gd name="T0" fmla="*/ 0 w 173"/>
                <a:gd name="T1" fmla="*/ 54 h 172"/>
                <a:gd name="T2" fmla="*/ 1 w 173"/>
                <a:gd name="T3" fmla="*/ 87 h 172"/>
                <a:gd name="T4" fmla="*/ 22 w 173"/>
                <a:gd name="T5" fmla="*/ 121 h 172"/>
                <a:gd name="T6" fmla="*/ 52 w 173"/>
                <a:gd name="T7" fmla="*/ 135 h 172"/>
                <a:gd name="T8" fmla="*/ 68 w 173"/>
                <a:gd name="T9" fmla="*/ 138 h 172"/>
                <a:gd name="T10" fmla="*/ 85 w 173"/>
                <a:gd name="T11" fmla="*/ 171 h 172"/>
                <a:gd name="T12" fmla="*/ 149 w 173"/>
                <a:gd name="T13" fmla="*/ 167 h 172"/>
                <a:gd name="T14" fmla="*/ 172 w 173"/>
                <a:gd name="T15" fmla="*/ 152 h 172"/>
                <a:gd name="T16" fmla="*/ 148 w 173"/>
                <a:gd name="T17" fmla="*/ 85 h 172"/>
                <a:gd name="T18" fmla="*/ 155 w 173"/>
                <a:gd name="T19" fmla="*/ 59 h 172"/>
                <a:gd name="T20" fmla="*/ 72 w 173"/>
                <a:gd name="T21" fmla="*/ 0 h 172"/>
                <a:gd name="T22" fmla="*/ 51 w 173"/>
                <a:gd name="T23" fmla="*/ 30 h 172"/>
                <a:gd name="T24" fmla="*/ 41 w 173"/>
                <a:gd name="T25" fmla="*/ 22 h 172"/>
                <a:gd name="T26" fmla="*/ 35 w 173"/>
                <a:gd name="T27" fmla="*/ 28 h 172"/>
                <a:gd name="T28" fmla="*/ 34 w 173"/>
                <a:gd name="T29" fmla="*/ 0 h 172"/>
                <a:gd name="T30" fmla="*/ 13 w 173"/>
                <a:gd name="T31" fmla="*/ 2 h 172"/>
                <a:gd name="T32" fmla="*/ 16 w 173"/>
                <a:gd name="T33" fmla="*/ 23 h 172"/>
                <a:gd name="T34" fmla="*/ 18 w 173"/>
                <a:gd name="T35" fmla="*/ 36 h 172"/>
                <a:gd name="T36" fmla="*/ 0 w 173"/>
                <a:gd name="T37" fmla="*/ 54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172"/>
                <a:gd name="T59" fmla="*/ 173 w 173"/>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172">
                  <a:moveTo>
                    <a:pt x="0" y="54"/>
                  </a:moveTo>
                  <a:lnTo>
                    <a:pt x="1" y="87"/>
                  </a:lnTo>
                  <a:lnTo>
                    <a:pt x="22" y="121"/>
                  </a:lnTo>
                  <a:lnTo>
                    <a:pt x="52" y="135"/>
                  </a:lnTo>
                  <a:lnTo>
                    <a:pt x="68" y="138"/>
                  </a:lnTo>
                  <a:lnTo>
                    <a:pt x="85" y="171"/>
                  </a:lnTo>
                  <a:lnTo>
                    <a:pt x="149" y="167"/>
                  </a:lnTo>
                  <a:lnTo>
                    <a:pt x="172" y="152"/>
                  </a:lnTo>
                  <a:lnTo>
                    <a:pt x="148" y="85"/>
                  </a:lnTo>
                  <a:lnTo>
                    <a:pt x="155" y="59"/>
                  </a:lnTo>
                  <a:lnTo>
                    <a:pt x="72" y="0"/>
                  </a:lnTo>
                  <a:lnTo>
                    <a:pt x="51" y="30"/>
                  </a:lnTo>
                  <a:lnTo>
                    <a:pt x="41" y="22"/>
                  </a:lnTo>
                  <a:lnTo>
                    <a:pt x="35" y="28"/>
                  </a:lnTo>
                  <a:lnTo>
                    <a:pt x="34" y="0"/>
                  </a:lnTo>
                  <a:lnTo>
                    <a:pt x="13" y="2"/>
                  </a:lnTo>
                  <a:lnTo>
                    <a:pt x="16" y="23"/>
                  </a:lnTo>
                  <a:lnTo>
                    <a:pt x="18" y="36"/>
                  </a:lnTo>
                  <a:lnTo>
                    <a:pt x="0" y="5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6" name="Freeform 232"/>
            <p:cNvSpPr>
              <a:spLocks/>
            </p:cNvSpPr>
            <p:nvPr/>
          </p:nvSpPr>
          <p:spPr bwMode="auto">
            <a:xfrm>
              <a:off x="2686" y="2288"/>
              <a:ext cx="35" cy="83"/>
            </a:xfrm>
            <a:custGeom>
              <a:avLst/>
              <a:gdLst>
                <a:gd name="T0" fmla="*/ 0 w 35"/>
                <a:gd name="T1" fmla="*/ 0 h 83"/>
                <a:gd name="T2" fmla="*/ 17 w 35"/>
                <a:gd name="T3" fmla="*/ 4 h 83"/>
                <a:gd name="T4" fmla="*/ 34 w 35"/>
                <a:gd name="T5" fmla="*/ 79 h 83"/>
                <a:gd name="T6" fmla="*/ 22 w 35"/>
                <a:gd name="T7" fmla="*/ 82 h 83"/>
                <a:gd name="T8" fmla="*/ 0 w 35"/>
                <a:gd name="T9" fmla="*/ 0 h 83"/>
                <a:gd name="T10" fmla="*/ 0 60000 65536"/>
                <a:gd name="T11" fmla="*/ 0 60000 65536"/>
                <a:gd name="T12" fmla="*/ 0 60000 65536"/>
                <a:gd name="T13" fmla="*/ 0 60000 65536"/>
                <a:gd name="T14" fmla="*/ 0 60000 65536"/>
                <a:gd name="T15" fmla="*/ 0 w 35"/>
                <a:gd name="T16" fmla="*/ 0 h 83"/>
                <a:gd name="T17" fmla="*/ 35 w 35"/>
                <a:gd name="T18" fmla="*/ 83 h 83"/>
              </a:gdLst>
              <a:ahLst/>
              <a:cxnLst>
                <a:cxn ang="T10">
                  <a:pos x="T0" y="T1"/>
                </a:cxn>
                <a:cxn ang="T11">
                  <a:pos x="T2" y="T3"/>
                </a:cxn>
                <a:cxn ang="T12">
                  <a:pos x="T4" y="T5"/>
                </a:cxn>
                <a:cxn ang="T13">
                  <a:pos x="T6" y="T7"/>
                </a:cxn>
                <a:cxn ang="T14">
                  <a:pos x="T8" y="T9"/>
                </a:cxn>
              </a:cxnLst>
              <a:rect l="T15" t="T16" r="T17" b="T18"/>
              <a:pathLst>
                <a:path w="35" h="83">
                  <a:moveTo>
                    <a:pt x="0" y="0"/>
                  </a:moveTo>
                  <a:lnTo>
                    <a:pt x="17" y="4"/>
                  </a:lnTo>
                  <a:lnTo>
                    <a:pt x="34" y="79"/>
                  </a:lnTo>
                  <a:lnTo>
                    <a:pt x="22" y="82"/>
                  </a:lnTo>
                  <a:lnTo>
                    <a:pt x="0"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7" name="Freeform 233"/>
            <p:cNvSpPr>
              <a:spLocks/>
            </p:cNvSpPr>
            <p:nvPr/>
          </p:nvSpPr>
          <p:spPr bwMode="auto">
            <a:xfrm>
              <a:off x="3164" y="2403"/>
              <a:ext cx="86" cy="85"/>
            </a:xfrm>
            <a:custGeom>
              <a:avLst/>
              <a:gdLst>
                <a:gd name="T0" fmla="*/ 0 w 86"/>
                <a:gd name="T1" fmla="*/ 84 h 85"/>
                <a:gd name="T2" fmla="*/ 13 w 86"/>
                <a:gd name="T3" fmla="*/ 80 h 85"/>
                <a:gd name="T4" fmla="*/ 34 w 86"/>
                <a:gd name="T5" fmla="*/ 78 h 85"/>
                <a:gd name="T6" fmla="*/ 35 w 86"/>
                <a:gd name="T7" fmla="*/ 66 h 85"/>
                <a:gd name="T8" fmla="*/ 68 w 86"/>
                <a:gd name="T9" fmla="*/ 60 h 85"/>
                <a:gd name="T10" fmla="*/ 85 w 86"/>
                <a:gd name="T11" fmla="*/ 31 h 85"/>
                <a:gd name="T12" fmla="*/ 68 w 86"/>
                <a:gd name="T13" fmla="*/ 0 h 85"/>
                <a:gd name="T14" fmla="*/ 19 w 86"/>
                <a:gd name="T15" fmla="*/ 6 h 85"/>
                <a:gd name="T16" fmla="*/ 25 w 86"/>
                <a:gd name="T17" fmla="*/ 29 h 85"/>
                <a:gd name="T18" fmla="*/ 14 w 86"/>
                <a:gd name="T19" fmla="*/ 44 h 85"/>
                <a:gd name="T20" fmla="*/ 0 w 86"/>
                <a:gd name="T21" fmla="*/ 84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5"/>
                <a:gd name="T35" fmla="*/ 86 w 86"/>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5">
                  <a:moveTo>
                    <a:pt x="0" y="84"/>
                  </a:moveTo>
                  <a:lnTo>
                    <a:pt x="13" y="80"/>
                  </a:lnTo>
                  <a:lnTo>
                    <a:pt x="34" y="78"/>
                  </a:lnTo>
                  <a:lnTo>
                    <a:pt x="35" y="66"/>
                  </a:lnTo>
                  <a:lnTo>
                    <a:pt x="68" y="60"/>
                  </a:lnTo>
                  <a:lnTo>
                    <a:pt x="85" y="31"/>
                  </a:lnTo>
                  <a:lnTo>
                    <a:pt x="68" y="0"/>
                  </a:lnTo>
                  <a:lnTo>
                    <a:pt x="19" y="6"/>
                  </a:lnTo>
                  <a:lnTo>
                    <a:pt x="25" y="29"/>
                  </a:lnTo>
                  <a:lnTo>
                    <a:pt x="14" y="44"/>
                  </a:lnTo>
                  <a:lnTo>
                    <a:pt x="0" y="84"/>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8" name="Freeform 234"/>
            <p:cNvSpPr>
              <a:spLocks/>
            </p:cNvSpPr>
            <p:nvPr/>
          </p:nvSpPr>
          <p:spPr bwMode="auto">
            <a:xfrm>
              <a:off x="3081" y="1948"/>
              <a:ext cx="180" cy="168"/>
            </a:xfrm>
            <a:custGeom>
              <a:avLst/>
              <a:gdLst>
                <a:gd name="T0" fmla="*/ 0 w 180"/>
                <a:gd name="T1" fmla="*/ 27 h 168"/>
                <a:gd name="T2" fmla="*/ 7 w 180"/>
                <a:gd name="T3" fmla="*/ 163 h 168"/>
                <a:gd name="T4" fmla="*/ 151 w 180"/>
                <a:gd name="T5" fmla="*/ 167 h 168"/>
                <a:gd name="T6" fmla="*/ 176 w 180"/>
                <a:gd name="T7" fmla="*/ 146 h 168"/>
                <a:gd name="T8" fmla="*/ 179 w 180"/>
                <a:gd name="T9" fmla="*/ 131 h 168"/>
                <a:gd name="T10" fmla="*/ 125 w 180"/>
                <a:gd name="T11" fmla="*/ 35 h 168"/>
                <a:gd name="T12" fmla="*/ 151 w 180"/>
                <a:gd name="T13" fmla="*/ 66 h 168"/>
                <a:gd name="T14" fmla="*/ 164 w 180"/>
                <a:gd name="T15" fmla="*/ 40 h 168"/>
                <a:gd name="T16" fmla="*/ 151 w 180"/>
                <a:gd name="T17" fmla="*/ 5 h 168"/>
                <a:gd name="T18" fmla="*/ 118 w 180"/>
                <a:gd name="T19" fmla="*/ 11 h 168"/>
                <a:gd name="T20" fmla="*/ 117 w 180"/>
                <a:gd name="T21" fmla="*/ 1 h 168"/>
                <a:gd name="T22" fmla="*/ 99 w 180"/>
                <a:gd name="T23" fmla="*/ 1 h 168"/>
                <a:gd name="T24" fmla="*/ 70 w 180"/>
                <a:gd name="T25" fmla="*/ 14 h 168"/>
                <a:gd name="T26" fmla="*/ 7 w 180"/>
                <a:gd name="T27" fmla="*/ 0 h 168"/>
                <a:gd name="T28" fmla="*/ 0 w 180"/>
                <a:gd name="T29" fmla="*/ 27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168"/>
                <a:gd name="T47" fmla="*/ 180 w 180"/>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168">
                  <a:moveTo>
                    <a:pt x="0" y="27"/>
                  </a:moveTo>
                  <a:lnTo>
                    <a:pt x="7" y="163"/>
                  </a:lnTo>
                  <a:lnTo>
                    <a:pt x="151" y="167"/>
                  </a:lnTo>
                  <a:lnTo>
                    <a:pt x="176" y="146"/>
                  </a:lnTo>
                  <a:lnTo>
                    <a:pt x="179" y="131"/>
                  </a:lnTo>
                  <a:lnTo>
                    <a:pt x="125" y="35"/>
                  </a:lnTo>
                  <a:lnTo>
                    <a:pt x="151" y="66"/>
                  </a:lnTo>
                  <a:lnTo>
                    <a:pt x="164" y="40"/>
                  </a:lnTo>
                  <a:lnTo>
                    <a:pt x="151" y="5"/>
                  </a:lnTo>
                  <a:lnTo>
                    <a:pt x="118" y="11"/>
                  </a:lnTo>
                  <a:lnTo>
                    <a:pt x="117" y="1"/>
                  </a:lnTo>
                  <a:lnTo>
                    <a:pt x="99" y="1"/>
                  </a:lnTo>
                  <a:lnTo>
                    <a:pt x="70" y="14"/>
                  </a:lnTo>
                  <a:lnTo>
                    <a:pt x="7" y="0"/>
                  </a:lnTo>
                  <a:lnTo>
                    <a:pt x="0" y="2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79" name="Freeform 235"/>
            <p:cNvSpPr>
              <a:spLocks/>
            </p:cNvSpPr>
            <p:nvPr/>
          </p:nvSpPr>
          <p:spPr bwMode="auto">
            <a:xfrm>
              <a:off x="2605" y="2227"/>
              <a:ext cx="122" cy="89"/>
            </a:xfrm>
            <a:custGeom>
              <a:avLst/>
              <a:gdLst>
                <a:gd name="T0" fmla="*/ 0 w 122"/>
                <a:gd name="T1" fmla="*/ 75 h 89"/>
                <a:gd name="T2" fmla="*/ 9 w 122"/>
                <a:gd name="T3" fmla="*/ 84 h 89"/>
                <a:gd name="T4" fmla="*/ 41 w 122"/>
                <a:gd name="T5" fmla="*/ 88 h 89"/>
                <a:gd name="T6" fmla="*/ 38 w 122"/>
                <a:gd name="T7" fmla="*/ 65 h 89"/>
                <a:gd name="T8" fmla="*/ 81 w 122"/>
                <a:gd name="T9" fmla="*/ 61 h 89"/>
                <a:gd name="T10" fmla="*/ 98 w 122"/>
                <a:gd name="T11" fmla="*/ 65 h 89"/>
                <a:gd name="T12" fmla="*/ 121 w 122"/>
                <a:gd name="T13" fmla="*/ 49 h 89"/>
                <a:gd name="T14" fmla="*/ 90 w 122"/>
                <a:gd name="T15" fmla="*/ 15 h 89"/>
                <a:gd name="T16" fmla="*/ 87 w 122"/>
                <a:gd name="T17" fmla="*/ 0 h 89"/>
                <a:gd name="T18" fmla="*/ 21 w 122"/>
                <a:gd name="T19" fmla="*/ 28 h 89"/>
                <a:gd name="T20" fmla="*/ 0 w 122"/>
                <a:gd name="T21" fmla="*/ 75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89"/>
                <a:gd name="T35" fmla="*/ 122 w 12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89">
                  <a:moveTo>
                    <a:pt x="0" y="75"/>
                  </a:moveTo>
                  <a:lnTo>
                    <a:pt x="9" y="84"/>
                  </a:lnTo>
                  <a:lnTo>
                    <a:pt x="41" y="88"/>
                  </a:lnTo>
                  <a:lnTo>
                    <a:pt x="38" y="65"/>
                  </a:lnTo>
                  <a:lnTo>
                    <a:pt x="81" y="61"/>
                  </a:lnTo>
                  <a:lnTo>
                    <a:pt x="98" y="65"/>
                  </a:lnTo>
                  <a:lnTo>
                    <a:pt x="121" y="49"/>
                  </a:lnTo>
                  <a:lnTo>
                    <a:pt x="90" y="15"/>
                  </a:lnTo>
                  <a:lnTo>
                    <a:pt x="87" y="0"/>
                  </a:lnTo>
                  <a:lnTo>
                    <a:pt x="21" y="28"/>
                  </a:lnTo>
                  <a:lnTo>
                    <a:pt x="0" y="75"/>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0" name="Freeform 236"/>
            <p:cNvSpPr>
              <a:spLocks/>
            </p:cNvSpPr>
            <p:nvPr/>
          </p:nvSpPr>
          <p:spPr bwMode="auto">
            <a:xfrm>
              <a:off x="3040" y="2596"/>
              <a:ext cx="189" cy="157"/>
            </a:xfrm>
            <a:custGeom>
              <a:avLst/>
              <a:gdLst>
                <a:gd name="T0" fmla="*/ 0 w 189"/>
                <a:gd name="T1" fmla="*/ 77 h 157"/>
                <a:gd name="T2" fmla="*/ 0 w 189"/>
                <a:gd name="T3" fmla="*/ 137 h 157"/>
                <a:gd name="T4" fmla="*/ 20 w 189"/>
                <a:gd name="T5" fmla="*/ 152 h 157"/>
                <a:gd name="T6" fmla="*/ 50 w 189"/>
                <a:gd name="T7" fmla="*/ 156 h 157"/>
                <a:gd name="T8" fmla="*/ 78 w 189"/>
                <a:gd name="T9" fmla="*/ 156 h 157"/>
                <a:gd name="T10" fmla="*/ 107 w 189"/>
                <a:gd name="T11" fmla="*/ 135 h 157"/>
                <a:gd name="T12" fmla="*/ 108 w 189"/>
                <a:gd name="T13" fmla="*/ 126 h 157"/>
                <a:gd name="T14" fmla="*/ 132 w 189"/>
                <a:gd name="T15" fmla="*/ 120 h 157"/>
                <a:gd name="T16" fmla="*/ 128 w 189"/>
                <a:gd name="T17" fmla="*/ 112 h 157"/>
                <a:gd name="T18" fmla="*/ 179 w 189"/>
                <a:gd name="T19" fmla="*/ 96 h 157"/>
                <a:gd name="T20" fmla="*/ 173 w 189"/>
                <a:gd name="T21" fmla="*/ 88 h 157"/>
                <a:gd name="T22" fmla="*/ 188 w 189"/>
                <a:gd name="T23" fmla="*/ 40 h 157"/>
                <a:gd name="T24" fmla="*/ 176 w 189"/>
                <a:gd name="T25" fmla="*/ 20 h 157"/>
                <a:gd name="T26" fmla="*/ 146 w 189"/>
                <a:gd name="T27" fmla="*/ 6 h 157"/>
                <a:gd name="T28" fmla="*/ 138 w 189"/>
                <a:gd name="T29" fmla="*/ 0 h 157"/>
                <a:gd name="T30" fmla="*/ 109 w 189"/>
                <a:gd name="T31" fmla="*/ 15 h 157"/>
                <a:gd name="T32" fmla="*/ 106 w 189"/>
                <a:gd name="T33" fmla="*/ 56 h 157"/>
                <a:gd name="T34" fmla="*/ 124 w 189"/>
                <a:gd name="T35" fmla="*/ 64 h 157"/>
                <a:gd name="T36" fmla="*/ 124 w 189"/>
                <a:gd name="T37" fmla="*/ 81 h 157"/>
                <a:gd name="T38" fmla="*/ 33 w 189"/>
                <a:gd name="T39" fmla="*/ 44 h 157"/>
                <a:gd name="T40" fmla="*/ 36 w 189"/>
                <a:gd name="T41" fmla="*/ 77 h 157"/>
                <a:gd name="T42" fmla="*/ 0 w 189"/>
                <a:gd name="T43" fmla="*/ 77 h 1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157"/>
                <a:gd name="T68" fmla="*/ 189 w 189"/>
                <a:gd name="T69" fmla="*/ 157 h 1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157">
                  <a:moveTo>
                    <a:pt x="0" y="77"/>
                  </a:moveTo>
                  <a:lnTo>
                    <a:pt x="0" y="137"/>
                  </a:lnTo>
                  <a:lnTo>
                    <a:pt x="20" y="152"/>
                  </a:lnTo>
                  <a:lnTo>
                    <a:pt x="50" y="156"/>
                  </a:lnTo>
                  <a:lnTo>
                    <a:pt x="78" y="156"/>
                  </a:lnTo>
                  <a:lnTo>
                    <a:pt x="107" y="135"/>
                  </a:lnTo>
                  <a:lnTo>
                    <a:pt x="108" y="126"/>
                  </a:lnTo>
                  <a:lnTo>
                    <a:pt x="132" y="120"/>
                  </a:lnTo>
                  <a:lnTo>
                    <a:pt x="128" y="112"/>
                  </a:lnTo>
                  <a:lnTo>
                    <a:pt x="179" y="96"/>
                  </a:lnTo>
                  <a:lnTo>
                    <a:pt x="173" y="88"/>
                  </a:lnTo>
                  <a:lnTo>
                    <a:pt x="188" y="40"/>
                  </a:lnTo>
                  <a:lnTo>
                    <a:pt x="176" y="20"/>
                  </a:lnTo>
                  <a:lnTo>
                    <a:pt x="146" y="6"/>
                  </a:lnTo>
                  <a:lnTo>
                    <a:pt x="138" y="0"/>
                  </a:lnTo>
                  <a:lnTo>
                    <a:pt x="109" y="15"/>
                  </a:lnTo>
                  <a:lnTo>
                    <a:pt x="106" y="56"/>
                  </a:lnTo>
                  <a:lnTo>
                    <a:pt x="124" y="64"/>
                  </a:lnTo>
                  <a:lnTo>
                    <a:pt x="124" y="81"/>
                  </a:lnTo>
                  <a:lnTo>
                    <a:pt x="33" y="44"/>
                  </a:lnTo>
                  <a:lnTo>
                    <a:pt x="36" y="77"/>
                  </a:lnTo>
                  <a:lnTo>
                    <a:pt x="0" y="7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1" name="Freeform 237"/>
            <p:cNvSpPr>
              <a:spLocks/>
            </p:cNvSpPr>
            <p:nvPr/>
          </p:nvSpPr>
          <p:spPr bwMode="auto">
            <a:xfrm>
              <a:off x="2952" y="2823"/>
              <a:ext cx="262" cy="211"/>
            </a:xfrm>
            <a:custGeom>
              <a:avLst/>
              <a:gdLst>
                <a:gd name="T0" fmla="*/ 0 w 262"/>
                <a:gd name="T1" fmla="*/ 111 h 211"/>
                <a:gd name="T2" fmla="*/ 9 w 262"/>
                <a:gd name="T3" fmla="*/ 104 h 211"/>
                <a:gd name="T4" fmla="*/ 20 w 262"/>
                <a:gd name="T5" fmla="*/ 118 h 211"/>
                <a:gd name="T6" fmla="*/ 41 w 262"/>
                <a:gd name="T7" fmla="*/ 118 h 211"/>
                <a:gd name="T8" fmla="*/ 54 w 262"/>
                <a:gd name="T9" fmla="*/ 108 h 211"/>
                <a:gd name="T10" fmla="*/ 54 w 262"/>
                <a:gd name="T11" fmla="*/ 42 h 211"/>
                <a:gd name="T12" fmla="*/ 68 w 262"/>
                <a:gd name="T13" fmla="*/ 59 h 211"/>
                <a:gd name="T14" fmla="*/ 68 w 262"/>
                <a:gd name="T15" fmla="*/ 77 h 211"/>
                <a:gd name="T16" fmla="*/ 90 w 262"/>
                <a:gd name="T17" fmla="*/ 76 h 211"/>
                <a:gd name="T18" fmla="*/ 109 w 262"/>
                <a:gd name="T19" fmla="*/ 56 h 211"/>
                <a:gd name="T20" fmla="*/ 144 w 262"/>
                <a:gd name="T21" fmla="*/ 56 h 211"/>
                <a:gd name="T22" fmla="*/ 205 w 262"/>
                <a:gd name="T23" fmla="*/ 0 h 211"/>
                <a:gd name="T24" fmla="*/ 241 w 262"/>
                <a:gd name="T25" fmla="*/ 8 h 211"/>
                <a:gd name="T26" fmla="*/ 247 w 262"/>
                <a:gd name="T27" fmla="*/ 60 h 211"/>
                <a:gd name="T28" fmla="*/ 230 w 262"/>
                <a:gd name="T29" fmla="*/ 75 h 211"/>
                <a:gd name="T30" fmla="*/ 240 w 262"/>
                <a:gd name="T31" fmla="*/ 86 h 211"/>
                <a:gd name="T32" fmla="*/ 249 w 262"/>
                <a:gd name="T33" fmla="*/ 77 h 211"/>
                <a:gd name="T34" fmla="*/ 261 w 262"/>
                <a:gd name="T35" fmla="*/ 77 h 211"/>
                <a:gd name="T36" fmla="*/ 255 w 262"/>
                <a:gd name="T37" fmla="*/ 108 h 211"/>
                <a:gd name="T38" fmla="*/ 216 w 262"/>
                <a:gd name="T39" fmla="*/ 155 h 211"/>
                <a:gd name="T40" fmla="*/ 169 w 262"/>
                <a:gd name="T41" fmla="*/ 196 h 211"/>
                <a:gd name="T42" fmla="*/ 133 w 262"/>
                <a:gd name="T43" fmla="*/ 210 h 211"/>
                <a:gd name="T44" fmla="*/ 31 w 262"/>
                <a:gd name="T45" fmla="*/ 210 h 211"/>
                <a:gd name="T46" fmla="*/ 22 w 262"/>
                <a:gd name="T47" fmla="*/ 187 h 211"/>
                <a:gd name="T48" fmla="*/ 26 w 262"/>
                <a:gd name="T49" fmla="*/ 168 h 211"/>
                <a:gd name="T50" fmla="*/ 0 w 262"/>
                <a:gd name="T51" fmla="*/ 111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2"/>
                <a:gd name="T79" fmla="*/ 0 h 211"/>
                <a:gd name="T80" fmla="*/ 262 w 262"/>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2" h="211">
                  <a:moveTo>
                    <a:pt x="0" y="111"/>
                  </a:moveTo>
                  <a:lnTo>
                    <a:pt x="9" y="104"/>
                  </a:lnTo>
                  <a:lnTo>
                    <a:pt x="20" y="118"/>
                  </a:lnTo>
                  <a:lnTo>
                    <a:pt x="41" y="118"/>
                  </a:lnTo>
                  <a:lnTo>
                    <a:pt x="54" y="108"/>
                  </a:lnTo>
                  <a:lnTo>
                    <a:pt x="54" y="42"/>
                  </a:lnTo>
                  <a:lnTo>
                    <a:pt x="68" y="59"/>
                  </a:lnTo>
                  <a:lnTo>
                    <a:pt x="68" y="77"/>
                  </a:lnTo>
                  <a:lnTo>
                    <a:pt x="90" y="76"/>
                  </a:lnTo>
                  <a:lnTo>
                    <a:pt x="109" y="56"/>
                  </a:lnTo>
                  <a:lnTo>
                    <a:pt x="144" y="56"/>
                  </a:lnTo>
                  <a:lnTo>
                    <a:pt x="205" y="0"/>
                  </a:lnTo>
                  <a:lnTo>
                    <a:pt x="241" y="8"/>
                  </a:lnTo>
                  <a:lnTo>
                    <a:pt x="247" y="60"/>
                  </a:lnTo>
                  <a:lnTo>
                    <a:pt x="230" y="75"/>
                  </a:lnTo>
                  <a:lnTo>
                    <a:pt x="240" y="86"/>
                  </a:lnTo>
                  <a:lnTo>
                    <a:pt x="249" y="77"/>
                  </a:lnTo>
                  <a:lnTo>
                    <a:pt x="261" y="77"/>
                  </a:lnTo>
                  <a:lnTo>
                    <a:pt x="255" y="108"/>
                  </a:lnTo>
                  <a:lnTo>
                    <a:pt x="216" y="155"/>
                  </a:lnTo>
                  <a:lnTo>
                    <a:pt x="169" y="196"/>
                  </a:lnTo>
                  <a:lnTo>
                    <a:pt x="133" y="210"/>
                  </a:lnTo>
                  <a:lnTo>
                    <a:pt x="31" y="210"/>
                  </a:lnTo>
                  <a:lnTo>
                    <a:pt x="22" y="187"/>
                  </a:lnTo>
                  <a:lnTo>
                    <a:pt x="26" y="168"/>
                  </a:lnTo>
                  <a:lnTo>
                    <a:pt x="0" y="11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2" name="Freeform 238"/>
            <p:cNvSpPr>
              <a:spLocks/>
            </p:cNvSpPr>
            <p:nvPr/>
          </p:nvSpPr>
          <p:spPr bwMode="auto">
            <a:xfrm>
              <a:off x="3120" y="2936"/>
              <a:ext cx="38" cy="39"/>
            </a:xfrm>
            <a:custGeom>
              <a:avLst/>
              <a:gdLst>
                <a:gd name="T0" fmla="*/ 0 w 38"/>
                <a:gd name="T1" fmla="*/ 18 h 39"/>
                <a:gd name="T2" fmla="*/ 14 w 38"/>
                <a:gd name="T3" fmla="*/ 38 h 39"/>
                <a:gd name="T4" fmla="*/ 37 w 38"/>
                <a:gd name="T5" fmla="*/ 18 h 39"/>
                <a:gd name="T6" fmla="*/ 27 w 38"/>
                <a:gd name="T7" fmla="*/ 0 h 39"/>
                <a:gd name="T8" fmla="*/ 0 w 38"/>
                <a:gd name="T9" fmla="*/ 18 h 39"/>
                <a:gd name="T10" fmla="*/ 0 60000 65536"/>
                <a:gd name="T11" fmla="*/ 0 60000 65536"/>
                <a:gd name="T12" fmla="*/ 0 60000 65536"/>
                <a:gd name="T13" fmla="*/ 0 60000 65536"/>
                <a:gd name="T14" fmla="*/ 0 60000 65536"/>
                <a:gd name="T15" fmla="*/ 0 w 38"/>
                <a:gd name="T16" fmla="*/ 0 h 39"/>
                <a:gd name="T17" fmla="*/ 38 w 38"/>
                <a:gd name="T18" fmla="*/ 39 h 39"/>
              </a:gdLst>
              <a:ahLst/>
              <a:cxnLst>
                <a:cxn ang="T10">
                  <a:pos x="T0" y="T1"/>
                </a:cxn>
                <a:cxn ang="T11">
                  <a:pos x="T2" y="T3"/>
                </a:cxn>
                <a:cxn ang="T12">
                  <a:pos x="T4" y="T5"/>
                </a:cxn>
                <a:cxn ang="T13">
                  <a:pos x="T6" y="T7"/>
                </a:cxn>
                <a:cxn ang="T14">
                  <a:pos x="T8" y="T9"/>
                </a:cxn>
              </a:cxnLst>
              <a:rect l="T15" t="T16" r="T17" b="T18"/>
              <a:pathLst>
                <a:path w="38" h="39">
                  <a:moveTo>
                    <a:pt x="0" y="18"/>
                  </a:moveTo>
                  <a:lnTo>
                    <a:pt x="14" y="38"/>
                  </a:lnTo>
                  <a:lnTo>
                    <a:pt x="37" y="18"/>
                  </a:lnTo>
                  <a:lnTo>
                    <a:pt x="27" y="0"/>
                  </a:lnTo>
                  <a:lnTo>
                    <a:pt x="0" y="1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3" name="Freeform 239"/>
            <p:cNvSpPr>
              <a:spLocks/>
            </p:cNvSpPr>
            <p:nvPr/>
          </p:nvSpPr>
          <p:spPr bwMode="auto">
            <a:xfrm>
              <a:off x="3060" y="1480"/>
              <a:ext cx="129" cy="99"/>
            </a:xfrm>
            <a:custGeom>
              <a:avLst/>
              <a:gdLst>
                <a:gd name="T0" fmla="*/ 42 w 129"/>
                <a:gd name="T1" fmla="*/ 0 h 99"/>
                <a:gd name="T2" fmla="*/ 52 w 129"/>
                <a:gd name="T3" fmla="*/ 2 h 99"/>
                <a:gd name="T4" fmla="*/ 63 w 129"/>
                <a:gd name="T5" fmla="*/ 9 h 99"/>
                <a:gd name="T6" fmla="*/ 80 w 129"/>
                <a:gd name="T7" fmla="*/ 9 h 99"/>
                <a:gd name="T8" fmla="*/ 98 w 129"/>
                <a:gd name="T9" fmla="*/ 11 h 99"/>
                <a:gd name="T10" fmla="*/ 106 w 129"/>
                <a:gd name="T11" fmla="*/ 23 h 99"/>
                <a:gd name="T12" fmla="*/ 114 w 129"/>
                <a:gd name="T13" fmla="*/ 40 h 99"/>
                <a:gd name="T14" fmla="*/ 116 w 129"/>
                <a:gd name="T15" fmla="*/ 46 h 99"/>
                <a:gd name="T16" fmla="*/ 123 w 129"/>
                <a:gd name="T17" fmla="*/ 51 h 99"/>
                <a:gd name="T18" fmla="*/ 128 w 129"/>
                <a:gd name="T19" fmla="*/ 56 h 99"/>
                <a:gd name="T20" fmla="*/ 128 w 129"/>
                <a:gd name="T21" fmla="*/ 61 h 99"/>
                <a:gd name="T22" fmla="*/ 120 w 129"/>
                <a:gd name="T23" fmla="*/ 61 h 99"/>
                <a:gd name="T24" fmla="*/ 108 w 129"/>
                <a:gd name="T25" fmla="*/ 61 h 99"/>
                <a:gd name="T26" fmla="*/ 114 w 129"/>
                <a:gd name="T27" fmla="*/ 68 h 99"/>
                <a:gd name="T28" fmla="*/ 118 w 129"/>
                <a:gd name="T29" fmla="*/ 72 h 99"/>
                <a:gd name="T30" fmla="*/ 120 w 129"/>
                <a:gd name="T31" fmla="*/ 81 h 99"/>
                <a:gd name="T32" fmla="*/ 114 w 129"/>
                <a:gd name="T33" fmla="*/ 85 h 99"/>
                <a:gd name="T34" fmla="*/ 104 w 129"/>
                <a:gd name="T35" fmla="*/ 85 h 99"/>
                <a:gd name="T36" fmla="*/ 102 w 129"/>
                <a:gd name="T37" fmla="*/ 85 h 99"/>
                <a:gd name="T38" fmla="*/ 98 w 129"/>
                <a:gd name="T39" fmla="*/ 88 h 99"/>
                <a:gd name="T40" fmla="*/ 98 w 129"/>
                <a:gd name="T41" fmla="*/ 96 h 99"/>
                <a:gd name="T42" fmla="*/ 91 w 129"/>
                <a:gd name="T43" fmla="*/ 98 h 99"/>
                <a:gd name="T44" fmla="*/ 85 w 129"/>
                <a:gd name="T45" fmla="*/ 94 h 99"/>
                <a:gd name="T46" fmla="*/ 75 w 129"/>
                <a:gd name="T47" fmla="*/ 92 h 99"/>
                <a:gd name="T48" fmla="*/ 66 w 129"/>
                <a:gd name="T49" fmla="*/ 88 h 99"/>
                <a:gd name="T50" fmla="*/ 57 w 129"/>
                <a:gd name="T51" fmla="*/ 90 h 99"/>
                <a:gd name="T52" fmla="*/ 31 w 129"/>
                <a:gd name="T53" fmla="*/ 81 h 99"/>
                <a:gd name="T54" fmla="*/ 20 w 129"/>
                <a:gd name="T55" fmla="*/ 83 h 99"/>
                <a:gd name="T56" fmla="*/ 11 w 129"/>
                <a:gd name="T57" fmla="*/ 81 h 99"/>
                <a:gd name="T58" fmla="*/ 6 w 129"/>
                <a:gd name="T59" fmla="*/ 88 h 99"/>
                <a:gd name="T60" fmla="*/ 0 w 129"/>
                <a:gd name="T61" fmla="*/ 71 h 99"/>
                <a:gd name="T62" fmla="*/ 12 w 129"/>
                <a:gd name="T63" fmla="*/ 61 h 99"/>
                <a:gd name="T64" fmla="*/ 4 w 129"/>
                <a:gd name="T65" fmla="*/ 40 h 99"/>
                <a:gd name="T66" fmla="*/ 11 w 129"/>
                <a:gd name="T67" fmla="*/ 42 h 99"/>
                <a:gd name="T68" fmla="*/ 12 w 129"/>
                <a:gd name="T69" fmla="*/ 38 h 99"/>
                <a:gd name="T70" fmla="*/ 14 w 129"/>
                <a:gd name="T71" fmla="*/ 30 h 99"/>
                <a:gd name="T72" fmla="*/ 19 w 129"/>
                <a:gd name="T73" fmla="*/ 26 h 99"/>
                <a:gd name="T74" fmla="*/ 20 w 129"/>
                <a:gd name="T75" fmla="*/ 17 h 99"/>
                <a:gd name="T76" fmla="*/ 29 w 129"/>
                <a:gd name="T77" fmla="*/ 8 h 99"/>
                <a:gd name="T78" fmla="*/ 35 w 129"/>
                <a:gd name="T79" fmla="*/ 0 h 99"/>
                <a:gd name="T80" fmla="*/ 42 w 129"/>
                <a:gd name="T81" fmla="*/ 0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9"/>
                <a:gd name="T124" fmla="*/ 0 h 99"/>
                <a:gd name="T125" fmla="*/ 129 w 129"/>
                <a:gd name="T126" fmla="*/ 99 h 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9" h="99">
                  <a:moveTo>
                    <a:pt x="42" y="0"/>
                  </a:moveTo>
                  <a:lnTo>
                    <a:pt x="52" y="2"/>
                  </a:lnTo>
                  <a:lnTo>
                    <a:pt x="63" y="9"/>
                  </a:lnTo>
                  <a:lnTo>
                    <a:pt x="80" y="9"/>
                  </a:lnTo>
                  <a:lnTo>
                    <a:pt x="98" y="11"/>
                  </a:lnTo>
                  <a:lnTo>
                    <a:pt x="106" y="23"/>
                  </a:lnTo>
                  <a:lnTo>
                    <a:pt x="114" y="40"/>
                  </a:lnTo>
                  <a:lnTo>
                    <a:pt x="116" y="46"/>
                  </a:lnTo>
                  <a:lnTo>
                    <a:pt x="123" y="51"/>
                  </a:lnTo>
                  <a:lnTo>
                    <a:pt x="128" y="56"/>
                  </a:lnTo>
                  <a:lnTo>
                    <a:pt x="128" y="61"/>
                  </a:lnTo>
                  <a:lnTo>
                    <a:pt x="120" y="61"/>
                  </a:lnTo>
                  <a:lnTo>
                    <a:pt x="108" y="61"/>
                  </a:lnTo>
                  <a:lnTo>
                    <a:pt x="114" y="68"/>
                  </a:lnTo>
                  <a:lnTo>
                    <a:pt x="118" y="72"/>
                  </a:lnTo>
                  <a:lnTo>
                    <a:pt x="120" y="81"/>
                  </a:lnTo>
                  <a:lnTo>
                    <a:pt x="114" y="85"/>
                  </a:lnTo>
                  <a:lnTo>
                    <a:pt x="104" y="85"/>
                  </a:lnTo>
                  <a:lnTo>
                    <a:pt x="102" y="85"/>
                  </a:lnTo>
                  <a:lnTo>
                    <a:pt x="98" y="88"/>
                  </a:lnTo>
                  <a:lnTo>
                    <a:pt x="98" y="96"/>
                  </a:lnTo>
                  <a:lnTo>
                    <a:pt x="91" y="98"/>
                  </a:lnTo>
                  <a:lnTo>
                    <a:pt x="85" y="94"/>
                  </a:lnTo>
                  <a:lnTo>
                    <a:pt x="75" y="92"/>
                  </a:lnTo>
                  <a:lnTo>
                    <a:pt x="66" y="88"/>
                  </a:lnTo>
                  <a:lnTo>
                    <a:pt x="57" y="90"/>
                  </a:lnTo>
                  <a:lnTo>
                    <a:pt x="31" y="81"/>
                  </a:lnTo>
                  <a:lnTo>
                    <a:pt x="20" y="83"/>
                  </a:lnTo>
                  <a:lnTo>
                    <a:pt x="11" y="81"/>
                  </a:lnTo>
                  <a:lnTo>
                    <a:pt x="6" y="88"/>
                  </a:lnTo>
                  <a:lnTo>
                    <a:pt x="0" y="71"/>
                  </a:lnTo>
                  <a:lnTo>
                    <a:pt x="12" y="61"/>
                  </a:lnTo>
                  <a:lnTo>
                    <a:pt x="4" y="40"/>
                  </a:lnTo>
                  <a:lnTo>
                    <a:pt x="11" y="42"/>
                  </a:lnTo>
                  <a:lnTo>
                    <a:pt x="12" y="38"/>
                  </a:lnTo>
                  <a:lnTo>
                    <a:pt x="14" y="30"/>
                  </a:lnTo>
                  <a:lnTo>
                    <a:pt x="19" y="26"/>
                  </a:lnTo>
                  <a:lnTo>
                    <a:pt x="20" y="17"/>
                  </a:lnTo>
                  <a:lnTo>
                    <a:pt x="29" y="8"/>
                  </a:lnTo>
                  <a:lnTo>
                    <a:pt x="35" y="0"/>
                  </a:lnTo>
                  <a:lnTo>
                    <a:pt x="42" y="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4" name="Freeform 240"/>
            <p:cNvSpPr>
              <a:spLocks/>
            </p:cNvSpPr>
            <p:nvPr/>
          </p:nvSpPr>
          <p:spPr bwMode="auto">
            <a:xfrm>
              <a:off x="3042" y="1550"/>
              <a:ext cx="282" cy="163"/>
            </a:xfrm>
            <a:custGeom>
              <a:avLst/>
              <a:gdLst>
                <a:gd name="T0" fmla="*/ 144 w 282"/>
                <a:gd name="T1" fmla="*/ 7 h 163"/>
                <a:gd name="T2" fmla="*/ 158 w 282"/>
                <a:gd name="T3" fmla="*/ 0 h 163"/>
                <a:gd name="T4" fmla="*/ 175 w 282"/>
                <a:gd name="T5" fmla="*/ 11 h 163"/>
                <a:gd name="T6" fmla="*/ 182 w 282"/>
                <a:gd name="T7" fmla="*/ 24 h 163"/>
                <a:gd name="T8" fmla="*/ 202 w 282"/>
                <a:gd name="T9" fmla="*/ 35 h 163"/>
                <a:gd name="T10" fmla="*/ 228 w 282"/>
                <a:gd name="T11" fmla="*/ 53 h 163"/>
                <a:gd name="T12" fmla="*/ 247 w 282"/>
                <a:gd name="T13" fmla="*/ 53 h 163"/>
                <a:gd name="T14" fmla="*/ 273 w 282"/>
                <a:gd name="T15" fmla="*/ 60 h 163"/>
                <a:gd name="T16" fmla="*/ 267 w 282"/>
                <a:gd name="T17" fmla="*/ 88 h 163"/>
                <a:gd name="T18" fmla="*/ 243 w 282"/>
                <a:gd name="T19" fmla="*/ 113 h 163"/>
                <a:gd name="T20" fmla="*/ 207 w 282"/>
                <a:gd name="T21" fmla="*/ 132 h 163"/>
                <a:gd name="T22" fmla="*/ 208 w 282"/>
                <a:gd name="T23" fmla="*/ 143 h 163"/>
                <a:gd name="T24" fmla="*/ 190 w 282"/>
                <a:gd name="T25" fmla="*/ 162 h 163"/>
                <a:gd name="T26" fmla="*/ 186 w 282"/>
                <a:gd name="T27" fmla="*/ 130 h 163"/>
                <a:gd name="T28" fmla="*/ 157 w 282"/>
                <a:gd name="T29" fmla="*/ 126 h 163"/>
                <a:gd name="T30" fmla="*/ 156 w 282"/>
                <a:gd name="T31" fmla="*/ 116 h 163"/>
                <a:gd name="T32" fmla="*/ 120 w 282"/>
                <a:gd name="T33" fmla="*/ 144 h 163"/>
                <a:gd name="T34" fmla="*/ 107 w 282"/>
                <a:gd name="T35" fmla="*/ 128 h 163"/>
                <a:gd name="T36" fmla="*/ 118 w 282"/>
                <a:gd name="T37" fmla="*/ 118 h 163"/>
                <a:gd name="T38" fmla="*/ 124 w 282"/>
                <a:gd name="T39" fmla="*/ 109 h 163"/>
                <a:gd name="T40" fmla="*/ 111 w 282"/>
                <a:gd name="T41" fmla="*/ 92 h 163"/>
                <a:gd name="T42" fmla="*/ 86 w 282"/>
                <a:gd name="T43" fmla="*/ 83 h 163"/>
                <a:gd name="T44" fmla="*/ 43 w 282"/>
                <a:gd name="T45" fmla="*/ 88 h 163"/>
                <a:gd name="T46" fmla="*/ 11 w 282"/>
                <a:gd name="T47" fmla="*/ 91 h 163"/>
                <a:gd name="T48" fmla="*/ 7 w 282"/>
                <a:gd name="T49" fmla="*/ 67 h 163"/>
                <a:gd name="T50" fmla="*/ 30 w 282"/>
                <a:gd name="T51" fmla="*/ 36 h 163"/>
                <a:gd name="T52" fmla="*/ 25 w 282"/>
                <a:gd name="T53" fmla="*/ 15 h 163"/>
                <a:gd name="T54" fmla="*/ 38 w 282"/>
                <a:gd name="T55" fmla="*/ 13 h 163"/>
                <a:gd name="T56" fmla="*/ 61 w 282"/>
                <a:gd name="T57" fmla="*/ 15 h 163"/>
                <a:gd name="T58" fmla="*/ 84 w 282"/>
                <a:gd name="T59" fmla="*/ 18 h 163"/>
                <a:gd name="T60" fmla="*/ 103 w 282"/>
                <a:gd name="T61" fmla="*/ 24 h 163"/>
                <a:gd name="T62" fmla="*/ 116 w 282"/>
                <a:gd name="T63" fmla="*/ 26 h 163"/>
                <a:gd name="T64" fmla="*/ 120 w 282"/>
                <a:gd name="T65" fmla="*/ 15 h 163"/>
                <a:gd name="T66" fmla="*/ 136 w 282"/>
                <a:gd name="T67" fmla="*/ 13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163"/>
                <a:gd name="T104" fmla="*/ 282 w 282"/>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163">
                  <a:moveTo>
                    <a:pt x="140" y="8"/>
                  </a:moveTo>
                  <a:lnTo>
                    <a:pt x="144" y="7"/>
                  </a:lnTo>
                  <a:lnTo>
                    <a:pt x="152" y="2"/>
                  </a:lnTo>
                  <a:lnTo>
                    <a:pt x="158" y="0"/>
                  </a:lnTo>
                  <a:lnTo>
                    <a:pt x="171" y="2"/>
                  </a:lnTo>
                  <a:lnTo>
                    <a:pt x="175" y="11"/>
                  </a:lnTo>
                  <a:lnTo>
                    <a:pt x="178" y="20"/>
                  </a:lnTo>
                  <a:lnTo>
                    <a:pt x="182" y="24"/>
                  </a:lnTo>
                  <a:lnTo>
                    <a:pt x="188" y="22"/>
                  </a:lnTo>
                  <a:lnTo>
                    <a:pt x="202" y="35"/>
                  </a:lnTo>
                  <a:lnTo>
                    <a:pt x="209" y="45"/>
                  </a:lnTo>
                  <a:lnTo>
                    <a:pt x="228" y="53"/>
                  </a:lnTo>
                  <a:lnTo>
                    <a:pt x="241" y="55"/>
                  </a:lnTo>
                  <a:lnTo>
                    <a:pt x="247" y="53"/>
                  </a:lnTo>
                  <a:lnTo>
                    <a:pt x="259" y="58"/>
                  </a:lnTo>
                  <a:lnTo>
                    <a:pt x="273" y="60"/>
                  </a:lnTo>
                  <a:lnTo>
                    <a:pt x="281" y="85"/>
                  </a:lnTo>
                  <a:lnTo>
                    <a:pt x="267" y="88"/>
                  </a:lnTo>
                  <a:lnTo>
                    <a:pt x="264" y="100"/>
                  </a:lnTo>
                  <a:lnTo>
                    <a:pt x="243" y="113"/>
                  </a:lnTo>
                  <a:lnTo>
                    <a:pt x="210" y="121"/>
                  </a:lnTo>
                  <a:lnTo>
                    <a:pt x="207" y="132"/>
                  </a:lnTo>
                  <a:lnTo>
                    <a:pt x="193" y="128"/>
                  </a:lnTo>
                  <a:lnTo>
                    <a:pt x="208" y="143"/>
                  </a:lnTo>
                  <a:lnTo>
                    <a:pt x="227" y="145"/>
                  </a:lnTo>
                  <a:lnTo>
                    <a:pt x="190" y="162"/>
                  </a:lnTo>
                  <a:lnTo>
                    <a:pt x="169" y="144"/>
                  </a:lnTo>
                  <a:lnTo>
                    <a:pt x="186" y="130"/>
                  </a:lnTo>
                  <a:lnTo>
                    <a:pt x="169" y="126"/>
                  </a:lnTo>
                  <a:lnTo>
                    <a:pt x="157" y="126"/>
                  </a:lnTo>
                  <a:lnTo>
                    <a:pt x="159" y="115"/>
                  </a:lnTo>
                  <a:lnTo>
                    <a:pt x="156" y="116"/>
                  </a:lnTo>
                  <a:lnTo>
                    <a:pt x="130" y="122"/>
                  </a:lnTo>
                  <a:lnTo>
                    <a:pt x="120" y="144"/>
                  </a:lnTo>
                  <a:lnTo>
                    <a:pt x="103" y="142"/>
                  </a:lnTo>
                  <a:lnTo>
                    <a:pt x="107" y="128"/>
                  </a:lnTo>
                  <a:lnTo>
                    <a:pt x="108" y="121"/>
                  </a:lnTo>
                  <a:lnTo>
                    <a:pt x="118" y="118"/>
                  </a:lnTo>
                  <a:lnTo>
                    <a:pt x="123" y="113"/>
                  </a:lnTo>
                  <a:lnTo>
                    <a:pt x="124" y="109"/>
                  </a:lnTo>
                  <a:lnTo>
                    <a:pt x="118" y="107"/>
                  </a:lnTo>
                  <a:lnTo>
                    <a:pt x="111" y="92"/>
                  </a:lnTo>
                  <a:lnTo>
                    <a:pt x="99" y="83"/>
                  </a:lnTo>
                  <a:lnTo>
                    <a:pt x="86" y="83"/>
                  </a:lnTo>
                  <a:lnTo>
                    <a:pt x="68" y="87"/>
                  </a:lnTo>
                  <a:lnTo>
                    <a:pt x="43" y="88"/>
                  </a:lnTo>
                  <a:lnTo>
                    <a:pt x="30" y="91"/>
                  </a:lnTo>
                  <a:lnTo>
                    <a:pt x="11" y="91"/>
                  </a:lnTo>
                  <a:lnTo>
                    <a:pt x="0" y="82"/>
                  </a:lnTo>
                  <a:lnTo>
                    <a:pt x="7" y="67"/>
                  </a:lnTo>
                  <a:lnTo>
                    <a:pt x="18" y="52"/>
                  </a:lnTo>
                  <a:lnTo>
                    <a:pt x="30" y="36"/>
                  </a:lnTo>
                  <a:lnTo>
                    <a:pt x="24" y="18"/>
                  </a:lnTo>
                  <a:lnTo>
                    <a:pt x="25" y="15"/>
                  </a:lnTo>
                  <a:lnTo>
                    <a:pt x="29" y="11"/>
                  </a:lnTo>
                  <a:lnTo>
                    <a:pt x="38" y="13"/>
                  </a:lnTo>
                  <a:lnTo>
                    <a:pt x="49" y="11"/>
                  </a:lnTo>
                  <a:lnTo>
                    <a:pt x="61" y="15"/>
                  </a:lnTo>
                  <a:lnTo>
                    <a:pt x="74" y="20"/>
                  </a:lnTo>
                  <a:lnTo>
                    <a:pt x="84" y="18"/>
                  </a:lnTo>
                  <a:lnTo>
                    <a:pt x="93" y="22"/>
                  </a:lnTo>
                  <a:lnTo>
                    <a:pt x="103" y="24"/>
                  </a:lnTo>
                  <a:lnTo>
                    <a:pt x="109" y="28"/>
                  </a:lnTo>
                  <a:lnTo>
                    <a:pt x="116" y="26"/>
                  </a:lnTo>
                  <a:lnTo>
                    <a:pt x="117" y="18"/>
                  </a:lnTo>
                  <a:lnTo>
                    <a:pt x="120" y="15"/>
                  </a:lnTo>
                  <a:lnTo>
                    <a:pt x="132" y="15"/>
                  </a:lnTo>
                  <a:lnTo>
                    <a:pt x="136" y="13"/>
                  </a:lnTo>
                  <a:lnTo>
                    <a:pt x="140" y="8"/>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5" name="Freeform 241"/>
            <p:cNvSpPr>
              <a:spLocks/>
            </p:cNvSpPr>
            <p:nvPr/>
          </p:nvSpPr>
          <p:spPr bwMode="auto">
            <a:xfrm>
              <a:off x="3114" y="1633"/>
              <a:ext cx="54" cy="60"/>
            </a:xfrm>
            <a:custGeom>
              <a:avLst/>
              <a:gdLst>
                <a:gd name="T0" fmla="*/ 12 w 54"/>
                <a:gd name="T1" fmla="*/ 16 h 60"/>
                <a:gd name="T2" fmla="*/ 19 w 54"/>
                <a:gd name="T3" fmla="*/ 24 h 60"/>
                <a:gd name="T4" fmla="*/ 22 w 54"/>
                <a:gd name="T5" fmla="*/ 31 h 60"/>
                <a:gd name="T6" fmla="*/ 25 w 54"/>
                <a:gd name="T7" fmla="*/ 58 h 60"/>
                <a:gd name="T8" fmla="*/ 31 w 54"/>
                <a:gd name="T9" fmla="*/ 59 h 60"/>
                <a:gd name="T10" fmla="*/ 35 w 54"/>
                <a:gd name="T11" fmla="*/ 45 h 60"/>
                <a:gd name="T12" fmla="*/ 36 w 54"/>
                <a:gd name="T13" fmla="*/ 37 h 60"/>
                <a:gd name="T14" fmla="*/ 50 w 54"/>
                <a:gd name="T15" fmla="*/ 33 h 60"/>
                <a:gd name="T16" fmla="*/ 53 w 54"/>
                <a:gd name="T17" fmla="*/ 27 h 60"/>
                <a:gd name="T18" fmla="*/ 47 w 54"/>
                <a:gd name="T19" fmla="*/ 25 h 60"/>
                <a:gd name="T20" fmla="*/ 39 w 54"/>
                <a:gd name="T21" fmla="*/ 10 h 60"/>
                <a:gd name="T22" fmla="*/ 28 w 54"/>
                <a:gd name="T23" fmla="*/ 1 h 60"/>
                <a:gd name="T24" fmla="*/ 14 w 54"/>
                <a:gd name="T25" fmla="*/ 0 h 60"/>
                <a:gd name="T26" fmla="*/ 0 w 54"/>
                <a:gd name="T27" fmla="*/ 2 h 60"/>
                <a:gd name="T28" fmla="*/ 12 w 54"/>
                <a:gd name="T29" fmla="*/ 16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12" y="16"/>
                  </a:moveTo>
                  <a:lnTo>
                    <a:pt x="19" y="24"/>
                  </a:lnTo>
                  <a:lnTo>
                    <a:pt x="22" y="31"/>
                  </a:lnTo>
                  <a:lnTo>
                    <a:pt x="25" y="58"/>
                  </a:lnTo>
                  <a:lnTo>
                    <a:pt x="31" y="59"/>
                  </a:lnTo>
                  <a:lnTo>
                    <a:pt x="35" y="45"/>
                  </a:lnTo>
                  <a:lnTo>
                    <a:pt x="36" y="37"/>
                  </a:lnTo>
                  <a:lnTo>
                    <a:pt x="50" y="33"/>
                  </a:lnTo>
                  <a:lnTo>
                    <a:pt x="53" y="27"/>
                  </a:lnTo>
                  <a:lnTo>
                    <a:pt x="47" y="25"/>
                  </a:lnTo>
                  <a:lnTo>
                    <a:pt x="39" y="10"/>
                  </a:lnTo>
                  <a:lnTo>
                    <a:pt x="28" y="1"/>
                  </a:lnTo>
                  <a:lnTo>
                    <a:pt x="14" y="0"/>
                  </a:lnTo>
                  <a:lnTo>
                    <a:pt x="0" y="2"/>
                  </a:lnTo>
                  <a:lnTo>
                    <a:pt x="12" y="16"/>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6" name="Freeform 242"/>
            <p:cNvSpPr>
              <a:spLocks/>
            </p:cNvSpPr>
            <p:nvPr/>
          </p:nvSpPr>
          <p:spPr bwMode="auto">
            <a:xfrm>
              <a:off x="3307" y="1713"/>
              <a:ext cx="119" cy="53"/>
            </a:xfrm>
            <a:custGeom>
              <a:avLst/>
              <a:gdLst>
                <a:gd name="T0" fmla="*/ 0 w 119"/>
                <a:gd name="T1" fmla="*/ 2 h 53"/>
                <a:gd name="T2" fmla="*/ 28 w 119"/>
                <a:gd name="T3" fmla="*/ 0 h 53"/>
                <a:gd name="T4" fmla="*/ 55 w 119"/>
                <a:gd name="T5" fmla="*/ 10 h 53"/>
                <a:gd name="T6" fmla="*/ 66 w 119"/>
                <a:gd name="T7" fmla="*/ 22 h 53"/>
                <a:gd name="T8" fmla="*/ 80 w 119"/>
                <a:gd name="T9" fmla="*/ 22 h 53"/>
                <a:gd name="T10" fmla="*/ 90 w 119"/>
                <a:gd name="T11" fmla="*/ 17 h 53"/>
                <a:gd name="T12" fmla="*/ 97 w 119"/>
                <a:gd name="T13" fmla="*/ 15 h 53"/>
                <a:gd name="T14" fmla="*/ 104 w 119"/>
                <a:gd name="T15" fmla="*/ 27 h 53"/>
                <a:gd name="T16" fmla="*/ 117 w 119"/>
                <a:gd name="T17" fmla="*/ 30 h 53"/>
                <a:gd name="T18" fmla="*/ 114 w 119"/>
                <a:gd name="T19" fmla="*/ 35 h 53"/>
                <a:gd name="T20" fmla="*/ 118 w 119"/>
                <a:gd name="T21" fmla="*/ 44 h 53"/>
                <a:gd name="T22" fmla="*/ 117 w 119"/>
                <a:gd name="T23" fmla="*/ 52 h 53"/>
                <a:gd name="T24" fmla="*/ 104 w 119"/>
                <a:gd name="T25" fmla="*/ 40 h 53"/>
                <a:gd name="T26" fmla="*/ 97 w 119"/>
                <a:gd name="T27" fmla="*/ 37 h 53"/>
                <a:gd name="T28" fmla="*/ 91 w 119"/>
                <a:gd name="T29" fmla="*/ 37 h 53"/>
                <a:gd name="T30" fmla="*/ 87 w 119"/>
                <a:gd name="T31" fmla="*/ 49 h 53"/>
                <a:gd name="T32" fmla="*/ 78 w 119"/>
                <a:gd name="T33" fmla="*/ 46 h 53"/>
                <a:gd name="T34" fmla="*/ 63 w 119"/>
                <a:gd name="T35" fmla="*/ 52 h 53"/>
                <a:gd name="T36" fmla="*/ 45 w 119"/>
                <a:gd name="T37" fmla="*/ 51 h 53"/>
                <a:gd name="T38" fmla="*/ 44 w 119"/>
                <a:gd name="T39" fmla="*/ 30 h 53"/>
                <a:gd name="T40" fmla="*/ 16 w 119"/>
                <a:gd name="T41" fmla="*/ 12 h 53"/>
                <a:gd name="T42" fmla="*/ 0 w 119"/>
                <a:gd name="T43" fmla="*/ 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
                <a:gd name="T67" fmla="*/ 0 h 53"/>
                <a:gd name="T68" fmla="*/ 119 w 119"/>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 h="53">
                  <a:moveTo>
                    <a:pt x="0" y="2"/>
                  </a:moveTo>
                  <a:lnTo>
                    <a:pt x="28" y="0"/>
                  </a:lnTo>
                  <a:lnTo>
                    <a:pt x="55" y="10"/>
                  </a:lnTo>
                  <a:lnTo>
                    <a:pt x="66" y="22"/>
                  </a:lnTo>
                  <a:lnTo>
                    <a:pt x="80" y="22"/>
                  </a:lnTo>
                  <a:lnTo>
                    <a:pt x="90" y="17"/>
                  </a:lnTo>
                  <a:lnTo>
                    <a:pt x="97" y="15"/>
                  </a:lnTo>
                  <a:lnTo>
                    <a:pt x="104" y="27"/>
                  </a:lnTo>
                  <a:lnTo>
                    <a:pt x="117" y="30"/>
                  </a:lnTo>
                  <a:lnTo>
                    <a:pt x="114" y="35"/>
                  </a:lnTo>
                  <a:lnTo>
                    <a:pt x="118" y="44"/>
                  </a:lnTo>
                  <a:lnTo>
                    <a:pt x="117" y="52"/>
                  </a:lnTo>
                  <a:lnTo>
                    <a:pt x="104" y="40"/>
                  </a:lnTo>
                  <a:lnTo>
                    <a:pt x="97" y="37"/>
                  </a:lnTo>
                  <a:lnTo>
                    <a:pt x="91" y="37"/>
                  </a:lnTo>
                  <a:lnTo>
                    <a:pt x="87" y="49"/>
                  </a:lnTo>
                  <a:lnTo>
                    <a:pt x="78" y="46"/>
                  </a:lnTo>
                  <a:lnTo>
                    <a:pt x="63" y="52"/>
                  </a:lnTo>
                  <a:lnTo>
                    <a:pt x="45" y="51"/>
                  </a:lnTo>
                  <a:lnTo>
                    <a:pt x="44" y="30"/>
                  </a:lnTo>
                  <a:lnTo>
                    <a:pt x="16" y="12"/>
                  </a:lnTo>
                  <a:lnTo>
                    <a:pt x="0" y="2"/>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7" name="Freeform 243"/>
            <p:cNvSpPr>
              <a:spLocks/>
            </p:cNvSpPr>
            <p:nvPr/>
          </p:nvSpPr>
          <p:spPr bwMode="auto">
            <a:xfrm>
              <a:off x="3394" y="1743"/>
              <a:ext cx="99" cy="80"/>
            </a:xfrm>
            <a:custGeom>
              <a:avLst/>
              <a:gdLst>
                <a:gd name="T0" fmla="*/ 37 w 99"/>
                <a:gd name="T1" fmla="*/ 3 h 80"/>
                <a:gd name="T2" fmla="*/ 42 w 99"/>
                <a:gd name="T3" fmla="*/ 3 h 80"/>
                <a:gd name="T4" fmla="*/ 57 w 99"/>
                <a:gd name="T5" fmla="*/ 7 h 80"/>
                <a:gd name="T6" fmla="*/ 71 w 99"/>
                <a:gd name="T7" fmla="*/ 18 h 80"/>
                <a:gd name="T8" fmla="*/ 80 w 99"/>
                <a:gd name="T9" fmla="*/ 30 h 80"/>
                <a:gd name="T10" fmla="*/ 98 w 99"/>
                <a:gd name="T11" fmla="*/ 45 h 80"/>
                <a:gd name="T12" fmla="*/ 89 w 99"/>
                <a:gd name="T13" fmla="*/ 49 h 80"/>
                <a:gd name="T14" fmla="*/ 82 w 99"/>
                <a:gd name="T15" fmla="*/ 58 h 80"/>
                <a:gd name="T16" fmla="*/ 81 w 99"/>
                <a:gd name="T17" fmla="*/ 62 h 80"/>
                <a:gd name="T18" fmla="*/ 77 w 99"/>
                <a:gd name="T19" fmla="*/ 79 h 80"/>
                <a:gd name="T20" fmla="*/ 64 w 99"/>
                <a:gd name="T21" fmla="*/ 75 h 80"/>
                <a:gd name="T22" fmla="*/ 60 w 99"/>
                <a:gd name="T23" fmla="*/ 60 h 80"/>
                <a:gd name="T24" fmla="*/ 47 w 99"/>
                <a:gd name="T25" fmla="*/ 66 h 80"/>
                <a:gd name="T26" fmla="*/ 33 w 99"/>
                <a:gd name="T27" fmla="*/ 74 h 80"/>
                <a:gd name="T28" fmla="*/ 25 w 99"/>
                <a:gd name="T29" fmla="*/ 72 h 80"/>
                <a:gd name="T30" fmla="*/ 18 w 99"/>
                <a:gd name="T31" fmla="*/ 65 h 80"/>
                <a:gd name="T32" fmla="*/ 13 w 99"/>
                <a:gd name="T33" fmla="*/ 58 h 80"/>
                <a:gd name="T34" fmla="*/ 19 w 99"/>
                <a:gd name="T35" fmla="*/ 51 h 80"/>
                <a:gd name="T36" fmla="*/ 23 w 99"/>
                <a:gd name="T37" fmla="*/ 56 h 80"/>
                <a:gd name="T38" fmla="*/ 40 w 99"/>
                <a:gd name="T39" fmla="*/ 64 h 80"/>
                <a:gd name="T40" fmla="*/ 44 w 99"/>
                <a:gd name="T41" fmla="*/ 57 h 80"/>
                <a:gd name="T42" fmla="*/ 28 w 99"/>
                <a:gd name="T43" fmla="*/ 45 h 80"/>
                <a:gd name="T44" fmla="*/ 23 w 99"/>
                <a:gd name="T45" fmla="*/ 34 h 80"/>
                <a:gd name="T46" fmla="*/ 17 w 99"/>
                <a:gd name="T47" fmla="*/ 30 h 80"/>
                <a:gd name="T48" fmla="*/ 17 w 99"/>
                <a:gd name="T49" fmla="*/ 24 h 80"/>
                <a:gd name="T50" fmla="*/ 10 w 99"/>
                <a:gd name="T51" fmla="*/ 22 h 80"/>
                <a:gd name="T52" fmla="*/ 0 w 99"/>
                <a:gd name="T53" fmla="*/ 20 h 80"/>
                <a:gd name="T54" fmla="*/ 3 w 99"/>
                <a:gd name="T55" fmla="*/ 12 h 80"/>
                <a:gd name="T56" fmla="*/ 4 w 99"/>
                <a:gd name="T57" fmla="*/ 7 h 80"/>
                <a:gd name="T58" fmla="*/ 12 w 99"/>
                <a:gd name="T59" fmla="*/ 7 h 80"/>
                <a:gd name="T60" fmla="*/ 17 w 99"/>
                <a:gd name="T61" fmla="*/ 10 h 80"/>
                <a:gd name="T62" fmla="*/ 30 w 99"/>
                <a:gd name="T63" fmla="*/ 22 h 80"/>
                <a:gd name="T64" fmla="*/ 31 w 99"/>
                <a:gd name="T65" fmla="*/ 14 h 80"/>
                <a:gd name="T66" fmla="*/ 27 w 99"/>
                <a:gd name="T67" fmla="*/ 6 h 80"/>
                <a:gd name="T68" fmla="*/ 30 w 99"/>
                <a:gd name="T69" fmla="*/ 0 h 80"/>
                <a:gd name="T70" fmla="*/ 37 w 99"/>
                <a:gd name="T71" fmla="*/ 3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80"/>
                <a:gd name="T110" fmla="*/ 99 w 99"/>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80">
                  <a:moveTo>
                    <a:pt x="37" y="3"/>
                  </a:moveTo>
                  <a:lnTo>
                    <a:pt x="42" y="3"/>
                  </a:lnTo>
                  <a:lnTo>
                    <a:pt x="57" y="7"/>
                  </a:lnTo>
                  <a:lnTo>
                    <a:pt x="71" y="18"/>
                  </a:lnTo>
                  <a:lnTo>
                    <a:pt x="80" y="30"/>
                  </a:lnTo>
                  <a:lnTo>
                    <a:pt x="98" y="45"/>
                  </a:lnTo>
                  <a:lnTo>
                    <a:pt x="89" y="49"/>
                  </a:lnTo>
                  <a:lnTo>
                    <a:pt x="82" y="58"/>
                  </a:lnTo>
                  <a:lnTo>
                    <a:pt x="81" y="62"/>
                  </a:lnTo>
                  <a:lnTo>
                    <a:pt x="77" y="79"/>
                  </a:lnTo>
                  <a:lnTo>
                    <a:pt x="64" y="75"/>
                  </a:lnTo>
                  <a:lnTo>
                    <a:pt x="60" y="60"/>
                  </a:lnTo>
                  <a:lnTo>
                    <a:pt x="47" y="66"/>
                  </a:lnTo>
                  <a:lnTo>
                    <a:pt x="33" y="74"/>
                  </a:lnTo>
                  <a:lnTo>
                    <a:pt x="25" y="72"/>
                  </a:lnTo>
                  <a:lnTo>
                    <a:pt x="18" y="65"/>
                  </a:lnTo>
                  <a:lnTo>
                    <a:pt x="13" y="58"/>
                  </a:lnTo>
                  <a:lnTo>
                    <a:pt x="19" y="51"/>
                  </a:lnTo>
                  <a:lnTo>
                    <a:pt x="23" y="56"/>
                  </a:lnTo>
                  <a:lnTo>
                    <a:pt x="40" y="64"/>
                  </a:lnTo>
                  <a:lnTo>
                    <a:pt x="44" y="57"/>
                  </a:lnTo>
                  <a:lnTo>
                    <a:pt x="28" y="45"/>
                  </a:lnTo>
                  <a:lnTo>
                    <a:pt x="23" y="34"/>
                  </a:lnTo>
                  <a:lnTo>
                    <a:pt x="17" y="30"/>
                  </a:lnTo>
                  <a:lnTo>
                    <a:pt x="17" y="24"/>
                  </a:lnTo>
                  <a:lnTo>
                    <a:pt x="10" y="22"/>
                  </a:lnTo>
                  <a:lnTo>
                    <a:pt x="0" y="20"/>
                  </a:lnTo>
                  <a:lnTo>
                    <a:pt x="3" y="12"/>
                  </a:lnTo>
                  <a:lnTo>
                    <a:pt x="4" y="7"/>
                  </a:lnTo>
                  <a:lnTo>
                    <a:pt x="12" y="7"/>
                  </a:lnTo>
                  <a:lnTo>
                    <a:pt x="17" y="10"/>
                  </a:lnTo>
                  <a:lnTo>
                    <a:pt x="30" y="22"/>
                  </a:lnTo>
                  <a:lnTo>
                    <a:pt x="31" y="14"/>
                  </a:lnTo>
                  <a:lnTo>
                    <a:pt x="27" y="6"/>
                  </a:lnTo>
                  <a:lnTo>
                    <a:pt x="30" y="0"/>
                  </a:lnTo>
                  <a:lnTo>
                    <a:pt x="37" y="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8" name="Freeform 244"/>
            <p:cNvSpPr>
              <a:spLocks/>
            </p:cNvSpPr>
            <p:nvPr/>
          </p:nvSpPr>
          <p:spPr bwMode="auto">
            <a:xfrm>
              <a:off x="3373" y="1759"/>
              <a:ext cx="66" cy="49"/>
            </a:xfrm>
            <a:custGeom>
              <a:avLst/>
              <a:gdLst>
                <a:gd name="T0" fmla="*/ 0 w 66"/>
                <a:gd name="T1" fmla="*/ 7 h 49"/>
                <a:gd name="T2" fmla="*/ 8 w 66"/>
                <a:gd name="T3" fmla="*/ 15 h 49"/>
                <a:gd name="T4" fmla="*/ 17 w 66"/>
                <a:gd name="T5" fmla="*/ 27 h 49"/>
                <a:gd name="T6" fmla="*/ 33 w 66"/>
                <a:gd name="T7" fmla="*/ 42 h 49"/>
                <a:gd name="T8" fmla="*/ 42 w 66"/>
                <a:gd name="T9" fmla="*/ 33 h 49"/>
                <a:gd name="T10" fmla="*/ 43 w 66"/>
                <a:gd name="T11" fmla="*/ 41 h 49"/>
                <a:gd name="T12" fmla="*/ 50 w 66"/>
                <a:gd name="T13" fmla="*/ 42 h 49"/>
                <a:gd name="T14" fmla="*/ 61 w 66"/>
                <a:gd name="T15" fmla="*/ 48 h 49"/>
                <a:gd name="T16" fmla="*/ 65 w 66"/>
                <a:gd name="T17" fmla="*/ 41 h 49"/>
                <a:gd name="T18" fmla="*/ 49 w 66"/>
                <a:gd name="T19" fmla="*/ 29 h 49"/>
                <a:gd name="T20" fmla="*/ 45 w 66"/>
                <a:gd name="T21" fmla="*/ 19 h 49"/>
                <a:gd name="T22" fmla="*/ 38 w 66"/>
                <a:gd name="T23" fmla="*/ 14 h 49"/>
                <a:gd name="T24" fmla="*/ 38 w 66"/>
                <a:gd name="T25" fmla="*/ 8 h 49"/>
                <a:gd name="T26" fmla="*/ 31 w 66"/>
                <a:gd name="T27" fmla="*/ 6 h 49"/>
                <a:gd name="T28" fmla="*/ 21 w 66"/>
                <a:gd name="T29" fmla="*/ 3 h 49"/>
                <a:gd name="T30" fmla="*/ 11 w 66"/>
                <a:gd name="T31" fmla="*/ 0 h 49"/>
                <a:gd name="T32" fmla="*/ 4 w 66"/>
                <a:gd name="T33" fmla="*/ 1 h 49"/>
                <a:gd name="T34" fmla="*/ 0 w 66"/>
                <a:gd name="T35" fmla="*/ 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9"/>
                <a:gd name="T56" fmla="*/ 66 w 66"/>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9">
                  <a:moveTo>
                    <a:pt x="0" y="7"/>
                  </a:moveTo>
                  <a:lnTo>
                    <a:pt x="8" y="15"/>
                  </a:lnTo>
                  <a:lnTo>
                    <a:pt x="17" y="27"/>
                  </a:lnTo>
                  <a:lnTo>
                    <a:pt x="33" y="42"/>
                  </a:lnTo>
                  <a:lnTo>
                    <a:pt x="42" y="33"/>
                  </a:lnTo>
                  <a:lnTo>
                    <a:pt x="43" y="41"/>
                  </a:lnTo>
                  <a:lnTo>
                    <a:pt x="50" y="42"/>
                  </a:lnTo>
                  <a:lnTo>
                    <a:pt x="61" y="48"/>
                  </a:lnTo>
                  <a:lnTo>
                    <a:pt x="65" y="41"/>
                  </a:lnTo>
                  <a:lnTo>
                    <a:pt x="49" y="29"/>
                  </a:lnTo>
                  <a:lnTo>
                    <a:pt x="45" y="19"/>
                  </a:lnTo>
                  <a:lnTo>
                    <a:pt x="38" y="14"/>
                  </a:lnTo>
                  <a:lnTo>
                    <a:pt x="38" y="8"/>
                  </a:lnTo>
                  <a:lnTo>
                    <a:pt x="31" y="6"/>
                  </a:lnTo>
                  <a:lnTo>
                    <a:pt x="21" y="3"/>
                  </a:lnTo>
                  <a:lnTo>
                    <a:pt x="11" y="0"/>
                  </a:lnTo>
                  <a:lnTo>
                    <a:pt x="4" y="1"/>
                  </a:lnTo>
                  <a:lnTo>
                    <a:pt x="0" y="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89" name="Freeform 245"/>
            <p:cNvSpPr>
              <a:spLocks/>
            </p:cNvSpPr>
            <p:nvPr/>
          </p:nvSpPr>
          <p:spPr bwMode="auto">
            <a:xfrm>
              <a:off x="3411" y="1486"/>
              <a:ext cx="670" cy="287"/>
            </a:xfrm>
            <a:custGeom>
              <a:avLst/>
              <a:gdLst>
                <a:gd name="T0" fmla="*/ 635 w 670"/>
                <a:gd name="T1" fmla="*/ 118 h 287"/>
                <a:gd name="T2" fmla="*/ 569 w 670"/>
                <a:gd name="T3" fmla="*/ 111 h 287"/>
                <a:gd name="T4" fmla="*/ 544 w 670"/>
                <a:gd name="T5" fmla="*/ 88 h 287"/>
                <a:gd name="T6" fmla="*/ 512 w 670"/>
                <a:gd name="T7" fmla="*/ 92 h 287"/>
                <a:gd name="T8" fmla="*/ 482 w 670"/>
                <a:gd name="T9" fmla="*/ 82 h 287"/>
                <a:gd name="T10" fmla="*/ 426 w 670"/>
                <a:gd name="T11" fmla="*/ 48 h 287"/>
                <a:gd name="T12" fmla="*/ 357 w 670"/>
                <a:gd name="T13" fmla="*/ 34 h 287"/>
                <a:gd name="T14" fmla="*/ 309 w 670"/>
                <a:gd name="T15" fmla="*/ 21 h 287"/>
                <a:gd name="T16" fmla="*/ 261 w 670"/>
                <a:gd name="T17" fmla="*/ 11 h 287"/>
                <a:gd name="T18" fmla="*/ 215 w 670"/>
                <a:gd name="T19" fmla="*/ 24 h 287"/>
                <a:gd name="T20" fmla="*/ 164 w 670"/>
                <a:gd name="T21" fmla="*/ 24 h 287"/>
                <a:gd name="T22" fmla="*/ 164 w 670"/>
                <a:gd name="T23" fmla="*/ 57 h 287"/>
                <a:gd name="T24" fmla="*/ 184 w 670"/>
                <a:gd name="T25" fmla="*/ 73 h 287"/>
                <a:gd name="T26" fmla="*/ 184 w 670"/>
                <a:gd name="T27" fmla="*/ 94 h 287"/>
                <a:gd name="T28" fmla="*/ 164 w 670"/>
                <a:gd name="T29" fmla="*/ 96 h 287"/>
                <a:gd name="T30" fmla="*/ 134 w 670"/>
                <a:gd name="T31" fmla="*/ 84 h 287"/>
                <a:gd name="T32" fmla="*/ 114 w 670"/>
                <a:gd name="T33" fmla="*/ 88 h 287"/>
                <a:gd name="T34" fmla="*/ 91 w 670"/>
                <a:gd name="T35" fmla="*/ 81 h 287"/>
                <a:gd name="T36" fmla="*/ 35 w 670"/>
                <a:gd name="T37" fmla="*/ 79 h 287"/>
                <a:gd name="T38" fmla="*/ 22 w 670"/>
                <a:gd name="T39" fmla="*/ 91 h 287"/>
                <a:gd name="T40" fmla="*/ 21 w 670"/>
                <a:gd name="T41" fmla="*/ 107 h 287"/>
                <a:gd name="T42" fmla="*/ 2 w 670"/>
                <a:gd name="T43" fmla="*/ 99 h 287"/>
                <a:gd name="T44" fmla="*/ 0 w 670"/>
                <a:gd name="T45" fmla="*/ 131 h 287"/>
                <a:gd name="T46" fmla="*/ 8 w 670"/>
                <a:gd name="T47" fmla="*/ 153 h 287"/>
                <a:gd name="T48" fmla="*/ 29 w 670"/>
                <a:gd name="T49" fmla="*/ 152 h 287"/>
                <a:gd name="T50" fmla="*/ 50 w 670"/>
                <a:gd name="T51" fmla="*/ 184 h 287"/>
                <a:gd name="T52" fmla="*/ 121 w 670"/>
                <a:gd name="T53" fmla="*/ 171 h 287"/>
                <a:gd name="T54" fmla="*/ 115 w 670"/>
                <a:gd name="T55" fmla="*/ 206 h 287"/>
                <a:gd name="T56" fmla="*/ 79 w 670"/>
                <a:gd name="T57" fmla="*/ 223 h 287"/>
                <a:gd name="T58" fmla="*/ 119 w 670"/>
                <a:gd name="T59" fmla="*/ 256 h 287"/>
                <a:gd name="T60" fmla="*/ 147 w 670"/>
                <a:gd name="T61" fmla="*/ 260 h 287"/>
                <a:gd name="T62" fmla="*/ 169 w 670"/>
                <a:gd name="T63" fmla="*/ 265 h 287"/>
                <a:gd name="T64" fmla="*/ 168 w 670"/>
                <a:gd name="T65" fmla="*/ 200 h 287"/>
                <a:gd name="T66" fmla="*/ 196 w 670"/>
                <a:gd name="T67" fmla="*/ 180 h 287"/>
                <a:gd name="T68" fmla="*/ 206 w 670"/>
                <a:gd name="T69" fmla="*/ 171 h 287"/>
                <a:gd name="T70" fmla="*/ 220 w 670"/>
                <a:gd name="T71" fmla="*/ 177 h 287"/>
                <a:gd name="T72" fmla="*/ 227 w 670"/>
                <a:gd name="T73" fmla="*/ 182 h 287"/>
                <a:gd name="T74" fmla="*/ 245 w 670"/>
                <a:gd name="T75" fmla="*/ 209 h 287"/>
                <a:gd name="T76" fmla="*/ 259 w 670"/>
                <a:gd name="T77" fmla="*/ 227 h 287"/>
                <a:gd name="T78" fmla="*/ 299 w 670"/>
                <a:gd name="T79" fmla="*/ 227 h 287"/>
                <a:gd name="T80" fmla="*/ 314 w 670"/>
                <a:gd name="T81" fmla="*/ 271 h 287"/>
                <a:gd name="T82" fmla="*/ 330 w 670"/>
                <a:gd name="T83" fmla="*/ 286 h 287"/>
                <a:gd name="T84" fmla="*/ 369 w 670"/>
                <a:gd name="T85" fmla="*/ 279 h 287"/>
                <a:gd name="T86" fmla="*/ 415 w 670"/>
                <a:gd name="T87" fmla="*/ 280 h 287"/>
                <a:gd name="T88" fmla="*/ 412 w 670"/>
                <a:gd name="T89" fmla="*/ 261 h 287"/>
                <a:gd name="T90" fmla="*/ 420 w 670"/>
                <a:gd name="T91" fmla="*/ 251 h 287"/>
                <a:gd name="T92" fmla="*/ 448 w 670"/>
                <a:gd name="T93" fmla="*/ 255 h 287"/>
                <a:gd name="T94" fmla="*/ 488 w 670"/>
                <a:gd name="T95" fmla="*/ 246 h 287"/>
                <a:gd name="T96" fmla="*/ 556 w 670"/>
                <a:gd name="T97" fmla="*/ 259 h 287"/>
                <a:gd name="T98" fmla="*/ 556 w 670"/>
                <a:gd name="T99" fmla="*/ 218 h 287"/>
                <a:gd name="T100" fmla="*/ 606 w 670"/>
                <a:gd name="T101" fmla="*/ 171 h 2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0"/>
                <a:gd name="T154" fmla="*/ 0 h 287"/>
                <a:gd name="T155" fmla="*/ 670 w 670"/>
                <a:gd name="T156" fmla="*/ 287 h 2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0" h="287">
                  <a:moveTo>
                    <a:pt x="652" y="147"/>
                  </a:moveTo>
                  <a:lnTo>
                    <a:pt x="669" y="141"/>
                  </a:lnTo>
                  <a:lnTo>
                    <a:pt x="635" y="118"/>
                  </a:lnTo>
                  <a:lnTo>
                    <a:pt x="614" y="127"/>
                  </a:lnTo>
                  <a:lnTo>
                    <a:pt x="583" y="119"/>
                  </a:lnTo>
                  <a:lnTo>
                    <a:pt x="569" y="111"/>
                  </a:lnTo>
                  <a:lnTo>
                    <a:pt x="556" y="111"/>
                  </a:lnTo>
                  <a:lnTo>
                    <a:pt x="548" y="98"/>
                  </a:lnTo>
                  <a:lnTo>
                    <a:pt x="544" y="88"/>
                  </a:lnTo>
                  <a:lnTo>
                    <a:pt x="532" y="88"/>
                  </a:lnTo>
                  <a:lnTo>
                    <a:pt x="522" y="88"/>
                  </a:lnTo>
                  <a:lnTo>
                    <a:pt x="512" y="92"/>
                  </a:lnTo>
                  <a:lnTo>
                    <a:pt x="496" y="77"/>
                  </a:lnTo>
                  <a:lnTo>
                    <a:pt x="489" y="79"/>
                  </a:lnTo>
                  <a:lnTo>
                    <a:pt x="482" y="82"/>
                  </a:lnTo>
                  <a:lnTo>
                    <a:pt x="473" y="86"/>
                  </a:lnTo>
                  <a:lnTo>
                    <a:pt x="459" y="74"/>
                  </a:lnTo>
                  <a:lnTo>
                    <a:pt x="426" y="48"/>
                  </a:lnTo>
                  <a:lnTo>
                    <a:pt x="400" y="32"/>
                  </a:lnTo>
                  <a:lnTo>
                    <a:pt x="384" y="17"/>
                  </a:lnTo>
                  <a:lnTo>
                    <a:pt x="357" y="34"/>
                  </a:lnTo>
                  <a:lnTo>
                    <a:pt x="352" y="22"/>
                  </a:lnTo>
                  <a:lnTo>
                    <a:pt x="313" y="21"/>
                  </a:lnTo>
                  <a:lnTo>
                    <a:pt x="309" y="21"/>
                  </a:lnTo>
                  <a:lnTo>
                    <a:pt x="292" y="0"/>
                  </a:lnTo>
                  <a:lnTo>
                    <a:pt x="272" y="2"/>
                  </a:lnTo>
                  <a:lnTo>
                    <a:pt x="261" y="11"/>
                  </a:lnTo>
                  <a:lnTo>
                    <a:pt x="236" y="16"/>
                  </a:lnTo>
                  <a:lnTo>
                    <a:pt x="228" y="11"/>
                  </a:lnTo>
                  <a:lnTo>
                    <a:pt x="215" y="24"/>
                  </a:lnTo>
                  <a:lnTo>
                    <a:pt x="206" y="22"/>
                  </a:lnTo>
                  <a:lnTo>
                    <a:pt x="171" y="25"/>
                  </a:lnTo>
                  <a:lnTo>
                    <a:pt x="164" y="24"/>
                  </a:lnTo>
                  <a:lnTo>
                    <a:pt x="159" y="27"/>
                  </a:lnTo>
                  <a:lnTo>
                    <a:pt x="174" y="42"/>
                  </a:lnTo>
                  <a:lnTo>
                    <a:pt x="164" y="57"/>
                  </a:lnTo>
                  <a:lnTo>
                    <a:pt x="165" y="67"/>
                  </a:lnTo>
                  <a:lnTo>
                    <a:pt x="165" y="73"/>
                  </a:lnTo>
                  <a:lnTo>
                    <a:pt x="184" y="73"/>
                  </a:lnTo>
                  <a:lnTo>
                    <a:pt x="189" y="82"/>
                  </a:lnTo>
                  <a:lnTo>
                    <a:pt x="189" y="92"/>
                  </a:lnTo>
                  <a:lnTo>
                    <a:pt x="184" y="94"/>
                  </a:lnTo>
                  <a:lnTo>
                    <a:pt x="176" y="88"/>
                  </a:lnTo>
                  <a:lnTo>
                    <a:pt x="168" y="92"/>
                  </a:lnTo>
                  <a:lnTo>
                    <a:pt x="164" y="96"/>
                  </a:lnTo>
                  <a:lnTo>
                    <a:pt x="151" y="88"/>
                  </a:lnTo>
                  <a:lnTo>
                    <a:pt x="147" y="81"/>
                  </a:lnTo>
                  <a:lnTo>
                    <a:pt x="134" y="84"/>
                  </a:lnTo>
                  <a:lnTo>
                    <a:pt x="134" y="87"/>
                  </a:lnTo>
                  <a:lnTo>
                    <a:pt x="126" y="81"/>
                  </a:lnTo>
                  <a:lnTo>
                    <a:pt x="114" y="88"/>
                  </a:lnTo>
                  <a:lnTo>
                    <a:pt x="100" y="92"/>
                  </a:lnTo>
                  <a:lnTo>
                    <a:pt x="95" y="88"/>
                  </a:lnTo>
                  <a:lnTo>
                    <a:pt x="91" y="81"/>
                  </a:lnTo>
                  <a:lnTo>
                    <a:pt x="73" y="79"/>
                  </a:lnTo>
                  <a:lnTo>
                    <a:pt x="42" y="77"/>
                  </a:lnTo>
                  <a:lnTo>
                    <a:pt x="35" y="79"/>
                  </a:lnTo>
                  <a:lnTo>
                    <a:pt x="32" y="84"/>
                  </a:lnTo>
                  <a:lnTo>
                    <a:pt x="27" y="82"/>
                  </a:lnTo>
                  <a:lnTo>
                    <a:pt x="22" y="91"/>
                  </a:lnTo>
                  <a:lnTo>
                    <a:pt x="18" y="98"/>
                  </a:lnTo>
                  <a:lnTo>
                    <a:pt x="18" y="101"/>
                  </a:lnTo>
                  <a:lnTo>
                    <a:pt x="21" y="107"/>
                  </a:lnTo>
                  <a:lnTo>
                    <a:pt x="16" y="109"/>
                  </a:lnTo>
                  <a:lnTo>
                    <a:pt x="10" y="98"/>
                  </a:lnTo>
                  <a:lnTo>
                    <a:pt x="2" y="99"/>
                  </a:lnTo>
                  <a:lnTo>
                    <a:pt x="0" y="114"/>
                  </a:lnTo>
                  <a:lnTo>
                    <a:pt x="0" y="123"/>
                  </a:lnTo>
                  <a:lnTo>
                    <a:pt x="0" y="131"/>
                  </a:lnTo>
                  <a:lnTo>
                    <a:pt x="4" y="138"/>
                  </a:lnTo>
                  <a:lnTo>
                    <a:pt x="8" y="144"/>
                  </a:lnTo>
                  <a:lnTo>
                    <a:pt x="8" y="153"/>
                  </a:lnTo>
                  <a:lnTo>
                    <a:pt x="16" y="152"/>
                  </a:lnTo>
                  <a:lnTo>
                    <a:pt x="25" y="145"/>
                  </a:lnTo>
                  <a:lnTo>
                    <a:pt x="29" y="152"/>
                  </a:lnTo>
                  <a:lnTo>
                    <a:pt x="37" y="160"/>
                  </a:lnTo>
                  <a:lnTo>
                    <a:pt x="43" y="168"/>
                  </a:lnTo>
                  <a:lnTo>
                    <a:pt x="50" y="184"/>
                  </a:lnTo>
                  <a:lnTo>
                    <a:pt x="64" y="180"/>
                  </a:lnTo>
                  <a:lnTo>
                    <a:pt x="86" y="176"/>
                  </a:lnTo>
                  <a:lnTo>
                    <a:pt x="121" y="171"/>
                  </a:lnTo>
                  <a:lnTo>
                    <a:pt x="130" y="182"/>
                  </a:lnTo>
                  <a:lnTo>
                    <a:pt x="131" y="202"/>
                  </a:lnTo>
                  <a:lnTo>
                    <a:pt x="115" y="206"/>
                  </a:lnTo>
                  <a:lnTo>
                    <a:pt x="100" y="209"/>
                  </a:lnTo>
                  <a:lnTo>
                    <a:pt x="102" y="223"/>
                  </a:lnTo>
                  <a:lnTo>
                    <a:pt x="79" y="223"/>
                  </a:lnTo>
                  <a:lnTo>
                    <a:pt x="100" y="252"/>
                  </a:lnTo>
                  <a:lnTo>
                    <a:pt x="109" y="254"/>
                  </a:lnTo>
                  <a:lnTo>
                    <a:pt x="119" y="256"/>
                  </a:lnTo>
                  <a:lnTo>
                    <a:pt x="124" y="267"/>
                  </a:lnTo>
                  <a:lnTo>
                    <a:pt x="129" y="263"/>
                  </a:lnTo>
                  <a:lnTo>
                    <a:pt x="147" y="260"/>
                  </a:lnTo>
                  <a:lnTo>
                    <a:pt x="157" y="265"/>
                  </a:lnTo>
                  <a:lnTo>
                    <a:pt x="164" y="271"/>
                  </a:lnTo>
                  <a:lnTo>
                    <a:pt x="169" y="265"/>
                  </a:lnTo>
                  <a:lnTo>
                    <a:pt x="181" y="266"/>
                  </a:lnTo>
                  <a:lnTo>
                    <a:pt x="160" y="203"/>
                  </a:lnTo>
                  <a:lnTo>
                    <a:pt x="168" y="200"/>
                  </a:lnTo>
                  <a:lnTo>
                    <a:pt x="195" y="186"/>
                  </a:lnTo>
                  <a:lnTo>
                    <a:pt x="200" y="185"/>
                  </a:lnTo>
                  <a:lnTo>
                    <a:pt x="196" y="180"/>
                  </a:lnTo>
                  <a:lnTo>
                    <a:pt x="202" y="182"/>
                  </a:lnTo>
                  <a:lnTo>
                    <a:pt x="202" y="176"/>
                  </a:lnTo>
                  <a:lnTo>
                    <a:pt x="206" y="171"/>
                  </a:lnTo>
                  <a:lnTo>
                    <a:pt x="208" y="173"/>
                  </a:lnTo>
                  <a:lnTo>
                    <a:pt x="214" y="173"/>
                  </a:lnTo>
                  <a:lnTo>
                    <a:pt x="220" y="177"/>
                  </a:lnTo>
                  <a:lnTo>
                    <a:pt x="228" y="169"/>
                  </a:lnTo>
                  <a:lnTo>
                    <a:pt x="232" y="171"/>
                  </a:lnTo>
                  <a:lnTo>
                    <a:pt x="227" y="182"/>
                  </a:lnTo>
                  <a:lnTo>
                    <a:pt x="231" y="198"/>
                  </a:lnTo>
                  <a:lnTo>
                    <a:pt x="245" y="206"/>
                  </a:lnTo>
                  <a:lnTo>
                    <a:pt x="245" y="209"/>
                  </a:lnTo>
                  <a:lnTo>
                    <a:pt x="240" y="217"/>
                  </a:lnTo>
                  <a:lnTo>
                    <a:pt x="242" y="220"/>
                  </a:lnTo>
                  <a:lnTo>
                    <a:pt x="259" y="227"/>
                  </a:lnTo>
                  <a:lnTo>
                    <a:pt x="265" y="236"/>
                  </a:lnTo>
                  <a:lnTo>
                    <a:pt x="281" y="231"/>
                  </a:lnTo>
                  <a:lnTo>
                    <a:pt x="299" y="227"/>
                  </a:lnTo>
                  <a:lnTo>
                    <a:pt x="313" y="255"/>
                  </a:lnTo>
                  <a:lnTo>
                    <a:pt x="319" y="268"/>
                  </a:lnTo>
                  <a:lnTo>
                    <a:pt x="314" y="271"/>
                  </a:lnTo>
                  <a:lnTo>
                    <a:pt x="311" y="276"/>
                  </a:lnTo>
                  <a:lnTo>
                    <a:pt x="325" y="281"/>
                  </a:lnTo>
                  <a:lnTo>
                    <a:pt x="330" y="286"/>
                  </a:lnTo>
                  <a:lnTo>
                    <a:pt x="349" y="281"/>
                  </a:lnTo>
                  <a:lnTo>
                    <a:pt x="355" y="286"/>
                  </a:lnTo>
                  <a:lnTo>
                    <a:pt x="369" y="279"/>
                  </a:lnTo>
                  <a:lnTo>
                    <a:pt x="378" y="278"/>
                  </a:lnTo>
                  <a:lnTo>
                    <a:pt x="390" y="280"/>
                  </a:lnTo>
                  <a:lnTo>
                    <a:pt x="415" y="280"/>
                  </a:lnTo>
                  <a:lnTo>
                    <a:pt x="408" y="275"/>
                  </a:lnTo>
                  <a:lnTo>
                    <a:pt x="408" y="266"/>
                  </a:lnTo>
                  <a:lnTo>
                    <a:pt x="412" y="261"/>
                  </a:lnTo>
                  <a:lnTo>
                    <a:pt x="412" y="256"/>
                  </a:lnTo>
                  <a:lnTo>
                    <a:pt x="404" y="252"/>
                  </a:lnTo>
                  <a:lnTo>
                    <a:pt x="420" y="251"/>
                  </a:lnTo>
                  <a:lnTo>
                    <a:pt x="434" y="252"/>
                  </a:lnTo>
                  <a:lnTo>
                    <a:pt x="437" y="256"/>
                  </a:lnTo>
                  <a:lnTo>
                    <a:pt x="448" y="255"/>
                  </a:lnTo>
                  <a:lnTo>
                    <a:pt x="440" y="242"/>
                  </a:lnTo>
                  <a:lnTo>
                    <a:pt x="449" y="240"/>
                  </a:lnTo>
                  <a:lnTo>
                    <a:pt x="488" y="246"/>
                  </a:lnTo>
                  <a:lnTo>
                    <a:pt x="520" y="248"/>
                  </a:lnTo>
                  <a:lnTo>
                    <a:pt x="544" y="259"/>
                  </a:lnTo>
                  <a:lnTo>
                    <a:pt x="556" y="259"/>
                  </a:lnTo>
                  <a:lnTo>
                    <a:pt x="560" y="271"/>
                  </a:lnTo>
                  <a:lnTo>
                    <a:pt x="569" y="246"/>
                  </a:lnTo>
                  <a:lnTo>
                    <a:pt x="556" y="218"/>
                  </a:lnTo>
                  <a:lnTo>
                    <a:pt x="595" y="209"/>
                  </a:lnTo>
                  <a:lnTo>
                    <a:pt x="600" y="194"/>
                  </a:lnTo>
                  <a:lnTo>
                    <a:pt x="606" y="171"/>
                  </a:lnTo>
                  <a:lnTo>
                    <a:pt x="647" y="173"/>
                  </a:lnTo>
                  <a:lnTo>
                    <a:pt x="652" y="14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0" name="Freeform 246"/>
            <p:cNvSpPr>
              <a:spLocks/>
            </p:cNvSpPr>
            <p:nvPr/>
          </p:nvSpPr>
          <p:spPr bwMode="auto">
            <a:xfrm>
              <a:off x="3571" y="1671"/>
              <a:ext cx="293" cy="179"/>
            </a:xfrm>
            <a:custGeom>
              <a:avLst/>
              <a:gdLst>
                <a:gd name="T0" fmla="*/ 28 w 293"/>
                <a:gd name="T1" fmla="*/ 80 h 179"/>
                <a:gd name="T2" fmla="*/ 33 w 293"/>
                <a:gd name="T3" fmla="*/ 67 h 179"/>
                <a:gd name="T4" fmla="*/ 40 w 293"/>
                <a:gd name="T5" fmla="*/ 61 h 179"/>
                <a:gd name="T6" fmla="*/ 52 w 293"/>
                <a:gd name="T7" fmla="*/ 63 h 179"/>
                <a:gd name="T8" fmla="*/ 67 w 293"/>
                <a:gd name="T9" fmla="*/ 67 h 179"/>
                <a:gd name="T10" fmla="*/ 71 w 293"/>
                <a:gd name="T11" fmla="*/ 71 h 179"/>
                <a:gd name="T12" fmla="*/ 80 w 293"/>
                <a:gd name="T13" fmla="*/ 80 h 179"/>
                <a:gd name="T14" fmla="*/ 87 w 293"/>
                <a:gd name="T15" fmla="*/ 100 h 179"/>
                <a:gd name="T16" fmla="*/ 98 w 293"/>
                <a:gd name="T17" fmla="*/ 98 h 179"/>
                <a:gd name="T18" fmla="*/ 114 w 293"/>
                <a:gd name="T19" fmla="*/ 100 h 179"/>
                <a:gd name="T20" fmla="*/ 137 w 293"/>
                <a:gd name="T21" fmla="*/ 124 h 179"/>
                <a:gd name="T22" fmla="*/ 162 w 293"/>
                <a:gd name="T23" fmla="*/ 138 h 179"/>
                <a:gd name="T24" fmla="*/ 185 w 293"/>
                <a:gd name="T25" fmla="*/ 153 h 179"/>
                <a:gd name="T26" fmla="*/ 194 w 293"/>
                <a:gd name="T27" fmla="*/ 178 h 179"/>
                <a:gd name="T28" fmla="*/ 209 w 293"/>
                <a:gd name="T29" fmla="*/ 158 h 179"/>
                <a:gd name="T30" fmla="*/ 211 w 293"/>
                <a:gd name="T31" fmla="*/ 140 h 179"/>
                <a:gd name="T32" fmla="*/ 202 w 293"/>
                <a:gd name="T33" fmla="*/ 113 h 179"/>
                <a:gd name="T34" fmla="*/ 221 w 293"/>
                <a:gd name="T35" fmla="*/ 107 h 179"/>
                <a:gd name="T36" fmla="*/ 246 w 293"/>
                <a:gd name="T37" fmla="*/ 113 h 179"/>
                <a:gd name="T38" fmla="*/ 286 w 293"/>
                <a:gd name="T39" fmla="*/ 110 h 179"/>
                <a:gd name="T40" fmla="*/ 286 w 293"/>
                <a:gd name="T41" fmla="*/ 94 h 179"/>
                <a:gd name="T42" fmla="*/ 238 w 293"/>
                <a:gd name="T43" fmla="*/ 94 h 179"/>
                <a:gd name="T44" fmla="*/ 215 w 293"/>
                <a:gd name="T45" fmla="*/ 92 h 179"/>
                <a:gd name="T46" fmla="*/ 193 w 293"/>
                <a:gd name="T47" fmla="*/ 100 h 179"/>
                <a:gd name="T48" fmla="*/ 179 w 293"/>
                <a:gd name="T49" fmla="*/ 98 h 179"/>
                <a:gd name="T50" fmla="*/ 168 w 293"/>
                <a:gd name="T51" fmla="*/ 99 h 179"/>
                <a:gd name="T52" fmla="*/ 154 w 293"/>
                <a:gd name="T53" fmla="*/ 92 h 179"/>
                <a:gd name="T54" fmla="*/ 153 w 293"/>
                <a:gd name="T55" fmla="*/ 86 h 179"/>
                <a:gd name="T56" fmla="*/ 151 w 293"/>
                <a:gd name="T57" fmla="*/ 66 h 179"/>
                <a:gd name="T58" fmla="*/ 105 w 293"/>
                <a:gd name="T59" fmla="*/ 49 h 179"/>
                <a:gd name="T60" fmla="*/ 82 w 293"/>
                <a:gd name="T61" fmla="*/ 35 h 179"/>
                <a:gd name="T62" fmla="*/ 53 w 293"/>
                <a:gd name="T63" fmla="*/ 42 h 179"/>
                <a:gd name="T64" fmla="*/ 35 w 293"/>
                <a:gd name="T65" fmla="*/ 19 h 179"/>
                <a:gd name="T66" fmla="*/ 35 w 293"/>
                <a:gd name="T67" fmla="*/ 0 h 179"/>
                <a:gd name="T68" fmla="*/ 21 w 293"/>
                <a:gd name="T69" fmla="*/ 81 h 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
                <a:gd name="T106" fmla="*/ 0 h 179"/>
                <a:gd name="T107" fmla="*/ 293 w 293"/>
                <a:gd name="T108" fmla="*/ 179 h 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 h="179">
                  <a:moveTo>
                    <a:pt x="21" y="81"/>
                  </a:moveTo>
                  <a:lnTo>
                    <a:pt x="28" y="80"/>
                  </a:lnTo>
                  <a:lnTo>
                    <a:pt x="31" y="73"/>
                  </a:lnTo>
                  <a:lnTo>
                    <a:pt x="33" y="67"/>
                  </a:lnTo>
                  <a:lnTo>
                    <a:pt x="42" y="70"/>
                  </a:lnTo>
                  <a:lnTo>
                    <a:pt x="40" y="61"/>
                  </a:lnTo>
                  <a:lnTo>
                    <a:pt x="48" y="57"/>
                  </a:lnTo>
                  <a:lnTo>
                    <a:pt x="52" y="63"/>
                  </a:lnTo>
                  <a:lnTo>
                    <a:pt x="60" y="63"/>
                  </a:lnTo>
                  <a:lnTo>
                    <a:pt x="67" y="67"/>
                  </a:lnTo>
                  <a:lnTo>
                    <a:pt x="71" y="70"/>
                  </a:lnTo>
                  <a:lnTo>
                    <a:pt x="71" y="71"/>
                  </a:lnTo>
                  <a:lnTo>
                    <a:pt x="72" y="77"/>
                  </a:lnTo>
                  <a:lnTo>
                    <a:pt x="80" y="80"/>
                  </a:lnTo>
                  <a:lnTo>
                    <a:pt x="80" y="88"/>
                  </a:lnTo>
                  <a:lnTo>
                    <a:pt x="87" y="100"/>
                  </a:lnTo>
                  <a:lnTo>
                    <a:pt x="95" y="101"/>
                  </a:lnTo>
                  <a:lnTo>
                    <a:pt x="98" y="98"/>
                  </a:lnTo>
                  <a:lnTo>
                    <a:pt x="107" y="94"/>
                  </a:lnTo>
                  <a:lnTo>
                    <a:pt x="114" y="100"/>
                  </a:lnTo>
                  <a:lnTo>
                    <a:pt x="123" y="110"/>
                  </a:lnTo>
                  <a:lnTo>
                    <a:pt x="137" y="124"/>
                  </a:lnTo>
                  <a:lnTo>
                    <a:pt x="161" y="130"/>
                  </a:lnTo>
                  <a:lnTo>
                    <a:pt x="162" y="138"/>
                  </a:lnTo>
                  <a:lnTo>
                    <a:pt x="178" y="144"/>
                  </a:lnTo>
                  <a:lnTo>
                    <a:pt x="185" y="153"/>
                  </a:lnTo>
                  <a:lnTo>
                    <a:pt x="180" y="177"/>
                  </a:lnTo>
                  <a:lnTo>
                    <a:pt x="194" y="178"/>
                  </a:lnTo>
                  <a:lnTo>
                    <a:pt x="203" y="165"/>
                  </a:lnTo>
                  <a:lnTo>
                    <a:pt x="209" y="158"/>
                  </a:lnTo>
                  <a:lnTo>
                    <a:pt x="213" y="151"/>
                  </a:lnTo>
                  <a:lnTo>
                    <a:pt x="211" y="140"/>
                  </a:lnTo>
                  <a:lnTo>
                    <a:pt x="199" y="135"/>
                  </a:lnTo>
                  <a:lnTo>
                    <a:pt x="202" y="113"/>
                  </a:lnTo>
                  <a:lnTo>
                    <a:pt x="213" y="105"/>
                  </a:lnTo>
                  <a:lnTo>
                    <a:pt x="221" y="107"/>
                  </a:lnTo>
                  <a:lnTo>
                    <a:pt x="243" y="103"/>
                  </a:lnTo>
                  <a:lnTo>
                    <a:pt x="246" y="113"/>
                  </a:lnTo>
                  <a:lnTo>
                    <a:pt x="259" y="112"/>
                  </a:lnTo>
                  <a:lnTo>
                    <a:pt x="286" y="110"/>
                  </a:lnTo>
                  <a:lnTo>
                    <a:pt x="292" y="100"/>
                  </a:lnTo>
                  <a:lnTo>
                    <a:pt x="286" y="94"/>
                  </a:lnTo>
                  <a:lnTo>
                    <a:pt x="269" y="94"/>
                  </a:lnTo>
                  <a:lnTo>
                    <a:pt x="238" y="94"/>
                  </a:lnTo>
                  <a:lnTo>
                    <a:pt x="226" y="94"/>
                  </a:lnTo>
                  <a:lnTo>
                    <a:pt x="215" y="92"/>
                  </a:lnTo>
                  <a:lnTo>
                    <a:pt x="195" y="101"/>
                  </a:lnTo>
                  <a:lnTo>
                    <a:pt x="193" y="100"/>
                  </a:lnTo>
                  <a:lnTo>
                    <a:pt x="189" y="96"/>
                  </a:lnTo>
                  <a:lnTo>
                    <a:pt x="179" y="98"/>
                  </a:lnTo>
                  <a:lnTo>
                    <a:pt x="170" y="101"/>
                  </a:lnTo>
                  <a:lnTo>
                    <a:pt x="168" y="99"/>
                  </a:lnTo>
                  <a:lnTo>
                    <a:pt x="166" y="96"/>
                  </a:lnTo>
                  <a:lnTo>
                    <a:pt x="154" y="92"/>
                  </a:lnTo>
                  <a:lnTo>
                    <a:pt x="151" y="91"/>
                  </a:lnTo>
                  <a:lnTo>
                    <a:pt x="153" y="86"/>
                  </a:lnTo>
                  <a:lnTo>
                    <a:pt x="159" y="83"/>
                  </a:lnTo>
                  <a:lnTo>
                    <a:pt x="151" y="66"/>
                  </a:lnTo>
                  <a:lnTo>
                    <a:pt x="139" y="42"/>
                  </a:lnTo>
                  <a:lnTo>
                    <a:pt x="105" y="49"/>
                  </a:lnTo>
                  <a:lnTo>
                    <a:pt x="98" y="42"/>
                  </a:lnTo>
                  <a:lnTo>
                    <a:pt x="82" y="35"/>
                  </a:lnTo>
                  <a:lnTo>
                    <a:pt x="68" y="45"/>
                  </a:lnTo>
                  <a:lnTo>
                    <a:pt x="53" y="42"/>
                  </a:lnTo>
                  <a:lnTo>
                    <a:pt x="37" y="32"/>
                  </a:lnTo>
                  <a:lnTo>
                    <a:pt x="35" y="19"/>
                  </a:lnTo>
                  <a:lnTo>
                    <a:pt x="36" y="9"/>
                  </a:lnTo>
                  <a:lnTo>
                    <a:pt x="35" y="0"/>
                  </a:lnTo>
                  <a:lnTo>
                    <a:pt x="0" y="19"/>
                  </a:lnTo>
                  <a:lnTo>
                    <a:pt x="21" y="81"/>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1" name="Freeform 247"/>
            <p:cNvSpPr>
              <a:spLocks/>
            </p:cNvSpPr>
            <p:nvPr/>
          </p:nvSpPr>
          <p:spPr bwMode="auto">
            <a:xfrm>
              <a:off x="3533" y="1728"/>
              <a:ext cx="225" cy="157"/>
            </a:xfrm>
            <a:custGeom>
              <a:avLst/>
              <a:gdLst>
                <a:gd name="T0" fmla="*/ 0 w 225"/>
                <a:gd name="T1" fmla="*/ 23 h 157"/>
                <a:gd name="T2" fmla="*/ 2 w 225"/>
                <a:gd name="T3" fmla="*/ 43 h 157"/>
                <a:gd name="T4" fmla="*/ 14 w 225"/>
                <a:gd name="T5" fmla="*/ 31 h 157"/>
                <a:gd name="T6" fmla="*/ 31 w 225"/>
                <a:gd name="T7" fmla="*/ 46 h 157"/>
                <a:gd name="T8" fmla="*/ 23 w 225"/>
                <a:gd name="T9" fmla="*/ 56 h 157"/>
                <a:gd name="T10" fmla="*/ 3 w 225"/>
                <a:gd name="T11" fmla="*/ 47 h 157"/>
                <a:gd name="T12" fmla="*/ 1 w 225"/>
                <a:gd name="T13" fmla="*/ 61 h 157"/>
                <a:gd name="T14" fmla="*/ 3 w 225"/>
                <a:gd name="T15" fmla="*/ 69 h 157"/>
                <a:gd name="T16" fmla="*/ 14 w 225"/>
                <a:gd name="T17" fmla="*/ 71 h 157"/>
                <a:gd name="T18" fmla="*/ 9 w 225"/>
                <a:gd name="T19" fmla="*/ 79 h 157"/>
                <a:gd name="T20" fmla="*/ 19 w 225"/>
                <a:gd name="T21" fmla="*/ 86 h 157"/>
                <a:gd name="T22" fmla="*/ 19 w 225"/>
                <a:gd name="T23" fmla="*/ 114 h 157"/>
                <a:gd name="T24" fmla="*/ 49 w 225"/>
                <a:gd name="T25" fmla="*/ 106 h 157"/>
                <a:gd name="T26" fmla="*/ 66 w 225"/>
                <a:gd name="T27" fmla="*/ 97 h 157"/>
                <a:gd name="T28" fmla="*/ 106 w 225"/>
                <a:gd name="T29" fmla="*/ 116 h 157"/>
                <a:gd name="T30" fmla="*/ 130 w 225"/>
                <a:gd name="T31" fmla="*/ 127 h 157"/>
                <a:gd name="T32" fmla="*/ 135 w 225"/>
                <a:gd name="T33" fmla="*/ 132 h 157"/>
                <a:gd name="T34" fmla="*/ 138 w 225"/>
                <a:gd name="T35" fmla="*/ 146 h 157"/>
                <a:gd name="T36" fmla="*/ 161 w 225"/>
                <a:gd name="T37" fmla="*/ 156 h 157"/>
                <a:gd name="T38" fmla="*/ 195 w 225"/>
                <a:gd name="T39" fmla="*/ 119 h 157"/>
                <a:gd name="T40" fmla="*/ 218 w 225"/>
                <a:gd name="T41" fmla="*/ 119 h 157"/>
                <a:gd name="T42" fmla="*/ 221 w 225"/>
                <a:gd name="T43" fmla="*/ 103 h 157"/>
                <a:gd name="T44" fmla="*/ 224 w 225"/>
                <a:gd name="T45" fmla="*/ 96 h 157"/>
                <a:gd name="T46" fmla="*/ 216 w 225"/>
                <a:gd name="T47" fmla="*/ 87 h 157"/>
                <a:gd name="T48" fmla="*/ 200 w 225"/>
                <a:gd name="T49" fmla="*/ 81 h 157"/>
                <a:gd name="T50" fmla="*/ 199 w 225"/>
                <a:gd name="T51" fmla="*/ 73 h 157"/>
                <a:gd name="T52" fmla="*/ 175 w 225"/>
                <a:gd name="T53" fmla="*/ 67 h 157"/>
                <a:gd name="T54" fmla="*/ 161 w 225"/>
                <a:gd name="T55" fmla="*/ 53 h 157"/>
                <a:gd name="T56" fmla="*/ 156 w 225"/>
                <a:gd name="T57" fmla="*/ 44 h 157"/>
                <a:gd name="T58" fmla="*/ 145 w 225"/>
                <a:gd name="T59" fmla="*/ 36 h 157"/>
                <a:gd name="T60" fmla="*/ 137 w 225"/>
                <a:gd name="T61" fmla="*/ 41 h 157"/>
                <a:gd name="T62" fmla="*/ 133 w 225"/>
                <a:gd name="T63" fmla="*/ 44 h 157"/>
                <a:gd name="T64" fmla="*/ 125 w 225"/>
                <a:gd name="T65" fmla="*/ 43 h 157"/>
                <a:gd name="T66" fmla="*/ 118 w 225"/>
                <a:gd name="T67" fmla="*/ 31 h 157"/>
                <a:gd name="T68" fmla="*/ 117 w 225"/>
                <a:gd name="T69" fmla="*/ 23 h 157"/>
                <a:gd name="T70" fmla="*/ 110 w 225"/>
                <a:gd name="T71" fmla="*/ 20 h 157"/>
                <a:gd name="T72" fmla="*/ 108 w 225"/>
                <a:gd name="T73" fmla="*/ 13 h 157"/>
                <a:gd name="T74" fmla="*/ 98 w 225"/>
                <a:gd name="T75" fmla="*/ 6 h 157"/>
                <a:gd name="T76" fmla="*/ 90 w 225"/>
                <a:gd name="T77" fmla="*/ 6 h 157"/>
                <a:gd name="T78" fmla="*/ 86 w 225"/>
                <a:gd name="T79" fmla="*/ 0 h 157"/>
                <a:gd name="T80" fmla="*/ 78 w 225"/>
                <a:gd name="T81" fmla="*/ 4 h 157"/>
                <a:gd name="T82" fmla="*/ 81 w 225"/>
                <a:gd name="T83" fmla="*/ 13 h 157"/>
                <a:gd name="T84" fmla="*/ 77 w 225"/>
                <a:gd name="T85" fmla="*/ 11 h 157"/>
                <a:gd name="T86" fmla="*/ 71 w 225"/>
                <a:gd name="T87" fmla="*/ 10 h 157"/>
                <a:gd name="T88" fmla="*/ 66 w 225"/>
                <a:gd name="T89" fmla="*/ 23 h 157"/>
                <a:gd name="T90" fmla="*/ 58 w 225"/>
                <a:gd name="T91" fmla="*/ 24 h 157"/>
                <a:gd name="T92" fmla="*/ 49 w 225"/>
                <a:gd name="T93" fmla="*/ 22 h 157"/>
                <a:gd name="T94" fmla="*/ 42 w 225"/>
                <a:gd name="T95" fmla="*/ 29 h 157"/>
                <a:gd name="T96" fmla="*/ 35 w 225"/>
                <a:gd name="T97" fmla="*/ 23 h 157"/>
                <a:gd name="T98" fmla="*/ 25 w 225"/>
                <a:gd name="T99" fmla="*/ 17 h 157"/>
                <a:gd name="T100" fmla="*/ 0 w 225"/>
                <a:gd name="T101" fmla="*/ 23 h 1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5"/>
                <a:gd name="T154" fmla="*/ 0 h 157"/>
                <a:gd name="T155" fmla="*/ 225 w 225"/>
                <a:gd name="T156" fmla="*/ 157 h 1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5" h="157">
                  <a:moveTo>
                    <a:pt x="0" y="23"/>
                  </a:moveTo>
                  <a:lnTo>
                    <a:pt x="2" y="43"/>
                  </a:lnTo>
                  <a:lnTo>
                    <a:pt x="14" y="31"/>
                  </a:lnTo>
                  <a:lnTo>
                    <a:pt x="31" y="46"/>
                  </a:lnTo>
                  <a:lnTo>
                    <a:pt x="23" y="56"/>
                  </a:lnTo>
                  <a:lnTo>
                    <a:pt x="3" y="47"/>
                  </a:lnTo>
                  <a:lnTo>
                    <a:pt x="1" y="61"/>
                  </a:lnTo>
                  <a:lnTo>
                    <a:pt x="3" y="69"/>
                  </a:lnTo>
                  <a:lnTo>
                    <a:pt x="14" y="71"/>
                  </a:lnTo>
                  <a:lnTo>
                    <a:pt x="9" y="79"/>
                  </a:lnTo>
                  <a:lnTo>
                    <a:pt x="19" y="86"/>
                  </a:lnTo>
                  <a:lnTo>
                    <a:pt x="19" y="114"/>
                  </a:lnTo>
                  <a:lnTo>
                    <a:pt x="49" y="106"/>
                  </a:lnTo>
                  <a:lnTo>
                    <a:pt x="66" y="97"/>
                  </a:lnTo>
                  <a:lnTo>
                    <a:pt x="106" y="116"/>
                  </a:lnTo>
                  <a:lnTo>
                    <a:pt x="130" y="127"/>
                  </a:lnTo>
                  <a:lnTo>
                    <a:pt x="135" y="132"/>
                  </a:lnTo>
                  <a:lnTo>
                    <a:pt x="138" y="146"/>
                  </a:lnTo>
                  <a:lnTo>
                    <a:pt x="161" y="156"/>
                  </a:lnTo>
                  <a:lnTo>
                    <a:pt x="195" y="119"/>
                  </a:lnTo>
                  <a:lnTo>
                    <a:pt x="218" y="119"/>
                  </a:lnTo>
                  <a:lnTo>
                    <a:pt x="221" y="103"/>
                  </a:lnTo>
                  <a:lnTo>
                    <a:pt x="224" y="96"/>
                  </a:lnTo>
                  <a:lnTo>
                    <a:pt x="216" y="87"/>
                  </a:lnTo>
                  <a:lnTo>
                    <a:pt x="200" y="81"/>
                  </a:lnTo>
                  <a:lnTo>
                    <a:pt x="199" y="73"/>
                  </a:lnTo>
                  <a:lnTo>
                    <a:pt x="175" y="67"/>
                  </a:lnTo>
                  <a:lnTo>
                    <a:pt x="161" y="53"/>
                  </a:lnTo>
                  <a:lnTo>
                    <a:pt x="156" y="44"/>
                  </a:lnTo>
                  <a:lnTo>
                    <a:pt x="145" y="36"/>
                  </a:lnTo>
                  <a:lnTo>
                    <a:pt x="137" y="41"/>
                  </a:lnTo>
                  <a:lnTo>
                    <a:pt x="133" y="44"/>
                  </a:lnTo>
                  <a:lnTo>
                    <a:pt x="125" y="43"/>
                  </a:lnTo>
                  <a:lnTo>
                    <a:pt x="118" y="31"/>
                  </a:lnTo>
                  <a:lnTo>
                    <a:pt x="117" y="23"/>
                  </a:lnTo>
                  <a:lnTo>
                    <a:pt x="110" y="20"/>
                  </a:lnTo>
                  <a:lnTo>
                    <a:pt x="108" y="13"/>
                  </a:lnTo>
                  <a:lnTo>
                    <a:pt x="98" y="6"/>
                  </a:lnTo>
                  <a:lnTo>
                    <a:pt x="90" y="6"/>
                  </a:lnTo>
                  <a:lnTo>
                    <a:pt x="86" y="0"/>
                  </a:lnTo>
                  <a:lnTo>
                    <a:pt x="78" y="4"/>
                  </a:lnTo>
                  <a:lnTo>
                    <a:pt x="81" y="13"/>
                  </a:lnTo>
                  <a:lnTo>
                    <a:pt x="77" y="11"/>
                  </a:lnTo>
                  <a:lnTo>
                    <a:pt x="71" y="10"/>
                  </a:lnTo>
                  <a:lnTo>
                    <a:pt x="66" y="23"/>
                  </a:lnTo>
                  <a:lnTo>
                    <a:pt x="58" y="24"/>
                  </a:lnTo>
                  <a:lnTo>
                    <a:pt x="49" y="22"/>
                  </a:lnTo>
                  <a:lnTo>
                    <a:pt x="42" y="29"/>
                  </a:lnTo>
                  <a:lnTo>
                    <a:pt x="35" y="23"/>
                  </a:lnTo>
                  <a:lnTo>
                    <a:pt x="25" y="17"/>
                  </a:lnTo>
                  <a:lnTo>
                    <a:pt x="0" y="23"/>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2" name="Freeform 248"/>
            <p:cNvSpPr>
              <a:spLocks/>
            </p:cNvSpPr>
            <p:nvPr/>
          </p:nvSpPr>
          <p:spPr bwMode="auto">
            <a:xfrm>
              <a:off x="3784" y="1726"/>
              <a:ext cx="187" cy="81"/>
            </a:xfrm>
            <a:custGeom>
              <a:avLst/>
              <a:gdLst>
                <a:gd name="T0" fmla="*/ 47 w 187"/>
                <a:gd name="T1" fmla="*/ 57 h 81"/>
                <a:gd name="T2" fmla="*/ 33 w 187"/>
                <a:gd name="T3" fmla="*/ 57 h 81"/>
                <a:gd name="T4" fmla="*/ 6 w 187"/>
                <a:gd name="T5" fmla="*/ 60 h 81"/>
                <a:gd name="T6" fmla="*/ 0 w 187"/>
                <a:gd name="T7" fmla="*/ 69 h 81"/>
                <a:gd name="T8" fmla="*/ 6 w 187"/>
                <a:gd name="T9" fmla="*/ 73 h 81"/>
                <a:gd name="T10" fmla="*/ 12 w 187"/>
                <a:gd name="T11" fmla="*/ 75 h 81"/>
                <a:gd name="T12" fmla="*/ 50 w 187"/>
                <a:gd name="T13" fmla="*/ 75 h 81"/>
                <a:gd name="T14" fmla="*/ 75 w 187"/>
                <a:gd name="T15" fmla="*/ 75 h 81"/>
                <a:gd name="T16" fmla="*/ 86 w 187"/>
                <a:gd name="T17" fmla="*/ 80 h 81"/>
                <a:gd name="T18" fmla="*/ 90 w 187"/>
                <a:gd name="T19" fmla="*/ 70 h 81"/>
                <a:gd name="T20" fmla="*/ 100 w 187"/>
                <a:gd name="T21" fmla="*/ 69 h 81"/>
                <a:gd name="T22" fmla="*/ 115 w 187"/>
                <a:gd name="T23" fmla="*/ 66 h 81"/>
                <a:gd name="T24" fmla="*/ 129 w 187"/>
                <a:gd name="T25" fmla="*/ 63 h 81"/>
                <a:gd name="T26" fmla="*/ 152 w 187"/>
                <a:gd name="T27" fmla="*/ 50 h 81"/>
                <a:gd name="T28" fmla="*/ 177 w 187"/>
                <a:gd name="T29" fmla="*/ 37 h 81"/>
                <a:gd name="T30" fmla="*/ 186 w 187"/>
                <a:gd name="T31" fmla="*/ 31 h 81"/>
                <a:gd name="T32" fmla="*/ 183 w 187"/>
                <a:gd name="T33" fmla="*/ 19 h 81"/>
                <a:gd name="T34" fmla="*/ 171 w 187"/>
                <a:gd name="T35" fmla="*/ 19 h 81"/>
                <a:gd name="T36" fmla="*/ 159 w 187"/>
                <a:gd name="T37" fmla="*/ 13 h 81"/>
                <a:gd name="T38" fmla="*/ 146 w 187"/>
                <a:gd name="T39" fmla="*/ 8 h 81"/>
                <a:gd name="T40" fmla="*/ 115 w 187"/>
                <a:gd name="T41" fmla="*/ 6 h 81"/>
                <a:gd name="T42" fmla="*/ 76 w 187"/>
                <a:gd name="T43" fmla="*/ 0 h 81"/>
                <a:gd name="T44" fmla="*/ 68 w 187"/>
                <a:gd name="T45" fmla="*/ 2 h 81"/>
                <a:gd name="T46" fmla="*/ 71 w 187"/>
                <a:gd name="T47" fmla="*/ 8 h 81"/>
                <a:gd name="T48" fmla="*/ 75 w 187"/>
                <a:gd name="T49" fmla="*/ 15 h 81"/>
                <a:gd name="T50" fmla="*/ 64 w 187"/>
                <a:gd name="T51" fmla="*/ 16 h 81"/>
                <a:gd name="T52" fmla="*/ 61 w 187"/>
                <a:gd name="T53" fmla="*/ 12 h 81"/>
                <a:gd name="T54" fmla="*/ 48 w 187"/>
                <a:gd name="T55" fmla="*/ 11 h 81"/>
                <a:gd name="T56" fmla="*/ 31 w 187"/>
                <a:gd name="T57" fmla="*/ 12 h 81"/>
                <a:gd name="T58" fmla="*/ 39 w 187"/>
                <a:gd name="T59" fmla="*/ 16 h 81"/>
                <a:gd name="T60" fmla="*/ 40 w 187"/>
                <a:gd name="T61" fmla="*/ 21 h 81"/>
                <a:gd name="T62" fmla="*/ 35 w 187"/>
                <a:gd name="T63" fmla="*/ 26 h 81"/>
                <a:gd name="T64" fmla="*/ 35 w 187"/>
                <a:gd name="T65" fmla="*/ 35 h 81"/>
                <a:gd name="T66" fmla="*/ 42 w 187"/>
                <a:gd name="T67" fmla="*/ 40 h 81"/>
                <a:gd name="T68" fmla="*/ 64 w 187"/>
                <a:gd name="T69" fmla="*/ 40 h 81"/>
                <a:gd name="T70" fmla="*/ 72 w 187"/>
                <a:gd name="T71" fmla="*/ 39 h 81"/>
                <a:gd name="T72" fmla="*/ 79 w 187"/>
                <a:gd name="T73" fmla="*/ 46 h 81"/>
                <a:gd name="T74" fmla="*/ 71 w 187"/>
                <a:gd name="T75" fmla="*/ 56 h 81"/>
                <a:gd name="T76" fmla="*/ 63 w 187"/>
                <a:gd name="T77" fmla="*/ 56 h 81"/>
                <a:gd name="T78" fmla="*/ 56 w 187"/>
                <a:gd name="T79" fmla="*/ 55 h 81"/>
                <a:gd name="T80" fmla="*/ 52 w 187"/>
                <a:gd name="T81" fmla="*/ 56 h 81"/>
                <a:gd name="T82" fmla="*/ 47 w 187"/>
                <a:gd name="T83" fmla="*/ 5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81"/>
                <a:gd name="T128" fmla="*/ 187 w 187"/>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81">
                  <a:moveTo>
                    <a:pt x="47" y="57"/>
                  </a:moveTo>
                  <a:lnTo>
                    <a:pt x="33" y="57"/>
                  </a:lnTo>
                  <a:lnTo>
                    <a:pt x="6" y="60"/>
                  </a:lnTo>
                  <a:lnTo>
                    <a:pt x="0" y="69"/>
                  </a:lnTo>
                  <a:lnTo>
                    <a:pt x="6" y="73"/>
                  </a:lnTo>
                  <a:lnTo>
                    <a:pt x="12" y="75"/>
                  </a:lnTo>
                  <a:lnTo>
                    <a:pt x="50" y="75"/>
                  </a:lnTo>
                  <a:lnTo>
                    <a:pt x="75" y="75"/>
                  </a:lnTo>
                  <a:lnTo>
                    <a:pt x="86" y="80"/>
                  </a:lnTo>
                  <a:lnTo>
                    <a:pt x="90" y="70"/>
                  </a:lnTo>
                  <a:lnTo>
                    <a:pt x="100" y="69"/>
                  </a:lnTo>
                  <a:lnTo>
                    <a:pt x="115" y="66"/>
                  </a:lnTo>
                  <a:lnTo>
                    <a:pt x="129" y="63"/>
                  </a:lnTo>
                  <a:lnTo>
                    <a:pt x="152" y="50"/>
                  </a:lnTo>
                  <a:lnTo>
                    <a:pt x="177" y="37"/>
                  </a:lnTo>
                  <a:lnTo>
                    <a:pt x="186" y="31"/>
                  </a:lnTo>
                  <a:lnTo>
                    <a:pt x="183" y="19"/>
                  </a:lnTo>
                  <a:lnTo>
                    <a:pt x="171" y="19"/>
                  </a:lnTo>
                  <a:lnTo>
                    <a:pt x="159" y="13"/>
                  </a:lnTo>
                  <a:lnTo>
                    <a:pt x="146" y="8"/>
                  </a:lnTo>
                  <a:lnTo>
                    <a:pt x="115" y="6"/>
                  </a:lnTo>
                  <a:lnTo>
                    <a:pt x="76" y="0"/>
                  </a:lnTo>
                  <a:lnTo>
                    <a:pt x="68" y="2"/>
                  </a:lnTo>
                  <a:lnTo>
                    <a:pt x="71" y="8"/>
                  </a:lnTo>
                  <a:lnTo>
                    <a:pt x="75" y="15"/>
                  </a:lnTo>
                  <a:lnTo>
                    <a:pt x="64" y="16"/>
                  </a:lnTo>
                  <a:lnTo>
                    <a:pt x="61" y="12"/>
                  </a:lnTo>
                  <a:lnTo>
                    <a:pt x="48" y="11"/>
                  </a:lnTo>
                  <a:lnTo>
                    <a:pt x="31" y="12"/>
                  </a:lnTo>
                  <a:lnTo>
                    <a:pt x="39" y="16"/>
                  </a:lnTo>
                  <a:lnTo>
                    <a:pt x="40" y="21"/>
                  </a:lnTo>
                  <a:lnTo>
                    <a:pt x="35" y="26"/>
                  </a:lnTo>
                  <a:lnTo>
                    <a:pt x="35" y="35"/>
                  </a:lnTo>
                  <a:lnTo>
                    <a:pt x="42" y="40"/>
                  </a:lnTo>
                  <a:lnTo>
                    <a:pt x="64" y="40"/>
                  </a:lnTo>
                  <a:lnTo>
                    <a:pt x="72" y="39"/>
                  </a:lnTo>
                  <a:lnTo>
                    <a:pt x="79" y="46"/>
                  </a:lnTo>
                  <a:lnTo>
                    <a:pt x="71" y="56"/>
                  </a:lnTo>
                  <a:lnTo>
                    <a:pt x="63" y="56"/>
                  </a:lnTo>
                  <a:lnTo>
                    <a:pt x="56" y="55"/>
                  </a:lnTo>
                  <a:lnTo>
                    <a:pt x="52" y="56"/>
                  </a:lnTo>
                  <a:lnTo>
                    <a:pt x="47" y="57"/>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3" name="Freeform 249"/>
            <p:cNvSpPr>
              <a:spLocks/>
            </p:cNvSpPr>
            <p:nvPr/>
          </p:nvSpPr>
          <p:spPr bwMode="auto">
            <a:xfrm>
              <a:off x="3766" y="1774"/>
              <a:ext cx="120" cy="84"/>
            </a:xfrm>
            <a:custGeom>
              <a:avLst/>
              <a:gdLst>
                <a:gd name="T0" fmla="*/ 0 w 120"/>
                <a:gd name="T1" fmla="*/ 70 h 84"/>
                <a:gd name="T2" fmla="*/ 2 w 120"/>
                <a:gd name="T3" fmla="*/ 73 h 84"/>
                <a:gd name="T4" fmla="*/ 10 w 120"/>
                <a:gd name="T5" fmla="*/ 75 h 84"/>
                <a:gd name="T6" fmla="*/ 31 w 120"/>
                <a:gd name="T7" fmla="*/ 75 h 84"/>
                <a:gd name="T8" fmla="*/ 56 w 120"/>
                <a:gd name="T9" fmla="*/ 50 h 84"/>
                <a:gd name="T10" fmla="*/ 62 w 120"/>
                <a:gd name="T11" fmla="*/ 66 h 84"/>
                <a:gd name="T12" fmla="*/ 70 w 120"/>
                <a:gd name="T13" fmla="*/ 83 h 84"/>
                <a:gd name="T14" fmla="*/ 85 w 120"/>
                <a:gd name="T15" fmla="*/ 76 h 84"/>
                <a:gd name="T16" fmla="*/ 101 w 120"/>
                <a:gd name="T17" fmla="*/ 70 h 84"/>
                <a:gd name="T18" fmla="*/ 118 w 120"/>
                <a:gd name="T19" fmla="*/ 75 h 84"/>
                <a:gd name="T20" fmla="*/ 119 w 120"/>
                <a:gd name="T21" fmla="*/ 50 h 84"/>
                <a:gd name="T22" fmla="*/ 107 w 120"/>
                <a:gd name="T23" fmla="*/ 46 h 84"/>
                <a:gd name="T24" fmla="*/ 101 w 120"/>
                <a:gd name="T25" fmla="*/ 47 h 84"/>
                <a:gd name="T26" fmla="*/ 105 w 120"/>
                <a:gd name="T27" fmla="*/ 31 h 84"/>
                <a:gd name="T28" fmla="*/ 91 w 120"/>
                <a:gd name="T29" fmla="*/ 28 h 84"/>
                <a:gd name="T30" fmla="*/ 79 w 120"/>
                <a:gd name="T31" fmla="*/ 27 h 84"/>
                <a:gd name="T32" fmla="*/ 63 w 120"/>
                <a:gd name="T33" fmla="*/ 27 h 84"/>
                <a:gd name="T34" fmla="*/ 50 w 120"/>
                <a:gd name="T35" fmla="*/ 27 h 84"/>
                <a:gd name="T36" fmla="*/ 34 w 120"/>
                <a:gd name="T37" fmla="*/ 27 h 84"/>
                <a:gd name="T38" fmla="*/ 20 w 120"/>
                <a:gd name="T39" fmla="*/ 24 h 84"/>
                <a:gd name="T40" fmla="*/ 18 w 120"/>
                <a:gd name="T41" fmla="*/ 22 h 84"/>
                <a:gd name="T42" fmla="*/ 21 w 120"/>
                <a:gd name="T43" fmla="*/ 16 h 84"/>
                <a:gd name="T44" fmla="*/ 27 w 120"/>
                <a:gd name="T45" fmla="*/ 12 h 84"/>
                <a:gd name="T46" fmla="*/ 49 w 120"/>
                <a:gd name="T47" fmla="*/ 8 h 84"/>
                <a:gd name="T48" fmla="*/ 48 w 120"/>
                <a:gd name="T49" fmla="*/ 0 h 84"/>
                <a:gd name="T50" fmla="*/ 31 w 120"/>
                <a:gd name="T51" fmla="*/ 3 h 84"/>
                <a:gd name="T52" fmla="*/ 16 w 120"/>
                <a:gd name="T53" fmla="*/ 2 h 84"/>
                <a:gd name="T54" fmla="*/ 7 w 120"/>
                <a:gd name="T55" fmla="*/ 10 h 84"/>
                <a:gd name="T56" fmla="*/ 4 w 120"/>
                <a:gd name="T57" fmla="*/ 27 h 84"/>
                <a:gd name="T58" fmla="*/ 4 w 120"/>
                <a:gd name="T59" fmla="*/ 31 h 84"/>
                <a:gd name="T60" fmla="*/ 3 w 120"/>
                <a:gd name="T61" fmla="*/ 32 h 84"/>
                <a:gd name="T62" fmla="*/ 14 w 120"/>
                <a:gd name="T63" fmla="*/ 35 h 84"/>
                <a:gd name="T64" fmla="*/ 19 w 120"/>
                <a:gd name="T65" fmla="*/ 45 h 84"/>
                <a:gd name="T66" fmla="*/ 16 w 120"/>
                <a:gd name="T67" fmla="*/ 55 h 84"/>
                <a:gd name="T68" fmla="*/ 13 w 120"/>
                <a:gd name="T69" fmla="*/ 56 h 84"/>
                <a:gd name="T70" fmla="*/ 9 w 120"/>
                <a:gd name="T71" fmla="*/ 61 h 84"/>
                <a:gd name="T72" fmla="*/ 0 w 120"/>
                <a:gd name="T73" fmla="*/ 7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84"/>
                <a:gd name="T113" fmla="*/ 120 w 120"/>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84">
                  <a:moveTo>
                    <a:pt x="0" y="70"/>
                  </a:moveTo>
                  <a:lnTo>
                    <a:pt x="2" y="73"/>
                  </a:lnTo>
                  <a:lnTo>
                    <a:pt x="10" y="75"/>
                  </a:lnTo>
                  <a:lnTo>
                    <a:pt x="31" y="75"/>
                  </a:lnTo>
                  <a:lnTo>
                    <a:pt x="56" y="50"/>
                  </a:lnTo>
                  <a:lnTo>
                    <a:pt x="62" y="66"/>
                  </a:lnTo>
                  <a:lnTo>
                    <a:pt x="70" y="83"/>
                  </a:lnTo>
                  <a:lnTo>
                    <a:pt x="85" y="76"/>
                  </a:lnTo>
                  <a:lnTo>
                    <a:pt x="101" y="70"/>
                  </a:lnTo>
                  <a:lnTo>
                    <a:pt x="118" y="75"/>
                  </a:lnTo>
                  <a:lnTo>
                    <a:pt x="119" y="50"/>
                  </a:lnTo>
                  <a:lnTo>
                    <a:pt x="107" y="46"/>
                  </a:lnTo>
                  <a:lnTo>
                    <a:pt x="101" y="47"/>
                  </a:lnTo>
                  <a:lnTo>
                    <a:pt x="105" y="31"/>
                  </a:lnTo>
                  <a:lnTo>
                    <a:pt x="91" y="28"/>
                  </a:lnTo>
                  <a:lnTo>
                    <a:pt x="79" y="27"/>
                  </a:lnTo>
                  <a:lnTo>
                    <a:pt x="63" y="27"/>
                  </a:lnTo>
                  <a:lnTo>
                    <a:pt x="50" y="27"/>
                  </a:lnTo>
                  <a:lnTo>
                    <a:pt x="34" y="27"/>
                  </a:lnTo>
                  <a:lnTo>
                    <a:pt x="20" y="24"/>
                  </a:lnTo>
                  <a:lnTo>
                    <a:pt x="18" y="22"/>
                  </a:lnTo>
                  <a:lnTo>
                    <a:pt x="21" y="16"/>
                  </a:lnTo>
                  <a:lnTo>
                    <a:pt x="27" y="12"/>
                  </a:lnTo>
                  <a:lnTo>
                    <a:pt x="49" y="8"/>
                  </a:lnTo>
                  <a:lnTo>
                    <a:pt x="48" y="0"/>
                  </a:lnTo>
                  <a:lnTo>
                    <a:pt x="31" y="3"/>
                  </a:lnTo>
                  <a:lnTo>
                    <a:pt x="16" y="2"/>
                  </a:lnTo>
                  <a:lnTo>
                    <a:pt x="7" y="10"/>
                  </a:lnTo>
                  <a:lnTo>
                    <a:pt x="4" y="27"/>
                  </a:lnTo>
                  <a:lnTo>
                    <a:pt x="4" y="31"/>
                  </a:lnTo>
                  <a:lnTo>
                    <a:pt x="3" y="32"/>
                  </a:lnTo>
                  <a:lnTo>
                    <a:pt x="14" y="35"/>
                  </a:lnTo>
                  <a:lnTo>
                    <a:pt x="19" y="45"/>
                  </a:lnTo>
                  <a:lnTo>
                    <a:pt x="16" y="55"/>
                  </a:lnTo>
                  <a:lnTo>
                    <a:pt x="13" y="56"/>
                  </a:lnTo>
                  <a:lnTo>
                    <a:pt x="9" y="61"/>
                  </a:lnTo>
                  <a:lnTo>
                    <a:pt x="0" y="70"/>
                  </a:lnTo>
                </a:path>
              </a:pathLst>
            </a:custGeom>
            <a:solidFill>
              <a:srgbClr val="969696"/>
            </a:solidFill>
            <a:ln w="12700" cap="rnd">
              <a:no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sp>
        <p:nvSpPr>
          <p:cNvPr id="794" name="Freeform 250"/>
          <p:cNvSpPr>
            <a:spLocks/>
          </p:cNvSpPr>
          <p:nvPr/>
        </p:nvSpPr>
        <p:spPr bwMode="auto">
          <a:xfrm>
            <a:off x="1028703" y="2620963"/>
            <a:ext cx="130175" cy="74612"/>
          </a:xfrm>
          <a:custGeom>
            <a:avLst/>
            <a:gdLst>
              <a:gd name="T0" fmla="*/ 0 w 82"/>
              <a:gd name="T1" fmla="*/ 0 h 47"/>
              <a:gd name="T2" fmla="*/ 2147483647 w 82"/>
              <a:gd name="T3" fmla="*/ 2147483647 h 47"/>
              <a:gd name="T4" fmla="*/ 2147483647 w 82"/>
              <a:gd name="T5" fmla="*/ 2147483647 h 47"/>
              <a:gd name="T6" fmla="*/ 2147483647 w 82"/>
              <a:gd name="T7" fmla="*/ 2147483647 h 47"/>
              <a:gd name="T8" fmla="*/ 0 w 82"/>
              <a:gd name="T9" fmla="*/ 0 h 47"/>
              <a:gd name="T10" fmla="*/ 0 60000 65536"/>
              <a:gd name="T11" fmla="*/ 0 60000 65536"/>
              <a:gd name="T12" fmla="*/ 0 60000 65536"/>
              <a:gd name="T13" fmla="*/ 0 60000 65536"/>
              <a:gd name="T14" fmla="*/ 0 60000 65536"/>
              <a:gd name="T15" fmla="*/ 0 w 82"/>
              <a:gd name="T16" fmla="*/ 0 h 47"/>
              <a:gd name="T17" fmla="*/ 82 w 82"/>
              <a:gd name="T18" fmla="*/ 47 h 47"/>
            </a:gdLst>
            <a:ahLst/>
            <a:cxnLst>
              <a:cxn ang="T10">
                <a:pos x="T0" y="T1"/>
              </a:cxn>
              <a:cxn ang="T11">
                <a:pos x="T2" y="T3"/>
              </a:cxn>
              <a:cxn ang="T12">
                <a:pos x="T4" y="T5"/>
              </a:cxn>
              <a:cxn ang="T13">
                <a:pos x="T6" y="T7"/>
              </a:cxn>
              <a:cxn ang="T14">
                <a:pos x="T8" y="T9"/>
              </a:cxn>
            </a:cxnLst>
            <a:rect l="T15" t="T16" r="T17" b="T18"/>
            <a:pathLst>
              <a:path w="82" h="47">
                <a:moveTo>
                  <a:pt x="0" y="0"/>
                </a:moveTo>
                <a:lnTo>
                  <a:pt x="44" y="9"/>
                </a:lnTo>
                <a:lnTo>
                  <a:pt x="81" y="46"/>
                </a:lnTo>
                <a:lnTo>
                  <a:pt x="59" y="39"/>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5" name="Freeform 251"/>
          <p:cNvSpPr>
            <a:spLocks/>
          </p:cNvSpPr>
          <p:nvPr/>
        </p:nvSpPr>
        <p:spPr bwMode="auto">
          <a:xfrm>
            <a:off x="1090614" y="1670050"/>
            <a:ext cx="266700" cy="166688"/>
          </a:xfrm>
          <a:custGeom>
            <a:avLst/>
            <a:gdLst>
              <a:gd name="T0" fmla="*/ 0 w 168"/>
              <a:gd name="T1" fmla="*/ 2147483647 h 105"/>
              <a:gd name="T2" fmla="*/ 2147483647 w 168"/>
              <a:gd name="T3" fmla="*/ 2147483647 h 105"/>
              <a:gd name="T4" fmla="*/ 2147483647 w 168"/>
              <a:gd name="T5" fmla="*/ 2147483647 h 105"/>
              <a:gd name="T6" fmla="*/ 2147483647 w 168"/>
              <a:gd name="T7" fmla="*/ 2147483647 h 105"/>
              <a:gd name="T8" fmla="*/ 2147483647 w 168"/>
              <a:gd name="T9" fmla="*/ 0 h 105"/>
              <a:gd name="T10" fmla="*/ 2147483647 w 168"/>
              <a:gd name="T11" fmla="*/ 2147483647 h 105"/>
              <a:gd name="T12" fmla="*/ 2147483647 w 168"/>
              <a:gd name="T13" fmla="*/ 2147483647 h 105"/>
              <a:gd name="T14" fmla="*/ 2147483647 w 168"/>
              <a:gd name="T15" fmla="*/ 2147483647 h 105"/>
              <a:gd name="T16" fmla="*/ 2147483647 w 168"/>
              <a:gd name="T17" fmla="*/ 2147483647 h 105"/>
              <a:gd name="T18" fmla="*/ 2147483647 w 168"/>
              <a:gd name="T19" fmla="*/ 2147483647 h 105"/>
              <a:gd name="T20" fmla="*/ 2147483647 w 168"/>
              <a:gd name="T21" fmla="*/ 2147483647 h 105"/>
              <a:gd name="T22" fmla="*/ 2147483647 w 168"/>
              <a:gd name="T23" fmla="*/ 2147483647 h 105"/>
              <a:gd name="T24" fmla="*/ 0 w 168"/>
              <a:gd name="T25" fmla="*/ 214748364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105"/>
              <a:gd name="T41" fmla="*/ 168 w 168"/>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105">
                <a:moveTo>
                  <a:pt x="0" y="78"/>
                </a:moveTo>
                <a:lnTo>
                  <a:pt x="7" y="65"/>
                </a:lnTo>
                <a:lnTo>
                  <a:pt x="31" y="22"/>
                </a:lnTo>
                <a:lnTo>
                  <a:pt x="19" y="4"/>
                </a:lnTo>
                <a:lnTo>
                  <a:pt x="71" y="0"/>
                </a:lnTo>
                <a:lnTo>
                  <a:pt x="107" y="17"/>
                </a:lnTo>
                <a:lnTo>
                  <a:pt x="131" y="7"/>
                </a:lnTo>
                <a:lnTo>
                  <a:pt x="167" y="31"/>
                </a:lnTo>
                <a:lnTo>
                  <a:pt x="90" y="70"/>
                </a:lnTo>
                <a:lnTo>
                  <a:pt x="83" y="93"/>
                </a:lnTo>
                <a:lnTo>
                  <a:pt x="46" y="104"/>
                </a:lnTo>
                <a:lnTo>
                  <a:pt x="29" y="85"/>
                </a:lnTo>
                <a:lnTo>
                  <a:pt x="0" y="78"/>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6" name="Freeform 252"/>
          <p:cNvSpPr>
            <a:spLocks/>
          </p:cNvSpPr>
          <p:nvPr/>
        </p:nvSpPr>
        <p:spPr bwMode="auto">
          <a:xfrm>
            <a:off x="1166818" y="1514475"/>
            <a:ext cx="187325" cy="95250"/>
          </a:xfrm>
          <a:custGeom>
            <a:avLst/>
            <a:gdLst>
              <a:gd name="T0" fmla="*/ 0 w 118"/>
              <a:gd name="T1" fmla="*/ 2147483647 h 60"/>
              <a:gd name="T2" fmla="*/ 2147483647 w 118"/>
              <a:gd name="T3" fmla="*/ 2147483647 h 60"/>
              <a:gd name="T4" fmla="*/ 2147483647 w 118"/>
              <a:gd name="T5" fmla="*/ 2147483647 h 60"/>
              <a:gd name="T6" fmla="*/ 2147483647 w 118"/>
              <a:gd name="T7" fmla="*/ 2147483647 h 60"/>
              <a:gd name="T8" fmla="*/ 2147483647 w 118"/>
              <a:gd name="T9" fmla="*/ 2147483647 h 60"/>
              <a:gd name="T10" fmla="*/ 2147483647 w 118"/>
              <a:gd name="T11" fmla="*/ 2147483647 h 60"/>
              <a:gd name="T12" fmla="*/ 2147483647 w 118"/>
              <a:gd name="T13" fmla="*/ 2147483647 h 60"/>
              <a:gd name="T14" fmla="*/ 2147483647 w 118"/>
              <a:gd name="T15" fmla="*/ 2147483647 h 60"/>
              <a:gd name="T16" fmla="*/ 2147483647 w 118"/>
              <a:gd name="T17" fmla="*/ 2147483647 h 60"/>
              <a:gd name="T18" fmla="*/ 2147483647 w 118"/>
              <a:gd name="T19" fmla="*/ 2147483647 h 60"/>
              <a:gd name="T20" fmla="*/ 2147483647 w 118"/>
              <a:gd name="T21" fmla="*/ 2147483647 h 60"/>
              <a:gd name="T22" fmla="*/ 2147483647 w 118"/>
              <a:gd name="T23" fmla="*/ 2147483647 h 60"/>
              <a:gd name="T24" fmla="*/ 2147483647 w 118"/>
              <a:gd name="T25" fmla="*/ 2147483647 h 60"/>
              <a:gd name="T26" fmla="*/ 2147483647 w 118"/>
              <a:gd name="T27" fmla="*/ 0 h 60"/>
              <a:gd name="T28" fmla="*/ 2147483647 w 118"/>
              <a:gd name="T29" fmla="*/ 2147483647 h 60"/>
              <a:gd name="T30" fmla="*/ 0 w 118"/>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60"/>
              <a:gd name="T50" fmla="*/ 118 w 11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60">
                <a:moveTo>
                  <a:pt x="0" y="45"/>
                </a:moveTo>
                <a:lnTo>
                  <a:pt x="27" y="54"/>
                </a:lnTo>
                <a:lnTo>
                  <a:pt x="33" y="44"/>
                </a:lnTo>
                <a:lnTo>
                  <a:pt x="39" y="59"/>
                </a:lnTo>
                <a:lnTo>
                  <a:pt x="52" y="53"/>
                </a:lnTo>
                <a:lnTo>
                  <a:pt x="50" y="39"/>
                </a:lnTo>
                <a:lnTo>
                  <a:pt x="62" y="47"/>
                </a:lnTo>
                <a:lnTo>
                  <a:pt x="70" y="26"/>
                </a:lnTo>
                <a:lnTo>
                  <a:pt x="80" y="25"/>
                </a:lnTo>
                <a:lnTo>
                  <a:pt x="84" y="44"/>
                </a:lnTo>
                <a:lnTo>
                  <a:pt x="109" y="29"/>
                </a:lnTo>
                <a:lnTo>
                  <a:pt x="101" y="13"/>
                </a:lnTo>
                <a:lnTo>
                  <a:pt x="117" y="9"/>
                </a:lnTo>
                <a:lnTo>
                  <a:pt x="101" y="0"/>
                </a:lnTo>
                <a:lnTo>
                  <a:pt x="58" y="9"/>
                </a:lnTo>
                <a:lnTo>
                  <a:pt x="0" y="45"/>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7" name="Freeform 253"/>
          <p:cNvSpPr>
            <a:spLocks/>
          </p:cNvSpPr>
          <p:nvPr/>
        </p:nvSpPr>
        <p:spPr bwMode="auto">
          <a:xfrm>
            <a:off x="1265243" y="1728791"/>
            <a:ext cx="460375" cy="225425"/>
          </a:xfrm>
          <a:custGeom>
            <a:avLst/>
            <a:gdLst>
              <a:gd name="T0" fmla="*/ 0 w 290"/>
              <a:gd name="T1" fmla="*/ 2147483647 h 142"/>
              <a:gd name="T2" fmla="*/ 2147483647 w 290"/>
              <a:gd name="T3" fmla="*/ 2147483647 h 142"/>
              <a:gd name="T4" fmla="*/ 2147483647 w 290"/>
              <a:gd name="T5" fmla="*/ 2147483647 h 142"/>
              <a:gd name="T6" fmla="*/ 2147483647 w 290"/>
              <a:gd name="T7" fmla="*/ 2147483647 h 142"/>
              <a:gd name="T8" fmla="*/ 2147483647 w 290"/>
              <a:gd name="T9" fmla="*/ 0 h 142"/>
              <a:gd name="T10" fmla="*/ 2147483647 w 290"/>
              <a:gd name="T11" fmla="*/ 2147483647 h 142"/>
              <a:gd name="T12" fmla="*/ 2147483647 w 290"/>
              <a:gd name="T13" fmla="*/ 2147483647 h 142"/>
              <a:gd name="T14" fmla="*/ 2147483647 w 290"/>
              <a:gd name="T15" fmla="*/ 2147483647 h 142"/>
              <a:gd name="T16" fmla="*/ 2147483647 w 290"/>
              <a:gd name="T17" fmla="*/ 2147483647 h 142"/>
              <a:gd name="T18" fmla="*/ 2147483647 w 290"/>
              <a:gd name="T19" fmla="*/ 2147483647 h 142"/>
              <a:gd name="T20" fmla="*/ 2147483647 w 290"/>
              <a:gd name="T21" fmla="*/ 2147483647 h 142"/>
              <a:gd name="T22" fmla="*/ 2147483647 w 290"/>
              <a:gd name="T23" fmla="*/ 2147483647 h 142"/>
              <a:gd name="T24" fmla="*/ 2147483647 w 290"/>
              <a:gd name="T25" fmla="*/ 2147483647 h 142"/>
              <a:gd name="T26" fmla="*/ 2147483647 w 290"/>
              <a:gd name="T27" fmla="*/ 2147483647 h 142"/>
              <a:gd name="T28" fmla="*/ 2147483647 w 290"/>
              <a:gd name="T29" fmla="*/ 2147483647 h 142"/>
              <a:gd name="T30" fmla="*/ 2147483647 w 290"/>
              <a:gd name="T31" fmla="*/ 2147483647 h 142"/>
              <a:gd name="T32" fmla="*/ 2147483647 w 290"/>
              <a:gd name="T33" fmla="*/ 2147483647 h 142"/>
              <a:gd name="T34" fmla="*/ 2147483647 w 290"/>
              <a:gd name="T35" fmla="*/ 2147483647 h 142"/>
              <a:gd name="T36" fmla="*/ 2147483647 w 290"/>
              <a:gd name="T37" fmla="*/ 2147483647 h 142"/>
              <a:gd name="T38" fmla="*/ 2147483647 w 290"/>
              <a:gd name="T39" fmla="*/ 2147483647 h 142"/>
              <a:gd name="T40" fmla="*/ 2147483647 w 290"/>
              <a:gd name="T41" fmla="*/ 2147483647 h 142"/>
              <a:gd name="T42" fmla="*/ 2147483647 w 290"/>
              <a:gd name="T43" fmla="*/ 2147483647 h 142"/>
              <a:gd name="T44" fmla="*/ 2147483647 w 290"/>
              <a:gd name="T45" fmla="*/ 2147483647 h 142"/>
              <a:gd name="T46" fmla="*/ 2147483647 w 290"/>
              <a:gd name="T47" fmla="*/ 2147483647 h 142"/>
              <a:gd name="T48" fmla="*/ 2147483647 w 290"/>
              <a:gd name="T49" fmla="*/ 2147483647 h 142"/>
              <a:gd name="T50" fmla="*/ 2147483647 w 290"/>
              <a:gd name="T51" fmla="*/ 2147483647 h 142"/>
              <a:gd name="T52" fmla="*/ 2147483647 w 290"/>
              <a:gd name="T53" fmla="*/ 2147483647 h 142"/>
              <a:gd name="T54" fmla="*/ 2147483647 w 290"/>
              <a:gd name="T55" fmla="*/ 2147483647 h 142"/>
              <a:gd name="T56" fmla="*/ 2147483647 w 290"/>
              <a:gd name="T57" fmla="*/ 2147483647 h 142"/>
              <a:gd name="T58" fmla="*/ 2147483647 w 290"/>
              <a:gd name="T59" fmla="*/ 2147483647 h 142"/>
              <a:gd name="T60" fmla="*/ 2147483647 w 290"/>
              <a:gd name="T61" fmla="*/ 2147483647 h 142"/>
              <a:gd name="T62" fmla="*/ 2147483647 w 290"/>
              <a:gd name="T63" fmla="*/ 2147483647 h 142"/>
              <a:gd name="T64" fmla="*/ 2147483647 w 290"/>
              <a:gd name="T65" fmla="*/ 2147483647 h 142"/>
              <a:gd name="T66" fmla="*/ 2147483647 w 290"/>
              <a:gd name="T67" fmla="*/ 2147483647 h 142"/>
              <a:gd name="T68" fmla="*/ 2147483647 w 290"/>
              <a:gd name="T69" fmla="*/ 2147483647 h 142"/>
              <a:gd name="T70" fmla="*/ 2147483647 w 290"/>
              <a:gd name="T71" fmla="*/ 2147483647 h 142"/>
              <a:gd name="T72" fmla="*/ 2147483647 w 290"/>
              <a:gd name="T73" fmla="*/ 2147483647 h 142"/>
              <a:gd name="T74" fmla="*/ 2147483647 w 290"/>
              <a:gd name="T75" fmla="*/ 2147483647 h 142"/>
              <a:gd name="T76" fmla="*/ 0 w 290"/>
              <a:gd name="T77" fmla="*/ 2147483647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0"/>
              <a:gd name="T118" fmla="*/ 0 h 142"/>
              <a:gd name="T119" fmla="*/ 290 w 290"/>
              <a:gd name="T120" fmla="*/ 142 h 1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0" h="142">
                <a:moveTo>
                  <a:pt x="0" y="45"/>
                </a:moveTo>
                <a:lnTo>
                  <a:pt x="15" y="34"/>
                </a:lnTo>
                <a:lnTo>
                  <a:pt x="8" y="28"/>
                </a:lnTo>
                <a:lnTo>
                  <a:pt x="42" y="8"/>
                </a:lnTo>
                <a:lnTo>
                  <a:pt x="70" y="0"/>
                </a:lnTo>
                <a:lnTo>
                  <a:pt x="79" y="14"/>
                </a:lnTo>
                <a:lnTo>
                  <a:pt x="69" y="23"/>
                </a:lnTo>
                <a:lnTo>
                  <a:pt x="95" y="11"/>
                </a:lnTo>
                <a:lnTo>
                  <a:pt x="123" y="21"/>
                </a:lnTo>
                <a:lnTo>
                  <a:pt x="113" y="31"/>
                </a:lnTo>
                <a:lnTo>
                  <a:pt x="146" y="24"/>
                </a:lnTo>
                <a:lnTo>
                  <a:pt x="137" y="12"/>
                </a:lnTo>
                <a:lnTo>
                  <a:pt x="150" y="13"/>
                </a:lnTo>
                <a:lnTo>
                  <a:pt x="176" y="52"/>
                </a:lnTo>
                <a:lnTo>
                  <a:pt x="185" y="42"/>
                </a:lnTo>
                <a:lnTo>
                  <a:pt x="174" y="1"/>
                </a:lnTo>
                <a:lnTo>
                  <a:pt x="195" y="2"/>
                </a:lnTo>
                <a:lnTo>
                  <a:pt x="218" y="16"/>
                </a:lnTo>
                <a:lnTo>
                  <a:pt x="231" y="68"/>
                </a:lnTo>
                <a:lnTo>
                  <a:pt x="289" y="93"/>
                </a:lnTo>
                <a:lnTo>
                  <a:pt x="288" y="107"/>
                </a:lnTo>
                <a:lnTo>
                  <a:pt x="272" y="101"/>
                </a:lnTo>
                <a:lnTo>
                  <a:pt x="255" y="110"/>
                </a:lnTo>
                <a:lnTo>
                  <a:pt x="280" y="121"/>
                </a:lnTo>
                <a:lnTo>
                  <a:pt x="257" y="133"/>
                </a:lnTo>
                <a:lnTo>
                  <a:pt x="220" y="127"/>
                </a:lnTo>
                <a:lnTo>
                  <a:pt x="199" y="113"/>
                </a:lnTo>
                <a:lnTo>
                  <a:pt x="151" y="137"/>
                </a:lnTo>
                <a:lnTo>
                  <a:pt x="92" y="141"/>
                </a:lnTo>
                <a:lnTo>
                  <a:pt x="80" y="119"/>
                </a:lnTo>
                <a:lnTo>
                  <a:pt x="47" y="117"/>
                </a:lnTo>
                <a:lnTo>
                  <a:pt x="26" y="98"/>
                </a:lnTo>
                <a:lnTo>
                  <a:pt x="110" y="86"/>
                </a:lnTo>
                <a:lnTo>
                  <a:pt x="23" y="81"/>
                </a:lnTo>
                <a:lnTo>
                  <a:pt x="12" y="69"/>
                </a:lnTo>
                <a:lnTo>
                  <a:pt x="56" y="56"/>
                </a:lnTo>
                <a:lnTo>
                  <a:pt x="15" y="58"/>
                </a:lnTo>
                <a:lnTo>
                  <a:pt x="18" y="52"/>
                </a:lnTo>
                <a:lnTo>
                  <a:pt x="0" y="45"/>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8" name="Freeform 254"/>
          <p:cNvSpPr>
            <a:spLocks/>
          </p:cNvSpPr>
          <p:nvPr/>
        </p:nvSpPr>
        <p:spPr bwMode="auto">
          <a:xfrm>
            <a:off x="1298581" y="1550988"/>
            <a:ext cx="312739" cy="125412"/>
          </a:xfrm>
          <a:custGeom>
            <a:avLst/>
            <a:gdLst>
              <a:gd name="T0" fmla="*/ 0 w 197"/>
              <a:gd name="T1" fmla="*/ 2147483647 h 79"/>
              <a:gd name="T2" fmla="*/ 2147483647 w 197"/>
              <a:gd name="T3" fmla="*/ 2147483647 h 79"/>
              <a:gd name="T4" fmla="*/ 2147483647 w 197"/>
              <a:gd name="T5" fmla="*/ 2147483647 h 79"/>
              <a:gd name="T6" fmla="*/ 2147483647 w 197"/>
              <a:gd name="T7" fmla="*/ 2147483647 h 79"/>
              <a:gd name="T8" fmla="*/ 2147483647 w 197"/>
              <a:gd name="T9" fmla="*/ 2147483647 h 79"/>
              <a:gd name="T10" fmla="*/ 2147483647 w 197"/>
              <a:gd name="T11" fmla="*/ 2147483647 h 79"/>
              <a:gd name="T12" fmla="*/ 2147483647 w 197"/>
              <a:gd name="T13" fmla="*/ 2147483647 h 79"/>
              <a:gd name="T14" fmla="*/ 2147483647 w 197"/>
              <a:gd name="T15" fmla="*/ 2147483647 h 79"/>
              <a:gd name="T16" fmla="*/ 2147483647 w 197"/>
              <a:gd name="T17" fmla="*/ 2147483647 h 79"/>
              <a:gd name="T18" fmla="*/ 2147483647 w 197"/>
              <a:gd name="T19" fmla="*/ 2147483647 h 79"/>
              <a:gd name="T20" fmla="*/ 2147483647 w 197"/>
              <a:gd name="T21" fmla="*/ 2147483647 h 79"/>
              <a:gd name="T22" fmla="*/ 2147483647 w 197"/>
              <a:gd name="T23" fmla="*/ 2147483647 h 79"/>
              <a:gd name="T24" fmla="*/ 2147483647 w 197"/>
              <a:gd name="T25" fmla="*/ 2147483647 h 79"/>
              <a:gd name="T26" fmla="*/ 2147483647 w 197"/>
              <a:gd name="T27" fmla="*/ 2147483647 h 79"/>
              <a:gd name="T28" fmla="*/ 2147483647 w 197"/>
              <a:gd name="T29" fmla="*/ 2147483647 h 79"/>
              <a:gd name="T30" fmla="*/ 2147483647 w 197"/>
              <a:gd name="T31" fmla="*/ 2147483647 h 79"/>
              <a:gd name="T32" fmla="*/ 2147483647 w 197"/>
              <a:gd name="T33" fmla="*/ 0 h 79"/>
              <a:gd name="T34" fmla="*/ 2147483647 w 197"/>
              <a:gd name="T35" fmla="*/ 2147483647 h 79"/>
              <a:gd name="T36" fmla="*/ 2147483647 w 197"/>
              <a:gd name="T37" fmla="*/ 2147483647 h 79"/>
              <a:gd name="T38" fmla="*/ 2147483647 w 197"/>
              <a:gd name="T39" fmla="*/ 2147483647 h 79"/>
              <a:gd name="T40" fmla="*/ 2147483647 w 197"/>
              <a:gd name="T41" fmla="*/ 2147483647 h 79"/>
              <a:gd name="T42" fmla="*/ 2147483647 w 197"/>
              <a:gd name="T43" fmla="*/ 2147483647 h 79"/>
              <a:gd name="T44" fmla="*/ 2147483647 w 197"/>
              <a:gd name="T45" fmla="*/ 2147483647 h 79"/>
              <a:gd name="T46" fmla="*/ 2147483647 w 197"/>
              <a:gd name="T47" fmla="*/ 2147483647 h 79"/>
              <a:gd name="T48" fmla="*/ 2147483647 w 197"/>
              <a:gd name="T49" fmla="*/ 2147483647 h 79"/>
              <a:gd name="T50" fmla="*/ 2147483647 w 197"/>
              <a:gd name="T51" fmla="*/ 2147483647 h 79"/>
              <a:gd name="T52" fmla="*/ 2147483647 w 197"/>
              <a:gd name="T53" fmla="*/ 2147483647 h 79"/>
              <a:gd name="T54" fmla="*/ 2147483647 w 197"/>
              <a:gd name="T55" fmla="*/ 2147483647 h 79"/>
              <a:gd name="T56" fmla="*/ 2147483647 w 197"/>
              <a:gd name="T57" fmla="*/ 2147483647 h 79"/>
              <a:gd name="T58" fmla="*/ 2147483647 w 197"/>
              <a:gd name="T59" fmla="*/ 2147483647 h 79"/>
              <a:gd name="T60" fmla="*/ 2147483647 w 197"/>
              <a:gd name="T61" fmla="*/ 2147483647 h 79"/>
              <a:gd name="T62" fmla="*/ 2147483647 w 197"/>
              <a:gd name="T63" fmla="*/ 2147483647 h 79"/>
              <a:gd name="T64" fmla="*/ 2147483647 w 197"/>
              <a:gd name="T65" fmla="*/ 2147483647 h 79"/>
              <a:gd name="T66" fmla="*/ 0 w 197"/>
              <a:gd name="T67" fmla="*/ 2147483647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
              <a:gd name="T103" fmla="*/ 0 h 79"/>
              <a:gd name="T104" fmla="*/ 197 w 197"/>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 h="79">
                <a:moveTo>
                  <a:pt x="0" y="51"/>
                </a:moveTo>
                <a:lnTo>
                  <a:pt x="8" y="45"/>
                </a:lnTo>
                <a:lnTo>
                  <a:pt x="41" y="38"/>
                </a:lnTo>
                <a:lnTo>
                  <a:pt x="8" y="39"/>
                </a:lnTo>
                <a:lnTo>
                  <a:pt x="47" y="31"/>
                </a:lnTo>
                <a:lnTo>
                  <a:pt x="15" y="31"/>
                </a:lnTo>
                <a:lnTo>
                  <a:pt x="18" y="23"/>
                </a:lnTo>
                <a:lnTo>
                  <a:pt x="48" y="22"/>
                </a:lnTo>
                <a:lnTo>
                  <a:pt x="27" y="20"/>
                </a:lnTo>
                <a:lnTo>
                  <a:pt x="43" y="12"/>
                </a:lnTo>
                <a:lnTo>
                  <a:pt x="83" y="22"/>
                </a:lnTo>
                <a:lnTo>
                  <a:pt x="102" y="42"/>
                </a:lnTo>
                <a:lnTo>
                  <a:pt x="139" y="43"/>
                </a:lnTo>
                <a:lnTo>
                  <a:pt x="125" y="31"/>
                </a:lnTo>
                <a:lnTo>
                  <a:pt x="133" y="23"/>
                </a:lnTo>
                <a:lnTo>
                  <a:pt x="117" y="14"/>
                </a:lnTo>
                <a:lnTo>
                  <a:pt x="143" y="0"/>
                </a:lnTo>
                <a:lnTo>
                  <a:pt x="154" y="17"/>
                </a:lnTo>
                <a:lnTo>
                  <a:pt x="146" y="25"/>
                </a:lnTo>
                <a:lnTo>
                  <a:pt x="160" y="27"/>
                </a:lnTo>
                <a:lnTo>
                  <a:pt x="155" y="36"/>
                </a:lnTo>
                <a:lnTo>
                  <a:pt x="174" y="39"/>
                </a:lnTo>
                <a:lnTo>
                  <a:pt x="183" y="27"/>
                </a:lnTo>
                <a:lnTo>
                  <a:pt x="196" y="41"/>
                </a:lnTo>
                <a:lnTo>
                  <a:pt x="186" y="58"/>
                </a:lnTo>
                <a:lnTo>
                  <a:pt x="144" y="57"/>
                </a:lnTo>
                <a:lnTo>
                  <a:pt x="79" y="78"/>
                </a:lnTo>
                <a:lnTo>
                  <a:pt x="53" y="67"/>
                </a:lnTo>
                <a:lnTo>
                  <a:pt x="108" y="50"/>
                </a:lnTo>
                <a:lnTo>
                  <a:pt x="61" y="60"/>
                </a:lnTo>
                <a:lnTo>
                  <a:pt x="69" y="46"/>
                </a:lnTo>
                <a:lnTo>
                  <a:pt x="45" y="61"/>
                </a:lnTo>
                <a:lnTo>
                  <a:pt x="18" y="57"/>
                </a:lnTo>
                <a:lnTo>
                  <a:pt x="0" y="51"/>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799" name="Freeform 255"/>
          <p:cNvSpPr>
            <a:spLocks/>
          </p:cNvSpPr>
          <p:nvPr/>
        </p:nvSpPr>
        <p:spPr bwMode="auto">
          <a:xfrm>
            <a:off x="1608139" y="1420827"/>
            <a:ext cx="163512" cy="79375"/>
          </a:xfrm>
          <a:custGeom>
            <a:avLst/>
            <a:gdLst>
              <a:gd name="T0" fmla="*/ 0 w 103"/>
              <a:gd name="T1" fmla="*/ 0 h 50"/>
              <a:gd name="T2" fmla="*/ 2147483647 w 103"/>
              <a:gd name="T3" fmla="*/ 2147483647 h 50"/>
              <a:gd name="T4" fmla="*/ 2147483647 w 103"/>
              <a:gd name="T5" fmla="*/ 2147483647 h 50"/>
              <a:gd name="T6" fmla="*/ 2147483647 w 103"/>
              <a:gd name="T7" fmla="*/ 2147483647 h 50"/>
              <a:gd name="T8" fmla="*/ 2147483647 w 103"/>
              <a:gd name="T9" fmla="*/ 2147483647 h 50"/>
              <a:gd name="T10" fmla="*/ 2147483647 w 103"/>
              <a:gd name="T11" fmla="*/ 2147483647 h 50"/>
              <a:gd name="T12" fmla="*/ 2147483647 w 103"/>
              <a:gd name="T13" fmla="*/ 2147483647 h 50"/>
              <a:gd name="T14" fmla="*/ 2147483647 w 103"/>
              <a:gd name="T15" fmla="*/ 2147483647 h 50"/>
              <a:gd name="T16" fmla="*/ 2147483647 w 103"/>
              <a:gd name="T17" fmla="*/ 2147483647 h 50"/>
              <a:gd name="T18" fmla="*/ 2147483647 w 103"/>
              <a:gd name="T19" fmla="*/ 2147483647 h 50"/>
              <a:gd name="T20" fmla="*/ 2147483647 w 103"/>
              <a:gd name="T21" fmla="*/ 2147483647 h 50"/>
              <a:gd name="T22" fmla="*/ 2147483647 w 103"/>
              <a:gd name="T23" fmla="*/ 0 h 50"/>
              <a:gd name="T24" fmla="*/ 0 w 103"/>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50"/>
              <a:gd name="T41" fmla="*/ 103 w 10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50">
                <a:moveTo>
                  <a:pt x="0" y="0"/>
                </a:moveTo>
                <a:lnTo>
                  <a:pt x="9" y="17"/>
                </a:lnTo>
                <a:lnTo>
                  <a:pt x="33" y="17"/>
                </a:lnTo>
                <a:lnTo>
                  <a:pt x="25" y="21"/>
                </a:lnTo>
                <a:lnTo>
                  <a:pt x="31" y="27"/>
                </a:lnTo>
                <a:lnTo>
                  <a:pt x="10" y="30"/>
                </a:lnTo>
                <a:lnTo>
                  <a:pt x="45" y="36"/>
                </a:lnTo>
                <a:lnTo>
                  <a:pt x="102" y="49"/>
                </a:lnTo>
                <a:lnTo>
                  <a:pt x="93" y="21"/>
                </a:lnTo>
                <a:lnTo>
                  <a:pt x="52" y="4"/>
                </a:lnTo>
                <a:lnTo>
                  <a:pt x="39" y="11"/>
                </a:lnTo>
                <a:lnTo>
                  <a:pt x="35" y="0"/>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0" name="Freeform 256"/>
          <p:cNvSpPr>
            <a:spLocks/>
          </p:cNvSpPr>
          <p:nvPr/>
        </p:nvSpPr>
        <p:spPr bwMode="auto">
          <a:xfrm>
            <a:off x="1684343" y="1568464"/>
            <a:ext cx="130175" cy="79375"/>
          </a:xfrm>
          <a:custGeom>
            <a:avLst/>
            <a:gdLst>
              <a:gd name="T0" fmla="*/ 0 w 82"/>
              <a:gd name="T1" fmla="*/ 2147483647 h 50"/>
              <a:gd name="T2" fmla="*/ 2147483647 w 82"/>
              <a:gd name="T3" fmla="*/ 2147483647 h 50"/>
              <a:gd name="T4" fmla="*/ 2147483647 w 82"/>
              <a:gd name="T5" fmla="*/ 2147483647 h 50"/>
              <a:gd name="T6" fmla="*/ 2147483647 w 82"/>
              <a:gd name="T7" fmla="*/ 2147483647 h 50"/>
              <a:gd name="T8" fmla="*/ 2147483647 w 82"/>
              <a:gd name="T9" fmla="*/ 2147483647 h 50"/>
              <a:gd name="T10" fmla="*/ 2147483647 w 82"/>
              <a:gd name="T11" fmla="*/ 2147483647 h 50"/>
              <a:gd name="T12" fmla="*/ 2147483647 w 82"/>
              <a:gd name="T13" fmla="*/ 2147483647 h 50"/>
              <a:gd name="T14" fmla="*/ 2147483647 w 82"/>
              <a:gd name="T15" fmla="*/ 0 h 50"/>
              <a:gd name="T16" fmla="*/ 2147483647 w 82"/>
              <a:gd name="T17" fmla="*/ 2147483647 h 50"/>
              <a:gd name="T18" fmla="*/ 2147483647 w 82"/>
              <a:gd name="T19" fmla="*/ 2147483647 h 50"/>
              <a:gd name="T20" fmla="*/ 2147483647 w 82"/>
              <a:gd name="T21" fmla="*/ 2147483647 h 50"/>
              <a:gd name="T22" fmla="*/ 2147483647 w 82"/>
              <a:gd name="T23" fmla="*/ 2147483647 h 50"/>
              <a:gd name="T24" fmla="*/ 2147483647 w 82"/>
              <a:gd name="T25" fmla="*/ 2147483647 h 50"/>
              <a:gd name="T26" fmla="*/ 2147483647 w 82"/>
              <a:gd name="T27" fmla="*/ 2147483647 h 50"/>
              <a:gd name="T28" fmla="*/ 2147483647 w 82"/>
              <a:gd name="T29" fmla="*/ 2147483647 h 50"/>
              <a:gd name="T30" fmla="*/ 0 w 8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50"/>
              <a:gd name="T50" fmla="*/ 82 w 8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50">
                <a:moveTo>
                  <a:pt x="0" y="32"/>
                </a:moveTo>
                <a:lnTo>
                  <a:pt x="8" y="20"/>
                </a:lnTo>
                <a:lnTo>
                  <a:pt x="24" y="22"/>
                </a:lnTo>
                <a:lnTo>
                  <a:pt x="4" y="10"/>
                </a:lnTo>
                <a:lnTo>
                  <a:pt x="9" y="3"/>
                </a:lnTo>
                <a:lnTo>
                  <a:pt x="42" y="19"/>
                </a:lnTo>
                <a:lnTo>
                  <a:pt x="23" y="2"/>
                </a:lnTo>
                <a:lnTo>
                  <a:pt x="72" y="0"/>
                </a:lnTo>
                <a:lnTo>
                  <a:pt x="81" y="36"/>
                </a:lnTo>
                <a:lnTo>
                  <a:pt x="71" y="30"/>
                </a:lnTo>
                <a:lnTo>
                  <a:pt x="70" y="49"/>
                </a:lnTo>
                <a:lnTo>
                  <a:pt x="31" y="47"/>
                </a:lnTo>
                <a:lnTo>
                  <a:pt x="39" y="42"/>
                </a:lnTo>
                <a:lnTo>
                  <a:pt x="28" y="35"/>
                </a:lnTo>
                <a:lnTo>
                  <a:pt x="56" y="25"/>
                </a:lnTo>
                <a:lnTo>
                  <a:pt x="0" y="32"/>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1" name="Freeform 257"/>
          <p:cNvSpPr>
            <a:spLocks/>
          </p:cNvSpPr>
          <p:nvPr/>
        </p:nvSpPr>
        <p:spPr bwMode="auto">
          <a:xfrm>
            <a:off x="1687513" y="1703390"/>
            <a:ext cx="152400" cy="123825"/>
          </a:xfrm>
          <a:custGeom>
            <a:avLst/>
            <a:gdLst>
              <a:gd name="T0" fmla="*/ 0 w 96"/>
              <a:gd name="T1" fmla="*/ 2147483647 h 78"/>
              <a:gd name="T2" fmla="*/ 2147483647 w 96"/>
              <a:gd name="T3" fmla="*/ 2147483647 h 78"/>
              <a:gd name="T4" fmla="*/ 2147483647 w 96"/>
              <a:gd name="T5" fmla="*/ 2147483647 h 78"/>
              <a:gd name="T6" fmla="*/ 2147483647 w 96"/>
              <a:gd name="T7" fmla="*/ 2147483647 h 78"/>
              <a:gd name="T8" fmla="*/ 2147483647 w 96"/>
              <a:gd name="T9" fmla="*/ 2147483647 h 78"/>
              <a:gd name="T10" fmla="*/ 2147483647 w 96"/>
              <a:gd name="T11" fmla="*/ 2147483647 h 78"/>
              <a:gd name="T12" fmla="*/ 2147483647 w 96"/>
              <a:gd name="T13" fmla="*/ 2147483647 h 78"/>
              <a:gd name="T14" fmla="*/ 2147483647 w 96"/>
              <a:gd name="T15" fmla="*/ 2147483647 h 78"/>
              <a:gd name="T16" fmla="*/ 2147483647 w 96"/>
              <a:gd name="T17" fmla="*/ 0 h 78"/>
              <a:gd name="T18" fmla="*/ 2147483647 w 96"/>
              <a:gd name="T19" fmla="*/ 2147483647 h 78"/>
              <a:gd name="T20" fmla="*/ 2147483647 w 96"/>
              <a:gd name="T21" fmla="*/ 2147483647 h 78"/>
              <a:gd name="T22" fmla="*/ 2147483647 w 96"/>
              <a:gd name="T23" fmla="*/ 2147483647 h 78"/>
              <a:gd name="T24" fmla="*/ 2147483647 w 96"/>
              <a:gd name="T25" fmla="*/ 2147483647 h 78"/>
              <a:gd name="T26" fmla="*/ 2147483647 w 96"/>
              <a:gd name="T27" fmla="*/ 2147483647 h 78"/>
              <a:gd name="T28" fmla="*/ 2147483647 w 96"/>
              <a:gd name="T29" fmla="*/ 2147483647 h 78"/>
              <a:gd name="T30" fmla="*/ 0 w 96"/>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78"/>
              <a:gd name="T50" fmla="*/ 96 w 96"/>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78">
                <a:moveTo>
                  <a:pt x="0" y="39"/>
                </a:moveTo>
                <a:lnTo>
                  <a:pt x="4" y="29"/>
                </a:lnTo>
                <a:lnTo>
                  <a:pt x="36" y="35"/>
                </a:lnTo>
                <a:lnTo>
                  <a:pt x="31" y="22"/>
                </a:lnTo>
                <a:lnTo>
                  <a:pt x="40" y="23"/>
                </a:lnTo>
                <a:lnTo>
                  <a:pt x="19" y="16"/>
                </a:lnTo>
                <a:lnTo>
                  <a:pt x="29" y="13"/>
                </a:lnTo>
                <a:lnTo>
                  <a:pt x="19" y="6"/>
                </a:lnTo>
                <a:lnTo>
                  <a:pt x="80" y="0"/>
                </a:lnTo>
                <a:lnTo>
                  <a:pt x="82" y="17"/>
                </a:lnTo>
                <a:lnTo>
                  <a:pt x="64" y="31"/>
                </a:lnTo>
                <a:lnTo>
                  <a:pt x="91" y="35"/>
                </a:lnTo>
                <a:lnTo>
                  <a:pt x="95" y="62"/>
                </a:lnTo>
                <a:lnTo>
                  <a:pt x="54" y="77"/>
                </a:lnTo>
                <a:lnTo>
                  <a:pt x="36" y="56"/>
                </a:lnTo>
                <a:lnTo>
                  <a:pt x="0" y="39"/>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2" name="Freeform 258"/>
          <p:cNvSpPr>
            <a:spLocks/>
          </p:cNvSpPr>
          <p:nvPr/>
        </p:nvSpPr>
        <p:spPr bwMode="auto">
          <a:xfrm>
            <a:off x="1792290" y="1441450"/>
            <a:ext cx="93663" cy="63500"/>
          </a:xfrm>
          <a:custGeom>
            <a:avLst/>
            <a:gdLst>
              <a:gd name="T0" fmla="*/ 0 w 59"/>
              <a:gd name="T1" fmla="*/ 0 h 40"/>
              <a:gd name="T2" fmla="*/ 2147483647 w 59"/>
              <a:gd name="T3" fmla="*/ 2147483647 h 40"/>
              <a:gd name="T4" fmla="*/ 2147483647 w 59"/>
              <a:gd name="T5" fmla="*/ 2147483647 h 40"/>
              <a:gd name="T6" fmla="*/ 2147483647 w 59"/>
              <a:gd name="T7" fmla="*/ 2147483647 h 40"/>
              <a:gd name="T8" fmla="*/ 2147483647 w 59"/>
              <a:gd name="T9" fmla="*/ 2147483647 h 40"/>
              <a:gd name="T10" fmla="*/ 2147483647 w 59"/>
              <a:gd name="T11" fmla="*/ 2147483647 h 40"/>
              <a:gd name="T12" fmla="*/ 2147483647 w 59"/>
              <a:gd name="T13" fmla="*/ 2147483647 h 40"/>
              <a:gd name="T14" fmla="*/ 0 w 59"/>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0"/>
              <a:gd name="T26" fmla="*/ 59 w 59"/>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0">
                <a:moveTo>
                  <a:pt x="0" y="0"/>
                </a:moveTo>
                <a:lnTo>
                  <a:pt x="7" y="23"/>
                </a:lnTo>
                <a:lnTo>
                  <a:pt x="25" y="25"/>
                </a:lnTo>
                <a:lnTo>
                  <a:pt x="9" y="28"/>
                </a:lnTo>
                <a:lnTo>
                  <a:pt x="17" y="39"/>
                </a:lnTo>
                <a:lnTo>
                  <a:pt x="52" y="33"/>
                </a:lnTo>
                <a:lnTo>
                  <a:pt x="58" y="19"/>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3" name="Freeform 259"/>
          <p:cNvSpPr>
            <a:spLocks/>
          </p:cNvSpPr>
          <p:nvPr/>
        </p:nvSpPr>
        <p:spPr bwMode="auto">
          <a:xfrm>
            <a:off x="1825627" y="1536700"/>
            <a:ext cx="438152" cy="139700"/>
          </a:xfrm>
          <a:custGeom>
            <a:avLst/>
            <a:gdLst>
              <a:gd name="T0" fmla="*/ 0 w 276"/>
              <a:gd name="T1" fmla="*/ 2147483647 h 88"/>
              <a:gd name="T2" fmla="*/ 2147483647 w 276"/>
              <a:gd name="T3" fmla="*/ 0 h 88"/>
              <a:gd name="T4" fmla="*/ 2147483647 w 276"/>
              <a:gd name="T5" fmla="*/ 2147483647 h 88"/>
              <a:gd name="T6" fmla="*/ 2147483647 w 276"/>
              <a:gd name="T7" fmla="*/ 2147483647 h 88"/>
              <a:gd name="T8" fmla="*/ 2147483647 w 276"/>
              <a:gd name="T9" fmla="*/ 2147483647 h 88"/>
              <a:gd name="T10" fmla="*/ 2147483647 w 276"/>
              <a:gd name="T11" fmla="*/ 2147483647 h 88"/>
              <a:gd name="T12" fmla="*/ 2147483647 w 276"/>
              <a:gd name="T13" fmla="*/ 2147483647 h 88"/>
              <a:gd name="T14" fmla="*/ 2147483647 w 276"/>
              <a:gd name="T15" fmla="*/ 2147483647 h 88"/>
              <a:gd name="T16" fmla="*/ 2147483647 w 276"/>
              <a:gd name="T17" fmla="*/ 2147483647 h 88"/>
              <a:gd name="T18" fmla="*/ 2147483647 w 276"/>
              <a:gd name="T19" fmla="*/ 2147483647 h 88"/>
              <a:gd name="T20" fmla="*/ 2147483647 w 276"/>
              <a:gd name="T21" fmla="*/ 2147483647 h 88"/>
              <a:gd name="T22" fmla="*/ 2147483647 w 276"/>
              <a:gd name="T23" fmla="*/ 2147483647 h 88"/>
              <a:gd name="T24" fmla="*/ 2147483647 w 276"/>
              <a:gd name="T25" fmla="*/ 2147483647 h 88"/>
              <a:gd name="T26" fmla="*/ 2147483647 w 276"/>
              <a:gd name="T27" fmla="*/ 2147483647 h 88"/>
              <a:gd name="T28" fmla="*/ 2147483647 w 276"/>
              <a:gd name="T29" fmla="*/ 2147483647 h 88"/>
              <a:gd name="T30" fmla="*/ 2147483647 w 276"/>
              <a:gd name="T31" fmla="*/ 2147483647 h 88"/>
              <a:gd name="T32" fmla="*/ 2147483647 w 276"/>
              <a:gd name="T33" fmla="*/ 2147483647 h 88"/>
              <a:gd name="T34" fmla="*/ 2147483647 w 276"/>
              <a:gd name="T35" fmla="*/ 2147483647 h 88"/>
              <a:gd name="T36" fmla="*/ 2147483647 w 276"/>
              <a:gd name="T37" fmla="*/ 2147483647 h 88"/>
              <a:gd name="T38" fmla="*/ 2147483647 w 276"/>
              <a:gd name="T39" fmla="*/ 2147483647 h 88"/>
              <a:gd name="T40" fmla="*/ 2147483647 w 276"/>
              <a:gd name="T41" fmla="*/ 2147483647 h 88"/>
              <a:gd name="T42" fmla="*/ 2147483647 w 276"/>
              <a:gd name="T43" fmla="*/ 2147483647 h 88"/>
              <a:gd name="T44" fmla="*/ 2147483647 w 276"/>
              <a:gd name="T45" fmla="*/ 2147483647 h 88"/>
              <a:gd name="T46" fmla="*/ 2147483647 w 276"/>
              <a:gd name="T47" fmla="*/ 2147483647 h 88"/>
              <a:gd name="T48" fmla="*/ 2147483647 w 276"/>
              <a:gd name="T49" fmla="*/ 2147483647 h 88"/>
              <a:gd name="T50" fmla="*/ 2147483647 w 276"/>
              <a:gd name="T51" fmla="*/ 2147483647 h 88"/>
              <a:gd name="T52" fmla="*/ 2147483647 w 276"/>
              <a:gd name="T53" fmla="*/ 2147483647 h 88"/>
              <a:gd name="T54" fmla="*/ 2147483647 w 276"/>
              <a:gd name="T55" fmla="*/ 2147483647 h 88"/>
              <a:gd name="T56" fmla="*/ 2147483647 w 276"/>
              <a:gd name="T57" fmla="*/ 2147483647 h 88"/>
              <a:gd name="T58" fmla="*/ 2147483647 w 276"/>
              <a:gd name="T59" fmla="*/ 2147483647 h 88"/>
              <a:gd name="T60" fmla="*/ 2147483647 w 276"/>
              <a:gd name="T61" fmla="*/ 2147483647 h 88"/>
              <a:gd name="T62" fmla="*/ 0 w 276"/>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
              <a:gd name="T97" fmla="*/ 0 h 88"/>
              <a:gd name="T98" fmla="*/ 276 w 276"/>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 h="88">
                <a:moveTo>
                  <a:pt x="0" y="14"/>
                </a:moveTo>
                <a:lnTo>
                  <a:pt x="17" y="0"/>
                </a:lnTo>
                <a:lnTo>
                  <a:pt x="41" y="7"/>
                </a:lnTo>
                <a:lnTo>
                  <a:pt x="58" y="14"/>
                </a:lnTo>
                <a:lnTo>
                  <a:pt x="52" y="24"/>
                </a:lnTo>
                <a:lnTo>
                  <a:pt x="84" y="15"/>
                </a:lnTo>
                <a:lnTo>
                  <a:pt x="104" y="24"/>
                </a:lnTo>
                <a:lnTo>
                  <a:pt x="87" y="24"/>
                </a:lnTo>
                <a:lnTo>
                  <a:pt x="122" y="30"/>
                </a:lnTo>
                <a:lnTo>
                  <a:pt x="84" y="33"/>
                </a:lnTo>
                <a:lnTo>
                  <a:pt x="104" y="39"/>
                </a:lnTo>
                <a:lnTo>
                  <a:pt x="89" y="46"/>
                </a:lnTo>
                <a:lnTo>
                  <a:pt x="108" y="40"/>
                </a:lnTo>
                <a:lnTo>
                  <a:pt x="125" y="57"/>
                </a:lnTo>
                <a:lnTo>
                  <a:pt x="129" y="50"/>
                </a:lnTo>
                <a:lnTo>
                  <a:pt x="180" y="57"/>
                </a:lnTo>
                <a:lnTo>
                  <a:pt x="232" y="41"/>
                </a:lnTo>
                <a:lnTo>
                  <a:pt x="275" y="60"/>
                </a:lnTo>
                <a:lnTo>
                  <a:pt x="262" y="69"/>
                </a:lnTo>
                <a:lnTo>
                  <a:pt x="266" y="84"/>
                </a:lnTo>
                <a:lnTo>
                  <a:pt x="241" y="87"/>
                </a:lnTo>
                <a:lnTo>
                  <a:pt x="213" y="73"/>
                </a:lnTo>
                <a:lnTo>
                  <a:pt x="213" y="84"/>
                </a:lnTo>
                <a:lnTo>
                  <a:pt x="198" y="86"/>
                </a:lnTo>
                <a:lnTo>
                  <a:pt x="136" y="87"/>
                </a:lnTo>
                <a:lnTo>
                  <a:pt x="129" y="75"/>
                </a:lnTo>
                <a:lnTo>
                  <a:pt x="114" y="86"/>
                </a:lnTo>
                <a:lnTo>
                  <a:pt x="95" y="75"/>
                </a:lnTo>
                <a:lnTo>
                  <a:pt x="83" y="82"/>
                </a:lnTo>
                <a:lnTo>
                  <a:pt x="59" y="26"/>
                </a:lnTo>
                <a:lnTo>
                  <a:pt x="31" y="31"/>
                </a:lnTo>
                <a:lnTo>
                  <a:pt x="0" y="14"/>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4" name="Freeform 260"/>
          <p:cNvSpPr>
            <a:spLocks/>
          </p:cNvSpPr>
          <p:nvPr/>
        </p:nvSpPr>
        <p:spPr bwMode="auto">
          <a:xfrm>
            <a:off x="1843089" y="1300177"/>
            <a:ext cx="287338" cy="185737"/>
          </a:xfrm>
          <a:custGeom>
            <a:avLst/>
            <a:gdLst>
              <a:gd name="T0" fmla="*/ 0 w 181"/>
              <a:gd name="T1" fmla="*/ 2147483647 h 117"/>
              <a:gd name="T2" fmla="*/ 2147483647 w 181"/>
              <a:gd name="T3" fmla="*/ 2147483647 h 117"/>
              <a:gd name="T4" fmla="*/ 2147483647 w 181"/>
              <a:gd name="T5" fmla="*/ 2147483647 h 117"/>
              <a:gd name="T6" fmla="*/ 2147483647 w 181"/>
              <a:gd name="T7" fmla="*/ 2147483647 h 117"/>
              <a:gd name="T8" fmla="*/ 2147483647 w 181"/>
              <a:gd name="T9" fmla="*/ 0 h 117"/>
              <a:gd name="T10" fmla="*/ 2147483647 w 181"/>
              <a:gd name="T11" fmla="*/ 2147483647 h 117"/>
              <a:gd name="T12" fmla="*/ 2147483647 w 181"/>
              <a:gd name="T13" fmla="*/ 2147483647 h 117"/>
              <a:gd name="T14" fmla="*/ 2147483647 w 181"/>
              <a:gd name="T15" fmla="*/ 2147483647 h 117"/>
              <a:gd name="T16" fmla="*/ 2147483647 w 181"/>
              <a:gd name="T17" fmla="*/ 2147483647 h 117"/>
              <a:gd name="T18" fmla="*/ 2147483647 w 181"/>
              <a:gd name="T19" fmla="*/ 2147483647 h 117"/>
              <a:gd name="T20" fmla="*/ 2147483647 w 181"/>
              <a:gd name="T21" fmla="*/ 2147483647 h 117"/>
              <a:gd name="T22" fmla="*/ 2147483647 w 181"/>
              <a:gd name="T23" fmla="*/ 2147483647 h 117"/>
              <a:gd name="T24" fmla="*/ 2147483647 w 181"/>
              <a:gd name="T25" fmla="*/ 2147483647 h 117"/>
              <a:gd name="T26" fmla="*/ 2147483647 w 181"/>
              <a:gd name="T27" fmla="*/ 2147483647 h 117"/>
              <a:gd name="T28" fmla="*/ 2147483647 w 181"/>
              <a:gd name="T29" fmla="*/ 2147483647 h 117"/>
              <a:gd name="T30" fmla="*/ 2147483647 w 181"/>
              <a:gd name="T31" fmla="*/ 2147483647 h 117"/>
              <a:gd name="T32" fmla="*/ 2147483647 w 181"/>
              <a:gd name="T33" fmla="*/ 2147483647 h 117"/>
              <a:gd name="T34" fmla="*/ 2147483647 w 181"/>
              <a:gd name="T35" fmla="*/ 2147483647 h 117"/>
              <a:gd name="T36" fmla="*/ 2147483647 w 181"/>
              <a:gd name="T37" fmla="*/ 2147483647 h 117"/>
              <a:gd name="T38" fmla="*/ 2147483647 w 181"/>
              <a:gd name="T39" fmla="*/ 2147483647 h 117"/>
              <a:gd name="T40" fmla="*/ 2147483647 w 181"/>
              <a:gd name="T41" fmla="*/ 2147483647 h 117"/>
              <a:gd name="T42" fmla="*/ 2147483647 w 181"/>
              <a:gd name="T43" fmla="*/ 2147483647 h 117"/>
              <a:gd name="T44" fmla="*/ 2147483647 w 181"/>
              <a:gd name="T45" fmla="*/ 2147483647 h 117"/>
              <a:gd name="T46" fmla="*/ 2147483647 w 181"/>
              <a:gd name="T47" fmla="*/ 2147483647 h 117"/>
              <a:gd name="T48" fmla="*/ 2147483647 w 181"/>
              <a:gd name="T49" fmla="*/ 2147483647 h 117"/>
              <a:gd name="T50" fmla="*/ 2147483647 w 181"/>
              <a:gd name="T51" fmla="*/ 2147483647 h 117"/>
              <a:gd name="T52" fmla="*/ 2147483647 w 181"/>
              <a:gd name="T53" fmla="*/ 2147483647 h 117"/>
              <a:gd name="T54" fmla="*/ 2147483647 w 181"/>
              <a:gd name="T55" fmla="*/ 2147483647 h 117"/>
              <a:gd name="T56" fmla="*/ 2147483647 w 181"/>
              <a:gd name="T57" fmla="*/ 2147483647 h 117"/>
              <a:gd name="T58" fmla="*/ 2147483647 w 181"/>
              <a:gd name="T59" fmla="*/ 2147483647 h 117"/>
              <a:gd name="T60" fmla="*/ 2147483647 w 181"/>
              <a:gd name="T61" fmla="*/ 2147483647 h 117"/>
              <a:gd name="T62" fmla="*/ 2147483647 w 181"/>
              <a:gd name="T63" fmla="*/ 2147483647 h 117"/>
              <a:gd name="T64" fmla="*/ 2147483647 w 181"/>
              <a:gd name="T65" fmla="*/ 2147483647 h 117"/>
              <a:gd name="T66" fmla="*/ 2147483647 w 181"/>
              <a:gd name="T67" fmla="*/ 2147483647 h 117"/>
              <a:gd name="T68" fmla="*/ 2147483647 w 181"/>
              <a:gd name="T69" fmla="*/ 2147483647 h 117"/>
              <a:gd name="T70" fmla="*/ 2147483647 w 181"/>
              <a:gd name="T71" fmla="*/ 2147483647 h 117"/>
              <a:gd name="T72" fmla="*/ 2147483647 w 181"/>
              <a:gd name="T73" fmla="*/ 2147483647 h 117"/>
              <a:gd name="T74" fmla="*/ 0 w 181"/>
              <a:gd name="T75" fmla="*/ 2147483647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1"/>
              <a:gd name="T115" fmla="*/ 0 h 117"/>
              <a:gd name="T116" fmla="*/ 181 w 181"/>
              <a:gd name="T117" fmla="*/ 117 h 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1" h="117">
                <a:moveTo>
                  <a:pt x="0" y="37"/>
                </a:moveTo>
                <a:lnTo>
                  <a:pt x="43" y="30"/>
                </a:lnTo>
                <a:lnTo>
                  <a:pt x="20" y="14"/>
                </a:lnTo>
                <a:lnTo>
                  <a:pt x="58" y="7"/>
                </a:lnTo>
                <a:lnTo>
                  <a:pt x="28" y="0"/>
                </a:lnTo>
                <a:lnTo>
                  <a:pt x="76" y="9"/>
                </a:lnTo>
                <a:lnTo>
                  <a:pt x="90" y="31"/>
                </a:lnTo>
                <a:lnTo>
                  <a:pt x="115" y="31"/>
                </a:lnTo>
                <a:lnTo>
                  <a:pt x="124" y="47"/>
                </a:lnTo>
                <a:lnTo>
                  <a:pt x="126" y="36"/>
                </a:lnTo>
                <a:lnTo>
                  <a:pt x="139" y="37"/>
                </a:lnTo>
                <a:lnTo>
                  <a:pt x="134" y="47"/>
                </a:lnTo>
                <a:lnTo>
                  <a:pt x="147" y="54"/>
                </a:lnTo>
                <a:lnTo>
                  <a:pt x="139" y="64"/>
                </a:lnTo>
                <a:lnTo>
                  <a:pt x="167" y="63"/>
                </a:lnTo>
                <a:lnTo>
                  <a:pt x="180" y="78"/>
                </a:lnTo>
                <a:lnTo>
                  <a:pt x="145" y="83"/>
                </a:lnTo>
                <a:lnTo>
                  <a:pt x="136" y="97"/>
                </a:lnTo>
                <a:lnTo>
                  <a:pt x="130" y="83"/>
                </a:lnTo>
                <a:lnTo>
                  <a:pt x="120" y="116"/>
                </a:lnTo>
                <a:lnTo>
                  <a:pt x="99" y="99"/>
                </a:lnTo>
                <a:lnTo>
                  <a:pt x="110" y="116"/>
                </a:lnTo>
                <a:lnTo>
                  <a:pt x="68" y="114"/>
                </a:lnTo>
                <a:lnTo>
                  <a:pt x="55" y="104"/>
                </a:lnTo>
                <a:lnTo>
                  <a:pt x="74" y="103"/>
                </a:lnTo>
                <a:lnTo>
                  <a:pt x="53" y="100"/>
                </a:lnTo>
                <a:lnTo>
                  <a:pt x="47" y="95"/>
                </a:lnTo>
                <a:lnTo>
                  <a:pt x="58" y="94"/>
                </a:lnTo>
                <a:lnTo>
                  <a:pt x="41" y="87"/>
                </a:lnTo>
                <a:lnTo>
                  <a:pt x="97" y="76"/>
                </a:lnTo>
                <a:lnTo>
                  <a:pt x="28" y="78"/>
                </a:lnTo>
                <a:lnTo>
                  <a:pt x="16" y="67"/>
                </a:lnTo>
                <a:lnTo>
                  <a:pt x="41" y="62"/>
                </a:lnTo>
                <a:lnTo>
                  <a:pt x="3" y="54"/>
                </a:lnTo>
                <a:lnTo>
                  <a:pt x="11" y="53"/>
                </a:lnTo>
                <a:lnTo>
                  <a:pt x="1" y="45"/>
                </a:lnTo>
                <a:lnTo>
                  <a:pt x="43" y="45"/>
                </a:lnTo>
                <a:lnTo>
                  <a:pt x="0" y="37"/>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5" name="Freeform 261"/>
          <p:cNvSpPr>
            <a:spLocks/>
          </p:cNvSpPr>
          <p:nvPr/>
        </p:nvSpPr>
        <p:spPr bwMode="auto">
          <a:xfrm>
            <a:off x="1843089" y="1617677"/>
            <a:ext cx="69852" cy="47625"/>
          </a:xfrm>
          <a:custGeom>
            <a:avLst/>
            <a:gdLst>
              <a:gd name="T0" fmla="*/ 0 w 44"/>
              <a:gd name="T1" fmla="*/ 2147483647 h 30"/>
              <a:gd name="T2" fmla="*/ 2147483647 w 44"/>
              <a:gd name="T3" fmla="*/ 0 h 30"/>
              <a:gd name="T4" fmla="*/ 2147483647 w 44"/>
              <a:gd name="T5" fmla="*/ 2147483647 h 30"/>
              <a:gd name="T6" fmla="*/ 2147483647 w 44"/>
              <a:gd name="T7" fmla="*/ 2147483647 h 30"/>
              <a:gd name="T8" fmla="*/ 0 w 44"/>
              <a:gd name="T9" fmla="*/ 2147483647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20"/>
                </a:moveTo>
                <a:lnTo>
                  <a:pt x="7" y="0"/>
                </a:lnTo>
                <a:lnTo>
                  <a:pt x="35" y="6"/>
                </a:lnTo>
                <a:lnTo>
                  <a:pt x="43" y="29"/>
                </a:lnTo>
                <a:lnTo>
                  <a:pt x="0" y="2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6" name="Freeform 262"/>
          <p:cNvSpPr>
            <a:spLocks/>
          </p:cNvSpPr>
          <p:nvPr/>
        </p:nvSpPr>
        <p:spPr bwMode="auto">
          <a:xfrm>
            <a:off x="1844675" y="1503363"/>
            <a:ext cx="77788" cy="19050"/>
          </a:xfrm>
          <a:custGeom>
            <a:avLst/>
            <a:gdLst>
              <a:gd name="T0" fmla="*/ 0 w 49"/>
              <a:gd name="T1" fmla="*/ 2147483647 h 12"/>
              <a:gd name="T2" fmla="*/ 2147483647 w 49"/>
              <a:gd name="T3" fmla="*/ 2147483647 h 12"/>
              <a:gd name="T4" fmla="*/ 2147483647 w 49"/>
              <a:gd name="T5" fmla="*/ 2147483647 h 12"/>
              <a:gd name="T6" fmla="*/ 2147483647 w 49"/>
              <a:gd name="T7" fmla="*/ 0 h 12"/>
              <a:gd name="T8" fmla="*/ 0 w 49"/>
              <a:gd name="T9" fmla="*/ 2147483647 h 12"/>
              <a:gd name="T10" fmla="*/ 0 60000 65536"/>
              <a:gd name="T11" fmla="*/ 0 60000 65536"/>
              <a:gd name="T12" fmla="*/ 0 60000 65536"/>
              <a:gd name="T13" fmla="*/ 0 60000 65536"/>
              <a:gd name="T14" fmla="*/ 0 60000 65536"/>
              <a:gd name="T15" fmla="*/ 0 w 49"/>
              <a:gd name="T16" fmla="*/ 0 h 12"/>
              <a:gd name="T17" fmla="*/ 49 w 49"/>
              <a:gd name="T18" fmla="*/ 12 h 12"/>
            </a:gdLst>
            <a:ahLst/>
            <a:cxnLst>
              <a:cxn ang="T10">
                <a:pos x="T0" y="T1"/>
              </a:cxn>
              <a:cxn ang="T11">
                <a:pos x="T2" y="T3"/>
              </a:cxn>
              <a:cxn ang="T12">
                <a:pos x="T4" y="T5"/>
              </a:cxn>
              <a:cxn ang="T13">
                <a:pos x="T6" y="T7"/>
              </a:cxn>
              <a:cxn ang="T14">
                <a:pos x="T8" y="T9"/>
              </a:cxn>
            </a:cxnLst>
            <a:rect l="T15" t="T16" r="T17" b="T18"/>
            <a:pathLst>
              <a:path w="49" h="12">
                <a:moveTo>
                  <a:pt x="0" y="4"/>
                </a:moveTo>
                <a:lnTo>
                  <a:pt x="11" y="11"/>
                </a:lnTo>
                <a:lnTo>
                  <a:pt x="48" y="4"/>
                </a:lnTo>
                <a:lnTo>
                  <a:pt x="13" y="0"/>
                </a:lnTo>
                <a:lnTo>
                  <a:pt x="0" y="4"/>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7" name="Freeform 263"/>
          <p:cNvSpPr>
            <a:spLocks/>
          </p:cNvSpPr>
          <p:nvPr/>
        </p:nvSpPr>
        <p:spPr bwMode="auto">
          <a:xfrm>
            <a:off x="1857379" y="1697041"/>
            <a:ext cx="138113" cy="98425"/>
          </a:xfrm>
          <a:custGeom>
            <a:avLst/>
            <a:gdLst>
              <a:gd name="T0" fmla="*/ 0 w 87"/>
              <a:gd name="T1" fmla="*/ 2147483647 h 62"/>
              <a:gd name="T2" fmla="*/ 2147483647 w 87"/>
              <a:gd name="T3" fmla="*/ 2147483647 h 62"/>
              <a:gd name="T4" fmla="*/ 2147483647 w 87"/>
              <a:gd name="T5" fmla="*/ 2147483647 h 62"/>
              <a:gd name="T6" fmla="*/ 2147483647 w 87"/>
              <a:gd name="T7" fmla="*/ 2147483647 h 62"/>
              <a:gd name="T8" fmla="*/ 2147483647 w 87"/>
              <a:gd name="T9" fmla="*/ 2147483647 h 62"/>
              <a:gd name="T10" fmla="*/ 2147483647 w 87"/>
              <a:gd name="T11" fmla="*/ 2147483647 h 62"/>
              <a:gd name="T12" fmla="*/ 2147483647 w 87"/>
              <a:gd name="T13" fmla="*/ 2147483647 h 62"/>
              <a:gd name="T14" fmla="*/ 2147483647 w 87"/>
              <a:gd name="T15" fmla="*/ 2147483647 h 62"/>
              <a:gd name="T16" fmla="*/ 2147483647 w 87"/>
              <a:gd name="T17" fmla="*/ 2147483647 h 62"/>
              <a:gd name="T18" fmla="*/ 2147483647 w 87"/>
              <a:gd name="T19" fmla="*/ 0 h 62"/>
              <a:gd name="T20" fmla="*/ 2147483647 w 87"/>
              <a:gd name="T21" fmla="*/ 2147483647 h 62"/>
              <a:gd name="T22" fmla="*/ 0 w 87"/>
              <a:gd name="T23" fmla="*/ 2147483647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62"/>
              <a:gd name="T38" fmla="*/ 87 w 87"/>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62">
                <a:moveTo>
                  <a:pt x="0" y="10"/>
                </a:moveTo>
                <a:lnTo>
                  <a:pt x="2" y="39"/>
                </a:lnTo>
                <a:lnTo>
                  <a:pt x="11" y="44"/>
                </a:lnTo>
                <a:lnTo>
                  <a:pt x="8" y="60"/>
                </a:lnTo>
                <a:lnTo>
                  <a:pt x="21" y="61"/>
                </a:lnTo>
                <a:lnTo>
                  <a:pt x="35" y="48"/>
                </a:lnTo>
                <a:lnTo>
                  <a:pt x="21" y="39"/>
                </a:lnTo>
                <a:lnTo>
                  <a:pt x="56" y="39"/>
                </a:lnTo>
                <a:lnTo>
                  <a:pt x="86" y="4"/>
                </a:lnTo>
                <a:lnTo>
                  <a:pt x="7" y="0"/>
                </a:lnTo>
                <a:lnTo>
                  <a:pt x="17" y="11"/>
                </a:lnTo>
                <a:lnTo>
                  <a:pt x="0" y="1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8" name="Freeform 264"/>
          <p:cNvSpPr>
            <a:spLocks/>
          </p:cNvSpPr>
          <p:nvPr/>
        </p:nvSpPr>
        <p:spPr bwMode="auto">
          <a:xfrm>
            <a:off x="1951037" y="1192213"/>
            <a:ext cx="781052" cy="398462"/>
          </a:xfrm>
          <a:custGeom>
            <a:avLst/>
            <a:gdLst>
              <a:gd name="T0" fmla="*/ 2147483647 w 492"/>
              <a:gd name="T1" fmla="*/ 2147483647 h 251"/>
              <a:gd name="T2" fmla="*/ 2147483647 w 492"/>
              <a:gd name="T3" fmla="*/ 2147483647 h 251"/>
              <a:gd name="T4" fmla="*/ 2147483647 w 492"/>
              <a:gd name="T5" fmla="*/ 2147483647 h 251"/>
              <a:gd name="T6" fmla="*/ 2147483647 w 492"/>
              <a:gd name="T7" fmla="*/ 2147483647 h 251"/>
              <a:gd name="T8" fmla="*/ 2147483647 w 492"/>
              <a:gd name="T9" fmla="*/ 2147483647 h 251"/>
              <a:gd name="T10" fmla="*/ 2147483647 w 492"/>
              <a:gd name="T11" fmla="*/ 2147483647 h 251"/>
              <a:gd name="T12" fmla="*/ 2147483647 w 492"/>
              <a:gd name="T13" fmla="*/ 2147483647 h 251"/>
              <a:gd name="T14" fmla="*/ 2147483647 w 492"/>
              <a:gd name="T15" fmla="*/ 2147483647 h 251"/>
              <a:gd name="T16" fmla="*/ 2147483647 w 492"/>
              <a:gd name="T17" fmla="*/ 2147483647 h 251"/>
              <a:gd name="T18" fmla="*/ 2147483647 w 492"/>
              <a:gd name="T19" fmla="*/ 2147483647 h 251"/>
              <a:gd name="T20" fmla="*/ 2147483647 w 492"/>
              <a:gd name="T21" fmla="*/ 2147483647 h 251"/>
              <a:gd name="T22" fmla="*/ 2147483647 w 492"/>
              <a:gd name="T23" fmla="*/ 2147483647 h 251"/>
              <a:gd name="T24" fmla="*/ 2147483647 w 492"/>
              <a:gd name="T25" fmla="*/ 2147483647 h 251"/>
              <a:gd name="T26" fmla="*/ 2147483647 w 492"/>
              <a:gd name="T27" fmla="*/ 2147483647 h 251"/>
              <a:gd name="T28" fmla="*/ 2147483647 w 492"/>
              <a:gd name="T29" fmla="*/ 2147483647 h 251"/>
              <a:gd name="T30" fmla="*/ 2147483647 w 492"/>
              <a:gd name="T31" fmla="*/ 2147483647 h 251"/>
              <a:gd name="T32" fmla="*/ 2147483647 w 492"/>
              <a:gd name="T33" fmla="*/ 2147483647 h 251"/>
              <a:gd name="T34" fmla="*/ 2147483647 w 492"/>
              <a:gd name="T35" fmla="*/ 2147483647 h 251"/>
              <a:gd name="T36" fmla="*/ 2147483647 w 492"/>
              <a:gd name="T37" fmla="*/ 2147483647 h 251"/>
              <a:gd name="T38" fmla="*/ 2147483647 w 492"/>
              <a:gd name="T39" fmla="*/ 2147483647 h 251"/>
              <a:gd name="T40" fmla="*/ 2147483647 w 492"/>
              <a:gd name="T41" fmla="*/ 2147483647 h 251"/>
              <a:gd name="T42" fmla="*/ 2147483647 w 492"/>
              <a:gd name="T43" fmla="*/ 2147483647 h 251"/>
              <a:gd name="T44" fmla="*/ 2147483647 w 492"/>
              <a:gd name="T45" fmla="*/ 2147483647 h 251"/>
              <a:gd name="T46" fmla="*/ 2147483647 w 492"/>
              <a:gd name="T47" fmla="*/ 2147483647 h 251"/>
              <a:gd name="T48" fmla="*/ 2147483647 w 492"/>
              <a:gd name="T49" fmla="*/ 2147483647 h 251"/>
              <a:gd name="T50" fmla="*/ 2147483647 w 492"/>
              <a:gd name="T51" fmla="*/ 2147483647 h 251"/>
              <a:gd name="T52" fmla="*/ 2147483647 w 492"/>
              <a:gd name="T53" fmla="*/ 2147483647 h 251"/>
              <a:gd name="T54" fmla="*/ 2147483647 w 492"/>
              <a:gd name="T55" fmla="*/ 2147483647 h 251"/>
              <a:gd name="T56" fmla="*/ 2147483647 w 492"/>
              <a:gd name="T57" fmla="*/ 2147483647 h 251"/>
              <a:gd name="T58" fmla="*/ 2147483647 w 492"/>
              <a:gd name="T59" fmla="*/ 2147483647 h 251"/>
              <a:gd name="T60" fmla="*/ 2147483647 w 492"/>
              <a:gd name="T61" fmla="*/ 2147483647 h 251"/>
              <a:gd name="T62" fmla="*/ 2147483647 w 492"/>
              <a:gd name="T63" fmla="*/ 2147483647 h 251"/>
              <a:gd name="T64" fmla="*/ 2147483647 w 492"/>
              <a:gd name="T65" fmla="*/ 2147483647 h 251"/>
              <a:gd name="T66" fmla="*/ 2147483647 w 492"/>
              <a:gd name="T67" fmla="*/ 2147483647 h 251"/>
              <a:gd name="T68" fmla="*/ 2147483647 w 492"/>
              <a:gd name="T69" fmla="*/ 2147483647 h 251"/>
              <a:gd name="T70" fmla="*/ 2147483647 w 492"/>
              <a:gd name="T71" fmla="*/ 2147483647 h 251"/>
              <a:gd name="T72" fmla="*/ 2147483647 w 492"/>
              <a:gd name="T73" fmla="*/ 2147483647 h 251"/>
              <a:gd name="T74" fmla="*/ 2147483647 w 492"/>
              <a:gd name="T75" fmla="*/ 0 h 251"/>
              <a:gd name="T76" fmla="*/ 2147483647 w 492"/>
              <a:gd name="T77" fmla="*/ 2147483647 h 251"/>
              <a:gd name="T78" fmla="*/ 2147483647 w 492"/>
              <a:gd name="T79" fmla="*/ 2147483647 h 251"/>
              <a:gd name="T80" fmla="*/ 2147483647 w 492"/>
              <a:gd name="T81" fmla="*/ 2147483647 h 251"/>
              <a:gd name="T82" fmla="*/ 2147483647 w 492"/>
              <a:gd name="T83" fmla="*/ 2147483647 h 251"/>
              <a:gd name="T84" fmla="*/ 2147483647 w 492"/>
              <a:gd name="T85" fmla="*/ 2147483647 h 251"/>
              <a:gd name="T86" fmla="*/ 2147483647 w 492"/>
              <a:gd name="T87" fmla="*/ 2147483647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2"/>
              <a:gd name="T133" fmla="*/ 0 h 251"/>
              <a:gd name="T134" fmla="*/ 492 w 492"/>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2" h="251">
                <a:moveTo>
                  <a:pt x="0" y="59"/>
                </a:moveTo>
                <a:lnTo>
                  <a:pt x="43" y="59"/>
                </a:lnTo>
                <a:lnTo>
                  <a:pt x="27" y="68"/>
                </a:lnTo>
                <a:lnTo>
                  <a:pt x="88" y="62"/>
                </a:lnTo>
                <a:lnTo>
                  <a:pt x="35" y="68"/>
                </a:lnTo>
                <a:lnTo>
                  <a:pt x="52" y="72"/>
                </a:lnTo>
                <a:lnTo>
                  <a:pt x="34" y="74"/>
                </a:lnTo>
                <a:lnTo>
                  <a:pt x="41" y="80"/>
                </a:lnTo>
                <a:lnTo>
                  <a:pt x="120" y="70"/>
                </a:lnTo>
                <a:lnTo>
                  <a:pt x="43" y="86"/>
                </a:lnTo>
                <a:lnTo>
                  <a:pt x="76" y="97"/>
                </a:lnTo>
                <a:lnTo>
                  <a:pt x="106" y="80"/>
                </a:lnTo>
                <a:lnTo>
                  <a:pt x="158" y="77"/>
                </a:lnTo>
                <a:lnTo>
                  <a:pt x="104" y="84"/>
                </a:lnTo>
                <a:lnTo>
                  <a:pt x="91" y="97"/>
                </a:lnTo>
                <a:lnTo>
                  <a:pt x="123" y="99"/>
                </a:lnTo>
                <a:lnTo>
                  <a:pt x="158" y="85"/>
                </a:lnTo>
                <a:lnTo>
                  <a:pt x="134" y="98"/>
                </a:lnTo>
                <a:lnTo>
                  <a:pt x="158" y="98"/>
                </a:lnTo>
                <a:lnTo>
                  <a:pt x="194" y="88"/>
                </a:lnTo>
                <a:lnTo>
                  <a:pt x="189" y="74"/>
                </a:lnTo>
                <a:lnTo>
                  <a:pt x="230" y="63"/>
                </a:lnTo>
                <a:lnTo>
                  <a:pt x="201" y="87"/>
                </a:lnTo>
                <a:lnTo>
                  <a:pt x="263" y="82"/>
                </a:lnTo>
                <a:lnTo>
                  <a:pt x="137" y="105"/>
                </a:lnTo>
                <a:lnTo>
                  <a:pt x="166" y="130"/>
                </a:lnTo>
                <a:lnTo>
                  <a:pt x="191" y="130"/>
                </a:lnTo>
                <a:lnTo>
                  <a:pt x="178" y="135"/>
                </a:lnTo>
                <a:lnTo>
                  <a:pt x="129" y="109"/>
                </a:lnTo>
                <a:lnTo>
                  <a:pt x="87" y="105"/>
                </a:lnTo>
                <a:lnTo>
                  <a:pt x="86" y="116"/>
                </a:lnTo>
                <a:lnTo>
                  <a:pt x="105" y="121"/>
                </a:lnTo>
                <a:lnTo>
                  <a:pt x="87" y="125"/>
                </a:lnTo>
                <a:lnTo>
                  <a:pt x="137" y="152"/>
                </a:lnTo>
                <a:lnTo>
                  <a:pt x="116" y="153"/>
                </a:lnTo>
                <a:lnTo>
                  <a:pt x="166" y="155"/>
                </a:lnTo>
                <a:lnTo>
                  <a:pt x="138" y="161"/>
                </a:lnTo>
                <a:lnTo>
                  <a:pt x="153" y="170"/>
                </a:lnTo>
                <a:lnTo>
                  <a:pt x="108" y="156"/>
                </a:lnTo>
                <a:lnTo>
                  <a:pt x="82" y="162"/>
                </a:lnTo>
                <a:lnTo>
                  <a:pt x="71" y="184"/>
                </a:lnTo>
                <a:lnTo>
                  <a:pt x="97" y="177"/>
                </a:lnTo>
                <a:lnTo>
                  <a:pt x="93" y="185"/>
                </a:lnTo>
                <a:lnTo>
                  <a:pt x="102" y="185"/>
                </a:lnTo>
                <a:lnTo>
                  <a:pt x="118" y="168"/>
                </a:lnTo>
                <a:lnTo>
                  <a:pt x="112" y="182"/>
                </a:lnTo>
                <a:lnTo>
                  <a:pt x="127" y="184"/>
                </a:lnTo>
                <a:lnTo>
                  <a:pt x="99" y="190"/>
                </a:lnTo>
                <a:lnTo>
                  <a:pt x="116" y="191"/>
                </a:lnTo>
                <a:lnTo>
                  <a:pt x="102" y="195"/>
                </a:lnTo>
                <a:lnTo>
                  <a:pt x="114" y="205"/>
                </a:lnTo>
                <a:lnTo>
                  <a:pt x="134" y="205"/>
                </a:lnTo>
                <a:lnTo>
                  <a:pt x="153" y="187"/>
                </a:lnTo>
                <a:lnTo>
                  <a:pt x="120" y="213"/>
                </a:lnTo>
                <a:lnTo>
                  <a:pt x="87" y="194"/>
                </a:lnTo>
                <a:lnTo>
                  <a:pt x="58" y="197"/>
                </a:lnTo>
                <a:lnTo>
                  <a:pt x="83" y="217"/>
                </a:lnTo>
                <a:lnTo>
                  <a:pt x="41" y="228"/>
                </a:lnTo>
                <a:lnTo>
                  <a:pt x="45" y="242"/>
                </a:lnTo>
                <a:lnTo>
                  <a:pt x="53" y="229"/>
                </a:lnTo>
                <a:lnTo>
                  <a:pt x="54" y="242"/>
                </a:lnTo>
                <a:lnTo>
                  <a:pt x="83" y="236"/>
                </a:lnTo>
                <a:lnTo>
                  <a:pt x="104" y="248"/>
                </a:lnTo>
                <a:lnTo>
                  <a:pt x="118" y="247"/>
                </a:lnTo>
                <a:lnTo>
                  <a:pt x="108" y="238"/>
                </a:lnTo>
                <a:lnTo>
                  <a:pt x="137" y="241"/>
                </a:lnTo>
                <a:lnTo>
                  <a:pt x="134" y="232"/>
                </a:lnTo>
                <a:lnTo>
                  <a:pt x="147" y="242"/>
                </a:lnTo>
                <a:lnTo>
                  <a:pt x="154" y="240"/>
                </a:lnTo>
                <a:lnTo>
                  <a:pt x="151" y="233"/>
                </a:lnTo>
                <a:lnTo>
                  <a:pt x="174" y="240"/>
                </a:lnTo>
                <a:lnTo>
                  <a:pt x="174" y="250"/>
                </a:lnTo>
                <a:lnTo>
                  <a:pt x="216" y="240"/>
                </a:lnTo>
                <a:lnTo>
                  <a:pt x="224" y="226"/>
                </a:lnTo>
                <a:lnTo>
                  <a:pt x="205" y="229"/>
                </a:lnTo>
                <a:lnTo>
                  <a:pt x="205" y="216"/>
                </a:lnTo>
                <a:lnTo>
                  <a:pt x="158" y="215"/>
                </a:lnTo>
                <a:lnTo>
                  <a:pt x="220" y="212"/>
                </a:lnTo>
                <a:lnTo>
                  <a:pt x="229" y="202"/>
                </a:lnTo>
                <a:lnTo>
                  <a:pt x="220" y="190"/>
                </a:lnTo>
                <a:lnTo>
                  <a:pt x="255" y="190"/>
                </a:lnTo>
                <a:lnTo>
                  <a:pt x="262" y="185"/>
                </a:lnTo>
                <a:lnTo>
                  <a:pt x="239" y="182"/>
                </a:lnTo>
                <a:lnTo>
                  <a:pt x="270" y="180"/>
                </a:lnTo>
                <a:lnTo>
                  <a:pt x="249" y="172"/>
                </a:lnTo>
                <a:lnTo>
                  <a:pt x="275" y="167"/>
                </a:lnTo>
                <a:lnTo>
                  <a:pt x="274" y="160"/>
                </a:lnTo>
                <a:lnTo>
                  <a:pt x="226" y="156"/>
                </a:lnTo>
                <a:lnTo>
                  <a:pt x="253" y="151"/>
                </a:lnTo>
                <a:lnTo>
                  <a:pt x="226" y="149"/>
                </a:lnTo>
                <a:lnTo>
                  <a:pt x="275" y="153"/>
                </a:lnTo>
                <a:lnTo>
                  <a:pt x="277" y="147"/>
                </a:lnTo>
                <a:lnTo>
                  <a:pt x="225" y="144"/>
                </a:lnTo>
                <a:lnTo>
                  <a:pt x="293" y="135"/>
                </a:lnTo>
                <a:lnTo>
                  <a:pt x="274" y="126"/>
                </a:lnTo>
                <a:lnTo>
                  <a:pt x="323" y="130"/>
                </a:lnTo>
                <a:lnTo>
                  <a:pt x="338" y="116"/>
                </a:lnTo>
                <a:lnTo>
                  <a:pt x="314" y="115"/>
                </a:lnTo>
                <a:lnTo>
                  <a:pt x="345" y="113"/>
                </a:lnTo>
                <a:lnTo>
                  <a:pt x="342" y="103"/>
                </a:lnTo>
                <a:lnTo>
                  <a:pt x="357" y="105"/>
                </a:lnTo>
                <a:lnTo>
                  <a:pt x="439" y="65"/>
                </a:lnTo>
                <a:lnTo>
                  <a:pt x="348" y="79"/>
                </a:lnTo>
                <a:lnTo>
                  <a:pt x="399" y="62"/>
                </a:lnTo>
                <a:lnTo>
                  <a:pt x="368" y="63"/>
                </a:lnTo>
                <a:lnTo>
                  <a:pt x="361" y="55"/>
                </a:lnTo>
                <a:lnTo>
                  <a:pt x="418" y="59"/>
                </a:lnTo>
                <a:lnTo>
                  <a:pt x="491" y="38"/>
                </a:lnTo>
                <a:lnTo>
                  <a:pt x="490" y="28"/>
                </a:lnTo>
                <a:lnTo>
                  <a:pt x="459" y="28"/>
                </a:lnTo>
                <a:lnTo>
                  <a:pt x="452" y="11"/>
                </a:lnTo>
                <a:lnTo>
                  <a:pt x="368" y="18"/>
                </a:lnTo>
                <a:lnTo>
                  <a:pt x="404" y="7"/>
                </a:lnTo>
                <a:lnTo>
                  <a:pt x="292" y="0"/>
                </a:lnTo>
                <a:lnTo>
                  <a:pt x="283" y="9"/>
                </a:lnTo>
                <a:lnTo>
                  <a:pt x="291" y="13"/>
                </a:lnTo>
                <a:lnTo>
                  <a:pt x="270" y="5"/>
                </a:lnTo>
                <a:lnTo>
                  <a:pt x="220" y="5"/>
                </a:lnTo>
                <a:lnTo>
                  <a:pt x="256" y="22"/>
                </a:lnTo>
                <a:lnTo>
                  <a:pt x="243" y="28"/>
                </a:lnTo>
                <a:lnTo>
                  <a:pt x="226" y="10"/>
                </a:lnTo>
                <a:lnTo>
                  <a:pt x="179" y="8"/>
                </a:lnTo>
                <a:lnTo>
                  <a:pt x="189" y="16"/>
                </a:lnTo>
                <a:lnTo>
                  <a:pt x="154" y="13"/>
                </a:lnTo>
                <a:lnTo>
                  <a:pt x="171" y="25"/>
                </a:lnTo>
                <a:lnTo>
                  <a:pt x="144" y="18"/>
                </a:lnTo>
                <a:lnTo>
                  <a:pt x="152" y="25"/>
                </a:lnTo>
                <a:lnTo>
                  <a:pt x="136" y="28"/>
                </a:lnTo>
                <a:lnTo>
                  <a:pt x="172" y="44"/>
                </a:lnTo>
                <a:lnTo>
                  <a:pt x="95" y="26"/>
                </a:lnTo>
                <a:lnTo>
                  <a:pt x="75" y="39"/>
                </a:lnTo>
                <a:lnTo>
                  <a:pt x="106" y="45"/>
                </a:lnTo>
                <a:lnTo>
                  <a:pt x="54" y="40"/>
                </a:lnTo>
                <a:lnTo>
                  <a:pt x="0" y="59"/>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09" name="Freeform 265"/>
          <p:cNvSpPr>
            <a:spLocks/>
          </p:cNvSpPr>
          <p:nvPr/>
        </p:nvSpPr>
        <p:spPr bwMode="auto">
          <a:xfrm>
            <a:off x="2000249" y="1704981"/>
            <a:ext cx="730252" cy="517525"/>
          </a:xfrm>
          <a:custGeom>
            <a:avLst/>
            <a:gdLst>
              <a:gd name="T0" fmla="*/ 2147483647 w 460"/>
              <a:gd name="T1" fmla="*/ 2147483647 h 326"/>
              <a:gd name="T2" fmla="*/ 2147483647 w 460"/>
              <a:gd name="T3" fmla="*/ 0 h 326"/>
              <a:gd name="T4" fmla="*/ 2147483647 w 460"/>
              <a:gd name="T5" fmla="*/ 2147483647 h 326"/>
              <a:gd name="T6" fmla="*/ 2147483647 w 460"/>
              <a:gd name="T7" fmla="*/ 2147483647 h 326"/>
              <a:gd name="T8" fmla="*/ 2147483647 w 460"/>
              <a:gd name="T9" fmla="*/ 2147483647 h 326"/>
              <a:gd name="T10" fmla="*/ 2147483647 w 460"/>
              <a:gd name="T11" fmla="*/ 2147483647 h 326"/>
              <a:gd name="T12" fmla="*/ 2147483647 w 460"/>
              <a:gd name="T13" fmla="*/ 2147483647 h 326"/>
              <a:gd name="T14" fmla="*/ 2147483647 w 460"/>
              <a:gd name="T15" fmla="*/ 2147483647 h 326"/>
              <a:gd name="T16" fmla="*/ 2147483647 w 460"/>
              <a:gd name="T17" fmla="*/ 2147483647 h 326"/>
              <a:gd name="T18" fmla="*/ 2147483647 w 460"/>
              <a:gd name="T19" fmla="*/ 2147483647 h 326"/>
              <a:gd name="T20" fmla="*/ 2147483647 w 460"/>
              <a:gd name="T21" fmla="*/ 2147483647 h 326"/>
              <a:gd name="T22" fmla="*/ 2147483647 w 460"/>
              <a:gd name="T23" fmla="*/ 2147483647 h 326"/>
              <a:gd name="T24" fmla="*/ 2147483647 w 460"/>
              <a:gd name="T25" fmla="*/ 2147483647 h 326"/>
              <a:gd name="T26" fmla="*/ 2147483647 w 460"/>
              <a:gd name="T27" fmla="*/ 2147483647 h 326"/>
              <a:gd name="T28" fmla="*/ 2147483647 w 460"/>
              <a:gd name="T29" fmla="*/ 2147483647 h 326"/>
              <a:gd name="T30" fmla="*/ 2147483647 w 460"/>
              <a:gd name="T31" fmla="*/ 2147483647 h 326"/>
              <a:gd name="T32" fmla="*/ 2147483647 w 460"/>
              <a:gd name="T33" fmla="*/ 2147483647 h 326"/>
              <a:gd name="T34" fmla="*/ 2147483647 w 460"/>
              <a:gd name="T35" fmla="*/ 2147483647 h 326"/>
              <a:gd name="T36" fmla="*/ 2147483647 w 460"/>
              <a:gd name="T37" fmla="*/ 2147483647 h 326"/>
              <a:gd name="T38" fmla="*/ 2147483647 w 460"/>
              <a:gd name="T39" fmla="*/ 2147483647 h 326"/>
              <a:gd name="T40" fmla="*/ 2147483647 w 460"/>
              <a:gd name="T41" fmla="*/ 2147483647 h 326"/>
              <a:gd name="T42" fmla="*/ 2147483647 w 460"/>
              <a:gd name="T43" fmla="*/ 2147483647 h 326"/>
              <a:gd name="T44" fmla="*/ 2147483647 w 460"/>
              <a:gd name="T45" fmla="*/ 2147483647 h 326"/>
              <a:gd name="T46" fmla="*/ 2147483647 w 460"/>
              <a:gd name="T47" fmla="*/ 2147483647 h 326"/>
              <a:gd name="T48" fmla="*/ 2147483647 w 460"/>
              <a:gd name="T49" fmla="*/ 2147483647 h 326"/>
              <a:gd name="T50" fmla="*/ 2147483647 w 460"/>
              <a:gd name="T51" fmla="*/ 2147483647 h 326"/>
              <a:gd name="T52" fmla="*/ 2147483647 w 460"/>
              <a:gd name="T53" fmla="*/ 2147483647 h 326"/>
              <a:gd name="T54" fmla="*/ 2147483647 w 460"/>
              <a:gd name="T55" fmla="*/ 2147483647 h 326"/>
              <a:gd name="T56" fmla="*/ 2147483647 w 460"/>
              <a:gd name="T57" fmla="*/ 2147483647 h 326"/>
              <a:gd name="T58" fmla="*/ 2147483647 w 460"/>
              <a:gd name="T59" fmla="*/ 2147483647 h 326"/>
              <a:gd name="T60" fmla="*/ 2147483647 w 460"/>
              <a:gd name="T61" fmla="*/ 2147483647 h 326"/>
              <a:gd name="T62" fmla="*/ 2147483647 w 460"/>
              <a:gd name="T63" fmla="*/ 2147483647 h 326"/>
              <a:gd name="T64" fmla="*/ 2147483647 w 460"/>
              <a:gd name="T65" fmla="*/ 2147483647 h 326"/>
              <a:gd name="T66" fmla="*/ 2147483647 w 460"/>
              <a:gd name="T67" fmla="*/ 2147483647 h 326"/>
              <a:gd name="T68" fmla="*/ 2147483647 w 460"/>
              <a:gd name="T69" fmla="*/ 2147483647 h 326"/>
              <a:gd name="T70" fmla="*/ 2147483647 w 460"/>
              <a:gd name="T71" fmla="*/ 2147483647 h 326"/>
              <a:gd name="T72" fmla="*/ 2147483647 w 460"/>
              <a:gd name="T73" fmla="*/ 2147483647 h 326"/>
              <a:gd name="T74" fmla="*/ 2147483647 w 460"/>
              <a:gd name="T75" fmla="*/ 2147483647 h 326"/>
              <a:gd name="T76" fmla="*/ 2147483647 w 460"/>
              <a:gd name="T77" fmla="*/ 2147483647 h 326"/>
              <a:gd name="T78" fmla="*/ 2147483647 w 460"/>
              <a:gd name="T79" fmla="*/ 2147483647 h 326"/>
              <a:gd name="T80" fmla="*/ 2147483647 w 460"/>
              <a:gd name="T81" fmla="*/ 2147483647 h 326"/>
              <a:gd name="T82" fmla="*/ 2147483647 w 460"/>
              <a:gd name="T83" fmla="*/ 2147483647 h 326"/>
              <a:gd name="T84" fmla="*/ 2147483647 w 460"/>
              <a:gd name="T85" fmla="*/ 2147483647 h 326"/>
              <a:gd name="T86" fmla="*/ 2147483647 w 460"/>
              <a:gd name="T87" fmla="*/ 2147483647 h 326"/>
              <a:gd name="T88" fmla="*/ 2147483647 w 460"/>
              <a:gd name="T89" fmla="*/ 2147483647 h 326"/>
              <a:gd name="T90" fmla="*/ 2147483647 w 460"/>
              <a:gd name="T91" fmla="*/ 2147483647 h 326"/>
              <a:gd name="T92" fmla="*/ 2147483647 w 460"/>
              <a:gd name="T93" fmla="*/ 2147483647 h 326"/>
              <a:gd name="T94" fmla="*/ 2147483647 w 460"/>
              <a:gd name="T95" fmla="*/ 2147483647 h 326"/>
              <a:gd name="T96" fmla="*/ 2147483647 w 460"/>
              <a:gd name="T97" fmla="*/ 2147483647 h 326"/>
              <a:gd name="T98" fmla="*/ 2147483647 w 460"/>
              <a:gd name="T99" fmla="*/ 2147483647 h 326"/>
              <a:gd name="T100" fmla="*/ 2147483647 w 460"/>
              <a:gd name="T101" fmla="*/ 2147483647 h 326"/>
              <a:gd name="T102" fmla="*/ 2147483647 w 460"/>
              <a:gd name="T103" fmla="*/ 2147483647 h 326"/>
              <a:gd name="T104" fmla="*/ 0 w 460"/>
              <a:gd name="T105" fmla="*/ 2147483647 h 3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0"/>
              <a:gd name="T160" fmla="*/ 0 h 326"/>
              <a:gd name="T161" fmla="*/ 460 w 460"/>
              <a:gd name="T162" fmla="*/ 326 h 3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0" h="326">
                <a:moveTo>
                  <a:pt x="0" y="73"/>
                </a:moveTo>
                <a:lnTo>
                  <a:pt x="3" y="38"/>
                </a:lnTo>
                <a:lnTo>
                  <a:pt x="22" y="12"/>
                </a:lnTo>
                <a:lnTo>
                  <a:pt x="54" y="0"/>
                </a:lnTo>
                <a:lnTo>
                  <a:pt x="81" y="5"/>
                </a:lnTo>
                <a:lnTo>
                  <a:pt x="52" y="38"/>
                </a:lnTo>
                <a:lnTo>
                  <a:pt x="60" y="57"/>
                </a:lnTo>
                <a:lnTo>
                  <a:pt x="81" y="77"/>
                </a:lnTo>
                <a:lnTo>
                  <a:pt x="54" y="84"/>
                </a:lnTo>
                <a:lnTo>
                  <a:pt x="82" y="84"/>
                </a:lnTo>
                <a:lnTo>
                  <a:pt x="85" y="67"/>
                </a:lnTo>
                <a:lnTo>
                  <a:pt x="65" y="56"/>
                </a:lnTo>
                <a:lnTo>
                  <a:pt x="82" y="45"/>
                </a:lnTo>
                <a:lnTo>
                  <a:pt x="69" y="29"/>
                </a:lnTo>
                <a:lnTo>
                  <a:pt x="96" y="33"/>
                </a:lnTo>
                <a:lnTo>
                  <a:pt x="71" y="25"/>
                </a:lnTo>
                <a:lnTo>
                  <a:pt x="99" y="27"/>
                </a:lnTo>
                <a:lnTo>
                  <a:pt x="80" y="16"/>
                </a:lnTo>
                <a:lnTo>
                  <a:pt x="102" y="17"/>
                </a:lnTo>
                <a:lnTo>
                  <a:pt x="117" y="5"/>
                </a:lnTo>
                <a:lnTo>
                  <a:pt x="135" y="4"/>
                </a:lnTo>
                <a:lnTo>
                  <a:pt x="137" y="19"/>
                </a:lnTo>
                <a:lnTo>
                  <a:pt x="150" y="25"/>
                </a:lnTo>
                <a:lnTo>
                  <a:pt x="145" y="57"/>
                </a:lnTo>
                <a:lnTo>
                  <a:pt x="163" y="42"/>
                </a:lnTo>
                <a:lnTo>
                  <a:pt x="174" y="49"/>
                </a:lnTo>
                <a:lnTo>
                  <a:pt x="199" y="34"/>
                </a:lnTo>
                <a:lnTo>
                  <a:pt x="237" y="42"/>
                </a:lnTo>
                <a:lnTo>
                  <a:pt x="253" y="57"/>
                </a:lnTo>
                <a:lnTo>
                  <a:pt x="241" y="67"/>
                </a:lnTo>
                <a:lnTo>
                  <a:pt x="264" y="63"/>
                </a:lnTo>
                <a:lnTo>
                  <a:pt x="257" y="72"/>
                </a:lnTo>
                <a:lnTo>
                  <a:pt x="270" y="77"/>
                </a:lnTo>
                <a:lnTo>
                  <a:pt x="281" y="65"/>
                </a:lnTo>
                <a:lnTo>
                  <a:pt x="298" y="71"/>
                </a:lnTo>
                <a:lnTo>
                  <a:pt x="303" y="81"/>
                </a:lnTo>
                <a:lnTo>
                  <a:pt x="288" y="84"/>
                </a:lnTo>
                <a:lnTo>
                  <a:pt x="311" y="84"/>
                </a:lnTo>
                <a:lnTo>
                  <a:pt x="307" y="96"/>
                </a:lnTo>
                <a:lnTo>
                  <a:pt x="323" y="90"/>
                </a:lnTo>
                <a:lnTo>
                  <a:pt x="313" y="100"/>
                </a:lnTo>
                <a:lnTo>
                  <a:pt x="345" y="98"/>
                </a:lnTo>
                <a:lnTo>
                  <a:pt x="328" y="108"/>
                </a:lnTo>
                <a:lnTo>
                  <a:pt x="343" y="108"/>
                </a:lnTo>
                <a:lnTo>
                  <a:pt x="337" y="116"/>
                </a:lnTo>
                <a:lnTo>
                  <a:pt x="351" y="105"/>
                </a:lnTo>
                <a:lnTo>
                  <a:pt x="366" y="117"/>
                </a:lnTo>
                <a:lnTo>
                  <a:pt x="339" y="126"/>
                </a:lnTo>
                <a:lnTo>
                  <a:pt x="378" y="134"/>
                </a:lnTo>
                <a:lnTo>
                  <a:pt x="345" y="136"/>
                </a:lnTo>
                <a:lnTo>
                  <a:pt x="357" y="142"/>
                </a:lnTo>
                <a:lnTo>
                  <a:pt x="347" y="152"/>
                </a:lnTo>
                <a:lnTo>
                  <a:pt x="386" y="171"/>
                </a:lnTo>
                <a:lnTo>
                  <a:pt x="404" y="168"/>
                </a:lnTo>
                <a:lnTo>
                  <a:pt x="413" y="191"/>
                </a:lnTo>
                <a:lnTo>
                  <a:pt x="432" y="189"/>
                </a:lnTo>
                <a:lnTo>
                  <a:pt x="430" y="199"/>
                </a:lnTo>
                <a:lnTo>
                  <a:pt x="459" y="204"/>
                </a:lnTo>
                <a:lnTo>
                  <a:pt x="455" y="217"/>
                </a:lnTo>
                <a:lnTo>
                  <a:pt x="441" y="215"/>
                </a:lnTo>
                <a:lnTo>
                  <a:pt x="447" y="223"/>
                </a:lnTo>
                <a:lnTo>
                  <a:pt x="440" y="234"/>
                </a:lnTo>
                <a:lnTo>
                  <a:pt x="426" y="229"/>
                </a:lnTo>
                <a:lnTo>
                  <a:pt x="424" y="252"/>
                </a:lnTo>
                <a:lnTo>
                  <a:pt x="372" y="209"/>
                </a:lnTo>
                <a:lnTo>
                  <a:pt x="352" y="213"/>
                </a:lnTo>
                <a:lnTo>
                  <a:pt x="366" y="223"/>
                </a:lnTo>
                <a:lnTo>
                  <a:pt x="355" y="234"/>
                </a:lnTo>
                <a:lnTo>
                  <a:pt x="364" y="233"/>
                </a:lnTo>
                <a:lnTo>
                  <a:pt x="375" y="254"/>
                </a:lnTo>
                <a:lnTo>
                  <a:pt x="400" y="259"/>
                </a:lnTo>
                <a:lnTo>
                  <a:pt x="398" y="271"/>
                </a:lnTo>
                <a:lnTo>
                  <a:pt x="412" y="281"/>
                </a:lnTo>
                <a:lnTo>
                  <a:pt x="405" y="309"/>
                </a:lnTo>
                <a:lnTo>
                  <a:pt x="339" y="280"/>
                </a:lnTo>
                <a:lnTo>
                  <a:pt x="383" y="325"/>
                </a:lnTo>
                <a:lnTo>
                  <a:pt x="301" y="300"/>
                </a:lnTo>
                <a:lnTo>
                  <a:pt x="289" y="285"/>
                </a:lnTo>
                <a:lnTo>
                  <a:pt x="300" y="284"/>
                </a:lnTo>
                <a:lnTo>
                  <a:pt x="274" y="275"/>
                </a:lnTo>
                <a:lnTo>
                  <a:pt x="266" y="257"/>
                </a:lnTo>
                <a:lnTo>
                  <a:pt x="245" y="252"/>
                </a:lnTo>
                <a:lnTo>
                  <a:pt x="244" y="263"/>
                </a:lnTo>
                <a:lnTo>
                  <a:pt x="231" y="257"/>
                </a:lnTo>
                <a:lnTo>
                  <a:pt x="214" y="269"/>
                </a:lnTo>
                <a:lnTo>
                  <a:pt x="191" y="257"/>
                </a:lnTo>
                <a:lnTo>
                  <a:pt x="203" y="238"/>
                </a:lnTo>
                <a:lnTo>
                  <a:pt x="264" y="238"/>
                </a:lnTo>
                <a:lnTo>
                  <a:pt x="249" y="218"/>
                </a:lnTo>
                <a:lnTo>
                  <a:pt x="284" y="189"/>
                </a:lnTo>
                <a:lnTo>
                  <a:pt x="259" y="151"/>
                </a:lnTo>
                <a:lnTo>
                  <a:pt x="243" y="148"/>
                </a:lnTo>
                <a:lnTo>
                  <a:pt x="252" y="141"/>
                </a:lnTo>
                <a:lnTo>
                  <a:pt x="214" y="152"/>
                </a:lnTo>
                <a:lnTo>
                  <a:pt x="214" y="140"/>
                </a:lnTo>
                <a:lnTo>
                  <a:pt x="228" y="134"/>
                </a:lnTo>
                <a:lnTo>
                  <a:pt x="199" y="119"/>
                </a:lnTo>
                <a:lnTo>
                  <a:pt x="199" y="107"/>
                </a:lnTo>
                <a:lnTo>
                  <a:pt x="173" y="101"/>
                </a:lnTo>
                <a:lnTo>
                  <a:pt x="179" y="117"/>
                </a:lnTo>
                <a:lnTo>
                  <a:pt x="135" y="111"/>
                </a:lnTo>
                <a:lnTo>
                  <a:pt x="146" y="121"/>
                </a:lnTo>
                <a:lnTo>
                  <a:pt x="30" y="105"/>
                </a:lnTo>
                <a:lnTo>
                  <a:pt x="10" y="84"/>
                </a:lnTo>
                <a:lnTo>
                  <a:pt x="46" y="85"/>
                </a:lnTo>
                <a:lnTo>
                  <a:pt x="0" y="73"/>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0" name="Freeform 266"/>
          <p:cNvSpPr>
            <a:spLocks/>
          </p:cNvSpPr>
          <p:nvPr/>
        </p:nvSpPr>
        <p:spPr bwMode="auto">
          <a:xfrm>
            <a:off x="2073279" y="2062163"/>
            <a:ext cx="169863" cy="114300"/>
          </a:xfrm>
          <a:custGeom>
            <a:avLst/>
            <a:gdLst>
              <a:gd name="T0" fmla="*/ 0 w 107"/>
              <a:gd name="T1" fmla="*/ 2147483647 h 72"/>
              <a:gd name="T2" fmla="*/ 2147483647 w 107"/>
              <a:gd name="T3" fmla="*/ 2147483647 h 72"/>
              <a:gd name="T4" fmla="*/ 2147483647 w 107"/>
              <a:gd name="T5" fmla="*/ 0 h 72"/>
              <a:gd name="T6" fmla="*/ 2147483647 w 107"/>
              <a:gd name="T7" fmla="*/ 2147483647 h 72"/>
              <a:gd name="T8" fmla="*/ 2147483647 w 107"/>
              <a:gd name="T9" fmla="*/ 2147483647 h 72"/>
              <a:gd name="T10" fmla="*/ 2147483647 w 107"/>
              <a:gd name="T11" fmla="*/ 2147483647 h 72"/>
              <a:gd name="T12" fmla="*/ 2147483647 w 107"/>
              <a:gd name="T13" fmla="*/ 2147483647 h 72"/>
              <a:gd name="T14" fmla="*/ 2147483647 w 107"/>
              <a:gd name="T15" fmla="*/ 2147483647 h 72"/>
              <a:gd name="T16" fmla="*/ 2147483647 w 107"/>
              <a:gd name="T17" fmla="*/ 2147483647 h 72"/>
              <a:gd name="T18" fmla="*/ 2147483647 w 107"/>
              <a:gd name="T19" fmla="*/ 2147483647 h 72"/>
              <a:gd name="T20" fmla="*/ 0 w 107"/>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
              <a:gd name="T34" fmla="*/ 0 h 72"/>
              <a:gd name="T35" fmla="*/ 107 w 107"/>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 h="72">
                <a:moveTo>
                  <a:pt x="0" y="57"/>
                </a:moveTo>
                <a:lnTo>
                  <a:pt x="16" y="44"/>
                </a:lnTo>
                <a:lnTo>
                  <a:pt x="25" y="0"/>
                </a:lnTo>
                <a:lnTo>
                  <a:pt x="35" y="15"/>
                </a:lnTo>
                <a:lnTo>
                  <a:pt x="59" y="19"/>
                </a:lnTo>
                <a:lnTo>
                  <a:pt x="106" y="52"/>
                </a:lnTo>
                <a:lnTo>
                  <a:pt x="100" y="63"/>
                </a:lnTo>
                <a:lnTo>
                  <a:pt x="57" y="48"/>
                </a:lnTo>
                <a:lnTo>
                  <a:pt x="31" y="71"/>
                </a:lnTo>
                <a:lnTo>
                  <a:pt x="24" y="52"/>
                </a:lnTo>
                <a:lnTo>
                  <a:pt x="0" y="57"/>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1" name="Freeform 267"/>
          <p:cNvSpPr>
            <a:spLocks/>
          </p:cNvSpPr>
          <p:nvPr/>
        </p:nvSpPr>
        <p:spPr bwMode="auto">
          <a:xfrm>
            <a:off x="4540252" y="2455877"/>
            <a:ext cx="25400" cy="14287"/>
          </a:xfrm>
          <a:custGeom>
            <a:avLst/>
            <a:gdLst>
              <a:gd name="T0" fmla="*/ 0 w 16"/>
              <a:gd name="T1" fmla="*/ 2147483647 h 9"/>
              <a:gd name="T2" fmla="*/ 2147483647 w 16"/>
              <a:gd name="T3" fmla="*/ 0 h 9"/>
              <a:gd name="T4" fmla="*/ 2147483647 w 16"/>
              <a:gd name="T5" fmla="*/ 2147483647 h 9"/>
              <a:gd name="T6" fmla="*/ 0 w 16"/>
              <a:gd name="T7" fmla="*/ 2147483647 h 9"/>
              <a:gd name="T8" fmla="*/ 0 60000 65536"/>
              <a:gd name="T9" fmla="*/ 0 60000 65536"/>
              <a:gd name="T10" fmla="*/ 0 60000 65536"/>
              <a:gd name="T11" fmla="*/ 0 60000 65536"/>
              <a:gd name="T12" fmla="*/ 0 w 16"/>
              <a:gd name="T13" fmla="*/ 0 h 9"/>
              <a:gd name="T14" fmla="*/ 16 w 16"/>
              <a:gd name="T15" fmla="*/ 9 h 9"/>
            </a:gdLst>
            <a:ahLst/>
            <a:cxnLst>
              <a:cxn ang="T8">
                <a:pos x="T0" y="T1"/>
              </a:cxn>
              <a:cxn ang="T9">
                <a:pos x="T2" y="T3"/>
              </a:cxn>
              <a:cxn ang="T10">
                <a:pos x="T4" y="T5"/>
              </a:cxn>
              <a:cxn ang="T11">
                <a:pos x="T6" y="T7"/>
              </a:cxn>
            </a:cxnLst>
            <a:rect l="T12" t="T13" r="T14" b="T15"/>
            <a:pathLst>
              <a:path w="16" h="9">
                <a:moveTo>
                  <a:pt x="0" y="8"/>
                </a:moveTo>
                <a:lnTo>
                  <a:pt x="12" y="0"/>
                </a:lnTo>
                <a:lnTo>
                  <a:pt x="15" y="6"/>
                </a:lnTo>
                <a:lnTo>
                  <a:pt x="0" y="8"/>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2" name="Freeform 268"/>
          <p:cNvSpPr>
            <a:spLocks/>
          </p:cNvSpPr>
          <p:nvPr/>
        </p:nvSpPr>
        <p:spPr bwMode="auto">
          <a:xfrm>
            <a:off x="4570414" y="2433639"/>
            <a:ext cx="41275" cy="44450"/>
          </a:xfrm>
          <a:custGeom>
            <a:avLst/>
            <a:gdLst>
              <a:gd name="T0" fmla="*/ 0 w 26"/>
              <a:gd name="T1" fmla="*/ 2147483647 h 28"/>
              <a:gd name="T2" fmla="*/ 2147483647 w 26"/>
              <a:gd name="T3" fmla="*/ 2147483647 h 28"/>
              <a:gd name="T4" fmla="*/ 2147483647 w 26"/>
              <a:gd name="T5" fmla="*/ 2147483647 h 28"/>
              <a:gd name="T6" fmla="*/ 2147483647 w 26"/>
              <a:gd name="T7" fmla="*/ 0 h 28"/>
              <a:gd name="T8" fmla="*/ 0 w 26"/>
              <a:gd name="T9" fmla="*/ 2147483647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0" y="14"/>
                </a:moveTo>
                <a:lnTo>
                  <a:pt x="19" y="27"/>
                </a:lnTo>
                <a:lnTo>
                  <a:pt x="25" y="14"/>
                </a:lnTo>
                <a:lnTo>
                  <a:pt x="21" y="0"/>
                </a:lnTo>
                <a:lnTo>
                  <a:pt x="0" y="14"/>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3" name="Freeform 269"/>
          <p:cNvSpPr>
            <a:spLocks/>
          </p:cNvSpPr>
          <p:nvPr/>
        </p:nvSpPr>
        <p:spPr bwMode="auto">
          <a:xfrm>
            <a:off x="4506915" y="2865452"/>
            <a:ext cx="20638" cy="53975"/>
          </a:xfrm>
          <a:custGeom>
            <a:avLst/>
            <a:gdLst>
              <a:gd name="T0" fmla="*/ 0 w 13"/>
              <a:gd name="T1" fmla="*/ 2147483647 h 34"/>
              <a:gd name="T2" fmla="*/ 2147483647 w 13"/>
              <a:gd name="T3" fmla="*/ 2147483647 h 34"/>
              <a:gd name="T4" fmla="*/ 2147483647 w 13"/>
              <a:gd name="T5" fmla="*/ 0 h 34"/>
              <a:gd name="T6" fmla="*/ 0 w 13"/>
              <a:gd name="T7" fmla="*/ 2147483647 h 34"/>
              <a:gd name="T8" fmla="*/ 0 60000 65536"/>
              <a:gd name="T9" fmla="*/ 0 60000 65536"/>
              <a:gd name="T10" fmla="*/ 0 60000 65536"/>
              <a:gd name="T11" fmla="*/ 0 60000 65536"/>
              <a:gd name="T12" fmla="*/ 0 w 13"/>
              <a:gd name="T13" fmla="*/ 0 h 34"/>
              <a:gd name="T14" fmla="*/ 13 w 13"/>
              <a:gd name="T15" fmla="*/ 34 h 34"/>
            </a:gdLst>
            <a:ahLst/>
            <a:cxnLst>
              <a:cxn ang="T8">
                <a:pos x="T0" y="T1"/>
              </a:cxn>
              <a:cxn ang="T9">
                <a:pos x="T2" y="T3"/>
              </a:cxn>
              <a:cxn ang="T10">
                <a:pos x="T4" y="T5"/>
              </a:cxn>
              <a:cxn ang="T11">
                <a:pos x="T6" y="T7"/>
              </a:cxn>
            </a:cxnLst>
            <a:rect l="T12" t="T13" r="T14" b="T15"/>
            <a:pathLst>
              <a:path w="13" h="34">
                <a:moveTo>
                  <a:pt x="0" y="17"/>
                </a:moveTo>
                <a:lnTo>
                  <a:pt x="11" y="33"/>
                </a:lnTo>
                <a:lnTo>
                  <a:pt x="12" y="0"/>
                </a:lnTo>
                <a:lnTo>
                  <a:pt x="0" y="17"/>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4" name="Freeform 270"/>
          <p:cNvSpPr>
            <a:spLocks/>
          </p:cNvSpPr>
          <p:nvPr/>
        </p:nvSpPr>
        <p:spPr bwMode="auto">
          <a:xfrm>
            <a:off x="4497389" y="2919414"/>
            <a:ext cx="38100" cy="69850"/>
          </a:xfrm>
          <a:custGeom>
            <a:avLst/>
            <a:gdLst>
              <a:gd name="T0" fmla="*/ 0 w 24"/>
              <a:gd name="T1" fmla="*/ 2147483647 h 44"/>
              <a:gd name="T2" fmla="*/ 2147483647 w 24"/>
              <a:gd name="T3" fmla="*/ 2147483647 h 44"/>
              <a:gd name="T4" fmla="*/ 2147483647 w 24"/>
              <a:gd name="T5" fmla="*/ 2147483647 h 44"/>
              <a:gd name="T6" fmla="*/ 2147483647 w 24"/>
              <a:gd name="T7" fmla="*/ 2147483647 h 44"/>
              <a:gd name="T8" fmla="*/ 2147483647 w 24"/>
              <a:gd name="T9" fmla="*/ 0 h 44"/>
              <a:gd name="T10" fmla="*/ 0 w 24"/>
              <a:gd name="T11" fmla="*/ 2147483647 h 44"/>
              <a:gd name="T12" fmla="*/ 0 60000 65536"/>
              <a:gd name="T13" fmla="*/ 0 60000 65536"/>
              <a:gd name="T14" fmla="*/ 0 60000 65536"/>
              <a:gd name="T15" fmla="*/ 0 60000 65536"/>
              <a:gd name="T16" fmla="*/ 0 60000 65536"/>
              <a:gd name="T17" fmla="*/ 0 60000 65536"/>
              <a:gd name="T18" fmla="*/ 0 w 24"/>
              <a:gd name="T19" fmla="*/ 0 h 44"/>
              <a:gd name="T20" fmla="*/ 24 w 2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4" h="44">
                <a:moveTo>
                  <a:pt x="0" y="6"/>
                </a:moveTo>
                <a:lnTo>
                  <a:pt x="4" y="39"/>
                </a:lnTo>
                <a:lnTo>
                  <a:pt x="14" y="43"/>
                </a:lnTo>
                <a:lnTo>
                  <a:pt x="23" y="17"/>
                </a:lnTo>
                <a:lnTo>
                  <a:pt x="15" y="0"/>
                </a:lnTo>
                <a:lnTo>
                  <a:pt x="0" y="6"/>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5" name="Freeform 271"/>
          <p:cNvSpPr>
            <a:spLocks/>
          </p:cNvSpPr>
          <p:nvPr/>
        </p:nvSpPr>
        <p:spPr bwMode="auto">
          <a:xfrm>
            <a:off x="5472114" y="1327164"/>
            <a:ext cx="128588" cy="55563"/>
          </a:xfrm>
          <a:custGeom>
            <a:avLst/>
            <a:gdLst>
              <a:gd name="T0" fmla="*/ 0 w 81"/>
              <a:gd name="T1" fmla="*/ 2147483647 h 35"/>
              <a:gd name="T2" fmla="*/ 2147483647 w 81"/>
              <a:gd name="T3" fmla="*/ 2147483647 h 35"/>
              <a:gd name="T4" fmla="*/ 2147483647 w 81"/>
              <a:gd name="T5" fmla="*/ 2147483647 h 35"/>
              <a:gd name="T6" fmla="*/ 2147483647 w 81"/>
              <a:gd name="T7" fmla="*/ 0 h 35"/>
              <a:gd name="T8" fmla="*/ 2147483647 w 81"/>
              <a:gd name="T9" fmla="*/ 2147483647 h 35"/>
              <a:gd name="T10" fmla="*/ 2147483647 w 81"/>
              <a:gd name="T11" fmla="*/ 2147483647 h 35"/>
              <a:gd name="T12" fmla="*/ 2147483647 w 81"/>
              <a:gd name="T13" fmla="*/ 2147483647 h 35"/>
              <a:gd name="T14" fmla="*/ 2147483647 w 81"/>
              <a:gd name="T15" fmla="*/ 2147483647 h 35"/>
              <a:gd name="T16" fmla="*/ 2147483647 w 81"/>
              <a:gd name="T17" fmla="*/ 2147483647 h 35"/>
              <a:gd name="T18" fmla="*/ 2147483647 w 81"/>
              <a:gd name="T19" fmla="*/ 2147483647 h 35"/>
              <a:gd name="T20" fmla="*/ 0 w 81"/>
              <a:gd name="T21" fmla="*/ 214748364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35"/>
              <a:gd name="T35" fmla="*/ 81 w 8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35">
                <a:moveTo>
                  <a:pt x="0" y="24"/>
                </a:moveTo>
                <a:lnTo>
                  <a:pt x="16" y="16"/>
                </a:lnTo>
                <a:lnTo>
                  <a:pt x="4" y="10"/>
                </a:lnTo>
                <a:lnTo>
                  <a:pt x="61" y="0"/>
                </a:lnTo>
                <a:lnTo>
                  <a:pt x="71" y="1"/>
                </a:lnTo>
                <a:lnTo>
                  <a:pt x="60" y="9"/>
                </a:lnTo>
                <a:lnTo>
                  <a:pt x="80" y="9"/>
                </a:lnTo>
                <a:lnTo>
                  <a:pt x="28" y="28"/>
                </a:lnTo>
                <a:lnTo>
                  <a:pt x="16" y="34"/>
                </a:lnTo>
                <a:lnTo>
                  <a:pt x="19" y="26"/>
                </a:lnTo>
                <a:lnTo>
                  <a:pt x="0" y="24"/>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6" name="Freeform 272"/>
          <p:cNvSpPr>
            <a:spLocks/>
          </p:cNvSpPr>
          <p:nvPr/>
        </p:nvSpPr>
        <p:spPr bwMode="auto">
          <a:xfrm>
            <a:off x="5511800" y="1909763"/>
            <a:ext cx="50800" cy="30162"/>
          </a:xfrm>
          <a:custGeom>
            <a:avLst/>
            <a:gdLst>
              <a:gd name="T0" fmla="*/ 0 w 32"/>
              <a:gd name="T1" fmla="*/ 2147483647 h 19"/>
              <a:gd name="T2" fmla="*/ 2147483647 w 32"/>
              <a:gd name="T3" fmla="*/ 0 h 19"/>
              <a:gd name="T4" fmla="*/ 2147483647 w 32"/>
              <a:gd name="T5" fmla="*/ 2147483647 h 19"/>
              <a:gd name="T6" fmla="*/ 0 w 32"/>
              <a:gd name="T7" fmla="*/ 2147483647 h 19"/>
              <a:gd name="T8" fmla="*/ 0 60000 65536"/>
              <a:gd name="T9" fmla="*/ 0 60000 65536"/>
              <a:gd name="T10" fmla="*/ 0 60000 65536"/>
              <a:gd name="T11" fmla="*/ 0 60000 65536"/>
              <a:gd name="T12" fmla="*/ 0 w 32"/>
              <a:gd name="T13" fmla="*/ 0 h 19"/>
              <a:gd name="T14" fmla="*/ 32 w 32"/>
              <a:gd name="T15" fmla="*/ 19 h 19"/>
            </a:gdLst>
            <a:ahLst/>
            <a:cxnLst>
              <a:cxn ang="T8">
                <a:pos x="T0" y="T1"/>
              </a:cxn>
              <a:cxn ang="T9">
                <a:pos x="T2" y="T3"/>
              </a:cxn>
              <a:cxn ang="T10">
                <a:pos x="T4" y="T5"/>
              </a:cxn>
              <a:cxn ang="T11">
                <a:pos x="T6" y="T7"/>
              </a:cxn>
            </a:cxnLst>
            <a:rect l="T12" t="T13" r="T14" b="T15"/>
            <a:pathLst>
              <a:path w="32" h="19">
                <a:moveTo>
                  <a:pt x="0" y="18"/>
                </a:moveTo>
                <a:lnTo>
                  <a:pt x="9" y="0"/>
                </a:lnTo>
                <a:lnTo>
                  <a:pt x="31" y="10"/>
                </a:lnTo>
                <a:lnTo>
                  <a:pt x="0" y="18"/>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7" name="Freeform 273"/>
          <p:cNvSpPr>
            <a:spLocks/>
          </p:cNvSpPr>
          <p:nvPr/>
        </p:nvSpPr>
        <p:spPr bwMode="auto">
          <a:xfrm>
            <a:off x="5597528" y="1736726"/>
            <a:ext cx="155575" cy="119063"/>
          </a:xfrm>
          <a:custGeom>
            <a:avLst/>
            <a:gdLst>
              <a:gd name="T0" fmla="*/ 0 w 98"/>
              <a:gd name="T1" fmla="*/ 2147483647 h 75"/>
              <a:gd name="T2" fmla="*/ 2147483647 w 98"/>
              <a:gd name="T3" fmla="*/ 2147483647 h 75"/>
              <a:gd name="T4" fmla="*/ 2147483647 w 98"/>
              <a:gd name="T5" fmla="*/ 2147483647 h 75"/>
              <a:gd name="T6" fmla="*/ 2147483647 w 98"/>
              <a:gd name="T7" fmla="*/ 2147483647 h 75"/>
              <a:gd name="T8" fmla="*/ 2147483647 w 98"/>
              <a:gd name="T9" fmla="*/ 2147483647 h 75"/>
              <a:gd name="T10" fmla="*/ 2147483647 w 98"/>
              <a:gd name="T11" fmla="*/ 2147483647 h 75"/>
              <a:gd name="T12" fmla="*/ 2147483647 w 98"/>
              <a:gd name="T13" fmla="*/ 2147483647 h 75"/>
              <a:gd name="T14" fmla="*/ 2147483647 w 98"/>
              <a:gd name="T15" fmla="*/ 2147483647 h 75"/>
              <a:gd name="T16" fmla="*/ 2147483647 w 98"/>
              <a:gd name="T17" fmla="*/ 2147483647 h 75"/>
              <a:gd name="T18" fmla="*/ 2147483647 w 98"/>
              <a:gd name="T19" fmla="*/ 2147483647 h 75"/>
              <a:gd name="T20" fmla="*/ 2147483647 w 98"/>
              <a:gd name="T21" fmla="*/ 0 h 75"/>
              <a:gd name="T22" fmla="*/ 2147483647 w 98"/>
              <a:gd name="T23" fmla="*/ 2147483647 h 75"/>
              <a:gd name="T24" fmla="*/ 2147483647 w 98"/>
              <a:gd name="T25" fmla="*/ 2147483647 h 75"/>
              <a:gd name="T26" fmla="*/ 0 w 98"/>
              <a:gd name="T27" fmla="*/ 2147483647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36"/>
                </a:moveTo>
                <a:lnTo>
                  <a:pt x="8" y="52"/>
                </a:lnTo>
                <a:lnTo>
                  <a:pt x="18" y="47"/>
                </a:lnTo>
                <a:lnTo>
                  <a:pt x="30" y="57"/>
                </a:lnTo>
                <a:lnTo>
                  <a:pt x="39" y="52"/>
                </a:lnTo>
                <a:lnTo>
                  <a:pt x="36" y="70"/>
                </a:lnTo>
                <a:lnTo>
                  <a:pt x="97" y="74"/>
                </a:lnTo>
                <a:lnTo>
                  <a:pt x="74" y="60"/>
                </a:lnTo>
                <a:lnTo>
                  <a:pt x="62" y="37"/>
                </a:lnTo>
                <a:lnTo>
                  <a:pt x="63" y="14"/>
                </a:lnTo>
                <a:lnTo>
                  <a:pt x="78" y="0"/>
                </a:lnTo>
                <a:lnTo>
                  <a:pt x="25" y="5"/>
                </a:lnTo>
                <a:lnTo>
                  <a:pt x="12" y="36"/>
                </a:lnTo>
                <a:lnTo>
                  <a:pt x="0" y="36"/>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8" name="Freeform 274"/>
          <p:cNvSpPr>
            <a:spLocks/>
          </p:cNvSpPr>
          <p:nvPr/>
        </p:nvSpPr>
        <p:spPr bwMode="auto">
          <a:xfrm>
            <a:off x="5651504" y="1546225"/>
            <a:ext cx="392113" cy="190500"/>
          </a:xfrm>
          <a:custGeom>
            <a:avLst/>
            <a:gdLst>
              <a:gd name="T0" fmla="*/ 0 w 247"/>
              <a:gd name="T1" fmla="*/ 2147483647 h 120"/>
              <a:gd name="T2" fmla="*/ 2147483647 w 247"/>
              <a:gd name="T3" fmla="*/ 2147483647 h 120"/>
              <a:gd name="T4" fmla="*/ 2147483647 w 247"/>
              <a:gd name="T5" fmla="*/ 2147483647 h 120"/>
              <a:gd name="T6" fmla="*/ 2147483647 w 247"/>
              <a:gd name="T7" fmla="*/ 2147483647 h 120"/>
              <a:gd name="T8" fmla="*/ 2147483647 w 247"/>
              <a:gd name="T9" fmla="*/ 2147483647 h 120"/>
              <a:gd name="T10" fmla="*/ 2147483647 w 247"/>
              <a:gd name="T11" fmla="*/ 2147483647 h 120"/>
              <a:gd name="T12" fmla="*/ 2147483647 w 247"/>
              <a:gd name="T13" fmla="*/ 2147483647 h 120"/>
              <a:gd name="T14" fmla="*/ 2147483647 w 247"/>
              <a:gd name="T15" fmla="*/ 2147483647 h 120"/>
              <a:gd name="T16" fmla="*/ 2147483647 w 247"/>
              <a:gd name="T17" fmla="*/ 2147483647 h 120"/>
              <a:gd name="T18" fmla="*/ 2147483647 w 247"/>
              <a:gd name="T19" fmla="*/ 2147483647 h 120"/>
              <a:gd name="T20" fmla="*/ 2147483647 w 247"/>
              <a:gd name="T21" fmla="*/ 2147483647 h 120"/>
              <a:gd name="T22" fmla="*/ 2147483647 w 247"/>
              <a:gd name="T23" fmla="*/ 2147483647 h 120"/>
              <a:gd name="T24" fmla="*/ 2147483647 w 247"/>
              <a:gd name="T25" fmla="*/ 2147483647 h 120"/>
              <a:gd name="T26" fmla="*/ 2147483647 w 247"/>
              <a:gd name="T27" fmla="*/ 2147483647 h 120"/>
              <a:gd name="T28" fmla="*/ 2147483647 w 247"/>
              <a:gd name="T29" fmla="*/ 2147483647 h 120"/>
              <a:gd name="T30" fmla="*/ 2147483647 w 247"/>
              <a:gd name="T31" fmla="*/ 2147483647 h 120"/>
              <a:gd name="T32" fmla="*/ 2147483647 w 247"/>
              <a:gd name="T33" fmla="*/ 2147483647 h 120"/>
              <a:gd name="T34" fmla="*/ 2147483647 w 247"/>
              <a:gd name="T35" fmla="*/ 2147483647 h 120"/>
              <a:gd name="T36" fmla="*/ 2147483647 w 247"/>
              <a:gd name="T37" fmla="*/ 0 h 120"/>
              <a:gd name="T38" fmla="*/ 2147483647 w 247"/>
              <a:gd name="T39" fmla="*/ 2147483647 h 120"/>
              <a:gd name="T40" fmla="*/ 2147483647 w 247"/>
              <a:gd name="T41" fmla="*/ 2147483647 h 120"/>
              <a:gd name="T42" fmla="*/ 2147483647 w 247"/>
              <a:gd name="T43" fmla="*/ 2147483647 h 120"/>
              <a:gd name="T44" fmla="*/ 2147483647 w 247"/>
              <a:gd name="T45" fmla="*/ 2147483647 h 120"/>
              <a:gd name="T46" fmla="*/ 2147483647 w 247"/>
              <a:gd name="T47" fmla="*/ 2147483647 h 120"/>
              <a:gd name="T48" fmla="*/ 2147483647 w 247"/>
              <a:gd name="T49" fmla="*/ 2147483647 h 120"/>
              <a:gd name="T50" fmla="*/ 2147483647 w 247"/>
              <a:gd name="T51" fmla="*/ 2147483647 h 120"/>
              <a:gd name="T52" fmla="*/ 2147483647 w 247"/>
              <a:gd name="T53" fmla="*/ 2147483647 h 120"/>
              <a:gd name="T54" fmla="*/ 2147483647 w 247"/>
              <a:gd name="T55" fmla="*/ 2147483647 h 120"/>
              <a:gd name="T56" fmla="*/ 2147483647 w 247"/>
              <a:gd name="T57" fmla="*/ 2147483647 h 120"/>
              <a:gd name="T58" fmla="*/ 0 w 247"/>
              <a:gd name="T59" fmla="*/ 2147483647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7"/>
              <a:gd name="T91" fmla="*/ 0 h 120"/>
              <a:gd name="T92" fmla="*/ 247 w 247"/>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7" h="120">
                <a:moveTo>
                  <a:pt x="0" y="102"/>
                </a:moveTo>
                <a:lnTo>
                  <a:pt x="23" y="105"/>
                </a:lnTo>
                <a:lnTo>
                  <a:pt x="8" y="116"/>
                </a:lnTo>
                <a:lnTo>
                  <a:pt x="49" y="119"/>
                </a:lnTo>
                <a:lnTo>
                  <a:pt x="50" y="105"/>
                </a:lnTo>
                <a:lnTo>
                  <a:pt x="61" y="108"/>
                </a:lnTo>
                <a:lnTo>
                  <a:pt x="49" y="100"/>
                </a:lnTo>
                <a:lnTo>
                  <a:pt x="66" y="103"/>
                </a:lnTo>
                <a:lnTo>
                  <a:pt x="62" y="88"/>
                </a:lnTo>
                <a:lnTo>
                  <a:pt x="71" y="97"/>
                </a:lnTo>
                <a:lnTo>
                  <a:pt x="82" y="88"/>
                </a:lnTo>
                <a:lnTo>
                  <a:pt x="75" y="78"/>
                </a:lnTo>
                <a:lnTo>
                  <a:pt x="100" y="80"/>
                </a:lnTo>
                <a:lnTo>
                  <a:pt x="93" y="74"/>
                </a:lnTo>
                <a:lnTo>
                  <a:pt x="104" y="75"/>
                </a:lnTo>
                <a:lnTo>
                  <a:pt x="111" y="63"/>
                </a:lnTo>
                <a:lnTo>
                  <a:pt x="233" y="25"/>
                </a:lnTo>
                <a:lnTo>
                  <a:pt x="246" y="11"/>
                </a:lnTo>
                <a:lnTo>
                  <a:pt x="222" y="0"/>
                </a:lnTo>
                <a:lnTo>
                  <a:pt x="171" y="24"/>
                </a:lnTo>
                <a:lnTo>
                  <a:pt x="117" y="24"/>
                </a:lnTo>
                <a:lnTo>
                  <a:pt x="61" y="56"/>
                </a:lnTo>
                <a:lnTo>
                  <a:pt x="30" y="60"/>
                </a:lnTo>
                <a:lnTo>
                  <a:pt x="31" y="74"/>
                </a:lnTo>
                <a:lnTo>
                  <a:pt x="48" y="75"/>
                </a:lnTo>
                <a:lnTo>
                  <a:pt x="29" y="76"/>
                </a:lnTo>
                <a:lnTo>
                  <a:pt x="38" y="82"/>
                </a:lnTo>
                <a:lnTo>
                  <a:pt x="23" y="88"/>
                </a:lnTo>
                <a:lnTo>
                  <a:pt x="40" y="95"/>
                </a:lnTo>
                <a:lnTo>
                  <a:pt x="0" y="102"/>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19" name="Freeform 275"/>
          <p:cNvSpPr>
            <a:spLocks/>
          </p:cNvSpPr>
          <p:nvPr/>
        </p:nvSpPr>
        <p:spPr bwMode="auto">
          <a:xfrm>
            <a:off x="5875339" y="1298576"/>
            <a:ext cx="76200" cy="39688"/>
          </a:xfrm>
          <a:custGeom>
            <a:avLst/>
            <a:gdLst>
              <a:gd name="T0" fmla="*/ 0 w 48"/>
              <a:gd name="T1" fmla="*/ 2147483647 h 25"/>
              <a:gd name="T2" fmla="*/ 2147483647 w 48"/>
              <a:gd name="T3" fmla="*/ 2147483647 h 25"/>
              <a:gd name="T4" fmla="*/ 2147483647 w 48"/>
              <a:gd name="T5" fmla="*/ 2147483647 h 25"/>
              <a:gd name="T6" fmla="*/ 2147483647 w 48"/>
              <a:gd name="T7" fmla="*/ 0 h 25"/>
              <a:gd name="T8" fmla="*/ 0 w 48"/>
              <a:gd name="T9" fmla="*/ 2147483647 h 25"/>
              <a:gd name="T10" fmla="*/ 0 60000 65536"/>
              <a:gd name="T11" fmla="*/ 0 60000 65536"/>
              <a:gd name="T12" fmla="*/ 0 60000 65536"/>
              <a:gd name="T13" fmla="*/ 0 60000 65536"/>
              <a:gd name="T14" fmla="*/ 0 60000 65536"/>
              <a:gd name="T15" fmla="*/ 0 w 48"/>
              <a:gd name="T16" fmla="*/ 0 h 25"/>
              <a:gd name="T17" fmla="*/ 48 w 48"/>
              <a:gd name="T18" fmla="*/ 25 h 25"/>
            </a:gdLst>
            <a:ahLst/>
            <a:cxnLst>
              <a:cxn ang="T10">
                <a:pos x="T0" y="T1"/>
              </a:cxn>
              <a:cxn ang="T11">
                <a:pos x="T2" y="T3"/>
              </a:cxn>
              <a:cxn ang="T12">
                <a:pos x="T4" y="T5"/>
              </a:cxn>
              <a:cxn ang="T13">
                <a:pos x="T6" y="T7"/>
              </a:cxn>
              <a:cxn ang="T14">
                <a:pos x="T8" y="T9"/>
              </a:cxn>
            </a:cxnLst>
            <a:rect l="T15" t="T16" r="T17" b="T18"/>
            <a:pathLst>
              <a:path w="48" h="25">
                <a:moveTo>
                  <a:pt x="0" y="17"/>
                </a:moveTo>
                <a:lnTo>
                  <a:pt x="15" y="24"/>
                </a:lnTo>
                <a:lnTo>
                  <a:pt x="47" y="15"/>
                </a:lnTo>
                <a:lnTo>
                  <a:pt x="28" y="0"/>
                </a:lnTo>
                <a:lnTo>
                  <a:pt x="0" y="17"/>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0" name="Freeform 276"/>
          <p:cNvSpPr>
            <a:spLocks/>
          </p:cNvSpPr>
          <p:nvPr/>
        </p:nvSpPr>
        <p:spPr bwMode="auto">
          <a:xfrm>
            <a:off x="6599237" y="1374775"/>
            <a:ext cx="69852" cy="25400"/>
          </a:xfrm>
          <a:custGeom>
            <a:avLst/>
            <a:gdLst>
              <a:gd name="T0" fmla="*/ 0 w 44"/>
              <a:gd name="T1" fmla="*/ 0 h 16"/>
              <a:gd name="T2" fmla="*/ 2147483647 w 44"/>
              <a:gd name="T3" fmla="*/ 2147483647 h 16"/>
              <a:gd name="T4" fmla="*/ 2147483647 w 44"/>
              <a:gd name="T5" fmla="*/ 2147483647 h 16"/>
              <a:gd name="T6" fmla="*/ 2147483647 w 44"/>
              <a:gd name="T7" fmla="*/ 2147483647 h 16"/>
              <a:gd name="T8" fmla="*/ 2147483647 w 44"/>
              <a:gd name="T9" fmla="*/ 2147483647 h 16"/>
              <a:gd name="T10" fmla="*/ 0 w 44"/>
              <a:gd name="T11" fmla="*/ 0 h 16"/>
              <a:gd name="T12" fmla="*/ 0 60000 65536"/>
              <a:gd name="T13" fmla="*/ 0 60000 65536"/>
              <a:gd name="T14" fmla="*/ 0 60000 65536"/>
              <a:gd name="T15" fmla="*/ 0 60000 65536"/>
              <a:gd name="T16" fmla="*/ 0 60000 65536"/>
              <a:gd name="T17" fmla="*/ 0 60000 65536"/>
              <a:gd name="T18" fmla="*/ 0 w 44"/>
              <a:gd name="T19" fmla="*/ 0 h 16"/>
              <a:gd name="T20" fmla="*/ 44 w 4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4" h="16">
                <a:moveTo>
                  <a:pt x="0" y="0"/>
                </a:moveTo>
                <a:lnTo>
                  <a:pt x="20" y="12"/>
                </a:lnTo>
                <a:lnTo>
                  <a:pt x="13" y="15"/>
                </a:lnTo>
                <a:lnTo>
                  <a:pt x="30" y="15"/>
                </a:lnTo>
                <a:lnTo>
                  <a:pt x="43" y="7"/>
                </a:lnTo>
                <a:lnTo>
                  <a:pt x="0" y="0"/>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1" name="Freeform 277"/>
          <p:cNvSpPr>
            <a:spLocks/>
          </p:cNvSpPr>
          <p:nvPr/>
        </p:nvSpPr>
        <p:spPr bwMode="auto">
          <a:xfrm>
            <a:off x="6611939" y="1306527"/>
            <a:ext cx="161925" cy="73025"/>
          </a:xfrm>
          <a:custGeom>
            <a:avLst/>
            <a:gdLst>
              <a:gd name="T0" fmla="*/ 0 w 102"/>
              <a:gd name="T1" fmla="*/ 2147483647 h 46"/>
              <a:gd name="T2" fmla="*/ 2147483647 w 102"/>
              <a:gd name="T3" fmla="*/ 2147483647 h 46"/>
              <a:gd name="T4" fmla="*/ 2147483647 w 102"/>
              <a:gd name="T5" fmla="*/ 0 h 46"/>
              <a:gd name="T6" fmla="*/ 2147483647 w 102"/>
              <a:gd name="T7" fmla="*/ 2147483647 h 46"/>
              <a:gd name="T8" fmla="*/ 2147483647 w 102"/>
              <a:gd name="T9" fmla="*/ 2147483647 h 46"/>
              <a:gd name="T10" fmla="*/ 2147483647 w 102"/>
              <a:gd name="T11" fmla="*/ 2147483647 h 46"/>
              <a:gd name="T12" fmla="*/ 2147483647 w 102"/>
              <a:gd name="T13" fmla="*/ 2147483647 h 46"/>
              <a:gd name="T14" fmla="*/ 0 w 102"/>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46"/>
              <a:gd name="T26" fmla="*/ 102 w 10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46">
                <a:moveTo>
                  <a:pt x="0" y="37"/>
                </a:moveTo>
                <a:lnTo>
                  <a:pt x="27" y="12"/>
                </a:lnTo>
                <a:lnTo>
                  <a:pt x="65" y="0"/>
                </a:lnTo>
                <a:lnTo>
                  <a:pt x="101" y="22"/>
                </a:lnTo>
                <a:lnTo>
                  <a:pt x="89" y="25"/>
                </a:lnTo>
                <a:lnTo>
                  <a:pt x="93" y="35"/>
                </a:lnTo>
                <a:lnTo>
                  <a:pt x="40" y="45"/>
                </a:lnTo>
                <a:lnTo>
                  <a:pt x="0" y="37"/>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2" name="Freeform 278"/>
          <p:cNvSpPr>
            <a:spLocks/>
          </p:cNvSpPr>
          <p:nvPr/>
        </p:nvSpPr>
        <p:spPr bwMode="auto">
          <a:xfrm>
            <a:off x="6645276" y="1368426"/>
            <a:ext cx="184152" cy="82550"/>
          </a:xfrm>
          <a:custGeom>
            <a:avLst/>
            <a:gdLst>
              <a:gd name="T0" fmla="*/ 0 w 116"/>
              <a:gd name="T1" fmla="*/ 2147483647 h 52"/>
              <a:gd name="T2" fmla="*/ 2147483647 w 116"/>
              <a:gd name="T3" fmla="*/ 2147483647 h 52"/>
              <a:gd name="T4" fmla="*/ 2147483647 w 116"/>
              <a:gd name="T5" fmla="*/ 2147483647 h 52"/>
              <a:gd name="T6" fmla="*/ 2147483647 w 116"/>
              <a:gd name="T7" fmla="*/ 2147483647 h 52"/>
              <a:gd name="T8" fmla="*/ 2147483647 w 116"/>
              <a:gd name="T9" fmla="*/ 2147483647 h 52"/>
              <a:gd name="T10" fmla="*/ 2147483647 w 116"/>
              <a:gd name="T11" fmla="*/ 2147483647 h 52"/>
              <a:gd name="T12" fmla="*/ 2147483647 w 116"/>
              <a:gd name="T13" fmla="*/ 2147483647 h 52"/>
              <a:gd name="T14" fmla="*/ 2147483647 w 116"/>
              <a:gd name="T15" fmla="*/ 2147483647 h 52"/>
              <a:gd name="T16" fmla="*/ 2147483647 w 116"/>
              <a:gd name="T17" fmla="*/ 2147483647 h 52"/>
              <a:gd name="T18" fmla="*/ 2147483647 w 116"/>
              <a:gd name="T19" fmla="*/ 2147483647 h 52"/>
              <a:gd name="T20" fmla="*/ 2147483647 w 116"/>
              <a:gd name="T21" fmla="*/ 2147483647 h 52"/>
              <a:gd name="T22" fmla="*/ 2147483647 w 116"/>
              <a:gd name="T23" fmla="*/ 2147483647 h 52"/>
              <a:gd name="T24" fmla="*/ 2147483647 w 116"/>
              <a:gd name="T25" fmla="*/ 0 h 52"/>
              <a:gd name="T26" fmla="*/ 2147483647 w 116"/>
              <a:gd name="T27" fmla="*/ 2147483647 h 52"/>
              <a:gd name="T28" fmla="*/ 0 w 116"/>
              <a:gd name="T29" fmla="*/ 2147483647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52"/>
              <a:gd name="T47" fmla="*/ 116 w 116"/>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52">
                <a:moveTo>
                  <a:pt x="0" y="22"/>
                </a:moveTo>
                <a:lnTo>
                  <a:pt x="21" y="25"/>
                </a:lnTo>
                <a:lnTo>
                  <a:pt x="36" y="42"/>
                </a:lnTo>
                <a:lnTo>
                  <a:pt x="47" y="37"/>
                </a:lnTo>
                <a:lnTo>
                  <a:pt x="95" y="51"/>
                </a:lnTo>
                <a:lnTo>
                  <a:pt x="110" y="45"/>
                </a:lnTo>
                <a:lnTo>
                  <a:pt x="99" y="32"/>
                </a:lnTo>
                <a:lnTo>
                  <a:pt x="108" y="35"/>
                </a:lnTo>
                <a:lnTo>
                  <a:pt x="115" y="15"/>
                </a:lnTo>
                <a:lnTo>
                  <a:pt x="90" y="4"/>
                </a:lnTo>
                <a:lnTo>
                  <a:pt x="66" y="19"/>
                </a:lnTo>
                <a:lnTo>
                  <a:pt x="85" y="11"/>
                </a:lnTo>
                <a:lnTo>
                  <a:pt x="74" y="0"/>
                </a:lnTo>
                <a:lnTo>
                  <a:pt x="34" y="4"/>
                </a:lnTo>
                <a:lnTo>
                  <a:pt x="0" y="22"/>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3" name="Freeform 279"/>
          <p:cNvSpPr>
            <a:spLocks/>
          </p:cNvSpPr>
          <p:nvPr/>
        </p:nvSpPr>
        <p:spPr bwMode="auto">
          <a:xfrm>
            <a:off x="6815140" y="1411302"/>
            <a:ext cx="153988" cy="84137"/>
          </a:xfrm>
          <a:custGeom>
            <a:avLst/>
            <a:gdLst>
              <a:gd name="T0" fmla="*/ 0 w 97"/>
              <a:gd name="T1" fmla="*/ 2147483647 h 53"/>
              <a:gd name="T2" fmla="*/ 2147483647 w 97"/>
              <a:gd name="T3" fmla="*/ 2147483647 h 53"/>
              <a:gd name="T4" fmla="*/ 2147483647 w 97"/>
              <a:gd name="T5" fmla="*/ 2147483647 h 53"/>
              <a:gd name="T6" fmla="*/ 2147483647 w 97"/>
              <a:gd name="T7" fmla="*/ 2147483647 h 53"/>
              <a:gd name="T8" fmla="*/ 2147483647 w 97"/>
              <a:gd name="T9" fmla="*/ 2147483647 h 53"/>
              <a:gd name="T10" fmla="*/ 2147483647 w 97"/>
              <a:gd name="T11" fmla="*/ 2147483647 h 53"/>
              <a:gd name="T12" fmla="*/ 2147483647 w 97"/>
              <a:gd name="T13" fmla="*/ 2147483647 h 53"/>
              <a:gd name="T14" fmla="*/ 2147483647 w 97"/>
              <a:gd name="T15" fmla="*/ 0 h 53"/>
              <a:gd name="T16" fmla="*/ 2147483647 w 97"/>
              <a:gd name="T17" fmla="*/ 2147483647 h 53"/>
              <a:gd name="T18" fmla="*/ 0 w 97"/>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53"/>
              <a:gd name="T32" fmla="*/ 97 w 9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53">
                <a:moveTo>
                  <a:pt x="0" y="44"/>
                </a:moveTo>
                <a:lnTo>
                  <a:pt x="7" y="52"/>
                </a:lnTo>
                <a:lnTo>
                  <a:pt x="88" y="41"/>
                </a:lnTo>
                <a:lnTo>
                  <a:pt x="96" y="24"/>
                </a:lnTo>
                <a:lnTo>
                  <a:pt x="73" y="10"/>
                </a:lnTo>
                <a:lnTo>
                  <a:pt x="54" y="15"/>
                </a:lnTo>
                <a:lnTo>
                  <a:pt x="57" y="4"/>
                </a:lnTo>
                <a:lnTo>
                  <a:pt x="46" y="0"/>
                </a:lnTo>
                <a:lnTo>
                  <a:pt x="9" y="38"/>
                </a:lnTo>
                <a:lnTo>
                  <a:pt x="0" y="44"/>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4" name="Freeform 280"/>
          <p:cNvSpPr>
            <a:spLocks/>
          </p:cNvSpPr>
          <p:nvPr/>
        </p:nvSpPr>
        <p:spPr bwMode="auto">
          <a:xfrm>
            <a:off x="7759701" y="1585927"/>
            <a:ext cx="171452" cy="79375"/>
          </a:xfrm>
          <a:custGeom>
            <a:avLst/>
            <a:gdLst>
              <a:gd name="T0" fmla="*/ 0 w 108"/>
              <a:gd name="T1" fmla="*/ 2147483647 h 50"/>
              <a:gd name="T2" fmla="*/ 2147483647 w 108"/>
              <a:gd name="T3" fmla="*/ 2147483647 h 50"/>
              <a:gd name="T4" fmla="*/ 2147483647 w 108"/>
              <a:gd name="T5" fmla="*/ 0 h 50"/>
              <a:gd name="T6" fmla="*/ 2147483647 w 108"/>
              <a:gd name="T7" fmla="*/ 2147483647 h 50"/>
              <a:gd name="T8" fmla="*/ 2147483647 w 108"/>
              <a:gd name="T9" fmla="*/ 2147483647 h 50"/>
              <a:gd name="T10" fmla="*/ 2147483647 w 108"/>
              <a:gd name="T11" fmla="*/ 2147483647 h 50"/>
              <a:gd name="T12" fmla="*/ 2147483647 w 108"/>
              <a:gd name="T13" fmla="*/ 2147483647 h 50"/>
              <a:gd name="T14" fmla="*/ 2147483647 w 108"/>
              <a:gd name="T15" fmla="*/ 2147483647 h 50"/>
              <a:gd name="T16" fmla="*/ 2147483647 w 108"/>
              <a:gd name="T17" fmla="*/ 2147483647 h 50"/>
              <a:gd name="T18" fmla="*/ 2147483647 w 108"/>
              <a:gd name="T19" fmla="*/ 2147483647 h 50"/>
              <a:gd name="T20" fmla="*/ 2147483647 w 108"/>
              <a:gd name="T21" fmla="*/ 2147483647 h 50"/>
              <a:gd name="T22" fmla="*/ 0 w 108"/>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50"/>
              <a:gd name="T38" fmla="*/ 108 w 108"/>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50">
                <a:moveTo>
                  <a:pt x="0" y="27"/>
                </a:moveTo>
                <a:lnTo>
                  <a:pt x="22" y="2"/>
                </a:lnTo>
                <a:lnTo>
                  <a:pt x="37" y="0"/>
                </a:lnTo>
                <a:lnTo>
                  <a:pt x="61" y="19"/>
                </a:lnTo>
                <a:lnTo>
                  <a:pt x="65" y="5"/>
                </a:lnTo>
                <a:lnTo>
                  <a:pt x="92" y="17"/>
                </a:lnTo>
                <a:lnTo>
                  <a:pt x="89" y="34"/>
                </a:lnTo>
                <a:lnTo>
                  <a:pt x="107" y="41"/>
                </a:lnTo>
                <a:lnTo>
                  <a:pt x="51" y="44"/>
                </a:lnTo>
                <a:lnTo>
                  <a:pt x="47" y="36"/>
                </a:lnTo>
                <a:lnTo>
                  <a:pt x="38" y="49"/>
                </a:lnTo>
                <a:lnTo>
                  <a:pt x="0" y="27"/>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5" name="Freeform 281"/>
          <p:cNvSpPr>
            <a:spLocks/>
          </p:cNvSpPr>
          <p:nvPr/>
        </p:nvSpPr>
        <p:spPr bwMode="auto">
          <a:xfrm>
            <a:off x="7877179" y="1589089"/>
            <a:ext cx="106363" cy="55562"/>
          </a:xfrm>
          <a:custGeom>
            <a:avLst/>
            <a:gdLst>
              <a:gd name="T0" fmla="*/ 0 w 67"/>
              <a:gd name="T1" fmla="*/ 0 h 35"/>
              <a:gd name="T2" fmla="*/ 2147483647 w 67"/>
              <a:gd name="T3" fmla="*/ 2147483647 h 35"/>
              <a:gd name="T4" fmla="*/ 2147483647 w 67"/>
              <a:gd name="T5" fmla="*/ 2147483647 h 35"/>
              <a:gd name="T6" fmla="*/ 2147483647 w 67"/>
              <a:gd name="T7" fmla="*/ 2147483647 h 35"/>
              <a:gd name="T8" fmla="*/ 2147483647 w 67"/>
              <a:gd name="T9" fmla="*/ 2147483647 h 35"/>
              <a:gd name="T10" fmla="*/ 2147483647 w 67"/>
              <a:gd name="T11" fmla="*/ 2147483647 h 35"/>
              <a:gd name="T12" fmla="*/ 0 w 67"/>
              <a:gd name="T13" fmla="*/ 0 h 35"/>
              <a:gd name="T14" fmla="*/ 0 60000 65536"/>
              <a:gd name="T15" fmla="*/ 0 60000 65536"/>
              <a:gd name="T16" fmla="*/ 0 60000 65536"/>
              <a:gd name="T17" fmla="*/ 0 60000 65536"/>
              <a:gd name="T18" fmla="*/ 0 60000 65536"/>
              <a:gd name="T19" fmla="*/ 0 60000 65536"/>
              <a:gd name="T20" fmla="*/ 0 60000 65536"/>
              <a:gd name="T21" fmla="*/ 0 w 67"/>
              <a:gd name="T22" fmla="*/ 0 h 35"/>
              <a:gd name="T23" fmla="*/ 67 w 6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
                <a:moveTo>
                  <a:pt x="0" y="0"/>
                </a:moveTo>
                <a:lnTo>
                  <a:pt x="22" y="13"/>
                </a:lnTo>
                <a:lnTo>
                  <a:pt x="16" y="24"/>
                </a:lnTo>
                <a:lnTo>
                  <a:pt x="27" y="34"/>
                </a:lnTo>
                <a:lnTo>
                  <a:pt x="47" y="34"/>
                </a:lnTo>
                <a:lnTo>
                  <a:pt x="66" y="21"/>
                </a:lnTo>
                <a:lnTo>
                  <a:pt x="0" y="0"/>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6" name="Freeform 282"/>
          <p:cNvSpPr>
            <a:spLocks/>
          </p:cNvSpPr>
          <p:nvPr/>
        </p:nvSpPr>
        <p:spPr bwMode="auto">
          <a:xfrm>
            <a:off x="8002589" y="1619264"/>
            <a:ext cx="120652" cy="41275"/>
          </a:xfrm>
          <a:custGeom>
            <a:avLst/>
            <a:gdLst>
              <a:gd name="T0" fmla="*/ 0 w 76"/>
              <a:gd name="T1" fmla="*/ 0 h 26"/>
              <a:gd name="T2" fmla="*/ 2147483647 w 76"/>
              <a:gd name="T3" fmla="*/ 2147483647 h 26"/>
              <a:gd name="T4" fmla="*/ 2147483647 w 76"/>
              <a:gd name="T5" fmla="*/ 2147483647 h 26"/>
              <a:gd name="T6" fmla="*/ 2147483647 w 76"/>
              <a:gd name="T7" fmla="*/ 2147483647 h 26"/>
              <a:gd name="T8" fmla="*/ 0 w 76"/>
              <a:gd name="T9" fmla="*/ 0 h 26"/>
              <a:gd name="T10" fmla="*/ 0 60000 65536"/>
              <a:gd name="T11" fmla="*/ 0 60000 65536"/>
              <a:gd name="T12" fmla="*/ 0 60000 65536"/>
              <a:gd name="T13" fmla="*/ 0 60000 65536"/>
              <a:gd name="T14" fmla="*/ 0 60000 65536"/>
              <a:gd name="T15" fmla="*/ 0 w 76"/>
              <a:gd name="T16" fmla="*/ 0 h 26"/>
              <a:gd name="T17" fmla="*/ 76 w 76"/>
              <a:gd name="T18" fmla="*/ 26 h 26"/>
            </a:gdLst>
            <a:ahLst/>
            <a:cxnLst>
              <a:cxn ang="T10">
                <a:pos x="T0" y="T1"/>
              </a:cxn>
              <a:cxn ang="T11">
                <a:pos x="T2" y="T3"/>
              </a:cxn>
              <a:cxn ang="T12">
                <a:pos x="T4" y="T5"/>
              </a:cxn>
              <a:cxn ang="T13">
                <a:pos x="T6" y="T7"/>
              </a:cxn>
              <a:cxn ang="T14">
                <a:pos x="T8" y="T9"/>
              </a:cxn>
            </a:cxnLst>
            <a:rect l="T15" t="T16" r="T17" b="T18"/>
            <a:pathLst>
              <a:path w="76" h="26">
                <a:moveTo>
                  <a:pt x="0" y="0"/>
                </a:moveTo>
                <a:lnTo>
                  <a:pt x="13" y="17"/>
                </a:lnTo>
                <a:lnTo>
                  <a:pt x="48" y="25"/>
                </a:lnTo>
                <a:lnTo>
                  <a:pt x="75" y="20"/>
                </a:lnTo>
                <a:lnTo>
                  <a:pt x="0" y="0"/>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7" name="Freeform 283"/>
          <p:cNvSpPr>
            <a:spLocks/>
          </p:cNvSpPr>
          <p:nvPr/>
        </p:nvSpPr>
        <p:spPr bwMode="auto">
          <a:xfrm>
            <a:off x="4562478" y="1374776"/>
            <a:ext cx="269875" cy="192088"/>
          </a:xfrm>
          <a:custGeom>
            <a:avLst/>
            <a:gdLst>
              <a:gd name="T0" fmla="*/ 0 w 170"/>
              <a:gd name="T1" fmla="*/ 2147483647 h 121"/>
              <a:gd name="T2" fmla="*/ 2147483647 w 170"/>
              <a:gd name="T3" fmla="*/ 2147483647 h 121"/>
              <a:gd name="T4" fmla="*/ 2147483647 w 170"/>
              <a:gd name="T5" fmla="*/ 2147483647 h 121"/>
              <a:gd name="T6" fmla="*/ 2147483647 w 170"/>
              <a:gd name="T7" fmla="*/ 2147483647 h 121"/>
              <a:gd name="T8" fmla="*/ 2147483647 w 170"/>
              <a:gd name="T9" fmla="*/ 2147483647 h 121"/>
              <a:gd name="T10" fmla="*/ 2147483647 w 170"/>
              <a:gd name="T11" fmla="*/ 2147483647 h 121"/>
              <a:gd name="T12" fmla="*/ 2147483647 w 170"/>
              <a:gd name="T13" fmla="*/ 2147483647 h 121"/>
              <a:gd name="T14" fmla="*/ 2147483647 w 170"/>
              <a:gd name="T15" fmla="*/ 2147483647 h 121"/>
              <a:gd name="T16" fmla="*/ 2147483647 w 170"/>
              <a:gd name="T17" fmla="*/ 2147483647 h 121"/>
              <a:gd name="T18" fmla="*/ 2147483647 w 170"/>
              <a:gd name="T19" fmla="*/ 2147483647 h 121"/>
              <a:gd name="T20" fmla="*/ 2147483647 w 170"/>
              <a:gd name="T21" fmla="*/ 2147483647 h 121"/>
              <a:gd name="T22" fmla="*/ 2147483647 w 170"/>
              <a:gd name="T23" fmla="*/ 2147483647 h 121"/>
              <a:gd name="T24" fmla="*/ 2147483647 w 170"/>
              <a:gd name="T25" fmla="*/ 2147483647 h 121"/>
              <a:gd name="T26" fmla="*/ 2147483647 w 170"/>
              <a:gd name="T27" fmla="*/ 2147483647 h 121"/>
              <a:gd name="T28" fmla="*/ 2147483647 w 170"/>
              <a:gd name="T29" fmla="*/ 2147483647 h 121"/>
              <a:gd name="T30" fmla="*/ 2147483647 w 170"/>
              <a:gd name="T31" fmla="*/ 2147483647 h 121"/>
              <a:gd name="T32" fmla="*/ 2147483647 w 170"/>
              <a:gd name="T33" fmla="*/ 2147483647 h 121"/>
              <a:gd name="T34" fmla="*/ 2147483647 w 170"/>
              <a:gd name="T35" fmla="*/ 2147483647 h 121"/>
              <a:gd name="T36" fmla="*/ 2147483647 w 170"/>
              <a:gd name="T37" fmla="*/ 2147483647 h 121"/>
              <a:gd name="T38" fmla="*/ 2147483647 w 170"/>
              <a:gd name="T39" fmla="*/ 2147483647 h 121"/>
              <a:gd name="T40" fmla="*/ 2147483647 w 170"/>
              <a:gd name="T41" fmla="*/ 2147483647 h 121"/>
              <a:gd name="T42" fmla="*/ 2147483647 w 170"/>
              <a:gd name="T43" fmla="*/ 2147483647 h 121"/>
              <a:gd name="T44" fmla="*/ 2147483647 w 170"/>
              <a:gd name="T45" fmla="*/ 2147483647 h 121"/>
              <a:gd name="T46" fmla="*/ 2147483647 w 170"/>
              <a:gd name="T47" fmla="*/ 2147483647 h 121"/>
              <a:gd name="T48" fmla="*/ 2147483647 w 170"/>
              <a:gd name="T49" fmla="*/ 2147483647 h 121"/>
              <a:gd name="T50" fmla="*/ 2147483647 w 170"/>
              <a:gd name="T51" fmla="*/ 2147483647 h 121"/>
              <a:gd name="T52" fmla="*/ 2147483647 w 170"/>
              <a:gd name="T53" fmla="*/ 2147483647 h 121"/>
              <a:gd name="T54" fmla="*/ 2147483647 w 170"/>
              <a:gd name="T55" fmla="*/ 2147483647 h 121"/>
              <a:gd name="T56" fmla="*/ 2147483647 w 170"/>
              <a:gd name="T57" fmla="*/ 2147483647 h 121"/>
              <a:gd name="T58" fmla="*/ 2147483647 w 170"/>
              <a:gd name="T59" fmla="*/ 0 h 121"/>
              <a:gd name="T60" fmla="*/ 2147483647 w 170"/>
              <a:gd name="T61" fmla="*/ 2147483647 h 121"/>
              <a:gd name="T62" fmla="*/ 2147483647 w 170"/>
              <a:gd name="T63" fmla="*/ 2147483647 h 121"/>
              <a:gd name="T64" fmla="*/ 2147483647 w 170"/>
              <a:gd name="T65" fmla="*/ 2147483647 h 121"/>
              <a:gd name="T66" fmla="*/ 2147483647 w 170"/>
              <a:gd name="T67" fmla="*/ 2147483647 h 121"/>
              <a:gd name="T68" fmla="*/ 2147483647 w 170"/>
              <a:gd name="T69" fmla="*/ 2147483647 h 121"/>
              <a:gd name="T70" fmla="*/ 2147483647 w 170"/>
              <a:gd name="T71" fmla="*/ 2147483647 h 121"/>
              <a:gd name="T72" fmla="*/ 2147483647 w 170"/>
              <a:gd name="T73" fmla="*/ 2147483647 h 121"/>
              <a:gd name="T74" fmla="*/ 0 w 170"/>
              <a:gd name="T75" fmla="*/ 2147483647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0"/>
              <a:gd name="T115" fmla="*/ 0 h 121"/>
              <a:gd name="T116" fmla="*/ 170 w 170"/>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0" h="121">
                <a:moveTo>
                  <a:pt x="0" y="15"/>
                </a:moveTo>
                <a:lnTo>
                  <a:pt x="1" y="29"/>
                </a:lnTo>
                <a:lnTo>
                  <a:pt x="18" y="29"/>
                </a:lnTo>
                <a:lnTo>
                  <a:pt x="13" y="36"/>
                </a:lnTo>
                <a:lnTo>
                  <a:pt x="26" y="41"/>
                </a:lnTo>
                <a:lnTo>
                  <a:pt x="9" y="40"/>
                </a:lnTo>
                <a:lnTo>
                  <a:pt x="39" y="53"/>
                </a:lnTo>
                <a:lnTo>
                  <a:pt x="26" y="57"/>
                </a:lnTo>
                <a:lnTo>
                  <a:pt x="35" y="67"/>
                </a:lnTo>
                <a:lnTo>
                  <a:pt x="62" y="61"/>
                </a:lnTo>
                <a:lnTo>
                  <a:pt x="61" y="49"/>
                </a:lnTo>
                <a:lnTo>
                  <a:pt x="75" y="44"/>
                </a:lnTo>
                <a:lnTo>
                  <a:pt x="77" y="58"/>
                </a:lnTo>
                <a:lnTo>
                  <a:pt x="93" y="49"/>
                </a:lnTo>
                <a:lnTo>
                  <a:pt x="90" y="58"/>
                </a:lnTo>
                <a:lnTo>
                  <a:pt x="105" y="59"/>
                </a:lnTo>
                <a:lnTo>
                  <a:pt x="47" y="73"/>
                </a:lnTo>
                <a:lnTo>
                  <a:pt x="49" y="83"/>
                </a:lnTo>
                <a:lnTo>
                  <a:pt x="97" y="75"/>
                </a:lnTo>
                <a:lnTo>
                  <a:pt x="64" y="85"/>
                </a:lnTo>
                <a:lnTo>
                  <a:pt x="83" y="91"/>
                </a:lnTo>
                <a:lnTo>
                  <a:pt x="51" y="96"/>
                </a:lnTo>
                <a:lnTo>
                  <a:pt x="100" y="120"/>
                </a:lnTo>
                <a:lnTo>
                  <a:pt x="132" y="58"/>
                </a:lnTo>
                <a:lnTo>
                  <a:pt x="169" y="44"/>
                </a:lnTo>
                <a:lnTo>
                  <a:pt x="128" y="33"/>
                </a:lnTo>
                <a:lnTo>
                  <a:pt x="122" y="17"/>
                </a:lnTo>
                <a:lnTo>
                  <a:pt x="110" y="27"/>
                </a:lnTo>
                <a:lnTo>
                  <a:pt x="115" y="12"/>
                </a:lnTo>
                <a:lnTo>
                  <a:pt x="87" y="0"/>
                </a:lnTo>
                <a:lnTo>
                  <a:pt x="78" y="12"/>
                </a:lnTo>
                <a:lnTo>
                  <a:pt x="91" y="41"/>
                </a:lnTo>
                <a:lnTo>
                  <a:pt x="59" y="11"/>
                </a:lnTo>
                <a:lnTo>
                  <a:pt x="49" y="17"/>
                </a:lnTo>
                <a:lnTo>
                  <a:pt x="56" y="32"/>
                </a:lnTo>
                <a:lnTo>
                  <a:pt x="25" y="19"/>
                </a:lnTo>
                <a:lnTo>
                  <a:pt x="47" y="10"/>
                </a:lnTo>
                <a:lnTo>
                  <a:pt x="0" y="15"/>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8" name="Freeform 284"/>
          <p:cNvSpPr>
            <a:spLocks/>
          </p:cNvSpPr>
          <p:nvPr/>
        </p:nvSpPr>
        <p:spPr bwMode="auto">
          <a:xfrm>
            <a:off x="4735514" y="1347789"/>
            <a:ext cx="244475" cy="82550"/>
          </a:xfrm>
          <a:custGeom>
            <a:avLst/>
            <a:gdLst>
              <a:gd name="T0" fmla="*/ 0 w 154"/>
              <a:gd name="T1" fmla="*/ 2147483647 h 52"/>
              <a:gd name="T2" fmla="*/ 2147483647 w 154"/>
              <a:gd name="T3" fmla="*/ 2147483647 h 52"/>
              <a:gd name="T4" fmla="*/ 2147483647 w 154"/>
              <a:gd name="T5" fmla="*/ 2147483647 h 52"/>
              <a:gd name="T6" fmla="*/ 2147483647 w 154"/>
              <a:gd name="T7" fmla="*/ 2147483647 h 52"/>
              <a:gd name="T8" fmla="*/ 2147483647 w 154"/>
              <a:gd name="T9" fmla="*/ 2147483647 h 52"/>
              <a:gd name="T10" fmla="*/ 2147483647 w 154"/>
              <a:gd name="T11" fmla="*/ 2147483647 h 52"/>
              <a:gd name="T12" fmla="*/ 2147483647 w 154"/>
              <a:gd name="T13" fmla="*/ 2147483647 h 52"/>
              <a:gd name="T14" fmla="*/ 2147483647 w 154"/>
              <a:gd name="T15" fmla="*/ 2147483647 h 52"/>
              <a:gd name="T16" fmla="*/ 2147483647 w 154"/>
              <a:gd name="T17" fmla="*/ 2147483647 h 52"/>
              <a:gd name="T18" fmla="*/ 2147483647 w 154"/>
              <a:gd name="T19" fmla="*/ 2147483647 h 52"/>
              <a:gd name="T20" fmla="*/ 2147483647 w 154"/>
              <a:gd name="T21" fmla="*/ 2147483647 h 52"/>
              <a:gd name="T22" fmla="*/ 2147483647 w 154"/>
              <a:gd name="T23" fmla="*/ 2147483647 h 52"/>
              <a:gd name="T24" fmla="*/ 2147483647 w 154"/>
              <a:gd name="T25" fmla="*/ 2147483647 h 52"/>
              <a:gd name="T26" fmla="*/ 2147483647 w 154"/>
              <a:gd name="T27" fmla="*/ 0 h 52"/>
              <a:gd name="T28" fmla="*/ 2147483647 w 154"/>
              <a:gd name="T29" fmla="*/ 2147483647 h 52"/>
              <a:gd name="T30" fmla="*/ 2147483647 w 154"/>
              <a:gd name="T31" fmla="*/ 0 h 52"/>
              <a:gd name="T32" fmla="*/ 2147483647 w 154"/>
              <a:gd name="T33" fmla="*/ 2147483647 h 52"/>
              <a:gd name="T34" fmla="*/ 2147483647 w 154"/>
              <a:gd name="T35" fmla="*/ 2147483647 h 52"/>
              <a:gd name="T36" fmla="*/ 2147483647 w 154"/>
              <a:gd name="T37" fmla="*/ 2147483647 h 52"/>
              <a:gd name="T38" fmla="*/ 0 w 154"/>
              <a:gd name="T39" fmla="*/ 2147483647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52"/>
              <a:gd name="T62" fmla="*/ 154 w 154"/>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52">
                <a:moveTo>
                  <a:pt x="0" y="14"/>
                </a:moveTo>
                <a:lnTo>
                  <a:pt x="22" y="18"/>
                </a:lnTo>
                <a:lnTo>
                  <a:pt x="7" y="24"/>
                </a:lnTo>
                <a:lnTo>
                  <a:pt x="13" y="28"/>
                </a:lnTo>
                <a:lnTo>
                  <a:pt x="70" y="28"/>
                </a:lnTo>
                <a:lnTo>
                  <a:pt x="34" y="35"/>
                </a:lnTo>
                <a:lnTo>
                  <a:pt x="91" y="51"/>
                </a:lnTo>
                <a:lnTo>
                  <a:pt x="129" y="42"/>
                </a:lnTo>
                <a:lnTo>
                  <a:pt x="153" y="24"/>
                </a:lnTo>
                <a:lnTo>
                  <a:pt x="146" y="15"/>
                </a:lnTo>
                <a:lnTo>
                  <a:pt x="110" y="16"/>
                </a:lnTo>
                <a:lnTo>
                  <a:pt x="116" y="7"/>
                </a:lnTo>
                <a:lnTo>
                  <a:pt x="86" y="16"/>
                </a:lnTo>
                <a:lnTo>
                  <a:pt x="83" y="0"/>
                </a:lnTo>
                <a:lnTo>
                  <a:pt x="75" y="21"/>
                </a:lnTo>
                <a:lnTo>
                  <a:pt x="34" y="0"/>
                </a:lnTo>
                <a:lnTo>
                  <a:pt x="36" y="13"/>
                </a:lnTo>
                <a:lnTo>
                  <a:pt x="23" y="7"/>
                </a:lnTo>
                <a:lnTo>
                  <a:pt x="28" y="19"/>
                </a:lnTo>
                <a:lnTo>
                  <a:pt x="0" y="14"/>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29" name="Freeform 285"/>
          <p:cNvSpPr>
            <a:spLocks/>
          </p:cNvSpPr>
          <p:nvPr/>
        </p:nvSpPr>
        <p:spPr bwMode="auto">
          <a:xfrm>
            <a:off x="4818064" y="1477977"/>
            <a:ext cx="106363" cy="53975"/>
          </a:xfrm>
          <a:custGeom>
            <a:avLst/>
            <a:gdLst>
              <a:gd name="T0" fmla="*/ 0 w 67"/>
              <a:gd name="T1" fmla="*/ 2147483647 h 34"/>
              <a:gd name="T2" fmla="*/ 2147483647 w 67"/>
              <a:gd name="T3" fmla="*/ 2147483647 h 34"/>
              <a:gd name="T4" fmla="*/ 2147483647 w 67"/>
              <a:gd name="T5" fmla="*/ 0 h 34"/>
              <a:gd name="T6" fmla="*/ 2147483647 w 67"/>
              <a:gd name="T7" fmla="*/ 2147483647 h 34"/>
              <a:gd name="T8" fmla="*/ 2147483647 w 67"/>
              <a:gd name="T9" fmla="*/ 2147483647 h 34"/>
              <a:gd name="T10" fmla="*/ 2147483647 w 67"/>
              <a:gd name="T11" fmla="*/ 2147483647 h 34"/>
              <a:gd name="T12" fmla="*/ 2147483647 w 67"/>
              <a:gd name="T13" fmla="*/ 2147483647 h 34"/>
              <a:gd name="T14" fmla="*/ 0 w 67"/>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4"/>
              <a:gd name="T26" fmla="*/ 67 w 67"/>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4">
                <a:moveTo>
                  <a:pt x="0" y="27"/>
                </a:moveTo>
                <a:lnTo>
                  <a:pt x="5" y="10"/>
                </a:lnTo>
                <a:lnTo>
                  <a:pt x="32" y="0"/>
                </a:lnTo>
                <a:lnTo>
                  <a:pt x="37" y="10"/>
                </a:lnTo>
                <a:lnTo>
                  <a:pt x="66" y="17"/>
                </a:lnTo>
                <a:lnTo>
                  <a:pt x="26" y="33"/>
                </a:lnTo>
                <a:lnTo>
                  <a:pt x="32" y="25"/>
                </a:lnTo>
                <a:lnTo>
                  <a:pt x="0" y="27"/>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0" name="Freeform 286"/>
          <p:cNvSpPr>
            <a:spLocks/>
          </p:cNvSpPr>
          <p:nvPr/>
        </p:nvSpPr>
        <p:spPr bwMode="auto">
          <a:xfrm>
            <a:off x="4951418" y="2901964"/>
            <a:ext cx="73025" cy="53975"/>
          </a:xfrm>
          <a:custGeom>
            <a:avLst/>
            <a:gdLst>
              <a:gd name="T0" fmla="*/ 0 w 46"/>
              <a:gd name="T1" fmla="*/ 2147483647 h 34"/>
              <a:gd name="T2" fmla="*/ 2147483647 w 46"/>
              <a:gd name="T3" fmla="*/ 2147483647 h 34"/>
              <a:gd name="T4" fmla="*/ 2147483647 w 46"/>
              <a:gd name="T5" fmla="*/ 0 h 34"/>
              <a:gd name="T6" fmla="*/ 2147483647 w 46"/>
              <a:gd name="T7" fmla="*/ 2147483647 h 34"/>
              <a:gd name="T8" fmla="*/ 2147483647 w 46"/>
              <a:gd name="T9" fmla="*/ 2147483647 h 34"/>
              <a:gd name="T10" fmla="*/ 2147483647 w 46"/>
              <a:gd name="T11" fmla="*/ 2147483647 h 34"/>
              <a:gd name="T12" fmla="*/ 2147483647 w 46"/>
              <a:gd name="T13" fmla="*/ 2147483647 h 34"/>
              <a:gd name="T14" fmla="*/ 0 w 46"/>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4"/>
              <a:gd name="T26" fmla="*/ 46 w 46"/>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4">
                <a:moveTo>
                  <a:pt x="0" y="22"/>
                </a:moveTo>
                <a:lnTo>
                  <a:pt x="5" y="1"/>
                </a:lnTo>
                <a:lnTo>
                  <a:pt x="30" y="0"/>
                </a:lnTo>
                <a:lnTo>
                  <a:pt x="45" y="16"/>
                </a:lnTo>
                <a:lnTo>
                  <a:pt x="24" y="17"/>
                </a:lnTo>
                <a:lnTo>
                  <a:pt x="2" y="33"/>
                </a:lnTo>
                <a:lnTo>
                  <a:pt x="12" y="23"/>
                </a:lnTo>
                <a:lnTo>
                  <a:pt x="0" y="22"/>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1" name="Freeform 287"/>
          <p:cNvSpPr>
            <a:spLocks/>
          </p:cNvSpPr>
          <p:nvPr/>
        </p:nvSpPr>
        <p:spPr bwMode="auto">
          <a:xfrm>
            <a:off x="4113213" y="2359039"/>
            <a:ext cx="19052" cy="22225"/>
          </a:xfrm>
          <a:custGeom>
            <a:avLst/>
            <a:gdLst>
              <a:gd name="T0" fmla="*/ 0 w 12"/>
              <a:gd name="T1" fmla="*/ 2147483647 h 14"/>
              <a:gd name="T2" fmla="*/ 0 w 12"/>
              <a:gd name="T3" fmla="*/ 2147483647 h 14"/>
              <a:gd name="T4" fmla="*/ 2147483647 w 12"/>
              <a:gd name="T5" fmla="*/ 0 h 14"/>
              <a:gd name="T6" fmla="*/ 0 w 12"/>
              <a:gd name="T7" fmla="*/ 2147483647 h 14"/>
              <a:gd name="T8" fmla="*/ 0 60000 65536"/>
              <a:gd name="T9" fmla="*/ 0 60000 65536"/>
              <a:gd name="T10" fmla="*/ 0 60000 65536"/>
              <a:gd name="T11" fmla="*/ 0 60000 65536"/>
              <a:gd name="T12" fmla="*/ 0 w 12"/>
              <a:gd name="T13" fmla="*/ 0 h 14"/>
              <a:gd name="T14" fmla="*/ 12 w 12"/>
              <a:gd name="T15" fmla="*/ 14 h 14"/>
            </a:gdLst>
            <a:ahLst/>
            <a:cxnLst>
              <a:cxn ang="T8">
                <a:pos x="T0" y="T1"/>
              </a:cxn>
              <a:cxn ang="T9">
                <a:pos x="T2" y="T3"/>
              </a:cxn>
              <a:cxn ang="T10">
                <a:pos x="T4" y="T5"/>
              </a:cxn>
              <a:cxn ang="T11">
                <a:pos x="T6" y="T7"/>
              </a:cxn>
            </a:cxnLst>
            <a:rect l="T12" t="T13" r="T14" b="T15"/>
            <a:pathLst>
              <a:path w="12" h="14">
                <a:moveTo>
                  <a:pt x="0" y="13"/>
                </a:moveTo>
                <a:lnTo>
                  <a:pt x="0" y="3"/>
                </a:lnTo>
                <a:lnTo>
                  <a:pt x="11" y="0"/>
                </a:lnTo>
                <a:lnTo>
                  <a:pt x="0" y="13"/>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2" name="Freeform 288"/>
          <p:cNvSpPr>
            <a:spLocks/>
          </p:cNvSpPr>
          <p:nvPr/>
        </p:nvSpPr>
        <p:spPr bwMode="auto">
          <a:xfrm>
            <a:off x="4121153" y="2381251"/>
            <a:ext cx="17463" cy="14288"/>
          </a:xfrm>
          <a:custGeom>
            <a:avLst/>
            <a:gdLst>
              <a:gd name="T0" fmla="*/ 0 w 11"/>
              <a:gd name="T1" fmla="*/ 2147483647 h 9"/>
              <a:gd name="T2" fmla="*/ 2147483647 w 11"/>
              <a:gd name="T3" fmla="*/ 0 h 9"/>
              <a:gd name="T4" fmla="*/ 2147483647 w 11"/>
              <a:gd name="T5" fmla="*/ 2147483647 h 9"/>
              <a:gd name="T6" fmla="*/ 0 w 11"/>
              <a:gd name="T7" fmla="*/ 2147483647 h 9"/>
              <a:gd name="T8" fmla="*/ 0 60000 65536"/>
              <a:gd name="T9" fmla="*/ 0 60000 65536"/>
              <a:gd name="T10" fmla="*/ 0 60000 65536"/>
              <a:gd name="T11" fmla="*/ 0 60000 65536"/>
              <a:gd name="T12" fmla="*/ 0 w 11"/>
              <a:gd name="T13" fmla="*/ 0 h 9"/>
              <a:gd name="T14" fmla="*/ 11 w 11"/>
              <a:gd name="T15" fmla="*/ 9 h 9"/>
            </a:gdLst>
            <a:ahLst/>
            <a:cxnLst>
              <a:cxn ang="T8">
                <a:pos x="T0" y="T1"/>
              </a:cxn>
              <a:cxn ang="T9">
                <a:pos x="T2" y="T3"/>
              </a:cxn>
              <a:cxn ang="T10">
                <a:pos x="T4" y="T5"/>
              </a:cxn>
              <a:cxn ang="T11">
                <a:pos x="T6" y="T7"/>
              </a:cxn>
            </a:cxnLst>
            <a:rect l="T12" t="T13" r="T14" b="T15"/>
            <a:pathLst>
              <a:path w="11" h="9">
                <a:moveTo>
                  <a:pt x="0" y="6"/>
                </a:moveTo>
                <a:lnTo>
                  <a:pt x="5" y="0"/>
                </a:lnTo>
                <a:lnTo>
                  <a:pt x="10" y="8"/>
                </a:lnTo>
                <a:lnTo>
                  <a:pt x="0" y="6"/>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3" name="Freeform 289"/>
          <p:cNvSpPr>
            <a:spLocks/>
          </p:cNvSpPr>
          <p:nvPr/>
        </p:nvSpPr>
        <p:spPr bwMode="auto">
          <a:xfrm>
            <a:off x="20642" y="1822451"/>
            <a:ext cx="758825" cy="660400"/>
          </a:xfrm>
          <a:custGeom>
            <a:avLst/>
            <a:gdLst>
              <a:gd name="T0" fmla="*/ 2147483647 w 478"/>
              <a:gd name="T1" fmla="*/ 2147483647 h 416"/>
              <a:gd name="T2" fmla="*/ 2147483647 w 478"/>
              <a:gd name="T3" fmla="*/ 2147483647 h 416"/>
              <a:gd name="T4" fmla="*/ 2147483647 w 478"/>
              <a:gd name="T5" fmla="*/ 2147483647 h 416"/>
              <a:gd name="T6" fmla="*/ 2147483647 w 478"/>
              <a:gd name="T7" fmla="*/ 2147483647 h 416"/>
              <a:gd name="T8" fmla="*/ 2147483647 w 478"/>
              <a:gd name="T9" fmla="*/ 2147483647 h 416"/>
              <a:gd name="T10" fmla="*/ 2147483647 w 478"/>
              <a:gd name="T11" fmla="*/ 2147483647 h 416"/>
              <a:gd name="T12" fmla="*/ 2147483647 w 478"/>
              <a:gd name="T13" fmla="*/ 2147483647 h 416"/>
              <a:gd name="T14" fmla="*/ 2147483647 w 478"/>
              <a:gd name="T15" fmla="*/ 2147483647 h 416"/>
              <a:gd name="T16" fmla="*/ 2147483647 w 478"/>
              <a:gd name="T17" fmla="*/ 2147483647 h 416"/>
              <a:gd name="T18" fmla="*/ 2147483647 w 478"/>
              <a:gd name="T19" fmla="*/ 2147483647 h 416"/>
              <a:gd name="T20" fmla="*/ 2147483647 w 478"/>
              <a:gd name="T21" fmla="*/ 2147483647 h 416"/>
              <a:gd name="T22" fmla="*/ 2147483647 w 478"/>
              <a:gd name="T23" fmla="*/ 2147483647 h 416"/>
              <a:gd name="T24" fmla="*/ 2147483647 w 478"/>
              <a:gd name="T25" fmla="*/ 2147483647 h 416"/>
              <a:gd name="T26" fmla="*/ 2147483647 w 478"/>
              <a:gd name="T27" fmla="*/ 2147483647 h 416"/>
              <a:gd name="T28" fmla="*/ 2147483647 w 478"/>
              <a:gd name="T29" fmla="*/ 2147483647 h 416"/>
              <a:gd name="T30" fmla="*/ 2147483647 w 478"/>
              <a:gd name="T31" fmla="*/ 2147483647 h 416"/>
              <a:gd name="T32" fmla="*/ 2147483647 w 478"/>
              <a:gd name="T33" fmla="*/ 2147483647 h 416"/>
              <a:gd name="T34" fmla="*/ 2147483647 w 478"/>
              <a:gd name="T35" fmla="*/ 2147483647 h 416"/>
              <a:gd name="T36" fmla="*/ 2147483647 w 478"/>
              <a:gd name="T37" fmla="*/ 2147483647 h 416"/>
              <a:gd name="T38" fmla="*/ 2147483647 w 478"/>
              <a:gd name="T39" fmla="*/ 2147483647 h 416"/>
              <a:gd name="T40" fmla="*/ 2147483647 w 478"/>
              <a:gd name="T41" fmla="*/ 2147483647 h 416"/>
              <a:gd name="T42" fmla="*/ 2147483647 w 478"/>
              <a:gd name="T43" fmla="*/ 2147483647 h 416"/>
              <a:gd name="T44" fmla="*/ 2147483647 w 478"/>
              <a:gd name="T45" fmla="*/ 2147483647 h 416"/>
              <a:gd name="T46" fmla="*/ 2147483647 w 478"/>
              <a:gd name="T47" fmla="*/ 2147483647 h 416"/>
              <a:gd name="T48" fmla="*/ 2147483647 w 478"/>
              <a:gd name="T49" fmla="*/ 2147483647 h 416"/>
              <a:gd name="T50" fmla="*/ 2147483647 w 478"/>
              <a:gd name="T51" fmla="*/ 2147483647 h 416"/>
              <a:gd name="T52" fmla="*/ 2147483647 w 478"/>
              <a:gd name="T53" fmla="*/ 2147483647 h 416"/>
              <a:gd name="T54" fmla="*/ 2147483647 w 478"/>
              <a:gd name="T55" fmla="*/ 2147483647 h 416"/>
              <a:gd name="T56" fmla="*/ 2147483647 w 478"/>
              <a:gd name="T57" fmla="*/ 2147483647 h 416"/>
              <a:gd name="T58" fmla="*/ 2147483647 w 478"/>
              <a:gd name="T59" fmla="*/ 2147483647 h 416"/>
              <a:gd name="T60" fmla="*/ 2147483647 w 478"/>
              <a:gd name="T61" fmla="*/ 2147483647 h 416"/>
              <a:gd name="T62" fmla="*/ 2147483647 w 478"/>
              <a:gd name="T63" fmla="*/ 2147483647 h 416"/>
              <a:gd name="T64" fmla="*/ 2147483647 w 478"/>
              <a:gd name="T65" fmla="*/ 2147483647 h 416"/>
              <a:gd name="T66" fmla="*/ 2147483647 w 478"/>
              <a:gd name="T67" fmla="*/ 2147483647 h 416"/>
              <a:gd name="T68" fmla="*/ 2147483647 w 478"/>
              <a:gd name="T69" fmla="*/ 2147483647 h 416"/>
              <a:gd name="T70" fmla="*/ 2147483647 w 478"/>
              <a:gd name="T71" fmla="*/ 2147483647 h 416"/>
              <a:gd name="T72" fmla="*/ 2147483647 w 478"/>
              <a:gd name="T73" fmla="*/ 0 h 416"/>
              <a:gd name="T74" fmla="*/ 2147483647 w 478"/>
              <a:gd name="T75" fmla="*/ 2147483647 h 416"/>
              <a:gd name="T76" fmla="*/ 2147483647 w 478"/>
              <a:gd name="T77" fmla="*/ 2147483647 h 416"/>
              <a:gd name="T78" fmla="*/ 2147483647 w 478"/>
              <a:gd name="T79" fmla="*/ 2147483647 h 416"/>
              <a:gd name="T80" fmla="*/ 2147483647 w 478"/>
              <a:gd name="T81" fmla="*/ 2147483647 h 416"/>
              <a:gd name="T82" fmla="*/ 2147483647 w 478"/>
              <a:gd name="T83" fmla="*/ 2147483647 h 416"/>
              <a:gd name="T84" fmla="*/ 2147483647 w 478"/>
              <a:gd name="T85" fmla="*/ 2147483647 h 416"/>
              <a:gd name="T86" fmla="*/ 2147483647 w 478"/>
              <a:gd name="T87" fmla="*/ 2147483647 h 416"/>
              <a:gd name="T88" fmla="*/ 2147483647 w 478"/>
              <a:gd name="T89" fmla="*/ 2147483647 h 416"/>
              <a:gd name="T90" fmla="*/ 2147483647 w 478"/>
              <a:gd name="T91" fmla="*/ 2147483647 h 416"/>
              <a:gd name="T92" fmla="*/ 2147483647 w 478"/>
              <a:gd name="T93" fmla="*/ 2147483647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8"/>
              <a:gd name="T142" fmla="*/ 0 h 416"/>
              <a:gd name="T143" fmla="*/ 478 w 478"/>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8" h="416">
                <a:moveTo>
                  <a:pt x="0" y="158"/>
                </a:moveTo>
                <a:lnTo>
                  <a:pt x="30" y="166"/>
                </a:lnTo>
                <a:lnTo>
                  <a:pt x="18" y="170"/>
                </a:lnTo>
                <a:lnTo>
                  <a:pt x="32" y="185"/>
                </a:lnTo>
                <a:lnTo>
                  <a:pt x="79" y="183"/>
                </a:lnTo>
                <a:lnTo>
                  <a:pt x="86" y="193"/>
                </a:lnTo>
                <a:lnTo>
                  <a:pt x="117" y="181"/>
                </a:lnTo>
                <a:lnTo>
                  <a:pt x="106" y="186"/>
                </a:lnTo>
                <a:lnTo>
                  <a:pt x="112" y="212"/>
                </a:lnTo>
                <a:lnTo>
                  <a:pt x="47" y="235"/>
                </a:lnTo>
                <a:lnTo>
                  <a:pt x="29" y="262"/>
                </a:lnTo>
                <a:lnTo>
                  <a:pt x="45" y="258"/>
                </a:lnTo>
                <a:lnTo>
                  <a:pt x="33" y="265"/>
                </a:lnTo>
                <a:lnTo>
                  <a:pt x="45" y="274"/>
                </a:lnTo>
                <a:lnTo>
                  <a:pt x="69" y="278"/>
                </a:lnTo>
                <a:lnTo>
                  <a:pt x="55" y="291"/>
                </a:lnTo>
                <a:lnTo>
                  <a:pt x="66" y="305"/>
                </a:lnTo>
                <a:lnTo>
                  <a:pt x="79" y="307"/>
                </a:lnTo>
                <a:lnTo>
                  <a:pt x="105" y="278"/>
                </a:lnTo>
                <a:lnTo>
                  <a:pt x="89" y="291"/>
                </a:lnTo>
                <a:lnTo>
                  <a:pt x="102" y="319"/>
                </a:lnTo>
                <a:lnTo>
                  <a:pt x="95" y="330"/>
                </a:lnTo>
                <a:lnTo>
                  <a:pt x="125" y="314"/>
                </a:lnTo>
                <a:lnTo>
                  <a:pt x="145" y="334"/>
                </a:lnTo>
                <a:lnTo>
                  <a:pt x="151" y="322"/>
                </a:lnTo>
                <a:lnTo>
                  <a:pt x="158" y="330"/>
                </a:lnTo>
                <a:lnTo>
                  <a:pt x="180" y="320"/>
                </a:lnTo>
                <a:lnTo>
                  <a:pt x="149" y="372"/>
                </a:lnTo>
                <a:lnTo>
                  <a:pt x="126" y="382"/>
                </a:lnTo>
                <a:lnTo>
                  <a:pt x="125" y="393"/>
                </a:lnTo>
                <a:lnTo>
                  <a:pt x="95" y="394"/>
                </a:lnTo>
                <a:lnTo>
                  <a:pt x="74" y="415"/>
                </a:lnTo>
                <a:lnTo>
                  <a:pt x="102" y="399"/>
                </a:lnTo>
                <a:lnTo>
                  <a:pt x="133" y="400"/>
                </a:lnTo>
                <a:lnTo>
                  <a:pt x="150" y="387"/>
                </a:lnTo>
                <a:lnTo>
                  <a:pt x="142" y="377"/>
                </a:lnTo>
                <a:lnTo>
                  <a:pt x="161" y="379"/>
                </a:lnTo>
                <a:lnTo>
                  <a:pt x="222" y="339"/>
                </a:lnTo>
                <a:lnTo>
                  <a:pt x="234" y="325"/>
                </a:lnTo>
                <a:lnTo>
                  <a:pt x="223" y="314"/>
                </a:lnTo>
                <a:lnTo>
                  <a:pt x="275" y="266"/>
                </a:lnTo>
                <a:lnTo>
                  <a:pt x="283" y="243"/>
                </a:lnTo>
                <a:lnTo>
                  <a:pt x="277" y="266"/>
                </a:lnTo>
                <a:lnTo>
                  <a:pt x="298" y="262"/>
                </a:lnTo>
                <a:lnTo>
                  <a:pt x="287" y="272"/>
                </a:lnTo>
                <a:lnTo>
                  <a:pt x="304" y="277"/>
                </a:lnTo>
                <a:lnTo>
                  <a:pt x="265" y="280"/>
                </a:lnTo>
                <a:lnTo>
                  <a:pt x="258" y="303"/>
                </a:lnTo>
                <a:lnTo>
                  <a:pt x="272" y="302"/>
                </a:lnTo>
                <a:lnTo>
                  <a:pt x="259" y="318"/>
                </a:lnTo>
                <a:lnTo>
                  <a:pt x="310" y="297"/>
                </a:lnTo>
                <a:lnTo>
                  <a:pt x="317" y="285"/>
                </a:lnTo>
                <a:lnTo>
                  <a:pt x="309" y="279"/>
                </a:lnTo>
                <a:lnTo>
                  <a:pt x="321" y="267"/>
                </a:lnTo>
                <a:lnTo>
                  <a:pt x="319" y="277"/>
                </a:lnTo>
                <a:lnTo>
                  <a:pt x="345" y="271"/>
                </a:lnTo>
                <a:lnTo>
                  <a:pt x="340" y="281"/>
                </a:lnTo>
                <a:lnTo>
                  <a:pt x="382" y="297"/>
                </a:lnTo>
                <a:lnTo>
                  <a:pt x="443" y="305"/>
                </a:lnTo>
                <a:lnTo>
                  <a:pt x="454" y="296"/>
                </a:lnTo>
                <a:lnTo>
                  <a:pt x="462" y="301"/>
                </a:lnTo>
                <a:lnTo>
                  <a:pt x="451" y="310"/>
                </a:lnTo>
                <a:lnTo>
                  <a:pt x="469" y="319"/>
                </a:lnTo>
                <a:lnTo>
                  <a:pt x="477" y="312"/>
                </a:lnTo>
                <a:lnTo>
                  <a:pt x="462" y="291"/>
                </a:lnTo>
                <a:lnTo>
                  <a:pt x="432" y="291"/>
                </a:lnTo>
                <a:lnTo>
                  <a:pt x="432" y="47"/>
                </a:lnTo>
                <a:lnTo>
                  <a:pt x="261" y="27"/>
                </a:lnTo>
                <a:lnTo>
                  <a:pt x="254" y="16"/>
                </a:lnTo>
                <a:lnTo>
                  <a:pt x="207" y="8"/>
                </a:lnTo>
                <a:lnTo>
                  <a:pt x="201" y="18"/>
                </a:lnTo>
                <a:lnTo>
                  <a:pt x="188" y="15"/>
                </a:lnTo>
                <a:lnTo>
                  <a:pt x="201" y="6"/>
                </a:lnTo>
                <a:lnTo>
                  <a:pt x="181" y="0"/>
                </a:lnTo>
                <a:lnTo>
                  <a:pt x="162" y="16"/>
                </a:lnTo>
                <a:lnTo>
                  <a:pt x="131" y="18"/>
                </a:lnTo>
                <a:lnTo>
                  <a:pt x="130" y="32"/>
                </a:lnTo>
                <a:lnTo>
                  <a:pt x="126" y="24"/>
                </a:lnTo>
                <a:lnTo>
                  <a:pt x="97" y="31"/>
                </a:lnTo>
                <a:lnTo>
                  <a:pt x="102" y="43"/>
                </a:lnTo>
                <a:lnTo>
                  <a:pt x="89" y="39"/>
                </a:lnTo>
                <a:lnTo>
                  <a:pt x="71" y="62"/>
                </a:lnTo>
                <a:lnTo>
                  <a:pt x="29" y="72"/>
                </a:lnTo>
                <a:lnTo>
                  <a:pt x="32" y="82"/>
                </a:lnTo>
                <a:lnTo>
                  <a:pt x="19" y="85"/>
                </a:lnTo>
                <a:lnTo>
                  <a:pt x="70" y="119"/>
                </a:lnTo>
                <a:lnTo>
                  <a:pt x="137" y="135"/>
                </a:lnTo>
                <a:lnTo>
                  <a:pt x="95" y="131"/>
                </a:lnTo>
                <a:lnTo>
                  <a:pt x="97" y="141"/>
                </a:lnTo>
                <a:lnTo>
                  <a:pt x="114" y="141"/>
                </a:lnTo>
                <a:lnTo>
                  <a:pt x="100" y="149"/>
                </a:lnTo>
                <a:lnTo>
                  <a:pt x="70" y="147"/>
                </a:lnTo>
                <a:lnTo>
                  <a:pt x="70" y="132"/>
                </a:lnTo>
                <a:lnTo>
                  <a:pt x="54" y="133"/>
                </a:lnTo>
                <a:lnTo>
                  <a:pt x="0" y="158"/>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4" name="Freeform 290"/>
          <p:cNvSpPr>
            <a:spLocks/>
          </p:cNvSpPr>
          <p:nvPr/>
        </p:nvSpPr>
        <p:spPr bwMode="auto">
          <a:xfrm>
            <a:off x="355604" y="2376501"/>
            <a:ext cx="68263" cy="39687"/>
          </a:xfrm>
          <a:custGeom>
            <a:avLst/>
            <a:gdLst>
              <a:gd name="T0" fmla="*/ 0 w 43"/>
              <a:gd name="T1" fmla="*/ 2147483647 h 25"/>
              <a:gd name="T2" fmla="*/ 2147483647 w 43"/>
              <a:gd name="T3" fmla="*/ 2147483647 h 25"/>
              <a:gd name="T4" fmla="*/ 2147483647 w 43"/>
              <a:gd name="T5" fmla="*/ 2147483647 h 25"/>
              <a:gd name="T6" fmla="*/ 2147483647 w 43"/>
              <a:gd name="T7" fmla="*/ 0 h 25"/>
              <a:gd name="T8" fmla="*/ 2147483647 w 43"/>
              <a:gd name="T9" fmla="*/ 2147483647 h 25"/>
              <a:gd name="T10" fmla="*/ 0 w 43"/>
              <a:gd name="T11" fmla="*/ 2147483647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9"/>
                </a:moveTo>
                <a:lnTo>
                  <a:pt x="12" y="24"/>
                </a:lnTo>
                <a:lnTo>
                  <a:pt x="42" y="4"/>
                </a:lnTo>
                <a:lnTo>
                  <a:pt x="14" y="0"/>
                </a:lnTo>
                <a:lnTo>
                  <a:pt x="17" y="9"/>
                </a:lnTo>
                <a:lnTo>
                  <a:pt x="0" y="9"/>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5" name="Freeform 291"/>
          <p:cNvSpPr>
            <a:spLocks/>
          </p:cNvSpPr>
          <p:nvPr/>
        </p:nvSpPr>
        <p:spPr bwMode="auto">
          <a:xfrm>
            <a:off x="781051" y="2303463"/>
            <a:ext cx="204788" cy="182562"/>
          </a:xfrm>
          <a:custGeom>
            <a:avLst/>
            <a:gdLst>
              <a:gd name="T0" fmla="*/ 0 w 129"/>
              <a:gd name="T1" fmla="*/ 2147483647 h 115"/>
              <a:gd name="T2" fmla="*/ 2147483647 w 129"/>
              <a:gd name="T3" fmla="*/ 2147483647 h 115"/>
              <a:gd name="T4" fmla="*/ 2147483647 w 129"/>
              <a:gd name="T5" fmla="*/ 2147483647 h 115"/>
              <a:gd name="T6" fmla="*/ 2147483647 w 129"/>
              <a:gd name="T7" fmla="*/ 2147483647 h 115"/>
              <a:gd name="T8" fmla="*/ 2147483647 w 129"/>
              <a:gd name="T9" fmla="*/ 2147483647 h 115"/>
              <a:gd name="T10" fmla="*/ 2147483647 w 129"/>
              <a:gd name="T11" fmla="*/ 2147483647 h 115"/>
              <a:gd name="T12" fmla="*/ 2147483647 w 129"/>
              <a:gd name="T13" fmla="*/ 2147483647 h 115"/>
              <a:gd name="T14" fmla="*/ 2147483647 w 129"/>
              <a:gd name="T15" fmla="*/ 2147483647 h 115"/>
              <a:gd name="T16" fmla="*/ 2147483647 w 129"/>
              <a:gd name="T17" fmla="*/ 2147483647 h 115"/>
              <a:gd name="T18" fmla="*/ 2147483647 w 129"/>
              <a:gd name="T19" fmla="*/ 2147483647 h 115"/>
              <a:gd name="T20" fmla="*/ 2147483647 w 129"/>
              <a:gd name="T21" fmla="*/ 2147483647 h 115"/>
              <a:gd name="T22" fmla="*/ 2147483647 w 129"/>
              <a:gd name="T23" fmla="*/ 2147483647 h 115"/>
              <a:gd name="T24" fmla="*/ 2147483647 w 129"/>
              <a:gd name="T25" fmla="*/ 2147483647 h 115"/>
              <a:gd name="T26" fmla="*/ 2147483647 w 129"/>
              <a:gd name="T27" fmla="*/ 2147483647 h 115"/>
              <a:gd name="T28" fmla="*/ 2147483647 w 129"/>
              <a:gd name="T29" fmla="*/ 2147483647 h 115"/>
              <a:gd name="T30" fmla="*/ 2147483647 w 129"/>
              <a:gd name="T31" fmla="*/ 2147483647 h 115"/>
              <a:gd name="T32" fmla="*/ 2147483647 w 129"/>
              <a:gd name="T33" fmla="*/ 2147483647 h 115"/>
              <a:gd name="T34" fmla="*/ 2147483647 w 129"/>
              <a:gd name="T35" fmla="*/ 2147483647 h 115"/>
              <a:gd name="T36" fmla="*/ 2147483647 w 129"/>
              <a:gd name="T37" fmla="*/ 0 h 115"/>
              <a:gd name="T38" fmla="*/ 2147483647 w 129"/>
              <a:gd name="T39" fmla="*/ 2147483647 h 115"/>
              <a:gd name="T40" fmla="*/ 0 w 129"/>
              <a:gd name="T41" fmla="*/ 2147483647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115"/>
              <a:gd name="T65" fmla="*/ 129 w 12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115">
                <a:moveTo>
                  <a:pt x="0" y="11"/>
                </a:moveTo>
                <a:lnTo>
                  <a:pt x="6" y="28"/>
                </a:lnTo>
                <a:lnTo>
                  <a:pt x="23" y="34"/>
                </a:lnTo>
                <a:lnTo>
                  <a:pt x="31" y="29"/>
                </a:lnTo>
                <a:lnTo>
                  <a:pt x="16" y="21"/>
                </a:lnTo>
                <a:lnTo>
                  <a:pt x="31" y="21"/>
                </a:lnTo>
                <a:lnTo>
                  <a:pt x="45" y="35"/>
                </a:lnTo>
                <a:lnTo>
                  <a:pt x="41" y="9"/>
                </a:lnTo>
                <a:lnTo>
                  <a:pt x="51" y="32"/>
                </a:lnTo>
                <a:lnTo>
                  <a:pt x="78" y="45"/>
                </a:lnTo>
                <a:lnTo>
                  <a:pt x="73" y="61"/>
                </a:lnTo>
                <a:lnTo>
                  <a:pt x="104" y="81"/>
                </a:lnTo>
                <a:lnTo>
                  <a:pt x="95" y="97"/>
                </a:lnTo>
                <a:lnTo>
                  <a:pt x="112" y="84"/>
                </a:lnTo>
                <a:lnTo>
                  <a:pt x="115" y="114"/>
                </a:lnTo>
                <a:lnTo>
                  <a:pt x="127" y="109"/>
                </a:lnTo>
                <a:lnTo>
                  <a:pt x="128" y="86"/>
                </a:lnTo>
                <a:lnTo>
                  <a:pt x="98" y="73"/>
                </a:lnTo>
                <a:lnTo>
                  <a:pt x="41" y="0"/>
                </a:lnTo>
                <a:lnTo>
                  <a:pt x="9" y="21"/>
                </a:lnTo>
                <a:lnTo>
                  <a:pt x="0" y="11"/>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6" name="Freeform 292"/>
          <p:cNvSpPr>
            <a:spLocks/>
          </p:cNvSpPr>
          <p:nvPr/>
        </p:nvSpPr>
        <p:spPr bwMode="auto">
          <a:xfrm>
            <a:off x="825504" y="2360613"/>
            <a:ext cx="36513" cy="31750"/>
          </a:xfrm>
          <a:custGeom>
            <a:avLst/>
            <a:gdLst>
              <a:gd name="T0" fmla="*/ 0 w 23"/>
              <a:gd name="T1" fmla="*/ 0 h 20"/>
              <a:gd name="T2" fmla="*/ 2147483647 w 23"/>
              <a:gd name="T3" fmla="*/ 2147483647 h 20"/>
              <a:gd name="T4" fmla="*/ 2147483647 w 23"/>
              <a:gd name="T5" fmla="*/ 2147483647 h 20"/>
              <a:gd name="T6" fmla="*/ 2147483647 w 23"/>
              <a:gd name="T7" fmla="*/ 2147483647 h 20"/>
              <a:gd name="T8" fmla="*/ 2147483647 w 23"/>
              <a:gd name="T9" fmla="*/ 2147483647 h 20"/>
              <a:gd name="T10" fmla="*/ 2147483647 w 23"/>
              <a:gd name="T11" fmla="*/ 2147483647 h 20"/>
              <a:gd name="T12" fmla="*/ 0 w 23"/>
              <a:gd name="T13" fmla="*/ 0 h 20"/>
              <a:gd name="T14" fmla="*/ 0 60000 65536"/>
              <a:gd name="T15" fmla="*/ 0 60000 65536"/>
              <a:gd name="T16" fmla="*/ 0 60000 65536"/>
              <a:gd name="T17" fmla="*/ 0 60000 65536"/>
              <a:gd name="T18" fmla="*/ 0 60000 65536"/>
              <a:gd name="T19" fmla="*/ 0 60000 65536"/>
              <a:gd name="T20" fmla="*/ 0 60000 65536"/>
              <a:gd name="T21" fmla="*/ 0 w 23"/>
              <a:gd name="T22" fmla="*/ 0 h 20"/>
              <a:gd name="T23" fmla="*/ 23 w 2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0">
                <a:moveTo>
                  <a:pt x="0" y="0"/>
                </a:moveTo>
                <a:lnTo>
                  <a:pt x="7" y="19"/>
                </a:lnTo>
                <a:lnTo>
                  <a:pt x="8" y="10"/>
                </a:lnTo>
                <a:lnTo>
                  <a:pt x="22" y="18"/>
                </a:lnTo>
                <a:lnTo>
                  <a:pt x="9" y="10"/>
                </a:lnTo>
                <a:lnTo>
                  <a:pt x="21" y="4"/>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7" name="Freeform 293"/>
          <p:cNvSpPr>
            <a:spLocks/>
          </p:cNvSpPr>
          <p:nvPr/>
        </p:nvSpPr>
        <p:spPr bwMode="auto">
          <a:xfrm>
            <a:off x="842965" y="2386026"/>
            <a:ext cx="20638" cy="47625"/>
          </a:xfrm>
          <a:custGeom>
            <a:avLst/>
            <a:gdLst>
              <a:gd name="T0" fmla="*/ 0 w 13"/>
              <a:gd name="T1" fmla="*/ 0 h 30"/>
              <a:gd name="T2" fmla="*/ 2147483647 w 13"/>
              <a:gd name="T3" fmla="*/ 2147483647 h 30"/>
              <a:gd name="T4" fmla="*/ 2147483647 w 13"/>
              <a:gd name="T5" fmla="*/ 2147483647 h 30"/>
              <a:gd name="T6" fmla="*/ 0 w 13"/>
              <a:gd name="T7" fmla="*/ 0 h 30"/>
              <a:gd name="T8" fmla="*/ 0 60000 65536"/>
              <a:gd name="T9" fmla="*/ 0 60000 65536"/>
              <a:gd name="T10" fmla="*/ 0 60000 65536"/>
              <a:gd name="T11" fmla="*/ 0 60000 65536"/>
              <a:gd name="T12" fmla="*/ 0 w 13"/>
              <a:gd name="T13" fmla="*/ 0 h 30"/>
              <a:gd name="T14" fmla="*/ 13 w 13"/>
              <a:gd name="T15" fmla="*/ 30 h 30"/>
            </a:gdLst>
            <a:ahLst/>
            <a:cxnLst>
              <a:cxn ang="T8">
                <a:pos x="T0" y="T1"/>
              </a:cxn>
              <a:cxn ang="T9">
                <a:pos x="T2" y="T3"/>
              </a:cxn>
              <a:cxn ang="T10">
                <a:pos x="T4" y="T5"/>
              </a:cxn>
              <a:cxn ang="T11">
                <a:pos x="T6" y="T7"/>
              </a:cxn>
            </a:cxnLst>
            <a:rect l="T12" t="T13" r="T14" b="T15"/>
            <a:pathLst>
              <a:path w="13" h="30">
                <a:moveTo>
                  <a:pt x="0" y="0"/>
                </a:moveTo>
                <a:lnTo>
                  <a:pt x="11" y="5"/>
                </a:lnTo>
                <a:lnTo>
                  <a:pt x="12" y="29"/>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8" name="Freeform 294"/>
          <p:cNvSpPr>
            <a:spLocks/>
          </p:cNvSpPr>
          <p:nvPr/>
        </p:nvSpPr>
        <p:spPr bwMode="auto">
          <a:xfrm>
            <a:off x="863601" y="2363802"/>
            <a:ext cx="26988" cy="28575"/>
          </a:xfrm>
          <a:custGeom>
            <a:avLst/>
            <a:gdLst>
              <a:gd name="T0" fmla="*/ 0 w 17"/>
              <a:gd name="T1" fmla="*/ 0 h 18"/>
              <a:gd name="T2" fmla="*/ 2147483647 w 17"/>
              <a:gd name="T3" fmla="*/ 2147483647 h 18"/>
              <a:gd name="T4" fmla="*/ 2147483647 w 17"/>
              <a:gd name="T5" fmla="*/ 2147483647 h 18"/>
              <a:gd name="T6" fmla="*/ 2147483647 w 17"/>
              <a:gd name="T7" fmla="*/ 2147483647 h 18"/>
              <a:gd name="T8" fmla="*/ 2147483647 w 17"/>
              <a:gd name="T9" fmla="*/ 2147483647 h 18"/>
              <a:gd name="T10" fmla="*/ 2147483647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4" y="17"/>
                </a:lnTo>
                <a:lnTo>
                  <a:pt x="14" y="17"/>
                </a:lnTo>
                <a:lnTo>
                  <a:pt x="9" y="2"/>
                </a:lnTo>
                <a:lnTo>
                  <a:pt x="16" y="13"/>
                </a:lnTo>
                <a:lnTo>
                  <a:pt x="10" y="0"/>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39" name="Freeform 295"/>
          <p:cNvSpPr>
            <a:spLocks/>
          </p:cNvSpPr>
          <p:nvPr/>
        </p:nvSpPr>
        <p:spPr bwMode="auto">
          <a:xfrm>
            <a:off x="885828" y="2403489"/>
            <a:ext cx="22225" cy="22225"/>
          </a:xfrm>
          <a:custGeom>
            <a:avLst/>
            <a:gdLst>
              <a:gd name="T0" fmla="*/ 0 w 14"/>
              <a:gd name="T1" fmla="*/ 0 h 14"/>
              <a:gd name="T2" fmla="*/ 2147483647 w 14"/>
              <a:gd name="T3" fmla="*/ 2147483647 h 14"/>
              <a:gd name="T4" fmla="*/ 2147483647 w 14"/>
              <a:gd name="T5" fmla="*/ 2147483647 h 14"/>
              <a:gd name="T6" fmla="*/ 0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0"/>
                </a:moveTo>
                <a:lnTo>
                  <a:pt x="13" y="13"/>
                </a:lnTo>
                <a:lnTo>
                  <a:pt x="13" y="2"/>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0" name="Freeform 296"/>
          <p:cNvSpPr>
            <a:spLocks/>
          </p:cNvSpPr>
          <p:nvPr/>
        </p:nvSpPr>
        <p:spPr bwMode="auto">
          <a:xfrm>
            <a:off x="892178" y="2430477"/>
            <a:ext cx="34925" cy="47625"/>
          </a:xfrm>
          <a:custGeom>
            <a:avLst/>
            <a:gdLst>
              <a:gd name="T0" fmla="*/ 0 w 22"/>
              <a:gd name="T1" fmla="*/ 0 h 30"/>
              <a:gd name="T2" fmla="*/ 2147483647 w 22"/>
              <a:gd name="T3" fmla="*/ 2147483647 h 30"/>
              <a:gd name="T4" fmla="*/ 2147483647 w 22"/>
              <a:gd name="T5" fmla="*/ 2147483647 h 30"/>
              <a:gd name="T6" fmla="*/ 0 w 22"/>
              <a:gd name="T7" fmla="*/ 0 h 30"/>
              <a:gd name="T8" fmla="*/ 0 60000 65536"/>
              <a:gd name="T9" fmla="*/ 0 60000 65536"/>
              <a:gd name="T10" fmla="*/ 0 60000 65536"/>
              <a:gd name="T11" fmla="*/ 0 60000 65536"/>
              <a:gd name="T12" fmla="*/ 0 w 22"/>
              <a:gd name="T13" fmla="*/ 0 h 30"/>
              <a:gd name="T14" fmla="*/ 22 w 22"/>
              <a:gd name="T15" fmla="*/ 30 h 30"/>
            </a:gdLst>
            <a:ahLst/>
            <a:cxnLst>
              <a:cxn ang="T8">
                <a:pos x="T0" y="T1"/>
              </a:cxn>
              <a:cxn ang="T9">
                <a:pos x="T2" y="T3"/>
              </a:cxn>
              <a:cxn ang="T10">
                <a:pos x="T4" y="T5"/>
              </a:cxn>
              <a:cxn ang="T11">
                <a:pos x="T6" y="T7"/>
              </a:cxn>
            </a:cxnLst>
            <a:rect l="T12" t="T13" r="T14" b="T15"/>
            <a:pathLst>
              <a:path w="22" h="30">
                <a:moveTo>
                  <a:pt x="0" y="0"/>
                </a:moveTo>
                <a:lnTo>
                  <a:pt x="17" y="10"/>
                </a:lnTo>
                <a:lnTo>
                  <a:pt x="21" y="29"/>
                </a:lnTo>
                <a:lnTo>
                  <a:pt x="0" y="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1" name="Freeform 297"/>
          <p:cNvSpPr>
            <a:spLocks/>
          </p:cNvSpPr>
          <p:nvPr/>
        </p:nvSpPr>
        <p:spPr bwMode="auto">
          <a:xfrm>
            <a:off x="946149" y="2443163"/>
            <a:ext cx="19052" cy="30162"/>
          </a:xfrm>
          <a:custGeom>
            <a:avLst/>
            <a:gdLst>
              <a:gd name="T0" fmla="*/ 0 w 12"/>
              <a:gd name="T1" fmla="*/ 2147483647 h 19"/>
              <a:gd name="T2" fmla="*/ 2147483647 w 12"/>
              <a:gd name="T3" fmla="*/ 0 h 19"/>
              <a:gd name="T4" fmla="*/ 2147483647 w 12"/>
              <a:gd name="T5" fmla="*/ 2147483647 h 19"/>
              <a:gd name="T6" fmla="*/ 0 w 12"/>
              <a:gd name="T7" fmla="*/ 2147483647 h 19"/>
              <a:gd name="T8" fmla="*/ 0 60000 65536"/>
              <a:gd name="T9" fmla="*/ 0 60000 65536"/>
              <a:gd name="T10" fmla="*/ 0 60000 65536"/>
              <a:gd name="T11" fmla="*/ 0 60000 65536"/>
              <a:gd name="T12" fmla="*/ 0 w 12"/>
              <a:gd name="T13" fmla="*/ 0 h 19"/>
              <a:gd name="T14" fmla="*/ 12 w 12"/>
              <a:gd name="T15" fmla="*/ 19 h 19"/>
            </a:gdLst>
            <a:ahLst/>
            <a:cxnLst>
              <a:cxn ang="T8">
                <a:pos x="T0" y="T1"/>
              </a:cxn>
              <a:cxn ang="T9">
                <a:pos x="T2" y="T3"/>
              </a:cxn>
              <a:cxn ang="T10">
                <a:pos x="T4" y="T5"/>
              </a:cxn>
              <a:cxn ang="T11">
                <a:pos x="T6" y="T7"/>
              </a:cxn>
            </a:cxnLst>
            <a:rect l="T12" t="T13" r="T14" b="T15"/>
            <a:pathLst>
              <a:path w="12" h="19">
                <a:moveTo>
                  <a:pt x="0" y="10"/>
                </a:moveTo>
                <a:lnTo>
                  <a:pt x="5" y="0"/>
                </a:lnTo>
                <a:lnTo>
                  <a:pt x="11" y="18"/>
                </a:lnTo>
                <a:lnTo>
                  <a:pt x="0" y="1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2" name="Freeform 298"/>
          <p:cNvSpPr>
            <a:spLocks/>
          </p:cNvSpPr>
          <p:nvPr/>
        </p:nvSpPr>
        <p:spPr bwMode="auto">
          <a:xfrm>
            <a:off x="9063043" y="2154238"/>
            <a:ext cx="79375" cy="25400"/>
          </a:xfrm>
          <a:custGeom>
            <a:avLst/>
            <a:gdLst>
              <a:gd name="T0" fmla="*/ 0 w 50"/>
              <a:gd name="T1" fmla="*/ 2147483647 h 16"/>
              <a:gd name="T2" fmla="*/ 2147483647 w 50"/>
              <a:gd name="T3" fmla="*/ 0 h 16"/>
              <a:gd name="T4" fmla="*/ 2147483647 w 50"/>
              <a:gd name="T5" fmla="*/ 2147483647 h 16"/>
              <a:gd name="T6" fmla="*/ 2147483647 w 50"/>
              <a:gd name="T7" fmla="*/ 2147483647 h 16"/>
              <a:gd name="T8" fmla="*/ 0 w 50"/>
              <a:gd name="T9" fmla="*/ 2147483647 h 16"/>
              <a:gd name="T10" fmla="*/ 0 60000 65536"/>
              <a:gd name="T11" fmla="*/ 0 60000 65536"/>
              <a:gd name="T12" fmla="*/ 0 60000 65536"/>
              <a:gd name="T13" fmla="*/ 0 60000 65536"/>
              <a:gd name="T14" fmla="*/ 0 60000 65536"/>
              <a:gd name="T15" fmla="*/ 0 w 50"/>
              <a:gd name="T16" fmla="*/ 0 h 16"/>
              <a:gd name="T17" fmla="*/ 50 w 50"/>
              <a:gd name="T18" fmla="*/ 16 h 16"/>
            </a:gdLst>
            <a:ahLst/>
            <a:cxnLst>
              <a:cxn ang="T10">
                <a:pos x="T0" y="T1"/>
              </a:cxn>
              <a:cxn ang="T11">
                <a:pos x="T2" y="T3"/>
              </a:cxn>
              <a:cxn ang="T12">
                <a:pos x="T4" y="T5"/>
              </a:cxn>
              <a:cxn ang="T13">
                <a:pos x="T6" y="T7"/>
              </a:cxn>
              <a:cxn ang="T14">
                <a:pos x="T8" y="T9"/>
              </a:cxn>
            </a:cxnLst>
            <a:rect l="T15" t="T16" r="T17" b="T18"/>
            <a:pathLst>
              <a:path w="50" h="16">
                <a:moveTo>
                  <a:pt x="0" y="5"/>
                </a:moveTo>
                <a:lnTo>
                  <a:pt x="30" y="0"/>
                </a:lnTo>
                <a:lnTo>
                  <a:pt x="49" y="7"/>
                </a:lnTo>
                <a:lnTo>
                  <a:pt x="39" y="15"/>
                </a:lnTo>
                <a:lnTo>
                  <a:pt x="0" y="5"/>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3" name="Freeform 299"/>
          <p:cNvSpPr>
            <a:spLocks/>
          </p:cNvSpPr>
          <p:nvPr/>
        </p:nvSpPr>
        <p:spPr bwMode="auto">
          <a:xfrm>
            <a:off x="5424489" y="3265502"/>
            <a:ext cx="47625" cy="14287"/>
          </a:xfrm>
          <a:custGeom>
            <a:avLst/>
            <a:gdLst>
              <a:gd name="T0" fmla="*/ 0 w 30"/>
              <a:gd name="T1" fmla="*/ 0 h 9"/>
              <a:gd name="T2" fmla="*/ 2147483647 w 30"/>
              <a:gd name="T3" fmla="*/ 2147483647 h 9"/>
              <a:gd name="T4" fmla="*/ 2147483647 w 30"/>
              <a:gd name="T5" fmla="*/ 2147483647 h 9"/>
              <a:gd name="T6" fmla="*/ 0 w 30"/>
              <a:gd name="T7" fmla="*/ 0 h 9"/>
              <a:gd name="T8" fmla="*/ 0 60000 65536"/>
              <a:gd name="T9" fmla="*/ 0 60000 65536"/>
              <a:gd name="T10" fmla="*/ 0 60000 65536"/>
              <a:gd name="T11" fmla="*/ 0 60000 65536"/>
              <a:gd name="T12" fmla="*/ 0 w 30"/>
              <a:gd name="T13" fmla="*/ 0 h 9"/>
              <a:gd name="T14" fmla="*/ 30 w 30"/>
              <a:gd name="T15" fmla="*/ 9 h 9"/>
            </a:gdLst>
            <a:ahLst/>
            <a:cxnLst>
              <a:cxn ang="T8">
                <a:pos x="T0" y="T1"/>
              </a:cxn>
              <a:cxn ang="T9">
                <a:pos x="T2" y="T3"/>
              </a:cxn>
              <a:cxn ang="T10">
                <a:pos x="T4" y="T5"/>
              </a:cxn>
              <a:cxn ang="T11">
                <a:pos x="T6" y="T7"/>
              </a:cxn>
            </a:cxnLst>
            <a:rect l="T12" t="T13" r="T14" b="T15"/>
            <a:pathLst>
              <a:path w="30" h="9">
                <a:moveTo>
                  <a:pt x="0" y="0"/>
                </a:moveTo>
                <a:lnTo>
                  <a:pt x="15" y="8"/>
                </a:lnTo>
                <a:lnTo>
                  <a:pt x="29" y="2"/>
                </a:lnTo>
                <a:lnTo>
                  <a:pt x="0" y="0"/>
                </a:lnTo>
              </a:path>
            </a:pathLst>
          </a:custGeom>
          <a:solidFill>
            <a:srgbClr val="EAEAEA"/>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4" name="Freeform 300"/>
          <p:cNvSpPr>
            <a:spLocks/>
          </p:cNvSpPr>
          <p:nvPr/>
        </p:nvSpPr>
        <p:spPr bwMode="auto">
          <a:xfrm>
            <a:off x="5072063" y="4683139"/>
            <a:ext cx="31752" cy="42863"/>
          </a:xfrm>
          <a:custGeom>
            <a:avLst/>
            <a:gdLst>
              <a:gd name="T0" fmla="*/ 0 w 20"/>
              <a:gd name="T1" fmla="*/ 2147483647 h 27"/>
              <a:gd name="T2" fmla="*/ 2147483647 w 20"/>
              <a:gd name="T3" fmla="*/ 2147483647 h 27"/>
              <a:gd name="T4" fmla="*/ 2147483647 w 20"/>
              <a:gd name="T5" fmla="*/ 2147483647 h 27"/>
              <a:gd name="T6" fmla="*/ 2147483647 w 20"/>
              <a:gd name="T7" fmla="*/ 0 h 27"/>
              <a:gd name="T8" fmla="*/ 0 w 20"/>
              <a:gd name="T9" fmla="*/ 2147483647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15"/>
                </a:moveTo>
                <a:lnTo>
                  <a:pt x="10" y="26"/>
                </a:lnTo>
                <a:lnTo>
                  <a:pt x="19" y="17"/>
                </a:lnTo>
                <a:lnTo>
                  <a:pt x="17" y="0"/>
                </a:lnTo>
                <a:lnTo>
                  <a:pt x="0" y="15"/>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nvGrpSpPr>
          <p:cNvPr id="845" name="Group 302"/>
          <p:cNvGrpSpPr>
            <a:grpSpLocks/>
          </p:cNvGrpSpPr>
          <p:nvPr/>
        </p:nvGrpSpPr>
        <p:grpSpPr bwMode="auto">
          <a:xfrm>
            <a:off x="8097840" y="3916369"/>
            <a:ext cx="407988" cy="331787"/>
            <a:chOff x="5088" y="2400"/>
            <a:chExt cx="257" cy="209"/>
          </a:xfrm>
        </p:grpSpPr>
        <p:sp>
          <p:nvSpPr>
            <p:cNvPr id="846" name="Oval 303"/>
            <p:cNvSpPr>
              <a:spLocks noChangeAspect="1" noChangeArrowheads="1"/>
            </p:cNvSpPr>
            <p:nvPr/>
          </p:nvSpPr>
          <p:spPr bwMode="auto">
            <a:xfrm>
              <a:off x="5280" y="2544"/>
              <a:ext cx="17" cy="17"/>
            </a:xfrm>
            <a:prstGeom prst="ellipse">
              <a:avLst/>
            </a:pr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7" name="Oval 304"/>
            <p:cNvSpPr>
              <a:spLocks noChangeAspect="1" noChangeArrowheads="1"/>
            </p:cNvSpPr>
            <p:nvPr/>
          </p:nvSpPr>
          <p:spPr bwMode="auto">
            <a:xfrm>
              <a:off x="5328" y="2592"/>
              <a:ext cx="17" cy="17"/>
            </a:xfrm>
            <a:prstGeom prst="ellipse">
              <a:avLst/>
            </a:pr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8" name="Oval 305"/>
            <p:cNvSpPr>
              <a:spLocks noChangeAspect="1" noChangeArrowheads="1"/>
            </p:cNvSpPr>
            <p:nvPr/>
          </p:nvSpPr>
          <p:spPr bwMode="auto">
            <a:xfrm>
              <a:off x="5232" y="2448"/>
              <a:ext cx="17" cy="17"/>
            </a:xfrm>
            <a:prstGeom prst="ellipse">
              <a:avLst/>
            </a:pr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49" name="Oval 306"/>
            <p:cNvSpPr>
              <a:spLocks noChangeAspect="1" noChangeArrowheads="1"/>
            </p:cNvSpPr>
            <p:nvPr/>
          </p:nvSpPr>
          <p:spPr bwMode="auto">
            <a:xfrm>
              <a:off x="5088" y="2400"/>
              <a:ext cx="17" cy="17"/>
            </a:xfrm>
            <a:prstGeom prst="ellipse">
              <a:avLst/>
            </a:pr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sp>
        <p:nvSpPr>
          <p:cNvPr id="850" name="Oval 307"/>
          <p:cNvSpPr>
            <a:spLocks noChangeAspect="1" noChangeArrowheads="1"/>
          </p:cNvSpPr>
          <p:nvPr/>
        </p:nvSpPr>
        <p:spPr bwMode="auto">
          <a:xfrm>
            <a:off x="8250239" y="3992572"/>
            <a:ext cx="26988" cy="26987"/>
          </a:xfrm>
          <a:prstGeom prst="ellipse">
            <a:avLst/>
          </a:pr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51" name="Oval 308"/>
          <p:cNvSpPr>
            <a:spLocks noChangeAspect="1" noChangeArrowheads="1"/>
          </p:cNvSpPr>
          <p:nvPr/>
        </p:nvSpPr>
        <p:spPr bwMode="auto">
          <a:xfrm>
            <a:off x="7931151" y="3916366"/>
            <a:ext cx="26988" cy="26987"/>
          </a:xfrm>
          <a:prstGeom prst="ellipse">
            <a:avLst/>
          </a:pr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52" name="Freeform 309"/>
          <p:cNvSpPr>
            <a:spLocks/>
          </p:cNvSpPr>
          <p:nvPr/>
        </p:nvSpPr>
        <p:spPr bwMode="auto">
          <a:xfrm>
            <a:off x="2581275" y="3551239"/>
            <a:ext cx="39688" cy="14287"/>
          </a:xfrm>
          <a:custGeom>
            <a:avLst/>
            <a:gdLst>
              <a:gd name="T0" fmla="*/ 0 w 25"/>
              <a:gd name="T1" fmla="*/ 0 h 9"/>
              <a:gd name="T2" fmla="*/ 2147483647 w 25"/>
              <a:gd name="T3" fmla="*/ 2147483647 h 9"/>
              <a:gd name="T4" fmla="*/ 2147483647 w 25"/>
              <a:gd name="T5" fmla="*/ 2147483647 h 9"/>
              <a:gd name="T6" fmla="*/ 0 w 25"/>
              <a:gd name="T7" fmla="*/ 0 h 9"/>
              <a:gd name="T8" fmla="*/ 0 60000 65536"/>
              <a:gd name="T9" fmla="*/ 0 60000 65536"/>
              <a:gd name="T10" fmla="*/ 0 60000 65536"/>
              <a:gd name="T11" fmla="*/ 0 60000 65536"/>
              <a:gd name="T12" fmla="*/ 0 w 25"/>
              <a:gd name="T13" fmla="*/ 0 h 9"/>
              <a:gd name="T14" fmla="*/ 25 w 25"/>
              <a:gd name="T15" fmla="*/ 9 h 9"/>
            </a:gdLst>
            <a:ahLst/>
            <a:cxnLst>
              <a:cxn ang="T8">
                <a:pos x="T0" y="T1"/>
              </a:cxn>
              <a:cxn ang="T9">
                <a:pos x="T2" y="T3"/>
              </a:cxn>
              <a:cxn ang="T10">
                <a:pos x="T4" y="T5"/>
              </a:cxn>
              <a:cxn ang="T11">
                <a:pos x="T6" y="T7"/>
              </a:cxn>
            </a:cxnLst>
            <a:rect l="T12" t="T13" r="T14" b="T15"/>
            <a:pathLst>
              <a:path w="25" h="9">
                <a:moveTo>
                  <a:pt x="0" y="0"/>
                </a:moveTo>
                <a:lnTo>
                  <a:pt x="2" y="8"/>
                </a:lnTo>
                <a:lnTo>
                  <a:pt x="24" y="5"/>
                </a:lnTo>
                <a:lnTo>
                  <a:pt x="0" y="0"/>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53" name="Freeform 310"/>
          <p:cNvSpPr>
            <a:spLocks/>
          </p:cNvSpPr>
          <p:nvPr/>
        </p:nvSpPr>
        <p:spPr bwMode="auto">
          <a:xfrm>
            <a:off x="2130433" y="3430588"/>
            <a:ext cx="274639" cy="87312"/>
          </a:xfrm>
          <a:custGeom>
            <a:avLst/>
            <a:gdLst>
              <a:gd name="T0" fmla="*/ 0 w 173"/>
              <a:gd name="T1" fmla="*/ 2147483647 h 55"/>
              <a:gd name="T2" fmla="*/ 2147483647 w 173"/>
              <a:gd name="T3" fmla="*/ 2147483647 h 55"/>
              <a:gd name="T4" fmla="*/ 2147483647 w 173"/>
              <a:gd name="T5" fmla="*/ 0 h 55"/>
              <a:gd name="T6" fmla="*/ 2147483647 w 173"/>
              <a:gd name="T7" fmla="*/ 2147483647 h 55"/>
              <a:gd name="T8" fmla="*/ 2147483647 w 173"/>
              <a:gd name="T9" fmla="*/ 2147483647 h 55"/>
              <a:gd name="T10" fmla="*/ 2147483647 w 173"/>
              <a:gd name="T11" fmla="*/ 2147483647 h 55"/>
              <a:gd name="T12" fmla="*/ 2147483647 w 173"/>
              <a:gd name="T13" fmla="*/ 2147483647 h 55"/>
              <a:gd name="T14" fmla="*/ 2147483647 w 173"/>
              <a:gd name="T15" fmla="*/ 2147483647 h 55"/>
              <a:gd name="T16" fmla="*/ 2147483647 w 173"/>
              <a:gd name="T17" fmla="*/ 2147483647 h 55"/>
              <a:gd name="T18" fmla="*/ 0 w 173"/>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55"/>
              <a:gd name="T32" fmla="*/ 173 w 17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55">
                <a:moveTo>
                  <a:pt x="0" y="21"/>
                </a:moveTo>
                <a:lnTo>
                  <a:pt x="23" y="2"/>
                </a:lnTo>
                <a:lnTo>
                  <a:pt x="67" y="0"/>
                </a:lnTo>
                <a:lnTo>
                  <a:pt x="172" y="46"/>
                </a:lnTo>
                <a:lnTo>
                  <a:pt x="116" y="54"/>
                </a:lnTo>
                <a:lnTo>
                  <a:pt x="126" y="43"/>
                </a:lnTo>
                <a:lnTo>
                  <a:pt x="99" y="26"/>
                </a:lnTo>
                <a:lnTo>
                  <a:pt x="47" y="16"/>
                </a:lnTo>
                <a:lnTo>
                  <a:pt x="49" y="8"/>
                </a:lnTo>
                <a:lnTo>
                  <a:pt x="0" y="21"/>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54" name="Freeform 311"/>
          <p:cNvSpPr>
            <a:spLocks/>
          </p:cNvSpPr>
          <p:nvPr/>
        </p:nvSpPr>
        <p:spPr bwMode="auto">
          <a:xfrm>
            <a:off x="2463804" y="3516313"/>
            <a:ext cx="87313" cy="49212"/>
          </a:xfrm>
          <a:custGeom>
            <a:avLst/>
            <a:gdLst>
              <a:gd name="T0" fmla="*/ 0 w 55"/>
              <a:gd name="T1" fmla="*/ 0 h 31"/>
              <a:gd name="T2" fmla="*/ 0 w 55"/>
              <a:gd name="T3" fmla="*/ 2147483647 h 31"/>
              <a:gd name="T4" fmla="*/ 2147483647 w 55"/>
              <a:gd name="T5" fmla="*/ 2147483647 h 31"/>
              <a:gd name="T6" fmla="*/ 2147483647 w 55"/>
              <a:gd name="T7" fmla="*/ 2147483647 h 31"/>
              <a:gd name="T8" fmla="*/ 0 w 55"/>
              <a:gd name="T9" fmla="*/ 0 h 31"/>
              <a:gd name="T10" fmla="*/ 0 60000 65536"/>
              <a:gd name="T11" fmla="*/ 0 60000 65536"/>
              <a:gd name="T12" fmla="*/ 0 60000 65536"/>
              <a:gd name="T13" fmla="*/ 0 60000 65536"/>
              <a:gd name="T14" fmla="*/ 0 60000 65536"/>
              <a:gd name="T15" fmla="*/ 0 w 55"/>
              <a:gd name="T16" fmla="*/ 0 h 31"/>
              <a:gd name="T17" fmla="*/ 55 w 55"/>
              <a:gd name="T18" fmla="*/ 31 h 31"/>
            </a:gdLst>
            <a:ahLst/>
            <a:cxnLst>
              <a:cxn ang="T10">
                <a:pos x="T0" y="T1"/>
              </a:cxn>
              <a:cxn ang="T11">
                <a:pos x="T2" y="T3"/>
              </a:cxn>
              <a:cxn ang="T12">
                <a:pos x="T4" y="T5"/>
              </a:cxn>
              <a:cxn ang="T13">
                <a:pos x="T6" y="T7"/>
              </a:cxn>
              <a:cxn ang="T14">
                <a:pos x="T8" y="T9"/>
              </a:cxn>
            </a:cxnLst>
            <a:rect l="T15" t="T16" r="T17" b="T18"/>
            <a:pathLst>
              <a:path w="55" h="31">
                <a:moveTo>
                  <a:pt x="0" y="0"/>
                </a:moveTo>
                <a:lnTo>
                  <a:pt x="0" y="30"/>
                </a:lnTo>
                <a:lnTo>
                  <a:pt x="54" y="20"/>
                </a:lnTo>
                <a:lnTo>
                  <a:pt x="30" y="3"/>
                </a:lnTo>
                <a:lnTo>
                  <a:pt x="0" y="0"/>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55" name="Freeform 312"/>
          <p:cNvSpPr>
            <a:spLocks/>
          </p:cNvSpPr>
          <p:nvPr/>
        </p:nvSpPr>
        <p:spPr bwMode="auto">
          <a:xfrm>
            <a:off x="2398714" y="3516313"/>
            <a:ext cx="66675" cy="49212"/>
          </a:xfrm>
          <a:custGeom>
            <a:avLst/>
            <a:gdLst>
              <a:gd name="T0" fmla="*/ 0 w 42"/>
              <a:gd name="T1" fmla="*/ 2147483647 h 31"/>
              <a:gd name="T2" fmla="*/ 2147483647 w 42"/>
              <a:gd name="T3" fmla="*/ 2147483647 h 31"/>
              <a:gd name="T4" fmla="*/ 2147483647 w 42"/>
              <a:gd name="T5" fmla="*/ 2147483647 h 31"/>
              <a:gd name="T6" fmla="*/ 2147483647 w 42"/>
              <a:gd name="T7" fmla="*/ 0 h 31"/>
              <a:gd name="T8" fmla="*/ 2147483647 w 42"/>
              <a:gd name="T9" fmla="*/ 2147483647 h 31"/>
              <a:gd name="T10" fmla="*/ 0 w 42"/>
              <a:gd name="T11" fmla="*/ 2147483647 h 31"/>
              <a:gd name="T12" fmla="*/ 0 60000 65536"/>
              <a:gd name="T13" fmla="*/ 0 60000 65536"/>
              <a:gd name="T14" fmla="*/ 0 60000 65536"/>
              <a:gd name="T15" fmla="*/ 0 60000 65536"/>
              <a:gd name="T16" fmla="*/ 0 60000 65536"/>
              <a:gd name="T17" fmla="*/ 0 60000 65536"/>
              <a:gd name="T18" fmla="*/ 0 w 42"/>
              <a:gd name="T19" fmla="*/ 0 h 31"/>
              <a:gd name="T20" fmla="*/ 42 w 4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2" h="31">
                <a:moveTo>
                  <a:pt x="0" y="22"/>
                </a:moveTo>
                <a:lnTo>
                  <a:pt x="31" y="21"/>
                </a:lnTo>
                <a:lnTo>
                  <a:pt x="16" y="2"/>
                </a:lnTo>
                <a:lnTo>
                  <a:pt x="41" y="0"/>
                </a:lnTo>
                <a:lnTo>
                  <a:pt x="41" y="30"/>
                </a:lnTo>
                <a:lnTo>
                  <a:pt x="0" y="22"/>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56" name="Oval 313"/>
          <p:cNvSpPr>
            <a:spLocks noChangeAspect="1" noChangeArrowheads="1"/>
          </p:cNvSpPr>
          <p:nvPr/>
        </p:nvSpPr>
        <p:spPr bwMode="auto">
          <a:xfrm>
            <a:off x="2355851" y="3355975"/>
            <a:ext cx="26988" cy="26988"/>
          </a:xfrm>
          <a:prstGeom prst="ellipse">
            <a:avLst/>
          </a:prstGeom>
          <a:solidFill>
            <a:srgbClr val="FF9999"/>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57" name="Oval 314"/>
          <p:cNvSpPr>
            <a:spLocks noChangeAspect="1" noChangeArrowheads="1"/>
          </p:cNvSpPr>
          <p:nvPr/>
        </p:nvSpPr>
        <p:spPr bwMode="auto">
          <a:xfrm>
            <a:off x="2840040" y="3611570"/>
            <a:ext cx="26988" cy="26987"/>
          </a:xfrm>
          <a:prstGeom prst="ellipse">
            <a:avLst/>
          </a:prstGeom>
          <a:solidFill>
            <a:srgbClr val="FF9999"/>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nvGrpSpPr>
          <p:cNvPr id="858" name="Group 315"/>
          <p:cNvGrpSpPr>
            <a:grpSpLocks/>
          </p:cNvGrpSpPr>
          <p:nvPr/>
        </p:nvGrpSpPr>
        <p:grpSpPr bwMode="auto">
          <a:xfrm>
            <a:off x="1944689" y="3551239"/>
            <a:ext cx="379412" cy="292100"/>
            <a:chOff x="1212" y="2170"/>
            <a:chExt cx="239" cy="184"/>
          </a:xfrm>
          <a:solidFill>
            <a:srgbClr val="FF9999"/>
          </a:solidFill>
        </p:grpSpPr>
        <p:sp>
          <p:nvSpPr>
            <p:cNvPr id="859" name="Freeform 316"/>
            <p:cNvSpPr>
              <a:spLocks/>
            </p:cNvSpPr>
            <p:nvPr/>
          </p:nvSpPr>
          <p:spPr bwMode="auto">
            <a:xfrm>
              <a:off x="1261" y="2170"/>
              <a:ext cx="14" cy="43"/>
            </a:xfrm>
            <a:custGeom>
              <a:avLst/>
              <a:gdLst>
                <a:gd name="T0" fmla="*/ 0 w 14"/>
                <a:gd name="T1" fmla="*/ 9 h 43"/>
                <a:gd name="T2" fmla="*/ 5 w 14"/>
                <a:gd name="T3" fmla="*/ 42 h 43"/>
                <a:gd name="T4" fmla="*/ 13 w 14"/>
                <a:gd name="T5" fmla="*/ 0 h 43"/>
                <a:gd name="T6" fmla="*/ 0 w 14"/>
                <a:gd name="T7" fmla="*/ 9 h 43"/>
                <a:gd name="T8" fmla="*/ 0 60000 65536"/>
                <a:gd name="T9" fmla="*/ 0 60000 65536"/>
                <a:gd name="T10" fmla="*/ 0 60000 65536"/>
                <a:gd name="T11" fmla="*/ 0 60000 65536"/>
                <a:gd name="T12" fmla="*/ 0 w 14"/>
                <a:gd name="T13" fmla="*/ 0 h 43"/>
                <a:gd name="T14" fmla="*/ 14 w 14"/>
                <a:gd name="T15" fmla="*/ 43 h 43"/>
              </a:gdLst>
              <a:ahLst/>
              <a:cxnLst>
                <a:cxn ang="T8">
                  <a:pos x="T0" y="T1"/>
                </a:cxn>
                <a:cxn ang="T9">
                  <a:pos x="T2" y="T3"/>
                </a:cxn>
                <a:cxn ang="T10">
                  <a:pos x="T4" y="T5"/>
                </a:cxn>
                <a:cxn ang="T11">
                  <a:pos x="T6" y="T7"/>
                </a:cxn>
              </a:cxnLst>
              <a:rect l="T12" t="T13" r="T14" b="T15"/>
              <a:pathLst>
                <a:path w="14" h="43">
                  <a:moveTo>
                    <a:pt x="0" y="9"/>
                  </a:moveTo>
                  <a:lnTo>
                    <a:pt x="5" y="42"/>
                  </a:lnTo>
                  <a:lnTo>
                    <a:pt x="13" y="0"/>
                  </a:lnTo>
                  <a:lnTo>
                    <a:pt x="0" y="9"/>
                  </a:lnTo>
                </a:path>
              </a:pathLst>
            </a:custGeom>
            <a:grp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0" name="Freeform 317"/>
            <p:cNvSpPr>
              <a:spLocks/>
            </p:cNvSpPr>
            <p:nvPr/>
          </p:nvSpPr>
          <p:spPr bwMode="auto">
            <a:xfrm>
              <a:off x="1317" y="2292"/>
              <a:ext cx="51" cy="43"/>
            </a:xfrm>
            <a:custGeom>
              <a:avLst/>
              <a:gdLst>
                <a:gd name="T0" fmla="*/ 0 w 51"/>
                <a:gd name="T1" fmla="*/ 0 h 43"/>
                <a:gd name="T2" fmla="*/ 1 w 51"/>
                <a:gd name="T3" fmla="*/ 16 h 43"/>
                <a:gd name="T4" fmla="*/ 11 w 51"/>
                <a:gd name="T5" fmla="*/ 13 h 43"/>
                <a:gd name="T6" fmla="*/ 43 w 51"/>
                <a:gd name="T7" fmla="*/ 42 h 43"/>
                <a:gd name="T8" fmla="*/ 50 w 51"/>
                <a:gd name="T9" fmla="*/ 21 h 43"/>
                <a:gd name="T10" fmla="*/ 33 w 51"/>
                <a:gd name="T11" fmla="*/ 1 h 43"/>
                <a:gd name="T12" fmla="*/ 0 w 51"/>
                <a:gd name="T13" fmla="*/ 0 h 43"/>
                <a:gd name="T14" fmla="*/ 0 60000 65536"/>
                <a:gd name="T15" fmla="*/ 0 60000 65536"/>
                <a:gd name="T16" fmla="*/ 0 60000 65536"/>
                <a:gd name="T17" fmla="*/ 0 60000 65536"/>
                <a:gd name="T18" fmla="*/ 0 60000 65536"/>
                <a:gd name="T19" fmla="*/ 0 60000 65536"/>
                <a:gd name="T20" fmla="*/ 0 60000 65536"/>
                <a:gd name="T21" fmla="*/ 0 w 51"/>
                <a:gd name="T22" fmla="*/ 0 h 43"/>
                <a:gd name="T23" fmla="*/ 51 w 5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3">
                  <a:moveTo>
                    <a:pt x="0" y="0"/>
                  </a:moveTo>
                  <a:lnTo>
                    <a:pt x="1" y="16"/>
                  </a:lnTo>
                  <a:lnTo>
                    <a:pt x="11" y="13"/>
                  </a:lnTo>
                  <a:lnTo>
                    <a:pt x="43" y="42"/>
                  </a:lnTo>
                  <a:lnTo>
                    <a:pt x="50" y="21"/>
                  </a:lnTo>
                  <a:lnTo>
                    <a:pt x="33" y="1"/>
                  </a:lnTo>
                  <a:lnTo>
                    <a:pt x="0" y="0"/>
                  </a:lnTo>
                </a:path>
              </a:pathLst>
            </a:custGeom>
            <a:grp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1" name="Freeform 318"/>
            <p:cNvSpPr>
              <a:spLocks/>
            </p:cNvSpPr>
            <p:nvPr/>
          </p:nvSpPr>
          <p:spPr bwMode="auto">
            <a:xfrm>
              <a:off x="1247" y="2236"/>
              <a:ext cx="38" cy="17"/>
            </a:xfrm>
            <a:custGeom>
              <a:avLst/>
              <a:gdLst>
                <a:gd name="T0" fmla="*/ 0 w 38"/>
                <a:gd name="T1" fmla="*/ 12 h 17"/>
                <a:gd name="T2" fmla="*/ 11 w 38"/>
                <a:gd name="T3" fmla="*/ 0 h 17"/>
                <a:gd name="T4" fmla="*/ 37 w 38"/>
                <a:gd name="T5" fmla="*/ 16 h 17"/>
                <a:gd name="T6" fmla="*/ 0 w 38"/>
                <a:gd name="T7" fmla="*/ 12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2"/>
                  </a:moveTo>
                  <a:lnTo>
                    <a:pt x="11" y="0"/>
                  </a:lnTo>
                  <a:lnTo>
                    <a:pt x="37" y="16"/>
                  </a:lnTo>
                  <a:lnTo>
                    <a:pt x="0" y="12"/>
                  </a:lnTo>
                </a:path>
              </a:pathLst>
            </a:custGeom>
            <a:grp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2" name="Freeform 319"/>
            <p:cNvSpPr>
              <a:spLocks/>
            </p:cNvSpPr>
            <p:nvPr/>
          </p:nvSpPr>
          <p:spPr bwMode="auto">
            <a:xfrm>
              <a:off x="1212" y="2179"/>
              <a:ext cx="64" cy="70"/>
            </a:xfrm>
            <a:custGeom>
              <a:avLst/>
              <a:gdLst>
                <a:gd name="T0" fmla="*/ 0 w 64"/>
                <a:gd name="T1" fmla="*/ 55 h 70"/>
                <a:gd name="T2" fmla="*/ 13 w 64"/>
                <a:gd name="T3" fmla="*/ 30 h 70"/>
                <a:gd name="T4" fmla="*/ 29 w 64"/>
                <a:gd name="T5" fmla="*/ 30 h 70"/>
                <a:gd name="T6" fmla="*/ 12 w 64"/>
                <a:gd name="T7" fmla="*/ 9 h 70"/>
                <a:gd name="T8" fmla="*/ 49 w 64"/>
                <a:gd name="T9" fmla="*/ 0 h 70"/>
                <a:gd name="T10" fmla="*/ 54 w 64"/>
                <a:gd name="T11" fmla="*/ 33 h 70"/>
                <a:gd name="T12" fmla="*/ 63 w 64"/>
                <a:gd name="T13" fmla="*/ 36 h 70"/>
                <a:gd name="T14" fmla="*/ 46 w 64"/>
                <a:gd name="T15" fmla="*/ 57 h 70"/>
                <a:gd name="T16" fmla="*/ 35 w 64"/>
                <a:gd name="T17" fmla="*/ 69 h 70"/>
                <a:gd name="T18" fmla="*/ 0 w 64"/>
                <a:gd name="T19" fmla="*/ 5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0"/>
                <a:gd name="T32" fmla="*/ 64 w 64"/>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0">
                  <a:moveTo>
                    <a:pt x="0" y="55"/>
                  </a:moveTo>
                  <a:lnTo>
                    <a:pt x="13" y="30"/>
                  </a:lnTo>
                  <a:lnTo>
                    <a:pt x="29" y="30"/>
                  </a:lnTo>
                  <a:lnTo>
                    <a:pt x="12" y="9"/>
                  </a:lnTo>
                  <a:lnTo>
                    <a:pt x="49" y="0"/>
                  </a:lnTo>
                  <a:lnTo>
                    <a:pt x="54" y="33"/>
                  </a:lnTo>
                  <a:lnTo>
                    <a:pt x="63" y="36"/>
                  </a:lnTo>
                  <a:lnTo>
                    <a:pt x="46" y="57"/>
                  </a:lnTo>
                  <a:lnTo>
                    <a:pt x="35" y="69"/>
                  </a:lnTo>
                  <a:lnTo>
                    <a:pt x="0" y="55"/>
                  </a:lnTo>
                </a:path>
              </a:pathLst>
            </a:custGeom>
            <a:grp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3" name="Freeform 320"/>
            <p:cNvSpPr>
              <a:spLocks/>
            </p:cNvSpPr>
            <p:nvPr/>
          </p:nvSpPr>
          <p:spPr bwMode="auto">
            <a:xfrm>
              <a:off x="1258" y="2212"/>
              <a:ext cx="98" cy="49"/>
            </a:xfrm>
            <a:custGeom>
              <a:avLst/>
              <a:gdLst>
                <a:gd name="T0" fmla="*/ 0 w 98"/>
                <a:gd name="T1" fmla="*/ 24 h 49"/>
                <a:gd name="T2" fmla="*/ 17 w 98"/>
                <a:gd name="T3" fmla="*/ 3 h 49"/>
                <a:gd name="T4" fmla="*/ 70 w 98"/>
                <a:gd name="T5" fmla="*/ 0 h 49"/>
                <a:gd name="T6" fmla="*/ 97 w 98"/>
                <a:gd name="T7" fmla="*/ 15 h 49"/>
                <a:gd name="T8" fmla="*/ 74 w 98"/>
                <a:gd name="T9" fmla="*/ 18 h 49"/>
                <a:gd name="T10" fmla="*/ 33 w 98"/>
                <a:gd name="T11" fmla="*/ 48 h 49"/>
                <a:gd name="T12" fmla="*/ 26 w 98"/>
                <a:gd name="T13" fmla="*/ 40 h 49"/>
                <a:gd name="T14" fmla="*/ 0 w 98"/>
                <a:gd name="T15" fmla="*/ 24 h 49"/>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49"/>
                <a:gd name="T26" fmla="*/ 98 w 98"/>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49">
                  <a:moveTo>
                    <a:pt x="0" y="24"/>
                  </a:moveTo>
                  <a:lnTo>
                    <a:pt x="17" y="3"/>
                  </a:lnTo>
                  <a:lnTo>
                    <a:pt x="70" y="0"/>
                  </a:lnTo>
                  <a:lnTo>
                    <a:pt x="97" y="15"/>
                  </a:lnTo>
                  <a:lnTo>
                    <a:pt x="74" y="18"/>
                  </a:lnTo>
                  <a:lnTo>
                    <a:pt x="33" y="48"/>
                  </a:lnTo>
                  <a:lnTo>
                    <a:pt x="26" y="40"/>
                  </a:lnTo>
                  <a:lnTo>
                    <a:pt x="0" y="24"/>
                  </a:lnTo>
                </a:path>
              </a:pathLst>
            </a:custGeom>
            <a:grp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4" name="Freeform 321"/>
            <p:cNvSpPr>
              <a:spLocks/>
            </p:cNvSpPr>
            <p:nvPr/>
          </p:nvSpPr>
          <p:spPr bwMode="auto">
            <a:xfrm>
              <a:off x="1291" y="2227"/>
              <a:ext cx="65" cy="67"/>
            </a:xfrm>
            <a:custGeom>
              <a:avLst/>
              <a:gdLst>
                <a:gd name="T0" fmla="*/ 0 w 65"/>
                <a:gd name="T1" fmla="*/ 33 h 67"/>
                <a:gd name="T2" fmla="*/ 26 w 65"/>
                <a:gd name="T3" fmla="*/ 65 h 67"/>
                <a:gd name="T4" fmla="*/ 59 w 65"/>
                <a:gd name="T5" fmla="*/ 66 h 67"/>
                <a:gd name="T6" fmla="*/ 64 w 65"/>
                <a:gd name="T7" fmla="*/ 0 h 67"/>
                <a:gd name="T8" fmla="*/ 41 w 65"/>
                <a:gd name="T9" fmla="*/ 3 h 67"/>
                <a:gd name="T10" fmla="*/ 0 w 65"/>
                <a:gd name="T11" fmla="*/ 33 h 67"/>
                <a:gd name="T12" fmla="*/ 0 60000 65536"/>
                <a:gd name="T13" fmla="*/ 0 60000 65536"/>
                <a:gd name="T14" fmla="*/ 0 60000 65536"/>
                <a:gd name="T15" fmla="*/ 0 60000 65536"/>
                <a:gd name="T16" fmla="*/ 0 60000 65536"/>
                <a:gd name="T17" fmla="*/ 0 60000 65536"/>
                <a:gd name="T18" fmla="*/ 0 w 65"/>
                <a:gd name="T19" fmla="*/ 0 h 67"/>
                <a:gd name="T20" fmla="*/ 65 w 6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5" h="67">
                  <a:moveTo>
                    <a:pt x="0" y="33"/>
                  </a:moveTo>
                  <a:lnTo>
                    <a:pt x="26" y="65"/>
                  </a:lnTo>
                  <a:lnTo>
                    <a:pt x="59" y="66"/>
                  </a:lnTo>
                  <a:lnTo>
                    <a:pt x="64" y="0"/>
                  </a:lnTo>
                  <a:lnTo>
                    <a:pt x="41" y="3"/>
                  </a:lnTo>
                  <a:lnTo>
                    <a:pt x="0" y="33"/>
                  </a:lnTo>
                </a:path>
              </a:pathLst>
            </a:custGeom>
            <a:grp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5" name="Freeform 322"/>
            <p:cNvSpPr>
              <a:spLocks/>
            </p:cNvSpPr>
            <p:nvPr/>
          </p:nvSpPr>
          <p:spPr bwMode="auto">
            <a:xfrm>
              <a:off x="1360" y="2313"/>
              <a:ext cx="91" cy="41"/>
            </a:xfrm>
            <a:custGeom>
              <a:avLst/>
              <a:gdLst>
                <a:gd name="T0" fmla="*/ 0 w 91"/>
                <a:gd name="T1" fmla="*/ 21 h 41"/>
                <a:gd name="T2" fmla="*/ 7 w 91"/>
                <a:gd name="T3" fmla="*/ 0 h 41"/>
                <a:gd name="T4" fmla="*/ 26 w 91"/>
                <a:gd name="T5" fmla="*/ 13 h 41"/>
                <a:gd name="T6" fmla="*/ 61 w 91"/>
                <a:gd name="T7" fmla="*/ 0 h 41"/>
                <a:gd name="T8" fmla="*/ 90 w 91"/>
                <a:gd name="T9" fmla="*/ 16 h 41"/>
                <a:gd name="T10" fmla="*/ 82 w 91"/>
                <a:gd name="T11" fmla="*/ 39 h 41"/>
                <a:gd name="T12" fmla="*/ 80 w 91"/>
                <a:gd name="T13" fmla="*/ 19 h 41"/>
                <a:gd name="T14" fmla="*/ 61 w 91"/>
                <a:gd name="T15" fmla="*/ 12 h 41"/>
                <a:gd name="T16" fmla="*/ 42 w 91"/>
                <a:gd name="T17" fmla="*/ 24 h 41"/>
                <a:gd name="T18" fmla="*/ 47 w 91"/>
                <a:gd name="T19" fmla="*/ 35 h 41"/>
                <a:gd name="T20" fmla="*/ 39 w 91"/>
                <a:gd name="T21" fmla="*/ 40 h 41"/>
                <a:gd name="T22" fmla="*/ 0 w 91"/>
                <a:gd name="T23" fmla="*/ 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1"/>
                <a:gd name="T38" fmla="*/ 91 w 9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1">
                  <a:moveTo>
                    <a:pt x="0" y="21"/>
                  </a:moveTo>
                  <a:lnTo>
                    <a:pt x="7" y="0"/>
                  </a:lnTo>
                  <a:lnTo>
                    <a:pt x="26" y="13"/>
                  </a:lnTo>
                  <a:lnTo>
                    <a:pt x="61" y="0"/>
                  </a:lnTo>
                  <a:lnTo>
                    <a:pt x="90" y="16"/>
                  </a:lnTo>
                  <a:lnTo>
                    <a:pt x="82" y="39"/>
                  </a:lnTo>
                  <a:lnTo>
                    <a:pt x="80" y="19"/>
                  </a:lnTo>
                  <a:lnTo>
                    <a:pt x="61" y="12"/>
                  </a:lnTo>
                  <a:lnTo>
                    <a:pt x="42" y="24"/>
                  </a:lnTo>
                  <a:lnTo>
                    <a:pt x="47" y="35"/>
                  </a:lnTo>
                  <a:lnTo>
                    <a:pt x="39" y="40"/>
                  </a:lnTo>
                  <a:lnTo>
                    <a:pt x="0" y="21"/>
                  </a:lnTo>
                </a:path>
              </a:pathLst>
            </a:custGeom>
            <a:grp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sp>
        <p:nvSpPr>
          <p:cNvPr id="866" name="Freeform 323"/>
          <p:cNvSpPr>
            <a:spLocks/>
          </p:cNvSpPr>
          <p:nvPr/>
        </p:nvSpPr>
        <p:spPr bwMode="auto">
          <a:xfrm>
            <a:off x="2425701" y="4578351"/>
            <a:ext cx="501652" cy="896938"/>
          </a:xfrm>
          <a:custGeom>
            <a:avLst/>
            <a:gdLst>
              <a:gd name="T0" fmla="*/ 0 w 316"/>
              <a:gd name="T1" fmla="*/ 2147483647 h 565"/>
              <a:gd name="T2" fmla="*/ 2147483647 w 316"/>
              <a:gd name="T3" fmla="*/ 2147483647 h 565"/>
              <a:gd name="T4" fmla="*/ 2147483647 w 316"/>
              <a:gd name="T5" fmla="*/ 2147483647 h 565"/>
              <a:gd name="T6" fmla="*/ 2147483647 w 316"/>
              <a:gd name="T7" fmla="*/ 2147483647 h 565"/>
              <a:gd name="T8" fmla="*/ 2147483647 w 316"/>
              <a:gd name="T9" fmla="*/ 2147483647 h 565"/>
              <a:gd name="T10" fmla="*/ 2147483647 w 316"/>
              <a:gd name="T11" fmla="*/ 2147483647 h 565"/>
              <a:gd name="T12" fmla="*/ 2147483647 w 316"/>
              <a:gd name="T13" fmla="*/ 2147483647 h 565"/>
              <a:gd name="T14" fmla="*/ 2147483647 w 316"/>
              <a:gd name="T15" fmla="*/ 2147483647 h 565"/>
              <a:gd name="T16" fmla="*/ 2147483647 w 316"/>
              <a:gd name="T17" fmla="*/ 2147483647 h 565"/>
              <a:gd name="T18" fmla="*/ 2147483647 w 316"/>
              <a:gd name="T19" fmla="*/ 2147483647 h 565"/>
              <a:gd name="T20" fmla="*/ 2147483647 w 316"/>
              <a:gd name="T21" fmla="*/ 2147483647 h 565"/>
              <a:gd name="T22" fmla="*/ 2147483647 w 316"/>
              <a:gd name="T23" fmla="*/ 2147483647 h 565"/>
              <a:gd name="T24" fmla="*/ 2147483647 w 316"/>
              <a:gd name="T25" fmla="*/ 2147483647 h 565"/>
              <a:gd name="T26" fmla="*/ 2147483647 w 316"/>
              <a:gd name="T27" fmla="*/ 2147483647 h 565"/>
              <a:gd name="T28" fmla="*/ 2147483647 w 316"/>
              <a:gd name="T29" fmla="*/ 2147483647 h 565"/>
              <a:gd name="T30" fmla="*/ 2147483647 w 316"/>
              <a:gd name="T31" fmla="*/ 2147483647 h 565"/>
              <a:gd name="T32" fmla="*/ 2147483647 w 316"/>
              <a:gd name="T33" fmla="*/ 2147483647 h 565"/>
              <a:gd name="T34" fmla="*/ 2147483647 w 316"/>
              <a:gd name="T35" fmla="*/ 2147483647 h 565"/>
              <a:gd name="T36" fmla="*/ 2147483647 w 316"/>
              <a:gd name="T37" fmla="*/ 2147483647 h 565"/>
              <a:gd name="T38" fmla="*/ 2147483647 w 316"/>
              <a:gd name="T39" fmla="*/ 2147483647 h 565"/>
              <a:gd name="T40" fmla="*/ 2147483647 w 316"/>
              <a:gd name="T41" fmla="*/ 2147483647 h 565"/>
              <a:gd name="T42" fmla="*/ 2147483647 w 316"/>
              <a:gd name="T43" fmla="*/ 2147483647 h 565"/>
              <a:gd name="T44" fmla="*/ 2147483647 w 316"/>
              <a:gd name="T45" fmla="*/ 2147483647 h 565"/>
              <a:gd name="T46" fmla="*/ 2147483647 w 316"/>
              <a:gd name="T47" fmla="*/ 2147483647 h 565"/>
              <a:gd name="T48" fmla="*/ 2147483647 w 316"/>
              <a:gd name="T49" fmla="*/ 2147483647 h 565"/>
              <a:gd name="T50" fmla="*/ 2147483647 w 316"/>
              <a:gd name="T51" fmla="*/ 2147483647 h 565"/>
              <a:gd name="T52" fmla="*/ 2147483647 w 316"/>
              <a:gd name="T53" fmla="*/ 2147483647 h 565"/>
              <a:gd name="T54" fmla="*/ 2147483647 w 316"/>
              <a:gd name="T55" fmla="*/ 2147483647 h 565"/>
              <a:gd name="T56" fmla="*/ 2147483647 w 316"/>
              <a:gd name="T57" fmla="*/ 2147483647 h 565"/>
              <a:gd name="T58" fmla="*/ 2147483647 w 316"/>
              <a:gd name="T59" fmla="*/ 2147483647 h 565"/>
              <a:gd name="T60" fmla="*/ 2147483647 w 316"/>
              <a:gd name="T61" fmla="*/ 2147483647 h 565"/>
              <a:gd name="T62" fmla="*/ 2147483647 w 316"/>
              <a:gd name="T63" fmla="*/ 2147483647 h 565"/>
              <a:gd name="T64" fmla="*/ 2147483647 w 316"/>
              <a:gd name="T65" fmla="*/ 2147483647 h 565"/>
              <a:gd name="T66" fmla="*/ 2147483647 w 316"/>
              <a:gd name="T67" fmla="*/ 2147483647 h 565"/>
              <a:gd name="T68" fmla="*/ 2147483647 w 316"/>
              <a:gd name="T69" fmla="*/ 0 h 565"/>
              <a:gd name="T70" fmla="*/ 2147483647 w 316"/>
              <a:gd name="T71" fmla="*/ 2147483647 h 565"/>
              <a:gd name="T72" fmla="*/ 2147483647 w 316"/>
              <a:gd name="T73" fmla="*/ 2147483647 h 565"/>
              <a:gd name="T74" fmla="*/ 2147483647 w 316"/>
              <a:gd name="T75" fmla="*/ 2147483647 h 565"/>
              <a:gd name="T76" fmla="*/ 2147483647 w 316"/>
              <a:gd name="T77" fmla="*/ 2147483647 h 565"/>
              <a:gd name="T78" fmla="*/ 2147483647 w 316"/>
              <a:gd name="T79" fmla="*/ 2147483647 h 565"/>
              <a:gd name="T80" fmla="*/ 2147483647 w 316"/>
              <a:gd name="T81" fmla="*/ 2147483647 h 565"/>
              <a:gd name="T82" fmla="*/ 2147483647 w 316"/>
              <a:gd name="T83" fmla="*/ 2147483647 h 565"/>
              <a:gd name="T84" fmla="*/ 2147483647 w 316"/>
              <a:gd name="T85" fmla="*/ 2147483647 h 565"/>
              <a:gd name="T86" fmla="*/ 2147483647 w 316"/>
              <a:gd name="T87" fmla="*/ 2147483647 h 565"/>
              <a:gd name="T88" fmla="*/ 2147483647 w 316"/>
              <a:gd name="T89" fmla="*/ 2147483647 h 565"/>
              <a:gd name="T90" fmla="*/ 2147483647 w 316"/>
              <a:gd name="T91" fmla="*/ 2147483647 h 565"/>
              <a:gd name="T92" fmla="*/ 2147483647 w 316"/>
              <a:gd name="T93" fmla="*/ 2147483647 h 565"/>
              <a:gd name="T94" fmla="*/ 0 w 316"/>
              <a:gd name="T95" fmla="*/ 2147483647 h 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6"/>
              <a:gd name="T145" fmla="*/ 0 h 565"/>
              <a:gd name="T146" fmla="*/ 316 w 316"/>
              <a:gd name="T147" fmla="*/ 565 h 5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6" h="565">
                <a:moveTo>
                  <a:pt x="0" y="522"/>
                </a:moveTo>
                <a:lnTo>
                  <a:pt x="2" y="533"/>
                </a:lnTo>
                <a:lnTo>
                  <a:pt x="16" y="530"/>
                </a:lnTo>
                <a:lnTo>
                  <a:pt x="21" y="558"/>
                </a:lnTo>
                <a:lnTo>
                  <a:pt x="79" y="564"/>
                </a:lnTo>
                <a:lnTo>
                  <a:pt x="63" y="549"/>
                </a:lnTo>
                <a:lnTo>
                  <a:pt x="75" y="511"/>
                </a:lnTo>
                <a:lnTo>
                  <a:pt x="86" y="518"/>
                </a:lnTo>
                <a:lnTo>
                  <a:pt x="122" y="465"/>
                </a:lnTo>
                <a:lnTo>
                  <a:pt x="94" y="435"/>
                </a:lnTo>
                <a:lnTo>
                  <a:pt x="125" y="416"/>
                </a:lnTo>
                <a:lnTo>
                  <a:pt x="130" y="389"/>
                </a:lnTo>
                <a:lnTo>
                  <a:pt x="145" y="376"/>
                </a:lnTo>
                <a:lnTo>
                  <a:pt x="132" y="371"/>
                </a:lnTo>
                <a:lnTo>
                  <a:pt x="156" y="371"/>
                </a:lnTo>
                <a:lnTo>
                  <a:pt x="153" y="358"/>
                </a:lnTo>
                <a:lnTo>
                  <a:pt x="143" y="367"/>
                </a:lnTo>
                <a:lnTo>
                  <a:pt x="132" y="357"/>
                </a:lnTo>
                <a:lnTo>
                  <a:pt x="131" y="337"/>
                </a:lnTo>
                <a:lnTo>
                  <a:pt x="174" y="339"/>
                </a:lnTo>
                <a:lnTo>
                  <a:pt x="178" y="297"/>
                </a:lnTo>
                <a:lnTo>
                  <a:pt x="245" y="291"/>
                </a:lnTo>
                <a:lnTo>
                  <a:pt x="265" y="262"/>
                </a:lnTo>
                <a:lnTo>
                  <a:pt x="238" y="210"/>
                </a:lnTo>
                <a:lnTo>
                  <a:pt x="252" y="144"/>
                </a:lnTo>
                <a:lnTo>
                  <a:pt x="315" y="90"/>
                </a:lnTo>
                <a:lnTo>
                  <a:pt x="312" y="66"/>
                </a:lnTo>
                <a:lnTo>
                  <a:pt x="299" y="65"/>
                </a:lnTo>
                <a:lnTo>
                  <a:pt x="283" y="94"/>
                </a:lnTo>
                <a:lnTo>
                  <a:pt x="239" y="92"/>
                </a:lnTo>
                <a:lnTo>
                  <a:pt x="249" y="60"/>
                </a:lnTo>
                <a:lnTo>
                  <a:pt x="172" y="9"/>
                </a:lnTo>
                <a:lnTo>
                  <a:pt x="146" y="5"/>
                </a:lnTo>
                <a:lnTo>
                  <a:pt x="144" y="16"/>
                </a:lnTo>
                <a:lnTo>
                  <a:pt x="114" y="0"/>
                </a:lnTo>
                <a:lnTo>
                  <a:pt x="97" y="19"/>
                </a:lnTo>
                <a:lnTo>
                  <a:pt x="96" y="39"/>
                </a:lnTo>
                <a:lnTo>
                  <a:pt x="78" y="47"/>
                </a:lnTo>
                <a:lnTo>
                  <a:pt x="79" y="86"/>
                </a:lnTo>
                <a:lnTo>
                  <a:pt x="60" y="108"/>
                </a:lnTo>
                <a:lnTo>
                  <a:pt x="44" y="162"/>
                </a:lnTo>
                <a:lnTo>
                  <a:pt x="56" y="214"/>
                </a:lnTo>
                <a:lnTo>
                  <a:pt x="35" y="258"/>
                </a:lnTo>
                <a:lnTo>
                  <a:pt x="21" y="368"/>
                </a:lnTo>
                <a:lnTo>
                  <a:pt x="32" y="408"/>
                </a:lnTo>
                <a:lnTo>
                  <a:pt x="21" y="412"/>
                </a:lnTo>
                <a:lnTo>
                  <a:pt x="27" y="447"/>
                </a:lnTo>
                <a:lnTo>
                  <a:pt x="0" y="522"/>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7" name="Freeform 324"/>
          <p:cNvSpPr>
            <a:spLocks/>
          </p:cNvSpPr>
          <p:nvPr/>
        </p:nvSpPr>
        <p:spPr bwMode="auto">
          <a:xfrm>
            <a:off x="2544766" y="5486414"/>
            <a:ext cx="90488" cy="79375"/>
          </a:xfrm>
          <a:custGeom>
            <a:avLst/>
            <a:gdLst>
              <a:gd name="T0" fmla="*/ 0 w 57"/>
              <a:gd name="T1" fmla="*/ 0 h 50"/>
              <a:gd name="T2" fmla="*/ 2147483647 w 57"/>
              <a:gd name="T3" fmla="*/ 2147483647 h 50"/>
              <a:gd name="T4" fmla="*/ 2147483647 w 57"/>
              <a:gd name="T5" fmla="*/ 2147483647 h 50"/>
              <a:gd name="T6" fmla="*/ 2147483647 w 57"/>
              <a:gd name="T7" fmla="*/ 2147483647 h 50"/>
              <a:gd name="T8" fmla="*/ 0 w 57"/>
              <a:gd name="T9" fmla="*/ 0 h 50"/>
              <a:gd name="T10" fmla="*/ 0 60000 65536"/>
              <a:gd name="T11" fmla="*/ 0 60000 65536"/>
              <a:gd name="T12" fmla="*/ 0 60000 65536"/>
              <a:gd name="T13" fmla="*/ 0 60000 65536"/>
              <a:gd name="T14" fmla="*/ 0 60000 65536"/>
              <a:gd name="T15" fmla="*/ 0 w 57"/>
              <a:gd name="T16" fmla="*/ 0 h 50"/>
              <a:gd name="T17" fmla="*/ 57 w 57"/>
              <a:gd name="T18" fmla="*/ 50 h 50"/>
            </a:gdLst>
            <a:ahLst/>
            <a:cxnLst>
              <a:cxn ang="T10">
                <a:pos x="T0" y="T1"/>
              </a:cxn>
              <a:cxn ang="T11">
                <a:pos x="T2" y="T3"/>
              </a:cxn>
              <a:cxn ang="T12">
                <a:pos x="T4" y="T5"/>
              </a:cxn>
              <a:cxn ang="T13">
                <a:pos x="T6" y="T7"/>
              </a:cxn>
              <a:cxn ang="T14">
                <a:pos x="T8" y="T9"/>
              </a:cxn>
            </a:cxnLst>
            <a:rect l="T15" t="T16" r="T17" b="T18"/>
            <a:pathLst>
              <a:path w="57" h="50">
                <a:moveTo>
                  <a:pt x="0" y="0"/>
                </a:moveTo>
                <a:lnTo>
                  <a:pt x="1" y="49"/>
                </a:lnTo>
                <a:lnTo>
                  <a:pt x="56" y="44"/>
                </a:lnTo>
                <a:lnTo>
                  <a:pt x="12" y="24"/>
                </a:lnTo>
                <a:lnTo>
                  <a:pt x="0" y="0"/>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8" name="Freeform 325"/>
          <p:cNvSpPr>
            <a:spLocks/>
          </p:cNvSpPr>
          <p:nvPr/>
        </p:nvSpPr>
        <p:spPr bwMode="auto">
          <a:xfrm>
            <a:off x="2517775" y="4264039"/>
            <a:ext cx="306388" cy="346075"/>
          </a:xfrm>
          <a:custGeom>
            <a:avLst/>
            <a:gdLst>
              <a:gd name="T0" fmla="*/ 0 w 193"/>
              <a:gd name="T1" fmla="*/ 2147483647 h 218"/>
              <a:gd name="T2" fmla="*/ 2147483647 w 193"/>
              <a:gd name="T3" fmla="*/ 2147483647 h 218"/>
              <a:gd name="T4" fmla="*/ 2147483647 w 193"/>
              <a:gd name="T5" fmla="*/ 2147483647 h 218"/>
              <a:gd name="T6" fmla="*/ 2147483647 w 193"/>
              <a:gd name="T7" fmla="*/ 2147483647 h 218"/>
              <a:gd name="T8" fmla="*/ 2147483647 w 193"/>
              <a:gd name="T9" fmla="*/ 2147483647 h 218"/>
              <a:gd name="T10" fmla="*/ 2147483647 w 193"/>
              <a:gd name="T11" fmla="*/ 2147483647 h 218"/>
              <a:gd name="T12" fmla="*/ 2147483647 w 193"/>
              <a:gd name="T13" fmla="*/ 2147483647 h 218"/>
              <a:gd name="T14" fmla="*/ 2147483647 w 193"/>
              <a:gd name="T15" fmla="*/ 2147483647 h 218"/>
              <a:gd name="T16" fmla="*/ 2147483647 w 193"/>
              <a:gd name="T17" fmla="*/ 2147483647 h 218"/>
              <a:gd name="T18" fmla="*/ 2147483647 w 193"/>
              <a:gd name="T19" fmla="*/ 2147483647 h 218"/>
              <a:gd name="T20" fmla="*/ 2147483647 w 193"/>
              <a:gd name="T21" fmla="*/ 2147483647 h 218"/>
              <a:gd name="T22" fmla="*/ 2147483647 w 193"/>
              <a:gd name="T23" fmla="*/ 2147483647 h 218"/>
              <a:gd name="T24" fmla="*/ 2147483647 w 193"/>
              <a:gd name="T25" fmla="*/ 2147483647 h 218"/>
              <a:gd name="T26" fmla="*/ 2147483647 w 193"/>
              <a:gd name="T27" fmla="*/ 2147483647 h 218"/>
              <a:gd name="T28" fmla="*/ 2147483647 w 193"/>
              <a:gd name="T29" fmla="*/ 2147483647 h 218"/>
              <a:gd name="T30" fmla="*/ 2147483647 w 193"/>
              <a:gd name="T31" fmla="*/ 2147483647 h 218"/>
              <a:gd name="T32" fmla="*/ 2147483647 w 193"/>
              <a:gd name="T33" fmla="*/ 2147483647 h 218"/>
              <a:gd name="T34" fmla="*/ 2147483647 w 193"/>
              <a:gd name="T35" fmla="*/ 2147483647 h 218"/>
              <a:gd name="T36" fmla="*/ 2147483647 w 193"/>
              <a:gd name="T37" fmla="*/ 2147483647 h 218"/>
              <a:gd name="T38" fmla="*/ 2147483647 w 193"/>
              <a:gd name="T39" fmla="*/ 2147483647 h 218"/>
              <a:gd name="T40" fmla="*/ 2147483647 w 193"/>
              <a:gd name="T41" fmla="*/ 2147483647 h 218"/>
              <a:gd name="T42" fmla="*/ 2147483647 w 193"/>
              <a:gd name="T43" fmla="*/ 0 h 218"/>
              <a:gd name="T44" fmla="*/ 2147483647 w 193"/>
              <a:gd name="T45" fmla="*/ 2147483647 h 218"/>
              <a:gd name="T46" fmla="*/ 0 w 193"/>
              <a:gd name="T47" fmla="*/ 2147483647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3"/>
              <a:gd name="T73" fmla="*/ 0 h 218"/>
              <a:gd name="T74" fmla="*/ 193 w 193"/>
              <a:gd name="T75" fmla="*/ 218 h 2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3" h="218">
                <a:moveTo>
                  <a:pt x="0" y="22"/>
                </a:moveTo>
                <a:lnTo>
                  <a:pt x="15" y="45"/>
                </a:lnTo>
                <a:lnTo>
                  <a:pt x="5" y="94"/>
                </a:lnTo>
                <a:lnTo>
                  <a:pt x="15" y="100"/>
                </a:lnTo>
                <a:lnTo>
                  <a:pt x="10" y="107"/>
                </a:lnTo>
                <a:lnTo>
                  <a:pt x="2" y="127"/>
                </a:lnTo>
                <a:lnTo>
                  <a:pt x="18" y="156"/>
                </a:lnTo>
                <a:lnTo>
                  <a:pt x="28" y="216"/>
                </a:lnTo>
                <a:lnTo>
                  <a:pt x="39" y="217"/>
                </a:lnTo>
                <a:lnTo>
                  <a:pt x="56" y="198"/>
                </a:lnTo>
                <a:lnTo>
                  <a:pt x="86" y="214"/>
                </a:lnTo>
                <a:lnTo>
                  <a:pt x="88" y="203"/>
                </a:lnTo>
                <a:lnTo>
                  <a:pt x="114" y="207"/>
                </a:lnTo>
                <a:lnTo>
                  <a:pt x="123" y="164"/>
                </a:lnTo>
                <a:lnTo>
                  <a:pt x="170" y="156"/>
                </a:lnTo>
                <a:lnTo>
                  <a:pt x="186" y="171"/>
                </a:lnTo>
                <a:lnTo>
                  <a:pt x="192" y="138"/>
                </a:lnTo>
                <a:lnTo>
                  <a:pt x="181" y="110"/>
                </a:lnTo>
                <a:lnTo>
                  <a:pt x="154" y="108"/>
                </a:lnTo>
                <a:lnTo>
                  <a:pt x="143" y="65"/>
                </a:lnTo>
                <a:lnTo>
                  <a:pt x="72" y="37"/>
                </a:lnTo>
                <a:lnTo>
                  <a:pt x="68" y="0"/>
                </a:lnTo>
                <a:lnTo>
                  <a:pt x="20" y="23"/>
                </a:lnTo>
                <a:lnTo>
                  <a:pt x="0" y="22"/>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69" name="Freeform 326"/>
          <p:cNvSpPr>
            <a:spLocks/>
          </p:cNvSpPr>
          <p:nvPr/>
        </p:nvSpPr>
        <p:spPr bwMode="auto">
          <a:xfrm>
            <a:off x="2413001" y="3892561"/>
            <a:ext cx="992188" cy="1012825"/>
          </a:xfrm>
          <a:custGeom>
            <a:avLst/>
            <a:gdLst>
              <a:gd name="T0" fmla="*/ 2147483647 w 625"/>
              <a:gd name="T1" fmla="*/ 2147483647 h 638"/>
              <a:gd name="T2" fmla="*/ 2147483647 w 625"/>
              <a:gd name="T3" fmla="*/ 2147483647 h 638"/>
              <a:gd name="T4" fmla="*/ 2147483647 w 625"/>
              <a:gd name="T5" fmla="*/ 2147483647 h 638"/>
              <a:gd name="T6" fmla="*/ 2147483647 w 625"/>
              <a:gd name="T7" fmla="*/ 2147483647 h 638"/>
              <a:gd name="T8" fmla="*/ 2147483647 w 625"/>
              <a:gd name="T9" fmla="*/ 2147483647 h 638"/>
              <a:gd name="T10" fmla="*/ 2147483647 w 625"/>
              <a:gd name="T11" fmla="*/ 2147483647 h 638"/>
              <a:gd name="T12" fmla="*/ 2147483647 w 625"/>
              <a:gd name="T13" fmla="*/ 2147483647 h 638"/>
              <a:gd name="T14" fmla="*/ 2147483647 w 625"/>
              <a:gd name="T15" fmla="*/ 2147483647 h 638"/>
              <a:gd name="T16" fmla="*/ 2147483647 w 625"/>
              <a:gd name="T17" fmla="*/ 2147483647 h 638"/>
              <a:gd name="T18" fmla="*/ 2147483647 w 625"/>
              <a:gd name="T19" fmla="*/ 2147483647 h 638"/>
              <a:gd name="T20" fmla="*/ 2147483647 w 625"/>
              <a:gd name="T21" fmla="*/ 2147483647 h 638"/>
              <a:gd name="T22" fmla="*/ 2147483647 w 625"/>
              <a:gd name="T23" fmla="*/ 2147483647 h 638"/>
              <a:gd name="T24" fmla="*/ 2147483647 w 625"/>
              <a:gd name="T25" fmla="*/ 2147483647 h 638"/>
              <a:gd name="T26" fmla="*/ 2147483647 w 625"/>
              <a:gd name="T27" fmla="*/ 2147483647 h 638"/>
              <a:gd name="T28" fmla="*/ 2147483647 w 625"/>
              <a:gd name="T29" fmla="*/ 2147483647 h 638"/>
              <a:gd name="T30" fmla="*/ 2147483647 w 625"/>
              <a:gd name="T31" fmla="*/ 2147483647 h 638"/>
              <a:gd name="T32" fmla="*/ 2147483647 w 625"/>
              <a:gd name="T33" fmla="*/ 2147483647 h 638"/>
              <a:gd name="T34" fmla="*/ 2147483647 w 625"/>
              <a:gd name="T35" fmla="*/ 2147483647 h 638"/>
              <a:gd name="T36" fmla="*/ 2147483647 w 625"/>
              <a:gd name="T37" fmla="*/ 2147483647 h 638"/>
              <a:gd name="T38" fmla="*/ 2147483647 w 625"/>
              <a:gd name="T39" fmla="*/ 2147483647 h 638"/>
              <a:gd name="T40" fmla="*/ 2147483647 w 625"/>
              <a:gd name="T41" fmla="*/ 2147483647 h 638"/>
              <a:gd name="T42" fmla="*/ 2147483647 w 625"/>
              <a:gd name="T43" fmla="*/ 2147483647 h 638"/>
              <a:gd name="T44" fmla="*/ 2147483647 w 625"/>
              <a:gd name="T45" fmla="*/ 2147483647 h 638"/>
              <a:gd name="T46" fmla="*/ 2147483647 w 625"/>
              <a:gd name="T47" fmla="*/ 2147483647 h 638"/>
              <a:gd name="T48" fmla="*/ 2147483647 w 625"/>
              <a:gd name="T49" fmla="*/ 2147483647 h 638"/>
              <a:gd name="T50" fmla="*/ 2147483647 w 625"/>
              <a:gd name="T51" fmla="*/ 2147483647 h 638"/>
              <a:gd name="T52" fmla="*/ 2147483647 w 625"/>
              <a:gd name="T53" fmla="*/ 2147483647 h 638"/>
              <a:gd name="T54" fmla="*/ 2147483647 w 625"/>
              <a:gd name="T55" fmla="*/ 0 h 638"/>
              <a:gd name="T56" fmla="*/ 2147483647 w 625"/>
              <a:gd name="T57" fmla="*/ 2147483647 h 638"/>
              <a:gd name="T58" fmla="*/ 2147483647 w 625"/>
              <a:gd name="T59" fmla="*/ 2147483647 h 638"/>
              <a:gd name="T60" fmla="*/ 2147483647 w 625"/>
              <a:gd name="T61" fmla="*/ 2147483647 h 638"/>
              <a:gd name="T62" fmla="*/ 2147483647 w 625"/>
              <a:gd name="T63" fmla="*/ 2147483647 h 638"/>
              <a:gd name="T64" fmla="*/ 2147483647 w 625"/>
              <a:gd name="T65" fmla="*/ 2147483647 h 638"/>
              <a:gd name="T66" fmla="*/ 2147483647 w 625"/>
              <a:gd name="T67" fmla="*/ 2147483647 h 638"/>
              <a:gd name="T68" fmla="*/ 0 w 625"/>
              <a:gd name="T69" fmla="*/ 2147483647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5"/>
              <a:gd name="T106" fmla="*/ 0 h 638"/>
              <a:gd name="T107" fmla="*/ 625 w 625"/>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5" h="638">
                <a:moveTo>
                  <a:pt x="0" y="201"/>
                </a:moveTo>
                <a:lnTo>
                  <a:pt x="14" y="231"/>
                </a:lnTo>
                <a:lnTo>
                  <a:pt x="35" y="241"/>
                </a:lnTo>
                <a:lnTo>
                  <a:pt x="52" y="230"/>
                </a:lnTo>
                <a:lnTo>
                  <a:pt x="52" y="256"/>
                </a:lnTo>
                <a:lnTo>
                  <a:pt x="66" y="256"/>
                </a:lnTo>
                <a:lnTo>
                  <a:pt x="86" y="257"/>
                </a:lnTo>
                <a:lnTo>
                  <a:pt x="134" y="234"/>
                </a:lnTo>
                <a:lnTo>
                  <a:pt x="138" y="271"/>
                </a:lnTo>
                <a:lnTo>
                  <a:pt x="209" y="299"/>
                </a:lnTo>
                <a:lnTo>
                  <a:pt x="220" y="342"/>
                </a:lnTo>
                <a:lnTo>
                  <a:pt x="247" y="344"/>
                </a:lnTo>
                <a:lnTo>
                  <a:pt x="258" y="372"/>
                </a:lnTo>
                <a:lnTo>
                  <a:pt x="252" y="405"/>
                </a:lnTo>
                <a:lnTo>
                  <a:pt x="256" y="437"/>
                </a:lnTo>
                <a:lnTo>
                  <a:pt x="289" y="442"/>
                </a:lnTo>
                <a:lnTo>
                  <a:pt x="294" y="465"/>
                </a:lnTo>
                <a:lnTo>
                  <a:pt x="310" y="469"/>
                </a:lnTo>
                <a:lnTo>
                  <a:pt x="307" y="497"/>
                </a:lnTo>
                <a:lnTo>
                  <a:pt x="320" y="498"/>
                </a:lnTo>
                <a:lnTo>
                  <a:pt x="323" y="522"/>
                </a:lnTo>
                <a:lnTo>
                  <a:pt x="260" y="576"/>
                </a:lnTo>
                <a:lnTo>
                  <a:pt x="272" y="573"/>
                </a:lnTo>
                <a:lnTo>
                  <a:pt x="320" y="606"/>
                </a:lnTo>
                <a:lnTo>
                  <a:pt x="330" y="620"/>
                </a:lnTo>
                <a:lnTo>
                  <a:pt x="326" y="637"/>
                </a:lnTo>
                <a:lnTo>
                  <a:pt x="402" y="542"/>
                </a:lnTo>
                <a:lnTo>
                  <a:pt x="407" y="494"/>
                </a:lnTo>
                <a:lnTo>
                  <a:pt x="468" y="451"/>
                </a:lnTo>
                <a:lnTo>
                  <a:pt x="506" y="451"/>
                </a:lnTo>
                <a:lnTo>
                  <a:pt x="522" y="436"/>
                </a:lnTo>
                <a:lnTo>
                  <a:pt x="554" y="363"/>
                </a:lnTo>
                <a:lnTo>
                  <a:pt x="558" y="292"/>
                </a:lnTo>
                <a:lnTo>
                  <a:pt x="618" y="225"/>
                </a:lnTo>
                <a:lnTo>
                  <a:pt x="624" y="195"/>
                </a:lnTo>
                <a:lnTo>
                  <a:pt x="614" y="165"/>
                </a:lnTo>
                <a:lnTo>
                  <a:pt x="589" y="161"/>
                </a:lnTo>
                <a:lnTo>
                  <a:pt x="549" y="131"/>
                </a:lnTo>
                <a:lnTo>
                  <a:pt x="471" y="124"/>
                </a:lnTo>
                <a:lnTo>
                  <a:pt x="463" y="106"/>
                </a:lnTo>
                <a:lnTo>
                  <a:pt x="428" y="92"/>
                </a:lnTo>
                <a:lnTo>
                  <a:pt x="413" y="93"/>
                </a:lnTo>
                <a:lnTo>
                  <a:pt x="392" y="121"/>
                </a:lnTo>
                <a:lnTo>
                  <a:pt x="392" y="111"/>
                </a:lnTo>
                <a:lnTo>
                  <a:pt x="358" y="115"/>
                </a:lnTo>
                <a:lnTo>
                  <a:pt x="372" y="110"/>
                </a:lnTo>
                <a:lnTo>
                  <a:pt x="359" y="88"/>
                </a:lnTo>
                <a:lnTo>
                  <a:pt x="384" y="57"/>
                </a:lnTo>
                <a:lnTo>
                  <a:pt x="357" y="18"/>
                </a:lnTo>
                <a:lnTo>
                  <a:pt x="334" y="49"/>
                </a:lnTo>
                <a:lnTo>
                  <a:pt x="311" y="47"/>
                </a:lnTo>
                <a:lnTo>
                  <a:pt x="278" y="51"/>
                </a:lnTo>
                <a:lnTo>
                  <a:pt x="232" y="58"/>
                </a:lnTo>
                <a:lnTo>
                  <a:pt x="224" y="42"/>
                </a:lnTo>
                <a:lnTo>
                  <a:pt x="227" y="11"/>
                </a:lnTo>
                <a:lnTo>
                  <a:pt x="213" y="0"/>
                </a:lnTo>
                <a:lnTo>
                  <a:pt x="173" y="19"/>
                </a:lnTo>
                <a:lnTo>
                  <a:pt x="145" y="13"/>
                </a:lnTo>
                <a:lnTo>
                  <a:pt x="153" y="44"/>
                </a:lnTo>
                <a:lnTo>
                  <a:pt x="168" y="47"/>
                </a:lnTo>
                <a:lnTo>
                  <a:pt x="130" y="69"/>
                </a:lnTo>
                <a:lnTo>
                  <a:pt x="112" y="61"/>
                </a:lnTo>
                <a:lnTo>
                  <a:pt x="103" y="50"/>
                </a:lnTo>
                <a:lnTo>
                  <a:pt x="64" y="56"/>
                </a:lnTo>
                <a:lnTo>
                  <a:pt x="76" y="73"/>
                </a:lnTo>
                <a:lnTo>
                  <a:pt x="61" y="74"/>
                </a:lnTo>
                <a:lnTo>
                  <a:pt x="70" y="102"/>
                </a:lnTo>
                <a:lnTo>
                  <a:pt x="62" y="148"/>
                </a:lnTo>
                <a:lnTo>
                  <a:pt x="22" y="165"/>
                </a:lnTo>
                <a:lnTo>
                  <a:pt x="0" y="201"/>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0" name="Freeform 327"/>
          <p:cNvSpPr>
            <a:spLocks/>
          </p:cNvSpPr>
          <p:nvPr/>
        </p:nvSpPr>
        <p:spPr bwMode="auto">
          <a:xfrm>
            <a:off x="2368553" y="4465652"/>
            <a:ext cx="212725" cy="1062037"/>
          </a:xfrm>
          <a:custGeom>
            <a:avLst/>
            <a:gdLst>
              <a:gd name="T0" fmla="*/ 0 w 134"/>
              <a:gd name="T1" fmla="*/ 2147483647 h 669"/>
              <a:gd name="T2" fmla="*/ 2147483647 w 134"/>
              <a:gd name="T3" fmla="*/ 2147483647 h 669"/>
              <a:gd name="T4" fmla="*/ 2147483647 w 134"/>
              <a:gd name="T5" fmla="*/ 2147483647 h 669"/>
              <a:gd name="T6" fmla="*/ 2147483647 w 134"/>
              <a:gd name="T7" fmla="*/ 2147483647 h 669"/>
              <a:gd name="T8" fmla="*/ 2147483647 w 134"/>
              <a:gd name="T9" fmla="*/ 2147483647 h 669"/>
              <a:gd name="T10" fmla="*/ 2147483647 w 134"/>
              <a:gd name="T11" fmla="*/ 2147483647 h 669"/>
              <a:gd name="T12" fmla="*/ 2147483647 w 134"/>
              <a:gd name="T13" fmla="*/ 2147483647 h 669"/>
              <a:gd name="T14" fmla="*/ 2147483647 w 134"/>
              <a:gd name="T15" fmla="*/ 2147483647 h 669"/>
              <a:gd name="T16" fmla="*/ 2147483647 w 134"/>
              <a:gd name="T17" fmla="*/ 2147483647 h 669"/>
              <a:gd name="T18" fmla="*/ 2147483647 w 134"/>
              <a:gd name="T19" fmla="*/ 2147483647 h 669"/>
              <a:gd name="T20" fmla="*/ 2147483647 w 134"/>
              <a:gd name="T21" fmla="*/ 2147483647 h 669"/>
              <a:gd name="T22" fmla="*/ 2147483647 w 134"/>
              <a:gd name="T23" fmla="*/ 2147483647 h 669"/>
              <a:gd name="T24" fmla="*/ 2147483647 w 134"/>
              <a:gd name="T25" fmla="*/ 0 h 669"/>
              <a:gd name="T26" fmla="*/ 2147483647 w 134"/>
              <a:gd name="T27" fmla="*/ 2147483647 h 669"/>
              <a:gd name="T28" fmla="*/ 2147483647 w 134"/>
              <a:gd name="T29" fmla="*/ 2147483647 h 669"/>
              <a:gd name="T30" fmla="*/ 2147483647 w 134"/>
              <a:gd name="T31" fmla="*/ 2147483647 h 669"/>
              <a:gd name="T32" fmla="*/ 2147483647 w 134"/>
              <a:gd name="T33" fmla="*/ 2147483647 h 669"/>
              <a:gd name="T34" fmla="*/ 2147483647 w 134"/>
              <a:gd name="T35" fmla="*/ 2147483647 h 669"/>
              <a:gd name="T36" fmla="*/ 2147483647 w 134"/>
              <a:gd name="T37" fmla="*/ 2147483647 h 669"/>
              <a:gd name="T38" fmla="*/ 2147483647 w 134"/>
              <a:gd name="T39" fmla="*/ 2147483647 h 669"/>
              <a:gd name="T40" fmla="*/ 2147483647 w 134"/>
              <a:gd name="T41" fmla="*/ 2147483647 h 669"/>
              <a:gd name="T42" fmla="*/ 2147483647 w 134"/>
              <a:gd name="T43" fmla="*/ 2147483647 h 669"/>
              <a:gd name="T44" fmla="*/ 2147483647 w 134"/>
              <a:gd name="T45" fmla="*/ 2147483647 h 669"/>
              <a:gd name="T46" fmla="*/ 2147483647 w 134"/>
              <a:gd name="T47" fmla="*/ 2147483647 h 669"/>
              <a:gd name="T48" fmla="*/ 2147483647 w 134"/>
              <a:gd name="T49" fmla="*/ 2147483647 h 669"/>
              <a:gd name="T50" fmla="*/ 2147483647 w 134"/>
              <a:gd name="T51" fmla="*/ 2147483647 h 669"/>
              <a:gd name="T52" fmla="*/ 2147483647 w 134"/>
              <a:gd name="T53" fmla="*/ 2147483647 h 669"/>
              <a:gd name="T54" fmla="*/ 2147483647 w 134"/>
              <a:gd name="T55" fmla="*/ 2147483647 h 669"/>
              <a:gd name="T56" fmla="*/ 2147483647 w 134"/>
              <a:gd name="T57" fmla="*/ 2147483647 h 669"/>
              <a:gd name="T58" fmla="*/ 2147483647 w 134"/>
              <a:gd name="T59" fmla="*/ 2147483647 h 669"/>
              <a:gd name="T60" fmla="*/ 2147483647 w 134"/>
              <a:gd name="T61" fmla="*/ 2147483647 h 669"/>
              <a:gd name="T62" fmla="*/ 2147483647 w 134"/>
              <a:gd name="T63" fmla="*/ 2147483647 h 669"/>
              <a:gd name="T64" fmla="*/ 2147483647 w 134"/>
              <a:gd name="T65" fmla="*/ 2147483647 h 669"/>
              <a:gd name="T66" fmla="*/ 2147483647 w 134"/>
              <a:gd name="T67" fmla="*/ 2147483647 h 669"/>
              <a:gd name="T68" fmla="*/ 2147483647 w 134"/>
              <a:gd name="T69" fmla="*/ 2147483647 h 669"/>
              <a:gd name="T70" fmla="*/ 2147483647 w 134"/>
              <a:gd name="T71" fmla="*/ 2147483647 h 669"/>
              <a:gd name="T72" fmla="*/ 2147483647 w 134"/>
              <a:gd name="T73" fmla="*/ 2147483647 h 669"/>
              <a:gd name="T74" fmla="*/ 2147483647 w 134"/>
              <a:gd name="T75" fmla="*/ 2147483647 h 669"/>
              <a:gd name="T76" fmla="*/ 2147483647 w 134"/>
              <a:gd name="T77" fmla="*/ 2147483647 h 669"/>
              <a:gd name="T78" fmla="*/ 2147483647 w 134"/>
              <a:gd name="T79" fmla="*/ 2147483647 h 669"/>
              <a:gd name="T80" fmla="*/ 2147483647 w 134"/>
              <a:gd name="T81" fmla="*/ 2147483647 h 669"/>
              <a:gd name="T82" fmla="*/ 2147483647 w 134"/>
              <a:gd name="T83" fmla="*/ 2147483647 h 669"/>
              <a:gd name="T84" fmla="*/ 2147483647 w 134"/>
              <a:gd name="T85" fmla="*/ 2147483647 h 669"/>
              <a:gd name="T86" fmla="*/ 2147483647 w 134"/>
              <a:gd name="T87" fmla="*/ 2147483647 h 669"/>
              <a:gd name="T88" fmla="*/ 2147483647 w 134"/>
              <a:gd name="T89" fmla="*/ 2147483647 h 669"/>
              <a:gd name="T90" fmla="*/ 2147483647 w 134"/>
              <a:gd name="T91" fmla="*/ 2147483647 h 669"/>
              <a:gd name="T92" fmla="*/ 2147483647 w 134"/>
              <a:gd name="T93" fmla="*/ 2147483647 h 669"/>
              <a:gd name="T94" fmla="*/ 0 w 134"/>
              <a:gd name="T95" fmla="*/ 2147483647 h 6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669"/>
              <a:gd name="T146" fmla="*/ 134 w 134"/>
              <a:gd name="T147" fmla="*/ 669 h 6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669">
                <a:moveTo>
                  <a:pt x="0" y="522"/>
                </a:moveTo>
                <a:lnTo>
                  <a:pt x="11" y="504"/>
                </a:lnTo>
                <a:lnTo>
                  <a:pt x="28" y="517"/>
                </a:lnTo>
                <a:lnTo>
                  <a:pt x="46" y="483"/>
                </a:lnTo>
                <a:lnTo>
                  <a:pt x="39" y="470"/>
                </a:lnTo>
                <a:lnTo>
                  <a:pt x="53" y="422"/>
                </a:lnTo>
                <a:lnTo>
                  <a:pt x="28" y="418"/>
                </a:lnTo>
                <a:lnTo>
                  <a:pt x="32" y="342"/>
                </a:lnTo>
                <a:lnTo>
                  <a:pt x="65" y="262"/>
                </a:lnTo>
                <a:lnTo>
                  <a:pt x="64" y="195"/>
                </a:lnTo>
                <a:lnTo>
                  <a:pt x="87" y="68"/>
                </a:lnTo>
                <a:lnTo>
                  <a:pt x="80" y="12"/>
                </a:lnTo>
                <a:lnTo>
                  <a:pt x="96" y="0"/>
                </a:lnTo>
                <a:lnTo>
                  <a:pt x="112" y="29"/>
                </a:lnTo>
                <a:lnTo>
                  <a:pt x="122" y="89"/>
                </a:lnTo>
                <a:lnTo>
                  <a:pt x="133" y="90"/>
                </a:lnTo>
                <a:lnTo>
                  <a:pt x="132" y="110"/>
                </a:lnTo>
                <a:lnTo>
                  <a:pt x="114" y="118"/>
                </a:lnTo>
                <a:lnTo>
                  <a:pt x="115" y="157"/>
                </a:lnTo>
                <a:lnTo>
                  <a:pt x="96" y="179"/>
                </a:lnTo>
                <a:lnTo>
                  <a:pt x="80" y="233"/>
                </a:lnTo>
                <a:lnTo>
                  <a:pt x="92" y="285"/>
                </a:lnTo>
                <a:lnTo>
                  <a:pt x="71" y="329"/>
                </a:lnTo>
                <a:lnTo>
                  <a:pt x="57" y="439"/>
                </a:lnTo>
                <a:lnTo>
                  <a:pt x="68" y="479"/>
                </a:lnTo>
                <a:lnTo>
                  <a:pt x="57" y="483"/>
                </a:lnTo>
                <a:lnTo>
                  <a:pt x="63" y="518"/>
                </a:lnTo>
                <a:lnTo>
                  <a:pt x="36" y="593"/>
                </a:lnTo>
                <a:lnTo>
                  <a:pt x="38" y="604"/>
                </a:lnTo>
                <a:lnTo>
                  <a:pt x="52" y="601"/>
                </a:lnTo>
                <a:lnTo>
                  <a:pt x="57" y="629"/>
                </a:lnTo>
                <a:lnTo>
                  <a:pt x="115" y="635"/>
                </a:lnTo>
                <a:lnTo>
                  <a:pt x="76" y="646"/>
                </a:lnTo>
                <a:lnTo>
                  <a:pt x="71" y="668"/>
                </a:lnTo>
                <a:lnTo>
                  <a:pt x="54" y="662"/>
                </a:lnTo>
                <a:lnTo>
                  <a:pt x="73" y="648"/>
                </a:lnTo>
                <a:lnTo>
                  <a:pt x="45" y="642"/>
                </a:lnTo>
                <a:lnTo>
                  <a:pt x="42" y="618"/>
                </a:lnTo>
                <a:lnTo>
                  <a:pt x="34" y="629"/>
                </a:lnTo>
                <a:lnTo>
                  <a:pt x="24" y="608"/>
                </a:lnTo>
                <a:lnTo>
                  <a:pt x="29" y="601"/>
                </a:lnTo>
                <a:lnTo>
                  <a:pt x="17" y="591"/>
                </a:lnTo>
                <a:lnTo>
                  <a:pt x="28" y="579"/>
                </a:lnTo>
                <a:lnTo>
                  <a:pt x="17" y="547"/>
                </a:lnTo>
                <a:lnTo>
                  <a:pt x="38" y="550"/>
                </a:lnTo>
                <a:lnTo>
                  <a:pt x="17" y="533"/>
                </a:lnTo>
                <a:lnTo>
                  <a:pt x="22" y="521"/>
                </a:lnTo>
                <a:lnTo>
                  <a:pt x="0" y="522"/>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1" name="Freeform 328"/>
          <p:cNvSpPr>
            <a:spLocks/>
          </p:cNvSpPr>
          <p:nvPr/>
        </p:nvSpPr>
        <p:spPr bwMode="auto">
          <a:xfrm>
            <a:off x="2379663" y="5354652"/>
            <a:ext cx="19052" cy="41275"/>
          </a:xfrm>
          <a:custGeom>
            <a:avLst/>
            <a:gdLst>
              <a:gd name="T0" fmla="*/ 0 w 12"/>
              <a:gd name="T1" fmla="*/ 2147483647 h 26"/>
              <a:gd name="T2" fmla="*/ 2147483647 w 12"/>
              <a:gd name="T3" fmla="*/ 0 h 26"/>
              <a:gd name="T4" fmla="*/ 2147483647 w 12"/>
              <a:gd name="T5" fmla="*/ 2147483647 h 26"/>
              <a:gd name="T6" fmla="*/ 0 w 12"/>
              <a:gd name="T7" fmla="*/ 2147483647 h 26"/>
              <a:gd name="T8" fmla="*/ 0 60000 65536"/>
              <a:gd name="T9" fmla="*/ 0 60000 65536"/>
              <a:gd name="T10" fmla="*/ 0 60000 65536"/>
              <a:gd name="T11" fmla="*/ 0 60000 65536"/>
              <a:gd name="T12" fmla="*/ 0 w 12"/>
              <a:gd name="T13" fmla="*/ 0 h 26"/>
              <a:gd name="T14" fmla="*/ 12 w 12"/>
              <a:gd name="T15" fmla="*/ 26 h 26"/>
            </a:gdLst>
            <a:ahLst/>
            <a:cxnLst>
              <a:cxn ang="T8">
                <a:pos x="T0" y="T1"/>
              </a:cxn>
              <a:cxn ang="T9">
                <a:pos x="T2" y="T3"/>
              </a:cxn>
              <a:cxn ang="T10">
                <a:pos x="T4" y="T5"/>
              </a:cxn>
              <a:cxn ang="T11">
                <a:pos x="T6" y="T7"/>
              </a:cxn>
            </a:cxnLst>
            <a:rect l="T12" t="T13" r="T14" b="T15"/>
            <a:pathLst>
              <a:path w="12" h="26">
                <a:moveTo>
                  <a:pt x="0" y="12"/>
                </a:moveTo>
                <a:lnTo>
                  <a:pt x="4" y="0"/>
                </a:lnTo>
                <a:lnTo>
                  <a:pt x="11" y="25"/>
                </a:lnTo>
                <a:lnTo>
                  <a:pt x="0" y="12"/>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2" name="Freeform 329"/>
          <p:cNvSpPr>
            <a:spLocks/>
          </p:cNvSpPr>
          <p:nvPr/>
        </p:nvSpPr>
        <p:spPr bwMode="auto">
          <a:xfrm>
            <a:off x="2398714" y="5140326"/>
            <a:ext cx="15875" cy="50800"/>
          </a:xfrm>
          <a:custGeom>
            <a:avLst/>
            <a:gdLst>
              <a:gd name="T0" fmla="*/ 0 w 10"/>
              <a:gd name="T1" fmla="*/ 2147483647 h 32"/>
              <a:gd name="T2" fmla="*/ 2147483647 w 10"/>
              <a:gd name="T3" fmla="*/ 0 h 32"/>
              <a:gd name="T4" fmla="*/ 2147483647 w 10"/>
              <a:gd name="T5" fmla="*/ 2147483647 h 32"/>
              <a:gd name="T6" fmla="*/ 0 w 10"/>
              <a:gd name="T7" fmla="*/ 2147483647 h 32"/>
              <a:gd name="T8" fmla="*/ 0 60000 65536"/>
              <a:gd name="T9" fmla="*/ 0 60000 65536"/>
              <a:gd name="T10" fmla="*/ 0 60000 65536"/>
              <a:gd name="T11" fmla="*/ 0 60000 65536"/>
              <a:gd name="T12" fmla="*/ 0 w 10"/>
              <a:gd name="T13" fmla="*/ 0 h 32"/>
              <a:gd name="T14" fmla="*/ 10 w 10"/>
              <a:gd name="T15" fmla="*/ 32 h 32"/>
            </a:gdLst>
            <a:ahLst/>
            <a:cxnLst>
              <a:cxn ang="T8">
                <a:pos x="T0" y="T1"/>
              </a:cxn>
              <a:cxn ang="T9">
                <a:pos x="T2" y="T3"/>
              </a:cxn>
              <a:cxn ang="T10">
                <a:pos x="T4" y="T5"/>
              </a:cxn>
              <a:cxn ang="T11">
                <a:pos x="T6" y="T7"/>
              </a:cxn>
            </a:cxnLst>
            <a:rect l="T12" t="T13" r="T14" b="T15"/>
            <a:pathLst>
              <a:path w="10" h="32">
                <a:moveTo>
                  <a:pt x="0" y="27"/>
                </a:moveTo>
                <a:lnTo>
                  <a:pt x="9" y="0"/>
                </a:lnTo>
                <a:lnTo>
                  <a:pt x="9" y="31"/>
                </a:lnTo>
                <a:lnTo>
                  <a:pt x="0" y="27"/>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3" name="Freeform 330"/>
          <p:cNvSpPr>
            <a:spLocks/>
          </p:cNvSpPr>
          <p:nvPr/>
        </p:nvSpPr>
        <p:spPr bwMode="auto">
          <a:xfrm>
            <a:off x="2416178" y="5513388"/>
            <a:ext cx="34925" cy="23812"/>
          </a:xfrm>
          <a:custGeom>
            <a:avLst/>
            <a:gdLst>
              <a:gd name="T0" fmla="*/ 0 w 22"/>
              <a:gd name="T1" fmla="*/ 0 h 15"/>
              <a:gd name="T2" fmla="*/ 2147483647 w 22"/>
              <a:gd name="T3" fmla="*/ 2147483647 h 15"/>
              <a:gd name="T4" fmla="*/ 2147483647 w 22"/>
              <a:gd name="T5" fmla="*/ 2147483647 h 15"/>
              <a:gd name="T6" fmla="*/ 0 w 22"/>
              <a:gd name="T7" fmla="*/ 0 h 15"/>
              <a:gd name="T8" fmla="*/ 0 60000 65536"/>
              <a:gd name="T9" fmla="*/ 0 60000 65536"/>
              <a:gd name="T10" fmla="*/ 0 60000 65536"/>
              <a:gd name="T11" fmla="*/ 0 60000 65536"/>
              <a:gd name="T12" fmla="*/ 0 w 22"/>
              <a:gd name="T13" fmla="*/ 0 h 15"/>
              <a:gd name="T14" fmla="*/ 22 w 22"/>
              <a:gd name="T15" fmla="*/ 15 h 15"/>
            </a:gdLst>
            <a:ahLst/>
            <a:cxnLst>
              <a:cxn ang="T8">
                <a:pos x="T0" y="T1"/>
              </a:cxn>
              <a:cxn ang="T9">
                <a:pos x="T2" y="T3"/>
              </a:cxn>
              <a:cxn ang="T10">
                <a:pos x="T4" y="T5"/>
              </a:cxn>
              <a:cxn ang="T11">
                <a:pos x="T6" y="T7"/>
              </a:cxn>
            </a:cxnLst>
            <a:rect l="T12" t="T13" r="T14" b="T15"/>
            <a:pathLst>
              <a:path w="22" h="15">
                <a:moveTo>
                  <a:pt x="0" y="0"/>
                </a:moveTo>
                <a:lnTo>
                  <a:pt x="20" y="3"/>
                </a:lnTo>
                <a:lnTo>
                  <a:pt x="21" y="14"/>
                </a:lnTo>
                <a:lnTo>
                  <a:pt x="0" y="0"/>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4" name="Freeform 331"/>
          <p:cNvSpPr>
            <a:spLocks/>
          </p:cNvSpPr>
          <p:nvPr/>
        </p:nvSpPr>
        <p:spPr bwMode="auto">
          <a:xfrm>
            <a:off x="2422525" y="5464176"/>
            <a:ext cx="50800" cy="50800"/>
          </a:xfrm>
          <a:custGeom>
            <a:avLst/>
            <a:gdLst>
              <a:gd name="T0" fmla="*/ 0 w 32"/>
              <a:gd name="T1" fmla="*/ 2147483647 h 32"/>
              <a:gd name="T2" fmla="*/ 2147483647 w 32"/>
              <a:gd name="T3" fmla="*/ 0 h 32"/>
              <a:gd name="T4" fmla="*/ 2147483647 w 32"/>
              <a:gd name="T5" fmla="*/ 2147483647 h 32"/>
              <a:gd name="T6" fmla="*/ 2147483647 w 32"/>
              <a:gd name="T7" fmla="*/ 2147483647 h 32"/>
              <a:gd name="T8" fmla="*/ 2147483647 w 32"/>
              <a:gd name="T9" fmla="*/ 2147483647 h 32"/>
              <a:gd name="T10" fmla="*/ 0 w 32"/>
              <a:gd name="T11" fmla="*/ 2147483647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5"/>
                </a:moveTo>
                <a:lnTo>
                  <a:pt x="8" y="0"/>
                </a:lnTo>
                <a:lnTo>
                  <a:pt x="8" y="14"/>
                </a:lnTo>
                <a:lnTo>
                  <a:pt x="31" y="20"/>
                </a:lnTo>
                <a:lnTo>
                  <a:pt x="16" y="31"/>
                </a:lnTo>
                <a:lnTo>
                  <a:pt x="0" y="5"/>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5" name="Freeform 332"/>
          <p:cNvSpPr>
            <a:spLocks/>
          </p:cNvSpPr>
          <p:nvPr/>
        </p:nvSpPr>
        <p:spPr bwMode="auto">
          <a:xfrm>
            <a:off x="2459043" y="5529277"/>
            <a:ext cx="28575" cy="14287"/>
          </a:xfrm>
          <a:custGeom>
            <a:avLst/>
            <a:gdLst>
              <a:gd name="T0" fmla="*/ 0 w 18"/>
              <a:gd name="T1" fmla="*/ 2147483647 h 9"/>
              <a:gd name="T2" fmla="*/ 2147483647 w 18"/>
              <a:gd name="T3" fmla="*/ 0 h 9"/>
              <a:gd name="T4" fmla="*/ 2147483647 w 18"/>
              <a:gd name="T5" fmla="*/ 2147483647 h 9"/>
              <a:gd name="T6" fmla="*/ 0 w 18"/>
              <a:gd name="T7" fmla="*/ 2147483647 h 9"/>
              <a:gd name="T8" fmla="*/ 0 60000 65536"/>
              <a:gd name="T9" fmla="*/ 0 60000 65536"/>
              <a:gd name="T10" fmla="*/ 0 60000 65536"/>
              <a:gd name="T11" fmla="*/ 0 60000 65536"/>
              <a:gd name="T12" fmla="*/ 0 w 18"/>
              <a:gd name="T13" fmla="*/ 0 h 9"/>
              <a:gd name="T14" fmla="*/ 18 w 18"/>
              <a:gd name="T15" fmla="*/ 9 h 9"/>
            </a:gdLst>
            <a:ahLst/>
            <a:cxnLst>
              <a:cxn ang="T8">
                <a:pos x="T0" y="T1"/>
              </a:cxn>
              <a:cxn ang="T9">
                <a:pos x="T2" y="T3"/>
              </a:cxn>
              <a:cxn ang="T10">
                <a:pos x="T4" y="T5"/>
              </a:cxn>
              <a:cxn ang="T11">
                <a:pos x="T6" y="T7"/>
              </a:cxn>
            </a:cxnLst>
            <a:rect l="T12" t="T13" r="T14" b="T15"/>
            <a:pathLst>
              <a:path w="18" h="9">
                <a:moveTo>
                  <a:pt x="0" y="6"/>
                </a:moveTo>
                <a:lnTo>
                  <a:pt x="4" y="0"/>
                </a:lnTo>
                <a:lnTo>
                  <a:pt x="17" y="8"/>
                </a:lnTo>
                <a:lnTo>
                  <a:pt x="0" y="6"/>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6" name="Freeform 333"/>
          <p:cNvSpPr>
            <a:spLocks/>
          </p:cNvSpPr>
          <p:nvPr/>
        </p:nvSpPr>
        <p:spPr bwMode="auto">
          <a:xfrm>
            <a:off x="2476507" y="5486414"/>
            <a:ext cx="71439" cy="79375"/>
          </a:xfrm>
          <a:custGeom>
            <a:avLst/>
            <a:gdLst>
              <a:gd name="T0" fmla="*/ 0 w 45"/>
              <a:gd name="T1" fmla="*/ 2147483647 h 50"/>
              <a:gd name="T2" fmla="*/ 2147483647 w 45"/>
              <a:gd name="T3" fmla="*/ 2147483647 h 50"/>
              <a:gd name="T4" fmla="*/ 2147483647 w 45"/>
              <a:gd name="T5" fmla="*/ 2147483647 h 50"/>
              <a:gd name="T6" fmla="*/ 2147483647 w 45"/>
              <a:gd name="T7" fmla="*/ 2147483647 h 50"/>
              <a:gd name="T8" fmla="*/ 2147483647 w 45"/>
              <a:gd name="T9" fmla="*/ 2147483647 h 50"/>
              <a:gd name="T10" fmla="*/ 2147483647 w 45"/>
              <a:gd name="T11" fmla="*/ 2147483647 h 50"/>
              <a:gd name="T12" fmla="*/ 2147483647 w 45"/>
              <a:gd name="T13" fmla="*/ 2147483647 h 50"/>
              <a:gd name="T14" fmla="*/ 2147483647 w 45"/>
              <a:gd name="T15" fmla="*/ 0 h 50"/>
              <a:gd name="T16" fmla="*/ 2147483647 w 45"/>
              <a:gd name="T17" fmla="*/ 2147483647 h 50"/>
              <a:gd name="T18" fmla="*/ 0 w 45"/>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0"/>
              <a:gd name="T32" fmla="*/ 45 w 4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0">
                <a:moveTo>
                  <a:pt x="0" y="40"/>
                </a:moveTo>
                <a:lnTo>
                  <a:pt x="7" y="33"/>
                </a:lnTo>
                <a:lnTo>
                  <a:pt x="31" y="37"/>
                </a:lnTo>
                <a:lnTo>
                  <a:pt x="20" y="25"/>
                </a:lnTo>
                <a:lnTo>
                  <a:pt x="32" y="17"/>
                </a:lnTo>
                <a:lnTo>
                  <a:pt x="14" y="15"/>
                </a:lnTo>
                <a:lnTo>
                  <a:pt x="14" y="3"/>
                </a:lnTo>
                <a:lnTo>
                  <a:pt x="43" y="0"/>
                </a:lnTo>
                <a:lnTo>
                  <a:pt x="44" y="49"/>
                </a:lnTo>
                <a:lnTo>
                  <a:pt x="0" y="40"/>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7" name="Freeform 334"/>
          <p:cNvSpPr>
            <a:spLocks/>
          </p:cNvSpPr>
          <p:nvPr/>
        </p:nvSpPr>
        <p:spPr bwMode="auto">
          <a:xfrm>
            <a:off x="2511428" y="5575314"/>
            <a:ext cx="53975" cy="17463"/>
          </a:xfrm>
          <a:custGeom>
            <a:avLst/>
            <a:gdLst>
              <a:gd name="T0" fmla="*/ 0 w 34"/>
              <a:gd name="T1" fmla="*/ 0 h 11"/>
              <a:gd name="T2" fmla="*/ 2147483647 w 34"/>
              <a:gd name="T3" fmla="*/ 2147483647 h 11"/>
              <a:gd name="T4" fmla="*/ 2147483647 w 34"/>
              <a:gd name="T5" fmla="*/ 2147483647 h 11"/>
              <a:gd name="T6" fmla="*/ 0 w 34"/>
              <a:gd name="T7" fmla="*/ 0 h 11"/>
              <a:gd name="T8" fmla="*/ 0 60000 65536"/>
              <a:gd name="T9" fmla="*/ 0 60000 65536"/>
              <a:gd name="T10" fmla="*/ 0 60000 65536"/>
              <a:gd name="T11" fmla="*/ 0 60000 65536"/>
              <a:gd name="T12" fmla="*/ 0 w 34"/>
              <a:gd name="T13" fmla="*/ 0 h 11"/>
              <a:gd name="T14" fmla="*/ 34 w 34"/>
              <a:gd name="T15" fmla="*/ 11 h 11"/>
            </a:gdLst>
            <a:ahLst/>
            <a:cxnLst>
              <a:cxn ang="T8">
                <a:pos x="T0" y="T1"/>
              </a:cxn>
              <a:cxn ang="T9">
                <a:pos x="T2" y="T3"/>
              </a:cxn>
              <a:cxn ang="T10">
                <a:pos x="T4" y="T5"/>
              </a:cxn>
              <a:cxn ang="T11">
                <a:pos x="T6" y="T7"/>
              </a:cxn>
            </a:cxnLst>
            <a:rect l="T12" t="T13" r="T14" b="T15"/>
            <a:pathLst>
              <a:path w="34" h="11">
                <a:moveTo>
                  <a:pt x="0" y="0"/>
                </a:moveTo>
                <a:lnTo>
                  <a:pt x="30" y="3"/>
                </a:lnTo>
                <a:lnTo>
                  <a:pt x="33" y="10"/>
                </a:lnTo>
                <a:lnTo>
                  <a:pt x="0" y="0"/>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8" name="Freeform 335"/>
          <p:cNvSpPr>
            <a:spLocks/>
          </p:cNvSpPr>
          <p:nvPr/>
        </p:nvSpPr>
        <p:spPr bwMode="auto">
          <a:xfrm>
            <a:off x="2562225" y="5565789"/>
            <a:ext cx="25400" cy="11113"/>
          </a:xfrm>
          <a:custGeom>
            <a:avLst/>
            <a:gdLst>
              <a:gd name="T0" fmla="*/ 0 w 16"/>
              <a:gd name="T1" fmla="*/ 2147483647 h 7"/>
              <a:gd name="T2" fmla="*/ 2147483647 w 16"/>
              <a:gd name="T3" fmla="*/ 0 h 7"/>
              <a:gd name="T4" fmla="*/ 2147483647 w 16"/>
              <a:gd name="T5" fmla="*/ 2147483647 h 7"/>
              <a:gd name="T6" fmla="*/ 0 w 16"/>
              <a:gd name="T7" fmla="*/ 2147483647 h 7"/>
              <a:gd name="T8" fmla="*/ 0 60000 65536"/>
              <a:gd name="T9" fmla="*/ 0 60000 65536"/>
              <a:gd name="T10" fmla="*/ 0 60000 65536"/>
              <a:gd name="T11" fmla="*/ 0 60000 65536"/>
              <a:gd name="T12" fmla="*/ 0 w 16"/>
              <a:gd name="T13" fmla="*/ 0 h 7"/>
              <a:gd name="T14" fmla="*/ 16 w 16"/>
              <a:gd name="T15" fmla="*/ 7 h 7"/>
            </a:gdLst>
            <a:ahLst/>
            <a:cxnLst>
              <a:cxn ang="T8">
                <a:pos x="T0" y="T1"/>
              </a:cxn>
              <a:cxn ang="T9">
                <a:pos x="T2" y="T3"/>
              </a:cxn>
              <a:cxn ang="T10">
                <a:pos x="T4" y="T5"/>
              </a:cxn>
              <a:cxn ang="T11">
                <a:pos x="T6" y="T7"/>
              </a:cxn>
            </a:cxnLst>
            <a:rect l="T12" t="T13" r="T14" b="T15"/>
            <a:pathLst>
              <a:path w="16" h="7">
                <a:moveTo>
                  <a:pt x="0" y="6"/>
                </a:moveTo>
                <a:lnTo>
                  <a:pt x="3" y="0"/>
                </a:lnTo>
                <a:lnTo>
                  <a:pt x="15" y="6"/>
                </a:lnTo>
                <a:lnTo>
                  <a:pt x="0" y="6"/>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79" name="Freeform 336"/>
          <p:cNvSpPr>
            <a:spLocks/>
          </p:cNvSpPr>
          <p:nvPr/>
        </p:nvSpPr>
        <p:spPr bwMode="auto">
          <a:xfrm>
            <a:off x="2286001" y="3708401"/>
            <a:ext cx="306388" cy="420688"/>
          </a:xfrm>
          <a:custGeom>
            <a:avLst/>
            <a:gdLst>
              <a:gd name="T0" fmla="*/ 0 w 193"/>
              <a:gd name="T1" fmla="*/ 2147483647 h 265"/>
              <a:gd name="T2" fmla="*/ 2147483647 w 193"/>
              <a:gd name="T3" fmla="*/ 2147483647 h 265"/>
              <a:gd name="T4" fmla="*/ 2147483647 w 193"/>
              <a:gd name="T5" fmla="*/ 2147483647 h 265"/>
              <a:gd name="T6" fmla="*/ 2147483647 w 193"/>
              <a:gd name="T7" fmla="*/ 2147483647 h 265"/>
              <a:gd name="T8" fmla="*/ 2147483647 w 193"/>
              <a:gd name="T9" fmla="*/ 2147483647 h 265"/>
              <a:gd name="T10" fmla="*/ 2147483647 w 193"/>
              <a:gd name="T11" fmla="*/ 2147483647 h 265"/>
              <a:gd name="T12" fmla="*/ 2147483647 w 193"/>
              <a:gd name="T13" fmla="*/ 2147483647 h 265"/>
              <a:gd name="T14" fmla="*/ 2147483647 w 193"/>
              <a:gd name="T15" fmla="*/ 2147483647 h 265"/>
              <a:gd name="T16" fmla="*/ 2147483647 w 193"/>
              <a:gd name="T17" fmla="*/ 2147483647 h 265"/>
              <a:gd name="T18" fmla="*/ 2147483647 w 193"/>
              <a:gd name="T19" fmla="*/ 2147483647 h 265"/>
              <a:gd name="T20" fmla="*/ 2147483647 w 193"/>
              <a:gd name="T21" fmla="*/ 2147483647 h 265"/>
              <a:gd name="T22" fmla="*/ 2147483647 w 193"/>
              <a:gd name="T23" fmla="*/ 2147483647 h 265"/>
              <a:gd name="T24" fmla="*/ 2147483647 w 193"/>
              <a:gd name="T25" fmla="*/ 2147483647 h 265"/>
              <a:gd name="T26" fmla="*/ 2147483647 w 193"/>
              <a:gd name="T27" fmla="*/ 2147483647 h 265"/>
              <a:gd name="T28" fmla="*/ 2147483647 w 193"/>
              <a:gd name="T29" fmla="*/ 2147483647 h 265"/>
              <a:gd name="T30" fmla="*/ 2147483647 w 193"/>
              <a:gd name="T31" fmla="*/ 2147483647 h 265"/>
              <a:gd name="T32" fmla="*/ 2147483647 w 193"/>
              <a:gd name="T33" fmla="*/ 2147483647 h 265"/>
              <a:gd name="T34" fmla="*/ 2147483647 w 193"/>
              <a:gd name="T35" fmla="*/ 2147483647 h 265"/>
              <a:gd name="T36" fmla="*/ 2147483647 w 193"/>
              <a:gd name="T37" fmla="*/ 2147483647 h 265"/>
              <a:gd name="T38" fmla="*/ 2147483647 w 193"/>
              <a:gd name="T39" fmla="*/ 2147483647 h 265"/>
              <a:gd name="T40" fmla="*/ 2147483647 w 193"/>
              <a:gd name="T41" fmla="*/ 0 h 265"/>
              <a:gd name="T42" fmla="*/ 2147483647 w 193"/>
              <a:gd name="T43" fmla="*/ 2147483647 h 265"/>
              <a:gd name="T44" fmla="*/ 2147483647 w 193"/>
              <a:gd name="T45" fmla="*/ 2147483647 h 265"/>
              <a:gd name="T46" fmla="*/ 2147483647 w 193"/>
              <a:gd name="T47" fmla="*/ 2147483647 h 265"/>
              <a:gd name="T48" fmla="*/ 2147483647 w 193"/>
              <a:gd name="T49" fmla="*/ 2147483647 h 265"/>
              <a:gd name="T50" fmla="*/ 2147483647 w 193"/>
              <a:gd name="T51" fmla="*/ 2147483647 h 265"/>
              <a:gd name="T52" fmla="*/ 2147483647 w 193"/>
              <a:gd name="T53" fmla="*/ 2147483647 h 265"/>
              <a:gd name="T54" fmla="*/ 0 w 193"/>
              <a:gd name="T55" fmla="*/ 2147483647 h 2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3"/>
              <a:gd name="T85" fmla="*/ 0 h 265"/>
              <a:gd name="T86" fmla="*/ 193 w 193"/>
              <a:gd name="T87" fmla="*/ 265 h 2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3" h="265">
                <a:moveTo>
                  <a:pt x="0" y="176"/>
                </a:moveTo>
                <a:lnTo>
                  <a:pt x="24" y="195"/>
                </a:lnTo>
                <a:lnTo>
                  <a:pt x="57" y="200"/>
                </a:lnTo>
                <a:lnTo>
                  <a:pt x="92" y="235"/>
                </a:lnTo>
                <a:lnTo>
                  <a:pt x="138" y="239"/>
                </a:lnTo>
                <a:lnTo>
                  <a:pt x="131" y="258"/>
                </a:lnTo>
                <a:lnTo>
                  <a:pt x="142" y="264"/>
                </a:lnTo>
                <a:lnTo>
                  <a:pt x="150" y="218"/>
                </a:lnTo>
                <a:lnTo>
                  <a:pt x="141" y="190"/>
                </a:lnTo>
                <a:lnTo>
                  <a:pt x="156" y="189"/>
                </a:lnTo>
                <a:lnTo>
                  <a:pt x="144" y="172"/>
                </a:lnTo>
                <a:lnTo>
                  <a:pt x="183" y="166"/>
                </a:lnTo>
                <a:lnTo>
                  <a:pt x="192" y="177"/>
                </a:lnTo>
                <a:lnTo>
                  <a:pt x="177" y="154"/>
                </a:lnTo>
                <a:lnTo>
                  <a:pt x="182" y="99"/>
                </a:lnTo>
                <a:lnTo>
                  <a:pt x="151" y="101"/>
                </a:lnTo>
                <a:lnTo>
                  <a:pt x="141" y="88"/>
                </a:lnTo>
                <a:lnTo>
                  <a:pt x="109" y="84"/>
                </a:lnTo>
                <a:lnTo>
                  <a:pt x="90" y="52"/>
                </a:lnTo>
                <a:lnTo>
                  <a:pt x="120" y="10"/>
                </a:lnTo>
                <a:lnTo>
                  <a:pt x="116" y="0"/>
                </a:lnTo>
                <a:lnTo>
                  <a:pt x="62" y="23"/>
                </a:lnTo>
                <a:lnTo>
                  <a:pt x="32" y="71"/>
                </a:lnTo>
                <a:lnTo>
                  <a:pt x="23" y="60"/>
                </a:lnTo>
                <a:lnTo>
                  <a:pt x="15" y="83"/>
                </a:lnTo>
                <a:lnTo>
                  <a:pt x="23" y="135"/>
                </a:lnTo>
                <a:lnTo>
                  <a:pt x="30" y="135"/>
                </a:lnTo>
                <a:lnTo>
                  <a:pt x="0" y="176"/>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0" name="Freeform 337"/>
          <p:cNvSpPr>
            <a:spLocks/>
          </p:cNvSpPr>
          <p:nvPr/>
        </p:nvSpPr>
        <p:spPr bwMode="auto">
          <a:xfrm>
            <a:off x="2235203" y="3987801"/>
            <a:ext cx="142875" cy="158750"/>
          </a:xfrm>
          <a:custGeom>
            <a:avLst/>
            <a:gdLst>
              <a:gd name="T0" fmla="*/ 0 w 90"/>
              <a:gd name="T1" fmla="*/ 2147483647 h 100"/>
              <a:gd name="T2" fmla="*/ 2147483647 w 90"/>
              <a:gd name="T3" fmla="*/ 2147483647 h 100"/>
              <a:gd name="T4" fmla="*/ 2147483647 w 90"/>
              <a:gd name="T5" fmla="*/ 2147483647 h 100"/>
              <a:gd name="T6" fmla="*/ 2147483647 w 90"/>
              <a:gd name="T7" fmla="*/ 2147483647 h 100"/>
              <a:gd name="T8" fmla="*/ 2147483647 w 90"/>
              <a:gd name="T9" fmla="*/ 2147483647 h 100"/>
              <a:gd name="T10" fmla="*/ 2147483647 w 90"/>
              <a:gd name="T11" fmla="*/ 2147483647 h 100"/>
              <a:gd name="T12" fmla="*/ 2147483647 w 90"/>
              <a:gd name="T13" fmla="*/ 2147483647 h 100"/>
              <a:gd name="T14" fmla="*/ 2147483647 w 90"/>
              <a:gd name="T15" fmla="*/ 2147483647 h 100"/>
              <a:gd name="T16" fmla="*/ 2147483647 w 90"/>
              <a:gd name="T17" fmla="*/ 2147483647 h 100"/>
              <a:gd name="T18" fmla="*/ 2147483647 w 90"/>
              <a:gd name="T19" fmla="*/ 2147483647 h 100"/>
              <a:gd name="T20" fmla="*/ 2147483647 w 90"/>
              <a:gd name="T21" fmla="*/ 0 h 100"/>
              <a:gd name="T22" fmla="*/ 2147483647 w 90"/>
              <a:gd name="T23" fmla="*/ 2147483647 h 100"/>
              <a:gd name="T24" fmla="*/ 0 w 90"/>
              <a:gd name="T25" fmla="*/ 214748364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0"/>
              <a:gd name="T41" fmla="*/ 90 w 90"/>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0">
                <a:moveTo>
                  <a:pt x="0" y="38"/>
                </a:moveTo>
                <a:lnTo>
                  <a:pt x="1" y="58"/>
                </a:lnTo>
                <a:lnTo>
                  <a:pt x="17" y="63"/>
                </a:lnTo>
                <a:lnTo>
                  <a:pt x="8" y="78"/>
                </a:lnTo>
                <a:lnTo>
                  <a:pt x="6" y="95"/>
                </a:lnTo>
                <a:lnTo>
                  <a:pt x="27" y="99"/>
                </a:lnTo>
                <a:lnTo>
                  <a:pt x="45" y="72"/>
                </a:lnTo>
                <a:lnTo>
                  <a:pt x="82" y="50"/>
                </a:lnTo>
                <a:lnTo>
                  <a:pt x="89" y="24"/>
                </a:lnTo>
                <a:lnTo>
                  <a:pt x="56" y="19"/>
                </a:lnTo>
                <a:lnTo>
                  <a:pt x="32" y="0"/>
                </a:lnTo>
                <a:lnTo>
                  <a:pt x="12" y="10"/>
                </a:lnTo>
                <a:lnTo>
                  <a:pt x="0" y="38"/>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1" name="Freeform 338"/>
          <p:cNvSpPr>
            <a:spLocks/>
          </p:cNvSpPr>
          <p:nvPr/>
        </p:nvSpPr>
        <p:spPr bwMode="auto">
          <a:xfrm>
            <a:off x="2741614" y="5443539"/>
            <a:ext cx="41275" cy="23812"/>
          </a:xfrm>
          <a:custGeom>
            <a:avLst/>
            <a:gdLst>
              <a:gd name="T0" fmla="*/ 0 w 26"/>
              <a:gd name="T1" fmla="*/ 2147483647 h 15"/>
              <a:gd name="T2" fmla="*/ 2147483647 w 26"/>
              <a:gd name="T3" fmla="*/ 2147483647 h 15"/>
              <a:gd name="T4" fmla="*/ 2147483647 w 26"/>
              <a:gd name="T5" fmla="*/ 0 h 15"/>
              <a:gd name="T6" fmla="*/ 2147483647 w 26"/>
              <a:gd name="T7" fmla="*/ 2147483647 h 15"/>
              <a:gd name="T8" fmla="*/ 0 w 26"/>
              <a:gd name="T9" fmla="*/ 2147483647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14"/>
                </a:moveTo>
                <a:lnTo>
                  <a:pt x="15" y="7"/>
                </a:lnTo>
                <a:lnTo>
                  <a:pt x="7" y="0"/>
                </a:lnTo>
                <a:lnTo>
                  <a:pt x="25" y="2"/>
                </a:lnTo>
                <a:lnTo>
                  <a:pt x="0" y="14"/>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2" name="Freeform 339"/>
          <p:cNvSpPr>
            <a:spLocks/>
          </p:cNvSpPr>
          <p:nvPr/>
        </p:nvSpPr>
        <p:spPr bwMode="auto">
          <a:xfrm>
            <a:off x="2773368" y="5440377"/>
            <a:ext cx="47625" cy="28575"/>
          </a:xfrm>
          <a:custGeom>
            <a:avLst/>
            <a:gdLst>
              <a:gd name="T0" fmla="*/ 0 w 30"/>
              <a:gd name="T1" fmla="*/ 2147483647 h 18"/>
              <a:gd name="T2" fmla="*/ 2147483647 w 30"/>
              <a:gd name="T3" fmla="*/ 0 h 18"/>
              <a:gd name="T4" fmla="*/ 2147483647 w 30"/>
              <a:gd name="T5" fmla="*/ 2147483647 h 18"/>
              <a:gd name="T6" fmla="*/ 0 w 30"/>
              <a:gd name="T7" fmla="*/ 2147483647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0" y="17"/>
                </a:moveTo>
                <a:lnTo>
                  <a:pt x="13" y="0"/>
                </a:lnTo>
                <a:lnTo>
                  <a:pt x="29" y="6"/>
                </a:lnTo>
                <a:lnTo>
                  <a:pt x="0" y="17"/>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3" name="Freeform 340"/>
          <p:cNvSpPr>
            <a:spLocks/>
          </p:cNvSpPr>
          <p:nvPr/>
        </p:nvSpPr>
        <p:spPr bwMode="auto">
          <a:xfrm>
            <a:off x="2906714" y="3883026"/>
            <a:ext cx="74612" cy="88900"/>
          </a:xfrm>
          <a:custGeom>
            <a:avLst/>
            <a:gdLst>
              <a:gd name="T0" fmla="*/ 0 w 47"/>
              <a:gd name="T1" fmla="*/ 2147483647 h 56"/>
              <a:gd name="T2" fmla="*/ 2147483647 w 47"/>
              <a:gd name="T3" fmla="*/ 0 h 56"/>
              <a:gd name="T4" fmla="*/ 2147483647 w 47"/>
              <a:gd name="T5" fmla="*/ 2147483647 h 56"/>
              <a:gd name="T6" fmla="*/ 2147483647 w 47"/>
              <a:gd name="T7" fmla="*/ 2147483647 h 56"/>
              <a:gd name="T8" fmla="*/ 0 w 47"/>
              <a:gd name="T9" fmla="*/ 2147483647 h 56"/>
              <a:gd name="T10" fmla="*/ 0 60000 65536"/>
              <a:gd name="T11" fmla="*/ 0 60000 65536"/>
              <a:gd name="T12" fmla="*/ 0 60000 65536"/>
              <a:gd name="T13" fmla="*/ 0 60000 65536"/>
              <a:gd name="T14" fmla="*/ 0 60000 65536"/>
              <a:gd name="T15" fmla="*/ 0 w 47"/>
              <a:gd name="T16" fmla="*/ 0 h 56"/>
              <a:gd name="T17" fmla="*/ 47 w 47"/>
              <a:gd name="T18" fmla="*/ 56 h 56"/>
            </a:gdLst>
            <a:ahLst/>
            <a:cxnLst>
              <a:cxn ang="T10">
                <a:pos x="T0" y="T1"/>
              </a:cxn>
              <a:cxn ang="T11">
                <a:pos x="T2" y="T3"/>
              </a:cxn>
              <a:cxn ang="T12">
                <a:pos x="T4" y="T5"/>
              </a:cxn>
              <a:cxn ang="T13">
                <a:pos x="T6" y="T7"/>
              </a:cxn>
              <a:cxn ang="T14">
                <a:pos x="T8" y="T9"/>
              </a:cxn>
            </a:cxnLst>
            <a:rect l="T15" t="T16" r="T17" b="T18"/>
            <a:pathLst>
              <a:path w="47" h="56">
                <a:moveTo>
                  <a:pt x="0" y="53"/>
                </a:moveTo>
                <a:lnTo>
                  <a:pt x="7" y="0"/>
                </a:lnTo>
                <a:lnTo>
                  <a:pt x="46" y="24"/>
                </a:lnTo>
                <a:lnTo>
                  <a:pt x="23" y="55"/>
                </a:lnTo>
                <a:lnTo>
                  <a:pt x="0" y="53"/>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4" name="Freeform 341"/>
          <p:cNvSpPr>
            <a:spLocks/>
          </p:cNvSpPr>
          <p:nvPr/>
        </p:nvSpPr>
        <p:spPr bwMode="auto">
          <a:xfrm>
            <a:off x="2732089" y="3811592"/>
            <a:ext cx="123825" cy="174625"/>
          </a:xfrm>
          <a:custGeom>
            <a:avLst/>
            <a:gdLst>
              <a:gd name="T0" fmla="*/ 0 w 78"/>
              <a:gd name="T1" fmla="*/ 2147483647 h 110"/>
              <a:gd name="T2" fmla="*/ 2147483647 w 78"/>
              <a:gd name="T3" fmla="*/ 2147483647 h 110"/>
              <a:gd name="T4" fmla="*/ 2147483647 w 78"/>
              <a:gd name="T5" fmla="*/ 2147483647 h 110"/>
              <a:gd name="T6" fmla="*/ 2147483647 w 78"/>
              <a:gd name="T7" fmla="*/ 2147483647 h 110"/>
              <a:gd name="T8" fmla="*/ 2147483647 w 78"/>
              <a:gd name="T9" fmla="*/ 2147483647 h 110"/>
              <a:gd name="T10" fmla="*/ 2147483647 w 78"/>
              <a:gd name="T11" fmla="*/ 2147483647 h 110"/>
              <a:gd name="T12" fmla="*/ 2147483647 w 78"/>
              <a:gd name="T13" fmla="*/ 2147483647 h 110"/>
              <a:gd name="T14" fmla="*/ 2147483647 w 78"/>
              <a:gd name="T15" fmla="*/ 2147483647 h 110"/>
              <a:gd name="T16" fmla="*/ 2147483647 w 78"/>
              <a:gd name="T17" fmla="*/ 0 h 110"/>
              <a:gd name="T18" fmla="*/ 2147483647 w 78"/>
              <a:gd name="T19" fmla="*/ 2147483647 h 110"/>
              <a:gd name="T20" fmla="*/ 2147483647 w 78"/>
              <a:gd name="T21" fmla="*/ 2147483647 h 110"/>
              <a:gd name="T22" fmla="*/ 0 w 78"/>
              <a:gd name="T23" fmla="*/ 2147483647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10"/>
              <a:gd name="T38" fmla="*/ 78 w 78"/>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10">
                <a:moveTo>
                  <a:pt x="0" y="36"/>
                </a:moveTo>
                <a:lnTo>
                  <a:pt x="12" y="51"/>
                </a:lnTo>
                <a:lnTo>
                  <a:pt x="26" y="62"/>
                </a:lnTo>
                <a:lnTo>
                  <a:pt x="23" y="93"/>
                </a:lnTo>
                <a:lnTo>
                  <a:pt x="31" y="109"/>
                </a:lnTo>
                <a:lnTo>
                  <a:pt x="77" y="102"/>
                </a:lnTo>
                <a:lnTo>
                  <a:pt x="51" y="69"/>
                </a:lnTo>
                <a:lnTo>
                  <a:pt x="69" y="40"/>
                </a:lnTo>
                <a:lnTo>
                  <a:pt x="23" y="0"/>
                </a:lnTo>
                <a:lnTo>
                  <a:pt x="8" y="12"/>
                </a:lnTo>
                <a:lnTo>
                  <a:pt x="14" y="22"/>
                </a:lnTo>
                <a:lnTo>
                  <a:pt x="0" y="36"/>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5" name="Freeform 342"/>
          <p:cNvSpPr>
            <a:spLocks/>
          </p:cNvSpPr>
          <p:nvPr/>
        </p:nvSpPr>
        <p:spPr bwMode="auto">
          <a:xfrm>
            <a:off x="2698754" y="4511675"/>
            <a:ext cx="207963" cy="217488"/>
          </a:xfrm>
          <a:custGeom>
            <a:avLst/>
            <a:gdLst>
              <a:gd name="T0" fmla="*/ 0 w 131"/>
              <a:gd name="T1" fmla="*/ 2147483647 h 137"/>
              <a:gd name="T2" fmla="*/ 2147483647 w 131"/>
              <a:gd name="T3" fmla="*/ 2147483647 h 137"/>
              <a:gd name="T4" fmla="*/ 2147483647 w 131"/>
              <a:gd name="T5" fmla="*/ 0 h 137"/>
              <a:gd name="T6" fmla="*/ 2147483647 w 131"/>
              <a:gd name="T7" fmla="*/ 2147483647 h 137"/>
              <a:gd name="T8" fmla="*/ 2147483647 w 131"/>
              <a:gd name="T9" fmla="*/ 2147483647 h 137"/>
              <a:gd name="T10" fmla="*/ 2147483647 w 131"/>
              <a:gd name="T11" fmla="*/ 2147483647 h 137"/>
              <a:gd name="T12" fmla="*/ 2147483647 w 131"/>
              <a:gd name="T13" fmla="*/ 2147483647 h 137"/>
              <a:gd name="T14" fmla="*/ 2147483647 w 131"/>
              <a:gd name="T15" fmla="*/ 2147483647 h 137"/>
              <a:gd name="T16" fmla="*/ 2147483647 w 131"/>
              <a:gd name="T17" fmla="*/ 2147483647 h 137"/>
              <a:gd name="T18" fmla="*/ 2147483647 w 131"/>
              <a:gd name="T19" fmla="*/ 2147483647 h 137"/>
              <a:gd name="T20" fmla="*/ 2147483647 w 131"/>
              <a:gd name="T21" fmla="*/ 2147483647 h 137"/>
              <a:gd name="T22" fmla="*/ 2147483647 w 131"/>
              <a:gd name="T23" fmla="*/ 2147483647 h 137"/>
              <a:gd name="T24" fmla="*/ 0 w 131"/>
              <a:gd name="T25" fmla="*/ 2147483647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137"/>
              <a:gd name="T41" fmla="*/ 131 w 131"/>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137">
                <a:moveTo>
                  <a:pt x="0" y="51"/>
                </a:moveTo>
                <a:lnTo>
                  <a:pt x="9" y="8"/>
                </a:lnTo>
                <a:lnTo>
                  <a:pt x="56" y="0"/>
                </a:lnTo>
                <a:lnTo>
                  <a:pt x="72" y="15"/>
                </a:lnTo>
                <a:lnTo>
                  <a:pt x="76" y="47"/>
                </a:lnTo>
                <a:lnTo>
                  <a:pt x="109" y="52"/>
                </a:lnTo>
                <a:lnTo>
                  <a:pt x="114" y="75"/>
                </a:lnTo>
                <a:lnTo>
                  <a:pt x="130" y="79"/>
                </a:lnTo>
                <a:lnTo>
                  <a:pt x="127" y="107"/>
                </a:lnTo>
                <a:lnTo>
                  <a:pt x="111" y="136"/>
                </a:lnTo>
                <a:lnTo>
                  <a:pt x="67" y="134"/>
                </a:lnTo>
                <a:lnTo>
                  <a:pt x="77" y="102"/>
                </a:lnTo>
                <a:lnTo>
                  <a:pt x="0" y="51"/>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6" name="Freeform 343"/>
          <p:cNvSpPr>
            <a:spLocks/>
          </p:cNvSpPr>
          <p:nvPr/>
        </p:nvSpPr>
        <p:spPr bwMode="auto">
          <a:xfrm>
            <a:off x="2222503" y="4025908"/>
            <a:ext cx="320675" cy="460375"/>
          </a:xfrm>
          <a:custGeom>
            <a:avLst/>
            <a:gdLst>
              <a:gd name="T0" fmla="*/ 0 w 202"/>
              <a:gd name="T1" fmla="*/ 2147483647 h 290"/>
              <a:gd name="T2" fmla="*/ 2147483647 w 202"/>
              <a:gd name="T3" fmla="*/ 2147483647 h 290"/>
              <a:gd name="T4" fmla="*/ 2147483647 w 202"/>
              <a:gd name="T5" fmla="*/ 2147483647 h 290"/>
              <a:gd name="T6" fmla="*/ 2147483647 w 202"/>
              <a:gd name="T7" fmla="*/ 2147483647 h 290"/>
              <a:gd name="T8" fmla="*/ 2147483647 w 202"/>
              <a:gd name="T9" fmla="*/ 2147483647 h 290"/>
              <a:gd name="T10" fmla="*/ 2147483647 w 202"/>
              <a:gd name="T11" fmla="*/ 2147483647 h 290"/>
              <a:gd name="T12" fmla="*/ 2147483647 w 202"/>
              <a:gd name="T13" fmla="*/ 2147483647 h 290"/>
              <a:gd name="T14" fmla="*/ 2147483647 w 202"/>
              <a:gd name="T15" fmla="*/ 2147483647 h 290"/>
              <a:gd name="T16" fmla="*/ 2147483647 w 202"/>
              <a:gd name="T17" fmla="*/ 2147483647 h 290"/>
              <a:gd name="T18" fmla="*/ 2147483647 w 202"/>
              <a:gd name="T19" fmla="*/ 2147483647 h 290"/>
              <a:gd name="T20" fmla="*/ 2147483647 w 202"/>
              <a:gd name="T21" fmla="*/ 2147483647 h 290"/>
              <a:gd name="T22" fmla="*/ 2147483647 w 202"/>
              <a:gd name="T23" fmla="*/ 2147483647 h 290"/>
              <a:gd name="T24" fmla="*/ 2147483647 w 202"/>
              <a:gd name="T25" fmla="*/ 2147483647 h 290"/>
              <a:gd name="T26" fmla="*/ 2147483647 w 202"/>
              <a:gd name="T27" fmla="*/ 2147483647 h 290"/>
              <a:gd name="T28" fmla="*/ 2147483647 w 202"/>
              <a:gd name="T29" fmla="*/ 2147483647 h 290"/>
              <a:gd name="T30" fmla="*/ 2147483647 w 202"/>
              <a:gd name="T31" fmla="*/ 2147483647 h 290"/>
              <a:gd name="T32" fmla="*/ 2147483647 w 202"/>
              <a:gd name="T33" fmla="*/ 2147483647 h 290"/>
              <a:gd name="T34" fmla="*/ 2147483647 w 202"/>
              <a:gd name="T35" fmla="*/ 2147483647 h 290"/>
              <a:gd name="T36" fmla="*/ 2147483647 w 202"/>
              <a:gd name="T37" fmla="*/ 2147483647 h 290"/>
              <a:gd name="T38" fmla="*/ 2147483647 w 202"/>
              <a:gd name="T39" fmla="*/ 2147483647 h 290"/>
              <a:gd name="T40" fmla="*/ 2147483647 w 202"/>
              <a:gd name="T41" fmla="*/ 2147483647 h 290"/>
              <a:gd name="T42" fmla="*/ 2147483647 w 202"/>
              <a:gd name="T43" fmla="*/ 0 h 290"/>
              <a:gd name="T44" fmla="*/ 2147483647 w 202"/>
              <a:gd name="T45" fmla="*/ 2147483647 h 290"/>
              <a:gd name="T46" fmla="*/ 2147483647 w 202"/>
              <a:gd name="T47" fmla="*/ 2147483647 h 290"/>
              <a:gd name="T48" fmla="*/ 2147483647 w 202"/>
              <a:gd name="T49" fmla="*/ 2147483647 h 290"/>
              <a:gd name="T50" fmla="*/ 2147483647 w 202"/>
              <a:gd name="T51" fmla="*/ 2147483647 h 290"/>
              <a:gd name="T52" fmla="*/ 2147483647 w 202"/>
              <a:gd name="T53" fmla="*/ 2147483647 h 290"/>
              <a:gd name="T54" fmla="*/ 0 w 202"/>
              <a:gd name="T55" fmla="*/ 2147483647 h 2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2"/>
              <a:gd name="T85" fmla="*/ 0 h 290"/>
              <a:gd name="T86" fmla="*/ 202 w 202"/>
              <a:gd name="T87" fmla="*/ 290 h 2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2" h="290">
                <a:moveTo>
                  <a:pt x="0" y="67"/>
                </a:moveTo>
                <a:lnTo>
                  <a:pt x="4" y="90"/>
                </a:lnTo>
                <a:lnTo>
                  <a:pt x="40" y="131"/>
                </a:lnTo>
                <a:lnTo>
                  <a:pt x="80" y="225"/>
                </a:lnTo>
                <a:lnTo>
                  <a:pt x="172" y="289"/>
                </a:lnTo>
                <a:lnTo>
                  <a:pt x="188" y="277"/>
                </a:lnTo>
                <a:lnTo>
                  <a:pt x="196" y="257"/>
                </a:lnTo>
                <a:lnTo>
                  <a:pt x="182" y="250"/>
                </a:lnTo>
                <a:lnTo>
                  <a:pt x="191" y="244"/>
                </a:lnTo>
                <a:lnTo>
                  <a:pt x="201" y="195"/>
                </a:lnTo>
                <a:lnTo>
                  <a:pt x="186" y="172"/>
                </a:lnTo>
                <a:lnTo>
                  <a:pt x="172" y="172"/>
                </a:lnTo>
                <a:lnTo>
                  <a:pt x="172" y="146"/>
                </a:lnTo>
                <a:lnTo>
                  <a:pt x="155" y="157"/>
                </a:lnTo>
                <a:lnTo>
                  <a:pt x="134" y="147"/>
                </a:lnTo>
                <a:lnTo>
                  <a:pt x="120" y="117"/>
                </a:lnTo>
                <a:lnTo>
                  <a:pt x="142" y="81"/>
                </a:lnTo>
                <a:lnTo>
                  <a:pt x="182" y="64"/>
                </a:lnTo>
                <a:lnTo>
                  <a:pt x="171" y="58"/>
                </a:lnTo>
                <a:lnTo>
                  <a:pt x="178" y="39"/>
                </a:lnTo>
                <a:lnTo>
                  <a:pt x="132" y="35"/>
                </a:lnTo>
                <a:lnTo>
                  <a:pt x="97" y="0"/>
                </a:lnTo>
                <a:lnTo>
                  <a:pt x="90" y="26"/>
                </a:lnTo>
                <a:lnTo>
                  <a:pt x="53" y="48"/>
                </a:lnTo>
                <a:lnTo>
                  <a:pt x="35" y="75"/>
                </a:lnTo>
                <a:lnTo>
                  <a:pt x="14" y="71"/>
                </a:lnTo>
                <a:lnTo>
                  <a:pt x="16" y="54"/>
                </a:lnTo>
                <a:lnTo>
                  <a:pt x="0" y="67"/>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7" name="Freeform 344"/>
          <p:cNvSpPr>
            <a:spLocks/>
          </p:cNvSpPr>
          <p:nvPr/>
        </p:nvSpPr>
        <p:spPr bwMode="auto">
          <a:xfrm>
            <a:off x="2813054" y="3875088"/>
            <a:ext cx="106363" cy="100012"/>
          </a:xfrm>
          <a:custGeom>
            <a:avLst/>
            <a:gdLst>
              <a:gd name="T0" fmla="*/ 0 w 67"/>
              <a:gd name="T1" fmla="*/ 2147483647 h 63"/>
              <a:gd name="T2" fmla="*/ 2147483647 w 67"/>
              <a:gd name="T3" fmla="*/ 0 h 63"/>
              <a:gd name="T4" fmla="*/ 2147483647 w 67"/>
              <a:gd name="T5" fmla="*/ 2147483647 h 63"/>
              <a:gd name="T6" fmla="*/ 2147483647 w 67"/>
              <a:gd name="T7" fmla="*/ 2147483647 h 63"/>
              <a:gd name="T8" fmla="*/ 2147483647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29"/>
                </a:moveTo>
                <a:lnTo>
                  <a:pt x="18" y="0"/>
                </a:lnTo>
                <a:lnTo>
                  <a:pt x="66" y="5"/>
                </a:lnTo>
                <a:lnTo>
                  <a:pt x="59" y="58"/>
                </a:lnTo>
                <a:lnTo>
                  <a:pt x="26" y="62"/>
                </a:lnTo>
                <a:lnTo>
                  <a:pt x="0" y="29"/>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8" name="Freeform 345"/>
          <p:cNvSpPr>
            <a:spLocks/>
          </p:cNvSpPr>
          <p:nvPr/>
        </p:nvSpPr>
        <p:spPr bwMode="auto">
          <a:xfrm>
            <a:off x="2713039" y="3751263"/>
            <a:ext cx="26988" cy="19050"/>
          </a:xfrm>
          <a:custGeom>
            <a:avLst/>
            <a:gdLst>
              <a:gd name="T0" fmla="*/ 0 w 17"/>
              <a:gd name="T1" fmla="*/ 2147483647 h 12"/>
              <a:gd name="T2" fmla="*/ 2147483647 w 17"/>
              <a:gd name="T3" fmla="*/ 2147483647 h 12"/>
              <a:gd name="T4" fmla="*/ 2147483647 w 17"/>
              <a:gd name="T5" fmla="*/ 0 h 12"/>
              <a:gd name="T6" fmla="*/ 0 w 17"/>
              <a:gd name="T7" fmla="*/ 2147483647 h 12"/>
              <a:gd name="T8" fmla="*/ 0 60000 65536"/>
              <a:gd name="T9" fmla="*/ 0 60000 65536"/>
              <a:gd name="T10" fmla="*/ 0 60000 65536"/>
              <a:gd name="T11" fmla="*/ 0 60000 65536"/>
              <a:gd name="T12" fmla="*/ 0 w 17"/>
              <a:gd name="T13" fmla="*/ 0 h 12"/>
              <a:gd name="T14" fmla="*/ 17 w 17"/>
              <a:gd name="T15" fmla="*/ 12 h 12"/>
            </a:gdLst>
            <a:ahLst/>
            <a:cxnLst>
              <a:cxn ang="T8">
                <a:pos x="T0" y="T1"/>
              </a:cxn>
              <a:cxn ang="T9">
                <a:pos x="T2" y="T3"/>
              </a:cxn>
              <a:cxn ang="T10">
                <a:pos x="T4" y="T5"/>
              </a:cxn>
              <a:cxn ang="T11">
                <a:pos x="T6" y="T7"/>
              </a:cxn>
            </a:cxnLst>
            <a:rect l="T12" t="T13" r="T14" b="T15"/>
            <a:pathLst>
              <a:path w="17" h="12">
                <a:moveTo>
                  <a:pt x="0" y="11"/>
                </a:moveTo>
                <a:lnTo>
                  <a:pt x="16" y="9"/>
                </a:lnTo>
                <a:lnTo>
                  <a:pt x="16" y="0"/>
                </a:lnTo>
                <a:lnTo>
                  <a:pt x="0" y="11"/>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89" name="Freeform 346"/>
          <p:cNvSpPr>
            <a:spLocks/>
          </p:cNvSpPr>
          <p:nvPr/>
        </p:nvSpPr>
        <p:spPr bwMode="auto">
          <a:xfrm>
            <a:off x="2803531" y="4802202"/>
            <a:ext cx="134939" cy="136525"/>
          </a:xfrm>
          <a:custGeom>
            <a:avLst/>
            <a:gdLst>
              <a:gd name="T0" fmla="*/ 0 w 85"/>
              <a:gd name="T1" fmla="*/ 2147483647 h 86"/>
              <a:gd name="T2" fmla="*/ 2147483647 w 85"/>
              <a:gd name="T3" fmla="*/ 2147483647 h 86"/>
              <a:gd name="T4" fmla="*/ 2147483647 w 85"/>
              <a:gd name="T5" fmla="*/ 0 h 86"/>
              <a:gd name="T6" fmla="*/ 2147483647 w 85"/>
              <a:gd name="T7" fmla="*/ 2147483647 h 86"/>
              <a:gd name="T8" fmla="*/ 2147483647 w 85"/>
              <a:gd name="T9" fmla="*/ 2147483647 h 86"/>
              <a:gd name="T10" fmla="*/ 2147483647 w 85"/>
              <a:gd name="T11" fmla="*/ 2147483647 h 86"/>
              <a:gd name="T12" fmla="*/ 2147483647 w 85"/>
              <a:gd name="T13" fmla="*/ 2147483647 h 86"/>
              <a:gd name="T14" fmla="*/ 0 w 85"/>
              <a:gd name="T15" fmla="*/ 2147483647 h 86"/>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6"/>
              <a:gd name="T26" fmla="*/ 85 w 85"/>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6">
                <a:moveTo>
                  <a:pt x="0" y="69"/>
                </a:moveTo>
                <a:lnTo>
                  <a:pt x="14" y="3"/>
                </a:lnTo>
                <a:lnTo>
                  <a:pt x="26" y="0"/>
                </a:lnTo>
                <a:lnTo>
                  <a:pt x="74" y="33"/>
                </a:lnTo>
                <a:lnTo>
                  <a:pt x="84" y="47"/>
                </a:lnTo>
                <a:lnTo>
                  <a:pt x="80" y="64"/>
                </a:lnTo>
                <a:lnTo>
                  <a:pt x="57" y="85"/>
                </a:lnTo>
                <a:lnTo>
                  <a:pt x="0" y="69"/>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0" name="Freeform 347"/>
          <p:cNvSpPr>
            <a:spLocks/>
          </p:cNvSpPr>
          <p:nvPr/>
        </p:nvSpPr>
        <p:spPr bwMode="auto">
          <a:xfrm>
            <a:off x="2428879" y="3711576"/>
            <a:ext cx="341313" cy="292100"/>
          </a:xfrm>
          <a:custGeom>
            <a:avLst/>
            <a:gdLst>
              <a:gd name="T0" fmla="*/ 0 w 215"/>
              <a:gd name="T1" fmla="*/ 2147483647 h 184"/>
              <a:gd name="T2" fmla="*/ 2147483647 w 215"/>
              <a:gd name="T3" fmla="*/ 2147483647 h 184"/>
              <a:gd name="T4" fmla="*/ 2147483647 w 215"/>
              <a:gd name="T5" fmla="*/ 2147483647 h 184"/>
              <a:gd name="T6" fmla="*/ 2147483647 w 215"/>
              <a:gd name="T7" fmla="*/ 2147483647 h 184"/>
              <a:gd name="T8" fmla="*/ 2147483647 w 215"/>
              <a:gd name="T9" fmla="*/ 2147483647 h 184"/>
              <a:gd name="T10" fmla="*/ 2147483647 w 215"/>
              <a:gd name="T11" fmla="*/ 2147483647 h 184"/>
              <a:gd name="T12" fmla="*/ 2147483647 w 215"/>
              <a:gd name="T13" fmla="*/ 2147483647 h 184"/>
              <a:gd name="T14" fmla="*/ 2147483647 w 215"/>
              <a:gd name="T15" fmla="*/ 2147483647 h 184"/>
              <a:gd name="T16" fmla="*/ 2147483647 w 215"/>
              <a:gd name="T17" fmla="*/ 2147483647 h 184"/>
              <a:gd name="T18" fmla="*/ 2147483647 w 215"/>
              <a:gd name="T19" fmla="*/ 2147483647 h 184"/>
              <a:gd name="T20" fmla="*/ 2147483647 w 215"/>
              <a:gd name="T21" fmla="*/ 2147483647 h 184"/>
              <a:gd name="T22" fmla="*/ 2147483647 w 215"/>
              <a:gd name="T23" fmla="*/ 2147483647 h 184"/>
              <a:gd name="T24" fmla="*/ 2147483647 w 215"/>
              <a:gd name="T25" fmla="*/ 2147483647 h 184"/>
              <a:gd name="T26" fmla="*/ 2147483647 w 215"/>
              <a:gd name="T27" fmla="*/ 2147483647 h 184"/>
              <a:gd name="T28" fmla="*/ 2147483647 w 215"/>
              <a:gd name="T29" fmla="*/ 2147483647 h 184"/>
              <a:gd name="T30" fmla="*/ 2147483647 w 215"/>
              <a:gd name="T31" fmla="*/ 2147483647 h 184"/>
              <a:gd name="T32" fmla="*/ 2147483647 w 215"/>
              <a:gd name="T33" fmla="*/ 2147483647 h 184"/>
              <a:gd name="T34" fmla="*/ 2147483647 w 215"/>
              <a:gd name="T35" fmla="*/ 2147483647 h 184"/>
              <a:gd name="T36" fmla="*/ 2147483647 w 215"/>
              <a:gd name="T37" fmla="*/ 2147483647 h 184"/>
              <a:gd name="T38" fmla="*/ 2147483647 w 215"/>
              <a:gd name="T39" fmla="*/ 2147483647 h 184"/>
              <a:gd name="T40" fmla="*/ 2147483647 w 215"/>
              <a:gd name="T41" fmla="*/ 2147483647 h 184"/>
              <a:gd name="T42" fmla="*/ 2147483647 w 215"/>
              <a:gd name="T43" fmla="*/ 2147483647 h 184"/>
              <a:gd name="T44" fmla="*/ 2147483647 w 215"/>
              <a:gd name="T45" fmla="*/ 0 h 184"/>
              <a:gd name="T46" fmla="*/ 2147483647 w 215"/>
              <a:gd name="T47" fmla="*/ 2147483647 h 184"/>
              <a:gd name="T48" fmla="*/ 2147483647 w 215"/>
              <a:gd name="T49" fmla="*/ 2147483647 h 184"/>
              <a:gd name="T50" fmla="*/ 2147483647 w 215"/>
              <a:gd name="T51" fmla="*/ 2147483647 h 184"/>
              <a:gd name="T52" fmla="*/ 2147483647 w 215"/>
              <a:gd name="T53" fmla="*/ 2147483647 h 184"/>
              <a:gd name="T54" fmla="*/ 2147483647 w 215"/>
              <a:gd name="T55" fmla="*/ 2147483647 h 184"/>
              <a:gd name="T56" fmla="*/ 2147483647 w 215"/>
              <a:gd name="T57" fmla="*/ 2147483647 h 184"/>
              <a:gd name="T58" fmla="*/ 0 w 215"/>
              <a:gd name="T59" fmla="*/ 2147483647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5"/>
              <a:gd name="T91" fmla="*/ 0 h 184"/>
              <a:gd name="T92" fmla="*/ 215 w 215"/>
              <a:gd name="T93" fmla="*/ 184 h 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5" h="184">
                <a:moveTo>
                  <a:pt x="0" y="50"/>
                </a:moveTo>
                <a:lnTo>
                  <a:pt x="19" y="82"/>
                </a:lnTo>
                <a:lnTo>
                  <a:pt x="51" y="86"/>
                </a:lnTo>
                <a:lnTo>
                  <a:pt x="61" y="99"/>
                </a:lnTo>
                <a:lnTo>
                  <a:pt x="92" y="97"/>
                </a:lnTo>
                <a:lnTo>
                  <a:pt x="87" y="152"/>
                </a:lnTo>
                <a:lnTo>
                  <a:pt x="102" y="175"/>
                </a:lnTo>
                <a:lnTo>
                  <a:pt x="120" y="183"/>
                </a:lnTo>
                <a:lnTo>
                  <a:pt x="158" y="161"/>
                </a:lnTo>
                <a:lnTo>
                  <a:pt x="143" y="158"/>
                </a:lnTo>
                <a:lnTo>
                  <a:pt x="135" y="127"/>
                </a:lnTo>
                <a:lnTo>
                  <a:pt x="163" y="133"/>
                </a:lnTo>
                <a:lnTo>
                  <a:pt x="203" y="114"/>
                </a:lnTo>
                <a:lnTo>
                  <a:pt x="191" y="99"/>
                </a:lnTo>
                <a:lnTo>
                  <a:pt x="205" y="85"/>
                </a:lnTo>
                <a:lnTo>
                  <a:pt x="199" y="75"/>
                </a:lnTo>
                <a:lnTo>
                  <a:pt x="214" y="63"/>
                </a:lnTo>
                <a:lnTo>
                  <a:pt x="195" y="61"/>
                </a:lnTo>
                <a:lnTo>
                  <a:pt x="195" y="46"/>
                </a:lnTo>
                <a:lnTo>
                  <a:pt x="164" y="31"/>
                </a:lnTo>
                <a:lnTo>
                  <a:pt x="178" y="26"/>
                </a:lnTo>
                <a:lnTo>
                  <a:pt x="84" y="29"/>
                </a:lnTo>
                <a:lnTo>
                  <a:pt x="53" y="0"/>
                </a:lnTo>
                <a:lnTo>
                  <a:pt x="54" y="13"/>
                </a:lnTo>
                <a:lnTo>
                  <a:pt x="28" y="25"/>
                </a:lnTo>
                <a:lnTo>
                  <a:pt x="36" y="46"/>
                </a:lnTo>
                <a:lnTo>
                  <a:pt x="26" y="54"/>
                </a:lnTo>
                <a:lnTo>
                  <a:pt x="19" y="34"/>
                </a:lnTo>
                <a:lnTo>
                  <a:pt x="30" y="8"/>
                </a:lnTo>
                <a:lnTo>
                  <a:pt x="0" y="50"/>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1" name="Freeform 348"/>
          <p:cNvSpPr>
            <a:spLocks/>
          </p:cNvSpPr>
          <p:nvPr/>
        </p:nvSpPr>
        <p:spPr bwMode="auto">
          <a:xfrm>
            <a:off x="7159626" y="4292600"/>
            <a:ext cx="1028700" cy="769938"/>
          </a:xfrm>
          <a:custGeom>
            <a:avLst/>
            <a:gdLst>
              <a:gd name="T0" fmla="*/ 2147483647 w 648"/>
              <a:gd name="T1" fmla="*/ 2147483647 h 485"/>
              <a:gd name="T2" fmla="*/ 2147483647 w 648"/>
              <a:gd name="T3" fmla="*/ 2147483647 h 485"/>
              <a:gd name="T4" fmla="*/ 2147483647 w 648"/>
              <a:gd name="T5" fmla="*/ 2147483647 h 485"/>
              <a:gd name="T6" fmla="*/ 2147483647 w 648"/>
              <a:gd name="T7" fmla="*/ 2147483647 h 485"/>
              <a:gd name="T8" fmla="*/ 2147483647 w 648"/>
              <a:gd name="T9" fmla="*/ 2147483647 h 485"/>
              <a:gd name="T10" fmla="*/ 2147483647 w 648"/>
              <a:gd name="T11" fmla="*/ 2147483647 h 485"/>
              <a:gd name="T12" fmla="*/ 2147483647 w 648"/>
              <a:gd name="T13" fmla="*/ 2147483647 h 485"/>
              <a:gd name="T14" fmla="*/ 2147483647 w 648"/>
              <a:gd name="T15" fmla="*/ 2147483647 h 485"/>
              <a:gd name="T16" fmla="*/ 2147483647 w 648"/>
              <a:gd name="T17" fmla="*/ 2147483647 h 485"/>
              <a:gd name="T18" fmla="*/ 2147483647 w 648"/>
              <a:gd name="T19" fmla="*/ 2147483647 h 485"/>
              <a:gd name="T20" fmla="*/ 2147483647 w 648"/>
              <a:gd name="T21" fmla="*/ 2147483647 h 485"/>
              <a:gd name="T22" fmla="*/ 2147483647 w 648"/>
              <a:gd name="T23" fmla="*/ 2147483647 h 485"/>
              <a:gd name="T24" fmla="*/ 2147483647 w 648"/>
              <a:gd name="T25" fmla="*/ 2147483647 h 485"/>
              <a:gd name="T26" fmla="*/ 2147483647 w 648"/>
              <a:gd name="T27" fmla="*/ 2147483647 h 485"/>
              <a:gd name="T28" fmla="*/ 2147483647 w 648"/>
              <a:gd name="T29" fmla="*/ 2147483647 h 485"/>
              <a:gd name="T30" fmla="*/ 2147483647 w 648"/>
              <a:gd name="T31" fmla="*/ 2147483647 h 485"/>
              <a:gd name="T32" fmla="*/ 2147483647 w 648"/>
              <a:gd name="T33" fmla="*/ 2147483647 h 485"/>
              <a:gd name="T34" fmla="*/ 2147483647 w 648"/>
              <a:gd name="T35" fmla="*/ 2147483647 h 485"/>
              <a:gd name="T36" fmla="*/ 2147483647 w 648"/>
              <a:gd name="T37" fmla="*/ 2147483647 h 485"/>
              <a:gd name="T38" fmla="*/ 2147483647 w 648"/>
              <a:gd name="T39" fmla="*/ 2147483647 h 485"/>
              <a:gd name="T40" fmla="*/ 2147483647 w 648"/>
              <a:gd name="T41" fmla="*/ 2147483647 h 485"/>
              <a:gd name="T42" fmla="*/ 2147483647 w 648"/>
              <a:gd name="T43" fmla="*/ 2147483647 h 485"/>
              <a:gd name="T44" fmla="*/ 2147483647 w 648"/>
              <a:gd name="T45" fmla="*/ 2147483647 h 485"/>
              <a:gd name="T46" fmla="*/ 2147483647 w 648"/>
              <a:gd name="T47" fmla="*/ 2147483647 h 485"/>
              <a:gd name="T48" fmla="*/ 2147483647 w 648"/>
              <a:gd name="T49" fmla="*/ 2147483647 h 485"/>
              <a:gd name="T50" fmla="*/ 2147483647 w 648"/>
              <a:gd name="T51" fmla="*/ 2147483647 h 485"/>
              <a:gd name="T52" fmla="*/ 2147483647 w 648"/>
              <a:gd name="T53" fmla="*/ 2147483647 h 485"/>
              <a:gd name="T54" fmla="*/ 2147483647 w 648"/>
              <a:gd name="T55" fmla="*/ 2147483647 h 485"/>
              <a:gd name="T56" fmla="*/ 2147483647 w 648"/>
              <a:gd name="T57" fmla="*/ 2147483647 h 485"/>
              <a:gd name="T58" fmla="*/ 2147483647 w 648"/>
              <a:gd name="T59" fmla="*/ 2147483647 h 485"/>
              <a:gd name="T60" fmla="*/ 2147483647 w 648"/>
              <a:gd name="T61" fmla="*/ 2147483647 h 485"/>
              <a:gd name="T62" fmla="*/ 2147483647 w 648"/>
              <a:gd name="T63" fmla="*/ 2147483647 h 485"/>
              <a:gd name="T64" fmla="*/ 2147483647 w 648"/>
              <a:gd name="T65" fmla="*/ 2147483647 h 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8"/>
              <a:gd name="T100" fmla="*/ 0 h 485"/>
              <a:gd name="T101" fmla="*/ 648 w 648"/>
              <a:gd name="T102" fmla="*/ 485 h 4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8" h="485">
                <a:moveTo>
                  <a:pt x="0" y="255"/>
                </a:moveTo>
                <a:lnTo>
                  <a:pt x="12" y="259"/>
                </a:lnTo>
                <a:lnTo>
                  <a:pt x="5" y="245"/>
                </a:lnTo>
                <a:lnTo>
                  <a:pt x="18" y="253"/>
                </a:lnTo>
                <a:lnTo>
                  <a:pt x="4" y="225"/>
                </a:lnTo>
                <a:lnTo>
                  <a:pt x="13" y="182"/>
                </a:lnTo>
                <a:lnTo>
                  <a:pt x="17" y="194"/>
                </a:lnTo>
                <a:lnTo>
                  <a:pt x="57" y="160"/>
                </a:lnTo>
                <a:lnTo>
                  <a:pt x="124" y="144"/>
                </a:lnTo>
                <a:lnTo>
                  <a:pt x="147" y="119"/>
                </a:lnTo>
                <a:lnTo>
                  <a:pt x="147" y="103"/>
                </a:lnTo>
                <a:lnTo>
                  <a:pt x="156" y="92"/>
                </a:lnTo>
                <a:lnTo>
                  <a:pt x="166" y="111"/>
                </a:lnTo>
                <a:lnTo>
                  <a:pt x="166" y="90"/>
                </a:lnTo>
                <a:lnTo>
                  <a:pt x="181" y="94"/>
                </a:lnTo>
                <a:lnTo>
                  <a:pt x="182" y="78"/>
                </a:lnTo>
                <a:lnTo>
                  <a:pt x="206" y="55"/>
                </a:lnTo>
                <a:lnTo>
                  <a:pt x="232" y="56"/>
                </a:lnTo>
                <a:lnTo>
                  <a:pt x="237" y="80"/>
                </a:lnTo>
                <a:lnTo>
                  <a:pt x="247" y="66"/>
                </a:lnTo>
                <a:lnTo>
                  <a:pt x="266" y="74"/>
                </a:lnTo>
                <a:lnTo>
                  <a:pt x="259" y="58"/>
                </a:lnTo>
                <a:lnTo>
                  <a:pt x="274" y="33"/>
                </a:lnTo>
                <a:lnTo>
                  <a:pt x="312" y="23"/>
                </a:lnTo>
                <a:lnTo>
                  <a:pt x="302" y="7"/>
                </a:lnTo>
                <a:lnTo>
                  <a:pt x="375" y="27"/>
                </a:lnTo>
                <a:lnTo>
                  <a:pt x="359" y="70"/>
                </a:lnTo>
                <a:lnTo>
                  <a:pt x="432" y="115"/>
                </a:lnTo>
                <a:lnTo>
                  <a:pt x="450" y="97"/>
                </a:lnTo>
                <a:lnTo>
                  <a:pt x="458" y="23"/>
                </a:lnTo>
                <a:lnTo>
                  <a:pt x="476" y="0"/>
                </a:lnTo>
                <a:lnTo>
                  <a:pt x="491" y="57"/>
                </a:lnTo>
                <a:lnTo>
                  <a:pt x="516" y="70"/>
                </a:lnTo>
                <a:lnTo>
                  <a:pt x="533" y="136"/>
                </a:lnTo>
                <a:lnTo>
                  <a:pt x="572" y="157"/>
                </a:lnTo>
                <a:lnTo>
                  <a:pt x="586" y="194"/>
                </a:lnTo>
                <a:lnTo>
                  <a:pt x="601" y="191"/>
                </a:lnTo>
                <a:lnTo>
                  <a:pt x="604" y="211"/>
                </a:lnTo>
                <a:lnTo>
                  <a:pt x="637" y="239"/>
                </a:lnTo>
                <a:lnTo>
                  <a:pt x="647" y="290"/>
                </a:lnTo>
                <a:lnTo>
                  <a:pt x="640" y="340"/>
                </a:lnTo>
                <a:lnTo>
                  <a:pt x="611" y="382"/>
                </a:lnTo>
                <a:lnTo>
                  <a:pt x="591" y="455"/>
                </a:lnTo>
                <a:lnTo>
                  <a:pt x="554" y="463"/>
                </a:lnTo>
                <a:lnTo>
                  <a:pt x="532" y="476"/>
                </a:lnTo>
                <a:lnTo>
                  <a:pt x="533" y="484"/>
                </a:lnTo>
                <a:lnTo>
                  <a:pt x="510" y="460"/>
                </a:lnTo>
                <a:lnTo>
                  <a:pt x="485" y="478"/>
                </a:lnTo>
                <a:lnTo>
                  <a:pt x="455" y="470"/>
                </a:lnTo>
                <a:lnTo>
                  <a:pt x="430" y="452"/>
                </a:lnTo>
                <a:lnTo>
                  <a:pt x="419" y="415"/>
                </a:lnTo>
                <a:lnTo>
                  <a:pt x="401" y="420"/>
                </a:lnTo>
                <a:lnTo>
                  <a:pt x="400" y="396"/>
                </a:lnTo>
                <a:lnTo>
                  <a:pt x="394" y="411"/>
                </a:lnTo>
                <a:lnTo>
                  <a:pt x="381" y="412"/>
                </a:lnTo>
                <a:lnTo>
                  <a:pt x="395" y="365"/>
                </a:lnTo>
                <a:lnTo>
                  <a:pt x="367" y="409"/>
                </a:lnTo>
                <a:lnTo>
                  <a:pt x="353" y="400"/>
                </a:lnTo>
                <a:lnTo>
                  <a:pt x="339" y="365"/>
                </a:lnTo>
                <a:lnTo>
                  <a:pt x="292" y="346"/>
                </a:lnTo>
                <a:lnTo>
                  <a:pt x="205" y="361"/>
                </a:lnTo>
                <a:lnTo>
                  <a:pt x="170" y="386"/>
                </a:lnTo>
                <a:lnTo>
                  <a:pt x="110" y="388"/>
                </a:lnTo>
                <a:lnTo>
                  <a:pt x="77" y="411"/>
                </a:lnTo>
                <a:lnTo>
                  <a:pt x="32" y="395"/>
                </a:lnTo>
                <a:lnTo>
                  <a:pt x="42" y="348"/>
                </a:lnTo>
                <a:lnTo>
                  <a:pt x="0" y="255"/>
                </a:lnTo>
              </a:path>
            </a:pathLst>
          </a:custGeom>
          <a:solidFill>
            <a:schemeClr val="tx2">
              <a:lumMod val="40000"/>
              <a:lumOff val="60000"/>
            </a:schemeClr>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2" name="Freeform 349"/>
          <p:cNvSpPr>
            <a:spLocks/>
          </p:cNvSpPr>
          <p:nvPr/>
        </p:nvSpPr>
        <p:spPr bwMode="auto">
          <a:xfrm>
            <a:off x="7966075" y="5106988"/>
            <a:ext cx="90488" cy="87312"/>
          </a:xfrm>
          <a:custGeom>
            <a:avLst/>
            <a:gdLst>
              <a:gd name="T0" fmla="*/ 0 w 57"/>
              <a:gd name="T1" fmla="*/ 2147483647 h 55"/>
              <a:gd name="T2" fmla="*/ 0 w 57"/>
              <a:gd name="T3" fmla="*/ 0 h 55"/>
              <a:gd name="T4" fmla="*/ 2147483647 w 57"/>
              <a:gd name="T5" fmla="*/ 2147483647 h 55"/>
              <a:gd name="T6" fmla="*/ 2147483647 w 57"/>
              <a:gd name="T7" fmla="*/ 2147483647 h 55"/>
              <a:gd name="T8" fmla="*/ 2147483647 w 57"/>
              <a:gd name="T9" fmla="*/ 2147483647 h 55"/>
              <a:gd name="T10" fmla="*/ 2147483647 w 57"/>
              <a:gd name="T11" fmla="*/ 2147483647 h 55"/>
              <a:gd name="T12" fmla="*/ 2147483647 w 57"/>
              <a:gd name="T13" fmla="*/ 2147483647 h 55"/>
              <a:gd name="T14" fmla="*/ 2147483647 w 57"/>
              <a:gd name="T15" fmla="*/ 2147483647 h 55"/>
              <a:gd name="T16" fmla="*/ 0 w 57"/>
              <a:gd name="T17" fmla="*/ 2147483647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5"/>
              <a:gd name="T29" fmla="*/ 57 w 5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5">
                <a:moveTo>
                  <a:pt x="0" y="9"/>
                </a:moveTo>
                <a:lnTo>
                  <a:pt x="0" y="0"/>
                </a:lnTo>
                <a:lnTo>
                  <a:pt x="29" y="8"/>
                </a:lnTo>
                <a:lnTo>
                  <a:pt x="50" y="1"/>
                </a:lnTo>
                <a:lnTo>
                  <a:pt x="56" y="14"/>
                </a:lnTo>
                <a:lnTo>
                  <a:pt x="56" y="31"/>
                </a:lnTo>
                <a:lnTo>
                  <a:pt x="34" y="54"/>
                </a:lnTo>
                <a:lnTo>
                  <a:pt x="20" y="53"/>
                </a:lnTo>
                <a:lnTo>
                  <a:pt x="0" y="9"/>
                </a:lnTo>
              </a:path>
            </a:pathLst>
          </a:custGeom>
          <a:solidFill>
            <a:srgbClr val="CC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3" name="Freeform 350"/>
          <p:cNvSpPr>
            <a:spLocks/>
          </p:cNvSpPr>
          <p:nvPr/>
        </p:nvSpPr>
        <p:spPr bwMode="auto">
          <a:xfrm>
            <a:off x="8516937" y="5107002"/>
            <a:ext cx="196852" cy="185737"/>
          </a:xfrm>
          <a:custGeom>
            <a:avLst/>
            <a:gdLst>
              <a:gd name="T0" fmla="*/ 0 w 124"/>
              <a:gd name="T1" fmla="*/ 2147483647 h 117"/>
              <a:gd name="T2" fmla="*/ 2147483647 w 124"/>
              <a:gd name="T3" fmla="*/ 2147483647 h 117"/>
              <a:gd name="T4" fmla="*/ 2147483647 w 124"/>
              <a:gd name="T5" fmla="*/ 2147483647 h 117"/>
              <a:gd name="T6" fmla="*/ 2147483647 w 124"/>
              <a:gd name="T7" fmla="*/ 0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0 w 124"/>
              <a:gd name="T25" fmla="*/ 2147483647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17"/>
              <a:gd name="T41" fmla="*/ 124 w 124"/>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17">
                <a:moveTo>
                  <a:pt x="0" y="101"/>
                </a:moveTo>
                <a:lnTo>
                  <a:pt x="26" y="66"/>
                </a:lnTo>
                <a:lnTo>
                  <a:pt x="71" y="39"/>
                </a:lnTo>
                <a:lnTo>
                  <a:pt x="93" y="0"/>
                </a:lnTo>
                <a:lnTo>
                  <a:pt x="107" y="12"/>
                </a:lnTo>
                <a:lnTo>
                  <a:pt x="122" y="6"/>
                </a:lnTo>
                <a:lnTo>
                  <a:pt x="123" y="20"/>
                </a:lnTo>
                <a:lnTo>
                  <a:pt x="100" y="48"/>
                </a:lnTo>
                <a:lnTo>
                  <a:pt x="106" y="60"/>
                </a:lnTo>
                <a:lnTo>
                  <a:pt x="79" y="65"/>
                </a:lnTo>
                <a:lnTo>
                  <a:pt x="67" y="104"/>
                </a:lnTo>
                <a:lnTo>
                  <a:pt x="40" y="116"/>
                </a:lnTo>
                <a:lnTo>
                  <a:pt x="0" y="101"/>
                </a:lnTo>
              </a:path>
            </a:pathLst>
          </a:custGeom>
          <a:solidFill>
            <a:schemeClr val="tx2">
              <a:lumMod val="40000"/>
              <a:lumOff val="60000"/>
            </a:schemeClr>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4" name="Freeform 351"/>
          <p:cNvSpPr>
            <a:spLocks/>
          </p:cNvSpPr>
          <p:nvPr/>
        </p:nvSpPr>
        <p:spPr bwMode="auto">
          <a:xfrm>
            <a:off x="8672518" y="4926027"/>
            <a:ext cx="149225" cy="204787"/>
          </a:xfrm>
          <a:custGeom>
            <a:avLst/>
            <a:gdLst>
              <a:gd name="T0" fmla="*/ 0 w 94"/>
              <a:gd name="T1" fmla="*/ 0 h 129"/>
              <a:gd name="T2" fmla="*/ 2147483647 w 94"/>
              <a:gd name="T3" fmla="*/ 2147483647 h 129"/>
              <a:gd name="T4" fmla="*/ 2147483647 w 94"/>
              <a:gd name="T5" fmla="*/ 2147483647 h 129"/>
              <a:gd name="T6" fmla="*/ 2147483647 w 94"/>
              <a:gd name="T7" fmla="*/ 2147483647 h 129"/>
              <a:gd name="T8" fmla="*/ 2147483647 w 94"/>
              <a:gd name="T9" fmla="*/ 2147483647 h 129"/>
              <a:gd name="T10" fmla="*/ 2147483647 w 94"/>
              <a:gd name="T11" fmla="*/ 2147483647 h 129"/>
              <a:gd name="T12" fmla="*/ 2147483647 w 94"/>
              <a:gd name="T13" fmla="*/ 2147483647 h 129"/>
              <a:gd name="T14" fmla="*/ 2147483647 w 94"/>
              <a:gd name="T15" fmla="*/ 2147483647 h 129"/>
              <a:gd name="T16" fmla="*/ 2147483647 w 94"/>
              <a:gd name="T17" fmla="*/ 2147483647 h 129"/>
              <a:gd name="T18" fmla="*/ 2147483647 w 94"/>
              <a:gd name="T19" fmla="*/ 2147483647 h 129"/>
              <a:gd name="T20" fmla="*/ 2147483647 w 94"/>
              <a:gd name="T21" fmla="*/ 2147483647 h 129"/>
              <a:gd name="T22" fmla="*/ 2147483647 w 94"/>
              <a:gd name="T23" fmla="*/ 2147483647 h 129"/>
              <a:gd name="T24" fmla="*/ 2147483647 w 94"/>
              <a:gd name="T25" fmla="*/ 2147483647 h 129"/>
              <a:gd name="T26" fmla="*/ 2147483647 w 94"/>
              <a:gd name="T27" fmla="*/ 2147483647 h 129"/>
              <a:gd name="T28" fmla="*/ 2147483647 w 94"/>
              <a:gd name="T29" fmla="*/ 2147483647 h 129"/>
              <a:gd name="T30" fmla="*/ 0 w 94"/>
              <a:gd name="T31" fmla="*/ 0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129"/>
              <a:gd name="T50" fmla="*/ 94 w 94"/>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129">
                <a:moveTo>
                  <a:pt x="0" y="0"/>
                </a:moveTo>
                <a:lnTo>
                  <a:pt x="25" y="14"/>
                </a:lnTo>
                <a:lnTo>
                  <a:pt x="32" y="43"/>
                </a:lnTo>
                <a:lnTo>
                  <a:pt x="43" y="51"/>
                </a:lnTo>
                <a:lnTo>
                  <a:pt x="50" y="39"/>
                </a:lnTo>
                <a:lnTo>
                  <a:pt x="55" y="58"/>
                </a:lnTo>
                <a:lnTo>
                  <a:pt x="93" y="58"/>
                </a:lnTo>
                <a:lnTo>
                  <a:pt x="85" y="86"/>
                </a:lnTo>
                <a:lnTo>
                  <a:pt x="66" y="90"/>
                </a:lnTo>
                <a:lnTo>
                  <a:pt x="50" y="127"/>
                </a:lnTo>
                <a:lnTo>
                  <a:pt x="33" y="128"/>
                </a:lnTo>
                <a:lnTo>
                  <a:pt x="41" y="114"/>
                </a:lnTo>
                <a:lnTo>
                  <a:pt x="18" y="88"/>
                </a:lnTo>
                <a:lnTo>
                  <a:pt x="36" y="65"/>
                </a:lnTo>
                <a:lnTo>
                  <a:pt x="33" y="46"/>
                </a:lnTo>
                <a:lnTo>
                  <a:pt x="0" y="0"/>
                </a:lnTo>
              </a:path>
            </a:pathLst>
          </a:custGeom>
          <a:solidFill>
            <a:srgbClr val="CC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5" name="Freeform 352"/>
          <p:cNvSpPr>
            <a:spLocks/>
          </p:cNvSpPr>
          <p:nvPr/>
        </p:nvSpPr>
        <p:spPr bwMode="auto">
          <a:xfrm>
            <a:off x="4600575" y="3892550"/>
            <a:ext cx="484188" cy="465138"/>
          </a:xfrm>
          <a:custGeom>
            <a:avLst/>
            <a:gdLst>
              <a:gd name="T0" fmla="*/ 0 w 305"/>
              <a:gd name="T1" fmla="*/ 2147483647 h 293"/>
              <a:gd name="T2" fmla="*/ 2147483647 w 305"/>
              <a:gd name="T3" fmla="*/ 2147483647 h 293"/>
              <a:gd name="T4" fmla="*/ 2147483647 w 305"/>
              <a:gd name="T5" fmla="*/ 2147483647 h 293"/>
              <a:gd name="T6" fmla="*/ 2147483647 w 305"/>
              <a:gd name="T7" fmla="*/ 2147483647 h 293"/>
              <a:gd name="T8" fmla="*/ 2147483647 w 305"/>
              <a:gd name="T9" fmla="*/ 2147483647 h 293"/>
              <a:gd name="T10" fmla="*/ 2147483647 w 305"/>
              <a:gd name="T11" fmla="*/ 2147483647 h 293"/>
              <a:gd name="T12" fmla="*/ 2147483647 w 305"/>
              <a:gd name="T13" fmla="*/ 2147483647 h 293"/>
              <a:gd name="T14" fmla="*/ 2147483647 w 305"/>
              <a:gd name="T15" fmla="*/ 2147483647 h 293"/>
              <a:gd name="T16" fmla="*/ 2147483647 w 305"/>
              <a:gd name="T17" fmla="*/ 2147483647 h 293"/>
              <a:gd name="T18" fmla="*/ 2147483647 w 305"/>
              <a:gd name="T19" fmla="*/ 2147483647 h 293"/>
              <a:gd name="T20" fmla="*/ 2147483647 w 305"/>
              <a:gd name="T21" fmla="*/ 2147483647 h 293"/>
              <a:gd name="T22" fmla="*/ 2147483647 w 305"/>
              <a:gd name="T23" fmla="*/ 2147483647 h 293"/>
              <a:gd name="T24" fmla="*/ 2147483647 w 305"/>
              <a:gd name="T25" fmla="*/ 2147483647 h 293"/>
              <a:gd name="T26" fmla="*/ 2147483647 w 305"/>
              <a:gd name="T27" fmla="*/ 2147483647 h 293"/>
              <a:gd name="T28" fmla="*/ 2147483647 w 305"/>
              <a:gd name="T29" fmla="*/ 2147483647 h 293"/>
              <a:gd name="T30" fmla="*/ 2147483647 w 305"/>
              <a:gd name="T31" fmla="*/ 2147483647 h 293"/>
              <a:gd name="T32" fmla="*/ 2147483647 w 305"/>
              <a:gd name="T33" fmla="*/ 2147483647 h 293"/>
              <a:gd name="T34" fmla="*/ 2147483647 w 305"/>
              <a:gd name="T35" fmla="*/ 2147483647 h 293"/>
              <a:gd name="T36" fmla="*/ 2147483647 w 305"/>
              <a:gd name="T37" fmla="*/ 2147483647 h 293"/>
              <a:gd name="T38" fmla="*/ 2147483647 w 305"/>
              <a:gd name="T39" fmla="*/ 2147483647 h 293"/>
              <a:gd name="T40" fmla="*/ 2147483647 w 305"/>
              <a:gd name="T41" fmla="*/ 2147483647 h 293"/>
              <a:gd name="T42" fmla="*/ 2147483647 w 305"/>
              <a:gd name="T43" fmla="*/ 2147483647 h 293"/>
              <a:gd name="T44" fmla="*/ 2147483647 w 305"/>
              <a:gd name="T45" fmla="*/ 0 h 293"/>
              <a:gd name="T46" fmla="*/ 2147483647 w 305"/>
              <a:gd name="T47" fmla="*/ 2147483647 h 293"/>
              <a:gd name="T48" fmla="*/ 2147483647 w 305"/>
              <a:gd name="T49" fmla="*/ 0 h 293"/>
              <a:gd name="T50" fmla="*/ 2147483647 w 305"/>
              <a:gd name="T51" fmla="*/ 2147483647 h 293"/>
              <a:gd name="T52" fmla="*/ 2147483647 w 305"/>
              <a:gd name="T53" fmla="*/ 2147483647 h 293"/>
              <a:gd name="T54" fmla="*/ 2147483647 w 305"/>
              <a:gd name="T55" fmla="*/ 2147483647 h 293"/>
              <a:gd name="T56" fmla="*/ 2147483647 w 305"/>
              <a:gd name="T57" fmla="*/ 2147483647 h 293"/>
              <a:gd name="T58" fmla="*/ 2147483647 w 305"/>
              <a:gd name="T59" fmla="*/ 2147483647 h 293"/>
              <a:gd name="T60" fmla="*/ 2147483647 w 305"/>
              <a:gd name="T61" fmla="*/ 2147483647 h 293"/>
              <a:gd name="T62" fmla="*/ 0 w 305"/>
              <a:gd name="T63" fmla="*/ 2147483647 h 2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293"/>
              <a:gd name="T98" fmla="*/ 305 w 305"/>
              <a:gd name="T99" fmla="*/ 293 h 2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293">
                <a:moveTo>
                  <a:pt x="0" y="173"/>
                </a:moveTo>
                <a:lnTo>
                  <a:pt x="1" y="181"/>
                </a:lnTo>
                <a:lnTo>
                  <a:pt x="62" y="173"/>
                </a:lnTo>
                <a:lnTo>
                  <a:pt x="88" y="210"/>
                </a:lnTo>
                <a:lnTo>
                  <a:pt x="111" y="208"/>
                </a:lnTo>
                <a:lnTo>
                  <a:pt x="116" y="192"/>
                </a:lnTo>
                <a:lnTo>
                  <a:pt x="137" y="190"/>
                </a:lnTo>
                <a:lnTo>
                  <a:pt x="152" y="201"/>
                </a:lnTo>
                <a:lnTo>
                  <a:pt x="155" y="258"/>
                </a:lnTo>
                <a:lnTo>
                  <a:pt x="188" y="255"/>
                </a:lnTo>
                <a:lnTo>
                  <a:pt x="279" y="292"/>
                </a:lnTo>
                <a:lnTo>
                  <a:pt x="279" y="275"/>
                </a:lnTo>
                <a:lnTo>
                  <a:pt x="261" y="267"/>
                </a:lnTo>
                <a:lnTo>
                  <a:pt x="264" y="226"/>
                </a:lnTo>
                <a:lnTo>
                  <a:pt x="293" y="211"/>
                </a:lnTo>
                <a:lnTo>
                  <a:pt x="275" y="183"/>
                </a:lnTo>
                <a:lnTo>
                  <a:pt x="272" y="135"/>
                </a:lnTo>
                <a:lnTo>
                  <a:pt x="269" y="123"/>
                </a:lnTo>
                <a:lnTo>
                  <a:pt x="279" y="102"/>
                </a:lnTo>
                <a:lnTo>
                  <a:pt x="293" y="62"/>
                </a:lnTo>
                <a:lnTo>
                  <a:pt x="304" y="47"/>
                </a:lnTo>
                <a:lnTo>
                  <a:pt x="298" y="24"/>
                </a:lnTo>
                <a:lnTo>
                  <a:pt x="245" y="0"/>
                </a:lnTo>
                <a:lnTo>
                  <a:pt x="148" y="13"/>
                </a:lnTo>
                <a:lnTo>
                  <a:pt x="116" y="0"/>
                </a:lnTo>
                <a:lnTo>
                  <a:pt x="102" y="23"/>
                </a:lnTo>
                <a:lnTo>
                  <a:pt x="87" y="92"/>
                </a:lnTo>
                <a:lnTo>
                  <a:pt x="63" y="115"/>
                </a:lnTo>
                <a:lnTo>
                  <a:pt x="58" y="143"/>
                </a:lnTo>
                <a:lnTo>
                  <a:pt x="35" y="157"/>
                </a:lnTo>
                <a:lnTo>
                  <a:pt x="11" y="156"/>
                </a:lnTo>
                <a:lnTo>
                  <a:pt x="0" y="173"/>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6" name="Freeform 353"/>
          <p:cNvSpPr>
            <a:spLocks/>
          </p:cNvSpPr>
          <p:nvPr/>
        </p:nvSpPr>
        <p:spPr bwMode="auto">
          <a:xfrm>
            <a:off x="4792663" y="4475177"/>
            <a:ext cx="241300" cy="236537"/>
          </a:xfrm>
          <a:custGeom>
            <a:avLst/>
            <a:gdLst>
              <a:gd name="T0" fmla="*/ 0 w 152"/>
              <a:gd name="T1" fmla="*/ 2147483647 h 149"/>
              <a:gd name="T2" fmla="*/ 0 w 152"/>
              <a:gd name="T3" fmla="*/ 2147483647 h 149"/>
              <a:gd name="T4" fmla="*/ 2147483647 w 152"/>
              <a:gd name="T5" fmla="*/ 2147483647 h 149"/>
              <a:gd name="T6" fmla="*/ 2147483647 w 152"/>
              <a:gd name="T7" fmla="*/ 2147483647 h 149"/>
              <a:gd name="T8" fmla="*/ 2147483647 w 152"/>
              <a:gd name="T9" fmla="*/ 2147483647 h 149"/>
              <a:gd name="T10" fmla="*/ 2147483647 w 152"/>
              <a:gd name="T11" fmla="*/ 2147483647 h 149"/>
              <a:gd name="T12" fmla="*/ 2147483647 w 152"/>
              <a:gd name="T13" fmla="*/ 0 h 149"/>
              <a:gd name="T14" fmla="*/ 2147483647 w 152"/>
              <a:gd name="T15" fmla="*/ 2147483647 h 149"/>
              <a:gd name="T16" fmla="*/ 2147483647 w 152"/>
              <a:gd name="T17" fmla="*/ 2147483647 h 149"/>
              <a:gd name="T18" fmla="*/ 2147483647 w 152"/>
              <a:gd name="T19" fmla="*/ 2147483647 h 149"/>
              <a:gd name="T20" fmla="*/ 2147483647 w 152"/>
              <a:gd name="T21" fmla="*/ 2147483647 h 149"/>
              <a:gd name="T22" fmla="*/ 2147483647 w 152"/>
              <a:gd name="T23" fmla="*/ 2147483647 h 149"/>
              <a:gd name="T24" fmla="*/ 2147483647 w 152"/>
              <a:gd name="T25" fmla="*/ 2147483647 h 149"/>
              <a:gd name="T26" fmla="*/ 2147483647 w 152"/>
              <a:gd name="T27" fmla="*/ 2147483647 h 149"/>
              <a:gd name="T28" fmla="*/ 0 w 152"/>
              <a:gd name="T29" fmla="*/ 2147483647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49"/>
              <a:gd name="T47" fmla="*/ 152 w 152"/>
              <a:gd name="T48" fmla="*/ 149 h 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49">
                <a:moveTo>
                  <a:pt x="0" y="113"/>
                </a:moveTo>
                <a:lnTo>
                  <a:pt x="0" y="69"/>
                </a:lnTo>
                <a:lnTo>
                  <a:pt x="17" y="68"/>
                </a:lnTo>
                <a:lnTo>
                  <a:pt x="17" y="11"/>
                </a:lnTo>
                <a:lnTo>
                  <a:pt x="48" y="4"/>
                </a:lnTo>
                <a:lnTo>
                  <a:pt x="58" y="14"/>
                </a:lnTo>
                <a:lnTo>
                  <a:pt x="84" y="0"/>
                </a:lnTo>
                <a:lnTo>
                  <a:pt x="129" y="61"/>
                </a:lnTo>
                <a:lnTo>
                  <a:pt x="151" y="71"/>
                </a:lnTo>
                <a:lnTo>
                  <a:pt x="90" y="127"/>
                </a:lnTo>
                <a:lnTo>
                  <a:pt x="55" y="127"/>
                </a:lnTo>
                <a:lnTo>
                  <a:pt x="36" y="147"/>
                </a:lnTo>
                <a:lnTo>
                  <a:pt x="14" y="148"/>
                </a:lnTo>
                <a:lnTo>
                  <a:pt x="14" y="130"/>
                </a:lnTo>
                <a:lnTo>
                  <a:pt x="0" y="113"/>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7" name="Freeform 354"/>
          <p:cNvSpPr>
            <a:spLocks/>
          </p:cNvSpPr>
          <p:nvPr/>
        </p:nvSpPr>
        <p:spPr bwMode="auto">
          <a:xfrm>
            <a:off x="4581526" y="4167188"/>
            <a:ext cx="323852" cy="315912"/>
          </a:xfrm>
          <a:custGeom>
            <a:avLst/>
            <a:gdLst>
              <a:gd name="T0" fmla="*/ 0 w 204"/>
              <a:gd name="T1" fmla="*/ 2147483647 h 199"/>
              <a:gd name="T2" fmla="*/ 2147483647 w 204"/>
              <a:gd name="T3" fmla="*/ 2147483647 h 199"/>
              <a:gd name="T4" fmla="*/ 2147483647 w 204"/>
              <a:gd name="T5" fmla="*/ 2147483647 h 199"/>
              <a:gd name="T6" fmla="*/ 2147483647 w 204"/>
              <a:gd name="T7" fmla="*/ 2147483647 h 199"/>
              <a:gd name="T8" fmla="*/ 2147483647 w 204"/>
              <a:gd name="T9" fmla="*/ 2147483647 h 199"/>
              <a:gd name="T10" fmla="*/ 2147483647 w 204"/>
              <a:gd name="T11" fmla="*/ 2147483647 h 199"/>
              <a:gd name="T12" fmla="*/ 2147483647 w 204"/>
              <a:gd name="T13" fmla="*/ 2147483647 h 199"/>
              <a:gd name="T14" fmla="*/ 2147483647 w 204"/>
              <a:gd name="T15" fmla="*/ 2147483647 h 199"/>
              <a:gd name="T16" fmla="*/ 2147483647 w 204"/>
              <a:gd name="T17" fmla="*/ 2147483647 h 199"/>
              <a:gd name="T18" fmla="*/ 2147483647 w 204"/>
              <a:gd name="T19" fmla="*/ 2147483647 h 199"/>
              <a:gd name="T20" fmla="*/ 2147483647 w 204"/>
              <a:gd name="T21" fmla="*/ 2147483647 h 199"/>
              <a:gd name="T22" fmla="*/ 2147483647 w 204"/>
              <a:gd name="T23" fmla="*/ 2147483647 h 199"/>
              <a:gd name="T24" fmla="*/ 2147483647 w 204"/>
              <a:gd name="T25" fmla="*/ 2147483647 h 199"/>
              <a:gd name="T26" fmla="*/ 2147483647 w 204"/>
              <a:gd name="T27" fmla="*/ 2147483647 h 199"/>
              <a:gd name="T28" fmla="*/ 2147483647 w 204"/>
              <a:gd name="T29" fmla="*/ 0 h 199"/>
              <a:gd name="T30" fmla="*/ 2147483647 w 204"/>
              <a:gd name="T31" fmla="*/ 2147483647 h 199"/>
              <a:gd name="T32" fmla="*/ 2147483647 w 204"/>
              <a:gd name="T33" fmla="*/ 2147483647 h 199"/>
              <a:gd name="T34" fmla="*/ 0 w 204"/>
              <a:gd name="T35" fmla="*/ 2147483647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4"/>
              <a:gd name="T55" fmla="*/ 0 h 199"/>
              <a:gd name="T56" fmla="*/ 204 w 204"/>
              <a:gd name="T57" fmla="*/ 199 h 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4" h="199">
                <a:moveTo>
                  <a:pt x="0" y="186"/>
                </a:moveTo>
                <a:lnTo>
                  <a:pt x="27" y="179"/>
                </a:lnTo>
                <a:lnTo>
                  <a:pt x="157" y="198"/>
                </a:lnTo>
                <a:lnTo>
                  <a:pt x="187" y="190"/>
                </a:lnTo>
                <a:lnTo>
                  <a:pt x="167" y="175"/>
                </a:lnTo>
                <a:lnTo>
                  <a:pt x="167" y="115"/>
                </a:lnTo>
                <a:lnTo>
                  <a:pt x="203" y="115"/>
                </a:lnTo>
                <a:lnTo>
                  <a:pt x="200" y="82"/>
                </a:lnTo>
                <a:lnTo>
                  <a:pt x="167" y="85"/>
                </a:lnTo>
                <a:lnTo>
                  <a:pt x="164" y="28"/>
                </a:lnTo>
                <a:lnTo>
                  <a:pt x="149" y="17"/>
                </a:lnTo>
                <a:lnTo>
                  <a:pt x="128" y="19"/>
                </a:lnTo>
                <a:lnTo>
                  <a:pt x="123" y="35"/>
                </a:lnTo>
                <a:lnTo>
                  <a:pt x="100" y="37"/>
                </a:lnTo>
                <a:lnTo>
                  <a:pt x="74" y="0"/>
                </a:lnTo>
                <a:lnTo>
                  <a:pt x="13" y="8"/>
                </a:lnTo>
                <a:lnTo>
                  <a:pt x="35" y="83"/>
                </a:lnTo>
                <a:lnTo>
                  <a:pt x="0" y="186"/>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8" name="Freeform 355"/>
          <p:cNvSpPr>
            <a:spLocks/>
          </p:cNvSpPr>
          <p:nvPr/>
        </p:nvSpPr>
        <p:spPr bwMode="auto">
          <a:xfrm>
            <a:off x="5121276" y="4259277"/>
            <a:ext cx="82552" cy="200025"/>
          </a:xfrm>
          <a:custGeom>
            <a:avLst/>
            <a:gdLst>
              <a:gd name="T0" fmla="*/ 0 w 52"/>
              <a:gd name="T1" fmla="*/ 2147483647 h 126"/>
              <a:gd name="T2" fmla="*/ 2147483647 w 52"/>
              <a:gd name="T3" fmla="*/ 2147483647 h 126"/>
              <a:gd name="T4" fmla="*/ 2147483647 w 52"/>
              <a:gd name="T5" fmla="*/ 2147483647 h 126"/>
              <a:gd name="T6" fmla="*/ 2147483647 w 52"/>
              <a:gd name="T7" fmla="*/ 2147483647 h 126"/>
              <a:gd name="T8" fmla="*/ 2147483647 w 52"/>
              <a:gd name="T9" fmla="*/ 2147483647 h 126"/>
              <a:gd name="T10" fmla="*/ 2147483647 w 52"/>
              <a:gd name="T11" fmla="*/ 2147483647 h 126"/>
              <a:gd name="T12" fmla="*/ 2147483647 w 52"/>
              <a:gd name="T13" fmla="*/ 2147483647 h 126"/>
              <a:gd name="T14" fmla="*/ 2147483647 w 52"/>
              <a:gd name="T15" fmla="*/ 2147483647 h 126"/>
              <a:gd name="T16" fmla="*/ 2147483647 w 52"/>
              <a:gd name="T17" fmla="*/ 2147483647 h 126"/>
              <a:gd name="T18" fmla="*/ 2147483647 w 52"/>
              <a:gd name="T19" fmla="*/ 2147483647 h 126"/>
              <a:gd name="T20" fmla="*/ 2147483647 w 52"/>
              <a:gd name="T21" fmla="*/ 2147483647 h 126"/>
              <a:gd name="T22" fmla="*/ 2147483647 w 52"/>
              <a:gd name="T23" fmla="*/ 0 h 126"/>
              <a:gd name="T24" fmla="*/ 2147483647 w 52"/>
              <a:gd name="T25" fmla="*/ 2147483647 h 126"/>
              <a:gd name="T26" fmla="*/ 0 w 52"/>
              <a:gd name="T27" fmla="*/ 2147483647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26"/>
              <a:gd name="T44" fmla="*/ 52 w 52"/>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26">
                <a:moveTo>
                  <a:pt x="0" y="68"/>
                </a:moveTo>
                <a:lnTo>
                  <a:pt x="6" y="76"/>
                </a:lnTo>
                <a:lnTo>
                  <a:pt x="27" y="82"/>
                </a:lnTo>
                <a:lnTo>
                  <a:pt x="24" y="106"/>
                </a:lnTo>
                <a:lnTo>
                  <a:pt x="41" y="125"/>
                </a:lnTo>
                <a:lnTo>
                  <a:pt x="51" y="90"/>
                </a:lnTo>
                <a:lnTo>
                  <a:pt x="34" y="66"/>
                </a:lnTo>
                <a:lnTo>
                  <a:pt x="40" y="79"/>
                </a:lnTo>
                <a:lnTo>
                  <a:pt x="30" y="78"/>
                </a:lnTo>
                <a:lnTo>
                  <a:pt x="19" y="46"/>
                </a:lnTo>
                <a:lnTo>
                  <a:pt x="19" y="3"/>
                </a:lnTo>
                <a:lnTo>
                  <a:pt x="3" y="0"/>
                </a:lnTo>
                <a:lnTo>
                  <a:pt x="15" y="20"/>
                </a:lnTo>
                <a:lnTo>
                  <a:pt x="0" y="68"/>
                </a:lnTo>
              </a:path>
            </a:pathLst>
          </a:custGeom>
          <a:solidFill>
            <a:srgbClr val="FF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899" name="Freeform 356"/>
          <p:cNvSpPr>
            <a:spLocks/>
          </p:cNvSpPr>
          <p:nvPr/>
        </p:nvSpPr>
        <p:spPr bwMode="auto">
          <a:xfrm>
            <a:off x="5049840" y="4286251"/>
            <a:ext cx="268288" cy="425450"/>
          </a:xfrm>
          <a:custGeom>
            <a:avLst/>
            <a:gdLst>
              <a:gd name="T0" fmla="*/ 0 w 169"/>
              <a:gd name="T1" fmla="*/ 2147483647 h 268"/>
              <a:gd name="T2" fmla="*/ 2147483647 w 169"/>
              <a:gd name="T3" fmla="*/ 2147483647 h 268"/>
              <a:gd name="T4" fmla="*/ 2147483647 w 169"/>
              <a:gd name="T5" fmla="*/ 2147483647 h 268"/>
              <a:gd name="T6" fmla="*/ 2147483647 w 169"/>
              <a:gd name="T7" fmla="*/ 2147483647 h 268"/>
              <a:gd name="T8" fmla="*/ 2147483647 w 169"/>
              <a:gd name="T9" fmla="*/ 2147483647 h 268"/>
              <a:gd name="T10" fmla="*/ 2147483647 w 169"/>
              <a:gd name="T11" fmla="*/ 2147483647 h 268"/>
              <a:gd name="T12" fmla="*/ 2147483647 w 169"/>
              <a:gd name="T13" fmla="*/ 2147483647 h 268"/>
              <a:gd name="T14" fmla="*/ 2147483647 w 169"/>
              <a:gd name="T15" fmla="*/ 2147483647 h 268"/>
              <a:gd name="T16" fmla="*/ 2147483647 w 169"/>
              <a:gd name="T17" fmla="*/ 2147483647 h 268"/>
              <a:gd name="T18" fmla="*/ 2147483647 w 169"/>
              <a:gd name="T19" fmla="*/ 2147483647 h 268"/>
              <a:gd name="T20" fmla="*/ 2147483647 w 169"/>
              <a:gd name="T21" fmla="*/ 2147483647 h 268"/>
              <a:gd name="T22" fmla="*/ 2147483647 w 169"/>
              <a:gd name="T23" fmla="*/ 2147483647 h 268"/>
              <a:gd name="T24" fmla="*/ 2147483647 w 169"/>
              <a:gd name="T25" fmla="*/ 2147483647 h 268"/>
              <a:gd name="T26" fmla="*/ 2147483647 w 169"/>
              <a:gd name="T27" fmla="*/ 0 h 268"/>
              <a:gd name="T28" fmla="*/ 2147483647 w 169"/>
              <a:gd name="T29" fmla="*/ 2147483647 h 268"/>
              <a:gd name="T30" fmla="*/ 2147483647 w 169"/>
              <a:gd name="T31" fmla="*/ 2147483647 h 268"/>
              <a:gd name="T32" fmla="*/ 2147483647 w 169"/>
              <a:gd name="T33" fmla="*/ 2147483647 h 268"/>
              <a:gd name="T34" fmla="*/ 2147483647 w 169"/>
              <a:gd name="T35" fmla="*/ 2147483647 h 268"/>
              <a:gd name="T36" fmla="*/ 2147483647 w 169"/>
              <a:gd name="T37" fmla="*/ 2147483647 h 268"/>
              <a:gd name="T38" fmla="*/ 2147483647 w 169"/>
              <a:gd name="T39" fmla="*/ 2147483647 h 268"/>
              <a:gd name="T40" fmla="*/ 2147483647 w 169"/>
              <a:gd name="T41" fmla="*/ 2147483647 h 268"/>
              <a:gd name="T42" fmla="*/ 2147483647 w 169"/>
              <a:gd name="T43" fmla="*/ 2147483647 h 268"/>
              <a:gd name="T44" fmla="*/ 0 w 169"/>
              <a:gd name="T45" fmla="*/ 2147483647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268"/>
              <a:gd name="T71" fmla="*/ 169 w 169"/>
              <a:gd name="T72" fmla="*/ 268 h 2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268">
                <a:moveTo>
                  <a:pt x="0" y="75"/>
                </a:moveTo>
                <a:lnTo>
                  <a:pt x="4" y="83"/>
                </a:lnTo>
                <a:lnTo>
                  <a:pt x="44" y="96"/>
                </a:lnTo>
                <a:lnTo>
                  <a:pt x="48" y="112"/>
                </a:lnTo>
                <a:lnTo>
                  <a:pt x="46" y="154"/>
                </a:lnTo>
                <a:lnTo>
                  <a:pt x="25" y="198"/>
                </a:lnTo>
                <a:lnTo>
                  <a:pt x="31" y="250"/>
                </a:lnTo>
                <a:lnTo>
                  <a:pt x="33" y="267"/>
                </a:lnTo>
                <a:lnTo>
                  <a:pt x="45" y="267"/>
                </a:lnTo>
                <a:lnTo>
                  <a:pt x="45" y="249"/>
                </a:lnTo>
                <a:lnTo>
                  <a:pt x="87" y="225"/>
                </a:lnTo>
                <a:lnTo>
                  <a:pt x="75" y="154"/>
                </a:lnTo>
                <a:lnTo>
                  <a:pt x="167" y="82"/>
                </a:lnTo>
                <a:lnTo>
                  <a:pt x="168" y="0"/>
                </a:lnTo>
                <a:lnTo>
                  <a:pt x="145" y="15"/>
                </a:lnTo>
                <a:lnTo>
                  <a:pt x="81" y="19"/>
                </a:lnTo>
                <a:lnTo>
                  <a:pt x="79" y="49"/>
                </a:lnTo>
                <a:lnTo>
                  <a:pt x="96" y="73"/>
                </a:lnTo>
                <a:lnTo>
                  <a:pt x="86" y="108"/>
                </a:lnTo>
                <a:lnTo>
                  <a:pt x="69" y="89"/>
                </a:lnTo>
                <a:lnTo>
                  <a:pt x="72" y="65"/>
                </a:lnTo>
                <a:lnTo>
                  <a:pt x="51" y="59"/>
                </a:lnTo>
                <a:lnTo>
                  <a:pt x="0" y="75"/>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0" name="Freeform 357"/>
          <p:cNvSpPr>
            <a:spLocks/>
          </p:cNvSpPr>
          <p:nvPr/>
        </p:nvSpPr>
        <p:spPr bwMode="auto">
          <a:xfrm>
            <a:off x="4926014" y="4418013"/>
            <a:ext cx="201612" cy="184150"/>
          </a:xfrm>
          <a:custGeom>
            <a:avLst/>
            <a:gdLst>
              <a:gd name="T0" fmla="*/ 0 w 127"/>
              <a:gd name="T1" fmla="*/ 2147483647 h 116"/>
              <a:gd name="T2" fmla="*/ 2147483647 w 127"/>
              <a:gd name="T3" fmla="*/ 2147483647 h 116"/>
              <a:gd name="T4" fmla="*/ 2147483647 w 127"/>
              <a:gd name="T5" fmla="*/ 2147483647 h 116"/>
              <a:gd name="T6" fmla="*/ 2147483647 w 127"/>
              <a:gd name="T7" fmla="*/ 2147483647 h 116"/>
              <a:gd name="T8" fmla="*/ 2147483647 w 127"/>
              <a:gd name="T9" fmla="*/ 0 h 116"/>
              <a:gd name="T10" fmla="*/ 2147483647 w 127"/>
              <a:gd name="T11" fmla="*/ 2147483647 h 116"/>
              <a:gd name="T12" fmla="*/ 2147483647 w 127"/>
              <a:gd name="T13" fmla="*/ 2147483647 h 116"/>
              <a:gd name="T14" fmla="*/ 2147483647 w 127"/>
              <a:gd name="T15" fmla="*/ 2147483647 h 116"/>
              <a:gd name="T16" fmla="*/ 2147483647 w 127"/>
              <a:gd name="T17" fmla="*/ 2147483647 h 116"/>
              <a:gd name="T18" fmla="*/ 2147483647 w 127"/>
              <a:gd name="T19" fmla="*/ 2147483647 h 116"/>
              <a:gd name="T20" fmla="*/ 2147483647 w 127"/>
              <a:gd name="T21" fmla="*/ 2147483647 h 116"/>
              <a:gd name="T22" fmla="*/ 0 w 127"/>
              <a:gd name="T23" fmla="*/ 2147483647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116"/>
              <a:gd name="T38" fmla="*/ 127 w 127"/>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116">
                <a:moveTo>
                  <a:pt x="0" y="36"/>
                </a:moveTo>
                <a:lnTo>
                  <a:pt x="28" y="36"/>
                </a:lnTo>
                <a:lnTo>
                  <a:pt x="57" y="15"/>
                </a:lnTo>
                <a:lnTo>
                  <a:pt x="58" y="6"/>
                </a:lnTo>
                <a:lnTo>
                  <a:pt x="82" y="0"/>
                </a:lnTo>
                <a:lnTo>
                  <a:pt x="122" y="13"/>
                </a:lnTo>
                <a:lnTo>
                  <a:pt x="126" y="29"/>
                </a:lnTo>
                <a:lnTo>
                  <a:pt x="124" y="71"/>
                </a:lnTo>
                <a:lnTo>
                  <a:pt x="103" y="115"/>
                </a:lnTo>
                <a:lnTo>
                  <a:pt x="67" y="107"/>
                </a:lnTo>
                <a:lnTo>
                  <a:pt x="45" y="97"/>
                </a:lnTo>
                <a:lnTo>
                  <a:pt x="0" y="36"/>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1" name="Freeform 358"/>
          <p:cNvSpPr>
            <a:spLocks/>
          </p:cNvSpPr>
          <p:nvPr/>
        </p:nvSpPr>
        <p:spPr bwMode="auto">
          <a:xfrm>
            <a:off x="4581528" y="4451351"/>
            <a:ext cx="346075" cy="325438"/>
          </a:xfrm>
          <a:custGeom>
            <a:avLst/>
            <a:gdLst>
              <a:gd name="T0" fmla="*/ 0 w 218"/>
              <a:gd name="T1" fmla="*/ 2147483647 h 205"/>
              <a:gd name="T2" fmla="*/ 2147483647 w 218"/>
              <a:gd name="T3" fmla="*/ 0 h 205"/>
              <a:gd name="T4" fmla="*/ 2147483647 w 218"/>
              <a:gd name="T5" fmla="*/ 2147483647 h 205"/>
              <a:gd name="T6" fmla="*/ 2147483647 w 218"/>
              <a:gd name="T7" fmla="*/ 2147483647 h 205"/>
              <a:gd name="T8" fmla="*/ 2147483647 w 218"/>
              <a:gd name="T9" fmla="*/ 2147483647 h 205"/>
              <a:gd name="T10" fmla="*/ 2147483647 w 218"/>
              <a:gd name="T11" fmla="*/ 2147483647 h 205"/>
              <a:gd name="T12" fmla="*/ 2147483647 w 218"/>
              <a:gd name="T13" fmla="*/ 2147483647 h 205"/>
              <a:gd name="T14" fmla="*/ 2147483647 w 218"/>
              <a:gd name="T15" fmla="*/ 2147483647 h 205"/>
              <a:gd name="T16" fmla="*/ 2147483647 w 218"/>
              <a:gd name="T17" fmla="*/ 2147483647 h 205"/>
              <a:gd name="T18" fmla="*/ 2147483647 w 218"/>
              <a:gd name="T19" fmla="*/ 2147483647 h 205"/>
              <a:gd name="T20" fmla="*/ 2147483647 w 218"/>
              <a:gd name="T21" fmla="*/ 2147483647 h 205"/>
              <a:gd name="T22" fmla="*/ 2147483647 w 218"/>
              <a:gd name="T23" fmla="*/ 2147483647 h 205"/>
              <a:gd name="T24" fmla="*/ 2147483647 w 218"/>
              <a:gd name="T25" fmla="*/ 2147483647 h 205"/>
              <a:gd name="T26" fmla="*/ 2147483647 w 218"/>
              <a:gd name="T27" fmla="*/ 2147483647 h 205"/>
              <a:gd name="T28" fmla="*/ 2147483647 w 218"/>
              <a:gd name="T29" fmla="*/ 2147483647 h 205"/>
              <a:gd name="T30" fmla="*/ 2147483647 w 218"/>
              <a:gd name="T31" fmla="*/ 2147483647 h 205"/>
              <a:gd name="T32" fmla="*/ 2147483647 w 218"/>
              <a:gd name="T33" fmla="*/ 2147483647 h 205"/>
              <a:gd name="T34" fmla="*/ 2147483647 w 218"/>
              <a:gd name="T35" fmla="*/ 2147483647 h 205"/>
              <a:gd name="T36" fmla="*/ 2147483647 w 218"/>
              <a:gd name="T37" fmla="*/ 2147483647 h 205"/>
              <a:gd name="T38" fmla="*/ 0 w 218"/>
              <a:gd name="T39" fmla="*/ 2147483647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
              <a:gd name="T61" fmla="*/ 0 h 205"/>
              <a:gd name="T62" fmla="*/ 218 w 218"/>
              <a:gd name="T63" fmla="*/ 205 h 2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 h="205">
                <a:moveTo>
                  <a:pt x="0" y="7"/>
                </a:moveTo>
                <a:lnTo>
                  <a:pt x="27" y="0"/>
                </a:lnTo>
                <a:lnTo>
                  <a:pt x="157" y="19"/>
                </a:lnTo>
                <a:lnTo>
                  <a:pt x="187" y="11"/>
                </a:lnTo>
                <a:lnTo>
                  <a:pt x="217" y="15"/>
                </a:lnTo>
                <a:lnTo>
                  <a:pt x="191" y="29"/>
                </a:lnTo>
                <a:lnTo>
                  <a:pt x="181" y="19"/>
                </a:lnTo>
                <a:lnTo>
                  <a:pt x="150" y="26"/>
                </a:lnTo>
                <a:lnTo>
                  <a:pt x="150" y="83"/>
                </a:lnTo>
                <a:lnTo>
                  <a:pt x="133" y="84"/>
                </a:lnTo>
                <a:lnTo>
                  <a:pt x="133" y="128"/>
                </a:lnTo>
                <a:lnTo>
                  <a:pt x="133" y="194"/>
                </a:lnTo>
                <a:lnTo>
                  <a:pt x="120" y="204"/>
                </a:lnTo>
                <a:lnTo>
                  <a:pt x="99" y="204"/>
                </a:lnTo>
                <a:lnTo>
                  <a:pt x="88" y="190"/>
                </a:lnTo>
                <a:lnTo>
                  <a:pt x="79" y="197"/>
                </a:lnTo>
                <a:lnTo>
                  <a:pt x="58" y="175"/>
                </a:lnTo>
                <a:lnTo>
                  <a:pt x="46" y="103"/>
                </a:lnTo>
                <a:lnTo>
                  <a:pt x="46" y="95"/>
                </a:lnTo>
                <a:lnTo>
                  <a:pt x="0" y="7"/>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2" name="Freeform 359"/>
          <p:cNvSpPr>
            <a:spLocks/>
          </p:cNvSpPr>
          <p:nvPr/>
        </p:nvSpPr>
        <p:spPr bwMode="auto">
          <a:xfrm>
            <a:off x="5043488" y="4044951"/>
            <a:ext cx="274638" cy="273050"/>
          </a:xfrm>
          <a:custGeom>
            <a:avLst/>
            <a:gdLst>
              <a:gd name="T0" fmla="*/ 0 w 173"/>
              <a:gd name="T1" fmla="*/ 2147483647 h 172"/>
              <a:gd name="T2" fmla="*/ 2147483647 w 173"/>
              <a:gd name="T3" fmla="*/ 2147483647 h 172"/>
              <a:gd name="T4" fmla="*/ 2147483647 w 173"/>
              <a:gd name="T5" fmla="*/ 2147483647 h 172"/>
              <a:gd name="T6" fmla="*/ 2147483647 w 173"/>
              <a:gd name="T7" fmla="*/ 2147483647 h 172"/>
              <a:gd name="T8" fmla="*/ 2147483647 w 173"/>
              <a:gd name="T9" fmla="*/ 2147483647 h 172"/>
              <a:gd name="T10" fmla="*/ 2147483647 w 173"/>
              <a:gd name="T11" fmla="*/ 2147483647 h 172"/>
              <a:gd name="T12" fmla="*/ 2147483647 w 173"/>
              <a:gd name="T13" fmla="*/ 2147483647 h 172"/>
              <a:gd name="T14" fmla="*/ 2147483647 w 173"/>
              <a:gd name="T15" fmla="*/ 2147483647 h 172"/>
              <a:gd name="T16" fmla="*/ 2147483647 w 173"/>
              <a:gd name="T17" fmla="*/ 2147483647 h 172"/>
              <a:gd name="T18" fmla="*/ 2147483647 w 173"/>
              <a:gd name="T19" fmla="*/ 2147483647 h 172"/>
              <a:gd name="T20" fmla="*/ 2147483647 w 173"/>
              <a:gd name="T21" fmla="*/ 0 h 172"/>
              <a:gd name="T22" fmla="*/ 2147483647 w 173"/>
              <a:gd name="T23" fmla="*/ 2147483647 h 172"/>
              <a:gd name="T24" fmla="*/ 2147483647 w 173"/>
              <a:gd name="T25" fmla="*/ 2147483647 h 172"/>
              <a:gd name="T26" fmla="*/ 2147483647 w 173"/>
              <a:gd name="T27" fmla="*/ 2147483647 h 172"/>
              <a:gd name="T28" fmla="*/ 2147483647 w 173"/>
              <a:gd name="T29" fmla="*/ 0 h 172"/>
              <a:gd name="T30" fmla="*/ 2147483647 w 173"/>
              <a:gd name="T31" fmla="*/ 2147483647 h 172"/>
              <a:gd name="T32" fmla="*/ 2147483647 w 173"/>
              <a:gd name="T33" fmla="*/ 2147483647 h 172"/>
              <a:gd name="T34" fmla="*/ 2147483647 w 173"/>
              <a:gd name="T35" fmla="*/ 2147483647 h 172"/>
              <a:gd name="T36" fmla="*/ 0 w 173"/>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172"/>
              <a:gd name="T59" fmla="*/ 173 w 173"/>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172">
                <a:moveTo>
                  <a:pt x="0" y="54"/>
                </a:moveTo>
                <a:lnTo>
                  <a:pt x="1" y="87"/>
                </a:lnTo>
                <a:lnTo>
                  <a:pt x="22" y="121"/>
                </a:lnTo>
                <a:lnTo>
                  <a:pt x="52" y="135"/>
                </a:lnTo>
                <a:lnTo>
                  <a:pt x="68" y="138"/>
                </a:lnTo>
                <a:lnTo>
                  <a:pt x="85" y="171"/>
                </a:lnTo>
                <a:lnTo>
                  <a:pt x="149" y="167"/>
                </a:lnTo>
                <a:lnTo>
                  <a:pt x="172" y="152"/>
                </a:lnTo>
                <a:lnTo>
                  <a:pt x="148" y="85"/>
                </a:lnTo>
                <a:lnTo>
                  <a:pt x="155" y="59"/>
                </a:lnTo>
                <a:lnTo>
                  <a:pt x="72" y="0"/>
                </a:lnTo>
                <a:lnTo>
                  <a:pt x="51" y="30"/>
                </a:lnTo>
                <a:lnTo>
                  <a:pt x="41" y="22"/>
                </a:lnTo>
                <a:lnTo>
                  <a:pt x="35" y="28"/>
                </a:lnTo>
                <a:lnTo>
                  <a:pt x="34" y="0"/>
                </a:lnTo>
                <a:lnTo>
                  <a:pt x="13" y="2"/>
                </a:lnTo>
                <a:lnTo>
                  <a:pt x="16" y="23"/>
                </a:lnTo>
                <a:lnTo>
                  <a:pt x="18" y="36"/>
                </a:lnTo>
                <a:lnTo>
                  <a:pt x="0" y="54"/>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3" name="Freeform 360"/>
          <p:cNvSpPr>
            <a:spLocks/>
          </p:cNvSpPr>
          <p:nvPr/>
        </p:nvSpPr>
        <p:spPr bwMode="auto">
          <a:xfrm>
            <a:off x="4846639" y="4227527"/>
            <a:ext cx="300038" cy="249237"/>
          </a:xfrm>
          <a:custGeom>
            <a:avLst/>
            <a:gdLst>
              <a:gd name="T0" fmla="*/ 0 w 189"/>
              <a:gd name="T1" fmla="*/ 2147483647 h 157"/>
              <a:gd name="T2" fmla="*/ 0 w 189"/>
              <a:gd name="T3" fmla="*/ 2147483647 h 157"/>
              <a:gd name="T4" fmla="*/ 2147483647 w 189"/>
              <a:gd name="T5" fmla="*/ 2147483647 h 157"/>
              <a:gd name="T6" fmla="*/ 2147483647 w 189"/>
              <a:gd name="T7" fmla="*/ 2147483647 h 157"/>
              <a:gd name="T8" fmla="*/ 2147483647 w 189"/>
              <a:gd name="T9" fmla="*/ 2147483647 h 157"/>
              <a:gd name="T10" fmla="*/ 2147483647 w 189"/>
              <a:gd name="T11" fmla="*/ 2147483647 h 157"/>
              <a:gd name="T12" fmla="*/ 2147483647 w 189"/>
              <a:gd name="T13" fmla="*/ 2147483647 h 157"/>
              <a:gd name="T14" fmla="*/ 2147483647 w 189"/>
              <a:gd name="T15" fmla="*/ 2147483647 h 157"/>
              <a:gd name="T16" fmla="*/ 2147483647 w 189"/>
              <a:gd name="T17" fmla="*/ 2147483647 h 157"/>
              <a:gd name="T18" fmla="*/ 2147483647 w 189"/>
              <a:gd name="T19" fmla="*/ 2147483647 h 157"/>
              <a:gd name="T20" fmla="*/ 2147483647 w 189"/>
              <a:gd name="T21" fmla="*/ 2147483647 h 157"/>
              <a:gd name="T22" fmla="*/ 2147483647 w 189"/>
              <a:gd name="T23" fmla="*/ 2147483647 h 157"/>
              <a:gd name="T24" fmla="*/ 2147483647 w 189"/>
              <a:gd name="T25" fmla="*/ 2147483647 h 157"/>
              <a:gd name="T26" fmla="*/ 2147483647 w 189"/>
              <a:gd name="T27" fmla="*/ 2147483647 h 157"/>
              <a:gd name="T28" fmla="*/ 2147483647 w 189"/>
              <a:gd name="T29" fmla="*/ 0 h 157"/>
              <a:gd name="T30" fmla="*/ 2147483647 w 189"/>
              <a:gd name="T31" fmla="*/ 2147483647 h 157"/>
              <a:gd name="T32" fmla="*/ 2147483647 w 189"/>
              <a:gd name="T33" fmla="*/ 2147483647 h 157"/>
              <a:gd name="T34" fmla="*/ 2147483647 w 189"/>
              <a:gd name="T35" fmla="*/ 2147483647 h 157"/>
              <a:gd name="T36" fmla="*/ 2147483647 w 189"/>
              <a:gd name="T37" fmla="*/ 2147483647 h 157"/>
              <a:gd name="T38" fmla="*/ 2147483647 w 189"/>
              <a:gd name="T39" fmla="*/ 2147483647 h 157"/>
              <a:gd name="T40" fmla="*/ 2147483647 w 189"/>
              <a:gd name="T41" fmla="*/ 2147483647 h 157"/>
              <a:gd name="T42" fmla="*/ 0 w 189"/>
              <a:gd name="T43" fmla="*/ 2147483647 h 1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157"/>
              <a:gd name="T68" fmla="*/ 189 w 189"/>
              <a:gd name="T69" fmla="*/ 157 h 1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157">
                <a:moveTo>
                  <a:pt x="0" y="77"/>
                </a:moveTo>
                <a:lnTo>
                  <a:pt x="0" y="137"/>
                </a:lnTo>
                <a:lnTo>
                  <a:pt x="20" y="152"/>
                </a:lnTo>
                <a:lnTo>
                  <a:pt x="50" y="156"/>
                </a:lnTo>
                <a:lnTo>
                  <a:pt x="78" y="156"/>
                </a:lnTo>
                <a:lnTo>
                  <a:pt x="107" y="135"/>
                </a:lnTo>
                <a:lnTo>
                  <a:pt x="108" y="126"/>
                </a:lnTo>
                <a:lnTo>
                  <a:pt x="132" y="120"/>
                </a:lnTo>
                <a:lnTo>
                  <a:pt x="128" y="112"/>
                </a:lnTo>
                <a:lnTo>
                  <a:pt x="179" y="96"/>
                </a:lnTo>
                <a:lnTo>
                  <a:pt x="173" y="88"/>
                </a:lnTo>
                <a:lnTo>
                  <a:pt x="188" y="40"/>
                </a:lnTo>
                <a:lnTo>
                  <a:pt x="176" y="20"/>
                </a:lnTo>
                <a:lnTo>
                  <a:pt x="146" y="6"/>
                </a:lnTo>
                <a:lnTo>
                  <a:pt x="138" y="0"/>
                </a:lnTo>
                <a:lnTo>
                  <a:pt x="109" y="15"/>
                </a:lnTo>
                <a:lnTo>
                  <a:pt x="106" y="56"/>
                </a:lnTo>
                <a:lnTo>
                  <a:pt x="124" y="64"/>
                </a:lnTo>
                <a:lnTo>
                  <a:pt x="124" y="81"/>
                </a:lnTo>
                <a:lnTo>
                  <a:pt x="33" y="44"/>
                </a:lnTo>
                <a:lnTo>
                  <a:pt x="36" y="77"/>
                </a:lnTo>
                <a:lnTo>
                  <a:pt x="0" y="77"/>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4" name="Freeform 361"/>
          <p:cNvSpPr>
            <a:spLocks/>
          </p:cNvSpPr>
          <p:nvPr/>
        </p:nvSpPr>
        <p:spPr bwMode="auto">
          <a:xfrm>
            <a:off x="4706939" y="4587889"/>
            <a:ext cx="415925" cy="334963"/>
          </a:xfrm>
          <a:custGeom>
            <a:avLst/>
            <a:gdLst>
              <a:gd name="T0" fmla="*/ 0 w 262"/>
              <a:gd name="T1" fmla="*/ 2147483647 h 211"/>
              <a:gd name="T2" fmla="*/ 2147483647 w 262"/>
              <a:gd name="T3" fmla="*/ 2147483647 h 211"/>
              <a:gd name="T4" fmla="*/ 2147483647 w 262"/>
              <a:gd name="T5" fmla="*/ 2147483647 h 211"/>
              <a:gd name="T6" fmla="*/ 2147483647 w 262"/>
              <a:gd name="T7" fmla="*/ 2147483647 h 211"/>
              <a:gd name="T8" fmla="*/ 2147483647 w 262"/>
              <a:gd name="T9" fmla="*/ 2147483647 h 211"/>
              <a:gd name="T10" fmla="*/ 2147483647 w 262"/>
              <a:gd name="T11" fmla="*/ 2147483647 h 211"/>
              <a:gd name="T12" fmla="*/ 2147483647 w 262"/>
              <a:gd name="T13" fmla="*/ 2147483647 h 211"/>
              <a:gd name="T14" fmla="*/ 2147483647 w 262"/>
              <a:gd name="T15" fmla="*/ 2147483647 h 211"/>
              <a:gd name="T16" fmla="*/ 2147483647 w 262"/>
              <a:gd name="T17" fmla="*/ 2147483647 h 211"/>
              <a:gd name="T18" fmla="*/ 2147483647 w 262"/>
              <a:gd name="T19" fmla="*/ 2147483647 h 211"/>
              <a:gd name="T20" fmla="*/ 2147483647 w 262"/>
              <a:gd name="T21" fmla="*/ 2147483647 h 211"/>
              <a:gd name="T22" fmla="*/ 2147483647 w 262"/>
              <a:gd name="T23" fmla="*/ 0 h 211"/>
              <a:gd name="T24" fmla="*/ 2147483647 w 262"/>
              <a:gd name="T25" fmla="*/ 2147483647 h 211"/>
              <a:gd name="T26" fmla="*/ 2147483647 w 262"/>
              <a:gd name="T27" fmla="*/ 2147483647 h 211"/>
              <a:gd name="T28" fmla="*/ 2147483647 w 262"/>
              <a:gd name="T29" fmla="*/ 2147483647 h 211"/>
              <a:gd name="T30" fmla="*/ 2147483647 w 262"/>
              <a:gd name="T31" fmla="*/ 2147483647 h 211"/>
              <a:gd name="T32" fmla="*/ 2147483647 w 262"/>
              <a:gd name="T33" fmla="*/ 2147483647 h 211"/>
              <a:gd name="T34" fmla="*/ 2147483647 w 262"/>
              <a:gd name="T35" fmla="*/ 2147483647 h 211"/>
              <a:gd name="T36" fmla="*/ 2147483647 w 262"/>
              <a:gd name="T37" fmla="*/ 2147483647 h 211"/>
              <a:gd name="T38" fmla="*/ 2147483647 w 262"/>
              <a:gd name="T39" fmla="*/ 2147483647 h 211"/>
              <a:gd name="T40" fmla="*/ 2147483647 w 262"/>
              <a:gd name="T41" fmla="*/ 2147483647 h 211"/>
              <a:gd name="T42" fmla="*/ 2147483647 w 262"/>
              <a:gd name="T43" fmla="*/ 2147483647 h 211"/>
              <a:gd name="T44" fmla="*/ 2147483647 w 262"/>
              <a:gd name="T45" fmla="*/ 2147483647 h 211"/>
              <a:gd name="T46" fmla="*/ 2147483647 w 262"/>
              <a:gd name="T47" fmla="*/ 2147483647 h 211"/>
              <a:gd name="T48" fmla="*/ 2147483647 w 262"/>
              <a:gd name="T49" fmla="*/ 2147483647 h 211"/>
              <a:gd name="T50" fmla="*/ 0 w 262"/>
              <a:gd name="T51" fmla="*/ 2147483647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2"/>
              <a:gd name="T79" fmla="*/ 0 h 211"/>
              <a:gd name="T80" fmla="*/ 262 w 262"/>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2" h="211">
                <a:moveTo>
                  <a:pt x="0" y="111"/>
                </a:moveTo>
                <a:lnTo>
                  <a:pt x="9" y="104"/>
                </a:lnTo>
                <a:lnTo>
                  <a:pt x="20" y="118"/>
                </a:lnTo>
                <a:lnTo>
                  <a:pt x="41" y="118"/>
                </a:lnTo>
                <a:lnTo>
                  <a:pt x="54" y="108"/>
                </a:lnTo>
                <a:lnTo>
                  <a:pt x="54" y="42"/>
                </a:lnTo>
                <a:lnTo>
                  <a:pt x="68" y="59"/>
                </a:lnTo>
                <a:lnTo>
                  <a:pt x="68" y="77"/>
                </a:lnTo>
                <a:lnTo>
                  <a:pt x="90" y="76"/>
                </a:lnTo>
                <a:lnTo>
                  <a:pt x="109" y="56"/>
                </a:lnTo>
                <a:lnTo>
                  <a:pt x="144" y="56"/>
                </a:lnTo>
                <a:lnTo>
                  <a:pt x="205" y="0"/>
                </a:lnTo>
                <a:lnTo>
                  <a:pt x="241" y="8"/>
                </a:lnTo>
                <a:lnTo>
                  <a:pt x="247" y="60"/>
                </a:lnTo>
                <a:lnTo>
                  <a:pt x="230" y="75"/>
                </a:lnTo>
                <a:lnTo>
                  <a:pt x="240" y="86"/>
                </a:lnTo>
                <a:lnTo>
                  <a:pt x="249" y="77"/>
                </a:lnTo>
                <a:lnTo>
                  <a:pt x="261" y="77"/>
                </a:lnTo>
                <a:lnTo>
                  <a:pt x="255" y="108"/>
                </a:lnTo>
                <a:lnTo>
                  <a:pt x="216" y="155"/>
                </a:lnTo>
                <a:lnTo>
                  <a:pt x="169" y="196"/>
                </a:lnTo>
                <a:lnTo>
                  <a:pt x="133" y="210"/>
                </a:lnTo>
                <a:lnTo>
                  <a:pt x="31" y="210"/>
                </a:lnTo>
                <a:lnTo>
                  <a:pt x="22" y="187"/>
                </a:lnTo>
                <a:lnTo>
                  <a:pt x="26" y="168"/>
                </a:lnTo>
                <a:lnTo>
                  <a:pt x="0" y="111"/>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5" name="Freeform 362"/>
          <p:cNvSpPr>
            <a:spLocks/>
          </p:cNvSpPr>
          <p:nvPr/>
        </p:nvSpPr>
        <p:spPr bwMode="auto">
          <a:xfrm>
            <a:off x="4973639" y="4767264"/>
            <a:ext cx="60325" cy="61912"/>
          </a:xfrm>
          <a:custGeom>
            <a:avLst/>
            <a:gdLst>
              <a:gd name="T0" fmla="*/ 0 w 38"/>
              <a:gd name="T1" fmla="*/ 2147483647 h 39"/>
              <a:gd name="T2" fmla="*/ 2147483647 w 38"/>
              <a:gd name="T3" fmla="*/ 2147483647 h 39"/>
              <a:gd name="T4" fmla="*/ 2147483647 w 38"/>
              <a:gd name="T5" fmla="*/ 2147483647 h 39"/>
              <a:gd name="T6" fmla="*/ 2147483647 w 38"/>
              <a:gd name="T7" fmla="*/ 0 h 39"/>
              <a:gd name="T8" fmla="*/ 0 w 38"/>
              <a:gd name="T9" fmla="*/ 2147483647 h 39"/>
              <a:gd name="T10" fmla="*/ 0 60000 65536"/>
              <a:gd name="T11" fmla="*/ 0 60000 65536"/>
              <a:gd name="T12" fmla="*/ 0 60000 65536"/>
              <a:gd name="T13" fmla="*/ 0 60000 65536"/>
              <a:gd name="T14" fmla="*/ 0 60000 65536"/>
              <a:gd name="T15" fmla="*/ 0 w 38"/>
              <a:gd name="T16" fmla="*/ 0 h 39"/>
              <a:gd name="T17" fmla="*/ 38 w 38"/>
              <a:gd name="T18" fmla="*/ 39 h 39"/>
            </a:gdLst>
            <a:ahLst/>
            <a:cxnLst>
              <a:cxn ang="T10">
                <a:pos x="T0" y="T1"/>
              </a:cxn>
              <a:cxn ang="T11">
                <a:pos x="T2" y="T3"/>
              </a:cxn>
              <a:cxn ang="T12">
                <a:pos x="T4" y="T5"/>
              </a:cxn>
              <a:cxn ang="T13">
                <a:pos x="T6" y="T7"/>
              </a:cxn>
              <a:cxn ang="T14">
                <a:pos x="T8" y="T9"/>
              </a:cxn>
            </a:cxnLst>
            <a:rect l="T15" t="T16" r="T17" b="T18"/>
            <a:pathLst>
              <a:path w="38" h="39">
                <a:moveTo>
                  <a:pt x="0" y="18"/>
                </a:moveTo>
                <a:lnTo>
                  <a:pt x="14" y="38"/>
                </a:lnTo>
                <a:lnTo>
                  <a:pt x="37" y="18"/>
                </a:lnTo>
                <a:lnTo>
                  <a:pt x="27" y="0"/>
                </a:lnTo>
                <a:lnTo>
                  <a:pt x="0" y="18"/>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6" name="Oval 363"/>
          <p:cNvSpPr>
            <a:spLocks noChangeAspect="1" noChangeArrowheads="1"/>
          </p:cNvSpPr>
          <p:nvPr/>
        </p:nvSpPr>
        <p:spPr bwMode="auto">
          <a:xfrm>
            <a:off x="5659440" y="4602177"/>
            <a:ext cx="26988" cy="26987"/>
          </a:xfrm>
          <a:prstGeom prst="ellipse">
            <a:avLst/>
          </a:prstGeom>
          <a:solidFill>
            <a:srgbClr val="CCFF66"/>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7" name="Freeform 364"/>
          <p:cNvSpPr>
            <a:spLocks/>
          </p:cNvSpPr>
          <p:nvPr/>
        </p:nvSpPr>
        <p:spPr bwMode="auto">
          <a:xfrm>
            <a:off x="4311649" y="3708409"/>
            <a:ext cx="69852" cy="157163"/>
          </a:xfrm>
          <a:custGeom>
            <a:avLst/>
            <a:gdLst>
              <a:gd name="T0" fmla="*/ 0 w 44"/>
              <a:gd name="T1" fmla="*/ 2147483647 h 99"/>
              <a:gd name="T2" fmla="*/ 2147483647 w 44"/>
              <a:gd name="T3" fmla="*/ 2147483647 h 99"/>
              <a:gd name="T4" fmla="*/ 2147483647 w 44"/>
              <a:gd name="T5" fmla="*/ 2147483647 h 99"/>
              <a:gd name="T6" fmla="*/ 2147483647 w 44"/>
              <a:gd name="T7" fmla="*/ 2147483647 h 99"/>
              <a:gd name="T8" fmla="*/ 2147483647 w 44"/>
              <a:gd name="T9" fmla="*/ 0 h 99"/>
              <a:gd name="T10" fmla="*/ 2147483647 w 44"/>
              <a:gd name="T11" fmla="*/ 2147483647 h 99"/>
              <a:gd name="T12" fmla="*/ 0 w 44"/>
              <a:gd name="T13" fmla="*/ 2147483647 h 99"/>
              <a:gd name="T14" fmla="*/ 0 60000 65536"/>
              <a:gd name="T15" fmla="*/ 0 60000 65536"/>
              <a:gd name="T16" fmla="*/ 0 60000 65536"/>
              <a:gd name="T17" fmla="*/ 0 60000 65536"/>
              <a:gd name="T18" fmla="*/ 0 60000 65536"/>
              <a:gd name="T19" fmla="*/ 0 60000 65536"/>
              <a:gd name="T20" fmla="*/ 0 60000 65536"/>
              <a:gd name="T21" fmla="*/ 0 w 44"/>
              <a:gd name="T22" fmla="*/ 0 h 99"/>
              <a:gd name="T23" fmla="*/ 44 w 44"/>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99">
                <a:moveTo>
                  <a:pt x="0" y="23"/>
                </a:moveTo>
                <a:lnTo>
                  <a:pt x="17" y="98"/>
                </a:lnTo>
                <a:lnTo>
                  <a:pt x="31" y="97"/>
                </a:lnTo>
                <a:lnTo>
                  <a:pt x="43" y="11"/>
                </a:lnTo>
                <a:lnTo>
                  <a:pt x="31" y="0"/>
                </a:lnTo>
                <a:lnTo>
                  <a:pt x="23" y="7"/>
                </a:lnTo>
                <a:lnTo>
                  <a:pt x="0" y="23"/>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8" name="Freeform 365"/>
          <p:cNvSpPr>
            <a:spLocks/>
          </p:cNvSpPr>
          <p:nvPr/>
        </p:nvSpPr>
        <p:spPr bwMode="auto">
          <a:xfrm>
            <a:off x="3863975" y="3676654"/>
            <a:ext cx="76200" cy="15875"/>
          </a:xfrm>
          <a:custGeom>
            <a:avLst/>
            <a:gdLst>
              <a:gd name="T0" fmla="*/ 0 w 48"/>
              <a:gd name="T1" fmla="*/ 2147483647 h 10"/>
              <a:gd name="T2" fmla="*/ 2147483647 w 48"/>
              <a:gd name="T3" fmla="*/ 0 h 10"/>
              <a:gd name="T4" fmla="*/ 2147483647 w 48"/>
              <a:gd name="T5" fmla="*/ 2147483647 h 10"/>
              <a:gd name="T6" fmla="*/ 0 w 48"/>
              <a:gd name="T7" fmla="*/ 2147483647 h 10"/>
              <a:gd name="T8" fmla="*/ 0 60000 65536"/>
              <a:gd name="T9" fmla="*/ 0 60000 65536"/>
              <a:gd name="T10" fmla="*/ 0 60000 65536"/>
              <a:gd name="T11" fmla="*/ 0 60000 65536"/>
              <a:gd name="T12" fmla="*/ 0 w 48"/>
              <a:gd name="T13" fmla="*/ 0 h 10"/>
              <a:gd name="T14" fmla="*/ 48 w 48"/>
              <a:gd name="T15" fmla="*/ 10 h 10"/>
            </a:gdLst>
            <a:ahLst/>
            <a:cxnLst>
              <a:cxn ang="T8">
                <a:pos x="T0" y="T1"/>
              </a:cxn>
              <a:cxn ang="T9">
                <a:pos x="T2" y="T3"/>
              </a:cxn>
              <a:cxn ang="T10">
                <a:pos x="T4" y="T5"/>
              </a:cxn>
              <a:cxn ang="T11">
                <a:pos x="T6" y="T7"/>
              </a:cxn>
            </a:cxnLst>
            <a:rect l="T12" t="T13" r="T14" b="T15"/>
            <a:pathLst>
              <a:path w="48" h="10">
                <a:moveTo>
                  <a:pt x="0" y="9"/>
                </a:moveTo>
                <a:lnTo>
                  <a:pt x="2" y="0"/>
                </a:lnTo>
                <a:lnTo>
                  <a:pt x="47" y="3"/>
                </a:lnTo>
                <a:lnTo>
                  <a:pt x="0" y="9"/>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09" name="Freeform 366"/>
          <p:cNvSpPr>
            <a:spLocks/>
          </p:cNvSpPr>
          <p:nvPr/>
        </p:nvSpPr>
        <p:spPr bwMode="auto">
          <a:xfrm>
            <a:off x="4211641" y="3738567"/>
            <a:ext cx="109538" cy="166687"/>
          </a:xfrm>
          <a:custGeom>
            <a:avLst/>
            <a:gdLst>
              <a:gd name="T0" fmla="*/ 0 w 69"/>
              <a:gd name="T1" fmla="*/ 2147483647 h 105"/>
              <a:gd name="T2" fmla="*/ 2147483647 w 69"/>
              <a:gd name="T3" fmla="*/ 2147483647 h 105"/>
              <a:gd name="T4" fmla="*/ 2147483647 w 69"/>
              <a:gd name="T5" fmla="*/ 2147483647 h 105"/>
              <a:gd name="T6" fmla="*/ 2147483647 w 69"/>
              <a:gd name="T7" fmla="*/ 0 h 105"/>
              <a:gd name="T8" fmla="*/ 2147483647 w 69"/>
              <a:gd name="T9" fmla="*/ 2147483647 h 105"/>
              <a:gd name="T10" fmla="*/ 2147483647 w 69"/>
              <a:gd name="T11" fmla="*/ 2147483647 h 105"/>
              <a:gd name="T12" fmla="*/ 0 w 69"/>
              <a:gd name="T13" fmla="*/ 2147483647 h 105"/>
              <a:gd name="T14" fmla="*/ 0 60000 65536"/>
              <a:gd name="T15" fmla="*/ 0 60000 65536"/>
              <a:gd name="T16" fmla="*/ 0 60000 65536"/>
              <a:gd name="T17" fmla="*/ 0 60000 65536"/>
              <a:gd name="T18" fmla="*/ 0 60000 65536"/>
              <a:gd name="T19" fmla="*/ 0 60000 65536"/>
              <a:gd name="T20" fmla="*/ 0 60000 65536"/>
              <a:gd name="T21" fmla="*/ 0 w 69"/>
              <a:gd name="T22" fmla="*/ 0 h 105"/>
              <a:gd name="T23" fmla="*/ 69 w 6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105">
                <a:moveTo>
                  <a:pt x="0" y="98"/>
                </a:moveTo>
                <a:lnTo>
                  <a:pt x="6" y="27"/>
                </a:lnTo>
                <a:lnTo>
                  <a:pt x="3" y="4"/>
                </a:lnTo>
                <a:lnTo>
                  <a:pt x="46" y="0"/>
                </a:lnTo>
                <a:lnTo>
                  <a:pt x="68" y="82"/>
                </a:lnTo>
                <a:lnTo>
                  <a:pt x="17" y="104"/>
                </a:lnTo>
                <a:lnTo>
                  <a:pt x="0" y="98"/>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0" name="Freeform 367"/>
          <p:cNvSpPr>
            <a:spLocks/>
          </p:cNvSpPr>
          <p:nvPr/>
        </p:nvSpPr>
        <p:spPr bwMode="auto">
          <a:xfrm>
            <a:off x="3908428" y="3700464"/>
            <a:ext cx="187325" cy="138112"/>
          </a:xfrm>
          <a:custGeom>
            <a:avLst/>
            <a:gdLst>
              <a:gd name="T0" fmla="*/ 0 w 118"/>
              <a:gd name="T1" fmla="*/ 2147483647 h 87"/>
              <a:gd name="T2" fmla="*/ 2147483647 w 118"/>
              <a:gd name="T3" fmla="*/ 2147483647 h 87"/>
              <a:gd name="T4" fmla="*/ 2147483647 w 118"/>
              <a:gd name="T5" fmla="*/ 0 h 87"/>
              <a:gd name="T6" fmla="*/ 2147483647 w 118"/>
              <a:gd name="T7" fmla="*/ 2147483647 h 87"/>
              <a:gd name="T8" fmla="*/ 2147483647 w 118"/>
              <a:gd name="T9" fmla="*/ 2147483647 h 87"/>
              <a:gd name="T10" fmla="*/ 2147483647 w 118"/>
              <a:gd name="T11" fmla="*/ 2147483647 h 87"/>
              <a:gd name="T12" fmla="*/ 2147483647 w 118"/>
              <a:gd name="T13" fmla="*/ 2147483647 h 87"/>
              <a:gd name="T14" fmla="*/ 2147483647 w 118"/>
              <a:gd name="T15" fmla="*/ 2147483647 h 87"/>
              <a:gd name="T16" fmla="*/ 2147483647 w 118"/>
              <a:gd name="T17" fmla="*/ 2147483647 h 87"/>
              <a:gd name="T18" fmla="*/ 2147483647 w 118"/>
              <a:gd name="T19" fmla="*/ 2147483647 h 87"/>
              <a:gd name="T20" fmla="*/ 2147483647 w 118"/>
              <a:gd name="T21" fmla="*/ 2147483647 h 87"/>
              <a:gd name="T22" fmla="*/ 2147483647 w 118"/>
              <a:gd name="T23" fmla="*/ 2147483647 h 87"/>
              <a:gd name="T24" fmla="*/ 2147483647 w 118"/>
              <a:gd name="T25" fmla="*/ 2147483647 h 87"/>
              <a:gd name="T26" fmla="*/ 2147483647 w 118"/>
              <a:gd name="T27" fmla="*/ 2147483647 h 87"/>
              <a:gd name="T28" fmla="*/ 2147483647 w 118"/>
              <a:gd name="T29" fmla="*/ 2147483647 h 87"/>
              <a:gd name="T30" fmla="*/ 0 w 118"/>
              <a:gd name="T31" fmla="*/ 2147483647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87"/>
              <a:gd name="T50" fmla="*/ 118 w 11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87">
                <a:moveTo>
                  <a:pt x="0" y="28"/>
                </a:moveTo>
                <a:lnTo>
                  <a:pt x="19" y="16"/>
                </a:lnTo>
                <a:lnTo>
                  <a:pt x="20" y="0"/>
                </a:lnTo>
                <a:lnTo>
                  <a:pt x="58" y="3"/>
                </a:lnTo>
                <a:lnTo>
                  <a:pt x="69" y="11"/>
                </a:lnTo>
                <a:lnTo>
                  <a:pt x="96" y="2"/>
                </a:lnTo>
                <a:lnTo>
                  <a:pt x="112" y="40"/>
                </a:lnTo>
                <a:lnTo>
                  <a:pt x="117" y="69"/>
                </a:lnTo>
                <a:lnTo>
                  <a:pt x="107" y="67"/>
                </a:lnTo>
                <a:lnTo>
                  <a:pt x="104" y="83"/>
                </a:lnTo>
                <a:lnTo>
                  <a:pt x="87" y="86"/>
                </a:lnTo>
                <a:lnTo>
                  <a:pt x="87" y="69"/>
                </a:lnTo>
                <a:lnTo>
                  <a:pt x="77" y="68"/>
                </a:lnTo>
                <a:lnTo>
                  <a:pt x="61" y="44"/>
                </a:lnTo>
                <a:lnTo>
                  <a:pt x="27" y="58"/>
                </a:lnTo>
                <a:lnTo>
                  <a:pt x="0" y="28"/>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1" name="Freeform 368"/>
          <p:cNvSpPr>
            <a:spLocks/>
          </p:cNvSpPr>
          <p:nvPr/>
        </p:nvSpPr>
        <p:spPr bwMode="auto">
          <a:xfrm>
            <a:off x="4071939" y="3751267"/>
            <a:ext cx="150812" cy="160337"/>
          </a:xfrm>
          <a:custGeom>
            <a:avLst/>
            <a:gdLst>
              <a:gd name="T0" fmla="*/ 0 w 95"/>
              <a:gd name="T1" fmla="*/ 2147483647 h 101"/>
              <a:gd name="T2" fmla="*/ 2147483647 w 95"/>
              <a:gd name="T3" fmla="*/ 2147483647 h 101"/>
              <a:gd name="T4" fmla="*/ 2147483647 w 95"/>
              <a:gd name="T5" fmla="*/ 2147483647 h 101"/>
              <a:gd name="T6" fmla="*/ 2147483647 w 95"/>
              <a:gd name="T7" fmla="*/ 2147483647 h 101"/>
              <a:gd name="T8" fmla="*/ 2147483647 w 95"/>
              <a:gd name="T9" fmla="*/ 2147483647 h 101"/>
              <a:gd name="T10" fmla="*/ 2147483647 w 95"/>
              <a:gd name="T11" fmla="*/ 0 h 101"/>
              <a:gd name="T12" fmla="*/ 2147483647 w 95"/>
              <a:gd name="T13" fmla="*/ 2147483647 h 101"/>
              <a:gd name="T14" fmla="*/ 2147483647 w 95"/>
              <a:gd name="T15" fmla="*/ 2147483647 h 101"/>
              <a:gd name="T16" fmla="*/ 2147483647 w 95"/>
              <a:gd name="T17" fmla="*/ 2147483647 h 101"/>
              <a:gd name="T18" fmla="*/ 2147483647 w 95"/>
              <a:gd name="T19" fmla="*/ 2147483647 h 101"/>
              <a:gd name="T20" fmla="*/ 2147483647 w 95"/>
              <a:gd name="T21" fmla="*/ 2147483647 h 101"/>
              <a:gd name="T22" fmla="*/ 2147483647 w 95"/>
              <a:gd name="T23" fmla="*/ 2147483647 h 101"/>
              <a:gd name="T24" fmla="*/ 0 w 95"/>
              <a:gd name="T25" fmla="*/ 2147483647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101"/>
              <a:gd name="T41" fmla="*/ 95 w 95"/>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101">
                <a:moveTo>
                  <a:pt x="0" y="66"/>
                </a:moveTo>
                <a:lnTo>
                  <a:pt x="1" y="51"/>
                </a:lnTo>
                <a:lnTo>
                  <a:pt x="4" y="35"/>
                </a:lnTo>
                <a:lnTo>
                  <a:pt x="14" y="37"/>
                </a:lnTo>
                <a:lnTo>
                  <a:pt x="9" y="8"/>
                </a:lnTo>
                <a:lnTo>
                  <a:pt x="37" y="0"/>
                </a:lnTo>
                <a:lnTo>
                  <a:pt x="53" y="6"/>
                </a:lnTo>
                <a:lnTo>
                  <a:pt x="62" y="15"/>
                </a:lnTo>
                <a:lnTo>
                  <a:pt x="94" y="19"/>
                </a:lnTo>
                <a:lnTo>
                  <a:pt x="88" y="90"/>
                </a:lnTo>
                <a:lnTo>
                  <a:pt x="15" y="100"/>
                </a:lnTo>
                <a:lnTo>
                  <a:pt x="17" y="77"/>
                </a:lnTo>
                <a:lnTo>
                  <a:pt x="0" y="66"/>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2" name="Freeform 369"/>
          <p:cNvSpPr>
            <a:spLocks/>
          </p:cNvSpPr>
          <p:nvPr/>
        </p:nvSpPr>
        <p:spPr bwMode="auto">
          <a:xfrm>
            <a:off x="3998913" y="3808416"/>
            <a:ext cx="101600" cy="103187"/>
          </a:xfrm>
          <a:custGeom>
            <a:avLst/>
            <a:gdLst>
              <a:gd name="T0" fmla="*/ 0 w 64"/>
              <a:gd name="T1" fmla="*/ 2147483647 h 65"/>
              <a:gd name="T2" fmla="*/ 2147483647 w 64"/>
              <a:gd name="T3" fmla="*/ 0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2147483647 h 65"/>
              <a:gd name="T14" fmla="*/ 2147483647 w 64"/>
              <a:gd name="T15" fmla="*/ 2147483647 h 65"/>
              <a:gd name="T16" fmla="*/ 0 w 64"/>
              <a:gd name="T17" fmla="*/ 214748364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5"/>
              <a:gd name="T29" fmla="*/ 64 w 6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5">
                <a:moveTo>
                  <a:pt x="0" y="24"/>
                </a:moveTo>
                <a:lnTo>
                  <a:pt x="20" y="0"/>
                </a:lnTo>
                <a:lnTo>
                  <a:pt x="30" y="1"/>
                </a:lnTo>
                <a:lnTo>
                  <a:pt x="30" y="18"/>
                </a:lnTo>
                <a:lnTo>
                  <a:pt x="47" y="15"/>
                </a:lnTo>
                <a:lnTo>
                  <a:pt x="46" y="30"/>
                </a:lnTo>
                <a:lnTo>
                  <a:pt x="63" y="41"/>
                </a:lnTo>
                <a:lnTo>
                  <a:pt x="61" y="64"/>
                </a:lnTo>
                <a:lnTo>
                  <a:pt x="0" y="24"/>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3" name="Freeform 370"/>
          <p:cNvSpPr>
            <a:spLocks/>
          </p:cNvSpPr>
          <p:nvPr/>
        </p:nvSpPr>
        <p:spPr bwMode="auto">
          <a:xfrm>
            <a:off x="3981451" y="3379788"/>
            <a:ext cx="412752" cy="385762"/>
          </a:xfrm>
          <a:custGeom>
            <a:avLst/>
            <a:gdLst>
              <a:gd name="T0" fmla="*/ 0 w 260"/>
              <a:gd name="T1" fmla="*/ 2147483647 h 243"/>
              <a:gd name="T2" fmla="*/ 2147483647 w 260"/>
              <a:gd name="T3" fmla="*/ 2147483647 h 243"/>
              <a:gd name="T4" fmla="*/ 2147483647 w 260"/>
              <a:gd name="T5" fmla="*/ 2147483647 h 243"/>
              <a:gd name="T6" fmla="*/ 2147483647 w 260"/>
              <a:gd name="T7" fmla="*/ 2147483647 h 243"/>
              <a:gd name="T8" fmla="*/ 2147483647 w 260"/>
              <a:gd name="T9" fmla="*/ 0 h 243"/>
              <a:gd name="T10" fmla="*/ 2147483647 w 260"/>
              <a:gd name="T11" fmla="*/ 0 h 243"/>
              <a:gd name="T12" fmla="*/ 2147483647 w 260"/>
              <a:gd name="T13" fmla="*/ 2147483647 h 243"/>
              <a:gd name="T14" fmla="*/ 2147483647 w 260"/>
              <a:gd name="T15" fmla="*/ 2147483647 h 243"/>
              <a:gd name="T16" fmla="*/ 2147483647 w 260"/>
              <a:gd name="T17" fmla="*/ 2147483647 h 243"/>
              <a:gd name="T18" fmla="*/ 2147483647 w 260"/>
              <a:gd name="T19" fmla="*/ 2147483647 h 243"/>
              <a:gd name="T20" fmla="*/ 2147483647 w 260"/>
              <a:gd name="T21" fmla="*/ 2147483647 h 243"/>
              <a:gd name="T22" fmla="*/ 2147483647 w 260"/>
              <a:gd name="T23" fmla="*/ 2147483647 h 243"/>
              <a:gd name="T24" fmla="*/ 2147483647 w 260"/>
              <a:gd name="T25" fmla="*/ 2147483647 h 243"/>
              <a:gd name="T26" fmla="*/ 2147483647 w 260"/>
              <a:gd name="T27" fmla="*/ 2147483647 h 243"/>
              <a:gd name="T28" fmla="*/ 2147483647 w 260"/>
              <a:gd name="T29" fmla="*/ 2147483647 h 243"/>
              <a:gd name="T30" fmla="*/ 2147483647 w 260"/>
              <a:gd name="T31" fmla="*/ 2147483647 h 243"/>
              <a:gd name="T32" fmla="*/ 2147483647 w 260"/>
              <a:gd name="T33" fmla="*/ 2147483647 h 243"/>
              <a:gd name="T34" fmla="*/ 2147483647 w 260"/>
              <a:gd name="T35" fmla="*/ 2147483647 h 243"/>
              <a:gd name="T36" fmla="*/ 2147483647 w 260"/>
              <a:gd name="T37" fmla="*/ 2147483647 h 243"/>
              <a:gd name="T38" fmla="*/ 0 w 260"/>
              <a:gd name="T39" fmla="*/ 2147483647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0"/>
              <a:gd name="T61" fmla="*/ 0 h 243"/>
              <a:gd name="T62" fmla="*/ 260 w 260"/>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0" h="243">
                <a:moveTo>
                  <a:pt x="0" y="168"/>
                </a:moveTo>
                <a:lnTo>
                  <a:pt x="12" y="151"/>
                </a:lnTo>
                <a:lnTo>
                  <a:pt x="24" y="162"/>
                </a:lnTo>
                <a:lnTo>
                  <a:pt x="105" y="157"/>
                </a:lnTo>
                <a:lnTo>
                  <a:pt x="88" y="0"/>
                </a:lnTo>
                <a:lnTo>
                  <a:pt x="116" y="0"/>
                </a:lnTo>
                <a:lnTo>
                  <a:pt x="245" y="85"/>
                </a:lnTo>
                <a:lnTo>
                  <a:pt x="246" y="99"/>
                </a:lnTo>
                <a:lnTo>
                  <a:pt x="259" y="97"/>
                </a:lnTo>
                <a:lnTo>
                  <a:pt x="259" y="147"/>
                </a:lnTo>
                <a:lnTo>
                  <a:pt x="249" y="158"/>
                </a:lnTo>
                <a:lnTo>
                  <a:pt x="197" y="165"/>
                </a:lnTo>
                <a:lnTo>
                  <a:pt x="131" y="193"/>
                </a:lnTo>
                <a:lnTo>
                  <a:pt x="110" y="240"/>
                </a:lnTo>
                <a:lnTo>
                  <a:pt x="94" y="234"/>
                </a:lnTo>
                <a:lnTo>
                  <a:pt x="66" y="242"/>
                </a:lnTo>
                <a:lnTo>
                  <a:pt x="50" y="204"/>
                </a:lnTo>
                <a:lnTo>
                  <a:pt x="23" y="213"/>
                </a:lnTo>
                <a:lnTo>
                  <a:pt x="12" y="205"/>
                </a:lnTo>
                <a:lnTo>
                  <a:pt x="0" y="168"/>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4" name="Freeform 371"/>
          <p:cNvSpPr>
            <a:spLocks/>
          </p:cNvSpPr>
          <p:nvPr/>
        </p:nvSpPr>
        <p:spPr bwMode="auto">
          <a:xfrm>
            <a:off x="3859218" y="3317875"/>
            <a:ext cx="307975" cy="330200"/>
          </a:xfrm>
          <a:custGeom>
            <a:avLst/>
            <a:gdLst>
              <a:gd name="T0" fmla="*/ 0 w 194"/>
              <a:gd name="T1" fmla="*/ 2147483647 h 208"/>
              <a:gd name="T2" fmla="*/ 2147483647 w 194"/>
              <a:gd name="T3" fmla="*/ 2147483647 h 208"/>
              <a:gd name="T4" fmla="*/ 2147483647 w 194"/>
              <a:gd name="T5" fmla="*/ 2147483647 h 208"/>
              <a:gd name="T6" fmla="*/ 2147483647 w 194"/>
              <a:gd name="T7" fmla="*/ 2147483647 h 208"/>
              <a:gd name="T8" fmla="*/ 2147483647 w 194"/>
              <a:gd name="T9" fmla="*/ 2147483647 h 208"/>
              <a:gd name="T10" fmla="*/ 2147483647 w 194"/>
              <a:gd name="T11" fmla="*/ 2147483647 h 208"/>
              <a:gd name="T12" fmla="*/ 2147483647 w 194"/>
              <a:gd name="T13" fmla="*/ 2147483647 h 208"/>
              <a:gd name="T14" fmla="*/ 2147483647 w 194"/>
              <a:gd name="T15" fmla="*/ 2147483647 h 208"/>
              <a:gd name="T16" fmla="*/ 2147483647 w 194"/>
              <a:gd name="T17" fmla="*/ 2147483647 h 208"/>
              <a:gd name="T18" fmla="*/ 2147483647 w 194"/>
              <a:gd name="T19" fmla="*/ 2147483647 h 208"/>
              <a:gd name="T20" fmla="*/ 2147483647 w 194"/>
              <a:gd name="T21" fmla="*/ 2147483647 h 208"/>
              <a:gd name="T22" fmla="*/ 2147483647 w 194"/>
              <a:gd name="T23" fmla="*/ 0 h 208"/>
              <a:gd name="T24" fmla="*/ 2147483647 w 194"/>
              <a:gd name="T25" fmla="*/ 2147483647 h 208"/>
              <a:gd name="T26" fmla="*/ 2147483647 w 194"/>
              <a:gd name="T27" fmla="*/ 2147483647 h 208"/>
              <a:gd name="T28" fmla="*/ 2147483647 w 194"/>
              <a:gd name="T29" fmla="*/ 2147483647 h 208"/>
              <a:gd name="T30" fmla="*/ 2147483647 w 194"/>
              <a:gd name="T31" fmla="*/ 2147483647 h 208"/>
              <a:gd name="T32" fmla="*/ 2147483647 w 194"/>
              <a:gd name="T33" fmla="*/ 2147483647 h 208"/>
              <a:gd name="T34" fmla="*/ 0 w 194"/>
              <a:gd name="T35" fmla="*/ 2147483647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208"/>
              <a:gd name="T56" fmla="*/ 194 w 194"/>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208">
                <a:moveTo>
                  <a:pt x="0" y="104"/>
                </a:moveTo>
                <a:lnTo>
                  <a:pt x="11" y="116"/>
                </a:lnTo>
                <a:lnTo>
                  <a:pt x="14" y="147"/>
                </a:lnTo>
                <a:lnTo>
                  <a:pt x="5" y="186"/>
                </a:lnTo>
                <a:lnTo>
                  <a:pt x="41" y="177"/>
                </a:lnTo>
                <a:lnTo>
                  <a:pt x="77" y="207"/>
                </a:lnTo>
                <a:lnTo>
                  <a:pt x="89" y="190"/>
                </a:lnTo>
                <a:lnTo>
                  <a:pt x="101" y="201"/>
                </a:lnTo>
                <a:lnTo>
                  <a:pt x="182" y="196"/>
                </a:lnTo>
                <a:lnTo>
                  <a:pt x="165" y="39"/>
                </a:lnTo>
                <a:lnTo>
                  <a:pt x="193" y="39"/>
                </a:lnTo>
                <a:lnTo>
                  <a:pt x="134" y="0"/>
                </a:lnTo>
                <a:lnTo>
                  <a:pt x="133" y="21"/>
                </a:lnTo>
                <a:lnTo>
                  <a:pt x="81" y="20"/>
                </a:lnTo>
                <a:lnTo>
                  <a:pt x="81" y="63"/>
                </a:lnTo>
                <a:lnTo>
                  <a:pt x="62" y="71"/>
                </a:lnTo>
                <a:lnTo>
                  <a:pt x="64" y="98"/>
                </a:lnTo>
                <a:lnTo>
                  <a:pt x="0" y="104"/>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5" name="Freeform 372"/>
          <p:cNvSpPr>
            <a:spLocks/>
          </p:cNvSpPr>
          <p:nvPr/>
        </p:nvSpPr>
        <p:spPr bwMode="auto">
          <a:xfrm>
            <a:off x="4294189" y="3417888"/>
            <a:ext cx="403225" cy="309562"/>
          </a:xfrm>
          <a:custGeom>
            <a:avLst/>
            <a:gdLst>
              <a:gd name="T0" fmla="*/ 0 w 254"/>
              <a:gd name="T1" fmla="*/ 2147483647 h 195"/>
              <a:gd name="T2" fmla="*/ 2147483647 w 254"/>
              <a:gd name="T3" fmla="*/ 2147483647 h 195"/>
              <a:gd name="T4" fmla="*/ 2147483647 w 254"/>
              <a:gd name="T5" fmla="*/ 2147483647 h 195"/>
              <a:gd name="T6" fmla="*/ 2147483647 w 254"/>
              <a:gd name="T7" fmla="*/ 2147483647 h 195"/>
              <a:gd name="T8" fmla="*/ 2147483647 w 254"/>
              <a:gd name="T9" fmla="*/ 2147483647 h 195"/>
              <a:gd name="T10" fmla="*/ 2147483647 w 254"/>
              <a:gd name="T11" fmla="*/ 2147483647 h 195"/>
              <a:gd name="T12" fmla="*/ 2147483647 w 254"/>
              <a:gd name="T13" fmla="*/ 2147483647 h 195"/>
              <a:gd name="T14" fmla="*/ 2147483647 w 254"/>
              <a:gd name="T15" fmla="*/ 2147483647 h 195"/>
              <a:gd name="T16" fmla="*/ 2147483647 w 254"/>
              <a:gd name="T17" fmla="*/ 2147483647 h 195"/>
              <a:gd name="T18" fmla="*/ 2147483647 w 254"/>
              <a:gd name="T19" fmla="*/ 2147483647 h 195"/>
              <a:gd name="T20" fmla="*/ 2147483647 w 254"/>
              <a:gd name="T21" fmla="*/ 2147483647 h 195"/>
              <a:gd name="T22" fmla="*/ 2147483647 w 254"/>
              <a:gd name="T23" fmla="*/ 2147483647 h 195"/>
              <a:gd name="T24" fmla="*/ 2147483647 w 254"/>
              <a:gd name="T25" fmla="*/ 2147483647 h 195"/>
              <a:gd name="T26" fmla="*/ 2147483647 w 254"/>
              <a:gd name="T27" fmla="*/ 0 h 195"/>
              <a:gd name="T28" fmla="*/ 2147483647 w 254"/>
              <a:gd name="T29" fmla="*/ 2147483647 h 195"/>
              <a:gd name="T30" fmla="*/ 2147483647 w 254"/>
              <a:gd name="T31" fmla="*/ 2147483647 h 195"/>
              <a:gd name="T32" fmla="*/ 2147483647 w 254"/>
              <a:gd name="T33" fmla="*/ 2147483647 h 195"/>
              <a:gd name="T34" fmla="*/ 2147483647 w 254"/>
              <a:gd name="T35" fmla="*/ 2147483647 h 195"/>
              <a:gd name="T36" fmla="*/ 0 w 254"/>
              <a:gd name="T37" fmla="*/ 2147483647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195"/>
              <a:gd name="T59" fmla="*/ 254 w 254"/>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195">
                <a:moveTo>
                  <a:pt x="0" y="141"/>
                </a:moveTo>
                <a:lnTo>
                  <a:pt x="3" y="156"/>
                </a:lnTo>
                <a:lnTo>
                  <a:pt x="34" y="190"/>
                </a:lnTo>
                <a:lnTo>
                  <a:pt x="42" y="183"/>
                </a:lnTo>
                <a:lnTo>
                  <a:pt x="54" y="194"/>
                </a:lnTo>
                <a:lnTo>
                  <a:pt x="73" y="160"/>
                </a:lnTo>
                <a:lnTo>
                  <a:pt x="146" y="177"/>
                </a:lnTo>
                <a:lnTo>
                  <a:pt x="208" y="160"/>
                </a:lnTo>
                <a:lnTo>
                  <a:pt x="210" y="151"/>
                </a:lnTo>
                <a:lnTo>
                  <a:pt x="243" y="109"/>
                </a:lnTo>
                <a:lnTo>
                  <a:pt x="253" y="52"/>
                </a:lnTo>
                <a:lnTo>
                  <a:pt x="237" y="34"/>
                </a:lnTo>
                <a:lnTo>
                  <a:pt x="237" y="8"/>
                </a:lnTo>
                <a:lnTo>
                  <a:pt x="183" y="0"/>
                </a:lnTo>
                <a:lnTo>
                  <a:pt x="87" y="67"/>
                </a:lnTo>
                <a:lnTo>
                  <a:pt x="62" y="73"/>
                </a:lnTo>
                <a:lnTo>
                  <a:pt x="62" y="123"/>
                </a:lnTo>
                <a:lnTo>
                  <a:pt x="52" y="134"/>
                </a:lnTo>
                <a:lnTo>
                  <a:pt x="0" y="141"/>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6" name="Freeform 373"/>
          <p:cNvSpPr>
            <a:spLocks/>
          </p:cNvSpPr>
          <p:nvPr/>
        </p:nvSpPr>
        <p:spPr bwMode="auto">
          <a:xfrm>
            <a:off x="4360868" y="3671889"/>
            <a:ext cx="295275" cy="246062"/>
          </a:xfrm>
          <a:custGeom>
            <a:avLst/>
            <a:gdLst>
              <a:gd name="T0" fmla="*/ 0 w 186"/>
              <a:gd name="T1" fmla="*/ 2147483647 h 155"/>
              <a:gd name="T2" fmla="*/ 2147483647 w 186"/>
              <a:gd name="T3" fmla="*/ 2147483647 h 155"/>
              <a:gd name="T4" fmla="*/ 2147483647 w 186"/>
              <a:gd name="T5" fmla="*/ 0 h 155"/>
              <a:gd name="T6" fmla="*/ 2147483647 w 186"/>
              <a:gd name="T7" fmla="*/ 2147483647 h 155"/>
              <a:gd name="T8" fmla="*/ 2147483647 w 186"/>
              <a:gd name="T9" fmla="*/ 0 h 155"/>
              <a:gd name="T10" fmla="*/ 2147483647 w 186"/>
              <a:gd name="T11" fmla="*/ 2147483647 h 155"/>
              <a:gd name="T12" fmla="*/ 2147483647 w 186"/>
              <a:gd name="T13" fmla="*/ 2147483647 h 155"/>
              <a:gd name="T14" fmla="*/ 2147483647 w 186"/>
              <a:gd name="T15" fmla="*/ 2147483647 h 155"/>
              <a:gd name="T16" fmla="*/ 2147483647 w 186"/>
              <a:gd name="T17" fmla="*/ 2147483647 h 155"/>
              <a:gd name="T18" fmla="*/ 2147483647 w 186"/>
              <a:gd name="T19" fmla="*/ 2147483647 h 155"/>
              <a:gd name="T20" fmla="*/ 2147483647 w 186"/>
              <a:gd name="T21" fmla="*/ 2147483647 h 155"/>
              <a:gd name="T22" fmla="*/ 2147483647 w 186"/>
              <a:gd name="T23" fmla="*/ 2147483647 h 155"/>
              <a:gd name="T24" fmla="*/ 2147483647 w 186"/>
              <a:gd name="T25" fmla="*/ 2147483647 h 155"/>
              <a:gd name="T26" fmla="*/ 0 w 186"/>
              <a:gd name="T27" fmla="*/ 2147483647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155"/>
              <a:gd name="T44" fmla="*/ 186 w 18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155">
                <a:moveTo>
                  <a:pt x="0" y="120"/>
                </a:moveTo>
                <a:lnTo>
                  <a:pt x="12" y="34"/>
                </a:lnTo>
                <a:lnTo>
                  <a:pt x="31" y="0"/>
                </a:lnTo>
                <a:lnTo>
                  <a:pt x="104" y="17"/>
                </a:lnTo>
                <a:lnTo>
                  <a:pt x="166" y="0"/>
                </a:lnTo>
                <a:lnTo>
                  <a:pt x="179" y="20"/>
                </a:lnTo>
                <a:lnTo>
                  <a:pt x="185" y="34"/>
                </a:lnTo>
                <a:lnTo>
                  <a:pt x="169" y="46"/>
                </a:lnTo>
                <a:lnTo>
                  <a:pt x="136" y="116"/>
                </a:lnTo>
                <a:lnTo>
                  <a:pt x="106" y="111"/>
                </a:lnTo>
                <a:lnTo>
                  <a:pt x="89" y="145"/>
                </a:lnTo>
                <a:lnTo>
                  <a:pt x="53" y="154"/>
                </a:lnTo>
                <a:lnTo>
                  <a:pt x="31" y="124"/>
                </a:lnTo>
                <a:lnTo>
                  <a:pt x="0" y="120"/>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7" name="Freeform 374"/>
          <p:cNvSpPr>
            <a:spLocks/>
          </p:cNvSpPr>
          <p:nvPr/>
        </p:nvSpPr>
        <p:spPr bwMode="auto">
          <a:xfrm>
            <a:off x="3863975" y="3700469"/>
            <a:ext cx="77788" cy="46037"/>
          </a:xfrm>
          <a:custGeom>
            <a:avLst/>
            <a:gdLst>
              <a:gd name="T0" fmla="*/ 0 w 49"/>
              <a:gd name="T1" fmla="*/ 2147483647 h 29"/>
              <a:gd name="T2" fmla="*/ 2147483647 w 49"/>
              <a:gd name="T3" fmla="*/ 2147483647 h 29"/>
              <a:gd name="T4" fmla="*/ 2147483647 w 49"/>
              <a:gd name="T5" fmla="*/ 2147483647 h 29"/>
              <a:gd name="T6" fmla="*/ 2147483647 w 49"/>
              <a:gd name="T7" fmla="*/ 2147483647 h 29"/>
              <a:gd name="T8" fmla="*/ 2147483647 w 49"/>
              <a:gd name="T9" fmla="*/ 2147483647 h 29"/>
              <a:gd name="T10" fmla="*/ 2147483647 w 49"/>
              <a:gd name="T11" fmla="*/ 2147483647 h 29"/>
              <a:gd name="T12" fmla="*/ 2147483647 w 49"/>
              <a:gd name="T13" fmla="*/ 0 h 29"/>
              <a:gd name="T14" fmla="*/ 0 w 49"/>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9"/>
              <a:gd name="T26" fmla="*/ 49 w 4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9">
                <a:moveTo>
                  <a:pt x="0" y="3"/>
                </a:moveTo>
                <a:lnTo>
                  <a:pt x="14" y="16"/>
                </a:lnTo>
                <a:lnTo>
                  <a:pt x="30" y="12"/>
                </a:lnTo>
                <a:lnTo>
                  <a:pt x="20" y="16"/>
                </a:lnTo>
                <a:lnTo>
                  <a:pt x="28" y="28"/>
                </a:lnTo>
                <a:lnTo>
                  <a:pt x="47" y="16"/>
                </a:lnTo>
                <a:lnTo>
                  <a:pt x="48" y="0"/>
                </a:lnTo>
                <a:lnTo>
                  <a:pt x="0" y="3"/>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8" name="Freeform 375"/>
          <p:cNvSpPr>
            <a:spLocks/>
          </p:cNvSpPr>
          <p:nvPr/>
        </p:nvSpPr>
        <p:spPr bwMode="auto">
          <a:xfrm>
            <a:off x="3843339" y="3598863"/>
            <a:ext cx="158752" cy="107950"/>
          </a:xfrm>
          <a:custGeom>
            <a:avLst/>
            <a:gdLst>
              <a:gd name="T0" fmla="*/ 0 w 100"/>
              <a:gd name="T1" fmla="*/ 2147483647 h 68"/>
              <a:gd name="T2" fmla="*/ 2147483647 w 100"/>
              <a:gd name="T3" fmla="*/ 2147483647 h 68"/>
              <a:gd name="T4" fmla="*/ 2147483647 w 100"/>
              <a:gd name="T5" fmla="*/ 2147483647 h 68"/>
              <a:gd name="T6" fmla="*/ 2147483647 w 100"/>
              <a:gd name="T7" fmla="*/ 2147483647 h 68"/>
              <a:gd name="T8" fmla="*/ 2147483647 w 100"/>
              <a:gd name="T9" fmla="*/ 2147483647 h 68"/>
              <a:gd name="T10" fmla="*/ 2147483647 w 100"/>
              <a:gd name="T11" fmla="*/ 2147483647 h 68"/>
              <a:gd name="T12" fmla="*/ 2147483647 w 100"/>
              <a:gd name="T13" fmla="*/ 2147483647 h 68"/>
              <a:gd name="T14" fmla="*/ 2147483647 w 100"/>
              <a:gd name="T15" fmla="*/ 2147483647 h 68"/>
              <a:gd name="T16" fmla="*/ 2147483647 w 100"/>
              <a:gd name="T17" fmla="*/ 0 h 68"/>
              <a:gd name="T18" fmla="*/ 2147483647 w 100"/>
              <a:gd name="T19" fmla="*/ 2147483647 h 68"/>
              <a:gd name="T20" fmla="*/ 0 w 100"/>
              <a:gd name="T21" fmla="*/ 214748364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68"/>
              <a:gd name="T35" fmla="*/ 100 w 100"/>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68">
                <a:moveTo>
                  <a:pt x="0" y="30"/>
                </a:moveTo>
                <a:lnTo>
                  <a:pt x="15" y="49"/>
                </a:lnTo>
                <a:lnTo>
                  <a:pt x="60" y="52"/>
                </a:lnTo>
                <a:lnTo>
                  <a:pt x="13" y="58"/>
                </a:lnTo>
                <a:lnTo>
                  <a:pt x="13" y="67"/>
                </a:lnTo>
                <a:lnTo>
                  <a:pt x="61" y="64"/>
                </a:lnTo>
                <a:lnTo>
                  <a:pt x="99" y="67"/>
                </a:lnTo>
                <a:lnTo>
                  <a:pt x="87" y="30"/>
                </a:lnTo>
                <a:lnTo>
                  <a:pt x="51" y="0"/>
                </a:lnTo>
                <a:lnTo>
                  <a:pt x="15" y="9"/>
                </a:lnTo>
                <a:lnTo>
                  <a:pt x="0" y="30"/>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19" name="Freeform 376"/>
          <p:cNvSpPr>
            <a:spLocks/>
          </p:cNvSpPr>
          <p:nvPr/>
        </p:nvSpPr>
        <p:spPr bwMode="auto">
          <a:xfrm>
            <a:off x="3951289" y="3770315"/>
            <a:ext cx="80963" cy="77787"/>
          </a:xfrm>
          <a:custGeom>
            <a:avLst/>
            <a:gdLst>
              <a:gd name="T0" fmla="*/ 0 w 51"/>
              <a:gd name="T1" fmla="*/ 2147483647 h 49"/>
              <a:gd name="T2" fmla="*/ 2147483647 w 51"/>
              <a:gd name="T3" fmla="*/ 2147483647 h 49"/>
              <a:gd name="T4" fmla="*/ 2147483647 w 51"/>
              <a:gd name="T5" fmla="*/ 2147483647 h 49"/>
              <a:gd name="T6" fmla="*/ 2147483647 w 51"/>
              <a:gd name="T7" fmla="*/ 2147483647 h 49"/>
              <a:gd name="T8" fmla="*/ 2147483647 w 51"/>
              <a:gd name="T9" fmla="*/ 0 h 49"/>
              <a:gd name="T10" fmla="*/ 0 w 51"/>
              <a:gd name="T11" fmla="*/ 2147483647 h 49"/>
              <a:gd name="T12" fmla="*/ 0 60000 65536"/>
              <a:gd name="T13" fmla="*/ 0 60000 65536"/>
              <a:gd name="T14" fmla="*/ 0 60000 65536"/>
              <a:gd name="T15" fmla="*/ 0 60000 65536"/>
              <a:gd name="T16" fmla="*/ 0 60000 65536"/>
              <a:gd name="T17" fmla="*/ 0 60000 65536"/>
              <a:gd name="T18" fmla="*/ 0 w 51"/>
              <a:gd name="T19" fmla="*/ 0 h 49"/>
              <a:gd name="T20" fmla="*/ 51 w 5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1" h="49">
                <a:moveTo>
                  <a:pt x="0" y="14"/>
                </a:moveTo>
                <a:lnTo>
                  <a:pt x="6" y="33"/>
                </a:lnTo>
                <a:lnTo>
                  <a:pt x="30" y="48"/>
                </a:lnTo>
                <a:lnTo>
                  <a:pt x="50" y="24"/>
                </a:lnTo>
                <a:lnTo>
                  <a:pt x="34" y="0"/>
                </a:lnTo>
                <a:lnTo>
                  <a:pt x="0" y="14"/>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0" name="Freeform 377"/>
          <p:cNvSpPr>
            <a:spLocks/>
          </p:cNvSpPr>
          <p:nvPr/>
        </p:nvSpPr>
        <p:spPr bwMode="auto">
          <a:xfrm>
            <a:off x="4284664" y="3738564"/>
            <a:ext cx="55563" cy="131762"/>
          </a:xfrm>
          <a:custGeom>
            <a:avLst/>
            <a:gdLst>
              <a:gd name="T0" fmla="*/ 0 w 35"/>
              <a:gd name="T1" fmla="*/ 0 h 83"/>
              <a:gd name="T2" fmla="*/ 2147483647 w 35"/>
              <a:gd name="T3" fmla="*/ 2147483647 h 83"/>
              <a:gd name="T4" fmla="*/ 2147483647 w 35"/>
              <a:gd name="T5" fmla="*/ 2147483647 h 83"/>
              <a:gd name="T6" fmla="*/ 2147483647 w 35"/>
              <a:gd name="T7" fmla="*/ 2147483647 h 83"/>
              <a:gd name="T8" fmla="*/ 0 w 35"/>
              <a:gd name="T9" fmla="*/ 0 h 83"/>
              <a:gd name="T10" fmla="*/ 0 60000 65536"/>
              <a:gd name="T11" fmla="*/ 0 60000 65536"/>
              <a:gd name="T12" fmla="*/ 0 60000 65536"/>
              <a:gd name="T13" fmla="*/ 0 60000 65536"/>
              <a:gd name="T14" fmla="*/ 0 60000 65536"/>
              <a:gd name="T15" fmla="*/ 0 w 35"/>
              <a:gd name="T16" fmla="*/ 0 h 83"/>
              <a:gd name="T17" fmla="*/ 35 w 35"/>
              <a:gd name="T18" fmla="*/ 83 h 83"/>
            </a:gdLst>
            <a:ahLst/>
            <a:cxnLst>
              <a:cxn ang="T10">
                <a:pos x="T0" y="T1"/>
              </a:cxn>
              <a:cxn ang="T11">
                <a:pos x="T2" y="T3"/>
              </a:cxn>
              <a:cxn ang="T12">
                <a:pos x="T4" y="T5"/>
              </a:cxn>
              <a:cxn ang="T13">
                <a:pos x="T6" y="T7"/>
              </a:cxn>
              <a:cxn ang="T14">
                <a:pos x="T8" y="T9"/>
              </a:cxn>
            </a:cxnLst>
            <a:rect l="T15" t="T16" r="T17" b="T18"/>
            <a:pathLst>
              <a:path w="35" h="83">
                <a:moveTo>
                  <a:pt x="0" y="0"/>
                </a:moveTo>
                <a:lnTo>
                  <a:pt x="17" y="4"/>
                </a:lnTo>
                <a:lnTo>
                  <a:pt x="34" y="79"/>
                </a:lnTo>
                <a:lnTo>
                  <a:pt x="22" y="82"/>
                </a:lnTo>
                <a:lnTo>
                  <a:pt x="0" y="0"/>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1" name="Freeform 378"/>
          <p:cNvSpPr>
            <a:spLocks/>
          </p:cNvSpPr>
          <p:nvPr/>
        </p:nvSpPr>
        <p:spPr bwMode="auto">
          <a:xfrm>
            <a:off x="4156078" y="3641725"/>
            <a:ext cx="193675" cy="141288"/>
          </a:xfrm>
          <a:custGeom>
            <a:avLst/>
            <a:gdLst>
              <a:gd name="T0" fmla="*/ 0 w 122"/>
              <a:gd name="T1" fmla="*/ 2147483647 h 89"/>
              <a:gd name="T2" fmla="*/ 2147483647 w 122"/>
              <a:gd name="T3" fmla="*/ 2147483647 h 89"/>
              <a:gd name="T4" fmla="*/ 2147483647 w 122"/>
              <a:gd name="T5" fmla="*/ 2147483647 h 89"/>
              <a:gd name="T6" fmla="*/ 2147483647 w 122"/>
              <a:gd name="T7" fmla="*/ 2147483647 h 89"/>
              <a:gd name="T8" fmla="*/ 2147483647 w 122"/>
              <a:gd name="T9" fmla="*/ 2147483647 h 89"/>
              <a:gd name="T10" fmla="*/ 2147483647 w 122"/>
              <a:gd name="T11" fmla="*/ 2147483647 h 89"/>
              <a:gd name="T12" fmla="*/ 2147483647 w 122"/>
              <a:gd name="T13" fmla="*/ 2147483647 h 89"/>
              <a:gd name="T14" fmla="*/ 2147483647 w 122"/>
              <a:gd name="T15" fmla="*/ 2147483647 h 89"/>
              <a:gd name="T16" fmla="*/ 2147483647 w 122"/>
              <a:gd name="T17" fmla="*/ 0 h 89"/>
              <a:gd name="T18" fmla="*/ 2147483647 w 122"/>
              <a:gd name="T19" fmla="*/ 2147483647 h 89"/>
              <a:gd name="T20" fmla="*/ 0 w 122"/>
              <a:gd name="T21" fmla="*/ 2147483647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89"/>
              <a:gd name="T35" fmla="*/ 122 w 12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89">
                <a:moveTo>
                  <a:pt x="0" y="75"/>
                </a:moveTo>
                <a:lnTo>
                  <a:pt x="9" y="84"/>
                </a:lnTo>
                <a:lnTo>
                  <a:pt x="41" y="88"/>
                </a:lnTo>
                <a:lnTo>
                  <a:pt x="38" y="65"/>
                </a:lnTo>
                <a:lnTo>
                  <a:pt x="81" y="61"/>
                </a:lnTo>
                <a:lnTo>
                  <a:pt x="98" y="65"/>
                </a:lnTo>
                <a:lnTo>
                  <a:pt x="121" y="49"/>
                </a:lnTo>
                <a:lnTo>
                  <a:pt x="90" y="15"/>
                </a:lnTo>
                <a:lnTo>
                  <a:pt x="87" y="0"/>
                </a:lnTo>
                <a:lnTo>
                  <a:pt x="21" y="28"/>
                </a:lnTo>
                <a:lnTo>
                  <a:pt x="0" y="75"/>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2" name="Freeform 379"/>
          <p:cNvSpPr>
            <a:spLocks/>
          </p:cNvSpPr>
          <p:nvPr/>
        </p:nvSpPr>
        <p:spPr bwMode="auto">
          <a:xfrm>
            <a:off x="5349877" y="3700463"/>
            <a:ext cx="41275" cy="49212"/>
          </a:xfrm>
          <a:custGeom>
            <a:avLst/>
            <a:gdLst>
              <a:gd name="T0" fmla="*/ 0 w 26"/>
              <a:gd name="T1" fmla="*/ 2147483647 h 31"/>
              <a:gd name="T2" fmla="*/ 2147483647 w 26"/>
              <a:gd name="T3" fmla="*/ 2147483647 h 31"/>
              <a:gd name="T4" fmla="*/ 2147483647 w 26"/>
              <a:gd name="T5" fmla="*/ 2147483647 h 31"/>
              <a:gd name="T6" fmla="*/ 2147483647 w 26"/>
              <a:gd name="T7" fmla="*/ 2147483647 h 31"/>
              <a:gd name="T8" fmla="*/ 2147483647 w 26"/>
              <a:gd name="T9" fmla="*/ 2147483647 h 31"/>
              <a:gd name="T10" fmla="*/ 2147483647 w 26"/>
              <a:gd name="T11" fmla="*/ 0 h 31"/>
              <a:gd name="T12" fmla="*/ 0 w 26"/>
              <a:gd name="T13" fmla="*/ 2147483647 h 31"/>
              <a:gd name="T14" fmla="*/ 0 60000 65536"/>
              <a:gd name="T15" fmla="*/ 0 60000 65536"/>
              <a:gd name="T16" fmla="*/ 0 60000 65536"/>
              <a:gd name="T17" fmla="*/ 0 60000 65536"/>
              <a:gd name="T18" fmla="*/ 0 60000 65536"/>
              <a:gd name="T19" fmla="*/ 0 60000 65536"/>
              <a:gd name="T20" fmla="*/ 0 60000 65536"/>
              <a:gd name="T21" fmla="*/ 0 w 26"/>
              <a:gd name="T22" fmla="*/ 0 h 31"/>
              <a:gd name="T23" fmla="*/ 26 w 2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1">
                <a:moveTo>
                  <a:pt x="0" y="24"/>
                </a:moveTo>
                <a:lnTo>
                  <a:pt x="18" y="30"/>
                </a:lnTo>
                <a:lnTo>
                  <a:pt x="25" y="20"/>
                </a:lnTo>
                <a:lnTo>
                  <a:pt x="12" y="18"/>
                </a:lnTo>
                <a:lnTo>
                  <a:pt x="25" y="11"/>
                </a:lnTo>
                <a:lnTo>
                  <a:pt x="20" y="0"/>
                </a:lnTo>
                <a:lnTo>
                  <a:pt x="0" y="24"/>
                </a:lnTo>
              </a:path>
            </a:pathLst>
          </a:custGeom>
          <a:solidFill>
            <a:srgbClr val="FF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3" name="Freeform 380"/>
          <p:cNvSpPr>
            <a:spLocks/>
          </p:cNvSpPr>
          <p:nvPr/>
        </p:nvSpPr>
        <p:spPr bwMode="auto">
          <a:xfrm>
            <a:off x="5027615" y="4081464"/>
            <a:ext cx="46038" cy="50800"/>
          </a:xfrm>
          <a:custGeom>
            <a:avLst/>
            <a:gdLst>
              <a:gd name="T0" fmla="*/ 0 w 29"/>
              <a:gd name="T1" fmla="*/ 2147483647 h 32"/>
              <a:gd name="T2" fmla="*/ 2147483647 w 29"/>
              <a:gd name="T3" fmla="*/ 2147483647 h 32"/>
              <a:gd name="T4" fmla="*/ 2147483647 w 29"/>
              <a:gd name="T5" fmla="*/ 2147483647 h 32"/>
              <a:gd name="T6" fmla="*/ 2147483647 w 29"/>
              <a:gd name="T7" fmla="*/ 2147483647 h 32"/>
              <a:gd name="T8" fmla="*/ 2147483647 w 29"/>
              <a:gd name="T9" fmla="*/ 0 h 32"/>
              <a:gd name="T10" fmla="*/ 0 w 29"/>
              <a:gd name="T11" fmla="*/ 2147483647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4"/>
                </a:moveTo>
                <a:lnTo>
                  <a:pt x="3" y="16"/>
                </a:lnTo>
                <a:lnTo>
                  <a:pt x="10" y="31"/>
                </a:lnTo>
                <a:lnTo>
                  <a:pt x="28" y="13"/>
                </a:lnTo>
                <a:lnTo>
                  <a:pt x="26" y="0"/>
                </a:lnTo>
                <a:lnTo>
                  <a:pt x="0" y="4"/>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4" name="Freeform 381"/>
          <p:cNvSpPr>
            <a:spLocks/>
          </p:cNvSpPr>
          <p:nvPr/>
        </p:nvSpPr>
        <p:spPr bwMode="auto">
          <a:xfrm>
            <a:off x="5126039" y="3562351"/>
            <a:ext cx="385763" cy="373063"/>
          </a:xfrm>
          <a:custGeom>
            <a:avLst/>
            <a:gdLst>
              <a:gd name="T0" fmla="*/ 0 w 243"/>
              <a:gd name="T1" fmla="*/ 2147483647 h 235"/>
              <a:gd name="T2" fmla="*/ 2147483647 w 243"/>
              <a:gd name="T3" fmla="*/ 2147483647 h 235"/>
              <a:gd name="T4" fmla="*/ 2147483647 w 243"/>
              <a:gd name="T5" fmla="*/ 2147483647 h 235"/>
              <a:gd name="T6" fmla="*/ 2147483647 w 243"/>
              <a:gd name="T7" fmla="*/ 2147483647 h 235"/>
              <a:gd name="T8" fmla="*/ 2147483647 w 243"/>
              <a:gd name="T9" fmla="*/ 2147483647 h 235"/>
              <a:gd name="T10" fmla="*/ 2147483647 w 243"/>
              <a:gd name="T11" fmla="*/ 0 h 235"/>
              <a:gd name="T12" fmla="*/ 2147483647 w 243"/>
              <a:gd name="T13" fmla="*/ 2147483647 h 235"/>
              <a:gd name="T14" fmla="*/ 2147483647 w 243"/>
              <a:gd name="T15" fmla="*/ 2147483647 h 235"/>
              <a:gd name="T16" fmla="*/ 2147483647 w 243"/>
              <a:gd name="T17" fmla="*/ 2147483647 h 235"/>
              <a:gd name="T18" fmla="*/ 2147483647 w 243"/>
              <a:gd name="T19" fmla="*/ 2147483647 h 235"/>
              <a:gd name="T20" fmla="*/ 2147483647 w 243"/>
              <a:gd name="T21" fmla="*/ 2147483647 h 235"/>
              <a:gd name="T22" fmla="*/ 2147483647 w 243"/>
              <a:gd name="T23" fmla="*/ 2147483647 h 235"/>
              <a:gd name="T24" fmla="*/ 2147483647 w 243"/>
              <a:gd name="T25" fmla="*/ 2147483647 h 235"/>
              <a:gd name="T26" fmla="*/ 2147483647 w 243"/>
              <a:gd name="T27" fmla="*/ 2147483647 h 235"/>
              <a:gd name="T28" fmla="*/ 2147483647 w 243"/>
              <a:gd name="T29" fmla="*/ 2147483647 h 235"/>
              <a:gd name="T30" fmla="*/ 2147483647 w 243"/>
              <a:gd name="T31" fmla="*/ 2147483647 h 235"/>
              <a:gd name="T32" fmla="*/ 2147483647 w 243"/>
              <a:gd name="T33" fmla="*/ 2147483647 h 235"/>
              <a:gd name="T34" fmla="*/ 0 w 243"/>
              <a:gd name="T35" fmla="*/ 214748364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3"/>
              <a:gd name="T55" fmla="*/ 0 h 235"/>
              <a:gd name="T56" fmla="*/ 243 w 243"/>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3" h="235">
                <a:moveTo>
                  <a:pt x="0" y="164"/>
                </a:moveTo>
                <a:lnTo>
                  <a:pt x="18" y="152"/>
                </a:lnTo>
                <a:lnTo>
                  <a:pt x="20" y="123"/>
                </a:lnTo>
                <a:lnTo>
                  <a:pt x="52" y="84"/>
                </a:lnTo>
                <a:lnTo>
                  <a:pt x="64" y="15"/>
                </a:lnTo>
                <a:lnTo>
                  <a:pt x="89" y="0"/>
                </a:lnTo>
                <a:lnTo>
                  <a:pt x="107" y="47"/>
                </a:lnTo>
                <a:lnTo>
                  <a:pt x="161" y="87"/>
                </a:lnTo>
                <a:lnTo>
                  <a:pt x="141" y="111"/>
                </a:lnTo>
                <a:lnTo>
                  <a:pt x="159" y="117"/>
                </a:lnTo>
                <a:lnTo>
                  <a:pt x="178" y="146"/>
                </a:lnTo>
                <a:lnTo>
                  <a:pt x="242" y="161"/>
                </a:lnTo>
                <a:lnTo>
                  <a:pt x="193" y="209"/>
                </a:lnTo>
                <a:lnTo>
                  <a:pt x="143" y="227"/>
                </a:lnTo>
                <a:lnTo>
                  <a:pt x="97" y="234"/>
                </a:lnTo>
                <a:lnTo>
                  <a:pt x="46" y="217"/>
                </a:lnTo>
                <a:lnTo>
                  <a:pt x="28" y="183"/>
                </a:lnTo>
                <a:lnTo>
                  <a:pt x="0" y="164"/>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5" name="Freeform 382"/>
          <p:cNvSpPr>
            <a:spLocks/>
          </p:cNvSpPr>
          <p:nvPr/>
        </p:nvSpPr>
        <p:spPr bwMode="auto">
          <a:xfrm>
            <a:off x="5151438" y="3906839"/>
            <a:ext cx="203200" cy="233362"/>
          </a:xfrm>
          <a:custGeom>
            <a:avLst/>
            <a:gdLst>
              <a:gd name="T0" fmla="*/ 0 w 128"/>
              <a:gd name="T1" fmla="*/ 2147483647 h 147"/>
              <a:gd name="T2" fmla="*/ 2147483647 w 128"/>
              <a:gd name="T3" fmla="*/ 2147483647 h 147"/>
              <a:gd name="T4" fmla="*/ 0 w 128"/>
              <a:gd name="T5" fmla="*/ 2147483647 h 147"/>
              <a:gd name="T6" fmla="*/ 2147483647 w 128"/>
              <a:gd name="T7" fmla="*/ 2147483647 h 147"/>
              <a:gd name="T8" fmla="*/ 2147483647 w 128"/>
              <a:gd name="T9" fmla="*/ 2147483647 h 147"/>
              <a:gd name="T10" fmla="*/ 2147483647 w 128"/>
              <a:gd name="T11" fmla="*/ 2147483647 h 147"/>
              <a:gd name="T12" fmla="*/ 2147483647 w 128"/>
              <a:gd name="T13" fmla="*/ 2147483647 h 147"/>
              <a:gd name="T14" fmla="*/ 2147483647 w 128"/>
              <a:gd name="T15" fmla="*/ 2147483647 h 147"/>
              <a:gd name="T16" fmla="*/ 2147483647 w 128"/>
              <a:gd name="T17" fmla="*/ 2147483647 h 147"/>
              <a:gd name="T18" fmla="*/ 2147483647 w 128"/>
              <a:gd name="T19" fmla="*/ 2147483647 h 147"/>
              <a:gd name="T20" fmla="*/ 2147483647 w 128"/>
              <a:gd name="T21" fmla="*/ 2147483647 h 147"/>
              <a:gd name="T22" fmla="*/ 2147483647 w 128"/>
              <a:gd name="T23" fmla="*/ 0 h 147"/>
              <a:gd name="T24" fmla="*/ 0 w 128"/>
              <a:gd name="T25" fmla="*/ 21474836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47"/>
              <a:gd name="T41" fmla="*/ 128 w 128"/>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47">
                <a:moveTo>
                  <a:pt x="0" y="9"/>
                </a:moveTo>
                <a:lnTo>
                  <a:pt x="17" y="40"/>
                </a:lnTo>
                <a:lnTo>
                  <a:pt x="0" y="69"/>
                </a:lnTo>
                <a:lnTo>
                  <a:pt x="13" y="77"/>
                </a:lnTo>
                <a:lnTo>
                  <a:pt x="4" y="87"/>
                </a:lnTo>
                <a:lnTo>
                  <a:pt x="87" y="146"/>
                </a:lnTo>
                <a:lnTo>
                  <a:pt x="121" y="99"/>
                </a:lnTo>
                <a:lnTo>
                  <a:pt x="114" y="86"/>
                </a:lnTo>
                <a:lnTo>
                  <a:pt x="114" y="27"/>
                </a:lnTo>
                <a:lnTo>
                  <a:pt x="127" y="10"/>
                </a:lnTo>
                <a:lnTo>
                  <a:pt x="81" y="17"/>
                </a:lnTo>
                <a:lnTo>
                  <a:pt x="30" y="0"/>
                </a:lnTo>
                <a:lnTo>
                  <a:pt x="0" y="9"/>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6" name="Freeform 383"/>
          <p:cNvSpPr>
            <a:spLocks/>
          </p:cNvSpPr>
          <p:nvPr/>
        </p:nvSpPr>
        <p:spPr bwMode="auto">
          <a:xfrm>
            <a:off x="5027614" y="4048126"/>
            <a:ext cx="42863" cy="41275"/>
          </a:xfrm>
          <a:custGeom>
            <a:avLst/>
            <a:gdLst>
              <a:gd name="T0" fmla="*/ 0 w 27"/>
              <a:gd name="T1" fmla="*/ 2147483647 h 26"/>
              <a:gd name="T2" fmla="*/ 2147483647 w 27"/>
              <a:gd name="T3" fmla="*/ 2147483647 h 26"/>
              <a:gd name="T4" fmla="*/ 2147483647 w 27"/>
              <a:gd name="T5" fmla="*/ 0 h 26"/>
              <a:gd name="T6" fmla="*/ 2147483647 w 27"/>
              <a:gd name="T7" fmla="*/ 2147483647 h 26"/>
              <a:gd name="T8" fmla="*/ 0 w 27"/>
              <a:gd name="T9" fmla="*/ 2147483647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0" y="25"/>
                </a:moveTo>
                <a:lnTo>
                  <a:pt x="10" y="4"/>
                </a:lnTo>
                <a:lnTo>
                  <a:pt x="23" y="0"/>
                </a:lnTo>
                <a:lnTo>
                  <a:pt x="26" y="21"/>
                </a:lnTo>
                <a:lnTo>
                  <a:pt x="0" y="25"/>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7" name="Freeform 384"/>
          <p:cNvSpPr>
            <a:spLocks/>
          </p:cNvSpPr>
          <p:nvPr/>
        </p:nvSpPr>
        <p:spPr bwMode="auto">
          <a:xfrm>
            <a:off x="5332414" y="3721101"/>
            <a:ext cx="260352" cy="344488"/>
          </a:xfrm>
          <a:custGeom>
            <a:avLst/>
            <a:gdLst>
              <a:gd name="T0" fmla="*/ 0 w 164"/>
              <a:gd name="T1" fmla="*/ 2147483647 h 217"/>
              <a:gd name="T2" fmla="*/ 0 w 164"/>
              <a:gd name="T3" fmla="*/ 2147483647 h 217"/>
              <a:gd name="T4" fmla="*/ 2147483647 w 164"/>
              <a:gd name="T5" fmla="*/ 2147483647 h 217"/>
              <a:gd name="T6" fmla="*/ 2147483647 w 164"/>
              <a:gd name="T7" fmla="*/ 2147483647 h 217"/>
              <a:gd name="T8" fmla="*/ 2147483647 w 164"/>
              <a:gd name="T9" fmla="*/ 2147483647 h 217"/>
              <a:gd name="T10" fmla="*/ 2147483647 w 164"/>
              <a:gd name="T11" fmla="*/ 2147483647 h 217"/>
              <a:gd name="T12" fmla="*/ 2147483647 w 164"/>
              <a:gd name="T13" fmla="*/ 2147483647 h 217"/>
              <a:gd name="T14" fmla="*/ 2147483647 w 164"/>
              <a:gd name="T15" fmla="*/ 2147483647 h 217"/>
              <a:gd name="T16" fmla="*/ 2147483647 w 164"/>
              <a:gd name="T17" fmla="*/ 2147483647 h 217"/>
              <a:gd name="T18" fmla="*/ 2147483647 w 164"/>
              <a:gd name="T19" fmla="*/ 0 h 217"/>
              <a:gd name="T20" fmla="*/ 2147483647 w 164"/>
              <a:gd name="T21" fmla="*/ 2147483647 h 217"/>
              <a:gd name="T22" fmla="*/ 2147483647 w 164"/>
              <a:gd name="T23" fmla="*/ 2147483647 h 217"/>
              <a:gd name="T24" fmla="*/ 2147483647 w 164"/>
              <a:gd name="T25" fmla="*/ 2147483647 h 217"/>
              <a:gd name="T26" fmla="*/ 0 w 164"/>
              <a:gd name="T27" fmla="*/ 2147483647 h 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217"/>
              <a:gd name="T44" fmla="*/ 164 w 164"/>
              <a:gd name="T45" fmla="*/ 217 h 2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217">
                <a:moveTo>
                  <a:pt x="0" y="203"/>
                </a:moveTo>
                <a:lnTo>
                  <a:pt x="0" y="144"/>
                </a:lnTo>
                <a:lnTo>
                  <a:pt x="13" y="127"/>
                </a:lnTo>
                <a:lnTo>
                  <a:pt x="63" y="109"/>
                </a:lnTo>
                <a:lnTo>
                  <a:pt x="112" y="61"/>
                </a:lnTo>
                <a:lnTo>
                  <a:pt x="48" y="46"/>
                </a:lnTo>
                <a:lnTo>
                  <a:pt x="29" y="17"/>
                </a:lnTo>
                <a:lnTo>
                  <a:pt x="36" y="7"/>
                </a:lnTo>
                <a:lnTo>
                  <a:pt x="61" y="25"/>
                </a:lnTo>
                <a:lnTo>
                  <a:pt x="156" y="0"/>
                </a:lnTo>
                <a:lnTo>
                  <a:pt x="163" y="25"/>
                </a:lnTo>
                <a:lnTo>
                  <a:pt x="106" y="126"/>
                </a:lnTo>
                <a:lnTo>
                  <a:pt x="7" y="216"/>
                </a:lnTo>
                <a:lnTo>
                  <a:pt x="0" y="203"/>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8" name="Freeform 385"/>
          <p:cNvSpPr>
            <a:spLocks/>
          </p:cNvSpPr>
          <p:nvPr/>
        </p:nvSpPr>
        <p:spPr bwMode="auto">
          <a:xfrm>
            <a:off x="5043488" y="3921126"/>
            <a:ext cx="136525" cy="134938"/>
          </a:xfrm>
          <a:custGeom>
            <a:avLst/>
            <a:gdLst>
              <a:gd name="T0" fmla="*/ 0 w 86"/>
              <a:gd name="T1" fmla="*/ 2147483647 h 85"/>
              <a:gd name="T2" fmla="*/ 2147483647 w 86"/>
              <a:gd name="T3" fmla="*/ 2147483647 h 85"/>
              <a:gd name="T4" fmla="*/ 2147483647 w 86"/>
              <a:gd name="T5" fmla="*/ 2147483647 h 85"/>
              <a:gd name="T6" fmla="*/ 2147483647 w 86"/>
              <a:gd name="T7" fmla="*/ 2147483647 h 85"/>
              <a:gd name="T8" fmla="*/ 2147483647 w 86"/>
              <a:gd name="T9" fmla="*/ 2147483647 h 85"/>
              <a:gd name="T10" fmla="*/ 2147483647 w 86"/>
              <a:gd name="T11" fmla="*/ 2147483647 h 85"/>
              <a:gd name="T12" fmla="*/ 2147483647 w 86"/>
              <a:gd name="T13" fmla="*/ 0 h 85"/>
              <a:gd name="T14" fmla="*/ 2147483647 w 86"/>
              <a:gd name="T15" fmla="*/ 2147483647 h 85"/>
              <a:gd name="T16" fmla="*/ 2147483647 w 86"/>
              <a:gd name="T17" fmla="*/ 2147483647 h 85"/>
              <a:gd name="T18" fmla="*/ 2147483647 w 86"/>
              <a:gd name="T19" fmla="*/ 2147483647 h 85"/>
              <a:gd name="T20" fmla="*/ 0 w 86"/>
              <a:gd name="T21" fmla="*/ 2147483647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5"/>
              <a:gd name="T35" fmla="*/ 86 w 86"/>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5">
                <a:moveTo>
                  <a:pt x="0" y="84"/>
                </a:moveTo>
                <a:lnTo>
                  <a:pt x="13" y="80"/>
                </a:lnTo>
                <a:lnTo>
                  <a:pt x="34" y="78"/>
                </a:lnTo>
                <a:lnTo>
                  <a:pt x="35" y="66"/>
                </a:lnTo>
                <a:lnTo>
                  <a:pt x="68" y="60"/>
                </a:lnTo>
                <a:lnTo>
                  <a:pt x="85" y="31"/>
                </a:lnTo>
                <a:lnTo>
                  <a:pt x="68" y="0"/>
                </a:lnTo>
                <a:lnTo>
                  <a:pt x="19" y="6"/>
                </a:lnTo>
                <a:lnTo>
                  <a:pt x="25" y="29"/>
                </a:lnTo>
                <a:lnTo>
                  <a:pt x="14" y="44"/>
                </a:lnTo>
                <a:lnTo>
                  <a:pt x="0" y="84"/>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29" name="Freeform 386"/>
          <p:cNvSpPr>
            <a:spLocks/>
          </p:cNvSpPr>
          <p:nvPr/>
        </p:nvSpPr>
        <p:spPr bwMode="auto">
          <a:xfrm>
            <a:off x="4591053" y="4140206"/>
            <a:ext cx="28575" cy="28575"/>
          </a:xfrm>
          <a:custGeom>
            <a:avLst/>
            <a:gdLst>
              <a:gd name="T0" fmla="*/ 0 w 18"/>
              <a:gd name="T1" fmla="*/ 2147483647 h 18"/>
              <a:gd name="T2" fmla="*/ 2147483647 w 18"/>
              <a:gd name="T3" fmla="*/ 2147483647 h 18"/>
              <a:gd name="T4" fmla="*/ 2147483647 w 18"/>
              <a:gd name="T5" fmla="*/ 0 h 18"/>
              <a:gd name="T6" fmla="*/ 0 w 18"/>
              <a:gd name="T7" fmla="*/ 2147483647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0" y="5"/>
                </a:moveTo>
                <a:lnTo>
                  <a:pt x="6" y="17"/>
                </a:lnTo>
                <a:lnTo>
                  <a:pt x="17" y="0"/>
                </a:lnTo>
                <a:lnTo>
                  <a:pt x="0" y="5"/>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0" name="Freeform 387"/>
          <p:cNvSpPr>
            <a:spLocks/>
          </p:cNvSpPr>
          <p:nvPr/>
        </p:nvSpPr>
        <p:spPr bwMode="auto">
          <a:xfrm>
            <a:off x="4502149" y="3698875"/>
            <a:ext cx="196852" cy="285750"/>
          </a:xfrm>
          <a:custGeom>
            <a:avLst/>
            <a:gdLst>
              <a:gd name="T0" fmla="*/ 0 w 124"/>
              <a:gd name="T1" fmla="*/ 2147483647 h 180"/>
              <a:gd name="T2" fmla="*/ 2147483647 w 124"/>
              <a:gd name="T3" fmla="*/ 2147483647 h 180"/>
              <a:gd name="T4" fmla="*/ 2147483647 w 124"/>
              <a:gd name="T5" fmla="*/ 2147483647 h 180"/>
              <a:gd name="T6" fmla="*/ 2147483647 w 124"/>
              <a:gd name="T7" fmla="*/ 2147483647 h 180"/>
              <a:gd name="T8" fmla="*/ 2147483647 w 124"/>
              <a:gd name="T9" fmla="*/ 2147483647 h 180"/>
              <a:gd name="T10" fmla="*/ 2147483647 w 124"/>
              <a:gd name="T11" fmla="*/ 2147483647 h 180"/>
              <a:gd name="T12" fmla="*/ 2147483647 w 124"/>
              <a:gd name="T13" fmla="*/ 0 h 180"/>
              <a:gd name="T14" fmla="*/ 2147483647 w 124"/>
              <a:gd name="T15" fmla="*/ 2147483647 h 180"/>
              <a:gd name="T16" fmla="*/ 2147483647 w 124"/>
              <a:gd name="T17" fmla="*/ 2147483647 h 180"/>
              <a:gd name="T18" fmla="*/ 2147483647 w 124"/>
              <a:gd name="T19" fmla="*/ 2147483647 h 180"/>
              <a:gd name="T20" fmla="*/ 2147483647 w 124"/>
              <a:gd name="T21" fmla="*/ 2147483647 h 180"/>
              <a:gd name="T22" fmla="*/ 2147483647 w 124"/>
              <a:gd name="T23" fmla="*/ 2147483647 h 180"/>
              <a:gd name="T24" fmla="*/ 2147483647 w 124"/>
              <a:gd name="T25" fmla="*/ 2147483647 h 180"/>
              <a:gd name="T26" fmla="*/ 2147483647 w 124"/>
              <a:gd name="T27" fmla="*/ 2147483647 h 180"/>
              <a:gd name="T28" fmla="*/ 2147483647 w 124"/>
              <a:gd name="T29" fmla="*/ 2147483647 h 180"/>
              <a:gd name="T30" fmla="*/ 2147483647 w 124"/>
              <a:gd name="T31" fmla="*/ 2147483647 h 180"/>
              <a:gd name="T32" fmla="*/ 2147483647 w 124"/>
              <a:gd name="T33" fmla="*/ 2147483647 h 180"/>
              <a:gd name="T34" fmla="*/ 0 w 124"/>
              <a:gd name="T35" fmla="*/ 2147483647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4"/>
              <a:gd name="T55" fmla="*/ 0 h 180"/>
              <a:gd name="T56" fmla="*/ 124 w 124"/>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4" h="180">
                <a:moveTo>
                  <a:pt x="0" y="128"/>
                </a:moveTo>
                <a:lnTo>
                  <a:pt x="17" y="94"/>
                </a:lnTo>
                <a:lnTo>
                  <a:pt x="47" y="99"/>
                </a:lnTo>
                <a:lnTo>
                  <a:pt x="80" y="29"/>
                </a:lnTo>
                <a:lnTo>
                  <a:pt x="96" y="17"/>
                </a:lnTo>
                <a:lnTo>
                  <a:pt x="90" y="3"/>
                </a:lnTo>
                <a:lnTo>
                  <a:pt x="98" y="0"/>
                </a:lnTo>
                <a:lnTo>
                  <a:pt x="110" y="44"/>
                </a:lnTo>
                <a:lnTo>
                  <a:pt x="90" y="52"/>
                </a:lnTo>
                <a:lnTo>
                  <a:pt x="112" y="86"/>
                </a:lnTo>
                <a:lnTo>
                  <a:pt x="98" y="127"/>
                </a:lnTo>
                <a:lnTo>
                  <a:pt x="123" y="158"/>
                </a:lnTo>
                <a:lnTo>
                  <a:pt x="120" y="179"/>
                </a:lnTo>
                <a:lnTo>
                  <a:pt x="78" y="169"/>
                </a:lnTo>
                <a:lnTo>
                  <a:pt x="46" y="169"/>
                </a:lnTo>
                <a:lnTo>
                  <a:pt x="19" y="169"/>
                </a:lnTo>
                <a:lnTo>
                  <a:pt x="19" y="140"/>
                </a:lnTo>
                <a:lnTo>
                  <a:pt x="0" y="128"/>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1" name="Freeform 388"/>
          <p:cNvSpPr>
            <a:spLocks/>
          </p:cNvSpPr>
          <p:nvPr/>
        </p:nvSpPr>
        <p:spPr bwMode="auto">
          <a:xfrm>
            <a:off x="4657728" y="3744916"/>
            <a:ext cx="333375" cy="206375"/>
          </a:xfrm>
          <a:custGeom>
            <a:avLst/>
            <a:gdLst>
              <a:gd name="T0" fmla="*/ 0 w 210"/>
              <a:gd name="T1" fmla="*/ 2147483647 h 130"/>
              <a:gd name="T2" fmla="*/ 2147483647 w 210"/>
              <a:gd name="T3" fmla="*/ 2147483647 h 130"/>
              <a:gd name="T4" fmla="*/ 2147483647 w 210"/>
              <a:gd name="T5" fmla="*/ 2147483647 h 130"/>
              <a:gd name="T6" fmla="*/ 2147483647 w 210"/>
              <a:gd name="T7" fmla="*/ 2147483647 h 130"/>
              <a:gd name="T8" fmla="*/ 2147483647 w 210"/>
              <a:gd name="T9" fmla="*/ 2147483647 h 130"/>
              <a:gd name="T10" fmla="*/ 2147483647 w 210"/>
              <a:gd name="T11" fmla="*/ 0 h 130"/>
              <a:gd name="T12" fmla="*/ 2147483647 w 210"/>
              <a:gd name="T13" fmla="*/ 2147483647 h 130"/>
              <a:gd name="T14" fmla="*/ 2147483647 w 210"/>
              <a:gd name="T15" fmla="*/ 2147483647 h 130"/>
              <a:gd name="T16" fmla="*/ 2147483647 w 210"/>
              <a:gd name="T17" fmla="*/ 2147483647 h 130"/>
              <a:gd name="T18" fmla="*/ 2147483647 w 210"/>
              <a:gd name="T19" fmla="*/ 2147483647 h 130"/>
              <a:gd name="T20" fmla="*/ 2147483647 w 210"/>
              <a:gd name="T21" fmla="*/ 2147483647 h 130"/>
              <a:gd name="T22" fmla="*/ 2147483647 w 210"/>
              <a:gd name="T23" fmla="*/ 2147483647 h 130"/>
              <a:gd name="T24" fmla="*/ 2147483647 w 210"/>
              <a:gd name="T25" fmla="*/ 2147483647 h 130"/>
              <a:gd name="T26" fmla="*/ 2147483647 w 210"/>
              <a:gd name="T27" fmla="*/ 2147483647 h 130"/>
              <a:gd name="T28" fmla="*/ 0 w 210"/>
              <a:gd name="T29" fmla="*/ 2147483647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30"/>
              <a:gd name="T47" fmla="*/ 210 w 210"/>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30">
                <a:moveTo>
                  <a:pt x="0" y="98"/>
                </a:moveTo>
                <a:lnTo>
                  <a:pt x="14" y="57"/>
                </a:lnTo>
                <a:lnTo>
                  <a:pt x="66" y="46"/>
                </a:lnTo>
                <a:lnTo>
                  <a:pt x="72" y="33"/>
                </a:lnTo>
                <a:lnTo>
                  <a:pt x="95" y="29"/>
                </a:lnTo>
                <a:lnTo>
                  <a:pt x="131" y="0"/>
                </a:lnTo>
                <a:lnTo>
                  <a:pt x="143" y="34"/>
                </a:lnTo>
                <a:lnTo>
                  <a:pt x="170" y="46"/>
                </a:lnTo>
                <a:lnTo>
                  <a:pt x="209" y="93"/>
                </a:lnTo>
                <a:lnTo>
                  <a:pt x="112" y="106"/>
                </a:lnTo>
                <a:lnTo>
                  <a:pt x="80" y="93"/>
                </a:lnTo>
                <a:lnTo>
                  <a:pt x="66" y="116"/>
                </a:lnTo>
                <a:lnTo>
                  <a:pt x="39" y="116"/>
                </a:lnTo>
                <a:lnTo>
                  <a:pt x="25" y="129"/>
                </a:lnTo>
                <a:lnTo>
                  <a:pt x="0" y="98"/>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2" name="Freeform 389"/>
          <p:cNvSpPr>
            <a:spLocks/>
          </p:cNvSpPr>
          <p:nvPr/>
        </p:nvSpPr>
        <p:spPr bwMode="auto">
          <a:xfrm>
            <a:off x="4627565" y="3421066"/>
            <a:ext cx="274638" cy="415925"/>
          </a:xfrm>
          <a:custGeom>
            <a:avLst/>
            <a:gdLst>
              <a:gd name="T0" fmla="*/ 0 w 173"/>
              <a:gd name="T1" fmla="*/ 2147483647 h 262"/>
              <a:gd name="T2" fmla="*/ 2147483647 w 173"/>
              <a:gd name="T3" fmla="*/ 2147483647 h 262"/>
              <a:gd name="T4" fmla="*/ 2147483647 w 173"/>
              <a:gd name="T5" fmla="*/ 2147483647 h 262"/>
              <a:gd name="T6" fmla="*/ 2147483647 w 173"/>
              <a:gd name="T7" fmla="*/ 2147483647 h 262"/>
              <a:gd name="T8" fmla="*/ 2147483647 w 173"/>
              <a:gd name="T9" fmla="*/ 2147483647 h 262"/>
              <a:gd name="T10" fmla="*/ 2147483647 w 173"/>
              <a:gd name="T11" fmla="*/ 2147483647 h 262"/>
              <a:gd name="T12" fmla="*/ 2147483647 w 173"/>
              <a:gd name="T13" fmla="*/ 2147483647 h 262"/>
              <a:gd name="T14" fmla="*/ 2147483647 w 173"/>
              <a:gd name="T15" fmla="*/ 2147483647 h 262"/>
              <a:gd name="T16" fmla="*/ 2147483647 w 173"/>
              <a:gd name="T17" fmla="*/ 2147483647 h 262"/>
              <a:gd name="T18" fmla="*/ 2147483647 w 173"/>
              <a:gd name="T19" fmla="*/ 2147483647 h 262"/>
              <a:gd name="T20" fmla="*/ 2147483647 w 173"/>
              <a:gd name="T21" fmla="*/ 2147483647 h 262"/>
              <a:gd name="T22" fmla="*/ 2147483647 w 173"/>
              <a:gd name="T23" fmla="*/ 2147483647 h 262"/>
              <a:gd name="T24" fmla="*/ 2147483647 w 173"/>
              <a:gd name="T25" fmla="*/ 2147483647 h 262"/>
              <a:gd name="T26" fmla="*/ 2147483647 w 173"/>
              <a:gd name="T27" fmla="*/ 2147483647 h 262"/>
              <a:gd name="T28" fmla="*/ 2147483647 w 173"/>
              <a:gd name="T29" fmla="*/ 0 h 262"/>
              <a:gd name="T30" fmla="*/ 2147483647 w 173"/>
              <a:gd name="T31" fmla="*/ 2147483647 h 262"/>
              <a:gd name="T32" fmla="*/ 2147483647 w 173"/>
              <a:gd name="T33" fmla="*/ 2147483647 h 262"/>
              <a:gd name="T34" fmla="*/ 2147483647 w 173"/>
              <a:gd name="T35" fmla="*/ 2147483647 h 262"/>
              <a:gd name="T36" fmla="*/ 2147483647 w 173"/>
              <a:gd name="T37" fmla="*/ 2147483647 h 262"/>
              <a:gd name="T38" fmla="*/ 0 w 173"/>
              <a:gd name="T39" fmla="*/ 2147483647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3"/>
              <a:gd name="T61" fmla="*/ 0 h 262"/>
              <a:gd name="T62" fmla="*/ 173 w 173"/>
              <a:gd name="T63" fmla="*/ 262 h 2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3" h="262">
                <a:moveTo>
                  <a:pt x="0" y="149"/>
                </a:moveTo>
                <a:lnTo>
                  <a:pt x="25" y="162"/>
                </a:lnTo>
                <a:lnTo>
                  <a:pt x="19" y="175"/>
                </a:lnTo>
                <a:lnTo>
                  <a:pt x="31" y="219"/>
                </a:lnTo>
                <a:lnTo>
                  <a:pt x="11" y="227"/>
                </a:lnTo>
                <a:lnTo>
                  <a:pt x="33" y="261"/>
                </a:lnTo>
                <a:lnTo>
                  <a:pt x="85" y="250"/>
                </a:lnTo>
                <a:lnTo>
                  <a:pt x="91" y="237"/>
                </a:lnTo>
                <a:lnTo>
                  <a:pt x="114" y="233"/>
                </a:lnTo>
                <a:lnTo>
                  <a:pt x="150" y="204"/>
                </a:lnTo>
                <a:lnTo>
                  <a:pt x="137" y="172"/>
                </a:lnTo>
                <a:lnTo>
                  <a:pt x="154" y="129"/>
                </a:lnTo>
                <a:lnTo>
                  <a:pt x="171" y="126"/>
                </a:lnTo>
                <a:lnTo>
                  <a:pt x="172" y="65"/>
                </a:lnTo>
                <a:lnTo>
                  <a:pt x="43" y="0"/>
                </a:lnTo>
                <a:lnTo>
                  <a:pt x="27" y="6"/>
                </a:lnTo>
                <a:lnTo>
                  <a:pt x="27" y="32"/>
                </a:lnTo>
                <a:lnTo>
                  <a:pt x="43" y="50"/>
                </a:lnTo>
                <a:lnTo>
                  <a:pt x="33" y="107"/>
                </a:lnTo>
                <a:lnTo>
                  <a:pt x="0" y="149"/>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3" name="Freeform 390"/>
          <p:cNvSpPr>
            <a:spLocks/>
          </p:cNvSpPr>
          <p:nvPr/>
        </p:nvSpPr>
        <p:spPr bwMode="auto">
          <a:xfrm>
            <a:off x="4572000" y="3929063"/>
            <a:ext cx="192088" cy="220662"/>
          </a:xfrm>
          <a:custGeom>
            <a:avLst/>
            <a:gdLst>
              <a:gd name="T0" fmla="*/ 0 w 121"/>
              <a:gd name="T1" fmla="*/ 2147483647 h 139"/>
              <a:gd name="T2" fmla="*/ 2147483647 w 121"/>
              <a:gd name="T3" fmla="*/ 2147483647 h 139"/>
              <a:gd name="T4" fmla="*/ 2147483647 w 121"/>
              <a:gd name="T5" fmla="*/ 2147483647 h 139"/>
              <a:gd name="T6" fmla="*/ 2147483647 w 121"/>
              <a:gd name="T7" fmla="*/ 2147483647 h 139"/>
              <a:gd name="T8" fmla="*/ 2147483647 w 121"/>
              <a:gd name="T9" fmla="*/ 2147483647 h 139"/>
              <a:gd name="T10" fmla="*/ 2147483647 w 121"/>
              <a:gd name="T11" fmla="*/ 2147483647 h 139"/>
              <a:gd name="T12" fmla="*/ 2147483647 w 121"/>
              <a:gd name="T13" fmla="*/ 2147483647 h 139"/>
              <a:gd name="T14" fmla="*/ 2147483647 w 121"/>
              <a:gd name="T15" fmla="*/ 0 h 139"/>
              <a:gd name="T16" fmla="*/ 2147483647 w 121"/>
              <a:gd name="T17" fmla="*/ 0 h 139"/>
              <a:gd name="T18" fmla="*/ 2147483647 w 121"/>
              <a:gd name="T19" fmla="*/ 2147483647 h 139"/>
              <a:gd name="T20" fmla="*/ 2147483647 w 121"/>
              <a:gd name="T21" fmla="*/ 2147483647 h 139"/>
              <a:gd name="T22" fmla="*/ 2147483647 w 121"/>
              <a:gd name="T23" fmla="*/ 2147483647 h 139"/>
              <a:gd name="T24" fmla="*/ 2147483647 w 121"/>
              <a:gd name="T25" fmla="*/ 2147483647 h 139"/>
              <a:gd name="T26" fmla="*/ 2147483647 w 121"/>
              <a:gd name="T27" fmla="*/ 2147483647 h 139"/>
              <a:gd name="T28" fmla="*/ 2147483647 w 121"/>
              <a:gd name="T29" fmla="*/ 2147483647 h 139"/>
              <a:gd name="T30" fmla="*/ 2147483647 w 121"/>
              <a:gd name="T31" fmla="*/ 2147483647 h 139"/>
              <a:gd name="T32" fmla="*/ 0 w 121"/>
              <a:gd name="T33" fmla="*/ 2147483647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39"/>
              <a:gd name="T53" fmla="*/ 121 w 121"/>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39">
                <a:moveTo>
                  <a:pt x="0" y="121"/>
                </a:moveTo>
                <a:lnTo>
                  <a:pt x="12" y="138"/>
                </a:lnTo>
                <a:lnTo>
                  <a:pt x="29" y="133"/>
                </a:lnTo>
                <a:lnTo>
                  <a:pt x="53" y="134"/>
                </a:lnTo>
                <a:lnTo>
                  <a:pt x="76" y="120"/>
                </a:lnTo>
                <a:lnTo>
                  <a:pt x="81" y="92"/>
                </a:lnTo>
                <a:lnTo>
                  <a:pt x="105" y="69"/>
                </a:lnTo>
                <a:lnTo>
                  <a:pt x="120" y="0"/>
                </a:lnTo>
                <a:lnTo>
                  <a:pt x="93" y="0"/>
                </a:lnTo>
                <a:lnTo>
                  <a:pt x="79" y="13"/>
                </a:lnTo>
                <a:lnTo>
                  <a:pt x="76" y="34"/>
                </a:lnTo>
                <a:lnTo>
                  <a:pt x="34" y="24"/>
                </a:lnTo>
                <a:lnTo>
                  <a:pt x="33" y="39"/>
                </a:lnTo>
                <a:lnTo>
                  <a:pt x="50" y="40"/>
                </a:lnTo>
                <a:lnTo>
                  <a:pt x="45" y="95"/>
                </a:lnTo>
                <a:lnTo>
                  <a:pt x="23" y="88"/>
                </a:lnTo>
                <a:lnTo>
                  <a:pt x="0" y="121"/>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4" name="Freeform 391"/>
          <p:cNvSpPr>
            <a:spLocks/>
          </p:cNvSpPr>
          <p:nvPr/>
        </p:nvSpPr>
        <p:spPr bwMode="auto">
          <a:xfrm>
            <a:off x="4529143" y="3967170"/>
            <a:ext cx="47625" cy="33337"/>
          </a:xfrm>
          <a:custGeom>
            <a:avLst/>
            <a:gdLst>
              <a:gd name="T0" fmla="*/ 0 w 30"/>
              <a:gd name="T1" fmla="*/ 2147483647 h 21"/>
              <a:gd name="T2" fmla="*/ 2147483647 w 30"/>
              <a:gd name="T3" fmla="*/ 0 h 21"/>
              <a:gd name="T4" fmla="*/ 2147483647 w 30"/>
              <a:gd name="T5" fmla="*/ 0 h 21"/>
              <a:gd name="T6" fmla="*/ 2147483647 w 30"/>
              <a:gd name="T7" fmla="*/ 2147483647 h 21"/>
              <a:gd name="T8" fmla="*/ 0 w 30"/>
              <a:gd name="T9" fmla="*/ 2147483647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0" y="20"/>
                </a:moveTo>
                <a:lnTo>
                  <a:pt x="2" y="0"/>
                </a:lnTo>
                <a:lnTo>
                  <a:pt x="29" y="0"/>
                </a:lnTo>
                <a:lnTo>
                  <a:pt x="29" y="17"/>
                </a:lnTo>
                <a:lnTo>
                  <a:pt x="0" y="20"/>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5" name="Freeform 392"/>
          <p:cNvSpPr>
            <a:spLocks/>
          </p:cNvSpPr>
          <p:nvPr/>
        </p:nvSpPr>
        <p:spPr bwMode="auto">
          <a:xfrm>
            <a:off x="4510093" y="3967164"/>
            <a:ext cx="142875" cy="155575"/>
          </a:xfrm>
          <a:custGeom>
            <a:avLst/>
            <a:gdLst>
              <a:gd name="T0" fmla="*/ 0 w 90"/>
              <a:gd name="T1" fmla="*/ 2147483647 h 98"/>
              <a:gd name="T2" fmla="*/ 2147483647 w 90"/>
              <a:gd name="T3" fmla="*/ 2147483647 h 98"/>
              <a:gd name="T4" fmla="*/ 2147483647 w 90"/>
              <a:gd name="T5" fmla="*/ 2147483647 h 98"/>
              <a:gd name="T6" fmla="*/ 2147483647 w 90"/>
              <a:gd name="T7" fmla="*/ 2147483647 h 98"/>
              <a:gd name="T8" fmla="*/ 2147483647 w 90"/>
              <a:gd name="T9" fmla="*/ 2147483647 h 98"/>
              <a:gd name="T10" fmla="*/ 2147483647 w 90"/>
              <a:gd name="T11" fmla="*/ 0 h 98"/>
              <a:gd name="T12" fmla="*/ 2147483647 w 90"/>
              <a:gd name="T13" fmla="*/ 0 h 98"/>
              <a:gd name="T14" fmla="*/ 2147483647 w 90"/>
              <a:gd name="T15" fmla="*/ 2147483647 h 98"/>
              <a:gd name="T16" fmla="*/ 2147483647 w 90"/>
              <a:gd name="T17" fmla="*/ 2147483647 h 98"/>
              <a:gd name="T18" fmla="*/ 2147483647 w 90"/>
              <a:gd name="T19" fmla="*/ 2147483647 h 98"/>
              <a:gd name="T20" fmla="*/ 2147483647 w 90"/>
              <a:gd name="T21" fmla="*/ 2147483647 h 98"/>
              <a:gd name="T22" fmla="*/ 2147483647 w 90"/>
              <a:gd name="T23" fmla="*/ 2147483647 h 98"/>
              <a:gd name="T24" fmla="*/ 0 w 90"/>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98"/>
              <a:gd name="T41" fmla="*/ 90 w 90"/>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98">
                <a:moveTo>
                  <a:pt x="0" y="46"/>
                </a:moveTo>
                <a:lnTo>
                  <a:pt x="10" y="31"/>
                </a:lnTo>
                <a:lnTo>
                  <a:pt x="16" y="32"/>
                </a:lnTo>
                <a:lnTo>
                  <a:pt x="12" y="20"/>
                </a:lnTo>
                <a:lnTo>
                  <a:pt x="41" y="17"/>
                </a:lnTo>
                <a:lnTo>
                  <a:pt x="41" y="0"/>
                </a:lnTo>
                <a:lnTo>
                  <a:pt x="73" y="0"/>
                </a:lnTo>
                <a:lnTo>
                  <a:pt x="72" y="15"/>
                </a:lnTo>
                <a:lnTo>
                  <a:pt x="89" y="16"/>
                </a:lnTo>
                <a:lnTo>
                  <a:pt x="84" y="71"/>
                </a:lnTo>
                <a:lnTo>
                  <a:pt x="62" y="64"/>
                </a:lnTo>
                <a:lnTo>
                  <a:pt x="39" y="97"/>
                </a:lnTo>
                <a:lnTo>
                  <a:pt x="0" y="46"/>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6" name="Oval 393"/>
          <p:cNvSpPr>
            <a:spLocks noChangeAspect="1" noChangeArrowheads="1"/>
          </p:cNvSpPr>
          <p:nvPr/>
        </p:nvSpPr>
        <p:spPr bwMode="auto">
          <a:xfrm>
            <a:off x="4440240" y="3992572"/>
            <a:ext cx="26988" cy="26987"/>
          </a:xfrm>
          <a:prstGeom prst="ellipse">
            <a:avLst/>
          </a:prstGeom>
          <a:solidFill>
            <a:srgbClr val="C00000"/>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7" name="Freeform 394"/>
          <p:cNvSpPr>
            <a:spLocks/>
          </p:cNvSpPr>
          <p:nvPr/>
        </p:nvSpPr>
        <p:spPr bwMode="auto">
          <a:xfrm>
            <a:off x="5827714" y="3001963"/>
            <a:ext cx="360363" cy="258762"/>
          </a:xfrm>
          <a:custGeom>
            <a:avLst/>
            <a:gdLst>
              <a:gd name="T0" fmla="*/ 0 w 227"/>
              <a:gd name="T1" fmla="*/ 2147483647 h 163"/>
              <a:gd name="T2" fmla="*/ 2147483647 w 227"/>
              <a:gd name="T3" fmla="*/ 2147483647 h 163"/>
              <a:gd name="T4" fmla="*/ 2147483647 w 227"/>
              <a:gd name="T5" fmla="*/ 2147483647 h 163"/>
              <a:gd name="T6" fmla="*/ 2147483647 w 227"/>
              <a:gd name="T7" fmla="*/ 2147483647 h 163"/>
              <a:gd name="T8" fmla="*/ 2147483647 w 227"/>
              <a:gd name="T9" fmla="*/ 2147483647 h 163"/>
              <a:gd name="T10" fmla="*/ 2147483647 w 227"/>
              <a:gd name="T11" fmla="*/ 2147483647 h 163"/>
              <a:gd name="T12" fmla="*/ 2147483647 w 227"/>
              <a:gd name="T13" fmla="*/ 2147483647 h 163"/>
              <a:gd name="T14" fmla="*/ 2147483647 w 227"/>
              <a:gd name="T15" fmla="*/ 2147483647 h 163"/>
              <a:gd name="T16" fmla="*/ 2147483647 w 227"/>
              <a:gd name="T17" fmla="*/ 2147483647 h 163"/>
              <a:gd name="T18" fmla="*/ 2147483647 w 227"/>
              <a:gd name="T19" fmla="*/ 2147483647 h 163"/>
              <a:gd name="T20" fmla="*/ 2147483647 w 227"/>
              <a:gd name="T21" fmla="*/ 2147483647 h 163"/>
              <a:gd name="T22" fmla="*/ 2147483647 w 227"/>
              <a:gd name="T23" fmla="*/ 2147483647 h 163"/>
              <a:gd name="T24" fmla="*/ 2147483647 w 227"/>
              <a:gd name="T25" fmla="*/ 2147483647 h 163"/>
              <a:gd name="T26" fmla="*/ 2147483647 w 227"/>
              <a:gd name="T27" fmla="*/ 2147483647 h 163"/>
              <a:gd name="T28" fmla="*/ 2147483647 w 227"/>
              <a:gd name="T29" fmla="*/ 2147483647 h 163"/>
              <a:gd name="T30" fmla="*/ 2147483647 w 227"/>
              <a:gd name="T31" fmla="*/ 2147483647 h 163"/>
              <a:gd name="T32" fmla="*/ 2147483647 w 227"/>
              <a:gd name="T33" fmla="*/ 2147483647 h 163"/>
              <a:gd name="T34" fmla="*/ 2147483647 w 227"/>
              <a:gd name="T35" fmla="*/ 2147483647 h 163"/>
              <a:gd name="T36" fmla="*/ 2147483647 w 227"/>
              <a:gd name="T37" fmla="*/ 0 h 163"/>
              <a:gd name="T38" fmla="*/ 2147483647 w 227"/>
              <a:gd name="T39" fmla="*/ 2147483647 h 163"/>
              <a:gd name="T40" fmla="*/ 2147483647 w 227"/>
              <a:gd name="T41" fmla="*/ 2147483647 h 163"/>
              <a:gd name="T42" fmla="*/ 2147483647 w 227"/>
              <a:gd name="T43" fmla="*/ 2147483647 h 163"/>
              <a:gd name="T44" fmla="*/ 2147483647 w 227"/>
              <a:gd name="T45" fmla="*/ 2147483647 h 163"/>
              <a:gd name="T46" fmla="*/ 0 w 227"/>
              <a:gd name="T47" fmla="*/ 2147483647 h 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7"/>
              <a:gd name="T73" fmla="*/ 0 h 163"/>
              <a:gd name="T74" fmla="*/ 227 w 227"/>
              <a:gd name="T75" fmla="*/ 163 h 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7" h="163">
                <a:moveTo>
                  <a:pt x="0" y="78"/>
                </a:moveTo>
                <a:lnTo>
                  <a:pt x="2" y="120"/>
                </a:lnTo>
                <a:lnTo>
                  <a:pt x="18" y="133"/>
                </a:lnTo>
                <a:lnTo>
                  <a:pt x="5" y="154"/>
                </a:lnTo>
                <a:lnTo>
                  <a:pt x="30" y="162"/>
                </a:lnTo>
                <a:lnTo>
                  <a:pt x="89" y="154"/>
                </a:lnTo>
                <a:lnTo>
                  <a:pt x="100" y="131"/>
                </a:lnTo>
                <a:lnTo>
                  <a:pt x="139" y="118"/>
                </a:lnTo>
                <a:lnTo>
                  <a:pt x="143" y="98"/>
                </a:lnTo>
                <a:lnTo>
                  <a:pt x="156" y="93"/>
                </a:lnTo>
                <a:lnTo>
                  <a:pt x="151" y="82"/>
                </a:lnTo>
                <a:lnTo>
                  <a:pt x="165" y="81"/>
                </a:lnTo>
                <a:lnTo>
                  <a:pt x="176" y="61"/>
                </a:lnTo>
                <a:lnTo>
                  <a:pt x="171" y="41"/>
                </a:lnTo>
                <a:lnTo>
                  <a:pt x="224" y="27"/>
                </a:lnTo>
                <a:lnTo>
                  <a:pt x="226" y="23"/>
                </a:lnTo>
                <a:lnTo>
                  <a:pt x="206" y="19"/>
                </a:lnTo>
                <a:lnTo>
                  <a:pt x="178" y="33"/>
                </a:lnTo>
                <a:lnTo>
                  <a:pt x="164" y="0"/>
                </a:lnTo>
                <a:lnTo>
                  <a:pt x="140" y="25"/>
                </a:lnTo>
                <a:lnTo>
                  <a:pt x="70" y="23"/>
                </a:lnTo>
                <a:lnTo>
                  <a:pt x="35" y="60"/>
                </a:lnTo>
                <a:lnTo>
                  <a:pt x="11" y="48"/>
                </a:lnTo>
                <a:lnTo>
                  <a:pt x="0" y="78"/>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8" name="Freeform 395"/>
          <p:cNvSpPr>
            <a:spLocks/>
          </p:cNvSpPr>
          <p:nvPr/>
        </p:nvSpPr>
        <p:spPr bwMode="auto">
          <a:xfrm>
            <a:off x="6519865" y="3338514"/>
            <a:ext cx="122238" cy="150812"/>
          </a:xfrm>
          <a:custGeom>
            <a:avLst/>
            <a:gdLst>
              <a:gd name="T0" fmla="*/ 0 w 77"/>
              <a:gd name="T1" fmla="*/ 2147483647 h 95"/>
              <a:gd name="T2" fmla="*/ 2147483647 w 77"/>
              <a:gd name="T3" fmla="*/ 2147483647 h 95"/>
              <a:gd name="T4" fmla="*/ 2147483647 w 77"/>
              <a:gd name="T5" fmla="*/ 2147483647 h 95"/>
              <a:gd name="T6" fmla="*/ 2147483647 w 77"/>
              <a:gd name="T7" fmla="*/ 2147483647 h 95"/>
              <a:gd name="T8" fmla="*/ 2147483647 w 77"/>
              <a:gd name="T9" fmla="*/ 2147483647 h 95"/>
              <a:gd name="T10" fmla="*/ 2147483647 w 77"/>
              <a:gd name="T11" fmla="*/ 2147483647 h 95"/>
              <a:gd name="T12" fmla="*/ 2147483647 w 77"/>
              <a:gd name="T13" fmla="*/ 2147483647 h 95"/>
              <a:gd name="T14" fmla="*/ 2147483647 w 77"/>
              <a:gd name="T15" fmla="*/ 2147483647 h 95"/>
              <a:gd name="T16" fmla="*/ 2147483647 w 77"/>
              <a:gd name="T17" fmla="*/ 2147483647 h 95"/>
              <a:gd name="T18" fmla="*/ 2147483647 w 77"/>
              <a:gd name="T19" fmla="*/ 2147483647 h 95"/>
              <a:gd name="T20" fmla="*/ 2147483647 w 77"/>
              <a:gd name="T21" fmla="*/ 2147483647 h 95"/>
              <a:gd name="T22" fmla="*/ 2147483647 w 77"/>
              <a:gd name="T23" fmla="*/ 2147483647 h 95"/>
              <a:gd name="T24" fmla="*/ 2147483647 w 77"/>
              <a:gd name="T25" fmla="*/ 2147483647 h 95"/>
              <a:gd name="T26" fmla="*/ 2147483647 w 77"/>
              <a:gd name="T27" fmla="*/ 0 h 95"/>
              <a:gd name="T28" fmla="*/ 2147483647 w 77"/>
              <a:gd name="T29" fmla="*/ 2147483647 h 95"/>
              <a:gd name="T30" fmla="*/ 2147483647 w 77"/>
              <a:gd name="T31" fmla="*/ 2147483647 h 95"/>
              <a:gd name="T32" fmla="*/ 0 w 77"/>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95"/>
              <a:gd name="T53" fmla="*/ 77 w 77"/>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95">
                <a:moveTo>
                  <a:pt x="0" y="28"/>
                </a:moveTo>
                <a:lnTo>
                  <a:pt x="10" y="38"/>
                </a:lnTo>
                <a:lnTo>
                  <a:pt x="16" y="82"/>
                </a:lnTo>
                <a:lnTo>
                  <a:pt x="35" y="79"/>
                </a:lnTo>
                <a:lnTo>
                  <a:pt x="46" y="60"/>
                </a:lnTo>
                <a:lnTo>
                  <a:pt x="60" y="64"/>
                </a:lnTo>
                <a:lnTo>
                  <a:pt x="70" y="94"/>
                </a:lnTo>
                <a:lnTo>
                  <a:pt x="76" y="77"/>
                </a:lnTo>
                <a:lnTo>
                  <a:pt x="68" y="46"/>
                </a:lnTo>
                <a:lnTo>
                  <a:pt x="60" y="58"/>
                </a:lnTo>
                <a:lnTo>
                  <a:pt x="50" y="43"/>
                </a:lnTo>
                <a:lnTo>
                  <a:pt x="69" y="24"/>
                </a:lnTo>
                <a:lnTo>
                  <a:pt x="33" y="21"/>
                </a:lnTo>
                <a:lnTo>
                  <a:pt x="10" y="0"/>
                </a:lnTo>
                <a:lnTo>
                  <a:pt x="2" y="12"/>
                </a:lnTo>
                <a:lnTo>
                  <a:pt x="11" y="21"/>
                </a:lnTo>
                <a:lnTo>
                  <a:pt x="0" y="28"/>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39" name="Freeform 396"/>
          <p:cNvSpPr>
            <a:spLocks/>
          </p:cNvSpPr>
          <p:nvPr/>
        </p:nvSpPr>
        <p:spPr bwMode="auto">
          <a:xfrm>
            <a:off x="6545268" y="3290889"/>
            <a:ext cx="79375" cy="44450"/>
          </a:xfrm>
          <a:custGeom>
            <a:avLst/>
            <a:gdLst>
              <a:gd name="T0" fmla="*/ 0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0 w 50"/>
              <a:gd name="T11" fmla="*/ 2147483647 h 28"/>
              <a:gd name="T12" fmla="*/ 0 60000 65536"/>
              <a:gd name="T13" fmla="*/ 0 60000 65536"/>
              <a:gd name="T14" fmla="*/ 0 60000 65536"/>
              <a:gd name="T15" fmla="*/ 0 60000 65536"/>
              <a:gd name="T16" fmla="*/ 0 60000 65536"/>
              <a:gd name="T17" fmla="*/ 0 60000 65536"/>
              <a:gd name="T18" fmla="*/ 0 w 50"/>
              <a:gd name="T19" fmla="*/ 0 h 28"/>
              <a:gd name="T20" fmla="*/ 50 w 5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0" h="28">
                <a:moveTo>
                  <a:pt x="0" y="17"/>
                </a:moveTo>
                <a:lnTo>
                  <a:pt x="7" y="27"/>
                </a:lnTo>
                <a:lnTo>
                  <a:pt x="49" y="22"/>
                </a:lnTo>
                <a:lnTo>
                  <a:pt x="46" y="8"/>
                </a:lnTo>
                <a:lnTo>
                  <a:pt x="16" y="0"/>
                </a:lnTo>
                <a:lnTo>
                  <a:pt x="0" y="17"/>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0" name="Freeform 397"/>
          <p:cNvSpPr>
            <a:spLocks/>
          </p:cNvSpPr>
          <p:nvPr/>
        </p:nvSpPr>
        <p:spPr bwMode="auto">
          <a:xfrm>
            <a:off x="6318253" y="3775076"/>
            <a:ext cx="47625" cy="96838"/>
          </a:xfrm>
          <a:custGeom>
            <a:avLst/>
            <a:gdLst>
              <a:gd name="T0" fmla="*/ 0 w 30"/>
              <a:gd name="T1" fmla="*/ 0 h 61"/>
              <a:gd name="T2" fmla="*/ 2147483647 w 30"/>
              <a:gd name="T3" fmla="*/ 2147483647 h 61"/>
              <a:gd name="T4" fmla="*/ 2147483647 w 30"/>
              <a:gd name="T5" fmla="*/ 2147483647 h 61"/>
              <a:gd name="T6" fmla="*/ 2147483647 w 30"/>
              <a:gd name="T7" fmla="*/ 2147483647 h 61"/>
              <a:gd name="T8" fmla="*/ 0 w 30"/>
              <a:gd name="T9" fmla="*/ 0 h 61"/>
              <a:gd name="T10" fmla="*/ 0 60000 65536"/>
              <a:gd name="T11" fmla="*/ 0 60000 65536"/>
              <a:gd name="T12" fmla="*/ 0 60000 65536"/>
              <a:gd name="T13" fmla="*/ 0 60000 65536"/>
              <a:gd name="T14" fmla="*/ 0 60000 65536"/>
              <a:gd name="T15" fmla="*/ 0 w 30"/>
              <a:gd name="T16" fmla="*/ 0 h 61"/>
              <a:gd name="T17" fmla="*/ 30 w 30"/>
              <a:gd name="T18" fmla="*/ 61 h 61"/>
            </a:gdLst>
            <a:ahLst/>
            <a:cxnLst>
              <a:cxn ang="T10">
                <a:pos x="T0" y="T1"/>
              </a:cxn>
              <a:cxn ang="T11">
                <a:pos x="T2" y="T3"/>
              </a:cxn>
              <a:cxn ang="T12">
                <a:pos x="T4" y="T5"/>
              </a:cxn>
              <a:cxn ang="T13">
                <a:pos x="T6" y="T7"/>
              </a:cxn>
              <a:cxn ang="T14">
                <a:pos x="T8" y="T9"/>
              </a:cxn>
            </a:cxnLst>
            <a:rect l="T15" t="T16" r="T17" b="T18"/>
            <a:pathLst>
              <a:path w="30" h="61">
                <a:moveTo>
                  <a:pt x="0" y="0"/>
                </a:moveTo>
                <a:lnTo>
                  <a:pt x="5" y="60"/>
                </a:lnTo>
                <a:lnTo>
                  <a:pt x="29" y="49"/>
                </a:lnTo>
                <a:lnTo>
                  <a:pt x="17" y="14"/>
                </a:lnTo>
                <a:lnTo>
                  <a:pt x="0" y="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1" name="Freeform 398"/>
          <p:cNvSpPr>
            <a:spLocks/>
          </p:cNvSpPr>
          <p:nvPr/>
        </p:nvSpPr>
        <p:spPr bwMode="auto">
          <a:xfrm>
            <a:off x="6016629" y="3076575"/>
            <a:ext cx="747713" cy="742950"/>
          </a:xfrm>
          <a:custGeom>
            <a:avLst/>
            <a:gdLst>
              <a:gd name="T0" fmla="*/ 0 w 471"/>
              <a:gd name="T1" fmla="*/ 2147483647 h 468"/>
              <a:gd name="T2" fmla="*/ 2147483647 w 471"/>
              <a:gd name="T3" fmla="*/ 2147483647 h 468"/>
              <a:gd name="T4" fmla="*/ 2147483647 w 471"/>
              <a:gd name="T5" fmla="*/ 2147483647 h 468"/>
              <a:gd name="T6" fmla="*/ 2147483647 w 471"/>
              <a:gd name="T7" fmla="*/ 2147483647 h 468"/>
              <a:gd name="T8" fmla="*/ 2147483647 w 471"/>
              <a:gd name="T9" fmla="*/ 2147483647 h 468"/>
              <a:gd name="T10" fmla="*/ 2147483647 w 471"/>
              <a:gd name="T11" fmla="*/ 2147483647 h 468"/>
              <a:gd name="T12" fmla="*/ 2147483647 w 471"/>
              <a:gd name="T13" fmla="*/ 2147483647 h 468"/>
              <a:gd name="T14" fmla="*/ 2147483647 w 471"/>
              <a:gd name="T15" fmla="*/ 2147483647 h 468"/>
              <a:gd name="T16" fmla="*/ 2147483647 w 471"/>
              <a:gd name="T17" fmla="*/ 2147483647 h 468"/>
              <a:gd name="T18" fmla="*/ 2147483647 w 471"/>
              <a:gd name="T19" fmla="*/ 2147483647 h 468"/>
              <a:gd name="T20" fmla="*/ 2147483647 w 471"/>
              <a:gd name="T21" fmla="*/ 2147483647 h 468"/>
              <a:gd name="T22" fmla="*/ 2147483647 w 471"/>
              <a:gd name="T23" fmla="*/ 2147483647 h 468"/>
              <a:gd name="T24" fmla="*/ 2147483647 w 471"/>
              <a:gd name="T25" fmla="*/ 2147483647 h 468"/>
              <a:gd name="T26" fmla="*/ 2147483647 w 471"/>
              <a:gd name="T27" fmla="*/ 0 h 468"/>
              <a:gd name="T28" fmla="*/ 2147483647 w 471"/>
              <a:gd name="T29" fmla="*/ 2147483647 h 468"/>
              <a:gd name="T30" fmla="*/ 2147483647 w 471"/>
              <a:gd name="T31" fmla="*/ 2147483647 h 468"/>
              <a:gd name="T32" fmla="*/ 2147483647 w 471"/>
              <a:gd name="T33" fmla="*/ 2147483647 h 468"/>
              <a:gd name="T34" fmla="*/ 2147483647 w 471"/>
              <a:gd name="T35" fmla="*/ 2147483647 h 468"/>
              <a:gd name="T36" fmla="*/ 2147483647 w 471"/>
              <a:gd name="T37" fmla="*/ 2147483647 h 468"/>
              <a:gd name="T38" fmla="*/ 2147483647 w 471"/>
              <a:gd name="T39" fmla="*/ 2147483647 h 468"/>
              <a:gd name="T40" fmla="*/ 2147483647 w 471"/>
              <a:gd name="T41" fmla="*/ 2147483647 h 468"/>
              <a:gd name="T42" fmla="*/ 2147483647 w 471"/>
              <a:gd name="T43" fmla="*/ 2147483647 h 468"/>
              <a:gd name="T44" fmla="*/ 2147483647 w 471"/>
              <a:gd name="T45" fmla="*/ 2147483647 h 468"/>
              <a:gd name="T46" fmla="*/ 2147483647 w 471"/>
              <a:gd name="T47" fmla="*/ 2147483647 h 468"/>
              <a:gd name="T48" fmla="*/ 2147483647 w 471"/>
              <a:gd name="T49" fmla="*/ 2147483647 h 468"/>
              <a:gd name="T50" fmla="*/ 2147483647 w 471"/>
              <a:gd name="T51" fmla="*/ 2147483647 h 468"/>
              <a:gd name="T52" fmla="*/ 2147483647 w 471"/>
              <a:gd name="T53" fmla="*/ 2147483647 h 468"/>
              <a:gd name="T54" fmla="*/ 2147483647 w 471"/>
              <a:gd name="T55" fmla="*/ 2147483647 h 468"/>
              <a:gd name="T56" fmla="*/ 2147483647 w 471"/>
              <a:gd name="T57" fmla="*/ 2147483647 h 468"/>
              <a:gd name="T58" fmla="*/ 2147483647 w 471"/>
              <a:gd name="T59" fmla="*/ 2147483647 h 468"/>
              <a:gd name="T60" fmla="*/ 2147483647 w 471"/>
              <a:gd name="T61" fmla="*/ 2147483647 h 468"/>
              <a:gd name="T62" fmla="*/ 2147483647 w 471"/>
              <a:gd name="T63" fmla="*/ 2147483647 h 468"/>
              <a:gd name="T64" fmla="*/ 2147483647 w 471"/>
              <a:gd name="T65" fmla="*/ 2147483647 h 468"/>
              <a:gd name="T66" fmla="*/ 2147483647 w 471"/>
              <a:gd name="T67" fmla="*/ 2147483647 h 468"/>
              <a:gd name="T68" fmla="*/ 2147483647 w 471"/>
              <a:gd name="T69" fmla="*/ 2147483647 h 468"/>
              <a:gd name="T70" fmla="*/ 2147483647 w 471"/>
              <a:gd name="T71" fmla="*/ 2147483647 h 468"/>
              <a:gd name="T72" fmla="*/ 2147483647 w 471"/>
              <a:gd name="T73" fmla="*/ 2147483647 h 468"/>
              <a:gd name="T74" fmla="*/ 2147483647 w 471"/>
              <a:gd name="T75" fmla="*/ 2147483647 h 468"/>
              <a:gd name="T76" fmla="*/ 2147483647 w 471"/>
              <a:gd name="T77" fmla="*/ 2147483647 h 468"/>
              <a:gd name="T78" fmla="*/ 2147483647 w 471"/>
              <a:gd name="T79" fmla="*/ 2147483647 h 468"/>
              <a:gd name="T80" fmla="*/ 2147483647 w 471"/>
              <a:gd name="T81" fmla="*/ 2147483647 h 468"/>
              <a:gd name="T82" fmla="*/ 2147483647 w 471"/>
              <a:gd name="T83" fmla="*/ 2147483647 h 468"/>
              <a:gd name="T84" fmla="*/ 2147483647 w 471"/>
              <a:gd name="T85" fmla="*/ 2147483647 h 468"/>
              <a:gd name="T86" fmla="*/ 2147483647 w 471"/>
              <a:gd name="T87" fmla="*/ 2147483647 h 468"/>
              <a:gd name="T88" fmla="*/ 2147483647 w 471"/>
              <a:gd name="T89" fmla="*/ 2147483647 h 468"/>
              <a:gd name="T90" fmla="*/ 2147483647 w 471"/>
              <a:gd name="T91" fmla="*/ 2147483647 h 468"/>
              <a:gd name="T92" fmla="*/ 2147483647 w 471"/>
              <a:gd name="T93" fmla="*/ 2147483647 h 468"/>
              <a:gd name="T94" fmla="*/ 2147483647 w 471"/>
              <a:gd name="T95" fmla="*/ 2147483647 h 468"/>
              <a:gd name="T96" fmla="*/ 2147483647 w 471"/>
              <a:gd name="T97" fmla="*/ 2147483647 h 468"/>
              <a:gd name="T98" fmla="*/ 2147483647 w 471"/>
              <a:gd name="T99" fmla="*/ 2147483647 h 468"/>
              <a:gd name="T100" fmla="*/ 2147483647 w 471"/>
              <a:gd name="T101" fmla="*/ 2147483647 h 468"/>
              <a:gd name="T102" fmla="*/ 2147483647 w 471"/>
              <a:gd name="T103" fmla="*/ 2147483647 h 468"/>
              <a:gd name="T104" fmla="*/ 2147483647 w 471"/>
              <a:gd name="T105" fmla="*/ 2147483647 h 468"/>
              <a:gd name="T106" fmla="*/ 2147483647 w 471"/>
              <a:gd name="T107" fmla="*/ 2147483647 h 468"/>
              <a:gd name="T108" fmla="*/ 2147483647 w 471"/>
              <a:gd name="T109" fmla="*/ 2147483647 h 468"/>
              <a:gd name="T110" fmla="*/ 2147483647 w 471"/>
              <a:gd name="T111" fmla="*/ 2147483647 h 468"/>
              <a:gd name="T112" fmla="*/ 2147483647 w 471"/>
              <a:gd name="T113" fmla="*/ 2147483647 h 468"/>
              <a:gd name="T114" fmla="*/ 2147483647 w 471"/>
              <a:gd name="T115" fmla="*/ 2147483647 h 468"/>
              <a:gd name="T116" fmla="*/ 2147483647 w 471"/>
              <a:gd name="T117" fmla="*/ 2147483647 h 468"/>
              <a:gd name="T118" fmla="*/ 2147483647 w 471"/>
              <a:gd name="T119" fmla="*/ 2147483647 h 468"/>
              <a:gd name="T120" fmla="*/ 2147483647 w 471"/>
              <a:gd name="T121" fmla="*/ 2147483647 h 468"/>
              <a:gd name="T122" fmla="*/ 0 w 471"/>
              <a:gd name="T123" fmla="*/ 2147483647 h 4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1"/>
              <a:gd name="T187" fmla="*/ 0 h 468"/>
              <a:gd name="T188" fmla="*/ 471 w 471"/>
              <a:gd name="T189" fmla="*/ 468 h 4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1" h="468">
                <a:moveTo>
                  <a:pt x="0" y="212"/>
                </a:moveTo>
                <a:lnTo>
                  <a:pt x="13" y="202"/>
                </a:lnTo>
                <a:lnTo>
                  <a:pt x="49" y="202"/>
                </a:lnTo>
                <a:lnTo>
                  <a:pt x="24" y="153"/>
                </a:lnTo>
                <a:lnTo>
                  <a:pt x="39" y="140"/>
                </a:lnTo>
                <a:lnTo>
                  <a:pt x="60" y="141"/>
                </a:lnTo>
                <a:lnTo>
                  <a:pt x="107" y="88"/>
                </a:lnTo>
                <a:lnTo>
                  <a:pt x="104" y="73"/>
                </a:lnTo>
                <a:lnTo>
                  <a:pt x="117" y="65"/>
                </a:lnTo>
                <a:lnTo>
                  <a:pt x="95" y="48"/>
                </a:lnTo>
                <a:lnTo>
                  <a:pt x="95" y="22"/>
                </a:lnTo>
                <a:lnTo>
                  <a:pt x="141" y="22"/>
                </a:lnTo>
                <a:lnTo>
                  <a:pt x="154" y="9"/>
                </a:lnTo>
                <a:lnTo>
                  <a:pt x="179" y="0"/>
                </a:lnTo>
                <a:lnTo>
                  <a:pt x="196" y="9"/>
                </a:lnTo>
                <a:lnTo>
                  <a:pt x="174" y="36"/>
                </a:lnTo>
                <a:lnTo>
                  <a:pt x="184" y="58"/>
                </a:lnTo>
                <a:lnTo>
                  <a:pt x="167" y="61"/>
                </a:lnTo>
                <a:lnTo>
                  <a:pt x="175" y="89"/>
                </a:lnTo>
                <a:lnTo>
                  <a:pt x="208" y="101"/>
                </a:lnTo>
                <a:lnTo>
                  <a:pt x="192" y="127"/>
                </a:lnTo>
                <a:lnTo>
                  <a:pt x="235" y="151"/>
                </a:lnTo>
                <a:lnTo>
                  <a:pt x="319" y="167"/>
                </a:lnTo>
                <a:lnTo>
                  <a:pt x="321" y="142"/>
                </a:lnTo>
                <a:lnTo>
                  <a:pt x="331" y="140"/>
                </a:lnTo>
                <a:lnTo>
                  <a:pt x="333" y="152"/>
                </a:lnTo>
                <a:lnTo>
                  <a:pt x="340" y="162"/>
                </a:lnTo>
                <a:lnTo>
                  <a:pt x="382" y="157"/>
                </a:lnTo>
                <a:lnTo>
                  <a:pt x="379" y="143"/>
                </a:lnTo>
                <a:lnTo>
                  <a:pt x="448" y="114"/>
                </a:lnTo>
                <a:lnTo>
                  <a:pt x="453" y="131"/>
                </a:lnTo>
                <a:lnTo>
                  <a:pt x="470" y="138"/>
                </a:lnTo>
                <a:lnTo>
                  <a:pt x="463" y="155"/>
                </a:lnTo>
                <a:lnTo>
                  <a:pt x="435" y="165"/>
                </a:lnTo>
                <a:lnTo>
                  <a:pt x="393" y="242"/>
                </a:lnTo>
                <a:lnTo>
                  <a:pt x="385" y="211"/>
                </a:lnTo>
                <a:lnTo>
                  <a:pt x="377" y="223"/>
                </a:lnTo>
                <a:lnTo>
                  <a:pt x="367" y="208"/>
                </a:lnTo>
                <a:lnTo>
                  <a:pt x="386" y="189"/>
                </a:lnTo>
                <a:lnTo>
                  <a:pt x="350" y="186"/>
                </a:lnTo>
                <a:lnTo>
                  <a:pt x="327" y="165"/>
                </a:lnTo>
                <a:lnTo>
                  <a:pt x="319" y="177"/>
                </a:lnTo>
                <a:lnTo>
                  <a:pt x="328" y="186"/>
                </a:lnTo>
                <a:lnTo>
                  <a:pt x="317" y="193"/>
                </a:lnTo>
                <a:lnTo>
                  <a:pt x="327" y="203"/>
                </a:lnTo>
                <a:lnTo>
                  <a:pt x="333" y="247"/>
                </a:lnTo>
                <a:lnTo>
                  <a:pt x="319" y="240"/>
                </a:lnTo>
                <a:lnTo>
                  <a:pt x="292" y="275"/>
                </a:lnTo>
                <a:lnTo>
                  <a:pt x="196" y="345"/>
                </a:lnTo>
                <a:lnTo>
                  <a:pt x="188" y="432"/>
                </a:lnTo>
                <a:lnTo>
                  <a:pt x="148" y="467"/>
                </a:lnTo>
                <a:lnTo>
                  <a:pt x="112" y="400"/>
                </a:lnTo>
                <a:lnTo>
                  <a:pt x="97" y="346"/>
                </a:lnTo>
                <a:lnTo>
                  <a:pt x="84" y="334"/>
                </a:lnTo>
                <a:lnTo>
                  <a:pt x="74" y="237"/>
                </a:lnTo>
                <a:lnTo>
                  <a:pt x="66" y="234"/>
                </a:lnTo>
                <a:lnTo>
                  <a:pt x="61" y="255"/>
                </a:lnTo>
                <a:lnTo>
                  <a:pt x="37" y="261"/>
                </a:lnTo>
                <a:lnTo>
                  <a:pt x="14" y="235"/>
                </a:lnTo>
                <a:lnTo>
                  <a:pt x="37" y="222"/>
                </a:lnTo>
                <a:lnTo>
                  <a:pt x="14" y="227"/>
                </a:lnTo>
                <a:lnTo>
                  <a:pt x="0" y="212"/>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2" name="Freeform 399"/>
          <p:cNvSpPr>
            <a:spLocks/>
          </p:cNvSpPr>
          <p:nvPr/>
        </p:nvSpPr>
        <p:spPr bwMode="auto">
          <a:xfrm>
            <a:off x="5408615" y="2960702"/>
            <a:ext cx="488952" cy="415925"/>
          </a:xfrm>
          <a:custGeom>
            <a:avLst/>
            <a:gdLst>
              <a:gd name="T0" fmla="*/ 0 w 308"/>
              <a:gd name="T1" fmla="*/ 2147483647 h 262"/>
              <a:gd name="T2" fmla="*/ 2147483647 w 308"/>
              <a:gd name="T3" fmla="*/ 0 h 262"/>
              <a:gd name="T4" fmla="*/ 2147483647 w 308"/>
              <a:gd name="T5" fmla="*/ 2147483647 h 262"/>
              <a:gd name="T6" fmla="*/ 2147483647 w 308"/>
              <a:gd name="T7" fmla="*/ 2147483647 h 262"/>
              <a:gd name="T8" fmla="*/ 2147483647 w 308"/>
              <a:gd name="T9" fmla="*/ 2147483647 h 262"/>
              <a:gd name="T10" fmla="*/ 2147483647 w 308"/>
              <a:gd name="T11" fmla="*/ 2147483647 h 262"/>
              <a:gd name="T12" fmla="*/ 2147483647 w 308"/>
              <a:gd name="T13" fmla="*/ 2147483647 h 262"/>
              <a:gd name="T14" fmla="*/ 2147483647 w 308"/>
              <a:gd name="T15" fmla="*/ 2147483647 h 262"/>
              <a:gd name="T16" fmla="*/ 2147483647 w 308"/>
              <a:gd name="T17" fmla="*/ 2147483647 h 262"/>
              <a:gd name="T18" fmla="*/ 2147483647 w 308"/>
              <a:gd name="T19" fmla="*/ 2147483647 h 262"/>
              <a:gd name="T20" fmla="*/ 2147483647 w 308"/>
              <a:gd name="T21" fmla="*/ 2147483647 h 262"/>
              <a:gd name="T22" fmla="*/ 2147483647 w 308"/>
              <a:gd name="T23" fmla="*/ 2147483647 h 262"/>
              <a:gd name="T24" fmla="*/ 2147483647 w 308"/>
              <a:gd name="T25" fmla="*/ 2147483647 h 262"/>
              <a:gd name="T26" fmla="*/ 2147483647 w 308"/>
              <a:gd name="T27" fmla="*/ 2147483647 h 262"/>
              <a:gd name="T28" fmla="*/ 2147483647 w 308"/>
              <a:gd name="T29" fmla="*/ 2147483647 h 262"/>
              <a:gd name="T30" fmla="*/ 2147483647 w 308"/>
              <a:gd name="T31" fmla="*/ 2147483647 h 262"/>
              <a:gd name="T32" fmla="*/ 2147483647 w 308"/>
              <a:gd name="T33" fmla="*/ 2147483647 h 262"/>
              <a:gd name="T34" fmla="*/ 2147483647 w 308"/>
              <a:gd name="T35" fmla="*/ 2147483647 h 262"/>
              <a:gd name="T36" fmla="*/ 2147483647 w 308"/>
              <a:gd name="T37" fmla="*/ 2147483647 h 262"/>
              <a:gd name="T38" fmla="*/ 2147483647 w 308"/>
              <a:gd name="T39" fmla="*/ 2147483647 h 262"/>
              <a:gd name="T40" fmla="*/ 2147483647 w 308"/>
              <a:gd name="T41" fmla="*/ 2147483647 h 262"/>
              <a:gd name="T42" fmla="*/ 2147483647 w 308"/>
              <a:gd name="T43" fmla="*/ 2147483647 h 262"/>
              <a:gd name="T44" fmla="*/ 2147483647 w 308"/>
              <a:gd name="T45" fmla="*/ 2147483647 h 262"/>
              <a:gd name="T46" fmla="*/ 2147483647 w 308"/>
              <a:gd name="T47" fmla="*/ 2147483647 h 262"/>
              <a:gd name="T48" fmla="*/ 2147483647 w 308"/>
              <a:gd name="T49" fmla="*/ 2147483647 h 262"/>
              <a:gd name="T50" fmla="*/ 2147483647 w 308"/>
              <a:gd name="T51" fmla="*/ 2147483647 h 262"/>
              <a:gd name="T52" fmla="*/ 2147483647 w 308"/>
              <a:gd name="T53" fmla="*/ 2147483647 h 262"/>
              <a:gd name="T54" fmla="*/ 2147483647 w 308"/>
              <a:gd name="T55" fmla="*/ 2147483647 h 262"/>
              <a:gd name="T56" fmla="*/ 2147483647 w 308"/>
              <a:gd name="T57" fmla="*/ 2147483647 h 262"/>
              <a:gd name="T58" fmla="*/ 2147483647 w 308"/>
              <a:gd name="T59" fmla="*/ 2147483647 h 262"/>
              <a:gd name="T60" fmla="*/ 2147483647 w 308"/>
              <a:gd name="T61" fmla="*/ 2147483647 h 262"/>
              <a:gd name="T62" fmla="*/ 0 w 308"/>
              <a:gd name="T63" fmla="*/ 2147483647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8"/>
              <a:gd name="T97" fmla="*/ 0 h 262"/>
              <a:gd name="T98" fmla="*/ 308 w 308"/>
              <a:gd name="T99" fmla="*/ 262 h 2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8" h="262">
                <a:moveTo>
                  <a:pt x="0" y="9"/>
                </a:moveTo>
                <a:lnTo>
                  <a:pt x="8" y="0"/>
                </a:lnTo>
                <a:lnTo>
                  <a:pt x="32" y="20"/>
                </a:lnTo>
                <a:lnTo>
                  <a:pt x="61" y="4"/>
                </a:lnTo>
                <a:lnTo>
                  <a:pt x="64" y="19"/>
                </a:lnTo>
                <a:lnTo>
                  <a:pt x="77" y="24"/>
                </a:lnTo>
                <a:lnTo>
                  <a:pt x="80" y="42"/>
                </a:lnTo>
                <a:lnTo>
                  <a:pt x="122" y="60"/>
                </a:lnTo>
                <a:lnTo>
                  <a:pt x="161" y="55"/>
                </a:lnTo>
                <a:lnTo>
                  <a:pt x="158" y="45"/>
                </a:lnTo>
                <a:lnTo>
                  <a:pt x="208" y="28"/>
                </a:lnTo>
                <a:lnTo>
                  <a:pt x="273" y="57"/>
                </a:lnTo>
                <a:lnTo>
                  <a:pt x="275" y="74"/>
                </a:lnTo>
                <a:lnTo>
                  <a:pt x="264" y="104"/>
                </a:lnTo>
                <a:lnTo>
                  <a:pt x="266" y="146"/>
                </a:lnTo>
                <a:lnTo>
                  <a:pt x="282" y="159"/>
                </a:lnTo>
                <a:lnTo>
                  <a:pt x="269" y="180"/>
                </a:lnTo>
                <a:lnTo>
                  <a:pt x="307" y="228"/>
                </a:lnTo>
                <a:lnTo>
                  <a:pt x="282" y="261"/>
                </a:lnTo>
                <a:lnTo>
                  <a:pt x="213" y="250"/>
                </a:lnTo>
                <a:lnTo>
                  <a:pt x="198" y="228"/>
                </a:lnTo>
                <a:lnTo>
                  <a:pt x="151" y="236"/>
                </a:lnTo>
                <a:lnTo>
                  <a:pt x="117" y="215"/>
                </a:lnTo>
                <a:lnTo>
                  <a:pt x="94" y="175"/>
                </a:lnTo>
                <a:lnTo>
                  <a:pt x="76" y="169"/>
                </a:lnTo>
                <a:lnTo>
                  <a:pt x="71" y="177"/>
                </a:lnTo>
                <a:lnTo>
                  <a:pt x="50" y="136"/>
                </a:lnTo>
                <a:lnTo>
                  <a:pt x="21" y="112"/>
                </a:lnTo>
                <a:lnTo>
                  <a:pt x="35" y="74"/>
                </a:lnTo>
                <a:lnTo>
                  <a:pt x="22" y="69"/>
                </a:lnTo>
                <a:lnTo>
                  <a:pt x="11" y="49"/>
                </a:lnTo>
                <a:lnTo>
                  <a:pt x="0" y="9"/>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3" name="Freeform 400"/>
          <p:cNvSpPr>
            <a:spLocks/>
          </p:cNvSpPr>
          <p:nvPr/>
        </p:nvSpPr>
        <p:spPr bwMode="auto">
          <a:xfrm>
            <a:off x="6321428" y="3236913"/>
            <a:ext cx="206375" cy="106362"/>
          </a:xfrm>
          <a:custGeom>
            <a:avLst/>
            <a:gdLst>
              <a:gd name="T0" fmla="*/ 0 w 130"/>
              <a:gd name="T1" fmla="*/ 2147483647 h 67"/>
              <a:gd name="T2" fmla="*/ 2147483647 w 130"/>
              <a:gd name="T3" fmla="*/ 0 h 67"/>
              <a:gd name="T4" fmla="*/ 2147483647 w 130"/>
              <a:gd name="T5" fmla="*/ 2147483647 h 67"/>
              <a:gd name="T6" fmla="*/ 2147483647 w 130"/>
              <a:gd name="T7" fmla="*/ 2147483647 h 67"/>
              <a:gd name="T8" fmla="*/ 2147483647 w 130"/>
              <a:gd name="T9" fmla="*/ 2147483647 h 67"/>
              <a:gd name="T10" fmla="*/ 2147483647 w 130"/>
              <a:gd name="T11" fmla="*/ 2147483647 h 67"/>
              <a:gd name="T12" fmla="*/ 2147483647 w 130"/>
              <a:gd name="T13" fmla="*/ 2147483647 h 67"/>
              <a:gd name="T14" fmla="*/ 0 w 13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67"/>
              <a:gd name="T26" fmla="*/ 130 w 13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67">
                <a:moveTo>
                  <a:pt x="0" y="26"/>
                </a:moveTo>
                <a:lnTo>
                  <a:pt x="16" y="0"/>
                </a:lnTo>
                <a:lnTo>
                  <a:pt x="67" y="16"/>
                </a:lnTo>
                <a:lnTo>
                  <a:pt x="94" y="41"/>
                </a:lnTo>
                <a:lnTo>
                  <a:pt x="129" y="41"/>
                </a:lnTo>
                <a:lnTo>
                  <a:pt x="127" y="66"/>
                </a:lnTo>
                <a:lnTo>
                  <a:pt x="43" y="50"/>
                </a:lnTo>
                <a:lnTo>
                  <a:pt x="0" y="26"/>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4" name="Freeform 401"/>
          <p:cNvSpPr>
            <a:spLocks/>
          </p:cNvSpPr>
          <p:nvPr/>
        </p:nvSpPr>
        <p:spPr bwMode="auto">
          <a:xfrm>
            <a:off x="5835656" y="3044825"/>
            <a:ext cx="427039" cy="369888"/>
          </a:xfrm>
          <a:custGeom>
            <a:avLst/>
            <a:gdLst>
              <a:gd name="T0" fmla="*/ 0 w 269"/>
              <a:gd name="T1" fmla="*/ 2147483647 h 233"/>
              <a:gd name="T2" fmla="*/ 2147483647 w 269"/>
              <a:gd name="T3" fmla="*/ 2147483647 h 233"/>
              <a:gd name="T4" fmla="*/ 2147483647 w 269"/>
              <a:gd name="T5" fmla="*/ 2147483647 h 233"/>
              <a:gd name="T6" fmla="*/ 2147483647 w 269"/>
              <a:gd name="T7" fmla="*/ 2147483647 h 233"/>
              <a:gd name="T8" fmla="*/ 2147483647 w 269"/>
              <a:gd name="T9" fmla="*/ 2147483647 h 233"/>
              <a:gd name="T10" fmla="*/ 2147483647 w 269"/>
              <a:gd name="T11" fmla="*/ 2147483647 h 233"/>
              <a:gd name="T12" fmla="*/ 2147483647 w 269"/>
              <a:gd name="T13" fmla="*/ 2147483647 h 233"/>
              <a:gd name="T14" fmla="*/ 2147483647 w 269"/>
              <a:gd name="T15" fmla="*/ 2147483647 h 233"/>
              <a:gd name="T16" fmla="*/ 2147483647 w 269"/>
              <a:gd name="T17" fmla="*/ 2147483647 h 233"/>
              <a:gd name="T18" fmla="*/ 2147483647 w 269"/>
              <a:gd name="T19" fmla="*/ 2147483647 h 233"/>
              <a:gd name="T20" fmla="*/ 2147483647 w 269"/>
              <a:gd name="T21" fmla="*/ 2147483647 h 233"/>
              <a:gd name="T22" fmla="*/ 2147483647 w 269"/>
              <a:gd name="T23" fmla="*/ 0 h 233"/>
              <a:gd name="T24" fmla="*/ 2147483647 w 269"/>
              <a:gd name="T25" fmla="*/ 2147483647 h 233"/>
              <a:gd name="T26" fmla="*/ 2147483647 w 269"/>
              <a:gd name="T27" fmla="*/ 2147483647 h 233"/>
              <a:gd name="T28" fmla="*/ 2147483647 w 269"/>
              <a:gd name="T29" fmla="*/ 2147483647 h 233"/>
              <a:gd name="T30" fmla="*/ 2147483647 w 269"/>
              <a:gd name="T31" fmla="*/ 2147483647 h 233"/>
              <a:gd name="T32" fmla="*/ 2147483647 w 269"/>
              <a:gd name="T33" fmla="*/ 2147483647 h 233"/>
              <a:gd name="T34" fmla="*/ 2147483647 w 269"/>
              <a:gd name="T35" fmla="*/ 2147483647 h 233"/>
              <a:gd name="T36" fmla="*/ 2147483647 w 269"/>
              <a:gd name="T37" fmla="*/ 2147483647 h 233"/>
              <a:gd name="T38" fmla="*/ 2147483647 w 269"/>
              <a:gd name="T39" fmla="*/ 2147483647 h 233"/>
              <a:gd name="T40" fmla="*/ 2147483647 w 269"/>
              <a:gd name="T41" fmla="*/ 2147483647 h 233"/>
              <a:gd name="T42" fmla="*/ 2147483647 w 269"/>
              <a:gd name="T43" fmla="*/ 2147483647 h 233"/>
              <a:gd name="T44" fmla="*/ 2147483647 w 269"/>
              <a:gd name="T45" fmla="*/ 2147483647 h 233"/>
              <a:gd name="T46" fmla="*/ 2147483647 w 269"/>
              <a:gd name="T47" fmla="*/ 2147483647 h 233"/>
              <a:gd name="T48" fmla="*/ 2147483647 w 269"/>
              <a:gd name="T49" fmla="*/ 2147483647 h 233"/>
              <a:gd name="T50" fmla="*/ 2147483647 w 269"/>
              <a:gd name="T51" fmla="*/ 2147483647 h 233"/>
              <a:gd name="T52" fmla="*/ 2147483647 w 269"/>
              <a:gd name="T53" fmla="*/ 2147483647 h 233"/>
              <a:gd name="T54" fmla="*/ 2147483647 w 269"/>
              <a:gd name="T55" fmla="*/ 2147483647 h 233"/>
              <a:gd name="T56" fmla="*/ 0 w 269"/>
              <a:gd name="T57" fmla="*/ 2147483647 h 2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9"/>
              <a:gd name="T88" fmla="*/ 0 h 233"/>
              <a:gd name="T89" fmla="*/ 269 w 269"/>
              <a:gd name="T90" fmla="*/ 233 h 2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9" h="233">
                <a:moveTo>
                  <a:pt x="0" y="127"/>
                </a:moveTo>
                <a:lnTo>
                  <a:pt x="25" y="135"/>
                </a:lnTo>
                <a:lnTo>
                  <a:pt x="84" y="127"/>
                </a:lnTo>
                <a:lnTo>
                  <a:pt x="95" y="104"/>
                </a:lnTo>
                <a:lnTo>
                  <a:pt x="134" y="91"/>
                </a:lnTo>
                <a:lnTo>
                  <a:pt x="138" y="71"/>
                </a:lnTo>
                <a:lnTo>
                  <a:pt x="151" y="66"/>
                </a:lnTo>
                <a:lnTo>
                  <a:pt x="146" y="55"/>
                </a:lnTo>
                <a:lnTo>
                  <a:pt x="160" y="54"/>
                </a:lnTo>
                <a:lnTo>
                  <a:pt x="171" y="34"/>
                </a:lnTo>
                <a:lnTo>
                  <a:pt x="166" y="14"/>
                </a:lnTo>
                <a:lnTo>
                  <a:pt x="219" y="0"/>
                </a:lnTo>
                <a:lnTo>
                  <a:pt x="268" y="29"/>
                </a:lnTo>
                <a:lnTo>
                  <a:pt x="255" y="42"/>
                </a:lnTo>
                <a:lnTo>
                  <a:pt x="209" y="42"/>
                </a:lnTo>
                <a:lnTo>
                  <a:pt x="209" y="68"/>
                </a:lnTo>
                <a:lnTo>
                  <a:pt x="231" y="85"/>
                </a:lnTo>
                <a:lnTo>
                  <a:pt x="218" y="93"/>
                </a:lnTo>
                <a:lnTo>
                  <a:pt x="221" y="108"/>
                </a:lnTo>
                <a:lnTo>
                  <a:pt x="174" y="161"/>
                </a:lnTo>
                <a:lnTo>
                  <a:pt x="153" y="160"/>
                </a:lnTo>
                <a:lnTo>
                  <a:pt x="138" y="173"/>
                </a:lnTo>
                <a:lnTo>
                  <a:pt x="163" y="222"/>
                </a:lnTo>
                <a:lnTo>
                  <a:pt x="127" y="222"/>
                </a:lnTo>
                <a:lnTo>
                  <a:pt x="114" y="232"/>
                </a:lnTo>
                <a:lnTo>
                  <a:pt x="87" y="203"/>
                </a:lnTo>
                <a:lnTo>
                  <a:pt x="13" y="208"/>
                </a:lnTo>
                <a:lnTo>
                  <a:pt x="38" y="175"/>
                </a:lnTo>
                <a:lnTo>
                  <a:pt x="0" y="127"/>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5" name="Oval 402"/>
          <p:cNvSpPr>
            <a:spLocks noChangeAspect="1" noChangeArrowheads="1"/>
          </p:cNvSpPr>
          <p:nvPr/>
        </p:nvSpPr>
        <p:spPr bwMode="auto">
          <a:xfrm>
            <a:off x="6116640" y="3813175"/>
            <a:ext cx="26988" cy="26988"/>
          </a:xfrm>
          <a:prstGeom prst="ellipse">
            <a:avLst/>
          </a:prstGeom>
          <a:solidFill>
            <a:srgbClr val="9900CC"/>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nvGrpSpPr>
          <p:cNvPr id="946" name="Group 403"/>
          <p:cNvGrpSpPr>
            <a:grpSpLocks/>
          </p:cNvGrpSpPr>
          <p:nvPr/>
        </p:nvGrpSpPr>
        <p:grpSpPr bwMode="auto">
          <a:xfrm>
            <a:off x="7059615" y="3735388"/>
            <a:ext cx="496888" cy="550862"/>
            <a:chOff x="4434" y="2270"/>
            <a:chExt cx="313" cy="347"/>
          </a:xfrm>
        </p:grpSpPr>
        <p:sp>
          <p:nvSpPr>
            <p:cNvPr id="947" name="Freeform 404"/>
            <p:cNvSpPr>
              <a:spLocks/>
            </p:cNvSpPr>
            <p:nvPr/>
          </p:nvSpPr>
          <p:spPr bwMode="auto">
            <a:xfrm>
              <a:off x="4513" y="2370"/>
              <a:ext cx="20" cy="18"/>
            </a:xfrm>
            <a:custGeom>
              <a:avLst/>
              <a:gdLst>
                <a:gd name="T0" fmla="*/ 0 w 20"/>
                <a:gd name="T1" fmla="*/ 8 h 18"/>
                <a:gd name="T2" fmla="*/ 9 w 20"/>
                <a:gd name="T3" fmla="*/ 17 h 18"/>
                <a:gd name="T4" fmla="*/ 19 w 20"/>
                <a:gd name="T5" fmla="*/ 0 h 18"/>
                <a:gd name="T6" fmla="*/ 0 w 20"/>
                <a:gd name="T7" fmla="*/ 8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0" y="8"/>
                  </a:moveTo>
                  <a:lnTo>
                    <a:pt x="9" y="17"/>
                  </a:lnTo>
                  <a:lnTo>
                    <a:pt x="19" y="0"/>
                  </a:lnTo>
                  <a:lnTo>
                    <a:pt x="0" y="8"/>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8" name="Freeform 405"/>
            <p:cNvSpPr>
              <a:spLocks/>
            </p:cNvSpPr>
            <p:nvPr/>
          </p:nvSpPr>
          <p:spPr bwMode="auto">
            <a:xfrm>
              <a:off x="4434" y="2382"/>
              <a:ext cx="158" cy="136"/>
            </a:xfrm>
            <a:custGeom>
              <a:avLst/>
              <a:gdLst>
                <a:gd name="T0" fmla="*/ 0 w 158"/>
                <a:gd name="T1" fmla="*/ 61 h 136"/>
                <a:gd name="T2" fmla="*/ 10 w 158"/>
                <a:gd name="T3" fmla="*/ 43 h 136"/>
                <a:gd name="T4" fmla="*/ 23 w 158"/>
                <a:gd name="T5" fmla="*/ 54 h 136"/>
                <a:gd name="T6" fmla="*/ 71 w 158"/>
                <a:gd name="T7" fmla="*/ 50 h 136"/>
                <a:gd name="T8" fmla="*/ 87 w 158"/>
                <a:gd name="T9" fmla="*/ 44 h 136"/>
                <a:gd name="T10" fmla="*/ 108 w 158"/>
                <a:gd name="T11" fmla="*/ 0 h 136"/>
                <a:gd name="T12" fmla="*/ 136 w 158"/>
                <a:gd name="T13" fmla="*/ 2 h 136"/>
                <a:gd name="T14" fmla="*/ 130 w 158"/>
                <a:gd name="T15" fmla="*/ 13 h 136"/>
                <a:gd name="T16" fmla="*/ 157 w 158"/>
                <a:gd name="T17" fmla="*/ 54 h 136"/>
                <a:gd name="T18" fmla="*/ 142 w 158"/>
                <a:gd name="T19" fmla="*/ 51 h 136"/>
                <a:gd name="T20" fmla="*/ 115 w 158"/>
                <a:gd name="T21" fmla="*/ 97 h 136"/>
                <a:gd name="T22" fmla="*/ 111 w 158"/>
                <a:gd name="T23" fmla="*/ 126 h 136"/>
                <a:gd name="T24" fmla="*/ 94 w 158"/>
                <a:gd name="T25" fmla="*/ 135 h 136"/>
                <a:gd name="T26" fmla="*/ 63 w 158"/>
                <a:gd name="T27" fmla="*/ 117 h 136"/>
                <a:gd name="T28" fmla="*/ 46 w 158"/>
                <a:gd name="T29" fmla="*/ 125 h 136"/>
                <a:gd name="T30" fmla="*/ 43 w 158"/>
                <a:gd name="T31" fmla="*/ 111 h 136"/>
                <a:gd name="T32" fmla="*/ 19 w 158"/>
                <a:gd name="T33" fmla="*/ 114 h 136"/>
                <a:gd name="T34" fmla="*/ 0 w 158"/>
                <a:gd name="T35" fmla="*/ 61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36"/>
                <a:gd name="T56" fmla="*/ 158 w 158"/>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36">
                  <a:moveTo>
                    <a:pt x="0" y="61"/>
                  </a:moveTo>
                  <a:lnTo>
                    <a:pt x="10" y="43"/>
                  </a:lnTo>
                  <a:lnTo>
                    <a:pt x="23" y="54"/>
                  </a:lnTo>
                  <a:lnTo>
                    <a:pt x="71" y="50"/>
                  </a:lnTo>
                  <a:lnTo>
                    <a:pt x="87" y="44"/>
                  </a:lnTo>
                  <a:lnTo>
                    <a:pt x="108" y="0"/>
                  </a:lnTo>
                  <a:lnTo>
                    <a:pt x="136" y="2"/>
                  </a:lnTo>
                  <a:lnTo>
                    <a:pt x="130" y="13"/>
                  </a:lnTo>
                  <a:lnTo>
                    <a:pt x="157" y="54"/>
                  </a:lnTo>
                  <a:lnTo>
                    <a:pt x="142" y="51"/>
                  </a:lnTo>
                  <a:lnTo>
                    <a:pt x="115" y="97"/>
                  </a:lnTo>
                  <a:lnTo>
                    <a:pt x="111" y="126"/>
                  </a:lnTo>
                  <a:lnTo>
                    <a:pt x="94" y="135"/>
                  </a:lnTo>
                  <a:lnTo>
                    <a:pt x="63" y="117"/>
                  </a:lnTo>
                  <a:lnTo>
                    <a:pt x="46" y="125"/>
                  </a:lnTo>
                  <a:lnTo>
                    <a:pt x="43" y="111"/>
                  </a:lnTo>
                  <a:lnTo>
                    <a:pt x="19" y="114"/>
                  </a:lnTo>
                  <a:lnTo>
                    <a:pt x="0" y="61"/>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49" name="Freeform 406"/>
            <p:cNvSpPr>
              <a:spLocks/>
            </p:cNvSpPr>
            <p:nvPr/>
          </p:nvSpPr>
          <p:spPr bwMode="auto">
            <a:xfrm>
              <a:off x="4557" y="2585"/>
              <a:ext cx="40" cy="11"/>
            </a:xfrm>
            <a:custGeom>
              <a:avLst/>
              <a:gdLst>
                <a:gd name="T0" fmla="*/ 0 w 40"/>
                <a:gd name="T1" fmla="*/ 2 h 11"/>
                <a:gd name="T2" fmla="*/ 5 w 40"/>
                <a:gd name="T3" fmla="*/ 10 h 11"/>
                <a:gd name="T4" fmla="*/ 39 w 40"/>
                <a:gd name="T5" fmla="*/ 3 h 11"/>
                <a:gd name="T6" fmla="*/ 13 w 40"/>
                <a:gd name="T7" fmla="*/ 0 h 11"/>
                <a:gd name="T8" fmla="*/ 0 w 40"/>
                <a:gd name="T9" fmla="*/ 2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2"/>
                  </a:moveTo>
                  <a:lnTo>
                    <a:pt x="5" y="10"/>
                  </a:lnTo>
                  <a:lnTo>
                    <a:pt x="39" y="3"/>
                  </a:lnTo>
                  <a:lnTo>
                    <a:pt x="13" y="0"/>
                  </a:lnTo>
                  <a:lnTo>
                    <a:pt x="0" y="2"/>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50" name="Freeform 407"/>
            <p:cNvSpPr>
              <a:spLocks/>
            </p:cNvSpPr>
            <p:nvPr/>
          </p:nvSpPr>
          <p:spPr bwMode="auto">
            <a:xfrm>
              <a:off x="4591" y="2422"/>
              <a:ext cx="100" cy="119"/>
            </a:xfrm>
            <a:custGeom>
              <a:avLst/>
              <a:gdLst>
                <a:gd name="T0" fmla="*/ 0 w 100"/>
                <a:gd name="T1" fmla="*/ 70 h 119"/>
                <a:gd name="T2" fmla="*/ 12 w 100"/>
                <a:gd name="T3" fmla="*/ 92 h 119"/>
                <a:gd name="T4" fmla="*/ 9 w 100"/>
                <a:gd name="T5" fmla="*/ 113 h 119"/>
                <a:gd name="T6" fmla="*/ 24 w 100"/>
                <a:gd name="T7" fmla="*/ 118 h 119"/>
                <a:gd name="T8" fmla="*/ 23 w 100"/>
                <a:gd name="T9" fmla="*/ 74 h 119"/>
                <a:gd name="T10" fmla="*/ 34 w 100"/>
                <a:gd name="T11" fmla="*/ 70 h 119"/>
                <a:gd name="T12" fmla="*/ 35 w 100"/>
                <a:gd name="T13" fmla="*/ 87 h 119"/>
                <a:gd name="T14" fmla="*/ 44 w 100"/>
                <a:gd name="T15" fmla="*/ 106 h 119"/>
                <a:gd name="T16" fmla="*/ 62 w 100"/>
                <a:gd name="T17" fmla="*/ 97 h 119"/>
                <a:gd name="T18" fmla="*/ 40 w 100"/>
                <a:gd name="T19" fmla="*/ 57 h 119"/>
                <a:gd name="T20" fmla="*/ 73 w 100"/>
                <a:gd name="T21" fmla="*/ 39 h 119"/>
                <a:gd name="T22" fmla="*/ 29 w 100"/>
                <a:gd name="T23" fmla="*/ 50 h 119"/>
                <a:gd name="T24" fmla="*/ 22 w 100"/>
                <a:gd name="T25" fmla="*/ 25 h 119"/>
                <a:gd name="T26" fmla="*/ 87 w 100"/>
                <a:gd name="T27" fmla="*/ 22 h 119"/>
                <a:gd name="T28" fmla="*/ 99 w 100"/>
                <a:gd name="T29" fmla="*/ 0 h 119"/>
                <a:gd name="T30" fmla="*/ 80 w 100"/>
                <a:gd name="T31" fmla="*/ 14 h 119"/>
                <a:gd name="T32" fmla="*/ 34 w 100"/>
                <a:gd name="T33" fmla="*/ 7 h 119"/>
                <a:gd name="T34" fmla="*/ 18 w 100"/>
                <a:gd name="T35" fmla="*/ 17 h 119"/>
                <a:gd name="T36" fmla="*/ 0 w 100"/>
                <a:gd name="T37" fmla="*/ 70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119"/>
                <a:gd name="T59" fmla="*/ 100 w 100"/>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119">
                  <a:moveTo>
                    <a:pt x="0" y="70"/>
                  </a:moveTo>
                  <a:lnTo>
                    <a:pt x="12" y="92"/>
                  </a:lnTo>
                  <a:lnTo>
                    <a:pt x="9" y="113"/>
                  </a:lnTo>
                  <a:lnTo>
                    <a:pt x="24" y="118"/>
                  </a:lnTo>
                  <a:lnTo>
                    <a:pt x="23" y="74"/>
                  </a:lnTo>
                  <a:lnTo>
                    <a:pt x="34" y="70"/>
                  </a:lnTo>
                  <a:lnTo>
                    <a:pt x="35" y="87"/>
                  </a:lnTo>
                  <a:lnTo>
                    <a:pt x="44" y="106"/>
                  </a:lnTo>
                  <a:lnTo>
                    <a:pt x="62" y="97"/>
                  </a:lnTo>
                  <a:lnTo>
                    <a:pt x="40" y="57"/>
                  </a:lnTo>
                  <a:lnTo>
                    <a:pt x="73" y="39"/>
                  </a:lnTo>
                  <a:lnTo>
                    <a:pt x="29" y="50"/>
                  </a:lnTo>
                  <a:lnTo>
                    <a:pt x="22" y="25"/>
                  </a:lnTo>
                  <a:lnTo>
                    <a:pt x="87" y="22"/>
                  </a:lnTo>
                  <a:lnTo>
                    <a:pt x="99" y="0"/>
                  </a:lnTo>
                  <a:lnTo>
                    <a:pt x="80" y="14"/>
                  </a:lnTo>
                  <a:lnTo>
                    <a:pt x="34" y="7"/>
                  </a:lnTo>
                  <a:lnTo>
                    <a:pt x="18" y="17"/>
                  </a:lnTo>
                  <a:lnTo>
                    <a:pt x="0" y="7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51" name="Freeform 408"/>
            <p:cNvSpPr>
              <a:spLocks/>
            </p:cNvSpPr>
            <p:nvPr/>
          </p:nvSpPr>
          <p:spPr bwMode="auto">
            <a:xfrm>
              <a:off x="4669" y="2586"/>
              <a:ext cx="56" cy="31"/>
            </a:xfrm>
            <a:custGeom>
              <a:avLst/>
              <a:gdLst>
                <a:gd name="T0" fmla="*/ 0 w 56"/>
                <a:gd name="T1" fmla="*/ 17 h 31"/>
                <a:gd name="T2" fmla="*/ 2 w 56"/>
                <a:gd name="T3" fmla="*/ 30 h 31"/>
                <a:gd name="T4" fmla="*/ 55 w 56"/>
                <a:gd name="T5" fmla="*/ 0 h 31"/>
                <a:gd name="T6" fmla="*/ 15 w 56"/>
                <a:gd name="T7" fmla="*/ 9 h 31"/>
                <a:gd name="T8" fmla="*/ 0 w 56"/>
                <a:gd name="T9" fmla="*/ 17 h 31"/>
                <a:gd name="T10" fmla="*/ 0 60000 65536"/>
                <a:gd name="T11" fmla="*/ 0 60000 65536"/>
                <a:gd name="T12" fmla="*/ 0 60000 65536"/>
                <a:gd name="T13" fmla="*/ 0 60000 65536"/>
                <a:gd name="T14" fmla="*/ 0 60000 65536"/>
                <a:gd name="T15" fmla="*/ 0 w 56"/>
                <a:gd name="T16" fmla="*/ 0 h 31"/>
                <a:gd name="T17" fmla="*/ 56 w 56"/>
                <a:gd name="T18" fmla="*/ 31 h 31"/>
              </a:gdLst>
              <a:ahLst/>
              <a:cxnLst>
                <a:cxn ang="T10">
                  <a:pos x="T0" y="T1"/>
                </a:cxn>
                <a:cxn ang="T11">
                  <a:pos x="T2" y="T3"/>
                </a:cxn>
                <a:cxn ang="T12">
                  <a:pos x="T4" y="T5"/>
                </a:cxn>
                <a:cxn ang="T13">
                  <a:pos x="T6" y="T7"/>
                </a:cxn>
                <a:cxn ang="T14">
                  <a:pos x="T8" y="T9"/>
                </a:cxn>
              </a:cxnLst>
              <a:rect l="T15" t="T16" r="T17" b="T18"/>
              <a:pathLst>
                <a:path w="56" h="31">
                  <a:moveTo>
                    <a:pt x="0" y="17"/>
                  </a:moveTo>
                  <a:lnTo>
                    <a:pt x="2" y="30"/>
                  </a:lnTo>
                  <a:lnTo>
                    <a:pt x="55" y="0"/>
                  </a:lnTo>
                  <a:lnTo>
                    <a:pt x="15" y="9"/>
                  </a:lnTo>
                  <a:lnTo>
                    <a:pt x="0" y="17"/>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52" name="Freeform 409"/>
            <p:cNvSpPr>
              <a:spLocks/>
            </p:cNvSpPr>
            <p:nvPr/>
          </p:nvSpPr>
          <p:spPr bwMode="auto">
            <a:xfrm>
              <a:off x="4727" y="2416"/>
              <a:ext cx="20" cy="49"/>
            </a:xfrm>
            <a:custGeom>
              <a:avLst/>
              <a:gdLst>
                <a:gd name="T0" fmla="*/ 0 w 20"/>
                <a:gd name="T1" fmla="*/ 17 h 49"/>
                <a:gd name="T2" fmla="*/ 4 w 20"/>
                <a:gd name="T3" fmla="*/ 39 h 49"/>
                <a:gd name="T4" fmla="*/ 15 w 20"/>
                <a:gd name="T5" fmla="*/ 48 h 49"/>
                <a:gd name="T6" fmla="*/ 8 w 20"/>
                <a:gd name="T7" fmla="*/ 28 h 49"/>
                <a:gd name="T8" fmla="*/ 19 w 20"/>
                <a:gd name="T9" fmla="*/ 26 h 49"/>
                <a:gd name="T10" fmla="*/ 18 w 20"/>
                <a:gd name="T11" fmla="*/ 10 h 49"/>
                <a:gd name="T12" fmla="*/ 4 w 20"/>
                <a:gd name="T13" fmla="*/ 20 h 49"/>
                <a:gd name="T14" fmla="*/ 10 w 20"/>
                <a:gd name="T15" fmla="*/ 0 h 49"/>
                <a:gd name="T16" fmla="*/ 0 w 20"/>
                <a:gd name="T17" fmla="*/ 1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49"/>
                <a:gd name="T29" fmla="*/ 20 w 2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49">
                  <a:moveTo>
                    <a:pt x="0" y="17"/>
                  </a:moveTo>
                  <a:lnTo>
                    <a:pt x="4" y="39"/>
                  </a:lnTo>
                  <a:lnTo>
                    <a:pt x="15" y="48"/>
                  </a:lnTo>
                  <a:lnTo>
                    <a:pt x="8" y="28"/>
                  </a:lnTo>
                  <a:lnTo>
                    <a:pt x="19" y="26"/>
                  </a:lnTo>
                  <a:lnTo>
                    <a:pt x="18" y="10"/>
                  </a:lnTo>
                  <a:lnTo>
                    <a:pt x="4" y="20"/>
                  </a:lnTo>
                  <a:lnTo>
                    <a:pt x="10" y="0"/>
                  </a:lnTo>
                  <a:lnTo>
                    <a:pt x="0" y="17"/>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53" name="Freeform 410"/>
            <p:cNvSpPr>
              <a:spLocks/>
            </p:cNvSpPr>
            <p:nvPr/>
          </p:nvSpPr>
          <p:spPr bwMode="auto">
            <a:xfrm>
              <a:off x="4444" y="2341"/>
              <a:ext cx="154" cy="96"/>
            </a:xfrm>
            <a:custGeom>
              <a:avLst/>
              <a:gdLst>
                <a:gd name="T0" fmla="*/ 0 w 154"/>
                <a:gd name="T1" fmla="*/ 84 h 96"/>
                <a:gd name="T2" fmla="*/ 13 w 154"/>
                <a:gd name="T3" fmla="*/ 95 h 96"/>
                <a:gd name="T4" fmla="*/ 61 w 154"/>
                <a:gd name="T5" fmla="*/ 91 h 96"/>
                <a:gd name="T6" fmla="*/ 77 w 154"/>
                <a:gd name="T7" fmla="*/ 85 h 96"/>
                <a:gd name="T8" fmla="*/ 98 w 154"/>
                <a:gd name="T9" fmla="*/ 41 h 96"/>
                <a:gd name="T10" fmla="*/ 126 w 154"/>
                <a:gd name="T11" fmla="*/ 43 h 96"/>
                <a:gd name="T12" fmla="*/ 153 w 154"/>
                <a:gd name="T13" fmla="*/ 28 h 96"/>
                <a:gd name="T14" fmla="*/ 127 w 154"/>
                <a:gd name="T15" fmla="*/ 16 h 96"/>
                <a:gd name="T16" fmla="*/ 119 w 154"/>
                <a:gd name="T17" fmla="*/ 0 h 96"/>
                <a:gd name="T18" fmla="*/ 88 w 154"/>
                <a:gd name="T19" fmla="*/ 29 h 96"/>
                <a:gd name="T20" fmla="*/ 78 w 154"/>
                <a:gd name="T21" fmla="*/ 46 h 96"/>
                <a:gd name="T22" fmla="*/ 69 w 154"/>
                <a:gd name="T23" fmla="*/ 37 h 96"/>
                <a:gd name="T24" fmla="*/ 50 w 154"/>
                <a:gd name="T25" fmla="*/ 60 h 96"/>
                <a:gd name="T26" fmla="*/ 30 w 154"/>
                <a:gd name="T27" fmla="*/ 64 h 96"/>
                <a:gd name="T28" fmla="*/ 23 w 154"/>
                <a:gd name="T29" fmla="*/ 85 h 96"/>
                <a:gd name="T30" fmla="*/ 0 w 154"/>
                <a:gd name="T31" fmla="*/ 84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6"/>
                <a:gd name="T50" fmla="*/ 154 w 154"/>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6">
                  <a:moveTo>
                    <a:pt x="0" y="84"/>
                  </a:moveTo>
                  <a:lnTo>
                    <a:pt x="13" y="95"/>
                  </a:lnTo>
                  <a:lnTo>
                    <a:pt x="61" y="91"/>
                  </a:lnTo>
                  <a:lnTo>
                    <a:pt x="77" y="85"/>
                  </a:lnTo>
                  <a:lnTo>
                    <a:pt x="98" y="41"/>
                  </a:lnTo>
                  <a:lnTo>
                    <a:pt x="126" y="43"/>
                  </a:lnTo>
                  <a:lnTo>
                    <a:pt x="153" y="28"/>
                  </a:lnTo>
                  <a:lnTo>
                    <a:pt x="127" y="16"/>
                  </a:lnTo>
                  <a:lnTo>
                    <a:pt x="119" y="0"/>
                  </a:lnTo>
                  <a:lnTo>
                    <a:pt x="88" y="29"/>
                  </a:lnTo>
                  <a:lnTo>
                    <a:pt x="78" y="46"/>
                  </a:lnTo>
                  <a:lnTo>
                    <a:pt x="69" y="37"/>
                  </a:lnTo>
                  <a:lnTo>
                    <a:pt x="50" y="60"/>
                  </a:lnTo>
                  <a:lnTo>
                    <a:pt x="30" y="64"/>
                  </a:lnTo>
                  <a:lnTo>
                    <a:pt x="23" y="85"/>
                  </a:lnTo>
                  <a:lnTo>
                    <a:pt x="0" y="84"/>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54" name="Freeform 411"/>
            <p:cNvSpPr>
              <a:spLocks/>
            </p:cNvSpPr>
            <p:nvPr/>
          </p:nvSpPr>
          <p:spPr bwMode="auto">
            <a:xfrm>
              <a:off x="4564" y="2270"/>
              <a:ext cx="38" cy="47"/>
            </a:xfrm>
            <a:custGeom>
              <a:avLst/>
              <a:gdLst>
                <a:gd name="T0" fmla="*/ 0 w 38"/>
                <a:gd name="T1" fmla="*/ 46 h 47"/>
                <a:gd name="T2" fmla="*/ 26 w 38"/>
                <a:gd name="T3" fmla="*/ 24 h 47"/>
                <a:gd name="T4" fmla="*/ 37 w 38"/>
                <a:gd name="T5" fmla="*/ 0 h 47"/>
                <a:gd name="T6" fmla="*/ 0 w 38"/>
                <a:gd name="T7" fmla="*/ 46 h 47"/>
                <a:gd name="T8" fmla="*/ 0 60000 65536"/>
                <a:gd name="T9" fmla="*/ 0 60000 65536"/>
                <a:gd name="T10" fmla="*/ 0 60000 65536"/>
                <a:gd name="T11" fmla="*/ 0 60000 65536"/>
                <a:gd name="T12" fmla="*/ 0 w 38"/>
                <a:gd name="T13" fmla="*/ 0 h 47"/>
                <a:gd name="T14" fmla="*/ 38 w 38"/>
                <a:gd name="T15" fmla="*/ 47 h 47"/>
              </a:gdLst>
              <a:ahLst/>
              <a:cxnLst>
                <a:cxn ang="T8">
                  <a:pos x="T0" y="T1"/>
                </a:cxn>
                <a:cxn ang="T9">
                  <a:pos x="T2" y="T3"/>
                </a:cxn>
                <a:cxn ang="T10">
                  <a:pos x="T4" y="T5"/>
                </a:cxn>
                <a:cxn ang="T11">
                  <a:pos x="T6" y="T7"/>
                </a:cxn>
              </a:cxnLst>
              <a:rect l="T12" t="T13" r="T14" b="T15"/>
              <a:pathLst>
                <a:path w="38" h="47">
                  <a:moveTo>
                    <a:pt x="0" y="46"/>
                  </a:moveTo>
                  <a:lnTo>
                    <a:pt x="26" y="24"/>
                  </a:lnTo>
                  <a:lnTo>
                    <a:pt x="37" y="0"/>
                  </a:lnTo>
                  <a:lnTo>
                    <a:pt x="0" y="46"/>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sp>
        <p:nvSpPr>
          <p:cNvPr id="955" name="Freeform 412"/>
          <p:cNvSpPr>
            <a:spLocks/>
          </p:cNvSpPr>
          <p:nvPr/>
        </p:nvSpPr>
        <p:spPr bwMode="auto">
          <a:xfrm>
            <a:off x="6707189" y="3881439"/>
            <a:ext cx="277812" cy="288925"/>
          </a:xfrm>
          <a:custGeom>
            <a:avLst/>
            <a:gdLst>
              <a:gd name="T0" fmla="*/ 0 w 175"/>
              <a:gd name="T1" fmla="*/ 0 h 182"/>
              <a:gd name="T2" fmla="*/ 2147483647 w 175"/>
              <a:gd name="T3" fmla="*/ 2147483647 h 182"/>
              <a:gd name="T4" fmla="*/ 2147483647 w 175"/>
              <a:gd name="T5" fmla="*/ 2147483647 h 182"/>
              <a:gd name="T6" fmla="*/ 2147483647 w 175"/>
              <a:gd name="T7" fmla="*/ 2147483647 h 182"/>
              <a:gd name="T8" fmla="*/ 2147483647 w 175"/>
              <a:gd name="T9" fmla="*/ 2147483647 h 182"/>
              <a:gd name="T10" fmla="*/ 2147483647 w 175"/>
              <a:gd name="T11" fmla="*/ 2147483647 h 182"/>
              <a:gd name="T12" fmla="*/ 2147483647 w 175"/>
              <a:gd name="T13" fmla="*/ 2147483647 h 182"/>
              <a:gd name="T14" fmla="*/ 2147483647 w 175"/>
              <a:gd name="T15" fmla="*/ 2147483647 h 182"/>
              <a:gd name="T16" fmla="*/ 2147483647 w 175"/>
              <a:gd name="T17" fmla="*/ 2147483647 h 182"/>
              <a:gd name="T18" fmla="*/ 2147483647 w 175"/>
              <a:gd name="T19" fmla="*/ 2147483647 h 182"/>
              <a:gd name="T20" fmla="*/ 2147483647 w 175"/>
              <a:gd name="T21" fmla="*/ 2147483647 h 182"/>
              <a:gd name="T22" fmla="*/ 2147483647 w 175"/>
              <a:gd name="T23" fmla="*/ 2147483647 h 182"/>
              <a:gd name="T24" fmla="*/ 0 w 175"/>
              <a:gd name="T25" fmla="*/ 0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182"/>
              <a:gd name="T41" fmla="*/ 175 w 175"/>
              <a:gd name="T42" fmla="*/ 182 h 1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182">
                <a:moveTo>
                  <a:pt x="0" y="0"/>
                </a:moveTo>
                <a:lnTo>
                  <a:pt x="38" y="7"/>
                </a:lnTo>
                <a:lnTo>
                  <a:pt x="87" y="54"/>
                </a:lnTo>
                <a:lnTo>
                  <a:pt x="127" y="72"/>
                </a:lnTo>
                <a:lnTo>
                  <a:pt x="122" y="85"/>
                </a:lnTo>
                <a:lnTo>
                  <a:pt x="136" y="83"/>
                </a:lnTo>
                <a:lnTo>
                  <a:pt x="134" y="101"/>
                </a:lnTo>
                <a:lnTo>
                  <a:pt x="174" y="135"/>
                </a:lnTo>
                <a:lnTo>
                  <a:pt x="170" y="180"/>
                </a:lnTo>
                <a:lnTo>
                  <a:pt x="152" y="181"/>
                </a:lnTo>
                <a:lnTo>
                  <a:pt x="117" y="155"/>
                </a:lnTo>
                <a:lnTo>
                  <a:pt x="60" y="63"/>
                </a:lnTo>
                <a:lnTo>
                  <a:pt x="0" y="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nvGrpSpPr>
          <p:cNvPr id="956" name="Group 413"/>
          <p:cNvGrpSpPr>
            <a:grpSpLocks/>
          </p:cNvGrpSpPr>
          <p:nvPr/>
        </p:nvGrpSpPr>
        <p:grpSpPr bwMode="auto">
          <a:xfrm>
            <a:off x="6630989" y="3295653"/>
            <a:ext cx="868363" cy="950913"/>
            <a:chOff x="4164" y="1993"/>
            <a:chExt cx="547" cy="599"/>
          </a:xfrm>
        </p:grpSpPr>
        <p:sp>
          <p:nvSpPr>
            <p:cNvPr id="957" name="Freeform 414"/>
            <p:cNvSpPr>
              <a:spLocks/>
            </p:cNvSpPr>
            <p:nvPr/>
          </p:nvSpPr>
          <p:spPr bwMode="auto">
            <a:xfrm>
              <a:off x="4164" y="1993"/>
              <a:ext cx="145" cy="297"/>
            </a:xfrm>
            <a:custGeom>
              <a:avLst/>
              <a:gdLst>
                <a:gd name="T0" fmla="*/ 0 w 145"/>
                <a:gd name="T1" fmla="*/ 121 h 297"/>
                <a:gd name="T2" fmla="*/ 6 w 145"/>
                <a:gd name="T3" fmla="*/ 104 h 297"/>
                <a:gd name="T4" fmla="*/ 48 w 145"/>
                <a:gd name="T5" fmla="*/ 27 h 297"/>
                <a:gd name="T6" fmla="*/ 76 w 145"/>
                <a:gd name="T7" fmla="*/ 17 h 297"/>
                <a:gd name="T8" fmla="*/ 83 w 145"/>
                <a:gd name="T9" fmla="*/ 0 h 297"/>
                <a:gd name="T10" fmla="*/ 102 w 145"/>
                <a:gd name="T11" fmla="*/ 10 h 297"/>
                <a:gd name="T12" fmla="*/ 103 w 145"/>
                <a:gd name="T13" fmla="*/ 25 h 297"/>
                <a:gd name="T14" fmla="*/ 86 w 145"/>
                <a:gd name="T15" fmla="*/ 72 h 297"/>
                <a:gd name="T16" fmla="*/ 104 w 145"/>
                <a:gd name="T17" fmla="*/ 68 h 297"/>
                <a:gd name="T18" fmla="*/ 113 w 145"/>
                <a:gd name="T19" fmla="*/ 100 h 297"/>
                <a:gd name="T20" fmla="*/ 144 w 145"/>
                <a:gd name="T21" fmla="*/ 109 h 297"/>
                <a:gd name="T22" fmla="*/ 129 w 145"/>
                <a:gd name="T23" fmla="*/ 124 h 297"/>
                <a:gd name="T24" fmla="*/ 94 w 145"/>
                <a:gd name="T25" fmla="*/ 144 h 297"/>
                <a:gd name="T26" fmla="*/ 86 w 145"/>
                <a:gd name="T27" fmla="*/ 163 h 297"/>
                <a:gd name="T28" fmla="*/ 104 w 145"/>
                <a:gd name="T29" fmla="*/ 199 h 297"/>
                <a:gd name="T30" fmla="*/ 97 w 145"/>
                <a:gd name="T31" fmla="*/ 220 h 297"/>
                <a:gd name="T32" fmla="*/ 119 w 145"/>
                <a:gd name="T33" fmla="*/ 268 h 297"/>
                <a:gd name="T34" fmla="*/ 103 w 145"/>
                <a:gd name="T35" fmla="*/ 296 h 297"/>
                <a:gd name="T36" fmla="*/ 86 w 145"/>
                <a:gd name="T37" fmla="*/ 194 h 297"/>
                <a:gd name="T38" fmla="*/ 73 w 145"/>
                <a:gd name="T39" fmla="*/ 179 h 297"/>
                <a:gd name="T40" fmla="*/ 50 w 145"/>
                <a:gd name="T41" fmla="*/ 206 h 297"/>
                <a:gd name="T42" fmla="*/ 32 w 145"/>
                <a:gd name="T43" fmla="*/ 200 h 297"/>
                <a:gd name="T44" fmla="*/ 35 w 145"/>
                <a:gd name="T45" fmla="*/ 164 h 297"/>
                <a:gd name="T46" fmla="*/ 0 w 145"/>
                <a:gd name="T47" fmla="*/ 121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297"/>
                <a:gd name="T74" fmla="*/ 145 w 145"/>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297">
                  <a:moveTo>
                    <a:pt x="0" y="121"/>
                  </a:moveTo>
                  <a:lnTo>
                    <a:pt x="6" y="104"/>
                  </a:lnTo>
                  <a:lnTo>
                    <a:pt x="48" y="27"/>
                  </a:lnTo>
                  <a:lnTo>
                    <a:pt x="76" y="17"/>
                  </a:lnTo>
                  <a:lnTo>
                    <a:pt x="83" y="0"/>
                  </a:lnTo>
                  <a:lnTo>
                    <a:pt x="102" y="10"/>
                  </a:lnTo>
                  <a:lnTo>
                    <a:pt x="103" y="25"/>
                  </a:lnTo>
                  <a:lnTo>
                    <a:pt x="86" y="72"/>
                  </a:lnTo>
                  <a:lnTo>
                    <a:pt x="104" y="68"/>
                  </a:lnTo>
                  <a:lnTo>
                    <a:pt x="113" y="100"/>
                  </a:lnTo>
                  <a:lnTo>
                    <a:pt x="144" y="109"/>
                  </a:lnTo>
                  <a:lnTo>
                    <a:pt x="129" y="124"/>
                  </a:lnTo>
                  <a:lnTo>
                    <a:pt x="94" y="144"/>
                  </a:lnTo>
                  <a:lnTo>
                    <a:pt x="86" y="163"/>
                  </a:lnTo>
                  <a:lnTo>
                    <a:pt x="104" y="199"/>
                  </a:lnTo>
                  <a:lnTo>
                    <a:pt x="97" y="220"/>
                  </a:lnTo>
                  <a:lnTo>
                    <a:pt x="119" y="268"/>
                  </a:lnTo>
                  <a:lnTo>
                    <a:pt x="103" y="296"/>
                  </a:lnTo>
                  <a:lnTo>
                    <a:pt x="86" y="194"/>
                  </a:lnTo>
                  <a:lnTo>
                    <a:pt x="73" y="179"/>
                  </a:lnTo>
                  <a:lnTo>
                    <a:pt x="50" y="206"/>
                  </a:lnTo>
                  <a:lnTo>
                    <a:pt x="32" y="200"/>
                  </a:lnTo>
                  <a:lnTo>
                    <a:pt x="35" y="164"/>
                  </a:lnTo>
                  <a:lnTo>
                    <a:pt x="0" y="121"/>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58" name="Freeform 415"/>
            <p:cNvSpPr>
              <a:spLocks/>
            </p:cNvSpPr>
            <p:nvPr/>
          </p:nvSpPr>
          <p:spPr bwMode="auto">
            <a:xfrm>
              <a:off x="4329" y="2216"/>
              <a:ext cx="81" cy="69"/>
            </a:xfrm>
            <a:custGeom>
              <a:avLst/>
              <a:gdLst>
                <a:gd name="T0" fmla="*/ 0 w 81"/>
                <a:gd name="T1" fmla="*/ 14 h 69"/>
                <a:gd name="T2" fmla="*/ 6 w 81"/>
                <a:gd name="T3" fmla="*/ 48 h 69"/>
                <a:gd name="T4" fmla="*/ 16 w 81"/>
                <a:gd name="T5" fmla="*/ 66 h 69"/>
                <a:gd name="T6" fmla="*/ 32 w 81"/>
                <a:gd name="T7" fmla="*/ 68 h 69"/>
                <a:gd name="T8" fmla="*/ 80 w 81"/>
                <a:gd name="T9" fmla="*/ 37 h 69"/>
                <a:gd name="T10" fmla="*/ 78 w 81"/>
                <a:gd name="T11" fmla="*/ 0 h 69"/>
                <a:gd name="T12" fmla="*/ 42 w 81"/>
                <a:gd name="T13" fmla="*/ 6 h 69"/>
                <a:gd name="T14" fmla="*/ 11 w 81"/>
                <a:gd name="T15" fmla="*/ 4 h 69"/>
                <a:gd name="T16" fmla="*/ 0 w 81"/>
                <a:gd name="T17" fmla="*/ 1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69"/>
                <a:gd name="T29" fmla="*/ 81 w 8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69">
                  <a:moveTo>
                    <a:pt x="0" y="14"/>
                  </a:moveTo>
                  <a:lnTo>
                    <a:pt x="6" y="48"/>
                  </a:lnTo>
                  <a:lnTo>
                    <a:pt x="16" y="66"/>
                  </a:lnTo>
                  <a:lnTo>
                    <a:pt x="32" y="68"/>
                  </a:lnTo>
                  <a:lnTo>
                    <a:pt x="80" y="37"/>
                  </a:lnTo>
                  <a:lnTo>
                    <a:pt x="78" y="0"/>
                  </a:lnTo>
                  <a:lnTo>
                    <a:pt x="42" y="6"/>
                  </a:lnTo>
                  <a:lnTo>
                    <a:pt x="11" y="4"/>
                  </a:lnTo>
                  <a:lnTo>
                    <a:pt x="0" y="14"/>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59" name="Freeform 416"/>
            <p:cNvSpPr>
              <a:spLocks/>
            </p:cNvSpPr>
            <p:nvPr/>
          </p:nvSpPr>
          <p:spPr bwMode="auto">
            <a:xfrm>
              <a:off x="4428" y="2129"/>
              <a:ext cx="36" cy="31"/>
            </a:xfrm>
            <a:custGeom>
              <a:avLst/>
              <a:gdLst>
                <a:gd name="T0" fmla="*/ 0 w 36"/>
                <a:gd name="T1" fmla="*/ 23 h 31"/>
                <a:gd name="T2" fmla="*/ 11 w 36"/>
                <a:gd name="T3" fmla="*/ 0 h 31"/>
                <a:gd name="T4" fmla="*/ 35 w 36"/>
                <a:gd name="T5" fmla="*/ 5 h 31"/>
                <a:gd name="T6" fmla="*/ 16 w 36"/>
                <a:gd name="T7" fmla="*/ 30 h 31"/>
                <a:gd name="T8" fmla="*/ 0 w 36"/>
                <a:gd name="T9" fmla="*/ 23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23"/>
                  </a:moveTo>
                  <a:lnTo>
                    <a:pt x="11" y="0"/>
                  </a:lnTo>
                  <a:lnTo>
                    <a:pt x="35" y="5"/>
                  </a:lnTo>
                  <a:lnTo>
                    <a:pt x="16" y="30"/>
                  </a:lnTo>
                  <a:lnTo>
                    <a:pt x="0" y="23"/>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0" name="Freeform 417"/>
            <p:cNvSpPr>
              <a:spLocks/>
            </p:cNvSpPr>
            <p:nvPr/>
          </p:nvSpPr>
          <p:spPr bwMode="auto">
            <a:xfrm>
              <a:off x="4376" y="2545"/>
              <a:ext cx="146" cy="47"/>
            </a:xfrm>
            <a:custGeom>
              <a:avLst/>
              <a:gdLst>
                <a:gd name="T0" fmla="*/ 0 w 146"/>
                <a:gd name="T1" fmla="*/ 13 h 47"/>
                <a:gd name="T2" fmla="*/ 9 w 146"/>
                <a:gd name="T3" fmla="*/ 0 h 47"/>
                <a:gd name="T4" fmla="*/ 112 w 146"/>
                <a:gd name="T5" fmla="*/ 14 h 47"/>
                <a:gd name="T6" fmla="*/ 121 w 146"/>
                <a:gd name="T7" fmla="*/ 26 h 47"/>
                <a:gd name="T8" fmla="*/ 143 w 146"/>
                <a:gd name="T9" fmla="*/ 30 h 47"/>
                <a:gd name="T10" fmla="*/ 145 w 146"/>
                <a:gd name="T11" fmla="*/ 46 h 47"/>
                <a:gd name="T12" fmla="*/ 25 w 146"/>
                <a:gd name="T13" fmla="*/ 24 h 47"/>
                <a:gd name="T14" fmla="*/ 0 w 146"/>
                <a:gd name="T15" fmla="*/ 13 h 47"/>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47"/>
                <a:gd name="T26" fmla="*/ 146 w 14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47">
                  <a:moveTo>
                    <a:pt x="0" y="13"/>
                  </a:moveTo>
                  <a:lnTo>
                    <a:pt x="9" y="0"/>
                  </a:lnTo>
                  <a:lnTo>
                    <a:pt x="112" y="14"/>
                  </a:lnTo>
                  <a:lnTo>
                    <a:pt x="121" y="26"/>
                  </a:lnTo>
                  <a:lnTo>
                    <a:pt x="143" y="30"/>
                  </a:lnTo>
                  <a:lnTo>
                    <a:pt x="145" y="46"/>
                  </a:lnTo>
                  <a:lnTo>
                    <a:pt x="25" y="24"/>
                  </a:lnTo>
                  <a:lnTo>
                    <a:pt x="0" y="13"/>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1" name="Freeform 418"/>
            <p:cNvSpPr>
              <a:spLocks/>
            </p:cNvSpPr>
            <p:nvPr/>
          </p:nvSpPr>
          <p:spPr bwMode="auto">
            <a:xfrm>
              <a:off x="4293" y="2088"/>
              <a:ext cx="115" cy="135"/>
            </a:xfrm>
            <a:custGeom>
              <a:avLst/>
              <a:gdLst>
                <a:gd name="T0" fmla="*/ 0 w 115"/>
                <a:gd name="T1" fmla="*/ 29 h 135"/>
                <a:gd name="T2" fmla="*/ 15 w 115"/>
                <a:gd name="T3" fmla="*/ 48 h 135"/>
                <a:gd name="T4" fmla="*/ 10 w 115"/>
                <a:gd name="T5" fmla="*/ 81 h 135"/>
                <a:gd name="T6" fmla="*/ 51 w 115"/>
                <a:gd name="T7" fmla="*/ 67 h 135"/>
                <a:gd name="T8" fmla="*/ 68 w 115"/>
                <a:gd name="T9" fmla="*/ 81 h 135"/>
                <a:gd name="T10" fmla="*/ 83 w 115"/>
                <a:gd name="T11" fmla="*/ 113 h 135"/>
                <a:gd name="T12" fmla="*/ 78 w 115"/>
                <a:gd name="T13" fmla="*/ 134 h 135"/>
                <a:gd name="T14" fmla="*/ 114 w 115"/>
                <a:gd name="T15" fmla="*/ 128 h 135"/>
                <a:gd name="T16" fmla="*/ 97 w 115"/>
                <a:gd name="T17" fmla="*/ 85 h 135"/>
                <a:gd name="T18" fmla="*/ 58 w 115"/>
                <a:gd name="T19" fmla="*/ 53 h 135"/>
                <a:gd name="T20" fmla="*/ 69 w 115"/>
                <a:gd name="T21" fmla="*/ 35 h 135"/>
                <a:gd name="T22" fmla="*/ 47 w 115"/>
                <a:gd name="T23" fmla="*/ 25 h 135"/>
                <a:gd name="T24" fmla="*/ 31 w 115"/>
                <a:gd name="T25" fmla="*/ 0 h 135"/>
                <a:gd name="T26" fmla="*/ 21 w 115"/>
                <a:gd name="T27" fmla="*/ 1 h 135"/>
                <a:gd name="T28" fmla="*/ 22 w 115"/>
                <a:gd name="T29" fmla="*/ 19 h 135"/>
                <a:gd name="T30" fmla="*/ 15 w 115"/>
                <a:gd name="T31" fmla="*/ 14 h 135"/>
                <a:gd name="T32" fmla="*/ 0 w 115"/>
                <a:gd name="T33" fmla="*/ 29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35"/>
                <a:gd name="T53" fmla="*/ 115 w 115"/>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35">
                  <a:moveTo>
                    <a:pt x="0" y="29"/>
                  </a:moveTo>
                  <a:lnTo>
                    <a:pt x="15" y="48"/>
                  </a:lnTo>
                  <a:lnTo>
                    <a:pt x="10" y="81"/>
                  </a:lnTo>
                  <a:lnTo>
                    <a:pt x="51" y="67"/>
                  </a:lnTo>
                  <a:lnTo>
                    <a:pt x="68" y="81"/>
                  </a:lnTo>
                  <a:lnTo>
                    <a:pt x="83" y="113"/>
                  </a:lnTo>
                  <a:lnTo>
                    <a:pt x="78" y="134"/>
                  </a:lnTo>
                  <a:lnTo>
                    <a:pt x="114" y="128"/>
                  </a:lnTo>
                  <a:lnTo>
                    <a:pt x="97" y="85"/>
                  </a:lnTo>
                  <a:lnTo>
                    <a:pt x="58" y="53"/>
                  </a:lnTo>
                  <a:lnTo>
                    <a:pt x="69" y="35"/>
                  </a:lnTo>
                  <a:lnTo>
                    <a:pt x="47" y="25"/>
                  </a:lnTo>
                  <a:lnTo>
                    <a:pt x="31" y="0"/>
                  </a:lnTo>
                  <a:lnTo>
                    <a:pt x="21" y="1"/>
                  </a:lnTo>
                  <a:lnTo>
                    <a:pt x="22" y="19"/>
                  </a:lnTo>
                  <a:lnTo>
                    <a:pt x="15" y="14"/>
                  </a:lnTo>
                  <a:lnTo>
                    <a:pt x="0" y="29"/>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2" name="Freeform 419"/>
            <p:cNvSpPr>
              <a:spLocks/>
            </p:cNvSpPr>
            <p:nvPr/>
          </p:nvSpPr>
          <p:spPr bwMode="auto">
            <a:xfrm>
              <a:off x="4293" y="2347"/>
              <a:ext cx="61" cy="80"/>
            </a:xfrm>
            <a:custGeom>
              <a:avLst/>
              <a:gdLst>
                <a:gd name="T0" fmla="*/ 0 w 61"/>
                <a:gd name="T1" fmla="*/ 0 h 80"/>
                <a:gd name="T2" fmla="*/ 12 w 61"/>
                <a:gd name="T3" fmla="*/ 0 h 80"/>
                <a:gd name="T4" fmla="*/ 16 w 61"/>
                <a:gd name="T5" fmla="*/ 14 h 80"/>
                <a:gd name="T6" fmla="*/ 31 w 61"/>
                <a:gd name="T7" fmla="*/ 5 h 80"/>
                <a:gd name="T8" fmla="*/ 51 w 61"/>
                <a:gd name="T9" fmla="*/ 23 h 80"/>
                <a:gd name="T10" fmla="*/ 60 w 61"/>
                <a:gd name="T11" fmla="*/ 79 h 80"/>
                <a:gd name="T12" fmla="*/ 19 w 61"/>
                <a:gd name="T13" fmla="*/ 56 h 80"/>
                <a:gd name="T14" fmla="*/ 0 w 61"/>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80"/>
                <a:gd name="T26" fmla="*/ 61 w 61"/>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80">
                  <a:moveTo>
                    <a:pt x="0" y="0"/>
                  </a:moveTo>
                  <a:lnTo>
                    <a:pt x="12" y="0"/>
                  </a:lnTo>
                  <a:lnTo>
                    <a:pt x="16" y="14"/>
                  </a:lnTo>
                  <a:lnTo>
                    <a:pt x="31" y="5"/>
                  </a:lnTo>
                  <a:lnTo>
                    <a:pt x="51" y="23"/>
                  </a:lnTo>
                  <a:lnTo>
                    <a:pt x="60" y="79"/>
                  </a:lnTo>
                  <a:lnTo>
                    <a:pt x="19" y="56"/>
                  </a:lnTo>
                  <a:lnTo>
                    <a:pt x="0" y="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3" name="Freeform 420"/>
            <p:cNvSpPr>
              <a:spLocks/>
            </p:cNvSpPr>
            <p:nvPr/>
          </p:nvSpPr>
          <p:spPr bwMode="auto">
            <a:xfrm>
              <a:off x="4607" y="2153"/>
              <a:ext cx="67" cy="98"/>
            </a:xfrm>
            <a:custGeom>
              <a:avLst/>
              <a:gdLst>
                <a:gd name="T0" fmla="*/ 0 w 67"/>
                <a:gd name="T1" fmla="*/ 38 h 98"/>
                <a:gd name="T2" fmla="*/ 13 w 67"/>
                <a:gd name="T3" fmla="*/ 0 h 98"/>
                <a:gd name="T4" fmla="*/ 36 w 67"/>
                <a:gd name="T5" fmla="*/ 1 h 98"/>
                <a:gd name="T6" fmla="*/ 42 w 67"/>
                <a:gd name="T7" fmla="*/ 26 h 98"/>
                <a:gd name="T8" fmla="*/ 24 w 67"/>
                <a:gd name="T9" fmla="*/ 52 h 98"/>
                <a:gd name="T10" fmla="*/ 28 w 67"/>
                <a:gd name="T11" fmla="*/ 67 h 98"/>
                <a:gd name="T12" fmla="*/ 63 w 67"/>
                <a:gd name="T13" fmla="*/ 77 h 98"/>
                <a:gd name="T14" fmla="*/ 66 w 67"/>
                <a:gd name="T15" fmla="*/ 97 h 98"/>
                <a:gd name="T16" fmla="*/ 45 w 67"/>
                <a:gd name="T17" fmla="*/ 77 h 98"/>
                <a:gd name="T18" fmla="*/ 45 w 67"/>
                <a:gd name="T19" fmla="*/ 86 h 98"/>
                <a:gd name="T20" fmla="*/ 13 w 67"/>
                <a:gd name="T21" fmla="*/ 77 h 98"/>
                <a:gd name="T22" fmla="*/ 0 w 67"/>
                <a:gd name="T23" fmla="*/ 38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8"/>
                <a:gd name="T38" fmla="*/ 67 w 67"/>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8">
                  <a:moveTo>
                    <a:pt x="0" y="38"/>
                  </a:moveTo>
                  <a:lnTo>
                    <a:pt x="13" y="0"/>
                  </a:lnTo>
                  <a:lnTo>
                    <a:pt x="36" y="1"/>
                  </a:lnTo>
                  <a:lnTo>
                    <a:pt x="42" y="26"/>
                  </a:lnTo>
                  <a:lnTo>
                    <a:pt x="24" y="52"/>
                  </a:lnTo>
                  <a:lnTo>
                    <a:pt x="28" y="67"/>
                  </a:lnTo>
                  <a:lnTo>
                    <a:pt x="63" y="77"/>
                  </a:lnTo>
                  <a:lnTo>
                    <a:pt x="66" y="97"/>
                  </a:lnTo>
                  <a:lnTo>
                    <a:pt x="45" y="77"/>
                  </a:lnTo>
                  <a:lnTo>
                    <a:pt x="45" y="86"/>
                  </a:lnTo>
                  <a:lnTo>
                    <a:pt x="13" y="77"/>
                  </a:lnTo>
                  <a:lnTo>
                    <a:pt x="0" y="38"/>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4" name="Freeform 421"/>
            <p:cNvSpPr>
              <a:spLocks/>
            </p:cNvSpPr>
            <p:nvPr/>
          </p:nvSpPr>
          <p:spPr bwMode="auto">
            <a:xfrm>
              <a:off x="4613" y="2236"/>
              <a:ext cx="20" cy="20"/>
            </a:xfrm>
            <a:custGeom>
              <a:avLst/>
              <a:gdLst>
                <a:gd name="T0" fmla="*/ 0 w 20"/>
                <a:gd name="T1" fmla="*/ 0 h 20"/>
                <a:gd name="T2" fmla="*/ 10 w 20"/>
                <a:gd name="T3" fmla="*/ 0 h 20"/>
                <a:gd name="T4" fmla="*/ 19 w 20"/>
                <a:gd name="T5" fmla="*/ 3 h 20"/>
                <a:gd name="T6" fmla="*/ 14 w 20"/>
                <a:gd name="T7" fmla="*/ 19 h 20"/>
                <a:gd name="T8" fmla="*/ 0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0"/>
                  </a:moveTo>
                  <a:lnTo>
                    <a:pt x="10" y="0"/>
                  </a:lnTo>
                  <a:lnTo>
                    <a:pt x="19" y="3"/>
                  </a:lnTo>
                  <a:lnTo>
                    <a:pt x="14" y="19"/>
                  </a:lnTo>
                  <a:lnTo>
                    <a:pt x="0" y="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5" name="Freeform 422"/>
            <p:cNvSpPr>
              <a:spLocks/>
            </p:cNvSpPr>
            <p:nvPr/>
          </p:nvSpPr>
          <p:spPr bwMode="auto">
            <a:xfrm>
              <a:off x="4639" y="2261"/>
              <a:ext cx="18" cy="26"/>
            </a:xfrm>
            <a:custGeom>
              <a:avLst/>
              <a:gdLst>
                <a:gd name="T0" fmla="*/ 0 w 18"/>
                <a:gd name="T1" fmla="*/ 0 h 26"/>
                <a:gd name="T2" fmla="*/ 1 w 18"/>
                <a:gd name="T3" fmla="*/ 25 h 26"/>
                <a:gd name="T4" fmla="*/ 17 w 18"/>
                <a:gd name="T5" fmla="*/ 14 h 26"/>
                <a:gd name="T6" fmla="*/ 0 w 18"/>
                <a:gd name="T7" fmla="*/ 0 h 26"/>
                <a:gd name="T8" fmla="*/ 0 60000 65536"/>
                <a:gd name="T9" fmla="*/ 0 60000 65536"/>
                <a:gd name="T10" fmla="*/ 0 60000 65536"/>
                <a:gd name="T11" fmla="*/ 0 60000 65536"/>
                <a:gd name="T12" fmla="*/ 0 w 18"/>
                <a:gd name="T13" fmla="*/ 0 h 26"/>
                <a:gd name="T14" fmla="*/ 18 w 18"/>
                <a:gd name="T15" fmla="*/ 26 h 26"/>
              </a:gdLst>
              <a:ahLst/>
              <a:cxnLst>
                <a:cxn ang="T8">
                  <a:pos x="T0" y="T1"/>
                </a:cxn>
                <a:cxn ang="T9">
                  <a:pos x="T2" y="T3"/>
                </a:cxn>
                <a:cxn ang="T10">
                  <a:pos x="T4" y="T5"/>
                </a:cxn>
                <a:cxn ang="T11">
                  <a:pos x="T6" y="T7"/>
                </a:cxn>
              </a:cxnLst>
              <a:rect l="T12" t="T13" r="T14" b="T15"/>
              <a:pathLst>
                <a:path w="18" h="26">
                  <a:moveTo>
                    <a:pt x="0" y="0"/>
                  </a:moveTo>
                  <a:lnTo>
                    <a:pt x="1" y="25"/>
                  </a:lnTo>
                  <a:lnTo>
                    <a:pt x="17" y="14"/>
                  </a:lnTo>
                  <a:lnTo>
                    <a:pt x="0" y="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6" name="Freeform 423"/>
            <p:cNvSpPr>
              <a:spLocks/>
            </p:cNvSpPr>
            <p:nvPr/>
          </p:nvSpPr>
          <p:spPr bwMode="auto">
            <a:xfrm>
              <a:off x="4640" y="2295"/>
              <a:ext cx="71" cy="68"/>
            </a:xfrm>
            <a:custGeom>
              <a:avLst/>
              <a:gdLst>
                <a:gd name="T0" fmla="*/ 0 w 71"/>
                <a:gd name="T1" fmla="*/ 46 h 68"/>
                <a:gd name="T2" fmla="*/ 16 w 71"/>
                <a:gd name="T3" fmla="*/ 22 h 68"/>
                <a:gd name="T4" fmla="*/ 33 w 71"/>
                <a:gd name="T5" fmla="*/ 26 h 68"/>
                <a:gd name="T6" fmla="*/ 58 w 71"/>
                <a:gd name="T7" fmla="*/ 0 h 68"/>
                <a:gd name="T8" fmla="*/ 70 w 71"/>
                <a:gd name="T9" fmla="*/ 16 h 68"/>
                <a:gd name="T10" fmla="*/ 68 w 71"/>
                <a:gd name="T11" fmla="*/ 55 h 68"/>
                <a:gd name="T12" fmla="*/ 62 w 71"/>
                <a:gd name="T13" fmla="*/ 39 h 68"/>
                <a:gd name="T14" fmla="*/ 56 w 71"/>
                <a:gd name="T15" fmla="*/ 67 h 68"/>
                <a:gd name="T16" fmla="*/ 38 w 71"/>
                <a:gd name="T17" fmla="*/ 59 h 68"/>
                <a:gd name="T18" fmla="*/ 27 w 71"/>
                <a:gd name="T19" fmla="*/ 30 h 68"/>
                <a:gd name="T20" fmla="*/ 0 w 71"/>
                <a:gd name="T21" fmla="*/ 4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68"/>
                <a:gd name="T35" fmla="*/ 71 w 71"/>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68">
                  <a:moveTo>
                    <a:pt x="0" y="46"/>
                  </a:moveTo>
                  <a:lnTo>
                    <a:pt x="16" y="22"/>
                  </a:lnTo>
                  <a:lnTo>
                    <a:pt x="33" y="26"/>
                  </a:lnTo>
                  <a:lnTo>
                    <a:pt x="58" y="0"/>
                  </a:lnTo>
                  <a:lnTo>
                    <a:pt x="70" y="16"/>
                  </a:lnTo>
                  <a:lnTo>
                    <a:pt x="68" y="55"/>
                  </a:lnTo>
                  <a:lnTo>
                    <a:pt x="62" y="39"/>
                  </a:lnTo>
                  <a:lnTo>
                    <a:pt x="56" y="67"/>
                  </a:lnTo>
                  <a:lnTo>
                    <a:pt x="38" y="59"/>
                  </a:lnTo>
                  <a:lnTo>
                    <a:pt x="27" y="30"/>
                  </a:lnTo>
                  <a:lnTo>
                    <a:pt x="0" y="46"/>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7" name="Freeform 424"/>
            <p:cNvSpPr>
              <a:spLocks/>
            </p:cNvSpPr>
            <p:nvPr/>
          </p:nvSpPr>
          <p:spPr bwMode="auto">
            <a:xfrm>
              <a:off x="4648" y="2279"/>
              <a:ext cx="17" cy="28"/>
            </a:xfrm>
            <a:custGeom>
              <a:avLst/>
              <a:gdLst>
                <a:gd name="T0" fmla="*/ 0 w 17"/>
                <a:gd name="T1" fmla="*/ 17 h 28"/>
                <a:gd name="T2" fmla="*/ 4 w 17"/>
                <a:gd name="T3" fmla="*/ 12 h 28"/>
                <a:gd name="T4" fmla="*/ 16 w 17"/>
                <a:gd name="T5" fmla="*/ 0 h 28"/>
                <a:gd name="T6" fmla="*/ 11 w 17"/>
                <a:gd name="T7" fmla="*/ 27 h 28"/>
                <a:gd name="T8" fmla="*/ 0 w 17"/>
                <a:gd name="T9" fmla="*/ 17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17"/>
                  </a:moveTo>
                  <a:lnTo>
                    <a:pt x="4" y="12"/>
                  </a:lnTo>
                  <a:lnTo>
                    <a:pt x="16" y="0"/>
                  </a:lnTo>
                  <a:lnTo>
                    <a:pt x="11" y="27"/>
                  </a:lnTo>
                  <a:lnTo>
                    <a:pt x="0" y="17"/>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68" name="Freeform 425"/>
            <p:cNvSpPr>
              <a:spLocks/>
            </p:cNvSpPr>
            <p:nvPr/>
          </p:nvSpPr>
          <p:spPr bwMode="auto">
            <a:xfrm>
              <a:off x="4250" y="2117"/>
              <a:ext cx="127" cy="245"/>
            </a:xfrm>
            <a:custGeom>
              <a:avLst/>
              <a:gdLst>
                <a:gd name="T0" fmla="*/ 0 w 127"/>
                <a:gd name="T1" fmla="*/ 39 h 245"/>
                <a:gd name="T2" fmla="*/ 8 w 127"/>
                <a:gd name="T3" fmla="*/ 20 h 245"/>
                <a:gd name="T4" fmla="*/ 43 w 127"/>
                <a:gd name="T5" fmla="*/ 0 h 245"/>
                <a:gd name="T6" fmla="*/ 58 w 127"/>
                <a:gd name="T7" fmla="*/ 19 h 245"/>
                <a:gd name="T8" fmla="*/ 53 w 127"/>
                <a:gd name="T9" fmla="*/ 52 h 245"/>
                <a:gd name="T10" fmla="*/ 94 w 127"/>
                <a:gd name="T11" fmla="*/ 38 h 245"/>
                <a:gd name="T12" fmla="*/ 111 w 127"/>
                <a:gd name="T13" fmla="*/ 52 h 245"/>
                <a:gd name="T14" fmla="*/ 126 w 127"/>
                <a:gd name="T15" fmla="*/ 84 h 245"/>
                <a:gd name="T16" fmla="*/ 121 w 127"/>
                <a:gd name="T17" fmla="*/ 105 h 245"/>
                <a:gd name="T18" fmla="*/ 90 w 127"/>
                <a:gd name="T19" fmla="*/ 103 h 245"/>
                <a:gd name="T20" fmla="*/ 79 w 127"/>
                <a:gd name="T21" fmla="*/ 113 h 245"/>
                <a:gd name="T22" fmla="*/ 85 w 127"/>
                <a:gd name="T23" fmla="*/ 147 h 245"/>
                <a:gd name="T24" fmla="*/ 43 w 127"/>
                <a:gd name="T25" fmla="*/ 117 h 245"/>
                <a:gd name="T26" fmla="*/ 26 w 127"/>
                <a:gd name="T27" fmla="*/ 170 h 245"/>
                <a:gd name="T28" fmla="*/ 46 w 127"/>
                <a:gd name="T29" fmla="*/ 218 h 245"/>
                <a:gd name="T30" fmla="*/ 74 w 127"/>
                <a:gd name="T31" fmla="*/ 235 h 245"/>
                <a:gd name="T32" fmla="*/ 59 w 127"/>
                <a:gd name="T33" fmla="*/ 244 h 245"/>
                <a:gd name="T34" fmla="*/ 55 w 127"/>
                <a:gd name="T35" fmla="*/ 230 h 245"/>
                <a:gd name="T36" fmla="*/ 43 w 127"/>
                <a:gd name="T37" fmla="*/ 230 h 245"/>
                <a:gd name="T38" fmla="*/ 12 w 127"/>
                <a:gd name="T39" fmla="*/ 203 h 245"/>
                <a:gd name="T40" fmla="*/ 17 w 127"/>
                <a:gd name="T41" fmla="*/ 172 h 245"/>
                <a:gd name="T42" fmla="*/ 33 w 127"/>
                <a:gd name="T43" fmla="*/ 144 h 245"/>
                <a:gd name="T44" fmla="*/ 11 w 127"/>
                <a:gd name="T45" fmla="*/ 96 h 245"/>
                <a:gd name="T46" fmla="*/ 18 w 127"/>
                <a:gd name="T47" fmla="*/ 75 h 245"/>
                <a:gd name="T48" fmla="*/ 0 w 127"/>
                <a:gd name="T49" fmla="*/ 39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45"/>
                <a:gd name="T77" fmla="*/ 127 w 127"/>
                <a:gd name="T78" fmla="*/ 245 h 2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45">
                  <a:moveTo>
                    <a:pt x="0" y="39"/>
                  </a:moveTo>
                  <a:lnTo>
                    <a:pt x="8" y="20"/>
                  </a:lnTo>
                  <a:lnTo>
                    <a:pt x="43" y="0"/>
                  </a:lnTo>
                  <a:lnTo>
                    <a:pt x="58" y="19"/>
                  </a:lnTo>
                  <a:lnTo>
                    <a:pt x="53" y="52"/>
                  </a:lnTo>
                  <a:lnTo>
                    <a:pt x="94" y="38"/>
                  </a:lnTo>
                  <a:lnTo>
                    <a:pt x="111" y="52"/>
                  </a:lnTo>
                  <a:lnTo>
                    <a:pt x="126" y="84"/>
                  </a:lnTo>
                  <a:lnTo>
                    <a:pt x="121" y="105"/>
                  </a:lnTo>
                  <a:lnTo>
                    <a:pt x="90" y="103"/>
                  </a:lnTo>
                  <a:lnTo>
                    <a:pt x="79" y="113"/>
                  </a:lnTo>
                  <a:lnTo>
                    <a:pt x="85" y="147"/>
                  </a:lnTo>
                  <a:lnTo>
                    <a:pt x="43" y="117"/>
                  </a:lnTo>
                  <a:lnTo>
                    <a:pt x="26" y="170"/>
                  </a:lnTo>
                  <a:lnTo>
                    <a:pt x="46" y="218"/>
                  </a:lnTo>
                  <a:lnTo>
                    <a:pt x="74" y="235"/>
                  </a:lnTo>
                  <a:lnTo>
                    <a:pt x="59" y="244"/>
                  </a:lnTo>
                  <a:lnTo>
                    <a:pt x="55" y="230"/>
                  </a:lnTo>
                  <a:lnTo>
                    <a:pt x="43" y="230"/>
                  </a:lnTo>
                  <a:lnTo>
                    <a:pt x="12" y="203"/>
                  </a:lnTo>
                  <a:lnTo>
                    <a:pt x="17" y="172"/>
                  </a:lnTo>
                  <a:lnTo>
                    <a:pt x="33" y="144"/>
                  </a:lnTo>
                  <a:lnTo>
                    <a:pt x="11" y="96"/>
                  </a:lnTo>
                  <a:lnTo>
                    <a:pt x="18" y="75"/>
                  </a:lnTo>
                  <a:lnTo>
                    <a:pt x="0" y="39"/>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sp>
        <p:nvSpPr>
          <p:cNvPr id="969" name="Freeform 426"/>
          <p:cNvSpPr>
            <a:spLocks/>
          </p:cNvSpPr>
          <p:nvPr/>
        </p:nvSpPr>
        <p:spPr bwMode="auto">
          <a:xfrm>
            <a:off x="6884988" y="3427414"/>
            <a:ext cx="177800" cy="379412"/>
          </a:xfrm>
          <a:custGeom>
            <a:avLst/>
            <a:gdLst>
              <a:gd name="T0" fmla="*/ 0 w 112"/>
              <a:gd name="T1" fmla="*/ 2147483647 h 239"/>
              <a:gd name="T2" fmla="*/ 2147483647 w 112"/>
              <a:gd name="T3" fmla="*/ 2147483647 h 239"/>
              <a:gd name="T4" fmla="*/ 2147483647 w 112"/>
              <a:gd name="T5" fmla="*/ 2147483647 h 239"/>
              <a:gd name="T6" fmla="*/ 2147483647 w 112"/>
              <a:gd name="T7" fmla="*/ 2147483647 h 239"/>
              <a:gd name="T8" fmla="*/ 2147483647 w 112"/>
              <a:gd name="T9" fmla="*/ 2147483647 h 239"/>
              <a:gd name="T10" fmla="*/ 2147483647 w 112"/>
              <a:gd name="T11" fmla="*/ 2147483647 h 239"/>
              <a:gd name="T12" fmla="*/ 2147483647 w 112"/>
              <a:gd name="T13" fmla="*/ 2147483647 h 239"/>
              <a:gd name="T14" fmla="*/ 2147483647 w 112"/>
              <a:gd name="T15" fmla="*/ 2147483647 h 239"/>
              <a:gd name="T16" fmla="*/ 2147483647 w 112"/>
              <a:gd name="T17" fmla="*/ 2147483647 h 239"/>
              <a:gd name="T18" fmla="*/ 2147483647 w 112"/>
              <a:gd name="T19" fmla="*/ 2147483647 h 239"/>
              <a:gd name="T20" fmla="*/ 2147483647 w 112"/>
              <a:gd name="T21" fmla="*/ 2147483647 h 239"/>
              <a:gd name="T22" fmla="*/ 2147483647 w 112"/>
              <a:gd name="T23" fmla="*/ 2147483647 h 239"/>
              <a:gd name="T24" fmla="*/ 2147483647 w 112"/>
              <a:gd name="T25" fmla="*/ 2147483647 h 239"/>
              <a:gd name="T26" fmla="*/ 2147483647 w 112"/>
              <a:gd name="T27" fmla="*/ 2147483647 h 239"/>
              <a:gd name="T28" fmla="*/ 2147483647 w 112"/>
              <a:gd name="T29" fmla="*/ 2147483647 h 239"/>
              <a:gd name="T30" fmla="*/ 2147483647 w 112"/>
              <a:gd name="T31" fmla="*/ 2147483647 h 239"/>
              <a:gd name="T32" fmla="*/ 2147483647 w 112"/>
              <a:gd name="T33" fmla="*/ 2147483647 h 239"/>
              <a:gd name="T34" fmla="*/ 2147483647 w 112"/>
              <a:gd name="T35" fmla="*/ 0 h 239"/>
              <a:gd name="T36" fmla="*/ 0 w 112"/>
              <a:gd name="T37" fmla="*/ 2147483647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39"/>
              <a:gd name="T59" fmla="*/ 112 w 112"/>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39">
                <a:moveTo>
                  <a:pt x="0" y="12"/>
                </a:moveTo>
                <a:lnTo>
                  <a:pt x="16" y="37"/>
                </a:lnTo>
                <a:lnTo>
                  <a:pt x="38" y="47"/>
                </a:lnTo>
                <a:lnTo>
                  <a:pt x="27" y="65"/>
                </a:lnTo>
                <a:lnTo>
                  <a:pt x="66" y="97"/>
                </a:lnTo>
                <a:lnTo>
                  <a:pt x="83" y="140"/>
                </a:lnTo>
                <a:lnTo>
                  <a:pt x="85" y="177"/>
                </a:lnTo>
                <a:lnTo>
                  <a:pt x="37" y="208"/>
                </a:lnTo>
                <a:lnTo>
                  <a:pt x="45" y="238"/>
                </a:lnTo>
                <a:lnTo>
                  <a:pt x="60" y="217"/>
                </a:lnTo>
                <a:lnTo>
                  <a:pt x="69" y="223"/>
                </a:lnTo>
                <a:lnTo>
                  <a:pt x="73" y="210"/>
                </a:lnTo>
                <a:lnTo>
                  <a:pt x="111" y="188"/>
                </a:lnTo>
                <a:lnTo>
                  <a:pt x="106" y="128"/>
                </a:lnTo>
                <a:lnTo>
                  <a:pt x="54" y="73"/>
                </a:lnTo>
                <a:lnTo>
                  <a:pt x="60" y="55"/>
                </a:lnTo>
                <a:lnTo>
                  <a:pt x="90" y="28"/>
                </a:lnTo>
                <a:lnTo>
                  <a:pt x="47" y="0"/>
                </a:lnTo>
                <a:lnTo>
                  <a:pt x="0" y="12"/>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0" name="Freeform 427"/>
          <p:cNvSpPr>
            <a:spLocks/>
          </p:cNvSpPr>
          <p:nvPr/>
        </p:nvSpPr>
        <p:spPr bwMode="auto">
          <a:xfrm>
            <a:off x="6159502" y="2528889"/>
            <a:ext cx="1555752" cy="977900"/>
          </a:xfrm>
          <a:custGeom>
            <a:avLst/>
            <a:gdLst>
              <a:gd name="T0" fmla="*/ 2147483647 w 980"/>
              <a:gd name="T1" fmla="*/ 2147483647 h 616"/>
              <a:gd name="T2" fmla="*/ 2147483647 w 980"/>
              <a:gd name="T3" fmla="*/ 2147483647 h 616"/>
              <a:gd name="T4" fmla="*/ 2147483647 w 980"/>
              <a:gd name="T5" fmla="*/ 2147483647 h 616"/>
              <a:gd name="T6" fmla="*/ 2147483647 w 980"/>
              <a:gd name="T7" fmla="*/ 2147483647 h 616"/>
              <a:gd name="T8" fmla="*/ 2147483647 w 980"/>
              <a:gd name="T9" fmla="*/ 2147483647 h 616"/>
              <a:gd name="T10" fmla="*/ 2147483647 w 980"/>
              <a:gd name="T11" fmla="*/ 2147483647 h 616"/>
              <a:gd name="T12" fmla="*/ 2147483647 w 980"/>
              <a:gd name="T13" fmla="*/ 2147483647 h 616"/>
              <a:gd name="T14" fmla="*/ 2147483647 w 980"/>
              <a:gd name="T15" fmla="*/ 2147483647 h 616"/>
              <a:gd name="T16" fmla="*/ 2147483647 w 980"/>
              <a:gd name="T17" fmla="*/ 2147483647 h 616"/>
              <a:gd name="T18" fmla="*/ 2147483647 w 980"/>
              <a:gd name="T19" fmla="*/ 2147483647 h 616"/>
              <a:gd name="T20" fmla="*/ 2147483647 w 980"/>
              <a:gd name="T21" fmla="*/ 2147483647 h 616"/>
              <a:gd name="T22" fmla="*/ 2147483647 w 980"/>
              <a:gd name="T23" fmla="*/ 2147483647 h 616"/>
              <a:gd name="T24" fmla="*/ 2147483647 w 980"/>
              <a:gd name="T25" fmla="*/ 2147483647 h 616"/>
              <a:gd name="T26" fmla="*/ 2147483647 w 980"/>
              <a:gd name="T27" fmla="*/ 2147483647 h 616"/>
              <a:gd name="T28" fmla="*/ 2147483647 w 980"/>
              <a:gd name="T29" fmla="*/ 2147483647 h 616"/>
              <a:gd name="T30" fmla="*/ 2147483647 w 980"/>
              <a:gd name="T31" fmla="*/ 2147483647 h 616"/>
              <a:gd name="T32" fmla="*/ 2147483647 w 980"/>
              <a:gd name="T33" fmla="*/ 2147483647 h 616"/>
              <a:gd name="T34" fmla="*/ 2147483647 w 980"/>
              <a:gd name="T35" fmla="*/ 2147483647 h 616"/>
              <a:gd name="T36" fmla="*/ 2147483647 w 980"/>
              <a:gd name="T37" fmla="*/ 2147483647 h 616"/>
              <a:gd name="T38" fmla="*/ 2147483647 w 980"/>
              <a:gd name="T39" fmla="*/ 2147483647 h 616"/>
              <a:gd name="T40" fmla="*/ 2147483647 w 980"/>
              <a:gd name="T41" fmla="*/ 2147483647 h 616"/>
              <a:gd name="T42" fmla="*/ 2147483647 w 980"/>
              <a:gd name="T43" fmla="*/ 2147483647 h 616"/>
              <a:gd name="T44" fmla="*/ 2147483647 w 980"/>
              <a:gd name="T45" fmla="*/ 2147483647 h 616"/>
              <a:gd name="T46" fmla="*/ 2147483647 w 980"/>
              <a:gd name="T47" fmla="*/ 2147483647 h 616"/>
              <a:gd name="T48" fmla="*/ 2147483647 w 980"/>
              <a:gd name="T49" fmla="*/ 2147483647 h 616"/>
              <a:gd name="T50" fmla="*/ 2147483647 w 980"/>
              <a:gd name="T51" fmla="*/ 2147483647 h 616"/>
              <a:gd name="T52" fmla="*/ 2147483647 w 980"/>
              <a:gd name="T53" fmla="*/ 2147483647 h 616"/>
              <a:gd name="T54" fmla="*/ 2147483647 w 980"/>
              <a:gd name="T55" fmla="*/ 2147483647 h 616"/>
              <a:gd name="T56" fmla="*/ 2147483647 w 980"/>
              <a:gd name="T57" fmla="*/ 2147483647 h 616"/>
              <a:gd name="T58" fmla="*/ 2147483647 w 980"/>
              <a:gd name="T59" fmla="*/ 2147483647 h 616"/>
              <a:gd name="T60" fmla="*/ 2147483647 w 980"/>
              <a:gd name="T61" fmla="*/ 2147483647 h 616"/>
              <a:gd name="T62" fmla="*/ 2147483647 w 980"/>
              <a:gd name="T63" fmla="*/ 2147483647 h 616"/>
              <a:gd name="T64" fmla="*/ 2147483647 w 980"/>
              <a:gd name="T65" fmla="*/ 2147483647 h 616"/>
              <a:gd name="T66" fmla="*/ 2147483647 w 980"/>
              <a:gd name="T67" fmla="*/ 2147483647 h 616"/>
              <a:gd name="T68" fmla="*/ 2147483647 w 980"/>
              <a:gd name="T69" fmla="*/ 2147483647 h 616"/>
              <a:gd name="T70" fmla="*/ 2147483647 w 980"/>
              <a:gd name="T71" fmla="*/ 2147483647 h 616"/>
              <a:gd name="T72" fmla="*/ 2147483647 w 980"/>
              <a:gd name="T73" fmla="*/ 2147483647 h 616"/>
              <a:gd name="T74" fmla="*/ 2147483647 w 980"/>
              <a:gd name="T75" fmla="*/ 2147483647 h 616"/>
              <a:gd name="T76" fmla="*/ 2147483647 w 980"/>
              <a:gd name="T77" fmla="*/ 2147483647 h 616"/>
              <a:gd name="T78" fmla="*/ 2147483647 w 980"/>
              <a:gd name="T79" fmla="*/ 2147483647 h 616"/>
              <a:gd name="T80" fmla="*/ 2147483647 w 980"/>
              <a:gd name="T81" fmla="*/ 2147483647 h 616"/>
              <a:gd name="T82" fmla="*/ 2147483647 w 980"/>
              <a:gd name="T83" fmla="*/ 2147483647 h 616"/>
              <a:gd name="T84" fmla="*/ 2147483647 w 980"/>
              <a:gd name="T85" fmla="*/ 2147483647 h 616"/>
              <a:gd name="T86" fmla="*/ 2147483647 w 980"/>
              <a:gd name="T87" fmla="*/ 2147483647 h 616"/>
              <a:gd name="T88" fmla="*/ 2147483647 w 980"/>
              <a:gd name="T89" fmla="*/ 2147483647 h 616"/>
              <a:gd name="T90" fmla="*/ 2147483647 w 980"/>
              <a:gd name="T91" fmla="*/ 2147483647 h 616"/>
              <a:gd name="T92" fmla="*/ 2147483647 w 980"/>
              <a:gd name="T93" fmla="*/ 2147483647 h 616"/>
              <a:gd name="T94" fmla="*/ 2147483647 w 980"/>
              <a:gd name="T95" fmla="*/ 2147483647 h 616"/>
              <a:gd name="T96" fmla="*/ 2147483647 w 980"/>
              <a:gd name="T97" fmla="*/ 2147483647 h 616"/>
              <a:gd name="T98" fmla="*/ 2147483647 w 980"/>
              <a:gd name="T99" fmla="*/ 2147483647 h 616"/>
              <a:gd name="T100" fmla="*/ 2147483647 w 980"/>
              <a:gd name="T101" fmla="*/ 2147483647 h 616"/>
              <a:gd name="T102" fmla="*/ 0 w 980"/>
              <a:gd name="T103" fmla="*/ 2147483647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0"/>
              <a:gd name="T157" fmla="*/ 0 h 616"/>
              <a:gd name="T158" fmla="*/ 980 w 980"/>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0" h="616">
                <a:moveTo>
                  <a:pt x="0" y="293"/>
                </a:moveTo>
                <a:lnTo>
                  <a:pt x="6" y="269"/>
                </a:lnTo>
                <a:lnTo>
                  <a:pt x="42" y="264"/>
                </a:lnTo>
                <a:lnTo>
                  <a:pt x="104" y="231"/>
                </a:lnTo>
                <a:lnTo>
                  <a:pt x="113" y="206"/>
                </a:lnTo>
                <a:lnTo>
                  <a:pt x="100" y="177"/>
                </a:lnTo>
                <a:lnTo>
                  <a:pt x="139" y="169"/>
                </a:lnTo>
                <a:lnTo>
                  <a:pt x="150" y="131"/>
                </a:lnTo>
                <a:lnTo>
                  <a:pt x="191" y="133"/>
                </a:lnTo>
                <a:lnTo>
                  <a:pt x="195" y="108"/>
                </a:lnTo>
                <a:lnTo>
                  <a:pt x="226" y="94"/>
                </a:lnTo>
                <a:lnTo>
                  <a:pt x="243" y="116"/>
                </a:lnTo>
                <a:lnTo>
                  <a:pt x="265" y="124"/>
                </a:lnTo>
                <a:lnTo>
                  <a:pt x="274" y="169"/>
                </a:lnTo>
                <a:lnTo>
                  <a:pt x="345" y="187"/>
                </a:lnTo>
                <a:lnTo>
                  <a:pt x="374" y="218"/>
                </a:lnTo>
                <a:lnTo>
                  <a:pt x="432" y="216"/>
                </a:lnTo>
                <a:lnTo>
                  <a:pt x="498" y="241"/>
                </a:lnTo>
                <a:lnTo>
                  <a:pt x="586" y="218"/>
                </a:lnTo>
                <a:lnTo>
                  <a:pt x="613" y="200"/>
                </a:lnTo>
                <a:lnTo>
                  <a:pt x="613" y="176"/>
                </a:lnTo>
                <a:lnTo>
                  <a:pt x="637" y="179"/>
                </a:lnTo>
                <a:lnTo>
                  <a:pt x="690" y="143"/>
                </a:lnTo>
                <a:lnTo>
                  <a:pt x="733" y="141"/>
                </a:lnTo>
                <a:lnTo>
                  <a:pt x="713" y="114"/>
                </a:lnTo>
                <a:lnTo>
                  <a:pt x="672" y="121"/>
                </a:lnTo>
                <a:lnTo>
                  <a:pt x="671" y="91"/>
                </a:lnTo>
                <a:lnTo>
                  <a:pt x="682" y="75"/>
                </a:lnTo>
                <a:lnTo>
                  <a:pt x="706" y="84"/>
                </a:lnTo>
                <a:lnTo>
                  <a:pt x="729" y="73"/>
                </a:lnTo>
                <a:lnTo>
                  <a:pt x="753" y="33"/>
                </a:lnTo>
                <a:lnTo>
                  <a:pt x="742" y="18"/>
                </a:lnTo>
                <a:lnTo>
                  <a:pt x="800" y="0"/>
                </a:lnTo>
                <a:lnTo>
                  <a:pt x="832" y="12"/>
                </a:lnTo>
                <a:lnTo>
                  <a:pt x="862" y="81"/>
                </a:lnTo>
                <a:lnTo>
                  <a:pt x="910" y="96"/>
                </a:lnTo>
                <a:lnTo>
                  <a:pt x="920" y="121"/>
                </a:lnTo>
                <a:lnTo>
                  <a:pt x="979" y="105"/>
                </a:lnTo>
                <a:lnTo>
                  <a:pt x="952" y="171"/>
                </a:lnTo>
                <a:lnTo>
                  <a:pt x="917" y="181"/>
                </a:lnTo>
                <a:lnTo>
                  <a:pt x="922" y="206"/>
                </a:lnTo>
                <a:lnTo>
                  <a:pt x="910" y="221"/>
                </a:lnTo>
                <a:lnTo>
                  <a:pt x="904" y="216"/>
                </a:lnTo>
                <a:lnTo>
                  <a:pt x="873" y="235"/>
                </a:lnTo>
                <a:lnTo>
                  <a:pt x="873" y="245"/>
                </a:lnTo>
                <a:lnTo>
                  <a:pt x="852" y="242"/>
                </a:lnTo>
                <a:lnTo>
                  <a:pt x="811" y="271"/>
                </a:lnTo>
                <a:lnTo>
                  <a:pt x="763" y="295"/>
                </a:lnTo>
                <a:lnTo>
                  <a:pt x="778" y="264"/>
                </a:lnTo>
                <a:lnTo>
                  <a:pt x="771" y="252"/>
                </a:lnTo>
                <a:lnTo>
                  <a:pt x="706" y="289"/>
                </a:lnTo>
                <a:lnTo>
                  <a:pt x="704" y="298"/>
                </a:lnTo>
                <a:lnTo>
                  <a:pt x="726" y="322"/>
                </a:lnTo>
                <a:lnTo>
                  <a:pt x="754" y="312"/>
                </a:lnTo>
                <a:lnTo>
                  <a:pt x="784" y="321"/>
                </a:lnTo>
                <a:lnTo>
                  <a:pt x="744" y="339"/>
                </a:lnTo>
                <a:lnTo>
                  <a:pt x="730" y="365"/>
                </a:lnTo>
                <a:lnTo>
                  <a:pt x="772" y="421"/>
                </a:lnTo>
                <a:lnTo>
                  <a:pt x="743" y="416"/>
                </a:lnTo>
                <a:lnTo>
                  <a:pt x="772" y="435"/>
                </a:lnTo>
                <a:lnTo>
                  <a:pt x="744" y="447"/>
                </a:lnTo>
                <a:lnTo>
                  <a:pt x="773" y="452"/>
                </a:lnTo>
                <a:lnTo>
                  <a:pt x="719" y="542"/>
                </a:lnTo>
                <a:lnTo>
                  <a:pt x="683" y="568"/>
                </a:lnTo>
                <a:lnTo>
                  <a:pt x="648" y="577"/>
                </a:lnTo>
                <a:lnTo>
                  <a:pt x="646" y="577"/>
                </a:lnTo>
                <a:lnTo>
                  <a:pt x="637" y="572"/>
                </a:lnTo>
                <a:lnTo>
                  <a:pt x="628" y="587"/>
                </a:lnTo>
                <a:lnTo>
                  <a:pt x="586" y="597"/>
                </a:lnTo>
                <a:lnTo>
                  <a:pt x="583" y="615"/>
                </a:lnTo>
                <a:lnTo>
                  <a:pt x="576" y="593"/>
                </a:lnTo>
                <a:lnTo>
                  <a:pt x="547" y="594"/>
                </a:lnTo>
                <a:lnTo>
                  <a:pt x="504" y="566"/>
                </a:lnTo>
                <a:lnTo>
                  <a:pt x="457" y="578"/>
                </a:lnTo>
                <a:lnTo>
                  <a:pt x="447" y="579"/>
                </a:lnTo>
                <a:lnTo>
                  <a:pt x="448" y="597"/>
                </a:lnTo>
                <a:lnTo>
                  <a:pt x="441" y="592"/>
                </a:lnTo>
                <a:lnTo>
                  <a:pt x="410" y="583"/>
                </a:lnTo>
                <a:lnTo>
                  <a:pt x="401" y="551"/>
                </a:lnTo>
                <a:lnTo>
                  <a:pt x="383" y="555"/>
                </a:lnTo>
                <a:lnTo>
                  <a:pt x="400" y="508"/>
                </a:lnTo>
                <a:lnTo>
                  <a:pt x="399" y="493"/>
                </a:lnTo>
                <a:lnTo>
                  <a:pt x="380" y="483"/>
                </a:lnTo>
                <a:lnTo>
                  <a:pt x="363" y="476"/>
                </a:lnTo>
                <a:lnTo>
                  <a:pt x="358" y="459"/>
                </a:lnTo>
                <a:lnTo>
                  <a:pt x="289" y="488"/>
                </a:lnTo>
                <a:lnTo>
                  <a:pt x="259" y="480"/>
                </a:lnTo>
                <a:lnTo>
                  <a:pt x="243" y="497"/>
                </a:lnTo>
                <a:lnTo>
                  <a:pt x="241" y="485"/>
                </a:lnTo>
                <a:lnTo>
                  <a:pt x="231" y="487"/>
                </a:lnTo>
                <a:lnTo>
                  <a:pt x="196" y="487"/>
                </a:lnTo>
                <a:lnTo>
                  <a:pt x="169" y="462"/>
                </a:lnTo>
                <a:lnTo>
                  <a:pt x="118" y="446"/>
                </a:lnTo>
                <a:lnTo>
                  <a:pt x="85" y="434"/>
                </a:lnTo>
                <a:lnTo>
                  <a:pt x="77" y="406"/>
                </a:lnTo>
                <a:lnTo>
                  <a:pt x="94" y="403"/>
                </a:lnTo>
                <a:lnTo>
                  <a:pt x="84" y="381"/>
                </a:lnTo>
                <a:lnTo>
                  <a:pt x="106" y="354"/>
                </a:lnTo>
                <a:lnTo>
                  <a:pt x="89" y="345"/>
                </a:lnTo>
                <a:lnTo>
                  <a:pt x="64" y="354"/>
                </a:lnTo>
                <a:lnTo>
                  <a:pt x="15" y="325"/>
                </a:lnTo>
                <a:lnTo>
                  <a:pt x="17" y="321"/>
                </a:lnTo>
                <a:lnTo>
                  <a:pt x="17" y="299"/>
                </a:lnTo>
                <a:lnTo>
                  <a:pt x="0" y="293"/>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1" name="Freeform 428"/>
          <p:cNvSpPr>
            <a:spLocks/>
          </p:cNvSpPr>
          <p:nvPr/>
        </p:nvSpPr>
        <p:spPr bwMode="auto">
          <a:xfrm>
            <a:off x="7337428" y="3378200"/>
            <a:ext cx="47625" cy="84138"/>
          </a:xfrm>
          <a:custGeom>
            <a:avLst/>
            <a:gdLst>
              <a:gd name="T0" fmla="*/ 0 w 30"/>
              <a:gd name="T1" fmla="*/ 2147483647 h 53"/>
              <a:gd name="T2" fmla="*/ 2147483647 w 30"/>
              <a:gd name="T3" fmla="*/ 2147483647 h 53"/>
              <a:gd name="T4" fmla="*/ 2147483647 w 30"/>
              <a:gd name="T5" fmla="*/ 0 h 53"/>
              <a:gd name="T6" fmla="*/ 2147483647 w 30"/>
              <a:gd name="T7" fmla="*/ 2147483647 h 53"/>
              <a:gd name="T8" fmla="*/ 0 w 30"/>
              <a:gd name="T9" fmla="*/ 2147483647 h 53"/>
              <a:gd name="T10" fmla="*/ 0 60000 65536"/>
              <a:gd name="T11" fmla="*/ 0 60000 65536"/>
              <a:gd name="T12" fmla="*/ 0 60000 65536"/>
              <a:gd name="T13" fmla="*/ 0 60000 65536"/>
              <a:gd name="T14" fmla="*/ 0 60000 65536"/>
              <a:gd name="T15" fmla="*/ 0 w 30"/>
              <a:gd name="T16" fmla="*/ 0 h 53"/>
              <a:gd name="T17" fmla="*/ 30 w 30"/>
              <a:gd name="T18" fmla="*/ 53 h 53"/>
            </a:gdLst>
            <a:ahLst/>
            <a:cxnLst>
              <a:cxn ang="T10">
                <a:pos x="T0" y="T1"/>
              </a:cxn>
              <a:cxn ang="T11">
                <a:pos x="T2" y="T3"/>
              </a:cxn>
              <a:cxn ang="T12">
                <a:pos x="T4" y="T5"/>
              </a:cxn>
              <a:cxn ang="T13">
                <a:pos x="T6" y="T7"/>
              </a:cxn>
              <a:cxn ang="T14">
                <a:pos x="T8" y="T9"/>
              </a:cxn>
            </a:cxnLst>
            <a:rect l="T15" t="T16" r="T17" b="T18"/>
            <a:pathLst>
              <a:path w="30" h="53">
                <a:moveTo>
                  <a:pt x="0" y="21"/>
                </a:moveTo>
                <a:lnTo>
                  <a:pt x="12" y="52"/>
                </a:lnTo>
                <a:lnTo>
                  <a:pt x="29" y="0"/>
                </a:lnTo>
                <a:lnTo>
                  <a:pt x="14" y="1"/>
                </a:lnTo>
                <a:lnTo>
                  <a:pt x="0" y="21"/>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2" name="Freeform 429"/>
          <p:cNvSpPr>
            <a:spLocks/>
          </p:cNvSpPr>
          <p:nvPr/>
        </p:nvSpPr>
        <p:spPr bwMode="auto">
          <a:xfrm>
            <a:off x="7583489" y="3136900"/>
            <a:ext cx="60325" cy="71438"/>
          </a:xfrm>
          <a:custGeom>
            <a:avLst/>
            <a:gdLst>
              <a:gd name="T0" fmla="*/ 0 w 38"/>
              <a:gd name="T1" fmla="*/ 2147483647 h 45"/>
              <a:gd name="T2" fmla="*/ 2147483647 w 38"/>
              <a:gd name="T3" fmla="*/ 2147483647 h 45"/>
              <a:gd name="T4" fmla="*/ 2147483647 w 38"/>
              <a:gd name="T5" fmla="*/ 2147483647 h 45"/>
              <a:gd name="T6" fmla="*/ 2147483647 w 38"/>
              <a:gd name="T7" fmla="*/ 2147483647 h 45"/>
              <a:gd name="T8" fmla="*/ 2147483647 w 38"/>
              <a:gd name="T9" fmla="*/ 2147483647 h 45"/>
              <a:gd name="T10" fmla="*/ 2147483647 w 38"/>
              <a:gd name="T11" fmla="*/ 2147483647 h 45"/>
              <a:gd name="T12" fmla="*/ 2147483647 w 38"/>
              <a:gd name="T13" fmla="*/ 2147483647 h 45"/>
              <a:gd name="T14" fmla="*/ 2147483647 w 38"/>
              <a:gd name="T15" fmla="*/ 2147483647 h 45"/>
              <a:gd name="T16" fmla="*/ 2147483647 w 38"/>
              <a:gd name="T17" fmla="*/ 0 h 45"/>
              <a:gd name="T18" fmla="*/ 0 w 38"/>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5"/>
              <a:gd name="T32" fmla="*/ 38 w 3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5">
                <a:moveTo>
                  <a:pt x="0" y="12"/>
                </a:moveTo>
                <a:lnTo>
                  <a:pt x="1" y="23"/>
                </a:lnTo>
                <a:lnTo>
                  <a:pt x="9" y="12"/>
                </a:lnTo>
                <a:lnTo>
                  <a:pt x="13" y="19"/>
                </a:lnTo>
                <a:lnTo>
                  <a:pt x="9" y="44"/>
                </a:lnTo>
                <a:lnTo>
                  <a:pt x="27" y="44"/>
                </a:lnTo>
                <a:lnTo>
                  <a:pt x="37" y="17"/>
                </a:lnTo>
                <a:lnTo>
                  <a:pt x="31" y="2"/>
                </a:lnTo>
                <a:lnTo>
                  <a:pt x="14" y="0"/>
                </a:lnTo>
                <a:lnTo>
                  <a:pt x="0" y="12"/>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3" name="Freeform 430"/>
          <p:cNvSpPr>
            <a:spLocks/>
          </p:cNvSpPr>
          <p:nvPr/>
        </p:nvSpPr>
        <p:spPr bwMode="auto">
          <a:xfrm>
            <a:off x="7613656" y="2916252"/>
            <a:ext cx="287339" cy="231775"/>
          </a:xfrm>
          <a:custGeom>
            <a:avLst/>
            <a:gdLst>
              <a:gd name="T0" fmla="*/ 0 w 181"/>
              <a:gd name="T1" fmla="*/ 2147483647 h 146"/>
              <a:gd name="T2" fmla="*/ 2147483647 w 181"/>
              <a:gd name="T3" fmla="*/ 2147483647 h 146"/>
              <a:gd name="T4" fmla="*/ 2147483647 w 181"/>
              <a:gd name="T5" fmla="*/ 2147483647 h 146"/>
              <a:gd name="T6" fmla="*/ 2147483647 w 181"/>
              <a:gd name="T7" fmla="*/ 2147483647 h 146"/>
              <a:gd name="T8" fmla="*/ 2147483647 w 181"/>
              <a:gd name="T9" fmla="*/ 2147483647 h 146"/>
              <a:gd name="T10" fmla="*/ 2147483647 w 181"/>
              <a:gd name="T11" fmla="*/ 2147483647 h 146"/>
              <a:gd name="T12" fmla="*/ 2147483647 w 181"/>
              <a:gd name="T13" fmla="*/ 2147483647 h 146"/>
              <a:gd name="T14" fmla="*/ 2147483647 w 181"/>
              <a:gd name="T15" fmla="*/ 2147483647 h 146"/>
              <a:gd name="T16" fmla="*/ 2147483647 w 181"/>
              <a:gd name="T17" fmla="*/ 2147483647 h 146"/>
              <a:gd name="T18" fmla="*/ 2147483647 w 181"/>
              <a:gd name="T19" fmla="*/ 2147483647 h 146"/>
              <a:gd name="T20" fmla="*/ 2147483647 w 181"/>
              <a:gd name="T21" fmla="*/ 0 h 146"/>
              <a:gd name="T22" fmla="*/ 2147483647 w 181"/>
              <a:gd name="T23" fmla="*/ 2147483647 h 146"/>
              <a:gd name="T24" fmla="*/ 2147483647 w 181"/>
              <a:gd name="T25" fmla="*/ 2147483647 h 146"/>
              <a:gd name="T26" fmla="*/ 2147483647 w 181"/>
              <a:gd name="T27" fmla="*/ 2147483647 h 146"/>
              <a:gd name="T28" fmla="*/ 2147483647 w 181"/>
              <a:gd name="T29" fmla="*/ 2147483647 h 146"/>
              <a:gd name="T30" fmla="*/ 2147483647 w 181"/>
              <a:gd name="T31" fmla="*/ 2147483647 h 146"/>
              <a:gd name="T32" fmla="*/ 2147483647 w 181"/>
              <a:gd name="T33" fmla="*/ 2147483647 h 146"/>
              <a:gd name="T34" fmla="*/ 2147483647 w 181"/>
              <a:gd name="T35" fmla="*/ 2147483647 h 146"/>
              <a:gd name="T36" fmla="*/ 2147483647 w 181"/>
              <a:gd name="T37" fmla="*/ 2147483647 h 146"/>
              <a:gd name="T38" fmla="*/ 2147483647 w 181"/>
              <a:gd name="T39" fmla="*/ 2147483647 h 146"/>
              <a:gd name="T40" fmla="*/ 2147483647 w 181"/>
              <a:gd name="T41" fmla="*/ 2147483647 h 146"/>
              <a:gd name="T42" fmla="*/ 2147483647 w 181"/>
              <a:gd name="T43" fmla="*/ 2147483647 h 146"/>
              <a:gd name="T44" fmla="*/ 2147483647 w 181"/>
              <a:gd name="T45" fmla="*/ 2147483647 h 146"/>
              <a:gd name="T46" fmla="*/ 0 w 181"/>
              <a:gd name="T47" fmla="*/ 2147483647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1"/>
              <a:gd name="T73" fmla="*/ 0 h 146"/>
              <a:gd name="T74" fmla="*/ 181 w 181"/>
              <a:gd name="T75" fmla="*/ 146 h 1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1" h="146">
                <a:moveTo>
                  <a:pt x="0" y="137"/>
                </a:moveTo>
                <a:lnTo>
                  <a:pt x="32" y="110"/>
                </a:lnTo>
                <a:lnTo>
                  <a:pt x="77" y="110"/>
                </a:lnTo>
                <a:lnTo>
                  <a:pt x="96" y="77"/>
                </a:lnTo>
                <a:lnTo>
                  <a:pt x="104" y="74"/>
                </a:lnTo>
                <a:lnTo>
                  <a:pt x="104" y="87"/>
                </a:lnTo>
                <a:lnTo>
                  <a:pt x="125" y="74"/>
                </a:lnTo>
                <a:lnTo>
                  <a:pt x="143" y="49"/>
                </a:lnTo>
                <a:lnTo>
                  <a:pt x="150" y="8"/>
                </a:lnTo>
                <a:lnTo>
                  <a:pt x="164" y="10"/>
                </a:lnTo>
                <a:lnTo>
                  <a:pt x="160" y="0"/>
                </a:lnTo>
                <a:lnTo>
                  <a:pt x="169" y="1"/>
                </a:lnTo>
                <a:lnTo>
                  <a:pt x="180" y="35"/>
                </a:lnTo>
                <a:lnTo>
                  <a:pt x="164" y="60"/>
                </a:lnTo>
                <a:lnTo>
                  <a:pt x="164" y="82"/>
                </a:lnTo>
                <a:lnTo>
                  <a:pt x="153" y="115"/>
                </a:lnTo>
                <a:lnTo>
                  <a:pt x="145" y="120"/>
                </a:lnTo>
                <a:lnTo>
                  <a:pt x="144" y="107"/>
                </a:lnTo>
                <a:lnTo>
                  <a:pt x="118" y="126"/>
                </a:lnTo>
                <a:lnTo>
                  <a:pt x="96" y="118"/>
                </a:lnTo>
                <a:lnTo>
                  <a:pt x="97" y="133"/>
                </a:lnTo>
                <a:lnTo>
                  <a:pt x="78" y="145"/>
                </a:lnTo>
                <a:lnTo>
                  <a:pt x="73" y="124"/>
                </a:lnTo>
                <a:lnTo>
                  <a:pt x="0" y="137"/>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4" name="Freeform 431"/>
          <p:cNvSpPr>
            <a:spLocks/>
          </p:cNvSpPr>
          <p:nvPr/>
        </p:nvSpPr>
        <p:spPr bwMode="auto">
          <a:xfrm>
            <a:off x="7646989" y="3127389"/>
            <a:ext cx="60325" cy="42863"/>
          </a:xfrm>
          <a:custGeom>
            <a:avLst/>
            <a:gdLst>
              <a:gd name="T0" fmla="*/ 0 w 38"/>
              <a:gd name="T1" fmla="*/ 2147483647 h 27"/>
              <a:gd name="T2" fmla="*/ 2147483647 w 38"/>
              <a:gd name="T3" fmla="*/ 2147483647 h 27"/>
              <a:gd name="T4" fmla="*/ 2147483647 w 38"/>
              <a:gd name="T5" fmla="*/ 2147483647 h 27"/>
              <a:gd name="T6" fmla="*/ 2147483647 w 38"/>
              <a:gd name="T7" fmla="*/ 0 h 27"/>
              <a:gd name="T8" fmla="*/ 0 w 38"/>
              <a:gd name="T9" fmla="*/ 2147483647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0" y="14"/>
                </a:moveTo>
                <a:lnTo>
                  <a:pt x="13" y="26"/>
                </a:lnTo>
                <a:lnTo>
                  <a:pt x="34" y="16"/>
                </a:lnTo>
                <a:lnTo>
                  <a:pt x="37" y="0"/>
                </a:lnTo>
                <a:lnTo>
                  <a:pt x="0" y="14"/>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5" name="Freeform 432"/>
          <p:cNvSpPr>
            <a:spLocks/>
          </p:cNvSpPr>
          <p:nvPr/>
        </p:nvSpPr>
        <p:spPr bwMode="auto">
          <a:xfrm>
            <a:off x="7842253" y="2794014"/>
            <a:ext cx="150813" cy="123825"/>
          </a:xfrm>
          <a:custGeom>
            <a:avLst/>
            <a:gdLst>
              <a:gd name="T0" fmla="*/ 0 w 95"/>
              <a:gd name="T1" fmla="*/ 2147483647 h 78"/>
              <a:gd name="T2" fmla="*/ 2147483647 w 95"/>
              <a:gd name="T3" fmla="*/ 2147483647 h 78"/>
              <a:gd name="T4" fmla="*/ 2147483647 w 95"/>
              <a:gd name="T5" fmla="*/ 2147483647 h 78"/>
              <a:gd name="T6" fmla="*/ 2147483647 w 95"/>
              <a:gd name="T7" fmla="*/ 2147483647 h 78"/>
              <a:gd name="T8" fmla="*/ 2147483647 w 95"/>
              <a:gd name="T9" fmla="*/ 2147483647 h 78"/>
              <a:gd name="T10" fmla="*/ 2147483647 w 95"/>
              <a:gd name="T11" fmla="*/ 2147483647 h 78"/>
              <a:gd name="T12" fmla="*/ 2147483647 w 95"/>
              <a:gd name="T13" fmla="*/ 2147483647 h 78"/>
              <a:gd name="T14" fmla="*/ 2147483647 w 95"/>
              <a:gd name="T15" fmla="*/ 2147483647 h 78"/>
              <a:gd name="T16" fmla="*/ 2147483647 w 95"/>
              <a:gd name="T17" fmla="*/ 2147483647 h 78"/>
              <a:gd name="T18" fmla="*/ 2147483647 w 95"/>
              <a:gd name="T19" fmla="*/ 2147483647 h 78"/>
              <a:gd name="T20" fmla="*/ 2147483647 w 95"/>
              <a:gd name="T21" fmla="*/ 0 h 78"/>
              <a:gd name="T22" fmla="*/ 2147483647 w 95"/>
              <a:gd name="T23" fmla="*/ 2147483647 h 78"/>
              <a:gd name="T24" fmla="*/ 2147483647 w 95"/>
              <a:gd name="T25" fmla="*/ 2147483647 h 78"/>
              <a:gd name="T26" fmla="*/ 0 w 95"/>
              <a:gd name="T27" fmla="*/ 2147483647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78"/>
              <a:gd name="T44" fmla="*/ 95 w 9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78">
                <a:moveTo>
                  <a:pt x="0" y="55"/>
                </a:moveTo>
                <a:lnTo>
                  <a:pt x="4" y="77"/>
                </a:lnTo>
                <a:lnTo>
                  <a:pt x="21" y="69"/>
                </a:lnTo>
                <a:lnTo>
                  <a:pt x="10" y="56"/>
                </a:lnTo>
                <a:lnTo>
                  <a:pt x="55" y="68"/>
                </a:lnTo>
                <a:lnTo>
                  <a:pt x="65" y="49"/>
                </a:lnTo>
                <a:lnTo>
                  <a:pt x="94" y="43"/>
                </a:lnTo>
                <a:lnTo>
                  <a:pt x="84" y="31"/>
                </a:lnTo>
                <a:lnTo>
                  <a:pt x="87" y="21"/>
                </a:lnTo>
                <a:lnTo>
                  <a:pt x="62" y="23"/>
                </a:lnTo>
                <a:lnTo>
                  <a:pt x="33" y="0"/>
                </a:lnTo>
                <a:lnTo>
                  <a:pt x="22" y="44"/>
                </a:lnTo>
                <a:lnTo>
                  <a:pt x="9" y="41"/>
                </a:lnTo>
                <a:lnTo>
                  <a:pt x="0" y="55"/>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6" name="Freeform 433"/>
          <p:cNvSpPr>
            <a:spLocks/>
          </p:cNvSpPr>
          <p:nvPr/>
        </p:nvSpPr>
        <p:spPr bwMode="auto">
          <a:xfrm>
            <a:off x="7446968" y="2871789"/>
            <a:ext cx="161925" cy="157162"/>
          </a:xfrm>
          <a:custGeom>
            <a:avLst/>
            <a:gdLst>
              <a:gd name="T0" fmla="*/ 0 w 102"/>
              <a:gd name="T1" fmla="*/ 2147483647 h 99"/>
              <a:gd name="T2" fmla="*/ 2147483647 w 102"/>
              <a:gd name="T3" fmla="*/ 2147483647 h 99"/>
              <a:gd name="T4" fmla="*/ 2147483647 w 102"/>
              <a:gd name="T5" fmla="*/ 2147483647 h 99"/>
              <a:gd name="T6" fmla="*/ 2147483647 w 102"/>
              <a:gd name="T7" fmla="*/ 2147483647 h 99"/>
              <a:gd name="T8" fmla="*/ 2147483647 w 102"/>
              <a:gd name="T9" fmla="*/ 2147483647 h 99"/>
              <a:gd name="T10" fmla="*/ 2147483647 w 102"/>
              <a:gd name="T11" fmla="*/ 2147483647 h 99"/>
              <a:gd name="T12" fmla="*/ 2147483647 w 102"/>
              <a:gd name="T13" fmla="*/ 2147483647 h 99"/>
              <a:gd name="T14" fmla="*/ 2147483647 w 102"/>
              <a:gd name="T15" fmla="*/ 2147483647 h 99"/>
              <a:gd name="T16" fmla="*/ 2147483647 w 102"/>
              <a:gd name="T17" fmla="*/ 2147483647 h 99"/>
              <a:gd name="T18" fmla="*/ 2147483647 w 102"/>
              <a:gd name="T19" fmla="*/ 0 h 99"/>
              <a:gd name="T20" fmla="*/ 2147483647 w 102"/>
              <a:gd name="T21" fmla="*/ 2147483647 h 99"/>
              <a:gd name="T22" fmla="*/ 2147483647 w 102"/>
              <a:gd name="T23" fmla="*/ 2147483647 h 99"/>
              <a:gd name="T24" fmla="*/ 2147483647 w 102"/>
              <a:gd name="T25" fmla="*/ 2147483647 h 99"/>
              <a:gd name="T26" fmla="*/ 0 w 102"/>
              <a:gd name="T27" fmla="*/ 2147483647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99"/>
              <a:gd name="T44" fmla="*/ 102 w 102"/>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99">
                <a:moveTo>
                  <a:pt x="0" y="55"/>
                </a:moveTo>
                <a:lnTo>
                  <a:pt x="18" y="63"/>
                </a:lnTo>
                <a:lnTo>
                  <a:pt x="6" y="92"/>
                </a:lnTo>
                <a:lnTo>
                  <a:pt x="35" y="98"/>
                </a:lnTo>
                <a:lnTo>
                  <a:pt x="65" y="81"/>
                </a:lnTo>
                <a:lnTo>
                  <a:pt x="51" y="58"/>
                </a:lnTo>
                <a:lnTo>
                  <a:pt x="86" y="38"/>
                </a:lnTo>
                <a:lnTo>
                  <a:pt x="101" y="9"/>
                </a:lnTo>
                <a:lnTo>
                  <a:pt x="99" y="5"/>
                </a:lnTo>
                <a:lnTo>
                  <a:pt x="93" y="0"/>
                </a:lnTo>
                <a:lnTo>
                  <a:pt x="62" y="19"/>
                </a:lnTo>
                <a:lnTo>
                  <a:pt x="62" y="29"/>
                </a:lnTo>
                <a:lnTo>
                  <a:pt x="41" y="26"/>
                </a:lnTo>
                <a:lnTo>
                  <a:pt x="0" y="55"/>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7" name="Freeform 434"/>
          <p:cNvSpPr>
            <a:spLocks/>
          </p:cNvSpPr>
          <p:nvPr/>
        </p:nvSpPr>
        <p:spPr bwMode="auto">
          <a:xfrm>
            <a:off x="7494589" y="3000375"/>
            <a:ext cx="88900" cy="122238"/>
          </a:xfrm>
          <a:custGeom>
            <a:avLst/>
            <a:gdLst>
              <a:gd name="T0" fmla="*/ 0 w 56"/>
              <a:gd name="T1" fmla="*/ 2147483647 h 77"/>
              <a:gd name="T2" fmla="*/ 2147483647 w 56"/>
              <a:gd name="T3" fmla="*/ 2147483647 h 77"/>
              <a:gd name="T4" fmla="*/ 2147483647 w 56"/>
              <a:gd name="T5" fmla="*/ 0 h 77"/>
              <a:gd name="T6" fmla="*/ 2147483647 w 56"/>
              <a:gd name="T7" fmla="*/ 2147483647 h 77"/>
              <a:gd name="T8" fmla="*/ 2147483647 w 56"/>
              <a:gd name="T9" fmla="*/ 2147483647 h 77"/>
              <a:gd name="T10" fmla="*/ 0 w 56"/>
              <a:gd name="T11" fmla="*/ 2147483647 h 77"/>
              <a:gd name="T12" fmla="*/ 0 60000 65536"/>
              <a:gd name="T13" fmla="*/ 0 60000 65536"/>
              <a:gd name="T14" fmla="*/ 0 60000 65536"/>
              <a:gd name="T15" fmla="*/ 0 60000 65536"/>
              <a:gd name="T16" fmla="*/ 0 60000 65536"/>
              <a:gd name="T17" fmla="*/ 0 60000 65536"/>
              <a:gd name="T18" fmla="*/ 0 w 56"/>
              <a:gd name="T19" fmla="*/ 0 h 77"/>
              <a:gd name="T20" fmla="*/ 56 w 56"/>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6" h="77">
                <a:moveTo>
                  <a:pt x="0" y="76"/>
                </a:moveTo>
                <a:lnTo>
                  <a:pt x="5" y="17"/>
                </a:lnTo>
                <a:lnTo>
                  <a:pt x="35" y="0"/>
                </a:lnTo>
                <a:lnTo>
                  <a:pt x="55" y="47"/>
                </a:lnTo>
                <a:lnTo>
                  <a:pt x="34" y="69"/>
                </a:lnTo>
                <a:lnTo>
                  <a:pt x="0" y="76"/>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8" name="Freeform 435"/>
          <p:cNvSpPr>
            <a:spLocks/>
          </p:cNvSpPr>
          <p:nvPr/>
        </p:nvSpPr>
        <p:spPr bwMode="auto">
          <a:xfrm>
            <a:off x="6518276" y="2573352"/>
            <a:ext cx="806452" cy="339725"/>
          </a:xfrm>
          <a:custGeom>
            <a:avLst/>
            <a:gdLst>
              <a:gd name="T0" fmla="*/ 0 w 508"/>
              <a:gd name="T1" fmla="*/ 2147483647 h 214"/>
              <a:gd name="T2" fmla="*/ 2147483647 w 508"/>
              <a:gd name="T3" fmla="*/ 2147483647 h 214"/>
              <a:gd name="T4" fmla="*/ 2147483647 w 508"/>
              <a:gd name="T5" fmla="*/ 2147483647 h 214"/>
              <a:gd name="T6" fmla="*/ 2147483647 w 508"/>
              <a:gd name="T7" fmla="*/ 2147483647 h 214"/>
              <a:gd name="T8" fmla="*/ 2147483647 w 508"/>
              <a:gd name="T9" fmla="*/ 2147483647 h 214"/>
              <a:gd name="T10" fmla="*/ 2147483647 w 508"/>
              <a:gd name="T11" fmla="*/ 2147483647 h 214"/>
              <a:gd name="T12" fmla="*/ 2147483647 w 508"/>
              <a:gd name="T13" fmla="*/ 2147483647 h 214"/>
              <a:gd name="T14" fmla="*/ 2147483647 w 508"/>
              <a:gd name="T15" fmla="*/ 2147483647 h 214"/>
              <a:gd name="T16" fmla="*/ 2147483647 w 508"/>
              <a:gd name="T17" fmla="*/ 2147483647 h 214"/>
              <a:gd name="T18" fmla="*/ 2147483647 w 508"/>
              <a:gd name="T19" fmla="*/ 2147483647 h 214"/>
              <a:gd name="T20" fmla="*/ 2147483647 w 508"/>
              <a:gd name="T21" fmla="*/ 2147483647 h 214"/>
              <a:gd name="T22" fmla="*/ 2147483647 w 508"/>
              <a:gd name="T23" fmla="*/ 2147483647 h 214"/>
              <a:gd name="T24" fmla="*/ 2147483647 w 508"/>
              <a:gd name="T25" fmla="*/ 2147483647 h 214"/>
              <a:gd name="T26" fmla="*/ 2147483647 w 508"/>
              <a:gd name="T27" fmla="*/ 2147483647 h 214"/>
              <a:gd name="T28" fmla="*/ 2147483647 w 508"/>
              <a:gd name="T29" fmla="*/ 2147483647 h 214"/>
              <a:gd name="T30" fmla="*/ 2147483647 w 508"/>
              <a:gd name="T31" fmla="*/ 2147483647 h 214"/>
              <a:gd name="T32" fmla="*/ 2147483647 w 508"/>
              <a:gd name="T33" fmla="*/ 2147483647 h 214"/>
              <a:gd name="T34" fmla="*/ 2147483647 w 508"/>
              <a:gd name="T35" fmla="*/ 2147483647 h 214"/>
              <a:gd name="T36" fmla="*/ 2147483647 w 508"/>
              <a:gd name="T37" fmla="*/ 2147483647 h 214"/>
              <a:gd name="T38" fmla="*/ 2147483647 w 508"/>
              <a:gd name="T39" fmla="*/ 2147483647 h 214"/>
              <a:gd name="T40" fmla="*/ 2147483647 w 508"/>
              <a:gd name="T41" fmla="*/ 2147483647 h 214"/>
              <a:gd name="T42" fmla="*/ 2147483647 w 508"/>
              <a:gd name="T43" fmla="*/ 2147483647 h 214"/>
              <a:gd name="T44" fmla="*/ 2147483647 w 508"/>
              <a:gd name="T45" fmla="*/ 2147483647 h 214"/>
              <a:gd name="T46" fmla="*/ 2147483647 w 508"/>
              <a:gd name="T47" fmla="*/ 0 h 214"/>
              <a:gd name="T48" fmla="*/ 2147483647 w 508"/>
              <a:gd name="T49" fmla="*/ 2147483647 h 214"/>
              <a:gd name="T50" fmla="*/ 2147483647 w 508"/>
              <a:gd name="T51" fmla="*/ 2147483647 h 214"/>
              <a:gd name="T52" fmla="*/ 2147483647 w 508"/>
              <a:gd name="T53" fmla="*/ 2147483647 h 214"/>
              <a:gd name="T54" fmla="*/ 0 w 508"/>
              <a:gd name="T55" fmla="*/ 2147483647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8"/>
              <a:gd name="T85" fmla="*/ 0 h 214"/>
              <a:gd name="T86" fmla="*/ 508 w 508"/>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8" h="214">
                <a:moveTo>
                  <a:pt x="0" y="66"/>
                </a:moveTo>
                <a:lnTo>
                  <a:pt x="17" y="88"/>
                </a:lnTo>
                <a:lnTo>
                  <a:pt x="39" y="96"/>
                </a:lnTo>
                <a:lnTo>
                  <a:pt x="48" y="141"/>
                </a:lnTo>
                <a:lnTo>
                  <a:pt x="119" y="159"/>
                </a:lnTo>
                <a:lnTo>
                  <a:pt x="148" y="190"/>
                </a:lnTo>
                <a:lnTo>
                  <a:pt x="206" y="188"/>
                </a:lnTo>
                <a:lnTo>
                  <a:pt x="272" y="213"/>
                </a:lnTo>
                <a:lnTo>
                  <a:pt x="360" y="190"/>
                </a:lnTo>
                <a:lnTo>
                  <a:pt x="387" y="172"/>
                </a:lnTo>
                <a:lnTo>
                  <a:pt x="387" y="148"/>
                </a:lnTo>
                <a:lnTo>
                  <a:pt x="411" y="151"/>
                </a:lnTo>
                <a:lnTo>
                  <a:pt x="464" y="115"/>
                </a:lnTo>
                <a:lnTo>
                  <a:pt x="507" y="113"/>
                </a:lnTo>
                <a:lnTo>
                  <a:pt x="487" y="86"/>
                </a:lnTo>
                <a:lnTo>
                  <a:pt x="446" y="93"/>
                </a:lnTo>
                <a:lnTo>
                  <a:pt x="445" y="63"/>
                </a:lnTo>
                <a:lnTo>
                  <a:pt x="456" y="47"/>
                </a:lnTo>
                <a:lnTo>
                  <a:pt x="427" y="42"/>
                </a:lnTo>
                <a:lnTo>
                  <a:pt x="351" y="61"/>
                </a:lnTo>
                <a:lnTo>
                  <a:pt x="285" y="34"/>
                </a:lnTo>
                <a:lnTo>
                  <a:pt x="242" y="38"/>
                </a:lnTo>
                <a:lnTo>
                  <a:pt x="226" y="15"/>
                </a:lnTo>
                <a:lnTo>
                  <a:pt x="184" y="0"/>
                </a:lnTo>
                <a:lnTo>
                  <a:pt x="161" y="16"/>
                </a:lnTo>
                <a:lnTo>
                  <a:pt x="160" y="46"/>
                </a:lnTo>
                <a:lnTo>
                  <a:pt x="64" y="33"/>
                </a:lnTo>
                <a:lnTo>
                  <a:pt x="0" y="66"/>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79" name="Freeform 436"/>
          <p:cNvSpPr>
            <a:spLocks/>
          </p:cNvSpPr>
          <p:nvPr/>
        </p:nvSpPr>
        <p:spPr bwMode="auto">
          <a:xfrm>
            <a:off x="7888293" y="2500313"/>
            <a:ext cx="79375" cy="277812"/>
          </a:xfrm>
          <a:custGeom>
            <a:avLst/>
            <a:gdLst>
              <a:gd name="T0" fmla="*/ 0 w 50"/>
              <a:gd name="T1" fmla="*/ 2147483647 h 175"/>
              <a:gd name="T2" fmla="*/ 2147483647 w 50"/>
              <a:gd name="T3" fmla="*/ 2147483647 h 175"/>
              <a:gd name="T4" fmla="*/ 2147483647 w 50"/>
              <a:gd name="T5" fmla="*/ 2147483647 h 175"/>
              <a:gd name="T6" fmla="*/ 2147483647 w 50"/>
              <a:gd name="T7" fmla="*/ 2147483647 h 175"/>
              <a:gd name="T8" fmla="*/ 2147483647 w 50"/>
              <a:gd name="T9" fmla="*/ 2147483647 h 175"/>
              <a:gd name="T10" fmla="*/ 2147483647 w 50"/>
              <a:gd name="T11" fmla="*/ 2147483647 h 175"/>
              <a:gd name="T12" fmla="*/ 2147483647 w 50"/>
              <a:gd name="T13" fmla="*/ 2147483647 h 175"/>
              <a:gd name="T14" fmla="*/ 2147483647 w 50"/>
              <a:gd name="T15" fmla="*/ 2147483647 h 175"/>
              <a:gd name="T16" fmla="*/ 2147483647 w 50"/>
              <a:gd name="T17" fmla="*/ 2147483647 h 175"/>
              <a:gd name="T18" fmla="*/ 2147483647 w 50"/>
              <a:gd name="T19" fmla="*/ 0 h 175"/>
              <a:gd name="T20" fmla="*/ 0 w 50"/>
              <a:gd name="T21" fmla="*/ 2147483647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75"/>
              <a:gd name="T35" fmla="*/ 50 w 50"/>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75">
                <a:moveTo>
                  <a:pt x="0" y="44"/>
                </a:moveTo>
                <a:lnTo>
                  <a:pt x="8" y="66"/>
                </a:lnTo>
                <a:lnTo>
                  <a:pt x="8" y="174"/>
                </a:lnTo>
                <a:lnTo>
                  <a:pt x="17" y="160"/>
                </a:lnTo>
                <a:lnTo>
                  <a:pt x="29" y="169"/>
                </a:lnTo>
                <a:lnTo>
                  <a:pt x="15" y="139"/>
                </a:lnTo>
                <a:lnTo>
                  <a:pt x="23" y="109"/>
                </a:lnTo>
                <a:lnTo>
                  <a:pt x="49" y="118"/>
                </a:lnTo>
                <a:lnTo>
                  <a:pt x="24" y="61"/>
                </a:lnTo>
                <a:lnTo>
                  <a:pt x="17" y="0"/>
                </a:lnTo>
                <a:lnTo>
                  <a:pt x="0" y="44"/>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0" name="Freeform 437"/>
          <p:cNvSpPr>
            <a:spLocks/>
          </p:cNvSpPr>
          <p:nvPr/>
        </p:nvSpPr>
        <p:spPr bwMode="auto">
          <a:xfrm>
            <a:off x="5383213" y="4329113"/>
            <a:ext cx="179388" cy="354012"/>
          </a:xfrm>
          <a:custGeom>
            <a:avLst/>
            <a:gdLst>
              <a:gd name="T0" fmla="*/ 0 w 113"/>
              <a:gd name="T1" fmla="*/ 2147483647 h 223"/>
              <a:gd name="T2" fmla="*/ 2147483647 w 113"/>
              <a:gd name="T3" fmla="*/ 2147483647 h 223"/>
              <a:gd name="T4" fmla="*/ 2147483647 w 113"/>
              <a:gd name="T5" fmla="*/ 2147483647 h 223"/>
              <a:gd name="T6" fmla="*/ 2147483647 w 113"/>
              <a:gd name="T7" fmla="*/ 2147483647 h 223"/>
              <a:gd name="T8" fmla="*/ 2147483647 w 113"/>
              <a:gd name="T9" fmla="*/ 2147483647 h 223"/>
              <a:gd name="T10" fmla="*/ 2147483647 w 113"/>
              <a:gd name="T11" fmla="*/ 2147483647 h 223"/>
              <a:gd name="T12" fmla="*/ 2147483647 w 113"/>
              <a:gd name="T13" fmla="*/ 0 h 223"/>
              <a:gd name="T14" fmla="*/ 2147483647 w 113"/>
              <a:gd name="T15" fmla="*/ 2147483647 h 223"/>
              <a:gd name="T16" fmla="*/ 2147483647 w 113"/>
              <a:gd name="T17" fmla="*/ 2147483647 h 223"/>
              <a:gd name="T18" fmla="*/ 2147483647 w 113"/>
              <a:gd name="T19" fmla="*/ 2147483647 h 223"/>
              <a:gd name="T20" fmla="*/ 2147483647 w 113"/>
              <a:gd name="T21" fmla="*/ 2147483647 h 223"/>
              <a:gd name="T22" fmla="*/ 2147483647 w 113"/>
              <a:gd name="T23" fmla="*/ 2147483647 h 223"/>
              <a:gd name="T24" fmla="*/ 2147483647 w 113"/>
              <a:gd name="T25" fmla="*/ 2147483647 h 223"/>
              <a:gd name="T26" fmla="*/ 0 w 113"/>
              <a:gd name="T27" fmla="*/ 2147483647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
              <a:gd name="T43" fmla="*/ 0 h 223"/>
              <a:gd name="T44" fmla="*/ 113 w 113"/>
              <a:gd name="T45" fmla="*/ 223 h 2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 h="223">
                <a:moveTo>
                  <a:pt x="0" y="159"/>
                </a:moveTo>
                <a:lnTo>
                  <a:pt x="10" y="204"/>
                </a:lnTo>
                <a:lnTo>
                  <a:pt x="31" y="222"/>
                </a:lnTo>
                <a:lnTo>
                  <a:pt x="66" y="204"/>
                </a:lnTo>
                <a:lnTo>
                  <a:pt x="105" y="52"/>
                </a:lnTo>
                <a:lnTo>
                  <a:pt x="112" y="57"/>
                </a:lnTo>
                <a:lnTo>
                  <a:pt x="95" y="0"/>
                </a:lnTo>
                <a:lnTo>
                  <a:pt x="75" y="24"/>
                </a:lnTo>
                <a:lnTo>
                  <a:pt x="76" y="41"/>
                </a:lnTo>
                <a:lnTo>
                  <a:pt x="51" y="59"/>
                </a:lnTo>
                <a:lnTo>
                  <a:pt x="20" y="67"/>
                </a:lnTo>
                <a:lnTo>
                  <a:pt x="11" y="86"/>
                </a:lnTo>
                <a:lnTo>
                  <a:pt x="20" y="125"/>
                </a:lnTo>
                <a:lnTo>
                  <a:pt x="0" y="159"/>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1" name="Oval 438"/>
          <p:cNvSpPr>
            <a:spLocks noChangeAspect="1" noChangeArrowheads="1"/>
          </p:cNvSpPr>
          <p:nvPr/>
        </p:nvSpPr>
        <p:spPr bwMode="auto">
          <a:xfrm>
            <a:off x="5354639" y="4373577"/>
            <a:ext cx="26988" cy="26987"/>
          </a:xfrm>
          <a:prstGeom prst="ellipse">
            <a:avLst/>
          </a:prstGeom>
          <a:solidFill>
            <a:srgbClr val="FFFF00"/>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2" name="Oval 439"/>
          <p:cNvSpPr>
            <a:spLocks noChangeAspect="1" noChangeArrowheads="1"/>
          </p:cNvSpPr>
          <p:nvPr/>
        </p:nvSpPr>
        <p:spPr bwMode="auto">
          <a:xfrm>
            <a:off x="5659440" y="4068769"/>
            <a:ext cx="26988" cy="26987"/>
          </a:xfrm>
          <a:prstGeom prst="ellipse">
            <a:avLst/>
          </a:prstGeom>
          <a:solidFill>
            <a:srgbClr val="FFFF00"/>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3" name="Oval 440"/>
          <p:cNvSpPr>
            <a:spLocks noChangeAspect="1" noChangeArrowheads="1"/>
          </p:cNvSpPr>
          <p:nvPr/>
        </p:nvSpPr>
        <p:spPr bwMode="auto">
          <a:xfrm>
            <a:off x="5583240" y="4651375"/>
            <a:ext cx="26988" cy="26988"/>
          </a:xfrm>
          <a:prstGeom prst="ellipse">
            <a:avLst/>
          </a:prstGeom>
          <a:solidFill>
            <a:srgbClr val="FFFF00"/>
          </a:solidFill>
          <a:ln w="3175">
            <a:solidFill>
              <a:schemeClr val="tx1"/>
            </a:solidFill>
            <a:round/>
            <a:headEnd/>
            <a:tailEnd/>
          </a:ln>
        </p:spPr>
        <p:txBody>
          <a:bodyPr wrap="none" anchor="ct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4" name="Freeform 441"/>
          <p:cNvSpPr>
            <a:spLocks/>
          </p:cNvSpPr>
          <p:nvPr/>
        </p:nvSpPr>
        <p:spPr bwMode="auto">
          <a:xfrm>
            <a:off x="5270504" y="3038489"/>
            <a:ext cx="252413" cy="231775"/>
          </a:xfrm>
          <a:custGeom>
            <a:avLst/>
            <a:gdLst>
              <a:gd name="T0" fmla="*/ 0 w 159"/>
              <a:gd name="T1" fmla="*/ 2147483647 h 146"/>
              <a:gd name="T2" fmla="*/ 2147483647 w 159"/>
              <a:gd name="T3" fmla="*/ 2147483647 h 146"/>
              <a:gd name="T4" fmla="*/ 2147483647 w 159"/>
              <a:gd name="T5" fmla="*/ 2147483647 h 146"/>
              <a:gd name="T6" fmla="*/ 2147483647 w 159"/>
              <a:gd name="T7" fmla="*/ 2147483647 h 146"/>
              <a:gd name="T8" fmla="*/ 2147483647 w 159"/>
              <a:gd name="T9" fmla="*/ 2147483647 h 146"/>
              <a:gd name="T10" fmla="*/ 2147483647 w 159"/>
              <a:gd name="T11" fmla="*/ 2147483647 h 146"/>
              <a:gd name="T12" fmla="*/ 2147483647 w 159"/>
              <a:gd name="T13" fmla="*/ 2147483647 h 146"/>
              <a:gd name="T14" fmla="*/ 2147483647 w 159"/>
              <a:gd name="T15" fmla="*/ 2147483647 h 146"/>
              <a:gd name="T16" fmla="*/ 2147483647 w 159"/>
              <a:gd name="T17" fmla="*/ 2147483647 h 146"/>
              <a:gd name="T18" fmla="*/ 2147483647 w 159"/>
              <a:gd name="T19" fmla="*/ 2147483647 h 146"/>
              <a:gd name="T20" fmla="*/ 2147483647 w 159"/>
              <a:gd name="T21" fmla="*/ 2147483647 h 146"/>
              <a:gd name="T22" fmla="*/ 2147483647 w 159"/>
              <a:gd name="T23" fmla="*/ 2147483647 h 146"/>
              <a:gd name="T24" fmla="*/ 2147483647 w 159"/>
              <a:gd name="T25" fmla="*/ 0 h 146"/>
              <a:gd name="T26" fmla="*/ 2147483647 w 159"/>
              <a:gd name="T27" fmla="*/ 2147483647 h 146"/>
              <a:gd name="T28" fmla="*/ 2147483647 w 159"/>
              <a:gd name="T29" fmla="*/ 2147483647 h 146"/>
              <a:gd name="T30" fmla="*/ 2147483647 w 159"/>
              <a:gd name="T31" fmla="*/ 2147483647 h 146"/>
              <a:gd name="T32" fmla="*/ 0 w 159"/>
              <a:gd name="T33" fmla="*/ 2147483647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146"/>
              <a:gd name="T53" fmla="*/ 159 w 159"/>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146">
                <a:moveTo>
                  <a:pt x="0" y="70"/>
                </a:moveTo>
                <a:lnTo>
                  <a:pt x="8" y="91"/>
                </a:lnTo>
                <a:lnTo>
                  <a:pt x="79" y="123"/>
                </a:lnTo>
                <a:lnTo>
                  <a:pt x="80" y="135"/>
                </a:lnTo>
                <a:lnTo>
                  <a:pt x="97" y="143"/>
                </a:lnTo>
                <a:lnTo>
                  <a:pt x="126" y="145"/>
                </a:lnTo>
                <a:lnTo>
                  <a:pt x="150" y="129"/>
                </a:lnTo>
                <a:lnTo>
                  <a:pt x="158" y="128"/>
                </a:lnTo>
                <a:lnTo>
                  <a:pt x="137" y="87"/>
                </a:lnTo>
                <a:lnTo>
                  <a:pt x="108" y="63"/>
                </a:lnTo>
                <a:lnTo>
                  <a:pt x="122" y="25"/>
                </a:lnTo>
                <a:lnTo>
                  <a:pt x="109" y="20"/>
                </a:lnTo>
                <a:lnTo>
                  <a:pt x="98" y="0"/>
                </a:lnTo>
                <a:lnTo>
                  <a:pt x="62" y="1"/>
                </a:lnTo>
                <a:lnTo>
                  <a:pt x="44" y="14"/>
                </a:lnTo>
                <a:lnTo>
                  <a:pt x="39" y="49"/>
                </a:lnTo>
                <a:lnTo>
                  <a:pt x="0" y="70"/>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5" name="Freeform 442"/>
          <p:cNvSpPr>
            <a:spLocks/>
          </p:cNvSpPr>
          <p:nvPr/>
        </p:nvSpPr>
        <p:spPr bwMode="auto">
          <a:xfrm>
            <a:off x="5610229" y="3381375"/>
            <a:ext cx="195263" cy="222250"/>
          </a:xfrm>
          <a:custGeom>
            <a:avLst/>
            <a:gdLst>
              <a:gd name="T0" fmla="*/ 0 w 123"/>
              <a:gd name="T1" fmla="*/ 2147483647 h 140"/>
              <a:gd name="T2" fmla="*/ 2147483647 w 123"/>
              <a:gd name="T3" fmla="*/ 2147483647 h 140"/>
              <a:gd name="T4" fmla="*/ 2147483647 w 123"/>
              <a:gd name="T5" fmla="*/ 2147483647 h 140"/>
              <a:gd name="T6" fmla="*/ 2147483647 w 123"/>
              <a:gd name="T7" fmla="*/ 2147483647 h 140"/>
              <a:gd name="T8" fmla="*/ 2147483647 w 123"/>
              <a:gd name="T9" fmla="*/ 2147483647 h 140"/>
              <a:gd name="T10" fmla="*/ 2147483647 w 123"/>
              <a:gd name="T11" fmla="*/ 2147483647 h 140"/>
              <a:gd name="T12" fmla="*/ 2147483647 w 123"/>
              <a:gd name="T13" fmla="*/ 2147483647 h 140"/>
              <a:gd name="T14" fmla="*/ 2147483647 w 123"/>
              <a:gd name="T15" fmla="*/ 2147483647 h 140"/>
              <a:gd name="T16" fmla="*/ 2147483647 w 123"/>
              <a:gd name="T17" fmla="*/ 0 h 140"/>
              <a:gd name="T18" fmla="*/ 2147483647 w 123"/>
              <a:gd name="T19" fmla="*/ 2147483647 h 140"/>
              <a:gd name="T20" fmla="*/ 2147483647 w 123"/>
              <a:gd name="T21" fmla="*/ 2147483647 h 140"/>
              <a:gd name="T22" fmla="*/ 2147483647 w 123"/>
              <a:gd name="T23" fmla="*/ 2147483647 h 140"/>
              <a:gd name="T24" fmla="*/ 2147483647 w 123"/>
              <a:gd name="T25" fmla="*/ 2147483647 h 140"/>
              <a:gd name="T26" fmla="*/ 2147483647 w 123"/>
              <a:gd name="T27" fmla="*/ 2147483647 h 140"/>
              <a:gd name="T28" fmla="*/ 0 w 123"/>
              <a:gd name="T29" fmla="*/ 214748364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40"/>
              <a:gd name="T47" fmla="*/ 123 w 123"/>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40">
                <a:moveTo>
                  <a:pt x="0" y="98"/>
                </a:moveTo>
                <a:lnTo>
                  <a:pt x="16" y="139"/>
                </a:lnTo>
                <a:lnTo>
                  <a:pt x="45" y="132"/>
                </a:lnTo>
                <a:lnTo>
                  <a:pt x="91" y="98"/>
                </a:lnTo>
                <a:lnTo>
                  <a:pt x="91" y="81"/>
                </a:lnTo>
                <a:lnTo>
                  <a:pt x="120" y="51"/>
                </a:lnTo>
                <a:lnTo>
                  <a:pt x="122" y="41"/>
                </a:lnTo>
                <a:lnTo>
                  <a:pt x="106" y="23"/>
                </a:lnTo>
                <a:lnTo>
                  <a:pt x="68" y="0"/>
                </a:lnTo>
                <a:lnTo>
                  <a:pt x="58" y="1"/>
                </a:lnTo>
                <a:lnTo>
                  <a:pt x="64" y="13"/>
                </a:lnTo>
                <a:lnTo>
                  <a:pt x="50" y="37"/>
                </a:lnTo>
                <a:lnTo>
                  <a:pt x="58" y="49"/>
                </a:lnTo>
                <a:lnTo>
                  <a:pt x="47" y="82"/>
                </a:lnTo>
                <a:lnTo>
                  <a:pt x="0" y="98"/>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6" name="Freeform 443"/>
          <p:cNvSpPr>
            <a:spLocks/>
          </p:cNvSpPr>
          <p:nvPr/>
        </p:nvSpPr>
        <p:spPr bwMode="auto">
          <a:xfrm>
            <a:off x="5168901" y="3182938"/>
            <a:ext cx="534988" cy="444500"/>
          </a:xfrm>
          <a:custGeom>
            <a:avLst/>
            <a:gdLst>
              <a:gd name="T0" fmla="*/ 0 w 337"/>
              <a:gd name="T1" fmla="*/ 2147483647 h 280"/>
              <a:gd name="T2" fmla="*/ 2147483647 w 337"/>
              <a:gd name="T3" fmla="*/ 2147483647 h 280"/>
              <a:gd name="T4" fmla="*/ 2147483647 w 337"/>
              <a:gd name="T5" fmla="*/ 2147483647 h 280"/>
              <a:gd name="T6" fmla="*/ 2147483647 w 337"/>
              <a:gd name="T7" fmla="*/ 2147483647 h 280"/>
              <a:gd name="T8" fmla="*/ 2147483647 w 337"/>
              <a:gd name="T9" fmla="*/ 2147483647 h 280"/>
              <a:gd name="T10" fmla="*/ 2147483647 w 337"/>
              <a:gd name="T11" fmla="*/ 2147483647 h 280"/>
              <a:gd name="T12" fmla="*/ 2147483647 w 337"/>
              <a:gd name="T13" fmla="*/ 0 h 280"/>
              <a:gd name="T14" fmla="*/ 2147483647 w 337"/>
              <a:gd name="T15" fmla="*/ 2147483647 h 280"/>
              <a:gd name="T16" fmla="*/ 2147483647 w 337"/>
              <a:gd name="T17" fmla="*/ 2147483647 h 280"/>
              <a:gd name="T18" fmla="*/ 2147483647 w 337"/>
              <a:gd name="T19" fmla="*/ 2147483647 h 280"/>
              <a:gd name="T20" fmla="*/ 2147483647 w 337"/>
              <a:gd name="T21" fmla="*/ 2147483647 h 280"/>
              <a:gd name="T22" fmla="*/ 2147483647 w 337"/>
              <a:gd name="T23" fmla="*/ 2147483647 h 280"/>
              <a:gd name="T24" fmla="*/ 2147483647 w 337"/>
              <a:gd name="T25" fmla="*/ 2147483647 h 280"/>
              <a:gd name="T26" fmla="*/ 2147483647 w 337"/>
              <a:gd name="T27" fmla="*/ 2147483647 h 280"/>
              <a:gd name="T28" fmla="*/ 2147483647 w 337"/>
              <a:gd name="T29" fmla="*/ 2147483647 h 280"/>
              <a:gd name="T30" fmla="*/ 2147483647 w 337"/>
              <a:gd name="T31" fmla="*/ 2147483647 h 280"/>
              <a:gd name="T32" fmla="*/ 2147483647 w 337"/>
              <a:gd name="T33" fmla="*/ 2147483647 h 280"/>
              <a:gd name="T34" fmla="*/ 2147483647 w 337"/>
              <a:gd name="T35" fmla="*/ 2147483647 h 280"/>
              <a:gd name="T36" fmla="*/ 2147483647 w 337"/>
              <a:gd name="T37" fmla="*/ 2147483647 h 280"/>
              <a:gd name="T38" fmla="*/ 2147483647 w 337"/>
              <a:gd name="T39" fmla="*/ 2147483647 h 280"/>
              <a:gd name="T40" fmla="*/ 2147483647 w 337"/>
              <a:gd name="T41" fmla="*/ 2147483647 h 280"/>
              <a:gd name="T42" fmla="*/ 2147483647 w 337"/>
              <a:gd name="T43" fmla="*/ 2147483647 h 280"/>
              <a:gd name="T44" fmla="*/ 2147483647 w 337"/>
              <a:gd name="T45" fmla="*/ 2147483647 h 280"/>
              <a:gd name="T46" fmla="*/ 2147483647 w 337"/>
              <a:gd name="T47" fmla="*/ 2147483647 h 280"/>
              <a:gd name="T48" fmla="*/ 2147483647 w 337"/>
              <a:gd name="T49" fmla="*/ 2147483647 h 280"/>
              <a:gd name="T50" fmla="*/ 2147483647 w 337"/>
              <a:gd name="T51" fmla="*/ 2147483647 h 280"/>
              <a:gd name="T52" fmla="*/ 2147483647 w 337"/>
              <a:gd name="T53" fmla="*/ 2147483647 h 280"/>
              <a:gd name="T54" fmla="*/ 2147483647 w 337"/>
              <a:gd name="T55" fmla="*/ 2147483647 h 280"/>
              <a:gd name="T56" fmla="*/ 0 w 337"/>
              <a:gd name="T57" fmla="*/ 2147483647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7"/>
              <a:gd name="T88" fmla="*/ 0 h 280"/>
              <a:gd name="T89" fmla="*/ 337 w 337"/>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7" h="280">
                <a:moveTo>
                  <a:pt x="0" y="73"/>
                </a:moveTo>
                <a:lnTo>
                  <a:pt x="4" y="48"/>
                </a:lnTo>
                <a:lnTo>
                  <a:pt x="22" y="54"/>
                </a:lnTo>
                <a:lnTo>
                  <a:pt x="44" y="38"/>
                </a:lnTo>
                <a:lnTo>
                  <a:pt x="53" y="28"/>
                </a:lnTo>
                <a:lnTo>
                  <a:pt x="35" y="11"/>
                </a:lnTo>
                <a:lnTo>
                  <a:pt x="72" y="0"/>
                </a:lnTo>
                <a:lnTo>
                  <a:pt x="143" y="32"/>
                </a:lnTo>
                <a:lnTo>
                  <a:pt x="144" y="44"/>
                </a:lnTo>
                <a:lnTo>
                  <a:pt x="161" y="52"/>
                </a:lnTo>
                <a:lnTo>
                  <a:pt x="176" y="60"/>
                </a:lnTo>
                <a:lnTo>
                  <a:pt x="190" y="54"/>
                </a:lnTo>
                <a:lnTo>
                  <a:pt x="219" y="63"/>
                </a:lnTo>
                <a:lnTo>
                  <a:pt x="258" y="127"/>
                </a:lnTo>
                <a:lnTo>
                  <a:pt x="263" y="131"/>
                </a:lnTo>
                <a:lnTo>
                  <a:pt x="278" y="156"/>
                </a:lnTo>
                <a:lnTo>
                  <a:pt x="328" y="162"/>
                </a:lnTo>
                <a:lnTo>
                  <a:pt x="336" y="174"/>
                </a:lnTo>
                <a:lnTo>
                  <a:pt x="325" y="207"/>
                </a:lnTo>
                <a:lnTo>
                  <a:pt x="278" y="223"/>
                </a:lnTo>
                <a:lnTo>
                  <a:pt x="226" y="235"/>
                </a:lnTo>
                <a:lnTo>
                  <a:pt x="186" y="279"/>
                </a:lnTo>
                <a:lnTo>
                  <a:pt x="186" y="262"/>
                </a:lnTo>
                <a:lnTo>
                  <a:pt x="157" y="251"/>
                </a:lnTo>
                <a:lnTo>
                  <a:pt x="128" y="266"/>
                </a:lnTo>
                <a:lnTo>
                  <a:pt x="99" y="215"/>
                </a:lnTo>
                <a:lnTo>
                  <a:pt x="75" y="196"/>
                </a:lnTo>
                <a:lnTo>
                  <a:pt x="60" y="143"/>
                </a:lnTo>
                <a:lnTo>
                  <a:pt x="0" y="73"/>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7" name="Freeform 444"/>
          <p:cNvSpPr>
            <a:spLocks/>
          </p:cNvSpPr>
          <p:nvPr/>
        </p:nvSpPr>
        <p:spPr bwMode="auto">
          <a:xfrm>
            <a:off x="5187954" y="3040077"/>
            <a:ext cx="182563" cy="141287"/>
          </a:xfrm>
          <a:custGeom>
            <a:avLst/>
            <a:gdLst>
              <a:gd name="T0" fmla="*/ 0 w 115"/>
              <a:gd name="T1" fmla="*/ 2147483647 h 89"/>
              <a:gd name="T2" fmla="*/ 2147483647 w 115"/>
              <a:gd name="T3" fmla="*/ 2147483647 h 89"/>
              <a:gd name="T4" fmla="*/ 2147483647 w 115"/>
              <a:gd name="T5" fmla="*/ 2147483647 h 89"/>
              <a:gd name="T6" fmla="*/ 2147483647 w 115"/>
              <a:gd name="T7" fmla="*/ 2147483647 h 89"/>
              <a:gd name="T8" fmla="*/ 2147483647 w 115"/>
              <a:gd name="T9" fmla="*/ 2147483647 h 89"/>
              <a:gd name="T10" fmla="*/ 2147483647 w 115"/>
              <a:gd name="T11" fmla="*/ 2147483647 h 89"/>
              <a:gd name="T12" fmla="*/ 2147483647 w 115"/>
              <a:gd name="T13" fmla="*/ 0 h 89"/>
              <a:gd name="T14" fmla="*/ 2147483647 w 115"/>
              <a:gd name="T15" fmla="*/ 2147483647 h 89"/>
              <a:gd name="T16" fmla="*/ 2147483647 w 115"/>
              <a:gd name="T17" fmla="*/ 2147483647 h 89"/>
              <a:gd name="T18" fmla="*/ 2147483647 w 115"/>
              <a:gd name="T19" fmla="*/ 2147483647 h 89"/>
              <a:gd name="T20" fmla="*/ 2147483647 w 115"/>
              <a:gd name="T21" fmla="*/ 2147483647 h 89"/>
              <a:gd name="T22" fmla="*/ 0 w 115"/>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89"/>
              <a:gd name="T38" fmla="*/ 115 w 115"/>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89">
                <a:moveTo>
                  <a:pt x="0" y="81"/>
                </a:moveTo>
                <a:lnTo>
                  <a:pt x="2" y="72"/>
                </a:lnTo>
                <a:lnTo>
                  <a:pt x="19" y="53"/>
                </a:lnTo>
                <a:lnTo>
                  <a:pt x="10" y="45"/>
                </a:lnTo>
                <a:lnTo>
                  <a:pt x="9" y="23"/>
                </a:lnTo>
                <a:lnTo>
                  <a:pt x="19" y="5"/>
                </a:lnTo>
                <a:lnTo>
                  <a:pt x="114" y="0"/>
                </a:lnTo>
                <a:lnTo>
                  <a:pt x="96" y="13"/>
                </a:lnTo>
                <a:lnTo>
                  <a:pt x="91" y="48"/>
                </a:lnTo>
                <a:lnTo>
                  <a:pt x="52" y="69"/>
                </a:lnTo>
                <a:lnTo>
                  <a:pt x="17" y="88"/>
                </a:lnTo>
                <a:lnTo>
                  <a:pt x="0" y="81"/>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8" name="Freeform 445"/>
          <p:cNvSpPr>
            <a:spLocks/>
          </p:cNvSpPr>
          <p:nvPr/>
        </p:nvSpPr>
        <p:spPr bwMode="auto">
          <a:xfrm>
            <a:off x="5586415" y="3349639"/>
            <a:ext cx="133352" cy="92075"/>
          </a:xfrm>
          <a:custGeom>
            <a:avLst/>
            <a:gdLst>
              <a:gd name="T0" fmla="*/ 0 w 84"/>
              <a:gd name="T1" fmla="*/ 2147483647 h 58"/>
              <a:gd name="T2" fmla="*/ 2147483647 w 84"/>
              <a:gd name="T3" fmla="*/ 2147483647 h 58"/>
              <a:gd name="T4" fmla="*/ 2147483647 w 84"/>
              <a:gd name="T5" fmla="*/ 2147483647 h 58"/>
              <a:gd name="T6" fmla="*/ 2147483647 w 84"/>
              <a:gd name="T7" fmla="*/ 2147483647 h 58"/>
              <a:gd name="T8" fmla="*/ 2147483647 w 84"/>
              <a:gd name="T9" fmla="*/ 0 h 58"/>
              <a:gd name="T10" fmla="*/ 2147483647 w 84"/>
              <a:gd name="T11" fmla="*/ 2147483647 h 58"/>
              <a:gd name="T12" fmla="*/ 2147483647 w 84"/>
              <a:gd name="T13" fmla="*/ 2147483647 h 58"/>
              <a:gd name="T14" fmla="*/ 2147483647 w 84"/>
              <a:gd name="T15" fmla="*/ 2147483647 h 58"/>
              <a:gd name="T16" fmla="*/ 2147483647 w 84"/>
              <a:gd name="T17" fmla="*/ 2147483647 h 58"/>
              <a:gd name="T18" fmla="*/ 2147483647 w 84"/>
              <a:gd name="T19" fmla="*/ 2147483647 h 58"/>
              <a:gd name="T20" fmla="*/ 0 w 84"/>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58"/>
              <a:gd name="T35" fmla="*/ 84 w 84"/>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58">
                <a:moveTo>
                  <a:pt x="0" y="26"/>
                </a:moveTo>
                <a:lnTo>
                  <a:pt x="4" y="25"/>
                </a:lnTo>
                <a:lnTo>
                  <a:pt x="11" y="34"/>
                </a:lnTo>
                <a:lnTo>
                  <a:pt x="46" y="33"/>
                </a:lnTo>
                <a:lnTo>
                  <a:pt x="79" y="0"/>
                </a:lnTo>
                <a:lnTo>
                  <a:pt x="83" y="20"/>
                </a:lnTo>
                <a:lnTo>
                  <a:pt x="73" y="21"/>
                </a:lnTo>
                <a:lnTo>
                  <a:pt x="79" y="33"/>
                </a:lnTo>
                <a:lnTo>
                  <a:pt x="65" y="57"/>
                </a:lnTo>
                <a:lnTo>
                  <a:pt x="15" y="51"/>
                </a:lnTo>
                <a:lnTo>
                  <a:pt x="0" y="26"/>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89" name="Freeform 446"/>
          <p:cNvSpPr>
            <a:spLocks/>
          </p:cNvSpPr>
          <p:nvPr/>
        </p:nvSpPr>
        <p:spPr bwMode="auto">
          <a:xfrm>
            <a:off x="5391154" y="3536950"/>
            <a:ext cx="246063" cy="166688"/>
          </a:xfrm>
          <a:custGeom>
            <a:avLst/>
            <a:gdLst>
              <a:gd name="T0" fmla="*/ 0 w 155"/>
              <a:gd name="T1" fmla="*/ 2147483647 h 105"/>
              <a:gd name="T2" fmla="*/ 2147483647 w 155"/>
              <a:gd name="T3" fmla="*/ 2147483647 h 105"/>
              <a:gd name="T4" fmla="*/ 2147483647 w 155"/>
              <a:gd name="T5" fmla="*/ 2147483647 h 105"/>
              <a:gd name="T6" fmla="*/ 2147483647 w 155"/>
              <a:gd name="T7" fmla="*/ 2147483647 h 105"/>
              <a:gd name="T8" fmla="*/ 2147483647 w 155"/>
              <a:gd name="T9" fmla="*/ 2147483647 h 105"/>
              <a:gd name="T10" fmla="*/ 2147483647 w 155"/>
              <a:gd name="T11" fmla="*/ 0 h 105"/>
              <a:gd name="T12" fmla="*/ 2147483647 w 155"/>
              <a:gd name="T13" fmla="*/ 2147483647 h 105"/>
              <a:gd name="T14" fmla="*/ 2147483647 w 155"/>
              <a:gd name="T15" fmla="*/ 2147483647 h 105"/>
              <a:gd name="T16" fmla="*/ 2147483647 w 155"/>
              <a:gd name="T17" fmla="*/ 2147483647 h 105"/>
              <a:gd name="T18" fmla="*/ 0 w 155"/>
              <a:gd name="T19" fmla="*/ 2147483647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05"/>
              <a:gd name="T32" fmla="*/ 155 w 15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05">
                <a:moveTo>
                  <a:pt x="0" y="104"/>
                </a:moveTo>
                <a:lnTo>
                  <a:pt x="41" y="81"/>
                </a:lnTo>
                <a:lnTo>
                  <a:pt x="34" y="69"/>
                </a:lnTo>
                <a:lnTo>
                  <a:pt x="46" y="56"/>
                </a:lnTo>
                <a:lnTo>
                  <a:pt x="86" y="12"/>
                </a:lnTo>
                <a:lnTo>
                  <a:pt x="138" y="0"/>
                </a:lnTo>
                <a:lnTo>
                  <a:pt x="154" y="41"/>
                </a:lnTo>
                <a:lnTo>
                  <a:pt x="141" y="56"/>
                </a:lnTo>
                <a:lnTo>
                  <a:pt x="82" y="84"/>
                </a:lnTo>
                <a:lnTo>
                  <a:pt x="0" y="104"/>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0" name="Freeform 447"/>
          <p:cNvSpPr>
            <a:spLocks/>
          </p:cNvSpPr>
          <p:nvPr/>
        </p:nvSpPr>
        <p:spPr bwMode="auto">
          <a:xfrm>
            <a:off x="5372104" y="3581400"/>
            <a:ext cx="93663" cy="122238"/>
          </a:xfrm>
          <a:custGeom>
            <a:avLst/>
            <a:gdLst>
              <a:gd name="T0" fmla="*/ 0 w 59"/>
              <a:gd name="T1" fmla="*/ 2147483647 h 77"/>
              <a:gd name="T2" fmla="*/ 2147483647 w 59"/>
              <a:gd name="T3" fmla="*/ 2147483647 h 77"/>
              <a:gd name="T4" fmla="*/ 2147483647 w 59"/>
              <a:gd name="T5" fmla="*/ 2147483647 h 77"/>
              <a:gd name="T6" fmla="*/ 2147483647 w 59"/>
              <a:gd name="T7" fmla="*/ 2147483647 h 77"/>
              <a:gd name="T8" fmla="*/ 2147483647 w 59"/>
              <a:gd name="T9" fmla="*/ 2147483647 h 77"/>
              <a:gd name="T10" fmla="*/ 2147483647 w 59"/>
              <a:gd name="T11" fmla="*/ 2147483647 h 77"/>
              <a:gd name="T12" fmla="*/ 2147483647 w 59"/>
              <a:gd name="T13" fmla="*/ 0 h 77"/>
              <a:gd name="T14" fmla="*/ 0 w 59"/>
              <a:gd name="T15" fmla="*/ 2147483647 h 77"/>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77"/>
              <a:gd name="T26" fmla="*/ 59 w 59"/>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77">
                <a:moveTo>
                  <a:pt x="0" y="15"/>
                </a:moveTo>
                <a:lnTo>
                  <a:pt x="12" y="76"/>
                </a:lnTo>
                <a:lnTo>
                  <a:pt x="53" y="53"/>
                </a:lnTo>
                <a:lnTo>
                  <a:pt x="46" y="41"/>
                </a:lnTo>
                <a:lnTo>
                  <a:pt x="58" y="28"/>
                </a:lnTo>
                <a:lnTo>
                  <a:pt x="58" y="11"/>
                </a:lnTo>
                <a:lnTo>
                  <a:pt x="29" y="0"/>
                </a:lnTo>
                <a:lnTo>
                  <a:pt x="0" y="15"/>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1" name="Freeform 448"/>
          <p:cNvSpPr>
            <a:spLocks/>
          </p:cNvSpPr>
          <p:nvPr/>
        </p:nvSpPr>
        <p:spPr bwMode="auto">
          <a:xfrm>
            <a:off x="5172079" y="3149601"/>
            <a:ext cx="112713" cy="120650"/>
          </a:xfrm>
          <a:custGeom>
            <a:avLst/>
            <a:gdLst>
              <a:gd name="T0" fmla="*/ 0 w 71"/>
              <a:gd name="T1" fmla="*/ 2147483647 h 76"/>
              <a:gd name="T2" fmla="*/ 2147483647 w 71"/>
              <a:gd name="T3" fmla="*/ 2147483647 h 76"/>
              <a:gd name="T4" fmla="*/ 2147483647 w 71"/>
              <a:gd name="T5" fmla="*/ 2147483647 h 76"/>
              <a:gd name="T6" fmla="*/ 2147483647 w 71"/>
              <a:gd name="T7" fmla="*/ 2147483647 h 76"/>
              <a:gd name="T8" fmla="*/ 2147483647 w 71"/>
              <a:gd name="T9" fmla="*/ 0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0 w 71"/>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76"/>
              <a:gd name="T41" fmla="*/ 71 w 71"/>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76">
                <a:moveTo>
                  <a:pt x="0" y="36"/>
                </a:moveTo>
                <a:lnTo>
                  <a:pt x="2" y="20"/>
                </a:lnTo>
                <a:lnTo>
                  <a:pt x="10" y="12"/>
                </a:lnTo>
                <a:lnTo>
                  <a:pt x="27" y="19"/>
                </a:lnTo>
                <a:lnTo>
                  <a:pt x="62" y="0"/>
                </a:lnTo>
                <a:lnTo>
                  <a:pt x="70" y="21"/>
                </a:lnTo>
                <a:lnTo>
                  <a:pt x="33" y="32"/>
                </a:lnTo>
                <a:lnTo>
                  <a:pt x="51" y="49"/>
                </a:lnTo>
                <a:lnTo>
                  <a:pt x="42" y="59"/>
                </a:lnTo>
                <a:lnTo>
                  <a:pt x="20" y="75"/>
                </a:lnTo>
                <a:lnTo>
                  <a:pt x="2" y="69"/>
                </a:lnTo>
                <a:lnTo>
                  <a:pt x="10" y="33"/>
                </a:lnTo>
                <a:lnTo>
                  <a:pt x="0" y="36"/>
                </a:lnTo>
              </a:path>
            </a:pathLst>
          </a:custGeom>
          <a:solidFill>
            <a:srgbClr val="FFFF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2" name="Freeform 449"/>
          <p:cNvSpPr>
            <a:spLocks/>
          </p:cNvSpPr>
          <p:nvPr/>
        </p:nvSpPr>
        <p:spPr bwMode="auto">
          <a:xfrm>
            <a:off x="5470528" y="3243277"/>
            <a:ext cx="47625" cy="41275"/>
          </a:xfrm>
          <a:custGeom>
            <a:avLst/>
            <a:gdLst>
              <a:gd name="T0" fmla="*/ 0 w 30"/>
              <a:gd name="T1" fmla="*/ 2147483647 h 26"/>
              <a:gd name="T2" fmla="*/ 2147483647 w 30"/>
              <a:gd name="T3" fmla="*/ 0 h 26"/>
              <a:gd name="T4" fmla="*/ 2147483647 w 30"/>
              <a:gd name="T5" fmla="*/ 2147483647 h 26"/>
              <a:gd name="T6" fmla="*/ 0 w 30"/>
              <a:gd name="T7" fmla="*/ 2147483647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0" y="16"/>
                </a:moveTo>
                <a:lnTo>
                  <a:pt x="24" y="0"/>
                </a:lnTo>
                <a:lnTo>
                  <a:pt x="29" y="25"/>
                </a:lnTo>
                <a:lnTo>
                  <a:pt x="0" y="16"/>
                </a:lnTo>
              </a:path>
            </a:pathLst>
          </a:custGeom>
          <a:solidFill>
            <a:srgbClr val="FFFF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3" name="Freeform 450"/>
          <p:cNvSpPr>
            <a:spLocks/>
          </p:cNvSpPr>
          <p:nvPr/>
        </p:nvSpPr>
        <p:spPr bwMode="auto">
          <a:xfrm>
            <a:off x="5178428" y="3111500"/>
            <a:ext cx="41275" cy="46038"/>
          </a:xfrm>
          <a:custGeom>
            <a:avLst/>
            <a:gdLst>
              <a:gd name="T0" fmla="*/ 0 w 26"/>
              <a:gd name="T1" fmla="*/ 2147483647 h 29"/>
              <a:gd name="T2" fmla="*/ 2147483647 w 26"/>
              <a:gd name="T3" fmla="*/ 2147483647 h 29"/>
              <a:gd name="T4" fmla="*/ 2147483647 w 26"/>
              <a:gd name="T5" fmla="*/ 2147483647 h 29"/>
              <a:gd name="T6" fmla="*/ 2147483647 w 26"/>
              <a:gd name="T7" fmla="*/ 0 h 29"/>
              <a:gd name="T8" fmla="*/ 0 w 26"/>
              <a:gd name="T9" fmla="*/ 2147483647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28"/>
                </a:moveTo>
                <a:lnTo>
                  <a:pt x="8" y="27"/>
                </a:lnTo>
                <a:lnTo>
                  <a:pt x="25" y="8"/>
                </a:lnTo>
                <a:lnTo>
                  <a:pt x="16" y="0"/>
                </a:lnTo>
                <a:lnTo>
                  <a:pt x="0" y="28"/>
                </a:lnTo>
              </a:path>
            </a:pathLst>
          </a:custGeom>
          <a:solidFill>
            <a:srgbClr val="FFFF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4" name="Freeform 451"/>
          <p:cNvSpPr>
            <a:spLocks/>
          </p:cNvSpPr>
          <p:nvPr/>
        </p:nvSpPr>
        <p:spPr bwMode="auto">
          <a:xfrm>
            <a:off x="4525964" y="3155950"/>
            <a:ext cx="398463" cy="369888"/>
          </a:xfrm>
          <a:custGeom>
            <a:avLst/>
            <a:gdLst>
              <a:gd name="T0" fmla="*/ 0 w 251"/>
              <a:gd name="T1" fmla="*/ 2147483647 h 233"/>
              <a:gd name="T2" fmla="*/ 0 w 251"/>
              <a:gd name="T3" fmla="*/ 2147483647 h 233"/>
              <a:gd name="T4" fmla="*/ 2147483647 w 251"/>
              <a:gd name="T5" fmla="*/ 0 h 233"/>
              <a:gd name="T6" fmla="*/ 2147483647 w 251"/>
              <a:gd name="T7" fmla="*/ 2147483647 h 233"/>
              <a:gd name="T8" fmla="*/ 2147483647 w 251"/>
              <a:gd name="T9" fmla="*/ 2147483647 h 233"/>
              <a:gd name="T10" fmla="*/ 2147483647 w 251"/>
              <a:gd name="T11" fmla="*/ 2147483647 h 233"/>
              <a:gd name="T12" fmla="*/ 2147483647 w 251"/>
              <a:gd name="T13" fmla="*/ 2147483647 h 233"/>
              <a:gd name="T14" fmla="*/ 2147483647 w 251"/>
              <a:gd name="T15" fmla="*/ 2147483647 h 233"/>
              <a:gd name="T16" fmla="*/ 2147483647 w 251"/>
              <a:gd name="T17" fmla="*/ 2147483647 h 233"/>
              <a:gd name="T18" fmla="*/ 2147483647 w 251"/>
              <a:gd name="T19" fmla="*/ 2147483647 h 233"/>
              <a:gd name="T20" fmla="*/ 2147483647 w 251"/>
              <a:gd name="T21" fmla="*/ 2147483647 h 233"/>
              <a:gd name="T22" fmla="*/ 2147483647 w 251"/>
              <a:gd name="T23" fmla="*/ 2147483647 h 233"/>
              <a:gd name="T24" fmla="*/ 2147483647 w 251"/>
              <a:gd name="T25" fmla="*/ 2147483647 h 233"/>
              <a:gd name="T26" fmla="*/ 2147483647 w 251"/>
              <a:gd name="T27" fmla="*/ 2147483647 h 233"/>
              <a:gd name="T28" fmla="*/ 2147483647 w 251"/>
              <a:gd name="T29" fmla="*/ 2147483647 h 233"/>
              <a:gd name="T30" fmla="*/ 2147483647 w 251"/>
              <a:gd name="T31" fmla="*/ 2147483647 h 233"/>
              <a:gd name="T32" fmla="*/ 2147483647 w 251"/>
              <a:gd name="T33" fmla="*/ 2147483647 h 233"/>
              <a:gd name="T34" fmla="*/ 2147483647 w 251"/>
              <a:gd name="T35" fmla="*/ 2147483647 h 233"/>
              <a:gd name="T36" fmla="*/ 0 w 251"/>
              <a:gd name="T37" fmla="*/ 2147483647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1"/>
              <a:gd name="T58" fmla="*/ 0 h 233"/>
              <a:gd name="T59" fmla="*/ 251 w 251"/>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1" h="233">
                <a:moveTo>
                  <a:pt x="0" y="121"/>
                </a:moveTo>
                <a:lnTo>
                  <a:pt x="0" y="50"/>
                </a:lnTo>
                <a:lnTo>
                  <a:pt x="32" y="0"/>
                </a:lnTo>
                <a:lnTo>
                  <a:pt x="91" y="15"/>
                </a:lnTo>
                <a:lnTo>
                  <a:pt x="103" y="32"/>
                </a:lnTo>
                <a:lnTo>
                  <a:pt x="151" y="50"/>
                </a:lnTo>
                <a:lnTo>
                  <a:pt x="167" y="44"/>
                </a:lnTo>
                <a:lnTo>
                  <a:pt x="168" y="19"/>
                </a:lnTo>
                <a:lnTo>
                  <a:pt x="184" y="7"/>
                </a:lnTo>
                <a:lnTo>
                  <a:pt x="250" y="27"/>
                </a:lnTo>
                <a:lnTo>
                  <a:pt x="243" y="54"/>
                </a:lnTo>
                <a:lnTo>
                  <a:pt x="250" y="190"/>
                </a:lnTo>
                <a:lnTo>
                  <a:pt x="250" y="223"/>
                </a:lnTo>
                <a:lnTo>
                  <a:pt x="236" y="223"/>
                </a:lnTo>
                <a:lnTo>
                  <a:pt x="236" y="232"/>
                </a:lnTo>
                <a:lnTo>
                  <a:pt x="107" y="167"/>
                </a:lnTo>
                <a:lnTo>
                  <a:pt x="91" y="173"/>
                </a:lnTo>
                <a:lnTo>
                  <a:pt x="37" y="165"/>
                </a:lnTo>
                <a:lnTo>
                  <a:pt x="0" y="121"/>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5" name="Freeform 452"/>
          <p:cNvSpPr>
            <a:spLocks/>
          </p:cNvSpPr>
          <p:nvPr/>
        </p:nvSpPr>
        <p:spPr bwMode="auto">
          <a:xfrm>
            <a:off x="5578478" y="3349639"/>
            <a:ext cx="15875" cy="42863"/>
          </a:xfrm>
          <a:custGeom>
            <a:avLst/>
            <a:gdLst>
              <a:gd name="T0" fmla="*/ 0 w 10"/>
              <a:gd name="T1" fmla="*/ 2147483647 h 27"/>
              <a:gd name="T2" fmla="*/ 2147483647 w 10"/>
              <a:gd name="T3" fmla="*/ 2147483647 h 27"/>
              <a:gd name="T4" fmla="*/ 2147483647 w 10"/>
              <a:gd name="T5" fmla="*/ 2147483647 h 27"/>
              <a:gd name="T6" fmla="*/ 2147483647 w 10"/>
              <a:gd name="T7" fmla="*/ 0 h 27"/>
              <a:gd name="T8" fmla="*/ 0 w 10"/>
              <a:gd name="T9" fmla="*/ 2147483647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0" y="22"/>
                </a:moveTo>
                <a:lnTo>
                  <a:pt x="5" y="26"/>
                </a:lnTo>
                <a:lnTo>
                  <a:pt x="9" y="25"/>
                </a:lnTo>
                <a:lnTo>
                  <a:pt x="5" y="0"/>
                </a:lnTo>
                <a:lnTo>
                  <a:pt x="0" y="22"/>
                </a:lnTo>
              </a:path>
            </a:pathLst>
          </a:custGeom>
          <a:solidFill>
            <a:srgbClr val="FF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6" name="Freeform 453"/>
          <p:cNvSpPr>
            <a:spLocks/>
          </p:cNvSpPr>
          <p:nvPr/>
        </p:nvSpPr>
        <p:spPr bwMode="auto">
          <a:xfrm>
            <a:off x="4911727" y="3198813"/>
            <a:ext cx="285752" cy="266700"/>
          </a:xfrm>
          <a:custGeom>
            <a:avLst/>
            <a:gdLst>
              <a:gd name="T0" fmla="*/ 0 w 180"/>
              <a:gd name="T1" fmla="*/ 2147483647 h 168"/>
              <a:gd name="T2" fmla="*/ 2147483647 w 180"/>
              <a:gd name="T3" fmla="*/ 2147483647 h 168"/>
              <a:gd name="T4" fmla="*/ 2147483647 w 180"/>
              <a:gd name="T5" fmla="*/ 2147483647 h 168"/>
              <a:gd name="T6" fmla="*/ 2147483647 w 180"/>
              <a:gd name="T7" fmla="*/ 2147483647 h 168"/>
              <a:gd name="T8" fmla="*/ 2147483647 w 180"/>
              <a:gd name="T9" fmla="*/ 2147483647 h 168"/>
              <a:gd name="T10" fmla="*/ 2147483647 w 180"/>
              <a:gd name="T11" fmla="*/ 2147483647 h 168"/>
              <a:gd name="T12" fmla="*/ 2147483647 w 180"/>
              <a:gd name="T13" fmla="*/ 2147483647 h 168"/>
              <a:gd name="T14" fmla="*/ 2147483647 w 180"/>
              <a:gd name="T15" fmla="*/ 2147483647 h 168"/>
              <a:gd name="T16" fmla="*/ 2147483647 w 180"/>
              <a:gd name="T17" fmla="*/ 2147483647 h 168"/>
              <a:gd name="T18" fmla="*/ 2147483647 w 180"/>
              <a:gd name="T19" fmla="*/ 2147483647 h 168"/>
              <a:gd name="T20" fmla="*/ 2147483647 w 180"/>
              <a:gd name="T21" fmla="*/ 2147483647 h 168"/>
              <a:gd name="T22" fmla="*/ 2147483647 w 180"/>
              <a:gd name="T23" fmla="*/ 2147483647 h 168"/>
              <a:gd name="T24" fmla="*/ 2147483647 w 180"/>
              <a:gd name="T25" fmla="*/ 2147483647 h 168"/>
              <a:gd name="T26" fmla="*/ 2147483647 w 180"/>
              <a:gd name="T27" fmla="*/ 0 h 168"/>
              <a:gd name="T28" fmla="*/ 0 w 180"/>
              <a:gd name="T29" fmla="*/ 2147483647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168"/>
              <a:gd name="T47" fmla="*/ 180 w 180"/>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168">
                <a:moveTo>
                  <a:pt x="0" y="27"/>
                </a:moveTo>
                <a:lnTo>
                  <a:pt x="7" y="163"/>
                </a:lnTo>
                <a:lnTo>
                  <a:pt x="151" y="167"/>
                </a:lnTo>
                <a:lnTo>
                  <a:pt x="176" y="146"/>
                </a:lnTo>
                <a:lnTo>
                  <a:pt x="179" y="131"/>
                </a:lnTo>
                <a:lnTo>
                  <a:pt x="125" y="35"/>
                </a:lnTo>
                <a:lnTo>
                  <a:pt x="151" y="66"/>
                </a:lnTo>
                <a:lnTo>
                  <a:pt x="164" y="40"/>
                </a:lnTo>
                <a:lnTo>
                  <a:pt x="151" y="5"/>
                </a:lnTo>
                <a:lnTo>
                  <a:pt x="118" y="11"/>
                </a:lnTo>
                <a:lnTo>
                  <a:pt x="117" y="1"/>
                </a:lnTo>
                <a:lnTo>
                  <a:pt x="99" y="1"/>
                </a:lnTo>
                <a:lnTo>
                  <a:pt x="70" y="14"/>
                </a:lnTo>
                <a:lnTo>
                  <a:pt x="7" y="0"/>
                </a:lnTo>
                <a:lnTo>
                  <a:pt x="0" y="27"/>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7" name="Freeform 454"/>
          <p:cNvSpPr>
            <a:spLocks/>
          </p:cNvSpPr>
          <p:nvPr/>
        </p:nvSpPr>
        <p:spPr bwMode="auto">
          <a:xfrm>
            <a:off x="5375278" y="2898776"/>
            <a:ext cx="104775" cy="77788"/>
          </a:xfrm>
          <a:custGeom>
            <a:avLst/>
            <a:gdLst>
              <a:gd name="T0" fmla="*/ 0 w 66"/>
              <a:gd name="T1" fmla="*/ 2147483647 h 49"/>
              <a:gd name="T2" fmla="*/ 2147483647 w 66"/>
              <a:gd name="T3" fmla="*/ 2147483647 h 49"/>
              <a:gd name="T4" fmla="*/ 2147483647 w 66"/>
              <a:gd name="T5" fmla="*/ 2147483647 h 49"/>
              <a:gd name="T6" fmla="*/ 2147483647 w 66"/>
              <a:gd name="T7" fmla="*/ 2147483647 h 49"/>
              <a:gd name="T8" fmla="*/ 2147483647 w 66"/>
              <a:gd name="T9" fmla="*/ 2147483647 h 49"/>
              <a:gd name="T10" fmla="*/ 2147483647 w 66"/>
              <a:gd name="T11" fmla="*/ 2147483647 h 49"/>
              <a:gd name="T12" fmla="*/ 2147483647 w 66"/>
              <a:gd name="T13" fmla="*/ 2147483647 h 49"/>
              <a:gd name="T14" fmla="*/ 2147483647 w 66"/>
              <a:gd name="T15" fmla="*/ 2147483647 h 49"/>
              <a:gd name="T16" fmla="*/ 2147483647 w 66"/>
              <a:gd name="T17" fmla="*/ 2147483647 h 49"/>
              <a:gd name="T18" fmla="*/ 2147483647 w 66"/>
              <a:gd name="T19" fmla="*/ 2147483647 h 49"/>
              <a:gd name="T20" fmla="*/ 2147483647 w 66"/>
              <a:gd name="T21" fmla="*/ 2147483647 h 49"/>
              <a:gd name="T22" fmla="*/ 2147483647 w 66"/>
              <a:gd name="T23" fmla="*/ 2147483647 h 49"/>
              <a:gd name="T24" fmla="*/ 2147483647 w 66"/>
              <a:gd name="T25" fmla="*/ 2147483647 h 49"/>
              <a:gd name="T26" fmla="*/ 2147483647 w 66"/>
              <a:gd name="T27" fmla="*/ 2147483647 h 49"/>
              <a:gd name="T28" fmla="*/ 2147483647 w 66"/>
              <a:gd name="T29" fmla="*/ 2147483647 h 49"/>
              <a:gd name="T30" fmla="*/ 2147483647 w 66"/>
              <a:gd name="T31" fmla="*/ 0 h 49"/>
              <a:gd name="T32" fmla="*/ 2147483647 w 66"/>
              <a:gd name="T33" fmla="*/ 2147483647 h 49"/>
              <a:gd name="T34" fmla="*/ 0 w 66"/>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9"/>
              <a:gd name="T56" fmla="*/ 66 w 66"/>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9">
                <a:moveTo>
                  <a:pt x="0" y="7"/>
                </a:moveTo>
                <a:lnTo>
                  <a:pt x="8" y="15"/>
                </a:lnTo>
                <a:lnTo>
                  <a:pt x="17" y="27"/>
                </a:lnTo>
                <a:lnTo>
                  <a:pt x="33" y="42"/>
                </a:lnTo>
                <a:lnTo>
                  <a:pt x="42" y="33"/>
                </a:lnTo>
                <a:lnTo>
                  <a:pt x="43" y="41"/>
                </a:lnTo>
                <a:lnTo>
                  <a:pt x="50" y="42"/>
                </a:lnTo>
                <a:lnTo>
                  <a:pt x="61" y="48"/>
                </a:lnTo>
                <a:lnTo>
                  <a:pt x="65" y="41"/>
                </a:lnTo>
                <a:lnTo>
                  <a:pt x="49" y="29"/>
                </a:lnTo>
                <a:lnTo>
                  <a:pt x="45" y="19"/>
                </a:lnTo>
                <a:lnTo>
                  <a:pt x="38" y="14"/>
                </a:lnTo>
                <a:lnTo>
                  <a:pt x="38" y="8"/>
                </a:lnTo>
                <a:lnTo>
                  <a:pt x="31" y="6"/>
                </a:lnTo>
                <a:lnTo>
                  <a:pt x="21" y="3"/>
                </a:lnTo>
                <a:lnTo>
                  <a:pt x="11" y="0"/>
                </a:lnTo>
                <a:lnTo>
                  <a:pt x="4" y="1"/>
                </a:lnTo>
                <a:lnTo>
                  <a:pt x="0" y="7"/>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8" name="Freeform 455"/>
          <p:cNvSpPr>
            <a:spLocks/>
          </p:cNvSpPr>
          <p:nvPr/>
        </p:nvSpPr>
        <p:spPr bwMode="auto">
          <a:xfrm>
            <a:off x="4878390" y="2455863"/>
            <a:ext cx="204788" cy="157162"/>
          </a:xfrm>
          <a:custGeom>
            <a:avLst/>
            <a:gdLst>
              <a:gd name="T0" fmla="*/ 2147483647 w 129"/>
              <a:gd name="T1" fmla="*/ 0 h 99"/>
              <a:gd name="T2" fmla="*/ 2147483647 w 129"/>
              <a:gd name="T3" fmla="*/ 2147483647 h 99"/>
              <a:gd name="T4" fmla="*/ 2147483647 w 129"/>
              <a:gd name="T5" fmla="*/ 2147483647 h 99"/>
              <a:gd name="T6" fmla="*/ 2147483647 w 129"/>
              <a:gd name="T7" fmla="*/ 2147483647 h 99"/>
              <a:gd name="T8" fmla="*/ 2147483647 w 129"/>
              <a:gd name="T9" fmla="*/ 2147483647 h 99"/>
              <a:gd name="T10" fmla="*/ 2147483647 w 129"/>
              <a:gd name="T11" fmla="*/ 2147483647 h 99"/>
              <a:gd name="T12" fmla="*/ 2147483647 w 129"/>
              <a:gd name="T13" fmla="*/ 2147483647 h 99"/>
              <a:gd name="T14" fmla="*/ 2147483647 w 129"/>
              <a:gd name="T15" fmla="*/ 2147483647 h 99"/>
              <a:gd name="T16" fmla="*/ 2147483647 w 129"/>
              <a:gd name="T17" fmla="*/ 2147483647 h 99"/>
              <a:gd name="T18" fmla="*/ 2147483647 w 129"/>
              <a:gd name="T19" fmla="*/ 2147483647 h 99"/>
              <a:gd name="T20" fmla="*/ 2147483647 w 129"/>
              <a:gd name="T21" fmla="*/ 2147483647 h 99"/>
              <a:gd name="T22" fmla="*/ 2147483647 w 129"/>
              <a:gd name="T23" fmla="*/ 2147483647 h 99"/>
              <a:gd name="T24" fmla="*/ 2147483647 w 129"/>
              <a:gd name="T25" fmla="*/ 2147483647 h 99"/>
              <a:gd name="T26" fmla="*/ 2147483647 w 129"/>
              <a:gd name="T27" fmla="*/ 2147483647 h 99"/>
              <a:gd name="T28" fmla="*/ 2147483647 w 129"/>
              <a:gd name="T29" fmla="*/ 2147483647 h 99"/>
              <a:gd name="T30" fmla="*/ 2147483647 w 129"/>
              <a:gd name="T31" fmla="*/ 2147483647 h 99"/>
              <a:gd name="T32" fmla="*/ 2147483647 w 129"/>
              <a:gd name="T33" fmla="*/ 2147483647 h 99"/>
              <a:gd name="T34" fmla="*/ 2147483647 w 129"/>
              <a:gd name="T35" fmla="*/ 2147483647 h 99"/>
              <a:gd name="T36" fmla="*/ 2147483647 w 129"/>
              <a:gd name="T37" fmla="*/ 2147483647 h 99"/>
              <a:gd name="T38" fmla="*/ 2147483647 w 129"/>
              <a:gd name="T39" fmla="*/ 2147483647 h 99"/>
              <a:gd name="T40" fmla="*/ 2147483647 w 129"/>
              <a:gd name="T41" fmla="*/ 2147483647 h 99"/>
              <a:gd name="T42" fmla="*/ 2147483647 w 129"/>
              <a:gd name="T43" fmla="*/ 2147483647 h 99"/>
              <a:gd name="T44" fmla="*/ 2147483647 w 129"/>
              <a:gd name="T45" fmla="*/ 2147483647 h 99"/>
              <a:gd name="T46" fmla="*/ 2147483647 w 129"/>
              <a:gd name="T47" fmla="*/ 2147483647 h 99"/>
              <a:gd name="T48" fmla="*/ 2147483647 w 129"/>
              <a:gd name="T49" fmla="*/ 2147483647 h 99"/>
              <a:gd name="T50" fmla="*/ 2147483647 w 129"/>
              <a:gd name="T51" fmla="*/ 2147483647 h 99"/>
              <a:gd name="T52" fmla="*/ 2147483647 w 129"/>
              <a:gd name="T53" fmla="*/ 2147483647 h 99"/>
              <a:gd name="T54" fmla="*/ 2147483647 w 129"/>
              <a:gd name="T55" fmla="*/ 2147483647 h 99"/>
              <a:gd name="T56" fmla="*/ 2147483647 w 129"/>
              <a:gd name="T57" fmla="*/ 2147483647 h 99"/>
              <a:gd name="T58" fmla="*/ 2147483647 w 129"/>
              <a:gd name="T59" fmla="*/ 2147483647 h 99"/>
              <a:gd name="T60" fmla="*/ 0 w 129"/>
              <a:gd name="T61" fmla="*/ 2147483647 h 99"/>
              <a:gd name="T62" fmla="*/ 2147483647 w 129"/>
              <a:gd name="T63" fmla="*/ 2147483647 h 99"/>
              <a:gd name="T64" fmla="*/ 2147483647 w 129"/>
              <a:gd name="T65" fmla="*/ 2147483647 h 99"/>
              <a:gd name="T66" fmla="*/ 2147483647 w 129"/>
              <a:gd name="T67" fmla="*/ 2147483647 h 99"/>
              <a:gd name="T68" fmla="*/ 2147483647 w 129"/>
              <a:gd name="T69" fmla="*/ 2147483647 h 99"/>
              <a:gd name="T70" fmla="*/ 2147483647 w 129"/>
              <a:gd name="T71" fmla="*/ 2147483647 h 99"/>
              <a:gd name="T72" fmla="*/ 2147483647 w 129"/>
              <a:gd name="T73" fmla="*/ 2147483647 h 99"/>
              <a:gd name="T74" fmla="*/ 2147483647 w 129"/>
              <a:gd name="T75" fmla="*/ 2147483647 h 99"/>
              <a:gd name="T76" fmla="*/ 2147483647 w 129"/>
              <a:gd name="T77" fmla="*/ 2147483647 h 99"/>
              <a:gd name="T78" fmla="*/ 2147483647 w 129"/>
              <a:gd name="T79" fmla="*/ 0 h 99"/>
              <a:gd name="T80" fmla="*/ 2147483647 w 129"/>
              <a:gd name="T81" fmla="*/ 0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9"/>
              <a:gd name="T124" fmla="*/ 0 h 99"/>
              <a:gd name="T125" fmla="*/ 129 w 129"/>
              <a:gd name="T126" fmla="*/ 99 h 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9" h="99">
                <a:moveTo>
                  <a:pt x="42" y="0"/>
                </a:moveTo>
                <a:lnTo>
                  <a:pt x="52" y="2"/>
                </a:lnTo>
                <a:lnTo>
                  <a:pt x="63" y="9"/>
                </a:lnTo>
                <a:lnTo>
                  <a:pt x="80" y="9"/>
                </a:lnTo>
                <a:lnTo>
                  <a:pt x="98" y="11"/>
                </a:lnTo>
                <a:lnTo>
                  <a:pt x="106" y="23"/>
                </a:lnTo>
                <a:lnTo>
                  <a:pt x="114" y="40"/>
                </a:lnTo>
                <a:lnTo>
                  <a:pt x="116" y="46"/>
                </a:lnTo>
                <a:lnTo>
                  <a:pt x="123" y="51"/>
                </a:lnTo>
                <a:lnTo>
                  <a:pt x="128" y="56"/>
                </a:lnTo>
                <a:lnTo>
                  <a:pt x="128" y="61"/>
                </a:lnTo>
                <a:lnTo>
                  <a:pt x="120" y="61"/>
                </a:lnTo>
                <a:lnTo>
                  <a:pt x="108" y="61"/>
                </a:lnTo>
                <a:lnTo>
                  <a:pt x="114" y="68"/>
                </a:lnTo>
                <a:lnTo>
                  <a:pt x="118" y="72"/>
                </a:lnTo>
                <a:lnTo>
                  <a:pt x="120" y="81"/>
                </a:lnTo>
                <a:lnTo>
                  <a:pt x="114" y="85"/>
                </a:lnTo>
                <a:lnTo>
                  <a:pt x="104" y="85"/>
                </a:lnTo>
                <a:lnTo>
                  <a:pt x="102" y="85"/>
                </a:lnTo>
                <a:lnTo>
                  <a:pt x="98" y="88"/>
                </a:lnTo>
                <a:lnTo>
                  <a:pt x="98" y="96"/>
                </a:lnTo>
                <a:lnTo>
                  <a:pt x="91" y="98"/>
                </a:lnTo>
                <a:lnTo>
                  <a:pt x="85" y="94"/>
                </a:lnTo>
                <a:lnTo>
                  <a:pt x="75" y="92"/>
                </a:lnTo>
                <a:lnTo>
                  <a:pt x="66" y="88"/>
                </a:lnTo>
                <a:lnTo>
                  <a:pt x="57" y="90"/>
                </a:lnTo>
                <a:lnTo>
                  <a:pt x="31" y="81"/>
                </a:lnTo>
                <a:lnTo>
                  <a:pt x="20" y="83"/>
                </a:lnTo>
                <a:lnTo>
                  <a:pt x="11" y="81"/>
                </a:lnTo>
                <a:lnTo>
                  <a:pt x="6" y="88"/>
                </a:lnTo>
                <a:lnTo>
                  <a:pt x="0" y="71"/>
                </a:lnTo>
                <a:lnTo>
                  <a:pt x="12" y="61"/>
                </a:lnTo>
                <a:lnTo>
                  <a:pt x="4" y="40"/>
                </a:lnTo>
                <a:lnTo>
                  <a:pt x="11" y="42"/>
                </a:lnTo>
                <a:lnTo>
                  <a:pt x="12" y="38"/>
                </a:lnTo>
                <a:lnTo>
                  <a:pt x="14" y="30"/>
                </a:lnTo>
                <a:lnTo>
                  <a:pt x="19" y="26"/>
                </a:lnTo>
                <a:lnTo>
                  <a:pt x="20" y="17"/>
                </a:lnTo>
                <a:lnTo>
                  <a:pt x="29" y="8"/>
                </a:lnTo>
                <a:lnTo>
                  <a:pt x="35" y="0"/>
                </a:lnTo>
                <a:lnTo>
                  <a:pt x="42" y="0"/>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999" name="Freeform 456"/>
          <p:cNvSpPr>
            <a:spLocks/>
          </p:cNvSpPr>
          <p:nvPr/>
        </p:nvSpPr>
        <p:spPr bwMode="auto">
          <a:xfrm>
            <a:off x="4849814" y="2566988"/>
            <a:ext cx="447675" cy="258762"/>
          </a:xfrm>
          <a:custGeom>
            <a:avLst/>
            <a:gdLst>
              <a:gd name="T0" fmla="*/ 2147483647 w 282"/>
              <a:gd name="T1" fmla="*/ 2147483647 h 163"/>
              <a:gd name="T2" fmla="*/ 2147483647 w 282"/>
              <a:gd name="T3" fmla="*/ 0 h 163"/>
              <a:gd name="T4" fmla="*/ 2147483647 w 282"/>
              <a:gd name="T5" fmla="*/ 2147483647 h 163"/>
              <a:gd name="T6" fmla="*/ 2147483647 w 282"/>
              <a:gd name="T7" fmla="*/ 2147483647 h 163"/>
              <a:gd name="T8" fmla="*/ 2147483647 w 282"/>
              <a:gd name="T9" fmla="*/ 2147483647 h 163"/>
              <a:gd name="T10" fmla="*/ 2147483647 w 282"/>
              <a:gd name="T11" fmla="*/ 2147483647 h 163"/>
              <a:gd name="T12" fmla="*/ 2147483647 w 282"/>
              <a:gd name="T13" fmla="*/ 2147483647 h 163"/>
              <a:gd name="T14" fmla="*/ 2147483647 w 282"/>
              <a:gd name="T15" fmla="*/ 2147483647 h 163"/>
              <a:gd name="T16" fmla="*/ 2147483647 w 282"/>
              <a:gd name="T17" fmla="*/ 2147483647 h 163"/>
              <a:gd name="T18" fmla="*/ 2147483647 w 282"/>
              <a:gd name="T19" fmla="*/ 2147483647 h 163"/>
              <a:gd name="T20" fmla="*/ 2147483647 w 282"/>
              <a:gd name="T21" fmla="*/ 2147483647 h 163"/>
              <a:gd name="T22" fmla="*/ 2147483647 w 282"/>
              <a:gd name="T23" fmla="*/ 2147483647 h 163"/>
              <a:gd name="T24" fmla="*/ 2147483647 w 282"/>
              <a:gd name="T25" fmla="*/ 2147483647 h 163"/>
              <a:gd name="T26" fmla="*/ 2147483647 w 282"/>
              <a:gd name="T27" fmla="*/ 2147483647 h 163"/>
              <a:gd name="T28" fmla="*/ 2147483647 w 282"/>
              <a:gd name="T29" fmla="*/ 2147483647 h 163"/>
              <a:gd name="T30" fmla="*/ 2147483647 w 282"/>
              <a:gd name="T31" fmla="*/ 2147483647 h 163"/>
              <a:gd name="T32" fmla="*/ 2147483647 w 282"/>
              <a:gd name="T33" fmla="*/ 2147483647 h 163"/>
              <a:gd name="T34" fmla="*/ 2147483647 w 282"/>
              <a:gd name="T35" fmla="*/ 2147483647 h 163"/>
              <a:gd name="T36" fmla="*/ 2147483647 w 282"/>
              <a:gd name="T37" fmla="*/ 2147483647 h 163"/>
              <a:gd name="T38" fmla="*/ 2147483647 w 282"/>
              <a:gd name="T39" fmla="*/ 2147483647 h 163"/>
              <a:gd name="T40" fmla="*/ 2147483647 w 282"/>
              <a:gd name="T41" fmla="*/ 2147483647 h 163"/>
              <a:gd name="T42" fmla="*/ 2147483647 w 282"/>
              <a:gd name="T43" fmla="*/ 2147483647 h 163"/>
              <a:gd name="T44" fmla="*/ 2147483647 w 282"/>
              <a:gd name="T45" fmla="*/ 2147483647 h 163"/>
              <a:gd name="T46" fmla="*/ 2147483647 w 282"/>
              <a:gd name="T47" fmla="*/ 2147483647 h 163"/>
              <a:gd name="T48" fmla="*/ 2147483647 w 282"/>
              <a:gd name="T49" fmla="*/ 2147483647 h 163"/>
              <a:gd name="T50" fmla="*/ 2147483647 w 282"/>
              <a:gd name="T51" fmla="*/ 2147483647 h 163"/>
              <a:gd name="T52" fmla="*/ 2147483647 w 282"/>
              <a:gd name="T53" fmla="*/ 2147483647 h 163"/>
              <a:gd name="T54" fmla="*/ 2147483647 w 282"/>
              <a:gd name="T55" fmla="*/ 2147483647 h 163"/>
              <a:gd name="T56" fmla="*/ 2147483647 w 282"/>
              <a:gd name="T57" fmla="*/ 2147483647 h 163"/>
              <a:gd name="T58" fmla="*/ 2147483647 w 282"/>
              <a:gd name="T59" fmla="*/ 2147483647 h 163"/>
              <a:gd name="T60" fmla="*/ 2147483647 w 282"/>
              <a:gd name="T61" fmla="*/ 2147483647 h 163"/>
              <a:gd name="T62" fmla="*/ 2147483647 w 282"/>
              <a:gd name="T63" fmla="*/ 2147483647 h 163"/>
              <a:gd name="T64" fmla="*/ 2147483647 w 282"/>
              <a:gd name="T65" fmla="*/ 2147483647 h 163"/>
              <a:gd name="T66" fmla="*/ 2147483647 w 282"/>
              <a:gd name="T67" fmla="*/ 2147483647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163"/>
              <a:gd name="T104" fmla="*/ 282 w 282"/>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163">
                <a:moveTo>
                  <a:pt x="140" y="8"/>
                </a:moveTo>
                <a:lnTo>
                  <a:pt x="144" y="7"/>
                </a:lnTo>
                <a:lnTo>
                  <a:pt x="152" y="2"/>
                </a:lnTo>
                <a:lnTo>
                  <a:pt x="158" y="0"/>
                </a:lnTo>
                <a:lnTo>
                  <a:pt x="171" y="2"/>
                </a:lnTo>
                <a:lnTo>
                  <a:pt x="175" y="11"/>
                </a:lnTo>
                <a:lnTo>
                  <a:pt x="178" y="20"/>
                </a:lnTo>
                <a:lnTo>
                  <a:pt x="182" y="24"/>
                </a:lnTo>
                <a:lnTo>
                  <a:pt x="188" y="22"/>
                </a:lnTo>
                <a:lnTo>
                  <a:pt x="202" y="35"/>
                </a:lnTo>
                <a:lnTo>
                  <a:pt x="209" y="45"/>
                </a:lnTo>
                <a:lnTo>
                  <a:pt x="228" y="53"/>
                </a:lnTo>
                <a:lnTo>
                  <a:pt x="241" y="55"/>
                </a:lnTo>
                <a:lnTo>
                  <a:pt x="247" y="53"/>
                </a:lnTo>
                <a:lnTo>
                  <a:pt x="259" y="58"/>
                </a:lnTo>
                <a:lnTo>
                  <a:pt x="273" y="60"/>
                </a:lnTo>
                <a:lnTo>
                  <a:pt x="281" y="85"/>
                </a:lnTo>
                <a:lnTo>
                  <a:pt x="267" y="88"/>
                </a:lnTo>
                <a:lnTo>
                  <a:pt x="264" y="100"/>
                </a:lnTo>
                <a:lnTo>
                  <a:pt x="243" y="113"/>
                </a:lnTo>
                <a:lnTo>
                  <a:pt x="210" y="121"/>
                </a:lnTo>
                <a:lnTo>
                  <a:pt x="207" y="132"/>
                </a:lnTo>
                <a:lnTo>
                  <a:pt x="193" y="128"/>
                </a:lnTo>
                <a:lnTo>
                  <a:pt x="208" y="143"/>
                </a:lnTo>
                <a:lnTo>
                  <a:pt x="227" y="145"/>
                </a:lnTo>
                <a:lnTo>
                  <a:pt x="190" y="162"/>
                </a:lnTo>
                <a:lnTo>
                  <a:pt x="169" y="144"/>
                </a:lnTo>
                <a:lnTo>
                  <a:pt x="186" y="130"/>
                </a:lnTo>
                <a:lnTo>
                  <a:pt x="169" y="126"/>
                </a:lnTo>
                <a:lnTo>
                  <a:pt x="157" y="126"/>
                </a:lnTo>
                <a:lnTo>
                  <a:pt x="159" y="115"/>
                </a:lnTo>
                <a:lnTo>
                  <a:pt x="156" y="116"/>
                </a:lnTo>
                <a:lnTo>
                  <a:pt x="130" y="122"/>
                </a:lnTo>
                <a:lnTo>
                  <a:pt x="120" y="144"/>
                </a:lnTo>
                <a:lnTo>
                  <a:pt x="103" y="142"/>
                </a:lnTo>
                <a:lnTo>
                  <a:pt x="107" y="128"/>
                </a:lnTo>
                <a:lnTo>
                  <a:pt x="108" y="121"/>
                </a:lnTo>
                <a:lnTo>
                  <a:pt x="118" y="118"/>
                </a:lnTo>
                <a:lnTo>
                  <a:pt x="123" y="113"/>
                </a:lnTo>
                <a:lnTo>
                  <a:pt x="124" y="109"/>
                </a:lnTo>
                <a:lnTo>
                  <a:pt x="118" y="107"/>
                </a:lnTo>
                <a:lnTo>
                  <a:pt x="111" y="92"/>
                </a:lnTo>
                <a:lnTo>
                  <a:pt x="99" y="83"/>
                </a:lnTo>
                <a:lnTo>
                  <a:pt x="86" y="83"/>
                </a:lnTo>
                <a:lnTo>
                  <a:pt x="68" y="87"/>
                </a:lnTo>
                <a:lnTo>
                  <a:pt x="43" y="88"/>
                </a:lnTo>
                <a:lnTo>
                  <a:pt x="30" y="91"/>
                </a:lnTo>
                <a:lnTo>
                  <a:pt x="11" y="91"/>
                </a:lnTo>
                <a:lnTo>
                  <a:pt x="0" y="82"/>
                </a:lnTo>
                <a:lnTo>
                  <a:pt x="7" y="67"/>
                </a:lnTo>
                <a:lnTo>
                  <a:pt x="18" y="52"/>
                </a:lnTo>
                <a:lnTo>
                  <a:pt x="30" y="36"/>
                </a:lnTo>
                <a:lnTo>
                  <a:pt x="24" y="18"/>
                </a:lnTo>
                <a:lnTo>
                  <a:pt x="25" y="15"/>
                </a:lnTo>
                <a:lnTo>
                  <a:pt x="29" y="11"/>
                </a:lnTo>
                <a:lnTo>
                  <a:pt x="38" y="13"/>
                </a:lnTo>
                <a:lnTo>
                  <a:pt x="49" y="11"/>
                </a:lnTo>
                <a:lnTo>
                  <a:pt x="61" y="15"/>
                </a:lnTo>
                <a:lnTo>
                  <a:pt x="74" y="20"/>
                </a:lnTo>
                <a:lnTo>
                  <a:pt x="84" y="18"/>
                </a:lnTo>
                <a:lnTo>
                  <a:pt x="93" y="22"/>
                </a:lnTo>
                <a:lnTo>
                  <a:pt x="103" y="24"/>
                </a:lnTo>
                <a:lnTo>
                  <a:pt x="109" y="28"/>
                </a:lnTo>
                <a:lnTo>
                  <a:pt x="116" y="26"/>
                </a:lnTo>
                <a:lnTo>
                  <a:pt x="117" y="18"/>
                </a:lnTo>
                <a:lnTo>
                  <a:pt x="120" y="15"/>
                </a:lnTo>
                <a:lnTo>
                  <a:pt x="132" y="15"/>
                </a:lnTo>
                <a:lnTo>
                  <a:pt x="136" y="13"/>
                </a:lnTo>
                <a:lnTo>
                  <a:pt x="140" y="8"/>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00" name="Freeform 457"/>
          <p:cNvSpPr>
            <a:spLocks/>
          </p:cNvSpPr>
          <p:nvPr/>
        </p:nvSpPr>
        <p:spPr bwMode="auto">
          <a:xfrm>
            <a:off x="4964118" y="2698750"/>
            <a:ext cx="85725" cy="95250"/>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0 h 60"/>
              <a:gd name="T26" fmla="*/ 0 w 54"/>
              <a:gd name="T27" fmla="*/ 2147483647 h 60"/>
              <a:gd name="T28" fmla="*/ 2147483647 w 54"/>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12" y="16"/>
                </a:moveTo>
                <a:lnTo>
                  <a:pt x="19" y="24"/>
                </a:lnTo>
                <a:lnTo>
                  <a:pt x="22" y="31"/>
                </a:lnTo>
                <a:lnTo>
                  <a:pt x="25" y="58"/>
                </a:lnTo>
                <a:lnTo>
                  <a:pt x="31" y="59"/>
                </a:lnTo>
                <a:lnTo>
                  <a:pt x="35" y="45"/>
                </a:lnTo>
                <a:lnTo>
                  <a:pt x="36" y="37"/>
                </a:lnTo>
                <a:lnTo>
                  <a:pt x="50" y="33"/>
                </a:lnTo>
                <a:lnTo>
                  <a:pt x="53" y="27"/>
                </a:lnTo>
                <a:lnTo>
                  <a:pt x="47" y="25"/>
                </a:lnTo>
                <a:lnTo>
                  <a:pt x="39" y="10"/>
                </a:lnTo>
                <a:lnTo>
                  <a:pt x="28" y="1"/>
                </a:lnTo>
                <a:lnTo>
                  <a:pt x="14" y="0"/>
                </a:lnTo>
                <a:lnTo>
                  <a:pt x="0" y="2"/>
                </a:lnTo>
                <a:lnTo>
                  <a:pt x="12" y="16"/>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01" name="Freeform 458"/>
          <p:cNvSpPr>
            <a:spLocks/>
          </p:cNvSpPr>
          <p:nvPr/>
        </p:nvSpPr>
        <p:spPr bwMode="auto">
          <a:xfrm>
            <a:off x="5435603" y="2465389"/>
            <a:ext cx="1063625" cy="455612"/>
          </a:xfrm>
          <a:custGeom>
            <a:avLst/>
            <a:gdLst>
              <a:gd name="T0" fmla="*/ 2147483647 w 670"/>
              <a:gd name="T1" fmla="*/ 2147483647 h 287"/>
              <a:gd name="T2" fmla="*/ 2147483647 w 670"/>
              <a:gd name="T3" fmla="*/ 2147483647 h 287"/>
              <a:gd name="T4" fmla="*/ 2147483647 w 670"/>
              <a:gd name="T5" fmla="*/ 2147483647 h 287"/>
              <a:gd name="T6" fmla="*/ 2147483647 w 670"/>
              <a:gd name="T7" fmla="*/ 2147483647 h 287"/>
              <a:gd name="T8" fmla="*/ 2147483647 w 670"/>
              <a:gd name="T9" fmla="*/ 2147483647 h 287"/>
              <a:gd name="T10" fmla="*/ 2147483647 w 670"/>
              <a:gd name="T11" fmla="*/ 2147483647 h 287"/>
              <a:gd name="T12" fmla="*/ 2147483647 w 670"/>
              <a:gd name="T13" fmla="*/ 2147483647 h 287"/>
              <a:gd name="T14" fmla="*/ 2147483647 w 670"/>
              <a:gd name="T15" fmla="*/ 2147483647 h 287"/>
              <a:gd name="T16" fmla="*/ 2147483647 w 670"/>
              <a:gd name="T17" fmla="*/ 2147483647 h 287"/>
              <a:gd name="T18" fmla="*/ 2147483647 w 670"/>
              <a:gd name="T19" fmla="*/ 2147483647 h 287"/>
              <a:gd name="T20" fmla="*/ 2147483647 w 670"/>
              <a:gd name="T21" fmla="*/ 2147483647 h 287"/>
              <a:gd name="T22" fmla="*/ 2147483647 w 670"/>
              <a:gd name="T23" fmla="*/ 2147483647 h 287"/>
              <a:gd name="T24" fmla="*/ 2147483647 w 670"/>
              <a:gd name="T25" fmla="*/ 2147483647 h 287"/>
              <a:gd name="T26" fmla="*/ 2147483647 w 670"/>
              <a:gd name="T27" fmla="*/ 2147483647 h 287"/>
              <a:gd name="T28" fmla="*/ 2147483647 w 670"/>
              <a:gd name="T29" fmla="*/ 2147483647 h 287"/>
              <a:gd name="T30" fmla="*/ 2147483647 w 670"/>
              <a:gd name="T31" fmla="*/ 2147483647 h 287"/>
              <a:gd name="T32" fmla="*/ 2147483647 w 670"/>
              <a:gd name="T33" fmla="*/ 2147483647 h 287"/>
              <a:gd name="T34" fmla="*/ 2147483647 w 670"/>
              <a:gd name="T35" fmla="*/ 2147483647 h 287"/>
              <a:gd name="T36" fmla="*/ 2147483647 w 670"/>
              <a:gd name="T37" fmla="*/ 2147483647 h 287"/>
              <a:gd name="T38" fmla="*/ 2147483647 w 670"/>
              <a:gd name="T39" fmla="*/ 2147483647 h 287"/>
              <a:gd name="T40" fmla="*/ 2147483647 w 670"/>
              <a:gd name="T41" fmla="*/ 2147483647 h 287"/>
              <a:gd name="T42" fmla="*/ 2147483647 w 670"/>
              <a:gd name="T43" fmla="*/ 2147483647 h 287"/>
              <a:gd name="T44" fmla="*/ 0 w 670"/>
              <a:gd name="T45" fmla="*/ 2147483647 h 287"/>
              <a:gd name="T46" fmla="*/ 2147483647 w 670"/>
              <a:gd name="T47" fmla="*/ 2147483647 h 287"/>
              <a:gd name="T48" fmla="*/ 2147483647 w 670"/>
              <a:gd name="T49" fmla="*/ 2147483647 h 287"/>
              <a:gd name="T50" fmla="*/ 2147483647 w 670"/>
              <a:gd name="T51" fmla="*/ 2147483647 h 287"/>
              <a:gd name="T52" fmla="*/ 2147483647 w 670"/>
              <a:gd name="T53" fmla="*/ 2147483647 h 287"/>
              <a:gd name="T54" fmla="*/ 2147483647 w 670"/>
              <a:gd name="T55" fmla="*/ 2147483647 h 287"/>
              <a:gd name="T56" fmla="*/ 2147483647 w 670"/>
              <a:gd name="T57" fmla="*/ 2147483647 h 287"/>
              <a:gd name="T58" fmla="*/ 2147483647 w 670"/>
              <a:gd name="T59" fmla="*/ 2147483647 h 287"/>
              <a:gd name="T60" fmla="*/ 2147483647 w 670"/>
              <a:gd name="T61" fmla="*/ 2147483647 h 287"/>
              <a:gd name="T62" fmla="*/ 2147483647 w 670"/>
              <a:gd name="T63" fmla="*/ 2147483647 h 287"/>
              <a:gd name="T64" fmla="*/ 2147483647 w 670"/>
              <a:gd name="T65" fmla="*/ 2147483647 h 287"/>
              <a:gd name="T66" fmla="*/ 2147483647 w 670"/>
              <a:gd name="T67" fmla="*/ 2147483647 h 287"/>
              <a:gd name="T68" fmla="*/ 2147483647 w 670"/>
              <a:gd name="T69" fmla="*/ 2147483647 h 287"/>
              <a:gd name="T70" fmla="*/ 2147483647 w 670"/>
              <a:gd name="T71" fmla="*/ 2147483647 h 287"/>
              <a:gd name="T72" fmla="*/ 2147483647 w 670"/>
              <a:gd name="T73" fmla="*/ 2147483647 h 287"/>
              <a:gd name="T74" fmla="*/ 2147483647 w 670"/>
              <a:gd name="T75" fmla="*/ 2147483647 h 287"/>
              <a:gd name="T76" fmla="*/ 2147483647 w 670"/>
              <a:gd name="T77" fmla="*/ 2147483647 h 287"/>
              <a:gd name="T78" fmla="*/ 2147483647 w 670"/>
              <a:gd name="T79" fmla="*/ 2147483647 h 287"/>
              <a:gd name="T80" fmla="*/ 2147483647 w 670"/>
              <a:gd name="T81" fmla="*/ 2147483647 h 287"/>
              <a:gd name="T82" fmla="*/ 2147483647 w 670"/>
              <a:gd name="T83" fmla="*/ 2147483647 h 287"/>
              <a:gd name="T84" fmla="*/ 2147483647 w 670"/>
              <a:gd name="T85" fmla="*/ 2147483647 h 287"/>
              <a:gd name="T86" fmla="*/ 2147483647 w 670"/>
              <a:gd name="T87" fmla="*/ 2147483647 h 287"/>
              <a:gd name="T88" fmla="*/ 2147483647 w 670"/>
              <a:gd name="T89" fmla="*/ 2147483647 h 287"/>
              <a:gd name="T90" fmla="*/ 2147483647 w 670"/>
              <a:gd name="T91" fmla="*/ 2147483647 h 287"/>
              <a:gd name="T92" fmla="*/ 2147483647 w 670"/>
              <a:gd name="T93" fmla="*/ 2147483647 h 287"/>
              <a:gd name="T94" fmla="*/ 2147483647 w 670"/>
              <a:gd name="T95" fmla="*/ 2147483647 h 287"/>
              <a:gd name="T96" fmla="*/ 2147483647 w 670"/>
              <a:gd name="T97" fmla="*/ 2147483647 h 287"/>
              <a:gd name="T98" fmla="*/ 2147483647 w 670"/>
              <a:gd name="T99" fmla="*/ 2147483647 h 287"/>
              <a:gd name="T100" fmla="*/ 2147483647 w 670"/>
              <a:gd name="T101" fmla="*/ 2147483647 h 2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0"/>
              <a:gd name="T154" fmla="*/ 0 h 287"/>
              <a:gd name="T155" fmla="*/ 670 w 670"/>
              <a:gd name="T156" fmla="*/ 287 h 2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0" h="287">
                <a:moveTo>
                  <a:pt x="652" y="147"/>
                </a:moveTo>
                <a:lnTo>
                  <a:pt x="669" y="141"/>
                </a:lnTo>
                <a:lnTo>
                  <a:pt x="635" y="118"/>
                </a:lnTo>
                <a:lnTo>
                  <a:pt x="614" y="127"/>
                </a:lnTo>
                <a:lnTo>
                  <a:pt x="583" y="119"/>
                </a:lnTo>
                <a:lnTo>
                  <a:pt x="569" y="111"/>
                </a:lnTo>
                <a:lnTo>
                  <a:pt x="556" y="111"/>
                </a:lnTo>
                <a:lnTo>
                  <a:pt x="548" y="98"/>
                </a:lnTo>
                <a:lnTo>
                  <a:pt x="544" y="88"/>
                </a:lnTo>
                <a:lnTo>
                  <a:pt x="532" y="88"/>
                </a:lnTo>
                <a:lnTo>
                  <a:pt x="522" y="88"/>
                </a:lnTo>
                <a:lnTo>
                  <a:pt x="512" y="92"/>
                </a:lnTo>
                <a:lnTo>
                  <a:pt x="496" y="77"/>
                </a:lnTo>
                <a:lnTo>
                  <a:pt x="489" y="79"/>
                </a:lnTo>
                <a:lnTo>
                  <a:pt x="482" y="82"/>
                </a:lnTo>
                <a:lnTo>
                  <a:pt x="473" y="86"/>
                </a:lnTo>
                <a:lnTo>
                  <a:pt x="459" y="74"/>
                </a:lnTo>
                <a:lnTo>
                  <a:pt x="426" y="48"/>
                </a:lnTo>
                <a:lnTo>
                  <a:pt x="400" y="32"/>
                </a:lnTo>
                <a:lnTo>
                  <a:pt x="384" y="17"/>
                </a:lnTo>
                <a:lnTo>
                  <a:pt x="357" y="34"/>
                </a:lnTo>
                <a:lnTo>
                  <a:pt x="352" y="22"/>
                </a:lnTo>
                <a:lnTo>
                  <a:pt x="313" y="21"/>
                </a:lnTo>
                <a:lnTo>
                  <a:pt x="309" y="21"/>
                </a:lnTo>
                <a:lnTo>
                  <a:pt x="292" y="0"/>
                </a:lnTo>
                <a:lnTo>
                  <a:pt x="272" y="2"/>
                </a:lnTo>
                <a:lnTo>
                  <a:pt x="261" y="11"/>
                </a:lnTo>
                <a:lnTo>
                  <a:pt x="236" y="16"/>
                </a:lnTo>
                <a:lnTo>
                  <a:pt x="228" y="11"/>
                </a:lnTo>
                <a:lnTo>
                  <a:pt x="215" y="24"/>
                </a:lnTo>
                <a:lnTo>
                  <a:pt x="206" y="22"/>
                </a:lnTo>
                <a:lnTo>
                  <a:pt x="171" y="25"/>
                </a:lnTo>
                <a:lnTo>
                  <a:pt x="164" y="24"/>
                </a:lnTo>
                <a:lnTo>
                  <a:pt x="159" y="27"/>
                </a:lnTo>
                <a:lnTo>
                  <a:pt x="174" y="42"/>
                </a:lnTo>
                <a:lnTo>
                  <a:pt x="164" y="57"/>
                </a:lnTo>
                <a:lnTo>
                  <a:pt x="165" y="67"/>
                </a:lnTo>
                <a:lnTo>
                  <a:pt x="165" y="73"/>
                </a:lnTo>
                <a:lnTo>
                  <a:pt x="184" y="73"/>
                </a:lnTo>
                <a:lnTo>
                  <a:pt x="189" y="82"/>
                </a:lnTo>
                <a:lnTo>
                  <a:pt x="189" y="92"/>
                </a:lnTo>
                <a:lnTo>
                  <a:pt x="184" y="94"/>
                </a:lnTo>
                <a:lnTo>
                  <a:pt x="176" y="88"/>
                </a:lnTo>
                <a:lnTo>
                  <a:pt x="168" y="92"/>
                </a:lnTo>
                <a:lnTo>
                  <a:pt x="164" y="96"/>
                </a:lnTo>
                <a:lnTo>
                  <a:pt x="151" y="88"/>
                </a:lnTo>
                <a:lnTo>
                  <a:pt x="147" y="81"/>
                </a:lnTo>
                <a:lnTo>
                  <a:pt x="134" y="84"/>
                </a:lnTo>
                <a:lnTo>
                  <a:pt x="134" y="87"/>
                </a:lnTo>
                <a:lnTo>
                  <a:pt x="126" y="81"/>
                </a:lnTo>
                <a:lnTo>
                  <a:pt x="114" y="88"/>
                </a:lnTo>
                <a:lnTo>
                  <a:pt x="100" y="92"/>
                </a:lnTo>
                <a:lnTo>
                  <a:pt x="95" y="88"/>
                </a:lnTo>
                <a:lnTo>
                  <a:pt x="91" y="81"/>
                </a:lnTo>
                <a:lnTo>
                  <a:pt x="73" y="79"/>
                </a:lnTo>
                <a:lnTo>
                  <a:pt x="42" y="77"/>
                </a:lnTo>
                <a:lnTo>
                  <a:pt x="35" y="79"/>
                </a:lnTo>
                <a:lnTo>
                  <a:pt x="32" y="84"/>
                </a:lnTo>
                <a:lnTo>
                  <a:pt x="27" y="82"/>
                </a:lnTo>
                <a:lnTo>
                  <a:pt x="22" y="91"/>
                </a:lnTo>
                <a:lnTo>
                  <a:pt x="18" y="98"/>
                </a:lnTo>
                <a:lnTo>
                  <a:pt x="18" y="101"/>
                </a:lnTo>
                <a:lnTo>
                  <a:pt x="21" y="107"/>
                </a:lnTo>
                <a:lnTo>
                  <a:pt x="16" y="109"/>
                </a:lnTo>
                <a:lnTo>
                  <a:pt x="10" y="98"/>
                </a:lnTo>
                <a:lnTo>
                  <a:pt x="2" y="99"/>
                </a:lnTo>
                <a:lnTo>
                  <a:pt x="0" y="114"/>
                </a:lnTo>
                <a:lnTo>
                  <a:pt x="0" y="123"/>
                </a:lnTo>
                <a:lnTo>
                  <a:pt x="0" y="131"/>
                </a:lnTo>
                <a:lnTo>
                  <a:pt x="4" y="138"/>
                </a:lnTo>
                <a:lnTo>
                  <a:pt x="8" y="144"/>
                </a:lnTo>
                <a:lnTo>
                  <a:pt x="8" y="153"/>
                </a:lnTo>
                <a:lnTo>
                  <a:pt x="16" y="152"/>
                </a:lnTo>
                <a:lnTo>
                  <a:pt x="25" y="145"/>
                </a:lnTo>
                <a:lnTo>
                  <a:pt x="29" y="152"/>
                </a:lnTo>
                <a:lnTo>
                  <a:pt x="37" y="160"/>
                </a:lnTo>
                <a:lnTo>
                  <a:pt x="43" y="168"/>
                </a:lnTo>
                <a:lnTo>
                  <a:pt x="50" y="184"/>
                </a:lnTo>
                <a:lnTo>
                  <a:pt x="64" y="180"/>
                </a:lnTo>
                <a:lnTo>
                  <a:pt x="86" y="176"/>
                </a:lnTo>
                <a:lnTo>
                  <a:pt x="121" y="171"/>
                </a:lnTo>
                <a:lnTo>
                  <a:pt x="130" y="182"/>
                </a:lnTo>
                <a:lnTo>
                  <a:pt x="131" y="202"/>
                </a:lnTo>
                <a:lnTo>
                  <a:pt x="115" y="206"/>
                </a:lnTo>
                <a:lnTo>
                  <a:pt x="100" y="209"/>
                </a:lnTo>
                <a:lnTo>
                  <a:pt x="102" y="223"/>
                </a:lnTo>
                <a:lnTo>
                  <a:pt x="79" y="223"/>
                </a:lnTo>
                <a:lnTo>
                  <a:pt x="100" y="252"/>
                </a:lnTo>
                <a:lnTo>
                  <a:pt x="109" y="254"/>
                </a:lnTo>
                <a:lnTo>
                  <a:pt x="119" y="256"/>
                </a:lnTo>
                <a:lnTo>
                  <a:pt x="124" y="267"/>
                </a:lnTo>
                <a:lnTo>
                  <a:pt x="129" y="263"/>
                </a:lnTo>
                <a:lnTo>
                  <a:pt x="147" y="260"/>
                </a:lnTo>
                <a:lnTo>
                  <a:pt x="157" y="265"/>
                </a:lnTo>
                <a:lnTo>
                  <a:pt x="164" y="271"/>
                </a:lnTo>
                <a:lnTo>
                  <a:pt x="169" y="265"/>
                </a:lnTo>
                <a:lnTo>
                  <a:pt x="181" y="266"/>
                </a:lnTo>
                <a:lnTo>
                  <a:pt x="160" y="203"/>
                </a:lnTo>
                <a:lnTo>
                  <a:pt x="168" y="200"/>
                </a:lnTo>
                <a:lnTo>
                  <a:pt x="195" y="186"/>
                </a:lnTo>
                <a:lnTo>
                  <a:pt x="200" y="185"/>
                </a:lnTo>
                <a:lnTo>
                  <a:pt x="196" y="180"/>
                </a:lnTo>
                <a:lnTo>
                  <a:pt x="202" y="182"/>
                </a:lnTo>
                <a:lnTo>
                  <a:pt x="202" y="176"/>
                </a:lnTo>
                <a:lnTo>
                  <a:pt x="206" y="171"/>
                </a:lnTo>
                <a:lnTo>
                  <a:pt x="208" y="173"/>
                </a:lnTo>
                <a:lnTo>
                  <a:pt x="214" y="173"/>
                </a:lnTo>
                <a:lnTo>
                  <a:pt x="220" y="177"/>
                </a:lnTo>
                <a:lnTo>
                  <a:pt x="228" y="169"/>
                </a:lnTo>
                <a:lnTo>
                  <a:pt x="232" y="171"/>
                </a:lnTo>
                <a:lnTo>
                  <a:pt x="227" y="182"/>
                </a:lnTo>
                <a:lnTo>
                  <a:pt x="231" y="198"/>
                </a:lnTo>
                <a:lnTo>
                  <a:pt x="245" y="206"/>
                </a:lnTo>
                <a:lnTo>
                  <a:pt x="245" y="209"/>
                </a:lnTo>
                <a:lnTo>
                  <a:pt x="240" y="217"/>
                </a:lnTo>
                <a:lnTo>
                  <a:pt x="242" y="220"/>
                </a:lnTo>
                <a:lnTo>
                  <a:pt x="259" y="227"/>
                </a:lnTo>
                <a:lnTo>
                  <a:pt x="265" y="236"/>
                </a:lnTo>
                <a:lnTo>
                  <a:pt x="281" y="231"/>
                </a:lnTo>
                <a:lnTo>
                  <a:pt x="299" y="227"/>
                </a:lnTo>
                <a:lnTo>
                  <a:pt x="313" y="255"/>
                </a:lnTo>
                <a:lnTo>
                  <a:pt x="319" y="268"/>
                </a:lnTo>
                <a:lnTo>
                  <a:pt x="314" y="271"/>
                </a:lnTo>
                <a:lnTo>
                  <a:pt x="311" y="276"/>
                </a:lnTo>
                <a:lnTo>
                  <a:pt x="325" y="281"/>
                </a:lnTo>
                <a:lnTo>
                  <a:pt x="330" y="286"/>
                </a:lnTo>
                <a:lnTo>
                  <a:pt x="349" y="281"/>
                </a:lnTo>
                <a:lnTo>
                  <a:pt x="355" y="286"/>
                </a:lnTo>
                <a:lnTo>
                  <a:pt x="369" y="279"/>
                </a:lnTo>
                <a:lnTo>
                  <a:pt x="378" y="278"/>
                </a:lnTo>
                <a:lnTo>
                  <a:pt x="390" y="280"/>
                </a:lnTo>
                <a:lnTo>
                  <a:pt x="415" y="280"/>
                </a:lnTo>
                <a:lnTo>
                  <a:pt x="408" y="275"/>
                </a:lnTo>
                <a:lnTo>
                  <a:pt x="408" y="266"/>
                </a:lnTo>
                <a:lnTo>
                  <a:pt x="412" y="261"/>
                </a:lnTo>
                <a:lnTo>
                  <a:pt x="412" y="256"/>
                </a:lnTo>
                <a:lnTo>
                  <a:pt x="404" y="252"/>
                </a:lnTo>
                <a:lnTo>
                  <a:pt x="420" y="251"/>
                </a:lnTo>
                <a:lnTo>
                  <a:pt x="434" y="252"/>
                </a:lnTo>
                <a:lnTo>
                  <a:pt x="437" y="256"/>
                </a:lnTo>
                <a:lnTo>
                  <a:pt x="448" y="255"/>
                </a:lnTo>
                <a:lnTo>
                  <a:pt x="440" y="242"/>
                </a:lnTo>
                <a:lnTo>
                  <a:pt x="449" y="240"/>
                </a:lnTo>
                <a:lnTo>
                  <a:pt x="488" y="246"/>
                </a:lnTo>
                <a:lnTo>
                  <a:pt x="520" y="248"/>
                </a:lnTo>
                <a:lnTo>
                  <a:pt x="544" y="259"/>
                </a:lnTo>
                <a:lnTo>
                  <a:pt x="556" y="259"/>
                </a:lnTo>
                <a:lnTo>
                  <a:pt x="560" y="271"/>
                </a:lnTo>
                <a:lnTo>
                  <a:pt x="569" y="246"/>
                </a:lnTo>
                <a:lnTo>
                  <a:pt x="556" y="218"/>
                </a:lnTo>
                <a:lnTo>
                  <a:pt x="595" y="209"/>
                </a:lnTo>
                <a:lnTo>
                  <a:pt x="600" y="194"/>
                </a:lnTo>
                <a:lnTo>
                  <a:pt x="606" y="171"/>
                </a:lnTo>
                <a:lnTo>
                  <a:pt x="647" y="173"/>
                </a:lnTo>
                <a:lnTo>
                  <a:pt x="652" y="147"/>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nvGrpSpPr>
          <p:cNvPr id="1002" name="Group 459"/>
          <p:cNvGrpSpPr>
            <a:grpSpLocks/>
          </p:cNvGrpSpPr>
          <p:nvPr/>
        </p:nvGrpSpPr>
        <p:grpSpPr bwMode="auto">
          <a:xfrm>
            <a:off x="5270502" y="2759089"/>
            <a:ext cx="1054100" cy="339725"/>
            <a:chOff x="3307" y="1655"/>
            <a:chExt cx="664" cy="214"/>
          </a:xfrm>
        </p:grpSpPr>
        <p:sp>
          <p:nvSpPr>
            <p:cNvPr id="1003" name="Freeform 460"/>
            <p:cNvSpPr>
              <a:spLocks/>
            </p:cNvSpPr>
            <p:nvPr/>
          </p:nvSpPr>
          <p:spPr bwMode="auto">
            <a:xfrm>
              <a:off x="3307" y="1697"/>
              <a:ext cx="119" cy="53"/>
            </a:xfrm>
            <a:custGeom>
              <a:avLst/>
              <a:gdLst>
                <a:gd name="T0" fmla="*/ 0 w 119"/>
                <a:gd name="T1" fmla="*/ 2 h 53"/>
                <a:gd name="T2" fmla="*/ 28 w 119"/>
                <a:gd name="T3" fmla="*/ 0 h 53"/>
                <a:gd name="T4" fmla="*/ 55 w 119"/>
                <a:gd name="T5" fmla="*/ 10 h 53"/>
                <a:gd name="T6" fmla="*/ 66 w 119"/>
                <a:gd name="T7" fmla="*/ 22 h 53"/>
                <a:gd name="T8" fmla="*/ 80 w 119"/>
                <a:gd name="T9" fmla="*/ 22 h 53"/>
                <a:gd name="T10" fmla="*/ 90 w 119"/>
                <a:gd name="T11" fmla="*/ 17 h 53"/>
                <a:gd name="T12" fmla="*/ 97 w 119"/>
                <a:gd name="T13" fmla="*/ 15 h 53"/>
                <a:gd name="T14" fmla="*/ 104 w 119"/>
                <a:gd name="T15" fmla="*/ 27 h 53"/>
                <a:gd name="T16" fmla="*/ 117 w 119"/>
                <a:gd name="T17" fmla="*/ 30 h 53"/>
                <a:gd name="T18" fmla="*/ 114 w 119"/>
                <a:gd name="T19" fmla="*/ 35 h 53"/>
                <a:gd name="T20" fmla="*/ 118 w 119"/>
                <a:gd name="T21" fmla="*/ 44 h 53"/>
                <a:gd name="T22" fmla="*/ 117 w 119"/>
                <a:gd name="T23" fmla="*/ 52 h 53"/>
                <a:gd name="T24" fmla="*/ 104 w 119"/>
                <a:gd name="T25" fmla="*/ 40 h 53"/>
                <a:gd name="T26" fmla="*/ 97 w 119"/>
                <a:gd name="T27" fmla="*/ 37 h 53"/>
                <a:gd name="T28" fmla="*/ 91 w 119"/>
                <a:gd name="T29" fmla="*/ 37 h 53"/>
                <a:gd name="T30" fmla="*/ 87 w 119"/>
                <a:gd name="T31" fmla="*/ 49 h 53"/>
                <a:gd name="T32" fmla="*/ 78 w 119"/>
                <a:gd name="T33" fmla="*/ 46 h 53"/>
                <a:gd name="T34" fmla="*/ 63 w 119"/>
                <a:gd name="T35" fmla="*/ 52 h 53"/>
                <a:gd name="T36" fmla="*/ 45 w 119"/>
                <a:gd name="T37" fmla="*/ 51 h 53"/>
                <a:gd name="T38" fmla="*/ 44 w 119"/>
                <a:gd name="T39" fmla="*/ 30 h 53"/>
                <a:gd name="T40" fmla="*/ 16 w 119"/>
                <a:gd name="T41" fmla="*/ 12 h 53"/>
                <a:gd name="T42" fmla="*/ 0 w 119"/>
                <a:gd name="T43" fmla="*/ 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
                <a:gd name="T67" fmla="*/ 0 h 53"/>
                <a:gd name="T68" fmla="*/ 119 w 119"/>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 h="53">
                  <a:moveTo>
                    <a:pt x="0" y="2"/>
                  </a:moveTo>
                  <a:lnTo>
                    <a:pt x="28" y="0"/>
                  </a:lnTo>
                  <a:lnTo>
                    <a:pt x="55" y="10"/>
                  </a:lnTo>
                  <a:lnTo>
                    <a:pt x="66" y="22"/>
                  </a:lnTo>
                  <a:lnTo>
                    <a:pt x="80" y="22"/>
                  </a:lnTo>
                  <a:lnTo>
                    <a:pt x="90" y="17"/>
                  </a:lnTo>
                  <a:lnTo>
                    <a:pt x="97" y="15"/>
                  </a:lnTo>
                  <a:lnTo>
                    <a:pt x="104" y="27"/>
                  </a:lnTo>
                  <a:lnTo>
                    <a:pt x="117" y="30"/>
                  </a:lnTo>
                  <a:lnTo>
                    <a:pt x="114" y="35"/>
                  </a:lnTo>
                  <a:lnTo>
                    <a:pt x="118" y="44"/>
                  </a:lnTo>
                  <a:lnTo>
                    <a:pt x="117" y="52"/>
                  </a:lnTo>
                  <a:lnTo>
                    <a:pt x="104" y="40"/>
                  </a:lnTo>
                  <a:lnTo>
                    <a:pt x="97" y="37"/>
                  </a:lnTo>
                  <a:lnTo>
                    <a:pt x="91" y="37"/>
                  </a:lnTo>
                  <a:lnTo>
                    <a:pt x="87" y="49"/>
                  </a:lnTo>
                  <a:lnTo>
                    <a:pt x="78" y="46"/>
                  </a:lnTo>
                  <a:lnTo>
                    <a:pt x="63" y="52"/>
                  </a:lnTo>
                  <a:lnTo>
                    <a:pt x="45" y="51"/>
                  </a:lnTo>
                  <a:lnTo>
                    <a:pt x="44" y="30"/>
                  </a:lnTo>
                  <a:lnTo>
                    <a:pt x="16" y="12"/>
                  </a:lnTo>
                  <a:lnTo>
                    <a:pt x="0" y="2"/>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04" name="Freeform 461"/>
            <p:cNvSpPr>
              <a:spLocks/>
            </p:cNvSpPr>
            <p:nvPr/>
          </p:nvSpPr>
          <p:spPr bwMode="auto">
            <a:xfrm>
              <a:off x="3394" y="1727"/>
              <a:ext cx="99" cy="80"/>
            </a:xfrm>
            <a:custGeom>
              <a:avLst/>
              <a:gdLst>
                <a:gd name="T0" fmla="*/ 37 w 99"/>
                <a:gd name="T1" fmla="*/ 3 h 80"/>
                <a:gd name="T2" fmla="*/ 42 w 99"/>
                <a:gd name="T3" fmla="*/ 3 h 80"/>
                <a:gd name="T4" fmla="*/ 57 w 99"/>
                <a:gd name="T5" fmla="*/ 7 h 80"/>
                <a:gd name="T6" fmla="*/ 71 w 99"/>
                <a:gd name="T7" fmla="*/ 18 h 80"/>
                <a:gd name="T8" fmla="*/ 80 w 99"/>
                <a:gd name="T9" fmla="*/ 30 h 80"/>
                <a:gd name="T10" fmla="*/ 98 w 99"/>
                <a:gd name="T11" fmla="*/ 45 h 80"/>
                <a:gd name="T12" fmla="*/ 89 w 99"/>
                <a:gd name="T13" fmla="*/ 49 h 80"/>
                <a:gd name="T14" fmla="*/ 82 w 99"/>
                <a:gd name="T15" fmla="*/ 58 h 80"/>
                <a:gd name="T16" fmla="*/ 81 w 99"/>
                <a:gd name="T17" fmla="*/ 62 h 80"/>
                <a:gd name="T18" fmla="*/ 77 w 99"/>
                <a:gd name="T19" fmla="*/ 79 h 80"/>
                <a:gd name="T20" fmla="*/ 64 w 99"/>
                <a:gd name="T21" fmla="*/ 75 h 80"/>
                <a:gd name="T22" fmla="*/ 60 w 99"/>
                <a:gd name="T23" fmla="*/ 60 h 80"/>
                <a:gd name="T24" fmla="*/ 47 w 99"/>
                <a:gd name="T25" fmla="*/ 66 h 80"/>
                <a:gd name="T26" fmla="*/ 33 w 99"/>
                <a:gd name="T27" fmla="*/ 74 h 80"/>
                <a:gd name="T28" fmla="*/ 25 w 99"/>
                <a:gd name="T29" fmla="*/ 72 h 80"/>
                <a:gd name="T30" fmla="*/ 18 w 99"/>
                <a:gd name="T31" fmla="*/ 65 h 80"/>
                <a:gd name="T32" fmla="*/ 13 w 99"/>
                <a:gd name="T33" fmla="*/ 58 h 80"/>
                <a:gd name="T34" fmla="*/ 19 w 99"/>
                <a:gd name="T35" fmla="*/ 51 h 80"/>
                <a:gd name="T36" fmla="*/ 23 w 99"/>
                <a:gd name="T37" fmla="*/ 56 h 80"/>
                <a:gd name="T38" fmla="*/ 40 w 99"/>
                <a:gd name="T39" fmla="*/ 64 h 80"/>
                <a:gd name="T40" fmla="*/ 44 w 99"/>
                <a:gd name="T41" fmla="*/ 57 h 80"/>
                <a:gd name="T42" fmla="*/ 28 w 99"/>
                <a:gd name="T43" fmla="*/ 45 h 80"/>
                <a:gd name="T44" fmla="*/ 23 w 99"/>
                <a:gd name="T45" fmla="*/ 34 h 80"/>
                <a:gd name="T46" fmla="*/ 17 w 99"/>
                <a:gd name="T47" fmla="*/ 30 h 80"/>
                <a:gd name="T48" fmla="*/ 17 w 99"/>
                <a:gd name="T49" fmla="*/ 24 h 80"/>
                <a:gd name="T50" fmla="*/ 10 w 99"/>
                <a:gd name="T51" fmla="*/ 22 h 80"/>
                <a:gd name="T52" fmla="*/ 0 w 99"/>
                <a:gd name="T53" fmla="*/ 20 h 80"/>
                <a:gd name="T54" fmla="*/ 3 w 99"/>
                <a:gd name="T55" fmla="*/ 12 h 80"/>
                <a:gd name="T56" fmla="*/ 4 w 99"/>
                <a:gd name="T57" fmla="*/ 7 h 80"/>
                <a:gd name="T58" fmla="*/ 12 w 99"/>
                <a:gd name="T59" fmla="*/ 7 h 80"/>
                <a:gd name="T60" fmla="*/ 17 w 99"/>
                <a:gd name="T61" fmla="*/ 10 h 80"/>
                <a:gd name="T62" fmla="*/ 30 w 99"/>
                <a:gd name="T63" fmla="*/ 22 h 80"/>
                <a:gd name="T64" fmla="*/ 31 w 99"/>
                <a:gd name="T65" fmla="*/ 14 h 80"/>
                <a:gd name="T66" fmla="*/ 27 w 99"/>
                <a:gd name="T67" fmla="*/ 6 h 80"/>
                <a:gd name="T68" fmla="*/ 30 w 99"/>
                <a:gd name="T69" fmla="*/ 0 h 80"/>
                <a:gd name="T70" fmla="*/ 37 w 99"/>
                <a:gd name="T71" fmla="*/ 3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80"/>
                <a:gd name="T110" fmla="*/ 99 w 99"/>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80">
                  <a:moveTo>
                    <a:pt x="37" y="3"/>
                  </a:moveTo>
                  <a:lnTo>
                    <a:pt x="42" y="3"/>
                  </a:lnTo>
                  <a:lnTo>
                    <a:pt x="57" y="7"/>
                  </a:lnTo>
                  <a:lnTo>
                    <a:pt x="71" y="18"/>
                  </a:lnTo>
                  <a:lnTo>
                    <a:pt x="80" y="30"/>
                  </a:lnTo>
                  <a:lnTo>
                    <a:pt x="98" y="45"/>
                  </a:lnTo>
                  <a:lnTo>
                    <a:pt x="89" y="49"/>
                  </a:lnTo>
                  <a:lnTo>
                    <a:pt x="82" y="58"/>
                  </a:lnTo>
                  <a:lnTo>
                    <a:pt x="81" y="62"/>
                  </a:lnTo>
                  <a:lnTo>
                    <a:pt x="77" y="79"/>
                  </a:lnTo>
                  <a:lnTo>
                    <a:pt x="64" y="75"/>
                  </a:lnTo>
                  <a:lnTo>
                    <a:pt x="60" y="60"/>
                  </a:lnTo>
                  <a:lnTo>
                    <a:pt x="47" y="66"/>
                  </a:lnTo>
                  <a:lnTo>
                    <a:pt x="33" y="74"/>
                  </a:lnTo>
                  <a:lnTo>
                    <a:pt x="25" y="72"/>
                  </a:lnTo>
                  <a:lnTo>
                    <a:pt x="18" y="65"/>
                  </a:lnTo>
                  <a:lnTo>
                    <a:pt x="13" y="58"/>
                  </a:lnTo>
                  <a:lnTo>
                    <a:pt x="19" y="51"/>
                  </a:lnTo>
                  <a:lnTo>
                    <a:pt x="23" y="56"/>
                  </a:lnTo>
                  <a:lnTo>
                    <a:pt x="40" y="64"/>
                  </a:lnTo>
                  <a:lnTo>
                    <a:pt x="44" y="57"/>
                  </a:lnTo>
                  <a:lnTo>
                    <a:pt x="28" y="45"/>
                  </a:lnTo>
                  <a:lnTo>
                    <a:pt x="23" y="34"/>
                  </a:lnTo>
                  <a:lnTo>
                    <a:pt x="17" y="30"/>
                  </a:lnTo>
                  <a:lnTo>
                    <a:pt x="17" y="24"/>
                  </a:lnTo>
                  <a:lnTo>
                    <a:pt x="10" y="22"/>
                  </a:lnTo>
                  <a:lnTo>
                    <a:pt x="0" y="20"/>
                  </a:lnTo>
                  <a:lnTo>
                    <a:pt x="3" y="12"/>
                  </a:lnTo>
                  <a:lnTo>
                    <a:pt x="4" y="7"/>
                  </a:lnTo>
                  <a:lnTo>
                    <a:pt x="12" y="7"/>
                  </a:lnTo>
                  <a:lnTo>
                    <a:pt x="17" y="10"/>
                  </a:lnTo>
                  <a:lnTo>
                    <a:pt x="30" y="22"/>
                  </a:lnTo>
                  <a:lnTo>
                    <a:pt x="31" y="14"/>
                  </a:lnTo>
                  <a:lnTo>
                    <a:pt x="27" y="6"/>
                  </a:lnTo>
                  <a:lnTo>
                    <a:pt x="30" y="0"/>
                  </a:lnTo>
                  <a:lnTo>
                    <a:pt x="37" y="3"/>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05" name="Freeform 462"/>
            <p:cNvSpPr>
              <a:spLocks/>
            </p:cNvSpPr>
            <p:nvPr/>
          </p:nvSpPr>
          <p:spPr bwMode="auto">
            <a:xfrm>
              <a:off x="3571" y="1655"/>
              <a:ext cx="293" cy="179"/>
            </a:xfrm>
            <a:custGeom>
              <a:avLst/>
              <a:gdLst>
                <a:gd name="T0" fmla="*/ 28 w 293"/>
                <a:gd name="T1" fmla="*/ 80 h 179"/>
                <a:gd name="T2" fmla="*/ 33 w 293"/>
                <a:gd name="T3" fmla="*/ 67 h 179"/>
                <a:gd name="T4" fmla="*/ 40 w 293"/>
                <a:gd name="T5" fmla="*/ 61 h 179"/>
                <a:gd name="T6" fmla="*/ 52 w 293"/>
                <a:gd name="T7" fmla="*/ 63 h 179"/>
                <a:gd name="T8" fmla="*/ 67 w 293"/>
                <a:gd name="T9" fmla="*/ 67 h 179"/>
                <a:gd name="T10" fmla="*/ 71 w 293"/>
                <a:gd name="T11" fmla="*/ 71 h 179"/>
                <a:gd name="T12" fmla="*/ 80 w 293"/>
                <a:gd name="T13" fmla="*/ 80 h 179"/>
                <a:gd name="T14" fmla="*/ 87 w 293"/>
                <a:gd name="T15" fmla="*/ 100 h 179"/>
                <a:gd name="T16" fmla="*/ 98 w 293"/>
                <a:gd name="T17" fmla="*/ 98 h 179"/>
                <a:gd name="T18" fmla="*/ 114 w 293"/>
                <a:gd name="T19" fmla="*/ 100 h 179"/>
                <a:gd name="T20" fmla="*/ 137 w 293"/>
                <a:gd name="T21" fmla="*/ 124 h 179"/>
                <a:gd name="T22" fmla="*/ 162 w 293"/>
                <a:gd name="T23" fmla="*/ 138 h 179"/>
                <a:gd name="T24" fmla="*/ 185 w 293"/>
                <a:gd name="T25" fmla="*/ 153 h 179"/>
                <a:gd name="T26" fmla="*/ 194 w 293"/>
                <a:gd name="T27" fmla="*/ 178 h 179"/>
                <a:gd name="T28" fmla="*/ 209 w 293"/>
                <a:gd name="T29" fmla="*/ 158 h 179"/>
                <a:gd name="T30" fmla="*/ 211 w 293"/>
                <a:gd name="T31" fmla="*/ 140 h 179"/>
                <a:gd name="T32" fmla="*/ 202 w 293"/>
                <a:gd name="T33" fmla="*/ 113 h 179"/>
                <a:gd name="T34" fmla="*/ 221 w 293"/>
                <a:gd name="T35" fmla="*/ 107 h 179"/>
                <a:gd name="T36" fmla="*/ 246 w 293"/>
                <a:gd name="T37" fmla="*/ 113 h 179"/>
                <a:gd name="T38" fmla="*/ 286 w 293"/>
                <a:gd name="T39" fmla="*/ 110 h 179"/>
                <a:gd name="T40" fmla="*/ 286 w 293"/>
                <a:gd name="T41" fmla="*/ 94 h 179"/>
                <a:gd name="T42" fmla="*/ 238 w 293"/>
                <a:gd name="T43" fmla="*/ 94 h 179"/>
                <a:gd name="T44" fmla="*/ 215 w 293"/>
                <a:gd name="T45" fmla="*/ 92 h 179"/>
                <a:gd name="T46" fmla="*/ 193 w 293"/>
                <a:gd name="T47" fmla="*/ 100 h 179"/>
                <a:gd name="T48" fmla="*/ 179 w 293"/>
                <a:gd name="T49" fmla="*/ 98 h 179"/>
                <a:gd name="T50" fmla="*/ 168 w 293"/>
                <a:gd name="T51" fmla="*/ 99 h 179"/>
                <a:gd name="T52" fmla="*/ 154 w 293"/>
                <a:gd name="T53" fmla="*/ 92 h 179"/>
                <a:gd name="T54" fmla="*/ 153 w 293"/>
                <a:gd name="T55" fmla="*/ 86 h 179"/>
                <a:gd name="T56" fmla="*/ 151 w 293"/>
                <a:gd name="T57" fmla="*/ 66 h 179"/>
                <a:gd name="T58" fmla="*/ 105 w 293"/>
                <a:gd name="T59" fmla="*/ 49 h 179"/>
                <a:gd name="T60" fmla="*/ 82 w 293"/>
                <a:gd name="T61" fmla="*/ 35 h 179"/>
                <a:gd name="T62" fmla="*/ 53 w 293"/>
                <a:gd name="T63" fmla="*/ 42 h 179"/>
                <a:gd name="T64" fmla="*/ 35 w 293"/>
                <a:gd name="T65" fmla="*/ 19 h 179"/>
                <a:gd name="T66" fmla="*/ 35 w 293"/>
                <a:gd name="T67" fmla="*/ 0 h 179"/>
                <a:gd name="T68" fmla="*/ 21 w 293"/>
                <a:gd name="T69" fmla="*/ 81 h 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
                <a:gd name="T106" fmla="*/ 0 h 179"/>
                <a:gd name="T107" fmla="*/ 293 w 293"/>
                <a:gd name="T108" fmla="*/ 179 h 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 h="179">
                  <a:moveTo>
                    <a:pt x="21" y="81"/>
                  </a:moveTo>
                  <a:lnTo>
                    <a:pt x="28" y="80"/>
                  </a:lnTo>
                  <a:lnTo>
                    <a:pt x="31" y="73"/>
                  </a:lnTo>
                  <a:lnTo>
                    <a:pt x="33" y="67"/>
                  </a:lnTo>
                  <a:lnTo>
                    <a:pt x="42" y="70"/>
                  </a:lnTo>
                  <a:lnTo>
                    <a:pt x="40" y="61"/>
                  </a:lnTo>
                  <a:lnTo>
                    <a:pt x="48" y="57"/>
                  </a:lnTo>
                  <a:lnTo>
                    <a:pt x="52" y="63"/>
                  </a:lnTo>
                  <a:lnTo>
                    <a:pt x="60" y="63"/>
                  </a:lnTo>
                  <a:lnTo>
                    <a:pt x="67" y="67"/>
                  </a:lnTo>
                  <a:lnTo>
                    <a:pt x="71" y="70"/>
                  </a:lnTo>
                  <a:lnTo>
                    <a:pt x="71" y="71"/>
                  </a:lnTo>
                  <a:lnTo>
                    <a:pt x="72" y="77"/>
                  </a:lnTo>
                  <a:lnTo>
                    <a:pt x="80" y="80"/>
                  </a:lnTo>
                  <a:lnTo>
                    <a:pt x="80" y="88"/>
                  </a:lnTo>
                  <a:lnTo>
                    <a:pt x="87" y="100"/>
                  </a:lnTo>
                  <a:lnTo>
                    <a:pt x="95" y="101"/>
                  </a:lnTo>
                  <a:lnTo>
                    <a:pt x="98" y="98"/>
                  </a:lnTo>
                  <a:lnTo>
                    <a:pt x="107" y="94"/>
                  </a:lnTo>
                  <a:lnTo>
                    <a:pt x="114" y="100"/>
                  </a:lnTo>
                  <a:lnTo>
                    <a:pt x="123" y="110"/>
                  </a:lnTo>
                  <a:lnTo>
                    <a:pt x="137" y="124"/>
                  </a:lnTo>
                  <a:lnTo>
                    <a:pt x="161" y="130"/>
                  </a:lnTo>
                  <a:lnTo>
                    <a:pt x="162" y="138"/>
                  </a:lnTo>
                  <a:lnTo>
                    <a:pt x="178" y="144"/>
                  </a:lnTo>
                  <a:lnTo>
                    <a:pt x="185" y="153"/>
                  </a:lnTo>
                  <a:lnTo>
                    <a:pt x="180" y="177"/>
                  </a:lnTo>
                  <a:lnTo>
                    <a:pt x="194" y="178"/>
                  </a:lnTo>
                  <a:lnTo>
                    <a:pt x="203" y="165"/>
                  </a:lnTo>
                  <a:lnTo>
                    <a:pt x="209" y="158"/>
                  </a:lnTo>
                  <a:lnTo>
                    <a:pt x="213" y="151"/>
                  </a:lnTo>
                  <a:lnTo>
                    <a:pt x="211" y="140"/>
                  </a:lnTo>
                  <a:lnTo>
                    <a:pt x="199" y="135"/>
                  </a:lnTo>
                  <a:lnTo>
                    <a:pt x="202" y="113"/>
                  </a:lnTo>
                  <a:lnTo>
                    <a:pt x="213" y="105"/>
                  </a:lnTo>
                  <a:lnTo>
                    <a:pt x="221" y="107"/>
                  </a:lnTo>
                  <a:lnTo>
                    <a:pt x="243" y="103"/>
                  </a:lnTo>
                  <a:lnTo>
                    <a:pt x="246" y="113"/>
                  </a:lnTo>
                  <a:lnTo>
                    <a:pt x="259" y="112"/>
                  </a:lnTo>
                  <a:lnTo>
                    <a:pt x="286" y="110"/>
                  </a:lnTo>
                  <a:lnTo>
                    <a:pt x="292" y="100"/>
                  </a:lnTo>
                  <a:lnTo>
                    <a:pt x="286" y="94"/>
                  </a:lnTo>
                  <a:lnTo>
                    <a:pt x="269" y="94"/>
                  </a:lnTo>
                  <a:lnTo>
                    <a:pt x="238" y="94"/>
                  </a:lnTo>
                  <a:lnTo>
                    <a:pt x="226" y="94"/>
                  </a:lnTo>
                  <a:lnTo>
                    <a:pt x="215" y="92"/>
                  </a:lnTo>
                  <a:lnTo>
                    <a:pt x="195" y="101"/>
                  </a:lnTo>
                  <a:lnTo>
                    <a:pt x="193" y="100"/>
                  </a:lnTo>
                  <a:lnTo>
                    <a:pt x="189" y="96"/>
                  </a:lnTo>
                  <a:lnTo>
                    <a:pt x="179" y="98"/>
                  </a:lnTo>
                  <a:lnTo>
                    <a:pt x="170" y="101"/>
                  </a:lnTo>
                  <a:lnTo>
                    <a:pt x="168" y="99"/>
                  </a:lnTo>
                  <a:lnTo>
                    <a:pt x="166" y="96"/>
                  </a:lnTo>
                  <a:lnTo>
                    <a:pt x="154" y="92"/>
                  </a:lnTo>
                  <a:lnTo>
                    <a:pt x="151" y="91"/>
                  </a:lnTo>
                  <a:lnTo>
                    <a:pt x="153" y="86"/>
                  </a:lnTo>
                  <a:lnTo>
                    <a:pt x="159" y="83"/>
                  </a:lnTo>
                  <a:lnTo>
                    <a:pt x="151" y="66"/>
                  </a:lnTo>
                  <a:lnTo>
                    <a:pt x="139" y="42"/>
                  </a:lnTo>
                  <a:lnTo>
                    <a:pt x="105" y="49"/>
                  </a:lnTo>
                  <a:lnTo>
                    <a:pt x="98" y="42"/>
                  </a:lnTo>
                  <a:lnTo>
                    <a:pt x="82" y="35"/>
                  </a:lnTo>
                  <a:lnTo>
                    <a:pt x="68" y="45"/>
                  </a:lnTo>
                  <a:lnTo>
                    <a:pt x="53" y="42"/>
                  </a:lnTo>
                  <a:lnTo>
                    <a:pt x="37" y="32"/>
                  </a:lnTo>
                  <a:lnTo>
                    <a:pt x="35" y="19"/>
                  </a:lnTo>
                  <a:lnTo>
                    <a:pt x="36" y="9"/>
                  </a:lnTo>
                  <a:lnTo>
                    <a:pt x="35" y="0"/>
                  </a:lnTo>
                  <a:lnTo>
                    <a:pt x="0" y="19"/>
                  </a:lnTo>
                  <a:lnTo>
                    <a:pt x="21" y="81"/>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06" name="Freeform 463"/>
            <p:cNvSpPr>
              <a:spLocks/>
            </p:cNvSpPr>
            <p:nvPr/>
          </p:nvSpPr>
          <p:spPr bwMode="auto">
            <a:xfrm>
              <a:off x="3533" y="1712"/>
              <a:ext cx="225" cy="157"/>
            </a:xfrm>
            <a:custGeom>
              <a:avLst/>
              <a:gdLst>
                <a:gd name="T0" fmla="*/ 0 w 225"/>
                <a:gd name="T1" fmla="*/ 23 h 157"/>
                <a:gd name="T2" fmla="*/ 2 w 225"/>
                <a:gd name="T3" fmla="*/ 43 h 157"/>
                <a:gd name="T4" fmla="*/ 14 w 225"/>
                <a:gd name="T5" fmla="*/ 31 h 157"/>
                <a:gd name="T6" fmla="*/ 31 w 225"/>
                <a:gd name="T7" fmla="*/ 46 h 157"/>
                <a:gd name="T8" fmla="*/ 23 w 225"/>
                <a:gd name="T9" fmla="*/ 56 h 157"/>
                <a:gd name="T10" fmla="*/ 3 w 225"/>
                <a:gd name="T11" fmla="*/ 47 h 157"/>
                <a:gd name="T12" fmla="*/ 1 w 225"/>
                <a:gd name="T13" fmla="*/ 61 h 157"/>
                <a:gd name="T14" fmla="*/ 3 w 225"/>
                <a:gd name="T15" fmla="*/ 69 h 157"/>
                <a:gd name="T16" fmla="*/ 14 w 225"/>
                <a:gd name="T17" fmla="*/ 71 h 157"/>
                <a:gd name="T18" fmla="*/ 9 w 225"/>
                <a:gd name="T19" fmla="*/ 79 h 157"/>
                <a:gd name="T20" fmla="*/ 19 w 225"/>
                <a:gd name="T21" fmla="*/ 86 h 157"/>
                <a:gd name="T22" fmla="*/ 19 w 225"/>
                <a:gd name="T23" fmla="*/ 114 h 157"/>
                <a:gd name="T24" fmla="*/ 49 w 225"/>
                <a:gd name="T25" fmla="*/ 106 h 157"/>
                <a:gd name="T26" fmla="*/ 66 w 225"/>
                <a:gd name="T27" fmla="*/ 97 h 157"/>
                <a:gd name="T28" fmla="*/ 106 w 225"/>
                <a:gd name="T29" fmla="*/ 116 h 157"/>
                <a:gd name="T30" fmla="*/ 130 w 225"/>
                <a:gd name="T31" fmla="*/ 127 h 157"/>
                <a:gd name="T32" fmla="*/ 135 w 225"/>
                <a:gd name="T33" fmla="*/ 132 h 157"/>
                <a:gd name="T34" fmla="*/ 138 w 225"/>
                <a:gd name="T35" fmla="*/ 146 h 157"/>
                <a:gd name="T36" fmla="*/ 161 w 225"/>
                <a:gd name="T37" fmla="*/ 156 h 157"/>
                <a:gd name="T38" fmla="*/ 195 w 225"/>
                <a:gd name="T39" fmla="*/ 119 h 157"/>
                <a:gd name="T40" fmla="*/ 218 w 225"/>
                <a:gd name="T41" fmla="*/ 119 h 157"/>
                <a:gd name="T42" fmla="*/ 221 w 225"/>
                <a:gd name="T43" fmla="*/ 103 h 157"/>
                <a:gd name="T44" fmla="*/ 224 w 225"/>
                <a:gd name="T45" fmla="*/ 96 h 157"/>
                <a:gd name="T46" fmla="*/ 216 w 225"/>
                <a:gd name="T47" fmla="*/ 87 h 157"/>
                <a:gd name="T48" fmla="*/ 200 w 225"/>
                <a:gd name="T49" fmla="*/ 81 h 157"/>
                <a:gd name="T50" fmla="*/ 199 w 225"/>
                <a:gd name="T51" fmla="*/ 73 h 157"/>
                <a:gd name="T52" fmla="*/ 175 w 225"/>
                <a:gd name="T53" fmla="*/ 67 h 157"/>
                <a:gd name="T54" fmla="*/ 161 w 225"/>
                <a:gd name="T55" fmla="*/ 53 h 157"/>
                <a:gd name="T56" fmla="*/ 156 w 225"/>
                <a:gd name="T57" fmla="*/ 44 h 157"/>
                <a:gd name="T58" fmla="*/ 145 w 225"/>
                <a:gd name="T59" fmla="*/ 36 h 157"/>
                <a:gd name="T60" fmla="*/ 137 w 225"/>
                <a:gd name="T61" fmla="*/ 41 h 157"/>
                <a:gd name="T62" fmla="*/ 133 w 225"/>
                <a:gd name="T63" fmla="*/ 44 h 157"/>
                <a:gd name="T64" fmla="*/ 125 w 225"/>
                <a:gd name="T65" fmla="*/ 43 h 157"/>
                <a:gd name="T66" fmla="*/ 118 w 225"/>
                <a:gd name="T67" fmla="*/ 31 h 157"/>
                <a:gd name="T68" fmla="*/ 117 w 225"/>
                <a:gd name="T69" fmla="*/ 23 h 157"/>
                <a:gd name="T70" fmla="*/ 110 w 225"/>
                <a:gd name="T71" fmla="*/ 20 h 157"/>
                <a:gd name="T72" fmla="*/ 108 w 225"/>
                <a:gd name="T73" fmla="*/ 13 h 157"/>
                <a:gd name="T74" fmla="*/ 98 w 225"/>
                <a:gd name="T75" fmla="*/ 6 h 157"/>
                <a:gd name="T76" fmla="*/ 90 w 225"/>
                <a:gd name="T77" fmla="*/ 6 h 157"/>
                <a:gd name="T78" fmla="*/ 86 w 225"/>
                <a:gd name="T79" fmla="*/ 0 h 157"/>
                <a:gd name="T80" fmla="*/ 78 w 225"/>
                <a:gd name="T81" fmla="*/ 4 h 157"/>
                <a:gd name="T82" fmla="*/ 81 w 225"/>
                <a:gd name="T83" fmla="*/ 13 h 157"/>
                <a:gd name="T84" fmla="*/ 77 w 225"/>
                <a:gd name="T85" fmla="*/ 11 h 157"/>
                <a:gd name="T86" fmla="*/ 71 w 225"/>
                <a:gd name="T87" fmla="*/ 10 h 157"/>
                <a:gd name="T88" fmla="*/ 66 w 225"/>
                <a:gd name="T89" fmla="*/ 23 h 157"/>
                <a:gd name="T90" fmla="*/ 58 w 225"/>
                <a:gd name="T91" fmla="*/ 24 h 157"/>
                <a:gd name="T92" fmla="*/ 49 w 225"/>
                <a:gd name="T93" fmla="*/ 22 h 157"/>
                <a:gd name="T94" fmla="*/ 42 w 225"/>
                <a:gd name="T95" fmla="*/ 29 h 157"/>
                <a:gd name="T96" fmla="*/ 35 w 225"/>
                <a:gd name="T97" fmla="*/ 23 h 157"/>
                <a:gd name="T98" fmla="*/ 25 w 225"/>
                <a:gd name="T99" fmla="*/ 17 h 157"/>
                <a:gd name="T100" fmla="*/ 0 w 225"/>
                <a:gd name="T101" fmla="*/ 23 h 1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5"/>
                <a:gd name="T154" fmla="*/ 0 h 157"/>
                <a:gd name="T155" fmla="*/ 225 w 225"/>
                <a:gd name="T156" fmla="*/ 157 h 1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5" h="157">
                  <a:moveTo>
                    <a:pt x="0" y="23"/>
                  </a:moveTo>
                  <a:lnTo>
                    <a:pt x="2" y="43"/>
                  </a:lnTo>
                  <a:lnTo>
                    <a:pt x="14" y="31"/>
                  </a:lnTo>
                  <a:lnTo>
                    <a:pt x="31" y="46"/>
                  </a:lnTo>
                  <a:lnTo>
                    <a:pt x="23" y="56"/>
                  </a:lnTo>
                  <a:lnTo>
                    <a:pt x="3" y="47"/>
                  </a:lnTo>
                  <a:lnTo>
                    <a:pt x="1" y="61"/>
                  </a:lnTo>
                  <a:lnTo>
                    <a:pt x="3" y="69"/>
                  </a:lnTo>
                  <a:lnTo>
                    <a:pt x="14" y="71"/>
                  </a:lnTo>
                  <a:lnTo>
                    <a:pt x="9" y="79"/>
                  </a:lnTo>
                  <a:lnTo>
                    <a:pt x="19" y="86"/>
                  </a:lnTo>
                  <a:lnTo>
                    <a:pt x="19" y="114"/>
                  </a:lnTo>
                  <a:lnTo>
                    <a:pt x="49" y="106"/>
                  </a:lnTo>
                  <a:lnTo>
                    <a:pt x="66" y="97"/>
                  </a:lnTo>
                  <a:lnTo>
                    <a:pt x="106" y="116"/>
                  </a:lnTo>
                  <a:lnTo>
                    <a:pt x="130" y="127"/>
                  </a:lnTo>
                  <a:lnTo>
                    <a:pt x="135" y="132"/>
                  </a:lnTo>
                  <a:lnTo>
                    <a:pt x="138" y="146"/>
                  </a:lnTo>
                  <a:lnTo>
                    <a:pt x="161" y="156"/>
                  </a:lnTo>
                  <a:lnTo>
                    <a:pt x="195" y="119"/>
                  </a:lnTo>
                  <a:lnTo>
                    <a:pt x="218" y="119"/>
                  </a:lnTo>
                  <a:lnTo>
                    <a:pt x="221" y="103"/>
                  </a:lnTo>
                  <a:lnTo>
                    <a:pt x="224" y="96"/>
                  </a:lnTo>
                  <a:lnTo>
                    <a:pt x="216" y="87"/>
                  </a:lnTo>
                  <a:lnTo>
                    <a:pt x="200" y="81"/>
                  </a:lnTo>
                  <a:lnTo>
                    <a:pt x="199" y="73"/>
                  </a:lnTo>
                  <a:lnTo>
                    <a:pt x="175" y="67"/>
                  </a:lnTo>
                  <a:lnTo>
                    <a:pt x="161" y="53"/>
                  </a:lnTo>
                  <a:lnTo>
                    <a:pt x="156" y="44"/>
                  </a:lnTo>
                  <a:lnTo>
                    <a:pt x="145" y="36"/>
                  </a:lnTo>
                  <a:lnTo>
                    <a:pt x="137" y="41"/>
                  </a:lnTo>
                  <a:lnTo>
                    <a:pt x="133" y="44"/>
                  </a:lnTo>
                  <a:lnTo>
                    <a:pt x="125" y="43"/>
                  </a:lnTo>
                  <a:lnTo>
                    <a:pt x="118" y="31"/>
                  </a:lnTo>
                  <a:lnTo>
                    <a:pt x="117" y="23"/>
                  </a:lnTo>
                  <a:lnTo>
                    <a:pt x="110" y="20"/>
                  </a:lnTo>
                  <a:lnTo>
                    <a:pt x="108" y="13"/>
                  </a:lnTo>
                  <a:lnTo>
                    <a:pt x="98" y="6"/>
                  </a:lnTo>
                  <a:lnTo>
                    <a:pt x="90" y="6"/>
                  </a:lnTo>
                  <a:lnTo>
                    <a:pt x="86" y="0"/>
                  </a:lnTo>
                  <a:lnTo>
                    <a:pt x="78" y="4"/>
                  </a:lnTo>
                  <a:lnTo>
                    <a:pt x="81" y="13"/>
                  </a:lnTo>
                  <a:lnTo>
                    <a:pt x="77" y="11"/>
                  </a:lnTo>
                  <a:lnTo>
                    <a:pt x="71" y="10"/>
                  </a:lnTo>
                  <a:lnTo>
                    <a:pt x="66" y="23"/>
                  </a:lnTo>
                  <a:lnTo>
                    <a:pt x="58" y="24"/>
                  </a:lnTo>
                  <a:lnTo>
                    <a:pt x="49" y="22"/>
                  </a:lnTo>
                  <a:lnTo>
                    <a:pt x="42" y="29"/>
                  </a:lnTo>
                  <a:lnTo>
                    <a:pt x="35" y="23"/>
                  </a:lnTo>
                  <a:lnTo>
                    <a:pt x="25" y="17"/>
                  </a:lnTo>
                  <a:lnTo>
                    <a:pt x="0" y="23"/>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07" name="Freeform 464"/>
            <p:cNvSpPr>
              <a:spLocks/>
            </p:cNvSpPr>
            <p:nvPr/>
          </p:nvSpPr>
          <p:spPr bwMode="auto">
            <a:xfrm>
              <a:off x="3784" y="1710"/>
              <a:ext cx="187" cy="81"/>
            </a:xfrm>
            <a:custGeom>
              <a:avLst/>
              <a:gdLst>
                <a:gd name="T0" fmla="*/ 47 w 187"/>
                <a:gd name="T1" fmla="*/ 57 h 81"/>
                <a:gd name="T2" fmla="*/ 33 w 187"/>
                <a:gd name="T3" fmla="*/ 57 h 81"/>
                <a:gd name="T4" fmla="*/ 6 w 187"/>
                <a:gd name="T5" fmla="*/ 60 h 81"/>
                <a:gd name="T6" fmla="*/ 0 w 187"/>
                <a:gd name="T7" fmla="*/ 69 h 81"/>
                <a:gd name="T8" fmla="*/ 6 w 187"/>
                <a:gd name="T9" fmla="*/ 73 h 81"/>
                <a:gd name="T10" fmla="*/ 12 w 187"/>
                <a:gd name="T11" fmla="*/ 75 h 81"/>
                <a:gd name="T12" fmla="*/ 50 w 187"/>
                <a:gd name="T13" fmla="*/ 75 h 81"/>
                <a:gd name="T14" fmla="*/ 75 w 187"/>
                <a:gd name="T15" fmla="*/ 75 h 81"/>
                <a:gd name="T16" fmla="*/ 86 w 187"/>
                <a:gd name="T17" fmla="*/ 80 h 81"/>
                <a:gd name="T18" fmla="*/ 90 w 187"/>
                <a:gd name="T19" fmla="*/ 70 h 81"/>
                <a:gd name="T20" fmla="*/ 100 w 187"/>
                <a:gd name="T21" fmla="*/ 69 h 81"/>
                <a:gd name="T22" fmla="*/ 115 w 187"/>
                <a:gd name="T23" fmla="*/ 66 h 81"/>
                <a:gd name="T24" fmla="*/ 129 w 187"/>
                <a:gd name="T25" fmla="*/ 63 h 81"/>
                <a:gd name="T26" fmla="*/ 152 w 187"/>
                <a:gd name="T27" fmla="*/ 50 h 81"/>
                <a:gd name="T28" fmla="*/ 177 w 187"/>
                <a:gd name="T29" fmla="*/ 37 h 81"/>
                <a:gd name="T30" fmla="*/ 186 w 187"/>
                <a:gd name="T31" fmla="*/ 31 h 81"/>
                <a:gd name="T32" fmla="*/ 183 w 187"/>
                <a:gd name="T33" fmla="*/ 19 h 81"/>
                <a:gd name="T34" fmla="*/ 171 w 187"/>
                <a:gd name="T35" fmla="*/ 19 h 81"/>
                <a:gd name="T36" fmla="*/ 159 w 187"/>
                <a:gd name="T37" fmla="*/ 13 h 81"/>
                <a:gd name="T38" fmla="*/ 146 w 187"/>
                <a:gd name="T39" fmla="*/ 8 h 81"/>
                <a:gd name="T40" fmla="*/ 115 w 187"/>
                <a:gd name="T41" fmla="*/ 6 h 81"/>
                <a:gd name="T42" fmla="*/ 76 w 187"/>
                <a:gd name="T43" fmla="*/ 0 h 81"/>
                <a:gd name="T44" fmla="*/ 68 w 187"/>
                <a:gd name="T45" fmla="*/ 2 h 81"/>
                <a:gd name="T46" fmla="*/ 71 w 187"/>
                <a:gd name="T47" fmla="*/ 8 h 81"/>
                <a:gd name="T48" fmla="*/ 75 w 187"/>
                <a:gd name="T49" fmla="*/ 15 h 81"/>
                <a:gd name="T50" fmla="*/ 64 w 187"/>
                <a:gd name="T51" fmla="*/ 16 h 81"/>
                <a:gd name="T52" fmla="*/ 61 w 187"/>
                <a:gd name="T53" fmla="*/ 12 h 81"/>
                <a:gd name="T54" fmla="*/ 48 w 187"/>
                <a:gd name="T55" fmla="*/ 11 h 81"/>
                <a:gd name="T56" fmla="*/ 31 w 187"/>
                <a:gd name="T57" fmla="*/ 12 h 81"/>
                <a:gd name="T58" fmla="*/ 39 w 187"/>
                <a:gd name="T59" fmla="*/ 16 h 81"/>
                <a:gd name="T60" fmla="*/ 40 w 187"/>
                <a:gd name="T61" fmla="*/ 21 h 81"/>
                <a:gd name="T62" fmla="*/ 35 w 187"/>
                <a:gd name="T63" fmla="*/ 26 h 81"/>
                <a:gd name="T64" fmla="*/ 35 w 187"/>
                <a:gd name="T65" fmla="*/ 35 h 81"/>
                <a:gd name="T66" fmla="*/ 42 w 187"/>
                <a:gd name="T67" fmla="*/ 40 h 81"/>
                <a:gd name="T68" fmla="*/ 64 w 187"/>
                <a:gd name="T69" fmla="*/ 40 h 81"/>
                <a:gd name="T70" fmla="*/ 72 w 187"/>
                <a:gd name="T71" fmla="*/ 39 h 81"/>
                <a:gd name="T72" fmla="*/ 79 w 187"/>
                <a:gd name="T73" fmla="*/ 46 h 81"/>
                <a:gd name="T74" fmla="*/ 71 w 187"/>
                <a:gd name="T75" fmla="*/ 56 h 81"/>
                <a:gd name="T76" fmla="*/ 63 w 187"/>
                <a:gd name="T77" fmla="*/ 56 h 81"/>
                <a:gd name="T78" fmla="*/ 56 w 187"/>
                <a:gd name="T79" fmla="*/ 55 h 81"/>
                <a:gd name="T80" fmla="*/ 52 w 187"/>
                <a:gd name="T81" fmla="*/ 56 h 81"/>
                <a:gd name="T82" fmla="*/ 47 w 187"/>
                <a:gd name="T83" fmla="*/ 5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81"/>
                <a:gd name="T128" fmla="*/ 187 w 187"/>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81">
                  <a:moveTo>
                    <a:pt x="47" y="57"/>
                  </a:moveTo>
                  <a:lnTo>
                    <a:pt x="33" y="57"/>
                  </a:lnTo>
                  <a:lnTo>
                    <a:pt x="6" y="60"/>
                  </a:lnTo>
                  <a:lnTo>
                    <a:pt x="0" y="69"/>
                  </a:lnTo>
                  <a:lnTo>
                    <a:pt x="6" y="73"/>
                  </a:lnTo>
                  <a:lnTo>
                    <a:pt x="12" y="75"/>
                  </a:lnTo>
                  <a:lnTo>
                    <a:pt x="50" y="75"/>
                  </a:lnTo>
                  <a:lnTo>
                    <a:pt x="75" y="75"/>
                  </a:lnTo>
                  <a:lnTo>
                    <a:pt x="86" y="80"/>
                  </a:lnTo>
                  <a:lnTo>
                    <a:pt x="90" y="70"/>
                  </a:lnTo>
                  <a:lnTo>
                    <a:pt x="100" y="69"/>
                  </a:lnTo>
                  <a:lnTo>
                    <a:pt x="115" y="66"/>
                  </a:lnTo>
                  <a:lnTo>
                    <a:pt x="129" y="63"/>
                  </a:lnTo>
                  <a:lnTo>
                    <a:pt x="152" y="50"/>
                  </a:lnTo>
                  <a:lnTo>
                    <a:pt x="177" y="37"/>
                  </a:lnTo>
                  <a:lnTo>
                    <a:pt x="186" y="31"/>
                  </a:lnTo>
                  <a:lnTo>
                    <a:pt x="183" y="19"/>
                  </a:lnTo>
                  <a:lnTo>
                    <a:pt x="171" y="19"/>
                  </a:lnTo>
                  <a:lnTo>
                    <a:pt x="159" y="13"/>
                  </a:lnTo>
                  <a:lnTo>
                    <a:pt x="146" y="8"/>
                  </a:lnTo>
                  <a:lnTo>
                    <a:pt x="115" y="6"/>
                  </a:lnTo>
                  <a:lnTo>
                    <a:pt x="76" y="0"/>
                  </a:lnTo>
                  <a:lnTo>
                    <a:pt x="68" y="2"/>
                  </a:lnTo>
                  <a:lnTo>
                    <a:pt x="71" y="8"/>
                  </a:lnTo>
                  <a:lnTo>
                    <a:pt x="75" y="15"/>
                  </a:lnTo>
                  <a:lnTo>
                    <a:pt x="64" y="16"/>
                  </a:lnTo>
                  <a:lnTo>
                    <a:pt x="61" y="12"/>
                  </a:lnTo>
                  <a:lnTo>
                    <a:pt x="48" y="11"/>
                  </a:lnTo>
                  <a:lnTo>
                    <a:pt x="31" y="12"/>
                  </a:lnTo>
                  <a:lnTo>
                    <a:pt x="39" y="16"/>
                  </a:lnTo>
                  <a:lnTo>
                    <a:pt x="40" y="21"/>
                  </a:lnTo>
                  <a:lnTo>
                    <a:pt x="35" y="26"/>
                  </a:lnTo>
                  <a:lnTo>
                    <a:pt x="35" y="35"/>
                  </a:lnTo>
                  <a:lnTo>
                    <a:pt x="42" y="40"/>
                  </a:lnTo>
                  <a:lnTo>
                    <a:pt x="64" y="40"/>
                  </a:lnTo>
                  <a:lnTo>
                    <a:pt x="72" y="39"/>
                  </a:lnTo>
                  <a:lnTo>
                    <a:pt x="79" y="46"/>
                  </a:lnTo>
                  <a:lnTo>
                    <a:pt x="71" y="56"/>
                  </a:lnTo>
                  <a:lnTo>
                    <a:pt x="63" y="56"/>
                  </a:lnTo>
                  <a:lnTo>
                    <a:pt x="56" y="55"/>
                  </a:lnTo>
                  <a:lnTo>
                    <a:pt x="52" y="56"/>
                  </a:lnTo>
                  <a:lnTo>
                    <a:pt x="47" y="57"/>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08" name="Freeform 465"/>
            <p:cNvSpPr>
              <a:spLocks/>
            </p:cNvSpPr>
            <p:nvPr/>
          </p:nvSpPr>
          <p:spPr bwMode="auto">
            <a:xfrm>
              <a:off x="3766" y="1758"/>
              <a:ext cx="120" cy="84"/>
            </a:xfrm>
            <a:custGeom>
              <a:avLst/>
              <a:gdLst>
                <a:gd name="T0" fmla="*/ 0 w 120"/>
                <a:gd name="T1" fmla="*/ 70 h 84"/>
                <a:gd name="T2" fmla="*/ 2 w 120"/>
                <a:gd name="T3" fmla="*/ 73 h 84"/>
                <a:gd name="T4" fmla="*/ 10 w 120"/>
                <a:gd name="T5" fmla="*/ 75 h 84"/>
                <a:gd name="T6" fmla="*/ 31 w 120"/>
                <a:gd name="T7" fmla="*/ 75 h 84"/>
                <a:gd name="T8" fmla="*/ 56 w 120"/>
                <a:gd name="T9" fmla="*/ 50 h 84"/>
                <a:gd name="T10" fmla="*/ 62 w 120"/>
                <a:gd name="T11" fmla="*/ 66 h 84"/>
                <a:gd name="T12" fmla="*/ 70 w 120"/>
                <a:gd name="T13" fmla="*/ 83 h 84"/>
                <a:gd name="T14" fmla="*/ 85 w 120"/>
                <a:gd name="T15" fmla="*/ 76 h 84"/>
                <a:gd name="T16" fmla="*/ 101 w 120"/>
                <a:gd name="T17" fmla="*/ 70 h 84"/>
                <a:gd name="T18" fmla="*/ 118 w 120"/>
                <a:gd name="T19" fmla="*/ 75 h 84"/>
                <a:gd name="T20" fmla="*/ 119 w 120"/>
                <a:gd name="T21" fmla="*/ 50 h 84"/>
                <a:gd name="T22" fmla="*/ 107 w 120"/>
                <a:gd name="T23" fmla="*/ 46 h 84"/>
                <a:gd name="T24" fmla="*/ 101 w 120"/>
                <a:gd name="T25" fmla="*/ 47 h 84"/>
                <a:gd name="T26" fmla="*/ 105 w 120"/>
                <a:gd name="T27" fmla="*/ 31 h 84"/>
                <a:gd name="T28" fmla="*/ 91 w 120"/>
                <a:gd name="T29" fmla="*/ 28 h 84"/>
                <a:gd name="T30" fmla="*/ 79 w 120"/>
                <a:gd name="T31" fmla="*/ 27 h 84"/>
                <a:gd name="T32" fmla="*/ 63 w 120"/>
                <a:gd name="T33" fmla="*/ 27 h 84"/>
                <a:gd name="T34" fmla="*/ 50 w 120"/>
                <a:gd name="T35" fmla="*/ 27 h 84"/>
                <a:gd name="T36" fmla="*/ 34 w 120"/>
                <a:gd name="T37" fmla="*/ 27 h 84"/>
                <a:gd name="T38" fmla="*/ 20 w 120"/>
                <a:gd name="T39" fmla="*/ 24 h 84"/>
                <a:gd name="T40" fmla="*/ 18 w 120"/>
                <a:gd name="T41" fmla="*/ 22 h 84"/>
                <a:gd name="T42" fmla="*/ 21 w 120"/>
                <a:gd name="T43" fmla="*/ 16 h 84"/>
                <a:gd name="T44" fmla="*/ 27 w 120"/>
                <a:gd name="T45" fmla="*/ 12 h 84"/>
                <a:gd name="T46" fmla="*/ 49 w 120"/>
                <a:gd name="T47" fmla="*/ 8 h 84"/>
                <a:gd name="T48" fmla="*/ 48 w 120"/>
                <a:gd name="T49" fmla="*/ 0 h 84"/>
                <a:gd name="T50" fmla="*/ 31 w 120"/>
                <a:gd name="T51" fmla="*/ 3 h 84"/>
                <a:gd name="T52" fmla="*/ 16 w 120"/>
                <a:gd name="T53" fmla="*/ 2 h 84"/>
                <a:gd name="T54" fmla="*/ 7 w 120"/>
                <a:gd name="T55" fmla="*/ 10 h 84"/>
                <a:gd name="T56" fmla="*/ 4 w 120"/>
                <a:gd name="T57" fmla="*/ 27 h 84"/>
                <a:gd name="T58" fmla="*/ 4 w 120"/>
                <a:gd name="T59" fmla="*/ 31 h 84"/>
                <a:gd name="T60" fmla="*/ 3 w 120"/>
                <a:gd name="T61" fmla="*/ 32 h 84"/>
                <a:gd name="T62" fmla="*/ 14 w 120"/>
                <a:gd name="T63" fmla="*/ 35 h 84"/>
                <a:gd name="T64" fmla="*/ 19 w 120"/>
                <a:gd name="T65" fmla="*/ 45 h 84"/>
                <a:gd name="T66" fmla="*/ 16 w 120"/>
                <a:gd name="T67" fmla="*/ 55 h 84"/>
                <a:gd name="T68" fmla="*/ 13 w 120"/>
                <a:gd name="T69" fmla="*/ 56 h 84"/>
                <a:gd name="T70" fmla="*/ 9 w 120"/>
                <a:gd name="T71" fmla="*/ 61 h 84"/>
                <a:gd name="T72" fmla="*/ 0 w 120"/>
                <a:gd name="T73" fmla="*/ 7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84"/>
                <a:gd name="T113" fmla="*/ 120 w 120"/>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84">
                  <a:moveTo>
                    <a:pt x="0" y="70"/>
                  </a:moveTo>
                  <a:lnTo>
                    <a:pt x="2" y="73"/>
                  </a:lnTo>
                  <a:lnTo>
                    <a:pt x="10" y="75"/>
                  </a:lnTo>
                  <a:lnTo>
                    <a:pt x="31" y="75"/>
                  </a:lnTo>
                  <a:lnTo>
                    <a:pt x="56" y="50"/>
                  </a:lnTo>
                  <a:lnTo>
                    <a:pt x="62" y="66"/>
                  </a:lnTo>
                  <a:lnTo>
                    <a:pt x="70" y="83"/>
                  </a:lnTo>
                  <a:lnTo>
                    <a:pt x="85" y="76"/>
                  </a:lnTo>
                  <a:lnTo>
                    <a:pt x="101" y="70"/>
                  </a:lnTo>
                  <a:lnTo>
                    <a:pt x="118" y="75"/>
                  </a:lnTo>
                  <a:lnTo>
                    <a:pt x="119" y="50"/>
                  </a:lnTo>
                  <a:lnTo>
                    <a:pt x="107" y="46"/>
                  </a:lnTo>
                  <a:lnTo>
                    <a:pt x="101" y="47"/>
                  </a:lnTo>
                  <a:lnTo>
                    <a:pt x="105" y="31"/>
                  </a:lnTo>
                  <a:lnTo>
                    <a:pt x="91" y="28"/>
                  </a:lnTo>
                  <a:lnTo>
                    <a:pt x="79" y="27"/>
                  </a:lnTo>
                  <a:lnTo>
                    <a:pt x="63" y="27"/>
                  </a:lnTo>
                  <a:lnTo>
                    <a:pt x="50" y="27"/>
                  </a:lnTo>
                  <a:lnTo>
                    <a:pt x="34" y="27"/>
                  </a:lnTo>
                  <a:lnTo>
                    <a:pt x="20" y="24"/>
                  </a:lnTo>
                  <a:lnTo>
                    <a:pt x="18" y="22"/>
                  </a:lnTo>
                  <a:lnTo>
                    <a:pt x="21" y="16"/>
                  </a:lnTo>
                  <a:lnTo>
                    <a:pt x="27" y="12"/>
                  </a:lnTo>
                  <a:lnTo>
                    <a:pt x="49" y="8"/>
                  </a:lnTo>
                  <a:lnTo>
                    <a:pt x="48" y="0"/>
                  </a:lnTo>
                  <a:lnTo>
                    <a:pt x="31" y="3"/>
                  </a:lnTo>
                  <a:lnTo>
                    <a:pt x="16" y="2"/>
                  </a:lnTo>
                  <a:lnTo>
                    <a:pt x="7" y="10"/>
                  </a:lnTo>
                  <a:lnTo>
                    <a:pt x="4" y="27"/>
                  </a:lnTo>
                  <a:lnTo>
                    <a:pt x="4" y="31"/>
                  </a:lnTo>
                  <a:lnTo>
                    <a:pt x="3" y="32"/>
                  </a:lnTo>
                  <a:lnTo>
                    <a:pt x="14" y="35"/>
                  </a:lnTo>
                  <a:lnTo>
                    <a:pt x="19" y="45"/>
                  </a:lnTo>
                  <a:lnTo>
                    <a:pt x="16" y="55"/>
                  </a:lnTo>
                  <a:lnTo>
                    <a:pt x="13" y="56"/>
                  </a:lnTo>
                  <a:lnTo>
                    <a:pt x="9" y="61"/>
                  </a:lnTo>
                  <a:lnTo>
                    <a:pt x="0" y="70"/>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grpSp>
        <p:nvGrpSpPr>
          <p:cNvPr id="1009" name="Group 466"/>
          <p:cNvGrpSpPr>
            <a:grpSpLocks/>
          </p:cNvGrpSpPr>
          <p:nvPr/>
        </p:nvGrpSpPr>
        <p:grpSpPr bwMode="auto">
          <a:xfrm>
            <a:off x="4591052" y="1508133"/>
            <a:ext cx="4533900" cy="1412875"/>
            <a:chOff x="2879" y="883"/>
            <a:chExt cx="2856" cy="890"/>
          </a:xfrm>
        </p:grpSpPr>
        <p:sp>
          <p:nvSpPr>
            <p:cNvPr id="1010" name="Freeform 467"/>
            <p:cNvSpPr>
              <a:spLocks/>
            </p:cNvSpPr>
            <p:nvPr/>
          </p:nvSpPr>
          <p:spPr bwMode="auto">
            <a:xfrm>
              <a:off x="3047" y="1716"/>
              <a:ext cx="101" cy="57"/>
            </a:xfrm>
            <a:custGeom>
              <a:avLst/>
              <a:gdLst>
                <a:gd name="T0" fmla="*/ 0 w 101"/>
                <a:gd name="T1" fmla="*/ 38 h 57"/>
                <a:gd name="T2" fmla="*/ 6 w 101"/>
                <a:gd name="T3" fmla="*/ 0 h 57"/>
                <a:gd name="T4" fmla="*/ 100 w 101"/>
                <a:gd name="T5" fmla="*/ 8 h 57"/>
                <a:gd name="T6" fmla="*/ 82 w 101"/>
                <a:gd name="T7" fmla="*/ 32 h 57"/>
                <a:gd name="T8" fmla="*/ 89 w 101"/>
                <a:gd name="T9" fmla="*/ 45 h 57"/>
                <a:gd name="T10" fmla="*/ 64 w 101"/>
                <a:gd name="T11" fmla="*/ 46 h 57"/>
                <a:gd name="T12" fmla="*/ 49 w 101"/>
                <a:gd name="T13" fmla="*/ 56 h 57"/>
                <a:gd name="T14" fmla="*/ 9 w 101"/>
                <a:gd name="T15" fmla="*/ 55 h 57"/>
                <a:gd name="T16" fmla="*/ 0 w 101"/>
                <a:gd name="T17" fmla="*/ 38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57"/>
                <a:gd name="T29" fmla="*/ 101 w 10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57">
                  <a:moveTo>
                    <a:pt x="0" y="38"/>
                  </a:moveTo>
                  <a:lnTo>
                    <a:pt x="6" y="0"/>
                  </a:lnTo>
                  <a:lnTo>
                    <a:pt x="100" y="8"/>
                  </a:lnTo>
                  <a:lnTo>
                    <a:pt x="82" y="32"/>
                  </a:lnTo>
                  <a:lnTo>
                    <a:pt x="89" y="45"/>
                  </a:lnTo>
                  <a:lnTo>
                    <a:pt x="64" y="46"/>
                  </a:lnTo>
                  <a:lnTo>
                    <a:pt x="49" y="56"/>
                  </a:lnTo>
                  <a:lnTo>
                    <a:pt x="9" y="55"/>
                  </a:lnTo>
                  <a:lnTo>
                    <a:pt x="0" y="38"/>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11" name="Freeform 468"/>
            <p:cNvSpPr>
              <a:spLocks/>
            </p:cNvSpPr>
            <p:nvPr/>
          </p:nvSpPr>
          <p:spPr bwMode="auto">
            <a:xfrm>
              <a:off x="2879" y="1576"/>
              <a:ext cx="169" cy="70"/>
            </a:xfrm>
            <a:custGeom>
              <a:avLst/>
              <a:gdLst>
                <a:gd name="T0" fmla="*/ 0 w 169"/>
                <a:gd name="T1" fmla="*/ 17 h 70"/>
                <a:gd name="T2" fmla="*/ 29 w 169"/>
                <a:gd name="T3" fmla="*/ 49 h 70"/>
                <a:gd name="T4" fmla="*/ 76 w 169"/>
                <a:gd name="T5" fmla="*/ 48 h 70"/>
                <a:gd name="T6" fmla="*/ 83 w 169"/>
                <a:gd name="T7" fmla="*/ 63 h 70"/>
                <a:gd name="T8" fmla="*/ 104 w 169"/>
                <a:gd name="T9" fmla="*/ 69 h 70"/>
                <a:gd name="T10" fmla="*/ 141 w 169"/>
                <a:gd name="T11" fmla="*/ 54 h 70"/>
                <a:gd name="T12" fmla="*/ 163 w 169"/>
                <a:gd name="T13" fmla="*/ 57 h 70"/>
                <a:gd name="T14" fmla="*/ 168 w 169"/>
                <a:gd name="T15" fmla="*/ 42 h 70"/>
                <a:gd name="T16" fmla="*/ 127 w 169"/>
                <a:gd name="T17" fmla="*/ 39 h 70"/>
                <a:gd name="T18" fmla="*/ 44 w 169"/>
                <a:gd name="T19" fmla="*/ 7 h 70"/>
                <a:gd name="T20" fmla="*/ 35 w 169"/>
                <a:gd name="T21" fmla="*/ 0 h 70"/>
                <a:gd name="T22" fmla="*/ 0 w 169"/>
                <a:gd name="T23" fmla="*/ 17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70"/>
                <a:gd name="T38" fmla="*/ 169 w 169"/>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70">
                  <a:moveTo>
                    <a:pt x="0" y="17"/>
                  </a:moveTo>
                  <a:lnTo>
                    <a:pt x="29" y="49"/>
                  </a:lnTo>
                  <a:lnTo>
                    <a:pt x="76" y="48"/>
                  </a:lnTo>
                  <a:lnTo>
                    <a:pt x="83" y="63"/>
                  </a:lnTo>
                  <a:lnTo>
                    <a:pt x="104" y="69"/>
                  </a:lnTo>
                  <a:lnTo>
                    <a:pt x="141" y="54"/>
                  </a:lnTo>
                  <a:lnTo>
                    <a:pt x="163" y="57"/>
                  </a:lnTo>
                  <a:lnTo>
                    <a:pt x="168" y="42"/>
                  </a:lnTo>
                  <a:lnTo>
                    <a:pt x="127" y="39"/>
                  </a:lnTo>
                  <a:lnTo>
                    <a:pt x="44" y="7"/>
                  </a:lnTo>
                  <a:lnTo>
                    <a:pt x="35" y="0"/>
                  </a:lnTo>
                  <a:lnTo>
                    <a:pt x="0" y="17"/>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12" name="Freeform 469"/>
            <p:cNvSpPr>
              <a:spLocks/>
            </p:cNvSpPr>
            <p:nvPr/>
          </p:nvSpPr>
          <p:spPr bwMode="auto">
            <a:xfrm>
              <a:off x="2945" y="1630"/>
              <a:ext cx="109" cy="57"/>
            </a:xfrm>
            <a:custGeom>
              <a:avLst/>
              <a:gdLst>
                <a:gd name="T0" fmla="*/ 0 w 109"/>
                <a:gd name="T1" fmla="*/ 33 h 57"/>
                <a:gd name="T2" fmla="*/ 17 w 109"/>
                <a:gd name="T3" fmla="*/ 9 h 57"/>
                <a:gd name="T4" fmla="*/ 38 w 109"/>
                <a:gd name="T5" fmla="*/ 15 h 57"/>
                <a:gd name="T6" fmla="*/ 75 w 109"/>
                <a:gd name="T7" fmla="*/ 0 h 57"/>
                <a:gd name="T8" fmla="*/ 97 w 109"/>
                <a:gd name="T9" fmla="*/ 3 h 57"/>
                <a:gd name="T10" fmla="*/ 108 w 109"/>
                <a:gd name="T11" fmla="*/ 12 h 57"/>
                <a:gd name="T12" fmla="*/ 66 w 109"/>
                <a:gd name="T13" fmla="*/ 49 h 57"/>
                <a:gd name="T14" fmla="*/ 31 w 109"/>
                <a:gd name="T15" fmla="*/ 56 h 57"/>
                <a:gd name="T16" fmla="*/ 0 w 109"/>
                <a:gd name="T17" fmla="*/ 3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7"/>
                <a:gd name="T29" fmla="*/ 109 w 10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7">
                  <a:moveTo>
                    <a:pt x="0" y="33"/>
                  </a:moveTo>
                  <a:lnTo>
                    <a:pt x="17" y="9"/>
                  </a:lnTo>
                  <a:lnTo>
                    <a:pt x="38" y="15"/>
                  </a:lnTo>
                  <a:lnTo>
                    <a:pt x="75" y="0"/>
                  </a:lnTo>
                  <a:lnTo>
                    <a:pt x="97" y="3"/>
                  </a:lnTo>
                  <a:lnTo>
                    <a:pt x="108" y="12"/>
                  </a:lnTo>
                  <a:lnTo>
                    <a:pt x="66" y="49"/>
                  </a:lnTo>
                  <a:lnTo>
                    <a:pt x="31" y="56"/>
                  </a:lnTo>
                  <a:lnTo>
                    <a:pt x="0" y="33"/>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13" name="Freeform 470"/>
            <p:cNvSpPr>
              <a:spLocks/>
            </p:cNvSpPr>
            <p:nvPr/>
          </p:nvSpPr>
          <p:spPr bwMode="auto">
            <a:xfrm>
              <a:off x="2914" y="1498"/>
              <a:ext cx="160" cy="121"/>
            </a:xfrm>
            <a:custGeom>
              <a:avLst/>
              <a:gdLst>
                <a:gd name="T0" fmla="*/ 0 w 160"/>
                <a:gd name="T1" fmla="*/ 22 h 121"/>
                <a:gd name="T2" fmla="*/ 9 w 160"/>
                <a:gd name="T3" fmla="*/ 85 h 121"/>
                <a:gd name="T4" fmla="*/ 92 w 160"/>
                <a:gd name="T5" fmla="*/ 117 h 121"/>
                <a:gd name="T6" fmla="*/ 133 w 160"/>
                <a:gd name="T7" fmla="*/ 120 h 121"/>
                <a:gd name="T8" fmla="*/ 159 w 160"/>
                <a:gd name="T9" fmla="*/ 89 h 121"/>
                <a:gd name="T10" fmla="*/ 146 w 160"/>
                <a:gd name="T11" fmla="*/ 53 h 121"/>
                <a:gd name="T12" fmla="*/ 156 w 160"/>
                <a:gd name="T13" fmla="*/ 43 h 121"/>
                <a:gd name="T14" fmla="*/ 149 w 160"/>
                <a:gd name="T15" fmla="*/ 16 h 121"/>
                <a:gd name="T16" fmla="*/ 88 w 160"/>
                <a:gd name="T17" fmla="*/ 7 h 121"/>
                <a:gd name="T18" fmla="*/ 49 w 160"/>
                <a:gd name="T19" fmla="*/ 0 h 121"/>
                <a:gd name="T20" fmla="*/ 0 w 160"/>
                <a:gd name="T21" fmla="*/ 22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121"/>
                <a:gd name="T35" fmla="*/ 160 w 160"/>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121">
                  <a:moveTo>
                    <a:pt x="0" y="22"/>
                  </a:moveTo>
                  <a:lnTo>
                    <a:pt x="9" y="85"/>
                  </a:lnTo>
                  <a:lnTo>
                    <a:pt x="92" y="117"/>
                  </a:lnTo>
                  <a:lnTo>
                    <a:pt x="133" y="120"/>
                  </a:lnTo>
                  <a:lnTo>
                    <a:pt x="159" y="89"/>
                  </a:lnTo>
                  <a:lnTo>
                    <a:pt x="146" y="53"/>
                  </a:lnTo>
                  <a:lnTo>
                    <a:pt x="156" y="43"/>
                  </a:lnTo>
                  <a:lnTo>
                    <a:pt x="149" y="16"/>
                  </a:lnTo>
                  <a:lnTo>
                    <a:pt x="88" y="7"/>
                  </a:lnTo>
                  <a:lnTo>
                    <a:pt x="49" y="0"/>
                  </a:lnTo>
                  <a:lnTo>
                    <a:pt x="0" y="22"/>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14" name="Freeform 471"/>
            <p:cNvSpPr>
              <a:spLocks/>
            </p:cNvSpPr>
            <p:nvPr/>
          </p:nvSpPr>
          <p:spPr bwMode="auto">
            <a:xfrm>
              <a:off x="3011" y="1636"/>
              <a:ext cx="153" cy="89"/>
            </a:xfrm>
            <a:custGeom>
              <a:avLst/>
              <a:gdLst>
                <a:gd name="T0" fmla="*/ 0 w 153"/>
                <a:gd name="T1" fmla="*/ 43 h 89"/>
                <a:gd name="T2" fmla="*/ 42 w 153"/>
                <a:gd name="T3" fmla="*/ 80 h 89"/>
                <a:gd name="T4" fmla="*/ 136 w 153"/>
                <a:gd name="T5" fmla="*/ 88 h 89"/>
                <a:gd name="T6" fmla="*/ 152 w 153"/>
                <a:gd name="T7" fmla="*/ 58 h 89"/>
                <a:gd name="T8" fmla="*/ 128 w 153"/>
                <a:gd name="T9" fmla="*/ 56 h 89"/>
                <a:gd name="T10" fmla="*/ 126 w 153"/>
                <a:gd name="T11" fmla="*/ 29 h 89"/>
                <a:gd name="T12" fmla="*/ 105 w 153"/>
                <a:gd name="T13" fmla="*/ 0 h 89"/>
                <a:gd name="T14" fmla="*/ 42 w 153"/>
                <a:gd name="T15" fmla="*/ 6 h 89"/>
                <a:gd name="T16" fmla="*/ 0 w 153"/>
                <a:gd name="T17" fmla="*/ 4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89"/>
                <a:gd name="T29" fmla="*/ 153 w 15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89">
                  <a:moveTo>
                    <a:pt x="0" y="43"/>
                  </a:moveTo>
                  <a:lnTo>
                    <a:pt x="42" y="80"/>
                  </a:lnTo>
                  <a:lnTo>
                    <a:pt x="136" y="88"/>
                  </a:lnTo>
                  <a:lnTo>
                    <a:pt x="152" y="58"/>
                  </a:lnTo>
                  <a:lnTo>
                    <a:pt x="128" y="56"/>
                  </a:lnTo>
                  <a:lnTo>
                    <a:pt x="126" y="29"/>
                  </a:lnTo>
                  <a:lnTo>
                    <a:pt x="105" y="0"/>
                  </a:lnTo>
                  <a:lnTo>
                    <a:pt x="42" y="6"/>
                  </a:lnTo>
                  <a:lnTo>
                    <a:pt x="0" y="43"/>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15" name="Freeform 472"/>
            <p:cNvSpPr>
              <a:spLocks/>
            </p:cNvSpPr>
            <p:nvPr/>
          </p:nvSpPr>
          <p:spPr bwMode="auto">
            <a:xfrm>
              <a:off x="3002" y="883"/>
              <a:ext cx="2733" cy="876"/>
            </a:xfrm>
            <a:custGeom>
              <a:avLst/>
              <a:gdLst>
                <a:gd name="T0" fmla="*/ 45 w 2733"/>
                <a:gd name="T1" fmla="*/ 549 h 876"/>
                <a:gd name="T2" fmla="*/ 145 w 2733"/>
                <a:gd name="T3" fmla="*/ 479 h 876"/>
                <a:gd name="T4" fmla="*/ 143 w 2733"/>
                <a:gd name="T5" fmla="*/ 283 h 876"/>
                <a:gd name="T6" fmla="*/ 260 w 2733"/>
                <a:gd name="T7" fmla="*/ 260 h 876"/>
                <a:gd name="T8" fmla="*/ 287 w 2733"/>
                <a:gd name="T9" fmla="*/ 404 h 876"/>
                <a:gd name="T10" fmla="*/ 322 w 2733"/>
                <a:gd name="T11" fmla="*/ 357 h 876"/>
                <a:gd name="T12" fmla="*/ 406 w 2733"/>
                <a:gd name="T13" fmla="*/ 308 h 876"/>
                <a:gd name="T14" fmla="*/ 629 w 2733"/>
                <a:gd name="T15" fmla="*/ 265 h 876"/>
                <a:gd name="T16" fmla="*/ 792 w 2733"/>
                <a:gd name="T17" fmla="*/ 271 h 876"/>
                <a:gd name="T18" fmla="*/ 796 w 2733"/>
                <a:gd name="T19" fmla="*/ 152 h 876"/>
                <a:gd name="T20" fmla="*/ 855 w 2733"/>
                <a:gd name="T21" fmla="*/ 301 h 876"/>
                <a:gd name="T22" fmla="*/ 891 w 2733"/>
                <a:gd name="T23" fmla="*/ 271 h 876"/>
                <a:gd name="T24" fmla="*/ 929 w 2733"/>
                <a:gd name="T25" fmla="*/ 271 h 876"/>
                <a:gd name="T26" fmla="*/ 889 w 2733"/>
                <a:gd name="T27" fmla="*/ 197 h 876"/>
                <a:gd name="T28" fmla="*/ 1018 w 2733"/>
                <a:gd name="T29" fmla="*/ 191 h 876"/>
                <a:gd name="T30" fmla="*/ 1073 w 2733"/>
                <a:gd name="T31" fmla="*/ 123 h 876"/>
                <a:gd name="T32" fmla="*/ 1219 w 2733"/>
                <a:gd name="T33" fmla="*/ 51 h 876"/>
                <a:gd name="T34" fmla="*/ 1306 w 2733"/>
                <a:gd name="T35" fmla="*/ 22 h 876"/>
                <a:gd name="T36" fmla="*/ 1507 w 2733"/>
                <a:gd name="T37" fmla="*/ 59 h 876"/>
                <a:gd name="T38" fmla="*/ 1388 w 2733"/>
                <a:gd name="T39" fmla="*/ 144 h 876"/>
                <a:gd name="T40" fmla="*/ 1520 w 2733"/>
                <a:gd name="T41" fmla="*/ 145 h 876"/>
                <a:gd name="T42" fmla="*/ 1659 w 2733"/>
                <a:gd name="T43" fmla="*/ 126 h 876"/>
                <a:gd name="T44" fmla="*/ 1854 w 2733"/>
                <a:gd name="T45" fmla="*/ 191 h 876"/>
                <a:gd name="T46" fmla="*/ 2070 w 2733"/>
                <a:gd name="T47" fmla="*/ 190 h 876"/>
                <a:gd name="T48" fmla="*/ 2284 w 2733"/>
                <a:gd name="T49" fmla="*/ 246 h 876"/>
                <a:gd name="T50" fmla="*/ 2416 w 2733"/>
                <a:gd name="T51" fmla="*/ 237 h 876"/>
                <a:gd name="T52" fmla="*/ 2674 w 2733"/>
                <a:gd name="T53" fmla="*/ 324 h 876"/>
                <a:gd name="T54" fmla="*/ 2661 w 2733"/>
                <a:gd name="T55" fmla="*/ 387 h 876"/>
                <a:gd name="T56" fmla="*/ 2577 w 2733"/>
                <a:gd name="T57" fmla="*/ 339 h 876"/>
                <a:gd name="T58" fmla="*/ 2550 w 2733"/>
                <a:gd name="T59" fmla="*/ 439 h 876"/>
                <a:gd name="T60" fmla="*/ 2344 w 2733"/>
                <a:gd name="T61" fmla="*/ 483 h 876"/>
                <a:gd name="T62" fmla="*/ 2282 w 2733"/>
                <a:gd name="T63" fmla="*/ 581 h 876"/>
                <a:gd name="T64" fmla="*/ 2196 w 2733"/>
                <a:gd name="T65" fmla="*/ 699 h 876"/>
                <a:gd name="T66" fmla="*/ 2313 w 2733"/>
                <a:gd name="T67" fmla="*/ 443 h 876"/>
                <a:gd name="T68" fmla="*/ 2153 w 2733"/>
                <a:gd name="T69" fmla="*/ 499 h 876"/>
                <a:gd name="T70" fmla="*/ 1968 w 2733"/>
                <a:gd name="T71" fmla="*/ 516 h 876"/>
                <a:gd name="T72" fmla="*/ 1900 w 2733"/>
                <a:gd name="T73" fmla="*/ 643 h 876"/>
                <a:gd name="T74" fmla="*/ 1934 w 2733"/>
                <a:gd name="T75" fmla="*/ 703 h 876"/>
                <a:gd name="T76" fmla="*/ 1787 w 2733"/>
                <a:gd name="T77" fmla="*/ 849 h 876"/>
                <a:gd name="T78" fmla="*/ 1697 w 2733"/>
                <a:gd name="T79" fmla="*/ 655 h 876"/>
                <a:gd name="T80" fmla="*/ 1518 w 2733"/>
                <a:gd name="T81" fmla="*/ 713 h 876"/>
                <a:gd name="T82" fmla="*/ 1251 w 2733"/>
                <a:gd name="T83" fmla="*/ 717 h 876"/>
                <a:gd name="T84" fmla="*/ 965 w 2733"/>
                <a:gd name="T85" fmla="*/ 716 h 876"/>
                <a:gd name="T86" fmla="*/ 838 w 2733"/>
                <a:gd name="T87" fmla="*/ 652 h 876"/>
                <a:gd name="T88" fmla="*/ 680 w 2733"/>
                <a:gd name="T89" fmla="*/ 605 h 876"/>
                <a:gd name="T90" fmla="*/ 572 w 2733"/>
                <a:gd name="T91" fmla="*/ 626 h 876"/>
                <a:gd name="T92" fmla="*/ 597 w 2733"/>
                <a:gd name="T93" fmla="*/ 700 h 876"/>
                <a:gd name="T94" fmla="*/ 523 w 2733"/>
                <a:gd name="T95" fmla="*/ 693 h 876"/>
                <a:gd name="T96" fmla="*/ 429 w 2733"/>
                <a:gd name="T97" fmla="*/ 709 h 876"/>
                <a:gd name="T98" fmla="*/ 426 w 2733"/>
                <a:gd name="T99" fmla="*/ 753 h 876"/>
                <a:gd name="T100" fmla="*/ 446 w 2733"/>
                <a:gd name="T101" fmla="*/ 790 h 876"/>
                <a:gd name="T102" fmla="*/ 417 w 2733"/>
                <a:gd name="T103" fmla="*/ 859 h 876"/>
                <a:gd name="T104" fmla="*/ 309 w 2733"/>
                <a:gd name="T105" fmla="*/ 832 h 876"/>
                <a:gd name="T106" fmla="*/ 313 w 2733"/>
                <a:gd name="T107" fmla="*/ 730 h 876"/>
                <a:gd name="T108" fmla="*/ 213 w 2733"/>
                <a:gd name="T109" fmla="*/ 668 h 876"/>
                <a:gd name="T110" fmla="*/ 184 w 2733"/>
                <a:gd name="T111" fmla="*/ 651 h 876"/>
                <a:gd name="T112" fmla="*/ 111 w 2733"/>
                <a:gd name="T113" fmla="*/ 599 h 876"/>
                <a:gd name="T114" fmla="*/ 67 w 2733"/>
                <a:gd name="T115" fmla="*/ 641 h 8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33"/>
                <a:gd name="T175" fmla="*/ 0 h 876"/>
                <a:gd name="T176" fmla="*/ 2733 w 2733"/>
                <a:gd name="T177" fmla="*/ 876 h 8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33" h="876">
                  <a:moveTo>
                    <a:pt x="0" y="622"/>
                  </a:moveTo>
                  <a:lnTo>
                    <a:pt x="23" y="601"/>
                  </a:lnTo>
                  <a:lnTo>
                    <a:pt x="16" y="610"/>
                  </a:lnTo>
                  <a:lnTo>
                    <a:pt x="25" y="612"/>
                  </a:lnTo>
                  <a:lnTo>
                    <a:pt x="23" y="571"/>
                  </a:lnTo>
                  <a:lnTo>
                    <a:pt x="32" y="552"/>
                  </a:lnTo>
                  <a:lnTo>
                    <a:pt x="45" y="549"/>
                  </a:lnTo>
                  <a:lnTo>
                    <a:pt x="72" y="567"/>
                  </a:lnTo>
                  <a:lnTo>
                    <a:pt x="78" y="533"/>
                  </a:lnTo>
                  <a:lnTo>
                    <a:pt x="66" y="533"/>
                  </a:lnTo>
                  <a:lnTo>
                    <a:pt x="62" y="514"/>
                  </a:lnTo>
                  <a:lnTo>
                    <a:pt x="170" y="496"/>
                  </a:lnTo>
                  <a:lnTo>
                    <a:pt x="143" y="489"/>
                  </a:lnTo>
                  <a:lnTo>
                    <a:pt x="145" y="479"/>
                  </a:lnTo>
                  <a:lnTo>
                    <a:pt x="128" y="482"/>
                  </a:lnTo>
                  <a:lnTo>
                    <a:pt x="189" y="431"/>
                  </a:lnTo>
                  <a:lnTo>
                    <a:pt x="162" y="376"/>
                  </a:lnTo>
                  <a:lnTo>
                    <a:pt x="169" y="351"/>
                  </a:lnTo>
                  <a:lnTo>
                    <a:pt x="153" y="322"/>
                  </a:lnTo>
                  <a:lnTo>
                    <a:pt x="166" y="305"/>
                  </a:lnTo>
                  <a:lnTo>
                    <a:pt x="143" y="283"/>
                  </a:lnTo>
                  <a:lnTo>
                    <a:pt x="150" y="264"/>
                  </a:lnTo>
                  <a:lnTo>
                    <a:pt x="180" y="243"/>
                  </a:lnTo>
                  <a:lnTo>
                    <a:pt x="196" y="241"/>
                  </a:lnTo>
                  <a:lnTo>
                    <a:pt x="216" y="245"/>
                  </a:lnTo>
                  <a:lnTo>
                    <a:pt x="199" y="250"/>
                  </a:lnTo>
                  <a:lnTo>
                    <a:pt x="213" y="258"/>
                  </a:lnTo>
                  <a:lnTo>
                    <a:pt x="260" y="260"/>
                  </a:lnTo>
                  <a:lnTo>
                    <a:pt x="344" y="304"/>
                  </a:lnTo>
                  <a:lnTo>
                    <a:pt x="346" y="326"/>
                  </a:lnTo>
                  <a:lnTo>
                    <a:pt x="309" y="345"/>
                  </a:lnTo>
                  <a:lnTo>
                    <a:pt x="197" y="318"/>
                  </a:lnTo>
                  <a:lnTo>
                    <a:pt x="243" y="350"/>
                  </a:lnTo>
                  <a:lnTo>
                    <a:pt x="241" y="386"/>
                  </a:lnTo>
                  <a:lnTo>
                    <a:pt x="287" y="404"/>
                  </a:lnTo>
                  <a:lnTo>
                    <a:pt x="299" y="401"/>
                  </a:lnTo>
                  <a:lnTo>
                    <a:pt x="293" y="386"/>
                  </a:lnTo>
                  <a:lnTo>
                    <a:pt x="272" y="380"/>
                  </a:lnTo>
                  <a:lnTo>
                    <a:pt x="277" y="368"/>
                  </a:lnTo>
                  <a:lnTo>
                    <a:pt x="297" y="381"/>
                  </a:lnTo>
                  <a:lnTo>
                    <a:pt x="342" y="386"/>
                  </a:lnTo>
                  <a:lnTo>
                    <a:pt x="322" y="357"/>
                  </a:lnTo>
                  <a:lnTo>
                    <a:pt x="363" y="333"/>
                  </a:lnTo>
                  <a:lnTo>
                    <a:pt x="393" y="350"/>
                  </a:lnTo>
                  <a:lnTo>
                    <a:pt x="392" y="285"/>
                  </a:lnTo>
                  <a:lnTo>
                    <a:pt x="380" y="275"/>
                  </a:lnTo>
                  <a:lnTo>
                    <a:pt x="429" y="289"/>
                  </a:lnTo>
                  <a:lnTo>
                    <a:pt x="432" y="297"/>
                  </a:lnTo>
                  <a:lnTo>
                    <a:pt x="406" y="308"/>
                  </a:lnTo>
                  <a:lnTo>
                    <a:pt x="432" y="329"/>
                  </a:lnTo>
                  <a:lnTo>
                    <a:pt x="455" y="305"/>
                  </a:lnTo>
                  <a:lnTo>
                    <a:pt x="547" y="267"/>
                  </a:lnTo>
                  <a:lnTo>
                    <a:pt x="561" y="265"/>
                  </a:lnTo>
                  <a:lnTo>
                    <a:pt x="547" y="272"/>
                  </a:lnTo>
                  <a:lnTo>
                    <a:pt x="562" y="290"/>
                  </a:lnTo>
                  <a:lnTo>
                    <a:pt x="629" y="265"/>
                  </a:lnTo>
                  <a:lnTo>
                    <a:pt x="644" y="283"/>
                  </a:lnTo>
                  <a:lnTo>
                    <a:pt x="660" y="270"/>
                  </a:lnTo>
                  <a:lnTo>
                    <a:pt x="652" y="249"/>
                  </a:lnTo>
                  <a:lnTo>
                    <a:pt x="661" y="242"/>
                  </a:lnTo>
                  <a:lnTo>
                    <a:pt x="712" y="252"/>
                  </a:lnTo>
                  <a:lnTo>
                    <a:pt x="779" y="289"/>
                  </a:lnTo>
                  <a:lnTo>
                    <a:pt x="792" y="271"/>
                  </a:lnTo>
                  <a:lnTo>
                    <a:pt x="778" y="252"/>
                  </a:lnTo>
                  <a:lnTo>
                    <a:pt x="757" y="247"/>
                  </a:lnTo>
                  <a:lnTo>
                    <a:pt x="765" y="218"/>
                  </a:lnTo>
                  <a:lnTo>
                    <a:pt x="751" y="214"/>
                  </a:lnTo>
                  <a:lnTo>
                    <a:pt x="756" y="201"/>
                  </a:lnTo>
                  <a:lnTo>
                    <a:pt x="780" y="187"/>
                  </a:lnTo>
                  <a:lnTo>
                    <a:pt x="796" y="152"/>
                  </a:lnTo>
                  <a:lnTo>
                    <a:pt x="831" y="152"/>
                  </a:lnTo>
                  <a:lnTo>
                    <a:pt x="847" y="158"/>
                  </a:lnTo>
                  <a:lnTo>
                    <a:pt x="835" y="195"/>
                  </a:lnTo>
                  <a:lnTo>
                    <a:pt x="849" y="213"/>
                  </a:lnTo>
                  <a:lnTo>
                    <a:pt x="845" y="264"/>
                  </a:lnTo>
                  <a:lnTo>
                    <a:pt x="862" y="282"/>
                  </a:lnTo>
                  <a:lnTo>
                    <a:pt x="855" y="301"/>
                  </a:lnTo>
                  <a:lnTo>
                    <a:pt x="829" y="315"/>
                  </a:lnTo>
                  <a:lnTo>
                    <a:pt x="838" y="322"/>
                  </a:lnTo>
                  <a:lnTo>
                    <a:pt x="803" y="329"/>
                  </a:lnTo>
                  <a:lnTo>
                    <a:pt x="839" y="341"/>
                  </a:lnTo>
                  <a:lnTo>
                    <a:pt x="881" y="301"/>
                  </a:lnTo>
                  <a:lnTo>
                    <a:pt x="876" y="275"/>
                  </a:lnTo>
                  <a:lnTo>
                    <a:pt x="891" y="271"/>
                  </a:lnTo>
                  <a:lnTo>
                    <a:pt x="913" y="266"/>
                  </a:lnTo>
                  <a:lnTo>
                    <a:pt x="923" y="281"/>
                  </a:lnTo>
                  <a:lnTo>
                    <a:pt x="922" y="300"/>
                  </a:lnTo>
                  <a:lnTo>
                    <a:pt x="949" y="306"/>
                  </a:lnTo>
                  <a:lnTo>
                    <a:pt x="928" y="299"/>
                  </a:lnTo>
                  <a:lnTo>
                    <a:pt x="937" y="288"/>
                  </a:lnTo>
                  <a:lnTo>
                    <a:pt x="929" y="271"/>
                  </a:lnTo>
                  <a:lnTo>
                    <a:pt x="866" y="260"/>
                  </a:lnTo>
                  <a:lnTo>
                    <a:pt x="876" y="220"/>
                  </a:lnTo>
                  <a:lnTo>
                    <a:pt x="855" y="195"/>
                  </a:lnTo>
                  <a:lnTo>
                    <a:pt x="886" y="172"/>
                  </a:lnTo>
                  <a:lnTo>
                    <a:pt x="882" y="155"/>
                  </a:lnTo>
                  <a:lnTo>
                    <a:pt x="896" y="164"/>
                  </a:lnTo>
                  <a:lnTo>
                    <a:pt x="889" y="197"/>
                  </a:lnTo>
                  <a:lnTo>
                    <a:pt x="899" y="201"/>
                  </a:lnTo>
                  <a:lnTo>
                    <a:pt x="941" y="211"/>
                  </a:lnTo>
                  <a:lnTo>
                    <a:pt x="903" y="184"/>
                  </a:lnTo>
                  <a:lnTo>
                    <a:pt x="932" y="185"/>
                  </a:lnTo>
                  <a:lnTo>
                    <a:pt x="925" y="175"/>
                  </a:lnTo>
                  <a:lnTo>
                    <a:pt x="941" y="170"/>
                  </a:lnTo>
                  <a:lnTo>
                    <a:pt x="1018" y="191"/>
                  </a:lnTo>
                  <a:lnTo>
                    <a:pt x="1003" y="204"/>
                  </a:lnTo>
                  <a:lnTo>
                    <a:pt x="1002" y="225"/>
                  </a:lnTo>
                  <a:lnTo>
                    <a:pt x="1017" y="237"/>
                  </a:lnTo>
                  <a:lnTo>
                    <a:pt x="1025" y="191"/>
                  </a:lnTo>
                  <a:lnTo>
                    <a:pt x="983" y="167"/>
                  </a:lnTo>
                  <a:lnTo>
                    <a:pt x="974" y="135"/>
                  </a:lnTo>
                  <a:lnTo>
                    <a:pt x="1073" y="123"/>
                  </a:lnTo>
                  <a:lnTo>
                    <a:pt x="1060" y="93"/>
                  </a:lnTo>
                  <a:lnTo>
                    <a:pt x="1073" y="100"/>
                  </a:lnTo>
                  <a:lnTo>
                    <a:pt x="1089" y="88"/>
                  </a:lnTo>
                  <a:lnTo>
                    <a:pt x="1077" y="85"/>
                  </a:lnTo>
                  <a:lnTo>
                    <a:pt x="1180" y="60"/>
                  </a:lnTo>
                  <a:lnTo>
                    <a:pt x="1171" y="54"/>
                  </a:lnTo>
                  <a:lnTo>
                    <a:pt x="1219" y="51"/>
                  </a:lnTo>
                  <a:lnTo>
                    <a:pt x="1218" y="59"/>
                  </a:lnTo>
                  <a:lnTo>
                    <a:pt x="1230" y="59"/>
                  </a:lnTo>
                  <a:lnTo>
                    <a:pt x="1264" y="48"/>
                  </a:lnTo>
                  <a:lnTo>
                    <a:pt x="1281" y="54"/>
                  </a:lnTo>
                  <a:lnTo>
                    <a:pt x="1266" y="41"/>
                  </a:lnTo>
                  <a:lnTo>
                    <a:pt x="1304" y="39"/>
                  </a:lnTo>
                  <a:lnTo>
                    <a:pt x="1306" y="22"/>
                  </a:lnTo>
                  <a:lnTo>
                    <a:pt x="1352" y="0"/>
                  </a:lnTo>
                  <a:lnTo>
                    <a:pt x="1383" y="13"/>
                  </a:lnTo>
                  <a:lnTo>
                    <a:pt x="1356" y="25"/>
                  </a:lnTo>
                  <a:lnTo>
                    <a:pt x="1403" y="24"/>
                  </a:lnTo>
                  <a:lnTo>
                    <a:pt x="1384" y="41"/>
                  </a:lnTo>
                  <a:lnTo>
                    <a:pt x="1463" y="33"/>
                  </a:lnTo>
                  <a:lnTo>
                    <a:pt x="1507" y="59"/>
                  </a:lnTo>
                  <a:lnTo>
                    <a:pt x="1500" y="69"/>
                  </a:lnTo>
                  <a:lnTo>
                    <a:pt x="1486" y="63"/>
                  </a:lnTo>
                  <a:lnTo>
                    <a:pt x="1505" y="72"/>
                  </a:lnTo>
                  <a:lnTo>
                    <a:pt x="1495" y="87"/>
                  </a:lnTo>
                  <a:lnTo>
                    <a:pt x="1352" y="164"/>
                  </a:lnTo>
                  <a:lnTo>
                    <a:pt x="1397" y="154"/>
                  </a:lnTo>
                  <a:lnTo>
                    <a:pt x="1388" y="144"/>
                  </a:lnTo>
                  <a:lnTo>
                    <a:pt x="1461" y="129"/>
                  </a:lnTo>
                  <a:lnTo>
                    <a:pt x="1441" y="132"/>
                  </a:lnTo>
                  <a:lnTo>
                    <a:pt x="1445" y="119"/>
                  </a:lnTo>
                  <a:lnTo>
                    <a:pt x="1486" y="129"/>
                  </a:lnTo>
                  <a:lnTo>
                    <a:pt x="1491" y="119"/>
                  </a:lnTo>
                  <a:lnTo>
                    <a:pt x="1501" y="144"/>
                  </a:lnTo>
                  <a:lnTo>
                    <a:pt x="1520" y="145"/>
                  </a:lnTo>
                  <a:lnTo>
                    <a:pt x="1502" y="135"/>
                  </a:lnTo>
                  <a:lnTo>
                    <a:pt x="1540" y="129"/>
                  </a:lnTo>
                  <a:lnTo>
                    <a:pt x="1586" y="135"/>
                  </a:lnTo>
                  <a:lnTo>
                    <a:pt x="1582" y="144"/>
                  </a:lnTo>
                  <a:lnTo>
                    <a:pt x="1623" y="152"/>
                  </a:lnTo>
                  <a:lnTo>
                    <a:pt x="1657" y="150"/>
                  </a:lnTo>
                  <a:lnTo>
                    <a:pt x="1659" y="126"/>
                  </a:lnTo>
                  <a:lnTo>
                    <a:pt x="1669" y="124"/>
                  </a:lnTo>
                  <a:lnTo>
                    <a:pt x="1758" y="150"/>
                  </a:lnTo>
                  <a:lnTo>
                    <a:pt x="1746" y="191"/>
                  </a:lnTo>
                  <a:lnTo>
                    <a:pt x="1787" y="218"/>
                  </a:lnTo>
                  <a:lnTo>
                    <a:pt x="1810" y="180"/>
                  </a:lnTo>
                  <a:lnTo>
                    <a:pt x="1825" y="197"/>
                  </a:lnTo>
                  <a:lnTo>
                    <a:pt x="1854" y="191"/>
                  </a:lnTo>
                  <a:lnTo>
                    <a:pt x="1894" y="204"/>
                  </a:lnTo>
                  <a:lnTo>
                    <a:pt x="1926" y="196"/>
                  </a:lnTo>
                  <a:lnTo>
                    <a:pt x="1923" y="180"/>
                  </a:lnTo>
                  <a:lnTo>
                    <a:pt x="1945" y="154"/>
                  </a:lnTo>
                  <a:lnTo>
                    <a:pt x="2078" y="173"/>
                  </a:lnTo>
                  <a:lnTo>
                    <a:pt x="2086" y="185"/>
                  </a:lnTo>
                  <a:lnTo>
                    <a:pt x="2070" y="190"/>
                  </a:lnTo>
                  <a:lnTo>
                    <a:pt x="2113" y="196"/>
                  </a:lnTo>
                  <a:lnTo>
                    <a:pt x="2128" y="214"/>
                  </a:lnTo>
                  <a:lnTo>
                    <a:pt x="2228" y="211"/>
                  </a:lnTo>
                  <a:lnTo>
                    <a:pt x="2247" y="225"/>
                  </a:lnTo>
                  <a:lnTo>
                    <a:pt x="2240" y="243"/>
                  </a:lnTo>
                  <a:lnTo>
                    <a:pt x="2269" y="256"/>
                  </a:lnTo>
                  <a:lnTo>
                    <a:pt x="2284" y="246"/>
                  </a:lnTo>
                  <a:lnTo>
                    <a:pt x="2356" y="253"/>
                  </a:lnTo>
                  <a:lnTo>
                    <a:pt x="2370" y="243"/>
                  </a:lnTo>
                  <a:lnTo>
                    <a:pt x="2379" y="259"/>
                  </a:lnTo>
                  <a:lnTo>
                    <a:pt x="2408" y="272"/>
                  </a:lnTo>
                  <a:lnTo>
                    <a:pt x="2422" y="263"/>
                  </a:lnTo>
                  <a:lnTo>
                    <a:pt x="2408" y="249"/>
                  </a:lnTo>
                  <a:lnTo>
                    <a:pt x="2416" y="237"/>
                  </a:lnTo>
                  <a:lnTo>
                    <a:pt x="2541" y="255"/>
                  </a:lnTo>
                  <a:lnTo>
                    <a:pt x="2623" y="301"/>
                  </a:lnTo>
                  <a:lnTo>
                    <a:pt x="2640" y="301"/>
                  </a:lnTo>
                  <a:lnTo>
                    <a:pt x="2661" y="339"/>
                  </a:lnTo>
                  <a:lnTo>
                    <a:pt x="2653" y="318"/>
                  </a:lnTo>
                  <a:lnTo>
                    <a:pt x="2666" y="316"/>
                  </a:lnTo>
                  <a:lnTo>
                    <a:pt x="2674" y="324"/>
                  </a:lnTo>
                  <a:lnTo>
                    <a:pt x="2698" y="322"/>
                  </a:lnTo>
                  <a:lnTo>
                    <a:pt x="2732" y="343"/>
                  </a:lnTo>
                  <a:lnTo>
                    <a:pt x="2684" y="367"/>
                  </a:lnTo>
                  <a:lnTo>
                    <a:pt x="2693" y="374"/>
                  </a:lnTo>
                  <a:lnTo>
                    <a:pt x="2676" y="378"/>
                  </a:lnTo>
                  <a:lnTo>
                    <a:pt x="2690" y="387"/>
                  </a:lnTo>
                  <a:lnTo>
                    <a:pt x="2661" y="387"/>
                  </a:lnTo>
                  <a:lnTo>
                    <a:pt x="2652" y="374"/>
                  </a:lnTo>
                  <a:lnTo>
                    <a:pt x="2641" y="379"/>
                  </a:lnTo>
                  <a:lnTo>
                    <a:pt x="2622" y="357"/>
                  </a:lnTo>
                  <a:lnTo>
                    <a:pt x="2590" y="358"/>
                  </a:lnTo>
                  <a:lnTo>
                    <a:pt x="2581" y="345"/>
                  </a:lnTo>
                  <a:lnTo>
                    <a:pt x="2589" y="339"/>
                  </a:lnTo>
                  <a:lnTo>
                    <a:pt x="2577" y="339"/>
                  </a:lnTo>
                  <a:lnTo>
                    <a:pt x="2566" y="343"/>
                  </a:lnTo>
                  <a:lnTo>
                    <a:pt x="2578" y="358"/>
                  </a:lnTo>
                  <a:lnTo>
                    <a:pt x="2571" y="368"/>
                  </a:lnTo>
                  <a:lnTo>
                    <a:pt x="2543" y="383"/>
                  </a:lnTo>
                  <a:lnTo>
                    <a:pt x="2525" y="379"/>
                  </a:lnTo>
                  <a:lnTo>
                    <a:pt x="2556" y="422"/>
                  </a:lnTo>
                  <a:lnTo>
                    <a:pt x="2550" y="439"/>
                  </a:lnTo>
                  <a:lnTo>
                    <a:pt x="2519" y="427"/>
                  </a:lnTo>
                  <a:lnTo>
                    <a:pt x="2520" y="433"/>
                  </a:lnTo>
                  <a:lnTo>
                    <a:pt x="2462" y="455"/>
                  </a:lnTo>
                  <a:lnTo>
                    <a:pt x="2411" y="498"/>
                  </a:lnTo>
                  <a:lnTo>
                    <a:pt x="2376" y="481"/>
                  </a:lnTo>
                  <a:lnTo>
                    <a:pt x="2344" y="499"/>
                  </a:lnTo>
                  <a:lnTo>
                    <a:pt x="2344" y="483"/>
                  </a:lnTo>
                  <a:lnTo>
                    <a:pt x="2325" y="500"/>
                  </a:lnTo>
                  <a:lnTo>
                    <a:pt x="2303" y="499"/>
                  </a:lnTo>
                  <a:lnTo>
                    <a:pt x="2279" y="541"/>
                  </a:lnTo>
                  <a:lnTo>
                    <a:pt x="2298" y="549"/>
                  </a:lnTo>
                  <a:lnTo>
                    <a:pt x="2290" y="563"/>
                  </a:lnTo>
                  <a:lnTo>
                    <a:pt x="2299" y="585"/>
                  </a:lnTo>
                  <a:lnTo>
                    <a:pt x="2282" y="581"/>
                  </a:lnTo>
                  <a:lnTo>
                    <a:pt x="2273" y="600"/>
                  </a:lnTo>
                  <a:lnTo>
                    <a:pt x="2279" y="617"/>
                  </a:lnTo>
                  <a:lnTo>
                    <a:pt x="2244" y="632"/>
                  </a:lnTo>
                  <a:lnTo>
                    <a:pt x="2247" y="651"/>
                  </a:lnTo>
                  <a:lnTo>
                    <a:pt x="2224" y="656"/>
                  </a:lnTo>
                  <a:lnTo>
                    <a:pt x="2217" y="677"/>
                  </a:lnTo>
                  <a:lnTo>
                    <a:pt x="2196" y="699"/>
                  </a:lnTo>
                  <a:lnTo>
                    <a:pt x="2178" y="617"/>
                  </a:lnTo>
                  <a:lnTo>
                    <a:pt x="2180" y="573"/>
                  </a:lnTo>
                  <a:lnTo>
                    <a:pt x="2196" y="547"/>
                  </a:lnTo>
                  <a:lnTo>
                    <a:pt x="2221" y="541"/>
                  </a:lnTo>
                  <a:lnTo>
                    <a:pt x="2277" y="486"/>
                  </a:lnTo>
                  <a:lnTo>
                    <a:pt x="2304" y="475"/>
                  </a:lnTo>
                  <a:lnTo>
                    <a:pt x="2313" y="443"/>
                  </a:lnTo>
                  <a:lnTo>
                    <a:pt x="2325" y="434"/>
                  </a:lnTo>
                  <a:lnTo>
                    <a:pt x="2304" y="433"/>
                  </a:lnTo>
                  <a:lnTo>
                    <a:pt x="2297" y="460"/>
                  </a:lnTo>
                  <a:lnTo>
                    <a:pt x="2249" y="482"/>
                  </a:lnTo>
                  <a:lnTo>
                    <a:pt x="2253" y="449"/>
                  </a:lnTo>
                  <a:lnTo>
                    <a:pt x="2202" y="456"/>
                  </a:lnTo>
                  <a:lnTo>
                    <a:pt x="2153" y="499"/>
                  </a:lnTo>
                  <a:lnTo>
                    <a:pt x="2163" y="517"/>
                  </a:lnTo>
                  <a:lnTo>
                    <a:pt x="2111" y="523"/>
                  </a:lnTo>
                  <a:lnTo>
                    <a:pt x="2104" y="518"/>
                  </a:lnTo>
                  <a:lnTo>
                    <a:pt x="2122" y="515"/>
                  </a:lnTo>
                  <a:lnTo>
                    <a:pt x="2078" y="504"/>
                  </a:lnTo>
                  <a:lnTo>
                    <a:pt x="2066" y="515"/>
                  </a:lnTo>
                  <a:lnTo>
                    <a:pt x="1968" y="516"/>
                  </a:lnTo>
                  <a:lnTo>
                    <a:pt x="1851" y="616"/>
                  </a:lnTo>
                  <a:lnTo>
                    <a:pt x="1875" y="620"/>
                  </a:lnTo>
                  <a:lnTo>
                    <a:pt x="1875" y="637"/>
                  </a:lnTo>
                  <a:lnTo>
                    <a:pt x="1889" y="626"/>
                  </a:lnTo>
                  <a:lnTo>
                    <a:pt x="1885" y="641"/>
                  </a:lnTo>
                  <a:lnTo>
                    <a:pt x="1902" y="633"/>
                  </a:lnTo>
                  <a:lnTo>
                    <a:pt x="1900" y="643"/>
                  </a:lnTo>
                  <a:lnTo>
                    <a:pt x="1906" y="626"/>
                  </a:lnTo>
                  <a:lnTo>
                    <a:pt x="1923" y="627"/>
                  </a:lnTo>
                  <a:lnTo>
                    <a:pt x="1948" y="648"/>
                  </a:lnTo>
                  <a:lnTo>
                    <a:pt x="1925" y="650"/>
                  </a:lnTo>
                  <a:lnTo>
                    <a:pt x="1945" y="657"/>
                  </a:lnTo>
                  <a:lnTo>
                    <a:pt x="1950" y="671"/>
                  </a:lnTo>
                  <a:lnTo>
                    <a:pt x="1934" y="703"/>
                  </a:lnTo>
                  <a:lnTo>
                    <a:pt x="1931" y="750"/>
                  </a:lnTo>
                  <a:lnTo>
                    <a:pt x="1848" y="849"/>
                  </a:lnTo>
                  <a:lnTo>
                    <a:pt x="1819" y="862"/>
                  </a:lnTo>
                  <a:lnTo>
                    <a:pt x="1797" y="849"/>
                  </a:lnTo>
                  <a:lnTo>
                    <a:pt x="1777" y="868"/>
                  </a:lnTo>
                  <a:lnTo>
                    <a:pt x="1775" y="864"/>
                  </a:lnTo>
                  <a:lnTo>
                    <a:pt x="1787" y="849"/>
                  </a:lnTo>
                  <a:lnTo>
                    <a:pt x="1782" y="824"/>
                  </a:lnTo>
                  <a:lnTo>
                    <a:pt x="1817" y="814"/>
                  </a:lnTo>
                  <a:lnTo>
                    <a:pt x="1844" y="748"/>
                  </a:lnTo>
                  <a:lnTo>
                    <a:pt x="1785" y="764"/>
                  </a:lnTo>
                  <a:lnTo>
                    <a:pt x="1775" y="739"/>
                  </a:lnTo>
                  <a:lnTo>
                    <a:pt x="1727" y="724"/>
                  </a:lnTo>
                  <a:lnTo>
                    <a:pt x="1697" y="655"/>
                  </a:lnTo>
                  <a:lnTo>
                    <a:pt x="1665" y="643"/>
                  </a:lnTo>
                  <a:lnTo>
                    <a:pt x="1607" y="661"/>
                  </a:lnTo>
                  <a:lnTo>
                    <a:pt x="1618" y="676"/>
                  </a:lnTo>
                  <a:lnTo>
                    <a:pt x="1594" y="716"/>
                  </a:lnTo>
                  <a:lnTo>
                    <a:pt x="1571" y="727"/>
                  </a:lnTo>
                  <a:lnTo>
                    <a:pt x="1547" y="718"/>
                  </a:lnTo>
                  <a:lnTo>
                    <a:pt x="1518" y="713"/>
                  </a:lnTo>
                  <a:lnTo>
                    <a:pt x="1442" y="732"/>
                  </a:lnTo>
                  <a:lnTo>
                    <a:pt x="1376" y="705"/>
                  </a:lnTo>
                  <a:lnTo>
                    <a:pt x="1333" y="709"/>
                  </a:lnTo>
                  <a:lnTo>
                    <a:pt x="1317" y="686"/>
                  </a:lnTo>
                  <a:lnTo>
                    <a:pt x="1275" y="671"/>
                  </a:lnTo>
                  <a:lnTo>
                    <a:pt x="1252" y="687"/>
                  </a:lnTo>
                  <a:lnTo>
                    <a:pt x="1251" y="717"/>
                  </a:lnTo>
                  <a:lnTo>
                    <a:pt x="1155" y="704"/>
                  </a:lnTo>
                  <a:lnTo>
                    <a:pt x="1104" y="732"/>
                  </a:lnTo>
                  <a:lnTo>
                    <a:pt x="1077" y="743"/>
                  </a:lnTo>
                  <a:lnTo>
                    <a:pt x="1043" y="721"/>
                  </a:lnTo>
                  <a:lnTo>
                    <a:pt x="1021" y="733"/>
                  </a:lnTo>
                  <a:lnTo>
                    <a:pt x="980" y="718"/>
                  </a:lnTo>
                  <a:lnTo>
                    <a:pt x="965" y="716"/>
                  </a:lnTo>
                  <a:lnTo>
                    <a:pt x="953" y="693"/>
                  </a:lnTo>
                  <a:lnTo>
                    <a:pt x="932" y="693"/>
                  </a:lnTo>
                  <a:lnTo>
                    <a:pt x="922" y="697"/>
                  </a:lnTo>
                  <a:lnTo>
                    <a:pt x="905" y="679"/>
                  </a:lnTo>
                  <a:lnTo>
                    <a:pt x="893" y="684"/>
                  </a:lnTo>
                  <a:lnTo>
                    <a:pt x="882" y="689"/>
                  </a:lnTo>
                  <a:lnTo>
                    <a:pt x="838" y="652"/>
                  </a:lnTo>
                  <a:lnTo>
                    <a:pt x="824" y="649"/>
                  </a:lnTo>
                  <a:lnTo>
                    <a:pt x="794" y="620"/>
                  </a:lnTo>
                  <a:lnTo>
                    <a:pt x="766" y="637"/>
                  </a:lnTo>
                  <a:lnTo>
                    <a:pt x="760" y="626"/>
                  </a:lnTo>
                  <a:lnTo>
                    <a:pt x="718" y="624"/>
                  </a:lnTo>
                  <a:lnTo>
                    <a:pt x="703" y="603"/>
                  </a:lnTo>
                  <a:lnTo>
                    <a:pt x="680" y="605"/>
                  </a:lnTo>
                  <a:lnTo>
                    <a:pt x="672" y="614"/>
                  </a:lnTo>
                  <a:lnTo>
                    <a:pt x="644" y="619"/>
                  </a:lnTo>
                  <a:lnTo>
                    <a:pt x="636" y="614"/>
                  </a:lnTo>
                  <a:lnTo>
                    <a:pt x="625" y="630"/>
                  </a:lnTo>
                  <a:lnTo>
                    <a:pt x="617" y="626"/>
                  </a:lnTo>
                  <a:lnTo>
                    <a:pt x="583" y="630"/>
                  </a:lnTo>
                  <a:lnTo>
                    <a:pt x="572" y="626"/>
                  </a:lnTo>
                  <a:lnTo>
                    <a:pt x="568" y="630"/>
                  </a:lnTo>
                  <a:lnTo>
                    <a:pt x="585" y="649"/>
                  </a:lnTo>
                  <a:lnTo>
                    <a:pt x="573" y="659"/>
                  </a:lnTo>
                  <a:lnTo>
                    <a:pt x="575" y="674"/>
                  </a:lnTo>
                  <a:lnTo>
                    <a:pt x="594" y="675"/>
                  </a:lnTo>
                  <a:lnTo>
                    <a:pt x="602" y="689"/>
                  </a:lnTo>
                  <a:lnTo>
                    <a:pt x="597" y="700"/>
                  </a:lnTo>
                  <a:lnTo>
                    <a:pt x="583" y="693"/>
                  </a:lnTo>
                  <a:lnTo>
                    <a:pt x="572" y="699"/>
                  </a:lnTo>
                  <a:lnTo>
                    <a:pt x="562" y="693"/>
                  </a:lnTo>
                  <a:lnTo>
                    <a:pt x="556" y="684"/>
                  </a:lnTo>
                  <a:lnTo>
                    <a:pt x="543" y="689"/>
                  </a:lnTo>
                  <a:lnTo>
                    <a:pt x="533" y="684"/>
                  </a:lnTo>
                  <a:lnTo>
                    <a:pt x="523" y="693"/>
                  </a:lnTo>
                  <a:lnTo>
                    <a:pt x="508" y="695"/>
                  </a:lnTo>
                  <a:lnTo>
                    <a:pt x="499" y="684"/>
                  </a:lnTo>
                  <a:lnTo>
                    <a:pt x="447" y="680"/>
                  </a:lnTo>
                  <a:lnTo>
                    <a:pt x="441" y="686"/>
                  </a:lnTo>
                  <a:lnTo>
                    <a:pt x="436" y="685"/>
                  </a:lnTo>
                  <a:lnTo>
                    <a:pt x="429" y="697"/>
                  </a:lnTo>
                  <a:lnTo>
                    <a:pt x="429" y="709"/>
                  </a:lnTo>
                  <a:lnTo>
                    <a:pt x="423" y="710"/>
                  </a:lnTo>
                  <a:lnTo>
                    <a:pt x="419" y="700"/>
                  </a:lnTo>
                  <a:lnTo>
                    <a:pt x="411" y="701"/>
                  </a:lnTo>
                  <a:lnTo>
                    <a:pt x="409" y="735"/>
                  </a:lnTo>
                  <a:lnTo>
                    <a:pt x="417" y="745"/>
                  </a:lnTo>
                  <a:lnTo>
                    <a:pt x="417" y="755"/>
                  </a:lnTo>
                  <a:lnTo>
                    <a:pt x="426" y="753"/>
                  </a:lnTo>
                  <a:lnTo>
                    <a:pt x="436" y="749"/>
                  </a:lnTo>
                  <a:lnTo>
                    <a:pt x="446" y="764"/>
                  </a:lnTo>
                  <a:lnTo>
                    <a:pt x="453" y="774"/>
                  </a:lnTo>
                  <a:lnTo>
                    <a:pt x="460" y="786"/>
                  </a:lnTo>
                  <a:lnTo>
                    <a:pt x="471" y="789"/>
                  </a:lnTo>
                  <a:lnTo>
                    <a:pt x="457" y="799"/>
                  </a:lnTo>
                  <a:lnTo>
                    <a:pt x="446" y="790"/>
                  </a:lnTo>
                  <a:lnTo>
                    <a:pt x="435" y="828"/>
                  </a:lnTo>
                  <a:lnTo>
                    <a:pt x="448" y="838"/>
                  </a:lnTo>
                  <a:lnTo>
                    <a:pt x="459" y="875"/>
                  </a:lnTo>
                  <a:lnTo>
                    <a:pt x="449" y="868"/>
                  </a:lnTo>
                  <a:lnTo>
                    <a:pt x="438" y="864"/>
                  </a:lnTo>
                  <a:lnTo>
                    <a:pt x="426" y="862"/>
                  </a:lnTo>
                  <a:lnTo>
                    <a:pt x="417" y="859"/>
                  </a:lnTo>
                  <a:lnTo>
                    <a:pt x="409" y="857"/>
                  </a:lnTo>
                  <a:lnTo>
                    <a:pt x="402" y="844"/>
                  </a:lnTo>
                  <a:lnTo>
                    <a:pt x="385" y="852"/>
                  </a:lnTo>
                  <a:lnTo>
                    <a:pt x="370" y="851"/>
                  </a:lnTo>
                  <a:lnTo>
                    <a:pt x="360" y="840"/>
                  </a:lnTo>
                  <a:lnTo>
                    <a:pt x="334" y="830"/>
                  </a:lnTo>
                  <a:lnTo>
                    <a:pt x="309" y="832"/>
                  </a:lnTo>
                  <a:lnTo>
                    <a:pt x="282" y="813"/>
                  </a:lnTo>
                  <a:lnTo>
                    <a:pt x="303" y="796"/>
                  </a:lnTo>
                  <a:lnTo>
                    <a:pt x="305" y="782"/>
                  </a:lnTo>
                  <a:lnTo>
                    <a:pt x="305" y="767"/>
                  </a:lnTo>
                  <a:lnTo>
                    <a:pt x="307" y="756"/>
                  </a:lnTo>
                  <a:lnTo>
                    <a:pt x="321" y="752"/>
                  </a:lnTo>
                  <a:lnTo>
                    <a:pt x="313" y="730"/>
                  </a:lnTo>
                  <a:lnTo>
                    <a:pt x="297" y="724"/>
                  </a:lnTo>
                  <a:lnTo>
                    <a:pt x="289" y="720"/>
                  </a:lnTo>
                  <a:lnTo>
                    <a:pt x="278" y="723"/>
                  </a:lnTo>
                  <a:lnTo>
                    <a:pt x="254" y="717"/>
                  </a:lnTo>
                  <a:lnTo>
                    <a:pt x="235" y="695"/>
                  </a:lnTo>
                  <a:lnTo>
                    <a:pt x="220" y="689"/>
                  </a:lnTo>
                  <a:lnTo>
                    <a:pt x="213" y="668"/>
                  </a:lnTo>
                  <a:lnTo>
                    <a:pt x="199" y="666"/>
                  </a:lnTo>
                  <a:lnTo>
                    <a:pt x="186" y="673"/>
                  </a:lnTo>
                  <a:lnTo>
                    <a:pt x="178" y="677"/>
                  </a:lnTo>
                  <a:lnTo>
                    <a:pt x="174" y="668"/>
                  </a:lnTo>
                  <a:lnTo>
                    <a:pt x="167" y="658"/>
                  </a:lnTo>
                  <a:lnTo>
                    <a:pt x="186" y="657"/>
                  </a:lnTo>
                  <a:lnTo>
                    <a:pt x="184" y="651"/>
                  </a:lnTo>
                  <a:lnTo>
                    <a:pt x="180" y="647"/>
                  </a:lnTo>
                  <a:lnTo>
                    <a:pt x="174" y="642"/>
                  </a:lnTo>
                  <a:lnTo>
                    <a:pt x="164" y="619"/>
                  </a:lnTo>
                  <a:lnTo>
                    <a:pt x="150" y="607"/>
                  </a:lnTo>
                  <a:lnTo>
                    <a:pt x="135" y="606"/>
                  </a:lnTo>
                  <a:lnTo>
                    <a:pt x="122" y="606"/>
                  </a:lnTo>
                  <a:lnTo>
                    <a:pt x="111" y="599"/>
                  </a:lnTo>
                  <a:lnTo>
                    <a:pt x="102" y="597"/>
                  </a:lnTo>
                  <a:lnTo>
                    <a:pt x="93" y="597"/>
                  </a:lnTo>
                  <a:lnTo>
                    <a:pt x="88" y="603"/>
                  </a:lnTo>
                  <a:lnTo>
                    <a:pt x="78" y="613"/>
                  </a:lnTo>
                  <a:lnTo>
                    <a:pt x="77" y="623"/>
                  </a:lnTo>
                  <a:lnTo>
                    <a:pt x="72" y="626"/>
                  </a:lnTo>
                  <a:lnTo>
                    <a:pt x="67" y="641"/>
                  </a:lnTo>
                  <a:lnTo>
                    <a:pt x="63" y="637"/>
                  </a:lnTo>
                  <a:lnTo>
                    <a:pt x="61" y="631"/>
                  </a:lnTo>
                  <a:lnTo>
                    <a:pt x="0" y="622"/>
                  </a:lnTo>
                </a:path>
              </a:pathLst>
            </a:custGeom>
            <a:solidFill>
              <a:srgbClr val="3365FB"/>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grpSp>
        <p:nvGrpSpPr>
          <p:cNvPr id="1016" name="Group 473"/>
          <p:cNvGrpSpPr>
            <a:grpSpLocks/>
          </p:cNvGrpSpPr>
          <p:nvPr/>
        </p:nvGrpSpPr>
        <p:grpSpPr bwMode="auto">
          <a:xfrm>
            <a:off x="4173539" y="2481263"/>
            <a:ext cx="550863" cy="406400"/>
            <a:chOff x="2616" y="1496"/>
            <a:chExt cx="347" cy="256"/>
          </a:xfrm>
        </p:grpSpPr>
        <p:sp>
          <p:nvSpPr>
            <p:cNvPr id="1017" name="Freeform 474"/>
            <p:cNvSpPr>
              <a:spLocks/>
            </p:cNvSpPr>
            <p:nvPr/>
          </p:nvSpPr>
          <p:spPr bwMode="auto">
            <a:xfrm>
              <a:off x="2839" y="1624"/>
              <a:ext cx="124" cy="48"/>
            </a:xfrm>
            <a:custGeom>
              <a:avLst/>
              <a:gdLst>
                <a:gd name="T0" fmla="*/ 0 w 124"/>
                <a:gd name="T1" fmla="*/ 27 h 48"/>
                <a:gd name="T2" fmla="*/ 2 w 124"/>
                <a:gd name="T3" fmla="*/ 29 h 48"/>
                <a:gd name="T4" fmla="*/ 3 w 124"/>
                <a:gd name="T5" fmla="*/ 37 h 48"/>
                <a:gd name="T6" fmla="*/ 16 w 124"/>
                <a:gd name="T7" fmla="*/ 39 h 48"/>
                <a:gd name="T8" fmla="*/ 41 w 124"/>
                <a:gd name="T9" fmla="*/ 35 h 48"/>
                <a:gd name="T10" fmla="*/ 68 w 124"/>
                <a:gd name="T11" fmla="*/ 47 h 48"/>
                <a:gd name="T12" fmla="*/ 106 w 124"/>
                <a:gd name="T13" fmla="*/ 39 h 48"/>
                <a:gd name="T14" fmla="*/ 123 w 124"/>
                <a:gd name="T15" fmla="*/ 15 h 48"/>
                <a:gd name="T16" fmla="*/ 116 w 124"/>
                <a:gd name="T17" fmla="*/ 0 h 48"/>
                <a:gd name="T18" fmla="*/ 69 w 124"/>
                <a:gd name="T19" fmla="*/ 1 h 48"/>
                <a:gd name="T20" fmla="*/ 54 w 124"/>
                <a:gd name="T21" fmla="*/ 26 h 48"/>
                <a:gd name="T22" fmla="*/ 0 w 124"/>
                <a:gd name="T23" fmla="*/ 2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8"/>
                <a:gd name="T38" fmla="*/ 124 w 12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8">
                  <a:moveTo>
                    <a:pt x="0" y="27"/>
                  </a:moveTo>
                  <a:lnTo>
                    <a:pt x="2" y="29"/>
                  </a:lnTo>
                  <a:lnTo>
                    <a:pt x="3" y="37"/>
                  </a:lnTo>
                  <a:lnTo>
                    <a:pt x="16" y="39"/>
                  </a:lnTo>
                  <a:lnTo>
                    <a:pt x="41" y="35"/>
                  </a:lnTo>
                  <a:lnTo>
                    <a:pt x="68" y="47"/>
                  </a:lnTo>
                  <a:lnTo>
                    <a:pt x="106" y="39"/>
                  </a:lnTo>
                  <a:lnTo>
                    <a:pt x="123" y="15"/>
                  </a:lnTo>
                  <a:lnTo>
                    <a:pt x="116" y="0"/>
                  </a:lnTo>
                  <a:lnTo>
                    <a:pt x="69" y="1"/>
                  </a:lnTo>
                  <a:lnTo>
                    <a:pt x="54" y="26"/>
                  </a:lnTo>
                  <a:lnTo>
                    <a:pt x="0" y="27"/>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18" name="Freeform 475"/>
            <p:cNvSpPr>
              <a:spLocks/>
            </p:cNvSpPr>
            <p:nvPr/>
          </p:nvSpPr>
          <p:spPr bwMode="auto">
            <a:xfrm>
              <a:off x="2734" y="1570"/>
              <a:ext cx="53" cy="38"/>
            </a:xfrm>
            <a:custGeom>
              <a:avLst/>
              <a:gdLst>
                <a:gd name="T0" fmla="*/ 0 w 53"/>
                <a:gd name="T1" fmla="*/ 7 h 38"/>
                <a:gd name="T2" fmla="*/ 12 w 53"/>
                <a:gd name="T3" fmla="*/ 2 h 38"/>
                <a:gd name="T4" fmla="*/ 35 w 53"/>
                <a:gd name="T5" fmla="*/ 0 h 38"/>
                <a:gd name="T6" fmla="*/ 50 w 53"/>
                <a:gd name="T7" fmla="*/ 15 h 38"/>
                <a:gd name="T8" fmla="*/ 52 w 53"/>
                <a:gd name="T9" fmla="*/ 27 h 38"/>
                <a:gd name="T10" fmla="*/ 46 w 53"/>
                <a:gd name="T11" fmla="*/ 37 h 38"/>
                <a:gd name="T12" fmla="*/ 0 w 53"/>
                <a:gd name="T13" fmla="*/ 7 h 38"/>
                <a:gd name="T14" fmla="*/ 0 60000 65536"/>
                <a:gd name="T15" fmla="*/ 0 60000 65536"/>
                <a:gd name="T16" fmla="*/ 0 60000 65536"/>
                <a:gd name="T17" fmla="*/ 0 60000 65536"/>
                <a:gd name="T18" fmla="*/ 0 60000 65536"/>
                <a:gd name="T19" fmla="*/ 0 60000 65536"/>
                <a:gd name="T20" fmla="*/ 0 60000 65536"/>
                <a:gd name="T21" fmla="*/ 0 w 53"/>
                <a:gd name="T22" fmla="*/ 0 h 38"/>
                <a:gd name="T23" fmla="*/ 53 w 5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8">
                  <a:moveTo>
                    <a:pt x="0" y="7"/>
                  </a:moveTo>
                  <a:lnTo>
                    <a:pt x="12" y="2"/>
                  </a:lnTo>
                  <a:lnTo>
                    <a:pt x="35" y="0"/>
                  </a:lnTo>
                  <a:lnTo>
                    <a:pt x="50" y="15"/>
                  </a:lnTo>
                  <a:lnTo>
                    <a:pt x="52" y="27"/>
                  </a:lnTo>
                  <a:lnTo>
                    <a:pt x="46" y="37"/>
                  </a:lnTo>
                  <a:lnTo>
                    <a:pt x="0" y="7"/>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19" name="Freeform 476"/>
            <p:cNvSpPr>
              <a:spLocks/>
            </p:cNvSpPr>
            <p:nvPr/>
          </p:nvSpPr>
          <p:spPr bwMode="auto">
            <a:xfrm>
              <a:off x="2616" y="1577"/>
              <a:ext cx="202" cy="175"/>
            </a:xfrm>
            <a:custGeom>
              <a:avLst/>
              <a:gdLst>
                <a:gd name="T0" fmla="*/ 0 w 202"/>
                <a:gd name="T1" fmla="*/ 53 h 175"/>
                <a:gd name="T2" fmla="*/ 6 w 202"/>
                <a:gd name="T3" fmla="*/ 68 h 175"/>
                <a:gd name="T4" fmla="*/ 48 w 202"/>
                <a:gd name="T5" fmla="*/ 79 h 175"/>
                <a:gd name="T6" fmla="*/ 41 w 202"/>
                <a:gd name="T7" fmla="*/ 88 h 175"/>
                <a:gd name="T8" fmla="*/ 56 w 202"/>
                <a:gd name="T9" fmla="*/ 99 h 175"/>
                <a:gd name="T10" fmla="*/ 63 w 202"/>
                <a:gd name="T11" fmla="*/ 118 h 175"/>
                <a:gd name="T12" fmla="*/ 45 w 202"/>
                <a:gd name="T13" fmla="*/ 155 h 175"/>
                <a:gd name="T14" fmla="*/ 95 w 202"/>
                <a:gd name="T15" fmla="*/ 170 h 175"/>
                <a:gd name="T16" fmla="*/ 101 w 202"/>
                <a:gd name="T17" fmla="*/ 172 h 175"/>
                <a:gd name="T18" fmla="*/ 124 w 202"/>
                <a:gd name="T19" fmla="*/ 174 h 175"/>
                <a:gd name="T20" fmla="*/ 124 w 202"/>
                <a:gd name="T21" fmla="*/ 160 h 175"/>
                <a:gd name="T22" fmla="*/ 138 w 202"/>
                <a:gd name="T23" fmla="*/ 152 h 175"/>
                <a:gd name="T24" fmla="*/ 171 w 202"/>
                <a:gd name="T25" fmla="*/ 161 h 175"/>
                <a:gd name="T26" fmla="*/ 192 w 202"/>
                <a:gd name="T27" fmla="*/ 147 h 175"/>
                <a:gd name="T28" fmla="*/ 180 w 202"/>
                <a:gd name="T29" fmla="*/ 126 h 175"/>
                <a:gd name="T30" fmla="*/ 184 w 202"/>
                <a:gd name="T31" fmla="*/ 105 h 175"/>
                <a:gd name="T32" fmla="*/ 168 w 202"/>
                <a:gd name="T33" fmla="*/ 94 h 175"/>
                <a:gd name="T34" fmla="*/ 192 w 202"/>
                <a:gd name="T35" fmla="*/ 70 h 175"/>
                <a:gd name="T36" fmla="*/ 201 w 202"/>
                <a:gd name="T37" fmla="*/ 44 h 175"/>
                <a:gd name="T38" fmla="*/ 172 w 202"/>
                <a:gd name="T39" fmla="*/ 33 h 175"/>
                <a:gd name="T40" fmla="*/ 164 w 202"/>
                <a:gd name="T41" fmla="*/ 30 h 175"/>
                <a:gd name="T42" fmla="*/ 118 w 202"/>
                <a:gd name="T43" fmla="*/ 0 h 175"/>
                <a:gd name="T44" fmla="*/ 102 w 202"/>
                <a:gd name="T45" fmla="*/ 5 h 175"/>
                <a:gd name="T46" fmla="*/ 83 w 202"/>
                <a:gd name="T47" fmla="*/ 34 h 175"/>
                <a:gd name="T48" fmla="*/ 45 w 202"/>
                <a:gd name="T49" fmla="*/ 29 h 175"/>
                <a:gd name="T50" fmla="*/ 51 w 202"/>
                <a:gd name="T51" fmla="*/ 52 h 175"/>
                <a:gd name="T52" fmla="*/ 0 w 202"/>
                <a:gd name="T53" fmla="*/ 53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75"/>
                <a:gd name="T83" fmla="*/ 202 w 202"/>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75">
                  <a:moveTo>
                    <a:pt x="0" y="53"/>
                  </a:moveTo>
                  <a:lnTo>
                    <a:pt x="6" y="68"/>
                  </a:lnTo>
                  <a:lnTo>
                    <a:pt x="48" y="79"/>
                  </a:lnTo>
                  <a:lnTo>
                    <a:pt x="41" y="88"/>
                  </a:lnTo>
                  <a:lnTo>
                    <a:pt x="56" y="99"/>
                  </a:lnTo>
                  <a:lnTo>
                    <a:pt x="63" y="118"/>
                  </a:lnTo>
                  <a:lnTo>
                    <a:pt x="45" y="155"/>
                  </a:lnTo>
                  <a:lnTo>
                    <a:pt x="95" y="170"/>
                  </a:lnTo>
                  <a:lnTo>
                    <a:pt x="101" y="172"/>
                  </a:lnTo>
                  <a:lnTo>
                    <a:pt x="124" y="174"/>
                  </a:lnTo>
                  <a:lnTo>
                    <a:pt x="124" y="160"/>
                  </a:lnTo>
                  <a:lnTo>
                    <a:pt x="138" y="152"/>
                  </a:lnTo>
                  <a:lnTo>
                    <a:pt x="171" y="161"/>
                  </a:lnTo>
                  <a:lnTo>
                    <a:pt x="192" y="147"/>
                  </a:lnTo>
                  <a:lnTo>
                    <a:pt x="180" y="126"/>
                  </a:lnTo>
                  <a:lnTo>
                    <a:pt x="184" y="105"/>
                  </a:lnTo>
                  <a:lnTo>
                    <a:pt x="168" y="94"/>
                  </a:lnTo>
                  <a:lnTo>
                    <a:pt x="192" y="70"/>
                  </a:lnTo>
                  <a:lnTo>
                    <a:pt x="201" y="44"/>
                  </a:lnTo>
                  <a:lnTo>
                    <a:pt x="172" y="33"/>
                  </a:lnTo>
                  <a:lnTo>
                    <a:pt x="164" y="30"/>
                  </a:lnTo>
                  <a:lnTo>
                    <a:pt x="118" y="0"/>
                  </a:lnTo>
                  <a:lnTo>
                    <a:pt x="102" y="5"/>
                  </a:lnTo>
                  <a:lnTo>
                    <a:pt x="83" y="34"/>
                  </a:lnTo>
                  <a:lnTo>
                    <a:pt x="45" y="29"/>
                  </a:lnTo>
                  <a:lnTo>
                    <a:pt x="51" y="52"/>
                  </a:lnTo>
                  <a:lnTo>
                    <a:pt x="0" y="53"/>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0" name="Freeform 477"/>
            <p:cNvSpPr>
              <a:spLocks/>
            </p:cNvSpPr>
            <p:nvPr/>
          </p:nvSpPr>
          <p:spPr bwMode="auto">
            <a:xfrm>
              <a:off x="2784" y="1496"/>
              <a:ext cx="140" cy="156"/>
            </a:xfrm>
            <a:custGeom>
              <a:avLst/>
              <a:gdLst>
                <a:gd name="T0" fmla="*/ 0 w 140"/>
                <a:gd name="T1" fmla="*/ 64 h 156"/>
                <a:gd name="T2" fmla="*/ 0 w 140"/>
                <a:gd name="T3" fmla="*/ 89 h 156"/>
                <a:gd name="T4" fmla="*/ 2 w 140"/>
                <a:gd name="T5" fmla="*/ 101 h 156"/>
                <a:gd name="T6" fmla="*/ 4 w 140"/>
                <a:gd name="T7" fmla="*/ 114 h 156"/>
                <a:gd name="T8" fmla="*/ 33 w 140"/>
                <a:gd name="T9" fmla="*/ 125 h 156"/>
                <a:gd name="T10" fmla="*/ 24 w 140"/>
                <a:gd name="T11" fmla="*/ 151 h 156"/>
                <a:gd name="T12" fmla="*/ 55 w 140"/>
                <a:gd name="T13" fmla="*/ 155 h 156"/>
                <a:gd name="T14" fmla="*/ 109 w 140"/>
                <a:gd name="T15" fmla="*/ 154 h 156"/>
                <a:gd name="T16" fmla="*/ 124 w 140"/>
                <a:gd name="T17" fmla="*/ 129 h 156"/>
                <a:gd name="T18" fmla="*/ 95 w 140"/>
                <a:gd name="T19" fmla="*/ 97 h 156"/>
                <a:gd name="T20" fmla="*/ 130 w 140"/>
                <a:gd name="T21" fmla="*/ 80 h 156"/>
                <a:gd name="T22" fmla="*/ 139 w 140"/>
                <a:gd name="T23" fmla="*/ 86 h 156"/>
                <a:gd name="T24" fmla="*/ 130 w 140"/>
                <a:gd name="T25" fmla="*/ 24 h 156"/>
                <a:gd name="T26" fmla="*/ 104 w 140"/>
                <a:gd name="T27" fmla="*/ 9 h 156"/>
                <a:gd name="T28" fmla="*/ 76 w 140"/>
                <a:gd name="T29" fmla="*/ 19 h 156"/>
                <a:gd name="T30" fmla="*/ 79 w 140"/>
                <a:gd name="T31" fmla="*/ 12 h 156"/>
                <a:gd name="T32" fmla="*/ 55 w 140"/>
                <a:gd name="T33" fmla="*/ 0 h 156"/>
                <a:gd name="T34" fmla="*/ 43 w 140"/>
                <a:gd name="T35" fmla="*/ 0 h 156"/>
                <a:gd name="T36" fmla="*/ 42 w 140"/>
                <a:gd name="T37" fmla="*/ 34 h 156"/>
                <a:gd name="T38" fmla="*/ 27 w 140"/>
                <a:gd name="T39" fmla="*/ 25 h 156"/>
                <a:gd name="T40" fmla="*/ 19 w 140"/>
                <a:gd name="T41" fmla="*/ 36 h 156"/>
                <a:gd name="T42" fmla="*/ 16 w 140"/>
                <a:gd name="T43" fmla="*/ 56 h 156"/>
                <a:gd name="T44" fmla="*/ 0 w 140"/>
                <a:gd name="T45" fmla="*/ 64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156"/>
                <a:gd name="T71" fmla="*/ 140 w 140"/>
                <a:gd name="T72" fmla="*/ 156 h 1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156">
                  <a:moveTo>
                    <a:pt x="0" y="64"/>
                  </a:moveTo>
                  <a:lnTo>
                    <a:pt x="0" y="89"/>
                  </a:lnTo>
                  <a:lnTo>
                    <a:pt x="2" y="101"/>
                  </a:lnTo>
                  <a:lnTo>
                    <a:pt x="4" y="114"/>
                  </a:lnTo>
                  <a:lnTo>
                    <a:pt x="33" y="125"/>
                  </a:lnTo>
                  <a:lnTo>
                    <a:pt x="24" y="151"/>
                  </a:lnTo>
                  <a:lnTo>
                    <a:pt x="55" y="155"/>
                  </a:lnTo>
                  <a:lnTo>
                    <a:pt x="109" y="154"/>
                  </a:lnTo>
                  <a:lnTo>
                    <a:pt x="124" y="129"/>
                  </a:lnTo>
                  <a:lnTo>
                    <a:pt x="95" y="97"/>
                  </a:lnTo>
                  <a:lnTo>
                    <a:pt x="130" y="80"/>
                  </a:lnTo>
                  <a:lnTo>
                    <a:pt x="139" y="86"/>
                  </a:lnTo>
                  <a:lnTo>
                    <a:pt x="130" y="24"/>
                  </a:lnTo>
                  <a:lnTo>
                    <a:pt x="104" y="9"/>
                  </a:lnTo>
                  <a:lnTo>
                    <a:pt x="76" y="19"/>
                  </a:lnTo>
                  <a:lnTo>
                    <a:pt x="79" y="12"/>
                  </a:lnTo>
                  <a:lnTo>
                    <a:pt x="55" y="0"/>
                  </a:lnTo>
                  <a:lnTo>
                    <a:pt x="43" y="0"/>
                  </a:lnTo>
                  <a:lnTo>
                    <a:pt x="42" y="34"/>
                  </a:lnTo>
                  <a:lnTo>
                    <a:pt x="27" y="25"/>
                  </a:lnTo>
                  <a:lnTo>
                    <a:pt x="19" y="36"/>
                  </a:lnTo>
                  <a:lnTo>
                    <a:pt x="16" y="56"/>
                  </a:lnTo>
                  <a:lnTo>
                    <a:pt x="0" y="64"/>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1" name="Freeform 478"/>
            <p:cNvSpPr>
              <a:spLocks/>
            </p:cNvSpPr>
            <p:nvPr/>
          </p:nvSpPr>
          <p:spPr bwMode="auto">
            <a:xfrm>
              <a:off x="2780" y="1597"/>
              <a:ext cx="9" cy="14"/>
            </a:xfrm>
            <a:custGeom>
              <a:avLst/>
              <a:gdLst>
                <a:gd name="T0" fmla="*/ 0 w 9"/>
                <a:gd name="T1" fmla="*/ 10 h 14"/>
                <a:gd name="T2" fmla="*/ 6 w 9"/>
                <a:gd name="T3" fmla="*/ 0 h 14"/>
                <a:gd name="T4" fmla="*/ 8 w 9"/>
                <a:gd name="T5" fmla="*/ 13 h 14"/>
                <a:gd name="T6" fmla="*/ 0 w 9"/>
                <a:gd name="T7" fmla="*/ 10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0" y="10"/>
                  </a:moveTo>
                  <a:lnTo>
                    <a:pt x="6" y="0"/>
                  </a:lnTo>
                  <a:lnTo>
                    <a:pt x="8" y="13"/>
                  </a:lnTo>
                  <a:lnTo>
                    <a:pt x="0" y="10"/>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2" name="Freeform 479"/>
            <p:cNvSpPr>
              <a:spLocks/>
            </p:cNvSpPr>
            <p:nvPr/>
          </p:nvSpPr>
          <p:spPr bwMode="auto">
            <a:xfrm>
              <a:off x="2746" y="1532"/>
              <a:ext cx="58" cy="54"/>
            </a:xfrm>
            <a:custGeom>
              <a:avLst/>
              <a:gdLst>
                <a:gd name="T0" fmla="*/ 0 w 58"/>
                <a:gd name="T1" fmla="*/ 40 h 54"/>
                <a:gd name="T2" fmla="*/ 22 w 58"/>
                <a:gd name="T3" fmla="*/ 33 h 54"/>
                <a:gd name="T4" fmla="*/ 10 w 58"/>
                <a:gd name="T5" fmla="*/ 27 h 54"/>
                <a:gd name="T6" fmla="*/ 21 w 58"/>
                <a:gd name="T7" fmla="*/ 8 h 54"/>
                <a:gd name="T8" fmla="*/ 30 w 58"/>
                <a:gd name="T9" fmla="*/ 20 h 54"/>
                <a:gd name="T10" fmla="*/ 31 w 58"/>
                <a:gd name="T11" fmla="*/ 0 h 54"/>
                <a:gd name="T12" fmla="*/ 57 w 58"/>
                <a:gd name="T13" fmla="*/ 0 h 54"/>
                <a:gd name="T14" fmla="*/ 54 w 58"/>
                <a:gd name="T15" fmla="*/ 20 h 54"/>
                <a:gd name="T16" fmla="*/ 38 w 58"/>
                <a:gd name="T17" fmla="*/ 28 h 54"/>
                <a:gd name="T18" fmla="*/ 38 w 58"/>
                <a:gd name="T19" fmla="*/ 53 h 54"/>
                <a:gd name="T20" fmla="*/ 23 w 58"/>
                <a:gd name="T21" fmla="*/ 38 h 54"/>
                <a:gd name="T22" fmla="*/ 0 w 58"/>
                <a:gd name="T23" fmla="*/ 4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4"/>
                <a:gd name="T38" fmla="*/ 58 w 58"/>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4">
                  <a:moveTo>
                    <a:pt x="0" y="40"/>
                  </a:moveTo>
                  <a:lnTo>
                    <a:pt x="22" y="33"/>
                  </a:lnTo>
                  <a:lnTo>
                    <a:pt x="10" y="27"/>
                  </a:lnTo>
                  <a:lnTo>
                    <a:pt x="21" y="8"/>
                  </a:lnTo>
                  <a:lnTo>
                    <a:pt x="30" y="20"/>
                  </a:lnTo>
                  <a:lnTo>
                    <a:pt x="31" y="0"/>
                  </a:lnTo>
                  <a:lnTo>
                    <a:pt x="57" y="0"/>
                  </a:lnTo>
                  <a:lnTo>
                    <a:pt x="54" y="20"/>
                  </a:lnTo>
                  <a:lnTo>
                    <a:pt x="38" y="28"/>
                  </a:lnTo>
                  <a:lnTo>
                    <a:pt x="38" y="53"/>
                  </a:lnTo>
                  <a:lnTo>
                    <a:pt x="23" y="38"/>
                  </a:lnTo>
                  <a:lnTo>
                    <a:pt x="0" y="40"/>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3" name="Freeform 480"/>
            <p:cNvSpPr>
              <a:spLocks/>
            </p:cNvSpPr>
            <p:nvPr/>
          </p:nvSpPr>
          <p:spPr bwMode="auto">
            <a:xfrm>
              <a:off x="2784" y="1647"/>
              <a:ext cx="72" cy="36"/>
            </a:xfrm>
            <a:custGeom>
              <a:avLst/>
              <a:gdLst>
                <a:gd name="T0" fmla="*/ 0 w 72"/>
                <a:gd name="T1" fmla="*/ 24 h 36"/>
                <a:gd name="T2" fmla="*/ 16 w 72"/>
                <a:gd name="T3" fmla="*/ 35 h 36"/>
                <a:gd name="T4" fmla="*/ 39 w 72"/>
                <a:gd name="T5" fmla="*/ 25 h 36"/>
                <a:gd name="T6" fmla="*/ 49 w 72"/>
                <a:gd name="T7" fmla="*/ 35 h 36"/>
                <a:gd name="T8" fmla="*/ 71 w 72"/>
                <a:gd name="T9" fmla="*/ 16 h 36"/>
                <a:gd name="T10" fmla="*/ 58 w 72"/>
                <a:gd name="T11" fmla="*/ 14 h 36"/>
                <a:gd name="T12" fmla="*/ 57 w 72"/>
                <a:gd name="T13" fmla="*/ 6 h 36"/>
                <a:gd name="T14" fmla="*/ 55 w 72"/>
                <a:gd name="T15" fmla="*/ 4 h 36"/>
                <a:gd name="T16" fmla="*/ 24 w 72"/>
                <a:gd name="T17" fmla="*/ 0 h 36"/>
                <a:gd name="T18" fmla="*/ 0 w 72"/>
                <a:gd name="T19" fmla="*/ 2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6"/>
                <a:gd name="T32" fmla="*/ 72 w 7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6">
                  <a:moveTo>
                    <a:pt x="0" y="24"/>
                  </a:moveTo>
                  <a:lnTo>
                    <a:pt x="16" y="35"/>
                  </a:lnTo>
                  <a:lnTo>
                    <a:pt x="39" y="25"/>
                  </a:lnTo>
                  <a:lnTo>
                    <a:pt x="49" y="35"/>
                  </a:lnTo>
                  <a:lnTo>
                    <a:pt x="71" y="16"/>
                  </a:lnTo>
                  <a:lnTo>
                    <a:pt x="58" y="14"/>
                  </a:lnTo>
                  <a:lnTo>
                    <a:pt x="57" y="6"/>
                  </a:lnTo>
                  <a:lnTo>
                    <a:pt x="55" y="4"/>
                  </a:lnTo>
                  <a:lnTo>
                    <a:pt x="24" y="0"/>
                  </a:lnTo>
                  <a:lnTo>
                    <a:pt x="0" y="24"/>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grpSp>
        <p:nvGrpSpPr>
          <p:cNvPr id="1024" name="Group 481"/>
          <p:cNvGrpSpPr>
            <a:grpSpLocks/>
          </p:cNvGrpSpPr>
          <p:nvPr/>
        </p:nvGrpSpPr>
        <p:grpSpPr bwMode="auto">
          <a:xfrm>
            <a:off x="4054479" y="2740039"/>
            <a:ext cx="906463" cy="334963"/>
            <a:chOff x="2541" y="1659"/>
            <a:chExt cx="571" cy="211"/>
          </a:xfrm>
        </p:grpSpPr>
        <p:sp>
          <p:nvSpPr>
            <p:cNvPr id="1025" name="Freeform 482"/>
            <p:cNvSpPr>
              <a:spLocks/>
            </p:cNvSpPr>
            <p:nvPr/>
          </p:nvSpPr>
          <p:spPr bwMode="auto">
            <a:xfrm>
              <a:off x="2996" y="1747"/>
              <a:ext cx="30" cy="56"/>
            </a:xfrm>
            <a:custGeom>
              <a:avLst/>
              <a:gdLst>
                <a:gd name="T0" fmla="*/ 0 w 30"/>
                <a:gd name="T1" fmla="*/ 42 h 56"/>
                <a:gd name="T2" fmla="*/ 1 w 30"/>
                <a:gd name="T3" fmla="*/ 14 h 56"/>
                <a:gd name="T4" fmla="*/ 14 w 30"/>
                <a:gd name="T5" fmla="*/ 0 h 56"/>
                <a:gd name="T6" fmla="*/ 29 w 30"/>
                <a:gd name="T7" fmla="*/ 33 h 56"/>
                <a:gd name="T8" fmla="*/ 15 w 30"/>
                <a:gd name="T9" fmla="*/ 55 h 56"/>
                <a:gd name="T10" fmla="*/ 0 w 30"/>
                <a:gd name="T11" fmla="*/ 42 h 56"/>
                <a:gd name="T12" fmla="*/ 0 60000 65536"/>
                <a:gd name="T13" fmla="*/ 0 60000 65536"/>
                <a:gd name="T14" fmla="*/ 0 60000 65536"/>
                <a:gd name="T15" fmla="*/ 0 60000 65536"/>
                <a:gd name="T16" fmla="*/ 0 60000 65536"/>
                <a:gd name="T17" fmla="*/ 0 60000 65536"/>
                <a:gd name="T18" fmla="*/ 0 w 30"/>
                <a:gd name="T19" fmla="*/ 0 h 56"/>
                <a:gd name="T20" fmla="*/ 30 w 3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0" h="56">
                  <a:moveTo>
                    <a:pt x="0" y="42"/>
                  </a:moveTo>
                  <a:lnTo>
                    <a:pt x="1" y="14"/>
                  </a:lnTo>
                  <a:lnTo>
                    <a:pt x="14" y="0"/>
                  </a:lnTo>
                  <a:lnTo>
                    <a:pt x="29" y="33"/>
                  </a:lnTo>
                  <a:lnTo>
                    <a:pt x="15" y="55"/>
                  </a:lnTo>
                  <a:lnTo>
                    <a:pt x="0" y="42"/>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6" name="Freeform 483"/>
            <p:cNvSpPr>
              <a:spLocks/>
            </p:cNvSpPr>
            <p:nvPr/>
          </p:nvSpPr>
          <p:spPr bwMode="auto">
            <a:xfrm>
              <a:off x="3011" y="1762"/>
              <a:ext cx="101" cy="101"/>
            </a:xfrm>
            <a:custGeom>
              <a:avLst/>
              <a:gdLst>
                <a:gd name="T0" fmla="*/ 0 w 101"/>
                <a:gd name="T1" fmla="*/ 40 h 101"/>
                <a:gd name="T2" fmla="*/ 14 w 101"/>
                <a:gd name="T3" fmla="*/ 18 h 101"/>
                <a:gd name="T4" fmla="*/ 45 w 101"/>
                <a:gd name="T5" fmla="*/ 9 h 101"/>
                <a:gd name="T6" fmla="*/ 85 w 101"/>
                <a:gd name="T7" fmla="*/ 10 h 101"/>
                <a:gd name="T8" fmla="*/ 100 w 101"/>
                <a:gd name="T9" fmla="*/ 0 h 101"/>
                <a:gd name="T10" fmla="*/ 95 w 101"/>
                <a:gd name="T11" fmla="*/ 21 h 101"/>
                <a:gd name="T12" fmla="*/ 68 w 101"/>
                <a:gd name="T13" fmla="*/ 16 h 101"/>
                <a:gd name="T14" fmla="*/ 54 w 101"/>
                <a:gd name="T15" fmla="*/ 34 h 101"/>
                <a:gd name="T16" fmla="*/ 40 w 101"/>
                <a:gd name="T17" fmla="*/ 24 h 101"/>
                <a:gd name="T18" fmla="*/ 50 w 101"/>
                <a:gd name="T19" fmla="*/ 51 h 101"/>
                <a:gd name="T20" fmla="*/ 37 w 101"/>
                <a:gd name="T21" fmla="*/ 56 h 101"/>
                <a:gd name="T22" fmla="*/ 62 w 101"/>
                <a:gd name="T23" fmla="*/ 67 h 101"/>
                <a:gd name="T24" fmla="*/ 62 w 101"/>
                <a:gd name="T25" fmla="*/ 78 h 101"/>
                <a:gd name="T26" fmla="*/ 42 w 101"/>
                <a:gd name="T27" fmla="*/ 81 h 101"/>
                <a:gd name="T28" fmla="*/ 48 w 101"/>
                <a:gd name="T29" fmla="*/ 100 h 101"/>
                <a:gd name="T30" fmla="*/ 24 w 101"/>
                <a:gd name="T31" fmla="*/ 93 h 101"/>
                <a:gd name="T32" fmla="*/ 16 w 101"/>
                <a:gd name="T33" fmla="*/ 76 h 101"/>
                <a:gd name="T34" fmla="*/ 49 w 101"/>
                <a:gd name="T35" fmla="*/ 68 h 101"/>
                <a:gd name="T36" fmla="*/ 16 w 101"/>
                <a:gd name="T37" fmla="*/ 66 h 101"/>
                <a:gd name="T38" fmla="*/ 0 w 101"/>
                <a:gd name="T39" fmla="*/ 40 h 1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
                <a:gd name="T61" fmla="*/ 0 h 101"/>
                <a:gd name="T62" fmla="*/ 101 w 101"/>
                <a:gd name="T63" fmla="*/ 101 h 1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 h="101">
                  <a:moveTo>
                    <a:pt x="0" y="40"/>
                  </a:moveTo>
                  <a:lnTo>
                    <a:pt x="14" y="18"/>
                  </a:lnTo>
                  <a:lnTo>
                    <a:pt x="45" y="9"/>
                  </a:lnTo>
                  <a:lnTo>
                    <a:pt x="85" y="10"/>
                  </a:lnTo>
                  <a:lnTo>
                    <a:pt x="100" y="0"/>
                  </a:lnTo>
                  <a:lnTo>
                    <a:pt x="95" y="21"/>
                  </a:lnTo>
                  <a:lnTo>
                    <a:pt x="68" y="16"/>
                  </a:lnTo>
                  <a:lnTo>
                    <a:pt x="54" y="34"/>
                  </a:lnTo>
                  <a:lnTo>
                    <a:pt x="40" y="24"/>
                  </a:lnTo>
                  <a:lnTo>
                    <a:pt x="50" y="51"/>
                  </a:lnTo>
                  <a:lnTo>
                    <a:pt x="37" y="56"/>
                  </a:lnTo>
                  <a:lnTo>
                    <a:pt x="62" y="67"/>
                  </a:lnTo>
                  <a:lnTo>
                    <a:pt x="62" y="78"/>
                  </a:lnTo>
                  <a:lnTo>
                    <a:pt x="42" y="81"/>
                  </a:lnTo>
                  <a:lnTo>
                    <a:pt x="48" y="100"/>
                  </a:lnTo>
                  <a:lnTo>
                    <a:pt x="24" y="93"/>
                  </a:lnTo>
                  <a:lnTo>
                    <a:pt x="16" y="76"/>
                  </a:lnTo>
                  <a:lnTo>
                    <a:pt x="49" y="68"/>
                  </a:lnTo>
                  <a:lnTo>
                    <a:pt x="16" y="66"/>
                  </a:lnTo>
                  <a:lnTo>
                    <a:pt x="0" y="40"/>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7" name="Freeform 484"/>
            <p:cNvSpPr>
              <a:spLocks/>
            </p:cNvSpPr>
            <p:nvPr/>
          </p:nvSpPr>
          <p:spPr bwMode="auto">
            <a:xfrm>
              <a:off x="2796" y="1659"/>
              <a:ext cx="188" cy="176"/>
            </a:xfrm>
            <a:custGeom>
              <a:avLst/>
              <a:gdLst>
                <a:gd name="T0" fmla="*/ 0 w 188"/>
                <a:gd name="T1" fmla="*/ 44 h 176"/>
                <a:gd name="T2" fmla="*/ 4 w 188"/>
                <a:gd name="T3" fmla="*/ 23 h 176"/>
                <a:gd name="T4" fmla="*/ 27 w 188"/>
                <a:gd name="T5" fmla="*/ 13 h 176"/>
                <a:gd name="T6" fmla="*/ 37 w 188"/>
                <a:gd name="T7" fmla="*/ 23 h 176"/>
                <a:gd name="T8" fmla="*/ 59 w 188"/>
                <a:gd name="T9" fmla="*/ 4 h 176"/>
                <a:gd name="T10" fmla="*/ 84 w 188"/>
                <a:gd name="T11" fmla="*/ 0 h 176"/>
                <a:gd name="T12" fmla="*/ 111 w 188"/>
                <a:gd name="T13" fmla="*/ 12 h 176"/>
                <a:gd name="T14" fmla="*/ 111 w 188"/>
                <a:gd name="T15" fmla="*/ 31 h 176"/>
                <a:gd name="T16" fmla="*/ 89 w 188"/>
                <a:gd name="T17" fmla="*/ 35 h 176"/>
                <a:gd name="T18" fmla="*/ 91 w 188"/>
                <a:gd name="T19" fmla="*/ 58 h 176"/>
                <a:gd name="T20" fmla="*/ 127 w 188"/>
                <a:gd name="T21" fmla="*/ 98 h 176"/>
                <a:gd name="T22" fmla="*/ 149 w 188"/>
                <a:gd name="T23" fmla="*/ 100 h 176"/>
                <a:gd name="T24" fmla="*/ 147 w 188"/>
                <a:gd name="T25" fmla="*/ 109 h 176"/>
                <a:gd name="T26" fmla="*/ 187 w 188"/>
                <a:gd name="T27" fmla="*/ 135 h 176"/>
                <a:gd name="T28" fmla="*/ 160 w 188"/>
                <a:gd name="T29" fmla="*/ 131 h 176"/>
                <a:gd name="T30" fmla="*/ 166 w 188"/>
                <a:gd name="T31" fmla="*/ 156 h 176"/>
                <a:gd name="T32" fmla="*/ 149 w 188"/>
                <a:gd name="T33" fmla="*/ 175 h 176"/>
                <a:gd name="T34" fmla="*/ 142 w 188"/>
                <a:gd name="T35" fmla="*/ 135 h 176"/>
                <a:gd name="T36" fmla="*/ 71 w 188"/>
                <a:gd name="T37" fmla="*/ 91 h 176"/>
                <a:gd name="T38" fmla="*/ 55 w 188"/>
                <a:gd name="T39" fmla="*/ 62 h 176"/>
                <a:gd name="T40" fmla="*/ 33 w 188"/>
                <a:gd name="T41" fmla="*/ 52 h 176"/>
                <a:gd name="T42" fmla="*/ 12 w 188"/>
                <a:gd name="T43" fmla="*/ 65 h 176"/>
                <a:gd name="T44" fmla="*/ 0 w 188"/>
                <a:gd name="T45" fmla="*/ 44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8"/>
                <a:gd name="T70" fmla="*/ 0 h 176"/>
                <a:gd name="T71" fmla="*/ 188 w 188"/>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8" h="176">
                  <a:moveTo>
                    <a:pt x="0" y="44"/>
                  </a:moveTo>
                  <a:lnTo>
                    <a:pt x="4" y="23"/>
                  </a:lnTo>
                  <a:lnTo>
                    <a:pt x="27" y="13"/>
                  </a:lnTo>
                  <a:lnTo>
                    <a:pt x="37" y="23"/>
                  </a:lnTo>
                  <a:lnTo>
                    <a:pt x="59" y="4"/>
                  </a:lnTo>
                  <a:lnTo>
                    <a:pt x="84" y="0"/>
                  </a:lnTo>
                  <a:lnTo>
                    <a:pt x="111" y="12"/>
                  </a:lnTo>
                  <a:lnTo>
                    <a:pt x="111" y="31"/>
                  </a:lnTo>
                  <a:lnTo>
                    <a:pt x="89" y="35"/>
                  </a:lnTo>
                  <a:lnTo>
                    <a:pt x="91" y="58"/>
                  </a:lnTo>
                  <a:lnTo>
                    <a:pt x="127" y="98"/>
                  </a:lnTo>
                  <a:lnTo>
                    <a:pt x="149" y="100"/>
                  </a:lnTo>
                  <a:lnTo>
                    <a:pt x="147" y="109"/>
                  </a:lnTo>
                  <a:lnTo>
                    <a:pt x="187" y="135"/>
                  </a:lnTo>
                  <a:lnTo>
                    <a:pt x="160" y="131"/>
                  </a:lnTo>
                  <a:lnTo>
                    <a:pt x="166" y="156"/>
                  </a:lnTo>
                  <a:lnTo>
                    <a:pt x="149" y="175"/>
                  </a:lnTo>
                  <a:lnTo>
                    <a:pt x="142" y="135"/>
                  </a:lnTo>
                  <a:lnTo>
                    <a:pt x="71" y="91"/>
                  </a:lnTo>
                  <a:lnTo>
                    <a:pt x="55" y="62"/>
                  </a:lnTo>
                  <a:lnTo>
                    <a:pt x="33" y="52"/>
                  </a:lnTo>
                  <a:lnTo>
                    <a:pt x="12" y="65"/>
                  </a:lnTo>
                  <a:lnTo>
                    <a:pt x="0" y="44"/>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8" name="Freeform 485"/>
            <p:cNvSpPr>
              <a:spLocks/>
            </p:cNvSpPr>
            <p:nvPr/>
          </p:nvSpPr>
          <p:spPr bwMode="auto">
            <a:xfrm>
              <a:off x="2889" y="1828"/>
              <a:ext cx="50" cy="30"/>
            </a:xfrm>
            <a:custGeom>
              <a:avLst/>
              <a:gdLst>
                <a:gd name="T0" fmla="*/ 0 w 50"/>
                <a:gd name="T1" fmla="*/ 7 h 30"/>
                <a:gd name="T2" fmla="*/ 41 w 50"/>
                <a:gd name="T3" fmla="*/ 29 h 30"/>
                <a:gd name="T4" fmla="*/ 49 w 50"/>
                <a:gd name="T5" fmla="*/ 0 h 30"/>
                <a:gd name="T6" fmla="*/ 0 w 50"/>
                <a:gd name="T7" fmla="*/ 7 h 30"/>
                <a:gd name="T8" fmla="*/ 0 60000 65536"/>
                <a:gd name="T9" fmla="*/ 0 60000 65536"/>
                <a:gd name="T10" fmla="*/ 0 60000 65536"/>
                <a:gd name="T11" fmla="*/ 0 60000 65536"/>
                <a:gd name="T12" fmla="*/ 0 w 50"/>
                <a:gd name="T13" fmla="*/ 0 h 30"/>
                <a:gd name="T14" fmla="*/ 50 w 50"/>
                <a:gd name="T15" fmla="*/ 30 h 30"/>
              </a:gdLst>
              <a:ahLst/>
              <a:cxnLst>
                <a:cxn ang="T8">
                  <a:pos x="T0" y="T1"/>
                </a:cxn>
                <a:cxn ang="T9">
                  <a:pos x="T2" y="T3"/>
                </a:cxn>
                <a:cxn ang="T10">
                  <a:pos x="T4" y="T5"/>
                </a:cxn>
                <a:cxn ang="T11">
                  <a:pos x="T6" y="T7"/>
                </a:cxn>
              </a:cxnLst>
              <a:rect l="T12" t="T13" r="T14" b="T15"/>
              <a:pathLst>
                <a:path w="50" h="30">
                  <a:moveTo>
                    <a:pt x="0" y="7"/>
                  </a:moveTo>
                  <a:lnTo>
                    <a:pt x="41" y="29"/>
                  </a:lnTo>
                  <a:lnTo>
                    <a:pt x="49" y="0"/>
                  </a:lnTo>
                  <a:lnTo>
                    <a:pt x="0" y="7"/>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29" name="Freeform 486"/>
            <p:cNvSpPr>
              <a:spLocks/>
            </p:cNvSpPr>
            <p:nvPr/>
          </p:nvSpPr>
          <p:spPr bwMode="auto">
            <a:xfrm>
              <a:off x="2541" y="1762"/>
              <a:ext cx="51" cy="90"/>
            </a:xfrm>
            <a:custGeom>
              <a:avLst/>
              <a:gdLst>
                <a:gd name="T0" fmla="*/ 0 w 51"/>
                <a:gd name="T1" fmla="*/ 58 h 90"/>
                <a:gd name="T2" fmla="*/ 9 w 51"/>
                <a:gd name="T3" fmla="*/ 0 h 90"/>
                <a:gd name="T4" fmla="*/ 50 w 51"/>
                <a:gd name="T5" fmla="*/ 4 h 90"/>
                <a:gd name="T6" fmla="*/ 32 w 51"/>
                <a:gd name="T7" fmla="*/ 41 h 90"/>
                <a:gd name="T8" fmla="*/ 32 w 51"/>
                <a:gd name="T9" fmla="*/ 86 h 90"/>
                <a:gd name="T10" fmla="*/ 8 w 51"/>
                <a:gd name="T11" fmla="*/ 89 h 90"/>
                <a:gd name="T12" fmla="*/ 11 w 51"/>
                <a:gd name="T13" fmla="*/ 61 h 90"/>
                <a:gd name="T14" fmla="*/ 0 w 51"/>
                <a:gd name="T15" fmla="*/ 58 h 90"/>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90"/>
                <a:gd name="T26" fmla="*/ 51 w 51"/>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90">
                  <a:moveTo>
                    <a:pt x="0" y="58"/>
                  </a:moveTo>
                  <a:lnTo>
                    <a:pt x="9" y="0"/>
                  </a:lnTo>
                  <a:lnTo>
                    <a:pt x="50" y="4"/>
                  </a:lnTo>
                  <a:lnTo>
                    <a:pt x="32" y="41"/>
                  </a:lnTo>
                  <a:lnTo>
                    <a:pt x="32" y="86"/>
                  </a:lnTo>
                  <a:lnTo>
                    <a:pt x="8" y="89"/>
                  </a:lnTo>
                  <a:lnTo>
                    <a:pt x="11" y="61"/>
                  </a:lnTo>
                  <a:lnTo>
                    <a:pt x="0" y="58"/>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30" name="Freeform 487"/>
            <p:cNvSpPr>
              <a:spLocks/>
            </p:cNvSpPr>
            <p:nvPr/>
          </p:nvSpPr>
          <p:spPr bwMode="auto">
            <a:xfrm>
              <a:off x="2543" y="1727"/>
              <a:ext cx="198" cy="143"/>
            </a:xfrm>
            <a:custGeom>
              <a:avLst/>
              <a:gdLst>
                <a:gd name="T0" fmla="*/ 0 w 198"/>
                <a:gd name="T1" fmla="*/ 12 h 143"/>
                <a:gd name="T2" fmla="*/ 7 w 198"/>
                <a:gd name="T3" fmla="*/ 35 h 143"/>
                <a:gd name="T4" fmla="*/ 48 w 198"/>
                <a:gd name="T5" fmla="*/ 39 h 143"/>
                <a:gd name="T6" fmla="*/ 30 w 198"/>
                <a:gd name="T7" fmla="*/ 76 h 143"/>
                <a:gd name="T8" fmla="*/ 30 w 198"/>
                <a:gd name="T9" fmla="*/ 121 h 143"/>
                <a:gd name="T10" fmla="*/ 60 w 198"/>
                <a:gd name="T11" fmla="*/ 142 h 143"/>
                <a:gd name="T12" fmla="*/ 117 w 198"/>
                <a:gd name="T13" fmla="*/ 128 h 143"/>
                <a:gd name="T14" fmla="*/ 149 w 198"/>
                <a:gd name="T15" fmla="*/ 94 h 143"/>
                <a:gd name="T16" fmla="*/ 143 w 198"/>
                <a:gd name="T17" fmla="*/ 80 h 143"/>
                <a:gd name="T18" fmla="*/ 160 w 198"/>
                <a:gd name="T19" fmla="*/ 55 h 143"/>
                <a:gd name="T20" fmla="*/ 197 w 198"/>
                <a:gd name="T21" fmla="*/ 36 h 143"/>
                <a:gd name="T22" fmla="*/ 197 w 198"/>
                <a:gd name="T23" fmla="*/ 24 h 143"/>
                <a:gd name="T24" fmla="*/ 174 w 198"/>
                <a:gd name="T25" fmla="*/ 22 h 143"/>
                <a:gd name="T26" fmla="*/ 168 w 198"/>
                <a:gd name="T27" fmla="*/ 20 h 143"/>
                <a:gd name="T28" fmla="*/ 118 w 198"/>
                <a:gd name="T29" fmla="*/ 5 h 143"/>
                <a:gd name="T30" fmla="*/ 18 w 198"/>
                <a:gd name="T31" fmla="*/ 0 h 143"/>
                <a:gd name="T32" fmla="*/ 0 w 198"/>
                <a:gd name="T33" fmla="*/ 12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143"/>
                <a:gd name="T53" fmla="*/ 198 w 198"/>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143">
                  <a:moveTo>
                    <a:pt x="0" y="12"/>
                  </a:moveTo>
                  <a:lnTo>
                    <a:pt x="7" y="35"/>
                  </a:lnTo>
                  <a:lnTo>
                    <a:pt x="48" y="39"/>
                  </a:lnTo>
                  <a:lnTo>
                    <a:pt x="30" y="76"/>
                  </a:lnTo>
                  <a:lnTo>
                    <a:pt x="30" y="121"/>
                  </a:lnTo>
                  <a:lnTo>
                    <a:pt x="60" y="142"/>
                  </a:lnTo>
                  <a:lnTo>
                    <a:pt x="117" y="128"/>
                  </a:lnTo>
                  <a:lnTo>
                    <a:pt x="149" y="94"/>
                  </a:lnTo>
                  <a:lnTo>
                    <a:pt x="143" y="80"/>
                  </a:lnTo>
                  <a:lnTo>
                    <a:pt x="160" y="55"/>
                  </a:lnTo>
                  <a:lnTo>
                    <a:pt x="197" y="36"/>
                  </a:lnTo>
                  <a:lnTo>
                    <a:pt x="197" y="24"/>
                  </a:lnTo>
                  <a:lnTo>
                    <a:pt x="174" y="22"/>
                  </a:lnTo>
                  <a:lnTo>
                    <a:pt x="168" y="20"/>
                  </a:lnTo>
                  <a:lnTo>
                    <a:pt x="118" y="5"/>
                  </a:lnTo>
                  <a:lnTo>
                    <a:pt x="18" y="0"/>
                  </a:lnTo>
                  <a:lnTo>
                    <a:pt x="0" y="12"/>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31" name="Freeform 488"/>
            <p:cNvSpPr>
              <a:spLocks/>
            </p:cNvSpPr>
            <p:nvPr/>
          </p:nvSpPr>
          <p:spPr bwMode="auto">
            <a:xfrm>
              <a:off x="2907" y="1663"/>
              <a:ext cx="150" cy="118"/>
            </a:xfrm>
            <a:custGeom>
              <a:avLst/>
              <a:gdLst>
                <a:gd name="T0" fmla="*/ 0 w 150"/>
                <a:gd name="T1" fmla="*/ 27 h 118"/>
                <a:gd name="T2" fmla="*/ 0 w 150"/>
                <a:gd name="T3" fmla="*/ 8 h 118"/>
                <a:gd name="T4" fmla="*/ 38 w 150"/>
                <a:gd name="T5" fmla="*/ 0 h 118"/>
                <a:gd name="T6" fmla="*/ 69 w 150"/>
                <a:gd name="T7" fmla="*/ 23 h 118"/>
                <a:gd name="T8" fmla="*/ 104 w 150"/>
                <a:gd name="T9" fmla="*/ 16 h 118"/>
                <a:gd name="T10" fmla="*/ 146 w 150"/>
                <a:gd name="T11" fmla="*/ 53 h 118"/>
                <a:gd name="T12" fmla="*/ 140 w 150"/>
                <a:gd name="T13" fmla="*/ 91 h 118"/>
                <a:gd name="T14" fmla="*/ 149 w 150"/>
                <a:gd name="T15" fmla="*/ 108 h 118"/>
                <a:gd name="T16" fmla="*/ 118 w 150"/>
                <a:gd name="T17" fmla="*/ 117 h 118"/>
                <a:gd name="T18" fmla="*/ 103 w 150"/>
                <a:gd name="T19" fmla="*/ 84 h 118"/>
                <a:gd name="T20" fmla="*/ 90 w 150"/>
                <a:gd name="T21" fmla="*/ 98 h 118"/>
                <a:gd name="T22" fmla="*/ 38 w 150"/>
                <a:gd name="T23" fmla="*/ 66 h 118"/>
                <a:gd name="T24" fmla="*/ 14 w 150"/>
                <a:gd name="T25" fmla="*/ 32 h 118"/>
                <a:gd name="T26" fmla="*/ 1 w 150"/>
                <a:gd name="T27" fmla="*/ 40 h 118"/>
                <a:gd name="T28" fmla="*/ 0 w 150"/>
                <a:gd name="T29" fmla="*/ 27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18"/>
                <a:gd name="T47" fmla="*/ 150 w 150"/>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18">
                  <a:moveTo>
                    <a:pt x="0" y="27"/>
                  </a:moveTo>
                  <a:lnTo>
                    <a:pt x="0" y="8"/>
                  </a:lnTo>
                  <a:lnTo>
                    <a:pt x="38" y="0"/>
                  </a:lnTo>
                  <a:lnTo>
                    <a:pt x="69" y="23"/>
                  </a:lnTo>
                  <a:lnTo>
                    <a:pt x="104" y="16"/>
                  </a:lnTo>
                  <a:lnTo>
                    <a:pt x="146" y="53"/>
                  </a:lnTo>
                  <a:lnTo>
                    <a:pt x="140" y="91"/>
                  </a:lnTo>
                  <a:lnTo>
                    <a:pt x="149" y="108"/>
                  </a:lnTo>
                  <a:lnTo>
                    <a:pt x="118" y="117"/>
                  </a:lnTo>
                  <a:lnTo>
                    <a:pt x="103" y="84"/>
                  </a:lnTo>
                  <a:lnTo>
                    <a:pt x="90" y="98"/>
                  </a:lnTo>
                  <a:lnTo>
                    <a:pt x="38" y="66"/>
                  </a:lnTo>
                  <a:lnTo>
                    <a:pt x="14" y="32"/>
                  </a:lnTo>
                  <a:lnTo>
                    <a:pt x="1" y="40"/>
                  </a:lnTo>
                  <a:lnTo>
                    <a:pt x="0" y="27"/>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grpSp>
        <p:nvGrpSpPr>
          <p:cNvPr id="1032" name="Group 489"/>
          <p:cNvGrpSpPr>
            <a:grpSpLocks/>
          </p:cNvGrpSpPr>
          <p:nvPr/>
        </p:nvGrpSpPr>
        <p:grpSpPr bwMode="auto">
          <a:xfrm>
            <a:off x="4884739" y="2895601"/>
            <a:ext cx="542925" cy="368300"/>
            <a:chOff x="3064" y="1757"/>
            <a:chExt cx="342" cy="232"/>
          </a:xfrm>
        </p:grpSpPr>
        <p:sp>
          <p:nvSpPr>
            <p:cNvPr id="1033" name="Freeform 490"/>
            <p:cNvSpPr>
              <a:spLocks/>
            </p:cNvSpPr>
            <p:nvPr/>
          </p:nvSpPr>
          <p:spPr bwMode="auto">
            <a:xfrm>
              <a:off x="3064" y="1878"/>
              <a:ext cx="48" cy="8"/>
            </a:xfrm>
            <a:custGeom>
              <a:avLst/>
              <a:gdLst>
                <a:gd name="T0" fmla="*/ 0 w 48"/>
                <a:gd name="T1" fmla="*/ 7 h 8"/>
                <a:gd name="T2" fmla="*/ 4 w 48"/>
                <a:gd name="T3" fmla="*/ 0 h 8"/>
                <a:gd name="T4" fmla="*/ 47 w 48"/>
                <a:gd name="T5" fmla="*/ 7 h 8"/>
                <a:gd name="T6" fmla="*/ 16 w 48"/>
                <a:gd name="T7" fmla="*/ 7 h 8"/>
                <a:gd name="T8" fmla="*/ 0 w 48"/>
                <a:gd name="T9" fmla="*/ 7 h 8"/>
                <a:gd name="T10" fmla="*/ 0 60000 65536"/>
                <a:gd name="T11" fmla="*/ 0 60000 65536"/>
                <a:gd name="T12" fmla="*/ 0 60000 65536"/>
                <a:gd name="T13" fmla="*/ 0 60000 65536"/>
                <a:gd name="T14" fmla="*/ 0 60000 65536"/>
                <a:gd name="T15" fmla="*/ 0 w 48"/>
                <a:gd name="T16" fmla="*/ 0 h 8"/>
                <a:gd name="T17" fmla="*/ 48 w 48"/>
                <a:gd name="T18" fmla="*/ 8 h 8"/>
              </a:gdLst>
              <a:ahLst/>
              <a:cxnLst>
                <a:cxn ang="T10">
                  <a:pos x="T0" y="T1"/>
                </a:cxn>
                <a:cxn ang="T11">
                  <a:pos x="T2" y="T3"/>
                </a:cxn>
                <a:cxn ang="T12">
                  <a:pos x="T4" y="T5"/>
                </a:cxn>
                <a:cxn ang="T13">
                  <a:pos x="T6" y="T7"/>
                </a:cxn>
                <a:cxn ang="T14">
                  <a:pos x="T8" y="T9"/>
                </a:cxn>
              </a:cxnLst>
              <a:rect l="T15" t="T16" r="T17" b="T18"/>
              <a:pathLst>
                <a:path w="48" h="8">
                  <a:moveTo>
                    <a:pt x="0" y="7"/>
                  </a:moveTo>
                  <a:lnTo>
                    <a:pt x="4" y="0"/>
                  </a:lnTo>
                  <a:lnTo>
                    <a:pt x="47" y="7"/>
                  </a:lnTo>
                  <a:lnTo>
                    <a:pt x="16" y="7"/>
                  </a:lnTo>
                  <a:lnTo>
                    <a:pt x="0" y="7"/>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34" name="Freeform 491"/>
            <p:cNvSpPr>
              <a:spLocks/>
            </p:cNvSpPr>
            <p:nvPr/>
          </p:nvSpPr>
          <p:spPr bwMode="auto">
            <a:xfrm>
              <a:off x="3110" y="1757"/>
              <a:ext cx="296" cy="115"/>
            </a:xfrm>
            <a:custGeom>
              <a:avLst/>
              <a:gdLst>
                <a:gd name="T0" fmla="*/ 0 w 296"/>
                <a:gd name="T1" fmla="*/ 38 h 115"/>
                <a:gd name="T2" fmla="*/ 13 w 296"/>
                <a:gd name="T3" fmla="*/ 67 h 115"/>
                <a:gd name="T4" fmla="*/ 1 w 296"/>
                <a:gd name="T5" fmla="*/ 71 h 115"/>
                <a:gd name="T6" fmla="*/ 13 w 296"/>
                <a:gd name="T7" fmla="*/ 75 h 115"/>
                <a:gd name="T8" fmla="*/ 18 w 296"/>
                <a:gd name="T9" fmla="*/ 94 h 115"/>
                <a:gd name="T10" fmla="*/ 34 w 296"/>
                <a:gd name="T11" fmla="*/ 92 h 115"/>
                <a:gd name="T12" fmla="*/ 18 w 296"/>
                <a:gd name="T13" fmla="*/ 100 h 115"/>
                <a:gd name="T14" fmla="*/ 37 w 296"/>
                <a:gd name="T15" fmla="*/ 96 h 115"/>
                <a:gd name="T16" fmla="*/ 57 w 296"/>
                <a:gd name="T17" fmla="*/ 108 h 115"/>
                <a:gd name="T18" fmla="*/ 76 w 296"/>
                <a:gd name="T19" fmla="*/ 96 h 115"/>
                <a:gd name="T20" fmla="*/ 105 w 296"/>
                <a:gd name="T21" fmla="*/ 112 h 115"/>
                <a:gd name="T22" fmla="*/ 155 w 296"/>
                <a:gd name="T23" fmla="*/ 96 h 115"/>
                <a:gd name="T24" fmla="*/ 154 w 296"/>
                <a:gd name="T25" fmla="*/ 114 h 115"/>
                <a:gd name="T26" fmla="*/ 164 w 296"/>
                <a:gd name="T27" fmla="*/ 96 h 115"/>
                <a:gd name="T28" fmla="*/ 259 w 296"/>
                <a:gd name="T29" fmla="*/ 91 h 115"/>
                <a:gd name="T30" fmla="*/ 295 w 296"/>
                <a:gd name="T31" fmla="*/ 90 h 115"/>
                <a:gd name="T32" fmla="*/ 284 w 296"/>
                <a:gd name="T33" fmla="*/ 50 h 115"/>
                <a:gd name="T34" fmla="*/ 292 w 296"/>
                <a:gd name="T35" fmla="*/ 41 h 115"/>
                <a:gd name="T36" fmla="*/ 262 w 296"/>
                <a:gd name="T37" fmla="*/ 8 h 115"/>
                <a:gd name="T38" fmla="*/ 242 w 296"/>
                <a:gd name="T39" fmla="*/ 8 h 115"/>
                <a:gd name="T40" fmla="*/ 189 w 296"/>
                <a:gd name="T41" fmla="*/ 21 h 115"/>
                <a:gd name="T42" fmla="*/ 142 w 296"/>
                <a:gd name="T43" fmla="*/ 0 h 115"/>
                <a:gd name="T44" fmla="*/ 113 w 296"/>
                <a:gd name="T45" fmla="*/ 0 h 115"/>
                <a:gd name="T46" fmla="*/ 76 w 296"/>
                <a:gd name="T47" fmla="*/ 20 h 115"/>
                <a:gd name="T48" fmla="*/ 47 w 296"/>
                <a:gd name="T49" fmla="*/ 15 h 115"/>
                <a:gd name="T50" fmla="*/ 56 w 296"/>
                <a:gd name="T51" fmla="*/ 25 h 115"/>
                <a:gd name="T52" fmla="*/ 0 w 296"/>
                <a:gd name="T53" fmla="*/ 38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115"/>
                <a:gd name="T83" fmla="*/ 296 w 296"/>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115">
                  <a:moveTo>
                    <a:pt x="0" y="38"/>
                  </a:moveTo>
                  <a:lnTo>
                    <a:pt x="13" y="67"/>
                  </a:lnTo>
                  <a:lnTo>
                    <a:pt x="1" y="71"/>
                  </a:lnTo>
                  <a:lnTo>
                    <a:pt x="13" y="75"/>
                  </a:lnTo>
                  <a:lnTo>
                    <a:pt x="18" y="94"/>
                  </a:lnTo>
                  <a:lnTo>
                    <a:pt x="34" y="92"/>
                  </a:lnTo>
                  <a:lnTo>
                    <a:pt x="18" y="100"/>
                  </a:lnTo>
                  <a:lnTo>
                    <a:pt x="37" y="96"/>
                  </a:lnTo>
                  <a:lnTo>
                    <a:pt x="57" y="108"/>
                  </a:lnTo>
                  <a:lnTo>
                    <a:pt x="76" y="96"/>
                  </a:lnTo>
                  <a:lnTo>
                    <a:pt x="105" y="112"/>
                  </a:lnTo>
                  <a:lnTo>
                    <a:pt x="155" y="96"/>
                  </a:lnTo>
                  <a:lnTo>
                    <a:pt x="154" y="114"/>
                  </a:lnTo>
                  <a:lnTo>
                    <a:pt x="164" y="96"/>
                  </a:lnTo>
                  <a:lnTo>
                    <a:pt x="259" y="91"/>
                  </a:lnTo>
                  <a:lnTo>
                    <a:pt x="295" y="90"/>
                  </a:lnTo>
                  <a:lnTo>
                    <a:pt x="284" y="50"/>
                  </a:lnTo>
                  <a:lnTo>
                    <a:pt x="292" y="41"/>
                  </a:lnTo>
                  <a:lnTo>
                    <a:pt x="262" y="8"/>
                  </a:lnTo>
                  <a:lnTo>
                    <a:pt x="242" y="8"/>
                  </a:lnTo>
                  <a:lnTo>
                    <a:pt x="189" y="21"/>
                  </a:lnTo>
                  <a:lnTo>
                    <a:pt x="142" y="0"/>
                  </a:lnTo>
                  <a:lnTo>
                    <a:pt x="113" y="0"/>
                  </a:lnTo>
                  <a:lnTo>
                    <a:pt x="76" y="20"/>
                  </a:lnTo>
                  <a:lnTo>
                    <a:pt x="47" y="15"/>
                  </a:lnTo>
                  <a:lnTo>
                    <a:pt x="56" y="25"/>
                  </a:lnTo>
                  <a:lnTo>
                    <a:pt x="0" y="38"/>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35" name="Freeform 492"/>
            <p:cNvSpPr>
              <a:spLocks/>
            </p:cNvSpPr>
            <p:nvPr/>
          </p:nvSpPr>
          <p:spPr bwMode="auto">
            <a:xfrm>
              <a:off x="3206" y="1876"/>
              <a:ext cx="38" cy="21"/>
            </a:xfrm>
            <a:custGeom>
              <a:avLst/>
              <a:gdLst>
                <a:gd name="T0" fmla="*/ 0 w 38"/>
                <a:gd name="T1" fmla="*/ 10 h 21"/>
                <a:gd name="T2" fmla="*/ 13 w 38"/>
                <a:gd name="T3" fmla="*/ 20 h 21"/>
                <a:gd name="T4" fmla="*/ 37 w 38"/>
                <a:gd name="T5" fmla="*/ 0 h 21"/>
                <a:gd name="T6" fmla="*/ 0 w 38"/>
                <a:gd name="T7" fmla="*/ 10 h 21"/>
                <a:gd name="T8" fmla="*/ 0 60000 65536"/>
                <a:gd name="T9" fmla="*/ 0 60000 65536"/>
                <a:gd name="T10" fmla="*/ 0 60000 65536"/>
                <a:gd name="T11" fmla="*/ 0 60000 65536"/>
                <a:gd name="T12" fmla="*/ 0 w 38"/>
                <a:gd name="T13" fmla="*/ 0 h 21"/>
                <a:gd name="T14" fmla="*/ 38 w 38"/>
                <a:gd name="T15" fmla="*/ 21 h 21"/>
              </a:gdLst>
              <a:ahLst/>
              <a:cxnLst>
                <a:cxn ang="T8">
                  <a:pos x="T0" y="T1"/>
                </a:cxn>
                <a:cxn ang="T9">
                  <a:pos x="T2" y="T3"/>
                </a:cxn>
                <a:cxn ang="T10">
                  <a:pos x="T4" y="T5"/>
                </a:cxn>
                <a:cxn ang="T11">
                  <a:pos x="T6" y="T7"/>
                </a:cxn>
              </a:cxnLst>
              <a:rect l="T12" t="T13" r="T14" b="T15"/>
              <a:pathLst>
                <a:path w="38" h="21">
                  <a:moveTo>
                    <a:pt x="0" y="10"/>
                  </a:moveTo>
                  <a:lnTo>
                    <a:pt x="13" y="20"/>
                  </a:lnTo>
                  <a:lnTo>
                    <a:pt x="37" y="0"/>
                  </a:lnTo>
                  <a:lnTo>
                    <a:pt x="0" y="10"/>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36" name="Freeform 493"/>
            <p:cNvSpPr>
              <a:spLocks/>
            </p:cNvSpPr>
            <p:nvPr/>
          </p:nvSpPr>
          <p:spPr bwMode="auto">
            <a:xfrm>
              <a:off x="3232" y="1920"/>
              <a:ext cx="26" cy="69"/>
            </a:xfrm>
            <a:custGeom>
              <a:avLst/>
              <a:gdLst>
                <a:gd name="T0" fmla="*/ 0 w 26"/>
                <a:gd name="T1" fmla="*/ 33 h 69"/>
                <a:gd name="T2" fmla="*/ 13 w 26"/>
                <a:gd name="T3" fmla="*/ 68 h 69"/>
                <a:gd name="T4" fmla="*/ 15 w 26"/>
                <a:gd name="T5" fmla="*/ 66 h 69"/>
                <a:gd name="T6" fmla="*/ 23 w 26"/>
                <a:gd name="T7" fmla="*/ 30 h 69"/>
                <a:gd name="T8" fmla="*/ 13 w 26"/>
                <a:gd name="T9" fmla="*/ 33 h 69"/>
                <a:gd name="T10" fmla="*/ 15 w 26"/>
                <a:gd name="T11" fmla="*/ 17 h 69"/>
                <a:gd name="T12" fmla="*/ 23 w 26"/>
                <a:gd name="T13" fmla="*/ 9 h 69"/>
                <a:gd name="T14" fmla="*/ 25 w 26"/>
                <a:gd name="T15" fmla="*/ 0 h 69"/>
                <a:gd name="T16" fmla="*/ 17 w 26"/>
                <a:gd name="T17" fmla="*/ 1 h 69"/>
                <a:gd name="T18" fmla="*/ 0 w 26"/>
                <a:gd name="T19" fmla="*/ 33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9"/>
                <a:gd name="T32" fmla="*/ 26 w 2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9">
                  <a:moveTo>
                    <a:pt x="0" y="33"/>
                  </a:moveTo>
                  <a:lnTo>
                    <a:pt x="13" y="68"/>
                  </a:lnTo>
                  <a:lnTo>
                    <a:pt x="15" y="66"/>
                  </a:lnTo>
                  <a:lnTo>
                    <a:pt x="23" y="30"/>
                  </a:lnTo>
                  <a:lnTo>
                    <a:pt x="13" y="33"/>
                  </a:lnTo>
                  <a:lnTo>
                    <a:pt x="15" y="17"/>
                  </a:lnTo>
                  <a:lnTo>
                    <a:pt x="23" y="9"/>
                  </a:lnTo>
                  <a:lnTo>
                    <a:pt x="25" y="0"/>
                  </a:lnTo>
                  <a:lnTo>
                    <a:pt x="17" y="1"/>
                  </a:lnTo>
                  <a:lnTo>
                    <a:pt x="0" y="33"/>
                  </a:lnTo>
                </a:path>
              </a:pathLst>
            </a:custGeom>
            <a:solidFill>
              <a:srgbClr val="FFFF66"/>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grpSp>
        <p:nvGrpSpPr>
          <p:cNvPr id="1037" name="Group 494"/>
          <p:cNvGrpSpPr>
            <a:grpSpLocks/>
          </p:cNvGrpSpPr>
          <p:nvPr/>
        </p:nvGrpSpPr>
        <p:grpSpPr bwMode="auto">
          <a:xfrm>
            <a:off x="3665539" y="1836738"/>
            <a:ext cx="1422400" cy="812800"/>
            <a:chOff x="2296" y="1090"/>
            <a:chExt cx="896" cy="512"/>
          </a:xfrm>
        </p:grpSpPr>
        <p:sp>
          <p:nvSpPr>
            <p:cNvPr id="1038" name="Freeform 495"/>
            <p:cNvSpPr>
              <a:spLocks/>
            </p:cNvSpPr>
            <p:nvPr/>
          </p:nvSpPr>
          <p:spPr bwMode="auto">
            <a:xfrm>
              <a:off x="2819" y="1433"/>
              <a:ext cx="43" cy="64"/>
            </a:xfrm>
            <a:custGeom>
              <a:avLst/>
              <a:gdLst>
                <a:gd name="T0" fmla="*/ 0 w 43"/>
                <a:gd name="T1" fmla="*/ 48 h 64"/>
                <a:gd name="T2" fmla="*/ 2 w 43"/>
                <a:gd name="T3" fmla="*/ 17 h 64"/>
                <a:gd name="T4" fmla="*/ 36 w 43"/>
                <a:gd name="T5" fmla="*/ 0 h 64"/>
                <a:gd name="T6" fmla="*/ 30 w 43"/>
                <a:gd name="T7" fmla="*/ 24 h 64"/>
                <a:gd name="T8" fmla="*/ 42 w 43"/>
                <a:gd name="T9" fmla="*/ 32 h 64"/>
                <a:gd name="T10" fmla="*/ 21 w 43"/>
                <a:gd name="T11" fmla="*/ 45 h 64"/>
                <a:gd name="T12" fmla="*/ 20 w 43"/>
                <a:gd name="T13" fmla="*/ 63 h 64"/>
                <a:gd name="T14" fmla="*/ 8 w 43"/>
                <a:gd name="T15" fmla="*/ 63 h 64"/>
                <a:gd name="T16" fmla="*/ 0 w 43"/>
                <a:gd name="T17" fmla="*/ 4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4"/>
                <a:gd name="T29" fmla="*/ 43 w 4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4">
                  <a:moveTo>
                    <a:pt x="0" y="48"/>
                  </a:moveTo>
                  <a:lnTo>
                    <a:pt x="2" y="17"/>
                  </a:lnTo>
                  <a:lnTo>
                    <a:pt x="36" y="0"/>
                  </a:lnTo>
                  <a:lnTo>
                    <a:pt x="30" y="24"/>
                  </a:lnTo>
                  <a:lnTo>
                    <a:pt x="42" y="32"/>
                  </a:lnTo>
                  <a:lnTo>
                    <a:pt x="21" y="45"/>
                  </a:lnTo>
                  <a:lnTo>
                    <a:pt x="20" y="63"/>
                  </a:lnTo>
                  <a:lnTo>
                    <a:pt x="8" y="63"/>
                  </a:lnTo>
                  <a:lnTo>
                    <a:pt x="0" y="48"/>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39" name="Freeform 496"/>
            <p:cNvSpPr>
              <a:spLocks/>
            </p:cNvSpPr>
            <p:nvPr/>
          </p:nvSpPr>
          <p:spPr bwMode="auto">
            <a:xfrm>
              <a:off x="3018" y="1120"/>
              <a:ext cx="174" cy="263"/>
            </a:xfrm>
            <a:custGeom>
              <a:avLst/>
              <a:gdLst>
                <a:gd name="T0" fmla="*/ 0 w 174"/>
                <a:gd name="T1" fmla="*/ 27 h 263"/>
                <a:gd name="T2" fmla="*/ 11 w 174"/>
                <a:gd name="T3" fmla="*/ 19 h 263"/>
                <a:gd name="T4" fmla="*/ 29 w 174"/>
                <a:gd name="T5" fmla="*/ 35 h 263"/>
                <a:gd name="T6" fmla="*/ 63 w 174"/>
                <a:gd name="T7" fmla="*/ 38 h 263"/>
                <a:gd name="T8" fmla="*/ 82 w 174"/>
                <a:gd name="T9" fmla="*/ 28 h 263"/>
                <a:gd name="T10" fmla="*/ 87 w 174"/>
                <a:gd name="T11" fmla="*/ 6 h 263"/>
                <a:gd name="T12" fmla="*/ 119 w 174"/>
                <a:gd name="T13" fmla="*/ 0 h 263"/>
                <a:gd name="T14" fmla="*/ 136 w 174"/>
                <a:gd name="T15" fmla="*/ 9 h 263"/>
                <a:gd name="T16" fmla="*/ 134 w 174"/>
                <a:gd name="T17" fmla="*/ 27 h 263"/>
                <a:gd name="T18" fmla="*/ 127 w 174"/>
                <a:gd name="T19" fmla="*/ 46 h 263"/>
                <a:gd name="T20" fmla="*/ 150 w 174"/>
                <a:gd name="T21" fmla="*/ 68 h 263"/>
                <a:gd name="T22" fmla="*/ 137 w 174"/>
                <a:gd name="T23" fmla="*/ 85 h 263"/>
                <a:gd name="T24" fmla="*/ 153 w 174"/>
                <a:gd name="T25" fmla="*/ 114 h 263"/>
                <a:gd name="T26" fmla="*/ 146 w 174"/>
                <a:gd name="T27" fmla="*/ 139 h 263"/>
                <a:gd name="T28" fmla="*/ 173 w 174"/>
                <a:gd name="T29" fmla="*/ 194 h 263"/>
                <a:gd name="T30" fmla="*/ 112 w 174"/>
                <a:gd name="T31" fmla="*/ 245 h 263"/>
                <a:gd name="T32" fmla="*/ 38 w 174"/>
                <a:gd name="T33" fmla="*/ 262 h 263"/>
                <a:gd name="T34" fmla="*/ 35 w 174"/>
                <a:gd name="T35" fmla="*/ 251 h 263"/>
                <a:gd name="T36" fmla="*/ 11 w 174"/>
                <a:gd name="T37" fmla="*/ 243 h 263"/>
                <a:gd name="T38" fmla="*/ 7 w 174"/>
                <a:gd name="T39" fmla="*/ 192 h 263"/>
                <a:gd name="T40" fmla="*/ 78 w 174"/>
                <a:gd name="T41" fmla="*/ 137 h 263"/>
                <a:gd name="T42" fmla="*/ 55 w 174"/>
                <a:gd name="T43" fmla="*/ 110 h 263"/>
                <a:gd name="T44" fmla="*/ 46 w 174"/>
                <a:gd name="T45" fmla="*/ 56 h 263"/>
                <a:gd name="T46" fmla="*/ 0 w 174"/>
                <a:gd name="T47" fmla="*/ 27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63"/>
                <a:gd name="T74" fmla="*/ 174 w 174"/>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63">
                  <a:moveTo>
                    <a:pt x="0" y="27"/>
                  </a:moveTo>
                  <a:lnTo>
                    <a:pt x="11" y="19"/>
                  </a:lnTo>
                  <a:lnTo>
                    <a:pt x="29" y="35"/>
                  </a:lnTo>
                  <a:lnTo>
                    <a:pt x="63" y="38"/>
                  </a:lnTo>
                  <a:lnTo>
                    <a:pt x="82" y="28"/>
                  </a:lnTo>
                  <a:lnTo>
                    <a:pt x="87" y="6"/>
                  </a:lnTo>
                  <a:lnTo>
                    <a:pt x="119" y="0"/>
                  </a:lnTo>
                  <a:lnTo>
                    <a:pt x="136" y="9"/>
                  </a:lnTo>
                  <a:lnTo>
                    <a:pt x="134" y="27"/>
                  </a:lnTo>
                  <a:lnTo>
                    <a:pt x="127" y="46"/>
                  </a:lnTo>
                  <a:lnTo>
                    <a:pt x="150" y="68"/>
                  </a:lnTo>
                  <a:lnTo>
                    <a:pt x="137" y="85"/>
                  </a:lnTo>
                  <a:lnTo>
                    <a:pt x="153" y="114"/>
                  </a:lnTo>
                  <a:lnTo>
                    <a:pt x="146" y="139"/>
                  </a:lnTo>
                  <a:lnTo>
                    <a:pt x="173" y="194"/>
                  </a:lnTo>
                  <a:lnTo>
                    <a:pt x="112" y="245"/>
                  </a:lnTo>
                  <a:lnTo>
                    <a:pt x="38" y="262"/>
                  </a:lnTo>
                  <a:lnTo>
                    <a:pt x="35" y="251"/>
                  </a:lnTo>
                  <a:lnTo>
                    <a:pt x="11" y="243"/>
                  </a:lnTo>
                  <a:lnTo>
                    <a:pt x="7" y="192"/>
                  </a:lnTo>
                  <a:lnTo>
                    <a:pt x="78" y="137"/>
                  </a:lnTo>
                  <a:lnTo>
                    <a:pt x="55" y="110"/>
                  </a:lnTo>
                  <a:lnTo>
                    <a:pt x="46" y="56"/>
                  </a:lnTo>
                  <a:lnTo>
                    <a:pt x="0" y="27"/>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0" name="Freeform 497"/>
            <p:cNvSpPr>
              <a:spLocks/>
            </p:cNvSpPr>
            <p:nvPr/>
          </p:nvSpPr>
          <p:spPr bwMode="auto">
            <a:xfrm>
              <a:off x="2296" y="1216"/>
              <a:ext cx="177" cy="82"/>
            </a:xfrm>
            <a:custGeom>
              <a:avLst/>
              <a:gdLst>
                <a:gd name="T0" fmla="*/ 0 w 177"/>
                <a:gd name="T1" fmla="*/ 29 h 82"/>
                <a:gd name="T2" fmla="*/ 12 w 177"/>
                <a:gd name="T3" fmla="*/ 25 h 82"/>
                <a:gd name="T4" fmla="*/ 5 w 177"/>
                <a:gd name="T5" fmla="*/ 18 h 82"/>
                <a:gd name="T6" fmla="*/ 20 w 177"/>
                <a:gd name="T7" fmla="*/ 22 h 82"/>
                <a:gd name="T8" fmla="*/ 14 w 177"/>
                <a:gd name="T9" fmla="*/ 9 h 82"/>
                <a:gd name="T10" fmla="*/ 31 w 177"/>
                <a:gd name="T11" fmla="*/ 17 h 82"/>
                <a:gd name="T12" fmla="*/ 22 w 177"/>
                <a:gd name="T13" fmla="*/ 1 h 82"/>
                <a:gd name="T14" fmla="*/ 50 w 177"/>
                <a:gd name="T15" fmla="*/ 14 h 82"/>
                <a:gd name="T16" fmla="*/ 52 w 177"/>
                <a:gd name="T17" fmla="*/ 34 h 82"/>
                <a:gd name="T18" fmla="*/ 66 w 177"/>
                <a:gd name="T19" fmla="*/ 11 h 82"/>
                <a:gd name="T20" fmla="*/ 81 w 177"/>
                <a:gd name="T21" fmla="*/ 20 h 82"/>
                <a:gd name="T22" fmla="*/ 92 w 177"/>
                <a:gd name="T23" fmla="*/ 8 h 82"/>
                <a:gd name="T24" fmla="*/ 102 w 177"/>
                <a:gd name="T25" fmla="*/ 23 h 82"/>
                <a:gd name="T26" fmla="*/ 99 w 177"/>
                <a:gd name="T27" fmla="*/ 9 h 82"/>
                <a:gd name="T28" fmla="*/ 128 w 177"/>
                <a:gd name="T29" fmla="*/ 9 h 82"/>
                <a:gd name="T30" fmla="*/ 132 w 177"/>
                <a:gd name="T31" fmla="*/ 0 h 82"/>
                <a:gd name="T32" fmla="*/ 145 w 177"/>
                <a:gd name="T33" fmla="*/ 8 h 82"/>
                <a:gd name="T34" fmla="*/ 160 w 177"/>
                <a:gd name="T35" fmla="*/ 5 h 82"/>
                <a:gd name="T36" fmla="*/ 149 w 177"/>
                <a:gd name="T37" fmla="*/ 11 h 82"/>
                <a:gd name="T38" fmla="*/ 176 w 177"/>
                <a:gd name="T39" fmla="*/ 37 h 82"/>
                <a:gd name="T40" fmla="*/ 153 w 177"/>
                <a:gd name="T41" fmla="*/ 59 h 82"/>
                <a:gd name="T42" fmla="*/ 88 w 177"/>
                <a:gd name="T43" fmla="*/ 81 h 82"/>
                <a:gd name="T44" fmla="*/ 30 w 177"/>
                <a:gd name="T45" fmla="*/ 71 h 82"/>
                <a:gd name="T46" fmla="*/ 44 w 177"/>
                <a:gd name="T47" fmla="*/ 50 h 82"/>
                <a:gd name="T48" fmla="*/ 10 w 177"/>
                <a:gd name="T49" fmla="*/ 43 h 82"/>
                <a:gd name="T50" fmla="*/ 43 w 177"/>
                <a:gd name="T51" fmla="*/ 41 h 82"/>
                <a:gd name="T52" fmla="*/ 31 w 177"/>
                <a:gd name="T53" fmla="*/ 35 h 82"/>
                <a:gd name="T54" fmla="*/ 43 w 177"/>
                <a:gd name="T55" fmla="*/ 29 h 82"/>
                <a:gd name="T56" fmla="*/ 0 w 177"/>
                <a:gd name="T57" fmla="*/ 29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7"/>
                <a:gd name="T88" fmla="*/ 0 h 82"/>
                <a:gd name="T89" fmla="*/ 177 w 177"/>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7" h="82">
                  <a:moveTo>
                    <a:pt x="0" y="29"/>
                  </a:moveTo>
                  <a:lnTo>
                    <a:pt x="12" y="25"/>
                  </a:lnTo>
                  <a:lnTo>
                    <a:pt x="5" y="18"/>
                  </a:lnTo>
                  <a:lnTo>
                    <a:pt x="20" y="22"/>
                  </a:lnTo>
                  <a:lnTo>
                    <a:pt x="14" y="9"/>
                  </a:lnTo>
                  <a:lnTo>
                    <a:pt x="31" y="17"/>
                  </a:lnTo>
                  <a:lnTo>
                    <a:pt x="22" y="1"/>
                  </a:lnTo>
                  <a:lnTo>
                    <a:pt x="50" y="14"/>
                  </a:lnTo>
                  <a:lnTo>
                    <a:pt x="52" y="34"/>
                  </a:lnTo>
                  <a:lnTo>
                    <a:pt x="66" y="11"/>
                  </a:lnTo>
                  <a:lnTo>
                    <a:pt x="81" y="20"/>
                  </a:lnTo>
                  <a:lnTo>
                    <a:pt x="92" y="8"/>
                  </a:lnTo>
                  <a:lnTo>
                    <a:pt x="102" y="23"/>
                  </a:lnTo>
                  <a:lnTo>
                    <a:pt x="99" y="9"/>
                  </a:lnTo>
                  <a:lnTo>
                    <a:pt x="128" y="9"/>
                  </a:lnTo>
                  <a:lnTo>
                    <a:pt x="132" y="0"/>
                  </a:lnTo>
                  <a:lnTo>
                    <a:pt x="145" y="8"/>
                  </a:lnTo>
                  <a:lnTo>
                    <a:pt x="160" y="5"/>
                  </a:lnTo>
                  <a:lnTo>
                    <a:pt x="149" y="11"/>
                  </a:lnTo>
                  <a:lnTo>
                    <a:pt x="176" y="37"/>
                  </a:lnTo>
                  <a:lnTo>
                    <a:pt x="153" y="59"/>
                  </a:lnTo>
                  <a:lnTo>
                    <a:pt x="88" y="81"/>
                  </a:lnTo>
                  <a:lnTo>
                    <a:pt x="30" y="71"/>
                  </a:lnTo>
                  <a:lnTo>
                    <a:pt x="44" y="50"/>
                  </a:lnTo>
                  <a:lnTo>
                    <a:pt x="10" y="43"/>
                  </a:lnTo>
                  <a:lnTo>
                    <a:pt x="43" y="41"/>
                  </a:lnTo>
                  <a:lnTo>
                    <a:pt x="31" y="35"/>
                  </a:lnTo>
                  <a:lnTo>
                    <a:pt x="43" y="29"/>
                  </a:lnTo>
                  <a:lnTo>
                    <a:pt x="0" y="29"/>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1" name="Freeform 498"/>
            <p:cNvSpPr>
              <a:spLocks/>
            </p:cNvSpPr>
            <p:nvPr/>
          </p:nvSpPr>
          <p:spPr bwMode="auto">
            <a:xfrm>
              <a:off x="2769" y="1090"/>
              <a:ext cx="415" cy="333"/>
            </a:xfrm>
            <a:custGeom>
              <a:avLst/>
              <a:gdLst>
                <a:gd name="T0" fmla="*/ 2 w 415"/>
                <a:gd name="T1" fmla="*/ 262 h 333"/>
                <a:gd name="T2" fmla="*/ 40 w 415"/>
                <a:gd name="T3" fmla="*/ 258 h 333"/>
                <a:gd name="T4" fmla="*/ 11 w 415"/>
                <a:gd name="T5" fmla="*/ 273 h 333"/>
                <a:gd name="T6" fmla="*/ 33 w 415"/>
                <a:gd name="T7" fmla="*/ 276 h 333"/>
                <a:gd name="T8" fmla="*/ 21 w 415"/>
                <a:gd name="T9" fmla="*/ 301 h 333"/>
                <a:gd name="T10" fmla="*/ 50 w 415"/>
                <a:gd name="T11" fmla="*/ 332 h 333"/>
                <a:gd name="T12" fmla="*/ 89 w 415"/>
                <a:gd name="T13" fmla="*/ 292 h 333"/>
                <a:gd name="T14" fmla="*/ 117 w 415"/>
                <a:gd name="T15" fmla="*/ 287 h 333"/>
                <a:gd name="T16" fmla="*/ 122 w 415"/>
                <a:gd name="T17" fmla="*/ 257 h 333"/>
                <a:gd name="T18" fmla="*/ 115 w 415"/>
                <a:gd name="T19" fmla="*/ 199 h 333"/>
                <a:gd name="T20" fmla="*/ 139 w 415"/>
                <a:gd name="T21" fmla="*/ 174 h 333"/>
                <a:gd name="T22" fmla="*/ 179 w 415"/>
                <a:gd name="T23" fmla="*/ 111 h 333"/>
                <a:gd name="T24" fmla="*/ 205 w 415"/>
                <a:gd name="T25" fmla="*/ 86 h 333"/>
                <a:gd name="T26" fmla="*/ 241 w 415"/>
                <a:gd name="T27" fmla="*/ 75 h 333"/>
                <a:gd name="T28" fmla="*/ 249 w 415"/>
                <a:gd name="T29" fmla="*/ 57 h 333"/>
                <a:gd name="T30" fmla="*/ 278 w 415"/>
                <a:gd name="T31" fmla="*/ 65 h 333"/>
                <a:gd name="T32" fmla="*/ 331 w 415"/>
                <a:gd name="T33" fmla="*/ 58 h 333"/>
                <a:gd name="T34" fmla="*/ 368 w 415"/>
                <a:gd name="T35" fmla="*/ 30 h 333"/>
                <a:gd name="T36" fmla="*/ 383 w 415"/>
                <a:gd name="T37" fmla="*/ 57 h 333"/>
                <a:gd name="T38" fmla="*/ 393 w 415"/>
                <a:gd name="T39" fmla="*/ 40 h 333"/>
                <a:gd name="T40" fmla="*/ 378 w 415"/>
                <a:gd name="T41" fmla="*/ 28 h 333"/>
                <a:gd name="T42" fmla="*/ 385 w 415"/>
                <a:gd name="T43" fmla="*/ 6 h 333"/>
                <a:gd name="T44" fmla="*/ 376 w 415"/>
                <a:gd name="T45" fmla="*/ 2 h 333"/>
                <a:gd name="T46" fmla="*/ 351 w 415"/>
                <a:gd name="T47" fmla="*/ 18 h 333"/>
                <a:gd name="T48" fmla="*/ 345 w 415"/>
                <a:gd name="T49" fmla="*/ 4 h 333"/>
                <a:gd name="T50" fmla="*/ 333 w 415"/>
                <a:gd name="T51" fmla="*/ 7 h 333"/>
                <a:gd name="T52" fmla="*/ 291 w 415"/>
                <a:gd name="T53" fmla="*/ 32 h 333"/>
                <a:gd name="T54" fmla="*/ 271 w 415"/>
                <a:gd name="T55" fmla="*/ 39 h 333"/>
                <a:gd name="T56" fmla="*/ 241 w 415"/>
                <a:gd name="T57" fmla="*/ 50 h 333"/>
                <a:gd name="T58" fmla="*/ 233 w 415"/>
                <a:gd name="T59" fmla="*/ 47 h 333"/>
                <a:gd name="T60" fmla="*/ 231 w 415"/>
                <a:gd name="T61" fmla="*/ 52 h 333"/>
                <a:gd name="T62" fmla="*/ 203 w 415"/>
                <a:gd name="T63" fmla="*/ 66 h 333"/>
                <a:gd name="T64" fmla="*/ 202 w 415"/>
                <a:gd name="T65" fmla="*/ 74 h 333"/>
                <a:gd name="T66" fmla="*/ 163 w 415"/>
                <a:gd name="T67" fmla="*/ 98 h 333"/>
                <a:gd name="T68" fmla="*/ 133 w 415"/>
                <a:gd name="T69" fmla="*/ 121 h 333"/>
                <a:gd name="T70" fmla="*/ 74 w 415"/>
                <a:gd name="T71" fmla="*/ 194 h 333"/>
                <a:gd name="T72" fmla="*/ 101 w 415"/>
                <a:gd name="T73" fmla="*/ 196 h 333"/>
                <a:gd name="T74" fmla="*/ 33 w 415"/>
                <a:gd name="T75" fmla="*/ 219 h 333"/>
                <a:gd name="T76" fmla="*/ 22 w 415"/>
                <a:gd name="T77" fmla="*/ 226 h 333"/>
                <a:gd name="T78" fmla="*/ 2 w 415"/>
                <a:gd name="T79" fmla="*/ 237 h 333"/>
                <a:gd name="T80" fmla="*/ 0 w 415"/>
                <a:gd name="T81" fmla="*/ 248 h 3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333"/>
                <a:gd name="T125" fmla="*/ 415 w 415"/>
                <a:gd name="T126" fmla="*/ 333 h 3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333">
                  <a:moveTo>
                    <a:pt x="0" y="248"/>
                  </a:moveTo>
                  <a:lnTo>
                    <a:pt x="2" y="262"/>
                  </a:lnTo>
                  <a:lnTo>
                    <a:pt x="39" y="253"/>
                  </a:lnTo>
                  <a:lnTo>
                    <a:pt x="40" y="258"/>
                  </a:lnTo>
                  <a:lnTo>
                    <a:pt x="1" y="268"/>
                  </a:lnTo>
                  <a:lnTo>
                    <a:pt x="11" y="273"/>
                  </a:lnTo>
                  <a:lnTo>
                    <a:pt x="7" y="291"/>
                  </a:lnTo>
                  <a:lnTo>
                    <a:pt x="33" y="276"/>
                  </a:lnTo>
                  <a:lnTo>
                    <a:pt x="4" y="301"/>
                  </a:lnTo>
                  <a:lnTo>
                    <a:pt x="21" y="301"/>
                  </a:lnTo>
                  <a:lnTo>
                    <a:pt x="11" y="323"/>
                  </a:lnTo>
                  <a:lnTo>
                    <a:pt x="50" y="332"/>
                  </a:lnTo>
                  <a:lnTo>
                    <a:pt x="82" y="311"/>
                  </a:lnTo>
                  <a:lnTo>
                    <a:pt x="89" y="292"/>
                  </a:lnTo>
                  <a:lnTo>
                    <a:pt x="98" y="311"/>
                  </a:lnTo>
                  <a:lnTo>
                    <a:pt x="117" y="287"/>
                  </a:lnTo>
                  <a:lnTo>
                    <a:pt x="114" y="266"/>
                  </a:lnTo>
                  <a:lnTo>
                    <a:pt x="122" y="257"/>
                  </a:lnTo>
                  <a:lnTo>
                    <a:pt x="114" y="247"/>
                  </a:lnTo>
                  <a:lnTo>
                    <a:pt x="115" y="199"/>
                  </a:lnTo>
                  <a:lnTo>
                    <a:pt x="145" y="188"/>
                  </a:lnTo>
                  <a:lnTo>
                    <a:pt x="139" y="174"/>
                  </a:lnTo>
                  <a:lnTo>
                    <a:pt x="152" y="138"/>
                  </a:lnTo>
                  <a:lnTo>
                    <a:pt x="179" y="111"/>
                  </a:lnTo>
                  <a:lnTo>
                    <a:pt x="185" y="90"/>
                  </a:lnTo>
                  <a:lnTo>
                    <a:pt x="205" y="86"/>
                  </a:lnTo>
                  <a:lnTo>
                    <a:pt x="211" y="72"/>
                  </a:lnTo>
                  <a:lnTo>
                    <a:pt x="241" y="75"/>
                  </a:lnTo>
                  <a:lnTo>
                    <a:pt x="241" y="57"/>
                  </a:lnTo>
                  <a:lnTo>
                    <a:pt x="249" y="57"/>
                  </a:lnTo>
                  <a:lnTo>
                    <a:pt x="260" y="49"/>
                  </a:lnTo>
                  <a:lnTo>
                    <a:pt x="278" y="65"/>
                  </a:lnTo>
                  <a:lnTo>
                    <a:pt x="312" y="68"/>
                  </a:lnTo>
                  <a:lnTo>
                    <a:pt x="331" y="58"/>
                  </a:lnTo>
                  <a:lnTo>
                    <a:pt x="336" y="36"/>
                  </a:lnTo>
                  <a:lnTo>
                    <a:pt x="368" y="30"/>
                  </a:lnTo>
                  <a:lnTo>
                    <a:pt x="385" y="39"/>
                  </a:lnTo>
                  <a:lnTo>
                    <a:pt x="383" y="57"/>
                  </a:lnTo>
                  <a:lnTo>
                    <a:pt x="413" y="36"/>
                  </a:lnTo>
                  <a:lnTo>
                    <a:pt x="393" y="40"/>
                  </a:lnTo>
                  <a:lnTo>
                    <a:pt x="398" y="34"/>
                  </a:lnTo>
                  <a:lnTo>
                    <a:pt x="378" y="28"/>
                  </a:lnTo>
                  <a:lnTo>
                    <a:pt x="414" y="18"/>
                  </a:lnTo>
                  <a:lnTo>
                    <a:pt x="385" y="6"/>
                  </a:lnTo>
                  <a:lnTo>
                    <a:pt x="366" y="18"/>
                  </a:lnTo>
                  <a:lnTo>
                    <a:pt x="376" y="2"/>
                  </a:lnTo>
                  <a:lnTo>
                    <a:pt x="361" y="0"/>
                  </a:lnTo>
                  <a:lnTo>
                    <a:pt x="351" y="18"/>
                  </a:lnTo>
                  <a:lnTo>
                    <a:pt x="345" y="20"/>
                  </a:lnTo>
                  <a:lnTo>
                    <a:pt x="345" y="4"/>
                  </a:lnTo>
                  <a:lnTo>
                    <a:pt x="319" y="30"/>
                  </a:lnTo>
                  <a:lnTo>
                    <a:pt x="333" y="7"/>
                  </a:lnTo>
                  <a:lnTo>
                    <a:pt x="319" y="3"/>
                  </a:lnTo>
                  <a:lnTo>
                    <a:pt x="291" y="32"/>
                  </a:lnTo>
                  <a:lnTo>
                    <a:pt x="264" y="22"/>
                  </a:lnTo>
                  <a:lnTo>
                    <a:pt x="271" y="39"/>
                  </a:lnTo>
                  <a:lnTo>
                    <a:pt x="260" y="30"/>
                  </a:lnTo>
                  <a:lnTo>
                    <a:pt x="241" y="50"/>
                  </a:lnTo>
                  <a:lnTo>
                    <a:pt x="243" y="34"/>
                  </a:lnTo>
                  <a:lnTo>
                    <a:pt x="233" y="47"/>
                  </a:lnTo>
                  <a:lnTo>
                    <a:pt x="225" y="38"/>
                  </a:lnTo>
                  <a:lnTo>
                    <a:pt x="231" y="52"/>
                  </a:lnTo>
                  <a:lnTo>
                    <a:pt x="209" y="46"/>
                  </a:lnTo>
                  <a:lnTo>
                    <a:pt x="203" y="66"/>
                  </a:lnTo>
                  <a:lnTo>
                    <a:pt x="183" y="73"/>
                  </a:lnTo>
                  <a:lnTo>
                    <a:pt x="202" y="74"/>
                  </a:lnTo>
                  <a:lnTo>
                    <a:pt x="169" y="84"/>
                  </a:lnTo>
                  <a:lnTo>
                    <a:pt x="163" y="98"/>
                  </a:lnTo>
                  <a:lnTo>
                    <a:pt x="173" y="98"/>
                  </a:lnTo>
                  <a:lnTo>
                    <a:pt x="133" y="121"/>
                  </a:lnTo>
                  <a:lnTo>
                    <a:pt x="118" y="161"/>
                  </a:lnTo>
                  <a:lnTo>
                    <a:pt x="74" y="194"/>
                  </a:lnTo>
                  <a:lnTo>
                    <a:pt x="82" y="202"/>
                  </a:lnTo>
                  <a:lnTo>
                    <a:pt x="101" y="196"/>
                  </a:lnTo>
                  <a:lnTo>
                    <a:pt x="57" y="206"/>
                  </a:lnTo>
                  <a:lnTo>
                    <a:pt x="33" y="219"/>
                  </a:lnTo>
                  <a:lnTo>
                    <a:pt x="39" y="226"/>
                  </a:lnTo>
                  <a:lnTo>
                    <a:pt x="22" y="226"/>
                  </a:lnTo>
                  <a:lnTo>
                    <a:pt x="23" y="237"/>
                  </a:lnTo>
                  <a:lnTo>
                    <a:pt x="2" y="237"/>
                  </a:lnTo>
                  <a:lnTo>
                    <a:pt x="22" y="242"/>
                  </a:lnTo>
                  <a:lnTo>
                    <a:pt x="0" y="248"/>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2" name="Freeform 499"/>
            <p:cNvSpPr>
              <a:spLocks/>
            </p:cNvSpPr>
            <p:nvPr/>
          </p:nvSpPr>
          <p:spPr bwMode="auto">
            <a:xfrm>
              <a:off x="2867" y="1147"/>
              <a:ext cx="207" cy="338"/>
            </a:xfrm>
            <a:custGeom>
              <a:avLst/>
              <a:gdLst>
                <a:gd name="T0" fmla="*/ 0 w 207"/>
                <a:gd name="T1" fmla="*/ 254 h 338"/>
                <a:gd name="T2" fmla="*/ 9 w 207"/>
                <a:gd name="T3" fmla="*/ 292 h 338"/>
                <a:gd name="T4" fmla="*/ 27 w 207"/>
                <a:gd name="T5" fmla="*/ 311 h 338"/>
                <a:gd name="T6" fmla="*/ 25 w 207"/>
                <a:gd name="T7" fmla="*/ 337 h 338"/>
                <a:gd name="T8" fmla="*/ 75 w 207"/>
                <a:gd name="T9" fmla="*/ 319 h 338"/>
                <a:gd name="T10" fmla="*/ 88 w 207"/>
                <a:gd name="T11" fmla="*/ 266 h 338"/>
                <a:gd name="T12" fmla="*/ 78 w 207"/>
                <a:gd name="T13" fmla="*/ 264 h 338"/>
                <a:gd name="T14" fmla="*/ 116 w 207"/>
                <a:gd name="T15" fmla="*/ 248 h 338"/>
                <a:gd name="T16" fmla="*/ 80 w 207"/>
                <a:gd name="T17" fmla="*/ 244 h 338"/>
                <a:gd name="T18" fmla="*/ 107 w 207"/>
                <a:gd name="T19" fmla="*/ 248 h 338"/>
                <a:gd name="T20" fmla="*/ 122 w 207"/>
                <a:gd name="T21" fmla="*/ 234 h 338"/>
                <a:gd name="T22" fmla="*/ 100 w 207"/>
                <a:gd name="T23" fmla="*/ 217 h 338"/>
                <a:gd name="T24" fmla="*/ 79 w 207"/>
                <a:gd name="T25" fmla="*/ 229 h 338"/>
                <a:gd name="T26" fmla="*/ 96 w 207"/>
                <a:gd name="T27" fmla="*/ 218 h 338"/>
                <a:gd name="T28" fmla="*/ 97 w 207"/>
                <a:gd name="T29" fmla="*/ 169 h 338"/>
                <a:gd name="T30" fmla="*/ 166 w 207"/>
                <a:gd name="T31" fmla="*/ 123 h 338"/>
                <a:gd name="T32" fmla="*/ 160 w 207"/>
                <a:gd name="T33" fmla="*/ 114 h 338"/>
                <a:gd name="T34" fmla="*/ 172 w 207"/>
                <a:gd name="T35" fmla="*/ 90 h 338"/>
                <a:gd name="T36" fmla="*/ 206 w 207"/>
                <a:gd name="T37" fmla="*/ 83 h 338"/>
                <a:gd name="T38" fmla="*/ 197 w 207"/>
                <a:gd name="T39" fmla="*/ 29 h 338"/>
                <a:gd name="T40" fmla="*/ 151 w 207"/>
                <a:gd name="T41" fmla="*/ 0 h 338"/>
                <a:gd name="T42" fmla="*/ 143 w 207"/>
                <a:gd name="T43" fmla="*/ 0 h 338"/>
                <a:gd name="T44" fmla="*/ 143 w 207"/>
                <a:gd name="T45" fmla="*/ 18 h 338"/>
                <a:gd name="T46" fmla="*/ 113 w 207"/>
                <a:gd name="T47" fmla="*/ 15 h 338"/>
                <a:gd name="T48" fmla="*/ 107 w 207"/>
                <a:gd name="T49" fmla="*/ 29 h 338"/>
                <a:gd name="T50" fmla="*/ 87 w 207"/>
                <a:gd name="T51" fmla="*/ 33 h 338"/>
                <a:gd name="T52" fmla="*/ 81 w 207"/>
                <a:gd name="T53" fmla="*/ 54 h 338"/>
                <a:gd name="T54" fmla="*/ 54 w 207"/>
                <a:gd name="T55" fmla="*/ 81 h 338"/>
                <a:gd name="T56" fmla="*/ 41 w 207"/>
                <a:gd name="T57" fmla="*/ 117 h 338"/>
                <a:gd name="T58" fmla="*/ 47 w 207"/>
                <a:gd name="T59" fmla="*/ 131 h 338"/>
                <a:gd name="T60" fmla="*/ 17 w 207"/>
                <a:gd name="T61" fmla="*/ 142 h 338"/>
                <a:gd name="T62" fmla="*/ 16 w 207"/>
                <a:gd name="T63" fmla="*/ 190 h 338"/>
                <a:gd name="T64" fmla="*/ 24 w 207"/>
                <a:gd name="T65" fmla="*/ 200 h 338"/>
                <a:gd name="T66" fmla="*/ 16 w 207"/>
                <a:gd name="T67" fmla="*/ 209 h 338"/>
                <a:gd name="T68" fmla="*/ 19 w 207"/>
                <a:gd name="T69" fmla="*/ 230 h 338"/>
                <a:gd name="T70" fmla="*/ 0 w 207"/>
                <a:gd name="T71" fmla="*/ 254 h 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7"/>
                <a:gd name="T109" fmla="*/ 0 h 338"/>
                <a:gd name="T110" fmla="*/ 207 w 207"/>
                <a:gd name="T111" fmla="*/ 338 h 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7" h="338">
                  <a:moveTo>
                    <a:pt x="0" y="254"/>
                  </a:moveTo>
                  <a:lnTo>
                    <a:pt x="9" y="292"/>
                  </a:lnTo>
                  <a:lnTo>
                    <a:pt x="27" y="311"/>
                  </a:lnTo>
                  <a:lnTo>
                    <a:pt x="25" y="337"/>
                  </a:lnTo>
                  <a:lnTo>
                    <a:pt x="75" y="319"/>
                  </a:lnTo>
                  <a:lnTo>
                    <a:pt x="88" y="266"/>
                  </a:lnTo>
                  <a:lnTo>
                    <a:pt x="78" y="264"/>
                  </a:lnTo>
                  <a:lnTo>
                    <a:pt x="116" y="248"/>
                  </a:lnTo>
                  <a:lnTo>
                    <a:pt x="80" y="244"/>
                  </a:lnTo>
                  <a:lnTo>
                    <a:pt x="107" y="248"/>
                  </a:lnTo>
                  <a:lnTo>
                    <a:pt x="122" y="234"/>
                  </a:lnTo>
                  <a:lnTo>
                    <a:pt x="100" y="217"/>
                  </a:lnTo>
                  <a:lnTo>
                    <a:pt x="79" y="229"/>
                  </a:lnTo>
                  <a:lnTo>
                    <a:pt x="96" y="218"/>
                  </a:lnTo>
                  <a:lnTo>
                    <a:pt x="97" y="169"/>
                  </a:lnTo>
                  <a:lnTo>
                    <a:pt x="166" y="123"/>
                  </a:lnTo>
                  <a:lnTo>
                    <a:pt x="160" y="114"/>
                  </a:lnTo>
                  <a:lnTo>
                    <a:pt x="172" y="90"/>
                  </a:lnTo>
                  <a:lnTo>
                    <a:pt x="206" y="83"/>
                  </a:lnTo>
                  <a:lnTo>
                    <a:pt x="197" y="29"/>
                  </a:lnTo>
                  <a:lnTo>
                    <a:pt x="151" y="0"/>
                  </a:lnTo>
                  <a:lnTo>
                    <a:pt x="143" y="0"/>
                  </a:lnTo>
                  <a:lnTo>
                    <a:pt x="143" y="18"/>
                  </a:lnTo>
                  <a:lnTo>
                    <a:pt x="113" y="15"/>
                  </a:lnTo>
                  <a:lnTo>
                    <a:pt x="107" y="29"/>
                  </a:lnTo>
                  <a:lnTo>
                    <a:pt x="87" y="33"/>
                  </a:lnTo>
                  <a:lnTo>
                    <a:pt x="81" y="54"/>
                  </a:lnTo>
                  <a:lnTo>
                    <a:pt x="54" y="81"/>
                  </a:lnTo>
                  <a:lnTo>
                    <a:pt x="41" y="117"/>
                  </a:lnTo>
                  <a:lnTo>
                    <a:pt x="47" y="131"/>
                  </a:lnTo>
                  <a:lnTo>
                    <a:pt x="17" y="142"/>
                  </a:lnTo>
                  <a:lnTo>
                    <a:pt x="16" y="190"/>
                  </a:lnTo>
                  <a:lnTo>
                    <a:pt x="24" y="200"/>
                  </a:lnTo>
                  <a:lnTo>
                    <a:pt x="16" y="209"/>
                  </a:lnTo>
                  <a:lnTo>
                    <a:pt x="19" y="230"/>
                  </a:lnTo>
                  <a:lnTo>
                    <a:pt x="0" y="254"/>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3" name="Freeform 500"/>
            <p:cNvSpPr>
              <a:spLocks/>
            </p:cNvSpPr>
            <p:nvPr/>
          </p:nvSpPr>
          <p:spPr bwMode="auto">
            <a:xfrm>
              <a:off x="2526" y="1491"/>
              <a:ext cx="66" cy="77"/>
            </a:xfrm>
            <a:custGeom>
              <a:avLst/>
              <a:gdLst>
                <a:gd name="T0" fmla="*/ 0 w 66"/>
                <a:gd name="T1" fmla="*/ 63 h 77"/>
                <a:gd name="T2" fmla="*/ 9 w 66"/>
                <a:gd name="T3" fmla="*/ 70 h 77"/>
                <a:gd name="T4" fmla="*/ 2 w 66"/>
                <a:gd name="T5" fmla="*/ 76 h 77"/>
                <a:gd name="T6" fmla="*/ 61 w 66"/>
                <a:gd name="T7" fmla="*/ 64 h 77"/>
                <a:gd name="T8" fmla="*/ 65 w 66"/>
                <a:gd name="T9" fmla="*/ 24 h 77"/>
                <a:gd name="T10" fmla="*/ 58 w 66"/>
                <a:gd name="T11" fmla="*/ 15 h 77"/>
                <a:gd name="T12" fmla="*/ 40 w 66"/>
                <a:gd name="T13" fmla="*/ 20 h 77"/>
                <a:gd name="T14" fmla="*/ 35 w 66"/>
                <a:gd name="T15" fmla="*/ 14 h 77"/>
                <a:gd name="T16" fmla="*/ 42 w 66"/>
                <a:gd name="T17" fmla="*/ 4 h 77"/>
                <a:gd name="T18" fmla="*/ 35 w 66"/>
                <a:gd name="T19" fmla="*/ 0 h 77"/>
                <a:gd name="T20" fmla="*/ 27 w 66"/>
                <a:gd name="T21" fmla="*/ 19 h 77"/>
                <a:gd name="T22" fmla="*/ 2 w 66"/>
                <a:gd name="T23" fmla="*/ 24 h 77"/>
                <a:gd name="T24" fmla="*/ 10 w 66"/>
                <a:gd name="T25" fmla="*/ 29 h 77"/>
                <a:gd name="T26" fmla="*/ 6 w 66"/>
                <a:gd name="T27" fmla="*/ 39 h 77"/>
                <a:gd name="T28" fmla="*/ 21 w 66"/>
                <a:gd name="T29" fmla="*/ 42 h 77"/>
                <a:gd name="T30" fmla="*/ 7 w 66"/>
                <a:gd name="T31" fmla="*/ 56 h 77"/>
                <a:gd name="T32" fmla="*/ 24 w 66"/>
                <a:gd name="T33" fmla="*/ 53 h 77"/>
                <a:gd name="T34" fmla="*/ 0 w 66"/>
                <a:gd name="T35" fmla="*/ 63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77"/>
                <a:gd name="T56" fmla="*/ 66 w 66"/>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77">
                  <a:moveTo>
                    <a:pt x="0" y="63"/>
                  </a:moveTo>
                  <a:lnTo>
                    <a:pt x="9" y="70"/>
                  </a:lnTo>
                  <a:lnTo>
                    <a:pt x="2" y="76"/>
                  </a:lnTo>
                  <a:lnTo>
                    <a:pt x="61" y="64"/>
                  </a:lnTo>
                  <a:lnTo>
                    <a:pt x="65" y="24"/>
                  </a:lnTo>
                  <a:lnTo>
                    <a:pt x="58" y="15"/>
                  </a:lnTo>
                  <a:lnTo>
                    <a:pt x="40" y="20"/>
                  </a:lnTo>
                  <a:lnTo>
                    <a:pt x="35" y="14"/>
                  </a:lnTo>
                  <a:lnTo>
                    <a:pt x="42" y="4"/>
                  </a:lnTo>
                  <a:lnTo>
                    <a:pt x="35" y="0"/>
                  </a:lnTo>
                  <a:lnTo>
                    <a:pt x="27" y="19"/>
                  </a:lnTo>
                  <a:lnTo>
                    <a:pt x="2" y="24"/>
                  </a:lnTo>
                  <a:lnTo>
                    <a:pt x="10" y="29"/>
                  </a:lnTo>
                  <a:lnTo>
                    <a:pt x="6" y="39"/>
                  </a:lnTo>
                  <a:lnTo>
                    <a:pt x="21" y="42"/>
                  </a:lnTo>
                  <a:lnTo>
                    <a:pt x="7" y="56"/>
                  </a:lnTo>
                  <a:lnTo>
                    <a:pt x="24" y="53"/>
                  </a:lnTo>
                  <a:lnTo>
                    <a:pt x="0" y="63"/>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4" name="Freeform 501"/>
            <p:cNvSpPr>
              <a:spLocks/>
            </p:cNvSpPr>
            <p:nvPr/>
          </p:nvSpPr>
          <p:spPr bwMode="auto">
            <a:xfrm>
              <a:off x="2561" y="1486"/>
              <a:ext cx="41" cy="30"/>
            </a:xfrm>
            <a:custGeom>
              <a:avLst/>
              <a:gdLst>
                <a:gd name="T0" fmla="*/ 0 w 41"/>
                <a:gd name="T1" fmla="*/ 19 h 30"/>
                <a:gd name="T2" fmla="*/ 5 w 41"/>
                <a:gd name="T3" fmla="*/ 25 h 30"/>
                <a:gd name="T4" fmla="*/ 23 w 41"/>
                <a:gd name="T5" fmla="*/ 20 h 30"/>
                <a:gd name="T6" fmla="*/ 30 w 41"/>
                <a:gd name="T7" fmla="*/ 29 h 30"/>
                <a:gd name="T8" fmla="*/ 40 w 41"/>
                <a:gd name="T9" fmla="*/ 19 h 30"/>
                <a:gd name="T10" fmla="*/ 31 w 41"/>
                <a:gd name="T11" fmla="*/ 4 h 30"/>
                <a:gd name="T12" fmla="*/ 11 w 41"/>
                <a:gd name="T13" fmla="*/ 0 h 30"/>
                <a:gd name="T14" fmla="*/ 7 w 41"/>
                <a:gd name="T15" fmla="*/ 9 h 30"/>
                <a:gd name="T16" fmla="*/ 0 w 41"/>
                <a:gd name="T17" fmla="*/ 1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0"/>
                <a:gd name="T29" fmla="*/ 41 w 4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0">
                  <a:moveTo>
                    <a:pt x="0" y="19"/>
                  </a:moveTo>
                  <a:lnTo>
                    <a:pt x="5" y="25"/>
                  </a:lnTo>
                  <a:lnTo>
                    <a:pt x="23" y="20"/>
                  </a:lnTo>
                  <a:lnTo>
                    <a:pt x="30" y="29"/>
                  </a:lnTo>
                  <a:lnTo>
                    <a:pt x="40" y="19"/>
                  </a:lnTo>
                  <a:lnTo>
                    <a:pt x="31" y="4"/>
                  </a:lnTo>
                  <a:lnTo>
                    <a:pt x="11" y="0"/>
                  </a:lnTo>
                  <a:lnTo>
                    <a:pt x="7" y="9"/>
                  </a:lnTo>
                  <a:lnTo>
                    <a:pt x="0" y="19"/>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5" name="Freeform 502"/>
            <p:cNvSpPr>
              <a:spLocks/>
            </p:cNvSpPr>
            <p:nvPr/>
          </p:nvSpPr>
          <p:spPr bwMode="auto">
            <a:xfrm>
              <a:off x="2593" y="1413"/>
              <a:ext cx="125" cy="189"/>
            </a:xfrm>
            <a:custGeom>
              <a:avLst/>
              <a:gdLst>
                <a:gd name="T0" fmla="*/ 0 w 125"/>
                <a:gd name="T1" fmla="*/ 44 h 189"/>
                <a:gd name="T2" fmla="*/ 4 w 125"/>
                <a:gd name="T3" fmla="*/ 18 h 189"/>
                <a:gd name="T4" fmla="*/ 18 w 125"/>
                <a:gd name="T5" fmla="*/ 0 h 189"/>
                <a:gd name="T6" fmla="*/ 47 w 125"/>
                <a:gd name="T7" fmla="*/ 0 h 189"/>
                <a:gd name="T8" fmla="*/ 30 w 125"/>
                <a:gd name="T9" fmla="*/ 22 h 189"/>
                <a:gd name="T10" fmla="*/ 68 w 125"/>
                <a:gd name="T11" fmla="*/ 26 h 189"/>
                <a:gd name="T12" fmla="*/ 44 w 125"/>
                <a:gd name="T13" fmla="*/ 57 h 189"/>
                <a:gd name="T14" fmla="*/ 72 w 125"/>
                <a:gd name="T15" fmla="*/ 68 h 189"/>
                <a:gd name="T16" fmla="*/ 99 w 125"/>
                <a:gd name="T17" fmla="*/ 107 h 189"/>
                <a:gd name="T18" fmla="*/ 91 w 125"/>
                <a:gd name="T19" fmla="*/ 109 h 189"/>
                <a:gd name="T20" fmla="*/ 103 w 125"/>
                <a:gd name="T21" fmla="*/ 119 h 189"/>
                <a:gd name="T22" fmla="*/ 97 w 125"/>
                <a:gd name="T23" fmla="*/ 128 h 189"/>
                <a:gd name="T24" fmla="*/ 124 w 125"/>
                <a:gd name="T25" fmla="*/ 130 h 189"/>
                <a:gd name="T26" fmla="*/ 107 w 125"/>
                <a:gd name="T27" fmla="*/ 156 h 189"/>
                <a:gd name="T28" fmla="*/ 118 w 125"/>
                <a:gd name="T29" fmla="*/ 163 h 189"/>
                <a:gd name="T30" fmla="*/ 7 w 125"/>
                <a:gd name="T31" fmla="*/ 188 h 189"/>
                <a:gd name="T32" fmla="*/ 56 w 125"/>
                <a:gd name="T33" fmla="*/ 153 h 189"/>
                <a:gd name="T34" fmla="*/ 42 w 125"/>
                <a:gd name="T35" fmla="*/ 158 h 189"/>
                <a:gd name="T36" fmla="*/ 14 w 125"/>
                <a:gd name="T37" fmla="*/ 148 h 189"/>
                <a:gd name="T38" fmla="*/ 35 w 125"/>
                <a:gd name="T39" fmla="*/ 134 h 189"/>
                <a:gd name="T40" fmla="*/ 22 w 125"/>
                <a:gd name="T41" fmla="*/ 128 h 189"/>
                <a:gd name="T42" fmla="*/ 50 w 125"/>
                <a:gd name="T43" fmla="*/ 115 h 189"/>
                <a:gd name="T44" fmla="*/ 53 w 125"/>
                <a:gd name="T45" fmla="*/ 98 h 189"/>
                <a:gd name="T46" fmla="*/ 39 w 125"/>
                <a:gd name="T47" fmla="*/ 92 h 189"/>
                <a:gd name="T48" fmla="*/ 47 w 125"/>
                <a:gd name="T49" fmla="*/ 82 h 189"/>
                <a:gd name="T50" fmla="*/ 18 w 125"/>
                <a:gd name="T51" fmla="*/ 87 h 189"/>
                <a:gd name="T52" fmla="*/ 18 w 125"/>
                <a:gd name="T53" fmla="*/ 60 h 189"/>
                <a:gd name="T54" fmla="*/ 4 w 125"/>
                <a:gd name="T55" fmla="*/ 73 h 189"/>
                <a:gd name="T56" fmla="*/ 12 w 125"/>
                <a:gd name="T57" fmla="*/ 45 h 189"/>
                <a:gd name="T58" fmla="*/ 0 w 125"/>
                <a:gd name="T59" fmla="*/ 44 h 1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5"/>
                <a:gd name="T91" fmla="*/ 0 h 189"/>
                <a:gd name="T92" fmla="*/ 125 w 125"/>
                <a:gd name="T93" fmla="*/ 189 h 1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5" h="189">
                  <a:moveTo>
                    <a:pt x="0" y="44"/>
                  </a:moveTo>
                  <a:lnTo>
                    <a:pt x="4" y="18"/>
                  </a:lnTo>
                  <a:lnTo>
                    <a:pt x="18" y="0"/>
                  </a:lnTo>
                  <a:lnTo>
                    <a:pt x="47" y="0"/>
                  </a:lnTo>
                  <a:lnTo>
                    <a:pt x="30" y="22"/>
                  </a:lnTo>
                  <a:lnTo>
                    <a:pt x="68" y="26"/>
                  </a:lnTo>
                  <a:lnTo>
                    <a:pt x="44" y="57"/>
                  </a:lnTo>
                  <a:lnTo>
                    <a:pt x="72" y="68"/>
                  </a:lnTo>
                  <a:lnTo>
                    <a:pt x="99" y="107"/>
                  </a:lnTo>
                  <a:lnTo>
                    <a:pt x="91" y="109"/>
                  </a:lnTo>
                  <a:lnTo>
                    <a:pt x="103" y="119"/>
                  </a:lnTo>
                  <a:lnTo>
                    <a:pt x="97" y="128"/>
                  </a:lnTo>
                  <a:lnTo>
                    <a:pt x="124" y="130"/>
                  </a:lnTo>
                  <a:lnTo>
                    <a:pt x="107" y="156"/>
                  </a:lnTo>
                  <a:lnTo>
                    <a:pt x="118" y="163"/>
                  </a:lnTo>
                  <a:lnTo>
                    <a:pt x="7" y="188"/>
                  </a:lnTo>
                  <a:lnTo>
                    <a:pt x="56" y="153"/>
                  </a:lnTo>
                  <a:lnTo>
                    <a:pt x="42" y="158"/>
                  </a:lnTo>
                  <a:lnTo>
                    <a:pt x="14" y="148"/>
                  </a:lnTo>
                  <a:lnTo>
                    <a:pt x="35" y="134"/>
                  </a:lnTo>
                  <a:lnTo>
                    <a:pt x="22" y="128"/>
                  </a:lnTo>
                  <a:lnTo>
                    <a:pt x="50" y="115"/>
                  </a:lnTo>
                  <a:lnTo>
                    <a:pt x="53" y="98"/>
                  </a:lnTo>
                  <a:lnTo>
                    <a:pt x="39" y="92"/>
                  </a:lnTo>
                  <a:lnTo>
                    <a:pt x="47" y="82"/>
                  </a:lnTo>
                  <a:lnTo>
                    <a:pt x="18" y="87"/>
                  </a:lnTo>
                  <a:lnTo>
                    <a:pt x="18" y="60"/>
                  </a:lnTo>
                  <a:lnTo>
                    <a:pt x="4" y="73"/>
                  </a:lnTo>
                  <a:lnTo>
                    <a:pt x="12" y="45"/>
                  </a:lnTo>
                  <a:lnTo>
                    <a:pt x="0" y="44"/>
                  </a:lnTo>
                </a:path>
              </a:pathLst>
            </a:custGeom>
            <a:solidFill>
              <a:srgbClr val="3366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grpSp>
      <p:sp>
        <p:nvSpPr>
          <p:cNvPr id="1046" name="Freeform 503"/>
          <p:cNvSpPr>
            <a:spLocks/>
          </p:cNvSpPr>
          <p:nvPr/>
        </p:nvSpPr>
        <p:spPr bwMode="auto">
          <a:xfrm>
            <a:off x="8250239" y="4297363"/>
            <a:ext cx="74612" cy="25400"/>
          </a:xfrm>
          <a:custGeom>
            <a:avLst/>
            <a:gdLst>
              <a:gd name="T0" fmla="*/ 0 w 47"/>
              <a:gd name="T1" fmla="*/ 2147483647 h 16"/>
              <a:gd name="T2" fmla="*/ 2147483647 w 47"/>
              <a:gd name="T3" fmla="*/ 0 h 16"/>
              <a:gd name="T4" fmla="*/ 2147483647 w 47"/>
              <a:gd name="T5" fmla="*/ 2147483647 h 16"/>
              <a:gd name="T6" fmla="*/ 0 w 47"/>
              <a:gd name="T7" fmla="*/ 2147483647 h 16"/>
              <a:gd name="T8" fmla="*/ 0 60000 65536"/>
              <a:gd name="T9" fmla="*/ 0 60000 65536"/>
              <a:gd name="T10" fmla="*/ 0 60000 65536"/>
              <a:gd name="T11" fmla="*/ 0 60000 65536"/>
              <a:gd name="T12" fmla="*/ 0 w 47"/>
              <a:gd name="T13" fmla="*/ 0 h 16"/>
              <a:gd name="T14" fmla="*/ 47 w 47"/>
              <a:gd name="T15" fmla="*/ 16 h 16"/>
            </a:gdLst>
            <a:ahLst/>
            <a:cxnLst>
              <a:cxn ang="T8">
                <a:pos x="T0" y="T1"/>
              </a:cxn>
              <a:cxn ang="T9">
                <a:pos x="T2" y="T3"/>
              </a:cxn>
              <a:cxn ang="T10">
                <a:pos x="T4" y="T5"/>
              </a:cxn>
              <a:cxn ang="T11">
                <a:pos x="T6" y="T7"/>
              </a:cxn>
            </a:cxnLst>
            <a:rect l="T12" t="T13" r="T14" b="T15"/>
            <a:pathLst>
              <a:path w="47" h="16">
                <a:moveTo>
                  <a:pt x="0" y="6"/>
                </a:moveTo>
                <a:lnTo>
                  <a:pt x="26" y="0"/>
                </a:lnTo>
                <a:lnTo>
                  <a:pt x="46" y="15"/>
                </a:lnTo>
                <a:lnTo>
                  <a:pt x="0" y="6"/>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7" name="Freeform 504"/>
          <p:cNvSpPr>
            <a:spLocks/>
          </p:cNvSpPr>
          <p:nvPr/>
        </p:nvSpPr>
        <p:spPr bwMode="auto">
          <a:xfrm>
            <a:off x="7612063" y="4032256"/>
            <a:ext cx="266700" cy="220663"/>
          </a:xfrm>
          <a:custGeom>
            <a:avLst/>
            <a:gdLst>
              <a:gd name="T0" fmla="*/ 0 w 168"/>
              <a:gd name="T1" fmla="*/ 2147483647 h 139"/>
              <a:gd name="T2" fmla="*/ 2147483647 w 168"/>
              <a:gd name="T3" fmla="*/ 2147483647 h 139"/>
              <a:gd name="T4" fmla="*/ 2147483647 w 168"/>
              <a:gd name="T5" fmla="*/ 2147483647 h 139"/>
              <a:gd name="T6" fmla="*/ 2147483647 w 168"/>
              <a:gd name="T7" fmla="*/ 2147483647 h 139"/>
              <a:gd name="T8" fmla="*/ 2147483647 w 168"/>
              <a:gd name="T9" fmla="*/ 2147483647 h 139"/>
              <a:gd name="T10" fmla="*/ 2147483647 w 168"/>
              <a:gd name="T11" fmla="*/ 2147483647 h 139"/>
              <a:gd name="T12" fmla="*/ 2147483647 w 168"/>
              <a:gd name="T13" fmla="*/ 2147483647 h 139"/>
              <a:gd name="T14" fmla="*/ 2147483647 w 168"/>
              <a:gd name="T15" fmla="*/ 2147483647 h 139"/>
              <a:gd name="T16" fmla="*/ 2147483647 w 168"/>
              <a:gd name="T17" fmla="*/ 2147483647 h 139"/>
              <a:gd name="T18" fmla="*/ 2147483647 w 168"/>
              <a:gd name="T19" fmla="*/ 2147483647 h 139"/>
              <a:gd name="T20" fmla="*/ 2147483647 w 168"/>
              <a:gd name="T21" fmla="*/ 2147483647 h 139"/>
              <a:gd name="T22" fmla="*/ 2147483647 w 168"/>
              <a:gd name="T23" fmla="*/ 2147483647 h 139"/>
              <a:gd name="T24" fmla="*/ 2147483647 w 168"/>
              <a:gd name="T25" fmla="*/ 2147483647 h 139"/>
              <a:gd name="T26" fmla="*/ 2147483647 w 168"/>
              <a:gd name="T27" fmla="*/ 2147483647 h 139"/>
              <a:gd name="T28" fmla="*/ 2147483647 w 168"/>
              <a:gd name="T29" fmla="*/ 2147483647 h 139"/>
              <a:gd name="T30" fmla="*/ 2147483647 w 168"/>
              <a:gd name="T31" fmla="*/ 2147483647 h 139"/>
              <a:gd name="T32" fmla="*/ 2147483647 w 168"/>
              <a:gd name="T33" fmla="*/ 2147483647 h 139"/>
              <a:gd name="T34" fmla="*/ 2147483647 w 168"/>
              <a:gd name="T35" fmla="*/ 2147483647 h 139"/>
              <a:gd name="T36" fmla="*/ 2147483647 w 168"/>
              <a:gd name="T37" fmla="*/ 0 h 139"/>
              <a:gd name="T38" fmla="*/ 0 w 168"/>
              <a:gd name="T39" fmla="*/ 2147483647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39"/>
              <a:gd name="T62" fmla="*/ 168 w 168"/>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39">
                <a:moveTo>
                  <a:pt x="0" y="17"/>
                </a:moveTo>
                <a:lnTo>
                  <a:pt x="24" y="30"/>
                </a:lnTo>
                <a:lnTo>
                  <a:pt x="49" y="27"/>
                </a:lnTo>
                <a:lnTo>
                  <a:pt x="18" y="36"/>
                </a:lnTo>
                <a:lnTo>
                  <a:pt x="33" y="59"/>
                </a:lnTo>
                <a:lnTo>
                  <a:pt x="47" y="40"/>
                </a:lnTo>
                <a:lnTo>
                  <a:pt x="57" y="59"/>
                </a:lnTo>
                <a:lnTo>
                  <a:pt x="117" y="80"/>
                </a:lnTo>
                <a:lnTo>
                  <a:pt x="132" y="113"/>
                </a:lnTo>
                <a:lnTo>
                  <a:pt x="120" y="112"/>
                </a:lnTo>
                <a:lnTo>
                  <a:pt x="111" y="128"/>
                </a:lnTo>
                <a:lnTo>
                  <a:pt x="147" y="121"/>
                </a:lnTo>
                <a:lnTo>
                  <a:pt x="167" y="138"/>
                </a:lnTo>
                <a:lnTo>
                  <a:pt x="165" y="35"/>
                </a:lnTo>
                <a:lnTo>
                  <a:pt x="113" y="17"/>
                </a:lnTo>
                <a:lnTo>
                  <a:pt x="71" y="47"/>
                </a:lnTo>
                <a:lnTo>
                  <a:pt x="55" y="31"/>
                </a:lnTo>
                <a:lnTo>
                  <a:pt x="49" y="6"/>
                </a:lnTo>
                <a:lnTo>
                  <a:pt x="24" y="0"/>
                </a:lnTo>
                <a:lnTo>
                  <a:pt x="0" y="17"/>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8" name="Freeform 505"/>
          <p:cNvSpPr>
            <a:spLocks/>
          </p:cNvSpPr>
          <p:nvPr/>
        </p:nvSpPr>
        <p:spPr bwMode="auto">
          <a:xfrm>
            <a:off x="8174039" y="4221177"/>
            <a:ext cx="12700" cy="20637"/>
          </a:xfrm>
          <a:custGeom>
            <a:avLst/>
            <a:gdLst>
              <a:gd name="T0" fmla="*/ 0 w 8"/>
              <a:gd name="T1" fmla="*/ 2147483647 h 13"/>
              <a:gd name="T2" fmla="*/ 2147483647 w 8"/>
              <a:gd name="T3" fmla="*/ 0 h 13"/>
              <a:gd name="T4" fmla="*/ 2147483647 w 8"/>
              <a:gd name="T5" fmla="*/ 2147483647 h 13"/>
              <a:gd name="T6" fmla="*/ 0 w 8"/>
              <a:gd name="T7" fmla="*/ 2147483647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0" y="12"/>
                </a:moveTo>
                <a:lnTo>
                  <a:pt x="4" y="0"/>
                </a:lnTo>
                <a:lnTo>
                  <a:pt x="7" y="6"/>
                </a:lnTo>
                <a:lnTo>
                  <a:pt x="0" y="12"/>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49" name="Freeform 506"/>
          <p:cNvSpPr>
            <a:spLocks/>
          </p:cNvSpPr>
          <p:nvPr/>
        </p:nvSpPr>
        <p:spPr bwMode="auto">
          <a:xfrm>
            <a:off x="7874004" y="4087813"/>
            <a:ext cx="252413" cy="196850"/>
          </a:xfrm>
          <a:custGeom>
            <a:avLst/>
            <a:gdLst>
              <a:gd name="T0" fmla="*/ 0 w 159"/>
              <a:gd name="T1" fmla="*/ 0 h 124"/>
              <a:gd name="T2" fmla="*/ 2147483647 w 159"/>
              <a:gd name="T3" fmla="*/ 2147483647 h 124"/>
              <a:gd name="T4" fmla="*/ 2147483647 w 159"/>
              <a:gd name="T5" fmla="*/ 2147483647 h 124"/>
              <a:gd name="T6" fmla="*/ 2147483647 w 159"/>
              <a:gd name="T7" fmla="*/ 2147483647 h 124"/>
              <a:gd name="T8" fmla="*/ 2147483647 w 159"/>
              <a:gd name="T9" fmla="*/ 2147483647 h 124"/>
              <a:gd name="T10" fmla="*/ 2147483647 w 159"/>
              <a:gd name="T11" fmla="*/ 2147483647 h 124"/>
              <a:gd name="T12" fmla="*/ 2147483647 w 159"/>
              <a:gd name="T13" fmla="*/ 2147483647 h 124"/>
              <a:gd name="T14" fmla="*/ 2147483647 w 159"/>
              <a:gd name="T15" fmla="*/ 2147483647 h 124"/>
              <a:gd name="T16" fmla="*/ 2147483647 w 159"/>
              <a:gd name="T17" fmla="*/ 2147483647 h 124"/>
              <a:gd name="T18" fmla="*/ 2147483647 w 159"/>
              <a:gd name="T19" fmla="*/ 2147483647 h 124"/>
              <a:gd name="T20" fmla="*/ 2147483647 w 159"/>
              <a:gd name="T21" fmla="*/ 2147483647 h 124"/>
              <a:gd name="T22" fmla="*/ 0 w 159"/>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124"/>
              <a:gd name="T38" fmla="*/ 159 w 159"/>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124">
                <a:moveTo>
                  <a:pt x="0" y="0"/>
                </a:moveTo>
                <a:lnTo>
                  <a:pt x="2" y="103"/>
                </a:lnTo>
                <a:lnTo>
                  <a:pt x="28" y="106"/>
                </a:lnTo>
                <a:lnTo>
                  <a:pt x="54" y="78"/>
                </a:lnTo>
                <a:lnTo>
                  <a:pt x="82" y="90"/>
                </a:lnTo>
                <a:lnTo>
                  <a:pt x="108" y="118"/>
                </a:lnTo>
                <a:lnTo>
                  <a:pt x="158" y="123"/>
                </a:lnTo>
                <a:lnTo>
                  <a:pt x="101" y="77"/>
                </a:lnTo>
                <a:lnTo>
                  <a:pt x="105" y="55"/>
                </a:lnTo>
                <a:lnTo>
                  <a:pt x="78" y="47"/>
                </a:lnTo>
                <a:lnTo>
                  <a:pt x="53" y="19"/>
                </a:lnTo>
                <a:lnTo>
                  <a:pt x="0" y="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0" name="Freeform 507"/>
          <p:cNvSpPr>
            <a:spLocks/>
          </p:cNvSpPr>
          <p:nvPr/>
        </p:nvSpPr>
        <p:spPr bwMode="auto">
          <a:xfrm>
            <a:off x="8058153" y="4129088"/>
            <a:ext cx="104775" cy="52387"/>
          </a:xfrm>
          <a:custGeom>
            <a:avLst/>
            <a:gdLst>
              <a:gd name="T0" fmla="*/ 0 w 66"/>
              <a:gd name="T1" fmla="*/ 2147483647 h 33"/>
              <a:gd name="T2" fmla="*/ 2147483647 w 66"/>
              <a:gd name="T3" fmla="*/ 2147483647 h 33"/>
              <a:gd name="T4" fmla="*/ 2147483647 w 66"/>
              <a:gd name="T5" fmla="*/ 2147483647 h 33"/>
              <a:gd name="T6" fmla="*/ 2147483647 w 66"/>
              <a:gd name="T7" fmla="*/ 0 h 33"/>
              <a:gd name="T8" fmla="*/ 2147483647 w 66"/>
              <a:gd name="T9" fmla="*/ 2147483647 h 33"/>
              <a:gd name="T10" fmla="*/ 0 w 66"/>
              <a:gd name="T11" fmla="*/ 2147483647 h 33"/>
              <a:gd name="T12" fmla="*/ 0 60000 65536"/>
              <a:gd name="T13" fmla="*/ 0 60000 65536"/>
              <a:gd name="T14" fmla="*/ 0 60000 65536"/>
              <a:gd name="T15" fmla="*/ 0 60000 65536"/>
              <a:gd name="T16" fmla="*/ 0 60000 65536"/>
              <a:gd name="T17" fmla="*/ 0 60000 65536"/>
              <a:gd name="T18" fmla="*/ 0 w 66"/>
              <a:gd name="T19" fmla="*/ 0 h 33"/>
              <a:gd name="T20" fmla="*/ 66 w 6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6" h="33">
                <a:moveTo>
                  <a:pt x="0" y="21"/>
                </a:moveTo>
                <a:lnTo>
                  <a:pt x="38" y="32"/>
                </a:lnTo>
                <a:lnTo>
                  <a:pt x="65" y="10"/>
                </a:lnTo>
                <a:lnTo>
                  <a:pt x="55" y="0"/>
                </a:lnTo>
                <a:lnTo>
                  <a:pt x="46" y="12"/>
                </a:lnTo>
                <a:lnTo>
                  <a:pt x="0" y="21"/>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1" name="Freeform 508"/>
          <p:cNvSpPr>
            <a:spLocks/>
          </p:cNvSpPr>
          <p:nvPr/>
        </p:nvSpPr>
        <p:spPr bwMode="auto">
          <a:xfrm>
            <a:off x="8121651" y="4089400"/>
            <a:ext cx="57152" cy="52388"/>
          </a:xfrm>
          <a:custGeom>
            <a:avLst/>
            <a:gdLst>
              <a:gd name="T0" fmla="*/ 0 w 36"/>
              <a:gd name="T1" fmla="*/ 0 h 33"/>
              <a:gd name="T2" fmla="*/ 2147483647 w 36"/>
              <a:gd name="T3" fmla="*/ 2147483647 h 33"/>
              <a:gd name="T4" fmla="*/ 2147483647 w 36"/>
              <a:gd name="T5" fmla="*/ 2147483647 h 33"/>
              <a:gd name="T6" fmla="*/ 2147483647 w 36"/>
              <a:gd name="T7" fmla="*/ 2147483647 h 33"/>
              <a:gd name="T8" fmla="*/ 0 w 36"/>
              <a:gd name="T9" fmla="*/ 0 h 33"/>
              <a:gd name="T10" fmla="*/ 0 60000 65536"/>
              <a:gd name="T11" fmla="*/ 0 60000 65536"/>
              <a:gd name="T12" fmla="*/ 0 60000 65536"/>
              <a:gd name="T13" fmla="*/ 0 60000 65536"/>
              <a:gd name="T14" fmla="*/ 0 60000 65536"/>
              <a:gd name="T15" fmla="*/ 0 w 36"/>
              <a:gd name="T16" fmla="*/ 0 h 33"/>
              <a:gd name="T17" fmla="*/ 36 w 36"/>
              <a:gd name="T18" fmla="*/ 33 h 33"/>
            </a:gdLst>
            <a:ahLst/>
            <a:cxnLst>
              <a:cxn ang="T10">
                <a:pos x="T0" y="T1"/>
              </a:cxn>
              <a:cxn ang="T11">
                <a:pos x="T2" y="T3"/>
              </a:cxn>
              <a:cxn ang="T12">
                <a:pos x="T4" y="T5"/>
              </a:cxn>
              <a:cxn ang="T13">
                <a:pos x="T6" y="T7"/>
              </a:cxn>
              <a:cxn ang="T14">
                <a:pos x="T8" y="T9"/>
              </a:cxn>
            </a:cxnLst>
            <a:rect l="T15" t="T16" r="T17" b="T18"/>
            <a:pathLst>
              <a:path w="36" h="33">
                <a:moveTo>
                  <a:pt x="0" y="0"/>
                </a:moveTo>
                <a:lnTo>
                  <a:pt x="26" y="15"/>
                </a:lnTo>
                <a:lnTo>
                  <a:pt x="35" y="32"/>
                </a:lnTo>
                <a:lnTo>
                  <a:pt x="34" y="20"/>
                </a:lnTo>
                <a:lnTo>
                  <a:pt x="0" y="0"/>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2" name="Freeform 509"/>
          <p:cNvSpPr>
            <a:spLocks/>
          </p:cNvSpPr>
          <p:nvPr/>
        </p:nvSpPr>
        <p:spPr bwMode="auto">
          <a:xfrm rot="-5400000">
            <a:off x="8254208" y="4217196"/>
            <a:ext cx="12700" cy="20638"/>
          </a:xfrm>
          <a:custGeom>
            <a:avLst/>
            <a:gdLst>
              <a:gd name="T0" fmla="*/ 0 w 8"/>
              <a:gd name="T1" fmla="*/ 2147483647 h 13"/>
              <a:gd name="T2" fmla="*/ 2147483647 w 8"/>
              <a:gd name="T3" fmla="*/ 0 h 13"/>
              <a:gd name="T4" fmla="*/ 2147483647 w 8"/>
              <a:gd name="T5" fmla="*/ 2147483647 h 13"/>
              <a:gd name="T6" fmla="*/ 0 w 8"/>
              <a:gd name="T7" fmla="*/ 2147483647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0" y="12"/>
                </a:moveTo>
                <a:lnTo>
                  <a:pt x="4" y="0"/>
                </a:lnTo>
                <a:lnTo>
                  <a:pt x="7" y="6"/>
                </a:lnTo>
                <a:lnTo>
                  <a:pt x="0" y="12"/>
                </a:lnTo>
              </a:path>
            </a:pathLst>
          </a:custGeom>
          <a:solidFill>
            <a:srgbClr val="99CC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3" name="Oval 510"/>
          <p:cNvSpPr>
            <a:spLocks noChangeAspect="1" noChangeArrowheads="1"/>
          </p:cNvSpPr>
          <p:nvPr/>
        </p:nvSpPr>
        <p:spPr bwMode="auto">
          <a:xfrm>
            <a:off x="9088437" y="4373563"/>
            <a:ext cx="19052" cy="19050"/>
          </a:xfrm>
          <a:prstGeom prst="ellipse">
            <a:avLst/>
          </a:prstGeom>
          <a:solidFill>
            <a:srgbClr val="6600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4" name="Oval 511"/>
          <p:cNvSpPr>
            <a:spLocks noChangeAspect="1" noChangeArrowheads="1"/>
          </p:cNvSpPr>
          <p:nvPr/>
        </p:nvSpPr>
        <p:spPr bwMode="auto">
          <a:xfrm>
            <a:off x="8928101" y="4487863"/>
            <a:ext cx="19052" cy="19050"/>
          </a:xfrm>
          <a:prstGeom prst="ellipse">
            <a:avLst/>
          </a:prstGeom>
          <a:solidFill>
            <a:srgbClr val="6600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5" name="Oval 512"/>
          <p:cNvSpPr>
            <a:spLocks noChangeAspect="1" noChangeArrowheads="1"/>
          </p:cNvSpPr>
          <p:nvPr/>
        </p:nvSpPr>
        <p:spPr bwMode="auto">
          <a:xfrm>
            <a:off x="9039226" y="4430713"/>
            <a:ext cx="19052" cy="19050"/>
          </a:xfrm>
          <a:prstGeom prst="ellipse">
            <a:avLst/>
          </a:prstGeom>
          <a:solidFill>
            <a:srgbClr val="6600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6" name="Oval 513"/>
          <p:cNvSpPr>
            <a:spLocks noChangeAspect="1" noChangeArrowheads="1"/>
          </p:cNvSpPr>
          <p:nvPr/>
        </p:nvSpPr>
        <p:spPr bwMode="auto">
          <a:xfrm>
            <a:off x="8972549" y="4562475"/>
            <a:ext cx="19052" cy="19050"/>
          </a:xfrm>
          <a:prstGeom prst="ellipse">
            <a:avLst/>
          </a:prstGeom>
          <a:solidFill>
            <a:srgbClr val="6600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7" name="Oval 514"/>
          <p:cNvSpPr>
            <a:spLocks noChangeAspect="1" noChangeArrowheads="1"/>
          </p:cNvSpPr>
          <p:nvPr/>
        </p:nvSpPr>
        <p:spPr bwMode="auto">
          <a:xfrm>
            <a:off x="9145589" y="4525963"/>
            <a:ext cx="19052" cy="19050"/>
          </a:xfrm>
          <a:prstGeom prst="ellipse">
            <a:avLst/>
          </a:prstGeom>
          <a:solidFill>
            <a:srgbClr val="6600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8" name="Oval 515"/>
          <p:cNvSpPr>
            <a:spLocks noChangeAspect="1" noChangeArrowheads="1"/>
          </p:cNvSpPr>
          <p:nvPr/>
        </p:nvSpPr>
        <p:spPr bwMode="auto">
          <a:xfrm>
            <a:off x="9088437" y="4297363"/>
            <a:ext cx="19052" cy="19050"/>
          </a:xfrm>
          <a:prstGeom prst="ellipse">
            <a:avLst/>
          </a:prstGeom>
          <a:solidFill>
            <a:srgbClr val="6600FF"/>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59" name="Freeform 516"/>
          <p:cNvSpPr>
            <a:spLocks/>
          </p:cNvSpPr>
          <p:nvPr/>
        </p:nvSpPr>
        <p:spPr bwMode="auto">
          <a:xfrm>
            <a:off x="3859213" y="3305175"/>
            <a:ext cx="214312" cy="179388"/>
          </a:xfrm>
          <a:custGeom>
            <a:avLst/>
            <a:gdLst>
              <a:gd name="T0" fmla="*/ 0 w 135"/>
              <a:gd name="T1" fmla="*/ 2147483647 h 113"/>
              <a:gd name="T2" fmla="*/ 2147483647 w 135"/>
              <a:gd name="T3" fmla="*/ 0 h 113"/>
              <a:gd name="T4" fmla="*/ 2147483647 w 135"/>
              <a:gd name="T5" fmla="*/ 2147483647 h 113"/>
              <a:gd name="T6" fmla="*/ 2147483647 w 135"/>
              <a:gd name="T7" fmla="*/ 2147483647 h 113"/>
              <a:gd name="T8" fmla="*/ 2147483647 w 135"/>
              <a:gd name="T9" fmla="*/ 2147483647 h 113"/>
              <a:gd name="T10" fmla="*/ 2147483647 w 135"/>
              <a:gd name="T11" fmla="*/ 2147483647 h 113"/>
              <a:gd name="T12" fmla="*/ 2147483647 w 135"/>
              <a:gd name="T13" fmla="*/ 2147483647 h 113"/>
              <a:gd name="T14" fmla="*/ 2147483647 w 135"/>
              <a:gd name="T15" fmla="*/ 2147483647 h 113"/>
              <a:gd name="T16" fmla="*/ 2147483647 w 135"/>
              <a:gd name="T17" fmla="*/ 2147483647 h 113"/>
              <a:gd name="T18" fmla="*/ 0 w 135"/>
              <a:gd name="T19" fmla="*/ 214748364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13"/>
              <a:gd name="T32" fmla="*/ 135 w 135"/>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13">
                <a:moveTo>
                  <a:pt x="0" y="112"/>
                </a:moveTo>
                <a:lnTo>
                  <a:pt x="63" y="0"/>
                </a:lnTo>
                <a:lnTo>
                  <a:pt x="133" y="2"/>
                </a:lnTo>
                <a:lnTo>
                  <a:pt x="134" y="8"/>
                </a:lnTo>
                <a:lnTo>
                  <a:pt x="133" y="29"/>
                </a:lnTo>
                <a:lnTo>
                  <a:pt x="81" y="28"/>
                </a:lnTo>
                <a:lnTo>
                  <a:pt x="81" y="71"/>
                </a:lnTo>
                <a:lnTo>
                  <a:pt x="62" y="79"/>
                </a:lnTo>
                <a:lnTo>
                  <a:pt x="64" y="106"/>
                </a:lnTo>
                <a:lnTo>
                  <a:pt x="0" y="112"/>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0" name="Freeform 517"/>
          <p:cNvSpPr>
            <a:spLocks/>
          </p:cNvSpPr>
          <p:nvPr/>
        </p:nvSpPr>
        <p:spPr bwMode="auto">
          <a:xfrm>
            <a:off x="4070356" y="3046427"/>
            <a:ext cx="515939" cy="492125"/>
          </a:xfrm>
          <a:custGeom>
            <a:avLst/>
            <a:gdLst>
              <a:gd name="T0" fmla="*/ 0 w 325"/>
              <a:gd name="T1" fmla="*/ 2147483647 h 310"/>
              <a:gd name="T2" fmla="*/ 2147483647 w 325"/>
              <a:gd name="T3" fmla="*/ 2147483647 h 310"/>
              <a:gd name="T4" fmla="*/ 2147483647 w 325"/>
              <a:gd name="T5" fmla="*/ 2147483647 h 310"/>
              <a:gd name="T6" fmla="*/ 2147483647 w 325"/>
              <a:gd name="T7" fmla="*/ 2147483647 h 310"/>
              <a:gd name="T8" fmla="*/ 2147483647 w 325"/>
              <a:gd name="T9" fmla="*/ 2147483647 h 310"/>
              <a:gd name="T10" fmla="*/ 2147483647 w 325"/>
              <a:gd name="T11" fmla="*/ 2147483647 h 310"/>
              <a:gd name="T12" fmla="*/ 2147483647 w 325"/>
              <a:gd name="T13" fmla="*/ 2147483647 h 310"/>
              <a:gd name="T14" fmla="*/ 2147483647 w 325"/>
              <a:gd name="T15" fmla="*/ 2147483647 h 310"/>
              <a:gd name="T16" fmla="*/ 2147483647 w 325"/>
              <a:gd name="T17" fmla="*/ 2147483647 h 310"/>
              <a:gd name="T18" fmla="*/ 2147483647 w 325"/>
              <a:gd name="T19" fmla="*/ 2147483647 h 310"/>
              <a:gd name="T20" fmla="*/ 2147483647 w 325"/>
              <a:gd name="T21" fmla="*/ 2147483647 h 310"/>
              <a:gd name="T22" fmla="*/ 2147483647 w 325"/>
              <a:gd name="T23" fmla="*/ 2147483647 h 310"/>
              <a:gd name="T24" fmla="*/ 2147483647 w 325"/>
              <a:gd name="T25" fmla="*/ 2147483647 h 310"/>
              <a:gd name="T26" fmla="*/ 2147483647 w 325"/>
              <a:gd name="T27" fmla="*/ 0 h 310"/>
              <a:gd name="T28" fmla="*/ 2147483647 w 325"/>
              <a:gd name="T29" fmla="*/ 2147483647 h 310"/>
              <a:gd name="T30" fmla="*/ 2147483647 w 325"/>
              <a:gd name="T31" fmla="*/ 2147483647 h 310"/>
              <a:gd name="T32" fmla="*/ 2147483647 w 325"/>
              <a:gd name="T33" fmla="*/ 2147483647 h 310"/>
              <a:gd name="T34" fmla="*/ 2147483647 w 325"/>
              <a:gd name="T35" fmla="*/ 2147483647 h 310"/>
              <a:gd name="T36" fmla="*/ 2147483647 w 325"/>
              <a:gd name="T37" fmla="*/ 2147483647 h 310"/>
              <a:gd name="T38" fmla="*/ 2147483647 w 325"/>
              <a:gd name="T39" fmla="*/ 2147483647 h 310"/>
              <a:gd name="T40" fmla="*/ 2147483647 w 325"/>
              <a:gd name="T41" fmla="*/ 2147483647 h 310"/>
              <a:gd name="T42" fmla="*/ 0 w 325"/>
              <a:gd name="T43" fmla="*/ 2147483647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5"/>
              <a:gd name="T67" fmla="*/ 0 h 310"/>
              <a:gd name="T68" fmla="*/ 325 w 325"/>
              <a:gd name="T69" fmla="*/ 310 h 3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5" h="310">
                <a:moveTo>
                  <a:pt x="0" y="165"/>
                </a:moveTo>
                <a:lnTo>
                  <a:pt x="1" y="171"/>
                </a:lnTo>
                <a:lnTo>
                  <a:pt x="60" y="210"/>
                </a:lnTo>
                <a:lnTo>
                  <a:pt x="189" y="295"/>
                </a:lnTo>
                <a:lnTo>
                  <a:pt x="190" y="309"/>
                </a:lnTo>
                <a:lnTo>
                  <a:pt x="203" y="307"/>
                </a:lnTo>
                <a:lnTo>
                  <a:pt x="228" y="301"/>
                </a:lnTo>
                <a:lnTo>
                  <a:pt x="324" y="234"/>
                </a:lnTo>
                <a:lnTo>
                  <a:pt x="287" y="190"/>
                </a:lnTo>
                <a:lnTo>
                  <a:pt x="287" y="119"/>
                </a:lnTo>
                <a:lnTo>
                  <a:pt x="283" y="87"/>
                </a:lnTo>
                <a:lnTo>
                  <a:pt x="256" y="55"/>
                </a:lnTo>
                <a:lnTo>
                  <a:pt x="270" y="44"/>
                </a:lnTo>
                <a:lnTo>
                  <a:pt x="276" y="0"/>
                </a:lnTo>
                <a:lnTo>
                  <a:pt x="162" y="7"/>
                </a:lnTo>
                <a:lnTo>
                  <a:pt x="102" y="33"/>
                </a:lnTo>
                <a:lnTo>
                  <a:pt x="118" y="86"/>
                </a:lnTo>
                <a:lnTo>
                  <a:pt x="92" y="87"/>
                </a:lnTo>
                <a:lnTo>
                  <a:pt x="78" y="93"/>
                </a:lnTo>
                <a:lnTo>
                  <a:pt x="81" y="107"/>
                </a:lnTo>
                <a:lnTo>
                  <a:pt x="8" y="138"/>
                </a:lnTo>
                <a:lnTo>
                  <a:pt x="0" y="165"/>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1" name="Freeform 518"/>
          <p:cNvSpPr>
            <a:spLocks/>
          </p:cNvSpPr>
          <p:nvPr/>
        </p:nvSpPr>
        <p:spPr bwMode="auto">
          <a:xfrm>
            <a:off x="4476752" y="3044826"/>
            <a:ext cx="101600" cy="192088"/>
          </a:xfrm>
          <a:custGeom>
            <a:avLst/>
            <a:gdLst>
              <a:gd name="T0" fmla="*/ 0 w 64"/>
              <a:gd name="T1" fmla="*/ 2147483647 h 121"/>
              <a:gd name="T2" fmla="*/ 2147483647 w 64"/>
              <a:gd name="T3" fmla="*/ 2147483647 h 121"/>
              <a:gd name="T4" fmla="*/ 2147483647 w 64"/>
              <a:gd name="T5" fmla="*/ 2147483647 h 121"/>
              <a:gd name="T6" fmla="*/ 2147483647 w 64"/>
              <a:gd name="T7" fmla="*/ 0 h 121"/>
              <a:gd name="T8" fmla="*/ 2147483647 w 64"/>
              <a:gd name="T9" fmla="*/ 2147483647 h 121"/>
              <a:gd name="T10" fmla="*/ 2147483647 w 64"/>
              <a:gd name="T11" fmla="*/ 2147483647 h 121"/>
              <a:gd name="T12" fmla="*/ 2147483647 w 64"/>
              <a:gd name="T13" fmla="*/ 2147483647 h 121"/>
              <a:gd name="T14" fmla="*/ 2147483647 w 64"/>
              <a:gd name="T15" fmla="*/ 2147483647 h 121"/>
              <a:gd name="T16" fmla="*/ 2147483647 w 64"/>
              <a:gd name="T17" fmla="*/ 2147483647 h 121"/>
              <a:gd name="T18" fmla="*/ 2147483647 w 64"/>
              <a:gd name="T19" fmla="*/ 2147483647 h 121"/>
              <a:gd name="T20" fmla="*/ 0 w 64"/>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21"/>
              <a:gd name="T35" fmla="*/ 64 w 64"/>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21">
                <a:moveTo>
                  <a:pt x="0" y="56"/>
                </a:moveTo>
                <a:lnTo>
                  <a:pt x="14" y="45"/>
                </a:lnTo>
                <a:lnTo>
                  <a:pt x="20" y="1"/>
                </a:lnTo>
                <a:lnTo>
                  <a:pt x="59" y="0"/>
                </a:lnTo>
                <a:lnTo>
                  <a:pt x="49" y="14"/>
                </a:lnTo>
                <a:lnTo>
                  <a:pt x="60" y="33"/>
                </a:lnTo>
                <a:lnTo>
                  <a:pt x="38" y="56"/>
                </a:lnTo>
                <a:lnTo>
                  <a:pt x="63" y="70"/>
                </a:lnTo>
                <a:lnTo>
                  <a:pt x="31" y="120"/>
                </a:lnTo>
                <a:lnTo>
                  <a:pt x="27" y="88"/>
                </a:lnTo>
                <a:lnTo>
                  <a:pt x="0" y="56"/>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2" name="Freeform 519"/>
          <p:cNvSpPr>
            <a:spLocks/>
          </p:cNvSpPr>
          <p:nvPr/>
        </p:nvSpPr>
        <p:spPr bwMode="auto">
          <a:xfrm>
            <a:off x="3959233" y="3084527"/>
            <a:ext cx="300039" cy="225425"/>
          </a:xfrm>
          <a:custGeom>
            <a:avLst/>
            <a:gdLst>
              <a:gd name="T0" fmla="*/ 0 w 189"/>
              <a:gd name="T1" fmla="*/ 2147483647 h 142"/>
              <a:gd name="T2" fmla="*/ 2147483647 w 189"/>
              <a:gd name="T3" fmla="*/ 2147483647 h 142"/>
              <a:gd name="T4" fmla="*/ 2147483647 w 189"/>
              <a:gd name="T5" fmla="*/ 2147483647 h 142"/>
              <a:gd name="T6" fmla="*/ 2147483647 w 189"/>
              <a:gd name="T7" fmla="*/ 2147483647 h 142"/>
              <a:gd name="T8" fmla="*/ 2147483647 w 189"/>
              <a:gd name="T9" fmla="*/ 0 h 142"/>
              <a:gd name="T10" fmla="*/ 2147483647 w 189"/>
              <a:gd name="T11" fmla="*/ 2147483647 h 142"/>
              <a:gd name="T12" fmla="*/ 2147483647 w 189"/>
              <a:gd name="T13" fmla="*/ 2147483647 h 142"/>
              <a:gd name="T14" fmla="*/ 2147483647 w 189"/>
              <a:gd name="T15" fmla="*/ 2147483647 h 142"/>
              <a:gd name="T16" fmla="*/ 2147483647 w 189"/>
              <a:gd name="T17" fmla="*/ 2147483647 h 142"/>
              <a:gd name="T18" fmla="*/ 2147483647 w 189"/>
              <a:gd name="T19" fmla="*/ 2147483647 h 142"/>
              <a:gd name="T20" fmla="*/ 2147483647 w 189"/>
              <a:gd name="T21" fmla="*/ 2147483647 h 142"/>
              <a:gd name="T22" fmla="*/ 2147483647 w 189"/>
              <a:gd name="T23" fmla="*/ 2147483647 h 142"/>
              <a:gd name="T24" fmla="*/ 0 w 189"/>
              <a:gd name="T25" fmla="*/ 2147483647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9"/>
              <a:gd name="T40" fmla="*/ 0 h 142"/>
              <a:gd name="T41" fmla="*/ 189 w 189"/>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9" h="142">
                <a:moveTo>
                  <a:pt x="0" y="139"/>
                </a:moveTo>
                <a:lnTo>
                  <a:pt x="46" y="112"/>
                </a:lnTo>
                <a:lnTo>
                  <a:pt x="62" y="56"/>
                </a:lnTo>
                <a:lnTo>
                  <a:pt x="102" y="28"/>
                </a:lnTo>
                <a:lnTo>
                  <a:pt x="115" y="0"/>
                </a:lnTo>
                <a:lnTo>
                  <a:pt x="172" y="9"/>
                </a:lnTo>
                <a:lnTo>
                  <a:pt x="188" y="62"/>
                </a:lnTo>
                <a:lnTo>
                  <a:pt x="162" y="63"/>
                </a:lnTo>
                <a:lnTo>
                  <a:pt x="148" y="69"/>
                </a:lnTo>
                <a:lnTo>
                  <a:pt x="151" y="83"/>
                </a:lnTo>
                <a:lnTo>
                  <a:pt x="78" y="114"/>
                </a:lnTo>
                <a:lnTo>
                  <a:pt x="70" y="141"/>
                </a:lnTo>
                <a:lnTo>
                  <a:pt x="0" y="139"/>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3" name="Freeform 520"/>
          <p:cNvSpPr>
            <a:spLocks/>
          </p:cNvSpPr>
          <p:nvPr/>
        </p:nvSpPr>
        <p:spPr bwMode="auto">
          <a:xfrm>
            <a:off x="4845054" y="3430588"/>
            <a:ext cx="423863" cy="501650"/>
          </a:xfrm>
          <a:custGeom>
            <a:avLst/>
            <a:gdLst>
              <a:gd name="T0" fmla="*/ 0 w 267"/>
              <a:gd name="T1" fmla="*/ 2147483647 h 316"/>
              <a:gd name="T2" fmla="*/ 2147483647 w 267"/>
              <a:gd name="T3" fmla="*/ 2147483647 h 316"/>
              <a:gd name="T4" fmla="*/ 2147483647 w 267"/>
              <a:gd name="T5" fmla="*/ 2147483647 h 316"/>
              <a:gd name="T6" fmla="*/ 2147483647 w 267"/>
              <a:gd name="T7" fmla="*/ 2147483647 h 316"/>
              <a:gd name="T8" fmla="*/ 2147483647 w 267"/>
              <a:gd name="T9" fmla="*/ 2147483647 h 316"/>
              <a:gd name="T10" fmla="*/ 2147483647 w 267"/>
              <a:gd name="T11" fmla="*/ 2147483647 h 316"/>
              <a:gd name="T12" fmla="*/ 2147483647 w 267"/>
              <a:gd name="T13" fmla="*/ 2147483647 h 316"/>
              <a:gd name="T14" fmla="*/ 2147483647 w 267"/>
              <a:gd name="T15" fmla="*/ 2147483647 h 316"/>
              <a:gd name="T16" fmla="*/ 2147483647 w 267"/>
              <a:gd name="T17" fmla="*/ 2147483647 h 316"/>
              <a:gd name="T18" fmla="*/ 2147483647 w 267"/>
              <a:gd name="T19" fmla="*/ 2147483647 h 316"/>
              <a:gd name="T20" fmla="*/ 2147483647 w 267"/>
              <a:gd name="T21" fmla="*/ 2147483647 h 316"/>
              <a:gd name="T22" fmla="*/ 2147483647 w 267"/>
              <a:gd name="T23" fmla="*/ 2147483647 h 316"/>
              <a:gd name="T24" fmla="*/ 2147483647 w 267"/>
              <a:gd name="T25" fmla="*/ 2147483647 h 316"/>
              <a:gd name="T26" fmla="*/ 2147483647 w 267"/>
              <a:gd name="T27" fmla="*/ 2147483647 h 316"/>
              <a:gd name="T28" fmla="*/ 2147483647 w 267"/>
              <a:gd name="T29" fmla="*/ 2147483647 h 316"/>
              <a:gd name="T30" fmla="*/ 2147483647 w 267"/>
              <a:gd name="T31" fmla="*/ 2147483647 h 316"/>
              <a:gd name="T32" fmla="*/ 2147483647 w 267"/>
              <a:gd name="T33" fmla="*/ 2147483647 h 316"/>
              <a:gd name="T34" fmla="*/ 2147483647 w 267"/>
              <a:gd name="T35" fmla="*/ 0 h 316"/>
              <a:gd name="T36" fmla="*/ 2147483647 w 267"/>
              <a:gd name="T37" fmla="*/ 2147483647 h 316"/>
              <a:gd name="T38" fmla="*/ 2147483647 w 267"/>
              <a:gd name="T39" fmla="*/ 2147483647 h 316"/>
              <a:gd name="T40" fmla="*/ 2147483647 w 267"/>
              <a:gd name="T41" fmla="*/ 2147483647 h 316"/>
              <a:gd name="T42" fmla="*/ 2147483647 w 267"/>
              <a:gd name="T43" fmla="*/ 2147483647 h 316"/>
              <a:gd name="T44" fmla="*/ 2147483647 w 267"/>
              <a:gd name="T45" fmla="*/ 2147483647 h 316"/>
              <a:gd name="T46" fmla="*/ 2147483647 w 267"/>
              <a:gd name="T47" fmla="*/ 2147483647 h 316"/>
              <a:gd name="T48" fmla="*/ 2147483647 w 267"/>
              <a:gd name="T49" fmla="*/ 2147483647 h 316"/>
              <a:gd name="T50" fmla="*/ 0 w 267"/>
              <a:gd name="T51" fmla="*/ 2147483647 h 3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7"/>
              <a:gd name="T79" fmla="*/ 0 h 316"/>
              <a:gd name="T80" fmla="*/ 267 w 267"/>
              <a:gd name="T81" fmla="*/ 316 h 3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7" h="316">
                <a:moveTo>
                  <a:pt x="0" y="166"/>
                </a:moveTo>
                <a:lnTo>
                  <a:pt x="13" y="198"/>
                </a:lnTo>
                <a:lnTo>
                  <a:pt x="25" y="232"/>
                </a:lnTo>
                <a:lnTo>
                  <a:pt x="52" y="244"/>
                </a:lnTo>
                <a:lnTo>
                  <a:pt x="91" y="291"/>
                </a:lnTo>
                <a:lnTo>
                  <a:pt x="144" y="315"/>
                </a:lnTo>
                <a:lnTo>
                  <a:pt x="193" y="309"/>
                </a:lnTo>
                <a:lnTo>
                  <a:pt x="223" y="300"/>
                </a:lnTo>
                <a:lnTo>
                  <a:pt x="205" y="266"/>
                </a:lnTo>
                <a:lnTo>
                  <a:pt x="177" y="247"/>
                </a:lnTo>
                <a:lnTo>
                  <a:pt x="195" y="235"/>
                </a:lnTo>
                <a:lnTo>
                  <a:pt x="197" y="206"/>
                </a:lnTo>
                <a:lnTo>
                  <a:pt x="229" y="167"/>
                </a:lnTo>
                <a:lnTo>
                  <a:pt x="241" y="98"/>
                </a:lnTo>
                <a:lnTo>
                  <a:pt x="266" y="83"/>
                </a:lnTo>
                <a:lnTo>
                  <a:pt x="247" y="69"/>
                </a:lnTo>
                <a:lnTo>
                  <a:pt x="239" y="18"/>
                </a:lnTo>
                <a:lnTo>
                  <a:pt x="218" y="0"/>
                </a:lnTo>
                <a:lnTo>
                  <a:pt x="193" y="21"/>
                </a:lnTo>
                <a:lnTo>
                  <a:pt x="49" y="17"/>
                </a:lnTo>
                <a:lnTo>
                  <a:pt x="49" y="50"/>
                </a:lnTo>
                <a:lnTo>
                  <a:pt x="35" y="50"/>
                </a:lnTo>
                <a:lnTo>
                  <a:pt x="35" y="59"/>
                </a:lnTo>
                <a:lnTo>
                  <a:pt x="34" y="120"/>
                </a:lnTo>
                <a:lnTo>
                  <a:pt x="17" y="123"/>
                </a:lnTo>
                <a:lnTo>
                  <a:pt x="0" y="166"/>
                </a:lnTo>
              </a:path>
            </a:pathLst>
          </a:custGeom>
          <a:solidFill>
            <a:srgbClr val="C000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4" name="Freeform 521"/>
          <p:cNvSpPr>
            <a:spLocks/>
          </p:cNvSpPr>
          <p:nvPr/>
        </p:nvSpPr>
        <p:spPr bwMode="auto">
          <a:xfrm>
            <a:off x="328614" y="3408364"/>
            <a:ext cx="30163" cy="36512"/>
          </a:xfrm>
          <a:custGeom>
            <a:avLst/>
            <a:gdLst>
              <a:gd name="T0" fmla="*/ 0 w 19"/>
              <a:gd name="T1" fmla="*/ 2147483647 h 23"/>
              <a:gd name="T2" fmla="*/ 2147483647 w 19"/>
              <a:gd name="T3" fmla="*/ 0 h 23"/>
              <a:gd name="T4" fmla="*/ 2147483647 w 19"/>
              <a:gd name="T5" fmla="*/ 2147483647 h 23"/>
              <a:gd name="T6" fmla="*/ 2147483647 w 19"/>
              <a:gd name="T7" fmla="*/ 2147483647 h 23"/>
              <a:gd name="T8" fmla="*/ 0 w 19"/>
              <a:gd name="T9" fmla="*/ 2147483647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8"/>
                </a:moveTo>
                <a:lnTo>
                  <a:pt x="2" y="0"/>
                </a:lnTo>
                <a:lnTo>
                  <a:pt x="18" y="13"/>
                </a:lnTo>
                <a:lnTo>
                  <a:pt x="6" y="22"/>
                </a:lnTo>
                <a:lnTo>
                  <a:pt x="0" y="8"/>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5" name="Freeform 522"/>
          <p:cNvSpPr>
            <a:spLocks/>
          </p:cNvSpPr>
          <p:nvPr/>
        </p:nvSpPr>
        <p:spPr bwMode="auto">
          <a:xfrm>
            <a:off x="2781301" y="2593989"/>
            <a:ext cx="171452" cy="163513"/>
          </a:xfrm>
          <a:custGeom>
            <a:avLst/>
            <a:gdLst>
              <a:gd name="T0" fmla="*/ 0 w 108"/>
              <a:gd name="T1" fmla="*/ 2147483647 h 103"/>
              <a:gd name="T2" fmla="*/ 2147483647 w 108"/>
              <a:gd name="T3" fmla="*/ 2147483647 h 103"/>
              <a:gd name="T4" fmla="*/ 2147483647 w 108"/>
              <a:gd name="T5" fmla="*/ 0 h 103"/>
              <a:gd name="T6" fmla="*/ 2147483647 w 108"/>
              <a:gd name="T7" fmla="*/ 2147483647 h 103"/>
              <a:gd name="T8" fmla="*/ 2147483647 w 108"/>
              <a:gd name="T9" fmla="*/ 2147483647 h 103"/>
              <a:gd name="T10" fmla="*/ 2147483647 w 108"/>
              <a:gd name="T11" fmla="*/ 2147483647 h 103"/>
              <a:gd name="T12" fmla="*/ 2147483647 w 108"/>
              <a:gd name="T13" fmla="*/ 2147483647 h 103"/>
              <a:gd name="T14" fmla="*/ 2147483647 w 108"/>
              <a:gd name="T15" fmla="*/ 2147483647 h 103"/>
              <a:gd name="T16" fmla="*/ 2147483647 w 108"/>
              <a:gd name="T17" fmla="*/ 2147483647 h 103"/>
              <a:gd name="T18" fmla="*/ 2147483647 w 108"/>
              <a:gd name="T19" fmla="*/ 2147483647 h 103"/>
              <a:gd name="T20" fmla="*/ 2147483647 w 108"/>
              <a:gd name="T21" fmla="*/ 2147483647 h 103"/>
              <a:gd name="T22" fmla="*/ 2147483647 w 108"/>
              <a:gd name="T23" fmla="*/ 2147483647 h 103"/>
              <a:gd name="T24" fmla="*/ 2147483647 w 108"/>
              <a:gd name="T25" fmla="*/ 2147483647 h 103"/>
              <a:gd name="T26" fmla="*/ 2147483647 w 108"/>
              <a:gd name="T27" fmla="*/ 2147483647 h 103"/>
              <a:gd name="T28" fmla="*/ 2147483647 w 108"/>
              <a:gd name="T29" fmla="*/ 2147483647 h 103"/>
              <a:gd name="T30" fmla="*/ 2147483647 w 108"/>
              <a:gd name="T31" fmla="*/ 2147483647 h 103"/>
              <a:gd name="T32" fmla="*/ 2147483647 w 108"/>
              <a:gd name="T33" fmla="*/ 2147483647 h 103"/>
              <a:gd name="T34" fmla="*/ 2147483647 w 108"/>
              <a:gd name="T35" fmla="*/ 2147483647 h 103"/>
              <a:gd name="T36" fmla="*/ 2147483647 w 108"/>
              <a:gd name="T37" fmla="*/ 2147483647 h 103"/>
              <a:gd name="T38" fmla="*/ 2147483647 w 108"/>
              <a:gd name="T39" fmla="*/ 2147483647 h 103"/>
              <a:gd name="T40" fmla="*/ 0 w 108"/>
              <a:gd name="T41" fmla="*/ 2147483647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103"/>
              <a:gd name="T65" fmla="*/ 108 w 108"/>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103">
                <a:moveTo>
                  <a:pt x="0" y="80"/>
                </a:moveTo>
                <a:lnTo>
                  <a:pt x="44" y="5"/>
                </a:lnTo>
                <a:lnTo>
                  <a:pt x="61" y="0"/>
                </a:lnTo>
                <a:lnTo>
                  <a:pt x="40" y="40"/>
                </a:lnTo>
                <a:lnTo>
                  <a:pt x="54" y="30"/>
                </a:lnTo>
                <a:lnTo>
                  <a:pt x="64" y="48"/>
                </a:lnTo>
                <a:lnTo>
                  <a:pt x="92" y="48"/>
                </a:lnTo>
                <a:lnTo>
                  <a:pt x="86" y="63"/>
                </a:lnTo>
                <a:lnTo>
                  <a:pt x="100" y="62"/>
                </a:lnTo>
                <a:lnTo>
                  <a:pt x="91" y="78"/>
                </a:lnTo>
                <a:lnTo>
                  <a:pt x="104" y="69"/>
                </a:lnTo>
                <a:lnTo>
                  <a:pt x="107" y="85"/>
                </a:lnTo>
                <a:lnTo>
                  <a:pt x="93" y="102"/>
                </a:lnTo>
                <a:lnTo>
                  <a:pt x="92" y="90"/>
                </a:lnTo>
                <a:lnTo>
                  <a:pt x="85" y="96"/>
                </a:lnTo>
                <a:lnTo>
                  <a:pt x="85" y="76"/>
                </a:lnTo>
                <a:lnTo>
                  <a:pt x="59" y="96"/>
                </a:lnTo>
                <a:lnTo>
                  <a:pt x="74" y="83"/>
                </a:lnTo>
                <a:lnTo>
                  <a:pt x="52" y="85"/>
                </a:lnTo>
                <a:lnTo>
                  <a:pt x="58" y="77"/>
                </a:lnTo>
                <a:lnTo>
                  <a:pt x="0" y="80"/>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6" name="Freeform 523"/>
          <p:cNvSpPr>
            <a:spLocks/>
          </p:cNvSpPr>
          <p:nvPr/>
        </p:nvSpPr>
        <p:spPr bwMode="auto">
          <a:xfrm>
            <a:off x="2435233" y="1165226"/>
            <a:ext cx="1544639" cy="1127125"/>
          </a:xfrm>
          <a:custGeom>
            <a:avLst/>
            <a:gdLst>
              <a:gd name="T0" fmla="*/ 2147483647 w 973"/>
              <a:gd name="T1" fmla="*/ 2147483647 h 710"/>
              <a:gd name="T2" fmla="*/ 2147483647 w 973"/>
              <a:gd name="T3" fmla="*/ 2147483647 h 710"/>
              <a:gd name="T4" fmla="*/ 2147483647 w 973"/>
              <a:gd name="T5" fmla="*/ 2147483647 h 710"/>
              <a:gd name="T6" fmla="*/ 2147483647 w 973"/>
              <a:gd name="T7" fmla="*/ 2147483647 h 710"/>
              <a:gd name="T8" fmla="*/ 2147483647 w 973"/>
              <a:gd name="T9" fmla="*/ 2147483647 h 710"/>
              <a:gd name="T10" fmla="*/ 2147483647 w 973"/>
              <a:gd name="T11" fmla="*/ 2147483647 h 710"/>
              <a:gd name="T12" fmla="*/ 2147483647 w 973"/>
              <a:gd name="T13" fmla="*/ 2147483647 h 710"/>
              <a:gd name="T14" fmla="*/ 2147483647 w 973"/>
              <a:gd name="T15" fmla="*/ 2147483647 h 710"/>
              <a:gd name="T16" fmla="*/ 2147483647 w 973"/>
              <a:gd name="T17" fmla="*/ 2147483647 h 710"/>
              <a:gd name="T18" fmla="*/ 2147483647 w 973"/>
              <a:gd name="T19" fmla="*/ 2147483647 h 710"/>
              <a:gd name="T20" fmla="*/ 2147483647 w 973"/>
              <a:gd name="T21" fmla="*/ 2147483647 h 710"/>
              <a:gd name="T22" fmla="*/ 2147483647 w 973"/>
              <a:gd name="T23" fmla="*/ 2147483647 h 710"/>
              <a:gd name="T24" fmla="*/ 2147483647 w 973"/>
              <a:gd name="T25" fmla="*/ 2147483647 h 710"/>
              <a:gd name="T26" fmla="*/ 2147483647 w 973"/>
              <a:gd name="T27" fmla="*/ 2147483647 h 710"/>
              <a:gd name="T28" fmla="*/ 2147483647 w 973"/>
              <a:gd name="T29" fmla="*/ 2147483647 h 710"/>
              <a:gd name="T30" fmla="*/ 2147483647 w 973"/>
              <a:gd name="T31" fmla="*/ 2147483647 h 710"/>
              <a:gd name="T32" fmla="*/ 2147483647 w 973"/>
              <a:gd name="T33" fmla="*/ 2147483647 h 710"/>
              <a:gd name="T34" fmla="*/ 2147483647 w 973"/>
              <a:gd name="T35" fmla="*/ 2147483647 h 710"/>
              <a:gd name="T36" fmla="*/ 2147483647 w 973"/>
              <a:gd name="T37" fmla="*/ 2147483647 h 710"/>
              <a:gd name="T38" fmla="*/ 2147483647 w 973"/>
              <a:gd name="T39" fmla="*/ 2147483647 h 710"/>
              <a:gd name="T40" fmla="*/ 2147483647 w 973"/>
              <a:gd name="T41" fmla="*/ 2147483647 h 710"/>
              <a:gd name="T42" fmla="*/ 2147483647 w 973"/>
              <a:gd name="T43" fmla="*/ 2147483647 h 710"/>
              <a:gd name="T44" fmla="*/ 2147483647 w 973"/>
              <a:gd name="T45" fmla="*/ 2147483647 h 710"/>
              <a:gd name="T46" fmla="*/ 2147483647 w 973"/>
              <a:gd name="T47" fmla="*/ 2147483647 h 710"/>
              <a:gd name="T48" fmla="*/ 2147483647 w 973"/>
              <a:gd name="T49" fmla="*/ 2147483647 h 710"/>
              <a:gd name="T50" fmla="*/ 2147483647 w 973"/>
              <a:gd name="T51" fmla="*/ 2147483647 h 710"/>
              <a:gd name="T52" fmla="*/ 2147483647 w 973"/>
              <a:gd name="T53" fmla="*/ 2147483647 h 710"/>
              <a:gd name="T54" fmla="*/ 2147483647 w 973"/>
              <a:gd name="T55" fmla="*/ 2147483647 h 710"/>
              <a:gd name="T56" fmla="*/ 2147483647 w 973"/>
              <a:gd name="T57" fmla="*/ 2147483647 h 710"/>
              <a:gd name="T58" fmla="*/ 2147483647 w 973"/>
              <a:gd name="T59" fmla="*/ 2147483647 h 710"/>
              <a:gd name="T60" fmla="*/ 2147483647 w 973"/>
              <a:gd name="T61" fmla="*/ 2147483647 h 710"/>
              <a:gd name="T62" fmla="*/ 2147483647 w 973"/>
              <a:gd name="T63" fmla="*/ 2147483647 h 710"/>
              <a:gd name="T64" fmla="*/ 2147483647 w 973"/>
              <a:gd name="T65" fmla="*/ 2147483647 h 710"/>
              <a:gd name="T66" fmla="*/ 2147483647 w 973"/>
              <a:gd name="T67" fmla="*/ 2147483647 h 710"/>
              <a:gd name="T68" fmla="*/ 2147483647 w 973"/>
              <a:gd name="T69" fmla="*/ 2147483647 h 710"/>
              <a:gd name="T70" fmla="*/ 2147483647 w 973"/>
              <a:gd name="T71" fmla="*/ 2147483647 h 710"/>
              <a:gd name="T72" fmla="*/ 2147483647 w 973"/>
              <a:gd name="T73" fmla="*/ 2147483647 h 710"/>
              <a:gd name="T74" fmla="*/ 2147483647 w 973"/>
              <a:gd name="T75" fmla="*/ 2147483647 h 710"/>
              <a:gd name="T76" fmla="*/ 2147483647 w 973"/>
              <a:gd name="T77" fmla="*/ 2147483647 h 710"/>
              <a:gd name="T78" fmla="*/ 2147483647 w 973"/>
              <a:gd name="T79" fmla="*/ 2147483647 h 710"/>
              <a:gd name="T80" fmla="*/ 2147483647 w 973"/>
              <a:gd name="T81" fmla="*/ 2147483647 h 710"/>
              <a:gd name="T82" fmla="*/ 2147483647 w 973"/>
              <a:gd name="T83" fmla="*/ 2147483647 h 710"/>
              <a:gd name="T84" fmla="*/ 2147483647 w 973"/>
              <a:gd name="T85" fmla="*/ 2147483647 h 710"/>
              <a:gd name="T86" fmla="*/ 2147483647 w 973"/>
              <a:gd name="T87" fmla="*/ 2147483647 h 710"/>
              <a:gd name="T88" fmla="*/ 2147483647 w 973"/>
              <a:gd name="T89" fmla="*/ 2147483647 h 710"/>
              <a:gd name="T90" fmla="*/ 2147483647 w 973"/>
              <a:gd name="T91" fmla="*/ 2147483647 h 710"/>
              <a:gd name="T92" fmla="*/ 2147483647 w 973"/>
              <a:gd name="T93" fmla="*/ 2147483647 h 710"/>
              <a:gd name="T94" fmla="*/ 2147483647 w 973"/>
              <a:gd name="T95" fmla="*/ 2147483647 h 710"/>
              <a:gd name="T96" fmla="*/ 2147483647 w 973"/>
              <a:gd name="T97" fmla="*/ 2147483647 h 710"/>
              <a:gd name="T98" fmla="*/ 2147483647 w 973"/>
              <a:gd name="T99" fmla="*/ 2147483647 h 710"/>
              <a:gd name="T100" fmla="*/ 2147483647 w 973"/>
              <a:gd name="T101" fmla="*/ 2147483647 h 710"/>
              <a:gd name="T102" fmla="*/ 2147483647 w 973"/>
              <a:gd name="T103" fmla="*/ 2147483647 h 710"/>
              <a:gd name="T104" fmla="*/ 2147483647 w 973"/>
              <a:gd name="T105" fmla="*/ 2147483647 h 710"/>
              <a:gd name="T106" fmla="*/ 2147483647 w 973"/>
              <a:gd name="T107" fmla="*/ 2147483647 h 710"/>
              <a:gd name="T108" fmla="*/ 2147483647 w 973"/>
              <a:gd name="T109" fmla="*/ 2147483647 h 710"/>
              <a:gd name="T110" fmla="*/ 2147483647 w 973"/>
              <a:gd name="T111" fmla="*/ 2147483647 h 710"/>
              <a:gd name="T112" fmla="*/ 2147483647 w 973"/>
              <a:gd name="T113" fmla="*/ 2147483647 h 710"/>
              <a:gd name="T114" fmla="*/ 2147483647 w 973"/>
              <a:gd name="T115" fmla="*/ 2147483647 h 7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3"/>
              <a:gd name="T175" fmla="*/ 0 h 710"/>
              <a:gd name="T176" fmla="*/ 973 w 973"/>
              <a:gd name="T177" fmla="*/ 710 h 7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3" h="710">
                <a:moveTo>
                  <a:pt x="0" y="199"/>
                </a:moveTo>
                <a:lnTo>
                  <a:pt x="5" y="188"/>
                </a:lnTo>
                <a:lnTo>
                  <a:pt x="68" y="168"/>
                </a:lnTo>
                <a:lnTo>
                  <a:pt x="108" y="168"/>
                </a:lnTo>
                <a:lnTo>
                  <a:pt x="131" y="152"/>
                </a:lnTo>
                <a:lnTo>
                  <a:pt x="124" y="147"/>
                </a:lnTo>
                <a:lnTo>
                  <a:pt x="138" y="141"/>
                </a:lnTo>
                <a:lnTo>
                  <a:pt x="126" y="137"/>
                </a:lnTo>
                <a:lnTo>
                  <a:pt x="148" y="131"/>
                </a:lnTo>
                <a:lnTo>
                  <a:pt x="140" y="126"/>
                </a:lnTo>
                <a:lnTo>
                  <a:pt x="112" y="136"/>
                </a:lnTo>
                <a:lnTo>
                  <a:pt x="84" y="122"/>
                </a:lnTo>
                <a:lnTo>
                  <a:pt x="119" y="114"/>
                </a:lnTo>
                <a:lnTo>
                  <a:pt x="139" y="92"/>
                </a:lnTo>
                <a:lnTo>
                  <a:pt x="183" y="91"/>
                </a:lnTo>
                <a:lnTo>
                  <a:pt x="181" y="67"/>
                </a:lnTo>
                <a:lnTo>
                  <a:pt x="213" y="66"/>
                </a:lnTo>
                <a:lnTo>
                  <a:pt x="246" y="84"/>
                </a:lnTo>
                <a:lnTo>
                  <a:pt x="207" y="61"/>
                </a:lnTo>
                <a:lnTo>
                  <a:pt x="280" y="46"/>
                </a:lnTo>
                <a:lnTo>
                  <a:pt x="298" y="57"/>
                </a:lnTo>
                <a:lnTo>
                  <a:pt x="301" y="78"/>
                </a:lnTo>
                <a:lnTo>
                  <a:pt x="310" y="60"/>
                </a:lnTo>
                <a:lnTo>
                  <a:pt x="357" y="73"/>
                </a:lnTo>
                <a:lnTo>
                  <a:pt x="341" y="62"/>
                </a:lnTo>
                <a:lnTo>
                  <a:pt x="364" y="64"/>
                </a:lnTo>
                <a:lnTo>
                  <a:pt x="344" y="52"/>
                </a:lnTo>
                <a:lnTo>
                  <a:pt x="338" y="42"/>
                </a:lnTo>
                <a:lnTo>
                  <a:pt x="349" y="40"/>
                </a:lnTo>
                <a:lnTo>
                  <a:pt x="442" y="70"/>
                </a:lnTo>
                <a:lnTo>
                  <a:pt x="435" y="60"/>
                </a:lnTo>
                <a:lnTo>
                  <a:pt x="455" y="59"/>
                </a:lnTo>
                <a:lnTo>
                  <a:pt x="442" y="50"/>
                </a:lnTo>
                <a:lnTo>
                  <a:pt x="474" y="52"/>
                </a:lnTo>
                <a:lnTo>
                  <a:pt x="424" y="30"/>
                </a:lnTo>
                <a:lnTo>
                  <a:pt x="515" y="42"/>
                </a:lnTo>
                <a:lnTo>
                  <a:pt x="494" y="30"/>
                </a:lnTo>
                <a:lnTo>
                  <a:pt x="441" y="28"/>
                </a:lnTo>
                <a:lnTo>
                  <a:pt x="459" y="26"/>
                </a:lnTo>
                <a:lnTo>
                  <a:pt x="426" y="16"/>
                </a:lnTo>
                <a:lnTo>
                  <a:pt x="465" y="18"/>
                </a:lnTo>
                <a:lnTo>
                  <a:pt x="449" y="14"/>
                </a:lnTo>
                <a:lnTo>
                  <a:pt x="466" y="10"/>
                </a:lnTo>
                <a:lnTo>
                  <a:pt x="532" y="30"/>
                </a:lnTo>
                <a:lnTo>
                  <a:pt x="525" y="23"/>
                </a:lnTo>
                <a:lnTo>
                  <a:pt x="555" y="16"/>
                </a:lnTo>
                <a:lnTo>
                  <a:pt x="530" y="14"/>
                </a:lnTo>
                <a:lnTo>
                  <a:pt x="529" y="4"/>
                </a:lnTo>
                <a:lnTo>
                  <a:pt x="546" y="0"/>
                </a:lnTo>
                <a:lnTo>
                  <a:pt x="725" y="5"/>
                </a:lnTo>
                <a:lnTo>
                  <a:pt x="738" y="10"/>
                </a:lnTo>
                <a:lnTo>
                  <a:pt x="733" y="14"/>
                </a:lnTo>
                <a:lnTo>
                  <a:pt x="612" y="15"/>
                </a:lnTo>
                <a:lnTo>
                  <a:pt x="626" y="20"/>
                </a:lnTo>
                <a:lnTo>
                  <a:pt x="579" y="26"/>
                </a:lnTo>
                <a:lnTo>
                  <a:pt x="749" y="16"/>
                </a:lnTo>
                <a:lnTo>
                  <a:pt x="755" y="25"/>
                </a:lnTo>
                <a:lnTo>
                  <a:pt x="733" y="31"/>
                </a:lnTo>
                <a:lnTo>
                  <a:pt x="771" y="27"/>
                </a:lnTo>
                <a:lnTo>
                  <a:pt x="816" y="38"/>
                </a:lnTo>
                <a:lnTo>
                  <a:pt x="749" y="57"/>
                </a:lnTo>
                <a:lnTo>
                  <a:pt x="641" y="55"/>
                </a:lnTo>
                <a:lnTo>
                  <a:pt x="667" y="59"/>
                </a:lnTo>
                <a:lnTo>
                  <a:pt x="621" y="66"/>
                </a:lnTo>
                <a:lnTo>
                  <a:pt x="621" y="76"/>
                </a:lnTo>
                <a:lnTo>
                  <a:pt x="740" y="61"/>
                </a:lnTo>
                <a:lnTo>
                  <a:pt x="750" y="67"/>
                </a:lnTo>
                <a:lnTo>
                  <a:pt x="725" y="82"/>
                </a:lnTo>
                <a:lnTo>
                  <a:pt x="802" y="59"/>
                </a:lnTo>
                <a:lnTo>
                  <a:pt x="806" y="80"/>
                </a:lnTo>
                <a:lnTo>
                  <a:pt x="768" y="118"/>
                </a:lnTo>
                <a:lnTo>
                  <a:pt x="841" y="75"/>
                </a:lnTo>
                <a:lnTo>
                  <a:pt x="841" y="82"/>
                </a:lnTo>
                <a:lnTo>
                  <a:pt x="876" y="81"/>
                </a:lnTo>
                <a:lnTo>
                  <a:pt x="886" y="66"/>
                </a:lnTo>
                <a:lnTo>
                  <a:pt x="924" y="64"/>
                </a:lnTo>
                <a:lnTo>
                  <a:pt x="972" y="77"/>
                </a:lnTo>
                <a:lnTo>
                  <a:pt x="926" y="96"/>
                </a:lnTo>
                <a:lnTo>
                  <a:pt x="928" y="104"/>
                </a:lnTo>
                <a:lnTo>
                  <a:pt x="823" y="114"/>
                </a:lnTo>
                <a:lnTo>
                  <a:pt x="907" y="116"/>
                </a:lnTo>
                <a:lnTo>
                  <a:pt x="838" y="132"/>
                </a:lnTo>
                <a:lnTo>
                  <a:pt x="843" y="143"/>
                </a:lnTo>
                <a:lnTo>
                  <a:pt x="889" y="132"/>
                </a:lnTo>
                <a:lnTo>
                  <a:pt x="855" y="147"/>
                </a:lnTo>
                <a:lnTo>
                  <a:pt x="851" y="166"/>
                </a:lnTo>
                <a:lnTo>
                  <a:pt x="862" y="161"/>
                </a:lnTo>
                <a:lnTo>
                  <a:pt x="829" y="178"/>
                </a:lnTo>
                <a:lnTo>
                  <a:pt x="818" y="214"/>
                </a:lnTo>
                <a:lnTo>
                  <a:pt x="835" y="207"/>
                </a:lnTo>
                <a:lnTo>
                  <a:pt x="860" y="214"/>
                </a:lnTo>
                <a:lnTo>
                  <a:pt x="837" y="214"/>
                </a:lnTo>
                <a:lnTo>
                  <a:pt x="837" y="225"/>
                </a:lnTo>
                <a:lnTo>
                  <a:pt x="874" y="230"/>
                </a:lnTo>
                <a:lnTo>
                  <a:pt x="876" y="243"/>
                </a:lnTo>
                <a:lnTo>
                  <a:pt x="820" y="240"/>
                </a:lnTo>
                <a:lnTo>
                  <a:pt x="835" y="246"/>
                </a:lnTo>
                <a:lnTo>
                  <a:pt x="804" y="250"/>
                </a:lnTo>
                <a:lnTo>
                  <a:pt x="820" y="264"/>
                </a:lnTo>
                <a:lnTo>
                  <a:pt x="849" y="265"/>
                </a:lnTo>
                <a:lnTo>
                  <a:pt x="831" y="274"/>
                </a:lnTo>
                <a:lnTo>
                  <a:pt x="854" y="282"/>
                </a:lnTo>
                <a:lnTo>
                  <a:pt x="853" y="300"/>
                </a:lnTo>
                <a:lnTo>
                  <a:pt x="812" y="289"/>
                </a:lnTo>
                <a:lnTo>
                  <a:pt x="837" y="299"/>
                </a:lnTo>
                <a:lnTo>
                  <a:pt x="822" y="305"/>
                </a:lnTo>
                <a:lnTo>
                  <a:pt x="835" y="304"/>
                </a:lnTo>
                <a:lnTo>
                  <a:pt x="831" y="316"/>
                </a:lnTo>
                <a:lnTo>
                  <a:pt x="861" y="322"/>
                </a:lnTo>
                <a:lnTo>
                  <a:pt x="814" y="318"/>
                </a:lnTo>
                <a:lnTo>
                  <a:pt x="806" y="325"/>
                </a:lnTo>
                <a:lnTo>
                  <a:pt x="841" y="340"/>
                </a:lnTo>
                <a:lnTo>
                  <a:pt x="837" y="352"/>
                </a:lnTo>
                <a:lnTo>
                  <a:pt x="808" y="359"/>
                </a:lnTo>
                <a:lnTo>
                  <a:pt x="779" y="341"/>
                </a:lnTo>
                <a:lnTo>
                  <a:pt x="737" y="357"/>
                </a:lnTo>
                <a:lnTo>
                  <a:pt x="767" y="366"/>
                </a:lnTo>
                <a:lnTo>
                  <a:pt x="738" y="374"/>
                </a:lnTo>
                <a:lnTo>
                  <a:pt x="770" y="376"/>
                </a:lnTo>
                <a:lnTo>
                  <a:pt x="759" y="393"/>
                </a:lnTo>
                <a:lnTo>
                  <a:pt x="771" y="383"/>
                </a:lnTo>
                <a:lnTo>
                  <a:pt x="806" y="397"/>
                </a:lnTo>
                <a:lnTo>
                  <a:pt x="795" y="409"/>
                </a:lnTo>
                <a:lnTo>
                  <a:pt x="814" y="405"/>
                </a:lnTo>
                <a:lnTo>
                  <a:pt x="806" y="417"/>
                </a:lnTo>
                <a:lnTo>
                  <a:pt x="819" y="411"/>
                </a:lnTo>
                <a:lnTo>
                  <a:pt x="821" y="441"/>
                </a:lnTo>
                <a:lnTo>
                  <a:pt x="806" y="430"/>
                </a:lnTo>
                <a:lnTo>
                  <a:pt x="806" y="441"/>
                </a:lnTo>
                <a:lnTo>
                  <a:pt x="791" y="441"/>
                </a:lnTo>
                <a:lnTo>
                  <a:pt x="771" y="416"/>
                </a:lnTo>
                <a:lnTo>
                  <a:pt x="725" y="402"/>
                </a:lnTo>
                <a:lnTo>
                  <a:pt x="758" y="418"/>
                </a:lnTo>
                <a:lnTo>
                  <a:pt x="715" y="427"/>
                </a:lnTo>
                <a:lnTo>
                  <a:pt x="703" y="441"/>
                </a:lnTo>
                <a:lnTo>
                  <a:pt x="743" y="445"/>
                </a:lnTo>
                <a:lnTo>
                  <a:pt x="709" y="453"/>
                </a:lnTo>
                <a:lnTo>
                  <a:pt x="760" y="443"/>
                </a:lnTo>
                <a:lnTo>
                  <a:pt x="809" y="456"/>
                </a:lnTo>
                <a:lnTo>
                  <a:pt x="745" y="491"/>
                </a:lnTo>
                <a:lnTo>
                  <a:pt x="683" y="506"/>
                </a:lnTo>
                <a:lnTo>
                  <a:pt x="661" y="507"/>
                </a:lnTo>
                <a:lnTo>
                  <a:pt x="646" y="492"/>
                </a:lnTo>
                <a:lnTo>
                  <a:pt x="654" y="507"/>
                </a:lnTo>
                <a:lnTo>
                  <a:pt x="635" y="517"/>
                </a:lnTo>
                <a:lnTo>
                  <a:pt x="612" y="554"/>
                </a:lnTo>
                <a:lnTo>
                  <a:pt x="593" y="553"/>
                </a:lnTo>
                <a:lnTo>
                  <a:pt x="589" y="565"/>
                </a:lnTo>
                <a:lnTo>
                  <a:pt x="571" y="567"/>
                </a:lnTo>
                <a:lnTo>
                  <a:pt x="561" y="563"/>
                </a:lnTo>
                <a:lnTo>
                  <a:pt x="574" y="555"/>
                </a:lnTo>
                <a:lnTo>
                  <a:pt x="561" y="553"/>
                </a:lnTo>
                <a:lnTo>
                  <a:pt x="554" y="572"/>
                </a:lnTo>
                <a:lnTo>
                  <a:pt x="525" y="574"/>
                </a:lnTo>
                <a:lnTo>
                  <a:pt x="525" y="590"/>
                </a:lnTo>
                <a:lnTo>
                  <a:pt x="507" y="591"/>
                </a:lnTo>
                <a:lnTo>
                  <a:pt x="523" y="603"/>
                </a:lnTo>
                <a:lnTo>
                  <a:pt x="502" y="606"/>
                </a:lnTo>
                <a:lnTo>
                  <a:pt x="519" y="620"/>
                </a:lnTo>
                <a:lnTo>
                  <a:pt x="504" y="620"/>
                </a:lnTo>
                <a:lnTo>
                  <a:pt x="515" y="623"/>
                </a:lnTo>
                <a:lnTo>
                  <a:pt x="504" y="638"/>
                </a:lnTo>
                <a:lnTo>
                  <a:pt x="494" y="636"/>
                </a:lnTo>
                <a:lnTo>
                  <a:pt x="502" y="642"/>
                </a:lnTo>
                <a:lnTo>
                  <a:pt x="482" y="648"/>
                </a:lnTo>
                <a:lnTo>
                  <a:pt x="494" y="669"/>
                </a:lnTo>
                <a:lnTo>
                  <a:pt x="482" y="698"/>
                </a:lnTo>
                <a:lnTo>
                  <a:pt x="468" y="699"/>
                </a:lnTo>
                <a:lnTo>
                  <a:pt x="479" y="709"/>
                </a:lnTo>
                <a:lnTo>
                  <a:pt x="446" y="709"/>
                </a:lnTo>
                <a:lnTo>
                  <a:pt x="442" y="690"/>
                </a:lnTo>
                <a:lnTo>
                  <a:pt x="397" y="692"/>
                </a:lnTo>
                <a:lnTo>
                  <a:pt x="407" y="687"/>
                </a:lnTo>
                <a:lnTo>
                  <a:pt x="384" y="679"/>
                </a:lnTo>
                <a:lnTo>
                  <a:pt x="395" y="676"/>
                </a:lnTo>
                <a:lnTo>
                  <a:pt x="378" y="676"/>
                </a:lnTo>
                <a:lnTo>
                  <a:pt x="384" y="661"/>
                </a:lnTo>
                <a:lnTo>
                  <a:pt x="374" y="664"/>
                </a:lnTo>
                <a:lnTo>
                  <a:pt x="344" y="623"/>
                </a:lnTo>
                <a:lnTo>
                  <a:pt x="344" y="611"/>
                </a:lnTo>
                <a:lnTo>
                  <a:pt x="366" y="597"/>
                </a:lnTo>
                <a:lnTo>
                  <a:pt x="357" y="594"/>
                </a:lnTo>
                <a:lnTo>
                  <a:pt x="334" y="609"/>
                </a:lnTo>
                <a:lnTo>
                  <a:pt x="334" y="578"/>
                </a:lnTo>
                <a:lnTo>
                  <a:pt x="313" y="563"/>
                </a:lnTo>
                <a:lnTo>
                  <a:pt x="319" y="538"/>
                </a:lnTo>
                <a:lnTo>
                  <a:pt x="306" y="529"/>
                </a:lnTo>
                <a:lnTo>
                  <a:pt x="324" y="509"/>
                </a:lnTo>
                <a:lnTo>
                  <a:pt x="313" y="506"/>
                </a:lnTo>
                <a:lnTo>
                  <a:pt x="352" y="506"/>
                </a:lnTo>
                <a:lnTo>
                  <a:pt x="348" y="498"/>
                </a:lnTo>
                <a:lnTo>
                  <a:pt x="322" y="499"/>
                </a:lnTo>
                <a:lnTo>
                  <a:pt x="361" y="480"/>
                </a:lnTo>
                <a:lnTo>
                  <a:pt x="352" y="474"/>
                </a:lnTo>
                <a:lnTo>
                  <a:pt x="361" y="453"/>
                </a:lnTo>
                <a:lnTo>
                  <a:pt x="329" y="453"/>
                </a:lnTo>
                <a:lnTo>
                  <a:pt x="293" y="436"/>
                </a:lnTo>
                <a:lnTo>
                  <a:pt x="357" y="445"/>
                </a:lnTo>
                <a:lnTo>
                  <a:pt x="346" y="438"/>
                </a:lnTo>
                <a:lnTo>
                  <a:pt x="357" y="434"/>
                </a:lnTo>
                <a:lnTo>
                  <a:pt x="332" y="422"/>
                </a:lnTo>
                <a:lnTo>
                  <a:pt x="341" y="416"/>
                </a:lnTo>
                <a:lnTo>
                  <a:pt x="328" y="420"/>
                </a:lnTo>
                <a:lnTo>
                  <a:pt x="336" y="412"/>
                </a:lnTo>
                <a:lnTo>
                  <a:pt x="320" y="413"/>
                </a:lnTo>
                <a:lnTo>
                  <a:pt x="338" y="406"/>
                </a:lnTo>
                <a:lnTo>
                  <a:pt x="310" y="396"/>
                </a:lnTo>
                <a:lnTo>
                  <a:pt x="304" y="412"/>
                </a:lnTo>
                <a:lnTo>
                  <a:pt x="280" y="413"/>
                </a:lnTo>
                <a:lnTo>
                  <a:pt x="276" y="406"/>
                </a:lnTo>
                <a:lnTo>
                  <a:pt x="291" y="396"/>
                </a:lnTo>
                <a:lnTo>
                  <a:pt x="279" y="396"/>
                </a:lnTo>
                <a:lnTo>
                  <a:pt x="293" y="370"/>
                </a:lnTo>
                <a:lnTo>
                  <a:pt x="277" y="365"/>
                </a:lnTo>
                <a:lnTo>
                  <a:pt x="285" y="353"/>
                </a:lnTo>
                <a:lnTo>
                  <a:pt x="258" y="321"/>
                </a:lnTo>
                <a:lnTo>
                  <a:pt x="267" y="320"/>
                </a:lnTo>
                <a:lnTo>
                  <a:pt x="231" y="292"/>
                </a:lnTo>
                <a:lnTo>
                  <a:pt x="231" y="282"/>
                </a:lnTo>
                <a:lnTo>
                  <a:pt x="193" y="268"/>
                </a:lnTo>
                <a:lnTo>
                  <a:pt x="156" y="260"/>
                </a:lnTo>
                <a:lnTo>
                  <a:pt x="123" y="273"/>
                </a:lnTo>
                <a:lnTo>
                  <a:pt x="96" y="264"/>
                </a:lnTo>
                <a:lnTo>
                  <a:pt x="106" y="275"/>
                </a:lnTo>
                <a:lnTo>
                  <a:pt x="78" y="270"/>
                </a:lnTo>
                <a:lnTo>
                  <a:pt x="54" y="259"/>
                </a:lnTo>
                <a:lnTo>
                  <a:pt x="78" y="250"/>
                </a:lnTo>
                <a:lnTo>
                  <a:pt x="24" y="240"/>
                </a:lnTo>
                <a:lnTo>
                  <a:pt x="44" y="231"/>
                </a:lnTo>
                <a:lnTo>
                  <a:pt x="108" y="234"/>
                </a:lnTo>
                <a:lnTo>
                  <a:pt x="116" y="230"/>
                </a:lnTo>
                <a:lnTo>
                  <a:pt x="105" y="224"/>
                </a:lnTo>
                <a:lnTo>
                  <a:pt x="116" y="219"/>
                </a:lnTo>
                <a:lnTo>
                  <a:pt x="58" y="223"/>
                </a:lnTo>
                <a:lnTo>
                  <a:pt x="0" y="199"/>
                </a:lnTo>
              </a:path>
            </a:pathLst>
          </a:custGeom>
          <a:solidFill>
            <a:srgbClr val="C0C0C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7" name="Freeform 524"/>
          <p:cNvSpPr>
            <a:spLocks/>
          </p:cNvSpPr>
          <p:nvPr/>
        </p:nvSpPr>
        <p:spPr bwMode="auto">
          <a:xfrm>
            <a:off x="706439" y="1795463"/>
            <a:ext cx="2170112" cy="1104900"/>
          </a:xfrm>
          <a:custGeom>
            <a:avLst/>
            <a:gdLst>
              <a:gd name="T0" fmla="*/ 2147483647 w 1367"/>
              <a:gd name="T1" fmla="*/ 2147483647 h 696"/>
              <a:gd name="T2" fmla="*/ 2147483647 w 1367"/>
              <a:gd name="T3" fmla="*/ 2147483647 h 696"/>
              <a:gd name="T4" fmla="*/ 2147483647 w 1367"/>
              <a:gd name="T5" fmla="*/ 2147483647 h 696"/>
              <a:gd name="T6" fmla="*/ 2147483647 w 1367"/>
              <a:gd name="T7" fmla="*/ 2147483647 h 696"/>
              <a:gd name="T8" fmla="*/ 2147483647 w 1367"/>
              <a:gd name="T9" fmla="*/ 2147483647 h 696"/>
              <a:gd name="T10" fmla="*/ 2147483647 w 1367"/>
              <a:gd name="T11" fmla="*/ 2147483647 h 696"/>
              <a:gd name="T12" fmla="*/ 2147483647 w 1367"/>
              <a:gd name="T13" fmla="*/ 2147483647 h 696"/>
              <a:gd name="T14" fmla="*/ 2147483647 w 1367"/>
              <a:gd name="T15" fmla="*/ 2147483647 h 696"/>
              <a:gd name="T16" fmla="*/ 2147483647 w 1367"/>
              <a:gd name="T17" fmla="*/ 2147483647 h 696"/>
              <a:gd name="T18" fmla="*/ 2147483647 w 1367"/>
              <a:gd name="T19" fmla="*/ 2147483647 h 696"/>
              <a:gd name="T20" fmla="*/ 2147483647 w 1367"/>
              <a:gd name="T21" fmla="*/ 2147483647 h 696"/>
              <a:gd name="T22" fmla="*/ 2147483647 w 1367"/>
              <a:gd name="T23" fmla="*/ 2147483647 h 696"/>
              <a:gd name="T24" fmla="*/ 2147483647 w 1367"/>
              <a:gd name="T25" fmla="*/ 0 h 696"/>
              <a:gd name="T26" fmla="*/ 2147483647 w 1367"/>
              <a:gd name="T27" fmla="*/ 2147483647 h 696"/>
              <a:gd name="T28" fmla="*/ 2147483647 w 1367"/>
              <a:gd name="T29" fmla="*/ 2147483647 h 696"/>
              <a:gd name="T30" fmla="*/ 2147483647 w 1367"/>
              <a:gd name="T31" fmla="*/ 2147483647 h 696"/>
              <a:gd name="T32" fmla="*/ 2147483647 w 1367"/>
              <a:gd name="T33" fmla="*/ 2147483647 h 696"/>
              <a:gd name="T34" fmla="*/ 2147483647 w 1367"/>
              <a:gd name="T35" fmla="*/ 2147483647 h 696"/>
              <a:gd name="T36" fmla="*/ 2147483647 w 1367"/>
              <a:gd name="T37" fmla="*/ 2147483647 h 696"/>
              <a:gd name="T38" fmla="*/ 2147483647 w 1367"/>
              <a:gd name="T39" fmla="*/ 2147483647 h 696"/>
              <a:gd name="T40" fmla="*/ 2147483647 w 1367"/>
              <a:gd name="T41" fmla="*/ 2147483647 h 696"/>
              <a:gd name="T42" fmla="*/ 2147483647 w 1367"/>
              <a:gd name="T43" fmla="*/ 2147483647 h 696"/>
              <a:gd name="T44" fmla="*/ 2147483647 w 1367"/>
              <a:gd name="T45" fmla="*/ 2147483647 h 696"/>
              <a:gd name="T46" fmla="*/ 2147483647 w 1367"/>
              <a:gd name="T47" fmla="*/ 2147483647 h 696"/>
              <a:gd name="T48" fmla="*/ 2147483647 w 1367"/>
              <a:gd name="T49" fmla="*/ 2147483647 h 696"/>
              <a:gd name="T50" fmla="*/ 2147483647 w 1367"/>
              <a:gd name="T51" fmla="*/ 2147483647 h 696"/>
              <a:gd name="T52" fmla="*/ 2147483647 w 1367"/>
              <a:gd name="T53" fmla="*/ 2147483647 h 696"/>
              <a:gd name="T54" fmla="*/ 2147483647 w 1367"/>
              <a:gd name="T55" fmla="*/ 2147483647 h 696"/>
              <a:gd name="T56" fmla="*/ 2147483647 w 1367"/>
              <a:gd name="T57" fmla="*/ 2147483647 h 696"/>
              <a:gd name="T58" fmla="*/ 2147483647 w 1367"/>
              <a:gd name="T59" fmla="*/ 2147483647 h 696"/>
              <a:gd name="T60" fmla="*/ 2147483647 w 1367"/>
              <a:gd name="T61" fmla="*/ 2147483647 h 696"/>
              <a:gd name="T62" fmla="*/ 2147483647 w 1367"/>
              <a:gd name="T63" fmla="*/ 2147483647 h 696"/>
              <a:gd name="T64" fmla="*/ 2147483647 w 1367"/>
              <a:gd name="T65" fmla="*/ 2147483647 h 696"/>
              <a:gd name="T66" fmla="*/ 2147483647 w 1367"/>
              <a:gd name="T67" fmla="*/ 2147483647 h 696"/>
              <a:gd name="T68" fmla="*/ 2147483647 w 1367"/>
              <a:gd name="T69" fmla="*/ 2147483647 h 696"/>
              <a:gd name="T70" fmla="*/ 2147483647 w 1367"/>
              <a:gd name="T71" fmla="*/ 2147483647 h 696"/>
              <a:gd name="T72" fmla="*/ 2147483647 w 1367"/>
              <a:gd name="T73" fmla="*/ 2147483647 h 696"/>
              <a:gd name="T74" fmla="*/ 2147483647 w 1367"/>
              <a:gd name="T75" fmla="*/ 2147483647 h 696"/>
              <a:gd name="T76" fmla="*/ 2147483647 w 1367"/>
              <a:gd name="T77" fmla="*/ 2147483647 h 696"/>
              <a:gd name="T78" fmla="*/ 2147483647 w 1367"/>
              <a:gd name="T79" fmla="*/ 2147483647 h 696"/>
              <a:gd name="T80" fmla="*/ 2147483647 w 1367"/>
              <a:gd name="T81" fmla="*/ 2147483647 h 696"/>
              <a:gd name="T82" fmla="*/ 2147483647 w 1367"/>
              <a:gd name="T83" fmla="*/ 2147483647 h 696"/>
              <a:gd name="T84" fmla="*/ 2147483647 w 1367"/>
              <a:gd name="T85" fmla="*/ 2147483647 h 696"/>
              <a:gd name="T86" fmla="*/ 2147483647 w 1367"/>
              <a:gd name="T87" fmla="*/ 2147483647 h 696"/>
              <a:gd name="T88" fmla="*/ 2147483647 w 1367"/>
              <a:gd name="T89" fmla="*/ 2147483647 h 696"/>
              <a:gd name="T90" fmla="*/ 2147483647 w 1367"/>
              <a:gd name="T91" fmla="*/ 2147483647 h 696"/>
              <a:gd name="T92" fmla="*/ 2147483647 w 1367"/>
              <a:gd name="T93" fmla="*/ 2147483647 h 696"/>
              <a:gd name="T94" fmla="*/ 2147483647 w 1367"/>
              <a:gd name="T95" fmla="*/ 2147483647 h 696"/>
              <a:gd name="T96" fmla="*/ 2147483647 w 1367"/>
              <a:gd name="T97" fmla="*/ 2147483647 h 696"/>
              <a:gd name="T98" fmla="*/ 2147483647 w 1367"/>
              <a:gd name="T99" fmla="*/ 2147483647 h 696"/>
              <a:gd name="T100" fmla="*/ 2147483647 w 1367"/>
              <a:gd name="T101" fmla="*/ 2147483647 h 696"/>
              <a:gd name="T102" fmla="*/ 2147483647 w 1367"/>
              <a:gd name="T103" fmla="*/ 2147483647 h 696"/>
              <a:gd name="T104" fmla="*/ 2147483647 w 1367"/>
              <a:gd name="T105" fmla="*/ 2147483647 h 696"/>
              <a:gd name="T106" fmla="*/ 2147483647 w 1367"/>
              <a:gd name="T107" fmla="*/ 2147483647 h 696"/>
              <a:gd name="T108" fmla="*/ 2147483647 w 1367"/>
              <a:gd name="T109" fmla="*/ 2147483647 h 696"/>
              <a:gd name="T110" fmla="*/ 2147483647 w 1367"/>
              <a:gd name="T111" fmla="*/ 2147483647 h 696"/>
              <a:gd name="T112" fmla="*/ 2147483647 w 1367"/>
              <a:gd name="T113" fmla="*/ 2147483647 h 696"/>
              <a:gd name="T114" fmla="*/ 2147483647 w 1367"/>
              <a:gd name="T115" fmla="*/ 2147483647 h 696"/>
              <a:gd name="T116" fmla="*/ 2147483647 w 1367"/>
              <a:gd name="T117" fmla="*/ 2147483647 h 696"/>
              <a:gd name="T118" fmla="*/ 2147483647 w 1367"/>
              <a:gd name="T119" fmla="*/ 2147483647 h 6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7"/>
              <a:gd name="T181" fmla="*/ 0 h 696"/>
              <a:gd name="T182" fmla="*/ 1367 w 1367"/>
              <a:gd name="T183" fmla="*/ 696 h 6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7" h="696">
                <a:moveTo>
                  <a:pt x="0" y="308"/>
                </a:moveTo>
                <a:lnTo>
                  <a:pt x="0" y="64"/>
                </a:lnTo>
                <a:lnTo>
                  <a:pt x="109" y="96"/>
                </a:lnTo>
                <a:lnTo>
                  <a:pt x="103" y="83"/>
                </a:lnTo>
                <a:lnTo>
                  <a:pt x="114" y="75"/>
                </a:lnTo>
                <a:lnTo>
                  <a:pt x="180" y="49"/>
                </a:lnTo>
                <a:lnTo>
                  <a:pt x="129" y="81"/>
                </a:lnTo>
                <a:lnTo>
                  <a:pt x="159" y="72"/>
                </a:lnTo>
                <a:lnTo>
                  <a:pt x="159" y="79"/>
                </a:lnTo>
                <a:lnTo>
                  <a:pt x="214" y="50"/>
                </a:lnTo>
                <a:lnTo>
                  <a:pt x="207" y="41"/>
                </a:lnTo>
                <a:lnTo>
                  <a:pt x="243" y="75"/>
                </a:lnTo>
                <a:lnTo>
                  <a:pt x="266" y="54"/>
                </a:lnTo>
                <a:lnTo>
                  <a:pt x="264" y="75"/>
                </a:lnTo>
                <a:lnTo>
                  <a:pt x="293" y="60"/>
                </a:lnTo>
                <a:lnTo>
                  <a:pt x="374" y="85"/>
                </a:lnTo>
                <a:lnTo>
                  <a:pt x="411" y="85"/>
                </a:lnTo>
                <a:lnTo>
                  <a:pt x="432" y="99"/>
                </a:lnTo>
                <a:lnTo>
                  <a:pt x="407" y="112"/>
                </a:lnTo>
                <a:lnTo>
                  <a:pt x="421" y="117"/>
                </a:lnTo>
                <a:lnTo>
                  <a:pt x="495" y="110"/>
                </a:lnTo>
                <a:lnTo>
                  <a:pt x="527" y="131"/>
                </a:lnTo>
                <a:lnTo>
                  <a:pt x="531" y="145"/>
                </a:lnTo>
                <a:lnTo>
                  <a:pt x="539" y="135"/>
                </a:lnTo>
                <a:lnTo>
                  <a:pt x="527" y="117"/>
                </a:lnTo>
                <a:lnTo>
                  <a:pt x="561" y="94"/>
                </a:lnTo>
                <a:lnTo>
                  <a:pt x="528" y="108"/>
                </a:lnTo>
                <a:lnTo>
                  <a:pt x="516" y="102"/>
                </a:lnTo>
                <a:lnTo>
                  <a:pt x="557" y="84"/>
                </a:lnTo>
                <a:lnTo>
                  <a:pt x="580" y="109"/>
                </a:lnTo>
                <a:lnTo>
                  <a:pt x="603" y="108"/>
                </a:lnTo>
                <a:lnTo>
                  <a:pt x="618" y="120"/>
                </a:lnTo>
                <a:lnTo>
                  <a:pt x="682" y="117"/>
                </a:lnTo>
                <a:lnTo>
                  <a:pt x="680" y="109"/>
                </a:lnTo>
                <a:lnTo>
                  <a:pt x="698" y="123"/>
                </a:lnTo>
                <a:lnTo>
                  <a:pt x="701" y="112"/>
                </a:lnTo>
                <a:lnTo>
                  <a:pt x="687" y="116"/>
                </a:lnTo>
                <a:lnTo>
                  <a:pt x="676" y="101"/>
                </a:lnTo>
                <a:lnTo>
                  <a:pt x="700" y="99"/>
                </a:lnTo>
                <a:lnTo>
                  <a:pt x="709" y="110"/>
                </a:lnTo>
                <a:lnTo>
                  <a:pt x="719" y="107"/>
                </a:lnTo>
                <a:lnTo>
                  <a:pt x="715" y="124"/>
                </a:lnTo>
                <a:lnTo>
                  <a:pt x="732" y="133"/>
                </a:lnTo>
                <a:lnTo>
                  <a:pt x="727" y="109"/>
                </a:lnTo>
                <a:lnTo>
                  <a:pt x="759" y="95"/>
                </a:lnTo>
                <a:lnTo>
                  <a:pt x="751" y="83"/>
                </a:lnTo>
                <a:lnTo>
                  <a:pt x="742" y="92"/>
                </a:lnTo>
                <a:lnTo>
                  <a:pt x="757" y="71"/>
                </a:lnTo>
                <a:lnTo>
                  <a:pt x="711" y="56"/>
                </a:lnTo>
                <a:lnTo>
                  <a:pt x="716" y="20"/>
                </a:lnTo>
                <a:lnTo>
                  <a:pt x="727" y="21"/>
                </a:lnTo>
                <a:lnTo>
                  <a:pt x="733" y="0"/>
                </a:lnTo>
                <a:lnTo>
                  <a:pt x="768" y="20"/>
                </a:lnTo>
                <a:lnTo>
                  <a:pt x="769" y="33"/>
                </a:lnTo>
                <a:lnTo>
                  <a:pt x="792" y="52"/>
                </a:lnTo>
                <a:lnTo>
                  <a:pt x="777" y="51"/>
                </a:lnTo>
                <a:lnTo>
                  <a:pt x="784" y="58"/>
                </a:lnTo>
                <a:lnTo>
                  <a:pt x="774" y="66"/>
                </a:lnTo>
                <a:lnTo>
                  <a:pt x="803" y="71"/>
                </a:lnTo>
                <a:lnTo>
                  <a:pt x="794" y="75"/>
                </a:lnTo>
                <a:lnTo>
                  <a:pt x="811" y="105"/>
                </a:lnTo>
                <a:lnTo>
                  <a:pt x="825" y="78"/>
                </a:lnTo>
                <a:lnTo>
                  <a:pt x="846" y="89"/>
                </a:lnTo>
                <a:lnTo>
                  <a:pt x="851" y="106"/>
                </a:lnTo>
                <a:lnTo>
                  <a:pt x="841" y="112"/>
                </a:lnTo>
                <a:lnTo>
                  <a:pt x="859" y="133"/>
                </a:lnTo>
                <a:lnTo>
                  <a:pt x="871" y="128"/>
                </a:lnTo>
                <a:lnTo>
                  <a:pt x="885" y="95"/>
                </a:lnTo>
                <a:lnTo>
                  <a:pt x="902" y="91"/>
                </a:lnTo>
                <a:lnTo>
                  <a:pt x="889" y="62"/>
                </a:lnTo>
                <a:lnTo>
                  <a:pt x="935" y="65"/>
                </a:lnTo>
                <a:lnTo>
                  <a:pt x="954" y="81"/>
                </a:lnTo>
                <a:lnTo>
                  <a:pt x="946" y="90"/>
                </a:lnTo>
                <a:lnTo>
                  <a:pt x="955" y="95"/>
                </a:lnTo>
                <a:lnTo>
                  <a:pt x="935" y="100"/>
                </a:lnTo>
                <a:lnTo>
                  <a:pt x="953" y="137"/>
                </a:lnTo>
                <a:lnTo>
                  <a:pt x="923" y="156"/>
                </a:lnTo>
                <a:lnTo>
                  <a:pt x="913" y="147"/>
                </a:lnTo>
                <a:lnTo>
                  <a:pt x="917" y="160"/>
                </a:lnTo>
                <a:lnTo>
                  <a:pt x="871" y="151"/>
                </a:lnTo>
                <a:lnTo>
                  <a:pt x="881" y="164"/>
                </a:lnTo>
                <a:lnTo>
                  <a:pt x="862" y="182"/>
                </a:lnTo>
                <a:lnTo>
                  <a:pt x="815" y="168"/>
                </a:lnTo>
                <a:lnTo>
                  <a:pt x="832" y="183"/>
                </a:lnTo>
                <a:lnTo>
                  <a:pt x="866" y="186"/>
                </a:lnTo>
                <a:lnTo>
                  <a:pt x="843" y="216"/>
                </a:lnTo>
                <a:lnTo>
                  <a:pt x="818" y="214"/>
                </a:lnTo>
                <a:lnTo>
                  <a:pt x="806" y="231"/>
                </a:lnTo>
                <a:lnTo>
                  <a:pt x="762" y="217"/>
                </a:lnTo>
                <a:lnTo>
                  <a:pt x="803" y="231"/>
                </a:lnTo>
                <a:lnTo>
                  <a:pt x="807" y="243"/>
                </a:lnTo>
                <a:lnTo>
                  <a:pt x="777" y="248"/>
                </a:lnTo>
                <a:lnTo>
                  <a:pt x="784" y="252"/>
                </a:lnTo>
                <a:lnTo>
                  <a:pt x="775" y="252"/>
                </a:lnTo>
                <a:lnTo>
                  <a:pt x="775" y="265"/>
                </a:lnTo>
                <a:lnTo>
                  <a:pt x="742" y="282"/>
                </a:lnTo>
                <a:lnTo>
                  <a:pt x="736" y="338"/>
                </a:lnTo>
                <a:lnTo>
                  <a:pt x="748" y="350"/>
                </a:lnTo>
                <a:lnTo>
                  <a:pt x="765" y="343"/>
                </a:lnTo>
                <a:lnTo>
                  <a:pt x="773" y="386"/>
                </a:lnTo>
                <a:lnTo>
                  <a:pt x="799" y="377"/>
                </a:lnTo>
                <a:lnTo>
                  <a:pt x="828" y="389"/>
                </a:lnTo>
                <a:lnTo>
                  <a:pt x="890" y="420"/>
                </a:lnTo>
                <a:lnTo>
                  <a:pt x="885" y="433"/>
                </a:lnTo>
                <a:lnTo>
                  <a:pt x="892" y="424"/>
                </a:lnTo>
                <a:lnTo>
                  <a:pt x="938" y="426"/>
                </a:lnTo>
                <a:lnTo>
                  <a:pt x="938" y="473"/>
                </a:lnTo>
                <a:lnTo>
                  <a:pt x="952" y="489"/>
                </a:lnTo>
                <a:lnTo>
                  <a:pt x="942" y="492"/>
                </a:lnTo>
                <a:lnTo>
                  <a:pt x="965" y="501"/>
                </a:lnTo>
                <a:lnTo>
                  <a:pt x="958" y="515"/>
                </a:lnTo>
                <a:lnTo>
                  <a:pt x="980" y="514"/>
                </a:lnTo>
                <a:lnTo>
                  <a:pt x="1010" y="489"/>
                </a:lnTo>
                <a:lnTo>
                  <a:pt x="997" y="483"/>
                </a:lnTo>
                <a:lnTo>
                  <a:pt x="980" y="439"/>
                </a:lnTo>
                <a:lnTo>
                  <a:pt x="1037" y="401"/>
                </a:lnTo>
                <a:lnTo>
                  <a:pt x="1029" y="401"/>
                </a:lnTo>
                <a:lnTo>
                  <a:pt x="1016" y="354"/>
                </a:lnTo>
                <a:lnTo>
                  <a:pt x="996" y="343"/>
                </a:lnTo>
                <a:lnTo>
                  <a:pt x="1023" y="324"/>
                </a:lnTo>
                <a:lnTo>
                  <a:pt x="1013" y="314"/>
                </a:lnTo>
                <a:lnTo>
                  <a:pt x="1018" y="298"/>
                </a:lnTo>
                <a:lnTo>
                  <a:pt x="1006" y="295"/>
                </a:lnTo>
                <a:lnTo>
                  <a:pt x="1018" y="278"/>
                </a:lnTo>
                <a:lnTo>
                  <a:pt x="1004" y="268"/>
                </a:lnTo>
                <a:lnTo>
                  <a:pt x="1012" y="253"/>
                </a:lnTo>
                <a:lnTo>
                  <a:pt x="1055" y="263"/>
                </a:lnTo>
                <a:lnTo>
                  <a:pt x="1074" y="255"/>
                </a:lnTo>
                <a:lnTo>
                  <a:pt x="1111" y="278"/>
                </a:lnTo>
                <a:lnTo>
                  <a:pt x="1111" y="288"/>
                </a:lnTo>
                <a:lnTo>
                  <a:pt x="1143" y="290"/>
                </a:lnTo>
                <a:lnTo>
                  <a:pt x="1145" y="313"/>
                </a:lnTo>
                <a:lnTo>
                  <a:pt x="1117" y="314"/>
                </a:lnTo>
                <a:lnTo>
                  <a:pt x="1141" y="318"/>
                </a:lnTo>
                <a:lnTo>
                  <a:pt x="1149" y="331"/>
                </a:lnTo>
                <a:lnTo>
                  <a:pt x="1124" y="351"/>
                </a:lnTo>
                <a:lnTo>
                  <a:pt x="1161" y="341"/>
                </a:lnTo>
                <a:lnTo>
                  <a:pt x="1163" y="358"/>
                </a:lnTo>
                <a:lnTo>
                  <a:pt x="1147" y="366"/>
                </a:lnTo>
                <a:lnTo>
                  <a:pt x="1170" y="348"/>
                </a:lnTo>
                <a:lnTo>
                  <a:pt x="1172" y="359"/>
                </a:lnTo>
                <a:lnTo>
                  <a:pt x="1194" y="342"/>
                </a:lnTo>
                <a:lnTo>
                  <a:pt x="1198" y="351"/>
                </a:lnTo>
                <a:lnTo>
                  <a:pt x="1213" y="327"/>
                </a:lnTo>
                <a:lnTo>
                  <a:pt x="1208" y="322"/>
                </a:lnTo>
                <a:lnTo>
                  <a:pt x="1225" y="308"/>
                </a:lnTo>
                <a:lnTo>
                  <a:pt x="1244" y="334"/>
                </a:lnTo>
                <a:lnTo>
                  <a:pt x="1228" y="340"/>
                </a:lnTo>
                <a:lnTo>
                  <a:pt x="1245" y="337"/>
                </a:lnTo>
                <a:lnTo>
                  <a:pt x="1252" y="347"/>
                </a:lnTo>
                <a:lnTo>
                  <a:pt x="1240" y="350"/>
                </a:lnTo>
                <a:lnTo>
                  <a:pt x="1256" y="352"/>
                </a:lnTo>
                <a:lnTo>
                  <a:pt x="1245" y="360"/>
                </a:lnTo>
                <a:lnTo>
                  <a:pt x="1257" y="358"/>
                </a:lnTo>
                <a:lnTo>
                  <a:pt x="1265" y="370"/>
                </a:lnTo>
                <a:lnTo>
                  <a:pt x="1259" y="375"/>
                </a:lnTo>
                <a:lnTo>
                  <a:pt x="1275" y="384"/>
                </a:lnTo>
                <a:lnTo>
                  <a:pt x="1250" y="393"/>
                </a:lnTo>
                <a:lnTo>
                  <a:pt x="1268" y="393"/>
                </a:lnTo>
                <a:lnTo>
                  <a:pt x="1264" y="402"/>
                </a:lnTo>
                <a:lnTo>
                  <a:pt x="1291" y="411"/>
                </a:lnTo>
                <a:lnTo>
                  <a:pt x="1301" y="432"/>
                </a:lnTo>
                <a:lnTo>
                  <a:pt x="1311" y="424"/>
                </a:lnTo>
                <a:lnTo>
                  <a:pt x="1338" y="439"/>
                </a:lnTo>
                <a:lnTo>
                  <a:pt x="1280" y="457"/>
                </a:lnTo>
                <a:lnTo>
                  <a:pt x="1291" y="467"/>
                </a:lnTo>
                <a:lnTo>
                  <a:pt x="1341" y="447"/>
                </a:lnTo>
                <a:lnTo>
                  <a:pt x="1341" y="464"/>
                </a:lnTo>
                <a:lnTo>
                  <a:pt x="1363" y="460"/>
                </a:lnTo>
                <a:lnTo>
                  <a:pt x="1366" y="469"/>
                </a:lnTo>
                <a:lnTo>
                  <a:pt x="1355" y="469"/>
                </a:lnTo>
                <a:lnTo>
                  <a:pt x="1366" y="490"/>
                </a:lnTo>
                <a:lnTo>
                  <a:pt x="1297" y="531"/>
                </a:lnTo>
                <a:lnTo>
                  <a:pt x="1197" y="531"/>
                </a:lnTo>
                <a:lnTo>
                  <a:pt x="1154" y="559"/>
                </a:lnTo>
                <a:lnTo>
                  <a:pt x="1120" y="601"/>
                </a:lnTo>
                <a:lnTo>
                  <a:pt x="1154" y="569"/>
                </a:lnTo>
                <a:lnTo>
                  <a:pt x="1208" y="551"/>
                </a:lnTo>
                <a:lnTo>
                  <a:pt x="1228" y="565"/>
                </a:lnTo>
                <a:lnTo>
                  <a:pt x="1193" y="576"/>
                </a:lnTo>
                <a:lnTo>
                  <a:pt x="1220" y="582"/>
                </a:lnTo>
                <a:lnTo>
                  <a:pt x="1213" y="595"/>
                </a:lnTo>
                <a:lnTo>
                  <a:pt x="1234" y="618"/>
                </a:lnTo>
                <a:lnTo>
                  <a:pt x="1276" y="626"/>
                </a:lnTo>
                <a:lnTo>
                  <a:pt x="1288" y="597"/>
                </a:lnTo>
                <a:lnTo>
                  <a:pt x="1288" y="615"/>
                </a:lnTo>
                <a:lnTo>
                  <a:pt x="1299" y="613"/>
                </a:lnTo>
                <a:lnTo>
                  <a:pt x="1279" y="631"/>
                </a:lnTo>
                <a:lnTo>
                  <a:pt x="1230" y="644"/>
                </a:lnTo>
                <a:lnTo>
                  <a:pt x="1212" y="666"/>
                </a:lnTo>
                <a:lnTo>
                  <a:pt x="1198" y="647"/>
                </a:lnTo>
                <a:lnTo>
                  <a:pt x="1245" y="630"/>
                </a:lnTo>
                <a:lnTo>
                  <a:pt x="1220" y="630"/>
                </a:lnTo>
                <a:lnTo>
                  <a:pt x="1225" y="618"/>
                </a:lnTo>
                <a:lnTo>
                  <a:pt x="1184" y="632"/>
                </a:lnTo>
                <a:lnTo>
                  <a:pt x="1172" y="623"/>
                </a:lnTo>
                <a:lnTo>
                  <a:pt x="1172" y="597"/>
                </a:lnTo>
                <a:lnTo>
                  <a:pt x="1146" y="589"/>
                </a:lnTo>
                <a:lnTo>
                  <a:pt x="1126" y="631"/>
                </a:lnTo>
                <a:lnTo>
                  <a:pt x="1045" y="647"/>
                </a:lnTo>
                <a:lnTo>
                  <a:pt x="989" y="662"/>
                </a:lnTo>
                <a:lnTo>
                  <a:pt x="979" y="670"/>
                </a:lnTo>
                <a:lnTo>
                  <a:pt x="992" y="672"/>
                </a:lnTo>
                <a:lnTo>
                  <a:pt x="995" y="678"/>
                </a:lnTo>
                <a:lnTo>
                  <a:pt x="927" y="695"/>
                </a:lnTo>
                <a:lnTo>
                  <a:pt x="931" y="687"/>
                </a:lnTo>
                <a:lnTo>
                  <a:pt x="935" y="682"/>
                </a:lnTo>
                <a:lnTo>
                  <a:pt x="937" y="674"/>
                </a:lnTo>
                <a:lnTo>
                  <a:pt x="948" y="668"/>
                </a:lnTo>
                <a:lnTo>
                  <a:pt x="950" y="631"/>
                </a:lnTo>
                <a:lnTo>
                  <a:pt x="962" y="644"/>
                </a:lnTo>
                <a:lnTo>
                  <a:pt x="981" y="639"/>
                </a:lnTo>
                <a:lnTo>
                  <a:pt x="964" y="618"/>
                </a:lnTo>
                <a:lnTo>
                  <a:pt x="906" y="607"/>
                </a:lnTo>
                <a:lnTo>
                  <a:pt x="903" y="607"/>
                </a:lnTo>
                <a:lnTo>
                  <a:pt x="897" y="578"/>
                </a:lnTo>
                <a:lnTo>
                  <a:pt x="885" y="579"/>
                </a:lnTo>
                <a:lnTo>
                  <a:pt x="875" y="562"/>
                </a:lnTo>
                <a:lnTo>
                  <a:pt x="862" y="561"/>
                </a:lnTo>
                <a:lnTo>
                  <a:pt x="862" y="572"/>
                </a:lnTo>
                <a:lnTo>
                  <a:pt x="847" y="556"/>
                </a:lnTo>
                <a:lnTo>
                  <a:pt x="819" y="578"/>
                </a:lnTo>
                <a:lnTo>
                  <a:pt x="744" y="562"/>
                </a:lnTo>
                <a:lnTo>
                  <a:pt x="734" y="548"/>
                </a:lnTo>
                <a:lnTo>
                  <a:pt x="733" y="557"/>
                </a:lnTo>
                <a:lnTo>
                  <a:pt x="292" y="557"/>
                </a:lnTo>
                <a:lnTo>
                  <a:pt x="286" y="541"/>
                </a:lnTo>
                <a:lnTo>
                  <a:pt x="262" y="537"/>
                </a:lnTo>
                <a:lnTo>
                  <a:pt x="263" y="526"/>
                </a:lnTo>
                <a:lnTo>
                  <a:pt x="214" y="512"/>
                </a:lnTo>
                <a:lnTo>
                  <a:pt x="220" y="505"/>
                </a:lnTo>
                <a:lnTo>
                  <a:pt x="209" y="485"/>
                </a:lnTo>
                <a:lnTo>
                  <a:pt x="196" y="483"/>
                </a:lnTo>
                <a:lnTo>
                  <a:pt x="169" y="442"/>
                </a:lnTo>
                <a:lnTo>
                  <a:pt x="174" y="429"/>
                </a:lnTo>
                <a:lnTo>
                  <a:pt x="175" y="406"/>
                </a:lnTo>
                <a:lnTo>
                  <a:pt x="145" y="393"/>
                </a:lnTo>
                <a:lnTo>
                  <a:pt x="88" y="320"/>
                </a:lnTo>
                <a:lnTo>
                  <a:pt x="56" y="341"/>
                </a:lnTo>
                <a:lnTo>
                  <a:pt x="47" y="331"/>
                </a:lnTo>
                <a:lnTo>
                  <a:pt x="45" y="329"/>
                </a:lnTo>
                <a:lnTo>
                  <a:pt x="30" y="308"/>
                </a:lnTo>
                <a:lnTo>
                  <a:pt x="0" y="308"/>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8" name="Freeform 525"/>
          <p:cNvSpPr>
            <a:spLocks/>
          </p:cNvSpPr>
          <p:nvPr/>
        </p:nvSpPr>
        <p:spPr bwMode="auto">
          <a:xfrm>
            <a:off x="1316039" y="3170252"/>
            <a:ext cx="768352" cy="484187"/>
          </a:xfrm>
          <a:custGeom>
            <a:avLst/>
            <a:gdLst>
              <a:gd name="T0" fmla="*/ 0 w 484"/>
              <a:gd name="T1" fmla="*/ 2147483647 h 305"/>
              <a:gd name="T2" fmla="*/ 2147483647 w 484"/>
              <a:gd name="T3" fmla="*/ 2147483647 h 305"/>
              <a:gd name="T4" fmla="*/ 2147483647 w 484"/>
              <a:gd name="T5" fmla="*/ 2147483647 h 305"/>
              <a:gd name="T6" fmla="*/ 2147483647 w 484"/>
              <a:gd name="T7" fmla="*/ 2147483647 h 305"/>
              <a:gd name="T8" fmla="*/ 2147483647 w 484"/>
              <a:gd name="T9" fmla="*/ 2147483647 h 305"/>
              <a:gd name="T10" fmla="*/ 2147483647 w 484"/>
              <a:gd name="T11" fmla="*/ 2147483647 h 305"/>
              <a:gd name="T12" fmla="*/ 2147483647 w 484"/>
              <a:gd name="T13" fmla="*/ 2147483647 h 305"/>
              <a:gd name="T14" fmla="*/ 2147483647 w 484"/>
              <a:gd name="T15" fmla="*/ 2147483647 h 305"/>
              <a:gd name="T16" fmla="*/ 2147483647 w 484"/>
              <a:gd name="T17" fmla="*/ 2147483647 h 305"/>
              <a:gd name="T18" fmla="*/ 2147483647 w 484"/>
              <a:gd name="T19" fmla="*/ 2147483647 h 305"/>
              <a:gd name="T20" fmla="*/ 2147483647 w 484"/>
              <a:gd name="T21" fmla="*/ 2147483647 h 305"/>
              <a:gd name="T22" fmla="*/ 2147483647 w 484"/>
              <a:gd name="T23" fmla="*/ 2147483647 h 305"/>
              <a:gd name="T24" fmla="*/ 2147483647 w 484"/>
              <a:gd name="T25" fmla="*/ 2147483647 h 305"/>
              <a:gd name="T26" fmla="*/ 2147483647 w 484"/>
              <a:gd name="T27" fmla="*/ 2147483647 h 305"/>
              <a:gd name="T28" fmla="*/ 2147483647 w 484"/>
              <a:gd name="T29" fmla="*/ 2147483647 h 305"/>
              <a:gd name="T30" fmla="*/ 2147483647 w 484"/>
              <a:gd name="T31" fmla="*/ 2147483647 h 305"/>
              <a:gd name="T32" fmla="*/ 2147483647 w 484"/>
              <a:gd name="T33" fmla="*/ 2147483647 h 305"/>
              <a:gd name="T34" fmla="*/ 2147483647 w 484"/>
              <a:gd name="T35" fmla="*/ 2147483647 h 305"/>
              <a:gd name="T36" fmla="*/ 2147483647 w 484"/>
              <a:gd name="T37" fmla="*/ 2147483647 h 305"/>
              <a:gd name="T38" fmla="*/ 2147483647 w 484"/>
              <a:gd name="T39" fmla="*/ 2147483647 h 305"/>
              <a:gd name="T40" fmla="*/ 2147483647 w 484"/>
              <a:gd name="T41" fmla="*/ 2147483647 h 305"/>
              <a:gd name="T42" fmla="*/ 2147483647 w 484"/>
              <a:gd name="T43" fmla="*/ 2147483647 h 305"/>
              <a:gd name="T44" fmla="*/ 2147483647 w 484"/>
              <a:gd name="T45" fmla="*/ 2147483647 h 305"/>
              <a:gd name="T46" fmla="*/ 2147483647 w 484"/>
              <a:gd name="T47" fmla="*/ 2147483647 h 305"/>
              <a:gd name="T48" fmla="*/ 2147483647 w 484"/>
              <a:gd name="T49" fmla="*/ 2147483647 h 305"/>
              <a:gd name="T50" fmla="*/ 2147483647 w 484"/>
              <a:gd name="T51" fmla="*/ 2147483647 h 305"/>
              <a:gd name="T52" fmla="*/ 2147483647 w 484"/>
              <a:gd name="T53" fmla="*/ 2147483647 h 305"/>
              <a:gd name="T54" fmla="*/ 2147483647 w 484"/>
              <a:gd name="T55" fmla="*/ 2147483647 h 305"/>
              <a:gd name="T56" fmla="*/ 2147483647 w 484"/>
              <a:gd name="T57" fmla="*/ 2147483647 h 305"/>
              <a:gd name="T58" fmla="*/ 2147483647 w 484"/>
              <a:gd name="T59" fmla="*/ 2147483647 h 305"/>
              <a:gd name="T60" fmla="*/ 2147483647 w 484"/>
              <a:gd name="T61" fmla="*/ 2147483647 h 305"/>
              <a:gd name="T62" fmla="*/ 2147483647 w 484"/>
              <a:gd name="T63" fmla="*/ 2147483647 h 305"/>
              <a:gd name="T64" fmla="*/ 2147483647 w 484"/>
              <a:gd name="T65" fmla="*/ 2147483647 h 305"/>
              <a:gd name="T66" fmla="*/ 2147483647 w 484"/>
              <a:gd name="T67" fmla="*/ 2147483647 h 305"/>
              <a:gd name="T68" fmla="*/ 2147483647 w 484"/>
              <a:gd name="T69" fmla="*/ 2147483647 h 305"/>
              <a:gd name="T70" fmla="*/ 2147483647 w 484"/>
              <a:gd name="T71" fmla="*/ 2147483647 h 305"/>
              <a:gd name="T72" fmla="*/ 2147483647 w 484"/>
              <a:gd name="T73" fmla="*/ 2147483647 h 305"/>
              <a:gd name="T74" fmla="*/ 2147483647 w 484"/>
              <a:gd name="T75" fmla="*/ 2147483647 h 305"/>
              <a:gd name="T76" fmla="*/ 2147483647 w 484"/>
              <a:gd name="T77" fmla="*/ 2147483647 h 305"/>
              <a:gd name="T78" fmla="*/ 2147483647 w 484"/>
              <a:gd name="T79" fmla="*/ 2147483647 h 305"/>
              <a:gd name="T80" fmla="*/ 2147483647 w 484"/>
              <a:gd name="T81" fmla="*/ 2147483647 h 305"/>
              <a:gd name="T82" fmla="*/ 2147483647 w 484"/>
              <a:gd name="T83" fmla="*/ 2147483647 h 305"/>
              <a:gd name="T84" fmla="*/ 2147483647 w 484"/>
              <a:gd name="T85" fmla="*/ 2147483647 h 305"/>
              <a:gd name="T86" fmla="*/ 2147483647 w 484"/>
              <a:gd name="T87" fmla="*/ 2147483647 h 305"/>
              <a:gd name="T88" fmla="*/ 2147483647 w 484"/>
              <a:gd name="T89" fmla="*/ 0 h 305"/>
              <a:gd name="T90" fmla="*/ 0 w 484"/>
              <a:gd name="T91" fmla="*/ 2147483647 h 3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305"/>
              <a:gd name="T140" fmla="*/ 484 w 484"/>
              <a:gd name="T141" fmla="*/ 305 h 3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305">
                <a:moveTo>
                  <a:pt x="0" y="3"/>
                </a:moveTo>
                <a:lnTo>
                  <a:pt x="23" y="50"/>
                </a:lnTo>
                <a:lnTo>
                  <a:pt x="50" y="72"/>
                </a:lnTo>
                <a:lnTo>
                  <a:pt x="48" y="85"/>
                </a:lnTo>
                <a:lnTo>
                  <a:pt x="34" y="88"/>
                </a:lnTo>
                <a:lnTo>
                  <a:pt x="64" y="98"/>
                </a:lnTo>
                <a:lnTo>
                  <a:pt x="81" y="120"/>
                </a:lnTo>
                <a:lnTo>
                  <a:pt x="80" y="138"/>
                </a:lnTo>
                <a:lnTo>
                  <a:pt x="115" y="168"/>
                </a:lnTo>
                <a:lnTo>
                  <a:pt x="122" y="158"/>
                </a:lnTo>
                <a:lnTo>
                  <a:pt x="41" y="43"/>
                </a:lnTo>
                <a:lnTo>
                  <a:pt x="36" y="12"/>
                </a:lnTo>
                <a:lnTo>
                  <a:pt x="53" y="20"/>
                </a:lnTo>
                <a:lnTo>
                  <a:pt x="84" y="70"/>
                </a:lnTo>
                <a:lnTo>
                  <a:pt x="126" y="108"/>
                </a:lnTo>
                <a:lnTo>
                  <a:pt x="125" y="122"/>
                </a:lnTo>
                <a:lnTo>
                  <a:pt x="184" y="173"/>
                </a:lnTo>
                <a:lnTo>
                  <a:pt x="192" y="195"/>
                </a:lnTo>
                <a:lnTo>
                  <a:pt x="184" y="210"/>
                </a:lnTo>
                <a:lnTo>
                  <a:pt x="198" y="229"/>
                </a:lnTo>
                <a:lnTo>
                  <a:pt x="313" y="283"/>
                </a:lnTo>
                <a:lnTo>
                  <a:pt x="363" y="279"/>
                </a:lnTo>
                <a:lnTo>
                  <a:pt x="396" y="304"/>
                </a:lnTo>
                <a:lnTo>
                  <a:pt x="409" y="279"/>
                </a:lnTo>
                <a:lnTo>
                  <a:pt x="425" y="279"/>
                </a:lnTo>
                <a:lnTo>
                  <a:pt x="408" y="258"/>
                </a:lnTo>
                <a:lnTo>
                  <a:pt x="445" y="249"/>
                </a:lnTo>
                <a:lnTo>
                  <a:pt x="458" y="240"/>
                </a:lnTo>
                <a:lnTo>
                  <a:pt x="463" y="235"/>
                </a:lnTo>
                <a:lnTo>
                  <a:pt x="467" y="247"/>
                </a:lnTo>
                <a:lnTo>
                  <a:pt x="483" y="196"/>
                </a:lnTo>
                <a:lnTo>
                  <a:pt x="462" y="188"/>
                </a:lnTo>
                <a:lnTo>
                  <a:pt x="426" y="196"/>
                </a:lnTo>
                <a:lnTo>
                  <a:pt x="407" y="240"/>
                </a:lnTo>
                <a:lnTo>
                  <a:pt x="360" y="245"/>
                </a:lnTo>
                <a:lnTo>
                  <a:pt x="341" y="233"/>
                </a:lnTo>
                <a:lnTo>
                  <a:pt x="310" y="179"/>
                </a:lnTo>
                <a:lnTo>
                  <a:pt x="309" y="138"/>
                </a:lnTo>
                <a:lnTo>
                  <a:pt x="319" y="118"/>
                </a:lnTo>
                <a:lnTo>
                  <a:pt x="288" y="107"/>
                </a:lnTo>
                <a:lnTo>
                  <a:pt x="248" y="50"/>
                </a:lnTo>
                <a:lnTo>
                  <a:pt x="214" y="62"/>
                </a:lnTo>
                <a:lnTo>
                  <a:pt x="170" y="15"/>
                </a:lnTo>
                <a:lnTo>
                  <a:pt x="97" y="25"/>
                </a:lnTo>
                <a:lnTo>
                  <a:pt x="37" y="0"/>
                </a:lnTo>
                <a:lnTo>
                  <a:pt x="0" y="3"/>
                </a:lnTo>
              </a:path>
            </a:pathLst>
          </a:custGeom>
          <a:solidFill>
            <a:srgbClr val="FF9999"/>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69" name="Freeform 526"/>
          <p:cNvSpPr>
            <a:spLocks/>
          </p:cNvSpPr>
          <p:nvPr/>
        </p:nvSpPr>
        <p:spPr bwMode="auto">
          <a:xfrm>
            <a:off x="1122364" y="2665414"/>
            <a:ext cx="1465263" cy="711200"/>
          </a:xfrm>
          <a:custGeom>
            <a:avLst/>
            <a:gdLst>
              <a:gd name="T0" fmla="*/ 2147483647 w 923"/>
              <a:gd name="T1" fmla="*/ 2147483647 h 448"/>
              <a:gd name="T2" fmla="*/ 2147483647 w 923"/>
              <a:gd name="T3" fmla="*/ 2147483647 h 448"/>
              <a:gd name="T4" fmla="*/ 2147483647 w 923"/>
              <a:gd name="T5" fmla="*/ 2147483647 h 448"/>
              <a:gd name="T6" fmla="*/ 2147483647 w 923"/>
              <a:gd name="T7" fmla="*/ 2147483647 h 448"/>
              <a:gd name="T8" fmla="*/ 2147483647 w 923"/>
              <a:gd name="T9" fmla="*/ 2147483647 h 448"/>
              <a:gd name="T10" fmla="*/ 2147483647 w 923"/>
              <a:gd name="T11" fmla="*/ 2147483647 h 448"/>
              <a:gd name="T12" fmla="*/ 2147483647 w 923"/>
              <a:gd name="T13" fmla="*/ 2147483647 h 448"/>
              <a:gd name="T14" fmla="*/ 2147483647 w 923"/>
              <a:gd name="T15" fmla="*/ 2147483647 h 448"/>
              <a:gd name="T16" fmla="*/ 2147483647 w 923"/>
              <a:gd name="T17" fmla="*/ 2147483647 h 448"/>
              <a:gd name="T18" fmla="*/ 2147483647 w 923"/>
              <a:gd name="T19" fmla="*/ 2147483647 h 448"/>
              <a:gd name="T20" fmla="*/ 2147483647 w 923"/>
              <a:gd name="T21" fmla="*/ 2147483647 h 448"/>
              <a:gd name="T22" fmla="*/ 2147483647 w 923"/>
              <a:gd name="T23" fmla="*/ 2147483647 h 448"/>
              <a:gd name="T24" fmla="*/ 2147483647 w 923"/>
              <a:gd name="T25" fmla="*/ 2147483647 h 448"/>
              <a:gd name="T26" fmla="*/ 2147483647 w 923"/>
              <a:gd name="T27" fmla="*/ 2147483647 h 448"/>
              <a:gd name="T28" fmla="*/ 2147483647 w 923"/>
              <a:gd name="T29" fmla="*/ 2147483647 h 448"/>
              <a:gd name="T30" fmla="*/ 2147483647 w 923"/>
              <a:gd name="T31" fmla="*/ 2147483647 h 448"/>
              <a:gd name="T32" fmla="*/ 2147483647 w 923"/>
              <a:gd name="T33" fmla="*/ 2147483647 h 448"/>
              <a:gd name="T34" fmla="*/ 2147483647 w 923"/>
              <a:gd name="T35" fmla="*/ 2147483647 h 448"/>
              <a:gd name="T36" fmla="*/ 2147483647 w 923"/>
              <a:gd name="T37" fmla="*/ 2147483647 h 448"/>
              <a:gd name="T38" fmla="*/ 2147483647 w 923"/>
              <a:gd name="T39" fmla="*/ 2147483647 h 448"/>
              <a:gd name="T40" fmla="*/ 2147483647 w 923"/>
              <a:gd name="T41" fmla="*/ 2147483647 h 448"/>
              <a:gd name="T42" fmla="*/ 2147483647 w 923"/>
              <a:gd name="T43" fmla="*/ 2147483647 h 448"/>
              <a:gd name="T44" fmla="*/ 2147483647 w 923"/>
              <a:gd name="T45" fmla="*/ 2147483647 h 448"/>
              <a:gd name="T46" fmla="*/ 2147483647 w 923"/>
              <a:gd name="T47" fmla="*/ 2147483647 h 448"/>
              <a:gd name="T48" fmla="*/ 2147483647 w 923"/>
              <a:gd name="T49" fmla="*/ 2147483647 h 448"/>
              <a:gd name="T50" fmla="*/ 2147483647 w 923"/>
              <a:gd name="T51" fmla="*/ 2147483647 h 448"/>
              <a:gd name="T52" fmla="*/ 2147483647 w 923"/>
              <a:gd name="T53" fmla="*/ 2147483647 h 448"/>
              <a:gd name="T54" fmla="*/ 2147483647 w 923"/>
              <a:gd name="T55" fmla="*/ 2147483647 h 448"/>
              <a:gd name="T56" fmla="*/ 2147483647 w 923"/>
              <a:gd name="T57" fmla="*/ 2147483647 h 448"/>
              <a:gd name="T58" fmla="*/ 2147483647 w 923"/>
              <a:gd name="T59" fmla="*/ 2147483647 h 448"/>
              <a:gd name="T60" fmla="*/ 2147483647 w 923"/>
              <a:gd name="T61" fmla="*/ 2147483647 h 448"/>
              <a:gd name="T62" fmla="*/ 2147483647 w 923"/>
              <a:gd name="T63" fmla="*/ 2147483647 h 448"/>
              <a:gd name="T64" fmla="*/ 2147483647 w 923"/>
              <a:gd name="T65" fmla="*/ 2147483647 h 448"/>
              <a:gd name="T66" fmla="*/ 2147483647 w 923"/>
              <a:gd name="T67" fmla="*/ 2147483647 h 448"/>
              <a:gd name="T68" fmla="*/ 2147483647 w 923"/>
              <a:gd name="T69" fmla="*/ 2147483647 h 448"/>
              <a:gd name="T70" fmla="*/ 2147483647 w 923"/>
              <a:gd name="T71" fmla="*/ 2147483647 h 448"/>
              <a:gd name="T72" fmla="*/ 2147483647 w 923"/>
              <a:gd name="T73" fmla="*/ 2147483647 h 448"/>
              <a:gd name="T74" fmla="*/ 2147483647 w 923"/>
              <a:gd name="T75" fmla="*/ 2147483647 h 448"/>
              <a:gd name="T76" fmla="*/ 2147483647 w 923"/>
              <a:gd name="T77" fmla="*/ 2147483647 h 448"/>
              <a:gd name="T78" fmla="*/ 2147483647 w 923"/>
              <a:gd name="T79" fmla="*/ 2147483647 h 448"/>
              <a:gd name="T80" fmla="*/ 2147483647 w 923"/>
              <a:gd name="T81" fmla="*/ 2147483647 h 448"/>
              <a:gd name="T82" fmla="*/ 2147483647 w 923"/>
              <a:gd name="T83" fmla="*/ 2147483647 h 448"/>
              <a:gd name="T84" fmla="*/ 2147483647 w 923"/>
              <a:gd name="T85" fmla="*/ 2147483647 h 448"/>
              <a:gd name="T86" fmla="*/ 2147483647 w 923"/>
              <a:gd name="T87" fmla="*/ 2147483647 h 448"/>
              <a:gd name="T88" fmla="*/ 2147483647 w 923"/>
              <a:gd name="T89" fmla="*/ 0 h 448"/>
              <a:gd name="T90" fmla="*/ 2147483647 w 923"/>
              <a:gd name="T91" fmla="*/ 2147483647 h 448"/>
              <a:gd name="T92" fmla="*/ 2147483647 w 923"/>
              <a:gd name="T93" fmla="*/ 2147483647 h 448"/>
              <a:gd name="T94" fmla="*/ 0 w 923"/>
              <a:gd name="T95" fmla="*/ 2147483647 h 4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3"/>
              <a:gd name="T145" fmla="*/ 0 h 448"/>
              <a:gd name="T146" fmla="*/ 923 w 923"/>
              <a:gd name="T147" fmla="*/ 448 h 4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3" h="448">
                <a:moveTo>
                  <a:pt x="0" y="25"/>
                </a:moveTo>
                <a:lnTo>
                  <a:pt x="11" y="61"/>
                </a:lnTo>
                <a:lnTo>
                  <a:pt x="24" y="65"/>
                </a:lnTo>
                <a:lnTo>
                  <a:pt x="13" y="67"/>
                </a:lnTo>
                <a:lnTo>
                  <a:pt x="5" y="178"/>
                </a:lnTo>
                <a:lnTo>
                  <a:pt x="28" y="220"/>
                </a:lnTo>
                <a:lnTo>
                  <a:pt x="44" y="220"/>
                </a:lnTo>
                <a:lnTo>
                  <a:pt x="38" y="237"/>
                </a:lnTo>
                <a:lnTo>
                  <a:pt x="67" y="284"/>
                </a:lnTo>
                <a:lnTo>
                  <a:pt x="98" y="294"/>
                </a:lnTo>
                <a:lnTo>
                  <a:pt x="122" y="321"/>
                </a:lnTo>
                <a:lnTo>
                  <a:pt x="159" y="318"/>
                </a:lnTo>
                <a:lnTo>
                  <a:pt x="219" y="343"/>
                </a:lnTo>
                <a:lnTo>
                  <a:pt x="292" y="333"/>
                </a:lnTo>
                <a:lnTo>
                  <a:pt x="336" y="380"/>
                </a:lnTo>
                <a:lnTo>
                  <a:pt x="370" y="368"/>
                </a:lnTo>
                <a:lnTo>
                  <a:pt x="410" y="425"/>
                </a:lnTo>
                <a:lnTo>
                  <a:pt x="441" y="436"/>
                </a:lnTo>
                <a:lnTo>
                  <a:pt x="438" y="403"/>
                </a:lnTo>
                <a:lnTo>
                  <a:pt x="471" y="384"/>
                </a:lnTo>
                <a:lnTo>
                  <a:pt x="474" y="368"/>
                </a:lnTo>
                <a:lnTo>
                  <a:pt x="522" y="368"/>
                </a:lnTo>
                <a:lnTo>
                  <a:pt x="564" y="380"/>
                </a:lnTo>
                <a:lnTo>
                  <a:pt x="565" y="361"/>
                </a:lnTo>
                <a:lnTo>
                  <a:pt x="548" y="359"/>
                </a:lnTo>
                <a:lnTo>
                  <a:pt x="583" y="358"/>
                </a:lnTo>
                <a:lnTo>
                  <a:pt x="585" y="349"/>
                </a:lnTo>
                <a:lnTo>
                  <a:pt x="588" y="360"/>
                </a:lnTo>
                <a:lnTo>
                  <a:pt x="653" y="364"/>
                </a:lnTo>
                <a:lnTo>
                  <a:pt x="670" y="380"/>
                </a:lnTo>
                <a:lnTo>
                  <a:pt x="673" y="409"/>
                </a:lnTo>
                <a:lnTo>
                  <a:pt x="694" y="447"/>
                </a:lnTo>
                <a:lnTo>
                  <a:pt x="706" y="445"/>
                </a:lnTo>
                <a:lnTo>
                  <a:pt x="711" y="416"/>
                </a:lnTo>
                <a:lnTo>
                  <a:pt x="690" y="349"/>
                </a:lnTo>
                <a:lnTo>
                  <a:pt x="703" y="320"/>
                </a:lnTo>
                <a:lnTo>
                  <a:pt x="784" y="265"/>
                </a:lnTo>
                <a:lnTo>
                  <a:pt x="768" y="259"/>
                </a:lnTo>
                <a:lnTo>
                  <a:pt x="783" y="257"/>
                </a:lnTo>
                <a:lnTo>
                  <a:pt x="771" y="239"/>
                </a:lnTo>
                <a:lnTo>
                  <a:pt x="774" y="223"/>
                </a:lnTo>
                <a:lnTo>
                  <a:pt x="757" y="210"/>
                </a:lnTo>
                <a:lnTo>
                  <a:pt x="774" y="219"/>
                </a:lnTo>
                <a:lnTo>
                  <a:pt x="769" y="199"/>
                </a:lnTo>
                <a:lnTo>
                  <a:pt x="781" y="193"/>
                </a:lnTo>
                <a:lnTo>
                  <a:pt x="783" y="237"/>
                </a:lnTo>
                <a:lnTo>
                  <a:pt x="795" y="211"/>
                </a:lnTo>
                <a:lnTo>
                  <a:pt x="787" y="191"/>
                </a:lnTo>
                <a:lnTo>
                  <a:pt x="796" y="203"/>
                </a:lnTo>
                <a:lnTo>
                  <a:pt x="812" y="168"/>
                </a:lnTo>
                <a:lnTo>
                  <a:pt x="877" y="152"/>
                </a:lnTo>
                <a:lnTo>
                  <a:pt x="860" y="142"/>
                </a:lnTo>
                <a:lnTo>
                  <a:pt x="872" y="115"/>
                </a:lnTo>
                <a:lnTo>
                  <a:pt x="921" y="95"/>
                </a:lnTo>
                <a:lnTo>
                  <a:pt x="922" y="84"/>
                </a:lnTo>
                <a:lnTo>
                  <a:pt x="910" y="75"/>
                </a:lnTo>
                <a:lnTo>
                  <a:pt x="910" y="49"/>
                </a:lnTo>
                <a:lnTo>
                  <a:pt x="884" y="41"/>
                </a:lnTo>
                <a:lnTo>
                  <a:pt x="864" y="83"/>
                </a:lnTo>
                <a:lnTo>
                  <a:pt x="783" y="99"/>
                </a:lnTo>
                <a:lnTo>
                  <a:pt x="777" y="117"/>
                </a:lnTo>
                <a:lnTo>
                  <a:pt x="730" y="124"/>
                </a:lnTo>
                <a:lnTo>
                  <a:pt x="733" y="130"/>
                </a:lnTo>
                <a:lnTo>
                  <a:pt x="686" y="156"/>
                </a:lnTo>
                <a:lnTo>
                  <a:pt x="666" y="155"/>
                </a:lnTo>
                <a:lnTo>
                  <a:pt x="665" y="147"/>
                </a:lnTo>
                <a:lnTo>
                  <a:pt x="669" y="139"/>
                </a:lnTo>
                <a:lnTo>
                  <a:pt x="673" y="134"/>
                </a:lnTo>
                <a:lnTo>
                  <a:pt x="675" y="126"/>
                </a:lnTo>
                <a:lnTo>
                  <a:pt x="669" y="107"/>
                </a:lnTo>
                <a:lnTo>
                  <a:pt x="652" y="114"/>
                </a:lnTo>
                <a:lnTo>
                  <a:pt x="658" y="83"/>
                </a:lnTo>
                <a:lnTo>
                  <a:pt x="634" y="75"/>
                </a:lnTo>
                <a:lnTo>
                  <a:pt x="615" y="95"/>
                </a:lnTo>
                <a:lnTo>
                  <a:pt x="607" y="149"/>
                </a:lnTo>
                <a:lnTo>
                  <a:pt x="593" y="150"/>
                </a:lnTo>
                <a:lnTo>
                  <a:pt x="588" y="125"/>
                </a:lnTo>
                <a:lnTo>
                  <a:pt x="600" y="85"/>
                </a:lnTo>
                <a:lnTo>
                  <a:pt x="589" y="91"/>
                </a:lnTo>
                <a:lnTo>
                  <a:pt x="609" y="70"/>
                </a:lnTo>
                <a:lnTo>
                  <a:pt x="651" y="70"/>
                </a:lnTo>
                <a:lnTo>
                  <a:pt x="644" y="59"/>
                </a:lnTo>
                <a:lnTo>
                  <a:pt x="641" y="59"/>
                </a:lnTo>
                <a:lnTo>
                  <a:pt x="579" y="53"/>
                </a:lnTo>
                <a:lnTo>
                  <a:pt x="589" y="40"/>
                </a:lnTo>
                <a:lnTo>
                  <a:pt x="551" y="57"/>
                </a:lnTo>
                <a:lnTo>
                  <a:pt x="522" y="57"/>
                </a:lnTo>
                <a:lnTo>
                  <a:pt x="557" y="30"/>
                </a:lnTo>
                <a:lnTo>
                  <a:pt x="482" y="14"/>
                </a:lnTo>
                <a:lnTo>
                  <a:pt x="472" y="0"/>
                </a:lnTo>
                <a:lnTo>
                  <a:pt x="471" y="9"/>
                </a:lnTo>
                <a:lnTo>
                  <a:pt x="30" y="9"/>
                </a:lnTo>
                <a:lnTo>
                  <a:pt x="39" y="27"/>
                </a:lnTo>
                <a:lnTo>
                  <a:pt x="28" y="41"/>
                </a:lnTo>
                <a:lnTo>
                  <a:pt x="32" y="26"/>
                </a:lnTo>
                <a:lnTo>
                  <a:pt x="0" y="25"/>
                </a:lnTo>
              </a:path>
            </a:pathLst>
          </a:custGeom>
          <a:solidFill>
            <a:srgbClr val="FF6600"/>
          </a:solidFill>
          <a:ln w="3175" cap="rnd">
            <a:solidFill>
              <a:srgbClr val="000000"/>
            </a:solidFill>
            <a:round/>
            <a:headEnd/>
            <a:tailEnd/>
          </a:ln>
        </p:spPr>
        <p:txBody>
          <a:bodyPr/>
          <a:lstStyle/>
          <a:p>
            <a:pPr eaLnBrk="0" hangingPunct="0">
              <a:defRPr/>
            </a:pPr>
            <a:endParaRPr lang="en-ZA" sz="1200"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70" name="Rectangle 527"/>
          <p:cNvSpPr>
            <a:spLocks noChangeArrowheads="1"/>
          </p:cNvSpPr>
          <p:nvPr/>
        </p:nvSpPr>
        <p:spPr bwMode="auto">
          <a:xfrm>
            <a:off x="3276602" y="5084764"/>
            <a:ext cx="2857500" cy="406400"/>
          </a:xfrm>
          <a:prstGeom prst="rect">
            <a:avLst/>
          </a:prstGeom>
          <a:solidFill>
            <a:srgbClr val="C00000"/>
          </a:solidFill>
          <a:ln w="9525">
            <a:noFill/>
            <a:miter lim="800000"/>
            <a:headEnd/>
            <a:tailEnd/>
          </a:ln>
          <a:effectLst>
            <a:prstShdw prst="shdw17" dist="17961" dir="2700000">
              <a:srgbClr val="FF0000">
                <a:gamma/>
                <a:shade val="60000"/>
                <a:invGamma/>
              </a:srgbClr>
            </a:prstShdw>
          </a:effectLst>
        </p:spPr>
        <p:txBody>
          <a:bodyPr wrap="none" lIns="45720" rIns="45720" anchor="ctr"/>
          <a:lstStyle/>
          <a:p>
            <a:pPr algn="ctr" eaLnBrk="0" hangingPunct="0">
              <a:defRPr/>
            </a:pPr>
            <a:r>
              <a:rPr lang="en-US" sz="1600" b="1" dirty="0">
                <a:solidFill>
                  <a:prstClr val="white"/>
                </a:solidFill>
                <a:effectLst>
                  <a:outerShdw blurRad="38100" dist="38100" dir="2700000" algn="tl">
                    <a:srgbClr val="000000"/>
                  </a:outerShdw>
                </a:effectLst>
                <a:latin typeface="Trebuchet MS" panose="020B0603020202020204" pitchFamily="34" charset="0"/>
                <a:ea typeface="ヒラギノ角ゴ Pro W3" pitchFamily="-112" charset="-128"/>
                <a:cs typeface="Arial" pitchFamily="34" charset="0"/>
              </a:rPr>
              <a:t>AFRICA</a:t>
            </a:r>
          </a:p>
        </p:txBody>
      </p:sp>
      <p:sp>
        <p:nvSpPr>
          <p:cNvPr id="1071" name="Rectangle 528"/>
          <p:cNvSpPr>
            <a:spLocks noChangeArrowheads="1"/>
          </p:cNvSpPr>
          <p:nvPr/>
        </p:nvSpPr>
        <p:spPr bwMode="auto">
          <a:xfrm>
            <a:off x="3276603" y="5503877"/>
            <a:ext cx="2867025" cy="485775"/>
          </a:xfrm>
          <a:prstGeom prst="rect">
            <a:avLst/>
          </a:prstGeom>
          <a:solidFill>
            <a:schemeClr val="bg1"/>
          </a:solidFill>
          <a:ln w="9525">
            <a:noFill/>
            <a:miter lim="800000"/>
            <a:headEnd/>
            <a:tailEnd/>
          </a:ln>
          <a:effectLst>
            <a:prstShdw prst="shdw17" dist="17961" dir="2700000">
              <a:srgbClr val="988883"/>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srgbClr val="000000"/>
                </a:solidFill>
                <a:latin typeface="Trebuchet MS" panose="020B0603020202020204" pitchFamily="34" charset="0"/>
                <a:ea typeface="ヒラギノ角ゴ Pro W3" pitchFamily="-112" charset="-128"/>
                <a:cs typeface="Arial" pitchFamily="34" charset="0"/>
              </a:rPr>
              <a:t>6,722,800 arrivals</a:t>
            </a:r>
          </a:p>
          <a:p>
            <a:pPr marL="187325" indent="-187325" eaLnBrk="0" hangingPunct="0">
              <a:buClr>
                <a:prstClr val="black"/>
              </a:buClr>
              <a:buSzPct val="65000"/>
              <a:buFont typeface="Wingdings" pitchFamily="2" charset="2"/>
              <a:buChar char="l"/>
              <a:defRPr/>
            </a:pPr>
            <a:r>
              <a:rPr lang="en-US" sz="1200" b="1" dirty="0" smtClean="0">
                <a:solidFill>
                  <a:srgbClr val="FF0000"/>
                </a:solidFill>
                <a:latin typeface="Trebuchet MS" panose="020B0603020202020204" pitchFamily="34" charset="0"/>
                <a:ea typeface="ヒラギノ角ゴ Pro W3" pitchFamily="-112" charset="-128"/>
                <a:cs typeface="Arial" pitchFamily="34" charset="0"/>
              </a:rPr>
              <a:t>7.4% </a:t>
            </a:r>
            <a:r>
              <a:rPr lang="en-US" sz="1200" b="1" dirty="0">
                <a:solidFill>
                  <a:srgbClr val="FF0000"/>
                </a:solidFill>
                <a:latin typeface="Trebuchet MS" panose="020B0603020202020204" pitchFamily="34" charset="0"/>
                <a:ea typeface="ヒラギノ角ゴ Pro W3" pitchFamily="-112" charset="-128"/>
                <a:cs typeface="Arial" pitchFamily="34" charset="0"/>
              </a:rPr>
              <a:t>down </a:t>
            </a:r>
            <a:r>
              <a:rPr lang="en-US" sz="1200" b="1" dirty="0">
                <a:solidFill>
                  <a:prstClr val="black"/>
                </a:solidFill>
                <a:latin typeface="Trebuchet MS" panose="020B0603020202020204" pitchFamily="34" charset="0"/>
                <a:ea typeface="ヒラギノ角ゴ Pro W3" pitchFamily="-112" charset="-128"/>
                <a:cs typeface="Arial" pitchFamily="34" charset="0"/>
              </a:rPr>
              <a:t>from 2014</a:t>
            </a:r>
          </a:p>
        </p:txBody>
      </p:sp>
      <p:sp>
        <p:nvSpPr>
          <p:cNvPr id="1072" name="Rectangle 529"/>
          <p:cNvSpPr>
            <a:spLocks noChangeArrowheads="1"/>
          </p:cNvSpPr>
          <p:nvPr/>
        </p:nvSpPr>
        <p:spPr bwMode="auto">
          <a:xfrm>
            <a:off x="690565" y="4233864"/>
            <a:ext cx="2370138" cy="254000"/>
          </a:xfrm>
          <a:prstGeom prst="rect">
            <a:avLst/>
          </a:prstGeom>
          <a:solidFill>
            <a:srgbClr val="FF9999"/>
          </a:solidFill>
          <a:ln w="9525">
            <a:noFill/>
            <a:miter lim="800000"/>
            <a:headEnd/>
            <a:tailEnd/>
          </a:ln>
          <a:effectLst>
            <a:prstShdw prst="shdw17" dist="17961" dir="2700000">
              <a:schemeClr val="hlink">
                <a:gamma/>
                <a:shade val="60000"/>
                <a:invGamma/>
              </a:schemeClr>
            </a:prstShdw>
          </a:effectLst>
        </p:spPr>
        <p:txBody>
          <a:bodyPr wrap="none" lIns="45720" rIns="45720" anchor="ctr"/>
          <a:lstStyle/>
          <a:p>
            <a:pPr algn="ctr" eaLnBrk="0" hangingPunct="0">
              <a:defRPr/>
            </a:pPr>
            <a:r>
              <a:rPr lang="en-US" sz="1200" b="1" dirty="0">
                <a:solidFill>
                  <a:prstClr val="black"/>
                </a:solidFill>
                <a:latin typeface="Trebuchet MS" panose="020B0603020202020204" pitchFamily="34" charset="0"/>
                <a:ea typeface="ヒラギノ角ゴ Pro W3" pitchFamily="-112" charset="-128"/>
                <a:cs typeface="Arial" pitchFamily="34" charset="0"/>
              </a:rPr>
              <a:t>Central &amp; South America</a:t>
            </a:r>
          </a:p>
        </p:txBody>
      </p:sp>
      <p:sp>
        <p:nvSpPr>
          <p:cNvPr id="1073" name="Rectangle 530"/>
          <p:cNvSpPr>
            <a:spLocks noChangeArrowheads="1"/>
          </p:cNvSpPr>
          <p:nvPr/>
        </p:nvSpPr>
        <p:spPr bwMode="auto">
          <a:xfrm>
            <a:off x="685802" y="4500564"/>
            <a:ext cx="2374900" cy="431800"/>
          </a:xfrm>
          <a:prstGeom prst="rect">
            <a:avLst/>
          </a:prstGeom>
          <a:solidFill>
            <a:schemeClr val="bg1"/>
          </a:solidFill>
          <a:ln w="9525">
            <a:noFill/>
            <a:miter lim="800000"/>
            <a:headEnd/>
            <a:tailEnd/>
          </a:ln>
          <a:effectLst>
            <a:prstShdw prst="shdw17" dist="17961" dir="2700000">
              <a:srgbClr val="958965"/>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srgbClr val="000000"/>
                </a:solidFill>
                <a:latin typeface="Trebuchet MS" panose="020B0603020202020204" pitchFamily="34" charset="0"/>
                <a:ea typeface="ヒラギノ角ゴ Pro W3" pitchFamily="-112" charset="-128"/>
                <a:cs typeface="Arial" pitchFamily="34" charset="0"/>
              </a:rPr>
              <a:t>50,304 arrivals</a:t>
            </a:r>
          </a:p>
          <a:p>
            <a:pPr marL="187325" indent="-187325" eaLnBrk="0" hangingPunct="0">
              <a:buClr>
                <a:prstClr val="black"/>
              </a:buClr>
              <a:buSzPct val="65000"/>
              <a:buFont typeface="Wingdings" pitchFamily="2" charset="2"/>
              <a:buChar char="l"/>
              <a:defRPr/>
            </a:pPr>
            <a:r>
              <a:rPr lang="en-US" sz="1200" b="1" dirty="0" smtClean="0">
                <a:solidFill>
                  <a:srgbClr val="FF0000"/>
                </a:solidFill>
                <a:latin typeface="Trebuchet MS" panose="020B0603020202020204" pitchFamily="34" charset="0"/>
                <a:ea typeface="ヒラギノ角ゴ Pro W3" pitchFamily="-112" charset="-128"/>
                <a:cs typeface="Arial" pitchFamily="34" charset="0"/>
              </a:rPr>
              <a:t>22.7% down </a:t>
            </a:r>
            <a:r>
              <a:rPr lang="en-US" sz="1200" b="1" dirty="0" smtClean="0">
                <a:solidFill>
                  <a:srgbClr val="000000"/>
                </a:solidFill>
                <a:latin typeface="Trebuchet MS" panose="020B0603020202020204" pitchFamily="34" charset="0"/>
                <a:ea typeface="ヒラギノ角ゴ Pro W3" pitchFamily="-112" charset="-128"/>
                <a:cs typeface="Arial" pitchFamily="34" charset="0"/>
              </a:rPr>
              <a:t>from 2014</a:t>
            </a:r>
            <a:endParaRPr lang="en-US" sz="1200" b="1"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74" name="Rectangle 531"/>
          <p:cNvSpPr>
            <a:spLocks noChangeArrowheads="1"/>
          </p:cNvSpPr>
          <p:nvPr/>
        </p:nvSpPr>
        <p:spPr bwMode="auto">
          <a:xfrm>
            <a:off x="614365" y="2138364"/>
            <a:ext cx="2370138" cy="254000"/>
          </a:xfrm>
          <a:prstGeom prst="rect">
            <a:avLst/>
          </a:prstGeom>
          <a:solidFill>
            <a:srgbClr val="FF6600"/>
          </a:solidFill>
          <a:ln w="9525">
            <a:noFill/>
            <a:miter lim="800000"/>
            <a:headEnd/>
            <a:tailEnd/>
          </a:ln>
          <a:effectLst>
            <a:prstShdw prst="shdw17" dist="17961" dir="2700000">
              <a:srgbClr val="FF6600">
                <a:gamma/>
                <a:shade val="60000"/>
                <a:invGamma/>
              </a:srgbClr>
            </a:prstShdw>
          </a:effectLst>
        </p:spPr>
        <p:txBody>
          <a:bodyPr wrap="none" lIns="45720" rIns="45720" anchor="ctr"/>
          <a:lstStyle/>
          <a:p>
            <a:pPr algn="ctr" eaLnBrk="0" hangingPunct="0">
              <a:defRPr/>
            </a:pPr>
            <a:r>
              <a:rPr lang="en-US" sz="1200" b="1" dirty="0">
                <a:solidFill>
                  <a:prstClr val="white"/>
                </a:solidFill>
                <a:effectLst>
                  <a:outerShdw blurRad="38100" dist="38100" dir="2700000" algn="tl">
                    <a:srgbClr val="000000"/>
                  </a:outerShdw>
                </a:effectLst>
                <a:latin typeface="Trebuchet MS" panose="020B0603020202020204" pitchFamily="34" charset="0"/>
                <a:ea typeface="ヒラギノ角ゴ Pro W3" pitchFamily="-112" charset="-128"/>
                <a:cs typeface="Arial" pitchFamily="34" charset="0"/>
              </a:rPr>
              <a:t>North America</a:t>
            </a:r>
          </a:p>
        </p:txBody>
      </p:sp>
      <p:sp>
        <p:nvSpPr>
          <p:cNvPr id="1075" name="Rectangle 532"/>
          <p:cNvSpPr>
            <a:spLocks noChangeArrowheads="1"/>
          </p:cNvSpPr>
          <p:nvPr/>
        </p:nvSpPr>
        <p:spPr bwMode="auto">
          <a:xfrm>
            <a:off x="609602" y="2417763"/>
            <a:ext cx="2374900" cy="431800"/>
          </a:xfrm>
          <a:prstGeom prst="rect">
            <a:avLst/>
          </a:prstGeom>
          <a:solidFill>
            <a:schemeClr val="bg1"/>
          </a:solidFill>
          <a:ln w="9525">
            <a:noFill/>
            <a:miter lim="800000"/>
            <a:headEnd/>
            <a:tailEnd/>
          </a:ln>
          <a:effectLst>
            <a:prstShdw prst="shdw17" dist="17961" dir="2700000">
              <a:srgbClr val="998B82"/>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prstClr val="black"/>
                </a:solidFill>
                <a:latin typeface="Trebuchet MS" panose="020B0603020202020204" pitchFamily="34" charset="0"/>
                <a:ea typeface="ヒラギノ角ゴ Pro W3" pitchFamily="-112" charset="-128"/>
                <a:cs typeface="Arial" pitchFamily="34" charset="0"/>
              </a:rPr>
              <a:t>353,450 arrivals</a:t>
            </a:r>
          </a:p>
          <a:p>
            <a:pPr marL="187325" indent="-187325" eaLnBrk="0" hangingPunct="0">
              <a:buClr>
                <a:prstClr val="black"/>
              </a:buClr>
              <a:buSzPct val="65000"/>
              <a:buFont typeface="Wingdings" pitchFamily="2" charset="2"/>
              <a:buChar char="l"/>
              <a:defRPr/>
            </a:pPr>
            <a:r>
              <a:rPr lang="en-US" sz="1200" b="1" dirty="0" smtClean="0">
                <a:solidFill>
                  <a:srgbClr val="FF0000"/>
                </a:solidFill>
                <a:latin typeface="Trebuchet MS" panose="020B0603020202020204" pitchFamily="34" charset="0"/>
                <a:ea typeface="ヒラギノ角ゴ Pro W3" pitchFamily="-112" charset="-128"/>
                <a:cs typeface="Arial" pitchFamily="34" charset="0"/>
              </a:rPr>
              <a:t>4.4% </a:t>
            </a:r>
            <a:r>
              <a:rPr lang="en-US" sz="1200" b="1" dirty="0">
                <a:solidFill>
                  <a:srgbClr val="FF0000"/>
                </a:solidFill>
                <a:latin typeface="Trebuchet MS" panose="020B0603020202020204" pitchFamily="34" charset="0"/>
                <a:ea typeface="ヒラギノ角ゴ Pro W3" pitchFamily="-112" charset="-128"/>
                <a:cs typeface="Arial" pitchFamily="34" charset="0"/>
              </a:rPr>
              <a:t>down </a:t>
            </a:r>
            <a:r>
              <a:rPr lang="en-US" sz="1200" b="1" dirty="0" smtClean="0">
                <a:solidFill>
                  <a:prstClr val="black"/>
                </a:solidFill>
                <a:latin typeface="Trebuchet MS" panose="020B0603020202020204" pitchFamily="34" charset="0"/>
                <a:ea typeface="ヒラギノ角ゴ Pro W3" pitchFamily="-112" charset="-128"/>
                <a:cs typeface="Arial" pitchFamily="34" charset="0"/>
              </a:rPr>
              <a:t>from 2014</a:t>
            </a:r>
            <a:endParaRPr lang="en-US" sz="1200" b="1"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76" name="Rectangle 533"/>
          <p:cNvSpPr>
            <a:spLocks noChangeArrowheads="1"/>
          </p:cNvSpPr>
          <p:nvPr/>
        </p:nvSpPr>
        <p:spPr bwMode="auto">
          <a:xfrm>
            <a:off x="3967165" y="1693864"/>
            <a:ext cx="2370138" cy="254000"/>
          </a:xfrm>
          <a:prstGeom prst="rect">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lIns="45720" rIns="45720" anchor="ctr"/>
          <a:lstStyle/>
          <a:p>
            <a:pPr algn="ctr" eaLnBrk="0" hangingPunct="0">
              <a:defRPr/>
            </a:pPr>
            <a:r>
              <a:rPr lang="en-US" sz="1200" b="1" dirty="0">
                <a:solidFill>
                  <a:prstClr val="white"/>
                </a:solidFill>
                <a:effectLst>
                  <a:outerShdw blurRad="38100" dist="38100" dir="2700000" algn="tl">
                    <a:srgbClr val="000000"/>
                  </a:outerShdw>
                </a:effectLst>
                <a:latin typeface="Trebuchet MS" panose="020B0603020202020204" pitchFamily="34" charset="0"/>
                <a:ea typeface="ヒラギノ角ゴ Pro W3" pitchFamily="-112" charset="-128"/>
                <a:cs typeface="Arial" pitchFamily="34" charset="0"/>
              </a:rPr>
              <a:t>Europe</a:t>
            </a:r>
          </a:p>
        </p:txBody>
      </p:sp>
      <p:sp>
        <p:nvSpPr>
          <p:cNvPr id="1077" name="Rectangle 534"/>
          <p:cNvSpPr>
            <a:spLocks noChangeArrowheads="1"/>
          </p:cNvSpPr>
          <p:nvPr/>
        </p:nvSpPr>
        <p:spPr bwMode="auto">
          <a:xfrm>
            <a:off x="3962402" y="1960563"/>
            <a:ext cx="2374900" cy="431800"/>
          </a:xfrm>
          <a:prstGeom prst="rect">
            <a:avLst/>
          </a:prstGeom>
          <a:solidFill>
            <a:schemeClr val="bg1"/>
          </a:solidFill>
          <a:ln w="9525">
            <a:noFill/>
            <a:miter lim="800000"/>
            <a:headEnd/>
            <a:tailEnd/>
          </a:ln>
          <a:effectLst>
            <a:prstShdw prst="shdw17" dist="17961" dir="2700000">
              <a:srgbClr val="839298"/>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prstClr val="black"/>
                </a:solidFill>
                <a:latin typeface="Trebuchet MS" panose="020B0603020202020204" pitchFamily="34" charset="0"/>
                <a:ea typeface="ヒラギノ角ゴ Pro W3" pitchFamily="-112" charset="-128"/>
                <a:cs typeface="Arial" pitchFamily="34" charset="0"/>
              </a:rPr>
              <a:t>1,317,291 arrivals </a:t>
            </a:r>
          </a:p>
          <a:p>
            <a:pPr marL="187325" indent="-187325" eaLnBrk="0" hangingPunct="0">
              <a:buClr>
                <a:prstClr val="black"/>
              </a:buClr>
              <a:buSzPct val="65000"/>
              <a:buFont typeface="Wingdings" pitchFamily="2" charset="2"/>
              <a:buChar char="l"/>
              <a:defRPr/>
            </a:pPr>
            <a:r>
              <a:rPr lang="en-US" sz="1200" b="1" dirty="0" smtClean="0">
                <a:solidFill>
                  <a:srgbClr val="FF0000"/>
                </a:solidFill>
                <a:latin typeface="Trebuchet MS" panose="020B0603020202020204" pitchFamily="34" charset="0"/>
                <a:ea typeface="ヒラギノ角ゴ Pro W3" pitchFamily="-112" charset="-128"/>
                <a:cs typeface="Arial" pitchFamily="34" charset="0"/>
              </a:rPr>
              <a:t>3.5% </a:t>
            </a:r>
            <a:r>
              <a:rPr lang="en-US" sz="1200" b="1" dirty="0">
                <a:solidFill>
                  <a:srgbClr val="FF0000"/>
                </a:solidFill>
                <a:latin typeface="Trebuchet MS" panose="020B0603020202020204" pitchFamily="34" charset="0"/>
                <a:ea typeface="ヒラギノ角ゴ Pro W3" pitchFamily="-112" charset="-128"/>
                <a:cs typeface="Arial" pitchFamily="34" charset="0"/>
              </a:rPr>
              <a:t>down </a:t>
            </a:r>
            <a:r>
              <a:rPr lang="en-US" sz="1200" b="1" dirty="0">
                <a:solidFill>
                  <a:prstClr val="black"/>
                </a:solidFill>
                <a:latin typeface="Trebuchet MS" panose="020B0603020202020204" pitchFamily="34" charset="0"/>
                <a:ea typeface="ヒラギノ角ゴ Pro W3" pitchFamily="-112" charset="-128"/>
                <a:cs typeface="Arial" pitchFamily="34" charset="0"/>
              </a:rPr>
              <a:t>from 2014</a:t>
            </a:r>
          </a:p>
        </p:txBody>
      </p:sp>
      <p:sp>
        <p:nvSpPr>
          <p:cNvPr id="1078" name="Rectangle 535"/>
          <p:cNvSpPr>
            <a:spLocks noChangeArrowheads="1"/>
          </p:cNvSpPr>
          <p:nvPr/>
        </p:nvSpPr>
        <p:spPr bwMode="auto">
          <a:xfrm>
            <a:off x="6400806" y="3459163"/>
            <a:ext cx="2370139" cy="254000"/>
          </a:xfrm>
          <a:prstGeom prst="rect">
            <a:avLst/>
          </a:prstGeom>
          <a:solidFill>
            <a:srgbClr val="99CC00"/>
          </a:solidFill>
          <a:ln w="9525">
            <a:noFill/>
            <a:miter lim="800000"/>
            <a:headEnd/>
            <a:tailEnd/>
          </a:ln>
          <a:effectLst>
            <a:prstShdw prst="shdw17" dist="17961" dir="2700000">
              <a:schemeClr val="bg2">
                <a:gamma/>
                <a:shade val="60000"/>
                <a:invGamma/>
              </a:schemeClr>
            </a:prstShdw>
          </a:effectLst>
        </p:spPr>
        <p:txBody>
          <a:bodyPr wrap="none" lIns="45720" rIns="45720" anchor="ctr"/>
          <a:lstStyle/>
          <a:p>
            <a:pPr algn="ctr" eaLnBrk="0" hangingPunct="0">
              <a:defRPr/>
            </a:pPr>
            <a:r>
              <a:rPr lang="en-US" sz="1200" b="1" dirty="0">
                <a:solidFill>
                  <a:prstClr val="white"/>
                </a:solidFill>
                <a:effectLst>
                  <a:outerShdw blurRad="38100" dist="38100" dir="2700000" algn="tl">
                    <a:srgbClr val="000000"/>
                  </a:outerShdw>
                </a:effectLst>
                <a:latin typeface="Trebuchet MS" panose="020B0603020202020204" pitchFamily="34" charset="0"/>
                <a:ea typeface="ヒラギノ角ゴ Pro W3" pitchFamily="-112" charset="-128"/>
                <a:cs typeface="Arial" pitchFamily="34" charset="0"/>
              </a:rPr>
              <a:t>Asia</a:t>
            </a:r>
          </a:p>
        </p:txBody>
      </p:sp>
      <p:sp>
        <p:nvSpPr>
          <p:cNvPr id="1079" name="Rectangle 536"/>
          <p:cNvSpPr>
            <a:spLocks noChangeArrowheads="1"/>
          </p:cNvSpPr>
          <p:nvPr/>
        </p:nvSpPr>
        <p:spPr bwMode="auto">
          <a:xfrm>
            <a:off x="6396039" y="3738564"/>
            <a:ext cx="2374900" cy="431800"/>
          </a:xfrm>
          <a:prstGeom prst="rect">
            <a:avLst/>
          </a:prstGeom>
          <a:solidFill>
            <a:schemeClr val="bg1"/>
          </a:solidFill>
          <a:ln w="9525">
            <a:noFill/>
            <a:miter lim="800000"/>
            <a:headEnd/>
            <a:tailEnd/>
          </a:ln>
          <a:effectLst>
            <a:prstShdw prst="shdw17" dist="17961" dir="2700000">
              <a:srgbClr val="8A9282"/>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srgbClr val="000000"/>
                </a:solidFill>
                <a:latin typeface="Trebuchet MS" panose="020B0603020202020204" pitchFamily="34" charset="0"/>
                <a:ea typeface="ヒラギノ角ゴ Pro W3" pitchFamily="-112" charset="-128"/>
                <a:cs typeface="Arial" pitchFamily="34" charset="0"/>
              </a:rPr>
              <a:t>251,682 arrivals</a:t>
            </a:r>
          </a:p>
          <a:p>
            <a:pPr marL="187325" indent="-187325" eaLnBrk="0" hangingPunct="0">
              <a:buClr>
                <a:prstClr val="black"/>
              </a:buClr>
              <a:buSzPct val="65000"/>
              <a:buFont typeface="Wingdings" pitchFamily="2" charset="2"/>
              <a:buChar char="l"/>
              <a:defRPr/>
            </a:pPr>
            <a:r>
              <a:rPr lang="en-US" sz="1200" b="1" dirty="0" smtClean="0">
                <a:solidFill>
                  <a:srgbClr val="FF0000"/>
                </a:solidFill>
                <a:latin typeface="Trebuchet MS" panose="020B0603020202020204" pitchFamily="34" charset="0"/>
                <a:ea typeface="ヒラギノ角ゴ Pro W3" pitchFamily="-112" charset="-128"/>
                <a:cs typeface="Arial" pitchFamily="34" charset="0"/>
              </a:rPr>
              <a:t>6.7% </a:t>
            </a:r>
            <a:r>
              <a:rPr lang="en-US" sz="1200" b="1" dirty="0">
                <a:solidFill>
                  <a:srgbClr val="FF0000"/>
                </a:solidFill>
                <a:latin typeface="Trebuchet MS" panose="020B0603020202020204" pitchFamily="34" charset="0"/>
                <a:ea typeface="ヒラギノ角ゴ Pro W3" pitchFamily="-112" charset="-128"/>
                <a:cs typeface="Arial" pitchFamily="34" charset="0"/>
              </a:rPr>
              <a:t>down </a:t>
            </a:r>
            <a:r>
              <a:rPr lang="en-US" sz="1200" b="1" dirty="0">
                <a:solidFill>
                  <a:prstClr val="black"/>
                </a:solidFill>
                <a:latin typeface="Trebuchet MS" panose="020B0603020202020204" pitchFamily="34" charset="0"/>
                <a:ea typeface="ヒラギノ角ゴ Pro W3" pitchFamily="-112" charset="-128"/>
                <a:cs typeface="Arial" pitchFamily="34" charset="0"/>
              </a:rPr>
              <a:t>from 2014</a:t>
            </a:r>
          </a:p>
        </p:txBody>
      </p:sp>
      <p:sp>
        <p:nvSpPr>
          <p:cNvPr id="1080" name="Rectangle 537"/>
          <p:cNvSpPr>
            <a:spLocks noChangeArrowheads="1"/>
          </p:cNvSpPr>
          <p:nvPr/>
        </p:nvSpPr>
        <p:spPr bwMode="auto">
          <a:xfrm>
            <a:off x="6557965" y="4500564"/>
            <a:ext cx="2370138" cy="254000"/>
          </a:xfrm>
          <a:prstGeom prst="rect">
            <a:avLst/>
          </a:prstGeom>
          <a:solidFill>
            <a:schemeClr val="tx2">
              <a:lumMod val="40000"/>
              <a:lumOff val="60000"/>
            </a:schemeClr>
          </a:solidFill>
          <a:ln w="9525">
            <a:solidFill>
              <a:schemeClr val="tx1"/>
            </a:solidFill>
            <a:miter lim="800000"/>
            <a:headEnd/>
            <a:tailEnd/>
          </a:ln>
          <a:effectLst/>
        </p:spPr>
        <p:txBody>
          <a:bodyPr wrap="none" lIns="45720" rIns="45720" anchor="ctr"/>
          <a:lstStyle/>
          <a:p>
            <a:pPr algn="ctr" eaLnBrk="0" hangingPunct="0">
              <a:defRPr/>
            </a:pPr>
            <a:r>
              <a:rPr lang="en-US" sz="1200" b="1" dirty="0">
                <a:solidFill>
                  <a:prstClr val="white"/>
                </a:solidFill>
                <a:effectLst>
                  <a:outerShdw blurRad="38100" dist="38100" dir="2700000" algn="tl">
                    <a:srgbClr val="000000"/>
                  </a:outerShdw>
                </a:effectLst>
                <a:latin typeface="Trebuchet MS" panose="020B0603020202020204" pitchFamily="34" charset="0"/>
                <a:ea typeface="ヒラギノ角ゴ Pro W3" pitchFamily="-112" charset="-128"/>
                <a:cs typeface="Arial" pitchFamily="34" charset="0"/>
              </a:rPr>
              <a:t>Australasia</a:t>
            </a:r>
          </a:p>
        </p:txBody>
      </p:sp>
      <p:sp>
        <p:nvSpPr>
          <p:cNvPr id="1081" name="Rectangle 538"/>
          <p:cNvSpPr>
            <a:spLocks noChangeArrowheads="1"/>
          </p:cNvSpPr>
          <p:nvPr/>
        </p:nvSpPr>
        <p:spPr bwMode="auto">
          <a:xfrm>
            <a:off x="6553202" y="4779963"/>
            <a:ext cx="2374900" cy="431800"/>
          </a:xfrm>
          <a:prstGeom prst="rect">
            <a:avLst/>
          </a:prstGeom>
          <a:solidFill>
            <a:schemeClr val="bg1"/>
          </a:solidFill>
          <a:ln w="9525">
            <a:noFill/>
            <a:miter lim="800000"/>
            <a:headEnd/>
            <a:tailEnd/>
          </a:ln>
          <a:effectLst>
            <a:prstShdw prst="shdw17" dist="17961" dir="2700000">
              <a:srgbClr val="988683"/>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srgbClr val="000000"/>
                </a:solidFill>
                <a:latin typeface="Trebuchet MS" panose="020B0603020202020204" pitchFamily="34" charset="0"/>
                <a:ea typeface="ヒラギノ角ゴ Pro W3" pitchFamily="-112" charset="-128"/>
                <a:cs typeface="Arial" pitchFamily="34" charset="0"/>
              </a:rPr>
              <a:t>118,923 arrivals</a:t>
            </a:r>
          </a:p>
          <a:p>
            <a:pPr marL="187325" indent="-187325" eaLnBrk="0" hangingPunct="0">
              <a:buClr>
                <a:prstClr val="black"/>
              </a:buClr>
              <a:buSzPct val="65000"/>
              <a:buFont typeface="Wingdings" pitchFamily="2" charset="2"/>
              <a:buChar char="l"/>
              <a:defRPr/>
            </a:pPr>
            <a:r>
              <a:rPr lang="en-US" sz="1200" b="1" dirty="0" smtClean="0">
                <a:solidFill>
                  <a:srgbClr val="FF0000"/>
                </a:solidFill>
                <a:latin typeface="Trebuchet MS" panose="020B0603020202020204" pitchFamily="34" charset="0"/>
                <a:ea typeface="ヒラギノ角ゴ Pro W3" pitchFamily="-112" charset="-128"/>
                <a:cs typeface="Arial" pitchFamily="34" charset="0"/>
              </a:rPr>
              <a:t>10% </a:t>
            </a:r>
            <a:r>
              <a:rPr lang="en-US" sz="1200" b="1" dirty="0">
                <a:solidFill>
                  <a:srgbClr val="FF0000"/>
                </a:solidFill>
                <a:latin typeface="Trebuchet MS" panose="020B0603020202020204" pitchFamily="34" charset="0"/>
                <a:ea typeface="ヒラギノ角ゴ Pro W3" pitchFamily="-112" charset="-128"/>
                <a:cs typeface="Arial" pitchFamily="34" charset="0"/>
              </a:rPr>
              <a:t>down </a:t>
            </a:r>
            <a:r>
              <a:rPr lang="en-US" sz="1200" b="1" dirty="0">
                <a:solidFill>
                  <a:prstClr val="black"/>
                </a:solidFill>
                <a:latin typeface="Trebuchet MS" panose="020B0603020202020204" pitchFamily="34" charset="0"/>
                <a:ea typeface="ヒラギノ角ゴ Pro W3" pitchFamily="-112" charset="-128"/>
                <a:cs typeface="Arial" pitchFamily="34" charset="0"/>
              </a:rPr>
              <a:t>from 2014</a:t>
            </a:r>
          </a:p>
        </p:txBody>
      </p:sp>
      <p:sp>
        <p:nvSpPr>
          <p:cNvPr id="1082" name="Rectangle 539"/>
          <p:cNvSpPr>
            <a:spLocks noChangeArrowheads="1"/>
          </p:cNvSpPr>
          <p:nvPr/>
        </p:nvSpPr>
        <p:spPr bwMode="auto">
          <a:xfrm>
            <a:off x="5410206" y="2582863"/>
            <a:ext cx="2370139" cy="254000"/>
          </a:xfrm>
          <a:prstGeom prst="rect">
            <a:avLst/>
          </a:prstGeom>
          <a:solidFill>
            <a:srgbClr val="FFFF66"/>
          </a:solidFill>
          <a:ln w="9525">
            <a:noFill/>
            <a:miter lim="800000"/>
            <a:headEnd/>
            <a:tailEnd/>
          </a:ln>
          <a:effectLst>
            <a:prstShdw prst="shdw17" dist="17961" dir="2700000">
              <a:srgbClr val="988147"/>
            </a:prstShdw>
          </a:effectLst>
        </p:spPr>
        <p:txBody>
          <a:bodyPr wrap="none" lIns="45720" rIns="45720" anchor="ctr"/>
          <a:lstStyle/>
          <a:p>
            <a:pPr algn="ctr" eaLnBrk="0" hangingPunct="0">
              <a:defRPr/>
            </a:pPr>
            <a:r>
              <a:rPr lang="en-US" sz="1200" b="1" dirty="0">
                <a:solidFill>
                  <a:prstClr val="black"/>
                </a:solidFill>
                <a:latin typeface="Trebuchet MS" panose="020B0603020202020204" pitchFamily="34" charset="0"/>
                <a:ea typeface="ヒラギノ角ゴ Pro W3" pitchFamily="-112" charset="-128"/>
                <a:cs typeface="Arial" pitchFamily="34" charset="0"/>
              </a:rPr>
              <a:t>Middle East</a:t>
            </a:r>
          </a:p>
        </p:txBody>
      </p:sp>
      <p:sp>
        <p:nvSpPr>
          <p:cNvPr id="1083" name="Rectangle 540"/>
          <p:cNvSpPr>
            <a:spLocks noChangeArrowheads="1"/>
          </p:cNvSpPr>
          <p:nvPr/>
        </p:nvSpPr>
        <p:spPr bwMode="auto">
          <a:xfrm>
            <a:off x="5405439" y="2849564"/>
            <a:ext cx="2374900" cy="431800"/>
          </a:xfrm>
          <a:prstGeom prst="rect">
            <a:avLst/>
          </a:prstGeom>
          <a:solidFill>
            <a:schemeClr val="bg1"/>
          </a:solidFill>
          <a:ln w="9525">
            <a:noFill/>
            <a:miter lim="800000"/>
            <a:headEnd/>
            <a:tailEnd/>
          </a:ln>
          <a:effectLst>
            <a:prstShdw prst="shdw17" dist="17961" dir="2700000">
              <a:srgbClr val="989488"/>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srgbClr val="000000"/>
                </a:solidFill>
                <a:latin typeface="Trebuchet MS" panose="020B0603020202020204" pitchFamily="34" charset="0"/>
                <a:ea typeface="ヒラギノ角ゴ Pro W3" pitchFamily="-112" charset="-128"/>
                <a:cs typeface="Arial" pitchFamily="34" charset="0"/>
              </a:rPr>
              <a:t>53,338 arrivals</a:t>
            </a:r>
          </a:p>
          <a:p>
            <a:pPr marL="187325" indent="-187325" eaLnBrk="0" hangingPunct="0">
              <a:buClr>
                <a:prstClr val="black"/>
              </a:buClr>
              <a:buSzPct val="65000"/>
              <a:buFont typeface="Wingdings" pitchFamily="2" charset="2"/>
              <a:buChar char="l"/>
              <a:defRPr/>
            </a:pPr>
            <a:r>
              <a:rPr lang="en-US" sz="1200" b="1" dirty="0">
                <a:solidFill>
                  <a:srgbClr val="00B050"/>
                </a:solidFill>
                <a:latin typeface="Trebuchet MS" panose="020B0603020202020204" pitchFamily="34" charset="0"/>
                <a:ea typeface="ヒラギノ角ゴ Pro W3" pitchFamily="-112" charset="-128"/>
                <a:cs typeface="Arial" pitchFamily="34" charset="0"/>
              </a:rPr>
              <a:t>1.4% </a:t>
            </a:r>
            <a:r>
              <a:rPr lang="en-US" sz="1200" b="1" dirty="0" smtClean="0">
                <a:solidFill>
                  <a:srgbClr val="00B050"/>
                </a:solidFill>
                <a:latin typeface="Trebuchet MS" panose="020B0603020202020204" pitchFamily="34" charset="0"/>
                <a:ea typeface="ヒラギノ角ゴ Pro W3" pitchFamily="-112" charset="-128"/>
                <a:cs typeface="Arial" pitchFamily="34" charset="0"/>
              </a:rPr>
              <a:t>up </a:t>
            </a:r>
            <a:r>
              <a:rPr lang="en-US" sz="1200" b="1" dirty="0">
                <a:solidFill>
                  <a:prstClr val="black"/>
                </a:solidFill>
                <a:latin typeface="Trebuchet MS" panose="020B0603020202020204" pitchFamily="34" charset="0"/>
                <a:ea typeface="ヒラギノ角ゴ Pro W3" pitchFamily="-112" charset="-128"/>
                <a:cs typeface="Arial" pitchFamily="34" charset="0"/>
              </a:rPr>
              <a:t>from 2014</a:t>
            </a:r>
          </a:p>
        </p:txBody>
      </p:sp>
      <p:sp>
        <p:nvSpPr>
          <p:cNvPr id="1084" name="Rectangle 541"/>
          <p:cNvSpPr>
            <a:spLocks noChangeArrowheads="1"/>
          </p:cNvSpPr>
          <p:nvPr/>
        </p:nvSpPr>
        <p:spPr bwMode="auto">
          <a:xfrm>
            <a:off x="6557965" y="5567364"/>
            <a:ext cx="2370138" cy="254000"/>
          </a:xfrm>
          <a:prstGeom prst="rect">
            <a:avLst/>
          </a:prstGeom>
          <a:solidFill>
            <a:srgbClr val="B2B2B2"/>
          </a:solidFill>
          <a:ln w="9525">
            <a:noFill/>
            <a:miter lim="800000"/>
            <a:headEnd/>
            <a:tailEnd/>
          </a:ln>
          <a:effectLst>
            <a:prstShdw prst="shdw17" dist="17961" dir="2700000">
              <a:srgbClr val="6B6B6B"/>
            </a:prstShdw>
          </a:effectLst>
        </p:spPr>
        <p:txBody>
          <a:bodyPr wrap="none" lIns="45720" rIns="45720" anchor="ctr"/>
          <a:lstStyle/>
          <a:p>
            <a:pPr algn="ctr" eaLnBrk="0" hangingPunct="0">
              <a:defRPr/>
            </a:pPr>
            <a:r>
              <a:rPr lang="en-US" sz="1200" b="1" dirty="0">
                <a:solidFill>
                  <a:prstClr val="black"/>
                </a:solidFill>
                <a:latin typeface="Trebuchet MS" panose="020B0603020202020204" pitchFamily="34" charset="0"/>
                <a:ea typeface="ヒラギノ角ゴ Pro W3" pitchFamily="-112" charset="-128"/>
                <a:cs typeface="Arial" pitchFamily="34" charset="0"/>
              </a:rPr>
              <a:t>Indian Ocean Islands</a:t>
            </a:r>
          </a:p>
        </p:txBody>
      </p:sp>
      <p:sp>
        <p:nvSpPr>
          <p:cNvPr id="1085" name="Rectangle 542"/>
          <p:cNvSpPr>
            <a:spLocks noChangeArrowheads="1"/>
          </p:cNvSpPr>
          <p:nvPr/>
        </p:nvSpPr>
        <p:spPr bwMode="auto">
          <a:xfrm>
            <a:off x="6553202" y="5846763"/>
            <a:ext cx="2374900" cy="457200"/>
          </a:xfrm>
          <a:prstGeom prst="rect">
            <a:avLst/>
          </a:prstGeom>
          <a:solidFill>
            <a:schemeClr val="bg1"/>
          </a:solidFill>
          <a:ln w="9525">
            <a:noFill/>
            <a:miter lim="800000"/>
            <a:headEnd/>
            <a:tailEnd/>
          </a:ln>
          <a:effectLst>
            <a:prstShdw prst="shdw17" dist="17961" dir="2700000">
              <a:srgbClr val="858585"/>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srgbClr val="000000"/>
                </a:solidFill>
                <a:latin typeface="Trebuchet MS" panose="020B0603020202020204" pitchFamily="34" charset="0"/>
                <a:ea typeface="ヒラギノ角ゴ Pro W3" pitchFamily="-112" charset="-128"/>
                <a:cs typeface="Arial" pitchFamily="34" charset="0"/>
              </a:rPr>
              <a:t>23,314 arrivals</a:t>
            </a:r>
          </a:p>
          <a:p>
            <a:pPr marL="187325" indent="-187325" eaLnBrk="0" hangingPunct="0">
              <a:buClr>
                <a:prstClr val="black"/>
              </a:buClr>
              <a:buSzPct val="65000"/>
              <a:buFont typeface="Wingdings" pitchFamily="2" charset="2"/>
              <a:buChar char="l"/>
              <a:defRPr/>
            </a:pPr>
            <a:r>
              <a:rPr lang="en-US" sz="1200" b="1" dirty="0" smtClean="0">
                <a:solidFill>
                  <a:srgbClr val="00B050"/>
                </a:solidFill>
                <a:latin typeface="Trebuchet MS" panose="020B0603020202020204" pitchFamily="34" charset="0"/>
                <a:ea typeface="ヒラギノ角ゴ Pro W3" pitchFamily="-112" charset="-128"/>
                <a:cs typeface="Arial" pitchFamily="34" charset="0"/>
              </a:rPr>
              <a:t>5.5% up</a:t>
            </a:r>
            <a:r>
              <a:rPr lang="en-US" sz="1200" b="1" dirty="0" smtClean="0">
                <a:solidFill>
                  <a:srgbClr val="FF0000"/>
                </a:solidFill>
                <a:latin typeface="Trebuchet MS" panose="020B0603020202020204" pitchFamily="34" charset="0"/>
                <a:ea typeface="ヒラギノ角ゴ Pro W3" pitchFamily="-112" charset="-128"/>
                <a:cs typeface="Arial" pitchFamily="34" charset="0"/>
              </a:rPr>
              <a:t> </a:t>
            </a:r>
            <a:r>
              <a:rPr lang="en-US" sz="1200" b="1" dirty="0" smtClean="0">
                <a:solidFill>
                  <a:srgbClr val="000000"/>
                </a:solidFill>
                <a:latin typeface="Trebuchet MS" panose="020B0603020202020204" pitchFamily="34" charset="0"/>
                <a:ea typeface="ヒラギノ角ゴ Pro W3" pitchFamily="-112" charset="-128"/>
                <a:cs typeface="Arial" pitchFamily="34" charset="0"/>
              </a:rPr>
              <a:t>from 2014</a:t>
            </a:r>
            <a:endParaRPr lang="en-US" sz="1200" b="1" dirty="0">
              <a:solidFill>
                <a:prstClr val="black"/>
              </a:solidFill>
              <a:latin typeface="Trebuchet MS" panose="020B0603020202020204" pitchFamily="34" charset="0"/>
              <a:ea typeface="ヒラギノ角ゴ Pro W3" pitchFamily="-112" charset="-128"/>
              <a:cs typeface="Arial" pitchFamily="34" charset="0"/>
            </a:endParaRPr>
          </a:p>
        </p:txBody>
      </p:sp>
      <p:sp>
        <p:nvSpPr>
          <p:cNvPr id="1086" name="Text Box 543"/>
          <p:cNvSpPr txBox="1">
            <a:spLocks noChangeArrowheads="1"/>
          </p:cNvSpPr>
          <p:nvPr/>
        </p:nvSpPr>
        <p:spPr bwMode="auto">
          <a:xfrm>
            <a:off x="1" y="6368628"/>
            <a:ext cx="4647409" cy="338554"/>
          </a:xfrm>
          <a:prstGeom prst="rect">
            <a:avLst/>
          </a:prstGeom>
          <a:noFill/>
          <a:ln w="9525">
            <a:noFill/>
            <a:miter lim="800000"/>
            <a:headEnd/>
            <a:tailEnd/>
          </a:ln>
        </p:spPr>
        <p:txBody>
          <a:bodyPr wrap="square" lIns="45720" rIns="45720" anchor="b">
            <a:spAutoFit/>
          </a:bodyPr>
          <a:lstStyle/>
          <a:p>
            <a:pPr eaLnBrk="0" hangingPunct="0">
              <a:defRPr/>
            </a:pPr>
            <a:r>
              <a:rPr lang="en-GB" sz="800" dirty="0">
                <a:solidFill>
                  <a:prstClr val="black"/>
                </a:solidFill>
                <a:latin typeface="Trebuchet MS" panose="020B0603020202020204" pitchFamily="34" charset="0"/>
                <a:ea typeface="ヒラギノ角ゴ Pro W3" pitchFamily="-112" charset="-128"/>
                <a:cs typeface="Arial" pitchFamily="34" charset="0"/>
              </a:rPr>
              <a:t>Note : </a:t>
            </a:r>
            <a:r>
              <a:rPr lang="en-GB" sz="800" dirty="0" smtClean="0">
                <a:solidFill>
                  <a:prstClr val="black"/>
                </a:solidFill>
                <a:latin typeface="Trebuchet MS" panose="020B0603020202020204" pitchFamily="34" charset="0"/>
                <a:ea typeface="ヒラギノ角ゴ Pro W3" pitchFamily="-112" charset="-128"/>
                <a:cs typeface="Arial" pitchFamily="34" charset="0"/>
              </a:rPr>
              <a:t>Tourist arrivals </a:t>
            </a:r>
            <a:r>
              <a:rPr lang="en-GB" sz="800" dirty="0">
                <a:solidFill>
                  <a:prstClr val="black"/>
                </a:solidFill>
                <a:latin typeface="Trebuchet MS" panose="020B0603020202020204" pitchFamily="34" charset="0"/>
                <a:ea typeface="ヒラギノ角ゴ Pro W3" pitchFamily="-112" charset="-128"/>
                <a:cs typeface="Arial" pitchFamily="34" charset="0"/>
              </a:rPr>
              <a:t>figures shown above for </a:t>
            </a:r>
            <a:r>
              <a:rPr lang="en-GB" sz="800" dirty="0" smtClean="0">
                <a:solidFill>
                  <a:prstClr val="black"/>
                </a:solidFill>
                <a:latin typeface="Trebuchet MS" panose="020B0603020202020204" pitchFamily="34" charset="0"/>
                <a:ea typeface="ヒラギノ角ゴ Pro W3" pitchFamily="-112" charset="-128"/>
                <a:cs typeface="Arial" pitchFamily="34" charset="0"/>
              </a:rPr>
              <a:t>January-December 2015</a:t>
            </a:r>
            <a:endParaRPr lang="en-US" sz="800" dirty="0">
              <a:solidFill>
                <a:prstClr val="black"/>
              </a:solidFill>
              <a:latin typeface="Trebuchet MS" panose="020B0603020202020204" pitchFamily="34" charset="0"/>
              <a:ea typeface="ヒラギノ角ゴ Pro W3" pitchFamily="-112" charset="-128"/>
              <a:cs typeface="Arial" charset="0"/>
            </a:endParaRPr>
          </a:p>
          <a:p>
            <a:pPr eaLnBrk="0" hangingPunct="0">
              <a:defRPr/>
            </a:pPr>
            <a:r>
              <a:rPr lang="en-US" sz="800" dirty="0">
                <a:solidFill>
                  <a:prstClr val="black"/>
                </a:solidFill>
                <a:latin typeface="Trebuchet MS" panose="020B0603020202020204" pitchFamily="34" charset="0"/>
                <a:ea typeface="ヒラギノ角ゴ Pro W3" pitchFamily="-112" charset="-128"/>
                <a:cs typeface="Arial" charset="0"/>
              </a:rPr>
              <a:t>Source: </a:t>
            </a:r>
            <a:r>
              <a:rPr lang="en-US" sz="800" dirty="0" smtClean="0">
                <a:solidFill>
                  <a:prstClr val="black"/>
                </a:solidFill>
                <a:latin typeface="Trebuchet MS" pitchFamily="34" charset="0"/>
                <a:cs typeface="Arial" pitchFamily="34" charset="0"/>
              </a:rPr>
              <a:t>Stats SA </a:t>
            </a:r>
            <a:r>
              <a:rPr lang="en-US" sz="800" dirty="0">
                <a:solidFill>
                  <a:prstClr val="black"/>
                </a:solidFill>
                <a:latin typeface="Trebuchet MS" pitchFamily="34" charset="0"/>
                <a:cs typeface="Arial" pitchFamily="34" charset="0"/>
              </a:rPr>
              <a:t>Tourism &amp; Migration release </a:t>
            </a:r>
            <a:r>
              <a:rPr lang="en-US" sz="800" dirty="0" smtClean="0">
                <a:solidFill>
                  <a:prstClr val="black"/>
                </a:solidFill>
                <a:latin typeface="Trebuchet MS" pitchFamily="34" charset="0"/>
                <a:cs typeface="Arial" pitchFamily="34" charset="0"/>
              </a:rPr>
              <a:t>December 2015, </a:t>
            </a:r>
            <a:r>
              <a:rPr lang="en-US" sz="800" dirty="0">
                <a:solidFill>
                  <a:prstClr val="black"/>
                </a:solidFill>
                <a:latin typeface="Trebuchet MS" pitchFamily="34" charset="0"/>
                <a:cs typeface="Arial" pitchFamily="34" charset="0"/>
              </a:rPr>
              <a:t>SAT analysis</a:t>
            </a:r>
            <a:endParaRPr lang="en-US" sz="800" dirty="0">
              <a:solidFill>
                <a:prstClr val="black"/>
              </a:solidFill>
              <a:latin typeface="Trebuchet MS" panose="020B0603020202020204" pitchFamily="34" charset="0"/>
              <a:ea typeface="ヒラギノ角ゴ Pro W3" pitchFamily="-112" charset="-128"/>
              <a:cs typeface="Arial" charset="0"/>
            </a:endParaRPr>
          </a:p>
        </p:txBody>
      </p:sp>
      <p:sp>
        <p:nvSpPr>
          <p:cNvPr id="1087" name="Rectangle 530"/>
          <p:cNvSpPr>
            <a:spLocks noChangeArrowheads="1"/>
          </p:cNvSpPr>
          <p:nvPr/>
        </p:nvSpPr>
        <p:spPr bwMode="auto">
          <a:xfrm>
            <a:off x="2" y="5929331"/>
            <a:ext cx="2374900" cy="431800"/>
          </a:xfrm>
          <a:prstGeom prst="rect">
            <a:avLst/>
          </a:prstGeom>
          <a:solidFill>
            <a:schemeClr val="bg1"/>
          </a:solidFill>
          <a:ln w="9525">
            <a:noFill/>
            <a:miter lim="800000"/>
            <a:headEnd/>
            <a:tailEnd/>
          </a:ln>
          <a:effectLst>
            <a:prstShdw prst="shdw17" dist="17961" dir="2700000">
              <a:srgbClr val="958965"/>
            </a:prstShdw>
          </a:effectLst>
        </p:spPr>
        <p:txBody>
          <a:bodyPr lIns="45720" rIns="45720"/>
          <a:lstStyle/>
          <a:p>
            <a:pPr marL="187325" indent="-187325" eaLnBrk="0" hangingPunct="0">
              <a:buClr>
                <a:prstClr val="black"/>
              </a:buClr>
              <a:buSzPct val="65000"/>
              <a:buFont typeface="Wingdings" pitchFamily="2" charset="2"/>
              <a:buChar char="l"/>
              <a:defRPr/>
            </a:pPr>
            <a:r>
              <a:rPr lang="en-US" sz="1200" b="1" dirty="0" smtClean="0">
                <a:solidFill>
                  <a:prstClr val="black"/>
                </a:solidFill>
                <a:latin typeface="Trebuchet MS" panose="020B0603020202020204" pitchFamily="34" charset="0"/>
                <a:ea typeface="ＭＳ Ｐゴシック" pitchFamily="-112" charset="-128"/>
                <a:cs typeface="Arial" pitchFamily="34" charset="0"/>
              </a:rPr>
              <a:t>8,903,773 </a:t>
            </a:r>
            <a:r>
              <a:rPr lang="en-US" sz="1200" b="1" dirty="0" smtClean="0">
                <a:solidFill>
                  <a:prstClr val="black"/>
                </a:solidFill>
                <a:latin typeface="Trebuchet MS" panose="020B0603020202020204" pitchFamily="34" charset="0"/>
                <a:ea typeface="ヒラギノ角ゴ Pro W3" pitchFamily="-112" charset="-128"/>
                <a:cs typeface="Arial" pitchFamily="34" charset="0"/>
              </a:rPr>
              <a:t>arrivals</a:t>
            </a:r>
            <a:endParaRPr lang="en-US" sz="1200" b="1" dirty="0">
              <a:solidFill>
                <a:prstClr val="black"/>
              </a:solidFill>
              <a:latin typeface="Trebuchet MS" panose="020B0603020202020204" pitchFamily="34" charset="0"/>
              <a:ea typeface="ヒラギノ角ゴ Pro W3" pitchFamily="-112" charset="-128"/>
              <a:cs typeface="Arial" pitchFamily="34" charset="0"/>
            </a:endParaRPr>
          </a:p>
          <a:p>
            <a:pPr marL="187325" indent="-187325" eaLnBrk="0" hangingPunct="0">
              <a:buClr>
                <a:prstClr val="black"/>
              </a:buClr>
              <a:buSzPct val="65000"/>
              <a:buFont typeface="Wingdings" pitchFamily="2" charset="2"/>
              <a:buChar char="l"/>
              <a:defRPr/>
            </a:pPr>
            <a:r>
              <a:rPr lang="en-US" sz="1200" b="1" dirty="0" smtClean="0">
                <a:solidFill>
                  <a:srgbClr val="FF0000"/>
                </a:solidFill>
                <a:latin typeface="Trebuchet MS" panose="020B0603020202020204" pitchFamily="34" charset="0"/>
                <a:ea typeface="ヒラギノ角ゴ Pro W3" pitchFamily="-112" charset="-128"/>
                <a:cs typeface="Arial" pitchFamily="34" charset="0"/>
              </a:rPr>
              <a:t>6.8% </a:t>
            </a:r>
            <a:r>
              <a:rPr lang="en-US" sz="1200" b="1" dirty="0">
                <a:solidFill>
                  <a:srgbClr val="FF0000"/>
                </a:solidFill>
                <a:latin typeface="Trebuchet MS" panose="020B0603020202020204" pitchFamily="34" charset="0"/>
                <a:ea typeface="ヒラギノ角ゴ Pro W3" pitchFamily="-112" charset="-128"/>
                <a:cs typeface="Arial" pitchFamily="34" charset="0"/>
              </a:rPr>
              <a:t>down </a:t>
            </a:r>
            <a:r>
              <a:rPr lang="en-US" sz="1200" b="1" dirty="0">
                <a:solidFill>
                  <a:prstClr val="black"/>
                </a:solidFill>
                <a:latin typeface="Trebuchet MS" panose="020B0603020202020204" pitchFamily="34" charset="0"/>
                <a:ea typeface="ヒラギノ角ゴ Pro W3" pitchFamily="-112" charset="-128"/>
                <a:cs typeface="Arial" pitchFamily="34" charset="0"/>
              </a:rPr>
              <a:t>from 2014</a:t>
            </a:r>
          </a:p>
        </p:txBody>
      </p:sp>
      <p:sp>
        <p:nvSpPr>
          <p:cNvPr id="1088" name="Rectangle 529"/>
          <p:cNvSpPr>
            <a:spLocks noChangeArrowheads="1"/>
          </p:cNvSpPr>
          <p:nvPr/>
        </p:nvSpPr>
        <p:spPr bwMode="auto">
          <a:xfrm>
            <a:off x="2" y="5643579"/>
            <a:ext cx="2370138" cy="254000"/>
          </a:xfrm>
          <a:prstGeom prst="rect">
            <a:avLst/>
          </a:prstGeom>
          <a:solidFill>
            <a:schemeClr val="accent1">
              <a:lumMod val="75000"/>
            </a:schemeClr>
          </a:solidFill>
          <a:ln w="9525">
            <a:noFill/>
            <a:miter lim="800000"/>
            <a:headEnd/>
            <a:tailEnd/>
          </a:ln>
          <a:effectLst>
            <a:prstShdw prst="shdw17" dist="17961" dir="2700000">
              <a:schemeClr val="hlink">
                <a:gamma/>
                <a:shade val="60000"/>
                <a:invGamma/>
              </a:schemeClr>
            </a:prstShdw>
          </a:effectLst>
        </p:spPr>
        <p:txBody>
          <a:bodyPr wrap="none" lIns="45720" rIns="45720" anchor="ctr"/>
          <a:lstStyle/>
          <a:p>
            <a:pPr algn="ctr" eaLnBrk="0" hangingPunct="0">
              <a:defRPr/>
            </a:pPr>
            <a:r>
              <a:rPr lang="en-US" sz="1200" b="1" dirty="0" smtClean="0">
                <a:solidFill>
                  <a:prstClr val="white"/>
                </a:solidFill>
                <a:latin typeface="Trebuchet MS" panose="020B0603020202020204" pitchFamily="34" charset="0"/>
                <a:ea typeface="ヒラギノ角ゴ Pro W3" pitchFamily="-112" charset="-128"/>
                <a:cs typeface="Arial" pitchFamily="34" charset="0"/>
              </a:rPr>
              <a:t>GRAND TOTAL</a:t>
            </a:r>
            <a:endParaRPr lang="en-US" sz="1200" b="1" dirty="0">
              <a:solidFill>
                <a:prstClr val="white"/>
              </a:solidFill>
              <a:latin typeface="Trebuchet MS" panose="020B0603020202020204" pitchFamily="34" charset="0"/>
              <a:ea typeface="ヒラギノ角ゴ Pro W3" pitchFamily="-112" charset="-128"/>
              <a:cs typeface="Arial" pitchFamily="34" charset="0"/>
            </a:endParaRPr>
          </a:p>
        </p:txBody>
      </p:sp>
      <p:sp>
        <p:nvSpPr>
          <p:cNvPr id="1089" name="Rectangle 3"/>
          <p:cNvSpPr txBox="1">
            <a:spLocks noChangeArrowheads="1"/>
          </p:cNvSpPr>
          <p:nvPr/>
        </p:nvSpPr>
        <p:spPr bwMode="auto">
          <a:xfrm>
            <a:off x="-4762" y="38100"/>
            <a:ext cx="9159878" cy="76470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85725" eaLnBrk="0" hangingPunct="0">
              <a:defRPr/>
            </a:pPr>
            <a:r>
              <a:rPr lang="en-US" sz="1600" b="1" kern="0" dirty="0" smtClean="0">
                <a:solidFill>
                  <a:prstClr val="black"/>
                </a:solidFill>
                <a:latin typeface="Trebuchet MS" panose="020B0603020202020204" pitchFamily="34" charset="0"/>
                <a:ea typeface="ＭＳ Ｐゴシック" pitchFamily="-112" charset="-128"/>
                <a:cs typeface="ＭＳ Ｐゴシック" pitchFamily="-112" charset="-128"/>
              </a:rPr>
              <a:t>Tourist arrivals to South Africa from January to December 2015 declined by 6.8% compared to the previous year. There were declines from all regions, with the exception of the Middle East and Indian Ocean Islands.</a:t>
            </a:r>
          </a:p>
        </p:txBody>
      </p:sp>
    </p:spTree>
    <p:extLst>
      <p:ext uri="{BB962C8B-B14F-4D97-AF65-F5344CB8AC3E}">
        <p14:creationId xmlns:p14="http://schemas.microsoft.com/office/powerpoint/2010/main" val="3675566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b="1" dirty="0" smtClean="0"/>
              <a:t>Key Highlights – United States of America</a:t>
            </a:r>
            <a:endParaRPr lang="en-ZA" sz="2000" b="1" dirty="0"/>
          </a:p>
        </p:txBody>
      </p:sp>
      <p:sp>
        <p:nvSpPr>
          <p:cNvPr id="6" name="Content Placeholder 5"/>
          <p:cNvSpPr>
            <a:spLocks noGrp="1"/>
          </p:cNvSpPr>
          <p:nvPr>
            <p:ph sz="half" idx="2"/>
          </p:nvPr>
        </p:nvSpPr>
        <p:spPr>
          <a:xfrm>
            <a:off x="4267200" y="990600"/>
            <a:ext cx="4572000" cy="4724400"/>
          </a:xfrm>
        </p:spPr>
        <p:txBody>
          <a:bodyPr/>
          <a:lstStyle/>
          <a:p>
            <a:pPr marL="0" indent="0" algn="just">
              <a:buNone/>
            </a:pPr>
            <a:r>
              <a:rPr lang="en-ZA" sz="1100" b="1" dirty="0" smtClean="0"/>
              <a:t>BIG </a:t>
            </a:r>
            <a:r>
              <a:rPr lang="en-ZA" sz="1100" b="1" dirty="0"/>
              <a:t>THING TO BE DONE</a:t>
            </a:r>
          </a:p>
          <a:p>
            <a:pPr marL="0" indent="0" algn="just">
              <a:buNone/>
            </a:pPr>
            <a:r>
              <a:rPr lang="en-ZA" sz="1100" dirty="0"/>
              <a:t>Create talkability around SA which builds </a:t>
            </a:r>
            <a:r>
              <a:rPr lang="en-ZA" sz="1100" dirty="0" smtClean="0"/>
              <a:t>distinctive </a:t>
            </a:r>
            <a:r>
              <a:rPr lang="en-ZA" sz="1100" dirty="0"/>
              <a:t>image as a fun, welcoming </a:t>
            </a:r>
            <a:r>
              <a:rPr lang="en-ZA" sz="1100" dirty="0" smtClean="0"/>
              <a:t>and exciting </a:t>
            </a:r>
            <a:r>
              <a:rPr lang="en-ZA" sz="1100" dirty="0"/>
              <a:t>holiday destination, by </a:t>
            </a:r>
            <a:r>
              <a:rPr lang="en-ZA" sz="1100" dirty="0" smtClean="0"/>
              <a:t>showcasing rich</a:t>
            </a:r>
            <a:r>
              <a:rPr lang="en-ZA" sz="1100" dirty="0"/>
              <a:t>, memorable and shareable “safari </a:t>
            </a:r>
            <a:r>
              <a:rPr lang="en-ZA" sz="1100" dirty="0" smtClean="0"/>
              <a:t>PLUS” experiences </a:t>
            </a:r>
            <a:r>
              <a:rPr lang="en-ZA" sz="1100" dirty="0"/>
              <a:t>that will inspire.</a:t>
            </a:r>
          </a:p>
          <a:p>
            <a:pPr marL="0" indent="0" algn="just">
              <a:buNone/>
            </a:pPr>
            <a:endParaRPr lang="en-ZA" sz="1100" b="1" dirty="0" smtClean="0"/>
          </a:p>
          <a:p>
            <a:pPr marL="0" indent="0" algn="just">
              <a:buNone/>
            </a:pPr>
            <a:r>
              <a:rPr lang="en-ZA" sz="1100" b="1" dirty="0" smtClean="0"/>
              <a:t>CAMPAIGN </a:t>
            </a:r>
            <a:r>
              <a:rPr lang="en-ZA" sz="1100" b="1" dirty="0"/>
              <a:t>HIGHLIGHTS</a:t>
            </a:r>
          </a:p>
          <a:p>
            <a:pPr marL="0" indent="0" algn="just">
              <a:buNone/>
            </a:pPr>
            <a:r>
              <a:rPr lang="en-ZA" sz="1100" dirty="0"/>
              <a:t>The “What’s Your BIG 5?” campaign </a:t>
            </a:r>
            <a:r>
              <a:rPr lang="en-ZA" sz="1100" dirty="0" smtClean="0"/>
              <a:t>which showcased </a:t>
            </a:r>
            <a:r>
              <a:rPr lang="en-ZA" sz="1100" dirty="0"/>
              <a:t>the value-for-money proposition </a:t>
            </a:r>
            <a:r>
              <a:rPr lang="en-ZA" sz="1100" dirty="0" smtClean="0"/>
              <a:t>with strategic </a:t>
            </a:r>
            <a:r>
              <a:rPr lang="en-ZA" sz="1100" dirty="0"/>
              <a:t>year-long partnerships with </a:t>
            </a:r>
            <a:r>
              <a:rPr lang="en-ZA" sz="1100" dirty="0" smtClean="0"/>
              <a:t>Budget Travel </a:t>
            </a:r>
            <a:r>
              <a:rPr lang="en-ZA" sz="1100" dirty="0"/>
              <a:t>Magazine, media powerhouse The </a:t>
            </a:r>
            <a:r>
              <a:rPr lang="en-ZA" sz="1100" dirty="0" smtClean="0"/>
              <a:t>New York </a:t>
            </a:r>
            <a:r>
              <a:rPr lang="en-ZA" sz="1100" dirty="0"/>
              <a:t>Times, and digital partner Adara to </a:t>
            </a:r>
            <a:r>
              <a:rPr lang="en-ZA" sz="1100" dirty="0" smtClean="0"/>
              <a:t>drive readers </a:t>
            </a:r>
            <a:r>
              <a:rPr lang="en-ZA" sz="1100" dirty="0"/>
              <a:t>to deals pages.</a:t>
            </a:r>
          </a:p>
          <a:p>
            <a:pPr marL="0" indent="0" algn="just">
              <a:buNone/>
            </a:pPr>
            <a:endParaRPr lang="en-ZA" sz="1100" b="1" dirty="0" smtClean="0"/>
          </a:p>
          <a:p>
            <a:pPr marL="0" indent="0" algn="just">
              <a:buNone/>
            </a:pPr>
            <a:r>
              <a:rPr lang="en-ZA" sz="1100" b="1" dirty="0" smtClean="0"/>
              <a:t>PR </a:t>
            </a:r>
            <a:r>
              <a:rPr lang="en-ZA" sz="1100" b="1" dirty="0"/>
              <a:t>VALUE</a:t>
            </a:r>
          </a:p>
          <a:p>
            <a:pPr marL="0" indent="0" algn="just">
              <a:buNone/>
            </a:pPr>
            <a:r>
              <a:rPr lang="en-ZA" sz="1100" b="1" dirty="0"/>
              <a:t>STRATEGIC MEDIA PARTNERSHIP VALUE</a:t>
            </a:r>
          </a:p>
          <a:p>
            <a:pPr marL="0" indent="0" algn="just">
              <a:buNone/>
            </a:pPr>
            <a:r>
              <a:rPr lang="en-ZA" sz="1100" dirty="0"/>
              <a:t>R2.5 billion</a:t>
            </a:r>
          </a:p>
          <a:p>
            <a:pPr marL="0" indent="0" algn="just">
              <a:buNone/>
            </a:pPr>
            <a:r>
              <a:rPr lang="en-ZA" sz="1100" dirty="0"/>
              <a:t>Strategic media partnerships with Conde </a:t>
            </a:r>
            <a:r>
              <a:rPr lang="en-ZA" sz="1100" dirty="0" smtClean="0"/>
              <a:t>Nast Traveler</a:t>
            </a:r>
            <a:r>
              <a:rPr lang="en-ZA" sz="1100" dirty="0"/>
              <a:t>, Forbes, and Smithsonian, as well </a:t>
            </a:r>
            <a:r>
              <a:rPr lang="en-ZA" sz="1100" dirty="0" smtClean="0"/>
              <a:t>as hosting </a:t>
            </a:r>
            <a:r>
              <a:rPr lang="en-ZA" sz="1100" dirty="0"/>
              <a:t>of 34 top journalists continued to </a:t>
            </a:r>
            <a:r>
              <a:rPr lang="en-ZA" sz="1100" dirty="0" smtClean="0"/>
              <a:t>bear fruit</a:t>
            </a:r>
            <a:r>
              <a:rPr lang="en-ZA" sz="1100" dirty="0"/>
              <a:t>.</a:t>
            </a:r>
          </a:p>
          <a:p>
            <a:pPr algn="just"/>
            <a:endParaRPr lang="en-ZA" sz="1100" b="1" dirty="0" smtClean="0"/>
          </a:p>
          <a:p>
            <a:pPr marL="0" indent="0" algn="just">
              <a:buNone/>
            </a:pPr>
            <a:r>
              <a:rPr lang="en-ZA" sz="1100" b="1" dirty="0" smtClean="0"/>
              <a:t>TRADE ACTIVITY</a:t>
            </a:r>
          </a:p>
          <a:p>
            <a:pPr marL="0" indent="0" algn="just">
              <a:buNone/>
            </a:pPr>
            <a:r>
              <a:rPr lang="en-ZA" sz="1100" dirty="0" smtClean="0"/>
              <a:t>More </a:t>
            </a:r>
            <a:r>
              <a:rPr lang="en-ZA" sz="1100" dirty="0"/>
              <a:t>than 100 key trade were hosted. </a:t>
            </a:r>
            <a:r>
              <a:rPr lang="en-ZA" sz="1100" dirty="0" smtClean="0"/>
              <a:t>Workshops educating </a:t>
            </a:r>
            <a:r>
              <a:rPr lang="en-ZA" sz="1100" dirty="0"/>
              <a:t>trade on the destination were held.</a:t>
            </a:r>
          </a:p>
          <a:p>
            <a:pPr marL="0" indent="0" algn="just">
              <a:buNone/>
            </a:pPr>
            <a:r>
              <a:rPr lang="en-ZA" sz="1100" dirty="0"/>
              <a:t>Entered into training partnerships with </a:t>
            </a:r>
            <a:r>
              <a:rPr lang="en-ZA" sz="1100" dirty="0" smtClean="0"/>
              <a:t>Virtuoso, Ensemble</a:t>
            </a:r>
            <a:r>
              <a:rPr lang="en-ZA" sz="1100" dirty="0"/>
              <a:t>, Signature, TTE, GTM and Travel </a:t>
            </a:r>
            <a:r>
              <a:rPr lang="en-ZA" sz="1100" dirty="0" smtClean="0"/>
              <a:t>Leaders, SAA </a:t>
            </a:r>
            <a:r>
              <a:rPr lang="en-ZA" sz="1100" dirty="0"/>
              <a:t>Road </a:t>
            </a:r>
            <a:endParaRPr lang="en-ZA" sz="1100" dirty="0" smtClean="0"/>
          </a:p>
          <a:p>
            <a:pPr marL="0" indent="0" algn="just">
              <a:buNone/>
            </a:pPr>
            <a:r>
              <a:rPr lang="en-ZA" sz="1100" dirty="0" smtClean="0"/>
              <a:t>Show </a:t>
            </a:r>
            <a:r>
              <a:rPr lang="en-ZA" sz="1100" dirty="0"/>
              <a:t>and USTOA.</a:t>
            </a:r>
            <a:endParaRPr lang="en-ZA" sz="1100" b="1" dirty="0"/>
          </a:p>
        </p:txBody>
      </p:sp>
      <p:sp>
        <p:nvSpPr>
          <p:cNvPr id="19" name="TextBox 18"/>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20" name="TextBox 19"/>
          <p:cNvSpPr txBox="1"/>
          <p:nvPr/>
        </p:nvSpPr>
        <p:spPr>
          <a:xfrm>
            <a:off x="304800" y="6629400"/>
            <a:ext cx="659155" cy="200055"/>
          </a:xfrm>
          <a:prstGeom prst="rect">
            <a:avLst/>
          </a:prstGeom>
          <a:noFill/>
        </p:spPr>
        <p:txBody>
          <a:bodyPr wrap="none" rtlCol="0">
            <a:spAutoFit/>
          </a:bodyPr>
          <a:lstStyle/>
          <a:p>
            <a:r>
              <a:rPr lang="en-US" sz="700" dirty="0" smtClean="0">
                <a:latin typeface="+mn-lt"/>
              </a:rPr>
              <a:t>Slide no. 26</a:t>
            </a:r>
            <a:endParaRPr lang="en-ZA" sz="700" dirty="0">
              <a:latin typeface="+mn-lt"/>
            </a:endParaRPr>
          </a:p>
        </p:txBody>
      </p:sp>
      <p:pic>
        <p:nvPicPr>
          <p:cNvPr id="24" name="Picture 23"/>
          <p:cNvPicPr>
            <a:picLocks noChangeAspect="1"/>
          </p:cNvPicPr>
          <p:nvPr/>
        </p:nvPicPr>
        <p:blipFill>
          <a:blip r:embed="rId2"/>
          <a:stretch>
            <a:fillRect/>
          </a:stretch>
        </p:blipFill>
        <p:spPr>
          <a:xfrm>
            <a:off x="396240" y="1104900"/>
            <a:ext cx="3643823" cy="4495800"/>
          </a:xfrm>
          <a:prstGeom prst="rect">
            <a:avLst/>
          </a:prstGeom>
          <a:solidFill>
            <a:srgbClr val="002060"/>
          </a:solidFill>
          <a:ln>
            <a:solidFill>
              <a:schemeClr val="tx1"/>
            </a:solidFill>
          </a:ln>
        </p:spPr>
      </p:pic>
    </p:spTree>
    <p:extLst>
      <p:ext uri="{BB962C8B-B14F-4D97-AF65-F5344CB8AC3E}">
        <p14:creationId xmlns:p14="http://schemas.microsoft.com/office/powerpoint/2010/main" val="20800606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Brazil</a:t>
            </a:r>
            <a:endParaRPr lang="en-ZA" sz="2000" b="1" dirty="0"/>
          </a:p>
        </p:txBody>
      </p:sp>
      <p:sp>
        <p:nvSpPr>
          <p:cNvPr id="4" name="Content Placeholder 3"/>
          <p:cNvSpPr>
            <a:spLocks noGrp="1"/>
          </p:cNvSpPr>
          <p:nvPr>
            <p:ph sz="half" idx="2"/>
          </p:nvPr>
        </p:nvSpPr>
        <p:spPr>
          <a:xfrm>
            <a:off x="3978436" y="1002395"/>
            <a:ext cx="4506409" cy="5562600"/>
          </a:xfrm>
        </p:spPr>
        <p:txBody>
          <a:bodyPr/>
          <a:lstStyle/>
          <a:p>
            <a:pPr marL="0" indent="0" algn="just">
              <a:buNone/>
            </a:pPr>
            <a:r>
              <a:rPr lang="en-ZA" sz="1100" b="1" dirty="0" smtClean="0"/>
              <a:t>BIG </a:t>
            </a:r>
            <a:r>
              <a:rPr lang="en-ZA" sz="1100" b="1" dirty="0"/>
              <a:t>THING TO BE DONE</a:t>
            </a:r>
          </a:p>
          <a:p>
            <a:pPr marL="0" indent="0" algn="just">
              <a:buNone/>
            </a:pPr>
            <a:r>
              <a:rPr lang="en-ZA" sz="1100" dirty="0"/>
              <a:t>To inspire travellers considering South Africa </a:t>
            </a:r>
            <a:r>
              <a:rPr lang="en-ZA" sz="1100" dirty="0" smtClean="0"/>
              <a:t>to take </a:t>
            </a:r>
            <a:r>
              <a:rPr lang="en-ZA" sz="1100" dirty="0"/>
              <a:t>a holiday by demonstrating the wide </a:t>
            </a:r>
            <a:r>
              <a:rPr lang="en-ZA" sz="1100" dirty="0" smtClean="0"/>
              <a:t>variety of </a:t>
            </a:r>
            <a:r>
              <a:rPr lang="en-ZA" sz="1100" dirty="0"/>
              <a:t>world class, value for money experiences in </a:t>
            </a:r>
            <a:r>
              <a:rPr lang="en-ZA" sz="1100" dirty="0" smtClean="0"/>
              <a:t>a fun </a:t>
            </a:r>
            <a:r>
              <a:rPr lang="en-ZA" sz="1100" dirty="0"/>
              <a:t>and easy to do way</a:t>
            </a:r>
            <a:r>
              <a:rPr lang="en-ZA" sz="1100" dirty="0" smtClean="0"/>
              <a:t>.</a:t>
            </a:r>
          </a:p>
          <a:p>
            <a:pPr marL="0" indent="0" algn="just">
              <a:buNone/>
            </a:pPr>
            <a:endParaRPr lang="en-ZA" sz="1100" dirty="0"/>
          </a:p>
          <a:p>
            <a:pPr marL="0" indent="0" algn="just">
              <a:buNone/>
            </a:pPr>
            <a:r>
              <a:rPr lang="en-ZA" sz="1100" b="1" dirty="0"/>
              <a:t>CAMPAIGN HIGHLIGHTS</a:t>
            </a:r>
          </a:p>
          <a:p>
            <a:pPr marL="0" indent="0" algn="just">
              <a:buNone/>
            </a:pPr>
            <a:r>
              <a:rPr lang="en-ZA" sz="1100" b="1" dirty="0"/>
              <a:t>The Ordinarily Extraordinary </a:t>
            </a:r>
            <a:r>
              <a:rPr lang="en-ZA" sz="1100" dirty="0"/>
              <a:t>conversion </a:t>
            </a:r>
            <a:r>
              <a:rPr lang="en-ZA" sz="1100" dirty="0" smtClean="0"/>
              <a:t>campaign was </a:t>
            </a:r>
            <a:r>
              <a:rPr lang="en-ZA" sz="1100" dirty="0"/>
              <a:t>reinvigorated, the highly successful </a:t>
            </a:r>
            <a:r>
              <a:rPr lang="en-ZA" sz="1100" b="1" dirty="0" smtClean="0"/>
              <a:t>Meet South </a:t>
            </a:r>
            <a:r>
              <a:rPr lang="en-ZA" sz="1100" b="1" dirty="0"/>
              <a:t>Africa TV creative </a:t>
            </a:r>
            <a:r>
              <a:rPr lang="en-ZA" sz="1100" dirty="0"/>
              <a:t>was showcased </a:t>
            </a:r>
            <a:r>
              <a:rPr lang="en-ZA" sz="1100" dirty="0" smtClean="0"/>
              <a:t>across the </a:t>
            </a:r>
            <a:r>
              <a:rPr lang="en-ZA" sz="1100" dirty="0"/>
              <a:t>country and the second year of the </a:t>
            </a:r>
            <a:r>
              <a:rPr lang="en-ZA" sz="1100" b="1" dirty="0"/>
              <a:t>“Meet </a:t>
            </a:r>
            <a:r>
              <a:rPr lang="en-ZA" sz="1100" b="1" dirty="0" smtClean="0"/>
              <a:t>SA Week</a:t>
            </a:r>
            <a:r>
              <a:rPr lang="en-ZA" sz="1100" b="1" dirty="0"/>
              <a:t>” </a:t>
            </a:r>
            <a:r>
              <a:rPr lang="en-ZA" sz="1100" dirty="0"/>
              <a:t>linking the SAA Workshop, the South </a:t>
            </a:r>
            <a:r>
              <a:rPr lang="en-ZA" sz="1100" dirty="0" smtClean="0"/>
              <a:t>African Tourism </a:t>
            </a:r>
            <a:r>
              <a:rPr lang="en-ZA" sz="1100" dirty="0"/>
              <a:t>Ubuntu trade awards and the ABAV </a:t>
            </a:r>
            <a:r>
              <a:rPr lang="en-ZA" sz="1100" dirty="0" smtClean="0"/>
              <a:t>travel trade </a:t>
            </a:r>
            <a:r>
              <a:rPr lang="en-ZA" sz="1100" dirty="0"/>
              <a:t>show in Sao Paulo delivered great value </a:t>
            </a:r>
            <a:r>
              <a:rPr lang="en-ZA" sz="1100" dirty="0" smtClean="0"/>
              <a:t>for PR </a:t>
            </a:r>
            <a:r>
              <a:rPr lang="en-ZA" sz="1100" dirty="0"/>
              <a:t>and trade.</a:t>
            </a:r>
          </a:p>
          <a:p>
            <a:pPr marL="0" indent="0" algn="just">
              <a:buNone/>
            </a:pPr>
            <a:endParaRPr lang="en-ZA" sz="1100" b="1" dirty="0" smtClean="0"/>
          </a:p>
          <a:p>
            <a:pPr marL="0" indent="0" algn="just">
              <a:buNone/>
            </a:pPr>
            <a:r>
              <a:rPr lang="en-ZA" sz="1100" b="1" dirty="0" smtClean="0"/>
              <a:t>PR </a:t>
            </a:r>
            <a:r>
              <a:rPr lang="en-ZA" sz="1100" b="1" dirty="0"/>
              <a:t>VALUE</a:t>
            </a:r>
          </a:p>
          <a:p>
            <a:pPr marL="0" indent="0" algn="just">
              <a:buNone/>
            </a:pPr>
            <a:r>
              <a:rPr lang="en-ZA" sz="1100" dirty="0"/>
              <a:t>R 48.1 </a:t>
            </a:r>
            <a:r>
              <a:rPr lang="en-ZA" sz="1100" dirty="0" smtClean="0"/>
              <a:t>million</a:t>
            </a:r>
          </a:p>
          <a:p>
            <a:pPr marL="0" indent="0" algn="just">
              <a:buNone/>
            </a:pPr>
            <a:endParaRPr lang="en-ZA" sz="1100" b="1" dirty="0"/>
          </a:p>
          <a:p>
            <a:pPr marL="0" indent="0" algn="just">
              <a:buNone/>
            </a:pPr>
            <a:r>
              <a:rPr lang="en-ZA" sz="1100" b="1" dirty="0" smtClean="0"/>
              <a:t>ADVERTISING </a:t>
            </a:r>
            <a:r>
              <a:rPr lang="en-ZA" sz="1100" b="1" dirty="0"/>
              <a:t>VALUE</a:t>
            </a:r>
          </a:p>
          <a:p>
            <a:pPr marL="0" indent="0" algn="just">
              <a:buNone/>
            </a:pPr>
            <a:r>
              <a:rPr lang="en-ZA" sz="1100" dirty="0"/>
              <a:t>R 3.9 million</a:t>
            </a:r>
          </a:p>
          <a:p>
            <a:pPr algn="just"/>
            <a:endParaRPr lang="en-ZA" sz="1100" b="1" dirty="0" smtClean="0"/>
          </a:p>
          <a:p>
            <a:pPr marL="0" indent="0" algn="just">
              <a:buNone/>
            </a:pPr>
            <a:r>
              <a:rPr lang="en-ZA" sz="1100" b="1" dirty="0" smtClean="0"/>
              <a:t>TRADE </a:t>
            </a:r>
            <a:r>
              <a:rPr lang="en-ZA" sz="1100" b="1" dirty="0"/>
              <a:t>ACTIVITY</a:t>
            </a:r>
          </a:p>
          <a:p>
            <a:pPr marL="0" indent="0" algn="just">
              <a:buNone/>
            </a:pPr>
            <a:r>
              <a:rPr lang="en-ZA" sz="1100" dirty="0"/>
              <a:t>Key JMAs signed for this fiscal are JMAs </a:t>
            </a:r>
            <a:r>
              <a:rPr lang="en-ZA" sz="1100" dirty="0" smtClean="0"/>
              <a:t>signed with </a:t>
            </a:r>
            <a:r>
              <a:rPr lang="en-ZA" sz="1100" dirty="0"/>
              <a:t>CVC, Decolar, Queensberry, </a:t>
            </a:r>
            <a:r>
              <a:rPr lang="en-ZA" sz="1100" dirty="0" smtClean="0"/>
              <a:t>Submarino, Be </a:t>
            </a:r>
            <a:r>
              <a:rPr lang="en-ZA" sz="1100" dirty="0"/>
              <a:t>Happy and </a:t>
            </a:r>
            <a:r>
              <a:rPr lang="en-ZA" sz="1100" dirty="0" smtClean="0"/>
              <a:t>SAA. A </a:t>
            </a:r>
            <a:r>
              <a:rPr lang="en-ZA" sz="1100" dirty="0"/>
              <a:t>total of 12 JMAs with tour operators </a:t>
            </a:r>
            <a:r>
              <a:rPr lang="en-ZA" sz="1100" dirty="0" smtClean="0"/>
              <a:t>were signed</a:t>
            </a:r>
            <a:r>
              <a:rPr lang="en-ZA" sz="1100" dirty="0"/>
              <a:t>. The majority of JMAs focused on </a:t>
            </a:r>
            <a:r>
              <a:rPr lang="en-ZA" sz="1100" dirty="0" smtClean="0"/>
              <a:t>training and </a:t>
            </a:r>
            <a:r>
              <a:rPr lang="en-ZA" sz="1100" dirty="0"/>
              <a:t>educating the travel trade about </a:t>
            </a:r>
            <a:r>
              <a:rPr lang="en-ZA" sz="1100" dirty="0" smtClean="0"/>
              <a:t>South Africa</a:t>
            </a:r>
            <a:r>
              <a:rPr lang="en-ZA" sz="1100" dirty="0"/>
              <a:t>.</a:t>
            </a:r>
          </a:p>
        </p:txBody>
      </p:sp>
      <p:sp>
        <p:nvSpPr>
          <p:cNvPr id="15" name="TextBox 14"/>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16" name="TextBox 15"/>
          <p:cNvSpPr txBox="1"/>
          <p:nvPr/>
        </p:nvSpPr>
        <p:spPr>
          <a:xfrm>
            <a:off x="533400" y="6477000"/>
            <a:ext cx="659155" cy="200055"/>
          </a:xfrm>
          <a:prstGeom prst="rect">
            <a:avLst/>
          </a:prstGeom>
          <a:noFill/>
        </p:spPr>
        <p:txBody>
          <a:bodyPr wrap="none" rtlCol="0">
            <a:spAutoFit/>
          </a:bodyPr>
          <a:lstStyle/>
          <a:p>
            <a:r>
              <a:rPr lang="en-US" sz="700" dirty="0" smtClean="0">
                <a:latin typeface="+mn-lt"/>
              </a:rPr>
              <a:t>Slide no. 27</a:t>
            </a:r>
            <a:endParaRPr lang="en-ZA" sz="700" dirty="0">
              <a:latin typeface="+mn-lt"/>
            </a:endParaRPr>
          </a:p>
        </p:txBody>
      </p:sp>
      <p:pic>
        <p:nvPicPr>
          <p:cNvPr id="79" name="Picture 78"/>
          <p:cNvPicPr>
            <a:picLocks noChangeAspect="1"/>
          </p:cNvPicPr>
          <p:nvPr/>
        </p:nvPicPr>
        <p:blipFill>
          <a:blip r:embed="rId2"/>
          <a:stretch>
            <a:fillRect/>
          </a:stretch>
        </p:blipFill>
        <p:spPr>
          <a:xfrm>
            <a:off x="387417" y="1066800"/>
            <a:ext cx="3200400" cy="4495800"/>
          </a:xfrm>
          <a:prstGeom prst="rect">
            <a:avLst/>
          </a:prstGeom>
          <a:solidFill>
            <a:srgbClr val="002060"/>
          </a:solidFill>
          <a:ln>
            <a:solidFill>
              <a:schemeClr val="tx1"/>
            </a:solidFill>
          </a:ln>
        </p:spPr>
      </p:pic>
    </p:spTree>
    <p:extLst>
      <p:ext uri="{BB962C8B-B14F-4D97-AF65-F5344CB8AC3E}">
        <p14:creationId xmlns:p14="http://schemas.microsoft.com/office/powerpoint/2010/main" val="28983327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Europe</a:t>
            </a:r>
            <a:endParaRPr lang="en-ZA" sz="2000" b="1" dirty="0"/>
          </a:p>
        </p:txBody>
      </p:sp>
      <p:sp>
        <p:nvSpPr>
          <p:cNvPr id="4" name="Content Placeholder 3"/>
          <p:cNvSpPr>
            <a:spLocks noGrp="1"/>
          </p:cNvSpPr>
          <p:nvPr>
            <p:ph sz="half" idx="2"/>
          </p:nvPr>
        </p:nvSpPr>
        <p:spPr>
          <a:xfrm>
            <a:off x="4648200" y="1101296"/>
            <a:ext cx="4114800" cy="4918504"/>
          </a:xfrm>
        </p:spPr>
        <p:txBody>
          <a:bodyPr/>
          <a:lstStyle/>
          <a:p>
            <a:pPr marL="0" indent="0">
              <a:buNone/>
            </a:pPr>
            <a:r>
              <a:rPr lang="en-ZA" sz="1100" b="1" dirty="0" smtClean="0"/>
              <a:t>FRANCE</a:t>
            </a:r>
          </a:p>
          <a:p>
            <a:pPr marL="0" indent="0">
              <a:buNone/>
            </a:pPr>
            <a:endParaRPr lang="en-ZA" sz="1100" b="1" dirty="0"/>
          </a:p>
          <a:p>
            <a:pPr marL="0" indent="0" algn="just">
              <a:buNone/>
            </a:pPr>
            <a:r>
              <a:rPr lang="en-ZA" sz="1100" b="1" dirty="0"/>
              <a:t>BIG THING TO BE DONE</a:t>
            </a:r>
          </a:p>
          <a:p>
            <a:pPr marL="0" indent="0" algn="just">
              <a:buNone/>
            </a:pPr>
            <a:r>
              <a:rPr lang="en-ZA" sz="1100" dirty="0"/>
              <a:t>Promote South Africa as a </a:t>
            </a:r>
            <a:r>
              <a:rPr lang="en-ZA" sz="1100" dirty="0" smtClean="0"/>
              <a:t>leisure destination </a:t>
            </a:r>
            <a:r>
              <a:rPr lang="en-ZA" sz="1100" dirty="0"/>
              <a:t>that delivers on adventure.</a:t>
            </a:r>
          </a:p>
          <a:p>
            <a:pPr algn="just"/>
            <a:endParaRPr lang="en-ZA" sz="1100" b="1" dirty="0" smtClean="0"/>
          </a:p>
          <a:p>
            <a:pPr marL="0" indent="0" algn="just">
              <a:buNone/>
            </a:pPr>
            <a:r>
              <a:rPr lang="en-ZA" sz="1100" b="1" dirty="0" smtClean="0"/>
              <a:t>CAMPAIGN </a:t>
            </a:r>
            <a:r>
              <a:rPr lang="en-ZA" sz="1100" b="1" dirty="0"/>
              <a:t>HIGHLIGHTS</a:t>
            </a:r>
          </a:p>
          <a:p>
            <a:pPr marL="0" indent="0" algn="just">
              <a:buNone/>
            </a:pPr>
            <a:r>
              <a:rPr lang="en-ZA" sz="1100" dirty="0"/>
              <a:t>Ongoing </a:t>
            </a:r>
            <a:r>
              <a:rPr lang="en-ZA" sz="1100" b="1" dirty="0"/>
              <a:t>#MeetSouthAfrica </a:t>
            </a:r>
            <a:r>
              <a:rPr lang="en-ZA" sz="1100" b="1" dirty="0" smtClean="0"/>
              <a:t>campaigns </a:t>
            </a:r>
            <a:r>
              <a:rPr lang="en-ZA" sz="1100" dirty="0" smtClean="0"/>
              <a:t>positioned </a:t>
            </a:r>
            <a:r>
              <a:rPr lang="en-ZA" sz="1100" dirty="0"/>
              <a:t>SA as a top of mind destination </a:t>
            </a:r>
            <a:r>
              <a:rPr lang="en-ZA" sz="1100" dirty="0" smtClean="0"/>
              <a:t>through a </a:t>
            </a:r>
            <a:r>
              <a:rPr lang="en-ZA" sz="1100" dirty="0"/>
              <a:t>complete cross-media </a:t>
            </a:r>
            <a:r>
              <a:rPr lang="en-ZA" sz="1100" dirty="0" smtClean="0"/>
              <a:t>plan. </a:t>
            </a:r>
            <a:r>
              <a:rPr lang="en-ZA" sz="1100" b="1" dirty="0" smtClean="0"/>
              <a:t>A </a:t>
            </a:r>
            <a:r>
              <a:rPr lang="en-ZA" sz="1100" b="1" dirty="0"/>
              <a:t>meeting box </a:t>
            </a:r>
            <a:r>
              <a:rPr lang="en-ZA" sz="1100" dirty="0"/>
              <a:t>to connected French to </a:t>
            </a:r>
            <a:r>
              <a:rPr lang="en-ZA" sz="1100" dirty="0" smtClean="0"/>
              <a:t>South African </a:t>
            </a:r>
            <a:r>
              <a:rPr lang="en-ZA" sz="1100" dirty="0"/>
              <a:t>people in real time, with a travel </a:t>
            </a:r>
            <a:r>
              <a:rPr lang="en-ZA" sz="1100" dirty="0" smtClean="0"/>
              <a:t>module video </a:t>
            </a:r>
            <a:r>
              <a:rPr lang="en-ZA" sz="1100" dirty="0"/>
              <a:t>generator platform and a powerful </a:t>
            </a:r>
            <a:r>
              <a:rPr lang="en-ZA" sz="1100" dirty="0" smtClean="0"/>
              <a:t>digital media </a:t>
            </a:r>
            <a:r>
              <a:rPr lang="en-ZA" sz="1100" dirty="0"/>
              <a:t>plan.</a:t>
            </a:r>
          </a:p>
          <a:p>
            <a:pPr marL="0" indent="0" algn="just">
              <a:buNone/>
            </a:pPr>
            <a:endParaRPr lang="en-ZA" sz="1100" b="1" dirty="0" smtClean="0"/>
          </a:p>
          <a:p>
            <a:pPr marL="0" indent="0" algn="just">
              <a:buNone/>
            </a:pPr>
            <a:r>
              <a:rPr lang="en-ZA" sz="1100" b="1" dirty="0" smtClean="0"/>
              <a:t>PR </a:t>
            </a:r>
            <a:r>
              <a:rPr lang="en-ZA" sz="1100" b="1" dirty="0"/>
              <a:t>VALUE</a:t>
            </a:r>
          </a:p>
          <a:p>
            <a:pPr marL="0" indent="0" algn="just">
              <a:buNone/>
            </a:pPr>
            <a:r>
              <a:rPr lang="en-ZA" sz="1100" b="1" dirty="0"/>
              <a:t>THE TOTAL PR VALUE</a:t>
            </a:r>
          </a:p>
          <a:p>
            <a:pPr marL="0" indent="0" algn="just">
              <a:buNone/>
            </a:pPr>
            <a:r>
              <a:rPr lang="en-ZA" sz="1100" dirty="0"/>
              <a:t>R5.3 million</a:t>
            </a:r>
          </a:p>
          <a:p>
            <a:pPr algn="just"/>
            <a:endParaRPr lang="en-ZA" sz="1100" b="1" dirty="0" smtClean="0"/>
          </a:p>
          <a:p>
            <a:pPr marL="0" indent="0" algn="just">
              <a:buNone/>
            </a:pPr>
            <a:r>
              <a:rPr lang="en-ZA" sz="1100" b="1" dirty="0" smtClean="0"/>
              <a:t>TRADE </a:t>
            </a:r>
            <a:r>
              <a:rPr lang="en-ZA" sz="1100" b="1" dirty="0"/>
              <a:t>ACTIVITY</a:t>
            </a:r>
          </a:p>
          <a:p>
            <a:pPr marL="0" indent="0" algn="just">
              <a:buNone/>
            </a:pPr>
            <a:r>
              <a:rPr lang="en-ZA" sz="1100" dirty="0" smtClean="0"/>
              <a:t>French </a:t>
            </a:r>
            <a:r>
              <a:rPr lang="en-ZA" sz="1100" dirty="0"/>
              <a:t>trade sell South Africa as a value </a:t>
            </a:r>
            <a:r>
              <a:rPr lang="en-ZA" sz="1100" dirty="0" smtClean="0"/>
              <a:t>for money </a:t>
            </a:r>
            <a:r>
              <a:rPr lang="en-ZA" sz="1100" dirty="0"/>
              <a:t>and enriching destination.</a:t>
            </a:r>
          </a:p>
        </p:txBody>
      </p:sp>
      <p:sp>
        <p:nvSpPr>
          <p:cNvPr id="12" name="TextBox 11"/>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13" name="TextBox 12"/>
          <p:cNvSpPr txBox="1"/>
          <p:nvPr/>
        </p:nvSpPr>
        <p:spPr>
          <a:xfrm>
            <a:off x="364958" y="6477000"/>
            <a:ext cx="625642" cy="200055"/>
          </a:xfrm>
          <a:prstGeom prst="rect">
            <a:avLst/>
          </a:prstGeom>
          <a:noFill/>
        </p:spPr>
        <p:txBody>
          <a:bodyPr wrap="square" rtlCol="0">
            <a:spAutoFit/>
          </a:bodyPr>
          <a:lstStyle/>
          <a:p>
            <a:r>
              <a:rPr lang="en-US" sz="700" dirty="0" smtClean="0">
                <a:latin typeface="+mn-lt"/>
              </a:rPr>
              <a:t>Slide 28</a:t>
            </a:r>
            <a:endParaRPr lang="en-ZA" sz="700" dirty="0">
              <a:latin typeface="+mn-lt"/>
            </a:endParaRPr>
          </a:p>
        </p:txBody>
      </p:sp>
      <p:pic>
        <p:nvPicPr>
          <p:cNvPr id="14" name="Picture 13"/>
          <p:cNvPicPr>
            <a:picLocks noChangeAspect="1"/>
          </p:cNvPicPr>
          <p:nvPr/>
        </p:nvPicPr>
        <p:blipFill>
          <a:blip r:embed="rId2"/>
          <a:stretch>
            <a:fillRect/>
          </a:stretch>
        </p:blipFill>
        <p:spPr>
          <a:xfrm>
            <a:off x="76200" y="1219200"/>
            <a:ext cx="4419600" cy="3581400"/>
          </a:xfrm>
          <a:prstGeom prst="rect">
            <a:avLst/>
          </a:prstGeom>
          <a:solidFill>
            <a:srgbClr val="002060"/>
          </a:solidFill>
          <a:ln>
            <a:solidFill>
              <a:schemeClr val="tx1"/>
            </a:solidFill>
          </a:ln>
        </p:spPr>
      </p:pic>
    </p:spTree>
    <p:extLst>
      <p:ext uri="{BB962C8B-B14F-4D97-AF65-F5344CB8AC3E}">
        <p14:creationId xmlns:p14="http://schemas.microsoft.com/office/powerpoint/2010/main" val="16809449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Europe</a:t>
            </a:r>
            <a:endParaRPr lang="en-ZA" sz="2000" b="1" dirty="0"/>
          </a:p>
        </p:txBody>
      </p:sp>
      <p:sp>
        <p:nvSpPr>
          <p:cNvPr id="4" name="Content Placeholder 3"/>
          <p:cNvSpPr>
            <a:spLocks noGrp="1"/>
          </p:cNvSpPr>
          <p:nvPr>
            <p:ph sz="half" idx="2"/>
          </p:nvPr>
        </p:nvSpPr>
        <p:spPr/>
        <p:txBody>
          <a:bodyPr/>
          <a:lstStyle/>
          <a:p>
            <a:pPr marL="0" indent="0">
              <a:buNone/>
            </a:pPr>
            <a:r>
              <a:rPr lang="en-ZA" sz="1100" b="1" dirty="0"/>
              <a:t>SWITZERLAND</a:t>
            </a:r>
          </a:p>
          <a:p>
            <a:pPr marL="0" indent="0">
              <a:buNone/>
            </a:pPr>
            <a:endParaRPr lang="en-ZA" sz="1100" b="1" dirty="0" smtClean="0"/>
          </a:p>
          <a:p>
            <a:pPr marL="0" indent="0">
              <a:buNone/>
            </a:pPr>
            <a:r>
              <a:rPr lang="en-ZA" sz="1100" b="1" dirty="0" smtClean="0"/>
              <a:t>BIG </a:t>
            </a:r>
            <a:r>
              <a:rPr lang="en-ZA" sz="1100" b="1" dirty="0"/>
              <a:t>THING TO BE DONE</a:t>
            </a:r>
          </a:p>
          <a:p>
            <a:pPr marL="0" indent="0">
              <a:buNone/>
            </a:pPr>
            <a:r>
              <a:rPr lang="en-ZA" sz="1100" dirty="0"/>
              <a:t>Key activities undertaken were selected on </a:t>
            </a:r>
            <a:r>
              <a:rPr lang="en-ZA" sz="1100" dirty="0" smtClean="0"/>
              <a:t>the basis </a:t>
            </a:r>
            <a:r>
              <a:rPr lang="en-ZA" sz="1100" dirty="0"/>
              <a:t>of potential conversion </a:t>
            </a:r>
            <a:r>
              <a:rPr lang="en-ZA" sz="1100" dirty="0" smtClean="0"/>
              <a:t>opportunities through </a:t>
            </a:r>
            <a:r>
              <a:rPr lang="en-ZA" sz="1100" dirty="0"/>
              <a:t>the trade.</a:t>
            </a:r>
          </a:p>
          <a:p>
            <a:pPr marL="0" indent="0">
              <a:buNone/>
            </a:pPr>
            <a:endParaRPr lang="en-ZA" sz="1100" b="1" dirty="0" smtClean="0"/>
          </a:p>
          <a:p>
            <a:pPr marL="0" indent="0">
              <a:buNone/>
            </a:pPr>
            <a:r>
              <a:rPr lang="en-ZA" sz="1100" b="1" dirty="0" smtClean="0"/>
              <a:t>CAMPAIGN </a:t>
            </a:r>
            <a:r>
              <a:rPr lang="en-ZA" sz="1100" b="1" dirty="0"/>
              <a:t>HIGHLIGHTS</a:t>
            </a:r>
          </a:p>
          <a:p>
            <a:pPr marL="0" indent="0">
              <a:buNone/>
            </a:pPr>
            <a:r>
              <a:rPr lang="en-ZA" sz="1100" dirty="0"/>
              <a:t>No campaigns run in the market. As a </a:t>
            </a:r>
            <a:r>
              <a:rPr lang="en-ZA" sz="1100" dirty="0" smtClean="0"/>
              <a:t>tactical market</a:t>
            </a:r>
            <a:r>
              <a:rPr lang="en-ZA" sz="1100" dirty="0"/>
              <a:t>, South African Tourism worked with </a:t>
            </a:r>
            <a:r>
              <a:rPr lang="en-ZA" sz="1100" dirty="0" smtClean="0"/>
              <a:t>the media </a:t>
            </a:r>
            <a:r>
              <a:rPr lang="en-ZA" sz="1100" dirty="0"/>
              <a:t>to create awareness of the country.</a:t>
            </a:r>
          </a:p>
          <a:p>
            <a:pPr marL="0" indent="0">
              <a:buNone/>
            </a:pPr>
            <a:endParaRPr lang="en-ZA" sz="1100" b="1" dirty="0" smtClean="0"/>
          </a:p>
          <a:p>
            <a:pPr marL="0" indent="0">
              <a:buNone/>
            </a:pPr>
            <a:r>
              <a:rPr lang="en-ZA" sz="1100" b="1" dirty="0" smtClean="0"/>
              <a:t>TRADE </a:t>
            </a:r>
            <a:r>
              <a:rPr lang="en-ZA" sz="1100" b="1" dirty="0"/>
              <a:t>ACTIVITY</a:t>
            </a:r>
          </a:p>
          <a:p>
            <a:pPr marL="0" indent="0">
              <a:buNone/>
            </a:pPr>
            <a:r>
              <a:rPr lang="en-ZA" sz="1100" dirty="0"/>
              <a:t>Three JMA’s signed to continue the </a:t>
            </a:r>
            <a:r>
              <a:rPr lang="en-ZA" sz="1100" dirty="0" smtClean="0"/>
              <a:t>beneficial partnerships </a:t>
            </a:r>
            <a:r>
              <a:rPr lang="en-ZA" sz="1100" dirty="0"/>
              <a:t>with members of the trade. </a:t>
            </a:r>
            <a:r>
              <a:rPr lang="en-ZA" sz="1100" dirty="0" smtClean="0"/>
              <a:t>Trade training </a:t>
            </a:r>
            <a:r>
              <a:rPr lang="en-ZA" sz="1100" dirty="0"/>
              <a:t>done by SIPPO workshops. 40 </a:t>
            </a:r>
            <a:r>
              <a:rPr lang="en-ZA" sz="1100" dirty="0" smtClean="0"/>
              <a:t>members of </a:t>
            </a:r>
            <a:r>
              <a:rPr lang="en-ZA" sz="1100" dirty="0"/>
              <a:t>the trade hosted in South Africa to </a:t>
            </a:r>
            <a:r>
              <a:rPr lang="en-ZA" sz="1100" dirty="0" smtClean="0"/>
              <a:t>expose them </a:t>
            </a:r>
            <a:r>
              <a:rPr lang="en-ZA" sz="1100" dirty="0"/>
              <a:t>to the destination and its varied offerings</a:t>
            </a:r>
            <a:r>
              <a:rPr lang="en-ZA" sz="1100" dirty="0">
                <a:latin typeface="AmsiProCond-Light"/>
              </a:rPr>
              <a:t>.</a:t>
            </a:r>
            <a:endParaRPr lang="en-ZA" sz="1100" dirty="0"/>
          </a:p>
        </p:txBody>
      </p:sp>
      <p:sp>
        <p:nvSpPr>
          <p:cNvPr id="3" name="Content Placeholder 2"/>
          <p:cNvSpPr>
            <a:spLocks noGrp="1"/>
          </p:cNvSpPr>
          <p:nvPr>
            <p:ph sz="half" idx="1"/>
          </p:nvPr>
        </p:nvSpPr>
        <p:spPr>
          <a:xfrm>
            <a:off x="381000" y="990600"/>
            <a:ext cx="4114800" cy="5334000"/>
          </a:xfrm>
        </p:spPr>
        <p:txBody>
          <a:bodyPr/>
          <a:lstStyle/>
          <a:p>
            <a:pPr marL="0" indent="0">
              <a:buNone/>
            </a:pPr>
            <a:r>
              <a:rPr lang="en-ZA" sz="1100" b="1" dirty="0"/>
              <a:t>NETHERLANDS</a:t>
            </a:r>
          </a:p>
          <a:p>
            <a:pPr marL="0" indent="0">
              <a:buNone/>
            </a:pPr>
            <a:endParaRPr lang="en-ZA" sz="1100" b="1" dirty="0" smtClean="0"/>
          </a:p>
          <a:p>
            <a:pPr marL="0" indent="0">
              <a:buNone/>
            </a:pPr>
            <a:r>
              <a:rPr lang="en-ZA" sz="1100" b="1" dirty="0" smtClean="0"/>
              <a:t>BIG </a:t>
            </a:r>
            <a:r>
              <a:rPr lang="en-ZA" sz="1100" b="1" dirty="0"/>
              <a:t>THING TO BE DONE</a:t>
            </a:r>
          </a:p>
          <a:p>
            <a:pPr marL="0" indent="0">
              <a:buNone/>
            </a:pPr>
            <a:r>
              <a:rPr lang="en-ZA" sz="1100" dirty="0"/>
              <a:t>Inspire Dutch travellers with a variety of fun experiences, welcoming South African locals, </a:t>
            </a:r>
            <a:r>
              <a:rPr lang="en-ZA" sz="1100" dirty="0" smtClean="0"/>
              <a:t>develop word </a:t>
            </a:r>
            <a:r>
              <a:rPr lang="en-ZA" sz="1100" dirty="0"/>
              <a:t>of mouth and genuine content that informs and demonstrates South Africa as a value </a:t>
            </a:r>
            <a:r>
              <a:rPr lang="en-ZA" sz="1100" dirty="0" smtClean="0"/>
              <a:t>for money </a:t>
            </a:r>
            <a:r>
              <a:rPr lang="en-ZA" sz="1100" dirty="0"/>
              <a:t>destination.</a:t>
            </a:r>
          </a:p>
          <a:p>
            <a:pPr marL="0" indent="0">
              <a:buNone/>
            </a:pPr>
            <a:endParaRPr lang="en-ZA" sz="1100" b="1" dirty="0" smtClean="0"/>
          </a:p>
          <a:p>
            <a:pPr marL="0" indent="0">
              <a:buNone/>
            </a:pPr>
            <a:r>
              <a:rPr lang="en-ZA" sz="1100" b="1" dirty="0" smtClean="0"/>
              <a:t>CAMPAIGN </a:t>
            </a:r>
            <a:r>
              <a:rPr lang="en-ZA" sz="1100" b="1" dirty="0"/>
              <a:t>HIGHLIGHTS</a:t>
            </a:r>
          </a:p>
          <a:p>
            <a:pPr marL="0" indent="0">
              <a:buNone/>
            </a:pPr>
            <a:r>
              <a:rPr lang="en-ZA" sz="1100" dirty="0"/>
              <a:t>The consumer campaign, </a:t>
            </a:r>
            <a:r>
              <a:rPr lang="en-ZA" sz="1100" b="1" dirty="0"/>
              <a:t>“Your South Africa”</a:t>
            </a:r>
            <a:r>
              <a:rPr lang="en-ZA" sz="1100" dirty="0"/>
              <a:t>, showcased a diverse South Africa open to different </a:t>
            </a:r>
            <a:r>
              <a:rPr lang="en-ZA" sz="1100" dirty="0" smtClean="0"/>
              <a:t>types of </a:t>
            </a:r>
            <a:r>
              <a:rPr lang="en-ZA" sz="1100" dirty="0"/>
              <a:t>travellers. The campaign gave tourists the opportunity to tell their own South African stories.</a:t>
            </a:r>
          </a:p>
          <a:p>
            <a:pPr marL="0" indent="0">
              <a:buNone/>
            </a:pPr>
            <a:endParaRPr lang="en-ZA" sz="1100" b="1" dirty="0" smtClean="0"/>
          </a:p>
          <a:p>
            <a:pPr marL="0" indent="0">
              <a:buNone/>
            </a:pPr>
            <a:r>
              <a:rPr lang="en-ZA" sz="1100" b="1" dirty="0" smtClean="0"/>
              <a:t>PR </a:t>
            </a:r>
            <a:r>
              <a:rPr lang="en-ZA" sz="1100" b="1" dirty="0"/>
              <a:t>VALUE</a:t>
            </a:r>
          </a:p>
          <a:p>
            <a:pPr marL="0" indent="0">
              <a:buNone/>
            </a:pPr>
            <a:r>
              <a:rPr lang="en-ZA" sz="1100" b="1" dirty="0"/>
              <a:t>PR AND AD VALUE OF ALL ARTICLES AND PUBLICATIONS</a:t>
            </a:r>
          </a:p>
          <a:p>
            <a:pPr marL="0" indent="0">
              <a:buNone/>
            </a:pPr>
            <a:r>
              <a:rPr lang="en-ZA" sz="1100" dirty="0"/>
              <a:t>R184.1 million</a:t>
            </a:r>
          </a:p>
          <a:p>
            <a:pPr marL="0" indent="0">
              <a:buNone/>
            </a:pPr>
            <a:endParaRPr lang="en-ZA" sz="1100" b="1" dirty="0" smtClean="0"/>
          </a:p>
          <a:p>
            <a:pPr marL="0" indent="0">
              <a:buNone/>
            </a:pPr>
            <a:r>
              <a:rPr lang="en-ZA" sz="1100" b="1" dirty="0" smtClean="0"/>
              <a:t>TRADE </a:t>
            </a:r>
            <a:r>
              <a:rPr lang="en-ZA" sz="1100" b="1" dirty="0"/>
              <a:t>ACTIVITY</a:t>
            </a:r>
          </a:p>
          <a:p>
            <a:pPr marL="0" indent="0">
              <a:buNone/>
            </a:pPr>
            <a:r>
              <a:rPr lang="en-ZA" sz="1100" dirty="0"/>
              <a:t>Tools empowered the trade to innovatively package and sell South Africa in a more inspiring way. Word </a:t>
            </a:r>
            <a:r>
              <a:rPr lang="en-ZA" sz="1100" dirty="0" smtClean="0"/>
              <a:t>of mouth </a:t>
            </a:r>
            <a:r>
              <a:rPr lang="en-ZA" sz="1100" dirty="0"/>
              <a:t>campaigns informed the trade on new experiences. 12 Dutch JMAs (+1 Belgian JMA) were concluded.</a:t>
            </a:r>
          </a:p>
        </p:txBody>
      </p:sp>
      <p:sp>
        <p:nvSpPr>
          <p:cNvPr id="7" name="TextBox 6"/>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8" name="TextBox 7"/>
          <p:cNvSpPr txBox="1"/>
          <p:nvPr/>
        </p:nvSpPr>
        <p:spPr>
          <a:xfrm>
            <a:off x="609600" y="6324600"/>
            <a:ext cx="659155" cy="200055"/>
          </a:xfrm>
          <a:prstGeom prst="rect">
            <a:avLst/>
          </a:prstGeom>
          <a:noFill/>
        </p:spPr>
        <p:txBody>
          <a:bodyPr wrap="none" rtlCol="0">
            <a:spAutoFit/>
          </a:bodyPr>
          <a:lstStyle/>
          <a:p>
            <a:r>
              <a:rPr lang="en-US" sz="700" dirty="0" smtClean="0">
                <a:latin typeface="+mn-lt"/>
              </a:rPr>
              <a:t>Slide no. 29</a:t>
            </a:r>
            <a:endParaRPr lang="en-ZA" sz="700" dirty="0">
              <a:latin typeface="+mn-lt"/>
            </a:endParaRPr>
          </a:p>
        </p:txBody>
      </p:sp>
    </p:spTree>
    <p:extLst>
      <p:ext uri="{BB962C8B-B14F-4D97-AF65-F5344CB8AC3E}">
        <p14:creationId xmlns:p14="http://schemas.microsoft.com/office/powerpoint/2010/main" val="20780441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a:xfrm>
            <a:off x="395288" y="3352800"/>
            <a:ext cx="8443912" cy="1228725"/>
          </a:xfrm>
        </p:spPr>
        <p:txBody>
          <a:bodyPr/>
          <a:lstStyle/>
          <a:p>
            <a:pPr algn="ctr"/>
            <a:r>
              <a:rPr lang="en-ZA" altLang="en-US" sz="2400" b="1" dirty="0" smtClean="0"/>
              <a:t>Strategic Overview</a:t>
            </a:r>
            <a:r>
              <a:rPr lang="en-ZA" altLang="en-US" sz="3200" b="1" dirty="0" smtClean="0"/>
              <a:t/>
            </a:r>
            <a:br>
              <a:rPr lang="en-ZA" altLang="en-US" sz="3200" b="1" dirty="0" smtClean="0"/>
            </a:br>
            <a:r>
              <a:rPr lang="en-ZA" altLang="en-US" sz="3200" b="1" dirty="0" smtClean="0"/>
              <a:t/>
            </a:r>
            <a:br>
              <a:rPr lang="en-ZA" altLang="en-US" sz="3200" b="1" dirty="0" smtClean="0"/>
            </a:br>
            <a:r>
              <a:rPr lang="en-ZA" altLang="en-US" sz="3200" b="1" dirty="0" smtClean="0"/>
              <a:t/>
            </a:r>
            <a:br>
              <a:rPr lang="en-ZA" altLang="en-US" sz="3200" b="1" dirty="0" smtClean="0"/>
            </a:br>
            <a:r>
              <a:rPr lang="en-ZA" altLang="en-US" sz="3200" b="1" dirty="0" smtClean="0"/>
              <a:t/>
            </a:r>
            <a:br>
              <a:rPr lang="en-ZA" altLang="en-US" sz="3200" b="1" dirty="0" smtClean="0"/>
            </a:br>
            <a:r>
              <a:rPr lang="en-ZA" altLang="en-US" sz="3200" b="1" dirty="0" smtClean="0"/>
              <a:t/>
            </a:r>
            <a:br>
              <a:rPr lang="en-ZA" altLang="en-US" sz="3200" b="1" dirty="0" smtClean="0"/>
            </a:br>
            <a:endParaRPr lang="en-ZA" altLang="en-US" sz="3200" b="1" dirty="0" smtClean="0"/>
          </a:p>
        </p:txBody>
      </p:sp>
      <p:sp>
        <p:nvSpPr>
          <p:cNvPr id="54275"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E703F60F-B085-471B-BE7C-041C9D019ABC}" type="slidenum">
              <a:rPr lang="en-US" altLang="en-US" sz="700">
                <a:solidFill>
                  <a:srgbClr val="000000"/>
                </a:solidFill>
                <a:ea typeface="ヒラギノ角ゴ Pro W3" charset="-128"/>
              </a:rPr>
              <a:pPr>
                <a:spcBef>
                  <a:spcPct val="0"/>
                </a:spcBef>
                <a:buClrTx/>
                <a:buSzTx/>
                <a:buFontTx/>
                <a:buNone/>
              </a:pPr>
              <a:t>3</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4073812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Europe</a:t>
            </a:r>
            <a:endParaRPr lang="en-ZA" sz="2000" b="1" dirty="0"/>
          </a:p>
        </p:txBody>
      </p:sp>
      <p:sp>
        <p:nvSpPr>
          <p:cNvPr id="4" name="Content Placeholder 3"/>
          <p:cNvSpPr>
            <a:spLocks noGrp="1"/>
          </p:cNvSpPr>
          <p:nvPr>
            <p:ph sz="half" idx="2"/>
          </p:nvPr>
        </p:nvSpPr>
        <p:spPr/>
        <p:txBody>
          <a:bodyPr/>
          <a:lstStyle/>
          <a:p>
            <a:pPr marL="0" indent="0">
              <a:buNone/>
            </a:pPr>
            <a:r>
              <a:rPr lang="en-ZA" sz="1100" b="1" dirty="0"/>
              <a:t>RUSSIA</a:t>
            </a:r>
          </a:p>
          <a:p>
            <a:pPr marL="0" indent="0">
              <a:buNone/>
            </a:pPr>
            <a:endParaRPr lang="en-ZA" sz="1100" b="1" dirty="0" smtClean="0"/>
          </a:p>
          <a:p>
            <a:pPr marL="0" indent="0">
              <a:buNone/>
            </a:pPr>
            <a:r>
              <a:rPr lang="en-ZA" sz="1100" b="1" dirty="0" smtClean="0"/>
              <a:t>BIG </a:t>
            </a:r>
            <a:r>
              <a:rPr lang="en-ZA" sz="1100" b="1" dirty="0"/>
              <a:t>THING TO BE DONE</a:t>
            </a:r>
          </a:p>
          <a:p>
            <a:pPr marL="0" indent="0">
              <a:buNone/>
            </a:pPr>
            <a:r>
              <a:rPr lang="en-ZA" sz="1100" dirty="0"/>
              <a:t>Due to the economy being in recession, </a:t>
            </a:r>
            <a:r>
              <a:rPr lang="en-ZA" sz="1100" dirty="0" smtClean="0"/>
              <a:t>there was </a:t>
            </a:r>
            <a:r>
              <a:rPr lang="en-ZA" sz="1100" dirty="0"/>
              <a:t>a decline in all outbound travel from </a:t>
            </a:r>
            <a:r>
              <a:rPr lang="en-ZA" sz="1100" dirty="0" smtClean="0"/>
              <a:t>this market</a:t>
            </a:r>
            <a:r>
              <a:rPr lang="en-ZA" sz="1100" dirty="0"/>
              <a:t>. The South Africa’s visa </a:t>
            </a:r>
            <a:r>
              <a:rPr lang="en-ZA" sz="1100" dirty="0" smtClean="0"/>
              <a:t>regulations impacted </a:t>
            </a:r>
            <a:r>
              <a:rPr lang="en-ZA" sz="1100" dirty="0"/>
              <a:t>negatively on arrivals. </a:t>
            </a:r>
            <a:r>
              <a:rPr lang="en-ZA" sz="1100" dirty="0" smtClean="0"/>
              <a:t>Activities needed </a:t>
            </a:r>
            <a:r>
              <a:rPr lang="en-ZA" sz="1100" dirty="0"/>
              <a:t>to be selected in order to circumvent </a:t>
            </a:r>
            <a:r>
              <a:rPr lang="en-ZA" sz="1100" dirty="0" smtClean="0"/>
              <a:t>the issues </a:t>
            </a:r>
            <a:r>
              <a:rPr lang="en-ZA" sz="1100" dirty="0"/>
              <a:t>and make an impression on the market.</a:t>
            </a:r>
          </a:p>
          <a:p>
            <a:pPr marL="0" indent="0">
              <a:buNone/>
            </a:pPr>
            <a:endParaRPr lang="en-ZA" sz="1100" b="1" dirty="0" smtClean="0"/>
          </a:p>
          <a:p>
            <a:pPr marL="0" indent="0">
              <a:buNone/>
            </a:pPr>
            <a:r>
              <a:rPr lang="en-ZA" sz="1100" b="1" dirty="0" smtClean="0"/>
              <a:t>CAMPAIGN </a:t>
            </a:r>
            <a:r>
              <a:rPr lang="en-ZA" sz="1100" b="1" dirty="0"/>
              <a:t>HIGHLIGHTS</a:t>
            </a:r>
          </a:p>
          <a:p>
            <a:pPr marL="0" indent="0">
              <a:buNone/>
            </a:pPr>
            <a:r>
              <a:rPr lang="en-ZA" sz="1100" dirty="0"/>
              <a:t>As an investment market, no campaigns (</a:t>
            </a:r>
            <a:r>
              <a:rPr lang="en-ZA" sz="1100" dirty="0" smtClean="0"/>
              <a:t>trade or </a:t>
            </a:r>
            <a:r>
              <a:rPr lang="en-ZA" sz="1100" dirty="0"/>
              <a:t>consumer) were undertaken. South </a:t>
            </a:r>
            <a:r>
              <a:rPr lang="en-ZA" sz="1100" dirty="0" smtClean="0"/>
              <a:t>African Tourism </a:t>
            </a:r>
            <a:r>
              <a:rPr lang="en-ZA" sz="1100" dirty="0"/>
              <a:t>in conjunction with the Embassy </a:t>
            </a:r>
            <a:r>
              <a:rPr lang="en-ZA" sz="1100" dirty="0" smtClean="0"/>
              <a:t>held media </a:t>
            </a:r>
            <a:r>
              <a:rPr lang="en-ZA" sz="1100" dirty="0"/>
              <a:t>and trade educationals.</a:t>
            </a:r>
          </a:p>
          <a:p>
            <a:pPr marL="0" indent="0">
              <a:buNone/>
            </a:pPr>
            <a:endParaRPr lang="en-ZA" sz="1100" b="1" dirty="0" smtClean="0"/>
          </a:p>
          <a:p>
            <a:pPr marL="0" indent="0">
              <a:buNone/>
            </a:pPr>
            <a:r>
              <a:rPr lang="en-ZA" sz="1100" b="1" dirty="0" smtClean="0"/>
              <a:t>TRADE </a:t>
            </a:r>
            <a:r>
              <a:rPr lang="en-ZA" sz="1100" b="1" dirty="0"/>
              <a:t>ACTIVITY</a:t>
            </a:r>
          </a:p>
          <a:p>
            <a:pPr marL="0" indent="0">
              <a:buNone/>
            </a:pPr>
            <a:r>
              <a:rPr lang="en-ZA" sz="1100" dirty="0"/>
              <a:t>South African Tourism attended and </a:t>
            </a:r>
            <a:r>
              <a:rPr lang="en-ZA" sz="1100" dirty="0" smtClean="0"/>
              <a:t>showcased at </a:t>
            </a:r>
            <a:r>
              <a:rPr lang="en-ZA" sz="1100" dirty="0"/>
              <a:t>the Moscow International Trade and </a:t>
            </a:r>
            <a:r>
              <a:rPr lang="en-ZA" sz="1100" dirty="0" smtClean="0"/>
              <a:t>Travel Exhibition </a:t>
            </a:r>
            <a:r>
              <a:rPr lang="en-ZA" sz="1100" dirty="0"/>
              <a:t>(MITT). The organisation also </a:t>
            </a:r>
            <a:r>
              <a:rPr lang="en-ZA" sz="1100" dirty="0" smtClean="0"/>
              <a:t>partnered with </a:t>
            </a:r>
            <a:r>
              <a:rPr lang="en-ZA" sz="1100" dirty="0"/>
              <a:t>South African tour operator, Follow Me </a:t>
            </a:r>
            <a:r>
              <a:rPr lang="en-ZA" sz="1100" dirty="0" smtClean="0"/>
              <a:t>to Africa</a:t>
            </a:r>
            <a:r>
              <a:rPr lang="en-ZA" sz="1100" dirty="0"/>
              <a:t>, well established in the market.</a:t>
            </a:r>
          </a:p>
        </p:txBody>
      </p:sp>
      <p:sp>
        <p:nvSpPr>
          <p:cNvPr id="3" name="Content Placeholder 2"/>
          <p:cNvSpPr>
            <a:spLocks noGrp="1"/>
          </p:cNvSpPr>
          <p:nvPr>
            <p:ph sz="half" idx="1"/>
          </p:nvPr>
        </p:nvSpPr>
        <p:spPr>
          <a:xfrm>
            <a:off x="378594" y="990600"/>
            <a:ext cx="4114800" cy="5334000"/>
          </a:xfrm>
        </p:spPr>
        <p:txBody>
          <a:bodyPr/>
          <a:lstStyle/>
          <a:p>
            <a:pPr marL="0" indent="0">
              <a:buNone/>
            </a:pPr>
            <a:r>
              <a:rPr lang="en-ZA" sz="1100" b="1" dirty="0"/>
              <a:t>GERMANY</a:t>
            </a:r>
          </a:p>
          <a:p>
            <a:pPr marL="0" indent="0">
              <a:buNone/>
            </a:pPr>
            <a:endParaRPr lang="en-ZA" sz="1100" b="1" dirty="0" smtClean="0"/>
          </a:p>
          <a:p>
            <a:pPr marL="0" indent="0">
              <a:buNone/>
            </a:pPr>
            <a:r>
              <a:rPr lang="en-ZA" sz="1100" b="1" dirty="0" smtClean="0"/>
              <a:t>BIG </a:t>
            </a:r>
            <a:r>
              <a:rPr lang="en-ZA" sz="1100" b="1" dirty="0"/>
              <a:t>THING TO BE DONE</a:t>
            </a:r>
          </a:p>
          <a:p>
            <a:pPr marL="0" indent="0">
              <a:buNone/>
            </a:pPr>
            <a:r>
              <a:rPr lang="en-ZA" sz="1100" dirty="0"/>
              <a:t>Showcase a South Africa that offers a </a:t>
            </a:r>
            <a:r>
              <a:rPr lang="en-ZA" sz="1100" dirty="0" smtClean="0"/>
              <a:t>variety of </a:t>
            </a:r>
            <a:r>
              <a:rPr lang="en-ZA" sz="1100" dirty="0"/>
              <a:t>authentic, immersive and </a:t>
            </a:r>
            <a:r>
              <a:rPr lang="en-ZA" sz="1100" dirty="0" smtClean="0"/>
              <a:t>life-enriching experiences </a:t>
            </a:r>
            <a:r>
              <a:rPr lang="en-ZA" sz="1100" dirty="0"/>
              <a:t>for the German traveller</a:t>
            </a:r>
          </a:p>
          <a:p>
            <a:pPr marL="0" indent="0">
              <a:buNone/>
            </a:pPr>
            <a:endParaRPr lang="en-ZA" sz="1100" b="1" dirty="0" smtClean="0"/>
          </a:p>
          <a:p>
            <a:pPr marL="0" indent="0">
              <a:buNone/>
            </a:pPr>
            <a:r>
              <a:rPr lang="en-ZA" sz="1100" b="1" dirty="0" smtClean="0"/>
              <a:t>CAMPAIGN </a:t>
            </a:r>
            <a:r>
              <a:rPr lang="en-ZA" sz="1100" b="1" dirty="0"/>
              <a:t>HIGHLIGHTS</a:t>
            </a:r>
          </a:p>
          <a:p>
            <a:pPr marL="0" indent="0">
              <a:buNone/>
            </a:pPr>
            <a:r>
              <a:rPr lang="en-ZA" sz="1100" dirty="0"/>
              <a:t>South African Tourism outpaced competitors </a:t>
            </a:r>
            <a:r>
              <a:rPr lang="en-ZA" sz="1100" dirty="0" smtClean="0"/>
              <a:t>with National </a:t>
            </a:r>
            <a:r>
              <a:rPr lang="en-ZA" sz="1100" dirty="0"/>
              <a:t>Big Screen campaign starring </a:t>
            </a:r>
            <a:r>
              <a:rPr lang="en-ZA" sz="1100" dirty="0" smtClean="0"/>
              <a:t>market Influencers </a:t>
            </a:r>
            <a:r>
              <a:rPr lang="en-ZA" sz="1100" dirty="0"/>
              <a:t>and movie stars. “THE BEST DAY </a:t>
            </a:r>
            <a:r>
              <a:rPr lang="en-ZA" sz="1100" dirty="0" smtClean="0"/>
              <a:t>IN SA</a:t>
            </a:r>
            <a:r>
              <a:rPr lang="en-ZA" sz="1100" dirty="0"/>
              <a:t>” - The biggest movie as well as outdoor </a:t>
            </a:r>
            <a:r>
              <a:rPr lang="en-ZA" sz="1100" dirty="0" smtClean="0"/>
              <a:t>and social </a:t>
            </a:r>
            <a:r>
              <a:rPr lang="en-ZA" sz="1100" dirty="0"/>
              <a:t>campaign for South Africa in the country.</a:t>
            </a:r>
          </a:p>
          <a:p>
            <a:pPr marL="0" indent="0">
              <a:buNone/>
            </a:pPr>
            <a:endParaRPr lang="en-ZA" sz="1100" b="1" dirty="0" smtClean="0"/>
          </a:p>
          <a:p>
            <a:pPr marL="0" indent="0">
              <a:buNone/>
            </a:pPr>
            <a:r>
              <a:rPr lang="en-ZA" sz="1100" b="1" dirty="0" smtClean="0"/>
              <a:t>PR </a:t>
            </a:r>
            <a:r>
              <a:rPr lang="en-ZA" sz="1100" b="1" dirty="0"/>
              <a:t>VALUE</a:t>
            </a:r>
          </a:p>
          <a:p>
            <a:pPr marL="0" indent="0">
              <a:buNone/>
            </a:pPr>
            <a:r>
              <a:rPr lang="en-ZA" sz="1100" b="1" dirty="0"/>
              <a:t>BRAND CAMPAIGN GENERATED AD VALUE</a:t>
            </a:r>
          </a:p>
          <a:p>
            <a:pPr marL="0" indent="0">
              <a:buNone/>
            </a:pPr>
            <a:r>
              <a:rPr lang="en-ZA" sz="1100" dirty="0"/>
              <a:t>R510.4 million</a:t>
            </a:r>
          </a:p>
          <a:p>
            <a:pPr marL="0" indent="0">
              <a:buNone/>
            </a:pPr>
            <a:endParaRPr lang="en-ZA" sz="1100" b="1" dirty="0" smtClean="0"/>
          </a:p>
          <a:p>
            <a:pPr marL="0" indent="0">
              <a:buNone/>
            </a:pPr>
            <a:r>
              <a:rPr lang="en-ZA" sz="1100" b="1" dirty="0" smtClean="0"/>
              <a:t>TRADE </a:t>
            </a:r>
            <a:r>
              <a:rPr lang="en-ZA" sz="1100" b="1" dirty="0"/>
              <a:t>ACTIVITY</a:t>
            </a:r>
          </a:p>
          <a:p>
            <a:pPr marL="0" indent="0">
              <a:buNone/>
            </a:pPr>
            <a:r>
              <a:rPr lang="en-ZA" sz="1100" dirty="0"/>
              <a:t>Trained the trade to uniquely package </a:t>
            </a:r>
            <a:r>
              <a:rPr lang="en-ZA" sz="1100" dirty="0" smtClean="0"/>
              <a:t>niche and authentic </a:t>
            </a:r>
            <a:r>
              <a:rPr lang="en-ZA" sz="1100" dirty="0"/>
              <a:t>South African experiences to </a:t>
            </a:r>
            <a:r>
              <a:rPr lang="en-ZA" sz="1100" dirty="0" smtClean="0"/>
              <a:t>suit the </a:t>
            </a:r>
            <a:r>
              <a:rPr lang="en-ZA" sz="1100" dirty="0"/>
              <a:t>German traveller. Our Partners make us </a:t>
            </a:r>
            <a:r>
              <a:rPr lang="en-ZA" sz="1100" dirty="0" smtClean="0"/>
              <a:t>fly! The </a:t>
            </a:r>
            <a:r>
              <a:rPr lang="en-ZA" sz="1100" dirty="0"/>
              <a:t>Big Screen #DeinSuedafrika campaign </a:t>
            </a:r>
            <a:r>
              <a:rPr lang="en-ZA" sz="1100" dirty="0" smtClean="0"/>
              <a:t>was interlinked </a:t>
            </a:r>
            <a:r>
              <a:rPr lang="en-ZA" sz="1100" dirty="0"/>
              <a:t>with sales at every step.</a:t>
            </a:r>
          </a:p>
        </p:txBody>
      </p:sp>
      <p:sp>
        <p:nvSpPr>
          <p:cNvPr id="6" name="TextBox 5"/>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7" name="TextBox 6"/>
          <p:cNvSpPr txBox="1"/>
          <p:nvPr/>
        </p:nvSpPr>
        <p:spPr>
          <a:xfrm>
            <a:off x="838200" y="6324600"/>
            <a:ext cx="659155" cy="200055"/>
          </a:xfrm>
          <a:prstGeom prst="rect">
            <a:avLst/>
          </a:prstGeom>
          <a:noFill/>
        </p:spPr>
        <p:txBody>
          <a:bodyPr wrap="none" rtlCol="0">
            <a:spAutoFit/>
          </a:bodyPr>
          <a:lstStyle/>
          <a:p>
            <a:r>
              <a:rPr lang="en-US" sz="700" dirty="0" smtClean="0">
                <a:latin typeface="+mn-lt"/>
              </a:rPr>
              <a:t>Slide no. 30</a:t>
            </a:r>
            <a:endParaRPr lang="en-ZA" sz="700" dirty="0">
              <a:latin typeface="+mn-lt"/>
            </a:endParaRPr>
          </a:p>
        </p:txBody>
      </p:sp>
    </p:spTree>
    <p:extLst>
      <p:ext uri="{BB962C8B-B14F-4D97-AF65-F5344CB8AC3E}">
        <p14:creationId xmlns:p14="http://schemas.microsoft.com/office/powerpoint/2010/main" val="9812615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United Kingdom</a:t>
            </a:r>
            <a:endParaRPr lang="en-ZA" sz="2000" b="1" dirty="0"/>
          </a:p>
        </p:txBody>
      </p:sp>
      <p:sp>
        <p:nvSpPr>
          <p:cNvPr id="4" name="Content Placeholder 3"/>
          <p:cNvSpPr>
            <a:spLocks noGrp="1"/>
          </p:cNvSpPr>
          <p:nvPr>
            <p:ph idx="1"/>
          </p:nvPr>
        </p:nvSpPr>
        <p:spPr/>
        <p:txBody>
          <a:bodyPr/>
          <a:lstStyle/>
          <a:p>
            <a:pPr marL="0" indent="0">
              <a:buNone/>
            </a:pPr>
            <a:r>
              <a:rPr lang="en-ZA" sz="1200" b="1" dirty="0" smtClean="0">
                <a:latin typeface="DINCondensed-Bold"/>
              </a:rPr>
              <a:t>BIG </a:t>
            </a:r>
            <a:r>
              <a:rPr lang="en-ZA" sz="1200" b="1" dirty="0">
                <a:latin typeface="DINCondensed-Bold"/>
              </a:rPr>
              <a:t>THING TO BE DONE</a:t>
            </a:r>
          </a:p>
          <a:p>
            <a:pPr marL="0" indent="0">
              <a:buNone/>
            </a:pPr>
            <a:r>
              <a:rPr lang="en-ZA" sz="1200" dirty="0">
                <a:latin typeface="AmsiProCond-Light"/>
              </a:rPr>
              <a:t>Inspire targeted British travellers, to </a:t>
            </a:r>
            <a:r>
              <a:rPr lang="en-ZA" sz="1200" dirty="0" smtClean="0">
                <a:latin typeface="AmsiProCond-Light"/>
              </a:rPr>
              <a:t>experience new </a:t>
            </a:r>
            <a:r>
              <a:rPr lang="en-ZA" sz="1200" dirty="0">
                <a:latin typeface="AmsiProCond-Light"/>
              </a:rPr>
              <a:t>fun, safe, friendly and value for </a:t>
            </a:r>
            <a:r>
              <a:rPr lang="en-ZA" sz="1200" dirty="0" smtClean="0">
                <a:latin typeface="AmsiProCond-Light"/>
              </a:rPr>
              <a:t>money holiday </a:t>
            </a:r>
            <a:r>
              <a:rPr lang="en-ZA" sz="1200" dirty="0">
                <a:latin typeface="AmsiProCond-Light"/>
              </a:rPr>
              <a:t>destinations</a:t>
            </a:r>
            <a:r>
              <a:rPr lang="en-ZA" sz="1200" dirty="0" smtClean="0">
                <a:latin typeface="AmsiProCond-Light"/>
              </a:rPr>
              <a:t>.</a:t>
            </a:r>
          </a:p>
          <a:p>
            <a:pPr marL="0" indent="0">
              <a:buNone/>
            </a:pPr>
            <a:endParaRPr lang="en-ZA" sz="1200" dirty="0">
              <a:latin typeface="AmsiProCond-Light"/>
            </a:endParaRPr>
          </a:p>
          <a:p>
            <a:pPr marL="0" indent="0">
              <a:buNone/>
            </a:pPr>
            <a:r>
              <a:rPr lang="en-ZA" sz="1200" b="1" dirty="0">
                <a:latin typeface="DINCondensed-Bold"/>
              </a:rPr>
              <a:t>CAMPAIGN HIGHLIGHTS</a:t>
            </a:r>
          </a:p>
          <a:p>
            <a:pPr marL="0" indent="0">
              <a:buNone/>
            </a:pPr>
            <a:r>
              <a:rPr lang="en-ZA" sz="1200" dirty="0">
                <a:latin typeface="AmsiProCond-Light"/>
              </a:rPr>
              <a:t>Bear Grylls Survival Race activation </a:t>
            </a:r>
            <a:r>
              <a:rPr lang="en-ZA" sz="1200" dirty="0" smtClean="0">
                <a:latin typeface="AmsiProCond-Light"/>
              </a:rPr>
              <a:t>showcased the </a:t>
            </a:r>
            <a:r>
              <a:rPr lang="en-ZA" sz="1200" dirty="0">
                <a:latin typeface="AmsiProCond-Light"/>
              </a:rPr>
              <a:t>adventure experiences. The Oculus Rift </a:t>
            </a:r>
            <a:r>
              <a:rPr lang="en-ZA" sz="1200" dirty="0" smtClean="0">
                <a:latin typeface="AmsiProCond-Light"/>
              </a:rPr>
              <a:t>360 content </a:t>
            </a:r>
            <a:r>
              <a:rPr lang="en-ZA" sz="1200" dirty="0">
                <a:latin typeface="AmsiProCond-Light"/>
              </a:rPr>
              <a:t>showcased different experiences.</a:t>
            </a:r>
          </a:p>
          <a:p>
            <a:pPr marL="0" indent="0">
              <a:buNone/>
            </a:pPr>
            <a:endParaRPr lang="en-ZA" sz="1200" b="1" dirty="0" smtClean="0">
              <a:latin typeface="DINCondensed-Bold"/>
            </a:endParaRPr>
          </a:p>
          <a:p>
            <a:pPr marL="0" indent="0">
              <a:buNone/>
            </a:pPr>
            <a:r>
              <a:rPr lang="en-ZA" sz="1200" b="1" dirty="0" smtClean="0">
                <a:latin typeface="DINCondensed-Bold"/>
              </a:rPr>
              <a:t>PR/AD </a:t>
            </a:r>
            <a:r>
              <a:rPr lang="en-ZA" sz="1200" b="1" dirty="0">
                <a:latin typeface="DINCondensed-Bold"/>
              </a:rPr>
              <a:t>VALUE</a:t>
            </a:r>
          </a:p>
          <a:p>
            <a:pPr marL="0" indent="0">
              <a:buNone/>
            </a:pPr>
            <a:r>
              <a:rPr lang="en-ZA" sz="1200" b="1" dirty="0">
                <a:latin typeface="AmsiProCond-Bold"/>
              </a:rPr>
              <a:t>THE TOTAL PR VALUE</a:t>
            </a:r>
          </a:p>
          <a:p>
            <a:pPr marL="0" indent="0">
              <a:buNone/>
            </a:pPr>
            <a:r>
              <a:rPr lang="en-ZA" sz="1200" dirty="0">
                <a:latin typeface="AmsiProCond-Regular"/>
              </a:rPr>
              <a:t>R22.3 million</a:t>
            </a:r>
          </a:p>
          <a:p>
            <a:endParaRPr lang="en-ZA" sz="1200" b="1" dirty="0" smtClean="0">
              <a:latin typeface="DINCondensed-Bold"/>
            </a:endParaRPr>
          </a:p>
          <a:p>
            <a:pPr marL="0" indent="0">
              <a:buNone/>
            </a:pPr>
            <a:r>
              <a:rPr lang="en-ZA" sz="1200" b="1" dirty="0" smtClean="0">
                <a:latin typeface="DINCondensed-Bold"/>
              </a:rPr>
              <a:t>TRADE </a:t>
            </a:r>
            <a:r>
              <a:rPr lang="en-ZA" sz="1200" b="1" dirty="0">
                <a:latin typeface="DINCondensed-Bold"/>
              </a:rPr>
              <a:t>ACTIVITY</a:t>
            </a:r>
          </a:p>
          <a:p>
            <a:pPr marL="0" indent="0">
              <a:buNone/>
            </a:pPr>
            <a:r>
              <a:rPr lang="en-ZA" sz="1200" dirty="0">
                <a:latin typeface="AmsiProCond-Light"/>
              </a:rPr>
              <a:t>South African Tourism held roadshows </a:t>
            </a:r>
            <a:r>
              <a:rPr lang="en-ZA" sz="1200" dirty="0" smtClean="0">
                <a:latin typeface="AmsiProCond-Light"/>
              </a:rPr>
              <a:t>in </a:t>
            </a:r>
            <a:r>
              <a:rPr lang="en-ZA" sz="1200" b="1" dirty="0" smtClean="0">
                <a:latin typeface="AmsiProCond-SemiBold"/>
              </a:rPr>
              <a:t>Glasgow</a:t>
            </a:r>
            <a:r>
              <a:rPr lang="en-ZA" sz="1200" b="1" dirty="0">
                <a:latin typeface="AmsiProCond-SemiBold"/>
              </a:rPr>
              <a:t>, Manchester and London</a:t>
            </a:r>
            <a:r>
              <a:rPr lang="en-ZA" sz="1200" dirty="0">
                <a:latin typeface="AmsiProCond-Light"/>
              </a:rPr>
              <a:t>. </a:t>
            </a:r>
            <a:r>
              <a:rPr lang="en-ZA" sz="1200" dirty="0" smtClean="0">
                <a:latin typeface="AmsiProCond-Light"/>
              </a:rPr>
              <a:t>Training events </a:t>
            </a:r>
            <a:r>
              <a:rPr lang="en-ZA" sz="1200" dirty="0">
                <a:latin typeface="AmsiProCond-Light"/>
              </a:rPr>
              <a:t>with SATOA and JMA partners </a:t>
            </a:r>
            <a:r>
              <a:rPr lang="en-ZA" sz="1200" dirty="0" smtClean="0">
                <a:latin typeface="AmsiProCond-Light"/>
              </a:rPr>
              <a:t>enabled South </a:t>
            </a:r>
            <a:r>
              <a:rPr lang="en-ZA" sz="1200" dirty="0">
                <a:latin typeface="AmsiProCond-Light"/>
              </a:rPr>
              <a:t>African Tourism to educate trade on </a:t>
            </a:r>
            <a:r>
              <a:rPr lang="en-ZA" sz="1200" dirty="0" smtClean="0">
                <a:latin typeface="AmsiProCond-Light"/>
              </a:rPr>
              <a:t>how to </a:t>
            </a:r>
            <a:r>
              <a:rPr lang="en-ZA" sz="1200" dirty="0">
                <a:latin typeface="AmsiProCond-Light"/>
              </a:rPr>
              <a:t>sell South</a:t>
            </a:r>
            <a:endParaRPr lang="en-ZA" sz="1200" dirty="0"/>
          </a:p>
        </p:txBody>
      </p:sp>
      <p:sp>
        <p:nvSpPr>
          <p:cNvPr id="8" name="TextBox 7"/>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9" name="TextBox 8"/>
          <p:cNvSpPr txBox="1"/>
          <p:nvPr/>
        </p:nvSpPr>
        <p:spPr>
          <a:xfrm>
            <a:off x="533400" y="6248400"/>
            <a:ext cx="659155" cy="200055"/>
          </a:xfrm>
          <a:prstGeom prst="rect">
            <a:avLst/>
          </a:prstGeom>
          <a:noFill/>
        </p:spPr>
        <p:txBody>
          <a:bodyPr wrap="none" rtlCol="0">
            <a:spAutoFit/>
          </a:bodyPr>
          <a:lstStyle/>
          <a:p>
            <a:r>
              <a:rPr lang="en-US" sz="700" dirty="0" smtClean="0">
                <a:latin typeface="+mn-lt"/>
              </a:rPr>
              <a:t>Slide no. 31</a:t>
            </a:r>
            <a:endParaRPr lang="en-ZA" sz="700" dirty="0">
              <a:latin typeface="+mn-lt"/>
            </a:endParaRPr>
          </a:p>
        </p:txBody>
      </p:sp>
    </p:spTree>
    <p:extLst>
      <p:ext uri="{BB962C8B-B14F-4D97-AF65-F5344CB8AC3E}">
        <p14:creationId xmlns:p14="http://schemas.microsoft.com/office/powerpoint/2010/main" val="39378483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304800"/>
          </a:xfrm>
        </p:spPr>
        <p:txBody>
          <a:bodyPr/>
          <a:lstStyle/>
          <a:p>
            <a:r>
              <a:rPr lang="en-US" sz="2000" b="1" dirty="0" smtClean="0"/>
              <a:t>Key Highlights - Asia And Australasia</a:t>
            </a:r>
            <a:endParaRPr lang="en-ZA" sz="2000" b="1" dirty="0"/>
          </a:p>
        </p:txBody>
      </p:sp>
      <p:sp>
        <p:nvSpPr>
          <p:cNvPr id="4" name="Content Placeholder 3"/>
          <p:cNvSpPr>
            <a:spLocks noGrp="1"/>
          </p:cNvSpPr>
          <p:nvPr>
            <p:ph sz="half" idx="2"/>
          </p:nvPr>
        </p:nvSpPr>
        <p:spPr>
          <a:xfrm>
            <a:off x="4724400" y="685800"/>
            <a:ext cx="4191000" cy="6096000"/>
          </a:xfrm>
        </p:spPr>
        <p:txBody>
          <a:bodyPr/>
          <a:lstStyle/>
          <a:p>
            <a:pPr marL="0" indent="0">
              <a:buNone/>
            </a:pPr>
            <a:r>
              <a:rPr lang="en-ZA" sz="1100" b="1" dirty="0"/>
              <a:t>INDIA</a:t>
            </a:r>
          </a:p>
          <a:p>
            <a:pPr marL="0" indent="0">
              <a:buNone/>
            </a:pPr>
            <a:endParaRPr lang="en-ZA" sz="1100" b="1" dirty="0" smtClean="0"/>
          </a:p>
          <a:p>
            <a:pPr marL="0" indent="0">
              <a:buNone/>
            </a:pPr>
            <a:r>
              <a:rPr lang="en-ZA" sz="1100" b="1" dirty="0" smtClean="0"/>
              <a:t>BIG </a:t>
            </a:r>
            <a:r>
              <a:rPr lang="en-ZA" sz="1100" b="1" dirty="0"/>
              <a:t>THING TO BE DONE</a:t>
            </a:r>
          </a:p>
          <a:p>
            <a:pPr marL="0" indent="0">
              <a:buNone/>
            </a:pPr>
            <a:r>
              <a:rPr lang="en-ZA" sz="1100" dirty="0"/>
              <a:t>To position South Africa as a preferred </a:t>
            </a:r>
            <a:r>
              <a:rPr lang="en-ZA" sz="1100" dirty="0" smtClean="0"/>
              <a:t>holiday destination </a:t>
            </a:r>
            <a:r>
              <a:rPr lang="en-ZA" sz="1100" dirty="0"/>
              <a:t>for family bonding time </a:t>
            </a:r>
            <a:r>
              <a:rPr lang="en-ZA" sz="1100" dirty="0" smtClean="0"/>
              <a:t>by showcasing </a:t>
            </a:r>
            <a:r>
              <a:rPr lang="en-ZA" sz="1100" dirty="0"/>
              <a:t>wildlife, scenic beauty and </a:t>
            </a:r>
            <a:r>
              <a:rPr lang="en-ZA" sz="1100" dirty="0" smtClean="0"/>
              <a:t>adventure experiences</a:t>
            </a:r>
            <a:r>
              <a:rPr lang="en-ZA" sz="1100" dirty="0"/>
              <a:t>.</a:t>
            </a:r>
          </a:p>
          <a:p>
            <a:endParaRPr lang="en-ZA" sz="1100" b="1" dirty="0" smtClean="0"/>
          </a:p>
          <a:p>
            <a:pPr marL="0" indent="0">
              <a:buNone/>
            </a:pPr>
            <a:r>
              <a:rPr lang="en-ZA" sz="1100" b="1" dirty="0" smtClean="0"/>
              <a:t>HIGHLIGHTS</a:t>
            </a:r>
            <a:endParaRPr lang="en-ZA" sz="1100" b="1" dirty="0"/>
          </a:p>
          <a:p>
            <a:pPr marL="0" indent="0">
              <a:buNone/>
            </a:pPr>
            <a:r>
              <a:rPr lang="en-ZA" sz="1100" dirty="0"/>
              <a:t>The </a:t>
            </a:r>
            <a:r>
              <a:rPr lang="en-ZA" sz="1100" b="1" dirty="0"/>
              <a:t>Learn SA Roadshow </a:t>
            </a:r>
            <a:r>
              <a:rPr lang="en-ZA" sz="1100" dirty="0"/>
              <a:t>and the SA Trade</a:t>
            </a:r>
          </a:p>
          <a:p>
            <a:pPr marL="0" indent="0">
              <a:buNone/>
            </a:pPr>
            <a:r>
              <a:rPr lang="en-ZA" sz="1100" dirty="0"/>
              <a:t>Roadshow once again delivered </a:t>
            </a:r>
            <a:r>
              <a:rPr lang="en-ZA" sz="1100" dirty="0" smtClean="0"/>
              <a:t>phenomenal return </a:t>
            </a:r>
            <a:r>
              <a:rPr lang="en-ZA" sz="1100" dirty="0"/>
              <a:t>on investment, focusing on training </a:t>
            </a:r>
            <a:r>
              <a:rPr lang="en-ZA" sz="1100" dirty="0" smtClean="0"/>
              <a:t>the trade </a:t>
            </a:r>
            <a:r>
              <a:rPr lang="en-ZA" sz="1100" dirty="0"/>
              <a:t>on the depth and breadth of </a:t>
            </a:r>
            <a:r>
              <a:rPr lang="en-ZA" sz="1100" dirty="0" smtClean="0"/>
              <a:t>experiences and </a:t>
            </a:r>
            <a:r>
              <a:rPr lang="en-ZA" sz="1100" dirty="0"/>
              <a:t>value for money on offer in South </a:t>
            </a:r>
            <a:r>
              <a:rPr lang="en-ZA" sz="1100" dirty="0" smtClean="0"/>
              <a:t>Africa. Media </a:t>
            </a:r>
            <a:r>
              <a:rPr lang="en-ZA" sz="1100" dirty="0"/>
              <a:t>campaigns and the partnering with </a:t>
            </a:r>
            <a:r>
              <a:rPr lang="en-ZA" sz="1100" dirty="0" smtClean="0"/>
              <a:t>Cricket South </a:t>
            </a:r>
            <a:r>
              <a:rPr lang="en-ZA" sz="1100" dirty="0"/>
              <a:t>Africa and Jonty Rhodes provided </a:t>
            </a:r>
            <a:r>
              <a:rPr lang="en-ZA" sz="1100" dirty="0" smtClean="0"/>
              <a:t>great opportunities </a:t>
            </a:r>
            <a:r>
              <a:rPr lang="en-ZA" sz="1100" dirty="0"/>
              <a:t>to reach targeted </a:t>
            </a:r>
            <a:r>
              <a:rPr lang="en-ZA" sz="1100" dirty="0" smtClean="0"/>
              <a:t>consumers showcasing </a:t>
            </a:r>
            <a:r>
              <a:rPr lang="en-ZA" sz="1100" dirty="0"/>
              <a:t>South Africa as a </a:t>
            </a:r>
            <a:r>
              <a:rPr lang="en-ZA" sz="1100" dirty="0" smtClean="0"/>
              <a:t>welcoming holiday </a:t>
            </a:r>
            <a:r>
              <a:rPr lang="en-ZA" sz="1100" dirty="0"/>
              <a:t>destination.</a:t>
            </a:r>
          </a:p>
          <a:p>
            <a:pPr marL="0" indent="0">
              <a:buNone/>
            </a:pPr>
            <a:endParaRPr lang="en-ZA" sz="1100" b="1" dirty="0" smtClean="0"/>
          </a:p>
          <a:p>
            <a:pPr marL="0" indent="0">
              <a:buNone/>
            </a:pPr>
            <a:r>
              <a:rPr lang="en-ZA" sz="1100" b="1" dirty="0" smtClean="0"/>
              <a:t>PR </a:t>
            </a:r>
            <a:r>
              <a:rPr lang="en-ZA" sz="1100" b="1" dirty="0"/>
              <a:t>VALUE</a:t>
            </a:r>
          </a:p>
          <a:p>
            <a:pPr marL="0" indent="0">
              <a:buNone/>
            </a:pPr>
            <a:r>
              <a:rPr lang="en-ZA" sz="1100" dirty="0"/>
              <a:t>R13.6 million</a:t>
            </a:r>
          </a:p>
          <a:p>
            <a:pPr marL="0" indent="0">
              <a:buNone/>
            </a:pPr>
            <a:endParaRPr lang="en-ZA" sz="1100" b="1" dirty="0" smtClean="0"/>
          </a:p>
          <a:p>
            <a:pPr marL="0" indent="0">
              <a:buNone/>
            </a:pPr>
            <a:r>
              <a:rPr lang="en-ZA" sz="1100" b="1" dirty="0" smtClean="0"/>
              <a:t>TRADE </a:t>
            </a:r>
            <a:r>
              <a:rPr lang="en-ZA" sz="1100" b="1" dirty="0"/>
              <a:t>ACTIVITY</a:t>
            </a:r>
          </a:p>
          <a:p>
            <a:pPr marL="0" indent="0">
              <a:buNone/>
            </a:pPr>
            <a:r>
              <a:rPr lang="en-ZA" sz="1100" dirty="0" smtClean="0"/>
              <a:t>Close </a:t>
            </a:r>
            <a:r>
              <a:rPr lang="en-ZA" sz="1100" dirty="0"/>
              <a:t>to 2000 members of the trade were </a:t>
            </a:r>
            <a:r>
              <a:rPr lang="en-ZA" sz="1100" dirty="0" smtClean="0"/>
              <a:t>trained on </a:t>
            </a:r>
            <a:r>
              <a:rPr lang="en-ZA" sz="1100" dirty="0"/>
              <a:t>Learn SA as well as the online programme, </a:t>
            </a:r>
            <a:r>
              <a:rPr lang="en-ZA" sz="1100" dirty="0" smtClean="0"/>
              <a:t>SA Specialists</a:t>
            </a:r>
            <a:r>
              <a:rPr lang="en-ZA" sz="1100" dirty="0"/>
              <a:t>. Trade roadshows and hostings were held</a:t>
            </a:r>
          </a:p>
        </p:txBody>
      </p:sp>
      <p:sp>
        <p:nvSpPr>
          <p:cNvPr id="6" name="TextBox 5"/>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8" name="TextBox 7"/>
          <p:cNvSpPr txBox="1"/>
          <p:nvPr/>
        </p:nvSpPr>
        <p:spPr>
          <a:xfrm>
            <a:off x="838200" y="6477000"/>
            <a:ext cx="631904" cy="200055"/>
          </a:xfrm>
          <a:prstGeom prst="rect">
            <a:avLst/>
          </a:prstGeom>
          <a:noFill/>
        </p:spPr>
        <p:txBody>
          <a:bodyPr wrap="none" rtlCol="0">
            <a:spAutoFit/>
          </a:bodyPr>
          <a:lstStyle/>
          <a:p>
            <a:r>
              <a:rPr lang="en-US" sz="700" dirty="0" smtClean="0">
                <a:latin typeface="+mn-lt"/>
              </a:rPr>
              <a:t>Slide no.32</a:t>
            </a:r>
            <a:endParaRPr lang="en-ZA" sz="700" dirty="0">
              <a:latin typeface="+mn-lt"/>
            </a:endParaRPr>
          </a:p>
        </p:txBody>
      </p:sp>
      <p:pic>
        <p:nvPicPr>
          <p:cNvPr id="10" name="Picture 9"/>
          <p:cNvPicPr>
            <a:picLocks noChangeAspect="1"/>
          </p:cNvPicPr>
          <p:nvPr/>
        </p:nvPicPr>
        <p:blipFill>
          <a:blip r:embed="rId2"/>
          <a:stretch>
            <a:fillRect/>
          </a:stretch>
        </p:blipFill>
        <p:spPr>
          <a:xfrm>
            <a:off x="298334" y="990600"/>
            <a:ext cx="4273666" cy="4191000"/>
          </a:xfrm>
          <a:prstGeom prst="rect">
            <a:avLst/>
          </a:prstGeom>
          <a:solidFill>
            <a:srgbClr val="002060"/>
          </a:solidFill>
          <a:ln>
            <a:solidFill>
              <a:schemeClr val="tx1"/>
            </a:solidFill>
          </a:ln>
        </p:spPr>
      </p:pic>
    </p:spTree>
    <p:extLst>
      <p:ext uri="{BB962C8B-B14F-4D97-AF65-F5344CB8AC3E}">
        <p14:creationId xmlns:p14="http://schemas.microsoft.com/office/powerpoint/2010/main" val="38905207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304800"/>
          </a:xfrm>
        </p:spPr>
        <p:txBody>
          <a:bodyPr/>
          <a:lstStyle/>
          <a:p>
            <a:r>
              <a:rPr lang="en-US" sz="2000" b="1" dirty="0" smtClean="0"/>
              <a:t>Key Highlights - Asia And Australasia</a:t>
            </a:r>
            <a:endParaRPr lang="en-ZA" sz="2000" b="1" dirty="0"/>
          </a:p>
        </p:txBody>
      </p:sp>
      <p:sp>
        <p:nvSpPr>
          <p:cNvPr id="4" name="Content Placeholder 3"/>
          <p:cNvSpPr>
            <a:spLocks noGrp="1"/>
          </p:cNvSpPr>
          <p:nvPr>
            <p:ph sz="half" idx="2"/>
          </p:nvPr>
        </p:nvSpPr>
        <p:spPr>
          <a:xfrm>
            <a:off x="4724400" y="685800"/>
            <a:ext cx="4191000" cy="6096000"/>
          </a:xfrm>
        </p:spPr>
        <p:txBody>
          <a:bodyPr/>
          <a:lstStyle/>
          <a:p>
            <a:pPr marL="0" indent="0">
              <a:buNone/>
            </a:pPr>
            <a:r>
              <a:rPr lang="en-ZA" sz="1100" b="1" dirty="0"/>
              <a:t>JAPAN</a:t>
            </a:r>
          </a:p>
          <a:p>
            <a:pPr marL="0" indent="0">
              <a:buNone/>
            </a:pPr>
            <a:endParaRPr lang="en-ZA" sz="1100" b="1" dirty="0" smtClean="0"/>
          </a:p>
          <a:p>
            <a:pPr marL="0" indent="0">
              <a:buNone/>
            </a:pPr>
            <a:r>
              <a:rPr lang="en-ZA" sz="1100" b="1" dirty="0" smtClean="0"/>
              <a:t>BIG </a:t>
            </a:r>
            <a:r>
              <a:rPr lang="en-ZA" sz="1100" b="1" dirty="0"/>
              <a:t>THING TO BE DONE</a:t>
            </a:r>
          </a:p>
          <a:p>
            <a:pPr marL="0" indent="0">
              <a:buNone/>
            </a:pPr>
            <a:r>
              <a:rPr lang="en-ZA" sz="1100" dirty="0"/>
              <a:t>Provide the Japanese trade with a range </a:t>
            </a:r>
            <a:r>
              <a:rPr lang="en-ZA" sz="1100" dirty="0" smtClean="0"/>
              <a:t>of fresh </a:t>
            </a:r>
            <a:r>
              <a:rPr lang="en-ZA" sz="1100" dirty="0"/>
              <a:t>itineraries which promote the variety </a:t>
            </a:r>
            <a:r>
              <a:rPr lang="en-ZA" sz="1100" dirty="0" smtClean="0"/>
              <a:t>and VFM </a:t>
            </a:r>
            <a:r>
              <a:rPr lang="en-ZA" sz="1100" dirty="0"/>
              <a:t>aspects of South Africa that can be </a:t>
            </a:r>
            <a:r>
              <a:rPr lang="en-ZA" sz="1100" dirty="0" smtClean="0"/>
              <a:t>sold confidently </a:t>
            </a:r>
            <a:r>
              <a:rPr lang="en-ZA" sz="1100" dirty="0"/>
              <a:t>and easily.</a:t>
            </a:r>
          </a:p>
          <a:p>
            <a:pPr marL="0" indent="0">
              <a:buNone/>
            </a:pPr>
            <a:endParaRPr lang="en-ZA" sz="1100" b="1" dirty="0" smtClean="0"/>
          </a:p>
          <a:p>
            <a:pPr marL="0" indent="0">
              <a:buNone/>
            </a:pPr>
            <a:r>
              <a:rPr lang="en-ZA" sz="1100" b="1" dirty="0" smtClean="0"/>
              <a:t>CAMPAIGN </a:t>
            </a:r>
            <a:r>
              <a:rPr lang="en-ZA" sz="1100" b="1" dirty="0"/>
              <a:t>HIGHLIGHTS</a:t>
            </a:r>
          </a:p>
          <a:p>
            <a:pPr marL="0" indent="0">
              <a:buNone/>
            </a:pPr>
            <a:r>
              <a:rPr lang="en-ZA" sz="1100" dirty="0"/>
              <a:t>As part of the ‘Meet South Africa’ </a:t>
            </a:r>
            <a:r>
              <a:rPr lang="en-ZA" sz="1100" dirty="0" smtClean="0"/>
              <a:t>in-country campaign</a:t>
            </a:r>
            <a:r>
              <a:rPr lang="en-ZA" sz="1100" dirty="0"/>
              <a:t>, South African Tourism </a:t>
            </a:r>
            <a:r>
              <a:rPr lang="en-ZA" sz="1100" dirty="0" smtClean="0"/>
              <a:t>Japan undertook </a:t>
            </a:r>
            <a:r>
              <a:rPr lang="en-ZA" sz="1100" dirty="0"/>
              <a:t>a series of “My South Africa </a:t>
            </a:r>
            <a:r>
              <a:rPr lang="en-ZA" sz="1100" dirty="0" smtClean="0"/>
              <a:t>Story” promotions </a:t>
            </a:r>
            <a:r>
              <a:rPr lang="en-ZA" sz="1100" dirty="0"/>
              <a:t>on the largest travel </a:t>
            </a:r>
            <a:r>
              <a:rPr lang="en-ZA" sz="1100" dirty="0" smtClean="0"/>
              <a:t>blog/tour booking </a:t>
            </a:r>
            <a:r>
              <a:rPr lang="en-ZA" sz="1100" dirty="0"/>
              <a:t>site in Japan.</a:t>
            </a:r>
          </a:p>
          <a:p>
            <a:pPr marL="0" indent="0">
              <a:buNone/>
            </a:pPr>
            <a:endParaRPr lang="en-ZA" sz="1100" b="1" dirty="0" smtClean="0"/>
          </a:p>
          <a:p>
            <a:pPr marL="0" indent="0">
              <a:buNone/>
            </a:pPr>
            <a:r>
              <a:rPr lang="en-ZA" sz="1100" b="1" dirty="0" smtClean="0"/>
              <a:t>PR/AD </a:t>
            </a:r>
            <a:r>
              <a:rPr lang="en-ZA" sz="1100" b="1" dirty="0"/>
              <a:t>VALUE</a:t>
            </a:r>
          </a:p>
          <a:p>
            <a:pPr marL="0" indent="0">
              <a:buNone/>
            </a:pPr>
            <a:r>
              <a:rPr lang="en-ZA" sz="1100" dirty="0"/>
              <a:t>R5.9 billion</a:t>
            </a:r>
          </a:p>
          <a:p>
            <a:pPr marL="0" indent="0">
              <a:buNone/>
            </a:pPr>
            <a:endParaRPr lang="en-ZA" sz="1100" b="1" dirty="0" smtClean="0"/>
          </a:p>
          <a:p>
            <a:pPr marL="0" indent="0">
              <a:buNone/>
            </a:pPr>
            <a:r>
              <a:rPr lang="en-ZA" sz="1100" b="1" dirty="0" smtClean="0"/>
              <a:t>TRADE </a:t>
            </a:r>
            <a:r>
              <a:rPr lang="en-ZA" sz="1100" b="1" dirty="0"/>
              <a:t>ACTIVITY</a:t>
            </a:r>
          </a:p>
          <a:p>
            <a:pPr marL="0" indent="0">
              <a:buNone/>
            </a:pPr>
            <a:r>
              <a:rPr lang="en-ZA" sz="1100" dirty="0"/>
              <a:t>Two JMAs were signed with key trade </a:t>
            </a:r>
            <a:r>
              <a:rPr lang="en-ZA" sz="1100" dirty="0" smtClean="0"/>
              <a:t>partners; Club </a:t>
            </a:r>
            <a:r>
              <a:rPr lang="en-ZA" sz="1100" dirty="0"/>
              <a:t>Tourism and Hankyu Travel </a:t>
            </a:r>
            <a:r>
              <a:rPr lang="en-ZA" sz="1100" dirty="0" smtClean="0"/>
              <a:t>International to </a:t>
            </a:r>
            <a:r>
              <a:rPr lang="en-ZA" sz="1100" dirty="0"/>
              <a:t>help grow their customers purchasing </a:t>
            </a:r>
            <a:r>
              <a:rPr lang="en-ZA" sz="1100" dirty="0" smtClean="0"/>
              <a:t>tours to </a:t>
            </a:r>
            <a:r>
              <a:rPr lang="en-ZA" sz="1100" dirty="0"/>
              <a:t>South Africa through a series of </a:t>
            </a:r>
            <a:r>
              <a:rPr lang="en-ZA" sz="1100" dirty="0" smtClean="0"/>
              <a:t>consumer seminars </a:t>
            </a:r>
            <a:r>
              <a:rPr lang="en-ZA" sz="1100" dirty="0"/>
              <a:t>and other event platforms, as well </a:t>
            </a:r>
            <a:r>
              <a:rPr lang="en-ZA" sz="1100" dirty="0" smtClean="0"/>
              <a:t>as tour </a:t>
            </a:r>
            <a:r>
              <a:rPr lang="en-ZA" sz="1100" dirty="0"/>
              <a:t>promotions through special landing </a:t>
            </a:r>
            <a:r>
              <a:rPr lang="en-ZA" sz="1100" dirty="0" smtClean="0"/>
              <a:t>pages on </a:t>
            </a:r>
            <a:r>
              <a:rPr lang="en-ZA" sz="1100" dirty="0"/>
              <a:t>the South African Tourism local </a:t>
            </a:r>
            <a:r>
              <a:rPr lang="en-ZA" sz="1100" dirty="0" smtClean="0"/>
              <a:t>website. Annual </a:t>
            </a:r>
            <a:r>
              <a:rPr lang="en-ZA" sz="1100" dirty="0"/>
              <a:t>Trade Workshops were organised in </a:t>
            </a:r>
            <a:r>
              <a:rPr lang="en-ZA" sz="1100" dirty="0" smtClean="0"/>
              <a:t>Osaka and </a:t>
            </a:r>
            <a:r>
              <a:rPr lang="en-ZA" sz="1100" dirty="0"/>
              <a:t>Tokyo to provide the Japanese travel </a:t>
            </a:r>
            <a:r>
              <a:rPr lang="en-ZA" sz="1100" dirty="0" smtClean="0"/>
              <a:t>trade with </a:t>
            </a:r>
            <a:r>
              <a:rPr lang="en-ZA" sz="1100" dirty="0"/>
              <a:t>information positioning South Africa as </a:t>
            </a:r>
            <a:r>
              <a:rPr lang="en-ZA" sz="1100" dirty="0" smtClean="0"/>
              <a:t>an attractive</a:t>
            </a:r>
            <a:r>
              <a:rPr lang="en-ZA" sz="1100" dirty="0"/>
              <a:t>, friendly and welcoming </a:t>
            </a:r>
            <a:r>
              <a:rPr lang="en-ZA" sz="1100" dirty="0" smtClean="0"/>
              <a:t>destination, bringing </a:t>
            </a:r>
            <a:r>
              <a:rPr lang="en-ZA" sz="1100" dirty="0"/>
              <a:t>South Africa emotionally closer to </a:t>
            </a:r>
            <a:r>
              <a:rPr lang="en-ZA" sz="1100" dirty="0" smtClean="0"/>
              <a:t>the Japanese </a:t>
            </a:r>
            <a:r>
              <a:rPr lang="en-ZA" sz="1100" dirty="0"/>
              <a:t>trade.</a:t>
            </a:r>
          </a:p>
        </p:txBody>
      </p:sp>
      <p:sp>
        <p:nvSpPr>
          <p:cNvPr id="3" name="Content Placeholder 2"/>
          <p:cNvSpPr>
            <a:spLocks noGrp="1"/>
          </p:cNvSpPr>
          <p:nvPr>
            <p:ph sz="half" idx="1"/>
          </p:nvPr>
        </p:nvSpPr>
        <p:spPr>
          <a:xfrm>
            <a:off x="228600" y="685800"/>
            <a:ext cx="4572000" cy="6096000"/>
          </a:xfrm>
        </p:spPr>
        <p:txBody>
          <a:bodyPr/>
          <a:lstStyle/>
          <a:p>
            <a:pPr marL="0" indent="0">
              <a:buNone/>
            </a:pPr>
            <a:r>
              <a:rPr lang="en-US" sz="1100" b="1" dirty="0" smtClean="0"/>
              <a:t>CHINA</a:t>
            </a:r>
            <a:endParaRPr lang="en-ZA" sz="1100" b="1" dirty="0" smtClean="0"/>
          </a:p>
          <a:p>
            <a:pPr marL="0" indent="0">
              <a:buNone/>
            </a:pPr>
            <a:endParaRPr lang="en-ZA" sz="1100" b="1" dirty="0" smtClean="0"/>
          </a:p>
          <a:p>
            <a:pPr marL="0" indent="0">
              <a:buNone/>
            </a:pPr>
            <a:r>
              <a:rPr lang="en-ZA" sz="1100" b="1" dirty="0" smtClean="0"/>
              <a:t>BIG </a:t>
            </a:r>
            <a:r>
              <a:rPr lang="en-ZA" sz="1100" b="1" dirty="0"/>
              <a:t>THING TO BE DONE</a:t>
            </a:r>
          </a:p>
          <a:p>
            <a:pPr marL="0" indent="0">
              <a:buNone/>
            </a:pPr>
            <a:r>
              <a:rPr lang="en-ZA" sz="1100" dirty="0"/>
              <a:t>Make South Africa appealing to jetsetters and worldly travellers to be their first choice in “</a:t>
            </a:r>
            <a:r>
              <a:rPr lang="en-ZA" sz="1100" dirty="0" smtClean="0"/>
              <a:t>non-traditional” destinations</a:t>
            </a:r>
            <a:r>
              <a:rPr lang="en-ZA" sz="1100" dirty="0"/>
              <a:t>; showcase South African icons and </a:t>
            </a:r>
            <a:r>
              <a:rPr lang="en-ZA" sz="1100" dirty="0" smtClean="0"/>
              <a:t>present an </a:t>
            </a:r>
            <a:r>
              <a:rPr lang="en-ZA" sz="1100" dirty="0"/>
              <a:t>authentic way to interact with the country.</a:t>
            </a:r>
          </a:p>
          <a:p>
            <a:pPr marL="0" indent="0">
              <a:buNone/>
            </a:pPr>
            <a:endParaRPr lang="en-ZA" sz="1100" b="1" dirty="0" smtClean="0"/>
          </a:p>
          <a:p>
            <a:pPr marL="0" indent="0">
              <a:buNone/>
            </a:pPr>
            <a:r>
              <a:rPr lang="en-ZA" sz="1100" b="1" dirty="0" smtClean="0"/>
              <a:t>CAMPAIGN </a:t>
            </a:r>
            <a:r>
              <a:rPr lang="en-ZA" sz="1100" b="1" dirty="0"/>
              <a:t>HIGHLIGHTS</a:t>
            </a:r>
          </a:p>
          <a:p>
            <a:pPr marL="0" indent="0">
              <a:buNone/>
            </a:pPr>
            <a:r>
              <a:rPr lang="en-ZA" sz="1100" dirty="0"/>
              <a:t>South African Tourism Weibo launched a campaign </a:t>
            </a:r>
            <a:r>
              <a:rPr lang="en-ZA" sz="1100" b="1" dirty="0"/>
              <a:t>“Be a Bit Wild” </a:t>
            </a:r>
            <a:r>
              <a:rPr lang="en-ZA" sz="1100" dirty="0"/>
              <a:t>with the famous outdoor brand </a:t>
            </a:r>
            <a:r>
              <a:rPr lang="en-ZA" sz="1100" dirty="0" smtClean="0"/>
              <a:t>– </a:t>
            </a:r>
            <a:r>
              <a:rPr lang="en-ZA" sz="1100" b="1" dirty="0" smtClean="0"/>
              <a:t>“</a:t>
            </a:r>
            <a:r>
              <a:rPr lang="en-ZA" sz="1100" b="1" dirty="0"/>
              <a:t>North Face” </a:t>
            </a:r>
            <a:r>
              <a:rPr lang="en-ZA" sz="1100" dirty="0"/>
              <a:t>promoting South Africa as an outdoor </a:t>
            </a:r>
            <a:r>
              <a:rPr lang="en-ZA" sz="1100" dirty="0" smtClean="0"/>
              <a:t>adventure destination</a:t>
            </a:r>
            <a:r>
              <a:rPr lang="en-ZA" sz="1100" dirty="0"/>
              <a:t>. The China office </a:t>
            </a:r>
            <a:r>
              <a:rPr lang="en-ZA" sz="1100" dirty="0" smtClean="0"/>
              <a:t>partnered with </a:t>
            </a:r>
            <a:r>
              <a:rPr lang="en-ZA" sz="1100" dirty="0"/>
              <a:t>National Geographic Traveler, the JD Finance online, the Robb Report Partnership and celebrated </a:t>
            </a:r>
            <a:r>
              <a:rPr lang="en-ZA" sz="1100" dirty="0" smtClean="0"/>
              <a:t>the </a:t>
            </a:r>
            <a:r>
              <a:rPr lang="en-ZA" sz="1100" b="1" dirty="0" smtClean="0"/>
              <a:t>“Year </a:t>
            </a:r>
            <a:r>
              <a:rPr lang="en-ZA" sz="1100" b="1" dirty="0"/>
              <a:t>of China in South Africa” </a:t>
            </a:r>
            <a:r>
              <a:rPr lang="en-ZA" sz="1100" dirty="0"/>
              <a:t>with media roadshows.</a:t>
            </a:r>
          </a:p>
          <a:p>
            <a:pPr marL="0" indent="0">
              <a:buNone/>
            </a:pPr>
            <a:endParaRPr lang="en-ZA" sz="1100" b="1" dirty="0" smtClean="0"/>
          </a:p>
          <a:p>
            <a:pPr marL="0" indent="0">
              <a:buNone/>
            </a:pPr>
            <a:r>
              <a:rPr lang="en-ZA" sz="1100" b="1" dirty="0" smtClean="0"/>
              <a:t>PR/AD </a:t>
            </a:r>
            <a:r>
              <a:rPr lang="en-ZA" sz="1100" b="1" dirty="0"/>
              <a:t>VALUE</a:t>
            </a:r>
          </a:p>
          <a:p>
            <a:pPr marL="0" indent="0">
              <a:buNone/>
            </a:pPr>
            <a:r>
              <a:rPr lang="en-ZA" sz="1100" dirty="0"/>
              <a:t>R1.2 </a:t>
            </a:r>
            <a:r>
              <a:rPr lang="en-ZA" sz="1100" dirty="0" smtClean="0"/>
              <a:t>billion</a:t>
            </a:r>
          </a:p>
          <a:p>
            <a:pPr marL="0" indent="0">
              <a:buNone/>
            </a:pPr>
            <a:endParaRPr lang="en-ZA" sz="1100" b="1" dirty="0"/>
          </a:p>
          <a:p>
            <a:pPr marL="0" indent="0">
              <a:buNone/>
            </a:pPr>
            <a:r>
              <a:rPr lang="en-ZA" sz="1100" b="1" dirty="0" smtClean="0"/>
              <a:t>ADVERTISING </a:t>
            </a:r>
            <a:r>
              <a:rPr lang="en-ZA" sz="1100" b="1" dirty="0"/>
              <a:t>VALUE</a:t>
            </a:r>
          </a:p>
          <a:p>
            <a:pPr marL="0" indent="0">
              <a:buNone/>
            </a:pPr>
            <a:r>
              <a:rPr lang="en-ZA" sz="1100" dirty="0"/>
              <a:t>R37.3 million</a:t>
            </a:r>
          </a:p>
          <a:p>
            <a:pPr marL="0" indent="0">
              <a:buNone/>
            </a:pPr>
            <a:endParaRPr lang="en-ZA" sz="1100" b="1" dirty="0" smtClean="0"/>
          </a:p>
          <a:p>
            <a:pPr marL="0" indent="0">
              <a:buNone/>
            </a:pPr>
            <a:r>
              <a:rPr lang="en-ZA" sz="1100" b="1" dirty="0" smtClean="0"/>
              <a:t>TRADE </a:t>
            </a:r>
            <a:r>
              <a:rPr lang="en-ZA" sz="1100" b="1" dirty="0"/>
              <a:t>ACTIVITY</a:t>
            </a:r>
          </a:p>
          <a:p>
            <a:pPr marL="0" indent="0">
              <a:buNone/>
            </a:pPr>
            <a:r>
              <a:rPr lang="en-ZA" sz="1100" dirty="0"/>
              <a:t>Signed JMAs with six trade partners in Beijing, Shanghai, Guangzhou and Shenzhen, including: </a:t>
            </a:r>
            <a:r>
              <a:rPr lang="en-ZA" sz="1100" dirty="0" smtClean="0"/>
              <a:t>Caissa, Huayuan </a:t>
            </a:r>
            <a:r>
              <a:rPr lang="en-ZA" sz="1100" dirty="0"/>
              <a:t>Tours, Ctrip, Shanghai JinJiang Tours, GZL International Travel Service and One Tour. South </a:t>
            </a:r>
            <a:r>
              <a:rPr lang="en-ZA" sz="1100" dirty="0" smtClean="0"/>
              <a:t>Africa Specialist </a:t>
            </a:r>
            <a:r>
              <a:rPr lang="en-ZA" sz="1100" dirty="0"/>
              <a:t>training programs, online promotions through social media networks, trade seminars </a:t>
            </a:r>
            <a:r>
              <a:rPr lang="en-ZA" sz="1100" dirty="0" smtClean="0"/>
              <a:t>and workshops</a:t>
            </a:r>
            <a:r>
              <a:rPr lang="en-ZA" sz="1100" dirty="0"/>
              <a:t>, consumer events and other marketing initiatives </a:t>
            </a:r>
            <a:r>
              <a:rPr lang="en-ZA" sz="1200" dirty="0"/>
              <a:t>were held</a:t>
            </a:r>
            <a:r>
              <a:rPr lang="en-ZA" sz="800" dirty="0"/>
              <a:t>.</a:t>
            </a:r>
            <a:endParaRPr lang="en-ZA" sz="1200" dirty="0"/>
          </a:p>
        </p:txBody>
      </p:sp>
      <p:sp>
        <p:nvSpPr>
          <p:cNvPr id="6" name="TextBox 5"/>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7" name="TextBox 6"/>
          <p:cNvSpPr txBox="1"/>
          <p:nvPr/>
        </p:nvSpPr>
        <p:spPr>
          <a:xfrm>
            <a:off x="609600" y="6477000"/>
            <a:ext cx="631904" cy="200055"/>
          </a:xfrm>
          <a:prstGeom prst="rect">
            <a:avLst/>
          </a:prstGeom>
          <a:noFill/>
        </p:spPr>
        <p:txBody>
          <a:bodyPr wrap="none" rtlCol="0">
            <a:spAutoFit/>
          </a:bodyPr>
          <a:lstStyle/>
          <a:p>
            <a:r>
              <a:rPr lang="en-US" sz="700" dirty="0" smtClean="0">
                <a:latin typeface="+mn-lt"/>
              </a:rPr>
              <a:t>Slide no.33</a:t>
            </a:r>
            <a:endParaRPr lang="en-ZA" sz="700" dirty="0">
              <a:latin typeface="+mn-lt"/>
            </a:endParaRPr>
          </a:p>
        </p:txBody>
      </p:sp>
    </p:spTree>
    <p:extLst>
      <p:ext uri="{BB962C8B-B14F-4D97-AF65-F5344CB8AC3E}">
        <p14:creationId xmlns:p14="http://schemas.microsoft.com/office/powerpoint/2010/main" val="26307111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Asia And Australasia</a:t>
            </a:r>
            <a:endParaRPr lang="en-ZA" sz="2000" b="1" dirty="0"/>
          </a:p>
        </p:txBody>
      </p:sp>
      <p:sp>
        <p:nvSpPr>
          <p:cNvPr id="3" name="Content Placeholder 2"/>
          <p:cNvSpPr>
            <a:spLocks noGrp="1"/>
          </p:cNvSpPr>
          <p:nvPr>
            <p:ph idx="1"/>
          </p:nvPr>
        </p:nvSpPr>
        <p:spPr>
          <a:xfrm>
            <a:off x="381000" y="685800"/>
            <a:ext cx="8382000" cy="5715000"/>
          </a:xfrm>
        </p:spPr>
        <p:txBody>
          <a:bodyPr/>
          <a:lstStyle/>
          <a:p>
            <a:pPr marL="0" indent="0">
              <a:buNone/>
            </a:pPr>
            <a:r>
              <a:rPr lang="en-ZA" sz="1200" b="1" dirty="0"/>
              <a:t>AUSTRALIA</a:t>
            </a:r>
          </a:p>
          <a:p>
            <a:pPr marL="0" indent="0">
              <a:buNone/>
            </a:pPr>
            <a:endParaRPr lang="en-ZA" sz="1200" b="1" dirty="0" smtClean="0"/>
          </a:p>
          <a:p>
            <a:pPr marL="0" indent="0">
              <a:buNone/>
            </a:pPr>
            <a:r>
              <a:rPr lang="en-ZA" sz="1200" b="1" dirty="0" smtClean="0"/>
              <a:t>BIG </a:t>
            </a:r>
            <a:r>
              <a:rPr lang="en-ZA" sz="1200" b="1" dirty="0"/>
              <a:t>THING TO BE DONE</a:t>
            </a:r>
          </a:p>
          <a:p>
            <a:pPr marL="0" indent="0">
              <a:buNone/>
            </a:pPr>
            <a:r>
              <a:rPr lang="en-ZA" sz="1200" dirty="0"/>
              <a:t>Showcase South Africa as a fun, friendly </a:t>
            </a:r>
            <a:r>
              <a:rPr lang="en-ZA" sz="1200" dirty="0" smtClean="0"/>
              <a:t>and easy </a:t>
            </a:r>
            <a:r>
              <a:rPr lang="en-ZA" sz="1200" dirty="0"/>
              <a:t>to do holiday destination through </a:t>
            </a:r>
            <a:r>
              <a:rPr lang="en-ZA" sz="1200" dirty="0" smtClean="0"/>
              <a:t>personal interactions </a:t>
            </a:r>
            <a:r>
              <a:rPr lang="en-ZA" sz="1200" dirty="0"/>
              <a:t>with our people, adventure </a:t>
            </a:r>
            <a:r>
              <a:rPr lang="en-ZA" sz="1200" dirty="0" smtClean="0"/>
              <a:t>activities and </a:t>
            </a:r>
            <a:r>
              <a:rPr lang="en-ZA" sz="1200" dirty="0"/>
              <a:t>safari experiences. Planting and </a:t>
            </a:r>
            <a:r>
              <a:rPr lang="en-ZA" sz="1200" dirty="0" smtClean="0"/>
              <a:t>amplifying positive </a:t>
            </a:r>
            <a:r>
              <a:rPr lang="en-ZA" sz="1200" dirty="0"/>
              <a:t>messages and stories on South </a:t>
            </a:r>
            <a:r>
              <a:rPr lang="en-ZA" sz="1200" dirty="0" smtClean="0"/>
              <a:t>Africa using </a:t>
            </a:r>
            <a:r>
              <a:rPr lang="en-ZA" sz="1200" dirty="0"/>
              <a:t>relevant, credible opinion leaders </a:t>
            </a:r>
            <a:r>
              <a:rPr lang="en-ZA" sz="1200" dirty="0" smtClean="0"/>
              <a:t>and information </a:t>
            </a:r>
            <a:r>
              <a:rPr lang="en-ZA" sz="1200" dirty="0"/>
              <a:t>platforms, dispelled </a:t>
            </a:r>
            <a:r>
              <a:rPr lang="en-ZA" sz="1200" dirty="0" smtClean="0"/>
              <a:t>negative perceptions </a:t>
            </a:r>
            <a:r>
              <a:rPr lang="en-ZA" sz="1200" dirty="0"/>
              <a:t>on safety and security.</a:t>
            </a:r>
          </a:p>
          <a:p>
            <a:pPr marL="0" indent="0">
              <a:buNone/>
            </a:pPr>
            <a:endParaRPr lang="en-ZA" sz="1200" b="1" dirty="0" smtClean="0"/>
          </a:p>
          <a:p>
            <a:pPr marL="0" indent="0">
              <a:buNone/>
            </a:pPr>
            <a:r>
              <a:rPr lang="en-ZA" sz="1200" b="1" dirty="0" smtClean="0"/>
              <a:t>CAMPAIGN </a:t>
            </a:r>
            <a:r>
              <a:rPr lang="en-ZA" sz="1200" b="1" dirty="0"/>
              <a:t>HIGHLIGHTS</a:t>
            </a:r>
          </a:p>
          <a:p>
            <a:pPr marL="0" indent="0">
              <a:buNone/>
            </a:pPr>
            <a:r>
              <a:rPr lang="en-ZA" sz="1200" dirty="0"/>
              <a:t>Drive positive impact with conservation. </a:t>
            </a:r>
            <a:r>
              <a:rPr lang="en-ZA" sz="1200" dirty="0" smtClean="0"/>
              <a:t>South African </a:t>
            </a:r>
            <a:r>
              <a:rPr lang="en-ZA" sz="1200" dirty="0"/>
              <a:t>Tourism partnered with </a:t>
            </a:r>
            <a:r>
              <a:rPr lang="en-ZA" sz="1200" dirty="0" smtClean="0"/>
              <a:t>National Geographic </a:t>
            </a:r>
            <a:r>
              <a:rPr lang="en-ZA" sz="1200" dirty="0"/>
              <a:t>Live events, with acclaimed </a:t>
            </a:r>
            <a:r>
              <a:rPr lang="en-ZA" sz="1200" dirty="0" smtClean="0"/>
              <a:t>wildlife photographer </a:t>
            </a:r>
            <a:r>
              <a:rPr lang="en-ZA" sz="1200" dirty="0"/>
              <a:t>Steve Winter (specialising in </a:t>
            </a:r>
            <a:r>
              <a:rPr lang="en-ZA" sz="1200" dirty="0" smtClean="0"/>
              <a:t>big cats</a:t>
            </a:r>
            <a:r>
              <a:rPr lang="en-ZA" sz="1200" dirty="0"/>
              <a:t>), sharing his gripping tales live on </a:t>
            </a:r>
            <a:r>
              <a:rPr lang="en-ZA" sz="1200" dirty="0" smtClean="0"/>
              <a:t>stage in </a:t>
            </a:r>
            <a:r>
              <a:rPr lang="en-ZA" sz="1200" dirty="0"/>
              <a:t>“My Nine Lives” – including </a:t>
            </a:r>
            <a:r>
              <a:rPr lang="en-ZA" sz="1200" dirty="0" smtClean="0"/>
              <a:t>documenting leopards </a:t>
            </a:r>
            <a:r>
              <a:rPr lang="en-ZA" sz="1200" dirty="0"/>
              <a:t>in South Africa’s Sabi Sands, across </a:t>
            </a:r>
            <a:r>
              <a:rPr lang="en-ZA" sz="1200" dirty="0" smtClean="0"/>
              <a:t>5 cities </a:t>
            </a:r>
            <a:r>
              <a:rPr lang="en-ZA" sz="1200" dirty="0"/>
              <a:t>in Australia and New Zealand during </a:t>
            </a:r>
            <a:r>
              <a:rPr lang="en-ZA" sz="1200" dirty="0" smtClean="0"/>
              <a:t>July/ August</a:t>
            </a:r>
            <a:r>
              <a:rPr lang="en-ZA" sz="1200" dirty="0"/>
              <a:t>. Oceanographer Brian Skerry relayed </a:t>
            </a:r>
            <a:r>
              <a:rPr lang="en-ZA" sz="1200" dirty="0" smtClean="0"/>
              <a:t>his experiences </a:t>
            </a:r>
            <a:r>
              <a:rPr lang="en-ZA" sz="1200" dirty="0"/>
              <a:t>in search of sharks in South </a:t>
            </a:r>
            <a:r>
              <a:rPr lang="en-ZA" sz="1200" dirty="0" smtClean="0"/>
              <a:t>Africa in </a:t>
            </a:r>
            <a:r>
              <a:rPr lang="en-ZA" sz="1200" dirty="0"/>
              <a:t>“Ocean Wild” during October. An </a:t>
            </a:r>
            <a:r>
              <a:rPr lang="en-ZA" sz="1200" dirty="0" smtClean="0"/>
              <a:t>on-site activation </a:t>
            </a:r>
            <a:r>
              <a:rPr lang="en-ZA" sz="1200" dirty="0"/>
              <a:t>delivered a virtual holiday to </a:t>
            </a:r>
            <a:r>
              <a:rPr lang="en-ZA" sz="1200" dirty="0" smtClean="0"/>
              <a:t>South Africa </a:t>
            </a:r>
            <a:r>
              <a:rPr lang="en-ZA" sz="1200" dirty="0"/>
              <a:t>via Oculus Rift. Worked with </a:t>
            </a:r>
            <a:r>
              <a:rPr lang="en-ZA" sz="1200" dirty="0" smtClean="0"/>
              <a:t>Adventure World </a:t>
            </a:r>
            <a:r>
              <a:rPr lang="en-ZA" sz="1200" dirty="0"/>
              <a:t>to promote travel deals on site.</a:t>
            </a:r>
          </a:p>
          <a:p>
            <a:pPr marL="0" indent="0">
              <a:buNone/>
            </a:pPr>
            <a:endParaRPr lang="en-ZA" sz="1200" b="1" dirty="0" smtClean="0"/>
          </a:p>
          <a:p>
            <a:pPr marL="0" indent="0">
              <a:buNone/>
            </a:pPr>
            <a:r>
              <a:rPr lang="en-ZA" sz="1200" b="1" dirty="0" smtClean="0"/>
              <a:t>PR </a:t>
            </a:r>
            <a:r>
              <a:rPr lang="en-ZA" sz="1200" b="1" dirty="0"/>
              <a:t>VALUE</a:t>
            </a:r>
          </a:p>
          <a:p>
            <a:pPr marL="0" indent="0">
              <a:buNone/>
            </a:pPr>
            <a:r>
              <a:rPr lang="en-ZA" sz="1200" dirty="0"/>
              <a:t>R 257.8 </a:t>
            </a:r>
            <a:r>
              <a:rPr lang="en-ZA" sz="1200" dirty="0" smtClean="0"/>
              <a:t>million</a:t>
            </a:r>
          </a:p>
          <a:p>
            <a:pPr marL="0" indent="0">
              <a:buNone/>
            </a:pPr>
            <a:endParaRPr lang="en-ZA" sz="1200" b="1" dirty="0"/>
          </a:p>
          <a:p>
            <a:pPr marL="0" indent="0">
              <a:buNone/>
            </a:pPr>
            <a:r>
              <a:rPr lang="en-ZA" sz="1200" b="1" dirty="0" smtClean="0"/>
              <a:t>ADVERTISING </a:t>
            </a:r>
            <a:r>
              <a:rPr lang="en-ZA" sz="1200" b="1" dirty="0"/>
              <a:t>VALUE</a:t>
            </a:r>
          </a:p>
          <a:p>
            <a:pPr marL="0" indent="0">
              <a:buNone/>
            </a:pPr>
            <a:r>
              <a:rPr lang="en-ZA" sz="1200" dirty="0"/>
              <a:t>R 92.6 million</a:t>
            </a:r>
          </a:p>
          <a:p>
            <a:pPr marL="0" indent="0">
              <a:buNone/>
            </a:pPr>
            <a:endParaRPr lang="en-ZA" sz="1200" b="1" dirty="0" smtClean="0"/>
          </a:p>
          <a:p>
            <a:pPr marL="0" indent="0">
              <a:buNone/>
            </a:pPr>
            <a:r>
              <a:rPr lang="en-ZA" sz="1200" b="1" dirty="0" smtClean="0"/>
              <a:t>TRADE </a:t>
            </a:r>
            <a:r>
              <a:rPr lang="en-ZA" sz="1200" b="1" dirty="0"/>
              <a:t>ACTIVITY</a:t>
            </a:r>
          </a:p>
          <a:p>
            <a:pPr marL="0" indent="0">
              <a:buNone/>
            </a:pPr>
            <a:r>
              <a:rPr lang="en-ZA" sz="1200" dirty="0"/>
              <a:t>A key trade initiative involved partnering </a:t>
            </a:r>
            <a:r>
              <a:rPr lang="en-ZA" sz="1200" dirty="0" smtClean="0"/>
              <a:t>with travel </a:t>
            </a:r>
            <a:r>
              <a:rPr lang="en-ZA" sz="1200" dirty="0"/>
              <a:t>retailer, Helloworld and their South </a:t>
            </a:r>
            <a:r>
              <a:rPr lang="en-ZA" sz="1200" dirty="0" smtClean="0"/>
              <a:t>African wholesaler</a:t>
            </a:r>
            <a:r>
              <a:rPr lang="en-ZA" sz="1200" dirty="0"/>
              <a:t>, Bench International, in running </a:t>
            </a:r>
            <a:r>
              <a:rPr lang="en-ZA" sz="1200" dirty="0" smtClean="0"/>
              <a:t>a national </a:t>
            </a:r>
            <a:r>
              <a:rPr lang="en-ZA" sz="1200" dirty="0"/>
              <a:t>deal driven campaign, </a:t>
            </a:r>
            <a:r>
              <a:rPr lang="en-ZA" sz="1200" b="1" dirty="0"/>
              <a:t>Hello </a:t>
            </a:r>
            <a:r>
              <a:rPr lang="en-ZA" sz="1200" b="1" dirty="0" smtClean="0"/>
              <a:t>South Africa</a:t>
            </a:r>
            <a:r>
              <a:rPr lang="en-ZA" sz="1200" dirty="0"/>
              <a:t>. Sponsored the Onshow Africa Showcase</a:t>
            </a:r>
          </a:p>
          <a:p>
            <a:pPr marL="0" indent="0">
              <a:buNone/>
            </a:pPr>
            <a:r>
              <a:rPr lang="en-ZA" sz="1200" dirty="0"/>
              <a:t>training 600 travel agents across 5 cities in </a:t>
            </a:r>
            <a:r>
              <a:rPr lang="en-ZA" sz="1200" dirty="0" smtClean="0"/>
              <a:t>ANZ, partnered </a:t>
            </a:r>
            <a:r>
              <a:rPr lang="en-ZA" sz="1200" dirty="0"/>
              <a:t>with Qantas and Consolidated </a:t>
            </a:r>
            <a:r>
              <a:rPr lang="en-ZA" sz="1200" dirty="0" smtClean="0"/>
              <a:t>Travel for </a:t>
            </a:r>
            <a:r>
              <a:rPr lang="en-ZA" sz="1200" dirty="0"/>
              <a:t>an airline sales incentive. Increased sign </a:t>
            </a:r>
            <a:r>
              <a:rPr lang="en-ZA" sz="1200" dirty="0" smtClean="0"/>
              <a:t>ups to </a:t>
            </a:r>
            <a:r>
              <a:rPr lang="en-ZA" sz="1200" dirty="0"/>
              <a:t>the SA Specialist online training program </a:t>
            </a:r>
            <a:r>
              <a:rPr lang="en-ZA" sz="1200" dirty="0" smtClean="0"/>
              <a:t>by partnering </a:t>
            </a:r>
            <a:r>
              <a:rPr lang="en-ZA" sz="1200" dirty="0"/>
              <a:t>with renowned </a:t>
            </a:r>
            <a:endParaRPr lang="en-ZA" sz="1200" dirty="0" smtClean="0"/>
          </a:p>
          <a:p>
            <a:pPr marL="0" indent="0">
              <a:buNone/>
            </a:pPr>
            <a:r>
              <a:rPr lang="en-ZA" sz="1200" dirty="0" smtClean="0"/>
              <a:t>Australian presenter, Andrew </a:t>
            </a:r>
            <a:r>
              <a:rPr lang="en-ZA" sz="1200" dirty="0"/>
              <a:t>Daddo.</a:t>
            </a:r>
          </a:p>
        </p:txBody>
      </p:sp>
      <p:sp>
        <p:nvSpPr>
          <p:cNvPr id="6" name="TextBox 5"/>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7" name="TextBox 6"/>
          <p:cNvSpPr txBox="1"/>
          <p:nvPr/>
        </p:nvSpPr>
        <p:spPr>
          <a:xfrm>
            <a:off x="457200" y="6400800"/>
            <a:ext cx="887755" cy="200055"/>
          </a:xfrm>
          <a:prstGeom prst="rect">
            <a:avLst/>
          </a:prstGeom>
          <a:noFill/>
        </p:spPr>
        <p:txBody>
          <a:bodyPr wrap="square" rtlCol="0">
            <a:spAutoFit/>
          </a:bodyPr>
          <a:lstStyle/>
          <a:p>
            <a:r>
              <a:rPr lang="en-US" sz="700" dirty="0" smtClean="0">
                <a:latin typeface="+mn-lt"/>
              </a:rPr>
              <a:t>Slide no. 34</a:t>
            </a:r>
            <a:endParaRPr lang="en-ZA" sz="700" dirty="0">
              <a:latin typeface="+mn-lt"/>
            </a:endParaRPr>
          </a:p>
        </p:txBody>
      </p:sp>
    </p:spTree>
    <p:extLst>
      <p:ext uri="{BB962C8B-B14F-4D97-AF65-F5344CB8AC3E}">
        <p14:creationId xmlns:p14="http://schemas.microsoft.com/office/powerpoint/2010/main" val="30059533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cs typeface="Arial" panose="020B0604020202020204" pitchFamily="34" charset="0"/>
              </a:rPr>
              <a:t>Key Highlights - Watch-list Markets</a:t>
            </a:r>
          </a:p>
        </p:txBody>
      </p:sp>
      <p:sp>
        <p:nvSpPr>
          <p:cNvPr id="4" name="Content Placeholder 2"/>
          <p:cNvSpPr txBox="1">
            <a:spLocks/>
          </p:cNvSpPr>
          <p:nvPr/>
        </p:nvSpPr>
        <p:spPr bwMode="auto">
          <a:xfrm>
            <a:off x="0" y="838201"/>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lvl="2" indent="-285750" algn="just">
              <a:buClr>
                <a:srgbClr val="777777"/>
              </a:buClr>
            </a:pPr>
            <a:r>
              <a:rPr lang="en-ZA" sz="1200" dirty="0" smtClean="0">
                <a:solidFill>
                  <a:prstClr val="black"/>
                </a:solidFill>
                <a:latin typeface="Trebuchet MS"/>
              </a:rPr>
              <a:t>As </a:t>
            </a:r>
            <a:r>
              <a:rPr lang="en-ZA" sz="1200" dirty="0">
                <a:solidFill>
                  <a:prstClr val="black"/>
                </a:solidFill>
                <a:latin typeface="Trebuchet MS"/>
              </a:rPr>
              <a:t>part of our ongoing efforts to improve brand </a:t>
            </a:r>
            <a:r>
              <a:rPr lang="en-ZA" sz="1200" dirty="0" smtClean="0">
                <a:solidFill>
                  <a:prstClr val="black"/>
                </a:solidFill>
                <a:latin typeface="Trebuchet MS"/>
              </a:rPr>
              <a:t>awareness, </a:t>
            </a:r>
            <a:r>
              <a:rPr lang="en-ZA" sz="1200" dirty="0">
                <a:solidFill>
                  <a:prstClr val="black"/>
                </a:solidFill>
                <a:latin typeface="Trebuchet MS"/>
              </a:rPr>
              <a:t>we </a:t>
            </a:r>
            <a:r>
              <a:rPr lang="en-ZA" sz="1200" dirty="0" smtClean="0">
                <a:solidFill>
                  <a:prstClr val="black"/>
                </a:solidFill>
                <a:latin typeface="Trebuchet MS"/>
              </a:rPr>
              <a:t>hosted </a:t>
            </a:r>
            <a:r>
              <a:rPr lang="en-ZA" sz="1200" dirty="0">
                <a:solidFill>
                  <a:prstClr val="black"/>
                </a:solidFill>
                <a:latin typeface="Trebuchet MS"/>
              </a:rPr>
              <a:t>media events and visits to South Africa in return for editorial coverage. </a:t>
            </a:r>
            <a:endParaRPr lang="en-ZA" sz="1200" dirty="0" smtClean="0">
              <a:solidFill>
                <a:prstClr val="black"/>
              </a:solidFill>
              <a:latin typeface="Trebuchet MS"/>
            </a:endParaRPr>
          </a:p>
          <a:p>
            <a:pPr marL="628650" lvl="2" indent="-285750" algn="just">
              <a:buClr>
                <a:srgbClr val="777777"/>
              </a:buClr>
            </a:pPr>
            <a:endParaRPr lang="en-ZA" sz="1200" dirty="0">
              <a:solidFill>
                <a:prstClr val="black"/>
              </a:solidFill>
              <a:latin typeface="Trebuchet MS"/>
            </a:endParaRPr>
          </a:p>
          <a:p>
            <a:pPr marL="628650" lvl="2" indent="-285750" algn="just">
              <a:buClr>
                <a:srgbClr val="777777"/>
              </a:buClr>
            </a:pPr>
            <a:r>
              <a:rPr lang="en-ZA" sz="1200" dirty="0" smtClean="0">
                <a:solidFill>
                  <a:prstClr val="black"/>
                </a:solidFill>
                <a:latin typeface="Trebuchet MS"/>
              </a:rPr>
              <a:t>Through </a:t>
            </a:r>
            <a:r>
              <a:rPr lang="en-ZA" sz="1200" dirty="0">
                <a:solidFill>
                  <a:prstClr val="black"/>
                </a:solidFill>
                <a:latin typeface="Trebuchet MS"/>
              </a:rPr>
              <a:t>such efforts, we have achieved extensive coverage in publications such as Iberia Airlines’ global magazine, which services markets beyond our normal </a:t>
            </a:r>
            <a:r>
              <a:rPr lang="en-ZA" sz="1200" dirty="0" smtClean="0">
                <a:solidFill>
                  <a:prstClr val="black"/>
                </a:solidFill>
                <a:latin typeface="Trebuchet MS"/>
              </a:rPr>
              <a:t>reach.</a:t>
            </a:r>
            <a:endParaRPr lang="en-ZA" sz="1200" dirty="0">
              <a:solidFill>
                <a:prstClr val="black"/>
              </a:solidFill>
              <a:latin typeface="Trebuchet MS"/>
            </a:endParaRPr>
          </a:p>
          <a:p>
            <a:pPr marL="342900" lvl="2" indent="0" algn="just">
              <a:buClr>
                <a:srgbClr val="777777"/>
              </a:buClr>
              <a:buFont typeface="Arial" pitchFamily="34" charset="0"/>
              <a:buNone/>
            </a:pPr>
            <a:endParaRPr lang="en-ZA" sz="1200" dirty="0">
              <a:solidFill>
                <a:prstClr val="black"/>
              </a:solidFill>
              <a:latin typeface="Trebuchet MS"/>
            </a:endParaRPr>
          </a:p>
          <a:p>
            <a:pPr marL="628650" lvl="2" indent="-285750" algn="just">
              <a:buClr>
                <a:srgbClr val="777777"/>
              </a:buClr>
            </a:pPr>
            <a:r>
              <a:rPr lang="en-ZA" sz="1200" dirty="0">
                <a:solidFill>
                  <a:prstClr val="black"/>
                </a:solidFill>
                <a:latin typeface="Trebuchet MS"/>
              </a:rPr>
              <a:t>The key activities in </a:t>
            </a:r>
            <a:r>
              <a:rPr lang="en-ZA" sz="1200" dirty="0" smtClean="0">
                <a:solidFill>
                  <a:prstClr val="black"/>
                </a:solidFill>
                <a:latin typeface="Trebuchet MS"/>
              </a:rPr>
              <a:t>Sweden, Denmark and Austria during </a:t>
            </a:r>
            <a:r>
              <a:rPr lang="en-ZA" sz="1200" dirty="0">
                <a:solidFill>
                  <a:prstClr val="black"/>
                </a:solidFill>
                <a:latin typeface="Trebuchet MS"/>
              </a:rPr>
              <a:t>the year under review included a trade landscape analysis through our participation in the On Show Roadshow in the Nordic countries, and a trade seminar focused on selling South Africa as a destination in Linz, Austria. </a:t>
            </a:r>
            <a:endParaRPr lang="en-ZA" sz="1200" dirty="0" smtClean="0">
              <a:solidFill>
                <a:prstClr val="black"/>
              </a:solidFill>
              <a:latin typeface="Trebuchet MS"/>
            </a:endParaRPr>
          </a:p>
          <a:p>
            <a:pPr marL="628650" lvl="2" indent="-285750" algn="just">
              <a:buClr>
                <a:srgbClr val="777777"/>
              </a:buClr>
            </a:pPr>
            <a:endParaRPr lang="en-ZA" sz="1200" dirty="0">
              <a:solidFill>
                <a:prstClr val="black"/>
              </a:solidFill>
              <a:latin typeface="Trebuchet MS"/>
            </a:endParaRPr>
          </a:p>
          <a:p>
            <a:pPr marL="628650" lvl="2" indent="-285750" algn="just">
              <a:buClr>
                <a:srgbClr val="777777"/>
              </a:buClr>
            </a:pPr>
            <a:r>
              <a:rPr lang="en-ZA" sz="1200" dirty="0" smtClean="0">
                <a:solidFill>
                  <a:prstClr val="black"/>
                </a:solidFill>
                <a:latin typeface="Trebuchet MS"/>
              </a:rPr>
              <a:t>We </a:t>
            </a:r>
            <a:r>
              <a:rPr lang="en-ZA" sz="1200" dirty="0">
                <a:solidFill>
                  <a:prstClr val="black"/>
                </a:solidFill>
                <a:latin typeface="Trebuchet MS"/>
              </a:rPr>
              <a:t>also </a:t>
            </a:r>
            <a:r>
              <a:rPr lang="en-ZA" sz="1200" dirty="0" smtClean="0">
                <a:solidFill>
                  <a:prstClr val="black"/>
                </a:solidFill>
                <a:latin typeface="Trebuchet MS"/>
              </a:rPr>
              <a:t>hosted </a:t>
            </a:r>
            <a:r>
              <a:rPr lang="en-ZA" sz="1200" dirty="0">
                <a:solidFill>
                  <a:prstClr val="black"/>
                </a:solidFill>
                <a:latin typeface="Trebuchet MS"/>
              </a:rPr>
              <a:t>trade and media representatives, and signed one </a:t>
            </a:r>
            <a:r>
              <a:rPr lang="en-ZA" sz="1200" dirty="0" smtClean="0">
                <a:solidFill>
                  <a:prstClr val="black"/>
                </a:solidFill>
                <a:latin typeface="Trebuchet MS"/>
              </a:rPr>
              <a:t>joint marketing agreement (JMA), </a:t>
            </a:r>
            <a:r>
              <a:rPr lang="en-ZA" sz="1200" dirty="0">
                <a:solidFill>
                  <a:prstClr val="black"/>
                </a:solidFill>
                <a:latin typeface="Trebuchet MS"/>
              </a:rPr>
              <a:t>all of which contributed to ensuring that conversion was enabled within the allocated watch-list budget.</a:t>
            </a:r>
          </a:p>
          <a:p>
            <a:pPr marL="628650" lvl="2" indent="-285750">
              <a:buClr>
                <a:srgbClr val="777777"/>
              </a:buClr>
            </a:pPr>
            <a:endParaRPr lang="en-ZA" sz="1400" dirty="0">
              <a:solidFill>
                <a:prstClr val="black"/>
              </a:solidFill>
              <a:latin typeface="Trebuchet MS"/>
            </a:endParaRPr>
          </a:p>
          <a:p>
            <a:pPr marL="342900" lvl="2" indent="0">
              <a:buClr>
                <a:srgbClr val="777777"/>
              </a:buClr>
              <a:buFont typeface="Arial" pitchFamily="34" charset="0"/>
              <a:buNone/>
            </a:pPr>
            <a:endParaRPr lang="en-ZA" sz="1600" dirty="0" smtClean="0">
              <a:solidFill>
                <a:prstClr val="black"/>
              </a:solidFill>
              <a:latin typeface="Trebuchet MS"/>
            </a:endParaRPr>
          </a:p>
          <a:p>
            <a:pPr marL="3175" lvl="1" indent="0">
              <a:buClr>
                <a:srgbClr val="777777"/>
              </a:buClr>
              <a:buFont typeface="Wingdings" pitchFamily="2" charset="2"/>
              <a:buNone/>
            </a:pPr>
            <a:endParaRPr lang="en-ZA" sz="1400" dirty="0" smtClean="0">
              <a:solidFill>
                <a:prstClr val="black"/>
              </a:solidFill>
            </a:endParaRPr>
          </a:p>
          <a:p>
            <a:pPr marL="288925" lvl="1" indent="-285750">
              <a:buClr>
                <a:srgbClr val="777777"/>
              </a:buClr>
            </a:pPr>
            <a:endParaRPr lang="en-ZA" sz="1400" dirty="0">
              <a:solidFill>
                <a:prstClr val="black"/>
              </a:solidFill>
            </a:endParaRPr>
          </a:p>
          <a:p>
            <a:pPr marL="288925" lvl="1" indent="-285750">
              <a:buClr>
                <a:srgbClr val="777777"/>
              </a:buClr>
            </a:pPr>
            <a:endParaRPr lang="en-ZA" sz="1400" dirty="0">
              <a:solidFill>
                <a:prstClr val="black"/>
              </a:solidFill>
            </a:endParaRPr>
          </a:p>
          <a:p>
            <a:pPr marL="288925" lvl="1" indent="-285750">
              <a:buClr>
                <a:srgbClr val="777777"/>
              </a:buClr>
            </a:pPr>
            <a:endParaRPr lang="en-ZA" sz="1400" dirty="0">
              <a:solidFill>
                <a:prstClr val="black"/>
              </a:solidFill>
            </a:endParaRPr>
          </a:p>
          <a:p>
            <a:pPr marL="0" indent="0">
              <a:buFont typeface="Arial" pitchFamily="34" charset="0"/>
              <a:buNone/>
            </a:pPr>
            <a:endParaRPr lang="en-ZA" b="0" dirty="0" smtClean="0">
              <a:solidFill>
                <a:prstClr val="black"/>
              </a:solidFill>
            </a:endParaRPr>
          </a:p>
          <a:p>
            <a:pPr marL="0" indent="0">
              <a:buFont typeface="Arial" pitchFamily="34" charset="0"/>
              <a:buNone/>
            </a:pPr>
            <a:endParaRPr lang="en-ZA" sz="1400" b="0" dirty="0" smtClean="0">
              <a:solidFill>
                <a:prstClr val="black"/>
              </a:solidFill>
            </a:endParaRPr>
          </a:p>
        </p:txBody>
      </p:sp>
      <p:sp>
        <p:nvSpPr>
          <p:cNvPr id="5" name="TextBox 4"/>
          <p:cNvSpPr txBox="1"/>
          <p:nvPr/>
        </p:nvSpPr>
        <p:spPr>
          <a:xfrm>
            <a:off x="3810000" y="6477000"/>
            <a:ext cx="2057400" cy="261610"/>
          </a:xfrm>
          <a:prstGeom prst="rect">
            <a:avLst/>
          </a:prstGeom>
          <a:noFill/>
        </p:spPr>
        <p:txBody>
          <a:bodyPr wrap="square" rtlCol="0">
            <a:spAutoFit/>
          </a:bodyPr>
          <a:lstStyle/>
          <a:p>
            <a:pPr fontAlgn="auto">
              <a:spcBef>
                <a:spcPts val="0"/>
              </a:spcBef>
              <a:spcAft>
                <a:spcPts val="0"/>
              </a:spcAft>
            </a:pPr>
            <a:r>
              <a:rPr lang="en-US" sz="1100" kern="0" dirty="0" smtClean="0">
                <a:solidFill>
                  <a:srgbClr val="000000"/>
                </a:solidFill>
              </a:rPr>
              <a:t>Annual Report Page 36 - 49</a:t>
            </a:r>
            <a:endParaRPr lang="en-ZA" sz="1100" kern="0" dirty="0" smtClean="0">
              <a:solidFill>
                <a:srgbClr val="000000"/>
              </a:solidFill>
            </a:endParaRPr>
          </a:p>
        </p:txBody>
      </p:sp>
      <p:sp>
        <p:nvSpPr>
          <p:cNvPr id="6" name="TextBox 5"/>
          <p:cNvSpPr txBox="1"/>
          <p:nvPr/>
        </p:nvSpPr>
        <p:spPr>
          <a:xfrm>
            <a:off x="609601" y="5943600"/>
            <a:ext cx="762000" cy="200055"/>
          </a:xfrm>
          <a:prstGeom prst="rect">
            <a:avLst/>
          </a:prstGeom>
          <a:noFill/>
        </p:spPr>
        <p:txBody>
          <a:bodyPr wrap="square" rtlCol="0">
            <a:spAutoFit/>
          </a:bodyPr>
          <a:lstStyle/>
          <a:p>
            <a:r>
              <a:rPr lang="en-US" sz="700" dirty="0" smtClean="0">
                <a:solidFill>
                  <a:srgbClr val="000000"/>
                </a:solidFill>
                <a:latin typeface="Trebuchet MS"/>
              </a:rPr>
              <a:t>Slide no. 35</a:t>
            </a:r>
            <a:endParaRPr lang="en-ZA" sz="700" dirty="0">
              <a:solidFill>
                <a:srgbClr val="000000"/>
              </a:solidFill>
              <a:latin typeface="Trebuchet MS"/>
            </a:endParaRPr>
          </a:p>
        </p:txBody>
      </p:sp>
    </p:spTree>
    <p:extLst>
      <p:ext uri="{BB962C8B-B14F-4D97-AF65-F5344CB8AC3E}">
        <p14:creationId xmlns:p14="http://schemas.microsoft.com/office/powerpoint/2010/main" val="283639465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cs typeface="Arial" panose="020B0604020202020204" pitchFamily="34" charset="0"/>
              </a:rPr>
              <a:t>Key Highlights - </a:t>
            </a:r>
            <a:r>
              <a:rPr lang="en-ZA" sz="2000" b="1" dirty="0" smtClean="0">
                <a:cs typeface="Arial" panose="020B0604020202020204" pitchFamily="34" charset="0"/>
              </a:rPr>
              <a:t>Watch-list Markets</a:t>
            </a:r>
            <a:endParaRPr lang="en-ZA" sz="2000" b="1" dirty="0">
              <a:cs typeface="Arial" panose="020B0604020202020204" pitchFamily="34" charset="0"/>
            </a:endParaRPr>
          </a:p>
        </p:txBody>
      </p:sp>
      <p:sp>
        <p:nvSpPr>
          <p:cNvPr id="4" name="Content Placeholder 2"/>
          <p:cNvSpPr txBox="1">
            <a:spLocks/>
          </p:cNvSpPr>
          <p:nvPr/>
        </p:nvSpPr>
        <p:spPr bwMode="auto">
          <a:xfrm>
            <a:off x="0" y="838200"/>
            <a:ext cx="8610600" cy="5334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lvl="2" indent="-285750">
              <a:buClr>
                <a:srgbClr val="777777"/>
              </a:buClr>
            </a:pPr>
            <a:r>
              <a:rPr lang="en-ZA" sz="1200" dirty="0" smtClean="0">
                <a:solidFill>
                  <a:prstClr val="black"/>
                </a:solidFill>
                <a:latin typeface="Trebuchet MS"/>
              </a:rPr>
              <a:t>South </a:t>
            </a:r>
            <a:r>
              <a:rPr lang="en-ZA" sz="1200" dirty="0">
                <a:solidFill>
                  <a:prstClr val="black"/>
                </a:solidFill>
                <a:latin typeface="Trebuchet MS"/>
              </a:rPr>
              <a:t>African Tourism </a:t>
            </a:r>
            <a:r>
              <a:rPr lang="en-ZA" sz="1200" dirty="0" smtClean="0">
                <a:solidFill>
                  <a:prstClr val="black"/>
                </a:solidFill>
                <a:latin typeface="Trebuchet MS"/>
              </a:rPr>
              <a:t>continued </a:t>
            </a:r>
            <a:r>
              <a:rPr lang="en-ZA" sz="1200" dirty="0">
                <a:solidFill>
                  <a:prstClr val="black"/>
                </a:solidFill>
                <a:latin typeface="Trebuchet MS"/>
              </a:rPr>
              <a:t>to focus on </a:t>
            </a:r>
            <a:r>
              <a:rPr lang="en-ZA" sz="1200" dirty="0" smtClean="0">
                <a:solidFill>
                  <a:prstClr val="black"/>
                </a:solidFill>
                <a:latin typeface="Trebuchet MS"/>
              </a:rPr>
              <a:t>amplifying </a:t>
            </a:r>
            <a:r>
              <a:rPr lang="en-ZA" sz="1200" dirty="0">
                <a:solidFill>
                  <a:prstClr val="black"/>
                </a:solidFill>
                <a:latin typeface="Trebuchet MS"/>
              </a:rPr>
              <a:t>the importance of creating mutually beneficial partnerships for marketing the country in areas </a:t>
            </a:r>
            <a:r>
              <a:rPr lang="en-ZA" sz="1200" dirty="0" smtClean="0">
                <a:solidFill>
                  <a:prstClr val="black"/>
                </a:solidFill>
                <a:latin typeface="Trebuchet MS"/>
              </a:rPr>
              <a:t>that </a:t>
            </a:r>
            <a:r>
              <a:rPr lang="en-ZA" sz="1200" dirty="0">
                <a:solidFill>
                  <a:prstClr val="black"/>
                </a:solidFill>
                <a:latin typeface="Trebuchet MS"/>
              </a:rPr>
              <a:t>sit outside of our core focus markets. </a:t>
            </a:r>
          </a:p>
          <a:p>
            <a:pPr marL="628650" lvl="2" indent="-285750">
              <a:buClr>
                <a:srgbClr val="777777"/>
              </a:buClr>
            </a:pPr>
            <a:endParaRPr lang="en-ZA" sz="1200" dirty="0">
              <a:solidFill>
                <a:prstClr val="black"/>
              </a:solidFill>
              <a:latin typeface="Trebuchet MS"/>
            </a:endParaRPr>
          </a:p>
          <a:p>
            <a:pPr marL="628650" lvl="2" indent="-285750">
              <a:buClr>
                <a:srgbClr val="777777"/>
              </a:buClr>
            </a:pPr>
            <a:r>
              <a:rPr lang="en-ZA" sz="1200" dirty="0" smtClean="0">
                <a:solidFill>
                  <a:prstClr val="black"/>
                </a:solidFill>
                <a:latin typeface="Trebuchet MS"/>
              </a:rPr>
              <a:t>We continued </a:t>
            </a:r>
            <a:r>
              <a:rPr lang="en-ZA" sz="1200" dirty="0">
                <a:solidFill>
                  <a:prstClr val="black"/>
                </a:solidFill>
                <a:latin typeface="Trebuchet MS"/>
              </a:rPr>
              <a:t>to equip South African e</a:t>
            </a:r>
            <a:r>
              <a:rPr lang="en-ZA" sz="1200" dirty="0" smtClean="0">
                <a:solidFill>
                  <a:prstClr val="black"/>
                </a:solidFill>
                <a:latin typeface="Trebuchet MS"/>
              </a:rPr>
              <a:t>mbassies </a:t>
            </a:r>
            <a:r>
              <a:rPr lang="en-ZA" sz="1200" dirty="0">
                <a:solidFill>
                  <a:prstClr val="black"/>
                </a:solidFill>
                <a:latin typeface="Trebuchet MS"/>
              </a:rPr>
              <a:t>with the support they </a:t>
            </a:r>
            <a:r>
              <a:rPr lang="en-ZA" sz="1200" dirty="0" smtClean="0">
                <a:solidFill>
                  <a:prstClr val="black"/>
                </a:solidFill>
                <a:latin typeface="Trebuchet MS"/>
              </a:rPr>
              <a:t>needed </a:t>
            </a:r>
            <a:r>
              <a:rPr lang="en-ZA" sz="1200" dirty="0">
                <a:solidFill>
                  <a:prstClr val="black"/>
                </a:solidFill>
                <a:latin typeface="Trebuchet MS"/>
              </a:rPr>
              <a:t>to position the destination prominently, to aid brand awareness and </a:t>
            </a:r>
            <a:r>
              <a:rPr lang="en-ZA" sz="1200" dirty="0" smtClean="0">
                <a:solidFill>
                  <a:prstClr val="black"/>
                </a:solidFill>
                <a:latin typeface="Trebuchet MS"/>
              </a:rPr>
              <a:t>to positively </a:t>
            </a:r>
            <a:r>
              <a:rPr lang="en-ZA" sz="1200" dirty="0">
                <a:solidFill>
                  <a:prstClr val="black"/>
                </a:solidFill>
                <a:latin typeface="Trebuchet MS"/>
              </a:rPr>
              <a:t>impact </a:t>
            </a:r>
            <a:r>
              <a:rPr lang="en-ZA" sz="1200" dirty="0" smtClean="0">
                <a:solidFill>
                  <a:prstClr val="black"/>
                </a:solidFill>
                <a:latin typeface="Trebuchet MS"/>
              </a:rPr>
              <a:t>on conversion</a:t>
            </a:r>
            <a:r>
              <a:rPr lang="en-ZA" sz="1200" dirty="0">
                <a:solidFill>
                  <a:prstClr val="black"/>
                </a:solidFill>
                <a:latin typeface="Trebuchet MS"/>
              </a:rPr>
              <a:t>. To this </a:t>
            </a:r>
            <a:r>
              <a:rPr lang="en-ZA" sz="1200" dirty="0" smtClean="0">
                <a:solidFill>
                  <a:prstClr val="black"/>
                </a:solidFill>
                <a:latin typeface="Trebuchet MS"/>
              </a:rPr>
              <a:t>end, </a:t>
            </a:r>
            <a:r>
              <a:rPr lang="en-ZA" sz="1200" dirty="0">
                <a:solidFill>
                  <a:prstClr val="black"/>
                </a:solidFill>
                <a:latin typeface="Trebuchet MS"/>
              </a:rPr>
              <a:t>our </a:t>
            </a:r>
            <a:r>
              <a:rPr lang="en-ZA" sz="1200" dirty="0" smtClean="0">
                <a:solidFill>
                  <a:prstClr val="black"/>
                </a:solidFill>
                <a:latin typeface="Trebuchet MS"/>
              </a:rPr>
              <a:t>DIRCO (Department of International Relations and Co-operation) </a:t>
            </a:r>
            <a:r>
              <a:rPr lang="en-ZA" sz="1200" dirty="0">
                <a:solidFill>
                  <a:prstClr val="black"/>
                </a:solidFill>
                <a:latin typeface="Trebuchet MS"/>
              </a:rPr>
              <a:t>stakeholder relations remain core to the functioning of this unit and our organisation as a whole. </a:t>
            </a:r>
            <a:endParaRPr lang="en-ZA" sz="1200" dirty="0" smtClean="0">
              <a:solidFill>
                <a:prstClr val="black"/>
              </a:solidFill>
              <a:latin typeface="Trebuchet MS"/>
            </a:endParaRPr>
          </a:p>
          <a:p>
            <a:pPr marL="628650" lvl="2" indent="-285750">
              <a:buClr>
                <a:srgbClr val="777777"/>
              </a:buClr>
            </a:pPr>
            <a:endParaRPr lang="en-ZA" sz="1200" dirty="0">
              <a:solidFill>
                <a:prstClr val="black"/>
              </a:solidFill>
              <a:latin typeface="Trebuchet MS"/>
            </a:endParaRPr>
          </a:p>
          <a:p>
            <a:pPr marL="628650" lvl="2" indent="-285750">
              <a:buClr>
                <a:srgbClr val="777777"/>
              </a:buClr>
            </a:pPr>
            <a:r>
              <a:rPr lang="en-ZA" sz="1200" dirty="0" smtClean="0">
                <a:solidFill>
                  <a:prstClr val="black"/>
                </a:solidFill>
                <a:latin typeface="Trebuchet MS"/>
              </a:rPr>
              <a:t>South </a:t>
            </a:r>
            <a:r>
              <a:rPr lang="en-ZA" sz="1200" dirty="0">
                <a:solidFill>
                  <a:prstClr val="black"/>
                </a:solidFill>
                <a:latin typeface="Trebuchet MS"/>
              </a:rPr>
              <a:t>African </a:t>
            </a:r>
            <a:r>
              <a:rPr lang="en-ZA" sz="1200" dirty="0" smtClean="0">
                <a:solidFill>
                  <a:prstClr val="black"/>
                </a:solidFill>
                <a:latin typeface="Trebuchet MS"/>
              </a:rPr>
              <a:t>Tourism participated </a:t>
            </a:r>
            <a:r>
              <a:rPr lang="en-ZA" sz="1200" dirty="0">
                <a:solidFill>
                  <a:prstClr val="black"/>
                </a:solidFill>
                <a:latin typeface="Trebuchet MS"/>
              </a:rPr>
              <a:t>in the NDT and DIRCO economic diplomacy workshops, which are an integral part of delivering on our mandate.</a:t>
            </a:r>
          </a:p>
          <a:p>
            <a:pPr marL="628650" lvl="2" indent="-285750">
              <a:buClr>
                <a:srgbClr val="777777"/>
              </a:buClr>
            </a:pPr>
            <a:endParaRPr lang="en-ZA" sz="1200" dirty="0">
              <a:solidFill>
                <a:prstClr val="black"/>
              </a:solidFill>
              <a:latin typeface="Trebuchet MS"/>
            </a:endParaRPr>
          </a:p>
          <a:p>
            <a:pPr marL="628650" lvl="2" indent="-285750">
              <a:buClr>
                <a:srgbClr val="777777"/>
              </a:buClr>
            </a:pPr>
            <a:r>
              <a:rPr lang="en-ZA" sz="1200" dirty="0">
                <a:solidFill>
                  <a:prstClr val="black"/>
                </a:solidFill>
                <a:latin typeface="Trebuchet MS"/>
              </a:rPr>
              <a:t>We continued to seek profitable partnerships by negotiating joint marketing initiatives with trade players in Argentina, Norway and Spain to help our drive on the trade front and instil confidence in selling South Africa. </a:t>
            </a:r>
          </a:p>
          <a:p>
            <a:pPr marL="628650" lvl="2" indent="-285750">
              <a:buClr>
                <a:srgbClr val="777777"/>
              </a:buClr>
            </a:pPr>
            <a:endParaRPr lang="en-ZA" sz="1200" dirty="0">
              <a:solidFill>
                <a:prstClr val="black"/>
              </a:solidFill>
              <a:latin typeface="Trebuchet MS"/>
            </a:endParaRPr>
          </a:p>
          <a:p>
            <a:pPr marL="628650" lvl="2" indent="-285750">
              <a:buClr>
                <a:srgbClr val="777777"/>
              </a:buClr>
            </a:pPr>
            <a:r>
              <a:rPr lang="en-ZA" sz="1200" dirty="0" smtClean="0">
                <a:solidFill>
                  <a:prstClr val="black"/>
                </a:solidFill>
                <a:latin typeface="Trebuchet MS"/>
              </a:rPr>
              <a:t>We </a:t>
            </a:r>
            <a:r>
              <a:rPr lang="en-ZA" sz="1200" dirty="0">
                <a:solidFill>
                  <a:prstClr val="black"/>
                </a:solidFill>
                <a:latin typeface="Trebuchet MS"/>
              </a:rPr>
              <a:t>embarked on a successful digital visibility drive across four </a:t>
            </a:r>
            <a:r>
              <a:rPr lang="en-ZA" sz="1200" dirty="0" smtClean="0">
                <a:solidFill>
                  <a:prstClr val="black"/>
                </a:solidFill>
                <a:latin typeface="Trebuchet MS"/>
              </a:rPr>
              <a:t>markets, </a:t>
            </a:r>
            <a:r>
              <a:rPr lang="en-ZA" sz="1200" dirty="0">
                <a:solidFill>
                  <a:prstClr val="black"/>
                </a:solidFill>
                <a:latin typeface="Trebuchet MS"/>
              </a:rPr>
              <a:t>aimed at enticing consumers. </a:t>
            </a:r>
          </a:p>
          <a:p>
            <a:pPr marL="342900" lvl="2" indent="0">
              <a:buClr>
                <a:srgbClr val="777777"/>
              </a:buClr>
              <a:buFont typeface="Arial" pitchFamily="34" charset="0"/>
              <a:buNone/>
            </a:pPr>
            <a:endParaRPr lang="en-ZA" sz="1600" dirty="0">
              <a:solidFill>
                <a:prstClr val="black"/>
              </a:solidFill>
              <a:latin typeface="Trebuchet MS"/>
            </a:endParaRPr>
          </a:p>
          <a:p>
            <a:pPr marL="342900" lvl="2" indent="0">
              <a:buClr>
                <a:srgbClr val="777777"/>
              </a:buClr>
              <a:buFont typeface="Arial" pitchFamily="34" charset="0"/>
              <a:buNone/>
            </a:pPr>
            <a:endParaRPr lang="en-ZA" sz="1600" dirty="0" smtClean="0">
              <a:solidFill>
                <a:prstClr val="black"/>
              </a:solidFill>
              <a:latin typeface="Trebuchet MS"/>
            </a:endParaRPr>
          </a:p>
          <a:p>
            <a:pPr marL="3175" lvl="1" indent="0">
              <a:buClr>
                <a:srgbClr val="777777"/>
              </a:buClr>
              <a:buFont typeface="Wingdings" pitchFamily="2" charset="2"/>
              <a:buNone/>
            </a:pPr>
            <a:endParaRPr lang="en-ZA" sz="1400" dirty="0" smtClean="0">
              <a:solidFill>
                <a:prstClr val="black"/>
              </a:solidFill>
            </a:endParaRPr>
          </a:p>
          <a:p>
            <a:pPr marL="288925" lvl="1" indent="-285750">
              <a:buClr>
                <a:srgbClr val="777777"/>
              </a:buClr>
            </a:pPr>
            <a:endParaRPr lang="en-ZA" sz="1400" dirty="0">
              <a:solidFill>
                <a:prstClr val="black"/>
              </a:solidFill>
            </a:endParaRPr>
          </a:p>
          <a:p>
            <a:pPr marL="288925" lvl="1" indent="-285750">
              <a:buClr>
                <a:srgbClr val="777777"/>
              </a:buClr>
            </a:pPr>
            <a:endParaRPr lang="en-ZA" sz="1400" dirty="0">
              <a:solidFill>
                <a:prstClr val="black"/>
              </a:solidFill>
            </a:endParaRPr>
          </a:p>
          <a:p>
            <a:pPr marL="3175" lvl="1" indent="0">
              <a:buClr>
                <a:srgbClr val="777777"/>
              </a:buClr>
              <a:buFont typeface="Wingdings" pitchFamily="2" charset="2"/>
              <a:buNone/>
            </a:pPr>
            <a:endParaRPr lang="en-ZA" sz="1400" dirty="0">
              <a:solidFill>
                <a:prstClr val="black"/>
              </a:solidFill>
            </a:endParaRPr>
          </a:p>
          <a:p>
            <a:pPr marL="0" indent="0">
              <a:buFont typeface="Arial" pitchFamily="34" charset="0"/>
              <a:buNone/>
            </a:pPr>
            <a:endParaRPr lang="en-ZA" b="0" dirty="0" smtClean="0">
              <a:solidFill>
                <a:prstClr val="black"/>
              </a:solidFill>
            </a:endParaRPr>
          </a:p>
          <a:p>
            <a:pPr marL="0" indent="0">
              <a:buFont typeface="Arial" pitchFamily="34" charset="0"/>
              <a:buNone/>
            </a:pPr>
            <a:endParaRPr lang="en-ZA" sz="1400" b="0" dirty="0" smtClean="0">
              <a:solidFill>
                <a:prstClr val="black"/>
              </a:solidFill>
            </a:endParaRPr>
          </a:p>
        </p:txBody>
      </p:sp>
      <p:sp>
        <p:nvSpPr>
          <p:cNvPr id="5" name="TextBox 4"/>
          <p:cNvSpPr txBox="1"/>
          <p:nvPr/>
        </p:nvSpPr>
        <p:spPr>
          <a:xfrm>
            <a:off x="3810000" y="6477000"/>
            <a:ext cx="2057400" cy="261610"/>
          </a:xfrm>
          <a:prstGeom prst="rect">
            <a:avLst/>
          </a:prstGeom>
          <a:noFill/>
        </p:spPr>
        <p:txBody>
          <a:bodyPr wrap="square" rtlCol="0">
            <a:spAutoFit/>
          </a:bodyPr>
          <a:lstStyle/>
          <a:p>
            <a:pPr fontAlgn="auto">
              <a:spcBef>
                <a:spcPts val="0"/>
              </a:spcBef>
              <a:spcAft>
                <a:spcPts val="0"/>
              </a:spcAft>
            </a:pPr>
            <a:r>
              <a:rPr lang="en-US" sz="1100" kern="0" dirty="0" smtClean="0">
                <a:solidFill>
                  <a:srgbClr val="000000"/>
                </a:solidFill>
              </a:rPr>
              <a:t>Annual Report Page 36 - 49</a:t>
            </a:r>
            <a:endParaRPr lang="en-ZA" sz="1100" kern="0" dirty="0" smtClean="0">
              <a:solidFill>
                <a:srgbClr val="000000"/>
              </a:solidFill>
            </a:endParaRPr>
          </a:p>
        </p:txBody>
      </p:sp>
      <p:sp>
        <p:nvSpPr>
          <p:cNvPr id="6" name="TextBox 5"/>
          <p:cNvSpPr txBox="1"/>
          <p:nvPr/>
        </p:nvSpPr>
        <p:spPr>
          <a:xfrm>
            <a:off x="914400" y="6172201"/>
            <a:ext cx="631904" cy="200055"/>
          </a:xfrm>
          <a:prstGeom prst="rect">
            <a:avLst/>
          </a:prstGeom>
          <a:noFill/>
        </p:spPr>
        <p:txBody>
          <a:bodyPr wrap="none" rtlCol="0">
            <a:spAutoFit/>
          </a:bodyPr>
          <a:lstStyle/>
          <a:p>
            <a:r>
              <a:rPr lang="en-US" sz="700" dirty="0" smtClean="0">
                <a:solidFill>
                  <a:srgbClr val="000000"/>
                </a:solidFill>
                <a:latin typeface="Trebuchet MS"/>
              </a:rPr>
              <a:t>Slide no.36</a:t>
            </a:r>
            <a:endParaRPr lang="en-ZA" sz="700" dirty="0">
              <a:solidFill>
                <a:srgbClr val="000000"/>
              </a:solidFill>
              <a:latin typeface="Trebuchet MS"/>
            </a:endParaRPr>
          </a:p>
        </p:txBody>
      </p:sp>
    </p:spTree>
    <p:extLst>
      <p:ext uri="{BB962C8B-B14F-4D97-AF65-F5344CB8AC3E}">
        <p14:creationId xmlns:p14="http://schemas.microsoft.com/office/powerpoint/2010/main" val="19858089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Africa</a:t>
            </a:r>
            <a:endParaRPr lang="en-ZA" sz="2000" b="1" dirty="0"/>
          </a:p>
        </p:txBody>
      </p:sp>
      <p:sp>
        <p:nvSpPr>
          <p:cNvPr id="6" name="Content Placeholder 5"/>
          <p:cNvSpPr>
            <a:spLocks noGrp="1"/>
          </p:cNvSpPr>
          <p:nvPr>
            <p:ph sz="half" idx="2"/>
          </p:nvPr>
        </p:nvSpPr>
        <p:spPr>
          <a:xfrm>
            <a:off x="4419600" y="533400"/>
            <a:ext cx="4648200" cy="6096000"/>
          </a:xfrm>
        </p:spPr>
        <p:txBody>
          <a:bodyPr/>
          <a:lstStyle/>
          <a:p>
            <a:pPr marL="288925" lvl="1" eaLnBrk="1" hangingPunct="1">
              <a:spcBef>
                <a:spcPct val="0"/>
              </a:spcBef>
              <a:buClr>
                <a:srgbClr val="777777"/>
              </a:buClr>
              <a:buSzTx/>
              <a:buFont typeface="Arial" panose="020B0604020202020204" pitchFamily="34" charset="0"/>
              <a:buChar char="•"/>
            </a:pPr>
            <a:r>
              <a:rPr lang="en-ZA" sz="1100" kern="1200" dirty="0">
                <a:solidFill>
                  <a:prstClr val="black"/>
                </a:solidFill>
              </a:rPr>
              <a:t>P</a:t>
            </a:r>
            <a:r>
              <a:rPr lang="en-ZA" sz="1100" kern="1200" dirty="0" smtClean="0">
                <a:solidFill>
                  <a:prstClr val="black"/>
                </a:solidFill>
              </a:rPr>
              <a:t>artnership </a:t>
            </a:r>
            <a:r>
              <a:rPr lang="en-ZA" sz="1100" kern="1200" dirty="0">
                <a:solidFill>
                  <a:prstClr val="black"/>
                </a:solidFill>
              </a:rPr>
              <a:t>with DStv afforded </a:t>
            </a:r>
            <a:r>
              <a:rPr lang="en-ZA" sz="1100" kern="1200" dirty="0" smtClean="0">
                <a:solidFill>
                  <a:prstClr val="black"/>
                </a:solidFill>
              </a:rPr>
              <a:t>the </a:t>
            </a:r>
            <a:r>
              <a:rPr lang="en-ZA" sz="1100" kern="1200" dirty="0">
                <a:solidFill>
                  <a:prstClr val="black"/>
                </a:solidFill>
              </a:rPr>
              <a:t>opportunity to buy media spots, as well as showcase </a:t>
            </a:r>
            <a:r>
              <a:rPr lang="en-ZA" sz="1100" kern="1200" dirty="0" smtClean="0">
                <a:solidFill>
                  <a:prstClr val="black"/>
                </a:solidFill>
              </a:rPr>
              <a:t>South Africa, </a:t>
            </a:r>
            <a:r>
              <a:rPr lang="en-ZA" sz="1100" kern="1200" dirty="0">
                <a:solidFill>
                  <a:prstClr val="black"/>
                </a:solidFill>
              </a:rPr>
              <a:t>through a variety of media platforms including TV, radio and social media, and an influencer campaign </a:t>
            </a:r>
            <a:r>
              <a:rPr lang="en-ZA" sz="1100" kern="1200" dirty="0" smtClean="0">
                <a:solidFill>
                  <a:prstClr val="black"/>
                </a:solidFill>
              </a:rPr>
              <a:t>that </a:t>
            </a:r>
            <a:r>
              <a:rPr lang="en-ZA" sz="1100" kern="1200" dirty="0">
                <a:solidFill>
                  <a:prstClr val="black"/>
                </a:solidFill>
              </a:rPr>
              <a:t>on the </a:t>
            </a:r>
            <a:r>
              <a:rPr lang="en-ZA" sz="1100" i="1" kern="1200" dirty="0">
                <a:solidFill>
                  <a:prstClr val="black"/>
                </a:solidFill>
              </a:rPr>
              <a:t>Star Gist </a:t>
            </a:r>
            <a:r>
              <a:rPr lang="en-ZA" sz="1100" kern="1200" dirty="0">
                <a:solidFill>
                  <a:prstClr val="black"/>
                </a:solidFill>
              </a:rPr>
              <a:t>TV programme. </a:t>
            </a:r>
          </a:p>
          <a:p>
            <a:pPr marL="288925" lvl="1" eaLnBrk="1" hangingPunct="1">
              <a:spcBef>
                <a:spcPct val="0"/>
              </a:spcBef>
              <a:buClr>
                <a:srgbClr val="777777"/>
              </a:buClr>
              <a:buSzTx/>
              <a:buFont typeface="Arial" panose="020B0604020202020204" pitchFamily="34" charset="0"/>
              <a:buChar char="•"/>
            </a:pPr>
            <a:endParaRPr lang="en-ZA" sz="1100" kern="1200" dirty="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a:solidFill>
                  <a:prstClr val="black"/>
                </a:solidFill>
              </a:rPr>
              <a:t>In Nigeria and Ghana </a:t>
            </a:r>
            <a:r>
              <a:rPr lang="en-ZA" sz="1100" kern="1200" dirty="0" smtClean="0">
                <a:solidFill>
                  <a:prstClr val="black"/>
                </a:solidFill>
              </a:rPr>
              <a:t>17 </a:t>
            </a:r>
            <a:r>
              <a:rPr lang="en-ZA" sz="1100" kern="1200" dirty="0">
                <a:solidFill>
                  <a:prstClr val="black"/>
                </a:solidFill>
              </a:rPr>
              <a:t>billboards </a:t>
            </a:r>
            <a:r>
              <a:rPr lang="en-ZA" sz="1100" kern="1200" dirty="0" smtClean="0">
                <a:solidFill>
                  <a:prstClr val="black"/>
                </a:solidFill>
              </a:rPr>
              <a:t>were erected in </a:t>
            </a:r>
            <a:r>
              <a:rPr lang="en-ZA" sz="1100" kern="1200" dirty="0">
                <a:solidFill>
                  <a:prstClr val="black"/>
                </a:solidFill>
              </a:rPr>
              <a:t>Lagos, Abuja, Port Harcourt and Accra, showcasing different </a:t>
            </a:r>
            <a:r>
              <a:rPr lang="en-ZA" sz="1100" kern="1200" dirty="0" smtClean="0">
                <a:solidFill>
                  <a:prstClr val="black"/>
                </a:solidFill>
              </a:rPr>
              <a:t>leisure experiences</a:t>
            </a:r>
            <a:r>
              <a:rPr lang="en-ZA" sz="1100" kern="1200" dirty="0">
                <a:solidFill>
                  <a:prstClr val="black"/>
                </a:solidFill>
              </a:rPr>
              <a:t>. </a:t>
            </a:r>
          </a:p>
          <a:p>
            <a:pPr marL="288925" lvl="1" eaLnBrk="1" hangingPunct="1">
              <a:spcBef>
                <a:spcPct val="0"/>
              </a:spcBef>
              <a:buClr>
                <a:srgbClr val="777777"/>
              </a:buClr>
              <a:buSzTx/>
              <a:buNone/>
            </a:pPr>
            <a:endParaRPr lang="en-ZA" sz="1100" kern="1200" dirty="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a:solidFill>
                  <a:prstClr val="black"/>
                </a:solidFill>
              </a:rPr>
              <a:t>Various lifestyle events were promoted and used to enhance the hosting experience, as events are key drivers to travel from the African continent. </a:t>
            </a:r>
          </a:p>
          <a:p>
            <a:pPr marL="288925" lvl="1" eaLnBrk="1" hangingPunct="1">
              <a:spcBef>
                <a:spcPct val="0"/>
              </a:spcBef>
              <a:buClr>
                <a:srgbClr val="777777"/>
              </a:buClr>
              <a:buSzTx/>
              <a:buFont typeface="Arial" panose="020B0604020202020204" pitchFamily="34" charset="0"/>
              <a:buChar char="•"/>
            </a:pPr>
            <a:endParaRPr lang="en-ZA" sz="1100" kern="1200" dirty="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a:solidFill>
                  <a:prstClr val="black"/>
                </a:solidFill>
              </a:rPr>
              <a:t>For 2015 </a:t>
            </a:r>
            <a:r>
              <a:rPr lang="en-ZA" sz="1100" kern="1200" dirty="0" smtClean="0">
                <a:solidFill>
                  <a:prstClr val="black"/>
                </a:solidFill>
              </a:rPr>
              <a:t>saw a leveraging on events such as </a:t>
            </a:r>
            <a:r>
              <a:rPr lang="en-ZA" sz="1100" kern="1200" dirty="0">
                <a:solidFill>
                  <a:prstClr val="black"/>
                </a:solidFill>
              </a:rPr>
              <a:t>the Durban July, </a:t>
            </a:r>
            <a:r>
              <a:rPr lang="en-ZA" sz="1100" kern="1200" dirty="0" smtClean="0">
                <a:solidFill>
                  <a:prstClr val="black"/>
                </a:solidFill>
              </a:rPr>
              <a:t>Masters </a:t>
            </a:r>
            <a:r>
              <a:rPr lang="en-ZA" sz="1100" kern="1200" dirty="0">
                <a:solidFill>
                  <a:prstClr val="black"/>
                </a:solidFill>
              </a:rPr>
              <a:t>Polo series, </a:t>
            </a:r>
            <a:r>
              <a:rPr lang="en-ZA" sz="1100" kern="1200" dirty="0" smtClean="0">
                <a:solidFill>
                  <a:prstClr val="black"/>
                </a:solidFill>
              </a:rPr>
              <a:t>Standard </a:t>
            </a:r>
            <a:r>
              <a:rPr lang="en-ZA" sz="1100" kern="1200" dirty="0">
                <a:solidFill>
                  <a:prstClr val="black"/>
                </a:solidFill>
              </a:rPr>
              <a:t>Bank Joy of Jazz </a:t>
            </a:r>
            <a:r>
              <a:rPr lang="en-ZA" sz="1100" kern="1200" dirty="0" smtClean="0">
                <a:solidFill>
                  <a:prstClr val="black"/>
                </a:solidFill>
              </a:rPr>
              <a:t>Festival, Joburg </a:t>
            </a:r>
            <a:r>
              <a:rPr lang="en-ZA" sz="1100" kern="1200" dirty="0">
                <a:solidFill>
                  <a:prstClr val="black"/>
                </a:solidFill>
              </a:rPr>
              <a:t>Shopping Festival and INDABA 2015</a:t>
            </a:r>
            <a:r>
              <a:rPr lang="en-ZA" sz="1100" kern="1200" dirty="0" smtClean="0">
                <a:solidFill>
                  <a:prstClr val="black"/>
                </a:solidFill>
              </a:rPr>
              <a:t>.</a:t>
            </a:r>
          </a:p>
          <a:p>
            <a:pPr marL="288925" lvl="1" eaLnBrk="1" hangingPunct="1">
              <a:spcBef>
                <a:spcPct val="0"/>
              </a:spcBef>
              <a:buClr>
                <a:srgbClr val="777777"/>
              </a:buClr>
              <a:buSzTx/>
              <a:buFont typeface="Arial" panose="020B0604020202020204" pitchFamily="34" charset="0"/>
              <a:buChar char="•"/>
            </a:pPr>
            <a:endParaRPr lang="en-US" sz="1100" kern="1200" dirty="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a:solidFill>
                  <a:prstClr val="black"/>
                </a:solidFill>
              </a:rPr>
              <a:t>A joint marketing agreement (JMA) in West </a:t>
            </a:r>
            <a:r>
              <a:rPr lang="en-ZA" sz="1100" kern="1200" dirty="0" smtClean="0">
                <a:solidFill>
                  <a:prstClr val="black"/>
                </a:solidFill>
              </a:rPr>
              <a:t>Africa was used to </a:t>
            </a:r>
            <a:r>
              <a:rPr lang="en-ZA" sz="1100" kern="1200" dirty="0">
                <a:solidFill>
                  <a:prstClr val="black"/>
                </a:solidFill>
              </a:rPr>
              <a:t>collaborate on a number of activities aimed at promoting and selling South Africa’s leisure and business experiences through various travel entities and non-travel companies. </a:t>
            </a:r>
          </a:p>
          <a:p>
            <a:pPr marL="288925" lvl="1" eaLnBrk="1" hangingPunct="1">
              <a:spcBef>
                <a:spcPct val="0"/>
              </a:spcBef>
              <a:buClr>
                <a:srgbClr val="777777"/>
              </a:buClr>
              <a:buSzTx/>
              <a:buFont typeface="Arial" panose="020B0604020202020204" pitchFamily="34" charset="0"/>
              <a:buChar char="•"/>
            </a:pPr>
            <a:endParaRPr lang="en-ZA" sz="1100" kern="1200" dirty="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smtClean="0">
                <a:solidFill>
                  <a:prstClr val="black"/>
                </a:solidFill>
              </a:rPr>
              <a:t>SA Tourism received their first trade </a:t>
            </a:r>
            <a:r>
              <a:rPr lang="en-ZA" sz="1100" kern="1200" dirty="0">
                <a:solidFill>
                  <a:prstClr val="black"/>
                </a:solidFill>
              </a:rPr>
              <a:t>association award – Best Trade Partner Training – from the National Association of Nigeria Travel Agencies (NANTA).</a:t>
            </a:r>
          </a:p>
          <a:p>
            <a:pPr marL="288925" lvl="1" eaLnBrk="1" hangingPunct="1">
              <a:spcBef>
                <a:spcPct val="0"/>
              </a:spcBef>
              <a:buClr>
                <a:srgbClr val="777777"/>
              </a:buClr>
              <a:buSzTx/>
              <a:buFont typeface="Arial" panose="020B0604020202020204" pitchFamily="34" charset="0"/>
              <a:buChar char="•"/>
            </a:pPr>
            <a:endParaRPr lang="en-ZA" sz="1100" kern="1200" dirty="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smtClean="0">
                <a:solidFill>
                  <a:prstClr val="black"/>
                </a:solidFill>
              </a:rPr>
              <a:t>The organisation exhibited </a:t>
            </a:r>
            <a:r>
              <a:rPr lang="en-ZA" sz="1100" kern="1200" dirty="0">
                <a:solidFill>
                  <a:prstClr val="black"/>
                </a:solidFill>
              </a:rPr>
              <a:t>at travel shows such as Swahili in Tanzania, Magical Kenya in Kenya, BITUR in Angola and AKWAABA in </a:t>
            </a:r>
            <a:r>
              <a:rPr lang="en-ZA" sz="1100" kern="1200" dirty="0" smtClean="0">
                <a:solidFill>
                  <a:prstClr val="black"/>
                </a:solidFill>
              </a:rPr>
              <a:t>Nigeria to showcase </a:t>
            </a:r>
            <a:r>
              <a:rPr lang="en-ZA" sz="1100" kern="1200" dirty="0">
                <a:solidFill>
                  <a:prstClr val="black"/>
                </a:solidFill>
              </a:rPr>
              <a:t>the South African brand, building awareness and giving South African products and service providers an opportunity to interact with the trade and consumers.</a:t>
            </a:r>
          </a:p>
          <a:p>
            <a:pPr marL="288925" lvl="1" eaLnBrk="1" hangingPunct="1">
              <a:spcBef>
                <a:spcPct val="0"/>
              </a:spcBef>
              <a:buClr>
                <a:srgbClr val="777777"/>
              </a:buClr>
              <a:buSzTx/>
              <a:buFont typeface="Arial" panose="020B0604020202020204" pitchFamily="34" charset="0"/>
              <a:buChar char="•"/>
            </a:pPr>
            <a:endParaRPr lang="en-ZA" sz="1100" kern="1200" dirty="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a:solidFill>
                  <a:prstClr val="black"/>
                </a:solidFill>
              </a:rPr>
              <a:t>In April 2016, the Africa land markets became part of the Africa air markets and these will now be classified </a:t>
            </a:r>
            <a:endParaRPr lang="en-ZA" sz="1100" kern="1200" dirty="0" smtClean="0">
              <a:solidFill>
                <a:prstClr val="black"/>
              </a:solidFill>
            </a:endParaRPr>
          </a:p>
          <a:p>
            <a:pPr marL="288925" lvl="1" eaLnBrk="1" hangingPunct="1">
              <a:spcBef>
                <a:spcPct val="0"/>
              </a:spcBef>
              <a:buClr>
                <a:srgbClr val="777777"/>
              </a:buClr>
              <a:buSzTx/>
              <a:buFont typeface="Arial" panose="020B0604020202020204" pitchFamily="34" charset="0"/>
              <a:buChar char="•"/>
            </a:pPr>
            <a:r>
              <a:rPr lang="en-ZA" sz="1100" kern="1200" dirty="0" smtClean="0">
                <a:solidFill>
                  <a:prstClr val="black"/>
                </a:solidFill>
              </a:rPr>
              <a:t>as </a:t>
            </a:r>
            <a:r>
              <a:rPr lang="en-ZA" sz="1100" kern="1200" dirty="0">
                <a:solidFill>
                  <a:prstClr val="black"/>
                </a:solidFill>
              </a:rPr>
              <a:t>land hubs within the Africa hub strategy.</a:t>
            </a:r>
          </a:p>
          <a:p>
            <a:pPr marL="288925" lvl="1" eaLnBrk="1" hangingPunct="1">
              <a:spcBef>
                <a:spcPct val="0"/>
              </a:spcBef>
              <a:buClr>
                <a:srgbClr val="777777"/>
              </a:buClr>
              <a:buSzTx/>
              <a:buFont typeface="Arial" panose="020B0604020202020204" pitchFamily="34" charset="0"/>
              <a:buChar char="•"/>
            </a:pPr>
            <a:endParaRPr lang="en-ZA" sz="1100" kern="1200" dirty="0">
              <a:solidFill>
                <a:prstClr val="black"/>
              </a:solidFill>
            </a:endParaRPr>
          </a:p>
          <a:p>
            <a:pPr marL="0" indent="0">
              <a:buNone/>
            </a:pPr>
            <a:endParaRPr lang="en-ZA" dirty="0"/>
          </a:p>
        </p:txBody>
      </p:sp>
      <p:sp>
        <p:nvSpPr>
          <p:cNvPr id="10" name="TextBox 9"/>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11" name="TextBox 10"/>
          <p:cNvSpPr txBox="1"/>
          <p:nvPr/>
        </p:nvSpPr>
        <p:spPr>
          <a:xfrm>
            <a:off x="533400" y="6477000"/>
            <a:ext cx="685800" cy="200055"/>
          </a:xfrm>
          <a:prstGeom prst="rect">
            <a:avLst/>
          </a:prstGeom>
          <a:noFill/>
        </p:spPr>
        <p:txBody>
          <a:bodyPr wrap="square" rtlCol="0">
            <a:spAutoFit/>
          </a:bodyPr>
          <a:lstStyle/>
          <a:p>
            <a:r>
              <a:rPr lang="en-US" sz="700" dirty="0" smtClean="0">
                <a:latin typeface="+mn-lt"/>
              </a:rPr>
              <a:t>Slide no. 37</a:t>
            </a:r>
            <a:endParaRPr lang="en-ZA" sz="700" dirty="0">
              <a:latin typeface="+mn-lt"/>
            </a:endParaRPr>
          </a:p>
        </p:txBody>
      </p:sp>
      <p:pic>
        <p:nvPicPr>
          <p:cNvPr id="344" name="Picture 343"/>
          <p:cNvPicPr>
            <a:picLocks noChangeAspect="1"/>
          </p:cNvPicPr>
          <p:nvPr/>
        </p:nvPicPr>
        <p:blipFill>
          <a:blip r:embed="rId2"/>
          <a:stretch>
            <a:fillRect/>
          </a:stretch>
        </p:blipFill>
        <p:spPr>
          <a:xfrm>
            <a:off x="444716" y="1066800"/>
            <a:ext cx="3365284" cy="4737003"/>
          </a:xfrm>
          <a:prstGeom prst="rect">
            <a:avLst/>
          </a:prstGeom>
          <a:solidFill>
            <a:srgbClr val="002060"/>
          </a:solidFill>
          <a:ln>
            <a:solidFill>
              <a:schemeClr val="tx1"/>
            </a:solidFill>
          </a:ln>
        </p:spPr>
      </p:pic>
    </p:spTree>
    <p:extLst>
      <p:ext uri="{BB962C8B-B14F-4D97-AF65-F5344CB8AC3E}">
        <p14:creationId xmlns:p14="http://schemas.microsoft.com/office/powerpoint/2010/main" val="39627107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Key Highlights – South Africa</a:t>
            </a:r>
            <a:endParaRPr lang="en-ZA" sz="2000" b="1" dirty="0"/>
          </a:p>
        </p:txBody>
      </p:sp>
      <p:sp>
        <p:nvSpPr>
          <p:cNvPr id="6" name="Content Placeholder 5"/>
          <p:cNvSpPr>
            <a:spLocks noGrp="1"/>
          </p:cNvSpPr>
          <p:nvPr>
            <p:ph idx="1"/>
          </p:nvPr>
        </p:nvSpPr>
        <p:spPr/>
        <p:txBody>
          <a:bodyPr/>
          <a:lstStyle/>
          <a:p>
            <a:pPr marL="0" indent="0">
              <a:spcAft>
                <a:spcPts val="0"/>
              </a:spcAft>
              <a:buNone/>
            </a:pPr>
            <a:r>
              <a:rPr lang="en-ZA" sz="1200" b="1" dirty="0" smtClean="0">
                <a:solidFill>
                  <a:srgbClr val="000000"/>
                </a:solidFill>
                <a:ea typeface="Calibri" panose="020F0502020204030204" pitchFamily="34" charset="0"/>
              </a:rPr>
              <a:t>BIG THINGS TO BE DONE</a:t>
            </a:r>
            <a:endParaRPr lang="en-ZA" sz="1200" b="1" dirty="0" smtClean="0">
              <a:ea typeface="Calibri" panose="020F0502020204030204" pitchFamily="34" charset="0"/>
            </a:endParaRPr>
          </a:p>
          <a:p>
            <a:pPr marL="0" indent="0" algn="just">
              <a:spcAft>
                <a:spcPts val="0"/>
              </a:spcAft>
              <a:buNone/>
            </a:pPr>
            <a:r>
              <a:rPr lang="en-ZA" sz="1200" dirty="0" smtClean="0">
                <a:solidFill>
                  <a:srgbClr val="000000"/>
                </a:solidFill>
                <a:ea typeface="Calibri" panose="020F0502020204030204" pitchFamily="34" charset="0"/>
              </a:rPr>
              <a:t>To </a:t>
            </a:r>
            <a:r>
              <a:rPr lang="en-ZA" sz="1200" dirty="0">
                <a:solidFill>
                  <a:srgbClr val="000000"/>
                </a:solidFill>
                <a:ea typeface="Calibri" panose="020F0502020204030204" pitchFamily="34" charset="0"/>
              </a:rPr>
              <a:t>drive demand for more frequent domestic </a:t>
            </a:r>
            <a:r>
              <a:rPr lang="en-ZA" sz="1200" dirty="0" smtClean="0">
                <a:solidFill>
                  <a:srgbClr val="000000"/>
                </a:solidFill>
                <a:ea typeface="Calibri" panose="020F0502020204030204" pitchFamily="34" charset="0"/>
              </a:rPr>
              <a:t>short breaks </a:t>
            </a:r>
            <a:r>
              <a:rPr lang="en-ZA" sz="1200" dirty="0">
                <a:solidFill>
                  <a:srgbClr val="000000"/>
                </a:solidFill>
                <a:ea typeface="Calibri" panose="020F0502020204030204" pitchFamily="34" charset="0"/>
              </a:rPr>
              <a:t>in both the priority and secondary segments of our Domestic market. </a:t>
            </a:r>
            <a:r>
              <a:rPr lang="en-ZA" sz="1200" dirty="0" smtClean="0">
                <a:solidFill>
                  <a:srgbClr val="000000"/>
                </a:solidFill>
                <a:ea typeface="Calibri" panose="020F0502020204030204" pitchFamily="34" charset="0"/>
              </a:rPr>
              <a:t>To educate</a:t>
            </a:r>
            <a:r>
              <a:rPr lang="en-ZA" sz="1200" dirty="0">
                <a:solidFill>
                  <a:srgbClr val="000000"/>
                </a:solidFill>
                <a:ea typeface="Calibri" panose="020F0502020204030204" pitchFamily="34" charset="0"/>
              </a:rPr>
              <a:t>, partner and encourage conversion with trade using JMA’s  by demonstrating the profitability and value of domestic travel through affordable local packages. To embark on programmes which seek to create a culture of travel amongst South Africans who have no culture of travel.</a:t>
            </a:r>
            <a:endParaRPr lang="en-ZA" sz="1200" dirty="0">
              <a:ea typeface="Calibri" panose="020F0502020204030204" pitchFamily="34" charset="0"/>
            </a:endParaRPr>
          </a:p>
          <a:p>
            <a:pPr marL="0" indent="0" algn="just">
              <a:buNone/>
            </a:pPr>
            <a:endParaRPr lang="en-US" sz="1200" dirty="0" smtClean="0"/>
          </a:p>
          <a:p>
            <a:pPr marL="0" indent="0" algn="just">
              <a:spcAft>
                <a:spcPts val="0"/>
              </a:spcAft>
              <a:buNone/>
            </a:pPr>
            <a:r>
              <a:rPr lang="en-ZA" sz="1200" b="1" dirty="0" smtClean="0">
                <a:solidFill>
                  <a:srgbClr val="000000"/>
                </a:solidFill>
                <a:latin typeface="Trebuchet MS" panose="020B0603020202020204" pitchFamily="34" charset="0"/>
                <a:ea typeface="Calibri" panose="020F0502020204030204" pitchFamily="34" charset="0"/>
              </a:rPr>
              <a:t>CAMPAIGN HIGHLIGHTS</a:t>
            </a:r>
            <a:endParaRPr lang="en-ZA" sz="1200" b="1" dirty="0" smtClean="0">
              <a:latin typeface="Times New Roman" panose="02020603050405020304" pitchFamily="18" charset="0"/>
              <a:ea typeface="Calibri" panose="020F0502020204030204" pitchFamily="34" charset="0"/>
            </a:endParaRPr>
          </a:p>
          <a:p>
            <a:pPr marL="0" indent="0" algn="just">
              <a:spcAft>
                <a:spcPts val="0"/>
              </a:spcAft>
              <a:buNone/>
            </a:pPr>
            <a:r>
              <a:rPr lang="en-ZA" sz="1200" dirty="0" smtClean="0">
                <a:solidFill>
                  <a:srgbClr val="000000"/>
                </a:solidFill>
                <a:latin typeface="Trebuchet MS" panose="020B0603020202020204" pitchFamily="34" charset="0"/>
                <a:ea typeface="Calibri" panose="020F0502020204030204" pitchFamily="34" charset="0"/>
              </a:rPr>
              <a:t>The Million </a:t>
            </a:r>
            <a:r>
              <a:rPr lang="en-ZA" sz="1200" dirty="0">
                <a:solidFill>
                  <a:srgbClr val="000000"/>
                </a:solidFill>
                <a:latin typeface="Trebuchet MS" panose="020B0603020202020204" pitchFamily="34" charset="0"/>
                <a:ea typeface="Calibri" panose="020F0502020204030204" pitchFamily="34" charset="0"/>
              </a:rPr>
              <a:t>New Experiences are a Sho't Left Away </a:t>
            </a:r>
            <a:r>
              <a:rPr lang="en-ZA" sz="1200" dirty="0" smtClean="0">
                <a:solidFill>
                  <a:srgbClr val="000000"/>
                </a:solidFill>
                <a:latin typeface="Trebuchet MS" panose="020B0603020202020204" pitchFamily="34" charset="0"/>
                <a:ea typeface="Calibri" panose="020F0502020204030204" pitchFamily="34" charset="0"/>
              </a:rPr>
              <a:t>campaign</a:t>
            </a:r>
            <a:r>
              <a:rPr lang="en-ZA" sz="1200" dirty="0">
                <a:solidFill>
                  <a:srgbClr val="000000"/>
                </a:solidFill>
                <a:latin typeface="Trebuchet MS" panose="020B0603020202020204" pitchFamily="34" charset="0"/>
                <a:ea typeface="Calibri" panose="020F0502020204030204" pitchFamily="34" charset="0"/>
              </a:rPr>
              <a:t> </a:t>
            </a:r>
            <a:r>
              <a:rPr lang="en-ZA" sz="1200" dirty="0" smtClean="0">
                <a:solidFill>
                  <a:srgbClr val="000000"/>
                </a:solidFill>
                <a:latin typeface="Trebuchet MS" panose="020B0603020202020204" pitchFamily="34" charset="0"/>
                <a:ea typeface="Calibri" panose="020F0502020204030204" pitchFamily="34" charset="0"/>
              </a:rPr>
              <a:t>was  </a:t>
            </a:r>
            <a:r>
              <a:rPr lang="en-ZA" sz="1200" dirty="0">
                <a:solidFill>
                  <a:srgbClr val="000000"/>
                </a:solidFill>
                <a:latin typeface="Trebuchet MS" panose="020B0603020202020204" pitchFamily="34" charset="0"/>
                <a:ea typeface="Calibri" panose="020F0502020204030204" pitchFamily="34" charset="0"/>
              </a:rPr>
              <a:t>designed to drive more frequency amongst the segments that do travel </a:t>
            </a:r>
            <a:r>
              <a:rPr lang="en-ZA" sz="1200" dirty="0" smtClean="0">
                <a:solidFill>
                  <a:srgbClr val="000000"/>
                </a:solidFill>
                <a:latin typeface="Trebuchet MS" panose="020B0603020202020204" pitchFamily="34" charset="0"/>
                <a:ea typeface="Calibri" panose="020F0502020204030204" pitchFamily="34" charset="0"/>
              </a:rPr>
              <a:t> and also to </a:t>
            </a:r>
            <a:r>
              <a:rPr lang="en-ZA" sz="1200" dirty="0">
                <a:solidFill>
                  <a:srgbClr val="000000"/>
                </a:solidFill>
                <a:latin typeface="Trebuchet MS" panose="020B0603020202020204" pitchFamily="34" charset="0"/>
                <a:ea typeface="Calibri" panose="020F0502020204030204" pitchFamily="34" charset="0"/>
              </a:rPr>
              <a:t>build a culture of holiday travel in South Africa. The </a:t>
            </a:r>
            <a:r>
              <a:rPr lang="en-ZA" sz="1200" dirty="0" smtClean="0">
                <a:solidFill>
                  <a:srgbClr val="000000"/>
                </a:solidFill>
                <a:latin typeface="Trebuchet MS" panose="020B0603020202020204" pitchFamily="34" charset="0"/>
                <a:ea typeface="Calibri" panose="020F0502020204030204" pitchFamily="34" charset="0"/>
              </a:rPr>
              <a:t>Shot’left </a:t>
            </a:r>
            <a:r>
              <a:rPr lang="en-ZA" sz="1200" dirty="0">
                <a:solidFill>
                  <a:srgbClr val="000000"/>
                </a:solidFill>
                <a:latin typeface="Trebuchet MS" panose="020B0603020202020204" pitchFamily="34" charset="0"/>
                <a:ea typeface="Calibri" panose="020F0502020204030204" pitchFamily="34" charset="0"/>
              </a:rPr>
              <a:t>website was the first responsive country site implemented for South Africa</a:t>
            </a:r>
            <a:r>
              <a:rPr lang="en-ZA" sz="1200" dirty="0" smtClean="0">
                <a:solidFill>
                  <a:srgbClr val="000000"/>
                </a:solidFill>
                <a:latin typeface="Trebuchet MS" panose="020B0603020202020204" pitchFamily="34" charset="0"/>
                <a:ea typeface="Calibri" panose="020F0502020204030204" pitchFamily="34" charset="0"/>
              </a:rPr>
              <a:t>.</a:t>
            </a:r>
          </a:p>
          <a:p>
            <a:pPr marL="0" indent="0" algn="just">
              <a:spcAft>
                <a:spcPts val="0"/>
              </a:spcAft>
              <a:buNone/>
            </a:pPr>
            <a:endParaRPr lang="en-ZA" sz="1200" dirty="0">
              <a:solidFill>
                <a:srgbClr val="000000"/>
              </a:solidFill>
              <a:latin typeface="Trebuchet MS" panose="020B0603020202020204" pitchFamily="34" charset="0"/>
              <a:ea typeface="Calibri" panose="020F0502020204030204" pitchFamily="34" charset="0"/>
            </a:endParaRPr>
          </a:p>
          <a:p>
            <a:pPr marL="0" indent="0" algn="just">
              <a:spcAft>
                <a:spcPts val="0"/>
              </a:spcAft>
              <a:buNone/>
            </a:pPr>
            <a:r>
              <a:rPr lang="en-ZA" sz="1200" b="1" dirty="0" smtClean="0">
                <a:solidFill>
                  <a:srgbClr val="000000"/>
                </a:solidFill>
                <a:ea typeface="Calibri" panose="020F0502020204030204" pitchFamily="34" charset="0"/>
              </a:rPr>
              <a:t>PR VALUE</a:t>
            </a:r>
            <a:endParaRPr lang="en-ZA" sz="1200" b="1" dirty="0" smtClean="0">
              <a:ea typeface="Calibri" panose="020F0502020204030204" pitchFamily="34" charset="0"/>
            </a:endParaRPr>
          </a:p>
          <a:p>
            <a:pPr marL="0" indent="0" algn="just">
              <a:spcAft>
                <a:spcPts val="0"/>
              </a:spcAft>
              <a:buNone/>
            </a:pPr>
            <a:r>
              <a:rPr lang="en-ZA" sz="1200" b="1" dirty="0" smtClean="0">
                <a:solidFill>
                  <a:srgbClr val="000000"/>
                </a:solidFill>
                <a:ea typeface="Calibri" panose="020F0502020204030204" pitchFamily="34" charset="0"/>
              </a:rPr>
              <a:t>Strategic </a:t>
            </a:r>
            <a:r>
              <a:rPr lang="en-ZA" sz="1200" b="1" dirty="0">
                <a:solidFill>
                  <a:srgbClr val="000000"/>
                </a:solidFill>
                <a:ea typeface="Calibri" panose="020F0502020204030204" pitchFamily="34" charset="0"/>
              </a:rPr>
              <a:t>Media Partnership value </a:t>
            </a:r>
            <a:r>
              <a:rPr lang="en-ZA" sz="1200" b="1" dirty="0" smtClean="0">
                <a:solidFill>
                  <a:srgbClr val="000000"/>
                </a:solidFill>
                <a:ea typeface="Calibri" panose="020F0502020204030204" pitchFamily="34" charset="0"/>
              </a:rPr>
              <a:t>R56 million</a:t>
            </a:r>
            <a:endParaRPr lang="en-ZA" sz="1200" dirty="0">
              <a:ea typeface="Calibri" panose="020F0502020204030204" pitchFamily="34" charset="0"/>
            </a:endParaRPr>
          </a:p>
          <a:p>
            <a:pPr marL="0" indent="0" algn="just">
              <a:spcAft>
                <a:spcPts val="0"/>
              </a:spcAft>
              <a:buNone/>
            </a:pPr>
            <a:r>
              <a:rPr lang="en-ZA" sz="1200" dirty="0" smtClean="0">
                <a:solidFill>
                  <a:srgbClr val="000000"/>
                </a:solidFill>
                <a:ea typeface="Calibri" panose="020F0502020204030204" pitchFamily="34" charset="0"/>
              </a:rPr>
              <a:t>Secured strategic </a:t>
            </a:r>
            <a:r>
              <a:rPr lang="en-ZA" sz="1200" dirty="0">
                <a:solidFill>
                  <a:srgbClr val="000000"/>
                </a:solidFill>
                <a:ea typeface="Calibri" panose="020F0502020204030204" pitchFamily="34" charset="0"/>
              </a:rPr>
              <a:t>media partnerships with reality television show, The Ultimate Braai Master on </a:t>
            </a:r>
            <a:r>
              <a:rPr lang="en-ZA" sz="1200" dirty="0" smtClean="0">
                <a:solidFill>
                  <a:srgbClr val="000000"/>
                </a:solidFill>
                <a:ea typeface="Calibri" panose="020F0502020204030204" pitchFamily="34" charset="0"/>
              </a:rPr>
              <a:t>E-TV</a:t>
            </a:r>
            <a:r>
              <a:rPr lang="en-ZA" sz="1200" dirty="0">
                <a:solidFill>
                  <a:srgbClr val="000000"/>
                </a:solidFill>
                <a:ea typeface="Calibri" panose="020F0502020204030204" pitchFamily="34" charset="0"/>
              </a:rPr>
              <a:t>, Expresso Breakfast Show and </a:t>
            </a:r>
            <a:r>
              <a:rPr lang="en-ZA" sz="1200" dirty="0" smtClean="0">
                <a:solidFill>
                  <a:srgbClr val="000000"/>
                </a:solidFill>
                <a:ea typeface="Calibri" panose="020F0502020204030204" pitchFamily="34" charset="0"/>
              </a:rPr>
              <a:t>Independent </a:t>
            </a:r>
            <a:r>
              <a:rPr lang="en-ZA" sz="1200" dirty="0">
                <a:solidFill>
                  <a:srgbClr val="000000"/>
                </a:solidFill>
                <a:ea typeface="Calibri" panose="020F0502020204030204" pitchFamily="34" charset="0"/>
              </a:rPr>
              <a:t>Media. Won an "Orchid" award for our Tourism Month campaign with Limpopo being the host province.</a:t>
            </a:r>
            <a:endParaRPr lang="en-ZA" sz="1200" dirty="0">
              <a:ea typeface="Calibri" panose="020F0502020204030204" pitchFamily="34" charset="0"/>
            </a:endParaRPr>
          </a:p>
          <a:p>
            <a:pPr marL="0" indent="0" algn="just">
              <a:spcAft>
                <a:spcPts val="0"/>
              </a:spcAft>
              <a:buNone/>
            </a:pPr>
            <a:endParaRPr lang="en-US" sz="1200" dirty="0">
              <a:latin typeface="Times New Roman" panose="02020603050405020304" pitchFamily="18" charset="0"/>
              <a:ea typeface="Calibri" panose="020F0502020204030204" pitchFamily="34" charset="0"/>
            </a:endParaRPr>
          </a:p>
          <a:p>
            <a:pPr marL="0" indent="0" algn="just">
              <a:spcAft>
                <a:spcPts val="0"/>
              </a:spcAft>
              <a:buNone/>
            </a:pPr>
            <a:r>
              <a:rPr lang="en-ZA" sz="1200" b="1" dirty="0" smtClean="0">
                <a:solidFill>
                  <a:srgbClr val="000000"/>
                </a:solidFill>
                <a:ea typeface="Calibri" panose="020F0502020204030204" pitchFamily="34" charset="0"/>
              </a:rPr>
              <a:t>TRADE ACTIVITY</a:t>
            </a:r>
            <a:endParaRPr lang="en-ZA" sz="1200" b="1" dirty="0" smtClean="0">
              <a:ea typeface="Calibri" panose="020F0502020204030204" pitchFamily="34" charset="0"/>
            </a:endParaRPr>
          </a:p>
          <a:p>
            <a:pPr marL="0" indent="0" algn="just">
              <a:spcAft>
                <a:spcPts val="0"/>
              </a:spcAft>
              <a:buNone/>
            </a:pPr>
            <a:r>
              <a:rPr lang="en-ZA" sz="1200" dirty="0" smtClean="0">
                <a:solidFill>
                  <a:srgbClr val="000000"/>
                </a:solidFill>
                <a:ea typeface="Calibri" panose="020F0502020204030204" pitchFamily="34" charset="0"/>
              </a:rPr>
              <a:t>South </a:t>
            </a:r>
            <a:r>
              <a:rPr lang="en-ZA" sz="1200" dirty="0">
                <a:solidFill>
                  <a:srgbClr val="000000"/>
                </a:solidFill>
                <a:ea typeface="Calibri" panose="020F0502020204030204" pitchFamily="34" charset="0"/>
              </a:rPr>
              <a:t>African Tourism contracted six partnership and joint marketing agreements, resulting in the training of 1581 travel </a:t>
            </a:r>
            <a:r>
              <a:rPr lang="en-ZA" sz="1200" dirty="0" smtClean="0">
                <a:solidFill>
                  <a:srgbClr val="000000"/>
                </a:solidFill>
                <a:ea typeface="Calibri" panose="020F0502020204030204" pitchFamily="34" charset="0"/>
              </a:rPr>
              <a:t>trade on </a:t>
            </a:r>
            <a:r>
              <a:rPr lang="en-ZA" sz="1200" dirty="0">
                <a:solidFill>
                  <a:srgbClr val="000000"/>
                </a:solidFill>
                <a:ea typeface="Calibri" panose="020F0502020204030204" pitchFamily="34" charset="0"/>
              </a:rPr>
              <a:t>how to package and sell South Africa domestically aligned to the consumer insights research and promoted the Deals Dashboard for industry to load special discounted packages and deals.</a:t>
            </a:r>
            <a:endParaRPr lang="en-ZA" sz="1200" dirty="0">
              <a:ea typeface="Calibri" panose="020F0502020204030204" pitchFamily="34" charset="0"/>
            </a:endParaRPr>
          </a:p>
          <a:p>
            <a:pPr marL="0" indent="0">
              <a:spcAft>
                <a:spcPts val="0"/>
              </a:spcAft>
              <a:buNone/>
            </a:pPr>
            <a:endParaRPr lang="en-ZA" sz="1800" dirty="0">
              <a:latin typeface="Times New Roman" panose="02020603050405020304" pitchFamily="18" charset="0"/>
              <a:ea typeface="Calibri" panose="020F0502020204030204" pitchFamily="34" charset="0"/>
            </a:endParaRPr>
          </a:p>
          <a:p>
            <a:pPr marL="0" indent="0">
              <a:buNone/>
            </a:pPr>
            <a:endParaRPr lang="en-ZA" sz="1200" dirty="0"/>
          </a:p>
        </p:txBody>
      </p:sp>
      <p:sp>
        <p:nvSpPr>
          <p:cNvPr id="17" name="TextBox 16"/>
          <p:cNvSpPr txBox="1"/>
          <p:nvPr/>
        </p:nvSpPr>
        <p:spPr>
          <a:xfrm>
            <a:off x="3810000" y="6477000"/>
            <a:ext cx="2057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Annual Report Page 36 - 49</a:t>
            </a:r>
            <a:endParaRPr kumimoji="0" lang="en-ZA" sz="1100" b="0" i="0" u="none" strike="noStrike" kern="0" cap="none" spc="0" normalizeH="0" baseline="0" noProof="0" dirty="0" smtClean="0">
              <a:ln>
                <a:noFill/>
              </a:ln>
              <a:solidFill>
                <a:srgbClr val="000000"/>
              </a:solidFill>
              <a:effectLst/>
              <a:uLnTx/>
              <a:uFillTx/>
            </a:endParaRPr>
          </a:p>
        </p:txBody>
      </p:sp>
      <p:sp>
        <p:nvSpPr>
          <p:cNvPr id="18" name="TextBox 17"/>
          <p:cNvSpPr txBox="1"/>
          <p:nvPr/>
        </p:nvSpPr>
        <p:spPr>
          <a:xfrm>
            <a:off x="457200" y="6248400"/>
            <a:ext cx="659155" cy="200055"/>
          </a:xfrm>
          <a:prstGeom prst="rect">
            <a:avLst/>
          </a:prstGeom>
          <a:noFill/>
        </p:spPr>
        <p:txBody>
          <a:bodyPr wrap="none" rtlCol="0">
            <a:spAutoFit/>
          </a:bodyPr>
          <a:lstStyle/>
          <a:p>
            <a:r>
              <a:rPr lang="en-US" sz="700" dirty="0" smtClean="0">
                <a:latin typeface="+mn-lt"/>
              </a:rPr>
              <a:t>Slide no. 38</a:t>
            </a:r>
            <a:endParaRPr lang="en-ZA" sz="700" dirty="0">
              <a:latin typeface="+mn-lt"/>
            </a:endParaRPr>
          </a:p>
        </p:txBody>
      </p:sp>
    </p:spTree>
    <p:extLst>
      <p:ext uri="{BB962C8B-B14F-4D97-AF65-F5344CB8AC3E}">
        <p14:creationId xmlns:p14="http://schemas.microsoft.com/office/powerpoint/2010/main" val="6790468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457200" y="3213100"/>
            <a:ext cx="731519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b="1" dirty="0" smtClean="0">
                <a:solidFill>
                  <a:srgbClr val="000000"/>
                </a:solidFill>
                <a:latin typeface="Trebuchet MS" charset="0"/>
                <a:ea typeface="Osaka" charset="0"/>
                <a:cs typeface="Osaka" charset="0"/>
              </a:rPr>
              <a:t>TOURISM GRADING COUNCIL OF SOUTH AFRICA</a:t>
            </a:r>
            <a:endParaRPr lang="en-US"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228600" y="6172200"/>
            <a:ext cx="1007236" cy="307777"/>
          </a:xfrm>
          <a:prstGeom prst="rect">
            <a:avLst/>
          </a:prstGeom>
          <a:noFill/>
        </p:spPr>
        <p:txBody>
          <a:bodyPr wrap="square" rtlCol="0">
            <a:spAutoFit/>
          </a:bodyPr>
          <a:lstStyle/>
          <a:p>
            <a:endParaRPr lang="en-ZA" sz="700" dirty="0" smtClean="0">
              <a:solidFill>
                <a:srgbClr val="000000"/>
              </a:solidFill>
            </a:endParaRPr>
          </a:p>
          <a:p>
            <a:r>
              <a:rPr lang="en-ZA" sz="700" dirty="0" smtClean="0">
                <a:solidFill>
                  <a:srgbClr val="000000"/>
                </a:solidFill>
              </a:rPr>
              <a:t>Slide no.39</a:t>
            </a:r>
            <a:endParaRPr lang="en-ZA" sz="700" dirty="0">
              <a:solidFill>
                <a:srgbClr val="000000"/>
              </a:solidFill>
            </a:endParaRPr>
          </a:p>
        </p:txBody>
      </p:sp>
    </p:spTree>
    <p:extLst>
      <p:ext uri="{BB962C8B-B14F-4D97-AF65-F5344CB8AC3E}">
        <p14:creationId xmlns:p14="http://schemas.microsoft.com/office/powerpoint/2010/main" val="32506584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1"/>
          </p:nvPr>
        </p:nvSpPr>
        <p:spPr>
          <a:xfrm>
            <a:off x="250825" y="260350"/>
            <a:ext cx="4537075" cy="720725"/>
          </a:xfrm>
          <a:solidFill>
            <a:srgbClr val="C00000"/>
          </a:solidFill>
        </p:spPr>
        <p:txBody>
          <a:bodyPr/>
          <a:lstStyle/>
          <a:p>
            <a:pPr eaLnBrk="1" hangingPunct="1"/>
            <a:r>
              <a:rPr lang="en-ZA" altLang="en-US" sz="2000" dirty="0" smtClean="0">
                <a:latin typeface="Arial" panose="020B0604020202020204" pitchFamily="34" charset="0"/>
                <a:cs typeface="Arial" panose="020B0604020202020204" pitchFamily="34" charset="0"/>
              </a:rPr>
              <a:t>Vision</a:t>
            </a:r>
            <a:endParaRPr lang="en-ZA" altLang="en-US" dirty="0" smtClean="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250825" y="1014413"/>
            <a:ext cx="4537075" cy="5151437"/>
          </a:xfrm>
          <a:solidFill>
            <a:srgbClr val="B80000"/>
          </a:solidFill>
        </p:spPr>
        <p:txBody>
          <a:bodyPr/>
          <a:lstStyle/>
          <a:p>
            <a:pPr marL="0" indent="0" algn="just">
              <a:buFont typeface="Times" panose="02020603050405020304" pitchFamily="18" charset="0"/>
              <a:buNone/>
              <a:defRPr/>
            </a:pPr>
            <a:endParaRPr lang="en-ZA" sz="1400" b="1" dirty="0" smtClean="0">
              <a:cs typeface="Arial" panose="020B0604020202020204" pitchFamily="34" charset="0"/>
            </a:endParaRPr>
          </a:p>
          <a:p>
            <a:pPr marL="0" indent="0" algn="just">
              <a:buFont typeface="Times" panose="02020603050405020304" pitchFamily="18" charset="0"/>
              <a:buNone/>
              <a:defRPr/>
            </a:pPr>
            <a:endParaRPr lang="en-ZA" sz="1400" b="1" dirty="0">
              <a:cs typeface="Arial" panose="020B0604020202020204" pitchFamily="34" charset="0"/>
            </a:endParaRPr>
          </a:p>
          <a:p>
            <a:pPr marL="0" indent="0" algn="just">
              <a:buFont typeface="Times" panose="02020603050405020304" pitchFamily="18" charset="0"/>
              <a:buNone/>
              <a:defRPr/>
            </a:pPr>
            <a:endParaRPr lang="en-ZA" sz="1400" b="1" dirty="0" smtClean="0">
              <a:cs typeface="Arial" panose="020B0604020202020204" pitchFamily="34" charset="0"/>
            </a:endParaRPr>
          </a:p>
          <a:p>
            <a:pPr marL="0" indent="0" algn="just">
              <a:buFont typeface="Times" panose="02020603050405020304" pitchFamily="18" charset="0"/>
              <a:buNone/>
              <a:defRPr/>
            </a:pPr>
            <a:endParaRPr lang="en-ZA" sz="1400" b="1" dirty="0">
              <a:cs typeface="Arial" panose="020B0604020202020204" pitchFamily="34" charset="0"/>
            </a:endParaRPr>
          </a:p>
          <a:p>
            <a:pPr marL="0" indent="0" algn="just">
              <a:buFont typeface="Times" panose="02020603050405020304" pitchFamily="18" charset="0"/>
              <a:buNone/>
              <a:defRPr/>
            </a:pPr>
            <a:endParaRPr lang="en-ZA" sz="1400" b="1" dirty="0" smtClean="0">
              <a:cs typeface="Arial" panose="020B0604020202020204" pitchFamily="34" charset="0"/>
            </a:endParaRPr>
          </a:p>
          <a:p>
            <a:pPr marL="0" indent="0" algn="just">
              <a:buFont typeface="Times" panose="02020603050405020304" pitchFamily="18" charset="0"/>
              <a:buNone/>
              <a:defRPr/>
            </a:pPr>
            <a:endParaRPr lang="en-ZA" sz="1400" b="1" dirty="0">
              <a:cs typeface="Arial" panose="020B0604020202020204" pitchFamily="34" charset="0"/>
            </a:endParaRPr>
          </a:p>
          <a:p>
            <a:pPr marL="0" indent="0" algn="just">
              <a:buFont typeface="Times" panose="02020603050405020304" pitchFamily="18" charset="0"/>
              <a:buNone/>
              <a:defRPr/>
            </a:pPr>
            <a:r>
              <a:rPr lang="en-ZA" sz="1400" b="1" dirty="0" smtClean="0">
                <a:cs typeface="Arial" panose="020B0604020202020204" pitchFamily="34" charset="0"/>
              </a:rPr>
              <a:t>For </a:t>
            </a:r>
            <a:r>
              <a:rPr lang="en-ZA" sz="1400" b="1" dirty="0">
                <a:cs typeface="Arial" panose="020B0604020202020204" pitchFamily="34" charset="0"/>
              </a:rPr>
              <a:t>South Africa to be one of the </a:t>
            </a:r>
            <a:r>
              <a:rPr lang="en-ZA" sz="1400" b="1" dirty="0" smtClean="0">
                <a:cs typeface="Arial" panose="020B0604020202020204" pitchFamily="34" charset="0"/>
              </a:rPr>
              <a:t>preferred </a:t>
            </a:r>
            <a:r>
              <a:rPr lang="en-ZA" sz="1400" b="1" dirty="0">
                <a:cs typeface="Arial" panose="020B0604020202020204" pitchFamily="34" charset="0"/>
              </a:rPr>
              <a:t>tourist destinations in the world and to maximise the economic potential of the tourism industry for the benefit of our country and its people.</a:t>
            </a:r>
            <a:endParaRPr lang="en-GB" sz="1400" dirty="0" smtClean="0">
              <a:cs typeface="Arial" panose="020B0604020202020204" pitchFamily="34" charset="0"/>
            </a:endParaRPr>
          </a:p>
          <a:p>
            <a:pPr algn="just">
              <a:defRPr/>
            </a:pPr>
            <a:endParaRPr lang="en-GB" sz="2000" dirty="0">
              <a:cs typeface="Arial" panose="020B0604020202020204" pitchFamily="34" charset="0"/>
            </a:endParaRPr>
          </a:p>
          <a:p>
            <a:pPr algn="just">
              <a:defRPr/>
            </a:pPr>
            <a:endParaRPr lang="en-GB" sz="2000" dirty="0" smtClean="0">
              <a:cs typeface="Arial" panose="020B0604020202020204" pitchFamily="34" charset="0"/>
            </a:endParaRPr>
          </a:p>
          <a:p>
            <a:pPr algn="just">
              <a:defRPr/>
            </a:pPr>
            <a:endParaRPr lang="en-GB" sz="2000" dirty="0" smtClean="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marL="0" indent="0">
              <a:buNone/>
              <a:defRPr/>
            </a:pPr>
            <a:endParaRPr lang="en-GB" sz="2000" dirty="0" smtClean="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marL="0" indent="0">
              <a:buFont typeface="Times" panose="02020603050405020304" pitchFamily="18" charset="0"/>
              <a:buNone/>
              <a:defRPr/>
            </a:pP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t>
            </a:r>
          </a:p>
        </p:txBody>
      </p:sp>
      <p:sp>
        <p:nvSpPr>
          <p:cNvPr id="76804" name="Text Placeholder 4"/>
          <p:cNvSpPr>
            <a:spLocks noGrp="1"/>
          </p:cNvSpPr>
          <p:nvPr>
            <p:ph type="body" sz="quarter" idx="3"/>
          </p:nvPr>
        </p:nvSpPr>
        <p:spPr>
          <a:xfrm>
            <a:off x="4787900" y="260350"/>
            <a:ext cx="4248150" cy="720725"/>
          </a:xfrm>
          <a:solidFill>
            <a:schemeClr val="accent3">
              <a:lumMod val="95000"/>
            </a:schemeClr>
          </a:solidFill>
        </p:spPr>
        <p:txBody>
          <a:bodyPr/>
          <a:lstStyle/>
          <a:p>
            <a:pPr eaLnBrk="1" hangingPunct="1">
              <a:defRPr/>
            </a:pPr>
            <a:endParaRPr lang="en-ZA" altLang="en-US" sz="2000" dirty="0" smtClean="0">
              <a:cs typeface="Arial" panose="020B0604020202020204" pitchFamily="34" charset="0"/>
            </a:endParaRPr>
          </a:p>
          <a:p>
            <a:pPr eaLnBrk="1" hangingPunct="1">
              <a:defRPr/>
            </a:pPr>
            <a:endParaRPr lang="en-ZA" altLang="en-US" sz="1600" dirty="0" smtClean="0">
              <a:latin typeface="Arial" panose="020B0604020202020204" pitchFamily="34" charset="0"/>
              <a:cs typeface="Arial" panose="020B0604020202020204" pitchFamily="34" charset="0"/>
            </a:endParaRPr>
          </a:p>
          <a:p>
            <a:pPr eaLnBrk="1" hangingPunct="1">
              <a:defRPr/>
            </a:pPr>
            <a:endParaRPr lang="en-ZA" altLang="en-US" sz="2000" dirty="0" smtClean="0">
              <a:latin typeface="Arial" panose="020B0604020202020204" pitchFamily="34" charset="0"/>
              <a:cs typeface="Arial" panose="020B0604020202020204" pitchFamily="34" charset="0"/>
            </a:endParaRPr>
          </a:p>
          <a:p>
            <a:pPr eaLnBrk="1" hangingPunct="1">
              <a:defRPr/>
            </a:pPr>
            <a:endParaRPr lang="en-ZA" altLang="en-US" sz="2000" dirty="0" smtClean="0">
              <a:latin typeface="Arial" panose="020B0604020202020204" pitchFamily="34" charset="0"/>
              <a:cs typeface="Arial" panose="020B0604020202020204" pitchFamily="34" charset="0"/>
            </a:endParaRPr>
          </a:p>
          <a:p>
            <a:pPr eaLnBrk="1" hangingPunct="1">
              <a:defRPr/>
            </a:pPr>
            <a:r>
              <a:rPr lang="en-ZA" altLang="en-US" sz="2000" dirty="0" smtClean="0">
                <a:latin typeface="Arial" panose="020B0604020202020204" pitchFamily="34" charset="0"/>
                <a:cs typeface="Arial" panose="020B0604020202020204" pitchFamily="34" charset="0"/>
              </a:rPr>
              <a:t>Mission</a:t>
            </a:r>
            <a:endParaRPr lang="en-ZA" altLang="en-US" sz="1600" dirty="0" smtClean="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4787900" y="1014413"/>
            <a:ext cx="4248150" cy="5151437"/>
          </a:xfrm>
          <a:solidFill>
            <a:schemeClr val="bg1">
              <a:lumMod val="95000"/>
            </a:schemeClr>
          </a:solidFill>
        </p:spPr>
        <p:txBody>
          <a:bodyPr/>
          <a:lstStyle/>
          <a:p>
            <a:pPr marL="0" indent="0" algn="just">
              <a:buFont typeface="Times" panose="02020603050405020304" pitchFamily="18" charset="0"/>
              <a:buNone/>
              <a:defRPr/>
            </a:pPr>
            <a:r>
              <a:rPr lang="en-ZA" sz="1400" b="1" dirty="0" smtClean="0">
                <a:cs typeface="Arial" panose="020B0604020202020204" pitchFamily="34" charset="0"/>
              </a:rPr>
              <a:t>To </a:t>
            </a:r>
            <a:r>
              <a:rPr lang="en-ZA" sz="1400" b="1" dirty="0">
                <a:cs typeface="Arial" panose="020B0604020202020204" pitchFamily="34" charset="0"/>
              </a:rPr>
              <a:t>develop and implement a world-class tourism marketing strategy for South Africa. In pursuance of this, South African Tourism </a:t>
            </a:r>
            <a:r>
              <a:rPr lang="en-ZA" sz="1400" b="1" dirty="0" smtClean="0">
                <a:cs typeface="Arial" panose="020B0604020202020204" pitchFamily="34" charset="0"/>
              </a:rPr>
              <a:t>will:</a:t>
            </a:r>
          </a:p>
          <a:p>
            <a:pPr marL="0" indent="0" algn="just">
              <a:buFont typeface="Times" panose="02020603050405020304" pitchFamily="18" charset="0"/>
              <a:buNone/>
              <a:defRPr/>
            </a:pPr>
            <a:endParaRPr lang="en-ZA" sz="1400" b="1" dirty="0">
              <a:cs typeface="Arial" panose="020B0604020202020204" pitchFamily="34" charset="0"/>
            </a:endParaRPr>
          </a:p>
          <a:p>
            <a:pPr algn="just">
              <a:defRPr/>
            </a:pPr>
            <a:r>
              <a:rPr lang="en-ZA" sz="1400" b="1" dirty="0" smtClean="0">
                <a:cs typeface="Arial" panose="020B0604020202020204" pitchFamily="34" charset="0"/>
              </a:rPr>
              <a:t>Develop </a:t>
            </a:r>
            <a:r>
              <a:rPr lang="en-ZA" sz="1400" b="1" dirty="0">
                <a:cs typeface="Arial" panose="020B0604020202020204" pitchFamily="34" charset="0"/>
              </a:rPr>
              <a:t>and implement domestic, regional and  </a:t>
            </a:r>
            <a:r>
              <a:rPr lang="en-ZA" sz="1400" b="1" dirty="0" smtClean="0">
                <a:cs typeface="Arial" panose="020B0604020202020204" pitchFamily="34" charset="0"/>
              </a:rPr>
              <a:t> international </a:t>
            </a:r>
            <a:r>
              <a:rPr lang="en-ZA" sz="1400" b="1" dirty="0">
                <a:cs typeface="Arial" panose="020B0604020202020204" pitchFamily="34" charset="0"/>
              </a:rPr>
              <a:t>marketing strategies informed by research, information and knowledge-sharing; </a:t>
            </a:r>
          </a:p>
          <a:p>
            <a:pPr algn="just">
              <a:defRPr/>
            </a:pPr>
            <a:r>
              <a:rPr lang="en-ZA" sz="1400" b="1" dirty="0" smtClean="0">
                <a:cs typeface="Arial" panose="020B0604020202020204" pitchFamily="34" charset="0"/>
              </a:rPr>
              <a:t>Develop </a:t>
            </a:r>
            <a:r>
              <a:rPr lang="en-ZA" sz="1400" b="1" dirty="0">
                <a:cs typeface="Arial" panose="020B0604020202020204" pitchFamily="34" charset="0"/>
              </a:rPr>
              <a:t>and implement a business </a:t>
            </a:r>
            <a:r>
              <a:rPr lang="en-ZA" sz="1400" b="1" dirty="0" smtClean="0">
                <a:cs typeface="Arial" panose="020B0604020202020204" pitchFamily="34" charset="0"/>
              </a:rPr>
              <a:t>events </a:t>
            </a:r>
            <a:r>
              <a:rPr lang="en-ZA" sz="1400" b="1" dirty="0">
                <a:cs typeface="Arial" panose="020B0604020202020204" pitchFamily="34" charset="0"/>
              </a:rPr>
              <a:t>strategy;</a:t>
            </a:r>
          </a:p>
          <a:p>
            <a:pPr algn="just">
              <a:defRPr/>
            </a:pPr>
            <a:r>
              <a:rPr lang="en-ZA" sz="1400" b="1" dirty="0" smtClean="0">
                <a:cs typeface="Arial" panose="020B0604020202020204" pitchFamily="34" charset="0"/>
              </a:rPr>
              <a:t>Implement </a:t>
            </a:r>
            <a:r>
              <a:rPr lang="en-ZA" sz="1400" b="1" dirty="0">
                <a:cs typeface="Arial" panose="020B0604020202020204" pitchFamily="34" charset="0"/>
              </a:rPr>
              <a:t>and maintain a recognisable, credible and globally benchmarked system of quality assurance;</a:t>
            </a:r>
          </a:p>
          <a:p>
            <a:pPr algn="just">
              <a:defRPr/>
            </a:pPr>
            <a:r>
              <a:rPr lang="en-ZA" sz="1400" b="1" dirty="0" smtClean="0">
                <a:cs typeface="Arial" panose="020B0604020202020204" pitchFamily="34" charset="0"/>
              </a:rPr>
              <a:t>Facilitate </a:t>
            </a:r>
            <a:r>
              <a:rPr lang="en-ZA" sz="1400" b="1" dirty="0">
                <a:cs typeface="Arial" panose="020B0604020202020204" pitchFamily="34" charset="0"/>
              </a:rPr>
              <a:t>strategic alignment of provinces and </a:t>
            </a:r>
            <a:r>
              <a:rPr lang="en-ZA" sz="1400" b="1" dirty="0" smtClean="0">
                <a:cs typeface="Arial" panose="020B0604020202020204" pitchFamily="34" charset="0"/>
              </a:rPr>
              <a:t>industry, </a:t>
            </a:r>
            <a:r>
              <a:rPr lang="en-ZA" sz="1400" b="1" dirty="0">
                <a:cs typeface="Arial" panose="020B0604020202020204" pitchFamily="34" charset="0"/>
              </a:rPr>
              <a:t>in support of the marketing of tourism;</a:t>
            </a:r>
          </a:p>
          <a:p>
            <a:pPr algn="just">
              <a:defRPr/>
            </a:pPr>
            <a:r>
              <a:rPr lang="en-ZA" sz="1400" b="1" dirty="0" smtClean="0">
                <a:cs typeface="Arial" panose="020B0604020202020204" pitchFamily="34" charset="0"/>
              </a:rPr>
              <a:t>Continuously </a:t>
            </a:r>
            <a:r>
              <a:rPr lang="en-ZA" sz="1400" b="1" dirty="0">
                <a:cs typeface="Arial" panose="020B0604020202020204" pitchFamily="34" charset="0"/>
              </a:rPr>
              <a:t>align efforts to support tourism growth; and </a:t>
            </a:r>
          </a:p>
          <a:p>
            <a:pPr algn="just">
              <a:defRPr/>
            </a:pPr>
            <a:r>
              <a:rPr lang="en-ZA" sz="1400" b="1" dirty="0" smtClean="0">
                <a:cs typeface="Arial" panose="020B0604020202020204" pitchFamily="34" charset="0"/>
              </a:rPr>
              <a:t>Ensure </a:t>
            </a:r>
            <a:r>
              <a:rPr lang="en-ZA" sz="1400" b="1" dirty="0">
                <a:cs typeface="Arial" panose="020B0604020202020204" pitchFamily="34" charset="0"/>
              </a:rPr>
              <a:t>the efficient utilisation of resources in order to deliver against the tourism strategy.</a:t>
            </a:r>
            <a:endParaRPr lang="en-ZA" sz="1400" b="1" dirty="0" smtClean="0">
              <a:cs typeface="Arial" panose="020B0604020202020204" pitchFamily="34" charset="0"/>
            </a:endParaRPr>
          </a:p>
        </p:txBody>
      </p:sp>
      <p:sp>
        <p:nvSpPr>
          <p:cNvPr id="2" name="TextBox 1"/>
          <p:cNvSpPr txBox="1"/>
          <p:nvPr/>
        </p:nvSpPr>
        <p:spPr>
          <a:xfrm>
            <a:off x="250825" y="6477000"/>
            <a:ext cx="927303" cy="200055"/>
          </a:xfrm>
          <a:prstGeom prst="rect">
            <a:avLst/>
          </a:prstGeom>
          <a:noFill/>
        </p:spPr>
        <p:txBody>
          <a:bodyPr wrap="square" rtlCol="0">
            <a:spAutoFit/>
          </a:bodyPr>
          <a:lstStyle/>
          <a:p>
            <a:r>
              <a:rPr lang="en-ZA" sz="700" dirty="0" smtClean="0"/>
              <a:t>Slide no.4</a:t>
            </a:r>
            <a:endParaRPr lang="en-ZA" sz="700" dirty="0"/>
          </a:p>
        </p:txBody>
      </p:sp>
      <p:sp>
        <p:nvSpPr>
          <p:cNvPr id="3" name="TextBox 2"/>
          <p:cNvSpPr txBox="1"/>
          <p:nvPr/>
        </p:nvSpPr>
        <p:spPr>
          <a:xfrm>
            <a:off x="2819400" y="6477000"/>
            <a:ext cx="1905000" cy="261610"/>
          </a:xfrm>
          <a:prstGeom prst="rect">
            <a:avLst/>
          </a:prstGeom>
          <a:noFill/>
        </p:spPr>
        <p:txBody>
          <a:bodyPr wrap="square" rtlCol="0">
            <a:spAutoFit/>
          </a:bodyPr>
          <a:lstStyle/>
          <a:p>
            <a:r>
              <a:rPr lang="en-US" sz="1100" dirty="0" smtClean="0"/>
              <a:t>Annual Report Page 22</a:t>
            </a:r>
            <a:endParaRPr lang="en-ZA" sz="1100" dirty="0"/>
          </a:p>
        </p:txBody>
      </p:sp>
    </p:spTree>
    <p:extLst>
      <p:ext uri="{BB962C8B-B14F-4D97-AF65-F5344CB8AC3E}">
        <p14:creationId xmlns:p14="http://schemas.microsoft.com/office/powerpoint/2010/main" val="36008492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596909" cy="400110"/>
          </a:xfrm>
          <a:prstGeom prst="rect">
            <a:avLst/>
          </a:prstGeom>
          <a:noFill/>
        </p:spPr>
        <p:txBody>
          <a:bodyPr wrap="square" rtlCol="0">
            <a:spAutoFit/>
          </a:bodyPr>
          <a:lstStyle/>
          <a:p>
            <a:pPr defTabSz="457200" fontAlgn="auto">
              <a:spcBef>
                <a:spcPts val="0"/>
              </a:spcBef>
              <a:spcAft>
                <a:spcPts val="0"/>
              </a:spcAft>
            </a:pPr>
            <a:r>
              <a:rPr lang="en-US" sz="2000" b="1" dirty="0" smtClean="0">
                <a:solidFill>
                  <a:prstClr val="black"/>
                </a:solidFill>
                <a:latin typeface="Trebuchet MS"/>
                <a:ea typeface="+mn-ea"/>
                <a:cs typeface="+mn-cs"/>
              </a:rPr>
              <a:t>TGCSA Performance</a:t>
            </a:r>
          </a:p>
        </p:txBody>
      </p:sp>
      <p:sp>
        <p:nvSpPr>
          <p:cNvPr id="2" name="TextBox 1"/>
          <p:cNvSpPr txBox="1"/>
          <p:nvPr/>
        </p:nvSpPr>
        <p:spPr>
          <a:xfrm>
            <a:off x="240792" y="628710"/>
            <a:ext cx="8598407" cy="4524315"/>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ZA" sz="1200" dirty="0" smtClean="0">
                <a:latin typeface="Trebuchet MS" panose="020B0603020202020204" pitchFamily="34" charset="0"/>
                <a:ea typeface="+mn-ea"/>
                <a:cs typeface="+mn-cs"/>
              </a:rPr>
              <a:t>In </a:t>
            </a:r>
            <a:r>
              <a:rPr lang="en-ZA" sz="1200" dirty="0">
                <a:latin typeface="Trebuchet MS" panose="020B0603020202020204" pitchFamily="34" charset="0"/>
                <a:ea typeface="+mn-ea"/>
                <a:cs typeface="+mn-cs"/>
              </a:rPr>
              <a:t>the year under </a:t>
            </a:r>
            <a:r>
              <a:rPr lang="en-ZA" sz="1200" dirty="0" smtClean="0">
                <a:latin typeface="Trebuchet MS" panose="020B0603020202020204" pitchFamily="34" charset="0"/>
                <a:ea typeface="+mn-ea"/>
                <a:cs typeface="+mn-cs"/>
              </a:rPr>
              <a:t>review, </a:t>
            </a:r>
            <a:r>
              <a:rPr lang="en-ZA" sz="1200" dirty="0">
                <a:latin typeface="Trebuchet MS" panose="020B0603020202020204" pitchFamily="34" charset="0"/>
                <a:ea typeface="+mn-ea"/>
                <a:cs typeface="+mn-cs"/>
              </a:rPr>
              <a:t>the TGCSA did not meet its annual target of 6 493 graded establishments by the end of March 2016, but there was considerable growth in new establishments joining the system as well as </a:t>
            </a:r>
            <a:r>
              <a:rPr lang="en-ZA" sz="1200" dirty="0" smtClean="0">
                <a:latin typeface="Trebuchet MS" panose="020B0603020202020204" pitchFamily="34" charset="0"/>
                <a:ea typeface="+mn-ea"/>
                <a:cs typeface="+mn-cs"/>
              </a:rPr>
              <a:t>in the </a:t>
            </a:r>
            <a:r>
              <a:rPr lang="en-ZA" sz="1200" dirty="0">
                <a:latin typeface="Trebuchet MS" panose="020B0603020202020204" pitchFamily="34" charset="0"/>
                <a:ea typeface="+mn-ea"/>
                <a:cs typeface="+mn-cs"/>
              </a:rPr>
              <a:t>number of graded rooms</a:t>
            </a:r>
            <a:r>
              <a:rPr lang="en-ZA" sz="1200" dirty="0" smtClean="0">
                <a:latin typeface="Trebuchet MS" panose="020B0603020202020204" pitchFamily="34" charset="0"/>
                <a:ea typeface="+mn-ea"/>
                <a:cs typeface="+mn-cs"/>
              </a:rPr>
              <a:t>. In </a:t>
            </a:r>
            <a:r>
              <a:rPr lang="en-ZA" sz="1200" dirty="0">
                <a:latin typeface="Trebuchet MS" panose="020B0603020202020204" pitchFamily="34" charset="0"/>
                <a:ea typeface="+mn-ea"/>
                <a:cs typeface="+mn-cs"/>
              </a:rPr>
              <a:t>the 5 230 graded properties achieved, 755 were new and 4 475 of them were renewals</a:t>
            </a:r>
            <a:r>
              <a:rPr lang="en-ZA" sz="1200" dirty="0" smtClean="0">
                <a:latin typeface="Trebuchet MS" panose="020B0603020202020204" pitchFamily="34" charset="0"/>
                <a:ea typeface="+mn-ea"/>
                <a:cs typeface="+mn-cs"/>
              </a:rPr>
              <a:t>.</a:t>
            </a:r>
          </a:p>
          <a:p>
            <a:pPr defTabSz="457200" fontAlgn="auto">
              <a:spcBef>
                <a:spcPts val="0"/>
              </a:spcBef>
              <a:spcAft>
                <a:spcPts val="0"/>
              </a:spcAft>
            </a:pPr>
            <a:endParaRPr lang="en-US" sz="1200" b="1" dirty="0">
              <a:latin typeface="Trebuchet MS" panose="020B0603020202020204" pitchFamily="34" charset="0"/>
              <a:ea typeface="+mn-ea"/>
              <a:cs typeface="+mn-cs"/>
            </a:endParaRPr>
          </a:p>
          <a:p>
            <a:pPr marL="285750" indent="-285750" defTabSz="457200" fontAlgn="auto">
              <a:spcBef>
                <a:spcPts val="0"/>
              </a:spcBef>
              <a:spcAft>
                <a:spcPts val="0"/>
              </a:spcAft>
              <a:buFont typeface="Arial" panose="020B0604020202020204" pitchFamily="34" charset="0"/>
              <a:buChar char="•"/>
            </a:pPr>
            <a:r>
              <a:rPr lang="en-US" sz="1200" b="1" dirty="0" smtClean="0">
                <a:latin typeface="Trebuchet MS" panose="020B0603020202020204" pitchFamily="34" charset="0"/>
                <a:ea typeface="+mn-ea"/>
                <a:cs typeface="+mn-cs"/>
              </a:rPr>
              <a:t>Total number of graded rooms as at 31 March 2016</a:t>
            </a:r>
          </a:p>
          <a:p>
            <a:pPr marL="285750" indent="-285750" defTabSz="457200" fontAlgn="auto">
              <a:spcBef>
                <a:spcPts val="0"/>
              </a:spcBef>
              <a:spcAft>
                <a:spcPts val="0"/>
              </a:spcAft>
              <a:buFont typeface="Arial" panose="020B0604020202020204" pitchFamily="34" charset="0"/>
              <a:buChar char="•"/>
            </a:pPr>
            <a:endParaRPr lang="en-US" sz="1200" b="1" dirty="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solidFill>
                <a:srgbClr val="FF0000"/>
              </a:solidFill>
              <a:latin typeface="Trebuchet MS" panose="020B0603020202020204" pitchFamily="34" charset="0"/>
              <a:ea typeface="+mn-ea"/>
              <a:cs typeface="+mn-cs"/>
            </a:endParaRPr>
          </a:p>
          <a:p>
            <a:pPr marL="285750" indent="-285750" defTabSz="457200" fontAlgn="auto">
              <a:spcBef>
                <a:spcPts val="0"/>
              </a:spcBef>
              <a:spcAft>
                <a:spcPts val="0"/>
              </a:spcAft>
              <a:buFont typeface="Arial" panose="020B0604020202020204" pitchFamily="34" charset="0"/>
              <a:buChar char="•"/>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smtClean="0">
              <a:solidFill>
                <a:srgbClr val="FF0000"/>
              </a:solidFill>
              <a:latin typeface="Trebuchet MS" panose="020B0603020202020204" pitchFamily="34" charset="0"/>
              <a:ea typeface="+mn-ea"/>
              <a:cs typeface="+mn-cs"/>
            </a:endParaRPr>
          </a:p>
          <a:p>
            <a:pPr defTabSz="457200" fontAlgn="auto">
              <a:spcBef>
                <a:spcPts val="0"/>
              </a:spcBef>
              <a:spcAft>
                <a:spcPts val="0"/>
              </a:spcAft>
            </a:pPr>
            <a:endParaRPr lang="en-US" sz="1200" b="1" dirty="0">
              <a:latin typeface="Trebuchet MS" panose="020B0603020202020204" pitchFamily="34" charset="0"/>
            </a:endParaRPr>
          </a:p>
          <a:p>
            <a:pPr marL="285750" indent="-285750" defTabSz="457200" fontAlgn="auto">
              <a:spcBef>
                <a:spcPts val="0"/>
              </a:spcBef>
              <a:spcAft>
                <a:spcPts val="0"/>
              </a:spcAft>
              <a:buFontTx/>
              <a:buBlip>
                <a:blip r:embed="rId2"/>
              </a:buBlip>
            </a:pPr>
            <a:endParaRPr lang="en-ZA" sz="1200" dirty="0">
              <a:solidFill>
                <a:prstClr val="black"/>
              </a:solidFill>
              <a:latin typeface="Trebuchet MS" panose="020B0603020202020204" pitchFamily="34" charset="0"/>
            </a:endParaRPr>
          </a:p>
        </p:txBody>
      </p:sp>
      <p:sp>
        <p:nvSpPr>
          <p:cNvPr id="3" name="TextBox 2"/>
          <p:cNvSpPr txBox="1"/>
          <p:nvPr/>
        </p:nvSpPr>
        <p:spPr>
          <a:xfrm>
            <a:off x="152400" y="6553200"/>
            <a:ext cx="914400" cy="215444"/>
          </a:xfrm>
          <a:prstGeom prst="rect">
            <a:avLst/>
          </a:prstGeom>
          <a:noFill/>
        </p:spPr>
        <p:txBody>
          <a:bodyPr wrap="square" rtlCol="0">
            <a:spAutoFit/>
          </a:bodyPr>
          <a:lstStyle/>
          <a:p>
            <a:r>
              <a:rPr lang="en-ZA" sz="800" dirty="0" smtClean="0">
                <a:solidFill>
                  <a:srgbClr val="000000"/>
                </a:solidFill>
              </a:rPr>
              <a:t>Slide no.40</a:t>
            </a:r>
            <a:endParaRPr lang="en-ZA" sz="800" dirty="0">
              <a:solidFill>
                <a:srgbClr val="000000"/>
              </a:solidFill>
            </a:endParaRPr>
          </a:p>
        </p:txBody>
      </p:sp>
      <p:pic>
        <p:nvPicPr>
          <p:cNvPr id="4" name="Picture 3"/>
          <p:cNvPicPr>
            <a:picLocks noChangeAspect="1"/>
          </p:cNvPicPr>
          <p:nvPr/>
        </p:nvPicPr>
        <p:blipFill>
          <a:blip r:embed="rId3"/>
          <a:stretch>
            <a:fillRect/>
          </a:stretch>
        </p:blipFill>
        <p:spPr>
          <a:xfrm>
            <a:off x="609601" y="1620210"/>
            <a:ext cx="8263286" cy="5114428"/>
          </a:xfrm>
          <a:prstGeom prst="rect">
            <a:avLst/>
          </a:prstGeom>
        </p:spPr>
      </p:pic>
    </p:spTree>
    <p:extLst>
      <p:ext uri="{BB962C8B-B14F-4D97-AF65-F5344CB8AC3E}">
        <p14:creationId xmlns:p14="http://schemas.microsoft.com/office/powerpoint/2010/main" val="2569397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596909" cy="400110"/>
          </a:xfrm>
          <a:prstGeom prst="rect">
            <a:avLst/>
          </a:prstGeom>
          <a:noFill/>
        </p:spPr>
        <p:txBody>
          <a:bodyPr wrap="square" rtlCol="0">
            <a:spAutoFit/>
          </a:bodyPr>
          <a:lstStyle/>
          <a:p>
            <a:pPr defTabSz="457200" fontAlgn="auto">
              <a:spcBef>
                <a:spcPts val="0"/>
              </a:spcBef>
              <a:spcAft>
                <a:spcPts val="0"/>
              </a:spcAft>
            </a:pPr>
            <a:r>
              <a:rPr lang="en-US" sz="2000" b="1" dirty="0" smtClean="0">
                <a:solidFill>
                  <a:prstClr val="black"/>
                </a:solidFill>
                <a:latin typeface="Trebuchet MS"/>
                <a:ea typeface="+mn-ea"/>
                <a:cs typeface="+mn-cs"/>
              </a:rPr>
              <a:t>TGCSA Performance</a:t>
            </a:r>
          </a:p>
        </p:txBody>
      </p:sp>
      <p:sp>
        <p:nvSpPr>
          <p:cNvPr id="2" name="TextBox 1"/>
          <p:cNvSpPr txBox="1"/>
          <p:nvPr/>
        </p:nvSpPr>
        <p:spPr>
          <a:xfrm>
            <a:off x="240792" y="928986"/>
            <a:ext cx="8598407" cy="6247864"/>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ZA" sz="1400" dirty="0" smtClean="0">
                <a:latin typeface="Trebuchet MS" panose="020B0603020202020204" pitchFamily="34" charset="0"/>
              </a:rPr>
              <a:t>93</a:t>
            </a:r>
            <a:r>
              <a:rPr lang="en-ZA" sz="1400" dirty="0">
                <a:latin typeface="Trebuchet MS" panose="020B0603020202020204" pitchFamily="34" charset="0"/>
              </a:rPr>
              <a:t>% of </a:t>
            </a:r>
            <a:r>
              <a:rPr lang="en-ZA" sz="1400" dirty="0" smtClean="0">
                <a:latin typeface="Trebuchet MS" panose="020B0603020202020204" pitchFamily="34" charset="0"/>
              </a:rPr>
              <a:t>the graded </a:t>
            </a:r>
            <a:r>
              <a:rPr lang="en-ZA" sz="1400" dirty="0">
                <a:latin typeface="Trebuchet MS" panose="020B0603020202020204" pitchFamily="34" charset="0"/>
              </a:rPr>
              <a:t>establishments </a:t>
            </a:r>
            <a:r>
              <a:rPr lang="en-ZA" sz="1400" dirty="0" smtClean="0">
                <a:latin typeface="Trebuchet MS" panose="020B0603020202020204" pitchFamily="34" charset="0"/>
              </a:rPr>
              <a:t>were registered </a:t>
            </a:r>
            <a:r>
              <a:rPr lang="en-ZA" sz="1400" dirty="0">
                <a:latin typeface="Trebuchet MS" panose="020B0603020202020204" pitchFamily="34" charset="0"/>
              </a:rPr>
              <a:t>on the Basket of Benefits </a:t>
            </a:r>
            <a:r>
              <a:rPr lang="en-ZA" sz="1400" dirty="0" smtClean="0">
                <a:latin typeface="Trebuchet MS" panose="020B0603020202020204" pitchFamily="34" charset="0"/>
              </a:rPr>
              <a:t>platform by the end of the financial year</a:t>
            </a:r>
            <a:r>
              <a:rPr lang="en-ZA" sz="1400" dirty="0">
                <a:latin typeface="Trebuchet MS" panose="020B0603020202020204" pitchFamily="34" charset="0"/>
              </a:rPr>
              <a:t>. </a:t>
            </a:r>
            <a:r>
              <a:rPr lang="en-ZA" sz="1400" dirty="0" smtClean="0">
                <a:latin typeface="Trebuchet MS" panose="020B0603020202020204" pitchFamily="34" charset="0"/>
              </a:rPr>
              <a:t>The Basket of Benefits  </a:t>
            </a:r>
            <a:r>
              <a:rPr lang="en-ZA" sz="1400" dirty="0">
                <a:latin typeface="Trebuchet MS" panose="020B0603020202020204" pitchFamily="34" charset="0"/>
              </a:rPr>
              <a:t>is a comprehensive offering to </a:t>
            </a:r>
            <a:r>
              <a:rPr lang="en-ZA" sz="1400" dirty="0" smtClean="0">
                <a:latin typeface="Trebuchet MS" panose="020B0603020202020204" pitchFamily="34" charset="0"/>
              </a:rPr>
              <a:t>graded establishments that provides </a:t>
            </a:r>
            <a:r>
              <a:rPr lang="en-ZA" sz="1400" dirty="0">
                <a:latin typeface="Trebuchet MS" panose="020B0603020202020204" pitchFamily="34" charset="0"/>
              </a:rPr>
              <a:t>them with various </a:t>
            </a:r>
            <a:r>
              <a:rPr lang="en-ZA" sz="1400" dirty="0" smtClean="0">
                <a:latin typeface="Trebuchet MS" panose="020B0603020202020204" pitchFamily="34" charset="0"/>
              </a:rPr>
              <a:t>value-added benefits</a:t>
            </a:r>
            <a:r>
              <a:rPr lang="en-ZA" sz="1400" dirty="0">
                <a:latin typeface="Trebuchet MS" panose="020B0603020202020204" pitchFamily="34" charset="0"/>
              </a:rPr>
              <a:t>, </a:t>
            </a:r>
            <a:r>
              <a:rPr lang="en-ZA" sz="1400" dirty="0" smtClean="0">
                <a:latin typeface="Trebuchet MS" panose="020B0603020202020204" pitchFamily="34" charset="0"/>
              </a:rPr>
              <a:t>tailor-made </a:t>
            </a:r>
            <a:r>
              <a:rPr lang="en-ZA" sz="1400" dirty="0">
                <a:latin typeface="Trebuchet MS" panose="020B0603020202020204" pitchFamily="34" charset="0"/>
              </a:rPr>
              <a:t>to meet their specific needs. </a:t>
            </a:r>
            <a:r>
              <a:rPr lang="en-ZA" sz="1400" dirty="0" smtClean="0">
                <a:latin typeface="Trebuchet MS" panose="020B0603020202020204" pitchFamily="34" charset="0"/>
              </a:rPr>
              <a:t>These benefits </a:t>
            </a:r>
            <a:r>
              <a:rPr lang="en-ZA" sz="1400" dirty="0">
                <a:latin typeface="Trebuchet MS" panose="020B0603020202020204" pitchFamily="34" charset="0"/>
              </a:rPr>
              <a:t>are negotiated at discounted rates using the </a:t>
            </a:r>
            <a:r>
              <a:rPr lang="en-ZA" sz="1400" dirty="0" smtClean="0">
                <a:latin typeface="Trebuchet MS" panose="020B0603020202020204" pitchFamily="34" charset="0"/>
              </a:rPr>
              <a:t>buying power </a:t>
            </a:r>
            <a:r>
              <a:rPr lang="en-ZA" sz="1400" dirty="0">
                <a:latin typeface="Trebuchet MS" panose="020B0603020202020204" pitchFamily="34" charset="0"/>
              </a:rPr>
              <a:t>of the membership base of the TGCSA.</a:t>
            </a:r>
            <a:endParaRPr lang="en-ZA" sz="1400" dirty="0" smtClean="0">
              <a:latin typeface="Trebuchet MS" panose="020B0603020202020204" pitchFamily="34" charset="0"/>
            </a:endParaRPr>
          </a:p>
          <a:p>
            <a:pPr marL="285750" indent="-285750" defTabSz="457200" fontAlgn="auto">
              <a:spcBef>
                <a:spcPts val="0"/>
              </a:spcBef>
              <a:spcAft>
                <a:spcPts val="0"/>
              </a:spcAft>
              <a:buFontTx/>
              <a:buBlip>
                <a:blip r:embed="rId2"/>
              </a:buBlip>
            </a:pPr>
            <a:endParaRPr lang="en-ZA" sz="1400" dirty="0">
              <a:solidFill>
                <a:prstClr val="black"/>
              </a:solidFill>
              <a:latin typeface="Trebuchet MS" panose="020B0603020202020204" pitchFamily="34" charset="0"/>
            </a:endParaRPr>
          </a:p>
          <a:p>
            <a:pPr marL="285750" indent="-285750" defTabSz="457200" fontAlgn="auto">
              <a:spcBef>
                <a:spcPts val="0"/>
              </a:spcBef>
              <a:spcAft>
                <a:spcPts val="0"/>
              </a:spcAft>
              <a:buFont typeface="Arial" panose="020B0604020202020204" pitchFamily="34" charset="0"/>
              <a:buChar char="•"/>
            </a:pPr>
            <a:r>
              <a:rPr lang="en-ZA" sz="1400" dirty="0" smtClean="0">
                <a:solidFill>
                  <a:prstClr val="black"/>
                </a:solidFill>
                <a:latin typeface="Trebuchet MS" panose="020B0603020202020204" pitchFamily="34" charset="0"/>
              </a:rPr>
              <a:t>The TGCSA </a:t>
            </a:r>
            <a:r>
              <a:rPr lang="en-ZA" sz="1400" dirty="0">
                <a:solidFill>
                  <a:prstClr val="black"/>
                </a:solidFill>
                <a:latin typeface="Trebuchet MS" panose="020B0603020202020204" pitchFamily="34" charset="0"/>
              </a:rPr>
              <a:t>has successfully piloted the Tourism Analytics Programme (TAP) to integrate guest reviews from key online travel review websites such as TripAdvisor, </a:t>
            </a:r>
            <a:r>
              <a:rPr lang="en-ZA" sz="1400" dirty="0" smtClean="0">
                <a:solidFill>
                  <a:prstClr val="black"/>
                </a:solidFill>
                <a:latin typeface="Trebuchet MS" panose="020B0603020202020204" pitchFamily="34" charset="0"/>
              </a:rPr>
              <a:t>Bookings.com </a:t>
            </a:r>
            <a:r>
              <a:rPr lang="en-ZA" sz="1400" dirty="0">
                <a:solidFill>
                  <a:prstClr val="black"/>
                </a:solidFill>
                <a:latin typeface="Trebuchet MS" panose="020B0603020202020204" pitchFamily="34" charset="0"/>
              </a:rPr>
              <a:t>and Trivago into the TGCSA’s grading </a:t>
            </a:r>
            <a:r>
              <a:rPr lang="en-ZA" sz="1400" dirty="0" smtClean="0">
                <a:solidFill>
                  <a:prstClr val="black"/>
                </a:solidFill>
                <a:latin typeface="Trebuchet MS" panose="020B0603020202020204" pitchFamily="34" charset="0"/>
              </a:rPr>
              <a:t>system. It can now access guest reviews from a plethora of travel review websites on all tourism products.  This </a:t>
            </a:r>
            <a:r>
              <a:rPr lang="en-ZA" sz="1400" dirty="0">
                <a:solidFill>
                  <a:prstClr val="black"/>
                </a:solidFill>
                <a:latin typeface="Trebuchet MS" panose="020B0603020202020204" pitchFamily="34" charset="0"/>
              </a:rPr>
              <a:t>integration of the reviews into our star grading system also provides an opportunity for a credible and transparent adjudication of our national recognition </a:t>
            </a:r>
            <a:r>
              <a:rPr lang="en-ZA" sz="1400" dirty="0" smtClean="0">
                <a:solidFill>
                  <a:prstClr val="black"/>
                </a:solidFill>
                <a:latin typeface="Trebuchet MS" panose="020B0603020202020204" pitchFamily="34" charset="0"/>
              </a:rPr>
              <a:t>awards </a:t>
            </a:r>
            <a:r>
              <a:rPr lang="en-ZA" sz="1400" dirty="0">
                <a:solidFill>
                  <a:prstClr val="black"/>
                </a:solidFill>
                <a:latin typeface="Trebuchet MS" panose="020B0603020202020204" pitchFamily="34" charset="0"/>
              </a:rPr>
              <a:t>programme, the Lilizela Tourism </a:t>
            </a:r>
            <a:r>
              <a:rPr lang="en-ZA" sz="1400" dirty="0" smtClean="0">
                <a:solidFill>
                  <a:prstClr val="black"/>
                </a:solidFill>
                <a:latin typeface="Trebuchet MS" panose="020B0603020202020204" pitchFamily="34" charset="0"/>
              </a:rPr>
              <a:t>Awards.</a:t>
            </a:r>
          </a:p>
          <a:p>
            <a:pPr marL="285750" indent="-285750" defTabSz="457200" fontAlgn="auto">
              <a:spcBef>
                <a:spcPts val="0"/>
              </a:spcBef>
              <a:spcAft>
                <a:spcPts val="0"/>
              </a:spcAft>
              <a:buFontTx/>
              <a:buBlip>
                <a:blip r:embed="rId2"/>
              </a:buBlip>
            </a:pPr>
            <a:endParaRPr lang="en-ZA" sz="1400" dirty="0">
              <a:solidFill>
                <a:prstClr val="black"/>
              </a:solidFill>
              <a:latin typeface="Trebuchet MS" panose="020B0603020202020204" pitchFamily="34" charset="0"/>
            </a:endParaRPr>
          </a:p>
          <a:p>
            <a:pPr marL="285750" indent="-285750" defTabSz="457200" fontAlgn="auto">
              <a:spcBef>
                <a:spcPts val="0"/>
              </a:spcBef>
              <a:spcAft>
                <a:spcPts val="0"/>
              </a:spcAft>
              <a:buFont typeface="Arial" panose="020B0604020202020204" pitchFamily="34" charset="0"/>
              <a:buChar char="•"/>
            </a:pPr>
            <a:r>
              <a:rPr lang="en-ZA" sz="1400" dirty="0" smtClean="0">
                <a:solidFill>
                  <a:prstClr val="black"/>
                </a:solidFill>
                <a:latin typeface="Trebuchet MS" panose="020B0603020202020204" pitchFamily="34" charset="0"/>
              </a:rPr>
              <a:t>In 2016/17, the TGCSA will continue </a:t>
            </a:r>
            <a:r>
              <a:rPr lang="en-ZA" sz="1400" dirty="0">
                <a:solidFill>
                  <a:prstClr val="black"/>
                </a:solidFill>
                <a:latin typeface="Trebuchet MS" panose="020B0603020202020204" pitchFamily="34" charset="0"/>
              </a:rPr>
              <a:t>to review the policies </a:t>
            </a:r>
            <a:r>
              <a:rPr lang="en-ZA" sz="1400" dirty="0" smtClean="0">
                <a:solidFill>
                  <a:prstClr val="black"/>
                </a:solidFill>
                <a:latin typeface="Trebuchet MS" panose="020B0603020202020204" pitchFamily="34" charset="0"/>
              </a:rPr>
              <a:t>related to grading,  refine the grading value proposition and review the grading </a:t>
            </a:r>
            <a:r>
              <a:rPr lang="en-ZA" sz="1400" dirty="0">
                <a:solidFill>
                  <a:prstClr val="black"/>
                </a:solidFill>
                <a:latin typeface="Trebuchet MS" panose="020B0603020202020204" pitchFamily="34" charset="0"/>
              </a:rPr>
              <a:t>criteria</a:t>
            </a:r>
            <a:r>
              <a:rPr lang="en-ZA" sz="1400" dirty="0" smtClean="0">
                <a:solidFill>
                  <a:prstClr val="black"/>
                </a:solidFill>
                <a:latin typeface="Trebuchet MS" panose="020B0603020202020204" pitchFamily="34" charset="0"/>
              </a:rPr>
              <a:t>.</a:t>
            </a:r>
          </a:p>
          <a:p>
            <a:pPr defTabSz="457200" fontAlgn="auto">
              <a:spcBef>
                <a:spcPts val="0"/>
              </a:spcBef>
              <a:spcAft>
                <a:spcPts val="0"/>
              </a:spcAft>
            </a:pPr>
            <a:endParaRPr lang="en-US" sz="1400" dirty="0">
              <a:solidFill>
                <a:prstClr val="black"/>
              </a:solidFill>
              <a:latin typeface="Trebuchet MS" panose="020B0603020202020204" pitchFamily="34" charset="0"/>
            </a:endParaRPr>
          </a:p>
          <a:p>
            <a:pPr marL="285750" indent="-285750" defTabSz="457200" fontAlgn="auto">
              <a:spcBef>
                <a:spcPts val="0"/>
              </a:spcBef>
              <a:spcAft>
                <a:spcPts val="0"/>
              </a:spcAft>
              <a:buFont typeface="Arial" panose="020B0604020202020204" pitchFamily="34" charset="0"/>
              <a:buChar char="•"/>
            </a:pPr>
            <a:r>
              <a:rPr lang="en-ZA" sz="1400" dirty="0">
                <a:solidFill>
                  <a:prstClr val="black"/>
                </a:solidFill>
                <a:latin typeface="Trebuchet MS" panose="020B0603020202020204" pitchFamily="34" charset="0"/>
              </a:rPr>
              <a:t>Other initiatives include: </a:t>
            </a:r>
          </a:p>
          <a:p>
            <a:pPr defTabSz="457200" fontAlgn="auto">
              <a:spcBef>
                <a:spcPts val="0"/>
              </a:spcBef>
              <a:spcAft>
                <a:spcPts val="0"/>
              </a:spcAft>
            </a:pPr>
            <a:r>
              <a:rPr lang="en-ZA" sz="1400" dirty="0" smtClean="0">
                <a:solidFill>
                  <a:prstClr val="black"/>
                </a:solidFill>
                <a:latin typeface="Trebuchet MS" panose="020B0603020202020204" pitchFamily="34" charset="0"/>
              </a:rPr>
              <a:t>	-	Driving </a:t>
            </a:r>
            <a:r>
              <a:rPr lang="en-ZA" sz="1400" dirty="0">
                <a:solidFill>
                  <a:prstClr val="black"/>
                </a:solidFill>
                <a:latin typeface="Trebuchet MS" panose="020B0603020202020204" pitchFamily="34" charset="0"/>
              </a:rPr>
              <a:t>a category-specific Basket of Benefits offering to drive retention;</a:t>
            </a:r>
          </a:p>
          <a:p>
            <a:pPr defTabSz="457200" fontAlgn="auto">
              <a:spcBef>
                <a:spcPts val="0"/>
              </a:spcBef>
              <a:spcAft>
                <a:spcPts val="0"/>
              </a:spcAft>
            </a:pPr>
            <a:r>
              <a:rPr lang="en-ZA" sz="1400" dirty="0" smtClean="0">
                <a:solidFill>
                  <a:prstClr val="black"/>
                </a:solidFill>
                <a:latin typeface="Trebuchet MS" panose="020B0603020202020204" pitchFamily="34" charset="0"/>
              </a:rPr>
              <a:t>	-	Implementing </a:t>
            </a:r>
            <a:r>
              <a:rPr lang="en-ZA" sz="1400" dirty="0">
                <a:solidFill>
                  <a:prstClr val="black"/>
                </a:solidFill>
                <a:latin typeface="Trebuchet MS" panose="020B0603020202020204" pitchFamily="34" charset="0"/>
              </a:rPr>
              <a:t>a consumer campaign that will increase demand and awareness for graded </a:t>
            </a:r>
            <a:r>
              <a:rPr lang="en-ZA" sz="1400" dirty="0" smtClean="0">
                <a:solidFill>
                  <a:prstClr val="black"/>
                </a:solidFill>
                <a:latin typeface="Trebuchet MS" panose="020B0603020202020204" pitchFamily="34" charset="0"/>
              </a:rPr>
              <a:t>			establishments</a:t>
            </a:r>
            <a:r>
              <a:rPr lang="en-ZA" sz="1400" dirty="0">
                <a:solidFill>
                  <a:prstClr val="black"/>
                </a:solidFill>
                <a:latin typeface="Trebuchet MS" panose="020B0603020202020204" pitchFamily="34" charset="0"/>
              </a:rPr>
              <a:t>; </a:t>
            </a:r>
          </a:p>
          <a:p>
            <a:pPr defTabSz="457200" fontAlgn="auto">
              <a:spcBef>
                <a:spcPts val="0"/>
              </a:spcBef>
              <a:spcAft>
                <a:spcPts val="0"/>
              </a:spcAft>
            </a:pPr>
            <a:r>
              <a:rPr lang="en-ZA" sz="1400" dirty="0" smtClean="0">
                <a:solidFill>
                  <a:prstClr val="black"/>
                </a:solidFill>
                <a:latin typeface="Trebuchet MS" panose="020B0603020202020204" pitchFamily="34" charset="0"/>
              </a:rPr>
              <a:t>	-	Effecting </a:t>
            </a:r>
            <a:r>
              <a:rPr lang="en-ZA" sz="1400" dirty="0">
                <a:solidFill>
                  <a:prstClr val="black"/>
                </a:solidFill>
                <a:latin typeface="Trebuchet MS" panose="020B0603020202020204" pitchFamily="34" charset="0"/>
              </a:rPr>
              <a:t>trade-focused online advertising to broaden the base of graded </a:t>
            </a:r>
            <a:endParaRPr lang="en-ZA" sz="1400" dirty="0" smtClean="0">
              <a:solidFill>
                <a:prstClr val="black"/>
              </a:solidFill>
              <a:latin typeface="Trebuchet MS" panose="020B0603020202020204" pitchFamily="34" charset="0"/>
            </a:endParaRPr>
          </a:p>
          <a:p>
            <a:pPr defTabSz="457200" fontAlgn="auto">
              <a:spcBef>
                <a:spcPts val="0"/>
              </a:spcBef>
              <a:spcAft>
                <a:spcPts val="0"/>
              </a:spcAft>
            </a:pPr>
            <a:r>
              <a:rPr lang="en-ZA" sz="1400" dirty="0">
                <a:solidFill>
                  <a:prstClr val="black"/>
                </a:solidFill>
                <a:latin typeface="Trebuchet MS" panose="020B0603020202020204" pitchFamily="34" charset="0"/>
              </a:rPr>
              <a:t>	</a:t>
            </a:r>
            <a:r>
              <a:rPr lang="en-ZA" sz="1400" dirty="0" smtClean="0">
                <a:solidFill>
                  <a:prstClr val="black"/>
                </a:solidFill>
                <a:latin typeface="Trebuchet MS" panose="020B0603020202020204" pitchFamily="34" charset="0"/>
              </a:rPr>
              <a:t>	establishments</a:t>
            </a:r>
            <a:r>
              <a:rPr lang="en-ZA" sz="1400" dirty="0">
                <a:solidFill>
                  <a:prstClr val="black"/>
                </a:solidFill>
                <a:latin typeface="Trebuchet MS" panose="020B0603020202020204" pitchFamily="34" charset="0"/>
              </a:rPr>
              <a:t>; </a:t>
            </a:r>
            <a:r>
              <a:rPr lang="en-ZA" sz="1400" dirty="0" smtClean="0">
                <a:solidFill>
                  <a:prstClr val="black"/>
                </a:solidFill>
                <a:latin typeface="Trebuchet MS" panose="020B0603020202020204" pitchFamily="34" charset="0"/>
              </a:rPr>
              <a:t>and</a:t>
            </a:r>
            <a:endParaRPr lang="en-ZA" sz="1400" dirty="0">
              <a:solidFill>
                <a:prstClr val="black"/>
              </a:solidFill>
              <a:latin typeface="Trebuchet MS" panose="020B0603020202020204" pitchFamily="34" charset="0"/>
            </a:endParaRPr>
          </a:p>
          <a:p>
            <a:pPr defTabSz="457200" fontAlgn="auto">
              <a:spcBef>
                <a:spcPts val="0"/>
              </a:spcBef>
              <a:spcAft>
                <a:spcPts val="0"/>
              </a:spcAft>
            </a:pPr>
            <a:r>
              <a:rPr lang="en-ZA" sz="1400" dirty="0" smtClean="0">
                <a:solidFill>
                  <a:prstClr val="black"/>
                </a:solidFill>
                <a:latin typeface="Trebuchet MS" panose="020B0603020202020204" pitchFamily="34" charset="0"/>
              </a:rPr>
              <a:t>	-	Reviewing </a:t>
            </a:r>
            <a:r>
              <a:rPr lang="en-ZA" sz="1400" dirty="0">
                <a:solidFill>
                  <a:prstClr val="black"/>
                </a:solidFill>
                <a:latin typeface="Trebuchet MS" panose="020B0603020202020204" pitchFamily="34" charset="0"/>
              </a:rPr>
              <a:t>stakeholder engagement with applicable associations </a:t>
            </a:r>
            <a:endParaRPr lang="en-ZA" sz="1400" dirty="0" smtClean="0">
              <a:solidFill>
                <a:prstClr val="black"/>
              </a:solidFill>
              <a:latin typeface="Trebuchet MS" panose="020B0603020202020204" pitchFamily="34" charset="0"/>
            </a:endParaRPr>
          </a:p>
          <a:p>
            <a:pPr defTabSz="457200" fontAlgn="auto">
              <a:spcBef>
                <a:spcPts val="0"/>
              </a:spcBef>
              <a:spcAft>
                <a:spcPts val="0"/>
              </a:spcAft>
            </a:pPr>
            <a:r>
              <a:rPr lang="en-ZA" sz="1400" dirty="0">
                <a:solidFill>
                  <a:prstClr val="black"/>
                </a:solidFill>
                <a:latin typeface="Trebuchet MS" panose="020B0603020202020204" pitchFamily="34" charset="0"/>
              </a:rPr>
              <a:t>	</a:t>
            </a:r>
            <a:r>
              <a:rPr lang="en-ZA" sz="1400" dirty="0" smtClean="0">
                <a:solidFill>
                  <a:prstClr val="black"/>
                </a:solidFill>
                <a:latin typeface="Trebuchet MS" panose="020B0603020202020204" pitchFamily="34" charset="0"/>
              </a:rPr>
              <a:t>	such </a:t>
            </a:r>
            <a:r>
              <a:rPr lang="en-ZA" sz="1400" dirty="0">
                <a:solidFill>
                  <a:prstClr val="black"/>
                </a:solidFill>
                <a:latin typeface="Trebuchet MS" panose="020B0603020202020204" pitchFamily="34" charset="0"/>
              </a:rPr>
              <a:t>as the National </a:t>
            </a:r>
            <a:r>
              <a:rPr lang="en-ZA" sz="1400" dirty="0" smtClean="0">
                <a:solidFill>
                  <a:prstClr val="black"/>
                </a:solidFill>
                <a:latin typeface="Trebuchet MS" panose="020B0603020202020204" pitchFamily="34" charset="0"/>
              </a:rPr>
              <a:t>Accommodation Association </a:t>
            </a:r>
            <a:r>
              <a:rPr lang="en-ZA" sz="1400" dirty="0">
                <a:solidFill>
                  <a:prstClr val="black"/>
                </a:solidFill>
                <a:latin typeface="Trebuchet MS" panose="020B0603020202020204" pitchFamily="34" charset="0"/>
              </a:rPr>
              <a:t>of South Africa.</a:t>
            </a:r>
          </a:p>
          <a:p>
            <a:pPr marL="285750" indent="-285750" defTabSz="457200" fontAlgn="auto">
              <a:spcBef>
                <a:spcPts val="0"/>
              </a:spcBef>
              <a:spcAft>
                <a:spcPts val="0"/>
              </a:spcAft>
              <a:buFont typeface="Arial" panose="020B0604020202020204" pitchFamily="34" charset="0"/>
              <a:buChar char="•"/>
            </a:pPr>
            <a:endParaRPr lang="en-ZA" sz="1400" dirty="0">
              <a:solidFill>
                <a:prstClr val="black"/>
              </a:solidFill>
              <a:latin typeface="Trebuchet MS" panose="020B0603020202020204" pitchFamily="34" charset="0"/>
            </a:endParaRPr>
          </a:p>
          <a:p>
            <a:pPr defTabSz="457200" fontAlgn="auto">
              <a:spcBef>
                <a:spcPts val="0"/>
              </a:spcBef>
              <a:spcAft>
                <a:spcPts val="0"/>
              </a:spcAft>
            </a:pPr>
            <a:endParaRPr lang="en-US" sz="1800" dirty="0">
              <a:solidFill>
                <a:prstClr val="black"/>
              </a:solidFill>
              <a:latin typeface="Calibri"/>
            </a:endParaRPr>
          </a:p>
          <a:p>
            <a:pPr defTabSz="457200" fontAlgn="auto">
              <a:spcBef>
                <a:spcPts val="0"/>
              </a:spcBef>
              <a:spcAft>
                <a:spcPts val="0"/>
              </a:spcAft>
            </a:pPr>
            <a:endParaRPr lang="en-US" sz="1800" dirty="0" smtClean="0">
              <a:solidFill>
                <a:prstClr val="black"/>
              </a:solidFill>
              <a:latin typeface="Calibri"/>
              <a:ea typeface="+mn-ea"/>
              <a:cs typeface="+mn-cs"/>
            </a:endParaRPr>
          </a:p>
        </p:txBody>
      </p:sp>
      <p:sp>
        <p:nvSpPr>
          <p:cNvPr id="3" name="TextBox 2"/>
          <p:cNvSpPr txBox="1"/>
          <p:nvPr/>
        </p:nvSpPr>
        <p:spPr>
          <a:xfrm>
            <a:off x="240792" y="6324600"/>
            <a:ext cx="1159636" cy="215444"/>
          </a:xfrm>
          <a:prstGeom prst="rect">
            <a:avLst/>
          </a:prstGeom>
          <a:noFill/>
        </p:spPr>
        <p:txBody>
          <a:bodyPr wrap="square" rtlCol="0">
            <a:spAutoFit/>
          </a:bodyPr>
          <a:lstStyle/>
          <a:p>
            <a:r>
              <a:rPr lang="en-ZA" sz="800" dirty="0" smtClean="0">
                <a:solidFill>
                  <a:srgbClr val="000000"/>
                </a:solidFill>
              </a:rPr>
              <a:t>Slide no.41</a:t>
            </a:r>
            <a:endParaRPr lang="en-ZA" sz="800" dirty="0">
              <a:solidFill>
                <a:srgbClr val="000000"/>
              </a:solidFill>
            </a:endParaRPr>
          </a:p>
        </p:txBody>
      </p:sp>
      <p:sp>
        <p:nvSpPr>
          <p:cNvPr id="7" name="TextBox 6"/>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50 - 51</a:t>
            </a:r>
            <a:endParaRPr lang="en-ZA" sz="1100" dirty="0">
              <a:solidFill>
                <a:srgbClr val="000000"/>
              </a:solidFill>
            </a:endParaRPr>
          </a:p>
        </p:txBody>
      </p:sp>
    </p:spTree>
    <p:extLst>
      <p:ext uri="{BB962C8B-B14F-4D97-AF65-F5344CB8AC3E}">
        <p14:creationId xmlns:p14="http://schemas.microsoft.com/office/powerpoint/2010/main" val="2790045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457200" y="3213100"/>
            <a:ext cx="731519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sz="2000" b="1" dirty="0" smtClean="0">
                <a:solidFill>
                  <a:srgbClr val="000000"/>
                </a:solidFill>
                <a:latin typeface="Trebuchet MS" charset="0"/>
                <a:ea typeface="Osaka" charset="0"/>
                <a:cs typeface="Osaka" charset="0"/>
              </a:rPr>
              <a:t>SOUTH AFRICAN NATIONAL CONVENTION BUREAU</a:t>
            </a:r>
            <a:endParaRPr lang="en-US" sz="2000"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228600" y="6019800"/>
            <a:ext cx="914400" cy="415498"/>
          </a:xfrm>
          <a:prstGeom prst="rect">
            <a:avLst/>
          </a:prstGeom>
          <a:noFill/>
        </p:spPr>
        <p:txBody>
          <a:bodyPr wrap="square" rtlCol="0">
            <a:spAutoFit/>
          </a:bodyPr>
          <a:lstStyle/>
          <a:p>
            <a:endParaRPr lang="en-ZA" sz="700" dirty="0" smtClean="0">
              <a:solidFill>
                <a:srgbClr val="000000"/>
              </a:solidFill>
            </a:endParaRPr>
          </a:p>
          <a:p>
            <a:endParaRPr lang="en-ZA" sz="700" dirty="0" smtClean="0">
              <a:solidFill>
                <a:srgbClr val="000000"/>
              </a:solidFill>
            </a:endParaRPr>
          </a:p>
          <a:p>
            <a:r>
              <a:rPr lang="en-ZA" sz="700" dirty="0" smtClean="0">
                <a:solidFill>
                  <a:srgbClr val="000000"/>
                </a:solidFill>
              </a:rPr>
              <a:t>Slide no.42</a:t>
            </a:r>
            <a:endParaRPr lang="en-ZA" sz="700" dirty="0">
              <a:solidFill>
                <a:srgbClr val="000000"/>
              </a:solidFill>
            </a:endParaRPr>
          </a:p>
        </p:txBody>
      </p:sp>
    </p:spTree>
    <p:extLst>
      <p:ext uri="{BB962C8B-B14F-4D97-AF65-F5344CB8AC3E}">
        <p14:creationId xmlns:p14="http://schemas.microsoft.com/office/powerpoint/2010/main" val="67086338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000" b="1" dirty="0" smtClean="0"/>
              <a:t>Business Events and Meetings Market Portfolio</a:t>
            </a:r>
            <a:endParaRPr lang="en-ZA" sz="2000" b="1" dirty="0"/>
          </a:p>
        </p:txBody>
      </p:sp>
      <p:sp>
        <p:nvSpPr>
          <p:cNvPr id="6" name="Content Placeholder 5"/>
          <p:cNvSpPr>
            <a:spLocks noGrp="1"/>
          </p:cNvSpPr>
          <p:nvPr>
            <p:ph idx="1"/>
          </p:nvPr>
        </p:nvSpPr>
        <p:spPr>
          <a:xfrm>
            <a:off x="381000" y="762000"/>
            <a:ext cx="8366760" cy="5791200"/>
          </a:xfrm>
        </p:spPr>
        <p:txBody>
          <a:bodyPr/>
          <a:lstStyle/>
          <a:p>
            <a:r>
              <a:rPr lang="en-ZA" sz="1400" dirty="0"/>
              <a:t>The prioritised markets for business events and meetings are in major </a:t>
            </a:r>
            <a:r>
              <a:rPr lang="en-ZA" sz="1400" dirty="0" smtClean="0"/>
              <a:t>decision-making </a:t>
            </a:r>
            <a:r>
              <a:rPr lang="en-ZA" sz="1400" dirty="0"/>
              <a:t>centres where the headquarters of international associations are located. These priority markets (shown </a:t>
            </a:r>
            <a:r>
              <a:rPr lang="en-ZA" sz="1400" dirty="0" smtClean="0"/>
              <a:t>below</a:t>
            </a:r>
            <a:r>
              <a:rPr lang="en-ZA" sz="1400" dirty="0"/>
              <a:t>) were identified in terms of:</a:t>
            </a:r>
          </a:p>
          <a:p>
            <a:pPr marL="0" lvl="0" indent="0">
              <a:buNone/>
            </a:pPr>
            <a:r>
              <a:rPr lang="en-ZA" sz="1400" dirty="0"/>
              <a:t> </a:t>
            </a:r>
            <a:r>
              <a:rPr lang="en-ZA" sz="1400" dirty="0" smtClean="0"/>
              <a:t>     -	Geographic </a:t>
            </a:r>
            <a:r>
              <a:rPr lang="en-ZA" sz="1400" dirty="0"/>
              <a:t>locations or </a:t>
            </a:r>
            <a:r>
              <a:rPr lang="en-ZA" sz="1400" dirty="0" smtClean="0"/>
              <a:t>centres </a:t>
            </a:r>
            <a:r>
              <a:rPr lang="en-ZA" sz="1400" dirty="0"/>
              <a:t>where decisions about </a:t>
            </a:r>
            <a:r>
              <a:rPr lang="en-ZA" sz="1400" dirty="0" smtClean="0"/>
              <a:t>the staging of major international 	business </a:t>
            </a:r>
            <a:r>
              <a:rPr lang="en-ZA" sz="1400" dirty="0"/>
              <a:t>events </a:t>
            </a:r>
            <a:r>
              <a:rPr lang="en-ZA" sz="1400" dirty="0" smtClean="0"/>
              <a:t>are </a:t>
            </a:r>
            <a:r>
              <a:rPr lang="en-ZA" sz="1400" dirty="0"/>
              <a:t>taken;</a:t>
            </a:r>
          </a:p>
          <a:p>
            <a:pPr marL="0" lvl="0" indent="0">
              <a:buNone/>
            </a:pPr>
            <a:r>
              <a:rPr lang="en-ZA" sz="1400" dirty="0" smtClean="0"/>
              <a:t>      -	Priority </a:t>
            </a:r>
            <a:r>
              <a:rPr lang="en-ZA" sz="1400" dirty="0"/>
              <a:t>targets within those markets; and </a:t>
            </a:r>
          </a:p>
          <a:p>
            <a:pPr marL="0" lvl="0" indent="0">
              <a:buNone/>
            </a:pPr>
            <a:r>
              <a:rPr lang="en-ZA" sz="1400" dirty="0"/>
              <a:t> </a:t>
            </a:r>
            <a:r>
              <a:rPr lang="en-ZA" sz="1400" dirty="0" smtClean="0"/>
              <a:t>     -	South </a:t>
            </a:r>
            <a:r>
              <a:rPr lang="en-ZA" sz="1400" dirty="0"/>
              <a:t>Africa’s potential to attract delegates to the country.</a:t>
            </a:r>
          </a:p>
          <a:p>
            <a:pPr marL="0" indent="0">
              <a:buNone/>
            </a:pPr>
            <a:endParaRPr lang="en-ZA" dirty="0"/>
          </a:p>
          <a:p>
            <a:pPr marL="0" indent="0">
              <a:buNone/>
            </a:pPr>
            <a:endParaRPr lang="en-ZA" dirty="0"/>
          </a:p>
        </p:txBody>
      </p:sp>
      <p:pic>
        <p:nvPicPr>
          <p:cNvPr id="8" name="Picture 7"/>
          <p:cNvPicPr>
            <a:picLocks noChangeAspect="1"/>
          </p:cNvPicPr>
          <p:nvPr/>
        </p:nvPicPr>
        <p:blipFill>
          <a:blip r:embed="rId2"/>
          <a:stretch>
            <a:fillRect/>
          </a:stretch>
        </p:blipFill>
        <p:spPr>
          <a:xfrm>
            <a:off x="533400" y="2819400"/>
            <a:ext cx="8077200" cy="3581400"/>
          </a:xfrm>
          <a:prstGeom prst="rect">
            <a:avLst/>
          </a:prstGeom>
          <a:ln>
            <a:solidFill>
              <a:schemeClr val="tx1"/>
            </a:solidFill>
          </a:ln>
        </p:spPr>
      </p:pic>
      <p:sp>
        <p:nvSpPr>
          <p:cNvPr id="7" name="TextBox 6"/>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52 - 53</a:t>
            </a:r>
            <a:endParaRPr lang="en-ZA" sz="1100" dirty="0">
              <a:solidFill>
                <a:srgbClr val="000000"/>
              </a:solidFill>
            </a:endParaRPr>
          </a:p>
        </p:txBody>
      </p:sp>
    </p:spTree>
    <p:extLst>
      <p:ext uri="{BB962C8B-B14F-4D97-AF65-F5344CB8AC3E}">
        <p14:creationId xmlns:p14="http://schemas.microsoft.com/office/powerpoint/2010/main" val="3749104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020272" y="5013176"/>
            <a:ext cx="1944216" cy="117777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ZA" dirty="0">
              <a:solidFill>
                <a:prstClr val="black"/>
              </a:solidFill>
              <a:ea typeface="ヒラギノ角ゴ Pro W3" pitchFamily="-128" charset="-128"/>
              <a:cs typeface="Arial" pitchFamily="34" charset="0"/>
            </a:endParaRPr>
          </a:p>
        </p:txBody>
      </p:sp>
      <p:sp>
        <p:nvSpPr>
          <p:cNvPr id="8" name="Title 1"/>
          <p:cNvSpPr>
            <a:spLocks noGrp="1"/>
          </p:cNvSpPr>
          <p:nvPr>
            <p:ph type="title"/>
          </p:nvPr>
        </p:nvSpPr>
        <p:spPr/>
        <p:txBody>
          <a:bodyPr/>
          <a:lstStyle/>
          <a:p>
            <a:r>
              <a:rPr lang="en-ZA" sz="2000" b="1" dirty="0" smtClean="0">
                <a:effectLst>
                  <a:outerShdw blurRad="38100" dist="38100" dir="2700000" algn="tl">
                    <a:srgbClr val="000000">
                      <a:alpha val="43137"/>
                    </a:srgbClr>
                  </a:outerShdw>
                </a:effectLst>
              </a:rPr>
              <a:t>2015-2016 DELIVERABLES </a:t>
            </a:r>
            <a:r>
              <a:rPr lang="en-ZA" b="1" dirty="0" smtClean="0">
                <a:effectLst>
                  <a:outerShdw blurRad="38100" dist="38100" dir="2700000" algn="tl">
                    <a:srgbClr val="000000">
                      <a:alpha val="43137"/>
                    </a:srgbClr>
                  </a:outerShdw>
                </a:effectLst>
              </a:rPr>
              <a:t/>
            </a:r>
            <a:br>
              <a:rPr lang="en-ZA" b="1" dirty="0" smtClean="0">
                <a:effectLst>
                  <a:outerShdw blurRad="38100" dist="38100" dir="2700000" algn="tl">
                    <a:srgbClr val="000000">
                      <a:alpha val="43137"/>
                    </a:srgbClr>
                  </a:outerShdw>
                </a:effectLst>
              </a:rPr>
            </a:br>
            <a:endParaRPr lang="en-ZA" b="1"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4162538439"/>
              </p:ext>
            </p:extLst>
          </p:nvPr>
        </p:nvGraphicFramePr>
        <p:xfrm>
          <a:off x="107504" y="836712"/>
          <a:ext cx="69127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Down Arrow 6"/>
          <p:cNvSpPr/>
          <p:nvPr/>
        </p:nvSpPr>
        <p:spPr bwMode="auto">
          <a:xfrm>
            <a:off x="7080963" y="764704"/>
            <a:ext cx="1800200" cy="5400600"/>
          </a:xfrm>
          <a:prstGeom prst="upDownArrow">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a:extLst/>
        </p:spPr>
        <p:txBody>
          <a:bodyPr vert="horz" wrap="square" lIns="91440" tIns="45720" rIns="91440" bIns="45720" numCol="1" rtlCol="0" anchor="t" anchorCtr="0" compatLnSpc="1">
            <a:prstTxWarp prst="textNoShape">
              <a:avLst/>
            </a:prstTxWarp>
          </a:bodyPr>
          <a:lstStyle/>
          <a:p>
            <a:pPr eaLnBrk="0" hangingPunct="0"/>
            <a:endParaRPr lang="en-ZA" dirty="0">
              <a:solidFill>
                <a:prstClr val="black"/>
              </a:solidFill>
              <a:ea typeface="ヒラギノ角ゴ Pro W3" pitchFamily="-128" charset="-128"/>
              <a:cs typeface="Arial" pitchFamily="34" charset="0"/>
            </a:endParaRPr>
          </a:p>
        </p:txBody>
      </p:sp>
      <p:sp>
        <p:nvSpPr>
          <p:cNvPr id="3" name="TextBox 2"/>
          <p:cNvSpPr txBox="1"/>
          <p:nvPr/>
        </p:nvSpPr>
        <p:spPr>
          <a:xfrm rot="16200000">
            <a:off x="5519011" y="3384113"/>
            <a:ext cx="4924105" cy="307777"/>
          </a:xfrm>
          <a:prstGeom prst="rect">
            <a:avLst/>
          </a:prstGeom>
          <a:solidFill>
            <a:srgbClr val="C00000"/>
          </a:solidFill>
        </p:spPr>
        <p:txBody>
          <a:bodyPr wrap="none" rtlCol="0">
            <a:spAutoFit/>
          </a:bodyPr>
          <a:lstStyle/>
          <a:p>
            <a:pPr defTabSz="911225"/>
            <a:r>
              <a:rPr lang="en-ZA" sz="1400" b="1" dirty="0">
                <a:solidFill>
                  <a:prstClr val="white"/>
                </a:solidFill>
                <a:effectLst>
                  <a:outerShdw blurRad="38100" dist="38100" dir="2700000" algn="tl">
                    <a:srgbClr val="000000">
                      <a:alpha val="43137"/>
                    </a:srgbClr>
                  </a:outerShdw>
                </a:effectLst>
                <a:latin typeface="Calibri" pitchFamily="34" charset="0"/>
                <a:ea typeface="+mn-ea"/>
                <a:cs typeface="Arial" pitchFamily="34" charset="0"/>
              </a:rPr>
              <a:t>Strategic Goal: Increase the size of </a:t>
            </a:r>
            <a:r>
              <a:rPr lang="en-ZA" sz="1400" b="1" dirty="0" smtClean="0">
                <a:solidFill>
                  <a:prstClr val="white"/>
                </a:solidFill>
                <a:effectLst>
                  <a:outerShdw blurRad="38100" dist="38100" dir="2700000" algn="tl">
                    <a:srgbClr val="000000">
                      <a:alpha val="43137"/>
                    </a:srgbClr>
                  </a:outerShdw>
                </a:effectLst>
                <a:latin typeface="Calibri" pitchFamily="34" charset="0"/>
                <a:ea typeface="+mn-ea"/>
                <a:cs typeface="Arial" pitchFamily="34" charset="0"/>
              </a:rPr>
              <a:t>SA’s business </a:t>
            </a:r>
            <a:r>
              <a:rPr lang="en-ZA" sz="1400" b="1" dirty="0">
                <a:solidFill>
                  <a:prstClr val="white"/>
                </a:solidFill>
                <a:effectLst>
                  <a:outerShdw blurRad="38100" dist="38100" dir="2700000" algn="tl">
                    <a:srgbClr val="000000">
                      <a:alpha val="43137"/>
                    </a:srgbClr>
                  </a:outerShdw>
                </a:effectLst>
                <a:latin typeface="Calibri" pitchFamily="34" charset="0"/>
                <a:ea typeface="+mn-ea"/>
                <a:cs typeface="Arial" pitchFamily="34" charset="0"/>
              </a:rPr>
              <a:t>e</a:t>
            </a:r>
            <a:r>
              <a:rPr lang="en-ZA" sz="1400" b="1" dirty="0" smtClean="0">
                <a:solidFill>
                  <a:prstClr val="white"/>
                </a:solidFill>
                <a:effectLst>
                  <a:outerShdw blurRad="38100" dist="38100" dir="2700000" algn="tl">
                    <a:srgbClr val="000000">
                      <a:alpha val="43137"/>
                    </a:srgbClr>
                  </a:outerShdw>
                </a:effectLst>
                <a:latin typeface="Calibri" pitchFamily="34" charset="0"/>
                <a:ea typeface="+mn-ea"/>
                <a:cs typeface="Arial" pitchFamily="34" charset="0"/>
              </a:rPr>
              <a:t>vents </a:t>
            </a:r>
            <a:r>
              <a:rPr lang="en-ZA" sz="1400" b="1" dirty="0">
                <a:solidFill>
                  <a:prstClr val="white"/>
                </a:solidFill>
                <a:effectLst>
                  <a:outerShdw blurRad="38100" dist="38100" dir="2700000" algn="tl">
                    <a:srgbClr val="000000">
                      <a:alpha val="43137"/>
                    </a:srgbClr>
                  </a:outerShdw>
                </a:effectLst>
                <a:latin typeface="Calibri" pitchFamily="34" charset="0"/>
                <a:ea typeface="+mn-ea"/>
                <a:cs typeface="Arial" pitchFamily="34" charset="0"/>
              </a:rPr>
              <a:t>i</a:t>
            </a:r>
            <a:r>
              <a:rPr lang="en-ZA" sz="1400" b="1" dirty="0" smtClean="0">
                <a:solidFill>
                  <a:prstClr val="white"/>
                </a:solidFill>
                <a:effectLst>
                  <a:outerShdw blurRad="38100" dist="38100" dir="2700000" algn="tl">
                    <a:srgbClr val="000000">
                      <a:alpha val="43137"/>
                    </a:srgbClr>
                  </a:outerShdw>
                </a:effectLst>
                <a:latin typeface="Calibri" pitchFamily="34" charset="0"/>
                <a:ea typeface="+mn-ea"/>
                <a:cs typeface="Arial" pitchFamily="34" charset="0"/>
              </a:rPr>
              <a:t>ndustry</a:t>
            </a:r>
            <a:endParaRPr lang="en-ZA" sz="1400" b="1" dirty="0">
              <a:solidFill>
                <a:prstClr val="white"/>
              </a:solidFill>
              <a:effectLst>
                <a:outerShdw blurRad="38100" dist="38100" dir="2700000" algn="tl">
                  <a:srgbClr val="000000">
                    <a:alpha val="43137"/>
                  </a:srgbClr>
                </a:outerShdw>
              </a:effectLst>
              <a:latin typeface="Calibri" pitchFamily="34" charset="0"/>
              <a:ea typeface="+mn-ea"/>
              <a:cs typeface="Arial" pitchFamily="34" charset="0"/>
            </a:endParaRPr>
          </a:p>
        </p:txBody>
      </p:sp>
      <p:sp>
        <p:nvSpPr>
          <p:cNvPr id="9" name="TextBox 8"/>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52 - 53</a:t>
            </a:r>
            <a:endParaRPr lang="en-ZA" sz="1100" dirty="0">
              <a:solidFill>
                <a:srgbClr val="000000"/>
              </a:solidFill>
            </a:endParaRPr>
          </a:p>
        </p:txBody>
      </p:sp>
    </p:spTree>
    <p:extLst>
      <p:ext uri="{BB962C8B-B14F-4D97-AF65-F5344CB8AC3E}">
        <p14:creationId xmlns:p14="http://schemas.microsoft.com/office/powerpoint/2010/main" val="567206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7019925" y="5373688"/>
            <a:ext cx="1743075" cy="863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eaLnBrk="0" hangingPunct="0">
              <a:spcBef>
                <a:spcPct val="0"/>
              </a:spcBef>
              <a:buClrTx/>
              <a:buSzTx/>
              <a:buFontTx/>
              <a:buNone/>
            </a:pPr>
            <a:endParaRPr lang="en-ZA" altLang="en-US" dirty="0" smtClean="0">
              <a:solidFill>
                <a:prstClr val="black"/>
              </a:solidFill>
              <a:latin typeface="Arial" panose="020B0604020202020204" pitchFamily="34" charset="0"/>
              <a:ea typeface="ヒラギノ角ゴ Pro W3"/>
            </a:endParaRPr>
          </a:p>
        </p:txBody>
      </p:sp>
      <p:sp>
        <p:nvSpPr>
          <p:cNvPr id="2" name="Title 1"/>
          <p:cNvSpPr>
            <a:spLocks noGrp="1"/>
          </p:cNvSpPr>
          <p:nvPr>
            <p:ph type="title"/>
          </p:nvPr>
        </p:nvSpPr>
        <p:spPr/>
        <p:txBody>
          <a:bodyPr/>
          <a:lstStyle/>
          <a:p>
            <a:pPr>
              <a:defRPr/>
            </a:pPr>
            <a:r>
              <a:rPr lang="en-ZA" sz="2000" b="1" dirty="0" smtClean="0">
                <a:effectLst>
                  <a:outerShdw blurRad="38100" dist="38100" dir="2700000" algn="tl">
                    <a:srgbClr val="000000">
                      <a:alpha val="43137"/>
                    </a:srgbClr>
                  </a:outerShdw>
                </a:effectLst>
              </a:rPr>
              <a:t>BID SUBMISSION ANALYSIS 2015-2016</a:t>
            </a:r>
            <a:endParaRPr lang="en-ZA" sz="2000" b="1" dirty="0">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4268727630"/>
              </p:ext>
            </p:extLst>
          </p:nvPr>
        </p:nvGraphicFramePr>
        <p:xfrm>
          <a:off x="251520" y="935335"/>
          <a:ext cx="8712968" cy="2493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6405434"/>
              </p:ext>
            </p:extLst>
          </p:nvPr>
        </p:nvGraphicFramePr>
        <p:xfrm>
          <a:off x="593812" y="3933529"/>
          <a:ext cx="3384376" cy="1373210"/>
        </p:xfrm>
        <a:graphic>
          <a:graphicData uri="http://schemas.openxmlformats.org/drawingml/2006/table">
            <a:tbl>
              <a:tblPr>
                <a:tableStyleId>{5940675A-B579-460E-94D1-54222C63F5DA}</a:tableStyleId>
              </a:tblPr>
              <a:tblGrid>
                <a:gridCol w="2119790"/>
                <a:gridCol w="1264586"/>
              </a:tblGrid>
              <a:tr h="71535">
                <a:tc gridSpan="2">
                  <a:txBody>
                    <a:bodyPr/>
                    <a:lstStyle/>
                    <a:p>
                      <a:pPr algn="l" fontAlgn="b"/>
                      <a:r>
                        <a:rPr lang="en-ZA" sz="1200" b="1" i="0" u="none" strike="noStrike" dirty="0" smtClean="0">
                          <a:solidFill>
                            <a:srgbClr val="000000"/>
                          </a:solidFill>
                          <a:effectLst>
                            <a:outerShdw blurRad="38100" dist="38100" dir="2700000" algn="tl">
                              <a:srgbClr val="000000">
                                <a:alpha val="43137"/>
                              </a:srgbClr>
                            </a:outerShdw>
                          </a:effectLst>
                          <a:latin typeface="Trebuchet MS" panose="020B0603020202020204" pitchFamily="34" charset="0"/>
                        </a:rPr>
                        <a:t>SUBMISSION</a:t>
                      </a:r>
                      <a:r>
                        <a:rPr lang="en-ZA" sz="1200" b="1" i="0" u="none" strike="noStrike" baseline="0" dirty="0" smtClean="0">
                          <a:solidFill>
                            <a:srgbClr val="000000"/>
                          </a:solidFill>
                          <a:effectLst>
                            <a:outerShdw blurRad="38100" dist="38100" dir="2700000" algn="tl">
                              <a:srgbClr val="000000">
                                <a:alpha val="43137"/>
                              </a:srgbClr>
                            </a:outerShdw>
                          </a:effectLst>
                          <a:latin typeface="Trebuchet MS" panose="020B0603020202020204" pitchFamily="34" charset="0"/>
                        </a:rPr>
                        <a:t> ANALYSIS </a:t>
                      </a:r>
                      <a:endParaRPr lang="en-ZA" sz="1200" b="1" i="0" u="none" strike="noStrike" dirty="0">
                        <a:solidFill>
                          <a:srgbClr val="000000"/>
                        </a:solidFill>
                        <a:effectLst>
                          <a:outerShdw blurRad="38100" dist="38100" dir="2700000" algn="tl">
                            <a:srgbClr val="000000">
                              <a:alpha val="43137"/>
                            </a:srgbClr>
                          </a:outerShdw>
                        </a:effectLst>
                        <a:latin typeface="Trebuchet MS" panose="020B0603020202020204" pitchFamily="34" charset="0"/>
                      </a:endParaRPr>
                    </a:p>
                  </a:txBody>
                  <a:tcPr marL="9523" marR="9523" marT="9522" marB="0" anchor="b"/>
                </a:tc>
                <a:tc hMerge="1">
                  <a:txBody>
                    <a:bodyPr/>
                    <a:lstStyle/>
                    <a:p>
                      <a:pPr algn="ctr" fontAlgn="b"/>
                      <a:endParaRPr lang="en-ZA" sz="1100" b="0" i="0" u="none" strike="noStrike">
                        <a:solidFill>
                          <a:srgbClr val="000000"/>
                        </a:solidFill>
                        <a:effectLst/>
                        <a:latin typeface="Trebuchet MS" panose="020B0603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95202">
                <a:tc>
                  <a:txBody>
                    <a:bodyPr/>
                    <a:lstStyle/>
                    <a:p>
                      <a:pPr algn="r" fontAlgn="b"/>
                      <a:r>
                        <a:rPr lang="en-ZA" sz="1200" u="none" strike="noStrike" dirty="0">
                          <a:effectLst/>
                        </a:rPr>
                        <a:t>Bids Won </a:t>
                      </a:r>
                      <a:endParaRPr lang="en-ZA" sz="1200" b="0" i="0" u="none" strike="noStrike" dirty="0">
                        <a:solidFill>
                          <a:srgbClr val="000000"/>
                        </a:solidFill>
                        <a:effectLst/>
                        <a:latin typeface="Trebuchet MS" panose="020B0603020202020204" pitchFamily="34" charset="0"/>
                      </a:endParaRPr>
                    </a:p>
                  </a:txBody>
                  <a:tcPr marL="9523" marR="9523" marT="9522" marB="0" anchor="b"/>
                </a:tc>
                <a:tc>
                  <a:txBody>
                    <a:bodyPr/>
                    <a:lstStyle/>
                    <a:p>
                      <a:pPr algn="ctr" fontAlgn="b"/>
                      <a:r>
                        <a:rPr lang="en-ZA" sz="1200" b="0" i="0" u="none" strike="noStrike" dirty="0" smtClean="0">
                          <a:solidFill>
                            <a:srgbClr val="000000"/>
                          </a:solidFill>
                          <a:effectLst/>
                          <a:latin typeface="Trebuchet MS" panose="020B0603020202020204" pitchFamily="34" charset="0"/>
                        </a:rPr>
                        <a:t>3</a:t>
                      </a:r>
                      <a:endParaRPr lang="en-ZA" sz="1200" b="0" i="0" u="none" strike="noStrike" dirty="0">
                        <a:solidFill>
                          <a:srgbClr val="000000"/>
                        </a:solidFill>
                        <a:effectLst/>
                        <a:latin typeface="Trebuchet MS" panose="020B0603020202020204" pitchFamily="34" charset="0"/>
                      </a:endParaRPr>
                    </a:p>
                  </a:txBody>
                  <a:tcPr marL="9523" marR="9523" marT="9522" marB="0" anchor="b"/>
                </a:tc>
              </a:tr>
              <a:tr h="295202">
                <a:tc>
                  <a:txBody>
                    <a:bodyPr/>
                    <a:lstStyle/>
                    <a:p>
                      <a:pPr algn="r" fontAlgn="b"/>
                      <a:r>
                        <a:rPr lang="en-ZA" sz="1200" u="none" strike="noStrike" dirty="0">
                          <a:effectLst/>
                        </a:rPr>
                        <a:t>Awaiting Outcome</a:t>
                      </a:r>
                      <a:endParaRPr lang="en-ZA" sz="1200" b="0" i="0" u="none" strike="noStrike" dirty="0">
                        <a:solidFill>
                          <a:srgbClr val="000000"/>
                        </a:solidFill>
                        <a:effectLst/>
                        <a:latin typeface="Trebuchet MS" panose="020B0603020202020204" pitchFamily="34" charset="0"/>
                      </a:endParaRPr>
                    </a:p>
                  </a:txBody>
                  <a:tcPr marL="9523" marR="9523" marT="9522" marB="0" anchor="b"/>
                </a:tc>
                <a:tc>
                  <a:txBody>
                    <a:bodyPr/>
                    <a:lstStyle/>
                    <a:p>
                      <a:pPr algn="ctr" fontAlgn="b"/>
                      <a:r>
                        <a:rPr lang="en-ZA" sz="1200" b="0" i="0" u="none" strike="noStrike" dirty="0" smtClean="0">
                          <a:solidFill>
                            <a:srgbClr val="000000"/>
                          </a:solidFill>
                          <a:effectLst/>
                          <a:latin typeface="Trebuchet MS" panose="020B0603020202020204" pitchFamily="34" charset="0"/>
                        </a:rPr>
                        <a:t>47</a:t>
                      </a:r>
                      <a:endParaRPr lang="en-ZA" sz="1200" b="0" i="0" u="none" strike="noStrike" dirty="0">
                        <a:solidFill>
                          <a:srgbClr val="000000"/>
                        </a:solidFill>
                        <a:effectLst/>
                        <a:latin typeface="Trebuchet MS" panose="020B0603020202020204" pitchFamily="34" charset="0"/>
                      </a:endParaRPr>
                    </a:p>
                  </a:txBody>
                  <a:tcPr marL="9523" marR="9523" marT="9522" marB="0" anchor="b"/>
                </a:tc>
              </a:tr>
              <a:tr h="295202">
                <a:tc>
                  <a:txBody>
                    <a:bodyPr/>
                    <a:lstStyle/>
                    <a:p>
                      <a:pPr algn="r" fontAlgn="b"/>
                      <a:r>
                        <a:rPr lang="en-ZA" sz="1200" u="none" strike="noStrike" dirty="0">
                          <a:effectLst/>
                        </a:rPr>
                        <a:t>Lost Bids</a:t>
                      </a:r>
                      <a:endParaRPr lang="en-ZA" sz="1200" b="0" i="0" u="none" strike="noStrike" dirty="0">
                        <a:solidFill>
                          <a:srgbClr val="000000"/>
                        </a:solidFill>
                        <a:effectLst/>
                        <a:latin typeface="Trebuchet MS" panose="020B0603020202020204" pitchFamily="34" charset="0"/>
                      </a:endParaRPr>
                    </a:p>
                  </a:txBody>
                  <a:tcPr marL="9523" marR="9523" marT="9522" marB="0" anchor="b"/>
                </a:tc>
                <a:tc>
                  <a:txBody>
                    <a:bodyPr/>
                    <a:lstStyle/>
                    <a:p>
                      <a:pPr algn="ctr" fontAlgn="b"/>
                      <a:r>
                        <a:rPr lang="en-ZA" sz="1200" b="0" i="0" u="none" strike="noStrike" dirty="0" smtClean="0">
                          <a:solidFill>
                            <a:srgbClr val="000000"/>
                          </a:solidFill>
                          <a:effectLst/>
                          <a:latin typeface="Trebuchet MS" panose="020B0603020202020204" pitchFamily="34" charset="0"/>
                        </a:rPr>
                        <a:t>3</a:t>
                      </a:r>
                      <a:endParaRPr lang="en-ZA" sz="1200" b="0" i="0" u="none" strike="noStrike" dirty="0">
                        <a:solidFill>
                          <a:srgbClr val="000000"/>
                        </a:solidFill>
                        <a:effectLst/>
                        <a:latin typeface="Trebuchet MS" panose="020B0603020202020204" pitchFamily="34" charset="0"/>
                      </a:endParaRPr>
                    </a:p>
                  </a:txBody>
                  <a:tcPr marL="9523" marR="9523" marT="9522" marB="0" anchor="b"/>
                </a:tc>
              </a:tr>
              <a:tr h="295202">
                <a:tc>
                  <a:txBody>
                    <a:bodyPr/>
                    <a:lstStyle/>
                    <a:p>
                      <a:pPr algn="r" fontAlgn="b"/>
                      <a:r>
                        <a:rPr lang="en-ZA" sz="1200" u="none" strike="noStrike" dirty="0">
                          <a:effectLst/>
                        </a:rPr>
                        <a:t>Total Bids Submitted</a:t>
                      </a:r>
                      <a:endParaRPr lang="en-ZA" sz="1200" b="0" i="0" u="none" strike="noStrike" dirty="0">
                        <a:solidFill>
                          <a:srgbClr val="000000"/>
                        </a:solidFill>
                        <a:effectLst/>
                        <a:latin typeface="Trebuchet MS" panose="020B0603020202020204" pitchFamily="34" charset="0"/>
                      </a:endParaRPr>
                    </a:p>
                  </a:txBody>
                  <a:tcPr marL="9523" marR="9523" marT="9522" marB="0" anchor="b"/>
                </a:tc>
                <a:tc>
                  <a:txBody>
                    <a:bodyPr/>
                    <a:lstStyle/>
                    <a:p>
                      <a:pPr algn="ctr" fontAlgn="b"/>
                      <a:r>
                        <a:rPr lang="en-US" sz="1200" b="0" i="0" u="none" strike="noStrike" dirty="0" smtClean="0">
                          <a:solidFill>
                            <a:srgbClr val="000000"/>
                          </a:solidFill>
                          <a:effectLst/>
                          <a:latin typeface="Trebuchet MS" panose="020B0603020202020204" pitchFamily="34" charset="0"/>
                        </a:rPr>
                        <a:t>53</a:t>
                      </a:r>
                      <a:endParaRPr lang="en-ZA" sz="1200" b="0" i="0" u="none" strike="noStrike" dirty="0">
                        <a:solidFill>
                          <a:srgbClr val="000000"/>
                        </a:solidFill>
                        <a:effectLst/>
                        <a:latin typeface="Trebuchet MS" panose="020B0603020202020204" pitchFamily="34" charset="0"/>
                      </a:endParaRPr>
                    </a:p>
                  </a:txBody>
                  <a:tcPr marL="9523" marR="9523" marT="9522"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96636096"/>
              </p:ext>
            </p:extLst>
          </p:nvPr>
        </p:nvGraphicFramePr>
        <p:xfrm>
          <a:off x="4644008" y="3612559"/>
          <a:ext cx="4118992" cy="2192704"/>
        </p:xfrm>
        <a:graphic>
          <a:graphicData uri="http://schemas.openxmlformats.org/drawingml/2006/table">
            <a:tbl>
              <a:tblPr>
                <a:tableStyleId>{5940675A-B579-460E-94D1-54222C63F5DA}</a:tableStyleId>
              </a:tblPr>
              <a:tblGrid>
                <a:gridCol w="2061269"/>
                <a:gridCol w="2057723"/>
              </a:tblGrid>
              <a:tr h="265054">
                <a:tc gridSpan="2">
                  <a:txBody>
                    <a:bodyPr/>
                    <a:lstStyle/>
                    <a:p>
                      <a:pPr algn="ctr" fontAlgn="ctr"/>
                      <a:r>
                        <a:rPr lang="en-ZA" sz="1000" b="1" u="none" strike="noStrike" dirty="0" smtClean="0">
                          <a:effectLst>
                            <a:outerShdw blurRad="38100" dist="38100" dir="2700000" algn="tl">
                              <a:srgbClr val="000000">
                                <a:alpha val="43137"/>
                              </a:srgbClr>
                            </a:outerShdw>
                          </a:effectLst>
                        </a:rPr>
                        <a:t>BID SUBMISSIONS CITY BREAKDOWN</a:t>
                      </a:r>
                      <a:endParaRPr lang="en-ZA" sz="1000" b="1" i="0" u="none" strike="noStrike" dirty="0">
                        <a:solidFill>
                          <a:srgbClr val="000000"/>
                        </a:solidFill>
                        <a:effectLst>
                          <a:outerShdw blurRad="38100" dist="38100" dir="2700000" algn="tl">
                            <a:srgbClr val="000000">
                              <a:alpha val="43137"/>
                            </a:srgbClr>
                          </a:outerShdw>
                        </a:effectLst>
                        <a:latin typeface="Trebuchet MS" panose="020B0603020202020204" pitchFamily="34" charset="0"/>
                      </a:endParaRPr>
                    </a:p>
                  </a:txBody>
                  <a:tcPr marL="9162" marR="9162" marT="9162" marB="0" anchor="ctr"/>
                </a:tc>
                <a:tc hMerge="1">
                  <a:txBody>
                    <a:bodyPr/>
                    <a:lstStyle/>
                    <a:p>
                      <a:endParaRPr lang="en-ZA"/>
                    </a:p>
                  </a:txBody>
                  <a:tcPr/>
                </a:tc>
              </a:tr>
              <a:tr h="253530">
                <a:tc>
                  <a:txBody>
                    <a:bodyPr/>
                    <a:lstStyle/>
                    <a:p>
                      <a:pPr algn="l" fontAlgn="b"/>
                      <a:r>
                        <a:rPr lang="en-ZA" sz="1000" u="none" strike="noStrike" dirty="0">
                          <a:effectLst/>
                        </a:rPr>
                        <a:t>Cape Town</a:t>
                      </a:r>
                      <a:endParaRPr lang="en-ZA" sz="1000" b="0" i="0" u="none" strike="noStrike" dirty="0">
                        <a:solidFill>
                          <a:srgbClr val="000000"/>
                        </a:solidFill>
                        <a:effectLst/>
                        <a:latin typeface="Trebuchet MS" panose="020B0603020202020204" pitchFamily="34" charset="0"/>
                      </a:endParaRPr>
                    </a:p>
                  </a:txBody>
                  <a:tcPr marL="9162" marR="9162" marT="9162" marB="0" anchor="b"/>
                </a:tc>
                <a:tc>
                  <a:txBody>
                    <a:bodyPr/>
                    <a:lstStyle/>
                    <a:p>
                      <a:pPr algn="ctr" fontAlgn="b"/>
                      <a:r>
                        <a:rPr lang="en-ZA" sz="1000" b="0" i="0" u="none" strike="noStrike" dirty="0" smtClean="0">
                          <a:solidFill>
                            <a:srgbClr val="000000"/>
                          </a:solidFill>
                          <a:effectLst/>
                          <a:latin typeface="Trebuchet MS" panose="020B0603020202020204" pitchFamily="34" charset="0"/>
                        </a:rPr>
                        <a:t>27</a:t>
                      </a:r>
                      <a:endParaRPr lang="en-ZA" sz="1000" b="0" i="0" u="none" strike="noStrike" dirty="0">
                        <a:solidFill>
                          <a:srgbClr val="000000"/>
                        </a:solidFill>
                        <a:effectLst/>
                        <a:latin typeface="Trebuchet MS" panose="020B0603020202020204" pitchFamily="34" charset="0"/>
                      </a:endParaRPr>
                    </a:p>
                  </a:txBody>
                  <a:tcPr marL="9162" marR="9162" marT="9162" marB="0" anchor="b"/>
                </a:tc>
              </a:tr>
              <a:tr h="253530">
                <a:tc>
                  <a:txBody>
                    <a:bodyPr/>
                    <a:lstStyle/>
                    <a:p>
                      <a:pPr algn="l" fontAlgn="b"/>
                      <a:r>
                        <a:rPr lang="en-ZA" sz="1000" u="none" strike="noStrike" dirty="0">
                          <a:effectLst/>
                        </a:rPr>
                        <a:t>Durban</a:t>
                      </a:r>
                      <a:endParaRPr lang="en-ZA" sz="1000" b="0" i="0" u="none" strike="noStrike" dirty="0">
                        <a:solidFill>
                          <a:srgbClr val="000000"/>
                        </a:solidFill>
                        <a:effectLst/>
                        <a:latin typeface="Trebuchet MS" panose="020B0603020202020204" pitchFamily="34" charset="0"/>
                      </a:endParaRPr>
                    </a:p>
                  </a:txBody>
                  <a:tcPr marL="9162" marR="9162" marT="9162" marB="0" anchor="b"/>
                </a:tc>
                <a:tc>
                  <a:txBody>
                    <a:bodyPr/>
                    <a:lstStyle/>
                    <a:p>
                      <a:pPr algn="ctr" fontAlgn="b"/>
                      <a:r>
                        <a:rPr lang="en-ZA" sz="1000" b="0" i="0" u="none" strike="noStrike" dirty="0" smtClean="0">
                          <a:solidFill>
                            <a:srgbClr val="000000"/>
                          </a:solidFill>
                          <a:effectLst/>
                          <a:latin typeface="Trebuchet MS" panose="020B0603020202020204" pitchFamily="34" charset="0"/>
                        </a:rPr>
                        <a:t>13</a:t>
                      </a:r>
                      <a:endParaRPr lang="en-ZA" sz="1000" b="0" i="0" u="none" strike="noStrike" dirty="0">
                        <a:solidFill>
                          <a:srgbClr val="000000"/>
                        </a:solidFill>
                        <a:effectLst/>
                        <a:latin typeface="Trebuchet MS" panose="020B0603020202020204" pitchFamily="34" charset="0"/>
                      </a:endParaRPr>
                    </a:p>
                  </a:txBody>
                  <a:tcPr marL="9162" marR="9162" marT="9162" marB="0" anchor="b"/>
                </a:tc>
              </a:tr>
              <a:tr h="253530">
                <a:tc>
                  <a:txBody>
                    <a:bodyPr/>
                    <a:lstStyle/>
                    <a:p>
                      <a:pPr algn="l" fontAlgn="b"/>
                      <a:r>
                        <a:rPr lang="en-ZA" sz="1000" u="none" strike="noStrike" dirty="0">
                          <a:effectLst/>
                        </a:rPr>
                        <a:t>Johannesburg </a:t>
                      </a:r>
                      <a:endParaRPr lang="en-ZA" sz="1000" b="0" i="0" u="none" strike="noStrike" dirty="0">
                        <a:solidFill>
                          <a:srgbClr val="000000"/>
                        </a:solidFill>
                        <a:effectLst/>
                        <a:latin typeface="Trebuchet MS" panose="020B0603020202020204" pitchFamily="34" charset="0"/>
                      </a:endParaRPr>
                    </a:p>
                  </a:txBody>
                  <a:tcPr marL="9162" marR="9162" marT="9162" marB="0" anchor="b"/>
                </a:tc>
                <a:tc>
                  <a:txBody>
                    <a:bodyPr/>
                    <a:lstStyle/>
                    <a:p>
                      <a:pPr algn="ctr" fontAlgn="b"/>
                      <a:r>
                        <a:rPr lang="en-ZA" sz="1000" b="0" i="0" u="none" strike="noStrike" dirty="0" smtClean="0">
                          <a:solidFill>
                            <a:srgbClr val="000000"/>
                          </a:solidFill>
                          <a:effectLst/>
                          <a:latin typeface="Trebuchet MS" panose="020B0603020202020204" pitchFamily="34" charset="0"/>
                        </a:rPr>
                        <a:t>3</a:t>
                      </a:r>
                      <a:endParaRPr lang="en-ZA" sz="1000" b="0" i="0" u="none" strike="noStrike" dirty="0">
                        <a:solidFill>
                          <a:srgbClr val="000000"/>
                        </a:solidFill>
                        <a:effectLst/>
                        <a:latin typeface="Trebuchet MS" panose="020B0603020202020204" pitchFamily="34" charset="0"/>
                      </a:endParaRPr>
                    </a:p>
                  </a:txBody>
                  <a:tcPr marL="9162" marR="9162" marT="9162" marB="0" anchor="b"/>
                </a:tc>
              </a:tr>
              <a:tr h="265054">
                <a:tc>
                  <a:txBody>
                    <a:bodyPr/>
                    <a:lstStyle/>
                    <a:p>
                      <a:pPr algn="l" fontAlgn="b"/>
                      <a:r>
                        <a:rPr lang="en-ZA" sz="1000" u="none" strike="noStrike" dirty="0" smtClean="0">
                          <a:effectLst/>
                        </a:rPr>
                        <a:t>Port Elizabeth</a:t>
                      </a:r>
                      <a:r>
                        <a:rPr lang="en-ZA" sz="1000" u="none" strike="noStrike" baseline="0" dirty="0" smtClean="0">
                          <a:effectLst/>
                        </a:rPr>
                        <a:t> </a:t>
                      </a:r>
                      <a:endParaRPr lang="en-ZA" sz="1000" b="0" i="0" u="none" strike="noStrike" dirty="0">
                        <a:solidFill>
                          <a:srgbClr val="000000"/>
                        </a:solidFill>
                        <a:effectLst/>
                        <a:latin typeface="Trebuchet MS" panose="020B0603020202020204" pitchFamily="34" charset="0"/>
                      </a:endParaRPr>
                    </a:p>
                  </a:txBody>
                  <a:tcPr marL="9162" marR="9162" marT="9162" marB="0" anchor="b"/>
                </a:tc>
                <a:tc>
                  <a:txBody>
                    <a:bodyPr/>
                    <a:lstStyle/>
                    <a:p>
                      <a:pPr algn="ctr" fontAlgn="b"/>
                      <a:r>
                        <a:rPr lang="en-ZA" sz="1000" b="0" i="0" u="none" strike="noStrike" dirty="0" smtClean="0">
                          <a:solidFill>
                            <a:srgbClr val="000000"/>
                          </a:solidFill>
                          <a:effectLst/>
                          <a:latin typeface="Trebuchet MS" panose="020B0603020202020204" pitchFamily="34" charset="0"/>
                        </a:rPr>
                        <a:t>1</a:t>
                      </a:r>
                      <a:endParaRPr lang="en-ZA" sz="1000" b="0" i="0" u="none" strike="noStrike" dirty="0">
                        <a:solidFill>
                          <a:srgbClr val="000000"/>
                        </a:solidFill>
                        <a:effectLst/>
                        <a:latin typeface="Trebuchet MS" panose="020B0603020202020204" pitchFamily="34" charset="0"/>
                      </a:endParaRPr>
                    </a:p>
                  </a:txBody>
                  <a:tcPr marL="9162" marR="9162" marT="9162" marB="0" anchor="b"/>
                </a:tc>
              </a:tr>
              <a:tr h="253530">
                <a:tc>
                  <a:txBody>
                    <a:bodyPr/>
                    <a:lstStyle/>
                    <a:p>
                      <a:pPr algn="l" fontAlgn="b"/>
                      <a:r>
                        <a:rPr lang="en-ZA" sz="1000" b="0" i="0" u="none" strike="noStrike" dirty="0" smtClean="0">
                          <a:solidFill>
                            <a:srgbClr val="000000"/>
                          </a:solidFill>
                          <a:effectLst/>
                          <a:latin typeface="Trebuchet MS" panose="020B0603020202020204" pitchFamily="34" charset="0"/>
                        </a:rPr>
                        <a:t>Tshwane</a:t>
                      </a:r>
                      <a:endParaRPr lang="en-ZA" sz="1000" b="0" i="0" u="none" strike="noStrike" dirty="0">
                        <a:solidFill>
                          <a:srgbClr val="000000"/>
                        </a:solidFill>
                        <a:effectLst/>
                        <a:latin typeface="Trebuchet MS" panose="020B0603020202020204" pitchFamily="34" charset="0"/>
                      </a:endParaRPr>
                    </a:p>
                  </a:txBody>
                  <a:tcPr marL="9162" marR="9162" marT="9162" marB="0" anchor="b"/>
                </a:tc>
                <a:tc>
                  <a:txBody>
                    <a:bodyPr/>
                    <a:lstStyle/>
                    <a:p>
                      <a:pPr algn="ctr" fontAlgn="b"/>
                      <a:r>
                        <a:rPr lang="en-ZA" sz="1000" b="0" i="0" u="none" strike="noStrike" dirty="0" smtClean="0">
                          <a:solidFill>
                            <a:srgbClr val="000000"/>
                          </a:solidFill>
                          <a:effectLst/>
                          <a:latin typeface="Trebuchet MS" panose="020B0603020202020204" pitchFamily="34" charset="0"/>
                        </a:rPr>
                        <a:t>2</a:t>
                      </a:r>
                      <a:endParaRPr lang="en-ZA" sz="1000" b="0" i="0" u="none" strike="noStrike" dirty="0">
                        <a:solidFill>
                          <a:srgbClr val="000000"/>
                        </a:solidFill>
                        <a:effectLst/>
                        <a:latin typeface="Trebuchet MS" panose="020B0603020202020204" pitchFamily="34" charset="0"/>
                      </a:endParaRPr>
                    </a:p>
                  </a:txBody>
                  <a:tcPr marL="9162" marR="9162" marT="9162" marB="0" anchor="b"/>
                </a:tc>
              </a:tr>
              <a:tr h="253530">
                <a:tc>
                  <a:txBody>
                    <a:bodyPr/>
                    <a:lstStyle/>
                    <a:p>
                      <a:pPr algn="l" fontAlgn="b"/>
                      <a:r>
                        <a:rPr lang="en-ZA" sz="1000" b="0" i="0" u="none" strike="noStrike" dirty="0" smtClean="0">
                          <a:solidFill>
                            <a:srgbClr val="000000"/>
                          </a:solidFill>
                          <a:effectLst/>
                          <a:latin typeface="Trebuchet MS" panose="020B0603020202020204" pitchFamily="34" charset="0"/>
                        </a:rPr>
                        <a:t>Incentives </a:t>
                      </a:r>
                      <a:endParaRPr lang="en-ZA" sz="1000" b="0" i="0" u="none" strike="noStrike" dirty="0">
                        <a:solidFill>
                          <a:srgbClr val="000000"/>
                        </a:solidFill>
                        <a:effectLst/>
                        <a:latin typeface="Trebuchet MS" panose="020B0603020202020204" pitchFamily="34" charset="0"/>
                      </a:endParaRPr>
                    </a:p>
                  </a:txBody>
                  <a:tcPr marL="9162" marR="9162" marT="9162" marB="0" anchor="b"/>
                </a:tc>
                <a:tc>
                  <a:txBody>
                    <a:bodyPr/>
                    <a:lstStyle/>
                    <a:p>
                      <a:pPr algn="ctr" fontAlgn="b"/>
                      <a:r>
                        <a:rPr lang="en-ZA" sz="1000" b="0" i="0" u="none" strike="noStrike" dirty="0" smtClean="0">
                          <a:solidFill>
                            <a:srgbClr val="000000"/>
                          </a:solidFill>
                          <a:effectLst/>
                          <a:latin typeface="Trebuchet MS" panose="020B0603020202020204" pitchFamily="34" charset="0"/>
                        </a:rPr>
                        <a:t>4</a:t>
                      </a:r>
                      <a:endParaRPr lang="en-ZA" sz="1000" b="0" i="0" u="none" strike="noStrike" dirty="0">
                        <a:solidFill>
                          <a:srgbClr val="000000"/>
                        </a:solidFill>
                        <a:effectLst/>
                        <a:latin typeface="Trebuchet MS" panose="020B0603020202020204" pitchFamily="34" charset="0"/>
                      </a:endParaRPr>
                    </a:p>
                  </a:txBody>
                  <a:tcPr marL="9162" marR="9162" marT="9162" marB="0" anchor="b"/>
                </a:tc>
              </a:tr>
              <a:tr h="394946">
                <a:tc>
                  <a:txBody>
                    <a:bodyPr/>
                    <a:lstStyle/>
                    <a:p>
                      <a:pPr algn="l" fontAlgn="b"/>
                      <a:r>
                        <a:rPr lang="en-ZA" sz="1000" b="0" i="0" u="none" strike="noStrike" dirty="0" smtClean="0">
                          <a:solidFill>
                            <a:srgbClr val="000000"/>
                          </a:solidFill>
                          <a:effectLst/>
                          <a:latin typeface="Trebuchet MS" panose="020B0603020202020204" pitchFamily="34" charset="0"/>
                        </a:rPr>
                        <a:t>National Expressions of Interest </a:t>
                      </a:r>
                      <a:endParaRPr lang="en-ZA" sz="1000" b="0" i="0" u="none" strike="noStrike" dirty="0">
                        <a:solidFill>
                          <a:srgbClr val="000000"/>
                        </a:solidFill>
                        <a:effectLst/>
                        <a:latin typeface="Trebuchet MS" panose="020B0603020202020204" pitchFamily="34" charset="0"/>
                      </a:endParaRPr>
                    </a:p>
                  </a:txBody>
                  <a:tcPr marL="9162" marR="9162" marT="9162" marB="0" anchor="b"/>
                </a:tc>
                <a:tc>
                  <a:txBody>
                    <a:bodyPr/>
                    <a:lstStyle/>
                    <a:p>
                      <a:pPr algn="ctr" fontAlgn="b"/>
                      <a:r>
                        <a:rPr lang="en-ZA" sz="1000" b="0" i="0" u="none" strike="noStrike" dirty="0" smtClean="0">
                          <a:solidFill>
                            <a:srgbClr val="000000"/>
                          </a:solidFill>
                          <a:effectLst/>
                          <a:latin typeface="Trebuchet MS" panose="020B0603020202020204" pitchFamily="34" charset="0"/>
                        </a:rPr>
                        <a:t>3</a:t>
                      </a:r>
                    </a:p>
                  </a:txBody>
                  <a:tcPr marL="9162" marR="9162" marT="9162" marB="0" anchor="b"/>
                </a:tc>
              </a:tr>
            </a:tbl>
          </a:graphicData>
        </a:graphic>
      </p:graphicFrame>
      <p:sp>
        <p:nvSpPr>
          <p:cNvPr id="10" name="TextBox 9"/>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52 - 53</a:t>
            </a:r>
            <a:endParaRPr lang="en-ZA" sz="1100" dirty="0">
              <a:solidFill>
                <a:srgbClr val="000000"/>
              </a:solidFill>
            </a:endParaRPr>
          </a:p>
        </p:txBody>
      </p:sp>
    </p:spTree>
    <p:extLst>
      <p:ext uri="{BB962C8B-B14F-4D97-AF65-F5344CB8AC3E}">
        <p14:creationId xmlns:p14="http://schemas.microsoft.com/office/powerpoint/2010/main" val="3701509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effectLst>
                  <a:outerShdw blurRad="38100" dist="38100" dir="2700000" algn="tl">
                    <a:srgbClr val="000000">
                      <a:alpha val="43137"/>
                    </a:srgbClr>
                  </a:outerShdw>
                </a:effectLst>
              </a:rPr>
              <a:t>DELEGATE BOOSTING ACTIVATIONS  </a:t>
            </a:r>
            <a:br>
              <a:rPr lang="en-ZA" sz="2000" b="1" dirty="0" smtClean="0">
                <a:effectLst>
                  <a:outerShdw blurRad="38100" dist="38100" dir="2700000" algn="tl">
                    <a:srgbClr val="000000">
                      <a:alpha val="43137"/>
                    </a:srgbClr>
                  </a:outerShdw>
                </a:effectLst>
              </a:rPr>
            </a:br>
            <a:endParaRPr lang="en-ZA" sz="2000" b="1" dirty="0">
              <a:effectLst>
                <a:outerShdw blurRad="38100" dist="38100" dir="2700000" algn="tl">
                  <a:srgbClr val="000000">
                    <a:alpha val="43137"/>
                  </a:srgbClr>
                </a:outerShdw>
              </a:effectLst>
            </a:endParaRPr>
          </a:p>
        </p:txBody>
      </p:sp>
      <p:pic>
        <p:nvPicPr>
          <p:cNvPr id="6" name="Picture 2" descr="http://www.outline-world-map.com/map-images-original/outline-blank-transparent-world-map-b1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598542"/>
            <a:ext cx="6840760" cy="316580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1810771" y="3297513"/>
            <a:ext cx="660534" cy="306478"/>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ZA" dirty="0" smtClean="0">
              <a:solidFill>
                <a:prstClr val="black"/>
              </a:solidFill>
              <a:ea typeface="ヒラギノ角ゴ Pro W3" pitchFamily="-128" charset="-128"/>
            </a:endParaRPr>
          </a:p>
        </p:txBody>
      </p:sp>
      <p:sp>
        <p:nvSpPr>
          <p:cNvPr id="8" name="Oval 7"/>
          <p:cNvSpPr/>
          <p:nvPr/>
        </p:nvSpPr>
        <p:spPr bwMode="auto">
          <a:xfrm>
            <a:off x="1547665" y="2983575"/>
            <a:ext cx="263106" cy="245053"/>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ZA" dirty="0" smtClean="0">
              <a:solidFill>
                <a:prstClr val="black"/>
              </a:solidFill>
              <a:ea typeface="ヒラギノ角ゴ Pro W3" pitchFamily="-128" charset="-128"/>
            </a:endParaRPr>
          </a:p>
        </p:txBody>
      </p:sp>
      <p:sp>
        <p:nvSpPr>
          <p:cNvPr id="9" name="Oval 8"/>
          <p:cNvSpPr/>
          <p:nvPr/>
        </p:nvSpPr>
        <p:spPr bwMode="auto">
          <a:xfrm>
            <a:off x="3851920" y="2960646"/>
            <a:ext cx="789319" cy="490106"/>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ZA" dirty="0" smtClean="0">
              <a:solidFill>
                <a:prstClr val="black"/>
              </a:solidFill>
              <a:ea typeface="ヒラギノ角ゴ Pro W3" pitchFamily="-128" charset="-128"/>
            </a:endParaRPr>
          </a:p>
        </p:txBody>
      </p:sp>
      <p:sp>
        <p:nvSpPr>
          <p:cNvPr id="10" name="Oval 9"/>
          <p:cNvSpPr/>
          <p:nvPr/>
        </p:nvSpPr>
        <p:spPr bwMode="auto">
          <a:xfrm>
            <a:off x="5917996" y="3328306"/>
            <a:ext cx="526212" cy="551369"/>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ZA" dirty="0" smtClean="0">
              <a:solidFill>
                <a:prstClr val="black"/>
              </a:solidFill>
              <a:ea typeface="ヒラギノ角ゴ Pro W3" pitchFamily="-128" charset="-128"/>
            </a:endParaRPr>
          </a:p>
        </p:txBody>
      </p:sp>
      <p:sp>
        <p:nvSpPr>
          <p:cNvPr id="16" name="Oval 15"/>
          <p:cNvSpPr/>
          <p:nvPr/>
        </p:nvSpPr>
        <p:spPr bwMode="auto">
          <a:xfrm>
            <a:off x="6732240" y="5080514"/>
            <a:ext cx="288032" cy="279648"/>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ZA" dirty="0" smtClean="0">
              <a:solidFill>
                <a:prstClr val="black"/>
              </a:solidFill>
              <a:ea typeface="ヒラギノ角ゴ Pro W3" pitchFamily="-128" charset="-128"/>
            </a:endParaRPr>
          </a:p>
        </p:txBody>
      </p:sp>
      <p:graphicFrame>
        <p:nvGraphicFramePr>
          <p:cNvPr id="17" name="Diagram 16"/>
          <p:cNvGraphicFramePr/>
          <p:nvPr>
            <p:extLst/>
          </p:nvPr>
        </p:nvGraphicFramePr>
        <p:xfrm>
          <a:off x="467544" y="851451"/>
          <a:ext cx="7848872" cy="217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86536" y="5779325"/>
            <a:ext cx="4600618" cy="461665"/>
          </a:xfrm>
          <a:prstGeom prst="rect">
            <a:avLst/>
          </a:prstGeom>
          <a:noFill/>
        </p:spPr>
        <p:txBody>
          <a:bodyPr wrap="none" rtlCol="0">
            <a:spAutoFit/>
          </a:bodyPr>
          <a:lstStyle/>
          <a:p>
            <a:r>
              <a:rPr lang="en-ZA" b="1" dirty="0" smtClean="0">
                <a:solidFill>
                  <a:srgbClr val="0070C0"/>
                </a:solidFill>
                <a:effectLst>
                  <a:outerShdw blurRad="38100" dist="38100" dir="2700000" algn="tl">
                    <a:srgbClr val="000000">
                      <a:alpha val="43137"/>
                    </a:srgbClr>
                  </a:outerShdw>
                </a:effectLst>
              </a:rPr>
              <a:t>DELEGATES REACHED: 115 000</a:t>
            </a:r>
            <a:endParaRPr lang="en-ZA"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63227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effectLst>
                  <a:outerShdw blurRad="38100" dist="38100" dir="2700000" algn="tl">
                    <a:srgbClr val="000000">
                      <a:alpha val="43137"/>
                    </a:srgbClr>
                  </a:outerShdw>
                </a:effectLst>
              </a:rPr>
              <a:t>ON-SITE EVENT SERVICES </a:t>
            </a:r>
            <a:endParaRPr lang="en-ZA" sz="2000" b="1" dirty="0">
              <a:effectLst>
                <a:outerShdw blurRad="38100" dist="38100" dir="2700000" algn="tl">
                  <a:srgbClr val="000000">
                    <a:alpha val="43137"/>
                  </a:srgbClr>
                </a:outerShdw>
              </a:effectLst>
            </a:endParaRPr>
          </a:p>
        </p:txBody>
      </p:sp>
      <p:graphicFrame>
        <p:nvGraphicFramePr>
          <p:cNvPr id="6" name="Diagram 5"/>
          <p:cNvGraphicFramePr/>
          <p:nvPr>
            <p:extLst/>
          </p:nvPr>
        </p:nvGraphicFramePr>
        <p:xfrm>
          <a:off x="395536" y="908720"/>
          <a:ext cx="8496944" cy="2519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86536" y="5779325"/>
            <a:ext cx="4419480" cy="461665"/>
          </a:xfrm>
          <a:prstGeom prst="rect">
            <a:avLst/>
          </a:prstGeom>
          <a:noFill/>
        </p:spPr>
        <p:txBody>
          <a:bodyPr wrap="none" rtlCol="0">
            <a:spAutoFit/>
          </a:bodyPr>
          <a:lstStyle/>
          <a:p>
            <a:r>
              <a:rPr lang="en-ZA" b="1" dirty="0" smtClean="0">
                <a:solidFill>
                  <a:srgbClr val="0070C0"/>
                </a:solidFill>
                <a:effectLst>
                  <a:outerShdw blurRad="38100" dist="38100" dir="2700000" algn="tl">
                    <a:srgbClr val="000000">
                      <a:alpha val="43137"/>
                    </a:srgbClr>
                  </a:outerShdw>
                </a:effectLst>
              </a:rPr>
              <a:t>DELEGATES REACHED: 40 000</a:t>
            </a:r>
            <a:endParaRPr lang="en-ZA" b="1" dirty="0">
              <a:solidFill>
                <a:srgbClr val="0070C0"/>
              </a:solidFill>
              <a:effectLst>
                <a:outerShdw blurRad="38100" dist="38100" dir="2700000" algn="tl">
                  <a:srgbClr val="000000">
                    <a:alpha val="43137"/>
                  </a:srgbClr>
                </a:outerShdw>
              </a:effectLst>
            </a:endParaRPr>
          </a:p>
        </p:txBody>
      </p:sp>
      <p:pic>
        <p:nvPicPr>
          <p:cNvPr id="1026" name="Picture 2" descr="http://saforestryonline.co.za/wp-content/uploads/2015/06/Logo_WFCXIV_en-simpl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523" y="3212976"/>
            <a:ext cx="2120753" cy="1860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fla.org/past-wlic/2015/files/assets/wlic/2015/images/theme/logo-2015_smal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3414416"/>
            <a:ext cx="9525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TAHZcC44FcEhrgUKnGKb9OIAvhJurbDbC3nAL9X998l1EICg5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1952" y="3683428"/>
            <a:ext cx="33147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ctrTitle"/>
          </p:nvPr>
        </p:nvSpPr>
        <p:spPr>
          <a:xfrm>
            <a:off x="614363" y="2565400"/>
            <a:ext cx="7773987" cy="2016125"/>
          </a:xfrm>
        </p:spPr>
        <p:txBody>
          <a:bodyPr/>
          <a:lstStyle/>
          <a:p>
            <a:pPr algn="ctr"/>
            <a:r>
              <a:rPr lang="en-US" altLang="en-US" sz="3200" b="1" dirty="0" smtClean="0"/>
              <a:t>Governance Information</a:t>
            </a:r>
          </a:p>
        </p:txBody>
      </p:sp>
      <p:sp>
        <p:nvSpPr>
          <p:cNvPr id="126979"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543F5E6E-DA6F-470A-8BE2-6C7433EAC82D}" type="slidenum">
              <a:rPr lang="en-US" altLang="en-US" sz="700">
                <a:solidFill>
                  <a:srgbClr val="000000"/>
                </a:solidFill>
                <a:ea typeface="ヒラギノ角ゴ Pro W3" charset="-128"/>
              </a:rPr>
              <a:pPr>
                <a:spcBef>
                  <a:spcPct val="0"/>
                </a:spcBef>
                <a:buClrTx/>
                <a:buSzTx/>
                <a:buFontTx/>
                <a:buNone/>
              </a:pPr>
              <a:t>48</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1563280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381000" y="379413"/>
            <a:ext cx="8382000" cy="457200"/>
          </a:xfrm>
        </p:spPr>
        <p:txBody>
          <a:bodyPr/>
          <a:lstStyle/>
          <a:p>
            <a:r>
              <a:rPr lang="en-ZA" altLang="en-US" sz="2000" b="1" dirty="0" smtClean="0"/>
              <a:t>South African Tourism Board</a:t>
            </a:r>
          </a:p>
        </p:txBody>
      </p:sp>
      <p:sp>
        <p:nvSpPr>
          <p:cNvPr id="3" name="Content Placeholder 2"/>
          <p:cNvSpPr>
            <a:spLocks noGrp="1"/>
          </p:cNvSpPr>
          <p:nvPr>
            <p:ph idx="1"/>
          </p:nvPr>
        </p:nvSpPr>
        <p:spPr>
          <a:xfrm>
            <a:off x="381000" y="801688"/>
            <a:ext cx="8540750" cy="5364162"/>
          </a:xfrm>
        </p:spPr>
        <p:txBody>
          <a:bodyPr/>
          <a:lstStyle/>
          <a:p>
            <a:pPr marL="0" indent="0" eaLnBrk="1" hangingPunct="1">
              <a:spcBef>
                <a:spcPct val="0"/>
              </a:spcBef>
              <a:buClrTx/>
              <a:buSzTx/>
              <a:buFont typeface="Arial" panose="020B0604020202020204" pitchFamily="34" charset="0"/>
              <a:buChar char="•"/>
              <a:defRPr/>
            </a:pPr>
            <a:endParaRPr lang="en-ZA" altLang="en-US" sz="1400" kern="1200" dirty="0" smtClean="0">
              <a:solidFill>
                <a:srgbClr val="000000"/>
              </a:solidFill>
              <a:ea typeface="ヒラギノ角ゴ Pro W3" pitchFamily="-84" charset="-128"/>
            </a:endParaRPr>
          </a:p>
          <a:p>
            <a:pPr algn="just">
              <a:spcBef>
                <a:spcPct val="0"/>
              </a:spcBef>
              <a:buClrTx/>
              <a:buSzTx/>
              <a:defRPr/>
            </a:pPr>
            <a:r>
              <a:rPr lang="en-ZA" altLang="en-US" sz="1400" kern="1200" dirty="0" smtClean="0">
                <a:solidFill>
                  <a:srgbClr val="000000"/>
                </a:solidFill>
                <a:ea typeface="ヒラギノ角ゴ Pro W3" pitchFamily="-84" charset="-128"/>
              </a:rPr>
              <a:t>In </a:t>
            </a:r>
            <a:r>
              <a:rPr lang="en-ZA" altLang="en-US" sz="1400" kern="1200" dirty="0">
                <a:solidFill>
                  <a:srgbClr val="000000"/>
                </a:solidFill>
                <a:ea typeface="ヒラギノ角ゴ Pro W3" pitchFamily="-84" charset="-128"/>
              </a:rPr>
              <a:t>accordance with the Tourism Act, the Minister of Tourism appoints members serving on the Board for a period of three </a:t>
            </a:r>
            <a:r>
              <a:rPr lang="en-ZA" altLang="en-US" sz="1400" kern="1200" dirty="0" smtClean="0">
                <a:solidFill>
                  <a:srgbClr val="000000"/>
                </a:solidFill>
                <a:ea typeface="ヒラギノ角ゴ Pro W3" pitchFamily="-84" charset="-128"/>
              </a:rPr>
              <a:t>years and consists of nine Non-Executive Directors and includes a representative from the National Department of Tourism.</a:t>
            </a:r>
          </a:p>
          <a:p>
            <a:pPr marL="0" indent="0" algn="just" eaLnBrk="1" hangingPunct="1">
              <a:spcBef>
                <a:spcPct val="0"/>
              </a:spcBef>
              <a:buClrTx/>
              <a:buSzTx/>
              <a:buFont typeface="Arial" panose="020B0604020202020204" pitchFamily="34" charset="0"/>
              <a:buChar char="•"/>
              <a:defRPr/>
            </a:pPr>
            <a:endParaRPr lang="en-ZA" altLang="en-US" sz="1400" kern="1200" dirty="0">
              <a:solidFill>
                <a:srgbClr val="000000"/>
              </a:solidFill>
              <a:ea typeface="ヒラギノ角ゴ Pro W3" pitchFamily="-84" charset="-128"/>
            </a:endParaRPr>
          </a:p>
          <a:p>
            <a:pPr algn="just" eaLnBrk="1" hangingPunct="1">
              <a:spcBef>
                <a:spcPct val="0"/>
              </a:spcBef>
              <a:buClrTx/>
              <a:buSzTx/>
              <a:defRPr/>
            </a:pPr>
            <a:r>
              <a:rPr lang="en-ZA" altLang="en-US" sz="1400" kern="1200" dirty="0" smtClean="0">
                <a:solidFill>
                  <a:srgbClr val="000000"/>
                </a:solidFill>
                <a:ea typeface="ヒラギノ角ゴ Pro W3" pitchFamily="-84" charset="-128"/>
              </a:rPr>
              <a:t>The Board members fulfil their roles, duties and functions with due regard to the fiduciary responsibilities bestowed on them in line with the Tourism Act and the King III </a:t>
            </a:r>
            <a:r>
              <a:rPr lang="en-ZA" altLang="en-US" sz="1400" kern="1200" dirty="0">
                <a:solidFill>
                  <a:srgbClr val="000000"/>
                </a:solidFill>
                <a:ea typeface="ヒラギノ角ゴ Pro W3" pitchFamily="-84" charset="-128"/>
              </a:rPr>
              <a:t>Report on Corporate </a:t>
            </a:r>
            <a:r>
              <a:rPr lang="en-ZA" altLang="en-US" sz="1400" kern="1200" dirty="0" smtClean="0">
                <a:solidFill>
                  <a:srgbClr val="000000"/>
                </a:solidFill>
                <a:ea typeface="ヒラギノ角ゴ Pro W3" pitchFamily="-84" charset="-128"/>
              </a:rPr>
              <a:t>Governance. </a:t>
            </a:r>
          </a:p>
          <a:p>
            <a:pPr marL="0" indent="0" algn="just" eaLnBrk="1" hangingPunct="1">
              <a:spcBef>
                <a:spcPct val="0"/>
              </a:spcBef>
              <a:buClrTx/>
              <a:buSzTx/>
              <a:buFont typeface="Times" panose="02020603050405020304" pitchFamily="18" charset="0"/>
              <a:buNone/>
              <a:defRPr/>
            </a:pPr>
            <a:endParaRPr lang="en-ZA" altLang="en-US" sz="1400" kern="1200" dirty="0">
              <a:solidFill>
                <a:srgbClr val="000000"/>
              </a:solidFill>
              <a:ea typeface="ヒラギノ角ゴ Pro W3" pitchFamily="-84" charset="-128"/>
            </a:endParaRPr>
          </a:p>
          <a:p>
            <a:pPr algn="just" eaLnBrk="1" hangingPunct="1">
              <a:spcBef>
                <a:spcPct val="0"/>
              </a:spcBef>
              <a:buClrTx/>
              <a:buSzTx/>
              <a:defRPr/>
            </a:pPr>
            <a:r>
              <a:rPr lang="en-ZA" altLang="en-US" sz="1400" kern="1200" dirty="0" smtClean="0">
                <a:solidFill>
                  <a:srgbClr val="000000"/>
                </a:solidFill>
                <a:ea typeface="ヒラギノ角ゴ Pro W3" pitchFamily="-84" charset="-128"/>
              </a:rPr>
              <a:t>The Board meets quarterly, or more frequently if circumstance require it to do so. The members provide oversight to the executive management by ensuring that all material matters are subject to Board approval. The Board meetings were well attended in the year under review.</a:t>
            </a:r>
          </a:p>
          <a:p>
            <a:pPr algn="just" eaLnBrk="1" hangingPunct="1">
              <a:spcBef>
                <a:spcPct val="0"/>
              </a:spcBef>
              <a:buClrTx/>
              <a:buSzTx/>
              <a:defRPr/>
            </a:pPr>
            <a:endParaRPr lang="en-ZA" altLang="en-US" sz="1400" kern="1200" dirty="0">
              <a:solidFill>
                <a:srgbClr val="000000"/>
              </a:solidFill>
              <a:ea typeface="ヒラギノ角ゴ Pro W3" pitchFamily="-84" charset="-128"/>
            </a:endParaRPr>
          </a:p>
          <a:p>
            <a:pPr algn="just" eaLnBrk="1" hangingPunct="1">
              <a:spcBef>
                <a:spcPct val="0"/>
              </a:spcBef>
              <a:buClrTx/>
              <a:buSzTx/>
              <a:defRPr/>
            </a:pPr>
            <a:r>
              <a:rPr lang="en-ZA" altLang="en-US" sz="1400" kern="1200" dirty="0" smtClean="0">
                <a:solidFill>
                  <a:srgbClr val="000000"/>
                </a:solidFill>
                <a:ea typeface="ヒラギノ角ゴ Pro W3" pitchFamily="-84" charset="-128"/>
              </a:rPr>
              <a:t>A Board effectiveness evaluation is conducted by the Board on an annual basis.</a:t>
            </a:r>
          </a:p>
          <a:p>
            <a:pPr algn="just" eaLnBrk="1" hangingPunct="1">
              <a:spcBef>
                <a:spcPct val="0"/>
              </a:spcBef>
              <a:buClrTx/>
              <a:buSzTx/>
              <a:defRPr/>
            </a:pPr>
            <a:endParaRPr lang="en-US" altLang="en-US" sz="1400" kern="1200" dirty="0">
              <a:solidFill>
                <a:srgbClr val="000000"/>
              </a:solidFill>
              <a:ea typeface="ヒラギノ角ゴ Pro W3" pitchFamily="-84" charset="-128"/>
            </a:endParaRPr>
          </a:p>
          <a:p>
            <a:pPr algn="just">
              <a:spcBef>
                <a:spcPct val="0"/>
              </a:spcBef>
              <a:buClrTx/>
              <a:buSzTx/>
              <a:defRPr/>
            </a:pPr>
            <a:r>
              <a:rPr lang="en-ZA" altLang="en-US" sz="1400" kern="1200" dirty="0" smtClean="0">
                <a:solidFill>
                  <a:srgbClr val="000000"/>
                </a:solidFill>
                <a:ea typeface="ヒラギノ角ゴ Pro W3" pitchFamily="-84" charset="-128"/>
              </a:rPr>
              <a:t>For </a:t>
            </a:r>
            <a:r>
              <a:rPr lang="en-ZA" altLang="en-US" sz="1400" kern="1200" dirty="0">
                <a:solidFill>
                  <a:srgbClr val="000000"/>
                </a:solidFill>
                <a:ea typeface="ヒラギノ角ゴ Pro W3" pitchFamily="-84" charset="-128"/>
              </a:rPr>
              <a:t>the period under review South African Tourism had two Boards, with the first Board’s term ending 31 May 2015. The current Board was appointed by the Minister with effect from 1 June 2015 for a period of three years. </a:t>
            </a:r>
            <a:endParaRPr lang="en-ZA" altLang="en-US" sz="1400" kern="1200" dirty="0" smtClean="0">
              <a:solidFill>
                <a:srgbClr val="000000"/>
              </a:solidFill>
              <a:ea typeface="ヒラギノ角ゴ Pro W3" pitchFamily="-84" charset="-128"/>
            </a:endParaRPr>
          </a:p>
          <a:p>
            <a:pPr marL="0" indent="0" algn="just" eaLnBrk="1" hangingPunct="1">
              <a:spcBef>
                <a:spcPct val="0"/>
              </a:spcBef>
              <a:buClrTx/>
              <a:buSzTx/>
              <a:buFont typeface="Times" panose="02020603050405020304" pitchFamily="18" charset="0"/>
              <a:buNone/>
              <a:defRPr/>
            </a:pPr>
            <a:endParaRPr lang="en-ZA" altLang="en-US" kern="1200" dirty="0" smtClean="0">
              <a:solidFill>
                <a:srgbClr val="000000"/>
              </a:solidFill>
              <a:ea typeface="ヒラギノ角ゴ Pro W3" pitchFamily="-84" charset="-128"/>
            </a:endParaRPr>
          </a:p>
          <a:p>
            <a:pPr marL="0" indent="0" algn="just" eaLnBrk="1" hangingPunct="1">
              <a:spcBef>
                <a:spcPct val="0"/>
              </a:spcBef>
              <a:buClrTx/>
              <a:buSzTx/>
              <a:buNone/>
              <a:defRPr/>
            </a:pPr>
            <a:endParaRPr lang="en-ZA" altLang="en-US" kern="1200" dirty="0">
              <a:solidFill>
                <a:srgbClr val="000000"/>
              </a:solidFill>
              <a:ea typeface="ヒラギノ角ゴ Pro W3" pitchFamily="-84" charset="-128"/>
            </a:endParaRPr>
          </a:p>
          <a:p>
            <a:pPr marL="0" indent="0" eaLnBrk="1" hangingPunct="1">
              <a:spcBef>
                <a:spcPct val="0"/>
              </a:spcBef>
              <a:buClrTx/>
              <a:buSzTx/>
              <a:buFont typeface="Arial" panose="020B0604020202020204" pitchFamily="34" charset="0"/>
              <a:buChar char="•"/>
              <a:defRPr/>
            </a:pPr>
            <a:endParaRPr lang="en-ZA" altLang="en-US"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kern="1200" dirty="0" smtClean="0">
              <a:solidFill>
                <a:srgbClr val="000000"/>
              </a:solidFill>
              <a:ea typeface="ヒラギノ角ゴ Pro W3" pitchFamily="-84" charset="-128"/>
            </a:endParaRPr>
          </a:p>
        </p:txBody>
      </p:sp>
      <p:sp>
        <p:nvSpPr>
          <p:cNvPr id="2" name="TextBox 1"/>
          <p:cNvSpPr txBox="1"/>
          <p:nvPr/>
        </p:nvSpPr>
        <p:spPr>
          <a:xfrm>
            <a:off x="2590800" y="5715000"/>
            <a:ext cx="184731" cy="461665"/>
          </a:xfrm>
          <a:prstGeom prst="rect">
            <a:avLst/>
          </a:prstGeom>
          <a:noFill/>
        </p:spPr>
        <p:txBody>
          <a:bodyPr wrap="none" rtlCol="0">
            <a:spAutoFit/>
          </a:bodyPr>
          <a:lstStyle/>
          <a:p>
            <a:endParaRPr lang="en-ZA" dirty="0"/>
          </a:p>
        </p:txBody>
      </p:sp>
      <p:sp>
        <p:nvSpPr>
          <p:cNvPr id="5" name="TextBox 4"/>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65 - 82 </a:t>
            </a:r>
            <a:endParaRPr lang="en-ZA" sz="1100" dirty="0">
              <a:solidFill>
                <a:srgbClr val="000000"/>
              </a:solidFill>
            </a:endParaRPr>
          </a:p>
        </p:txBody>
      </p:sp>
    </p:spTree>
    <p:extLst>
      <p:ext uri="{BB962C8B-B14F-4D97-AF65-F5344CB8AC3E}">
        <p14:creationId xmlns:p14="http://schemas.microsoft.com/office/powerpoint/2010/main" val="4215738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323850" y="274638"/>
            <a:ext cx="8362950" cy="922337"/>
          </a:xfrm>
        </p:spPr>
        <p:txBody>
          <a:bodyPr/>
          <a:lstStyle/>
          <a:p>
            <a:r>
              <a:rPr lang="en-ZA" altLang="en-US" sz="2000" b="1" dirty="0" smtClean="0">
                <a:cs typeface="Arial" panose="020B0604020202020204" pitchFamily="34" charset="0"/>
              </a:rPr>
              <a:t>Organisational Values</a:t>
            </a:r>
          </a:p>
        </p:txBody>
      </p:sp>
      <p:sp>
        <p:nvSpPr>
          <p:cNvPr id="3" name="Content Placeholder 2"/>
          <p:cNvSpPr>
            <a:spLocks noGrp="1"/>
          </p:cNvSpPr>
          <p:nvPr>
            <p:ph sz="half" idx="1"/>
          </p:nvPr>
        </p:nvSpPr>
        <p:spPr>
          <a:xfrm>
            <a:off x="323850" y="838200"/>
            <a:ext cx="8058150" cy="5029200"/>
          </a:xfrm>
          <a:solidFill>
            <a:schemeClr val="bg1">
              <a:lumMod val="95000"/>
            </a:schemeClr>
          </a:solidFill>
        </p:spPr>
        <p:txBody>
          <a:bodyPr/>
          <a:lstStyle/>
          <a:p>
            <a:pPr marL="0" indent="0">
              <a:buFont typeface="Arial" panose="020B0604020202020204" pitchFamily="34" charset="0"/>
              <a:buNone/>
              <a:defRPr/>
            </a:pPr>
            <a:r>
              <a:rPr lang="en-ZA" sz="1400" b="1" dirty="0" smtClean="0">
                <a:solidFill>
                  <a:prstClr val="black"/>
                </a:solidFill>
                <a:cs typeface="Arial" panose="020B0604020202020204" pitchFamily="34" charset="0"/>
              </a:rPr>
              <a:t>Our values </a:t>
            </a:r>
            <a:r>
              <a:rPr lang="en-ZA" sz="1400" b="1" dirty="0">
                <a:solidFill>
                  <a:prstClr val="black"/>
                </a:solidFill>
                <a:cs typeface="Arial" panose="020B0604020202020204" pitchFamily="34" charset="0"/>
              </a:rPr>
              <a:t>are</a:t>
            </a:r>
            <a:r>
              <a:rPr lang="en-ZA" sz="1400" b="1" dirty="0" smtClean="0">
                <a:solidFill>
                  <a:prstClr val="black"/>
                </a:solidFill>
                <a:cs typeface="Arial" panose="020B0604020202020204" pitchFamily="34" charset="0"/>
              </a:rPr>
              <a:t>:</a:t>
            </a:r>
          </a:p>
          <a:p>
            <a:pPr marL="0" indent="0">
              <a:buFont typeface="Arial" panose="020B0604020202020204" pitchFamily="34" charset="0"/>
              <a:buNone/>
              <a:defRPr/>
            </a:pPr>
            <a:endParaRPr lang="en-ZA" sz="1400" b="1" dirty="0" smtClean="0">
              <a:solidFill>
                <a:prstClr val="black"/>
              </a:solidFill>
              <a:cs typeface="Arial" panose="020B0604020202020204" pitchFamily="34" charset="0"/>
            </a:endParaRPr>
          </a:p>
          <a:p>
            <a:pPr>
              <a:defRPr/>
            </a:pPr>
            <a:r>
              <a:rPr lang="en-ZA" sz="1400" dirty="0" smtClean="0">
                <a:cs typeface="Arial" panose="020B0604020202020204" pitchFamily="34" charset="0"/>
              </a:rPr>
              <a:t>Showing respect </a:t>
            </a:r>
            <a:r>
              <a:rPr lang="en-ZA" sz="1400" dirty="0">
                <a:cs typeface="Arial" panose="020B0604020202020204" pitchFamily="34" charset="0"/>
              </a:rPr>
              <a:t>and recognition for our people</a:t>
            </a:r>
            <a:r>
              <a:rPr lang="en-ZA" sz="1400" dirty="0" smtClean="0">
                <a:cs typeface="Arial" panose="020B0604020202020204" pitchFamily="34" charset="0"/>
              </a:rPr>
              <a:t>;</a:t>
            </a:r>
          </a:p>
          <a:p>
            <a:pPr>
              <a:defRPr/>
            </a:pPr>
            <a:endParaRPr lang="en-ZA" sz="1400" dirty="0">
              <a:cs typeface="Arial" panose="020B0604020202020204" pitchFamily="34" charset="0"/>
            </a:endParaRPr>
          </a:p>
          <a:p>
            <a:pPr>
              <a:defRPr/>
            </a:pPr>
            <a:r>
              <a:rPr lang="en-ZA" sz="1400" dirty="0" smtClean="0">
                <a:cs typeface="Arial" panose="020B0604020202020204" pitchFamily="34" charset="0"/>
              </a:rPr>
              <a:t>Acting </a:t>
            </a:r>
            <a:r>
              <a:rPr lang="en-ZA" sz="1400" dirty="0">
                <a:cs typeface="Arial" panose="020B0604020202020204" pitchFamily="34" charset="0"/>
              </a:rPr>
              <a:t>with integrity</a:t>
            </a:r>
            <a:r>
              <a:rPr lang="en-ZA" sz="1400" dirty="0" smtClean="0">
                <a:cs typeface="Arial" panose="020B0604020202020204" pitchFamily="34" charset="0"/>
              </a:rPr>
              <a:t>;</a:t>
            </a:r>
          </a:p>
          <a:p>
            <a:pPr>
              <a:defRPr/>
            </a:pPr>
            <a:endParaRPr lang="en-ZA" sz="1400" dirty="0">
              <a:cs typeface="Arial" panose="020B0604020202020204" pitchFamily="34" charset="0"/>
            </a:endParaRPr>
          </a:p>
          <a:p>
            <a:pPr>
              <a:defRPr/>
            </a:pPr>
            <a:r>
              <a:rPr lang="en-ZA" sz="1400" dirty="0" smtClean="0">
                <a:cs typeface="Arial" panose="020B0604020202020204" pitchFamily="34" charset="0"/>
              </a:rPr>
              <a:t>Caring </a:t>
            </a:r>
            <a:r>
              <a:rPr lang="en-ZA" sz="1400" dirty="0">
                <a:cs typeface="Arial" panose="020B0604020202020204" pitchFamily="34" charset="0"/>
              </a:rPr>
              <a:t>for our employees</a:t>
            </a:r>
            <a:r>
              <a:rPr lang="en-ZA" sz="1400" dirty="0" smtClean="0">
                <a:cs typeface="Arial" panose="020B0604020202020204" pitchFamily="34" charset="0"/>
              </a:rPr>
              <a:t>;</a:t>
            </a:r>
          </a:p>
          <a:p>
            <a:pPr>
              <a:defRPr/>
            </a:pPr>
            <a:endParaRPr lang="en-ZA" sz="1400" dirty="0">
              <a:cs typeface="Arial" panose="020B0604020202020204" pitchFamily="34" charset="0"/>
            </a:endParaRPr>
          </a:p>
          <a:p>
            <a:pPr>
              <a:defRPr/>
            </a:pPr>
            <a:r>
              <a:rPr lang="en-ZA" sz="1400" dirty="0" smtClean="0">
                <a:cs typeface="Arial" panose="020B0604020202020204" pitchFamily="34" charset="0"/>
              </a:rPr>
              <a:t>Exercising responsibility </a:t>
            </a:r>
            <a:r>
              <a:rPr lang="en-ZA" sz="1400" dirty="0">
                <a:cs typeface="Arial" panose="020B0604020202020204" pitchFamily="34" charset="0"/>
              </a:rPr>
              <a:t>and </a:t>
            </a:r>
            <a:r>
              <a:rPr lang="en-ZA" sz="1400" dirty="0" smtClean="0">
                <a:cs typeface="Arial" panose="020B0604020202020204" pitchFamily="34" charset="0"/>
              </a:rPr>
              <a:t>accepting accountability </a:t>
            </a:r>
            <a:r>
              <a:rPr lang="en-ZA" sz="1400" dirty="0">
                <a:cs typeface="Arial" panose="020B0604020202020204" pitchFamily="34" charset="0"/>
              </a:rPr>
              <a:t>for the outcomes of our actions; </a:t>
            </a:r>
            <a:r>
              <a:rPr lang="en-ZA" sz="1400" dirty="0" smtClean="0">
                <a:cs typeface="Arial" panose="020B0604020202020204" pitchFamily="34" charset="0"/>
              </a:rPr>
              <a:t>and</a:t>
            </a:r>
          </a:p>
          <a:p>
            <a:pPr>
              <a:defRPr/>
            </a:pPr>
            <a:endParaRPr lang="en-ZA" sz="1400" dirty="0">
              <a:cs typeface="Arial" panose="020B0604020202020204" pitchFamily="34" charset="0"/>
            </a:endParaRPr>
          </a:p>
          <a:p>
            <a:pPr>
              <a:defRPr/>
            </a:pPr>
            <a:r>
              <a:rPr lang="en-ZA" sz="1400" dirty="0" smtClean="0">
                <a:cs typeface="Arial" panose="020B0604020202020204" pitchFamily="34" charset="0"/>
              </a:rPr>
              <a:t>Pushing </a:t>
            </a:r>
            <a:r>
              <a:rPr lang="en-ZA" sz="1400" dirty="0">
                <a:cs typeface="Arial" panose="020B0604020202020204" pitchFamily="34" charset="0"/>
              </a:rPr>
              <a:t>the boundaries of excellence in everything we do.</a:t>
            </a:r>
          </a:p>
          <a:p>
            <a:pPr marL="0" indent="0">
              <a:buNone/>
              <a:defRPr/>
            </a:pPr>
            <a:endParaRPr lang="en-ZA" sz="1400" dirty="0">
              <a:latin typeface="Arial" panose="020B0604020202020204" pitchFamily="34" charset="0"/>
              <a:cs typeface="Arial" panose="020B0604020202020204" pitchFamily="34" charset="0"/>
            </a:endParaRPr>
          </a:p>
        </p:txBody>
      </p:sp>
      <p:sp>
        <p:nvSpPr>
          <p:cNvPr id="4" name="TextBox 3"/>
          <p:cNvSpPr txBox="1"/>
          <p:nvPr/>
        </p:nvSpPr>
        <p:spPr>
          <a:xfrm>
            <a:off x="323850" y="6447895"/>
            <a:ext cx="607859" cy="200055"/>
          </a:xfrm>
          <a:prstGeom prst="rect">
            <a:avLst/>
          </a:prstGeom>
          <a:noFill/>
        </p:spPr>
        <p:txBody>
          <a:bodyPr wrap="none" rtlCol="0">
            <a:spAutoFit/>
          </a:bodyPr>
          <a:lstStyle/>
          <a:p>
            <a:r>
              <a:rPr lang="en-ZA" sz="700" dirty="0" smtClean="0"/>
              <a:t>Slide no. 5</a:t>
            </a:r>
            <a:endParaRPr lang="en-ZA" sz="700" dirty="0"/>
          </a:p>
        </p:txBody>
      </p:sp>
      <p:sp>
        <p:nvSpPr>
          <p:cNvPr id="2" name="TextBox 1"/>
          <p:cNvSpPr txBox="1"/>
          <p:nvPr/>
        </p:nvSpPr>
        <p:spPr>
          <a:xfrm>
            <a:off x="3352800" y="6447895"/>
            <a:ext cx="1651414" cy="261610"/>
          </a:xfrm>
          <a:prstGeom prst="rect">
            <a:avLst/>
          </a:prstGeom>
          <a:noFill/>
        </p:spPr>
        <p:txBody>
          <a:bodyPr wrap="none" rtlCol="0">
            <a:spAutoFit/>
          </a:bodyPr>
          <a:lstStyle/>
          <a:p>
            <a:pPr lvl="0"/>
            <a:r>
              <a:rPr lang="en-US" sz="1100" dirty="0">
                <a:solidFill>
                  <a:srgbClr val="000000"/>
                </a:solidFill>
              </a:rPr>
              <a:t>Annual Report Page 22</a:t>
            </a:r>
            <a:endParaRPr lang="en-ZA" sz="1100" dirty="0">
              <a:solidFill>
                <a:srgbClr val="000000"/>
              </a:solidFill>
            </a:endParaRPr>
          </a:p>
        </p:txBody>
      </p:sp>
    </p:spTree>
    <p:extLst>
      <p:ext uri="{BB962C8B-B14F-4D97-AF65-F5344CB8AC3E}">
        <p14:creationId xmlns:p14="http://schemas.microsoft.com/office/powerpoint/2010/main" val="389000318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Board </a:t>
            </a:r>
            <a:r>
              <a:rPr lang="en-ZA" sz="2000" b="1" dirty="0" smtClean="0"/>
              <a:t>Tenure </a:t>
            </a:r>
            <a:r>
              <a:rPr lang="en-ZA" sz="2000" b="1" dirty="0"/>
              <a:t>ended 31 May </a:t>
            </a:r>
            <a:r>
              <a:rPr lang="en-ZA" sz="2000" b="1" dirty="0" smtClean="0"/>
              <a:t>2015</a:t>
            </a:r>
            <a:endParaRPr lang="en-ZA"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7908542"/>
              </p:ext>
            </p:extLst>
          </p:nvPr>
        </p:nvGraphicFramePr>
        <p:xfrm>
          <a:off x="381001" y="761999"/>
          <a:ext cx="8229599" cy="5105400"/>
        </p:xfrm>
        <a:graphic>
          <a:graphicData uri="http://schemas.openxmlformats.org/drawingml/2006/table">
            <a:tbl>
              <a:tblPr firstRow="1" firstCol="1" bandRow="1" bandCol="1"/>
              <a:tblGrid>
                <a:gridCol w="4442831"/>
                <a:gridCol w="1906860"/>
                <a:gridCol w="1879908"/>
              </a:tblGrid>
              <a:tr h="852647">
                <a:tc>
                  <a:txBody>
                    <a:bodyPr/>
                    <a:lstStyle/>
                    <a:p>
                      <a:pPr algn="just">
                        <a:lnSpc>
                          <a:spcPct val="115000"/>
                        </a:lnSpc>
                        <a:spcAft>
                          <a:spcPts val="0"/>
                        </a:spcAft>
                      </a:pPr>
                      <a:r>
                        <a:rPr lang="en-ZA"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Aft>
                          <a:spcPts val="0"/>
                        </a:spcAft>
                      </a:pPr>
                      <a:r>
                        <a:rPr lang="en-ZA" sz="12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Special Board Meeting</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Aft>
                          <a:spcPts val="0"/>
                        </a:spcAft>
                      </a:pPr>
                      <a:r>
                        <a:rPr lang="en-ZA" sz="12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Board Meeting</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85788">
                <a:tc>
                  <a:txBody>
                    <a:bodyPr/>
                    <a:lstStyle/>
                    <a:p>
                      <a:pPr algn="just">
                        <a:lnSpc>
                          <a:spcPct val="115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NAME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21 April 2015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Calibri" panose="020F0502020204030204" pitchFamily="34" charset="0"/>
                          <a:ea typeface="Times New Roman" panose="02020603050405020304" pitchFamily="18" charset="0"/>
                          <a:cs typeface="Times New Roman" panose="02020603050405020304" pitchFamily="18" charset="0"/>
                        </a:rPr>
                        <a:t>29 May 2015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873">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Zweli Mntambo (Chairperson)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Siza Mzimela (Deputy Chairperson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Ayanda Ntsaluba</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Graham Wood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Dirk van Schalkwyk</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Kananelo Makhetha</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Thebe Ikalafeng</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Tumi Makgabo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Monwabisi Kalawe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8">
                <a:tc>
                  <a:txBody>
                    <a:bodyPr/>
                    <a:lstStyle/>
                    <a:p>
                      <a:pPr algn="just">
                        <a:lnSpc>
                          <a:spcPct val="115000"/>
                        </a:lnSpc>
                        <a:spcAft>
                          <a:spcPts val="0"/>
                        </a:spcAft>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Miller Matola</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7751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ZA" sz="2000" b="1" dirty="0" smtClean="0">
                <a:latin typeface="+mn-lt"/>
                <a:ea typeface="Times New Roman" panose="02020603050405020304" pitchFamily="18" charset="0"/>
                <a:cs typeface="Arial" panose="020B0604020202020204" pitchFamily="34" charset="0"/>
              </a:rPr>
              <a:t>Newly </a:t>
            </a:r>
            <a:r>
              <a:rPr lang="en-ZA" sz="2000" b="1" dirty="0">
                <a:latin typeface="+mn-lt"/>
                <a:ea typeface="Times New Roman" panose="02020603050405020304" pitchFamily="18" charset="0"/>
                <a:cs typeface="Arial" panose="020B0604020202020204" pitchFamily="34" charset="0"/>
              </a:rPr>
              <a:t>A</a:t>
            </a:r>
            <a:r>
              <a:rPr lang="en-ZA" sz="2000" b="1" dirty="0" smtClean="0">
                <a:latin typeface="+mn-lt"/>
                <a:ea typeface="Times New Roman" panose="02020603050405020304" pitchFamily="18" charset="0"/>
                <a:cs typeface="Arial" panose="020B0604020202020204" pitchFamily="34" charset="0"/>
              </a:rPr>
              <a:t>ppointed Board from 1 </a:t>
            </a:r>
            <a:r>
              <a:rPr lang="en-ZA" sz="2000" b="1" dirty="0">
                <a:latin typeface="+mn-lt"/>
                <a:ea typeface="Times New Roman" panose="02020603050405020304" pitchFamily="18" charset="0"/>
                <a:cs typeface="Arial" panose="020B0604020202020204" pitchFamily="34" charset="0"/>
              </a:rPr>
              <a:t>June </a:t>
            </a:r>
            <a:r>
              <a:rPr lang="en-ZA" sz="2000" b="1" dirty="0" smtClean="0">
                <a:latin typeface="+mn-lt"/>
                <a:ea typeface="Times New Roman" panose="02020603050405020304" pitchFamily="18" charset="0"/>
                <a:cs typeface="Arial" panose="020B0604020202020204" pitchFamily="34" charset="0"/>
              </a:rPr>
              <a:t>2015</a:t>
            </a:r>
            <a:r>
              <a:rPr lang="en-ZA" sz="1600" dirty="0">
                <a:latin typeface="Calibri" panose="020F0502020204030204" pitchFamily="34" charset="0"/>
                <a:ea typeface="Times New Roman" panose="02020603050405020304" pitchFamily="18" charset="0"/>
                <a:cs typeface="Times New Roman" panose="02020603050405020304" pitchFamily="18" charset="0"/>
              </a:rPr>
              <a:t/>
            </a:r>
            <a:br>
              <a:rPr lang="en-ZA" sz="1600"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62953"/>
              </p:ext>
            </p:extLst>
          </p:nvPr>
        </p:nvGraphicFramePr>
        <p:xfrm>
          <a:off x="380999" y="762003"/>
          <a:ext cx="8458202" cy="5447697"/>
        </p:xfrm>
        <a:graphic>
          <a:graphicData uri="http://schemas.openxmlformats.org/drawingml/2006/table">
            <a:tbl>
              <a:tblPr firstRow="1" firstCol="1" bandRow="1" bandCol="1"/>
              <a:tblGrid>
                <a:gridCol w="1508943"/>
                <a:gridCol w="514259"/>
                <a:gridCol w="505801"/>
                <a:gridCol w="505801"/>
                <a:gridCol w="757855"/>
                <a:gridCol w="881344"/>
                <a:gridCol w="756163"/>
                <a:gridCol w="757855"/>
                <a:gridCol w="757855"/>
                <a:gridCol w="757855"/>
                <a:gridCol w="754471"/>
              </a:tblGrid>
              <a:tr h="499103">
                <a:tc>
                  <a:txBody>
                    <a:bodyPr/>
                    <a:lstStyle/>
                    <a:p>
                      <a:pPr algn="just">
                        <a:spcAft>
                          <a:spcPts val="0"/>
                        </a:spcAft>
                      </a:pPr>
                      <a:r>
                        <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gridSpan="3">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Board Induction</a:t>
                      </a:r>
                      <a:endParaRPr lang="en-ZA" sz="10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en-ZA" sz="10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ZA"/>
                    </a:p>
                  </a:txBody>
                  <a:tcPr/>
                </a:tc>
                <a:tc hMerge="1">
                  <a:txBody>
                    <a:bodyPr/>
                    <a:lstStyle/>
                    <a:p>
                      <a:endParaRPr lang="en-ZA"/>
                    </a:p>
                  </a:txBody>
                  <a:tcPr/>
                </a:tc>
                <a:tc>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Blue Skies Session</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Board Lekgotla</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Special Board Meeting</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Board Meeting</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Board Meeting</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Board Meeting</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Board Meeting</a:t>
                      </a:r>
                      <a:endParaRPr lang="en-ZA"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28775">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NAME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5-Jun-15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3-Jul-15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4-Mar-16</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22-</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Jul-</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23-25 AUGUST 2015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26-</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Oct-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9-</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Nov-</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Dec-</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12-</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Feb-</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16</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16-</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Mar-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16</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700">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Zweli Mntambo </a:t>
                      </a:r>
                      <a:r>
                        <a:rPr lang="en-ZA" sz="1000" i="1" dirty="0">
                          <a:effectLst/>
                          <a:latin typeface="Calibri" panose="020F0502020204030204" pitchFamily="34" charset="0"/>
                          <a:ea typeface="Times New Roman" panose="02020603050405020304" pitchFamily="18" charset="0"/>
                          <a:cs typeface="Times New Roman" panose="02020603050405020304" pitchFamily="18" charset="0"/>
                        </a:rPr>
                        <a:t>(Chairperson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i="1" dirty="0">
                          <a:effectLst/>
                          <a:latin typeface="Calibri" panose="020F0502020204030204" pitchFamily="34" charset="0"/>
                          <a:ea typeface="Times New Roman" panose="02020603050405020304" pitchFamily="18" charset="0"/>
                          <a:cs typeface="Times New Roman" panose="02020603050405020304" pitchFamily="18" charset="0"/>
                        </a:rPr>
                        <a:t>resigned on 22 October 2015)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742">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 Tanya Abrahamse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Calibri" panose="020F0502020204030204" pitchFamily="34" charset="0"/>
                          <a:ea typeface="Times New Roman" panose="02020603050405020304" pitchFamily="18" charset="0"/>
                          <a:cs typeface="Times New Roman" panose="02020603050405020304" pitchFamily="18" charset="0"/>
                        </a:rPr>
                        <a:t>(Deputy Chairperson </a:t>
                      </a:r>
                    </a:p>
                    <a:p>
                      <a:pPr algn="just">
                        <a:spcAft>
                          <a:spcPts val="0"/>
                        </a:spcAft>
                      </a:pPr>
                      <a:r>
                        <a:rPr lang="en-ZA" sz="1000" i="1" dirty="0">
                          <a:effectLst/>
                          <a:latin typeface="Calibri" panose="020F0502020204030204" pitchFamily="34" charset="0"/>
                          <a:ea typeface="Times New Roman" panose="02020603050405020304" pitchFamily="18" charset="0"/>
                          <a:cs typeface="Times New Roman" panose="02020603050405020304" pitchFamily="18" charset="0"/>
                        </a:rPr>
                        <a:t>appointed acting chairperson on 27 October 2015)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Ayanda Ntsaluba</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Graham Wood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Thebe Ikalafeng</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Chichi Maponya</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Oregan Hoskins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775">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Monhla Hlahla</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i="1" dirty="0">
                          <a:effectLst/>
                          <a:latin typeface="Calibri" panose="020F0502020204030204" pitchFamily="34" charset="0"/>
                          <a:ea typeface="Times New Roman" panose="02020603050405020304" pitchFamily="18" charset="0"/>
                          <a:cs typeface="Times New Roman" panose="02020603050405020304" pitchFamily="18" charset="0"/>
                        </a:rPr>
                        <a:t>(resigned on 04 January 2016)</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 Michelle Constant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 Colin Bell</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 Amor Malan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50">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Judy Nwokedi</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Mmaditonki Setwaba</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rowSpan="2">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Iraj Abedian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i="1" dirty="0">
                          <a:effectLst/>
                          <a:latin typeface="Calibri" panose="020F0502020204030204" pitchFamily="34" charset="0"/>
                          <a:ea typeface="Times New Roman" panose="02020603050405020304" pitchFamily="18" charset="0"/>
                          <a:cs typeface="Times New Roman" panose="02020603050405020304" pitchFamily="18" charset="0"/>
                        </a:rPr>
                        <a:t>(resigned on 27 July 2015)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1000" i="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1000" i="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6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004">
                <a:tc>
                  <a:txBody>
                    <a:bodyPr/>
                    <a:lstStyle/>
                    <a:p>
                      <a:pPr algn="just">
                        <a:spcAft>
                          <a:spcPts val="0"/>
                        </a:spcAft>
                      </a:pPr>
                      <a:r>
                        <a:rPr lang="en-ZA" sz="1000" b="1" dirty="0">
                          <a:effectLst/>
                          <a:latin typeface="Calibri" panose="020F0502020204030204" pitchFamily="34" charset="0"/>
                          <a:ea typeface="Times New Roman" panose="02020603050405020304" pitchFamily="18" charset="0"/>
                          <a:cs typeface="Times New Roman" panose="02020603050405020304" pitchFamily="18" charset="0"/>
                        </a:rPr>
                        <a:t>Yacoob Abba Omar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i="1" dirty="0">
                          <a:effectLst/>
                          <a:latin typeface="Calibri" panose="020F0502020204030204" pitchFamily="34" charset="0"/>
                          <a:ea typeface="Times New Roman" panose="02020603050405020304" pitchFamily="18" charset="0"/>
                          <a:cs typeface="Times New Roman" panose="02020603050405020304" pitchFamily="18" charset="0"/>
                        </a:rPr>
                        <a:t>(appointed on 19 November 2015)</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i="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i="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0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63" marR="56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2304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hangingPunct="0"/>
            <a:r>
              <a:rPr lang="en-ZA" altLang="en-US" sz="2000" b="1" kern="1200" dirty="0" smtClean="0">
                <a:solidFill>
                  <a:srgbClr val="000000"/>
                </a:solidFill>
                <a:ea typeface="Times New Roman" panose="02020603050405020304" pitchFamily="18" charset="0"/>
                <a:cs typeface="Arial" panose="020B0604020202020204" pitchFamily="34" charset="0"/>
              </a:rPr>
              <a:t>Board Remuneration For </a:t>
            </a:r>
            <a:r>
              <a:rPr lang="en-ZA" altLang="en-US" sz="2000" b="1" kern="1200" dirty="0">
                <a:solidFill>
                  <a:srgbClr val="000000"/>
                </a:solidFill>
                <a:ea typeface="Times New Roman" panose="02020603050405020304" pitchFamily="18" charset="0"/>
                <a:cs typeface="Arial" panose="020B0604020202020204" pitchFamily="34" charset="0"/>
              </a:rPr>
              <a:t>the period 1 April 2015 to 31 May 2015</a:t>
            </a:r>
            <a:r>
              <a:rPr lang="en-ZA" altLang="en-US" sz="600" kern="1200" dirty="0">
                <a:solidFill>
                  <a:srgbClr val="000000"/>
                </a:solidFill>
                <a:latin typeface="Arial" charset="0"/>
              </a:rPr>
              <a:t/>
            </a:r>
            <a:br>
              <a:rPr lang="en-ZA" altLang="en-US" sz="600" kern="1200" dirty="0">
                <a:solidFill>
                  <a:srgbClr val="000000"/>
                </a:solidFill>
                <a:latin typeface="Arial" charset="0"/>
              </a:rPr>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3252439"/>
              </p:ext>
            </p:extLst>
          </p:nvPr>
        </p:nvGraphicFramePr>
        <p:xfrm>
          <a:off x="381000" y="761998"/>
          <a:ext cx="8382000" cy="5410203"/>
        </p:xfrm>
        <a:graphic>
          <a:graphicData uri="http://schemas.openxmlformats.org/drawingml/2006/table">
            <a:tbl>
              <a:tblPr firstRow="1" firstCol="1" bandRow="1" bandCol="1"/>
              <a:tblGrid>
                <a:gridCol w="1384706"/>
                <a:gridCol w="1020927"/>
                <a:gridCol w="1059485"/>
                <a:gridCol w="1424940"/>
                <a:gridCol w="967283"/>
                <a:gridCol w="1282446"/>
                <a:gridCol w="1242213"/>
              </a:tblGrid>
              <a:tr h="364389">
                <a:tc>
                  <a:txBody>
                    <a:bodyPr/>
                    <a:lstStyle/>
                    <a:p>
                      <a:pPr algn="just">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Name</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 </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Flights</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Accommodation</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Car-hire</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Remuneration</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Total</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710234">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Zweli Mntambo (Chairperson)</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Resigned </a:t>
                      </a:r>
                      <a:endParaRPr lang="en-ZA" sz="1050" dirty="0">
                        <a:effectLst/>
                        <a:latin typeface="+mn-lt"/>
                        <a:ea typeface="Times New Roman" panose="02020603050405020304" pitchFamily="18" charset="0"/>
                        <a:cs typeface="Times New Roman" panose="02020603050405020304" pitchFamily="18" charset="0"/>
                      </a:endParaRPr>
                    </a:p>
                    <a:p>
                      <a:pPr algn="just">
                        <a:spcAft>
                          <a:spcPts val="0"/>
                        </a:spcAft>
                      </a:pPr>
                      <a:r>
                        <a:rPr lang="en-ZA" sz="1050" dirty="0">
                          <a:effectLst/>
                          <a:latin typeface="+mn-lt"/>
                          <a:ea typeface="Times New Roman" panose="02020603050405020304" pitchFamily="18" charset="0"/>
                          <a:cs typeface="Arial" panose="020B0604020202020204" pitchFamily="34" charset="0"/>
                        </a:rPr>
                        <a:t>22 October 2015</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234">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Sizakele Mzimela (Deputy Chairperson)</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Kananelo Makhetha</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4 406.67</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4 406.67</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Ayanda Ntsaluba</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Tumi Makgabo</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42 677.72</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42 677.72</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234">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Dirk Van Schalkwyk</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Graham Wood</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4 705.65</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1 300.00</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6 005.65</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Thebe Ikalafeng</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Miller Matola</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Monwabisi Kalawe</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389">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Times New Roman" panose="02020603050405020304" pitchFamily="18" charset="0"/>
                        </a:rPr>
                        <a:t>51  790.04</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Times New Roman" panose="02020603050405020304" pitchFamily="18" charset="0"/>
                        </a:rPr>
                        <a:t>1 300.00</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Times New Roman" panose="02020603050405020304" pitchFamily="18" charset="0"/>
                        </a:rPr>
                        <a:t>53 090.04</a:t>
                      </a:r>
                      <a:endParaRPr lang="en-ZA" sz="1050" dirty="0">
                        <a:effectLst/>
                        <a:latin typeface="+mn-lt"/>
                        <a:ea typeface="Times New Roman" panose="02020603050405020304" pitchFamily="18" charset="0"/>
                        <a:cs typeface="Times New Roman" panose="02020603050405020304" pitchFamily="18"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9427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ZA" sz="2000" b="1" dirty="0" smtClean="0">
                <a:ea typeface="Times New Roman" panose="02020603050405020304" pitchFamily="18" charset="0"/>
                <a:cs typeface="Arial" panose="020B0604020202020204" pitchFamily="34" charset="0"/>
              </a:rPr>
              <a:t>Board Remuneration For </a:t>
            </a:r>
            <a:r>
              <a:rPr lang="en-ZA" sz="2000" b="1" dirty="0">
                <a:ea typeface="Times New Roman" panose="02020603050405020304" pitchFamily="18" charset="0"/>
                <a:cs typeface="Arial" panose="020B0604020202020204" pitchFamily="34" charset="0"/>
              </a:rPr>
              <a:t>the period 1 June 2015 to 31 March 2016</a:t>
            </a:r>
            <a:r>
              <a:rPr lang="en-ZA" sz="1600" dirty="0">
                <a:latin typeface="Calibri" panose="020F0502020204030204" pitchFamily="34" charset="0"/>
                <a:ea typeface="Times New Roman" panose="02020603050405020304" pitchFamily="18" charset="0"/>
                <a:cs typeface="Times New Roman" panose="02020603050405020304" pitchFamily="18" charset="0"/>
              </a:rPr>
              <a:t/>
            </a:r>
            <a:br>
              <a:rPr lang="en-ZA" sz="1600"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0850263"/>
              </p:ext>
            </p:extLst>
          </p:nvPr>
        </p:nvGraphicFramePr>
        <p:xfrm>
          <a:off x="381000" y="685803"/>
          <a:ext cx="8382000" cy="5420321"/>
        </p:xfrm>
        <a:graphic>
          <a:graphicData uri="http://schemas.openxmlformats.org/drawingml/2006/table">
            <a:tbl>
              <a:tblPr firstRow="1" firstCol="1" bandRow="1" bandCol="1"/>
              <a:tblGrid>
                <a:gridCol w="1218743"/>
                <a:gridCol w="1017575"/>
                <a:gridCol w="1129893"/>
                <a:gridCol w="1567434"/>
                <a:gridCol w="1019251"/>
                <a:gridCol w="1175157"/>
                <a:gridCol w="1253947"/>
              </a:tblGrid>
              <a:tr h="215864">
                <a:tc>
                  <a:txBody>
                    <a:bodyPr/>
                    <a:lstStyle/>
                    <a:p>
                      <a:pPr>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Name</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 </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Flights</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Accommodation</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Car-hire</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Remuneration</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en-ZA" sz="1050" b="1" dirty="0" smtClean="0">
                          <a:solidFill>
                            <a:schemeClr val="bg1"/>
                          </a:solidFill>
                          <a:effectLst/>
                          <a:latin typeface="+mn-lt"/>
                          <a:ea typeface="Times New Roman" panose="02020603050405020304" pitchFamily="18" charset="0"/>
                          <a:cs typeface="Arial" panose="020B0604020202020204" pitchFamily="34" charset="0"/>
                        </a:rPr>
                        <a:t>Total</a:t>
                      </a:r>
                      <a:endParaRPr lang="en-ZA" sz="1050" dirty="0">
                        <a:solidFill>
                          <a:schemeClr val="bg1"/>
                        </a:solidFill>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623955">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Zwelibanzi Mntambo (Chairperson</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Resigned </a:t>
                      </a:r>
                      <a:endParaRPr lang="en-ZA" sz="1050" dirty="0">
                        <a:effectLst/>
                        <a:latin typeface="+mn-lt"/>
                        <a:ea typeface="Times New Roman" panose="02020603050405020304" pitchFamily="18" charset="0"/>
                        <a:cs typeface="Times New Roman" panose="02020603050405020304" pitchFamily="18" charset="0"/>
                      </a:endParaRPr>
                    </a:p>
                    <a:p>
                      <a:pPr>
                        <a:spcAft>
                          <a:spcPts val="0"/>
                        </a:spcAft>
                      </a:pPr>
                      <a:r>
                        <a:rPr lang="en-ZA" sz="1050" dirty="0">
                          <a:effectLst/>
                          <a:latin typeface="+mn-lt"/>
                          <a:ea typeface="Times New Roman" panose="02020603050405020304" pitchFamily="18" charset="0"/>
                          <a:cs typeface="Arial" panose="020B0604020202020204" pitchFamily="34" charset="0"/>
                        </a:rPr>
                        <a:t>22 October 2015</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40 505.99</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4 548.85</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5 616.92</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31 888.00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r>
                      <a:br>
                        <a:rPr lang="en-ZA" sz="1050" dirty="0">
                          <a:effectLst/>
                          <a:latin typeface="+mn-lt"/>
                          <a:ea typeface="Times New Roman" panose="02020603050405020304" pitchFamily="18" charset="0"/>
                          <a:cs typeface="Arial" panose="020B0604020202020204" pitchFamily="34" charset="0"/>
                        </a:rPr>
                      </a:br>
                      <a:r>
                        <a:rPr lang="en-ZA" sz="1050" dirty="0">
                          <a:effectLst/>
                          <a:latin typeface="+mn-lt"/>
                          <a:ea typeface="Times New Roman" panose="02020603050405020304" pitchFamily="18" charset="0"/>
                          <a:cs typeface="Arial" panose="020B0604020202020204" pitchFamily="34" charset="0"/>
                        </a:rPr>
                        <a:t>82 559.76</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955">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Tanya Abrahamse (Deputy Chairperson)</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p>
                      <a:pPr algn="r">
                        <a:spcAft>
                          <a:spcPts val="0"/>
                        </a:spcAft>
                      </a:pPr>
                      <a:r>
                        <a:rPr lang="en-ZA" sz="1050" dirty="0">
                          <a:effectLst/>
                          <a:latin typeface="+mn-lt"/>
                          <a:ea typeface="Times New Roman" panose="02020603050405020304" pitchFamily="18" charset="0"/>
                          <a:cs typeface="Arial" panose="020B0604020202020204" pitchFamily="34" charset="0"/>
                        </a:rPr>
                        <a:t>79 946.30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p>
                      <a:pPr algn="r">
                        <a:spcAft>
                          <a:spcPts val="0"/>
                        </a:spcAft>
                      </a:pPr>
                      <a:r>
                        <a:rPr lang="en-ZA" sz="1050" dirty="0">
                          <a:effectLst/>
                          <a:latin typeface="+mn-lt"/>
                          <a:ea typeface="Times New Roman" panose="02020603050405020304" pitchFamily="18" charset="0"/>
                          <a:cs typeface="Arial" panose="020B0604020202020204" pitchFamily="34" charset="0"/>
                        </a:rPr>
                        <a:t>1 300.00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p>
                      <a:pPr algn="r">
                        <a:spcAft>
                          <a:spcPts val="0"/>
                        </a:spcAft>
                      </a:pPr>
                      <a:r>
                        <a:rPr lang="en-ZA" sz="1050" dirty="0">
                          <a:effectLst/>
                          <a:latin typeface="+mn-lt"/>
                          <a:ea typeface="Times New Roman" panose="02020603050405020304" pitchFamily="18" charset="0"/>
                          <a:cs typeface="Arial" panose="020B0604020202020204" pitchFamily="34" charset="0"/>
                        </a:rPr>
                        <a:t>505.98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p>
                      <a:pPr algn="r">
                        <a:spcAft>
                          <a:spcPts val="0"/>
                        </a:spcAft>
                      </a:pPr>
                      <a:r>
                        <a:rPr lang="en-ZA" sz="1050" dirty="0">
                          <a:effectLst/>
                          <a:latin typeface="+mn-lt"/>
                          <a:ea typeface="Times New Roman" panose="02020603050405020304" pitchFamily="18" charset="0"/>
                          <a:cs typeface="Arial" panose="020B0604020202020204" pitchFamily="34" charset="0"/>
                        </a:rPr>
                        <a:t>81 752.28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Ayanda Ntsaluba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35 120.00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35 120.00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Graham Wood</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179 231.22</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28 388.61</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6 680.98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32 144.00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246 444.81</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Thebe Ikalafeng</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97 860.04</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11 080.16</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6 382.74</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47 408.00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162 730.94</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Chichi Maponya</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5 490.58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1300.00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588.00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25 256.00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32 634.58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Oregan Hoskins</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17 051.90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5200.00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1946.48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32 144.00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56 342.38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78">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Monhla Hlahla</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Resigned 4 January 2016</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28 232.00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28 232.00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Michelle Constant</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44 244.00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44 244.00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Colin Bell</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24 504.09</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3 900.00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2 487.95</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32 144.00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63 036.04</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Amor Malan</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15 774.00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32 144.00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47 918.00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32">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Judy Nwokedi</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Appointed 11 May 2015</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92 144.88</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2 600.00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1 215.04</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16 752.00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112 711.92</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70">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Mmaditonki Setwaba</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022">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Iraj Abedian</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Resigned 27 July 2015</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4 592.00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4 592.00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70">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Yacoob Abba Omar</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dirty="0">
                          <a:effectLst/>
                          <a:latin typeface="+mn-lt"/>
                          <a:ea typeface="Times New Roman" panose="02020603050405020304" pitchFamily="18" charset="0"/>
                          <a:cs typeface="Arial" panose="020B0604020202020204" pitchFamily="34" charset="0"/>
                        </a:rPr>
                        <a:t>Appointed 19 November 2015</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18 368.00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dirty="0">
                          <a:effectLst/>
                          <a:latin typeface="+mn-lt"/>
                          <a:ea typeface="Times New Roman" panose="02020603050405020304" pitchFamily="18" charset="0"/>
                          <a:cs typeface="Arial" panose="020B0604020202020204" pitchFamily="34" charset="0"/>
                        </a:rPr>
                        <a:t>18 368.00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64">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050" b="1" dirty="0">
                          <a:effectLst/>
                          <a:latin typeface="+mn-lt"/>
                          <a:ea typeface="Times New Roman" panose="02020603050405020304" pitchFamily="18" charset="0"/>
                          <a:cs typeface="Arial" panose="020B0604020202020204" pitchFamily="34" charset="0"/>
                        </a:rPr>
                        <a:t> </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Arial" panose="020B0604020202020204" pitchFamily="34" charset="0"/>
                        </a:rPr>
                        <a:t>536 735.00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Arial" panose="020B0604020202020204" pitchFamily="34" charset="0"/>
                        </a:rPr>
                        <a:t>58 317.62</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Arial" panose="020B0604020202020204" pitchFamily="34" charset="0"/>
                        </a:rPr>
                        <a:t>41 198.09</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Arial" panose="020B0604020202020204" pitchFamily="34" charset="0"/>
                        </a:rPr>
                        <a:t>380 436.00</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050" b="1" dirty="0">
                          <a:effectLst/>
                          <a:latin typeface="+mn-lt"/>
                          <a:ea typeface="Times New Roman" panose="02020603050405020304" pitchFamily="18" charset="0"/>
                          <a:cs typeface="Arial" panose="020B0604020202020204" pitchFamily="34" charset="0"/>
                        </a:rPr>
                        <a:t>1 016 686.71</a:t>
                      </a:r>
                      <a:endParaRPr lang="en-ZA" sz="1050" dirty="0">
                        <a:effectLst/>
                        <a:latin typeface="+mn-lt"/>
                        <a:ea typeface="Times New Roman" panose="02020603050405020304" pitchFamily="18" charset="0"/>
                        <a:cs typeface="Times New Roman" panose="02020603050405020304" pitchFamily="18" charset="0"/>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7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381000" y="379413"/>
            <a:ext cx="8382000" cy="457200"/>
          </a:xfrm>
        </p:spPr>
        <p:txBody>
          <a:bodyPr/>
          <a:lstStyle/>
          <a:p>
            <a:r>
              <a:rPr lang="en-ZA" altLang="en-US" sz="2000" b="1" dirty="0" smtClean="0"/>
              <a:t>Report from the Audit and Risk Committee</a:t>
            </a:r>
          </a:p>
        </p:txBody>
      </p:sp>
      <p:sp>
        <p:nvSpPr>
          <p:cNvPr id="3" name="Content Placeholder 2"/>
          <p:cNvSpPr>
            <a:spLocks noGrp="1"/>
          </p:cNvSpPr>
          <p:nvPr>
            <p:ph idx="1"/>
          </p:nvPr>
        </p:nvSpPr>
        <p:spPr>
          <a:xfrm>
            <a:off x="381000" y="914400"/>
            <a:ext cx="8540750" cy="4772025"/>
          </a:xfrm>
        </p:spPr>
        <p:txBody>
          <a:bodyPr/>
          <a:lstStyle/>
          <a:p>
            <a:pPr marL="0" indent="0" algn="just" eaLnBrk="1" hangingPunct="1">
              <a:spcBef>
                <a:spcPct val="0"/>
              </a:spcBef>
              <a:buClrTx/>
              <a:buSzTx/>
              <a:buFont typeface="Times" panose="02020603050405020304" pitchFamily="18" charset="0"/>
              <a:buNone/>
              <a:defRPr/>
            </a:pPr>
            <a:endParaRPr lang="en-ZA" altLang="en-US" b="1" kern="1200" dirty="0" smtClean="0">
              <a:solidFill>
                <a:srgbClr val="000000"/>
              </a:solidFill>
              <a:ea typeface="ヒラギノ角ゴ Pro W3" pitchFamily="-84" charset="-128"/>
            </a:endParaRPr>
          </a:p>
          <a:p>
            <a:pPr eaLnBrk="1" hangingPunct="1">
              <a:spcBef>
                <a:spcPct val="0"/>
              </a:spcBef>
              <a:buClrTx/>
              <a:buSzTx/>
              <a:defRPr/>
            </a:pPr>
            <a:r>
              <a:rPr lang="en-ZA" altLang="en-US" sz="1600" kern="1200" dirty="0" smtClean="0">
                <a:solidFill>
                  <a:srgbClr val="000000"/>
                </a:solidFill>
                <a:ea typeface="ヒラギノ角ゴ Pro W3" pitchFamily="-84" charset="-128"/>
              </a:rPr>
              <a:t>In line with the PFMA and the King III Report on Corporate Governance, the Internal Audit Unit provides the Audit and Risk Committee and management with the assurance that the internal controls are appropriate and effective.</a:t>
            </a:r>
          </a:p>
          <a:p>
            <a:pPr marL="0" indent="0" eaLnBrk="1" hangingPunct="1">
              <a:spcBef>
                <a:spcPct val="0"/>
              </a:spcBef>
              <a:buClrTx/>
              <a:buSzTx/>
              <a:buFont typeface="Times" panose="02020603050405020304" pitchFamily="18" charset="0"/>
              <a:buNone/>
              <a:defRPr/>
            </a:pPr>
            <a:endParaRPr lang="en-ZA" altLang="en-US" sz="16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600" kern="1200" dirty="0">
              <a:solidFill>
                <a:srgbClr val="000000"/>
              </a:solidFill>
              <a:ea typeface="ヒラギノ角ゴ Pro W3" pitchFamily="-84" charset="-128"/>
            </a:endParaRPr>
          </a:p>
          <a:p>
            <a:pPr eaLnBrk="1" hangingPunct="1">
              <a:spcBef>
                <a:spcPct val="0"/>
              </a:spcBef>
              <a:buClrTx/>
              <a:buSzTx/>
              <a:defRPr/>
            </a:pPr>
            <a:r>
              <a:rPr lang="en-ZA" altLang="en-US" sz="1600" kern="1200" dirty="0" smtClean="0">
                <a:solidFill>
                  <a:srgbClr val="000000"/>
                </a:solidFill>
                <a:ea typeface="ヒラギノ角ゴ Pro W3" pitchFamily="-84" charset="-128"/>
              </a:rPr>
              <a:t>A formal risk assessment was conducted during the period under review and the top 10 strategic risks affecting the business were identified.</a:t>
            </a:r>
          </a:p>
          <a:p>
            <a:pPr eaLnBrk="1" hangingPunct="1">
              <a:spcBef>
                <a:spcPct val="0"/>
              </a:spcBef>
              <a:buClrTx/>
              <a:buSzTx/>
              <a:defRPr/>
            </a:pPr>
            <a:endParaRPr lang="en-ZA" altLang="en-US" sz="16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600" kern="1200" dirty="0">
              <a:solidFill>
                <a:srgbClr val="000000"/>
              </a:solidFill>
              <a:ea typeface="ヒラギノ角ゴ Pro W3" pitchFamily="-84" charset="-128"/>
            </a:endParaRPr>
          </a:p>
          <a:p>
            <a:pPr eaLnBrk="1" hangingPunct="1">
              <a:spcBef>
                <a:spcPct val="0"/>
              </a:spcBef>
              <a:buClrTx/>
              <a:buSzTx/>
              <a:defRPr/>
            </a:pPr>
            <a:r>
              <a:rPr lang="en-ZA" altLang="en-US" sz="1600" kern="1200" dirty="0" smtClean="0">
                <a:solidFill>
                  <a:srgbClr val="000000"/>
                </a:solidFill>
                <a:ea typeface="ヒラギノ角ゴ Pro W3" pitchFamily="-84" charset="-128"/>
              </a:rPr>
              <a:t>There were no matters reported that indicated any material deficiencies in the systems of internal control or any deviations thereof.</a:t>
            </a:r>
          </a:p>
          <a:p>
            <a:pPr eaLnBrk="1" hangingPunct="1">
              <a:spcBef>
                <a:spcPct val="0"/>
              </a:spcBef>
              <a:buClrTx/>
              <a:buSzTx/>
              <a:defRPr/>
            </a:pPr>
            <a:endParaRPr lang="en-ZA" altLang="en-US" sz="16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600" kern="1200" dirty="0">
              <a:solidFill>
                <a:srgbClr val="000000"/>
              </a:solidFill>
              <a:ea typeface="ヒラギノ角ゴ Pro W3" pitchFamily="-84" charset="-128"/>
            </a:endParaRPr>
          </a:p>
          <a:p>
            <a:pPr eaLnBrk="1" hangingPunct="1">
              <a:spcBef>
                <a:spcPct val="0"/>
              </a:spcBef>
              <a:buClrTx/>
              <a:buSzTx/>
              <a:defRPr/>
            </a:pPr>
            <a:r>
              <a:rPr lang="en-ZA" altLang="en-US" sz="1600" kern="1200" dirty="0" smtClean="0">
                <a:solidFill>
                  <a:srgbClr val="000000"/>
                </a:solidFill>
                <a:ea typeface="ヒラギノ角ゴ Pro W3" pitchFamily="-84" charset="-128"/>
              </a:rPr>
              <a:t>In line with the statutory requirements and Audit Standards, the independence of the Internal Audit Unit has been assessed.</a:t>
            </a:r>
          </a:p>
          <a:p>
            <a:pPr marL="0" indent="0" eaLnBrk="1" hangingPunct="1">
              <a:spcBef>
                <a:spcPct val="0"/>
              </a:spcBef>
              <a:buClrTx/>
              <a:buSzTx/>
              <a:buFont typeface="Times" panose="02020603050405020304" pitchFamily="18" charset="0"/>
              <a:buNone/>
              <a:defRPr/>
            </a:pPr>
            <a:endParaRPr lang="en-ZA" altLang="en-US"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kern="1200" dirty="0" smtClean="0">
              <a:solidFill>
                <a:srgbClr val="000000"/>
              </a:solidFill>
              <a:ea typeface="ヒラギノ角ゴ Pro W3" pitchFamily="-84" charset="-128"/>
            </a:endParaRPr>
          </a:p>
        </p:txBody>
      </p:sp>
      <p:sp>
        <p:nvSpPr>
          <p:cNvPr id="5" name="TextBox 4"/>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88 </a:t>
            </a:r>
            <a:endParaRPr lang="en-ZA" sz="1100" dirty="0">
              <a:solidFill>
                <a:srgbClr val="000000"/>
              </a:solidFill>
            </a:endParaRPr>
          </a:p>
        </p:txBody>
      </p:sp>
    </p:spTree>
    <p:extLst>
      <p:ext uri="{BB962C8B-B14F-4D97-AF65-F5344CB8AC3E}">
        <p14:creationId xmlns:p14="http://schemas.microsoft.com/office/powerpoint/2010/main" val="1085650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ctrTitle"/>
          </p:nvPr>
        </p:nvSpPr>
        <p:spPr>
          <a:xfrm>
            <a:off x="614363" y="2565400"/>
            <a:ext cx="7773987" cy="2016125"/>
          </a:xfrm>
        </p:spPr>
        <p:txBody>
          <a:bodyPr/>
          <a:lstStyle/>
          <a:p>
            <a:pPr algn="ctr"/>
            <a:r>
              <a:rPr lang="en-US" altLang="en-US" sz="3200" b="1" dirty="0" smtClean="0"/>
              <a:t>Human Resource Management</a:t>
            </a:r>
          </a:p>
        </p:txBody>
      </p:sp>
      <p:sp>
        <p:nvSpPr>
          <p:cNvPr id="132099"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3F589525-DEE9-4C3B-9AAD-5AD767A4174C}" type="slidenum">
              <a:rPr lang="en-US" altLang="en-US" sz="700">
                <a:solidFill>
                  <a:srgbClr val="000000"/>
                </a:solidFill>
                <a:ea typeface="ヒラギノ角ゴ Pro W3" charset="-128"/>
              </a:rPr>
              <a:pPr>
                <a:spcBef>
                  <a:spcPct val="0"/>
                </a:spcBef>
                <a:buClrTx/>
                <a:buSzTx/>
                <a:buFontTx/>
                <a:buNone/>
              </a:pPr>
              <a:t>55</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1627704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381000" y="379413"/>
            <a:ext cx="8382000" cy="457200"/>
          </a:xfrm>
        </p:spPr>
        <p:txBody>
          <a:bodyPr/>
          <a:lstStyle/>
          <a:p>
            <a:r>
              <a:rPr lang="en-ZA" altLang="en-US" sz="2000" b="1" dirty="0" smtClean="0"/>
              <a:t>Human Resource Information</a:t>
            </a:r>
          </a:p>
        </p:txBody>
      </p:sp>
      <p:sp>
        <p:nvSpPr>
          <p:cNvPr id="3" name="Content Placeholder 2"/>
          <p:cNvSpPr>
            <a:spLocks noGrp="1"/>
          </p:cNvSpPr>
          <p:nvPr>
            <p:ph idx="1"/>
          </p:nvPr>
        </p:nvSpPr>
        <p:spPr>
          <a:xfrm>
            <a:off x="381000" y="836613"/>
            <a:ext cx="8540750" cy="5335587"/>
          </a:xfrm>
        </p:spPr>
        <p:txBody>
          <a:bodyPr/>
          <a:lstStyle/>
          <a:p>
            <a:pPr eaLnBrk="1" hangingPunct="1">
              <a:spcBef>
                <a:spcPct val="0"/>
              </a:spcBef>
              <a:buClrTx/>
              <a:buSzTx/>
              <a:defRPr/>
            </a:pPr>
            <a:r>
              <a:rPr lang="en-ZA" altLang="en-US" sz="1600" kern="1200" dirty="0" smtClean="0">
                <a:solidFill>
                  <a:srgbClr val="000000"/>
                </a:solidFill>
                <a:ea typeface="ヒラギノ角ゴ Pro W3" pitchFamily="-84" charset="-128"/>
              </a:rPr>
              <a:t>The </a:t>
            </a:r>
            <a:r>
              <a:rPr lang="en-ZA" altLang="en-US" sz="1600" kern="1200" dirty="0">
                <a:solidFill>
                  <a:srgbClr val="000000"/>
                </a:solidFill>
                <a:ea typeface="ヒラギノ角ゴ Pro W3" pitchFamily="-84" charset="-128"/>
              </a:rPr>
              <a:t>Board-approved structure has 202 positions versus our head count of 173 positions. </a:t>
            </a:r>
            <a:endParaRPr lang="en-ZA" altLang="en-US" sz="1600" kern="1200" dirty="0" smtClean="0">
              <a:solidFill>
                <a:srgbClr val="000000"/>
              </a:solidFill>
              <a:ea typeface="ヒラギノ角ゴ Pro W3" pitchFamily="-84" charset="-128"/>
            </a:endParaRPr>
          </a:p>
          <a:p>
            <a:pPr eaLnBrk="1" hangingPunct="1">
              <a:spcBef>
                <a:spcPct val="0"/>
              </a:spcBef>
              <a:buClrTx/>
              <a:buSzTx/>
              <a:defRPr/>
            </a:pPr>
            <a:endParaRPr lang="en-ZA" altLang="en-US" sz="1600" kern="1200" dirty="0">
              <a:solidFill>
                <a:srgbClr val="000000"/>
              </a:solidFill>
              <a:ea typeface="ヒラギノ角ゴ Pro W3" pitchFamily="-84" charset="-128"/>
            </a:endParaRPr>
          </a:p>
          <a:p>
            <a:pPr>
              <a:spcBef>
                <a:spcPct val="0"/>
              </a:spcBef>
              <a:buClrTx/>
              <a:buSzTx/>
              <a:defRPr/>
            </a:pPr>
            <a:r>
              <a:rPr lang="en-ZA" altLang="en-US" sz="1600" kern="1200" dirty="0" smtClean="0">
                <a:solidFill>
                  <a:srgbClr val="000000"/>
                </a:solidFill>
                <a:ea typeface="ヒラギノ角ゴ Pro W3" pitchFamily="-84" charset="-128"/>
              </a:rPr>
              <a:t>South African Tourism works </a:t>
            </a:r>
            <a:r>
              <a:rPr lang="en-ZA" altLang="en-US" sz="1600" kern="1200" dirty="0">
                <a:solidFill>
                  <a:srgbClr val="000000"/>
                </a:solidFill>
                <a:ea typeface="ヒラギノ角ゴ Pro W3" pitchFamily="-84" charset="-128"/>
              </a:rPr>
              <a:t>towards maintaining </a:t>
            </a:r>
            <a:r>
              <a:rPr lang="en-ZA" altLang="en-US" sz="1600" kern="1200" dirty="0" smtClean="0">
                <a:solidFill>
                  <a:srgbClr val="000000"/>
                </a:solidFill>
                <a:ea typeface="ヒラギノ角ゴ Pro W3" pitchFamily="-84" charset="-128"/>
              </a:rPr>
              <a:t>a </a:t>
            </a:r>
            <a:r>
              <a:rPr lang="en-ZA" altLang="en-US" sz="1600" kern="1200" dirty="0">
                <a:solidFill>
                  <a:srgbClr val="000000"/>
                </a:solidFill>
                <a:ea typeface="ヒラギノ角ゴ Pro W3" pitchFamily="-84" charset="-128"/>
              </a:rPr>
              <a:t>vacancy rate </a:t>
            </a:r>
            <a:r>
              <a:rPr lang="en-ZA" altLang="en-US" sz="1600" kern="1200" dirty="0" smtClean="0">
                <a:solidFill>
                  <a:srgbClr val="000000"/>
                </a:solidFill>
                <a:ea typeface="ヒラギノ角ゴ Pro W3" pitchFamily="-84" charset="-128"/>
              </a:rPr>
              <a:t>of below 16.76%.</a:t>
            </a:r>
            <a:endParaRPr lang="en-ZA" altLang="en-US" sz="1600" kern="1200" dirty="0">
              <a:solidFill>
                <a:srgbClr val="000000"/>
              </a:solidFill>
              <a:ea typeface="ヒラギノ角ゴ Pro W3" pitchFamily="-84" charset="-128"/>
            </a:endParaRPr>
          </a:p>
          <a:p>
            <a:pPr marL="0" indent="0" eaLnBrk="1" hangingPunct="1">
              <a:spcBef>
                <a:spcPct val="0"/>
              </a:spcBef>
              <a:buClrTx/>
              <a:buSzTx/>
              <a:buNone/>
              <a:defRPr/>
            </a:pPr>
            <a:endParaRPr lang="en-ZA" altLang="en-US" sz="1600" kern="1200" dirty="0">
              <a:solidFill>
                <a:srgbClr val="000000"/>
              </a:solidFill>
              <a:ea typeface="ヒラギノ角ゴ Pro W3" pitchFamily="-84" charset="-128"/>
            </a:endParaRPr>
          </a:p>
          <a:p>
            <a:pPr>
              <a:spcBef>
                <a:spcPct val="0"/>
              </a:spcBef>
              <a:buClrTx/>
              <a:buSzTx/>
              <a:defRPr/>
            </a:pPr>
            <a:r>
              <a:rPr lang="en-ZA" altLang="en-US" sz="1600" kern="1200" dirty="0">
                <a:solidFill>
                  <a:srgbClr val="000000"/>
                </a:solidFill>
                <a:ea typeface="ヒラギノ角ゴ Pro W3" pitchFamily="-84" charset="-128"/>
              </a:rPr>
              <a:t>South African Tourism </a:t>
            </a:r>
            <a:r>
              <a:rPr lang="en-ZA" altLang="en-US" sz="1600" kern="1200" dirty="0" smtClean="0">
                <a:solidFill>
                  <a:srgbClr val="000000"/>
                </a:solidFill>
                <a:ea typeface="ヒラギノ角ゴ Pro W3" pitchFamily="-84" charset="-128"/>
              </a:rPr>
              <a:t>converted </a:t>
            </a:r>
            <a:r>
              <a:rPr lang="en-ZA" altLang="en-US" sz="1600" kern="1200" dirty="0">
                <a:solidFill>
                  <a:srgbClr val="000000"/>
                </a:solidFill>
                <a:ea typeface="ヒラギノ角ゴ Pro W3" pitchFamily="-84" charset="-128"/>
              </a:rPr>
              <a:t>its employees (excluding executives and country managers) from fixed-term contracts to permanent employment with effect from 1 April 2015. </a:t>
            </a:r>
            <a:endParaRPr lang="en-ZA" altLang="en-US" sz="1600" kern="1200" dirty="0" smtClean="0">
              <a:solidFill>
                <a:srgbClr val="000000"/>
              </a:solidFill>
              <a:ea typeface="ヒラギノ角ゴ Pro W3" pitchFamily="-84" charset="-128"/>
            </a:endParaRPr>
          </a:p>
          <a:p>
            <a:pPr>
              <a:spcBef>
                <a:spcPct val="0"/>
              </a:spcBef>
              <a:buClrTx/>
              <a:buSzTx/>
              <a:defRPr/>
            </a:pPr>
            <a:endParaRPr lang="en-ZA" altLang="en-US" sz="1600" kern="1200" dirty="0">
              <a:solidFill>
                <a:srgbClr val="000000"/>
              </a:solidFill>
              <a:ea typeface="ヒラギノ角ゴ Pro W3" pitchFamily="-84" charset="-128"/>
            </a:endParaRPr>
          </a:p>
          <a:p>
            <a:pPr>
              <a:spcBef>
                <a:spcPct val="0"/>
              </a:spcBef>
              <a:buClrTx/>
              <a:buSzTx/>
              <a:defRPr/>
            </a:pPr>
            <a:r>
              <a:rPr lang="en-ZA" altLang="en-US" sz="1600" kern="1200" dirty="0" smtClean="0">
                <a:solidFill>
                  <a:srgbClr val="000000"/>
                </a:solidFill>
                <a:ea typeface="ヒラギノ角ゴ Pro W3" pitchFamily="-84" charset="-128"/>
              </a:rPr>
              <a:t>This </a:t>
            </a:r>
            <a:r>
              <a:rPr lang="en-ZA" altLang="en-US" sz="1600" kern="1200" dirty="0">
                <a:solidFill>
                  <a:srgbClr val="000000"/>
                </a:solidFill>
                <a:ea typeface="ヒラギノ角ゴ Pro W3" pitchFamily="-84" charset="-128"/>
              </a:rPr>
              <a:t>was in an effort to ensure business continuity, minimise the depletion of institutional memory, increase staff retention and create a sense of belonging among </a:t>
            </a:r>
            <a:r>
              <a:rPr lang="en-ZA" altLang="en-US" sz="1600" kern="1200" dirty="0" smtClean="0">
                <a:solidFill>
                  <a:srgbClr val="000000"/>
                </a:solidFill>
                <a:ea typeface="ヒラギノ角ゴ Pro W3" pitchFamily="-84" charset="-128"/>
              </a:rPr>
              <a:t>employees. </a:t>
            </a:r>
          </a:p>
          <a:p>
            <a:pPr eaLnBrk="1" hangingPunct="1">
              <a:spcBef>
                <a:spcPct val="0"/>
              </a:spcBef>
              <a:buClrTx/>
              <a:buSzTx/>
              <a:defRPr/>
            </a:pPr>
            <a:endParaRPr lang="en-ZA" altLang="en-US" sz="1600" kern="1200" dirty="0" smtClean="0">
              <a:solidFill>
                <a:srgbClr val="000000"/>
              </a:solidFill>
              <a:ea typeface="ヒラギノ角ゴ Pro W3" pitchFamily="-84" charset="-128"/>
            </a:endParaRPr>
          </a:p>
          <a:p>
            <a:pPr>
              <a:spcBef>
                <a:spcPct val="0"/>
              </a:spcBef>
              <a:buClrTx/>
              <a:buSzTx/>
              <a:defRPr/>
            </a:pPr>
            <a:r>
              <a:rPr lang="en-ZA" altLang="en-US" sz="1600" kern="1200" dirty="0" smtClean="0">
                <a:solidFill>
                  <a:srgbClr val="000000"/>
                </a:solidFill>
                <a:ea typeface="ヒラギノ角ゴ Pro W3" pitchFamily="-84" charset="-128"/>
              </a:rPr>
              <a:t>At the end of March 2016 </a:t>
            </a:r>
            <a:r>
              <a:rPr lang="en-ZA" altLang="en-US" sz="1600" kern="1200" dirty="0">
                <a:solidFill>
                  <a:srgbClr val="000000"/>
                </a:solidFill>
                <a:ea typeface="ヒラギノ角ゴ Pro W3" pitchFamily="-84" charset="-128"/>
              </a:rPr>
              <a:t>a staff turnover </a:t>
            </a:r>
            <a:r>
              <a:rPr lang="en-ZA" altLang="en-US" sz="1600" kern="1200" dirty="0" smtClean="0">
                <a:solidFill>
                  <a:srgbClr val="000000"/>
                </a:solidFill>
                <a:ea typeface="ヒラギノ角ゴ Pro W3" pitchFamily="-84" charset="-128"/>
              </a:rPr>
              <a:t>rate of </a:t>
            </a:r>
            <a:r>
              <a:rPr lang="en-ZA" altLang="en-US" sz="1600" kern="1200" dirty="0">
                <a:solidFill>
                  <a:srgbClr val="000000"/>
                </a:solidFill>
                <a:ea typeface="ヒラギノ角ゴ Pro W3" pitchFamily="-84" charset="-128"/>
              </a:rPr>
              <a:t>11.5</a:t>
            </a:r>
            <a:r>
              <a:rPr lang="en-ZA" altLang="en-US" sz="1600" kern="1200" dirty="0" smtClean="0">
                <a:solidFill>
                  <a:srgbClr val="000000"/>
                </a:solidFill>
                <a:ea typeface="ヒラギノ角ゴ Pro W3" pitchFamily="-84" charset="-128"/>
              </a:rPr>
              <a:t>% was recorded as a result of employee resignations, an </a:t>
            </a:r>
            <a:r>
              <a:rPr lang="en-ZA" altLang="en-US" sz="1600" kern="1200" dirty="0">
                <a:solidFill>
                  <a:srgbClr val="000000"/>
                </a:solidFill>
                <a:ea typeface="ヒラギノ角ゴ Pro W3" pitchFamily="-84" charset="-128"/>
              </a:rPr>
              <a:t>increase on </a:t>
            </a:r>
            <a:r>
              <a:rPr lang="en-ZA" altLang="en-US" sz="1600" kern="1200" dirty="0" smtClean="0">
                <a:solidFill>
                  <a:srgbClr val="000000"/>
                </a:solidFill>
                <a:ea typeface="ヒラギノ角ゴ Pro W3" pitchFamily="-84" charset="-128"/>
              </a:rPr>
              <a:t>the previous year’s turnover </a:t>
            </a:r>
            <a:r>
              <a:rPr lang="en-ZA" altLang="en-US" sz="1600" kern="1200" dirty="0">
                <a:solidFill>
                  <a:srgbClr val="000000"/>
                </a:solidFill>
                <a:ea typeface="ヒラギノ角ゴ Pro W3" pitchFamily="-84" charset="-128"/>
              </a:rPr>
              <a:t>for the same </a:t>
            </a:r>
            <a:r>
              <a:rPr lang="en-ZA" altLang="en-US" sz="1600" kern="1200" dirty="0" smtClean="0">
                <a:solidFill>
                  <a:srgbClr val="000000"/>
                </a:solidFill>
                <a:ea typeface="ヒラギノ角ゴ Pro W3" pitchFamily="-84" charset="-128"/>
              </a:rPr>
              <a:t>period of 5.85%. </a:t>
            </a:r>
          </a:p>
          <a:p>
            <a:pPr>
              <a:spcBef>
                <a:spcPct val="0"/>
              </a:spcBef>
              <a:buClrTx/>
              <a:buSzTx/>
              <a:defRPr/>
            </a:pPr>
            <a:endParaRPr lang="en-ZA" altLang="en-US" sz="1600" kern="1200" dirty="0">
              <a:solidFill>
                <a:srgbClr val="000000"/>
              </a:solidFill>
              <a:ea typeface="ヒラギノ角ゴ Pro W3" pitchFamily="-84" charset="-128"/>
            </a:endParaRPr>
          </a:p>
          <a:p>
            <a:pPr>
              <a:spcBef>
                <a:spcPct val="0"/>
              </a:spcBef>
              <a:buClrTx/>
              <a:buSzTx/>
              <a:defRPr/>
            </a:pPr>
            <a:r>
              <a:rPr lang="en-ZA" altLang="en-US" sz="1600" kern="1200" dirty="0" smtClean="0">
                <a:solidFill>
                  <a:srgbClr val="000000"/>
                </a:solidFill>
                <a:ea typeface="ヒラギノ角ゴ Pro W3" pitchFamily="-84" charset="-128"/>
              </a:rPr>
              <a:t>In the year under review, South African Tourism also saw the departure of the CEO, Mr Thulani Nzima. </a:t>
            </a:r>
          </a:p>
          <a:p>
            <a:pPr marL="0" indent="0">
              <a:spcBef>
                <a:spcPct val="0"/>
              </a:spcBef>
              <a:buClrTx/>
              <a:buSzTx/>
              <a:buNone/>
              <a:defRPr/>
            </a:pPr>
            <a:endParaRPr lang="en-ZA" altLang="en-US" sz="1600" kern="1200" dirty="0">
              <a:solidFill>
                <a:srgbClr val="000000"/>
              </a:solidFill>
              <a:ea typeface="ヒラギノ角ゴ Pro W3" pitchFamily="-84" charset="-128"/>
            </a:endParaRPr>
          </a:p>
          <a:p>
            <a:pPr>
              <a:spcBef>
                <a:spcPct val="0"/>
              </a:spcBef>
              <a:buClrTx/>
              <a:buSzTx/>
              <a:defRPr/>
            </a:pPr>
            <a:endParaRPr lang="en-ZA" altLang="en-US" sz="1600" kern="1200" dirty="0">
              <a:solidFill>
                <a:srgbClr val="000000"/>
              </a:solidFill>
              <a:ea typeface="ヒラギノ角ゴ Pro W3" pitchFamily="-84" charset="-128"/>
            </a:endParaRPr>
          </a:p>
          <a:p>
            <a:pPr eaLnBrk="1" hangingPunct="1">
              <a:spcBef>
                <a:spcPct val="0"/>
              </a:spcBef>
              <a:buClrTx/>
              <a:buSzTx/>
              <a:defRPr/>
            </a:pPr>
            <a:endParaRPr lang="en-ZA" altLang="en-US" sz="1600" kern="1200" dirty="0">
              <a:solidFill>
                <a:srgbClr val="000000"/>
              </a:solidFill>
              <a:ea typeface="ヒラギノ角ゴ Pro W3" pitchFamily="-84" charset="-128"/>
            </a:endParaRPr>
          </a:p>
          <a:p>
            <a:pPr eaLnBrk="1" hangingPunct="1">
              <a:spcBef>
                <a:spcPct val="0"/>
              </a:spcBef>
              <a:buClrTx/>
              <a:buSzTx/>
              <a:defRPr/>
            </a:pPr>
            <a:endParaRPr lang="en-ZA" altLang="en-US" sz="16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6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kern="1200" dirty="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kern="1200" dirty="0" smtClean="0">
              <a:solidFill>
                <a:srgbClr val="000000"/>
              </a:solidFill>
              <a:ea typeface="ヒラギノ角ゴ Pro W3" pitchFamily="-84" charset="-128"/>
            </a:endParaRPr>
          </a:p>
        </p:txBody>
      </p:sp>
      <p:sp>
        <p:nvSpPr>
          <p:cNvPr id="5" name="TextBox 4"/>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95 - 96 </a:t>
            </a:r>
            <a:endParaRPr lang="en-ZA" sz="1100" dirty="0">
              <a:solidFill>
                <a:srgbClr val="000000"/>
              </a:solidFill>
            </a:endParaRPr>
          </a:p>
        </p:txBody>
      </p:sp>
    </p:spTree>
    <p:extLst>
      <p:ext uri="{BB962C8B-B14F-4D97-AF65-F5344CB8AC3E}">
        <p14:creationId xmlns:p14="http://schemas.microsoft.com/office/powerpoint/2010/main" val="15591666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ZA" altLang="en-US" sz="2000" b="1" dirty="0" smtClean="0"/>
              <a:t>South African Tourism Employment Equity Statistics </a:t>
            </a:r>
          </a:p>
        </p:txBody>
      </p:sp>
      <p:pic>
        <p:nvPicPr>
          <p:cNvPr id="5" name="Content Placeholder 4"/>
          <p:cNvPicPr>
            <a:picLocks noGrp="1" noChangeAspect="1"/>
          </p:cNvPicPr>
          <p:nvPr>
            <p:ph idx="1"/>
          </p:nvPr>
        </p:nvPicPr>
        <p:blipFill>
          <a:blip r:embed="rId2"/>
          <a:stretch>
            <a:fillRect/>
          </a:stretch>
        </p:blipFill>
        <p:spPr>
          <a:xfrm>
            <a:off x="1314449" y="3886015"/>
            <a:ext cx="6515101" cy="2494114"/>
          </a:xfrm>
          <a:prstGeom prst="rect">
            <a:avLst/>
          </a:prstGeom>
          <a:ln>
            <a:solidFill>
              <a:schemeClr val="tx1"/>
            </a:solidFill>
          </a:ln>
        </p:spPr>
      </p:pic>
      <p:sp>
        <p:nvSpPr>
          <p:cNvPr id="6" name="Rectangle 5"/>
          <p:cNvSpPr/>
          <p:nvPr/>
        </p:nvSpPr>
        <p:spPr>
          <a:xfrm>
            <a:off x="304800" y="685800"/>
            <a:ext cx="8458200" cy="2893100"/>
          </a:xfrm>
          <a:prstGeom prst="rect">
            <a:avLst/>
          </a:prstGeom>
        </p:spPr>
        <p:txBody>
          <a:bodyPr wrap="square">
            <a:spAutoFit/>
          </a:bodyPr>
          <a:lstStyle/>
          <a:p>
            <a:pPr marL="342900" lvl="0" indent="-342900">
              <a:buFont typeface="Times" charset="0"/>
              <a:buChar char="•"/>
              <a:defRPr/>
            </a:pPr>
            <a:r>
              <a:rPr lang="en-GB" sz="1400" kern="0" dirty="0">
                <a:solidFill>
                  <a:srgbClr val="000000"/>
                </a:solidFill>
                <a:latin typeface="Trebuchet MS"/>
                <a:ea typeface="ＭＳ Ｐゴシック" charset="-128"/>
              </a:rPr>
              <a:t>The </a:t>
            </a:r>
            <a:r>
              <a:rPr lang="en-GB" sz="1400" kern="0" dirty="0" smtClean="0">
                <a:solidFill>
                  <a:srgbClr val="000000"/>
                </a:solidFill>
                <a:latin typeface="Trebuchet MS"/>
                <a:ea typeface="ＭＳ Ｐゴシック" charset="-128"/>
              </a:rPr>
              <a:t>employment </a:t>
            </a:r>
            <a:r>
              <a:rPr lang="en-GB" sz="1400" kern="0" dirty="0">
                <a:solidFill>
                  <a:srgbClr val="000000"/>
                </a:solidFill>
                <a:latin typeface="Trebuchet MS"/>
                <a:ea typeface="ＭＳ Ｐゴシック" charset="-128"/>
              </a:rPr>
              <a:t>e</a:t>
            </a:r>
            <a:r>
              <a:rPr lang="en-GB" sz="1400" kern="0" dirty="0" smtClean="0">
                <a:solidFill>
                  <a:srgbClr val="000000"/>
                </a:solidFill>
                <a:latin typeface="Trebuchet MS"/>
                <a:ea typeface="ＭＳ Ｐゴシック" charset="-128"/>
              </a:rPr>
              <a:t>quity </a:t>
            </a:r>
            <a:r>
              <a:rPr lang="en-GB" sz="1400" kern="0" dirty="0">
                <a:solidFill>
                  <a:srgbClr val="000000"/>
                </a:solidFill>
                <a:latin typeface="Trebuchet MS"/>
                <a:ea typeface="ＭＳ Ｐゴシック" charset="-128"/>
              </a:rPr>
              <a:t>(EE) figures are based on the South African employees at head office and South African country managers based in-country. </a:t>
            </a:r>
            <a:endParaRPr lang="en-GB" sz="1400" kern="0" dirty="0" smtClean="0">
              <a:solidFill>
                <a:srgbClr val="000000"/>
              </a:solidFill>
              <a:latin typeface="Trebuchet MS"/>
              <a:ea typeface="ＭＳ Ｐゴシック" charset="-128"/>
            </a:endParaRPr>
          </a:p>
          <a:p>
            <a:pPr marL="342900" lvl="0" indent="-342900">
              <a:buFont typeface="Times" charset="0"/>
              <a:buChar char="•"/>
              <a:defRPr/>
            </a:pPr>
            <a:endParaRPr lang="en-GB" sz="1400" kern="0" dirty="0">
              <a:solidFill>
                <a:srgbClr val="000000"/>
              </a:solidFill>
              <a:latin typeface="Trebuchet MS"/>
              <a:ea typeface="ＭＳ Ｐゴシック" charset="-128"/>
            </a:endParaRPr>
          </a:p>
          <a:p>
            <a:pPr marL="342900" lvl="0" indent="-342900">
              <a:buFont typeface="Times" charset="0"/>
              <a:buChar char="•"/>
              <a:defRPr/>
            </a:pPr>
            <a:r>
              <a:rPr lang="en-GB" sz="1400" kern="0" dirty="0" smtClean="0">
                <a:solidFill>
                  <a:srgbClr val="000000"/>
                </a:solidFill>
                <a:latin typeface="Trebuchet MS"/>
                <a:ea typeface="ＭＳ Ｐゴシック" charset="-128"/>
              </a:rPr>
              <a:t>While </a:t>
            </a:r>
            <a:r>
              <a:rPr lang="en-GB" sz="1400" kern="0" dirty="0">
                <a:solidFill>
                  <a:srgbClr val="000000"/>
                </a:solidFill>
                <a:latin typeface="Trebuchet MS"/>
                <a:ea typeface="ＭＳ Ｐゴシック" charset="-128"/>
              </a:rPr>
              <a:t>international offices have the promotion of diversity in their labour laws, EE targets do not bind them and South Africa’s EE legislation does not affect them. </a:t>
            </a:r>
            <a:endParaRPr lang="en-GB" sz="1400" kern="0" dirty="0" smtClean="0">
              <a:solidFill>
                <a:srgbClr val="000000"/>
              </a:solidFill>
              <a:latin typeface="Trebuchet MS"/>
              <a:ea typeface="ＭＳ Ｐゴシック" charset="-128"/>
            </a:endParaRPr>
          </a:p>
          <a:p>
            <a:pPr marL="342900" lvl="0" indent="-342900">
              <a:buFont typeface="Times" charset="0"/>
              <a:buChar char="•"/>
              <a:defRPr/>
            </a:pPr>
            <a:endParaRPr lang="en-GB" sz="1400" kern="0" dirty="0">
              <a:solidFill>
                <a:srgbClr val="000000"/>
              </a:solidFill>
              <a:latin typeface="Trebuchet MS"/>
              <a:ea typeface="ＭＳ Ｐゴシック" charset="-128"/>
            </a:endParaRPr>
          </a:p>
          <a:p>
            <a:pPr marL="342900" lvl="0" indent="-342900">
              <a:buFont typeface="Times" charset="0"/>
              <a:buChar char="•"/>
              <a:defRPr/>
            </a:pPr>
            <a:r>
              <a:rPr lang="en-GB" sz="1400" kern="0" dirty="0" smtClean="0">
                <a:solidFill>
                  <a:srgbClr val="000000"/>
                </a:solidFill>
                <a:latin typeface="Trebuchet MS"/>
                <a:ea typeface="ＭＳ Ｐゴシック" charset="-128"/>
              </a:rPr>
              <a:t>For </a:t>
            </a:r>
            <a:r>
              <a:rPr lang="en-GB" sz="1400" kern="0" dirty="0">
                <a:solidFill>
                  <a:srgbClr val="000000"/>
                </a:solidFill>
                <a:latin typeface="Trebuchet MS"/>
                <a:ea typeface="ＭＳ Ｐゴシック" charset="-128"/>
              </a:rPr>
              <a:t>the period of under review, the EE targets for South African Tourism were determined in consideration of EE legislation, and the </a:t>
            </a:r>
            <a:r>
              <a:rPr lang="en-GB" sz="1400" kern="0" dirty="0" smtClean="0">
                <a:solidFill>
                  <a:srgbClr val="000000"/>
                </a:solidFill>
                <a:latin typeface="Trebuchet MS"/>
                <a:ea typeface="ＭＳ Ｐゴシック" charset="-128"/>
              </a:rPr>
              <a:t>economically active population (EAP) </a:t>
            </a:r>
            <a:r>
              <a:rPr lang="en-GB" sz="1400" kern="0" dirty="0">
                <a:solidFill>
                  <a:srgbClr val="000000"/>
                </a:solidFill>
                <a:latin typeface="Trebuchet MS"/>
                <a:ea typeface="ＭＳ Ｐゴシック" charset="-128"/>
              </a:rPr>
              <a:t>profile for Gauteng as a guideline. </a:t>
            </a:r>
            <a:endParaRPr lang="en-GB" sz="1400" kern="0" dirty="0" smtClean="0">
              <a:solidFill>
                <a:srgbClr val="000000"/>
              </a:solidFill>
              <a:latin typeface="Trebuchet MS"/>
              <a:ea typeface="ＭＳ Ｐゴシック" charset="-128"/>
            </a:endParaRPr>
          </a:p>
          <a:p>
            <a:pPr marL="342900" lvl="0" indent="-342900">
              <a:buFont typeface="Times" charset="0"/>
              <a:buChar char="•"/>
              <a:defRPr/>
            </a:pPr>
            <a:endParaRPr lang="en-GB" sz="1400" kern="0" dirty="0">
              <a:latin typeface="Trebuchet MS"/>
              <a:ea typeface="ＭＳ Ｐゴシック" charset="-128"/>
            </a:endParaRPr>
          </a:p>
          <a:p>
            <a:pPr marL="342900" lvl="0" indent="-342900">
              <a:buFont typeface="Times" charset="0"/>
              <a:buChar char="•"/>
              <a:defRPr/>
            </a:pPr>
            <a:r>
              <a:rPr lang="en-GB" sz="1400" kern="0" dirty="0" smtClean="0">
                <a:latin typeface="Trebuchet MS"/>
                <a:ea typeface="ＭＳ Ｐゴシック" charset="-128"/>
              </a:rPr>
              <a:t>In </a:t>
            </a:r>
            <a:r>
              <a:rPr lang="en-GB" sz="1400" kern="0" dirty="0">
                <a:latin typeface="Trebuchet MS"/>
                <a:ea typeface="ＭＳ Ｐゴシック" charset="-128"/>
              </a:rPr>
              <a:t>South Africa, 67.63% of South African Tourism staff are locally recruited. </a:t>
            </a:r>
            <a:r>
              <a:rPr lang="en-GB" sz="1400" kern="0" dirty="0" smtClean="0">
                <a:latin typeface="Trebuchet MS"/>
                <a:ea typeface="ＭＳ Ｐゴシック" charset="-128"/>
              </a:rPr>
              <a:t> The figures below are based on the South African employees at the Head </a:t>
            </a:r>
            <a:r>
              <a:rPr lang="en-GB" sz="1400" kern="0" dirty="0">
                <a:latin typeface="Trebuchet MS"/>
                <a:ea typeface="ＭＳ Ｐゴシック" charset="-128"/>
              </a:rPr>
              <a:t>O</a:t>
            </a:r>
            <a:r>
              <a:rPr lang="en-GB" sz="1400" kern="0" dirty="0" smtClean="0">
                <a:latin typeface="Trebuchet MS"/>
                <a:ea typeface="ＭＳ Ｐゴシック" charset="-128"/>
              </a:rPr>
              <a:t>ffice and South African country managers based in-country offices.</a:t>
            </a:r>
            <a:endParaRPr lang="en-ZA" sz="1400" kern="0" dirty="0">
              <a:latin typeface="Trebuchet MS"/>
              <a:ea typeface="ＭＳ Ｐゴシック" charset="-128"/>
            </a:endParaRPr>
          </a:p>
        </p:txBody>
      </p:sp>
      <p:sp>
        <p:nvSpPr>
          <p:cNvPr id="7" name="TextBox 6"/>
          <p:cNvSpPr txBox="1"/>
          <p:nvPr/>
        </p:nvSpPr>
        <p:spPr>
          <a:xfrm>
            <a:off x="3810000" y="6477000"/>
            <a:ext cx="20574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97 </a:t>
            </a:r>
            <a:endParaRPr lang="en-ZA" sz="1100" dirty="0">
              <a:solidFill>
                <a:srgbClr val="000000"/>
              </a:solidFill>
            </a:endParaRPr>
          </a:p>
        </p:txBody>
      </p:sp>
    </p:spTree>
    <p:extLst>
      <p:ext uri="{BB962C8B-B14F-4D97-AF65-F5344CB8AC3E}">
        <p14:creationId xmlns:p14="http://schemas.microsoft.com/office/powerpoint/2010/main" val="7467379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ctrTitle"/>
          </p:nvPr>
        </p:nvSpPr>
        <p:spPr>
          <a:xfrm>
            <a:off x="539750" y="2565400"/>
            <a:ext cx="8135938" cy="2016125"/>
          </a:xfrm>
        </p:spPr>
        <p:txBody>
          <a:bodyPr/>
          <a:lstStyle/>
          <a:p>
            <a:pPr algn="ctr"/>
            <a:r>
              <a:rPr lang="en-ZA" altLang="en-US" sz="2000" b="1" dirty="0" smtClean="0"/>
              <a:t>AUDITED STATEMENT OF FINANCIAL PERFORMANCE FOR 2015/16</a:t>
            </a:r>
            <a:endParaRPr lang="en-US" altLang="en-US" sz="2000" b="1" dirty="0" smtClean="0"/>
          </a:p>
        </p:txBody>
      </p:sp>
      <p:sp>
        <p:nvSpPr>
          <p:cNvPr id="129027"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AC8F9246-ABAD-4657-9CE3-E63C813846F1}" type="slidenum">
              <a:rPr lang="en-US" altLang="en-US" sz="700">
                <a:solidFill>
                  <a:srgbClr val="000000"/>
                </a:solidFill>
                <a:ea typeface="ヒラギノ角ゴ Pro W3" pitchFamily="-84" charset="-128"/>
              </a:rPr>
              <a:pPr>
                <a:spcBef>
                  <a:spcPct val="0"/>
                </a:spcBef>
                <a:buClrTx/>
                <a:buSzTx/>
                <a:buFontTx/>
                <a:buNone/>
              </a:pPr>
              <a:t>58</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321270788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altLang="en-US" sz="2000" b="1" dirty="0" smtClean="0"/>
              <a:t>Financial Performance in 2015/16</a:t>
            </a:r>
          </a:p>
        </p:txBody>
      </p:sp>
      <p:sp>
        <p:nvSpPr>
          <p:cNvPr id="3" name="Content Placeholder 2"/>
          <p:cNvSpPr>
            <a:spLocks noGrp="1"/>
          </p:cNvSpPr>
          <p:nvPr>
            <p:ph idx="1"/>
          </p:nvPr>
        </p:nvSpPr>
        <p:spPr/>
        <p:txBody>
          <a:bodyPr/>
          <a:lstStyle/>
          <a:p>
            <a:pPr marL="0" indent="0">
              <a:buFont typeface="Times" charset="0"/>
              <a:buNone/>
              <a:defRPr/>
            </a:pPr>
            <a:r>
              <a:rPr lang="en-ZA" sz="1400" dirty="0">
                <a:ea typeface="ＭＳ Ｐゴシック" pitchFamily="-112" charset="-128"/>
              </a:rPr>
              <a:t>The two main sources of income for </a:t>
            </a:r>
            <a:r>
              <a:rPr lang="en-ZA" sz="1400" dirty="0" smtClean="0">
                <a:ea typeface="ＭＳ Ｐゴシック" pitchFamily="-112" charset="-128"/>
              </a:rPr>
              <a:t>South African </a:t>
            </a:r>
            <a:r>
              <a:rPr lang="en-ZA" sz="1400" dirty="0">
                <a:ea typeface="ＭＳ Ｐゴシック" pitchFamily="-112" charset="-128"/>
              </a:rPr>
              <a:t>Tourism </a:t>
            </a:r>
            <a:r>
              <a:rPr lang="en-ZA" sz="1400" dirty="0" smtClean="0">
                <a:ea typeface="ＭＳ Ｐゴシック" pitchFamily="-112" charset="-128"/>
              </a:rPr>
              <a:t>are </a:t>
            </a:r>
            <a:r>
              <a:rPr lang="en-ZA" sz="1400" dirty="0">
                <a:ea typeface="ＭＳ Ｐゴシック" pitchFamily="-112" charset="-128"/>
              </a:rPr>
              <a:t>income from </a:t>
            </a:r>
            <a:r>
              <a:rPr lang="en-ZA" sz="1400" dirty="0" smtClean="0">
                <a:ea typeface="ＭＳ Ｐゴシック" pitchFamily="-112" charset="-128"/>
              </a:rPr>
              <a:t>the NDT </a:t>
            </a:r>
            <a:r>
              <a:rPr lang="en-ZA" sz="1400" dirty="0">
                <a:ea typeface="ＭＳ Ｐゴシック" pitchFamily="-112" charset="-128"/>
              </a:rPr>
              <a:t>(</a:t>
            </a:r>
            <a:r>
              <a:rPr lang="en-ZA" sz="1400" dirty="0" smtClean="0">
                <a:ea typeface="ＭＳ Ｐゴシック" pitchFamily="-112" charset="-128"/>
              </a:rPr>
              <a:t>R977.7 million) </a:t>
            </a:r>
            <a:r>
              <a:rPr lang="en-ZA" sz="1400" dirty="0">
                <a:ea typeface="ＭＳ Ｐゴシック" pitchFamily="-112" charset="-128"/>
              </a:rPr>
              <a:t>and </a:t>
            </a:r>
            <a:r>
              <a:rPr lang="en-ZA" sz="1400" dirty="0" smtClean="0">
                <a:ea typeface="ＭＳ Ｐゴシック" pitchFamily="-112" charset="-128"/>
              </a:rPr>
              <a:t>the TBCSA </a:t>
            </a:r>
            <a:r>
              <a:rPr lang="en-ZA" sz="1400" dirty="0">
                <a:ea typeface="ＭＳ Ｐゴシック" pitchFamily="-112" charset="-128"/>
              </a:rPr>
              <a:t>(</a:t>
            </a:r>
            <a:r>
              <a:rPr lang="en-ZA" sz="1400" dirty="0" smtClean="0">
                <a:ea typeface="ＭＳ Ｐゴシック" pitchFamily="-112" charset="-128"/>
              </a:rPr>
              <a:t>R123.2 million). </a:t>
            </a:r>
            <a:r>
              <a:rPr lang="en-ZA" sz="1400" dirty="0">
                <a:ea typeface="ＭＳ Ｐゴシック" pitchFamily="-112" charset="-128"/>
              </a:rPr>
              <a:t>These two revenue streams contribute 92% to </a:t>
            </a:r>
            <a:r>
              <a:rPr lang="en-ZA" sz="1400" dirty="0" smtClean="0">
                <a:ea typeface="ＭＳ Ｐゴシック" pitchFamily="-112" charset="-128"/>
              </a:rPr>
              <a:t>South African </a:t>
            </a:r>
            <a:r>
              <a:rPr lang="en-ZA" sz="1400" dirty="0">
                <a:ea typeface="ＭＳ Ｐゴシック" pitchFamily="-112" charset="-128"/>
              </a:rPr>
              <a:t>Tourism’s total income. </a:t>
            </a:r>
            <a:endParaRPr lang="en-ZA" sz="1400" dirty="0" smtClean="0">
              <a:ea typeface="ＭＳ Ｐゴシック" pitchFamily="-112" charset="-128"/>
            </a:endParaRPr>
          </a:p>
          <a:p>
            <a:pPr marL="0" indent="0">
              <a:buFont typeface="Times" charset="0"/>
              <a:buNone/>
              <a:defRPr/>
            </a:pPr>
            <a:endParaRPr lang="en-ZA" sz="1400" b="1" dirty="0">
              <a:ea typeface="ＭＳ Ｐゴシック" pitchFamily="-112" charset="-128"/>
            </a:endParaRPr>
          </a:p>
          <a:p>
            <a:pPr marL="0" indent="0">
              <a:buFont typeface="Times" charset="0"/>
              <a:buNone/>
              <a:defRPr/>
            </a:pPr>
            <a:r>
              <a:rPr lang="en-ZA" sz="1400" dirty="0">
                <a:ea typeface="ＭＳ Ｐゴシック" pitchFamily="-112" charset="-128"/>
              </a:rPr>
              <a:t>The remaining 8% </a:t>
            </a:r>
            <a:r>
              <a:rPr lang="en-ZA" sz="1400" dirty="0" smtClean="0">
                <a:ea typeface="ＭＳ Ｐゴシック" pitchFamily="-112" charset="-128"/>
              </a:rPr>
              <a:t>derives from interest </a:t>
            </a:r>
            <a:r>
              <a:rPr lang="en-ZA" sz="1400" dirty="0">
                <a:ea typeface="ＭＳ Ｐゴシック" pitchFamily="-112" charset="-128"/>
              </a:rPr>
              <a:t>income </a:t>
            </a:r>
            <a:r>
              <a:rPr lang="en-ZA" sz="1400" dirty="0" smtClean="0">
                <a:ea typeface="ＭＳ Ｐゴシック" pitchFamily="-112" charset="-128"/>
              </a:rPr>
              <a:t>(R11.9 million), </a:t>
            </a:r>
            <a:r>
              <a:rPr lang="en-ZA" sz="1400" dirty="0">
                <a:ea typeface="ＭＳ Ｐゴシック" pitchFamily="-112" charset="-128"/>
              </a:rPr>
              <a:t>g</a:t>
            </a:r>
            <a:r>
              <a:rPr lang="en-ZA" sz="1400" dirty="0" smtClean="0">
                <a:ea typeface="ＭＳ Ｐゴシック" pitchFamily="-112" charset="-128"/>
              </a:rPr>
              <a:t>rading </a:t>
            </a:r>
            <a:r>
              <a:rPr lang="en-ZA" sz="1400" dirty="0">
                <a:ea typeface="ＭＳ Ｐゴシック" pitchFamily="-112" charset="-128"/>
              </a:rPr>
              <a:t>i</a:t>
            </a:r>
            <a:r>
              <a:rPr lang="en-ZA" sz="1400" dirty="0" smtClean="0">
                <a:ea typeface="ＭＳ Ｐゴシック" pitchFamily="-112" charset="-128"/>
              </a:rPr>
              <a:t>ncome </a:t>
            </a:r>
            <a:br>
              <a:rPr lang="en-ZA" sz="1400" dirty="0" smtClean="0">
                <a:ea typeface="ＭＳ Ｐゴシック" pitchFamily="-112" charset="-128"/>
              </a:rPr>
            </a:br>
            <a:r>
              <a:rPr lang="en-ZA" sz="1400" dirty="0" smtClean="0">
                <a:ea typeface="ＭＳ Ｐゴシック" pitchFamily="-112" charset="-128"/>
              </a:rPr>
              <a:t>(R18.4 million) </a:t>
            </a:r>
            <a:r>
              <a:rPr lang="en-ZA" sz="1400" dirty="0">
                <a:ea typeface="ＭＳ Ｐゴシック" pitchFamily="-112" charset="-128"/>
              </a:rPr>
              <a:t>and </a:t>
            </a:r>
            <a:r>
              <a:rPr lang="en-ZA" sz="1400" dirty="0" smtClean="0">
                <a:ea typeface="ＭＳ Ｐゴシック" pitchFamily="-112" charset="-128"/>
              </a:rPr>
              <a:t>sundry </a:t>
            </a:r>
            <a:r>
              <a:rPr lang="en-ZA" sz="1400" dirty="0">
                <a:ea typeface="ＭＳ Ｐゴシック" pitchFamily="-112" charset="-128"/>
              </a:rPr>
              <a:t>i</a:t>
            </a:r>
            <a:r>
              <a:rPr lang="en-ZA" sz="1400" dirty="0" smtClean="0">
                <a:ea typeface="ＭＳ Ｐゴシック" pitchFamily="-112" charset="-128"/>
              </a:rPr>
              <a:t>ncome </a:t>
            </a:r>
            <a:r>
              <a:rPr lang="en-ZA" sz="1400" dirty="0">
                <a:ea typeface="ＭＳ Ｐゴシック" pitchFamily="-112" charset="-128"/>
              </a:rPr>
              <a:t>of </a:t>
            </a:r>
            <a:r>
              <a:rPr lang="en-ZA" sz="1400" dirty="0" smtClean="0">
                <a:ea typeface="ＭＳ Ｐゴシック" pitchFamily="-112" charset="-128"/>
              </a:rPr>
              <a:t>R81.5 million.</a:t>
            </a:r>
            <a:endParaRPr lang="en-ZA" sz="1400" dirty="0">
              <a:ea typeface="ＭＳ Ｐゴシック" pitchFamily="-112" charset="-128"/>
            </a:endParaRPr>
          </a:p>
          <a:p>
            <a:pPr>
              <a:buFont typeface="Times" charset="0"/>
              <a:buChar char="•"/>
              <a:defRPr/>
            </a:pPr>
            <a:endParaRPr lang="en-ZA" sz="1400" dirty="0">
              <a:ea typeface="ＭＳ Ｐゴシック" pitchFamily="-112" charset="-128"/>
            </a:endParaRPr>
          </a:p>
          <a:p>
            <a:pPr marL="0" indent="0">
              <a:buFont typeface="Times" charset="0"/>
              <a:buNone/>
              <a:defRPr/>
            </a:pPr>
            <a:r>
              <a:rPr lang="en-ZA" sz="1400" dirty="0">
                <a:ea typeface="ＭＳ Ｐゴシック" pitchFamily="-112" charset="-128"/>
              </a:rPr>
              <a:t>Sundry income </a:t>
            </a:r>
            <a:r>
              <a:rPr lang="en-ZA" sz="1400" dirty="0" smtClean="0">
                <a:ea typeface="ＭＳ Ｐゴシック" pitchFamily="-112" charset="-128"/>
              </a:rPr>
              <a:t>comprises </a:t>
            </a:r>
            <a:r>
              <a:rPr lang="en-ZA" sz="1400" dirty="0">
                <a:ea typeface="ＭＳ Ｐゴシック" pitchFamily="-112" charset="-128"/>
              </a:rPr>
              <a:t>income from exhibitions such as </a:t>
            </a:r>
            <a:r>
              <a:rPr lang="en-ZA" sz="1400" dirty="0" smtClean="0">
                <a:ea typeface="ＭＳ Ｐゴシック" pitchFamily="-112" charset="-128"/>
              </a:rPr>
              <a:t>INDABA </a:t>
            </a:r>
            <a:r>
              <a:rPr lang="en-ZA" sz="1400" dirty="0">
                <a:ea typeface="ＭＳ Ｐゴシック" pitchFamily="-112" charset="-128"/>
              </a:rPr>
              <a:t>and Meetings Africa</a:t>
            </a:r>
            <a:r>
              <a:rPr lang="en-ZA" sz="1400" dirty="0" smtClean="0">
                <a:ea typeface="ＭＳ Ｐゴシック" pitchFamily="-112" charset="-128"/>
              </a:rPr>
              <a:t>.</a:t>
            </a:r>
          </a:p>
          <a:p>
            <a:pPr marL="0" indent="0">
              <a:buFont typeface="Times" charset="0"/>
              <a:buNone/>
              <a:defRPr/>
            </a:pPr>
            <a:endParaRPr lang="en-ZA" sz="1600" dirty="0">
              <a:ea typeface="ＭＳ Ｐゴシック" pitchFamily="-112" charset="-128"/>
              <a:cs typeface="ＭＳ Ｐゴシック" pitchFamily="-112" charset="-128"/>
            </a:endParaRPr>
          </a:p>
          <a:p>
            <a:pPr marL="0" indent="0">
              <a:buFont typeface="Times" charset="0"/>
              <a:buNone/>
              <a:defRPr/>
            </a:pPr>
            <a:endParaRPr lang="en-ZA" sz="1600" dirty="0">
              <a:ea typeface="ＭＳ Ｐゴシック" pitchFamily="-112" charset="-128"/>
              <a:cs typeface="ＭＳ Ｐゴシック" pitchFamily="-112" charset="-128"/>
            </a:endParaRPr>
          </a:p>
          <a:p>
            <a:pPr marL="0" indent="0">
              <a:buFont typeface="Times" charset="0"/>
              <a:buNone/>
              <a:defRPr/>
            </a:pPr>
            <a:endParaRPr lang="en-ZA"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565525"/>
            <a:ext cx="72009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2173" y="6553200"/>
            <a:ext cx="631904" cy="200055"/>
          </a:xfrm>
          <a:prstGeom prst="rect">
            <a:avLst/>
          </a:prstGeom>
          <a:noFill/>
        </p:spPr>
        <p:txBody>
          <a:bodyPr wrap="none" rtlCol="0">
            <a:spAutoFit/>
          </a:bodyPr>
          <a:lstStyle/>
          <a:p>
            <a:r>
              <a:rPr lang="en-ZA" sz="700" dirty="0" smtClean="0">
                <a:solidFill>
                  <a:srgbClr val="000000"/>
                </a:solidFill>
              </a:rPr>
              <a:t>Slide no.59</a:t>
            </a:r>
            <a:endParaRPr lang="en-ZA" sz="700" dirty="0">
              <a:solidFill>
                <a:srgbClr val="000000"/>
              </a:solidFill>
            </a:endParaRPr>
          </a:p>
        </p:txBody>
      </p:sp>
      <p:sp>
        <p:nvSpPr>
          <p:cNvPr id="7" name="TextBox 6"/>
          <p:cNvSpPr txBox="1"/>
          <p:nvPr/>
        </p:nvSpPr>
        <p:spPr>
          <a:xfrm>
            <a:off x="3810000" y="6477000"/>
            <a:ext cx="2438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108 - 145 </a:t>
            </a:r>
            <a:endParaRPr lang="en-ZA" sz="1100" dirty="0">
              <a:solidFill>
                <a:srgbClr val="000000"/>
              </a:solidFill>
            </a:endParaRPr>
          </a:p>
        </p:txBody>
      </p:sp>
    </p:spTree>
    <p:extLst>
      <p:ext uri="{BB962C8B-B14F-4D97-AF65-F5344CB8AC3E}">
        <p14:creationId xmlns:p14="http://schemas.microsoft.com/office/powerpoint/2010/main" val="18750694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74650" y="333375"/>
            <a:ext cx="8382000" cy="495300"/>
          </a:xfrm>
        </p:spPr>
        <p:txBody>
          <a:bodyPr/>
          <a:lstStyle/>
          <a:p>
            <a:r>
              <a:rPr lang="en-US" altLang="en-US" b="1" dirty="0" smtClean="0"/>
              <a:t> </a:t>
            </a:r>
            <a:r>
              <a:rPr lang="en-US" altLang="en-US" sz="2000" b="1" dirty="0" smtClean="0">
                <a:latin typeface="Arial" panose="020B0604020202020204" pitchFamily="34" charset="0"/>
                <a:cs typeface="Arial" panose="020B0604020202020204" pitchFamily="34" charset="0"/>
              </a:rPr>
              <a:t>Legislative Framework and Governance </a:t>
            </a:r>
            <a:r>
              <a:rPr lang="en-ZA" altLang="en-US" sz="1600" dirty="0" smtClean="0">
                <a:latin typeface="Arial" panose="020B0604020202020204" pitchFamily="34" charset="0"/>
                <a:ea typeface="ヒラギノ角ゴ Pro W3" charset="-128"/>
                <a:cs typeface="Arial" panose="020B0604020202020204" pitchFamily="34" charset="0"/>
              </a:rPr>
              <a:t/>
            </a:r>
            <a:br>
              <a:rPr lang="en-ZA" altLang="en-US" sz="1600" dirty="0" smtClean="0">
                <a:latin typeface="Arial" panose="020B0604020202020204" pitchFamily="34" charset="0"/>
                <a:ea typeface="ヒラギノ角ゴ Pro W3" charset="-128"/>
                <a:cs typeface="Arial" panose="020B0604020202020204" pitchFamily="34" charset="0"/>
              </a:rPr>
            </a:br>
            <a:endParaRPr lang="en-ZA" altLang="en-US" b="1" dirty="0" smtClean="0">
              <a:solidFill>
                <a:srgbClr val="FFC000"/>
              </a:solidFill>
              <a:latin typeface="Arial" panose="020B0604020202020204" pitchFamily="34" charset="0"/>
              <a:cs typeface="Arial" panose="020B0604020202020204" pitchFamily="34" charset="0"/>
            </a:endParaRPr>
          </a:p>
        </p:txBody>
      </p:sp>
      <p:sp>
        <p:nvSpPr>
          <p:cNvPr id="6" name="Rectangle 5"/>
          <p:cNvSpPr/>
          <p:nvPr/>
        </p:nvSpPr>
        <p:spPr>
          <a:xfrm>
            <a:off x="468313" y="765175"/>
            <a:ext cx="8280400" cy="3816350"/>
          </a:xfrm>
          <a:prstGeom prst="rect">
            <a:avLst/>
          </a:prstGeom>
        </p:spPr>
        <p:txBody>
          <a:bodyPr>
            <a:spAutoFit/>
          </a:bodyPr>
          <a:lstStyle/>
          <a:p>
            <a:pPr eaLnBrk="1" hangingPunct="1">
              <a:defRPr/>
            </a:pPr>
            <a:endParaRPr lang="en-US" sz="1400" b="1" dirty="0">
              <a:solidFill>
                <a:srgbClr val="000000"/>
              </a:solidFill>
              <a:latin typeface="Trebuchet MS"/>
              <a:ea typeface="ヒラギノ角ゴ Pro W3" pitchFamily="-84" charset="-128"/>
              <a:cs typeface="Arial" panose="020B0604020202020204" pitchFamily="34" charset="0"/>
            </a:endParaRPr>
          </a:p>
          <a:p>
            <a:pPr marL="285750" indent="-285750" eaLnBrk="1" hangingPunct="1">
              <a:buFont typeface="Arial" panose="020B0604020202020204" pitchFamily="34" charset="0"/>
              <a:buChar char="•"/>
              <a:defRPr/>
            </a:pPr>
            <a:endParaRPr lang="en-US" sz="1400" b="1" dirty="0">
              <a:solidFill>
                <a:srgbClr val="000000"/>
              </a:solidFill>
              <a:latin typeface="Trebuchet MS"/>
              <a:ea typeface="ヒラギノ角ゴ Pro W3" pitchFamily="-84" charset="-128"/>
              <a:cs typeface="Arial" panose="020B0604020202020204" pitchFamily="34" charset="0"/>
            </a:endParaRPr>
          </a:p>
          <a:p>
            <a:pPr eaLnBrk="1" hangingPunct="1">
              <a:defRPr/>
            </a:pPr>
            <a:r>
              <a:rPr lang="en-US" sz="1400" dirty="0">
                <a:solidFill>
                  <a:srgbClr val="000000"/>
                </a:solidFill>
                <a:latin typeface="Trebuchet MS"/>
                <a:ea typeface="ヒラギノ角ゴ Pro W3" pitchFamily="-84" charset="-128"/>
                <a:cs typeface="Arial" panose="020B0604020202020204" pitchFamily="34" charset="0"/>
              </a:rPr>
              <a:t> </a:t>
            </a: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50785193"/>
              </p:ext>
            </p:extLst>
          </p:nvPr>
        </p:nvGraphicFramePr>
        <p:xfrm>
          <a:off x="374650" y="865188"/>
          <a:ext cx="8589963" cy="5630196"/>
        </p:xfrm>
        <a:graphic>
          <a:graphicData uri="http://schemas.openxmlformats.org/drawingml/2006/table">
            <a:tbl>
              <a:tblPr firstRow="1" firstCol="1" bandRow="1">
                <a:tableStyleId>{93296810-A885-4BE3-A3E7-6D5BEEA58F35}</a:tableStyleId>
              </a:tblPr>
              <a:tblGrid>
                <a:gridCol w="501082"/>
                <a:gridCol w="2934902"/>
                <a:gridCol w="5153979"/>
              </a:tblGrid>
              <a:tr h="788660">
                <a:tc>
                  <a:txBody>
                    <a:bodyPr/>
                    <a:lstStyle/>
                    <a:p>
                      <a:pPr>
                        <a:lnSpc>
                          <a:spcPct val="115000"/>
                        </a:lnSpc>
                        <a:spcAft>
                          <a:spcPts val="0"/>
                        </a:spcAft>
                      </a:pPr>
                      <a:r>
                        <a:rPr lang="en-US" sz="1400" b="1" dirty="0" smtClean="0">
                          <a:solidFill>
                            <a:schemeClr val="bg1"/>
                          </a:solidFill>
                          <a:effectLst/>
                          <a:latin typeface="Arial" panose="020B0604020202020204" pitchFamily="34" charset="0"/>
                          <a:cs typeface="Arial" panose="020B0604020202020204" pitchFamily="34" charset="0"/>
                        </a:rPr>
                        <a:t>NO</a:t>
                      </a:r>
                      <a:endParaRPr lang="en-ZA" sz="1400" b="1" dirty="0">
                        <a:solidFill>
                          <a:schemeClr val="bg1"/>
                        </a:solidFill>
                        <a:effectLst/>
                        <a:latin typeface="Arial" panose="020B0604020202020204" pitchFamily="34" charset="0"/>
                        <a:ea typeface="Calibri"/>
                        <a:cs typeface="Arial" panose="020B0604020202020204" pitchFamily="34" charset="0"/>
                      </a:endParaRPr>
                    </a:p>
                  </a:txBody>
                  <a:tcPr marL="68573" marR="68573" marT="0" marB="0">
                    <a:solidFill>
                      <a:srgbClr val="C00000"/>
                    </a:solidFill>
                  </a:tcPr>
                </a:tc>
                <a:tc>
                  <a:txBody>
                    <a:bodyPr/>
                    <a:lstStyle/>
                    <a:p>
                      <a:pPr>
                        <a:lnSpc>
                          <a:spcPct val="115000"/>
                        </a:lnSpc>
                        <a:spcAft>
                          <a:spcPts val="0"/>
                        </a:spcAft>
                      </a:pPr>
                      <a:r>
                        <a:rPr lang="en-US" sz="1400" b="1" dirty="0" smtClean="0">
                          <a:solidFill>
                            <a:schemeClr val="bg1"/>
                          </a:solidFill>
                          <a:effectLst/>
                          <a:latin typeface="Arial" panose="020B0604020202020204" pitchFamily="34" charset="0"/>
                          <a:cs typeface="Arial" panose="020B0604020202020204" pitchFamily="34" charset="0"/>
                        </a:rPr>
                        <a:t>LEGISLATIVE</a:t>
                      </a:r>
                      <a:r>
                        <a:rPr lang="en-US" sz="1400" b="1" baseline="0" dirty="0" smtClean="0">
                          <a:solidFill>
                            <a:schemeClr val="bg1"/>
                          </a:solidFill>
                          <a:effectLst/>
                          <a:latin typeface="Arial" panose="020B0604020202020204" pitchFamily="34" charset="0"/>
                          <a:cs typeface="Arial" panose="020B0604020202020204" pitchFamily="34" charset="0"/>
                        </a:rPr>
                        <a:t> FRAMEWORK</a:t>
                      </a:r>
                      <a:endParaRPr lang="en-ZA" sz="1400" b="1" dirty="0">
                        <a:solidFill>
                          <a:schemeClr val="bg1"/>
                        </a:solidFill>
                        <a:effectLst/>
                        <a:latin typeface="Arial" panose="020B0604020202020204" pitchFamily="34" charset="0"/>
                        <a:ea typeface="Calibri"/>
                        <a:cs typeface="Arial" panose="020B0604020202020204" pitchFamily="34" charset="0"/>
                      </a:endParaRPr>
                    </a:p>
                  </a:txBody>
                  <a:tcPr marL="68573" marR="68573" marT="0" marB="0">
                    <a:solidFill>
                      <a:srgbClr val="C00000"/>
                    </a:solidFill>
                  </a:tcPr>
                </a:tc>
                <a:tc>
                  <a:txBody>
                    <a:bodyPr/>
                    <a:lstStyle/>
                    <a:p>
                      <a:pPr>
                        <a:lnSpc>
                          <a:spcPct val="115000"/>
                        </a:lnSpc>
                        <a:spcAft>
                          <a:spcPts val="0"/>
                        </a:spcAft>
                      </a:pPr>
                      <a:r>
                        <a:rPr lang="en-US" sz="1400" b="1" dirty="0" smtClean="0">
                          <a:solidFill>
                            <a:schemeClr val="bg1"/>
                          </a:solidFill>
                          <a:effectLst/>
                          <a:latin typeface="Arial" panose="020B0604020202020204" pitchFamily="34" charset="0"/>
                          <a:cs typeface="Arial" panose="020B0604020202020204" pitchFamily="34" charset="0"/>
                        </a:rPr>
                        <a:t>BRIEF DESCRIPTION APPLICABLE TO SOUTH AFRICAN TOURISM</a:t>
                      </a:r>
                    </a:p>
                    <a:p>
                      <a:pPr>
                        <a:lnSpc>
                          <a:spcPct val="115000"/>
                        </a:lnSpc>
                        <a:spcAft>
                          <a:spcPts val="0"/>
                        </a:spcAft>
                      </a:pPr>
                      <a:endParaRPr lang="en-ZA" sz="1400" b="1" dirty="0">
                        <a:solidFill>
                          <a:schemeClr val="bg1"/>
                        </a:solidFill>
                        <a:effectLst/>
                        <a:latin typeface="Arial" panose="020B0604020202020204" pitchFamily="34" charset="0"/>
                        <a:ea typeface="Calibri"/>
                        <a:cs typeface="Arial" panose="020B0604020202020204" pitchFamily="34" charset="0"/>
                      </a:endParaRPr>
                    </a:p>
                  </a:txBody>
                  <a:tcPr marL="68573" marR="68573" marT="0" marB="0">
                    <a:solidFill>
                      <a:srgbClr val="C00000"/>
                    </a:solidFill>
                  </a:tcPr>
                </a:tc>
              </a:tr>
              <a:tr h="1962886">
                <a:tc>
                  <a:txBody>
                    <a:bodyPr/>
                    <a:lstStyle/>
                    <a:p>
                      <a:pPr>
                        <a:lnSpc>
                          <a:spcPct val="115000"/>
                        </a:lnSpc>
                        <a:spcAft>
                          <a:spcPts val="0"/>
                        </a:spcAft>
                      </a:pPr>
                      <a:r>
                        <a:rPr lang="en-ZA" sz="1400" dirty="0" smtClean="0">
                          <a:solidFill>
                            <a:schemeClr val="tx1"/>
                          </a:solidFill>
                          <a:effectLst/>
                          <a:latin typeface="Arial" panose="020B0604020202020204" pitchFamily="34" charset="0"/>
                          <a:cs typeface="Arial" panose="020B0604020202020204" pitchFamily="34" charset="0"/>
                        </a:rPr>
                        <a:t>1.</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73" marR="68573" marT="0" marB="0">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South African Tourism established in terms of the Tourism Act (No. 3 of 2014)</a:t>
                      </a:r>
                    </a:p>
                  </a:txBody>
                  <a:tcPr marL="68573" marR="68573" marT="0" marB="0">
                    <a:solidFill>
                      <a:schemeClr val="bg1">
                        <a:lumMod val="85000"/>
                      </a:schemeClr>
                    </a:solidFill>
                  </a:tcPr>
                </a:tc>
                <a:tc>
                  <a:txBody>
                    <a:bodyPr/>
                    <a:lstStyle/>
                    <a:p>
                      <a:pPr algn="just">
                        <a:lnSpc>
                          <a:spcPct val="115000"/>
                        </a:lnSpc>
                        <a:spcAft>
                          <a:spcPts val="0"/>
                        </a:spcAft>
                      </a:pPr>
                      <a:r>
                        <a:rPr lang="en-ZA" sz="1400" dirty="0" smtClean="0">
                          <a:effectLst/>
                          <a:latin typeface="Arial" panose="020B0604020202020204" pitchFamily="34" charset="0"/>
                          <a:cs typeface="Arial" panose="020B0604020202020204" pitchFamily="34" charset="0"/>
                        </a:rPr>
                        <a:t>Establishes the governance</a:t>
                      </a:r>
                      <a:r>
                        <a:rPr lang="en-ZA" sz="1400" baseline="0" dirty="0" smtClean="0">
                          <a:effectLst/>
                          <a:latin typeface="Arial" panose="020B0604020202020204" pitchFamily="34" charset="0"/>
                          <a:cs typeface="Arial" panose="020B0604020202020204" pitchFamily="34" charset="0"/>
                        </a:rPr>
                        <a:t> and accountability of South African Tourism to the South African Tourism Board appointed by the Minister:</a:t>
                      </a:r>
                    </a:p>
                    <a:p>
                      <a:pPr marL="285750" indent="-285750" algn="just">
                        <a:lnSpc>
                          <a:spcPct val="115000"/>
                        </a:lnSpc>
                        <a:spcAft>
                          <a:spcPts val="0"/>
                        </a:spcAft>
                        <a:buFontTx/>
                        <a:buChar char="-"/>
                      </a:pPr>
                      <a:r>
                        <a:rPr lang="en-US" sz="1400" baseline="0" dirty="0" smtClean="0">
                          <a:effectLst/>
                          <a:latin typeface="Arial" panose="020B0604020202020204" pitchFamily="34" charset="0"/>
                          <a:cs typeface="Arial" panose="020B0604020202020204" pitchFamily="34" charset="0"/>
                        </a:rPr>
                        <a:t>To provide for the continued existence of the South African Tourism Board;</a:t>
                      </a:r>
                    </a:p>
                    <a:p>
                      <a:pPr marL="285750" indent="-285750" algn="just">
                        <a:lnSpc>
                          <a:spcPct val="115000"/>
                        </a:lnSpc>
                        <a:spcAft>
                          <a:spcPts val="0"/>
                        </a:spcAft>
                        <a:buFontTx/>
                        <a:buChar char="-"/>
                      </a:pPr>
                      <a:r>
                        <a:rPr lang="en-US" sz="1400" baseline="0" dirty="0" smtClean="0">
                          <a:effectLst/>
                          <a:latin typeface="Arial" panose="020B0604020202020204" pitchFamily="34" charset="0"/>
                          <a:cs typeface="Arial" panose="020B0604020202020204" pitchFamily="34" charset="0"/>
                        </a:rPr>
                        <a:t>To establish a National Convention Bureau to market South Africa as business tourism destination; and</a:t>
                      </a:r>
                    </a:p>
                    <a:p>
                      <a:pPr marL="285750" indent="-285750" algn="just">
                        <a:lnSpc>
                          <a:spcPct val="115000"/>
                        </a:lnSpc>
                        <a:spcAft>
                          <a:spcPts val="0"/>
                        </a:spcAft>
                        <a:buFontTx/>
                        <a:buChar char="-"/>
                      </a:pPr>
                      <a:r>
                        <a:rPr lang="en-US" sz="1400" baseline="0" dirty="0" smtClean="0">
                          <a:effectLst/>
                          <a:latin typeface="Arial" panose="020B0604020202020204" pitchFamily="34" charset="0"/>
                          <a:cs typeface="Arial" panose="020B0604020202020204" pitchFamily="34" charset="0"/>
                        </a:rPr>
                        <a:t>To provide for the establishment of the Tourism Grading Council of South Africa.</a:t>
                      </a:r>
                      <a:endParaRPr lang="en-ZA" sz="1400" baseline="0" dirty="0" smtClean="0">
                        <a:effectLst/>
                        <a:latin typeface="Arial" panose="020B0604020202020204" pitchFamily="34" charset="0"/>
                        <a:cs typeface="Arial" panose="020B0604020202020204" pitchFamily="34" charset="0"/>
                      </a:endParaRPr>
                    </a:p>
                  </a:txBody>
                  <a:tcPr marL="68573" marR="68573" marT="0" marB="0">
                    <a:solidFill>
                      <a:schemeClr val="bg1">
                        <a:lumMod val="85000"/>
                      </a:schemeClr>
                    </a:solidFill>
                  </a:tcPr>
                </a:tc>
              </a:tr>
              <a:tr h="1408306">
                <a:tc>
                  <a:txBody>
                    <a:bodyPr/>
                    <a:lstStyle/>
                    <a:p>
                      <a:pPr>
                        <a:lnSpc>
                          <a:spcPct val="115000"/>
                        </a:lnSpc>
                        <a:spcAft>
                          <a:spcPts val="0"/>
                        </a:spcAft>
                      </a:pPr>
                      <a:r>
                        <a:rPr lang="en-US" sz="1400" dirty="0" smtClean="0">
                          <a:solidFill>
                            <a:schemeClr val="tx1"/>
                          </a:solidFill>
                          <a:effectLst/>
                          <a:latin typeface="Arial" panose="020B0604020202020204" pitchFamily="34" charset="0"/>
                          <a:cs typeface="Arial" panose="020B0604020202020204" pitchFamily="34" charset="0"/>
                        </a:rPr>
                        <a:t>2.</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chemeClr val="bg1">
                        <a:lumMod val="95000"/>
                      </a:schemeClr>
                    </a:solidFill>
                  </a:tcPr>
                </a:tc>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Public Finance Management Act (PFMA)</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chemeClr val="bg1">
                        <a:lumMod val="95000"/>
                      </a:schemeClr>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Established in terms of the Tourism Act (No. 3 of 2014) and listed as a Schedule 3a Public Entity (PFMA).</a:t>
                      </a:r>
                      <a:endParaRPr lang="en-US" sz="1400" dirty="0" smtClean="0">
                        <a:effectLst/>
                        <a:latin typeface="Arial" panose="020B0604020202020204" pitchFamily="34" charset="0"/>
                        <a:cs typeface="Arial" panose="020B0604020202020204" pitchFamily="34" charset="0"/>
                      </a:endParaRPr>
                    </a:p>
                    <a:p>
                      <a:pPr algn="just">
                        <a:lnSpc>
                          <a:spcPct val="115000"/>
                        </a:lnSpc>
                        <a:spcAft>
                          <a:spcPts val="0"/>
                        </a:spcAft>
                      </a:pPr>
                      <a:r>
                        <a:rPr lang="en-US" sz="1400" dirty="0" smtClean="0">
                          <a:effectLst/>
                          <a:latin typeface="Arial" panose="020B0604020202020204" pitchFamily="34" charset="0"/>
                          <a:cs typeface="Arial" panose="020B0604020202020204" pitchFamily="34" charset="0"/>
                        </a:rPr>
                        <a:t>Promotes transparency</a:t>
                      </a: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accountability </a:t>
                      </a:r>
                      <a:r>
                        <a:rPr lang="en-US" sz="1400" dirty="0">
                          <a:effectLst/>
                          <a:latin typeface="Arial" panose="020B0604020202020204" pitchFamily="34" charset="0"/>
                          <a:cs typeface="Arial" panose="020B0604020202020204" pitchFamily="34" charset="0"/>
                        </a:rPr>
                        <a:t>and sound management of the revenue, expenditure, assets and liabilities of the institutions to which this Act applies</a:t>
                      </a:r>
                      <a:r>
                        <a:rPr lang="en-US" sz="1400" dirty="0" smtClean="0">
                          <a:effectLst/>
                          <a:latin typeface="Arial" panose="020B0604020202020204" pitchFamily="34" charset="0"/>
                          <a:cs typeface="Arial" panose="020B0604020202020204" pitchFamily="34" charset="0"/>
                        </a:rPr>
                        <a:t>.</a:t>
                      </a:r>
                    </a:p>
                  </a:txBody>
                  <a:tcPr marL="68567" marR="68567" marT="0" marB="0">
                    <a:solidFill>
                      <a:schemeClr val="bg1">
                        <a:lumMod val="95000"/>
                      </a:schemeClr>
                    </a:solidFill>
                  </a:tcPr>
                </a:tc>
              </a:tr>
              <a:tr h="490722">
                <a:tc>
                  <a:txBody>
                    <a:bodyPr/>
                    <a:lstStyle/>
                    <a:p>
                      <a:pPr>
                        <a:lnSpc>
                          <a:spcPct val="115000"/>
                        </a:lnSpc>
                        <a:spcAft>
                          <a:spcPts val="0"/>
                        </a:spcAft>
                      </a:pPr>
                      <a:r>
                        <a:rPr lang="en-ZA" sz="1400" dirty="0" smtClean="0">
                          <a:solidFill>
                            <a:schemeClr val="tx1"/>
                          </a:solidFill>
                          <a:effectLst/>
                          <a:latin typeface="Arial" panose="020B0604020202020204" pitchFamily="34" charset="0"/>
                          <a:cs typeface="Arial" panose="020B0604020202020204" pitchFamily="34" charset="0"/>
                        </a:rPr>
                        <a:t>3. </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73" marR="68573" marT="0" marB="0">
                    <a:solidFill>
                      <a:schemeClr val="bg1">
                        <a:lumMod val="85000"/>
                      </a:schemeClr>
                    </a:solidFill>
                  </a:tcPr>
                </a:tc>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National Treasury Regulations and related Practice </a:t>
                      </a:r>
                      <a:r>
                        <a:rPr lang="en-US" sz="1400" dirty="0" smtClean="0">
                          <a:effectLst/>
                          <a:latin typeface="Arial" panose="020B0604020202020204" pitchFamily="34" charset="0"/>
                          <a:cs typeface="Arial" panose="020B0604020202020204" pitchFamily="34" charset="0"/>
                        </a:rPr>
                        <a:t>Notes</a:t>
                      </a:r>
                    </a:p>
                  </a:txBody>
                  <a:tcPr marL="68567" marR="68567" marT="0" marB="0">
                    <a:solidFill>
                      <a:schemeClr val="bg1">
                        <a:lumMod val="85000"/>
                      </a:schemeClr>
                    </a:solidFill>
                  </a:tcPr>
                </a:tc>
                <a:tc>
                  <a:txBody>
                    <a:bodyPr/>
                    <a:lstStyle/>
                    <a:p>
                      <a:pPr algn="just">
                        <a:lnSpc>
                          <a:spcPct val="115000"/>
                        </a:lnSpc>
                        <a:spcAft>
                          <a:spcPts val="0"/>
                        </a:spcAft>
                      </a:pPr>
                      <a:r>
                        <a:rPr lang="en-US" sz="1400" dirty="0" smtClean="0">
                          <a:effectLst/>
                          <a:latin typeface="Arial" panose="020B0604020202020204" pitchFamily="34" charset="0"/>
                          <a:cs typeface="Arial" panose="020B0604020202020204" pitchFamily="34" charset="0"/>
                        </a:rPr>
                        <a:t>Regulates</a:t>
                      </a:r>
                      <a:r>
                        <a:rPr lang="en-US" sz="1400" baseline="0" dirty="0" smtClean="0">
                          <a:effectLst/>
                          <a:latin typeface="Arial" panose="020B0604020202020204" pitchFamily="34" charset="0"/>
                          <a:cs typeface="Arial" panose="020B0604020202020204" pitchFamily="34" charset="0"/>
                        </a:rPr>
                        <a:t> financial, non-financial as well as f</a:t>
                      </a:r>
                      <a:r>
                        <a:rPr lang="en-US" sz="1400" dirty="0" smtClean="0">
                          <a:effectLst/>
                          <a:latin typeface="Arial" panose="020B0604020202020204" pitchFamily="34" charset="0"/>
                          <a:cs typeface="Arial" panose="020B0604020202020204" pitchFamily="34" charset="0"/>
                        </a:rPr>
                        <a:t>iscal matters.</a:t>
                      </a:r>
                    </a:p>
                  </a:txBody>
                  <a:tcPr marL="68567" marR="68567" marT="0" marB="0">
                    <a:solidFill>
                      <a:schemeClr val="bg1">
                        <a:lumMod val="85000"/>
                      </a:schemeClr>
                    </a:solidFill>
                  </a:tcPr>
                </a:tc>
              </a:tr>
              <a:tr h="734226">
                <a:tc>
                  <a:txBody>
                    <a:bodyPr/>
                    <a:lstStyle/>
                    <a:p>
                      <a:pPr>
                        <a:lnSpc>
                          <a:spcPct val="115000"/>
                        </a:lnSpc>
                        <a:spcAft>
                          <a:spcPts val="0"/>
                        </a:spcAft>
                      </a:pPr>
                      <a:r>
                        <a:rPr lang="en-ZA" sz="1400" b="1" dirty="0" smtClean="0">
                          <a:solidFill>
                            <a:schemeClr val="tx1"/>
                          </a:solidFill>
                          <a:effectLst/>
                          <a:latin typeface="Arial" panose="020B0604020202020204" pitchFamily="34" charset="0"/>
                          <a:ea typeface="Calibri"/>
                          <a:cs typeface="Arial" panose="020B0604020202020204" pitchFamily="34" charset="0"/>
                        </a:rPr>
                        <a:t>4.</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73" marR="68573" marT="0" marB="0">
                    <a:solidFill>
                      <a:schemeClr val="bg1">
                        <a:lumMod val="95000"/>
                      </a:schemeClr>
                    </a:solidFill>
                  </a:tcPr>
                </a:tc>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Reserve Bank Regulations</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chemeClr val="bg1">
                        <a:lumMod val="95000"/>
                      </a:schemeClr>
                    </a:solidFill>
                  </a:tcPr>
                </a:tc>
                <a:tc>
                  <a:txBody>
                    <a:bodyPr/>
                    <a:lstStyle/>
                    <a:p>
                      <a:pPr algn="just">
                        <a:lnSpc>
                          <a:spcPct val="115000"/>
                        </a:lnSpc>
                        <a:spcAft>
                          <a:spcPts val="0"/>
                        </a:spcAft>
                      </a:pPr>
                      <a:r>
                        <a:rPr lang="en-US" sz="1400" dirty="0" smtClean="0">
                          <a:effectLst/>
                          <a:latin typeface="Arial" panose="020B0604020202020204" pitchFamily="34" charset="0"/>
                          <a:cs typeface="Arial" panose="020B0604020202020204" pitchFamily="34" charset="0"/>
                        </a:rPr>
                        <a:t>Relates to the management </a:t>
                      </a:r>
                      <a:r>
                        <a:rPr lang="en-US" sz="1400" dirty="0">
                          <a:effectLst/>
                          <a:latin typeface="Arial" panose="020B0604020202020204" pitchFamily="34" charset="0"/>
                          <a:cs typeface="Arial" panose="020B0604020202020204" pitchFamily="34" charset="0"/>
                        </a:rPr>
                        <a:t>of international </a:t>
                      </a:r>
                      <a:r>
                        <a:rPr lang="en-US" sz="1400" dirty="0" smtClean="0">
                          <a:effectLst/>
                          <a:latin typeface="Arial" panose="020B0604020202020204" pitchFamily="34" charset="0"/>
                          <a:cs typeface="Arial" panose="020B0604020202020204" pitchFamily="34" charset="0"/>
                        </a:rPr>
                        <a:t>payments,</a:t>
                      </a:r>
                      <a:r>
                        <a:rPr lang="en-US" sz="1400" baseline="0" dirty="0" smtClean="0">
                          <a:effectLst/>
                          <a:latin typeface="Arial" panose="020B0604020202020204" pitchFamily="34" charset="0"/>
                          <a:cs typeface="Arial" panose="020B0604020202020204" pitchFamily="34" charset="0"/>
                        </a:rPr>
                        <a:t> the opening of foreign bank accounts and the transfer of funds.</a:t>
                      </a:r>
                      <a:endParaRPr lang="en-US" sz="1400" dirty="0" smtClean="0">
                        <a:effectLst/>
                        <a:latin typeface="Arial" panose="020B0604020202020204" pitchFamily="34" charset="0"/>
                        <a:cs typeface="Arial" panose="020B0604020202020204" pitchFamily="34" charset="0"/>
                      </a:endParaRPr>
                    </a:p>
                  </a:txBody>
                  <a:tcPr marL="68567" marR="68567" marT="0" marB="0">
                    <a:solidFill>
                      <a:schemeClr val="bg1">
                        <a:lumMod val="95000"/>
                      </a:schemeClr>
                    </a:solidFill>
                  </a:tcPr>
                </a:tc>
              </a:tr>
            </a:tbl>
          </a:graphicData>
        </a:graphic>
      </p:graphicFrame>
      <p:sp>
        <p:nvSpPr>
          <p:cNvPr id="2" name="TextBox 1"/>
          <p:cNvSpPr txBox="1"/>
          <p:nvPr/>
        </p:nvSpPr>
        <p:spPr>
          <a:xfrm>
            <a:off x="374650" y="6477000"/>
            <a:ext cx="767245" cy="200055"/>
          </a:xfrm>
          <a:prstGeom prst="rect">
            <a:avLst/>
          </a:prstGeom>
          <a:noFill/>
        </p:spPr>
        <p:txBody>
          <a:bodyPr wrap="square" rtlCol="0">
            <a:spAutoFit/>
          </a:bodyPr>
          <a:lstStyle/>
          <a:p>
            <a:r>
              <a:rPr lang="en-ZA" sz="700" dirty="0" smtClean="0"/>
              <a:t>Slide no. 6</a:t>
            </a:r>
            <a:endParaRPr lang="en-ZA" sz="700" dirty="0"/>
          </a:p>
        </p:txBody>
      </p:sp>
      <p:sp>
        <p:nvSpPr>
          <p:cNvPr id="3" name="TextBox 2"/>
          <p:cNvSpPr txBox="1"/>
          <p:nvPr/>
        </p:nvSpPr>
        <p:spPr>
          <a:xfrm>
            <a:off x="3657600" y="6553200"/>
            <a:ext cx="21336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23 - 24</a:t>
            </a:r>
            <a:endParaRPr lang="en-ZA" sz="1100" dirty="0">
              <a:solidFill>
                <a:srgbClr val="000000"/>
              </a:solidFill>
            </a:endParaRPr>
          </a:p>
        </p:txBody>
      </p:sp>
    </p:spTree>
    <p:extLst>
      <p:ext uri="{BB962C8B-B14F-4D97-AF65-F5344CB8AC3E}">
        <p14:creationId xmlns:p14="http://schemas.microsoft.com/office/powerpoint/2010/main" val="308323815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ZA" altLang="en-US" sz="2000" b="1" dirty="0" smtClean="0"/>
              <a:t>Financial Performance in 2015/16</a:t>
            </a:r>
          </a:p>
        </p:txBody>
      </p:sp>
      <p:sp>
        <p:nvSpPr>
          <p:cNvPr id="3" name="Content Placeholder 2"/>
          <p:cNvSpPr>
            <a:spLocks noGrp="1"/>
          </p:cNvSpPr>
          <p:nvPr>
            <p:ph idx="1"/>
          </p:nvPr>
        </p:nvSpPr>
        <p:spPr/>
        <p:txBody>
          <a:bodyPr/>
          <a:lstStyle/>
          <a:p>
            <a:pPr marL="0" indent="0">
              <a:buFont typeface="Times" charset="0"/>
              <a:buNone/>
              <a:defRPr/>
            </a:pPr>
            <a:r>
              <a:rPr lang="en-ZA" sz="1400" dirty="0" smtClean="0">
                <a:ea typeface="ＭＳ Ｐゴシック" pitchFamily="-112" charset="-128"/>
              </a:rPr>
              <a:t>An audited amount of R982 million was spent on marketing expenses during the 2015/16 financial year. This represents South African Tourism’s highest cost. The balance of R100 million </a:t>
            </a:r>
            <a:r>
              <a:rPr lang="en-ZA" sz="1400" dirty="0">
                <a:ea typeface="ＭＳ Ｐゴシック" pitchFamily="-112" charset="-128"/>
              </a:rPr>
              <a:t>received during the financial year for domestic </a:t>
            </a:r>
            <a:r>
              <a:rPr lang="en-ZA" sz="1400" dirty="0" smtClean="0">
                <a:ea typeface="ＭＳ Ｐゴシック" pitchFamily="-112" charset="-128"/>
              </a:rPr>
              <a:t>marketing.</a:t>
            </a:r>
          </a:p>
          <a:p>
            <a:pPr marL="0" indent="0">
              <a:buFont typeface="Times" charset="0"/>
              <a:buNone/>
              <a:defRPr/>
            </a:pPr>
            <a:endParaRPr lang="en-ZA" sz="1400" dirty="0">
              <a:ea typeface="ＭＳ Ｐゴシック" pitchFamily="-112" charset="-128"/>
            </a:endParaRPr>
          </a:p>
          <a:p>
            <a:pPr marL="0" indent="0">
              <a:buFont typeface="Times" charset="0"/>
              <a:buNone/>
              <a:defRPr/>
            </a:pPr>
            <a:r>
              <a:rPr lang="en-ZA" sz="1400" dirty="0">
                <a:ea typeface="ＭＳ Ｐゴシック" pitchFamily="-112" charset="-128"/>
              </a:rPr>
              <a:t>Employee costs </a:t>
            </a:r>
            <a:r>
              <a:rPr lang="en-ZA" sz="1400" dirty="0" smtClean="0">
                <a:ea typeface="ＭＳ Ｐゴシック" pitchFamily="-112" charset="-128"/>
              </a:rPr>
              <a:t>made </a:t>
            </a:r>
            <a:r>
              <a:rPr lang="en-ZA" sz="1400" dirty="0">
                <a:ea typeface="ＭＳ Ｐゴシック" pitchFamily="-112" charset="-128"/>
              </a:rPr>
              <a:t>up </a:t>
            </a:r>
            <a:r>
              <a:rPr lang="en-ZA" sz="1400" dirty="0" smtClean="0">
                <a:ea typeface="ＭＳ Ｐゴシック" pitchFamily="-112" charset="-128"/>
              </a:rPr>
              <a:t>13% </a:t>
            </a:r>
            <a:r>
              <a:rPr lang="en-ZA" sz="1400" dirty="0">
                <a:ea typeface="ＭＳ Ｐゴシック" pitchFamily="-112" charset="-128"/>
              </a:rPr>
              <a:t>of total </a:t>
            </a:r>
            <a:r>
              <a:rPr lang="en-ZA" sz="1400" dirty="0" smtClean="0">
                <a:ea typeface="ＭＳ Ｐゴシック" pitchFamily="-112" charset="-128"/>
              </a:rPr>
              <a:t>expenses, including </a:t>
            </a:r>
            <a:r>
              <a:rPr lang="en-ZA" sz="1400" dirty="0">
                <a:ea typeface="ＭＳ Ｐゴシック" pitchFamily="-112" charset="-128"/>
              </a:rPr>
              <a:t>salaries and </a:t>
            </a:r>
            <a:r>
              <a:rPr lang="en-ZA" sz="1400" dirty="0" smtClean="0">
                <a:ea typeface="ＭＳ Ｐゴシック" pitchFamily="-112" charset="-128"/>
              </a:rPr>
              <a:t>cost-of-living </a:t>
            </a:r>
            <a:r>
              <a:rPr lang="en-ZA" sz="1400" dirty="0">
                <a:ea typeface="ＭＳ Ｐゴシック" pitchFamily="-112" charset="-128"/>
              </a:rPr>
              <a:t>allowances for locally </a:t>
            </a:r>
            <a:r>
              <a:rPr lang="en-ZA" sz="1400" dirty="0" smtClean="0">
                <a:ea typeface="ＭＳ Ｐゴシック" pitchFamily="-112" charset="-128"/>
              </a:rPr>
              <a:t>recruited </a:t>
            </a:r>
            <a:r>
              <a:rPr lang="en-ZA" sz="1400" dirty="0">
                <a:ea typeface="ＭＳ Ｐゴシック" pitchFamily="-112" charset="-128"/>
              </a:rPr>
              <a:t>international staff members. </a:t>
            </a:r>
            <a:endParaRPr lang="en-ZA" sz="1400" dirty="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 y="2992437"/>
            <a:ext cx="7704137"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400800"/>
            <a:ext cx="778636" cy="200055"/>
          </a:xfrm>
          <a:prstGeom prst="rect">
            <a:avLst/>
          </a:prstGeom>
          <a:noFill/>
        </p:spPr>
        <p:txBody>
          <a:bodyPr wrap="square" rtlCol="0">
            <a:spAutoFit/>
          </a:bodyPr>
          <a:lstStyle/>
          <a:p>
            <a:r>
              <a:rPr lang="en-ZA" sz="700" dirty="0" smtClean="0">
                <a:solidFill>
                  <a:srgbClr val="000000"/>
                </a:solidFill>
              </a:rPr>
              <a:t>Slide no.60</a:t>
            </a:r>
            <a:endParaRPr lang="en-ZA" sz="700" dirty="0">
              <a:solidFill>
                <a:srgbClr val="000000"/>
              </a:solidFill>
            </a:endParaRPr>
          </a:p>
        </p:txBody>
      </p:sp>
      <p:sp>
        <p:nvSpPr>
          <p:cNvPr id="7" name="TextBox 6"/>
          <p:cNvSpPr txBox="1"/>
          <p:nvPr/>
        </p:nvSpPr>
        <p:spPr>
          <a:xfrm>
            <a:off x="3810000" y="6477000"/>
            <a:ext cx="2514600" cy="261610"/>
          </a:xfrm>
          <a:prstGeom prst="rect">
            <a:avLst/>
          </a:prstGeom>
          <a:noFill/>
        </p:spPr>
        <p:txBody>
          <a:bodyPr wrap="square" rtlCol="0">
            <a:spAutoFit/>
          </a:bodyPr>
          <a:lstStyle/>
          <a:p>
            <a:pPr fontAlgn="auto">
              <a:spcBef>
                <a:spcPts val="0"/>
              </a:spcBef>
              <a:spcAft>
                <a:spcPts val="0"/>
              </a:spcAft>
              <a:defRPr/>
            </a:pPr>
            <a:r>
              <a:rPr lang="en-US" sz="1100" kern="0" dirty="0" smtClean="0">
                <a:solidFill>
                  <a:srgbClr val="000000"/>
                </a:solidFill>
              </a:rPr>
              <a:t>Annual Report Page 108 - 145 </a:t>
            </a:r>
            <a:endParaRPr lang="en-ZA" sz="1100" kern="0" dirty="0" smtClean="0">
              <a:solidFill>
                <a:srgbClr val="000000"/>
              </a:solidFill>
            </a:endParaRPr>
          </a:p>
        </p:txBody>
      </p:sp>
    </p:spTree>
    <p:extLst>
      <p:ext uri="{BB962C8B-B14F-4D97-AF65-F5344CB8AC3E}">
        <p14:creationId xmlns:p14="http://schemas.microsoft.com/office/powerpoint/2010/main" val="107481129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Financial </a:t>
            </a:r>
            <a:r>
              <a:rPr lang="en-ZA" sz="2000" b="1" dirty="0" smtClean="0"/>
              <a:t>Performance against Budget </a:t>
            </a:r>
            <a:r>
              <a:rPr lang="en-ZA" sz="2000" b="1" dirty="0"/>
              <a:t>in 2015/16</a:t>
            </a:r>
          </a:p>
        </p:txBody>
      </p:sp>
      <p:graphicFrame>
        <p:nvGraphicFramePr>
          <p:cNvPr id="4" name="Content Placeholder 3"/>
          <p:cNvGraphicFramePr>
            <a:graphicFrameLocks noGrp="1"/>
          </p:cNvGraphicFramePr>
          <p:nvPr>
            <p:ph idx="1"/>
            <p:extLst/>
          </p:nvPr>
        </p:nvGraphicFramePr>
        <p:xfrm>
          <a:off x="381000" y="762003"/>
          <a:ext cx="8382000" cy="5105397"/>
        </p:xfrm>
        <a:graphic>
          <a:graphicData uri="http://schemas.openxmlformats.org/drawingml/2006/table">
            <a:tbl>
              <a:tblPr firstRow="1" bandRow="1">
                <a:tableStyleId>{5C22544A-7EE6-4342-B048-85BDC9FD1C3A}</a:tableStyleId>
              </a:tblPr>
              <a:tblGrid>
                <a:gridCol w="2095500"/>
                <a:gridCol w="2095500"/>
                <a:gridCol w="2095500"/>
                <a:gridCol w="2095500"/>
              </a:tblGrid>
              <a:tr h="637746">
                <a:tc>
                  <a:txBody>
                    <a:bodyPr/>
                    <a:lstStyle/>
                    <a:p>
                      <a:r>
                        <a:rPr lang="en-US" sz="1400" dirty="0" smtClean="0"/>
                        <a:t>Objective</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smtClean="0"/>
                        <a:t>Budget</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smtClean="0"/>
                        <a:t>Actual Expenditure</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smtClean="0"/>
                        <a:t>(Over) / Under Expenditure</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401344">
                <a:tc>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ZA" sz="1400" dirty="0" smtClean="0">
                          <a:solidFill>
                            <a:schemeClr val="bg1"/>
                          </a:solidFill>
                        </a:rPr>
                        <a:t>R'000</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ZA" sz="1400" dirty="0" smtClean="0">
                          <a:solidFill>
                            <a:schemeClr val="bg1"/>
                          </a:solidFill>
                        </a:rPr>
                        <a:t>R'000</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ZA" sz="1400" dirty="0" smtClean="0">
                          <a:solidFill>
                            <a:schemeClr val="bg1"/>
                          </a:solidFill>
                        </a:rPr>
                        <a:t>R'000</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59365">
                <a:tc>
                  <a:txBody>
                    <a:bodyPr/>
                    <a:lstStyle/>
                    <a:p>
                      <a:r>
                        <a:rPr lang="en-ZA" sz="1100" dirty="0" smtClean="0"/>
                        <a:t>Administration</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117 385</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125 040</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(7 655)</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9229">
                <a:tc>
                  <a:txBody>
                    <a:bodyPr/>
                    <a:lstStyle/>
                    <a:p>
                      <a:r>
                        <a:rPr lang="en-ZA" sz="1100" dirty="0" smtClean="0"/>
                        <a:t>Contribute to the growth of international tourist arrivals in South Africa</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312 149</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323 991</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(11 842)</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460">
                <a:tc>
                  <a:txBody>
                    <a:bodyPr/>
                    <a:lstStyle/>
                    <a:p>
                      <a:r>
                        <a:rPr lang="en-ZA" sz="1100" dirty="0" smtClean="0"/>
                        <a:t>Increase domestic tourism in South Africa</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143 800</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144 390</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(590)</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1748">
                <a:tc>
                  <a:txBody>
                    <a:bodyPr/>
                    <a:lstStyle/>
                    <a:p>
                      <a:r>
                        <a:rPr lang="en-ZA" sz="1100" dirty="0" smtClean="0"/>
                        <a:t>Increase tourism trended revenue contribution</a:t>
                      </a:r>
                    </a:p>
                    <a:p>
                      <a:r>
                        <a:rPr lang="en-ZA" sz="1100" dirty="0" smtClean="0"/>
                        <a:t>to the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312 149</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323 991</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(11 842)</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460">
                <a:tc>
                  <a:txBody>
                    <a:bodyPr/>
                    <a:lstStyle/>
                    <a:p>
                      <a:r>
                        <a:rPr lang="en-ZA" sz="1100" dirty="0" smtClean="0"/>
                        <a:t>Marketing Increase South Africa brand awareness*</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205 947</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246 619</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(40 672)</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460">
                <a:tc>
                  <a:txBody>
                    <a:bodyPr/>
                    <a:lstStyle/>
                    <a:p>
                      <a:r>
                        <a:rPr lang="en-ZA" sz="1100" dirty="0" smtClean="0"/>
                        <a:t>Provide quality assurance for tourism products</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48 425</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34 528</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13 897</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172">
                <a:tc>
                  <a:txBody>
                    <a:bodyPr/>
                    <a:lstStyle/>
                    <a:p>
                      <a:r>
                        <a:rPr lang="en-ZA" sz="1100" dirty="0" smtClean="0"/>
                        <a:t>Increase business events</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33 700</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57 613</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(23 913)</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0413">
                <a:tc>
                  <a:txBody>
                    <a:bodyPr/>
                    <a:lstStyle/>
                    <a:p>
                      <a:r>
                        <a:rPr lang="en-ZA" sz="1100" dirty="0" smtClean="0"/>
                        <a:t>Total</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1 173 555</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1 256 172</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100" dirty="0" smtClean="0"/>
                        <a:t>(82 617)</a:t>
                      </a:r>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81000" y="6172200"/>
            <a:ext cx="7580407" cy="215444"/>
          </a:xfrm>
          <a:prstGeom prst="rect">
            <a:avLst/>
          </a:prstGeom>
          <a:noFill/>
        </p:spPr>
        <p:txBody>
          <a:bodyPr wrap="square" rtlCol="0">
            <a:spAutoFit/>
          </a:bodyPr>
          <a:lstStyle/>
          <a:p>
            <a:r>
              <a:rPr lang="en-US" sz="800" dirty="0" smtClean="0">
                <a:solidFill>
                  <a:srgbClr val="000000"/>
                </a:solidFill>
              </a:rPr>
              <a:t>*</a:t>
            </a:r>
            <a:r>
              <a:rPr lang="en-ZA" sz="800" dirty="0" smtClean="0">
                <a:solidFill>
                  <a:srgbClr val="000000"/>
                </a:solidFill>
              </a:rPr>
              <a:t>South </a:t>
            </a:r>
            <a:r>
              <a:rPr lang="en-ZA" sz="800" dirty="0">
                <a:solidFill>
                  <a:srgbClr val="000000"/>
                </a:solidFill>
              </a:rPr>
              <a:t>African Tourism’s global media budget is included in this figure and includes global media platforms such as CNN, BBC and National Geographic</a:t>
            </a:r>
          </a:p>
        </p:txBody>
      </p:sp>
      <p:sp>
        <p:nvSpPr>
          <p:cNvPr id="6" name="TextBox 5"/>
          <p:cNvSpPr txBox="1"/>
          <p:nvPr/>
        </p:nvSpPr>
        <p:spPr>
          <a:xfrm>
            <a:off x="304800" y="6387644"/>
            <a:ext cx="733752" cy="200055"/>
          </a:xfrm>
          <a:prstGeom prst="rect">
            <a:avLst/>
          </a:prstGeom>
          <a:noFill/>
        </p:spPr>
        <p:txBody>
          <a:bodyPr wrap="square" rtlCol="0">
            <a:spAutoFit/>
          </a:bodyPr>
          <a:lstStyle/>
          <a:p>
            <a:r>
              <a:rPr lang="en-US" sz="700" dirty="0" smtClean="0">
                <a:solidFill>
                  <a:srgbClr val="000000"/>
                </a:solidFill>
              </a:rPr>
              <a:t>Slide no. 61</a:t>
            </a:r>
            <a:endParaRPr lang="en-ZA" sz="700" dirty="0">
              <a:solidFill>
                <a:srgbClr val="000000"/>
              </a:solidFill>
            </a:endParaRPr>
          </a:p>
        </p:txBody>
      </p:sp>
    </p:spTree>
    <p:extLst>
      <p:ext uri="{BB962C8B-B14F-4D97-AF65-F5344CB8AC3E}">
        <p14:creationId xmlns:p14="http://schemas.microsoft.com/office/powerpoint/2010/main" val="404553485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000" b="1" dirty="0" smtClean="0"/>
              <a:t>Audited Financial </a:t>
            </a:r>
            <a:r>
              <a:rPr lang="en-ZA" altLang="en-US" sz="2000" b="1" dirty="0"/>
              <a:t>Performance in 2015/16</a:t>
            </a:r>
            <a:endParaRPr lang="en-ZA" sz="2000" dirty="0"/>
          </a:p>
        </p:txBody>
      </p:sp>
      <p:sp>
        <p:nvSpPr>
          <p:cNvPr id="3" name="Content Placeholder 2"/>
          <p:cNvSpPr>
            <a:spLocks noGrp="1"/>
          </p:cNvSpPr>
          <p:nvPr>
            <p:ph idx="1"/>
          </p:nvPr>
        </p:nvSpPr>
        <p:spPr/>
        <p:txBody>
          <a:bodyPr/>
          <a:lstStyle/>
          <a:p>
            <a:pPr marL="0" indent="0">
              <a:buNone/>
            </a:pPr>
            <a:r>
              <a:rPr lang="en-ZA" sz="1400" dirty="0" smtClean="0"/>
              <a:t>South African Tourism is proud of maintaining its clean audit status as reported by the Auditor-General.</a:t>
            </a:r>
          </a:p>
          <a:p>
            <a:pPr marL="0" indent="0">
              <a:buNone/>
            </a:pPr>
            <a:endParaRPr lang="en-ZA" sz="1400" dirty="0"/>
          </a:p>
          <a:p>
            <a:pPr marL="0" indent="0">
              <a:buNone/>
            </a:pPr>
            <a:r>
              <a:rPr lang="en-ZA" sz="1400" dirty="0" smtClean="0"/>
              <a:t>The audited financial results show an operating deficit of R46.7 million, which was fully offset by unrealised exchange foreign gains of R62.3 million.</a:t>
            </a:r>
          </a:p>
          <a:p>
            <a:pPr marL="0" indent="0">
              <a:buNone/>
            </a:pPr>
            <a:endParaRPr lang="en-ZA" sz="1400" dirty="0"/>
          </a:p>
          <a:p>
            <a:pPr marL="0" indent="0">
              <a:buNone/>
            </a:pPr>
            <a:r>
              <a:rPr lang="en-ZA" sz="1400" dirty="0" smtClean="0"/>
              <a:t>The audited surplus for the financial year was R15.7 million</a:t>
            </a:r>
            <a:r>
              <a:rPr lang="en-ZA" dirty="0" smtClean="0"/>
              <a:t>.  </a:t>
            </a:r>
          </a:p>
          <a:p>
            <a:pPr marL="0" indent="0">
              <a:buNone/>
            </a:pPr>
            <a:endParaRPr lang="en-ZA" dirty="0"/>
          </a:p>
        </p:txBody>
      </p:sp>
      <p:sp>
        <p:nvSpPr>
          <p:cNvPr id="5" name="TextBox 4"/>
          <p:cNvSpPr txBox="1"/>
          <p:nvPr/>
        </p:nvSpPr>
        <p:spPr>
          <a:xfrm>
            <a:off x="3962400" y="6427113"/>
            <a:ext cx="25146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108 - 145 </a:t>
            </a:r>
            <a:endParaRPr lang="en-ZA" sz="1100" dirty="0">
              <a:solidFill>
                <a:srgbClr val="000000"/>
              </a:solidFill>
            </a:endParaRPr>
          </a:p>
        </p:txBody>
      </p:sp>
      <p:sp>
        <p:nvSpPr>
          <p:cNvPr id="6" name="TextBox 5"/>
          <p:cNvSpPr txBox="1"/>
          <p:nvPr/>
        </p:nvSpPr>
        <p:spPr>
          <a:xfrm>
            <a:off x="381000" y="6553200"/>
            <a:ext cx="659155" cy="200055"/>
          </a:xfrm>
          <a:prstGeom prst="rect">
            <a:avLst/>
          </a:prstGeom>
          <a:noFill/>
        </p:spPr>
        <p:txBody>
          <a:bodyPr wrap="none" rtlCol="0">
            <a:spAutoFit/>
          </a:bodyPr>
          <a:lstStyle/>
          <a:p>
            <a:r>
              <a:rPr lang="en-US" sz="700" dirty="0" smtClean="0">
                <a:solidFill>
                  <a:srgbClr val="000000"/>
                </a:solidFill>
                <a:latin typeface="Trebuchet MS"/>
              </a:rPr>
              <a:t>Slide no. 62</a:t>
            </a:r>
            <a:endParaRPr lang="en-ZA" sz="700" dirty="0">
              <a:solidFill>
                <a:srgbClr val="000000"/>
              </a:solidFill>
              <a:latin typeface="Trebuchet MS"/>
            </a:endParaRPr>
          </a:p>
        </p:txBody>
      </p:sp>
    </p:spTree>
    <p:extLst>
      <p:ext uri="{BB962C8B-B14F-4D97-AF65-F5344CB8AC3E}">
        <p14:creationId xmlns:p14="http://schemas.microsoft.com/office/powerpoint/2010/main" val="203546143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1458913" y="3213100"/>
            <a:ext cx="40274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sz="3200" dirty="0" smtClean="0">
                <a:solidFill>
                  <a:srgbClr val="000000"/>
                </a:solidFill>
                <a:latin typeface="Trebuchet MS" charset="0"/>
                <a:ea typeface="Osaka" charset="0"/>
                <a:cs typeface="Osaka" charset="0"/>
              </a:rPr>
              <a:t>  </a:t>
            </a:r>
            <a:r>
              <a:rPr lang="en-US" b="1" dirty="0" smtClean="0">
                <a:solidFill>
                  <a:srgbClr val="000000"/>
                </a:solidFill>
                <a:latin typeface="Trebuchet MS" charset="0"/>
                <a:ea typeface="Osaka" charset="0"/>
                <a:cs typeface="Osaka" charset="0"/>
              </a:rPr>
              <a:t>THANK YOU</a:t>
            </a:r>
            <a:endParaRPr lang="en-US"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381000" y="5791200"/>
            <a:ext cx="778636" cy="738664"/>
          </a:xfrm>
          <a:prstGeom prst="rect">
            <a:avLst/>
          </a:prstGeom>
          <a:noFill/>
        </p:spPr>
        <p:txBody>
          <a:bodyPr wrap="square" rtlCol="0">
            <a:spAutoFit/>
          </a:bodyPr>
          <a:lstStyle/>
          <a:p>
            <a:endParaRPr lang="en-ZA" sz="700" dirty="0" smtClean="0"/>
          </a:p>
          <a:p>
            <a:endParaRPr lang="en-ZA" sz="700" dirty="0"/>
          </a:p>
          <a:p>
            <a:endParaRPr lang="en-ZA" sz="700" dirty="0" smtClean="0"/>
          </a:p>
          <a:p>
            <a:endParaRPr lang="en-ZA" sz="700" dirty="0"/>
          </a:p>
          <a:p>
            <a:endParaRPr lang="en-ZA" sz="700" dirty="0" smtClean="0"/>
          </a:p>
          <a:p>
            <a:r>
              <a:rPr lang="en-ZA" sz="700" dirty="0" smtClean="0"/>
              <a:t>Slide no.63</a:t>
            </a:r>
            <a:endParaRPr lang="en-ZA" sz="700" dirty="0"/>
          </a:p>
        </p:txBody>
      </p:sp>
    </p:spTree>
    <p:extLst>
      <p:ext uri="{BB962C8B-B14F-4D97-AF65-F5344CB8AC3E}">
        <p14:creationId xmlns:p14="http://schemas.microsoft.com/office/powerpoint/2010/main" val="25074764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2000" b="1" dirty="0" smtClean="0">
                <a:latin typeface="Arial" panose="020B0604020202020204" pitchFamily="34" charset="0"/>
                <a:cs typeface="Arial" panose="020B0604020202020204" pitchFamily="34" charset="0"/>
              </a:rPr>
              <a:t>Legislative Framework and Governance (cont.) </a:t>
            </a:r>
            <a:r>
              <a:rPr lang="en-ZA" altLang="en-US" sz="1600" dirty="0" smtClean="0">
                <a:latin typeface="Arial" panose="020B0604020202020204" pitchFamily="34" charset="0"/>
                <a:ea typeface="ヒラギノ角ゴ Pro W3" charset="-128"/>
              </a:rPr>
              <a:t/>
            </a:r>
            <a:br>
              <a:rPr lang="en-ZA" altLang="en-US" sz="1600" dirty="0" smtClean="0">
                <a:latin typeface="Arial" panose="020B0604020202020204" pitchFamily="34" charset="0"/>
                <a:ea typeface="ヒラギノ角ゴ Pro W3" charset="-128"/>
              </a:rPr>
            </a:br>
            <a:endParaRPr lang="en-ZA" alt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128725464"/>
              </p:ext>
            </p:extLst>
          </p:nvPr>
        </p:nvGraphicFramePr>
        <p:xfrm>
          <a:off x="381000" y="990600"/>
          <a:ext cx="8439150" cy="4167188"/>
        </p:xfrm>
        <a:graphic>
          <a:graphicData uri="http://schemas.openxmlformats.org/drawingml/2006/table">
            <a:tbl>
              <a:tblPr firstRow="1" firstCol="1" bandRow="1">
                <a:tableStyleId>{93296810-A885-4BE3-A3E7-6D5BEEA58F35}</a:tableStyleId>
              </a:tblPr>
              <a:tblGrid>
                <a:gridCol w="447175"/>
                <a:gridCol w="2955708"/>
                <a:gridCol w="5036267"/>
              </a:tblGrid>
              <a:tr h="1246671">
                <a:tc>
                  <a:txBody>
                    <a:bodyPr/>
                    <a:lstStyle/>
                    <a:p>
                      <a:pPr>
                        <a:lnSpc>
                          <a:spcPct val="115000"/>
                        </a:lnSpc>
                        <a:spcAft>
                          <a:spcPts val="0"/>
                        </a:spcAft>
                      </a:pPr>
                      <a:r>
                        <a:rPr lang="en-US" sz="1500" b="1" dirty="0" smtClean="0">
                          <a:solidFill>
                            <a:schemeClr val="bg1"/>
                          </a:solidFill>
                          <a:effectLst/>
                          <a:latin typeface="Arial" panose="020B0604020202020204" pitchFamily="34" charset="0"/>
                          <a:cs typeface="Arial" panose="020B0604020202020204" pitchFamily="34" charset="0"/>
                        </a:rPr>
                        <a:t>NO</a:t>
                      </a:r>
                      <a:endParaRPr lang="en-ZA" sz="1500" b="1" dirty="0">
                        <a:solidFill>
                          <a:schemeClr val="bg1"/>
                        </a:solidFill>
                        <a:effectLst/>
                        <a:latin typeface="Arial" panose="020B0604020202020204" pitchFamily="34" charset="0"/>
                        <a:ea typeface="Calibri"/>
                        <a:cs typeface="Arial" panose="020B0604020202020204" pitchFamily="34" charset="0"/>
                      </a:endParaRPr>
                    </a:p>
                  </a:txBody>
                  <a:tcPr marL="68567" marR="68567" marT="0" marB="0">
                    <a:solidFill>
                      <a:srgbClr val="C00000"/>
                    </a:solidFill>
                  </a:tcPr>
                </a:tc>
                <a:tc>
                  <a:txBody>
                    <a:bodyPr/>
                    <a:lstStyle/>
                    <a:p>
                      <a:pPr>
                        <a:lnSpc>
                          <a:spcPct val="115000"/>
                        </a:lnSpc>
                        <a:spcAft>
                          <a:spcPts val="0"/>
                        </a:spcAft>
                      </a:pPr>
                      <a:r>
                        <a:rPr lang="en-US" sz="1500" b="1" dirty="0" smtClean="0">
                          <a:solidFill>
                            <a:schemeClr val="bg1"/>
                          </a:solidFill>
                          <a:effectLst/>
                          <a:latin typeface="Arial" panose="020B0604020202020204" pitchFamily="34" charset="0"/>
                          <a:cs typeface="Arial" panose="020B0604020202020204" pitchFamily="34" charset="0"/>
                        </a:rPr>
                        <a:t>LEGISLATIVE</a:t>
                      </a:r>
                      <a:r>
                        <a:rPr lang="en-US" sz="1500" b="1" baseline="0" dirty="0" smtClean="0">
                          <a:solidFill>
                            <a:schemeClr val="bg1"/>
                          </a:solidFill>
                          <a:effectLst/>
                          <a:latin typeface="Arial" panose="020B0604020202020204" pitchFamily="34" charset="0"/>
                          <a:cs typeface="Arial" panose="020B0604020202020204" pitchFamily="34" charset="0"/>
                        </a:rPr>
                        <a:t> FRAMEWORK</a:t>
                      </a:r>
                      <a:endParaRPr lang="en-ZA" sz="1500" b="1" dirty="0">
                        <a:solidFill>
                          <a:schemeClr val="bg1"/>
                        </a:solidFill>
                        <a:effectLst/>
                        <a:latin typeface="Arial" panose="020B0604020202020204" pitchFamily="34" charset="0"/>
                        <a:ea typeface="Calibri"/>
                        <a:cs typeface="Arial" panose="020B0604020202020204" pitchFamily="34" charset="0"/>
                      </a:endParaRPr>
                    </a:p>
                  </a:txBody>
                  <a:tcPr marL="68567" marR="68567" marT="0" marB="0">
                    <a:solidFill>
                      <a:srgbClr val="C00000"/>
                    </a:solidFill>
                  </a:tcPr>
                </a:tc>
                <a:tc>
                  <a:txBody>
                    <a:bodyPr/>
                    <a:lstStyle/>
                    <a:p>
                      <a:pPr>
                        <a:lnSpc>
                          <a:spcPct val="115000"/>
                        </a:lnSpc>
                        <a:spcAft>
                          <a:spcPts val="0"/>
                        </a:spcAft>
                      </a:pPr>
                      <a:r>
                        <a:rPr lang="en-US" sz="1500" b="1" dirty="0" smtClean="0">
                          <a:solidFill>
                            <a:schemeClr val="bg1"/>
                          </a:solidFill>
                          <a:effectLst/>
                          <a:latin typeface="Arial" panose="020B0604020202020204" pitchFamily="34" charset="0"/>
                          <a:cs typeface="Arial" panose="020B0604020202020204" pitchFamily="34" charset="0"/>
                        </a:rPr>
                        <a:t>BRIEF DESCRIPTION APPLICABLE TO SOUTH AFRICAN TOURISM</a:t>
                      </a:r>
                    </a:p>
                  </a:txBody>
                  <a:tcPr marL="68567" marR="68567" marT="0" marB="0">
                    <a:solidFill>
                      <a:srgbClr val="C00000"/>
                    </a:solidFill>
                  </a:tcPr>
                </a:tc>
              </a:tr>
              <a:tr h="1858525">
                <a:tc>
                  <a:txBody>
                    <a:bodyPr/>
                    <a:lstStyle/>
                    <a:p>
                      <a:pPr>
                        <a:lnSpc>
                          <a:spcPct val="115000"/>
                        </a:lnSpc>
                        <a:spcAft>
                          <a:spcPts val="0"/>
                        </a:spcAft>
                      </a:pPr>
                      <a:r>
                        <a:rPr lang="en-US" sz="1400" dirty="0" smtClean="0">
                          <a:solidFill>
                            <a:schemeClr val="tx1"/>
                          </a:solidFill>
                          <a:effectLst/>
                          <a:latin typeface="Arial" panose="020B0604020202020204" pitchFamily="34" charset="0"/>
                          <a:cs typeface="Arial" panose="020B0604020202020204" pitchFamily="34" charset="0"/>
                        </a:rPr>
                        <a:t>5.</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chemeClr val="bg1">
                        <a:lumMod val="95000"/>
                      </a:schemeClr>
                    </a:solidFill>
                  </a:tcPr>
                </a:tc>
                <a:tc>
                  <a:txBody>
                    <a:bodyPr/>
                    <a:lstStyle/>
                    <a:p>
                      <a:pPr>
                        <a:lnSpc>
                          <a:spcPct val="115000"/>
                        </a:lnSpc>
                        <a:spcAft>
                          <a:spcPts val="0"/>
                        </a:spcAft>
                      </a:pPr>
                      <a:r>
                        <a:rPr lang="en-ZA" sz="1400" dirty="0" smtClean="0">
                          <a:effectLst/>
                          <a:latin typeface="Arial" panose="020B0604020202020204" pitchFamily="34" charset="0"/>
                          <a:cs typeface="Arial" panose="020B0604020202020204" pitchFamily="34" charset="0"/>
                        </a:rPr>
                        <a:t>National</a:t>
                      </a:r>
                      <a:r>
                        <a:rPr lang="en-ZA" sz="1400" baseline="0" dirty="0" smtClean="0">
                          <a:effectLst/>
                          <a:latin typeface="Arial" panose="020B0604020202020204" pitchFamily="34" charset="0"/>
                          <a:cs typeface="Arial" panose="020B0604020202020204" pitchFamily="34" charset="0"/>
                        </a:rPr>
                        <a:t> </a:t>
                      </a:r>
                      <a:r>
                        <a:rPr lang="en-ZA" sz="1400" dirty="0" smtClean="0">
                          <a:effectLst/>
                          <a:latin typeface="Arial" panose="020B0604020202020204" pitchFamily="34" charset="0"/>
                          <a:cs typeface="Arial" panose="020B0604020202020204" pitchFamily="34" charset="0"/>
                        </a:rPr>
                        <a:t>Tourism Sector Strategy (NTSS)</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73" marR="68573" marT="0" marB="0">
                    <a:solidFill>
                      <a:schemeClr val="bg1">
                        <a:lumMod val="95000"/>
                      </a:schemeClr>
                    </a:solidFill>
                  </a:tcPr>
                </a:tc>
                <a:tc>
                  <a:txBody>
                    <a:bodyPr/>
                    <a:lstStyle/>
                    <a:p>
                      <a:pPr marL="0" indent="0" algn="just">
                        <a:lnSpc>
                          <a:spcPct val="115000"/>
                        </a:lnSpc>
                        <a:spcAft>
                          <a:spcPts val="0"/>
                        </a:spcAft>
                        <a:buFontTx/>
                        <a:buNone/>
                      </a:pPr>
                      <a:r>
                        <a:rPr lang="en-ZA" sz="1400" dirty="0" smtClean="0">
                          <a:effectLst/>
                          <a:latin typeface="Arial" panose="020B0604020202020204" pitchFamily="34" charset="0"/>
                          <a:cs typeface="Arial" panose="020B0604020202020204" pitchFamily="34" charset="0"/>
                        </a:rPr>
                        <a:t>Sector</a:t>
                      </a:r>
                      <a:r>
                        <a:rPr lang="en-ZA" sz="1400" baseline="0" dirty="0" smtClean="0">
                          <a:effectLst/>
                          <a:latin typeface="Arial" panose="020B0604020202020204" pitchFamily="34" charset="0"/>
                          <a:cs typeface="Arial" panose="020B0604020202020204" pitchFamily="34" charset="0"/>
                        </a:rPr>
                        <a:t> strategy aligned with the priorities of the Medium Term Strategic Framework (MTSF):</a:t>
                      </a:r>
                      <a:endParaRPr lang="en-ZA" sz="1400" dirty="0" smtClean="0">
                        <a:effectLst/>
                        <a:latin typeface="Arial" panose="020B0604020202020204" pitchFamily="34" charset="0"/>
                        <a:cs typeface="Arial" panose="020B0604020202020204" pitchFamily="34" charset="0"/>
                      </a:endParaRPr>
                    </a:p>
                    <a:p>
                      <a:pPr marL="285750" indent="-285750" algn="just">
                        <a:lnSpc>
                          <a:spcPct val="115000"/>
                        </a:lnSpc>
                        <a:spcAft>
                          <a:spcPts val="0"/>
                        </a:spcAft>
                        <a:buFontTx/>
                        <a:buChar char="-"/>
                      </a:pPr>
                      <a:r>
                        <a:rPr lang="en-ZA" sz="1400" dirty="0" smtClean="0">
                          <a:effectLst/>
                          <a:latin typeface="Arial" panose="020B0604020202020204" pitchFamily="34" charset="0"/>
                          <a:cs typeface="Arial" panose="020B0604020202020204" pitchFamily="34" charset="0"/>
                        </a:rPr>
                        <a:t>Growing tourism beyond</a:t>
                      </a:r>
                      <a:r>
                        <a:rPr lang="en-ZA" sz="1400" baseline="0" dirty="0" smtClean="0">
                          <a:effectLst/>
                          <a:latin typeface="Arial" panose="020B0604020202020204" pitchFamily="34" charset="0"/>
                          <a:cs typeface="Arial" panose="020B0604020202020204" pitchFamily="34" charset="0"/>
                        </a:rPr>
                        <a:t> 2020; </a:t>
                      </a:r>
                    </a:p>
                    <a:p>
                      <a:pPr marL="285750" indent="-285750" algn="just">
                        <a:lnSpc>
                          <a:spcPct val="115000"/>
                        </a:lnSpc>
                        <a:spcAft>
                          <a:spcPts val="0"/>
                        </a:spcAft>
                        <a:buFontTx/>
                        <a:buChar char="-"/>
                      </a:pPr>
                      <a:r>
                        <a:rPr lang="en-ZA" sz="1400" dirty="0" smtClean="0">
                          <a:effectLst/>
                          <a:latin typeface="Arial" panose="020B0604020202020204" pitchFamily="34" charset="0"/>
                          <a:cs typeface="Arial" panose="020B0604020202020204" pitchFamily="34" charset="0"/>
                        </a:rPr>
                        <a:t>Aligning with </a:t>
                      </a:r>
                      <a:r>
                        <a:rPr lang="en-ZA" sz="1400" baseline="0" dirty="0" smtClean="0">
                          <a:effectLst/>
                          <a:latin typeface="Arial" panose="020B0604020202020204" pitchFamily="34" charset="0"/>
                          <a:cs typeface="Arial" panose="020B0604020202020204" pitchFamily="34" charset="0"/>
                        </a:rPr>
                        <a:t>the government’s priorities of job creation and contribution to GDP; and</a:t>
                      </a:r>
                    </a:p>
                    <a:p>
                      <a:pPr marL="285750" indent="-285750" algn="just">
                        <a:lnSpc>
                          <a:spcPct val="115000"/>
                        </a:lnSpc>
                        <a:spcAft>
                          <a:spcPts val="0"/>
                        </a:spcAft>
                        <a:buFontTx/>
                        <a:buChar char="-"/>
                      </a:pPr>
                      <a:r>
                        <a:rPr lang="en-ZA" sz="1400" baseline="0" dirty="0" smtClean="0">
                          <a:effectLst/>
                          <a:latin typeface="Arial" panose="020B0604020202020204" pitchFamily="34" charset="0"/>
                          <a:cs typeface="Arial" panose="020B0604020202020204" pitchFamily="34" charset="0"/>
                        </a:rPr>
                        <a:t>Growing the domestic tourism market and positioning SA as tourism and business events destination.</a:t>
                      </a:r>
                    </a:p>
                  </a:txBody>
                  <a:tcPr marL="68573" marR="68573" marT="0" marB="0">
                    <a:solidFill>
                      <a:schemeClr val="bg1">
                        <a:lumMod val="95000"/>
                      </a:schemeClr>
                    </a:solidFill>
                  </a:tcPr>
                </a:tc>
              </a:tr>
              <a:tr h="1061992">
                <a:tc>
                  <a:txBody>
                    <a:bodyPr/>
                    <a:lstStyle/>
                    <a:p>
                      <a:pPr>
                        <a:lnSpc>
                          <a:spcPct val="115000"/>
                        </a:lnSpc>
                        <a:spcAft>
                          <a:spcPts val="0"/>
                        </a:spcAft>
                      </a:pPr>
                      <a:r>
                        <a:rPr lang="en-US" sz="1400" dirty="0" smtClean="0">
                          <a:solidFill>
                            <a:schemeClr val="tx1"/>
                          </a:solidFill>
                          <a:effectLst/>
                          <a:latin typeface="Arial" panose="020B0604020202020204" pitchFamily="34" charset="0"/>
                          <a:cs typeface="Arial" panose="020B0604020202020204" pitchFamily="34" charset="0"/>
                        </a:rPr>
                        <a:t>6.</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National Development Plan (NDP)</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73" marR="68573" marT="0" marB="0">
                    <a:solidFill>
                      <a:schemeClr val="bg1">
                        <a:lumMod val="85000"/>
                      </a:schemeClr>
                    </a:solidFill>
                  </a:tcPr>
                </a:tc>
                <a:tc>
                  <a:txBody>
                    <a:bodyPr/>
                    <a:lstStyle/>
                    <a:p>
                      <a:pPr algn="just">
                        <a:lnSpc>
                          <a:spcPct val="115000"/>
                        </a:lnSpc>
                        <a:spcAft>
                          <a:spcPts val="0"/>
                        </a:spcAft>
                      </a:pPr>
                      <a:r>
                        <a:rPr kumimoji="0" lang="en-U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Chapter 3 identifies tourism as one of development pillars for economic growth.</a:t>
                      </a:r>
                    </a:p>
                  </a:txBody>
                  <a:tcPr marL="68573" marR="68573" marT="0" marB="0">
                    <a:solidFill>
                      <a:schemeClr val="bg1">
                        <a:lumMod val="85000"/>
                      </a:schemeClr>
                    </a:solidFill>
                  </a:tcPr>
                </a:tc>
              </a:tr>
            </a:tbl>
          </a:graphicData>
        </a:graphic>
      </p:graphicFrame>
      <p:sp>
        <p:nvSpPr>
          <p:cNvPr id="2" name="TextBox 1"/>
          <p:cNvSpPr txBox="1"/>
          <p:nvPr/>
        </p:nvSpPr>
        <p:spPr>
          <a:xfrm>
            <a:off x="381000" y="6477000"/>
            <a:ext cx="582211" cy="200055"/>
          </a:xfrm>
          <a:prstGeom prst="rect">
            <a:avLst/>
          </a:prstGeom>
          <a:noFill/>
        </p:spPr>
        <p:txBody>
          <a:bodyPr wrap="none" rtlCol="0">
            <a:spAutoFit/>
          </a:bodyPr>
          <a:lstStyle/>
          <a:p>
            <a:r>
              <a:rPr lang="en-ZA" sz="700" dirty="0" smtClean="0"/>
              <a:t>Slide no.7</a:t>
            </a:r>
            <a:endParaRPr lang="en-ZA" sz="700" dirty="0"/>
          </a:p>
        </p:txBody>
      </p:sp>
      <p:sp>
        <p:nvSpPr>
          <p:cNvPr id="3" name="TextBox 2"/>
          <p:cNvSpPr txBox="1"/>
          <p:nvPr/>
        </p:nvSpPr>
        <p:spPr>
          <a:xfrm>
            <a:off x="3276600" y="6477000"/>
            <a:ext cx="3200400" cy="261610"/>
          </a:xfrm>
          <a:prstGeom prst="rect">
            <a:avLst/>
          </a:prstGeom>
          <a:noFill/>
        </p:spPr>
        <p:txBody>
          <a:bodyPr wrap="square" rtlCol="0">
            <a:spAutoFit/>
          </a:bodyPr>
          <a:lstStyle/>
          <a:p>
            <a:pPr lvl="0"/>
            <a:r>
              <a:rPr lang="en-US" sz="1100" dirty="0">
                <a:solidFill>
                  <a:srgbClr val="000000"/>
                </a:solidFill>
              </a:rPr>
              <a:t>Annual Report Page 23 - 24</a:t>
            </a:r>
            <a:endParaRPr lang="en-ZA" sz="1100" dirty="0">
              <a:solidFill>
                <a:srgbClr val="000000"/>
              </a:solidFill>
            </a:endParaRPr>
          </a:p>
        </p:txBody>
      </p:sp>
    </p:spTree>
    <p:extLst>
      <p:ext uri="{BB962C8B-B14F-4D97-AF65-F5344CB8AC3E}">
        <p14:creationId xmlns:p14="http://schemas.microsoft.com/office/powerpoint/2010/main" val="25236353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395288" y="3505200"/>
            <a:ext cx="8520112" cy="1076325"/>
          </a:xfrm>
        </p:spPr>
        <p:txBody>
          <a:bodyPr/>
          <a:lstStyle/>
          <a:p>
            <a:pPr algn="ctr"/>
            <a:r>
              <a:rPr lang="en-ZA" altLang="en-US" sz="2400" b="1" dirty="0" smtClean="0"/>
              <a:t>Governance and Organisational </a:t>
            </a:r>
            <a:br>
              <a:rPr lang="en-ZA" altLang="en-US" sz="2400" b="1" dirty="0" smtClean="0"/>
            </a:br>
            <a:r>
              <a:rPr lang="en-ZA" altLang="en-US" sz="2400" b="1" dirty="0" smtClean="0"/>
              <a:t>Structure</a:t>
            </a:r>
            <a:r>
              <a:rPr lang="en-ZA" altLang="en-US" sz="3200" b="1" dirty="0" smtClean="0"/>
              <a:t/>
            </a:r>
            <a:br>
              <a:rPr lang="en-ZA" altLang="en-US" sz="3200" b="1" dirty="0" smtClean="0"/>
            </a:br>
            <a:r>
              <a:rPr lang="en-ZA" altLang="en-US" sz="3200" b="1" dirty="0" smtClean="0"/>
              <a:t/>
            </a:r>
            <a:br>
              <a:rPr lang="en-ZA" altLang="en-US" sz="3200" b="1" dirty="0" smtClean="0"/>
            </a:br>
            <a:endParaRPr lang="en-ZA" altLang="en-US" sz="3200" b="1" dirty="0" smtClean="0"/>
          </a:p>
        </p:txBody>
      </p:sp>
      <p:sp>
        <p:nvSpPr>
          <p:cNvPr id="59395"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E4A691C7-E844-4C2A-B859-CD645548A736}" type="slidenum">
              <a:rPr lang="en-US" altLang="en-US" sz="700">
                <a:solidFill>
                  <a:srgbClr val="000000"/>
                </a:solidFill>
                <a:ea typeface="ヒラギノ角ゴ Pro W3" charset="-128"/>
              </a:rPr>
              <a:pPr>
                <a:spcBef>
                  <a:spcPct val="0"/>
                </a:spcBef>
                <a:buClrTx/>
                <a:buSzTx/>
                <a:buFontTx/>
                <a:buNone/>
              </a:pPr>
              <a:t>8</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4921906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285750"/>
            <a:ext cx="8382000" cy="457200"/>
          </a:xfrm>
        </p:spPr>
        <p:txBody>
          <a:bodyPr/>
          <a:lstStyle/>
          <a:p>
            <a:r>
              <a:rPr lang="en-ZA" altLang="en-US" sz="2000" b="1" dirty="0" smtClean="0">
                <a:latin typeface="Arial" panose="020B0604020202020204" pitchFamily="34" charset="0"/>
                <a:cs typeface="Arial" panose="020B0604020202020204" pitchFamily="34" charset="0"/>
              </a:rPr>
              <a:t>Organisational Structure</a:t>
            </a:r>
          </a:p>
        </p:txBody>
      </p:sp>
      <p:pic>
        <p:nvPicPr>
          <p:cNvPr id="552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981075"/>
            <a:ext cx="8382000" cy="5111750"/>
          </a:xfrm>
        </p:spPr>
      </p:pic>
      <p:sp>
        <p:nvSpPr>
          <p:cNvPr id="2" name="TextBox 1"/>
          <p:cNvSpPr txBox="1"/>
          <p:nvPr/>
        </p:nvSpPr>
        <p:spPr>
          <a:xfrm>
            <a:off x="381000" y="6330950"/>
            <a:ext cx="685800" cy="200055"/>
          </a:xfrm>
          <a:prstGeom prst="rect">
            <a:avLst/>
          </a:prstGeom>
          <a:noFill/>
        </p:spPr>
        <p:txBody>
          <a:bodyPr wrap="square" rtlCol="0">
            <a:spAutoFit/>
          </a:bodyPr>
          <a:lstStyle/>
          <a:p>
            <a:r>
              <a:rPr lang="en-ZA" sz="700" dirty="0" smtClean="0"/>
              <a:t>Slide no.9</a:t>
            </a:r>
            <a:endParaRPr lang="en-ZA" sz="700" dirty="0"/>
          </a:p>
        </p:txBody>
      </p:sp>
      <p:sp>
        <p:nvSpPr>
          <p:cNvPr id="3" name="TextBox 2"/>
          <p:cNvSpPr txBox="1"/>
          <p:nvPr/>
        </p:nvSpPr>
        <p:spPr>
          <a:xfrm>
            <a:off x="3733800" y="6400800"/>
            <a:ext cx="2133600" cy="261610"/>
          </a:xfrm>
          <a:prstGeom prst="rect">
            <a:avLst/>
          </a:prstGeom>
          <a:noFill/>
        </p:spPr>
        <p:txBody>
          <a:bodyPr wrap="square" rtlCol="0">
            <a:spAutoFit/>
          </a:bodyPr>
          <a:lstStyle/>
          <a:p>
            <a:pPr lvl="0"/>
            <a:r>
              <a:rPr lang="en-US" sz="1100" dirty="0">
                <a:solidFill>
                  <a:srgbClr val="000000"/>
                </a:solidFill>
              </a:rPr>
              <a:t>Annual Report Page </a:t>
            </a:r>
            <a:r>
              <a:rPr lang="en-US" sz="1100" dirty="0" smtClean="0">
                <a:solidFill>
                  <a:srgbClr val="000000"/>
                </a:solidFill>
              </a:rPr>
              <a:t>24</a:t>
            </a:r>
            <a:endParaRPr lang="en-ZA" sz="1100" dirty="0">
              <a:solidFill>
                <a:srgbClr val="000000"/>
              </a:solidFill>
            </a:endParaRPr>
          </a:p>
        </p:txBody>
      </p:sp>
    </p:spTree>
    <p:extLst>
      <p:ext uri="{BB962C8B-B14F-4D97-AF65-F5344CB8AC3E}">
        <p14:creationId xmlns:p14="http://schemas.microsoft.com/office/powerpoint/2010/main" val="56853823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1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14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3.xml><?xml version="1.0" encoding="utf-8"?>
<a:theme xmlns:a="http://schemas.openxmlformats.org/drawingml/2006/main" name="1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4.xml><?xml version="1.0" encoding="utf-8"?>
<a:theme xmlns:a="http://schemas.openxmlformats.org/drawingml/2006/main" name="1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5.xml><?xml version="1.0" encoding="utf-8"?>
<a:theme xmlns:a="http://schemas.openxmlformats.org/drawingml/2006/main" name="1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6.xml><?xml version="1.0" encoding="utf-8"?>
<a:theme xmlns:a="http://schemas.openxmlformats.org/drawingml/2006/main" name="1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7.xml><?xml version="1.0" encoding="utf-8"?>
<a:theme xmlns:a="http://schemas.openxmlformats.org/drawingml/2006/main" name="1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8.xml><?xml version="1.0" encoding="utf-8"?>
<a:theme xmlns:a="http://schemas.openxmlformats.org/drawingml/2006/main" name="2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9.xml><?xml version="1.0" encoding="utf-8"?>
<a:theme xmlns:a="http://schemas.openxmlformats.org/drawingml/2006/main" name="2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1.xml><?xml version="1.0" encoding="utf-8"?>
<a:theme xmlns:a="http://schemas.openxmlformats.org/drawingml/2006/main" name="2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2.xml><?xml version="1.0" encoding="utf-8"?>
<a:theme xmlns:a="http://schemas.openxmlformats.org/drawingml/2006/main" name="24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3.xml><?xml version="1.0" encoding="utf-8"?>
<a:theme xmlns:a="http://schemas.openxmlformats.org/drawingml/2006/main" name="2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4.xml><?xml version="1.0" encoding="utf-8"?>
<a:theme xmlns:a="http://schemas.openxmlformats.org/drawingml/2006/main" name="2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5.xml><?xml version="1.0" encoding="utf-8"?>
<a:theme xmlns:a="http://schemas.openxmlformats.org/drawingml/2006/main" name="2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6.xml><?xml version="1.0" encoding="utf-8"?>
<a:theme xmlns:a="http://schemas.openxmlformats.org/drawingml/2006/main" name="2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7.xml><?xml version="1.0" encoding="utf-8"?>
<a:theme xmlns:a="http://schemas.openxmlformats.org/drawingml/2006/main" name="2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8.xml><?xml version="1.0" encoding="utf-8"?>
<a:theme xmlns:a="http://schemas.openxmlformats.org/drawingml/2006/main" name="3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9.xml><?xml version="1.0" encoding="utf-8"?>
<a:theme xmlns:a="http://schemas.openxmlformats.org/drawingml/2006/main" name="3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0.xml><?xml version="1.0" encoding="utf-8"?>
<a:theme xmlns:a="http://schemas.openxmlformats.org/drawingml/2006/main" name="3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1.xml><?xml version="1.0" encoding="utf-8"?>
<a:theme xmlns:a="http://schemas.openxmlformats.org/drawingml/2006/main" name="3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2.xml><?xml version="1.0" encoding="utf-8"?>
<a:theme xmlns:a="http://schemas.openxmlformats.org/drawingml/2006/main" name="34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3.xml><?xml version="1.0" encoding="utf-8"?>
<a:theme xmlns:a="http://schemas.openxmlformats.org/drawingml/2006/main" name="3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4.xml><?xml version="1.0" encoding="utf-8"?>
<a:theme xmlns:a="http://schemas.openxmlformats.org/drawingml/2006/main" name="3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5.xml><?xml version="1.0" encoding="utf-8"?>
<a:theme xmlns:a="http://schemas.openxmlformats.org/drawingml/2006/main" name="3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6.xml><?xml version="1.0" encoding="utf-8"?>
<a:theme xmlns:a="http://schemas.openxmlformats.org/drawingml/2006/main" name="3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7.xml><?xml version="1.0" encoding="utf-8"?>
<a:theme xmlns:a="http://schemas.openxmlformats.org/drawingml/2006/main" name="3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8.xml><?xml version="1.0" encoding="utf-8"?>
<a:theme xmlns:a="http://schemas.openxmlformats.org/drawingml/2006/main" name="4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9.xml><?xml version="1.0" encoding="utf-8"?>
<a:theme xmlns:a="http://schemas.openxmlformats.org/drawingml/2006/main" name="4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0.xml><?xml version="1.0" encoding="utf-8"?>
<a:theme xmlns:a="http://schemas.openxmlformats.org/drawingml/2006/main" name="4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1.xml><?xml version="1.0" encoding="utf-8"?>
<a:theme xmlns:a="http://schemas.openxmlformats.org/drawingml/2006/main" name="1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3.xml><?xml version="1.0" encoding="utf-8"?>
<a:theme xmlns:a="http://schemas.openxmlformats.org/drawingml/2006/main" name="2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1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1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SAT Corporate PPT</Template>
  <TotalTime>33267</TotalTime>
  <Words>6686</Words>
  <Application>Microsoft Office PowerPoint</Application>
  <PresentationFormat>On-screen Show (4:3)</PresentationFormat>
  <Paragraphs>1363</Paragraphs>
  <Slides>63</Slides>
  <Notes>18</Notes>
  <HiddenSlides>0</HiddenSlides>
  <MMClips>0</MMClips>
  <ScaleCrop>false</ScaleCrop>
  <HeadingPairs>
    <vt:vector size="8" baseType="variant">
      <vt:variant>
        <vt:lpstr>Fonts Used</vt:lpstr>
      </vt:variant>
      <vt:variant>
        <vt:i4>18</vt:i4>
      </vt:variant>
      <vt:variant>
        <vt:lpstr>Theme</vt:lpstr>
      </vt:variant>
      <vt:variant>
        <vt:i4>45</vt:i4>
      </vt:variant>
      <vt:variant>
        <vt:lpstr>Embedded OLE Servers</vt:lpstr>
      </vt:variant>
      <vt:variant>
        <vt:i4>1</vt:i4>
      </vt:variant>
      <vt:variant>
        <vt:lpstr>Slide Titles</vt:lpstr>
      </vt:variant>
      <vt:variant>
        <vt:i4>63</vt:i4>
      </vt:variant>
    </vt:vector>
  </HeadingPairs>
  <TitlesOfParts>
    <vt:vector size="127" baseType="lpstr">
      <vt:lpstr>MS PGothic</vt:lpstr>
      <vt:lpstr>MS PGothic</vt:lpstr>
      <vt:lpstr>AmsiProCond-Bold</vt:lpstr>
      <vt:lpstr>AmsiProCond-Light</vt:lpstr>
      <vt:lpstr>AmsiProCond-Regular</vt:lpstr>
      <vt:lpstr>AmsiProCond-SemiBold</vt:lpstr>
      <vt:lpstr>Arial</vt:lpstr>
      <vt:lpstr>Calibri</vt:lpstr>
      <vt:lpstr>DINCondensed-Bold</vt:lpstr>
      <vt:lpstr>Osaka</vt:lpstr>
      <vt:lpstr>Symbol</vt:lpstr>
      <vt:lpstr>Times</vt:lpstr>
      <vt:lpstr>Times New Roman</vt:lpstr>
      <vt:lpstr>Trebuchet MS</vt:lpstr>
      <vt:lpstr>Verdana</vt:lpstr>
      <vt:lpstr>Wingdings</vt:lpstr>
      <vt:lpstr>Wingdings 2</vt:lpstr>
      <vt:lpstr>ヒラギノ角ゴ Pro W3</vt:lpstr>
      <vt:lpstr>Custom Design</vt:lpstr>
      <vt:lpstr>1_Blends</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22_blank</vt:lpstr>
      <vt:lpstr>23_blank</vt:lpstr>
      <vt:lpstr>24_blank</vt:lpstr>
      <vt:lpstr>25_blank</vt:lpstr>
      <vt:lpstr>26_blank</vt:lpstr>
      <vt:lpstr>27_blank</vt:lpstr>
      <vt:lpstr>28_blank</vt:lpstr>
      <vt:lpstr>29_blank</vt:lpstr>
      <vt:lpstr>30_blank</vt:lpstr>
      <vt:lpstr>31_blank</vt:lpstr>
      <vt:lpstr>32_blank</vt:lpstr>
      <vt:lpstr>33_blank</vt:lpstr>
      <vt:lpstr>34_blank</vt:lpstr>
      <vt:lpstr>35_blank</vt:lpstr>
      <vt:lpstr>36_blank</vt:lpstr>
      <vt:lpstr>37_blank</vt:lpstr>
      <vt:lpstr>38_blank</vt:lpstr>
      <vt:lpstr>39_blank</vt:lpstr>
      <vt:lpstr>40_blank</vt:lpstr>
      <vt:lpstr>41_blank</vt:lpstr>
      <vt:lpstr>42_blank</vt:lpstr>
      <vt:lpstr>1_SAT Corporate PPT</vt:lpstr>
      <vt:lpstr>43_blank</vt:lpstr>
      <vt:lpstr>2_SAT Corporate PPT</vt:lpstr>
      <vt:lpstr>Blends</vt:lpstr>
      <vt:lpstr>4_SAT Corporate PPT</vt:lpstr>
      <vt:lpstr>think-cell Slide</vt:lpstr>
      <vt:lpstr>PowerPoint Presentation</vt:lpstr>
      <vt:lpstr>Contents</vt:lpstr>
      <vt:lpstr>Strategic Overview     </vt:lpstr>
      <vt:lpstr>PowerPoint Presentation</vt:lpstr>
      <vt:lpstr>Organisational Values</vt:lpstr>
      <vt:lpstr> Legislative Framework and Governance  </vt:lpstr>
      <vt:lpstr>Legislative Framework and Governance (cont.)  </vt:lpstr>
      <vt:lpstr>Governance and Organisational  Structure  </vt:lpstr>
      <vt:lpstr>Organisational Structure</vt:lpstr>
      <vt:lpstr>Auditor General’s Report  </vt:lpstr>
      <vt:lpstr>Auditor-General’s Report</vt:lpstr>
      <vt:lpstr>Organisational Environment  </vt:lpstr>
      <vt:lpstr>Organisational Environment</vt:lpstr>
      <vt:lpstr>Funding</vt:lpstr>
      <vt:lpstr>Key Policy Developments and Legislative Changes </vt:lpstr>
      <vt:lpstr>Performance Information  by Objective</vt:lpstr>
      <vt:lpstr>PowerPoint Presentation</vt:lpstr>
      <vt:lpstr>PowerPoint Presentation</vt:lpstr>
      <vt:lpstr>PowerPoint Presentation</vt:lpstr>
      <vt:lpstr>PowerPoint Presentation</vt:lpstr>
      <vt:lpstr>Strategies to Overcome Areas of Underperformance</vt:lpstr>
      <vt:lpstr>Strategies to Overcome Areas of Under-performance </vt:lpstr>
      <vt:lpstr>Performance Information  by Activity</vt:lpstr>
      <vt:lpstr>PowerPoint Presentation</vt:lpstr>
      <vt:lpstr>PowerPoint Presentation</vt:lpstr>
      <vt:lpstr>Key Highlights – United States of America</vt:lpstr>
      <vt:lpstr>Key Highlights - Brazil</vt:lpstr>
      <vt:lpstr>Key Highlights - Europe</vt:lpstr>
      <vt:lpstr>Key Highlights - Europe</vt:lpstr>
      <vt:lpstr>Key Highlights - Europe</vt:lpstr>
      <vt:lpstr>Key Highlights – United Kingdom</vt:lpstr>
      <vt:lpstr>Key Highlights - Asia And Australasia</vt:lpstr>
      <vt:lpstr>Key Highlights - Asia And Australasia</vt:lpstr>
      <vt:lpstr>Key Highlights - Asia And Australasia</vt:lpstr>
      <vt:lpstr>Key Highlights - Watch-list Markets</vt:lpstr>
      <vt:lpstr>Key Highlights - Watch-list Markets</vt:lpstr>
      <vt:lpstr>Key Highlights - Africa</vt:lpstr>
      <vt:lpstr>Key Highlights – South Africa</vt:lpstr>
      <vt:lpstr>PowerPoint Presentation</vt:lpstr>
      <vt:lpstr>PowerPoint Presentation</vt:lpstr>
      <vt:lpstr>PowerPoint Presentation</vt:lpstr>
      <vt:lpstr>PowerPoint Presentation</vt:lpstr>
      <vt:lpstr>Business Events and Meetings Market Portfolio</vt:lpstr>
      <vt:lpstr>2015-2016 DELIVERABLES  </vt:lpstr>
      <vt:lpstr>BID SUBMISSION ANALYSIS 2015-2016</vt:lpstr>
      <vt:lpstr>DELEGATE BOOSTING ACTIVATIONS   </vt:lpstr>
      <vt:lpstr>ON-SITE EVENT SERVICES </vt:lpstr>
      <vt:lpstr>Governance Information</vt:lpstr>
      <vt:lpstr>South African Tourism Board</vt:lpstr>
      <vt:lpstr>Board Tenure ended 31 May 2015</vt:lpstr>
      <vt:lpstr>Newly Appointed Board from 1 June 2015 </vt:lpstr>
      <vt:lpstr>Board Remuneration For the period 1 April 2015 to 31 May 2015 </vt:lpstr>
      <vt:lpstr>Board Remuneration For the period 1 June 2015 to 31 March 2016 </vt:lpstr>
      <vt:lpstr>Report from the Audit and Risk Committee</vt:lpstr>
      <vt:lpstr>Human Resource Management</vt:lpstr>
      <vt:lpstr>Human Resource Information</vt:lpstr>
      <vt:lpstr>South African Tourism Employment Equity Statistics </vt:lpstr>
      <vt:lpstr>AUDITED STATEMENT OF FINANCIAL PERFORMANCE FOR 2015/16</vt:lpstr>
      <vt:lpstr>Financial Performance in 2015/16</vt:lpstr>
      <vt:lpstr>Financial Performance in 2015/16</vt:lpstr>
      <vt:lpstr>Financial Performance against Budget in 2015/16</vt:lpstr>
      <vt:lpstr>Audited Financial Performance in 2015/16</vt:lpstr>
      <vt:lpstr>PowerPoint Presentation</vt:lpstr>
    </vt:vector>
  </TitlesOfParts>
  <Company>Grid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Ntokozo Langa</dc:creator>
  <cp:keywords>powerpoint presentation</cp:keywords>
  <cp:lastModifiedBy>PvanNiekerk</cp:lastModifiedBy>
  <cp:revision>549</cp:revision>
  <cp:lastPrinted>2016-10-14T06:16:34Z</cp:lastPrinted>
  <dcterms:created xsi:type="dcterms:W3CDTF">2015-08-03T09:51:15Z</dcterms:created>
  <dcterms:modified xsi:type="dcterms:W3CDTF">2016-10-14T10:09:12Z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Year">
    <vt:lpwstr>2011</vt:lpwstr>
  </property>
  <property fmtid="{D5CDD505-2E9C-101B-9397-08002B2CF9AE}" pid="3" name="Date of Approval">
    <vt:lpwstr>2011/01/12</vt:lpwstr>
  </property>
  <property fmtid="{D5CDD505-2E9C-101B-9397-08002B2CF9AE}" pid="4" name="Expiry">
    <vt:lpwstr>2011-12-31T00:00:00Z</vt:lpwstr>
  </property>
  <property fmtid="{D5CDD505-2E9C-101B-9397-08002B2CF9AE}" pid="5" name="Country">
    <vt:lpwstr>South Africa - Head office</vt:lpwstr>
  </property>
  <property fmtid="{D5CDD505-2E9C-101B-9397-08002B2CF9AE}" pid="6" name="Business Unit">
    <vt:lpwstr>Advertising &amp; Marketing</vt:lpwstr>
  </property>
  <property fmtid="{D5CDD505-2E9C-101B-9397-08002B2CF9AE}" pid="7" name="Categories">
    <vt:lpwstr>Other</vt:lpwstr>
  </property>
  <property fmtid="{D5CDD505-2E9C-101B-9397-08002B2CF9AE}" pid="8" name="Revision">
    <vt:lpwstr>1</vt:lpwstr>
  </property>
</Properties>
</file>