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371" r:id="rId3"/>
    <p:sldId id="372" r:id="rId4"/>
    <p:sldId id="366" r:id="rId5"/>
    <p:sldId id="367" r:id="rId6"/>
    <p:sldId id="395" r:id="rId7"/>
    <p:sldId id="396" r:id="rId8"/>
    <p:sldId id="398" r:id="rId9"/>
    <p:sldId id="399" r:id="rId10"/>
    <p:sldId id="397" r:id="rId11"/>
    <p:sldId id="390" r:id="rId12"/>
  </p:sldIdLst>
  <p:sldSz cx="9906000" cy="6858000" type="A4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00"/>
    <a:srgbClr val="CC9900"/>
    <a:srgbClr val="99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47" autoAdjust="0"/>
    <p:restoredTop sz="94957" autoAdjust="0"/>
  </p:normalViewPr>
  <p:slideViewPr>
    <p:cSldViewPr snapToGrid="0">
      <p:cViewPr varScale="1">
        <p:scale>
          <a:sx n="116" d="100"/>
          <a:sy n="116" d="100"/>
        </p:scale>
        <p:origin x="-1158" y="-114"/>
      </p:cViewPr>
      <p:guideLst>
        <p:guide orient="horz" pos="2160"/>
        <p:guide pos="312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44" d="100"/>
          <a:sy n="44" d="100"/>
        </p:scale>
        <p:origin x="2064" y="5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B0767B-AF63-4339-92C4-54DD8499136F}" type="datetimeFigureOut">
              <a:rPr lang="en-ZA" smtClean="0"/>
              <a:pPr/>
              <a:t>2016/10/14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789356-58E1-41C3-B4B2-C4FD65C1565B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9689916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3B711A9-B880-4E2C-ABDB-B47A95D027AB}" type="datetimeFigureOut">
              <a:rPr lang="en-US" smtClean="0"/>
              <a:pPr/>
              <a:t>10/14/2016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39838" y="1162050"/>
            <a:ext cx="453072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895C1CC-A83D-4BA8-89D4-6EF9F46C464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18983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75506" y="400051"/>
            <a:ext cx="1552487" cy="67911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2" name="Rectangle 1"/>
          <p:cNvSpPr/>
          <p:nvPr userDrawn="1"/>
        </p:nvSpPr>
        <p:spPr>
          <a:xfrm>
            <a:off x="2" y="4876800"/>
            <a:ext cx="9905999" cy="167220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350" dirty="0"/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137201" y="4876802"/>
            <a:ext cx="9768798" cy="1672207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785683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84" y="1370409"/>
            <a:ext cx="2963499" cy="4749178"/>
          </a:xfrm>
          <a:ln>
            <a:solidFill>
              <a:schemeClr val="tx1"/>
            </a:solidFill>
          </a:ln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54173" y="388034"/>
            <a:ext cx="8017670" cy="80418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620FC-36EE-46AA-878F-7A6A7779C1B5}" type="datetimeFigureOut">
              <a:rPr lang="en-ZA" smtClean="0"/>
              <a:pPr/>
              <a:t>2016/10/14</a:t>
            </a:fld>
            <a:endParaRPr lang="en-ZA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7482582" y="6356352"/>
            <a:ext cx="2228850" cy="365125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E111FF2C-5551-40D0-B92F-F2F89F2DB7ED}" type="slidenum">
              <a:rPr lang="en-ZA" smtClean="0"/>
              <a:pPr/>
              <a:t>‹#›</a:t>
            </a:fld>
            <a:endParaRPr lang="en-ZA" dirty="0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0" y="327480"/>
            <a:ext cx="9906000" cy="0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0" y="1252766"/>
            <a:ext cx="9906000" cy="0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130563" y="443590"/>
            <a:ext cx="1580869" cy="691534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cxnSp>
        <p:nvCxnSpPr>
          <p:cNvPr id="23" name="Straight Connector 22"/>
          <p:cNvCxnSpPr/>
          <p:nvPr userDrawn="1"/>
        </p:nvCxnSpPr>
        <p:spPr>
          <a:xfrm flipV="1">
            <a:off x="-2206" y="6237516"/>
            <a:ext cx="9908207" cy="90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/>
          <p:cNvSpPr>
            <a:spLocks noGrp="1"/>
          </p:cNvSpPr>
          <p:nvPr>
            <p:ph idx="13"/>
          </p:nvPr>
        </p:nvSpPr>
        <p:spPr>
          <a:xfrm>
            <a:off x="3188893" y="1387933"/>
            <a:ext cx="6550221" cy="4749178"/>
          </a:xfrm>
          <a:ln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86329418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73" y="1349548"/>
            <a:ext cx="9384861" cy="463027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54173" y="388034"/>
            <a:ext cx="8017670" cy="80418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620FC-36EE-46AA-878F-7A6A7779C1B5}" type="datetimeFigureOut">
              <a:rPr lang="en-ZA" smtClean="0"/>
              <a:pPr/>
              <a:t>2016/10/14</a:t>
            </a:fld>
            <a:endParaRPr lang="en-ZA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7482582" y="6492875"/>
            <a:ext cx="2228850" cy="365125"/>
          </a:xfrm>
        </p:spPr>
        <p:txBody>
          <a:bodyPr/>
          <a:lstStyle>
            <a:lvl1pPr>
              <a:defRPr sz="13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111FF2C-5551-40D0-B92F-F2F89F2DB7ED}" type="slidenum">
              <a:rPr lang="en-ZA" smtClean="0"/>
              <a:pPr/>
              <a:t>‹#›</a:t>
            </a:fld>
            <a:endParaRPr lang="en-ZA" dirty="0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0" y="327480"/>
            <a:ext cx="9906000" cy="0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0" y="1252766"/>
            <a:ext cx="9906000" cy="0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130563" y="443590"/>
            <a:ext cx="1580869" cy="691534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cxnSp>
        <p:nvCxnSpPr>
          <p:cNvPr id="23" name="Straight Connector 22"/>
          <p:cNvCxnSpPr/>
          <p:nvPr userDrawn="1"/>
        </p:nvCxnSpPr>
        <p:spPr>
          <a:xfrm flipV="1">
            <a:off x="-2207" y="6279696"/>
            <a:ext cx="9908207" cy="90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6797664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620FC-36EE-46AA-878F-7A6A7779C1B5}" type="datetimeFigureOut">
              <a:rPr lang="en-ZA" smtClean="0"/>
              <a:pPr/>
              <a:t>2016/10/14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1FF2C-5551-40D0-B92F-F2F89F2DB7ED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4159526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1718" y="5029201"/>
            <a:ext cx="8993880" cy="1348934"/>
          </a:xfrm>
          <a:noFill/>
        </p:spPr>
        <p:txBody>
          <a:bodyPr>
            <a:noAutofit/>
          </a:bodyPr>
          <a:lstStyle/>
          <a:p>
            <a:pPr algn="ctr"/>
            <a:r>
              <a:rPr lang="en-ZA" sz="3200" b="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ZA" sz="3200" b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ZA" sz="3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SA </a:t>
            </a:r>
            <a:r>
              <a:rPr lang="en-ZA" sz="3200" b="0" dirty="0">
                <a:latin typeface="Arial" panose="020B0604020202020204" pitchFamily="34" charset="0"/>
                <a:cs typeface="Arial" panose="020B0604020202020204" pitchFamily="34" charset="0"/>
              </a:rPr>
              <a:t>Post </a:t>
            </a:r>
            <a:r>
              <a:rPr lang="en-ZA" sz="3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Office</a:t>
            </a:r>
            <a:br>
              <a:rPr lang="en-ZA" sz="3200" b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ZA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Annual Results for the year ended 31 March 2016  </a:t>
            </a:r>
            <a:endParaRPr lang="en-ZA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0454" y="1218219"/>
            <a:ext cx="2491650" cy="318519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5212" y="1206098"/>
            <a:ext cx="2491650" cy="323595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72833" y="1218218"/>
            <a:ext cx="2491650" cy="3185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2056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963" y="615779"/>
            <a:ext cx="8072071" cy="600075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Audit report –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action plans</a:t>
            </a:r>
            <a:endParaRPr lang="en-Z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1FF2C-5551-40D0-B92F-F2F89F2DB7ED}" type="slidenum">
              <a:rPr lang="en-ZA" smtClean="0"/>
              <a:pPr/>
              <a:t>10</a:t>
            </a:fld>
            <a:endParaRPr lang="en-ZA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222069" y="1320355"/>
            <a:ext cx="9489363" cy="4910627"/>
          </a:xfrm>
          <a:prstGeom prst="rect">
            <a:avLst/>
          </a:prstGeom>
          <a:ln w="9525" cap="flat" cmpd="sng" algn="ctr">
            <a:noFill/>
            <a:prstDash val="solid"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84406" tIns="42203" rIns="84406" bIns="42203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qualifications from prior year addressed (intangible assets, liabilities)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US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ualifications </a:t>
            </a:r>
            <a:r>
              <a:rPr lang="en-US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 areas of property, plant and equipment, </a:t>
            </a:r>
            <a:r>
              <a:rPr lang="en-US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site restoration provision, </a:t>
            </a:r>
            <a:r>
              <a:rPr lang="en-US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deferred tax and income </a:t>
            </a:r>
            <a:r>
              <a:rPr lang="en-US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tax, heritage </a:t>
            </a:r>
            <a:r>
              <a:rPr lang="en-US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assets, provision for site restoration, </a:t>
            </a:r>
            <a:r>
              <a:rPr lang="en-US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contingencies, related parties, </a:t>
            </a:r>
            <a:r>
              <a:rPr lang="en-US" sz="2000" b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amortisation</a:t>
            </a:r>
            <a:r>
              <a:rPr lang="en-US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intangible assets, irregular </a:t>
            </a:r>
            <a:r>
              <a:rPr lang="en-US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expenditure, fruitless and wasteful expenditure</a:t>
            </a:r>
          </a:p>
          <a:p>
            <a:pPr marL="285750" lvl="1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Full financial statements being prepared for half year to September 2016, 9 months to December, with focused actions to resolve qualification areas by year end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Misconduct Committee reviews potentially irregular or fruitless and wasteful expenditure identified and recommends actions to be taken, including implementation of preventative </a:t>
            </a:r>
            <a:r>
              <a:rPr lang="en-US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controls, communications to business</a:t>
            </a:r>
            <a:endParaRPr lang="en-US" sz="20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Additional </a:t>
            </a:r>
            <a:r>
              <a:rPr lang="en-US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finance skills are being sourced to assist to resolve audit </a:t>
            </a:r>
            <a:r>
              <a:rPr lang="en-US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findings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Executive team currently focusing on resolving audit findings, included in performance contracts</a:t>
            </a:r>
            <a:endParaRPr lang="en-US" sz="20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ZA" sz="1800" b="0" dirty="0">
              <a:solidFill>
                <a:schemeClr val="bg2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011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1718" y="5029201"/>
            <a:ext cx="8993880" cy="1348934"/>
          </a:xfrm>
          <a:noFill/>
        </p:spPr>
        <p:txBody>
          <a:bodyPr>
            <a:noAutofit/>
          </a:bodyPr>
          <a:lstStyle/>
          <a:p>
            <a:pPr algn="ctr"/>
            <a:r>
              <a:rPr lang="en-ZA" sz="3200" b="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ZA" sz="3200" b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ZA" sz="3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SA </a:t>
            </a:r>
            <a:r>
              <a:rPr lang="en-ZA" sz="3200" b="0" dirty="0">
                <a:latin typeface="Arial" panose="020B0604020202020204" pitchFamily="34" charset="0"/>
                <a:cs typeface="Arial" panose="020B0604020202020204" pitchFamily="34" charset="0"/>
              </a:rPr>
              <a:t>Post </a:t>
            </a:r>
            <a:r>
              <a:rPr lang="en-ZA" sz="3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Office</a:t>
            </a:r>
            <a:br>
              <a:rPr lang="en-ZA" sz="3200" b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ZA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Performance objectives for the year ended 31 March 2016  </a:t>
            </a:r>
            <a:endParaRPr lang="en-ZA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0454" y="1218219"/>
            <a:ext cx="2491650" cy="318519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5212" y="1206098"/>
            <a:ext cx="2491650" cy="323595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72833" y="1218218"/>
            <a:ext cx="2491650" cy="3185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3179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963" y="615779"/>
            <a:ext cx="8072071" cy="600075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Overview</a:t>
            </a:r>
            <a:r>
              <a:rPr lang="en-ZA" sz="2800" dirty="0">
                <a:latin typeface="Arial" panose="020B0604020202020204" pitchFamily="34" charset="0"/>
                <a:cs typeface="Arial" panose="020B0604020202020204" pitchFamily="34" charset="0"/>
              </a:rPr>
              <a:t> for the year ending 31 March 2016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1FF2C-5551-40D0-B92F-F2F89F2DB7ED}" type="slidenum">
              <a:rPr lang="en-ZA" smtClean="0"/>
              <a:pPr/>
              <a:t>2</a:t>
            </a:fld>
            <a:endParaRPr lang="en-ZA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222069" y="1309983"/>
            <a:ext cx="9489363" cy="4929451"/>
          </a:xfrm>
          <a:prstGeom prst="rect">
            <a:avLst/>
          </a:prstGeom>
          <a:ln w="9525" cap="flat" cmpd="sng" algn="ctr">
            <a:noFill/>
            <a:prstDash val="solid"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84406" tIns="42203" rIns="84406" bIns="42203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 Post Office has been through another challenging year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Revenues declined by R513 million to R4,8 billion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 payment of suppliers resulted in declining service </a:t>
            </a:r>
            <a:r>
              <a:rPr lang="en-US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levels </a:t>
            </a:r>
            <a:r>
              <a:rPr lang="en-US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closure of post office branches 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Postal Services contributes 70% of overall revenue, while operational capacity remains largely fixed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evenue diversification efforts delayed to the 2016/17 financial year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 containment measures resulted in reduced operating cost (by R489 million to R5,8 billion)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 loss of R1.1 billion reduced by R383 million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1,423 employees left SAPO during the financial year, with loss of some key skill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 report qualified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prior year qualifications resolved 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 and the </a:t>
            </a:r>
            <a:r>
              <a:rPr lang="en-US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Board </a:t>
            </a:r>
            <a:r>
              <a:rPr lang="en-US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addressing remaining qualification areas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Performance contracts of executives include resolving audit issues</a:t>
            </a:r>
            <a:endParaRPr lang="en-US" sz="20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ZA" sz="2000" b="0" dirty="0">
              <a:solidFill>
                <a:schemeClr val="bg2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819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963" y="615779"/>
            <a:ext cx="8072071" cy="600075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ZA" sz="2800" dirty="0">
                <a:latin typeface="Arial" panose="020B0604020202020204" pitchFamily="34" charset="0"/>
                <a:cs typeface="Arial" panose="020B0604020202020204" pitchFamily="34" charset="0"/>
              </a:rPr>
              <a:t>Statement of Comprehensive Income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1FF2C-5551-40D0-B92F-F2F89F2DB7ED}" type="slidenum">
              <a:rPr lang="en-ZA" smtClean="0"/>
              <a:pPr/>
              <a:t>3</a:t>
            </a:fld>
            <a:endParaRPr lang="en-ZA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4442" y="1440596"/>
            <a:ext cx="9546990" cy="4827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4016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963" y="615779"/>
            <a:ext cx="8072071" cy="600075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Statement of Financial Position</a:t>
            </a:r>
            <a:endParaRPr lang="en-Z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1FF2C-5551-40D0-B92F-F2F89F2DB7ED}" type="slidenum">
              <a:rPr lang="en-ZA" smtClean="0"/>
              <a:pPr/>
              <a:t>4</a:t>
            </a:fld>
            <a:endParaRPr lang="en-ZA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296552" y="4329376"/>
            <a:ext cx="9414880" cy="1869718"/>
          </a:xfrm>
          <a:prstGeom prst="rect">
            <a:avLst/>
          </a:prstGeom>
          <a:ln w="9525" cap="flat" cmpd="sng" algn="ctr">
            <a:noFill/>
            <a:prstDash val="solid"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84406" tIns="42203" rIns="84406" bIns="42203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6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Accumulated loss of R1,1 billion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6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Shares of R492 million issued increasing share capital to R693 million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600" b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Unrecognised</a:t>
            </a:r>
            <a:r>
              <a:rPr lang="en-US" sz="16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fair value of property portfolio R1.37 billion, so SAPO is solvent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6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additional going concern guarantees required for the 2016/17 financial year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6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 liabilities include loan of R1 billion acquired in 2016 (refinanced after year end)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6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Postbank depositors funds of R4,8 billion, Postbank cash and investments of R6,9 billion </a:t>
            </a:r>
          </a:p>
          <a:p>
            <a:endParaRPr lang="en-ZA" sz="1662" b="0" dirty="0">
              <a:solidFill>
                <a:schemeClr val="bg2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6552" y="1315458"/>
            <a:ext cx="9414880" cy="2994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404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963" y="615779"/>
            <a:ext cx="8072071" cy="600075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Statement of Cash Flows</a:t>
            </a:r>
            <a:endParaRPr lang="en-Z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1FF2C-5551-40D0-B92F-F2F89F2DB7ED}" type="slidenum">
              <a:rPr lang="en-ZA" smtClean="0"/>
              <a:pPr/>
              <a:t>5</a:t>
            </a:fld>
            <a:endParaRPr lang="en-ZA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26571" y="5121808"/>
            <a:ext cx="9384861" cy="1069985"/>
          </a:xfrm>
          <a:prstGeom prst="rect">
            <a:avLst/>
          </a:prstGeom>
          <a:ln w="9525" cap="flat" cmpd="sng" algn="ctr">
            <a:noFill/>
            <a:prstDash val="solid"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84406" tIns="42203" rIns="84406" bIns="42203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Operations utilized cash of R686 million due poor revenue performance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Capital expenditure of R46 million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Loans of R1 billion raised during the year</a:t>
            </a:r>
          </a:p>
          <a:p>
            <a:endParaRPr lang="en-ZA" sz="1800" b="0" dirty="0">
              <a:solidFill>
                <a:schemeClr val="bg2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6571" y="1332412"/>
            <a:ext cx="9384861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5550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963" y="615779"/>
            <a:ext cx="8072071" cy="600075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Annual Performance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Indicators</a:t>
            </a:r>
            <a:endParaRPr lang="en-Z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1FF2C-5551-40D0-B92F-F2F89F2DB7ED}" type="slidenum">
              <a:rPr lang="en-ZA" smtClean="0"/>
              <a:pPr/>
              <a:t>6</a:t>
            </a:fld>
            <a:endParaRPr lang="en-ZA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64505" y="1326638"/>
          <a:ext cx="9546926" cy="4634240"/>
        </p:xfrm>
        <a:graphic>
          <a:graphicData uri="http://schemas.openxmlformats.org/drawingml/2006/table">
            <a:tbl>
              <a:tblPr firstRow="1" firstCol="1" bandRow="1">
                <a:tableStyleId>{FABFCF23-3B69-468F-B69F-88F6DE6A72F2}</a:tableStyleId>
              </a:tblPr>
              <a:tblGrid>
                <a:gridCol w="4664664"/>
                <a:gridCol w="915167"/>
                <a:gridCol w="549513"/>
                <a:gridCol w="488226"/>
                <a:gridCol w="488226"/>
                <a:gridCol w="488226"/>
                <a:gridCol w="488226"/>
                <a:gridCol w="488226"/>
                <a:gridCol w="488226"/>
                <a:gridCol w="488226"/>
              </a:tblGrid>
              <a:tr h="33996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effectLst/>
                        </a:rPr>
                        <a:t>Strategic Objectives</a:t>
                      </a:r>
                      <a:endParaRPr lang="en-ZA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effectLst/>
                        </a:rPr>
                        <a:t>Number of KPIs</a:t>
                      </a:r>
                      <a:endParaRPr lang="en-ZA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50" kern="1200" dirty="0">
                          <a:effectLst/>
                        </a:rPr>
                        <a:t>KPIs </a:t>
                      </a:r>
                      <a:endParaRPr lang="en-ZA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50" kern="1200" dirty="0">
                          <a:effectLst/>
                        </a:rPr>
                        <a:t>Achieved </a:t>
                      </a:r>
                      <a:endParaRPr lang="en-ZA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50" kern="1200" dirty="0">
                          <a:effectLst/>
                        </a:rPr>
                        <a:t>KPIs </a:t>
                      </a:r>
                      <a:endParaRPr lang="en-ZA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50" kern="1200" dirty="0">
                          <a:effectLst/>
                        </a:rPr>
                        <a:t>Not Achieved</a:t>
                      </a:r>
                      <a:endParaRPr lang="en-ZA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230381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50" kern="1200" dirty="0">
                          <a:effectLst/>
                        </a:rPr>
                        <a:t>Q1</a:t>
                      </a:r>
                      <a:endParaRPr lang="en-ZA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50" kern="1200" dirty="0">
                          <a:effectLst/>
                        </a:rPr>
                        <a:t>Q2</a:t>
                      </a:r>
                      <a:endParaRPr lang="en-ZA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50" kern="1200" dirty="0">
                          <a:effectLst/>
                        </a:rPr>
                        <a:t>Q3</a:t>
                      </a:r>
                      <a:endParaRPr lang="en-ZA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50" b="1" kern="1200" dirty="0">
                          <a:effectLst/>
                        </a:rPr>
                        <a:t>Q4</a:t>
                      </a:r>
                      <a:endParaRPr lang="en-ZA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50" kern="1200" dirty="0">
                          <a:effectLst/>
                        </a:rPr>
                        <a:t>Q1</a:t>
                      </a:r>
                      <a:endParaRPr lang="en-ZA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50" kern="1200" dirty="0">
                          <a:effectLst/>
                        </a:rPr>
                        <a:t>Q2</a:t>
                      </a:r>
                      <a:endParaRPr lang="en-ZA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50" kern="1200" dirty="0">
                          <a:effectLst/>
                        </a:rPr>
                        <a:t>Q3</a:t>
                      </a:r>
                      <a:endParaRPr lang="en-ZA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50" kern="1200" dirty="0">
                          <a:effectLst/>
                        </a:rPr>
                        <a:t>Q4</a:t>
                      </a:r>
                      <a:endParaRPr lang="en-ZA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</a:tr>
              <a:tr h="2509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effectLst/>
                        </a:rPr>
                        <a:t>Deliver sustainable developmental obligations funded from reserved market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effectLst/>
                        </a:rPr>
                        <a:t>1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effectLst/>
                        </a:rPr>
                        <a:t>0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effectLst/>
                        </a:rPr>
                        <a:t>1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effectLst/>
                        </a:rPr>
                        <a:t>1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b="1" dirty="0">
                          <a:effectLst/>
                        </a:rPr>
                        <a:t>1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effectLst/>
                        </a:rPr>
                        <a:t>1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effectLst/>
                        </a:rPr>
                        <a:t>0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effectLst/>
                        </a:rPr>
                        <a:t>0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0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</a:tr>
              <a:tr h="2166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effectLst/>
                        </a:rPr>
                        <a:t>Create a commercially viable business from the unreserved markets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effectLst/>
                        </a:rPr>
                        <a:t>2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effectLst/>
                        </a:rPr>
                        <a:t>-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effectLst/>
                        </a:rPr>
                        <a:t>-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effectLst/>
                        </a:rPr>
                        <a:t>-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b="1" dirty="0">
                          <a:effectLst/>
                        </a:rPr>
                        <a:t>0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effectLst/>
                        </a:rPr>
                        <a:t>-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effectLst/>
                        </a:rPr>
                        <a:t>-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effectLst/>
                        </a:rPr>
                        <a:t>-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2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</a:tr>
              <a:tr h="2378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effectLst/>
                        </a:rPr>
                        <a:t>Achieve operational efficiency and effectiveness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effectLst/>
                        </a:rPr>
                        <a:t>5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effectLst/>
                        </a:rPr>
                        <a:t>1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effectLst/>
                        </a:rPr>
                        <a:t>1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effectLst/>
                        </a:rPr>
                        <a:t>1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b="1" dirty="0">
                          <a:effectLst/>
                        </a:rPr>
                        <a:t>1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effectLst/>
                        </a:rPr>
                        <a:t>4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effectLst/>
                        </a:rPr>
                        <a:t>4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effectLst/>
                        </a:rPr>
                        <a:t>4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4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</a:tr>
              <a:tr h="2278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effectLst/>
                        </a:rPr>
                        <a:t>Achieve leadership stability that ensures continuity and accountability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effectLst/>
                        </a:rPr>
                        <a:t>4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effectLst/>
                        </a:rPr>
                        <a:t>0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effectLst/>
                        </a:rPr>
                        <a:t>0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effectLst/>
                        </a:rPr>
                        <a:t>0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b="1" dirty="0">
                          <a:effectLst/>
                        </a:rPr>
                        <a:t>0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effectLst/>
                        </a:rPr>
                        <a:t>4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effectLst/>
                        </a:rPr>
                        <a:t>4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effectLst/>
                        </a:rPr>
                        <a:t>4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4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</a:tr>
              <a:tr h="2166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effectLst/>
                        </a:rPr>
                        <a:t>Achieve labour stability and improve labour relations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effectLst/>
                        </a:rPr>
                        <a:t>3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effectLst/>
                        </a:rPr>
                        <a:t>1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effectLst/>
                        </a:rPr>
                        <a:t>1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effectLst/>
                        </a:rPr>
                        <a:t>1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b="1" dirty="0">
                          <a:effectLst/>
                        </a:rPr>
                        <a:t>0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effectLst/>
                        </a:rPr>
                        <a:t>1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effectLst/>
                        </a:rPr>
                        <a:t>1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effectLst/>
                        </a:rPr>
                        <a:t>1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3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</a:tr>
              <a:tr h="1905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effectLst/>
                        </a:rPr>
                        <a:t>Achieve financial sustainability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effectLst/>
                        </a:rPr>
                        <a:t>10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effectLst/>
                        </a:rPr>
                        <a:t>6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effectLst/>
                        </a:rPr>
                        <a:t>6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effectLst/>
                        </a:rPr>
                        <a:t>5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b="1" dirty="0">
                          <a:effectLst/>
                        </a:rPr>
                        <a:t>3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effectLst/>
                        </a:rPr>
                        <a:t>3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effectLst/>
                        </a:rPr>
                        <a:t>3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effectLst/>
                        </a:rPr>
                        <a:t>4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7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</a:tr>
              <a:tr h="1923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effectLst/>
                        </a:rPr>
                        <a:t>Improve the customer experience to achieve customer loyalty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effectLst/>
                        </a:rPr>
                        <a:t>1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effectLst/>
                        </a:rPr>
                        <a:t>-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effectLst/>
                        </a:rPr>
                        <a:t>-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effectLst/>
                        </a:rPr>
                        <a:t>-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b="1" dirty="0">
                          <a:effectLst/>
                        </a:rPr>
                        <a:t>0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effectLst/>
                        </a:rPr>
                        <a:t>-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effectLst/>
                        </a:rPr>
                        <a:t>-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effectLst/>
                        </a:rPr>
                        <a:t>-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1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</a:tr>
              <a:tr h="2359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effectLst/>
                        </a:rPr>
                        <a:t>Grow Government business to levels of 50-55% of SAPO revenue per annum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effectLst/>
                        </a:rPr>
                        <a:t>1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effectLst/>
                        </a:rPr>
                        <a:t>0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effectLst/>
                        </a:rPr>
                        <a:t>0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effectLst/>
                        </a:rPr>
                        <a:t>0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b="1" dirty="0">
                          <a:effectLst/>
                        </a:rPr>
                        <a:t>0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effectLst/>
                        </a:rPr>
                        <a:t>1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effectLst/>
                        </a:rPr>
                        <a:t>1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effectLst/>
                        </a:rPr>
                        <a:t>1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1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</a:tr>
              <a:tr h="2166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effectLst/>
                        </a:rPr>
                        <a:t>Facilitate the corporatisation of Postbank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effectLst/>
                        </a:rPr>
                        <a:t>1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effectLst/>
                        </a:rPr>
                        <a:t>0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effectLst/>
                        </a:rPr>
                        <a:t>0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effectLst/>
                        </a:rPr>
                        <a:t>0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b="1" dirty="0">
                          <a:effectLst/>
                        </a:rPr>
                        <a:t>0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effectLst/>
                        </a:rPr>
                        <a:t>1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effectLst/>
                        </a:rPr>
                        <a:t>1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effectLst/>
                        </a:rPr>
                        <a:t>1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1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</a:tr>
              <a:tr h="1936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effectLst/>
                        </a:rPr>
                        <a:t>Increase access of financial services to the unbanked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effectLst/>
                        </a:rPr>
                        <a:t>1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effectLst/>
                        </a:rPr>
                        <a:t>0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effectLst/>
                        </a:rPr>
                        <a:t>1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effectLst/>
                        </a:rPr>
                        <a:t>0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b="1" dirty="0">
                          <a:effectLst/>
                        </a:rPr>
                        <a:t>0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effectLst/>
                        </a:rPr>
                        <a:t>1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effectLst/>
                        </a:rPr>
                        <a:t>0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effectLst/>
                        </a:rPr>
                        <a:t>1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1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</a:tr>
              <a:tr h="2415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effectLst/>
                        </a:rPr>
                        <a:t>Ethical leadership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effectLst/>
                        </a:rPr>
                        <a:t>1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effectLst/>
                        </a:rPr>
                        <a:t>-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effectLst/>
                        </a:rPr>
                        <a:t>-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effectLst/>
                        </a:rPr>
                        <a:t>-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b="1" dirty="0">
                          <a:effectLst/>
                        </a:rPr>
                        <a:t>0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effectLst/>
                        </a:rPr>
                        <a:t>-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effectLst/>
                        </a:rPr>
                        <a:t>-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effectLst/>
                        </a:rPr>
                        <a:t>-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1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</a:tr>
              <a:tr h="2004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effectLst/>
                        </a:rPr>
                        <a:t>Environmental sustainability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effectLst/>
                        </a:rPr>
                        <a:t>2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effectLst/>
                        </a:rPr>
                        <a:t>1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effectLst/>
                        </a:rPr>
                        <a:t>2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effectLst/>
                        </a:rPr>
                        <a:t>2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b="1" dirty="0">
                          <a:effectLst/>
                        </a:rPr>
                        <a:t>2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effectLst/>
                        </a:rPr>
                        <a:t>1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effectLst/>
                        </a:rPr>
                        <a:t>0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effectLst/>
                        </a:rPr>
                        <a:t>0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0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</a:tr>
              <a:tr h="2166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effectLst/>
                        </a:rPr>
                        <a:t>Legal compliance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effectLst/>
                        </a:rPr>
                        <a:t>2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effectLst/>
                        </a:rPr>
                        <a:t>0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effectLst/>
                        </a:rPr>
                        <a:t>0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effectLst/>
                        </a:rPr>
                        <a:t>0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b="1" dirty="0">
                          <a:effectLst/>
                        </a:rPr>
                        <a:t>0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effectLst/>
                        </a:rPr>
                        <a:t>2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effectLst/>
                        </a:rPr>
                        <a:t>2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effectLst/>
                        </a:rPr>
                        <a:t>2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2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</a:tr>
              <a:tr h="2166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effectLst/>
                        </a:rPr>
                        <a:t>Effective risk management and governance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effectLst/>
                        </a:rPr>
                        <a:t>2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effectLst/>
                        </a:rPr>
                        <a:t>0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effectLst/>
                        </a:rPr>
                        <a:t>0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effectLst/>
                        </a:rPr>
                        <a:t>0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b="1" dirty="0">
                          <a:effectLst/>
                        </a:rPr>
                        <a:t>0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effectLst/>
                        </a:rPr>
                        <a:t>2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effectLst/>
                        </a:rPr>
                        <a:t>2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effectLst/>
                        </a:rPr>
                        <a:t>2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2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</a:tr>
              <a:tr h="2166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effectLst/>
                        </a:rPr>
                        <a:t>Effective stakeholder management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effectLst/>
                        </a:rPr>
                        <a:t>2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effectLst/>
                        </a:rPr>
                        <a:t>1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effectLst/>
                        </a:rPr>
                        <a:t>1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effectLst/>
                        </a:rPr>
                        <a:t>1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b="1" dirty="0">
                          <a:effectLst/>
                        </a:rPr>
                        <a:t>1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effectLst/>
                        </a:rPr>
                        <a:t>0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effectLst/>
                        </a:rPr>
                        <a:t>0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effectLst/>
                        </a:rPr>
                        <a:t>0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1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</a:tr>
              <a:tr h="2166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50" kern="1200" dirty="0">
                          <a:effectLst/>
                        </a:rPr>
                        <a:t>Total number</a:t>
                      </a:r>
                      <a:endParaRPr lang="en-ZA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50" kern="1200" dirty="0">
                          <a:effectLst/>
                        </a:rPr>
                        <a:t>38</a:t>
                      </a:r>
                      <a:endParaRPr lang="en-ZA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50" kern="1200" dirty="0">
                          <a:effectLst/>
                        </a:rPr>
                        <a:t>10</a:t>
                      </a:r>
                      <a:endParaRPr lang="en-ZA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50" kern="1200" dirty="0">
                          <a:effectLst/>
                        </a:rPr>
                        <a:t>13</a:t>
                      </a:r>
                      <a:endParaRPr lang="en-ZA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50" kern="1200" dirty="0">
                          <a:effectLst/>
                        </a:rPr>
                        <a:t>11</a:t>
                      </a:r>
                      <a:endParaRPr lang="en-ZA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50" b="1" dirty="0">
                          <a:effectLst/>
                        </a:rPr>
                        <a:t>8</a:t>
                      </a:r>
                      <a:endParaRPr lang="en-ZA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50" kern="1200" dirty="0">
                          <a:effectLst/>
                        </a:rPr>
                        <a:t>21</a:t>
                      </a:r>
                      <a:endParaRPr lang="en-ZA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50" kern="1200" dirty="0">
                          <a:effectLst/>
                        </a:rPr>
                        <a:t>18</a:t>
                      </a:r>
                      <a:endParaRPr lang="en-ZA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50" kern="1200" dirty="0">
                          <a:effectLst/>
                        </a:rPr>
                        <a:t>20</a:t>
                      </a:r>
                      <a:endParaRPr lang="en-ZA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50" dirty="0">
                          <a:effectLst/>
                        </a:rPr>
                        <a:t>30</a:t>
                      </a:r>
                      <a:endParaRPr lang="en-ZA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/>
                </a:tc>
              </a:tr>
              <a:tr h="30509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50" kern="1200" dirty="0">
                          <a:effectLst/>
                        </a:rPr>
                        <a:t>% of KPIs Achieved/Not Achieved</a:t>
                      </a:r>
                      <a:endParaRPr lang="en-ZA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 anchor="ctr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50" kern="1200" dirty="0">
                          <a:effectLst/>
                        </a:rPr>
                        <a:t>32.3%</a:t>
                      </a:r>
                      <a:endParaRPr lang="en-ZA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50" kern="1200" dirty="0">
                          <a:effectLst/>
                        </a:rPr>
                        <a:t>41.9%</a:t>
                      </a:r>
                      <a:endParaRPr lang="en-ZA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50" kern="1200" dirty="0">
                          <a:effectLst/>
                        </a:rPr>
                        <a:t>35.4%</a:t>
                      </a:r>
                      <a:endParaRPr lang="en-ZA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50" b="1" dirty="0">
                          <a:effectLst/>
                        </a:rPr>
                        <a:t>21.1%</a:t>
                      </a:r>
                      <a:endParaRPr lang="en-ZA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50" kern="1200" dirty="0">
                          <a:effectLst/>
                        </a:rPr>
                        <a:t>67.7%</a:t>
                      </a:r>
                      <a:endParaRPr lang="en-ZA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50" kern="1200" dirty="0">
                          <a:effectLst/>
                        </a:rPr>
                        <a:t>58.1%</a:t>
                      </a:r>
                      <a:endParaRPr lang="en-ZA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50" kern="1200" dirty="0">
                          <a:effectLst/>
                        </a:rPr>
                        <a:t>64.6%</a:t>
                      </a:r>
                      <a:endParaRPr lang="en-ZA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50" dirty="0">
                          <a:effectLst/>
                        </a:rPr>
                        <a:t>78.9%</a:t>
                      </a:r>
                      <a:endParaRPr lang="en-ZA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03" marR="51303" marT="9501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64505" y="6335843"/>
            <a:ext cx="8877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ZA" sz="12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Note: Total of 38 KPIs were identified for the year in the Corporate Plan. However 7 KPIs have targets measured and reported on, only at year end. Therefore only 31 KPIs have been measured and reported on, in the 1</a:t>
            </a:r>
            <a:r>
              <a:rPr lang="en-ZA" sz="1200" kern="120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ZA" sz="12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2</a:t>
            </a:r>
            <a:r>
              <a:rPr lang="en-ZA" sz="1200" kern="120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ZA" sz="12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3</a:t>
            </a:r>
            <a:r>
              <a:rPr lang="en-ZA" sz="1200" kern="120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rd </a:t>
            </a:r>
            <a:r>
              <a:rPr lang="en-ZA" sz="12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quarters.   </a:t>
            </a:r>
            <a:endParaRPr lang="en-Z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049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963" y="615779"/>
            <a:ext cx="8072071" cy="600075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Challenges in achieving performance targets</a:t>
            </a:r>
            <a:endParaRPr lang="en-Z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1FF2C-5551-40D0-B92F-F2F89F2DB7ED}" type="slidenum">
              <a:rPr lang="en-ZA" smtClean="0"/>
              <a:pPr/>
              <a:t>7</a:t>
            </a:fld>
            <a:endParaRPr lang="en-ZA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19861" y="1319349"/>
            <a:ext cx="9491571" cy="4872130"/>
          </a:xfrm>
        </p:spPr>
        <p:txBody>
          <a:bodyPr>
            <a:noAutofit/>
          </a:bodyPr>
          <a:lstStyle/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ZA" sz="300" dirty="0" smtClean="0">
              <a:solidFill>
                <a:schemeClr val="tx1"/>
              </a:solidFill>
            </a:endParaRPr>
          </a:p>
          <a:p>
            <a:pPr marL="285750" indent="-285750" defTabSz="91440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Slow revenue recoveries and funding gap </a:t>
            </a:r>
            <a:r>
              <a:rPr lang="en-ZA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casued</a:t>
            </a:r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overall </a:t>
            </a:r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low achievement of 21% on the key performance indicators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defTabSz="91440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SAPO faced tough trading conditions during the 2015/16 year with lower revenues to meet operating expenditure</a:t>
            </a:r>
          </a:p>
          <a:p>
            <a:pPr marL="285750" indent="-285750" defTabSz="91440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Delay of funding hampered the payment of critical suppliers resulting in the disruption of operations and sales</a:t>
            </a:r>
          </a:p>
          <a:p>
            <a:pPr marL="285750" indent="-285750" defTabSz="91440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Conclusion of the term loans </a:t>
            </a:r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was </a:t>
            </a:r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crucial to enable the implementation of the Corporate Plan and performance targets.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-285750" defTabSz="91440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Additional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term loans of R2.7bn were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finalised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in July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2016</a:t>
            </a:r>
          </a:p>
          <a:p>
            <a:pPr marL="285750" indent="-285750" defTabSz="91440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Z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600"/>
              </a:spcAft>
            </a:pPr>
            <a:endParaRPr lang="en-ZA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740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963" y="615779"/>
            <a:ext cx="8072071" cy="600075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Post year end progress</a:t>
            </a:r>
            <a:endParaRPr lang="en-Z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1FF2C-5551-40D0-B92F-F2F89F2DB7ED}" type="slidenum">
              <a:rPr lang="en-ZA" smtClean="0"/>
              <a:pPr/>
              <a:t>8</a:t>
            </a:fld>
            <a:endParaRPr lang="en-ZA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222069" y="1364455"/>
            <a:ext cx="9326880" cy="4840402"/>
          </a:xfrm>
          <a:prstGeom prst="rect">
            <a:avLst/>
          </a:prstGeom>
          <a:ln w="9525" cap="flat" cmpd="sng" algn="ctr">
            <a:noFill/>
            <a:prstDash val="solid"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84406" tIns="42203" rIns="84406" bIns="42203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Subsequent </a:t>
            </a:r>
            <a:r>
              <a:rPr lang="en-US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the </a:t>
            </a:r>
            <a:r>
              <a:rPr lang="en-US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year-end: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signed a joint agreement with the recognised trade unions to settle historic wage issues and </a:t>
            </a:r>
            <a:r>
              <a:rPr lang="en-US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conditions of employment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R650 </a:t>
            </a:r>
            <a:r>
              <a:rPr lang="en-US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million capital injection was received on 1 April 2016 from National </a:t>
            </a:r>
            <a:r>
              <a:rPr lang="en-US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Treasury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Raised additional debt </a:t>
            </a:r>
            <a:r>
              <a:rPr lang="en-US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funding of </a:t>
            </a:r>
            <a:r>
              <a:rPr lang="en-US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R2,7 billion </a:t>
            </a:r>
            <a:r>
              <a:rPr lang="en-US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pay for past liabilities, fund continuing </a:t>
            </a:r>
            <a:r>
              <a:rPr lang="en-US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losses and </a:t>
            </a:r>
            <a:r>
              <a:rPr lang="en-US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 </a:t>
            </a:r>
            <a:r>
              <a:rPr lang="en-US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capital </a:t>
            </a:r>
            <a:r>
              <a:rPr lang="en-US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projects (supported by government guarantees)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South </a:t>
            </a:r>
            <a:r>
              <a:rPr lang="en-US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African Reserve Bank approved </a:t>
            </a:r>
            <a:r>
              <a:rPr lang="en-US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SAPO’s </a:t>
            </a:r>
            <a:r>
              <a:rPr lang="en-US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ection 12 </a:t>
            </a:r>
            <a:r>
              <a:rPr lang="en-US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first-level application </a:t>
            </a:r>
            <a:r>
              <a:rPr lang="en-US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establish a bank and obtain a banking license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Courier Freight Group subsidiary being </a:t>
            </a:r>
            <a:r>
              <a:rPr lang="en-US" sz="2000" b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divisionalised</a:t>
            </a:r>
            <a:r>
              <a:rPr lang="en-US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rationalize courier offering to market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Customer engagement </a:t>
            </a:r>
            <a:r>
              <a:rPr lang="en-US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breakfast meetings held in Gauteng, Western Cape and </a:t>
            </a:r>
            <a:r>
              <a:rPr lang="en-US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KZN</a:t>
            </a:r>
          </a:p>
          <a:p>
            <a:pPr marL="742950" lvl="1" indent="-285750">
              <a:spcBef>
                <a:spcPts val="200"/>
              </a:spcBef>
              <a:buFont typeface="Arial" panose="020B0604020202020204" pitchFamily="34" charset="0"/>
              <a:buChar char="•"/>
            </a:pPr>
            <a:endParaRPr lang="en-US" sz="20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ZA" sz="1662" b="0" dirty="0">
              <a:solidFill>
                <a:schemeClr val="bg2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26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963" y="615779"/>
            <a:ext cx="8072071" cy="600075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Revenue plans and initiatives</a:t>
            </a:r>
            <a:endParaRPr lang="en-Z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1FF2C-5551-40D0-B92F-F2F89F2DB7ED}" type="slidenum">
              <a:rPr lang="en-ZA" smtClean="0"/>
              <a:pPr/>
              <a:t>9</a:t>
            </a:fld>
            <a:endParaRPr lang="en-ZA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222068" y="1324113"/>
            <a:ext cx="9489363" cy="4888427"/>
          </a:xfrm>
          <a:prstGeom prst="rect">
            <a:avLst/>
          </a:prstGeom>
          <a:ln w="9525" cap="flat" cmpd="sng" algn="ctr">
            <a:noFill/>
            <a:prstDash val="solid"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84406" tIns="42203" rIns="84406" bIns="42203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Established </a:t>
            </a:r>
            <a:r>
              <a:rPr lang="en-US" sz="2000" b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centralised</a:t>
            </a:r>
            <a:r>
              <a:rPr lang="en-US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Commercial </a:t>
            </a:r>
            <a:r>
              <a:rPr lang="en-US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Division responsible for the revenue performance and customer engagement </a:t>
            </a:r>
            <a:r>
              <a:rPr lang="en-US" sz="2000" b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optimisation</a:t>
            </a:r>
            <a:r>
              <a:rPr lang="en-US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activities underway: </a:t>
            </a:r>
            <a:endParaRPr lang="en-US" sz="20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Consolidation </a:t>
            </a:r>
            <a:r>
              <a:rPr lang="en-US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all commercial related functions to ensure accountability and focus</a:t>
            </a:r>
          </a:p>
          <a:p>
            <a:pPr marL="742950" lvl="1" indent="-28575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Development </a:t>
            </a:r>
            <a:r>
              <a:rPr lang="en-US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solutions for different markets</a:t>
            </a:r>
          </a:p>
          <a:p>
            <a:pPr marL="742950" lvl="1" indent="-28575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Drive </a:t>
            </a:r>
            <a:r>
              <a:rPr lang="en-US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accelerate focus on Motor Vehicle </a:t>
            </a:r>
            <a:r>
              <a:rPr lang="en-US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License </a:t>
            </a:r>
            <a:r>
              <a:rPr lang="en-US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(MVL) renewals </a:t>
            </a:r>
          </a:p>
          <a:p>
            <a:pPr marL="742950" lvl="1" indent="-28575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focus on </a:t>
            </a:r>
            <a:r>
              <a:rPr lang="en-US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infringement </a:t>
            </a:r>
            <a:r>
              <a:rPr lang="en-US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notices through agencies </a:t>
            </a:r>
            <a:r>
              <a:rPr lang="en-US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(such </a:t>
            </a:r>
            <a:r>
              <a:rPr lang="en-US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</a:t>
            </a:r>
            <a:r>
              <a:rPr lang="en-US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RTIA</a:t>
            </a:r>
            <a:r>
              <a:rPr lang="en-US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RTMC, </a:t>
            </a:r>
            <a:r>
              <a:rPr lang="en-US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JMPD, TMPD, SANRAL </a:t>
            </a:r>
            <a:r>
              <a:rPr lang="en-US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E-Tolls) </a:t>
            </a:r>
            <a:endParaRPr lang="en-US" sz="20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1" indent="-28575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Revenue strategy supported </a:t>
            </a:r>
            <a:r>
              <a:rPr lang="en-US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robust </a:t>
            </a:r>
            <a:r>
              <a:rPr lang="en-US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marketing plans </a:t>
            </a:r>
            <a:r>
              <a:rPr lang="en-US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activities</a:t>
            </a:r>
          </a:p>
          <a:p>
            <a:pPr marL="285750" lvl="1" indent="-28575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focus on claw back of legislated </a:t>
            </a:r>
            <a:r>
              <a:rPr lang="en-US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reserved area mail from courier companies to partially fund </a:t>
            </a:r>
            <a:r>
              <a:rPr lang="en-US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costs associated with the USO</a:t>
            </a:r>
            <a:endParaRPr lang="en-US" sz="20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0468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P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lossy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APO_PPT_Template.potx" id="{B41F5EA8-454E-42F5-A64D-2A5F3A7F1D92}" vid="{FBD8BC63-DE24-4F05-AC0F-B60D142896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SAPO_PPT_Template</Template>
  <TotalTime>11703</TotalTime>
  <Words>1010</Words>
  <Application>Microsoft Office PowerPoint</Application>
  <PresentationFormat>A4 Paper (210x297 mm)</PresentationFormat>
  <Paragraphs>275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SAPO</vt:lpstr>
      <vt:lpstr> SA Post Office Annual Results for the year ended 31 March 2016  </vt:lpstr>
      <vt:lpstr>Overview for the year ending 31 March 2016</vt:lpstr>
      <vt:lpstr>Statement of Comprehensive Income</vt:lpstr>
      <vt:lpstr>Statement of Financial Position</vt:lpstr>
      <vt:lpstr>Statement of Cash Flows</vt:lpstr>
      <vt:lpstr>Annual Performance Indicators</vt:lpstr>
      <vt:lpstr>Challenges in achieving performance targets</vt:lpstr>
      <vt:lpstr>Post year end progress</vt:lpstr>
      <vt:lpstr>Revenue plans and initiatives</vt:lpstr>
      <vt:lpstr>Audit report – action plans</vt:lpstr>
      <vt:lpstr> SA Post Office Performance objectives for the year ended 31 March 2016  </vt:lpstr>
    </vt:vector>
  </TitlesOfParts>
  <Manager>Management Acc</Manager>
  <Company>Sapo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Jikesh Jagbeer</dc:creator>
  <cp:lastModifiedBy>PUMZA</cp:lastModifiedBy>
  <cp:revision>870</cp:revision>
  <cp:lastPrinted>2016-09-20T10:46:33Z</cp:lastPrinted>
  <dcterms:created xsi:type="dcterms:W3CDTF">2015-07-15T13:03:58Z</dcterms:created>
  <dcterms:modified xsi:type="dcterms:W3CDTF">2016-10-14T13:30:17Z</dcterms:modified>
</cp:coreProperties>
</file>