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5"/>
  </p:notesMasterIdLst>
  <p:handoutMasterIdLst>
    <p:handoutMasterId r:id="rId26"/>
  </p:handoutMasterIdLst>
  <p:sldIdLst>
    <p:sldId id="413" r:id="rId2"/>
    <p:sldId id="657" r:id="rId3"/>
    <p:sldId id="646" r:id="rId4"/>
    <p:sldId id="655" r:id="rId5"/>
    <p:sldId id="659" r:id="rId6"/>
    <p:sldId id="647" r:id="rId7"/>
    <p:sldId id="652" r:id="rId8"/>
    <p:sldId id="627" r:id="rId9"/>
    <p:sldId id="629" r:id="rId10"/>
    <p:sldId id="631" r:id="rId11"/>
    <p:sldId id="633" r:id="rId12"/>
    <p:sldId id="637" r:id="rId13"/>
    <p:sldId id="638" r:id="rId14"/>
    <p:sldId id="654" r:id="rId15"/>
    <p:sldId id="656" r:id="rId16"/>
    <p:sldId id="640" r:id="rId17"/>
    <p:sldId id="653" r:id="rId18"/>
    <p:sldId id="649" r:id="rId19"/>
    <p:sldId id="642" r:id="rId20"/>
    <p:sldId id="644" r:id="rId21"/>
    <p:sldId id="651" r:id="rId22"/>
    <p:sldId id="650" r:id="rId23"/>
    <p:sldId id="645" r:id="rId24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orient="horz" pos="3145">
          <p15:clr>
            <a:srgbClr val="A4A3A4"/>
          </p15:clr>
        </p15:guide>
        <p15:guide id="5" orient="horz" pos="3128">
          <p15:clr>
            <a:srgbClr val="A4A3A4"/>
          </p15:clr>
        </p15:guide>
        <p15:guide id="6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Kruger" initials="JK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663300"/>
    <a:srgbClr val="CCFF33"/>
    <a:srgbClr val="F1C6A5"/>
    <a:srgbClr val="8BE79A"/>
    <a:srgbClr val="3333FF"/>
    <a:srgbClr val="99CC00"/>
    <a:srgbClr val="CC99FF"/>
    <a:srgbClr val="99CC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824" autoAdjust="0"/>
    <p:restoredTop sz="92540" autoAdjust="0"/>
  </p:normalViewPr>
  <p:slideViewPr>
    <p:cSldViewPr>
      <p:cViewPr varScale="1">
        <p:scale>
          <a:sx n="102" d="100"/>
          <a:sy n="102" d="100"/>
        </p:scale>
        <p:origin x="-18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36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138"/>
    </p:cViewPr>
  </p:sorterViewPr>
  <p:notesViewPr>
    <p:cSldViewPr>
      <p:cViewPr varScale="1">
        <p:scale>
          <a:sx n="55" d="100"/>
          <a:sy n="55" d="100"/>
        </p:scale>
        <p:origin x="-2658" y="-84"/>
      </p:cViewPr>
      <p:guideLst>
        <p:guide orient="horz" pos="3127"/>
        <p:guide orient="horz" pos="3110"/>
        <p:guide orient="horz" pos="3145"/>
        <p:guide orient="horz" pos="3128"/>
        <p:guide pos="214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7088" cy="496571"/>
          </a:xfrm>
          <a:prstGeom prst="rect">
            <a:avLst/>
          </a:prstGeom>
        </p:spPr>
        <p:txBody>
          <a:bodyPr vert="horz" lIns="90783" tIns="45391" rIns="90783" bIns="45391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88" y="7"/>
            <a:ext cx="2947088" cy="496571"/>
          </a:xfrm>
          <a:prstGeom prst="rect">
            <a:avLst/>
          </a:prstGeom>
        </p:spPr>
        <p:txBody>
          <a:bodyPr vert="horz" lIns="90783" tIns="45391" rIns="90783" bIns="45391" rtlCol="0"/>
          <a:lstStyle>
            <a:lvl1pPr algn="r">
              <a:defRPr sz="1200"/>
            </a:lvl1pPr>
          </a:lstStyle>
          <a:p>
            <a:fld id="{3C34BF88-F151-46BF-96F8-37779F82EE6D}" type="datetimeFigureOut">
              <a:rPr lang="en-ZA" smtClean="0"/>
              <a:pPr/>
              <a:t>2016/10/17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647"/>
            <a:ext cx="2947088" cy="496570"/>
          </a:xfrm>
          <a:prstGeom prst="rect">
            <a:avLst/>
          </a:prstGeom>
        </p:spPr>
        <p:txBody>
          <a:bodyPr vert="horz" lIns="90783" tIns="45391" rIns="90783" bIns="45391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88" y="9431647"/>
            <a:ext cx="2947088" cy="496570"/>
          </a:xfrm>
          <a:prstGeom prst="rect">
            <a:avLst/>
          </a:prstGeom>
        </p:spPr>
        <p:txBody>
          <a:bodyPr vert="horz" lIns="90783" tIns="45391" rIns="90783" bIns="45391" rtlCol="0" anchor="b"/>
          <a:lstStyle>
            <a:lvl1pPr algn="r">
              <a:defRPr sz="1200"/>
            </a:lvl1pPr>
          </a:lstStyle>
          <a:p>
            <a:fld id="{27CA09D5-05F4-4C30-A8C5-BE7DAFA99E4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92932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6347" cy="496491"/>
          </a:xfrm>
          <a:prstGeom prst="rect">
            <a:avLst/>
          </a:prstGeom>
        </p:spPr>
        <p:txBody>
          <a:bodyPr vert="horz" lIns="90783" tIns="45391" rIns="90783" bIns="45391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9" y="4"/>
            <a:ext cx="2946347" cy="496491"/>
          </a:xfrm>
          <a:prstGeom prst="rect">
            <a:avLst/>
          </a:prstGeom>
        </p:spPr>
        <p:txBody>
          <a:bodyPr vert="horz" lIns="90783" tIns="45391" rIns="90783" bIns="45391" rtlCol="0"/>
          <a:lstStyle>
            <a:lvl1pPr algn="r">
              <a:defRPr sz="1200"/>
            </a:lvl1pPr>
          </a:lstStyle>
          <a:p>
            <a:fld id="{84B13CE0-836A-487C-9A11-CA128DCAD05C}" type="datetimeFigureOut">
              <a:rPr lang="en-ZA" smtClean="0"/>
              <a:pPr/>
              <a:t>2016/10/17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7046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3" tIns="45391" rIns="90783" bIns="45391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0783" tIns="45391" rIns="90783" bIns="453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1600"/>
            <a:ext cx="2946347" cy="496491"/>
          </a:xfrm>
          <a:prstGeom prst="rect">
            <a:avLst/>
          </a:prstGeom>
        </p:spPr>
        <p:txBody>
          <a:bodyPr vert="horz" lIns="90783" tIns="45391" rIns="90783" bIns="45391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9" y="9431600"/>
            <a:ext cx="2946347" cy="496491"/>
          </a:xfrm>
          <a:prstGeom prst="rect">
            <a:avLst/>
          </a:prstGeom>
        </p:spPr>
        <p:txBody>
          <a:bodyPr vert="horz" lIns="90783" tIns="45391" rIns="90783" bIns="45391" rtlCol="0" anchor="b"/>
          <a:lstStyle>
            <a:lvl1pPr algn="r">
              <a:defRPr sz="1200"/>
            </a:lvl1pPr>
          </a:lstStyle>
          <a:p>
            <a:fld id="{6CCF6996-5BE8-468F-8AAB-70658814A14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992910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85243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4038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1740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50228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90020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90919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42805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00093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75653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F6996-5BE8-468F-8AAB-70658814A140}" type="slidenum">
              <a:rPr lang="en-ZA" smtClean="0"/>
              <a:pPr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7583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65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563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27069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/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88640"/>
            <a:ext cx="7596000" cy="1368000"/>
          </a:xfrm>
          <a:prstGeom prst="rect">
            <a:avLst/>
          </a:prstGeom>
          <a:solidFill>
            <a:srgbClr val="A2C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358775"/>
            <a:endParaRPr lang="en-ZA" sz="3600" b="1" dirty="0"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96336" cy="1368152"/>
          </a:xfrm>
          <a:solidFill>
            <a:srgbClr val="597A8C"/>
          </a:solidFill>
        </p:spPr>
        <p:txBody>
          <a:bodyPr>
            <a:normAutofit/>
          </a:bodyPr>
          <a:lstStyle>
            <a:lvl1pPr marL="361950" indent="0" algn="l">
              <a:defRPr sz="3600" b="1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44655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88640"/>
            <a:ext cx="7596000" cy="1368000"/>
          </a:xfrm>
          <a:prstGeom prst="rect">
            <a:avLst/>
          </a:prstGeom>
          <a:solidFill>
            <a:srgbClr val="9EB2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358775"/>
            <a:endParaRPr lang="en-ZA" sz="3600" b="1" dirty="0"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96336" cy="1368152"/>
          </a:xfrm>
          <a:solidFill>
            <a:srgbClr val="597A8C"/>
          </a:solidFill>
        </p:spPr>
        <p:txBody>
          <a:bodyPr>
            <a:normAutofit/>
          </a:bodyPr>
          <a:lstStyle>
            <a:lvl1pPr marL="361950" indent="0" algn="l">
              <a:defRPr sz="3600" b="1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0" y="1600200"/>
            <a:ext cx="4536000" cy="4853136"/>
          </a:xfrm>
        </p:spPr>
        <p:txBody>
          <a:bodyPr>
            <a:normAutofit/>
          </a:bodyPr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sz="2000"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 sz="1800"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 sz="1600"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08000" y="1600200"/>
            <a:ext cx="4536000" cy="4853136"/>
          </a:xfrm>
          <a:noFill/>
        </p:spPr>
        <p:txBody>
          <a:bodyPr>
            <a:normAutofit/>
          </a:bodyPr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sz="2000"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 sz="1800"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 sz="1600"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33823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4536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ill Sans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188640"/>
            <a:ext cx="7596000" cy="1368000"/>
          </a:xfrm>
          <a:prstGeom prst="rect">
            <a:avLst/>
          </a:prstGeom>
          <a:solidFill>
            <a:srgbClr val="A2C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358775"/>
            <a:endParaRPr lang="en-ZA" sz="3600" b="1" dirty="0"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96336" cy="1368152"/>
          </a:xfrm>
          <a:solidFill>
            <a:srgbClr val="597A8C"/>
          </a:solidFill>
        </p:spPr>
        <p:txBody>
          <a:bodyPr>
            <a:normAutofit/>
          </a:bodyPr>
          <a:lstStyle>
            <a:lvl1pPr marL="361950" indent="0" algn="l">
              <a:defRPr sz="3600" b="1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22" name="Content Placeholder 2"/>
          <p:cNvSpPr>
            <a:spLocks noGrp="1"/>
          </p:cNvSpPr>
          <p:nvPr>
            <p:ph idx="13"/>
          </p:nvPr>
        </p:nvSpPr>
        <p:spPr>
          <a:xfrm>
            <a:off x="0" y="2241368"/>
            <a:ext cx="4536000" cy="4212000"/>
          </a:xfrm>
        </p:spPr>
        <p:txBody>
          <a:bodyPr>
            <a:normAutofit/>
          </a:bodyPr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sz="2000"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 sz="1800"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 sz="1600"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608000" y="1556792"/>
            <a:ext cx="4536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ill Sans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5"/>
          </p:nvPr>
        </p:nvSpPr>
        <p:spPr>
          <a:xfrm>
            <a:off x="4608000" y="2241336"/>
            <a:ext cx="4536000" cy="4212000"/>
          </a:xfrm>
        </p:spPr>
        <p:txBody>
          <a:bodyPr>
            <a:normAutofit/>
          </a:bodyPr>
          <a:lstStyle>
            <a:lvl1pPr>
              <a:buClr>
                <a:srgbClr val="597A8C"/>
              </a:buClr>
              <a:buSzPct val="80000"/>
              <a:buFont typeface="Wingdings 2" pitchFamily="18" charset="2"/>
              <a:buChar char=""/>
              <a:defRPr sz="2000" b="1">
                <a:latin typeface="Gill Sans MT" pitchFamily="34" charset="0"/>
              </a:defRPr>
            </a:lvl1pPr>
            <a:lvl2pPr>
              <a:buClr>
                <a:srgbClr val="597A8C"/>
              </a:buClr>
              <a:buSzPct val="80000"/>
              <a:buFont typeface="Wingdings 2" pitchFamily="18" charset="2"/>
              <a:buChar char=""/>
              <a:defRPr sz="1800">
                <a:latin typeface="Gill Sans MT" pitchFamily="34" charset="0"/>
              </a:defRPr>
            </a:lvl2pPr>
            <a:lvl3pPr>
              <a:buClr>
                <a:srgbClr val="597A8C"/>
              </a:buClr>
              <a:buSzPct val="80000"/>
              <a:buFont typeface="Gill Sans MT" pitchFamily="34" charset="0"/>
              <a:buChar char="•"/>
              <a:defRPr sz="1600">
                <a:latin typeface="Gill Sans MT" pitchFamily="34" charset="0"/>
              </a:defRPr>
            </a:lvl3pPr>
            <a:lvl4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4pPr>
            <a:lvl5pPr>
              <a:buClr>
                <a:srgbClr val="597A8C"/>
              </a:buClr>
              <a:buSzPct val="80000"/>
              <a:defRPr sz="1400"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33177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88640"/>
            <a:ext cx="7596000" cy="1368000"/>
          </a:xfrm>
          <a:prstGeom prst="rect">
            <a:avLst/>
          </a:prstGeom>
          <a:solidFill>
            <a:srgbClr val="A2C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358775"/>
            <a:endParaRPr lang="en-ZA" sz="3600" b="1" dirty="0"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596336" cy="1368152"/>
          </a:xfrm>
          <a:solidFill>
            <a:srgbClr val="597A8C"/>
          </a:solidFill>
        </p:spPr>
        <p:txBody>
          <a:bodyPr>
            <a:normAutofit/>
          </a:bodyPr>
          <a:lstStyle>
            <a:lvl1pPr marL="361950" indent="0" algn="l">
              <a:defRPr sz="3600" b="1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6178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7368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22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3F43-B45B-4F72-83D1-2BB5713C63C4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27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59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32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8895-C3A0-464E-BD5A-990E72E2711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2172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632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86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286605"/>
            <a:ext cx="8856984" cy="694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96753"/>
            <a:ext cx="8712967" cy="46723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22959" y="980729"/>
            <a:ext cx="754380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3014" y="5936084"/>
            <a:ext cx="1060965" cy="92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081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99" r:id="rId13"/>
    <p:sldLayoutId id="2147483700" r:id="rId14"/>
    <p:sldLayoutId id="2147483701" r:id="rId15"/>
    <p:sldLayoutId id="2147483702" r:id="rId16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cid:image001.jpg@01D116D5.91257010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8136904" cy="1470025"/>
          </a:xfrm>
          <a:noFill/>
        </p:spPr>
        <p:txBody>
          <a:bodyPr>
            <a:normAutofit/>
          </a:bodyPr>
          <a:lstStyle/>
          <a:p>
            <a:pPr algn="ctr"/>
            <a:r>
              <a:rPr lang="en-ZA" sz="3600" dirty="0">
                <a:latin typeface="Arial" panose="020B0604020202020204" pitchFamily="34" charset="0"/>
                <a:cs typeface="Arial" panose="020B0604020202020204" pitchFamily="34" charset="0"/>
              </a:rPr>
              <a:t>NPC Plenary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E863F5B3-FE08-4289-B075-95F8B24FAD2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496" y="3710174"/>
            <a:ext cx="910850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marL="27432" indent="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None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None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ZA" sz="2800" dirty="0"/>
              <a:t>Background presentation for plenary discussion on </a:t>
            </a:r>
            <a:r>
              <a:rPr lang="en-ZA" sz="2800" dirty="0" smtClean="0"/>
              <a:t>economy</a:t>
            </a:r>
            <a:endParaRPr lang="en-ZA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8405" y="162070"/>
            <a:ext cx="1851707" cy="161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DPME logo SMALL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77272"/>
            <a:ext cx="2376264" cy="779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Zanele.Twala.DPME\AppData\Local\Microsoft\Windows\Temporary Internet Files\Content.Outlook\F3RTWDJ4\NPC 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77272"/>
            <a:ext cx="1892424" cy="72618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xmlns="" val="4183556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43800" cy="838140"/>
          </a:xfrm>
        </p:spPr>
        <p:txBody>
          <a:bodyPr>
            <a:noAutofit/>
          </a:bodyPr>
          <a:lstStyle/>
          <a:p>
            <a:pPr algn="ctr"/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Specific economy challenges identified(3/6)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026780"/>
            <a:ext cx="9108504" cy="5138524"/>
          </a:xfrm>
          <a:prstGeom prst="rect">
            <a:avLst/>
          </a:prstGeom>
          <a:noFill/>
        </p:spPr>
        <p:txBody>
          <a:bodyPr/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550" lvl="0" indent="0">
              <a:spcBef>
                <a:spcPts val="0"/>
              </a:spcBef>
              <a:spcAft>
                <a:spcPts val="400"/>
              </a:spcAft>
              <a:buNone/>
            </a:pPr>
            <a:endParaRPr lang="en-ZA" sz="2000" kern="0" dirty="0">
              <a:ea typeface="+mn-lt"/>
            </a:endParaRPr>
          </a:p>
          <a:p>
            <a:r>
              <a:rPr lang="en-US" dirty="0"/>
              <a:t>Persistent unemployment is being driven by several factors</a:t>
            </a:r>
          </a:p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Growth in the labour force has outstripped employment creation</a:t>
            </a:r>
          </a:p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Many of these workers also lack skills in line with the needs of a modernising economy</a:t>
            </a:r>
          </a:p>
          <a:p>
            <a:pPr lvl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Almost 60% of all unemployed have never worked</a:t>
            </a:r>
          </a:p>
          <a:p>
            <a:r>
              <a:rPr lang="en-ZA" dirty="0"/>
              <a:t>We have under-invested in infrastructure for over a generation</a:t>
            </a:r>
          </a:p>
          <a:p>
            <a:pPr marL="742950" lvl="2" indent="-285750">
              <a:spcBef>
                <a:spcPts val="1000"/>
              </a:spcBef>
            </a:pPr>
            <a:r>
              <a:rPr lang="en-ZA" sz="1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was being held back by too little investment in new infrastructure, and a failure to maintain existing infrastructure</a:t>
            </a:r>
          </a:p>
          <a:p>
            <a:endParaRPr lang="en-ZA" dirty="0"/>
          </a:p>
          <a:p>
            <a:endParaRPr lang="en-ZA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49280"/>
            <a:ext cx="1080120" cy="93956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73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43800" cy="838140"/>
          </a:xfrm>
        </p:spPr>
        <p:txBody>
          <a:bodyPr>
            <a:noAutofit/>
          </a:bodyPr>
          <a:lstStyle/>
          <a:p>
            <a:pPr algn="ctr"/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Specific economy challenges identified(4/6)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026780"/>
            <a:ext cx="9108504" cy="5282539"/>
          </a:xfrm>
          <a:prstGeom prst="rect">
            <a:avLst/>
          </a:prstGeom>
          <a:noFill/>
        </p:spPr>
        <p:txBody>
          <a:bodyPr/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ZA" dirty="0" smtClean="0"/>
              <a:t>SA </a:t>
            </a:r>
            <a:r>
              <a:rPr lang="en-ZA" dirty="0"/>
              <a:t>will need much more effective institutions</a:t>
            </a:r>
          </a:p>
          <a:p>
            <a:pPr lvl="1">
              <a:spcBef>
                <a:spcPct val="1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Modernising infrastructure is complex, involving high costs while also helping shift towards a more labour-absorbing, knowledge-intensive economy </a:t>
            </a:r>
          </a:p>
          <a:p>
            <a:pPr marL="403225" lvl="1" indent="0">
              <a:spcBef>
                <a:spcPct val="10000"/>
              </a:spcBef>
              <a:buClr>
                <a:schemeClr val="tx2"/>
              </a:buClr>
              <a:buSzPct val="125000"/>
              <a:buNone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1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Big distances within SA and between SA and our trading partners add to costs, given weak African infrastructure networks</a:t>
            </a:r>
          </a:p>
          <a:p>
            <a:pPr lvl="1">
              <a:spcBef>
                <a:spcPct val="1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1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Thus SA needs a highly efficient logistics system, requiring more investment (including private money) and a political understanding of the need for super-efficiency</a:t>
            </a:r>
          </a:p>
          <a:p>
            <a:pPr lvl="1">
              <a:spcBef>
                <a:spcPct val="1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1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We need a level of coordination within government and amongst SOEs that we’ve not achieved to date</a:t>
            </a:r>
          </a:p>
          <a:p>
            <a:pPr lvl="1">
              <a:spcBef>
                <a:spcPct val="1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1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Given our low savings rate, capital is scarce – SA has to be careful what and how it builds</a:t>
            </a:r>
          </a:p>
          <a:p>
            <a:r>
              <a:rPr lang="en-ZA" sz="1800" dirty="0"/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49280"/>
            <a:ext cx="1080120" cy="93956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0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43800" cy="838140"/>
          </a:xfrm>
        </p:spPr>
        <p:txBody>
          <a:bodyPr>
            <a:noAutofit/>
          </a:bodyPr>
          <a:lstStyle/>
          <a:p>
            <a:pPr algn="ctr"/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Specific economy challenges identified(5/6)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026780"/>
            <a:ext cx="9108504" cy="5282540"/>
          </a:xfrm>
          <a:prstGeom prst="rect">
            <a:avLst/>
          </a:prstGeom>
          <a:noFill/>
        </p:spPr>
        <p:txBody>
          <a:bodyPr/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ZA" dirty="0"/>
              <a:t>SA’s society and economy need a more sustainable growth path</a:t>
            </a:r>
          </a:p>
          <a:p>
            <a:pPr lvl="1">
              <a:lnSpc>
                <a:spcPct val="84000"/>
              </a:lnSpc>
              <a:spcBef>
                <a:spcPct val="2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SA’s economy is highly resource intensive and we use resources inefficiently</a:t>
            </a:r>
          </a:p>
          <a:p>
            <a:pPr lvl="1">
              <a:lnSpc>
                <a:spcPct val="84000"/>
              </a:lnSpc>
              <a:spcBef>
                <a:spcPct val="2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As a result we are starting to face some critical resource constraints (e.g. water)</a:t>
            </a:r>
          </a:p>
          <a:p>
            <a:pPr lvl="1">
              <a:lnSpc>
                <a:spcPct val="84000"/>
              </a:lnSpc>
              <a:spcBef>
                <a:spcPct val="2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We need to become less resource intensive – but we also need to balance this against job creation, economic growth and energy and food security</a:t>
            </a:r>
          </a:p>
          <a:p>
            <a:r>
              <a:rPr lang="en-ZA" dirty="0"/>
              <a:t>SA needs to simplify its policy, law and regulation processes and make them more effective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South Africa’s legal system, financial regulators and competition authorities score highly in global indices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However, on other fronts performance is poor</a:t>
            </a:r>
          </a:p>
          <a:p>
            <a:pPr lvl="2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Policy is often seen to be ad hoc and discretion-based (thus giving rise to corruption)</a:t>
            </a:r>
          </a:p>
          <a:p>
            <a:pPr lvl="2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Regulatory impact assessments are rare</a:t>
            </a:r>
          </a:p>
          <a:p>
            <a:pPr lvl="2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Laws and policies are rarely costed or piloted, leading to high compliance costs</a:t>
            </a:r>
          </a:p>
          <a:p>
            <a:pPr lvl="2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Institutional capacity to implement is seldom factored in</a:t>
            </a:r>
          </a:p>
          <a:p>
            <a:pPr marL="82550" indent="0">
              <a:buNone/>
            </a:pPr>
            <a:r>
              <a:rPr lang="en-ZA" sz="1800" dirty="0" smtClean="0"/>
              <a:t> </a:t>
            </a:r>
            <a:endParaRPr lang="en-ZA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49280"/>
            <a:ext cx="1080120" cy="93956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0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43800" cy="838140"/>
          </a:xfrm>
        </p:spPr>
        <p:txBody>
          <a:bodyPr>
            <a:noAutofit/>
          </a:bodyPr>
          <a:lstStyle/>
          <a:p>
            <a:pPr algn="ctr"/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Specific economy challenges identified(6/6)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68760"/>
            <a:ext cx="9108504" cy="4608512"/>
          </a:xfrm>
          <a:prstGeom prst="rect">
            <a:avLst/>
          </a:prstGeom>
          <a:noFill/>
        </p:spPr>
        <p:txBody>
          <a:bodyPr/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ZA" dirty="0"/>
              <a:t>Reversing the effects of spatial apartheid will be a central challenge in the decades ahead</a:t>
            </a: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poorest live either in former homelands or in cities far from where the jobs are</a:t>
            </a: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We fail to coordinate delivery of household infrastructure between provinces, municipalities and national government </a:t>
            </a: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We can either move people to where the jobs are or move the jobs to where the people are</a:t>
            </a:r>
          </a:p>
          <a:p>
            <a:r>
              <a:rPr lang="en-ZA" sz="1800" dirty="0" smtClean="0"/>
              <a:t> </a:t>
            </a:r>
            <a:endParaRPr lang="en-ZA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49280"/>
            <a:ext cx="1080120" cy="93956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0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36104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Economy performance and forecast assumptions at time of writing plan (1/2)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ZA" sz="2800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Since 1994 t</a:t>
            </a:r>
            <a:r>
              <a:rPr lang="en-ZA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 </a:t>
            </a:r>
            <a:r>
              <a:rPr lang="en-ZA" sz="28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ZA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ZA" sz="28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ZA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 </a:t>
            </a:r>
            <a:r>
              <a:rPr lang="en-ZA" sz="28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ZA" sz="2800" spc="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ZA" sz="2800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ZA" sz="2800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ZA" sz="2800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ZA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 e</a:t>
            </a:r>
            <a:r>
              <a:rPr lang="en-ZA" sz="2800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ZA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ZA" sz="2800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ZA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ZA" sz="2800" spc="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ZA" sz="2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grew at 3.2% a year on average from 1994 to </a:t>
            </a:r>
            <a:r>
              <a:rPr lang="en-ZA" sz="28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2012.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GDP per capita growth averaged less than 1% per year between 1994 and 2002. It averaged 2% from 2003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Greater levels of trust between government and private sector.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Stable macroeconomic environment and positive capital flows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832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80729"/>
          </a:xfrm>
        </p:spPr>
        <p:txBody>
          <a:bodyPr>
            <a:noAutofit/>
          </a:bodyPr>
          <a:lstStyle/>
          <a:p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Economy performance and forecast assumptions at time of writing plan </a:t>
            </a:r>
            <a:r>
              <a:rPr lang="en-Z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(2/2</a:t>
            </a: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7" cy="525658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Assumption that commodity boom will continue based on belief that Chinese growth will continue and that major economies USA and Europe have overcome the financial crisis.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Government revenue and spending was still growing in real terms. Assumed enough fiscal space to implement proposed policies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Overall employment was still growing. </a:t>
            </a:r>
            <a:r>
              <a:rPr lang="en-ZA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 the past 20 years employment (both formal and informal) has grown </a:t>
            </a:r>
            <a:r>
              <a:rPr lang="en-ZA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9.5 million in 1994 to 16 million at the end of 2015 </a:t>
            </a:r>
            <a:endParaRPr lang="en-ZA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ZA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 growth of the economy (in 2010 constant prices), from a GDP of R1.6 trillion in 1994 to just over R3.0 trillion in 2015.</a:t>
            </a:r>
            <a:endParaRPr lang="en-ZA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793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Opportunities for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growth identified in plan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026780"/>
            <a:ext cx="9108504" cy="4850492"/>
          </a:xfrm>
          <a:prstGeom prst="rect">
            <a:avLst/>
          </a:prstGeom>
          <a:noFill/>
        </p:spPr>
        <p:txBody>
          <a:bodyPr/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A thriving and growing region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A young population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A stable and robust democracy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Large and sophisticated private sector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Deep capital markets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Highly integrated and open economy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Significant comparative advantages in terms of resources, location, land area, natural beauty</a:t>
            </a:r>
          </a:p>
          <a:p>
            <a:pPr marL="82550" indent="0">
              <a:buNone/>
            </a:pPr>
            <a:r>
              <a:rPr lang="en-ZA" sz="2800" dirty="0" smtClean="0"/>
              <a:t> </a:t>
            </a:r>
            <a:endParaRPr lang="en-ZA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49280"/>
            <a:ext cx="1080120" cy="93956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905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plan in brief</a:t>
            </a: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965706"/>
            <a:ext cx="9001000" cy="51275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05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Pillars of the NDP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Mobilisation of all South Africans around a programme to eliminate poverty and reduce inequality. </a:t>
            </a:r>
          </a:p>
          <a:p>
            <a:pPr lvl="0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Active engagement of citizens in their own development. </a:t>
            </a:r>
          </a:p>
          <a:p>
            <a:pPr lvl="0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Expansion of the economy through the promotion of exports, the creation of more jobs, and making growth inclusive. </a:t>
            </a:r>
          </a:p>
          <a:p>
            <a:pPr lvl="0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Building of key capabilities.  </a:t>
            </a:r>
          </a:p>
          <a:p>
            <a:pPr lvl="0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Fostering of strong leadership throughout society and ensuring that leaders work together to solve problems. 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099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43800" cy="838140"/>
          </a:xfrm>
        </p:spPr>
        <p:txBody>
          <a:bodyPr>
            <a:normAutofit/>
          </a:bodyPr>
          <a:lstStyle/>
          <a:p>
            <a:pPr algn="ctr"/>
            <a:r>
              <a:rPr lang="en-Z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Underlying approach </a:t>
            </a: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NDP(1/2) 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68760"/>
            <a:ext cx="9108504" cy="4680520"/>
          </a:xfrm>
          <a:prstGeom prst="rect">
            <a:avLst/>
          </a:prstGeom>
          <a:noFill/>
        </p:spPr>
        <p:txBody>
          <a:bodyPr/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dirty="0"/>
              <a:t>Deliver effective social wage to the poor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Especially better quality education and training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dirty="0"/>
              <a:t>Grow labour intensive sectors such as mining, agriculture, agro-processing and tourism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dirty="0"/>
              <a:t>Support advanced sectors to expand, especially into Africa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Manufacturing, business services, IT enabled servi</a:t>
            </a:r>
            <a:r>
              <a:rPr lang="en-ZA" sz="2400" dirty="0"/>
              <a:t>ces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dirty="0"/>
              <a:t>Invest in infrastructure to support these three </a:t>
            </a:r>
            <a:r>
              <a:rPr lang="en-ZA" dirty="0" smtClean="0"/>
              <a:t>goals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ZA" dirty="0"/>
          </a:p>
          <a:p>
            <a:pPr marL="82550" indent="0">
              <a:spcBef>
                <a:spcPts val="0"/>
              </a:spcBef>
              <a:spcAft>
                <a:spcPts val="1800"/>
              </a:spcAft>
              <a:buNone/>
            </a:pPr>
            <a:endParaRPr lang="en-ZA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49280"/>
            <a:ext cx="1080120" cy="93956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398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Nine challenges identified in diagnostic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Specific challenges identified in economy diagnostic paper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79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43800" cy="838140"/>
          </a:xfrm>
        </p:spPr>
        <p:txBody>
          <a:bodyPr>
            <a:normAutofit/>
          </a:bodyPr>
          <a:lstStyle/>
          <a:p>
            <a:pPr algn="ctr"/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Underlying approach of the </a:t>
            </a:r>
            <a:r>
              <a:rPr lang="en-Z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NDP(2/2</a:t>
            </a: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68760"/>
            <a:ext cx="9108504" cy="4608512"/>
          </a:xfrm>
          <a:prstGeom prst="rect">
            <a:avLst/>
          </a:prstGeom>
          <a:noFill/>
        </p:spPr>
        <p:txBody>
          <a:bodyPr/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The NDP on macroeconomic </a:t>
            </a:r>
            <a:r>
              <a:rPr lang="en-US" dirty="0" smtClean="0"/>
              <a:t>policy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Sound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fiscal and monetary policy a necessary condition for sustainable growth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Support for counter-cyclical fiscal policy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Support for floating exchange rate and flexible inflation targeting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 warning about the need for higher exports and about the negative effect that excessive periods of over-valuation have on the real sectors ability to export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49280"/>
            <a:ext cx="1080120" cy="93956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078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56984" cy="792087"/>
          </a:xfrm>
        </p:spPr>
        <p:txBody>
          <a:bodyPr>
            <a:normAutofit/>
          </a:bodyPr>
          <a:lstStyle/>
          <a:p>
            <a:pPr algn="ctr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Matters to note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5184576"/>
          </a:xfrm>
        </p:spPr>
        <p:txBody>
          <a:bodyPr>
            <a:normAutofit lnSpcReduction="10000"/>
          </a:bodyPr>
          <a:lstStyle/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While the broad thrust of the NDP has been widely accepted, the chapter on economy and employment has raised the most controversy and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debate.</a:t>
            </a: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previous Commission questioned whether the plan adequately addresses the question of economic transformation defined as: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of economic assets;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Access to economic opportunities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(jobs, professions, management, business opportunities, capital, markets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Income and wealth distribution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, as well as access to public goods;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other critique has centred around the labour market proposals leading to rejection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of the plan and/or parts thereof by COSATU, and/or parts thereof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199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Issues for consideration/Conclusion</a:t>
            </a: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7" cy="4824535"/>
          </a:xfrm>
        </p:spPr>
        <p:txBody>
          <a:bodyPr/>
          <a:lstStyle/>
          <a:p>
            <a:endParaRPr lang="en-ZA" dirty="0" smtClean="0"/>
          </a:p>
          <a:p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Going forward the commission need to consider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Unresolved matters which is not adequately addressed or not addressed in the plan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a review/ a critique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 current implementation of the plan. Whether the MTSF deals with implementation adequately and how is the rest of society implementing the plan.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need to have a focused deliberation on proposals which will aid an economic turnaround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dirty="0"/>
          </a:p>
          <a:p>
            <a:pPr>
              <a:buFont typeface="Wingdings" panose="05000000000000000000" pitchFamily="2" charset="2"/>
              <a:buChar char="Ø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001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270892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72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1299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"/>
            <a:ext cx="8856984" cy="908719"/>
          </a:xfrm>
        </p:spPr>
        <p:txBody>
          <a:bodyPr>
            <a:normAutofit/>
          </a:bodyPr>
          <a:lstStyle/>
          <a:p>
            <a:pPr algn="ctr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5328591"/>
          </a:xfrm>
        </p:spPr>
        <p:txBody>
          <a:bodyPr>
            <a:normAutofit/>
          </a:bodyPr>
          <a:lstStyle/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Why the urgency of </a:t>
            </a:r>
            <a:r>
              <a:rPr lang="en-ZA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NPC economic discussion? </a:t>
            </a:r>
            <a:endParaRPr lang="en-ZA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Growing concern of the state of the economy relative to the targets set in the Plan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Although facing tough global economic condition impacting  economic growth negatively there is a perception that this is exacerbated by internal factors.  If only global factors then the economy should be growing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above current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levels.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factors hampering growth include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Poor governance in particular of SOE’s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Decreasing trust between government and private sector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Lagged/ slow implementation of NDP 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1821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has been many views on the state  of the economy, but none from the Commission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Our relevance is in question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Need to find convergence of views amongst Commissioners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Key deliverable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common position of the Commission on the state of the South African economy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important to focus the planning and deliberations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916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600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Background(1/2)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184575"/>
          </a:xfrm>
        </p:spPr>
        <p:txBody>
          <a:bodyPr/>
          <a:lstStyle/>
          <a:p>
            <a:pPr marL="8255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ZA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the need for a long-term plan?</a:t>
            </a:r>
          </a:p>
          <a:p>
            <a:pPr marL="425450" indent="-342900">
              <a:buFont typeface="Wingdings" panose="05000000000000000000" pitchFamily="2" charset="2"/>
              <a:buChar char="Ø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A long-term plan serves a number of purposes.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sets a desired destination and maps out a way of arriving at the desired destination. 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is also meant to direct the activities of different actors in society towards a common goal.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065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"/>
            <a:ext cx="8856984" cy="836712"/>
          </a:xfrm>
        </p:spPr>
        <p:txBody>
          <a:bodyPr>
            <a:normAutofit/>
          </a:bodyPr>
          <a:lstStyle/>
          <a:p>
            <a:pPr algn="ctr"/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(2/2)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980728"/>
            <a:ext cx="8712967" cy="5688632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Plan outlines goals to be achieved by 2030 in furtherance of the vision in the Constitution.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key objective of the Plan is to eliminate poverty and significantly reduce inequality.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broadly,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Plan is about ensuring that all South Africans attain a decent standard of living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Z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2276872"/>
            <a:ext cx="871296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5414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dirty="0">
                <a:latin typeface="Arial" panose="020B0604020202020204" pitchFamily="34" charset="0"/>
                <a:cs typeface="Arial" panose="020B0604020202020204" pitchFamily="34" charset="0"/>
              </a:rPr>
              <a:t>Challenges identified in diagnostic</a:t>
            </a:r>
            <a:endParaRPr lang="en-ZA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8280920" cy="475252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622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Specific economy challenges identified (1/6)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68760"/>
            <a:ext cx="9108504" cy="4608512"/>
          </a:xfrm>
          <a:prstGeom prst="rect">
            <a:avLst/>
          </a:prstGeom>
          <a:noFill/>
        </p:spPr>
        <p:txBody>
          <a:bodyPr/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ZA" sz="2000" dirty="0"/>
              <a:t>Real per capita income is increasing but growth is unequal and too slow to solve poverty</a:t>
            </a: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Poverty and inequality are largely driven by high unemployment </a:t>
            </a: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Real per capita income has increased by 2% p.a. since 2001. At that rate, it was estimated (in 2010) that it would take South Africa about 35 years to reach Poland’s income level</a:t>
            </a: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The proportion of people below the poverty line has dropped from 53% in 1995 to 48% in 2008, but was still very high</a:t>
            </a: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Share of income for the poorest 40% has remained stable since 1994 – but comes from social grants, rather than income and remittances</a:t>
            </a:r>
          </a:p>
          <a:p>
            <a:pPr marL="82550" lvl="0" indent="0">
              <a:spcBef>
                <a:spcPts val="0"/>
              </a:spcBef>
              <a:spcAft>
                <a:spcPts val="400"/>
              </a:spcAft>
              <a:buNone/>
            </a:pPr>
            <a:endParaRPr lang="en-ZA" sz="2000" kern="0" dirty="0">
              <a:ea typeface="+mn-lt"/>
            </a:endParaRPr>
          </a:p>
          <a:p>
            <a:r>
              <a:rPr lang="en-ZA" sz="1800" dirty="0" smtClean="0"/>
              <a:t> </a:t>
            </a:r>
            <a:endParaRPr lang="en-ZA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49280"/>
            <a:ext cx="1080120" cy="93956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714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3200" b="1" smtClean="0">
                <a:latin typeface="Arial" panose="020B0604020202020204" pitchFamily="34" charset="0"/>
                <a:cs typeface="Arial" panose="020B0604020202020204" pitchFamily="34" charset="0"/>
              </a:rPr>
              <a:t>Specific economy challenges identified(2/6)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980728"/>
            <a:ext cx="8712967" cy="5256583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68760"/>
            <a:ext cx="9108504" cy="4968552"/>
          </a:xfrm>
          <a:prstGeom prst="rect">
            <a:avLst/>
          </a:prstGeom>
          <a:noFill/>
        </p:spPr>
        <p:txBody>
          <a:bodyPr/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B46E12"/>
              </a:buClr>
              <a:buFont typeface="Wingdings 2" pitchFamily="18" charset="2"/>
              <a:buChar char=""/>
              <a:defRPr sz="2000" kern="1200">
                <a:solidFill>
                  <a:srgbClr val="B46E12"/>
                </a:solidFill>
                <a:latin typeface="Calibri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77800" lvl="0" indent="-177800"/>
            <a:r>
              <a:rPr lang="en-US" sz="2000" dirty="0"/>
              <a:t>Product markets are uncompetitive due to history of isolation and siege mentality of the apartheid economy.</a:t>
            </a:r>
          </a:p>
          <a:p>
            <a:pPr marL="404813" lvl="1" indent="-177800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This leads to high profit margins but low investment and innovation. It also stifles new firm entry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/>
              <a:t>Uncompetitive </a:t>
            </a:r>
            <a:r>
              <a:rPr lang="en-US" sz="2000" dirty="0"/>
              <a:t>labour markets keep new entrants out, with workers and capital sharing in the high profits.</a:t>
            </a:r>
          </a:p>
          <a:p>
            <a:pPr marL="400050" lvl="1" indent="-1778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leads to low employment and skews the economy towards skills intensive, high productivity sectors.</a:t>
            </a:r>
          </a:p>
          <a:p>
            <a:pPr marL="177800" lvl="0" indent="-177800"/>
            <a:r>
              <a:rPr lang="en-US" sz="2000" dirty="0"/>
              <a:t>Low savings mean that we are reliant on foreign capital inflows, which reinforce the oligopolistic nature of the economy.</a:t>
            </a:r>
          </a:p>
          <a:p>
            <a:pPr marL="457200" lvl="1" indent="-1778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Capital chases high returns and also leads to high dividend outflows.</a:t>
            </a:r>
          </a:p>
          <a:p>
            <a:pPr marL="177800" lvl="0" indent="-177800"/>
            <a:r>
              <a:rPr lang="en-US" sz="2000" dirty="0"/>
              <a:t>Low skills profile and pattern of growth pushes up skills premiums, leading to labour market mismatch and high wage inequality</a:t>
            </a:r>
            <a:r>
              <a:rPr lang="en-US" sz="2000" dirty="0" smtClean="0"/>
              <a:t>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ZA" dirty="0"/>
          </a:p>
          <a:p>
            <a:endParaRPr lang="en-ZA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49280"/>
            <a:ext cx="1080120" cy="93956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3FEEE-98F8-4BAA-BC40-B92F700235C7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173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16347</TotalTime>
  <Words>1588</Words>
  <Application>Microsoft Office PowerPoint</Application>
  <PresentationFormat>On-screen Show (4:3)</PresentationFormat>
  <Paragraphs>168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Retrospect</vt:lpstr>
      <vt:lpstr>NPC Plenary </vt:lpstr>
      <vt:lpstr>Overview</vt:lpstr>
      <vt:lpstr>Introduction </vt:lpstr>
      <vt:lpstr>Purpose</vt:lpstr>
      <vt:lpstr>Background(1/2)</vt:lpstr>
      <vt:lpstr>Background (2/2)</vt:lpstr>
      <vt:lpstr>Challenges identified in diagnostic</vt:lpstr>
      <vt:lpstr>Specific economy challenges identified (1/6)</vt:lpstr>
      <vt:lpstr>Specific economy challenges identified(2/6)</vt:lpstr>
      <vt:lpstr>Specific economy challenges identified(3/6)</vt:lpstr>
      <vt:lpstr>Specific economy challenges identified(4/6)</vt:lpstr>
      <vt:lpstr>Specific economy challenges identified(5/6)</vt:lpstr>
      <vt:lpstr>Specific economy challenges identified(6/6)</vt:lpstr>
      <vt:lpstr>Economy performance and forecast assumptions at time of writing plan (1/2)</vt:lpstr>
      <vt:lpstr>Economy performance and forecast assumptions at time of writing plan (2/2)</vt:lpstr>
      <vt:lpstr>Opportunities for growth identified in plan</vt:lpstr>
      <vt:lpstr>The plan in brief</vt:lpstr>
      <vt:lpstr>Pillars of the NDP</vt:lpstr>
      <vt:lpstr>Underlying approach of the NDP(1/2) </vt:lpstr>
      <vt:lpstr>Underlying approach of the NDP(2/2)</vt:lpstr>
      <vt:lpstr>Matters to note</vt:lpstr>
      <vt:lpstr>Issues for consideration/Conclusion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Implications of the NDP for provincial and local governments</dc:title>
  <dc:creator>Makgoba/Kruger</dc:creator>
  <cp:lastModifiedBy>PUMZA</cp:lastModifiedBy>
  <cp:revision>511</cp:revision>
  <cp:lastPrinted>2016-10-03T06:55:42Z</cp:lastPrinted>
  <dcterms:created xsi:type="dcterms:W3CDTF">2013-04-10T06:46:53Z</dcterms:created>
  <dcterms:modified xsi:type="dcterms:W3CDTF">2016-10-17T09:46:48Z</dcterms:modified>
</cp:coreProperties>
</file>