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86"/>
  </p:notesMasterIdLst>
  <p:handoutMasterIdLst>
    <p:handoutMasterId r:id="rId87"/>
  </p:handoutMasterIdLst>
  <p:sldIdLst>
    <p:sldId id="256" r:id="rId3"/>
    <p:sldId id="846" r:id="rId4"/>
    <p:sldId id="870" r:id="rId5"/>
    <p:sldId id="783" r:id="rId6"/>
    <p:sldId id="784" r:id="rId7"/>
    <p:sldId id="610" r:id="rId8"/>
    <p:sldId id="785" r:id="rId9"/>
    <p:sldId id="786" r:id="rId10"/>
    <p:sldId id="879" r:id="rId11"/>
    <p:sldId id="775" r:id="rId12"/>
    <p:sldId id="331" r:id="rId13"/>
    <p:sldId id="789" r:id="rId14"/>
    <p:sldId id="882" r:id="rId15"/>
    <p:sldId id="883" r:id="rId16"/>
    <p:sldId id="790" r:id="rId17"/>
    <p:sldId id="791" r:id="rId18"/>
    <p:sldId id="847" r:id="rId19"/>
    <p:sldId id="880" r:id="rId20"/>
    <p:sldId id="923" r:id="rId21"/>
    <p:sldId id="920" r:id="rId22"/>
    <p:sldId id="919" r:id="rId23"/>
    <p:sldId id="921" r:id="rId24"/>
    <p:sldId id="793" r:id="rId25"/>
    <p:sldId id="849" r:id="rId26"/>
    <p:sldId id="877" r:id="rId27"/>
    <p:sldId id="332" r:id="rId28"/>
    <p:sldId id="800" r:id="rId29"/>
    <p:sldId id="874" r:id="rId30"/>
    <p:sldId id="802" r:id="rId31"/>
    <p:sldId id="803" r:id="rId32"/>
    <p:sldId id="873" r:id="rId33"/>
    <p:sldId id="861" r:id="rId34"/>
    <p:sldId id="806" r:id="rId35"/>
    <p:sldId id="850" r:id="rId36"/>
    <p:sldId id="852" r:id="rId37"/>
    <p:sldId id="805" r:id="rId38"/>
    <p:sldId id="938" r:id="rId39"/>
    <p:sldId id="937" r:id="rId40"/>
    <p:sldId id="905" r:id="rId41"/>
    <p:sldId id="924" r:id="rId42"/>
    <p:sldId id="587" r:id="rId43"/>
    <p:sldId id="862" r:id="rId44"/>
    <p:sldId id="809" r:id="rId45"/>
    <p:sldId id="811" r:id="rId46"/>
    <p:sldId id="812" r:id="rId47"/>
    <p:sldId id="813" r:id="rId48"/>
    <p:sldId id="814" r:id="rId49"/>
    <p:sldId id="815" r:id="rId50"/>
    <p:sldId id="816" r:id="rId51"/>
    <p:sldId id="854" r:id="rId52"/>
    <p:sldId id="876" r:id="rId53"/>
    <p:sldId id="597" r:id="rId54"/>
    <p:sldId id="863" r:id="rId55"/>
    <p:sldId id="819" r:id="rId56"/>
    <p:sldId id="820" r:id="rId57"/>
    <p:sldId id="855" r:id="rId58"/>
    <p:sldId id="856" r:id="rId59"/>
    <p:sldId id="858" r:id="rId60"/>
    <p:sldId id="857" r:id="rId61"/>
    <p:sldId id="859" r:id="rId62"/>
    <p:sldId id="867" r:id="rId63"/>
    <p:sldId id="602" r:id="rId64"/>
    <p:sldId id="869" r:id="rId65"/>
    <p:sldId id="822" r:id="rId66"/>
    <p:sldId id="823" r:id="rId67"/>
    <p:sldId id="824" r:id="rId68"/>
    <p:sldId id="860" r:id="rId69"/>
    <p:sldId id="875" r:id="rId70"/>
    <p:sldId id="825" r:id="rId71"/>
    <p:sldId id="826" r:id="rId72"/>
    <p:sldId id="925" r:id="rId73"/>
    <p:sldId id="926" r:id="rId74"/>
    <p:sldId id="927" r:id="rId75"/>
    <p:sldId id="928" r:id="rId76"/>
    <p:sldId id="929" r:id="rId77"/>
    <p:sldId id="930" r:id="rId78"/>
    <p:sldId id="931" r:id="rId79"/>
    <p:sldId id="932" r:id="rId80"/>
    <p:sldId id="933" r:id="rId81"/>
    <p:sldId id="934" r:id="rId82"/>
    <p:sldId id="935" r:id="rId83"/>
    <p:sldId id="936" r:id="rId84"/>
    <p:sldId id="872" r:id="rId85"/>
  </p:sldIdLst>
  <p:sldSz cx="9144000" cy="6858000" type="screen4x3"/>
  <p:notesSz cx="9926638" cy="143557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81E0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059" autoAdjust="0"/>
  </p:normalViewPr>
  <p:slideViewPr>
    <p:cSldViewPr>
      <p:cViewPr>
        <p:scale>
          <a:sx n="75" d="100"/>
          <a:sy n="75" d="100"/>
        </p:scale>
        <p:origin x="-2754" y="-8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8"/>
    </p:cViewPr>
  </p:sorterViewPr>
  <p:notesViewPr>
    <p:cSldViewPr>
      <p:cViewPr varScale="1">
        <p:scale>
          <a:sx n="32" d="100"/>
          <a:sy n="32" d="100"/>
        </p:scale>
        <p:origin x="-2772" y="-60"/>
      </p:cViewPr>
      <p:guideLst>
        <p:guide orient="horz" pos="4521"/>
        <p:guide pos="312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defRPr lang="en-US" sz="1400"/>
            </a:pPr>
            <a:r>
              <a:rPr lang="en-ZA" sz="1400" b="1" i="0" baseline="0"/>
              <a:t>Life expectancy at birth , 2002-2016</a:t>
            </a:r>
          </a:p>
          <a:p>
            <a:pPr>
              <a:defRPr lang="en-US" sz="1400"/>
            </a:pPr>
            <a:r>
              <a:rPr lang="en-ZA" sz="1400" b="1" i="0" baseline="0"/>
              <a:t>Source:  Mid-year population estimates, Statistics South Africa 2016</a:t>
            </a:r>
          </a:p>
        </c:rich>
      </c:tx>
    </c:title>
    <c:plotArea>
      <c:layout/>
      <c:lineChart>
        <c:grouping val="standard"/>
        <c:ser>
          <c:idx val="0"/>
          <c:order val="0"/>
          <c:tx>
            <c:strRef>
              <c:f>Sheet1!$A$21</c:f>
              <c:strCache>
                <c:ptCount val="1"/>
                <c:pt idx="0">
                  <c:v>Male</c:v>
                </c:pt>
              </c:strCache>
            </c:strRef>
          </c:tx>
          <c:marker>
            <c:symbol val="none"/>
          </c:marker>
          <c:cat>
            <c:numRef>
              <c:f>Sheet1!$B$20:$P$20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Sheet1!$B$21:$P$21</c:f>
              <c:numCache>
                <c:formatCode>General</c:formatCode>
                <c:ptCount val="15"/>
                <c:pt idx="0">
                  <c:v>53.6</c:v>
                </c:pt>
                <c:pt idx="1">
                  <c:v>53.2</c:v>
                </c:pt>
                <c:pt idx="2">
                  <c:v>52.9</c:v>
                </c:pt>
                <c:pt idx="3">
                  <c:v>52.8</c:v>
                </c:pt>
                <c:pt idx="4">
                  <c:v>53</c:v>
                </c:pt>
                <c:pt idx="5">
                  <c:v>53.4</c:v>
                </c:pt>
                <c:pt idx="6">
                  <c:v>54.2</c:v>
                </c:pt>
                <c:pt idx="7">
                  <c:v>54.7</c:v>
                </c:pt>
                <c:pt idx="8">
                  <c:v>55.3</c:v>
                </c:pt>
                <c:pt idx="9">
                  <c:v>56.2</c:v>
                </c:pt>
                <c:pt idx="10">
                  <c:v>57.4</c:v>
                </c:pt>
                <c:pt idx="11">
                  <c:v>58.3</c:v>
                </c:pt>
                <c:pt idx="12">
                  <c:v>58.9</c:v>
                </c:pt>
                <c:pt idx="13">
                  <c:v>59.3</c:v>
                </c:pt>
                <c:pt idx="14">
                  <c:v>59.7</c:v>
                </c:pt>
              </c:numCache>
            </c:numRef>
          </c:val>
        </c:ser>
        <c:ser>
          <c:idx val="1"/>
          <c:order val="1"/>
          <c:tx>
            <c:strRef>
              <c:f>Sheet1!$A$22</c:f>
              <c:strCache>
                <c:ptCount val="1"/>
                <c:pt idx="0">
                  <c:v>Female</c:v>
                </c:pt>
              </c:strCache>
            </c:strRef>
          </c:tx>
          <c:marker>
            <c:symbol val="none"/>
          </c:marker>
          <c:cat>
            <c:numRef>
              <c:f>Sheet1!$B$20:$P$20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Sheet1!$B$22:$P$22</c:f>
              <c:numCache>
                <c:formatCode>General</c:formatCode>
                <c:ptCount val="15"/>
                <c:pt idx="0">
                  <c:v>56.6</c:v>
                </c:pt>
                <c:pt idx="1">
                  <c:v>55.7</c:v>
                </c:pt>
                <c:pt idx="2">
                  <c:v>55.1</c:v>
                </c:pt>
                <c:pt idx="3">
                  <c:v>54.8</c:v>
                </c:pt>
                <c:pt idx="4">
                  <c:v>55</c:v>
                </c:pt>
                <c:pt idx="5">
                  <c:v>55.5</c:v>
                </c:pt>
                <c:pt idx="6">
                  <c:v>56.9</c:v>
                </c:pt>
                <c:pt idx="7">
                  <c:v>57.9</c:v>
                </c:pt>
                <c:pt idx="8">
                  <c:v>58.6</c:v>
                </c:pt>
                <c:pt idx="9">
                  <c:v>60.2</c:v>
                </c:pt>
                <c:pt idx="10">
                  <c:v>62.2</c:v>
                </c:pt>
                <c:pt idx="11">
                  <c:v>63.6</c:v>
                </c:pt>
                <c:pt idx="12">
                  <c:v>64.2</c:v>
                </c:pt>
                <c:pt idx="13">
                  <c:v>64.7</c:v>
                </c:pt>
                <c:pt idx="14">
                  <c:v>65.099999999999994</c:v>
                </c:pt>
              </c:numCache>
            </c:numRef>
          </c:val>
        </c:ser>
        <c:ser>
          <c:idx val="2"/>
          <c:order val="2"/>
          <c:tx>
            <c:strRef>
              <c:f>Sheet1!$A$23</c:f>
              <c:strCache>
                <c:ptCount val="1"/>
                <c:pt idx="0">
                  <c:v>Total</c:v>
                </c:pt>
              </c:strCache>
            </c:strRef>
          </c:tx>
          <c:marker>
            <c:symbol val="none"/>
          </c:marker>
          <c:cat>
            <c:numRef>
              <c:f>Sheet1!$B$20:$P$20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Sheet1!$B$23:$P$23</c:f>
              <c:numCache>
                <c:formatCode>General</c:formatCode>
                <c:ptCount val="15"/>
                <c:pt idx="0">
                  <c:v>55.2</c:v>
                </c:pt>
                <c:pt idx="1">
                  <c:v>54.5</c:v>
                </c:pt>
                <c:pt idx="2">
                  <c:v>54</c:v>
                </c:pt>
                <c:pt idx="3">
                  <c:v>53.8</c:v>
                </c:pt>
                <c:pt idx="4">
                  <c:v>54</c:v>
                </c:pt>
                <c:pt idx="5">
                  <c:v>54.5</c:v>
                </c:pt>
                <c:pt idx="6">
                  <c:v>55.6</c:v>
                </c:pt>
                <c:pt idx="7">
                  <c:v>56.4</c:v>
                </c:pt>
                <c:pt idx="8">
                  <c:v>57</c:v>
                </c:pt>
                <c:pt idx="9">
                  <c:v>58.3</c:v>
                </c:pt>
                <c:pt idx="10">
                  <c:v>59.9</c:v>
                </c:pt>
                <c:pt idx="11">
                  <c:v>61</c:v>
                </c:pt>
                <c:pt idx="12">
                  <c:v>61.6</c:v>
                </c:pt>
                <c:pt idx="13">
                  <c:v>62.1</c:v>
                </c:pt>
                <c:pt idx="14">
                  <c:v>62.4</c:v>
                </c:pt>
              </c:numCache>
            </c:numRef>
          </c:val>
        </c:ser>
        <c:marker val="1"/>
        <c:axId val="61020032"/>
        <c:axId val="61021568"/>
      </c:lineChart>
      <c:catAx>
        <c:axId val="61020032"/>
        <c:scaling>
          <c:orientation val="minMax"/>
        </c:scaling>
        <c:axPos val="b"/>
        <c:numFmt formatCode="General" sourceLinked="1"/>
        <c:majorTickMark val="none"/>
        <c:tickLblPos val="nextTo"/>
        <c:txPr>
          <a:bodyPr/>
          <a:lstStyle/>
          <a:p>
            <a:pPr>
              <a:defRPr lang="en-US"/>
            </a:pPr>
            <a:endParaRPr lang="en-US"/>
          </a:p>
        </c:txPr>
        <c:crossAx val="61021568"/>
        <c:crosses val="autoZero"/>
        <c:auto val="1"/>
        <c:lblAlgn val="ctr"/>
        <c:lblOffset val="100"/>
      </c:catAx>
      <c:valAx>
        <c:axId val="61021568"/>
        <c:scaling>
          <c:orientation val="minMax"/>
        </c:scaling>
        <c:axPos val="l"/>
        <c:majorGridlines/>
        <c:numFmt formatCode="General" sourceLinked="1"/>
        <c:majorTickMark val="none"/>
        <c:tickLblPos val="nextTo"/>
        <c:txPr>
          <a:bodyPr/>
          <a:lstStyle/>
          <a:p>
            <a:pPr>
              <a:defRPr lang="en-US"/>
            </a:pPr>
            <a:endParaRPr lang="en-US"/>
          </a:p>
        </c:txPr>
        <c:crossAx val="61020032"/>
        <c:crosses val="autoZero"/>
        <c:crossBetween val="between"/>
      </c:valAx>
      <c:dTable>
        <c:showHorzBorder val="1"/>
        <c:showVertBorder val="1"/>
        <c:showOutline val="1"/>
        <c:showKeys val="1"/>
        <c:txPr>
          <a:bodyPr/>
          <a:lstStyle/>
          <a:p>
            <a:pPr>
              <a:defRPr lang="en-US"/>
            </a:pPr>
            <a:endParaRPr lang="en-US"/>
          </a:p>
        </c:txPr>
      </c:dTable>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132762" tIns="66381" rIns="132762" bIns="66381" rtlCol="0"/>
          <a:lstStyle>
            <a:lvl1pPr algn="l" eaLnBrk="1" fontAlgn="auto" hangingPunct="1">
              <a:spcBef>
                <a:spcPts val="0"/>
              </a:spcBef>
              <a:spcAft>
                <a:spcPts val="0"/>
              </a:spcAft>
              <a:defRPr sz="1700">
                <a:latin typeface="+mn-lt"/>
                <a:cs typeface="+mn-cs"/>
              </a:defRPr>
            </a:lvl1pPr>
          </a:lstStyle>
          <a:p>
            <a:pPr>
              <a:defRPr/>
            </a:pPr>
            <a:endParaRPr lang="en-ZA"/>
          </a:p>
        </p:txBody>
      </p:sp>
      <p:sp>
        <p:nvSpPr>
          <p:cNvPr id="3" name="Date Placeholder 2"/>
          <p:cNvSpPr>
            <a:spLocks noGrp="1"/>
          </p:cNvSpPr>
          <p:nvPr>
            <p:ph type="dt" sz="quarter" idx="1"/>
          </p:nvPr>
        </p:nvSpPr>
        <p:spPr>
          <a:xfrm>
            <a:off x="5621338" y="0"/>
            <a:ext cx="4303712" cy="719138"/>
          </a:xfrm>
          <a:prstGeom prst="rect">
            <a:avLst/>
          </a:prstGeom>
        </p:spPr>
        <p:txBody>
          <a:bodyPr vert="horz" lIns="132762" tIns="66381" rIns="132762" bIns="66381" rtlCol="0"/>
          <a:lstStyle>
            <a:lvl1pPr algn="r" eaLnBrk="1" fontAlgn="auto" hangingPunct="1">
              <a:spcBef>
                <a:spcPts val="0"/>
              </a:spcBef>
              <a:spcAft>
                <a:spcPts val="0"/>
              </a:spcAft>
              <a:defRPr sz="1700">
                <a:latin typeface="+mn-lt"/>
                <a:cs typeface="+mn-cs"/>
              </a:defRPr>
            </a:lvl1pPr>
          </a:lstStyle>
          <a:p>
            <a:pPr>
              <a:defRPr/>
            </a:pPr>
            <a:fld id="{FB4F97CA-E726-4157-A5F9-8D6B92C5AB42}" type="datetime1">
              <a:rPr lang="en-US"/>
              <a:pPr>
                <a:defRPr/>
              </a:pPr>
              <a:t>10/14/2016</a:t>
            </a:fld>
            <a:endParaRPr lang="en-ZA"/>
          </a:p>
        </p:txBody>
      </p:sp>
      <p:sp>
        <p:nvSpPr>
          <p:cNvPr id="4" name="Footer Placeholder 3"/>
          <p:cNvSpPr>
            <a:spLocks noGrp="1"/>
          </p:cNvSpPr>
          <p:nvPr>
            <p:ph type="ftr" sz="quarter" idx="2"/>
          </p:nvPr>
        </p:nvSpPr>
        <p:spPr>
          <a:xfrm>
            <a:off x="0" y="13635038"/>
            <a:ext cx="4302125" cy="719137"/>
          </a:xfrm>
          <a:prstGeom prst="rect">
            <a:avLst/>
          </a:prstGeom>
        </p:spPr>
        <p:txBody>
          <a:bodyPr vert="horz" lIns="132762" tIns="66381" rIns="132762" bIns="66381" rtlCol="0" anchor="b"/>
          <a:lstStyle>
            <a:lvl1pPr algn="l" eaLnBrk="1" fontAlgn="auto" hangingPunct="1">
              <a:spcBef>
                <a:spcPts val="0"/>
              </a:spcBef>
              <a:spcAft>
                <a:spcPts val="0"/>
              </a:spcAft>
              <a:defRPr sz="17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5621338" y="13635038"/>
            <a:ext cx="4303712" cy="719137"/>
          </a:xfrm>
          <a:prstGeom prst="rect">
            <a:avLst/>
          </a:prstGeom>
        </p:spPr>
        <p:txBody>
          <a:bodyPr vert="horz" wrap="square" lIns="132762" tIns="66381" rIns="132762" bIns="66381" numCol="1" anchor="b" anchorCtr="0" compatLnSpc="1">
            <a:prstTxWarp prst="textNoShape">
              <a:avLst/>
            </a:prstTxWarp>
          </a:bodyPr>
          <a:lstStyle>
            <a:lvl1pPr algn="r" eaLnBrk="1" hangingPunct="1">
              <a:defRPr sz="1700">
                <a:latin typeface="Calibri" pitchFamily="34" charset="0"/>
              </a:defRPr>
            </a:lvl1pPr>
          </a:lstStyle>
          <a:p>
            <a:pPr>
              <a:defRPr/>
            </a:pPr>
            <a:fld id="{2F5B5B52-99C7-45DF-A3ED-132B4FCFAFC3}" type="slidenum">
              <a:rPr lang="en-ZA"/>
              <a:pPr>
                <a:defRPr/>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132762" tIns="66381" rIns="132762" bIns="66381" rtlCol="0"/>
          <a:lstStyle>
            <a:lvl1pPr algn="l" eaLnBrk="1" fontAlgn="auto" hangingPunct="1">
              <a:spcBef>
                <a:spcPts val="0"/>
              </a:spcBef>
              <a:spcAft>
                <a:spcPts val="0"/>
              </a:spcAft>
              <a:defRPr sz="1700">
                <a:latin typeface="+mn-lt"/>
                <a:cs typeface="+mn-cs"/>
              </a:defRPr>
            </a:lvl1pPr>
          </a:lstStyle>
          <a:p>
            <a:pPr>
              <a:defRPr/>
            </a:pPr>
            <a:endParaRPr lang="en-ZA"/>
          </a:p>
        </p:txBody>
      </p:sp>
      <p:sp>
        <p:nvSpPr>
          <p:cNvPr id="3" name="Date Placeholder 2"/>
          <p:cNvSpPr>
            <a:spLocks noGrp="1"/>
          </p:cNvSpPr>
          <p:nvPr>
            <p:ph type="dt" idx="1"/>
          </p:nvPr>
        </p:nvSpPr>
        <p:spPr>
          <a:xfrm>
            <a:off x="5621338" y="0"/>
            <a:ext cx="4303712" cy="719138"/>
          </a:xfrm>
          <a:prstGeom prst="rect">
            <a:avLst/>
          </a:prstGeom>
        </p:spPr>
        <p:txBody>
          <a:bodyPr vert="horz" lIns="132762" tIns="66381" rIns="132762" bIns="66381" rtlCol="0"/>
          <a:lstStyle>
            <a:lvl1pPr algn="r" eaLnBrk="1" fontAlgn="auto" hangingPunct="1">
              <a:spcBef>
                <a:spcPts val="0"/>
              </a:spcBef>
              <a:spcAft>
                <a:spcPts val="0"/>
              </a:spcAft>
              <a:defRPr sz="1700">
                <a:latin typeface="+mn-lt"/>
                <a:cs typeface="+mn-cs"/>
              </a:defRPr>
            </a:lvl1pPr>
          </a:lstStyle>
          <a:p>
            <a:pPr>
              <a:defRPr/>
            </a:pPr>
            <a:fld id="{B9C6051A-1025-4F6F-A476-C30053CC5611}" type="datetime1">
              <a:rPr lang="en-US"/>
              <a:pPr>
                <a:defRPr/>
              </a:pPr>
              <a:t>10/14/2016</a:t>
            </a:fld>
            <a:endParaRPr lang="en-ZA"/>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2762" tIns="66381" rIns="132762" bIns="66381" rtlCol="0" anchor="ctr"/>
          <a:lstStyle/>
          <a:p>
            <a:pPr lvl="0"/>
            <a:endParaRPr lang="en-ZA" noProof="0"/>
          </a:p>
        </p:txBody>
      </p:sp>
      <p:sp>
        <p:nvSpPr>
          <p:cNvPr id="5" name="Notes Placeholder 4"/>
          <p:cNvSpPr>
            <a:spLocks noGrp="1"/>
          </p:cNvSpPr>
          <p:nvPr>
            <p:ph type="body" sz="quarter" idx="3"/>
          </p:nvPr>
        </p:nvSpPr>
        <p:spPr>
          <a:xfrm>
            <a:off x="992188" y="6818313"/>
            <a:ext cx="7942262" cy="6461125"/>
          </a:xfrm>
          <a:prstGeom prst="rect">
            <a:avLst/>
          </a:prstGeom>
        </p:spPr>
        <p:txBody>
          <a:bodyPr vert="horz" lIns="132762" tIns="66381" rIns="132762" bIns="663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13635038"/>
            <a:ext cx="4302125" cy="719137"/>
          </a:xfrm>
          <a:prstGeom prst="rect">
            <a:avLst/>
          </a:prstGeom>
        </p:spPr>
        <p:txBody>
          <a:bodyPr vert="horz" lIns="132762" tIns="66381" rIns="132762" bIns="66381" rtlCol="0" anchor="b"/>
          <a:lstStyle>
            <a:lvl1pPr algn="l" eaLnBrk="1" fontAlgn="auto" hangingPunct="1">
              <a:spcBef>
                <a:spcPts val="0"/>
              </a:spcBef>
              <a:spcAft>
                <a:spcPts val="0"/>
              </a:spcAft>
              <a:defRPr sz="17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5621338" y="13635038"/>
            <a:ext cx="4303712" cy="719137"/>
          </a:xfrm>
          <a:prstGeom prst="rect">
            <a:avLst/>
          </a:prstGeom>
        </p:spPr>
        <p:txBody>
          <a:bodyPr vert="horz" wrap="square" lIns="132762" tIns="66381" rIns="132762" bIns="66381" numCol="1" anchor="b" anchorCtr="0" compatLnSpc="1">
            <a:prstTxWarp prst="textNoShape">
              <a:avLst/>
            </a:prstTxWarp>
          </a:bodyPr>
          <a:lstStyle>
            <a:lvl1pPr algn="r" eaLnBrk="1" hangingPunct="1">
              <a:defRPr sz="1700">
                <a:latin typeface="Calibri" pitchFamily="34" charset="0"/>
              </a:defRPr>
            </a:lvl1pPr>
          </a:lstStyle>
          <a:p>
            <a:pPr>
              <a:defRPr/>
            </a:pPr>
            <a:fld id="{CCBD7D34-6952-4D37-A7C9-B67A609E9B49}" type="slidenum">
              <a:rPr lang="en-ZA"/>
              <a:pPr>
                <a:defRPr/>
              </a:pPr>
              <a:t>‹#›</a:t>
            </a:fld>
            <a:endParaRPr lang="en-ZA"/>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fld id="{C7FDBA19-A5C2-4AA4-B28B-EB6D0761E20E}" type="datetime1">
              <a:rPr lang="en-US"/>
              <a:pPr>
                <a:defRPr/>
              </a:pPr>
              <a:t>10/14/2016</a:t>
            </a:fld>
            <a:endParaRPr lang="en-ZA"/>
          </a:p>
        </p:txBody>
      </p:sp>
      <p:sp>
        <p:nvSpPr>
          <p:cNvPr id="5" name="Footer Placeholder 4"/>
          <p:cNvSpPr>
            <a:spLocks noGrp="1"/>
          </p:cNvSpPr>
          <p:nvPr>
            <p:ph type="ftr" sz="quarter" idx="4"/>
          </p:nvPr>
        </p:nvSpPr>
        <p:spPr/>
        <p:txBody>
          <a:bodyPr/>
          <a:lstStyle/>
          <a:p>
            <a:pPr>
              <a:defRPr/>
            </a:pPr>
            <a:endParaRPr lang="en-ZA"/>
          </a:p>
        </p:txBody>
      </p:sp>
      <p:sp>
        <p:nvSpPr>
          <p:cNvPr id="93190" name="Slide Number Placeholder 5"/>
          <p:cNvSpPr>
            <a:spLocks noGrp="1"/>
          </p:cNvSpPr>
          <p:nvPr>
            <p:ph type="sldNum" sz="quarter" idx="5"/>
          </p:nvPr>
        </p:nvSpPr>
        <p:spPr bwMode="auto">
          <a:noFill/>
          <a:ln>
            <a:miter lim="800000"/>
            <a:headEnd/>
            <a:tailEnd/>
          </a:ln>
        </p:spPr>
        <p:txBody>
          <a:bodyPr/>
          <a:lstStyle/>
          <a:p>
            <a:fld id="{9F8C32DA-3B11-4409-A3DA-A454CEDBE21D}" type="slidenum">
              <a:rPr lang="en-ZA" smtClean="0"/>
              <a:pPr/>
              <a:t>1</a:t>
            </a:fld>
            <a:endParaRPr lang="en-Z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2404" name="Slide Number Placeholder 3"/>
          <p:cNvSpPr>
            <a:spLocks noGrp="1"/>
          </p:cNvSpPr>
          <p:nvPr>
            <p:ph type="sldNum" sz="quarter" idx="5"/>
          </p:nvPr>
        </p:nvSpPr>
        <p:spPr bwMode="auto">
          <a:noFill/>
          <a:ln>
            <a:miter lim="800000"/>
            <a:headEnd/>
            <a:tailEnd/>
          </a:ln>
        </p:spPr>
        <p:txBody>
          <a:bodyPr/>
          <a:lstStyle/>
          <a:p>
            <a:fld id="{46D3AAE7-5D4E-4733-BA93-594DB280D789}" type="slidenum">
              <a:rPr lang="en-ZA" smtClean="0"/>
              <a:pPr/>
              <a:t>18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3428" name="Slide Number Placeholder 3"/>
          <p:cNvSpPr>
            <a:spLocks noGrp="1"/>
          </p:cNvSpPr>
          <p:nvPr>
            <p:ph type="sldNum" sz="quarter" idx="5"/>
          </p:nvPr>
        </p:nvSpPr>
        <p:spPr bwMode="auto">
          <a:noFill/>
          <a:ln>
            <a:miter lim="800000"/>
            <a:headEnd/>
            <a:tailEnd/>
          </a:ln>
        </p:spPr>
        <p:txBody>
          <a:bodyPr/>
          <a:lstStyle/>
          <a:p>
            <a:fld id="{69D23DD2-07E6-4D7B-BA0D-4DE8D2942997}" type="slidenum">
              <a:rPr lang="en-ZA" smtClean="0"/>
              <a:pPr/>
              <a:t>19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4452" name="Slide Number Placeholder 3"/>
          <p:cNvSpPr>
            <a:spLocks noGrp="1"/>
          </p:cNvSpPr>
          <p:nvPr>
            <p:ph type="sldNum" sz="quarter" idx="5"/>
          </p:nvPr>
        </p:nvSpPr>
        <p:spPr bwMode="auto">
          <a:noFill/>
          <a:ln>
            <a:miter lim="800000"/>
            <a:headEnd/>
            <a:tailEnd/>
          </a:ln>
        </p:spPr>
        <p:txBody>
          <a:bodyPr/>
          <a:lstStyle/>
          <a:p>
            <a:fld id="{11C78F52-BFD9-42E8-A70D-09A78B35C881}" type="slidenum">
              <a:rPr lang="en-ZA" smtClean="0"/>
              <a:pPr/>
              <a:t>21</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5476" name="Slide Number Placeholder 3"/>
          <p:cNvSpPr>
            <a:spLocks noGrp="1"/>
          </p:cNvSpPr>
          <p:nvPr>
            <p:ph type="sldNum" sz="quarter" idx="5"/>
          </p:nvPr>
        </p:nvSpPr>
        <p:spPr bwMode="auto">
          <a:noFill/>
          <a:ln>
            <a:miter lim="800000"/>
            <a:headEnd/>
            <a:tailEnd/>
          </a:ln>
        </p:spPr>
        <p:txBody>
          <a:bodyPr/>
          <a:lstStyle/>
          <a:p>
            <a:fld id="{DCBF4E18-54B1-4B01-B317-FC7DDFAEC98F}" type="slidenum">
              <a:rPr lang="en-ZA" smtClean="0"/>
              <a:pPr/>
              <a:t>23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6500" name="Slide Number Placeholder 3"/>
          <p:cNvSpPr>
            <a:spLocks noGrp="1"/>
          </p:cNvSpPr>
          <p:nvPr>
            <p:ph type="sldNum" sz="quarter" idx="5"/>
          </p:nvPr>
        </p:nvSpPr>
        <p:spPr bwMode="auto">
          <a:noFill/>
          <a:ln>
            <a:miter lim="800000"/>
            <a:headEnd/>
            <a:tailEnd/>
          </a:ln>
        </p:spPr>
        <p:txBody>
          <a:bodyPr/>
          <a:lstStyle/>
          <a:p>
            <a:fld id="{C77F6FF1-CA52-42F6-B515-069D87B2DC6C}" type="slidenum">
              <a:rPr lang="en-ZA" smtClean="0"/>
              <a:pPr/>
              <a:t>24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7524" name="Slide Number Placeholder 3"/>
          <p:cNvSpPr>
            <a:spLocks noGrp="1"/>
          </p:cNvSpPr>
          <p:nvPr>
            <p:ph type="sldNum" sz="quarter" idx="5"/>
          </p:nvPr>
        </p:nvSpPr>
        <p:spPr bwMode="auto">
          <a:noFill/>
          <a:ln>
            <a:miter lim="800000"/>
            <a:headEnd/>
            <a:tailEnd/>
          </a:ln>
        </p:spPr>
        <p:txBody>
          <a:bodyPr/>
          <a:lstStyle/>
          <a:p>
            <a:fld id="{235320C7-F524-4265-887B-9EE2ED6A836E}" type="slidenum">
              <a:rPr lang="en-ZA" smtClean="0"/>
              <a:pPr/>
              <a:t>26</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A691D3-671A-4D1A-B127-AB9CB733CFC7}"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8548" name="Slide Number Placeholder 3"/>
          <p:cNvSpPr>
            <a:spLocks noGrp="1"/>
          </p:cNvSpPr>
          <p:nvPr>
            <p:ph type="sldNum" sz="quarter" idx="5"/>
          </p:nvPr>
        </p:nvSpPr>
        <p:spPr bwMode="auto">
          <a:noFill/>
          <a:ln>
            <a:miter lim="800000"/>
            <a:headEnd/>
            <a:tailEnd/>
          </a:ln>
        </p:spPr>
        <p:txBody>
          <a:bodyPr/>
          <a:lstStyle/>
          <a:p>
            <a:fld id="{C23246C8-7B39-4FBF-A1F7-CEC771508951}" type="slidenum">
              <a:rPr lang="en-ZA" smtClean="0"/>
              <a:pPr/>
              <a:t>29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9572" name="Slide Number Placeholder 3"/>
          <p:cNvSpPr>
            <a:spLocks noGrp="1"/>
          </p:cNvSpPr>
          <p:nvPr>
            <p:ph type="sldNum" sz="quarter" idx="5"/>
          </p:nvPr>
        </p:nvSpPr>
        <p:spPr bwMode="auto">
          <a:noFill/>
          <a:ln>
            <a:miter lim="800000"/>
            <a:headEnd/>
            <a:tailEnd/>
          </a:ln>
        </p:spPr>
        <p:txBody>
          <a:bodyPr/>
          <a:lstStyle/>
          <a:p>
            <a:fld id="{88D5E912-152F-42E3-9CA9-3FE30000E8AC}" type="slidenum">
              <a:rPr lang="en-ZA" smtClean="0"/>
              <a:pPr/>
              <a:t>33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0596" name="Slide Number Placeholder 3"/>
          <p:cNvSpPr>
            <a:spLocks noGrp="1"/>
          </p:cNvSpPr>
          <p:nvPr>
            <p:ph type="sldNum" sz="quarter" idx="5"/>
          </p:nvPr>
        </p:nvSpPr>
        <p:spPr bwMode="auto">
          <a:noFill/>
          <a:ln>
            <a:miter lim="800000"/>
            <a:headEnd/>
            <a:tailEnd/>
          </a:ln>
        </p:spPr>
        <p:txBody>
          <a:bodyPr/>
          <a:lstStyle/>
          <a:p>
            <a:fld id="{9AAF9054-5BED-49F9-A9B0-6574C04DCDB1}" type="slidenum">
              <a:rPr lang="en-ZA" smtClean="0"/>
              <a:pPr/>
              <a:t>34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1620" name="Slide Number Placeholder 3"/>
          <p:cNvSpPr>
            <a:spLocks noGrp="1"/>
          </p:cNvSpPr>
          <p:nvPr>
            <p:ph type="sldNum" sz="quarter" idx="5"/>
          </p:nvPr>
        </p:nvSpPr>
        <p:spPr bwMode="auto">
          <a:noFill/>
          <a:ln>
            <a:miter lim="800000"/>
            <a:headEnd/>
            <a:tailEnd/>
          </a:ln>
        </p:spPr>
        <p:txBody>
          <a:bodyPr/>
          <a:lstStyle/>
          <a:p>
            <a:fld id="{0901DEF7-3268-46EF-AACD-DE066821FA79}" type="slidenum">
              <a:rPr lang="en-ZA" smtClean="0"/>
              <a:pPr/>
              <a:t>35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18A01EB7-35BC-40F8-9720-A063FC3E7B3E}" type="slidenum">
              <a:rPr lang="en-US" smtClean="0"/>
              <a:pPr/>
              <a:t>2</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2644" name="Slide Number Placeholder 3"/>
          <p:cNvSpPr>
            <a:spLocks noGrp="1"/>
          </p:cNvSpPr>
          <p:nvPr>
            <p:ph type="sldNum" sz="quarter" idx="5"/>
          </p:nvPr>
        </p:nvSpPr>
        <p:spPr bwMode="auto">
          <a:noFill/>
          <a:ln>
            <a:miter lim="800000"/>
            <a:headEnd/>
            <a:tailEnd/>
          </a:ln>
        </p:spPr>
        <p:txBody>
          <a:bodyPr/>
          <a:lstStyle/>
          <a:p>
            <a:fld id="{B75AF42A-172D-4554-B747-213040596A7F}" type="slidenum">
              <a:rPr lang="en-ZA" smtClean="0"/>
              <a:pPr/>
              <a:t>36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3668" name="Slide Number Placeholder 3"/>
          <p:cNvSpPr>
            <a:spLocks noGrp="1"/>
          </p:cNvSpPr>
          <p:nvPr>
            <p:ph type="sldNum" sz="quarter" idx="5"/>
          </p:nvPr>
        </p:nvSpPr>
        <p:spPr bwMode="auto">
          <a:noFill/>
          <a:ln>
            <a:miter lim="800000"/>
            <a:headEnd/>
            <a:tailEnd/>
          </a:ln>
        </p:spPr>
        <p:txBody>
          <a:bodyPr/>
          <a:lstStyle/>
          <a:p>
            <a:fld id="{67A8ED8E-C3EB-4013-A376-8F98527FEB84}" type="slidenum">
              <a:rPr lang="en-ZA" smtClean="0"/>
              <a:pPr/>
              <a:t>37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4692" name="Slide Number Placeholder 3"/>
          <p:cNvSpPr>
            <a:spLocks noGrp="1"/>
          </p:cNvSpPr>
          <p:nvPr>
            <p:ph type="sldNum" sz="quarter" idx="5"/>
          </p:nvPr>
        </p:nvSpPr>
        <p:spPr bwMode="auto">
          <a:noFill/>
          <a:ln>
            <a:miter lim="800000"/>
            <a:headEnd/>
            <a:tailEnd/>
          </a:ln>
        </p:spPr>
        <p:txBody>
          <a:bodyPr/>
          <a:lstStyle/>
          <a:p>
            <a:fld id="{FF8F0921-3B67-414A-AF2E-0CC3B0BFD230}" type="slidenum">
              <a:rPr lang="en-ZA" smtClean="0"/>
              <a:pPr/>
              <a:t>38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5716" name="Slide Number Placeholder 3"/>
          <p:cNvSpPr>
            <a:spLocks noGrp="1"/>
          </p:cNvSpPr>
          <p:nvPr>
            <p:ph type="sldNum" sz="quarter" idx="5"/>
          </p:nvPr>
        </p:nvSpPr>
        <p:spPr bwMode="auto">
          <a:noFill/>
          <a:ln>
            <a:miter lim="800000"/>
            <a:headEnd/>
            <a:tailEnd/>
          </a:ln>
        </p:spPr>
        <p:txBody>
          <a:bodyPr/>
          <a:lstStyle/>
          <a:p>
            <a:fld id="{73B3B56B-AA07-43FE-AA96-F200BEFCE80A}" type="slidenum">
              <a:rPr lang="en-ZA" smtClean="0"/>
              <a:pPr/>
              <a:t>41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2A6162E-08BD-47B6-B241-0998F542582F}"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6740" name="Slide Number Placeholder 3"/>
          <p:cNvSpPr>
            <a:spLocks noGrp="1"/>
          </p:cNvSpPr>
          <p:nvPr>
            <p:ph type="sldNum" sz="quarter" idx="5"/>
          </p:nvPr>
        </p:nvSpPr>
        <p:spPr bwMode="auto">
          <a:noFill/>
          <a:ln>
            <a:miter lim="800000"/>
            <a:headEnd/>
            <a:tailEnd/>
          </a:ln>
        </p:spPr>
        <p:txBody>
          <a:bodyPr/>
          <a:lstStyle/>
          <a:p>
            <a:fld id="{95217C11-9CA9-41BD-879F-BAC6FEB9B57B}" type="slidenum">
              <a:rPr lang="en-ZA" smtClean="0"/>
              <a:pPr/>
              <a:t>45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7764" name="Slide Number Placeholder 3"/>
          <p:cNvSpPr>
            <a:spLocks noGrp="1"/>
          </p:cNvSpPr>
          <p:nvPr>
            <p:ph type="sldNum" sz="quarter" idx="5"/>
          </p:nvPr>
        </p:nvSpPr>
        <p:spPr bwMode="auto">
          <a:noFill/>
          <a:ln>
            <a:miter lim="800000"/>
            <a:headEnd/>
            <a:tailEnd/>
          </a:ln>
        </p:spPr>
        <p:txBody>
          <a:bodyPr/>
          <a:lstStyle/>
          <a:p>
            <a:fld id="{24F1E1AF-246F-49D2-AE70-78E48C79765D}" type="slidenum">
              <a:rPr lang="en-ZA" smtClean="0"/>
              <a:pPr/>
              <a:t>46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8788" name="Slide Number Placeholder 3"/>
          <p:cNvSpPr>
            <a:spLocks noGrp="1"/>
          </p:cNvSpPr>
          <p:nvPr>
            <p:ph type="sldNum" sz="quarter" idx="5"/>
          </p:nvPr>
        </p:nvSpPr>
        <p:spPr bwMode="auto">
          <a:noFill/>
          <a:ln>
            <a:miter lim="800000"/>
            <a:headEnd/>
            <a:tailEnd/>
          </a:ln>
        </p:spPr>
        <p:txBody>
          <a:bodyPr/>
          <a:lstStyle/>
          <a:p>
            <a:fld id="{36EB9D6C-5A3E-4A4F-88C5-C557975BC927}" type="slidenum">
              <a:rPr lang="en-ZA" smtClean="0"/>
              <a:pPr/>
              <a:t>47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9812" name="Slide Number Placeholder 3"/>
          <p:cNvSpPr>
            <a:spLocks noGrp="1"/>
          </p:cNvSpPr>
          <p:nvPr>
            <p:ph type="sldNum" sz="quarter" idx="5"/>
          </p:nvPr>
        </p:nvSpPr>
        <p:spPr bwMode="auto">
          <a:noFill/>
          <a:ln>
            <a:miter lim="800000"/>
            <a:headEnd/>
            <a:tailEnd/>
          </a:ln>
        </p:spPr>
        <p:txBody>
          <a:bodyPr/>
          <a:lstStyle/>
          <a:p>
            <a:fld id="{103E4882-3873-43D1-A91B-3F56316B8F7E}" type="slidenum">
              <a:rPr lang="en-ZA" smtClean="0"/>
              <a:pPr/>
              <a:t>48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0836" name="Slide Number Placeholder 3"/>
          <p:cNvSpPr>
            <a:spLocks noGrp="1"/>
          </p:cNvSpPr>
          <p:nvPr>
            <p:ph type="sldNum" sz="quarter" idx="5"/>
          </p:nvPr>
        </p:nvSpPr>
        <p:spPr bwMode="auto">
          <a:noFill/>
          <a:ln>
            <a:miter lim="800000"/>
            <a:headEnd/>
            <a:tailEnd/>
          </a:ln>
        </p:spPr>
        <p:txBody>
          <a:bodyPr/>
          <a:lstStyle/>
          <a:p>
            <a:fld id="{E3966EBC-0486-41D0-B669-5A50AA16F3FD}" type="slidenum">
              <a:rPr lang="en-ZA" smtClean="0"/>
              <a:pPr/>
              <a:t>49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1860" name="Slide Number Placeholder 3"/>
          <p:cNvSpPr>
            <a:spLocks noGrp="1"/>
          </p:cNvSpPr>
          <p:nvPr>
            <p:ph type="sldNum" sz="quarter" idx="5"/>
          </p:nvPr>
        </p:nvSpPr>
        <p:spPr bwMode="auto">
          <a:noFill/>
          <a:ln>
            <a:miter lim="800000"/>
            <a:headEnd/>
            <a:tailEnd/>
          </a:ln>
        </p:spPr>
        <p:txBody>
          <a:bodyPr/>
          <a:lstStyle/>
          <a:p>
            <a:fld id="{97DF2572-6500-4C7E-B0C9-30970A926548}" type="slidenum">
              <a:rPr lang="en-ZA" smtClean="0"/>
              <a:pPr/>
              <a:t>50</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95236" name="Slide Number Placeholder 3"/>
          <p:cNvSpPr>
            <a:spLocks noGrp="1"/>
          </p:cNvSpPr>
          <p:nvPr>
            <p:ph type="sldNum" sz="quarter" idx="5"/>
          </p:nvPr>
        </p:nvSpPr>
        <p:spPr bwMode="auto">
          <a:noFill/>
          <a:ln>
            <a:miter lim="800000"/>
            <a:headEnd/>
            <a:tailEnd/>
          </a:ln>
        </p:spPr>
        <p:txBody>
          <a:bodyPr/>
          <a:lstStyle/>
          <a:p>
            <a:fld id="{3FE1E735-5F21-4187-92CA-5EC1A2F81761}" type="slidenum">
              <a:rPr lang="en-ZA" smtClean="0"/>
              <a:pPr/>
              <a:t>6</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69455EB-F907-40C7-932C-1CCE674EBE8D}"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2884" name="Slide Number Placeholder 3"/>
          <p:cNvSpPr>
            <a:spLocks noGrp="1"/>
          </p:cNvSpPr>
          <p:nvPr>
            <p:ph type="sldNum" sz="quarter" idx="5"/>
          </p:nvPr>
        </p:nvSpPr>
        <p:spPr bwMode="auto">
          <a:noFill/>
          <a:ln>
            <a:miter lim="800000"/>
            <a:headEnd/>
            <a:tailEnd/>
          </a:ln>
        </p:spPr>
        <p:txBody>
          <a:bodyPr/>
          <a:lstStyle/>
          <a:p>
            <a:fld id="{91950015-B202-46A1-930D-BD6DCA7792B6}" type="slidenum">
              <a:rPr lang="en-ZA" smtClean="0"/>
              <a:pPr/>
              <a:t>52</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DE9DA59-D331-4E9D-9F6F-358EF81C694C}"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3908" name="Slide Number Placeholder 3"/>
          <p:cNvSpPr>
            <a:spLocks noGrp="1"/>
          </p:cNvSpPr>
          <p:nvPr>
            <p:ph type="sldNum" sz="quarter" idx="5"/>
          </p:nvPr>
        </p:nvSpPr>
        <p:spPr bwMode="auto">
          <a:noFill/>
          <a:ln>
            <a:miter lim="800000"/>
            <a:headEnd/>
            <a:tailEnd/>
          </a:ln>
        </p:spPr>
        <p:txBody>
          <a:bodyPr/>
          <a:lstStyle/>
          <a:p>
            <a:fld id="{7B34161E-632C-40D5-8FA0-AEE818C10544}" type="slidenum">
              <a:rPr lang="en-ZA" smtClean="0"/>
              <a:pPr/>
              <a:t>54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4932" name="Slide Number Placeholder 3"/>
          <p:cNvSpPr>
            <a:spLocks noGrp="1"/>
          </p:cNvSpPr>
          <p:nvPr>
            <p:ph type="sldNum" sz="quarter" idx="5"/>
          </p:nvPr>
        </p:nvSpPr>
        <p:spPr bwMode="auto">
          <a:noFill/>
          <a:ln>
            <a:miter lim="800000"/>
            <a:headEnd/>
            <a:tailEnd/>
          </a:ln>
        </p:spPr>
        <p:txBody>
          <a:bodyPr/>
          <a:lstStyle/>
          <a:p>
            <a:fld id="{A86455C7-251B-4F4E-A1B9-183311C733C0}" type="slidenum">
              <a:rPr lang="en-ZA" smtClean="0"/>
              <a:pPr/>
              <a:t>55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5956" name="Slide Number Placeholder 3"/>
          <p:cNvSpPr>
            <a:spLocks noGrp="1"/>
          </p:cNvSpPr>
          <p:nvPr>
            <p:ph type="sldNum" sz="quarter" idx="5"/>
          </p:nvPr>
        </p:nvSpPr>
        <p:spPr bwMode="auto">
          <a:noFill/>
          <a:ln>
            <a:miter lim="800000"/>
            <a:headEnd/>
            <a:tailEnd/>
          </a:ln>
        </p:spPr>
        <p:txBody>
          <a:bodyPr/>
          <a:lstStyle/>
          <a:p>
            <a:fld id="{83F16C7F-D248-45F9-9C65-ACE6AF5CFAD7}" type="slidenum">
              <a:rPr lang="en-ZA" smtClean="0"/>
              <a:pPr/>
              <a:t>56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6980" name="Slide Number Placeholder 3"/>
          <p:cNvSpPr>
            <a:spLocks noGrp="1"/>
          </p:cNvSpPr>
          <p:nvPr>
            <p:ph type="sldNum" sz="quarter" idx="5"/>
          </p:nvPr>
        </p:nvSpPr>
        <p:spPr bwMode="auto">
          <a:noFill/>
          <a:ln>
            <a:miter lim="800000"/>
            <a:headEnd/>
            <a:tailEnd/>
          </a:ln>
        </p:spPr>
        <p:txBody>
          <a:bodyPr/>
          <a:lstStyle/>
          <a:p>
            <a:fld id="{CC2A5AF2-05AF-4DB6-9AD7-DA54BA796B00}" type="slidenum">
              <a:rPr lang="en-ZA" smtClean="0"/>
              <a:pPr/>
              <a:t>57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8004" name="Slide Number Placeholder 3"/>
          <p:cNvSpPr>
            <a:spLocks noGrp="1"/>
          </p:cNvSpPr>
          <p:nvPr>
            <p:ph type="sldNum" sz="quarter" idx="5"/>
          </p:nvPr>
        </p:nvSpPr>
        <p:spPr bwMode="auto">
          <a:noFill/>
          <a:ln>
            <a:miter lim="800000"/>
            <a:headEnd/>
            <a:tailEnd/>
          </a:ln>
        </p:spPr>
        <p:txBody>
          <a:bodyPr/>
          <a:lstStyle/>
          <a:p>
            <a:fld id="{5489F032-512F-4E8D-8DB2-D1335C2AE013}" type="slidenum">
              <a:rPr lang="en-ZA" smtClean="0"/>
              <a:pPr/>
              <a:t>58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9028" name="Slide Number Placeholder 3"/>
          <p:cNvSpPr>
            <a:spLocks noGrp="1"/>
          </p:cNvSpPr>
          <p:nvPr>
            <p:ph type="sldNum" sz="quarter" idx="5"/>
          </p:nvPr>
        </p:nvSpPr>
        <p:spPr bwMode="auto">
          <a:noFill/>
          <a:ln>
            <a:miter lim="800000"/>
            <a:headEnd/>
            <a:tailEnd/>
          </a:ln>
        </p:spPr>
        <p:txBody>
          <a:bodyPr/>
          <a:lstStyle/>
          <a:p>
            <a:fld id="{6C6A1AE4-A8A0-4CB6-ADB4-9990F771B328}" type="slidenum">
              <a:rPr lang="en-ZA" smtClean="0"/>
              <a:pPr/>
              <a:t>59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0052" name="Slide Number Placeholder 3"/>
          <p:cNvSpPr>
            <a:spLocks noGrp="1"/>
          </p:cNvSpPr>
          <p:nvPr>
            <p:ph type="sldNum" sz="quarter" idx="5"/>
          </p:nvPr>
        </p:nvSpPr>
        <p:spPr bwMode="auto">
          <a:noFill/>
          <a:ln>
            <a:miter lim="800000"/>
            <a:headEnd/>
            <a:tailEnd/>
          </a:ln>
        </p:spPr>
        <p:txBody>
          <a:bodyPr/>
          <a:lstStyle/>
          <a:p>
            <a:fld id="{0797F520-A5FD-4D56-982F-59DAA1778C43}" type="slidenum">
              <a:rPr lang="en-ZA" smtClean="0"/>
              <a:pPr/>
              <a:t>60</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1076" name="Slide Number Placeholder 3"/>
          <p:cNvSpPr>
            <a:spLocks noGrp="1"/>
          </p:cNvSpPr>
          <p:nvPr>
            <p:ph type="sldNum" sz="quarter" idx="5"/>
          </p:nvPr>
        </p:nvSpPr>
        <p:spPr bwMode="auto">
          <a:noFill/>
          <a:ln>
            <a:miter lim="800000"/>
            <a:headEnd/>
            <a:tailEnd/>
          </a:ln>
        </p:spPr>
        <p:txBody>
          <a:bodyPr/>
          <a:lstStyle/>
          <a:p>
            <a:fld id="{A580E5A2-C2EB-4C6B-BCDA-7C1CF160C98B}" type="slidenum">
              <a:rPr lang="en-ZA" smtClean="0"/>
              <a:pPr/>
              <a:t>62</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AA8C577-41EE-4B15-A198-691AC799229A}"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2100" name="Slide Number Placeholder 3"/>
          <p:cNvSpPr>
            <a:spLocks noGrp="1"/>
          </p:cNvSpPr>
          <p:nvPr>
            <p:ph type="sldNum" sz="quarter" idx="5"/>
          </p:nvPr>
        </p:nvSpPr>
        <p:spPr bwMode="auto">
          <a:noFill/>
          <a:ln>
            <a:miter lim="800000"/>
            <a:headEnd/>
            <a:tailEnd/>
          </a:ln>
        </p:spPr>
        <p:txBody>
          <a:bodyPr/>
          <a:lstStyle/>
          <a:p>
            <a:fld id="{E70A6E2A-4547-4389-9AC3-97AD60B41879}" type="slidenum">
              <a:rPr lang="en-ZA" smtClean="0"/>
              <a:pPr/>
              <a:t>64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ZA" smtClean="0"/>
          </a:p>
        </p:txBody>
      </p:sp>
      <p:sp>
        <p:nvSpPr>
          <p:cNvPr id="4" name="Date Placeholder 3"/>
          <p:cNvSpPr>
            <a:spLocks noGrp="1"/>
          </p:cNvSpPr>
          <p:nvPr>
            <p:ph type="dt" sz="quarter" idx="1"/>
          </p:nvPr>
        </p:nvSpPr>
        <p:spPr/>
        <p:txBody>
          <a:bodyPr/>
          <a:lstStyle/>
          <a:p>
            <a:pPr>
              <a:defRPr/>
            </a:pPr>
            <a:fld id="{CE6E058E-0FF8-4AA5-BD6D-67E92E6A4E89}" type="datetime1">
              <a:rPr lang="en-US" smtClean="0"/>
              <a:pPr>
                <a:defRPr/>
              </a:pPr>
              <a:t>10/14/2016</a:t>
            </a:fld>
            <a:endParaRPr lang="en-ZA" dirty="0"/>
          </a:p>
        </p:txBody>
      </p:sp>
      <p:sp>
        <p:nvSpPr>
          <p:cNvPr id="5" name="Footer Placeholder 4"/>
          <p:cNvSpPr>
            <a:spLocks noGrp="1"/>
          </p:cNvSpPr>
          <p:nvPr>
            <p:ph type="ftr" sz="quarter" idx="4"/>
          </p:nvPr>
        </p:nvSpPr>
        <p:spPr/>
        <p:txBody>
          <a:bodyPr/>
          <a:lstStyle/>
          <a:p>
            <a:pPr>
              <a:defRPr/>
            </a:pPr>
            <a:endParaRPr lang="en-ZA"/>
          </a:p>
        </p:txBody>
      </p:sp>
      <p:sp>
        <p:nvSpPr>
          <p:cNvPr id="96262" name="Slide Number Placeholder 5"/>
          <p:cNvSpPr>
            <a:spLocks noGrp="1"/>
          </p:cNvSpPr>
          <p:nvPr>
            <p:ph type="sldNum" sz="quarter" idx="5"/>
          </p:nvPr>
        </p:nvSpPr>
        <p:spPr bwMode="auto">
          <a:noFill/>
          <a:ln>
            <a:miter lim="800000"/>
            <a:headEnd/>
            <a:tailEnd/>
          </a:ln>
        </p:spPr>
        <p:txBody>
          <a:bodyPr/>
          <a:lstStyle/>
          <a:p>
            <a:fld id="{1212F01E-BAB4-4E95-88CF-24A256F17EFA}" type="slidenum">
              <a:rPr lang="en-ZA" smtClean="0"/>
              <a:pPr/>
              <a:t>7</a:t>
            </a:fld>
            <a:endParaRPr lang="en-Z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3124" name="Slide Number Placeholder 3"/>
          <p:cNvSpPr>
            <a:spLocks noGrp="1"/>
          </p:cNvSpPr>
          <p:nvPr>
            <p:ph type="sldNum" sz="quarter" idx="5"/>
          </p:nvPr>
        </p:nvSpPr>
        <p:spPr bwMode="auto">
          <a:noFill/>
          <a:ln>
            <a:miter lim="800000"/>
            <a:headEnd/>
            <a:tailEnd/>
          </a:ln>
        </p:spPr>
        <p:txBody>
          <a:bodyPr/>
          <a:lstStyle/>
          <a:p>
            <a:fld id="{31767CF8-4F60-4AEE-A3C9-477F22D7C45F}" type="slidenum">
              <a:rPr lang="en-ZA" smtClean="0"/>
              <a:pPr/>
              <a:t>65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4148" name="Slide Number Placeholder 3"/>
          <p:cNvSpPr>
            <a:spLocks noGrp="1"/>
          </p:cNvSpPr>
          <p:nvPr>
            <p:ph type="sldNum" sz="quarter" idx="5"/>
          </p:nvPr>
        </p:nvSpPr>
        <p:spPr bwMode="auto">
          <a:noFill/>
          <a:ln>
            <a:miter lim="800000"/>
            <a:headEnd/>
            <a:tailEnd/>
          </a:ln>
        </p:spPr>
        <p:txBody>
          <a:bodyPr/>
          <a:lstStyle/>
          <a:p>
            <a:fld id="{B784F983-FD43-4FED-8EB7-515B2DFD1E3C}" type="slidenum">
              <a:rPr lang="en-ZA" smtClean="0"/>
              <a:pPr/>
              <a:t>66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5172" name="Slide Number Placeholder 3"/>
          <p:cNvSpPr>
            <a:spLocks noGrp="1"/>
          </p:cNvSpPr>
          <p:nvPr>
            <p:ph type="sldNum" sz="quarter" idx="5"/>
          </p:nvPr>
        </p:nvSpPr>
        <p:spPr bwMode="auto">
          <a:noFill/>
          <a:ln>
            <a:miter lim="800000"/>
            <a:headEnd/>
            <a:tailEnd/>
          </a:ln>
        </p:spPr>
        <p:txBody>
          <a:bodyPr/>
          <a:lstStyle/>
          <a:p>
            <a:fld id="{04EE2F8A-8436-42AF-ACA5-917310A2F8A5}" type="slidenum">
              <a:rPr lang="en-ZA" smtClean="0"/>
              <a:pPr/>
              <a:t>67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6196" name="Slide Number Placeholder 3"/>
          <p:cNvSpPr>
            <a:spLocks noGrp="1"/>
          </p:cNvSpPr>
          <p:nvPr>
            <p:ph type="sldNum" sz="quarter" idx="5"/>
          </p:nvPr>
        </p:nvSpPr>
        <p:spPr bwMode="auto">
          <a:noFill/>
          <a:ln>
            <a:miter lim="800000"/>
            <a:headEnd/>
            <a:tailEnd/>
          </a:ln>
        </p:spPr>
        <p:txBody>
          <a:bodyPr/>
          <a:lstStyle/>
          <a:p>
            <a:fld id="{A3042A4B-445F-40AF-8DA9-0F3A6B05EA7D}" type="slidenum">
              <a:rPr lang="en-ZA" smtClean="0"/>
              <a:pPr/>
              <a:t>76</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7220" name="Slide Number Placeholder 3"/>
          <p:cNvSpPr>
            <a:spLocks noGrp="1"/>
          </p:cNvSpPr>
          <p:nvPr>
            <p:ph type="sldNum" sz="quarter" idx="5"/>
          </p:nvPr>
        </p:nvSpPr>
        <p:spPr bwMode="auto">
          <a:noFill/>
          <a:ln>
            <a:miter lim="800000"/>
            <a:headEnd/>
            <a:tailEnd/>
          </a:ln>
        </p:spPr>
        <p:txBody>
          <a:bodyPr/>
          <a:lstStyle/>
          <a:p>
            <a:fld id="{1975B20D-FBA3-43B3-BEBA-B59A1D9F4520}" type="slidenum">
              <a:rPr lang="en-ZA" smtClean="0"/>
              <a:pPr/>
              <a:t>77</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8244" name="Slide Number Placeholder 3"/>
          <p:cNvSpPr>
            <a:spLocks noGrp="1"/>
          </p:cNvSpPr>
          <p:nvPr>
            <p:ph type="sldNum" sz="quarter" idx="5"/>
          </p:nvPr>
        </p:nvSpPr>
        <p:spPr bwMode="auto">
          <a:noFill/>
          <a:ln>
            <a:miter lim="800000"/>
            <a:headEnd/>
            <a:tailEnd/>
          </a:ln>
        </p:spPr>
        <p:txBody>
          <a:bodyPr/>
          <a:lstStyle/>
          <a:p>
            <a:fld id="{54174B10-F009-4044-897A-00E038D63363}" type="slidenum">
              <a:rPr lang="en-ZA" smtClean="0"/>
              <a:pPr/>
              <a:t>78</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9268" name="Slide Number Placeholder 3"/>
          <p:cNvSpPr>
            <a:spLocks noGrp="1"/>
          </p:cNvSpPr>
          <p:nvPr>
            <p:ph type="sldNum" sz="quarter" idx="5"/>
          </p:nvPr>
        </p:nvSpPr>
        <p:spPr bwMode="auto">
          <a:noFill/>
          <a:ln>
            <a:miter lim="800000"/>
            <a:headEnd/>
            <a:tailEnd/>
          </a:ln>
        </p:spPr>
        <p:txBody>
          <a:bodyPr/>
          <a:lstStyle/>
          <a:p>
            <a:fld id="{035FA0A0-4D3E-431E-B3F4-069C0C1514FE}" type="slidenum">
              <a:rPr lang="en-ZA" smtClean="0"/>
              <a:pPr/>
              <a:t>79</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0292" name="Slide Number Placeholder 3"/>
          <p:cNvSpPr>
            <a:spLocks noGrp="1"/>
          </p:cNvSpPr>
          <p:nvPr>
            <p:ph type="sldNum" sz="quarter" idx="5"/>
          </p:nvPr>
        </p:nvSpPr>
        <p:spPr bwMode="auto">
          <a:noFill/>
          <a:ln>
            <a:miter lim="800000"/>
            <a:headEnd/>
            <a:tailEnd/>
          </a:ln>
        </p:spPr>
        <p:txBody>
          <a:bodyPr/>
          <a:lstStyle/>
          <a:p>
            <a:fld id="{0417FFF6-BC81-4D5B-9ECB-C16712EB0047}" type="slidenum">
              <a:rPr lang="en-ZA" smtClean="0"/>
              <a:pPr/>
              <a:t>80</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1316" name="Slide Number Placeholder 3"/>
          <p:cNvSpPr>
            <a:spLocks noGrp="1"/>
          </p:cNvSpPr>
          <p:nvPr>
            <p:ph type="sldNum" sz="quarter" idx="5"/>
          </p:nvPr>
        </p:nvSpPr>
        <p:spPr bwMode="auto">
          <a:noFill/>
          <a:ln>
            <a:miter lim="800000"/>
            <a:headEnd/>
            <a:tailEnd/>
          </a:ln>
        </p:spPr>
        <p:txBody>
          <a:bodyPr/>
          <a:lstStyle/>
          <a:p>
            <a:fld id="{59FAB7E2-AA61-49E5-A788-EFB124F48281}" type="slidenum">
              <a:rPr lang="en-ZA" smtClean="0"/>
              <a:pPr/>
              <a:t>81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2340" name="Slide Number Placeholder 3"/>
          <p:cNvSpPr>
            <a:spLocks noGrp="1"/>
          </p:cNvSpPr>
          <p:nvPr>
            <p:ph type="sldNum" sz="quarter" idx="5"/>
          </p:nvPr>
        </p:nvSpPr>
        <p:spPr bwMode="auto">
          <a:noFill/>
          <a:ln>
            <a:miter lim="800000"/>
            <a:headEnd/>
            <a:tailEnd/>
          </a:ln>
        </p:spPr>
        <p:txBody>
          <a:bodyPr/>
          <a:lstStyle/>
          <a:p>
            <a:fld id="{4FE1470C-7C24-4319-A0DC-416B8675CBEC}" type="slidenum">
              <a:rPr lang="en-ZA" smtClean="0"/>
              <a:pPr/>
              <a:t>82</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10/14/2016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97284" name="Slide Number Placeholder 3"/>
          <p:cNvSpPr>
            <a:spLocks noGrp="1"/>
          </p:cNvSpPr>
          <p:nvPr>
            <p:ph type="sldNum" sz="quarter" idx="5"/>
          </p:nvPr>
        </p:nvSpPr>
        <p:spPr bwMode="auto">
          <a:noFill/>
          <a:ln>
            <a:miter lim="800000"/>
            <a:headEnd/>
            <a:tailEnd/>
          </a:ln>
        </p:spPr>
        <p:txBody>
          <a:bodyPr/>
          <a:lstStyle/>
          <a:p>
            <a:fld id="{BFCC1BCF-B125-4C24-B911-979D01AD9F5B}" type="slidenum">
              <a:rPr lang="en-ZA" smtClean="0"/>
              <a:pPr/>
              <a:t>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4" name="Date Placeholder 3"/>
          <p:cNvSpPr>
            <a:spLocks noGrp="1"/>
          </p:cNvSpPr>
          <p:nvPr>
            <p:ph type="dt" sz="quarter" idx="1"/>
          </p:nvPr>
        </p:nvSpPr>
        <p:spPr/>
        <p:txBody>
          <a:bodyPr/>
          <a:lstStyle/>
          <a:p>
            <a:pPr>
              <a:defRPr/>
            </a:pPr>
            <a:fld id="{1CD5BB50-DFF1-48C1-8AB6-EA7103F90A04}" type="datetime1">
              <a:rPr lang="en-US"/>
              <a:pPr>
                <a:defRPr/>
              </a:pPr>
              <a:t>10/14/2016</a:t>
            </a:fld>
            <a:endParaRPr lang="en-ZA"/>
          </a:p>
        </p:txBody>
      </p:sp>
      <p:sp>
        <p:nvSpPr>
          <p:cNvPr id="5" name="Footer Placeholder 4"/>
          <p:cNvSpPr>
            <a:spLocks noGrp="1"/>
          </p:cNvSpPr>
          <p:nvPr>
            <p:ph type="ftr" sz="quarter" idx="4"/>
          </p:nvPr>
        </p:nvSpPr>
        <p:spPr/>
        <p:txBody>
          <a:bodyPr/>
          <a:lstStyle/>
          <a:p>
            <a:pPr>
              <a:defRPr/>
            </a:pPr>
            <a:endParaRPr lang="en-ZA"/>
          </a:p>
        </p:txBody>
      </p:sp>
      <p:sp>
        <p:nvSpPr>
          <p:cNvPr id="143366" name="Slide Number Placeholder 5"/>
          <p:cNvSpPr>
            <a:spLocks noGrp="1"/>
          </p:cNvSpPr>
          <p:nvPr>
            <p:ph type="sldNum" sz="quarter" idx="5"/>
          </p:nvPr>
        </p:nvSpPr>
        <p:spPr bwMode="auto">
          <a:noFill/>
          <a:ln>
            <a:miter lim="800000"/>
            <a:headEnd/>
            <a:tailEnd/>
          </a:ln>
        </p:spPr>
        <p:txBody>
          <a:bodyPr/>
          <a:lstStyle/>
          <a:p>
            <a:fld id="{FC1B1E17-62BB-43DD-84B8-8219C054128A}" type="slidenum">
              <a:rPr lang="en-ZA" smtClean="0"/>
              <a:pPr/>
              <a:t>83</a:t>
            </a:fld>
            <a:endParaRPr lang="en-Z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98308" name="Slide Number Placeholder 3"/>
          <p:cNvSpPr>
            <a:spLocks noGrp="1"/>
          </p:cNvSpPr>
          <p:nvPr>
            <p:ph type="sldNum" sz="quarter" idx="5"/>
          </p:nvPr>
        </p:nvSpPr>
        <p:spPr bwMode="auto">
          <a:noFill/>
          <a:ln>
            <a:miter lim="800000"/>
            <a:headEnd/>
            <a:tailEnd/>
          </a:ln>
        </p:spPr>
        <p:txBody>
          <a:bodyPr/>
          <a:lstStyle/>
          <a:p>
            <a:fld id="{BE0ADB87-10F4-47AF-9955-E5607D3478D1}" type="slidenum">
              <a:rPr lang="en-ZA" smtClean="0"/>
              <a:pPr/>
              <a:t>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99332" name="Slide Number Placeholder 3"/>
          <p:cNvSpPr>
            <a:spLocks noGrp="1"/>
          </p:cNvSpPr>
          <p:nvPr>
            <p:ph type="sldNum" sz="quarter" idx="5"/>
          </p:nvPr>
        </p:nvSpPr>
        <p:spPr bwMode="auto">
          <a:noFill/>
          <a:ln>
            <a:miter lim="800000"/>
            <a:headEnd/>
            <a:tailEnd/>
          </a:ln>
        </p:spPr>
        <p:txBody>
          <a:bodyPr/>
          <a:lstStyle/>
          <a:p>
            <a:fld id="{F2F2CD35-6602-4E2B-A741-D5B661CCD542}" type="slidenum">
              <a:rPr lang="en-ZA" smtClean="0"/>
              <a:pPr/>
              <a:t>11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4B9964-7AE4-4208-95C1-07132325A799}" type="datetime1">
              <a:rPr lang="en-US"/>
              <a:pPr fontAlgn="base">
                <a:spcBef>
                  <a:spcPct val="0"/>
                </a:spcBef>
                <a:spcAft>
                  <a:spcPct val="0"/>
                </a:spcAft>
                <a:defRPr/>
              </a:pPr>
              <a:t>10/14/2016</a:t>
            </a:fld>
            <a:endParaRPr lang="en-ZA"/>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0356" name="Slide Number Placeholder 3"/>
          <p:cNvSpPr>
            <a:spLocks noGrp="1"/>
          </p:cNvSpPr>
          <p:nvPr>
            <p:ph type="sldNum" sz="quarter" idx="5"/>
          </p:nvPr>
        </p:nvSpPr>
        <p:spPr bwMode="auto">
          <a:noFill/>
          <a:ln>
            <a:miter lim="800000"/>
            <a:headEnd/>
            <a:tailEnd/>
          </a:ln>
        </p:spPr>
        <p:txBody>
          <a:bodyPr/>
          <a:lstStyle/>
          <a:p>
            <a:fld id="{DB42988F-E607-44E4-BD65-4FB75F4A3BF8}" type="slidenum">
              <a:rPr lang="en-ZA" smtClean="0"/>
              <a:pPr/>
              <a:t>15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1380" name="Slide Number Placeholder 3"/>
          <p:cNvSpPr>
            <a:spLocks noGrp="1"/>
          </p:cNvSpPr>
          <p:nvPr>
            <p:ph type="sldNum" sz="quarter" idx="5"/>
          </p:nvPr>
        </p:nvSpPr>
        <p:spPr bwMode="auto">
          <a:noFill/>
          <a:ln>
            <a:miter lim="800000"/>
            <a:headEnd/>
            <a:tailEnd/>
          </a:ln>
        </p:spPr>
        <p:txBody>
          <a:bodyPr/>
          <a:lstStyle/>
          <a:p>
            <a:fld id="{B12117F5-B98C-4BE3-BE00-9F040B793877}" type="slidenum">
              <a:rPr lang="en-ZA" smtClean="0"/>
              <a:pPr/>
              <a:t>17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10/14/2016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53BCBC-E3C3-4500-8071-2CDD7F07425F}" type="slidenum">
              <a:rPr lang="en-ZA"/>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ZA"/>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ZA"/>
          </a:p>
        </p:txBody>
      </p:sp>
      <p:sp>
        <p:nvSpPr>
          <p:cNvPr id="6" name="Slide Number Placeholder 5"/>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fld id="{DCA81867-8E45-47FE-8292-1443B9C14D23}"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62C724D3-9FEA-41CB-AE26-933290483A11}"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439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1" name="Picture 7"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6"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835150" y="1484313"/>
            <a:ext cx="7019925" cy="830262"/>
          </a:xfrm>
          <a:prstGeom prst="rect">
            <a:avLst/>
          </a:prstGeom>
          <a:noFill/>
          <a:ln w="9525">
            <a:noFill/>
            <a:miter lim="800000"/>
            <a:headEnd/>
            <a:tailEnd/>
          </a:ln>
        </p:spPr>
        <p:txBody>
          <a:bodyPr>
            <a:spAutoFit/>
          </a:bodyPr>
          <a:lstStyle/>
          <a:p>
            <a:pPr algn="ctr" eaLnBrk="1" hangingPunct="1"/>
            <a:endParaRPr lang="en-US" sz="2400">
              <a:latin typeface="Arial Black" pitchFamily="34" charset="0"/>
            </a:endParaRPr>
          </a:p>
          <a:p>
            <a:pPr eaLnBrk="1" hangingPunct="1"/>
            <a:endParaRPr lang="en-US" sz="2400" b="1"/>
          </a:p>
        </p:txBody>
      </p:sp>
      <p:sp>
        <p:nvSpPr>
          <p:cNvPr id="7171" name="TextBox 4"/>
          <p:cNvSpPr txBox="1">
            <a:spLocks noChangeArrowheads="1"/>
          </p:cNvSpPr>
          <p:nvPr/>
        </p:nvSpPr>
        <p:spPr bwMode="auto">
          <a:xfrm>
            <a:off x="2500313" y="3214688"/>
            <a:ext cx="5791200" cy="400050"/>
          </a:xfrm>
          <a:prstGeom prst="rect">
            <a:avLst/>
          </a:prstGeom>
          <a:noFill/>
          <a:ln w="9525">
            <a:noFill/>
            <a:miter lim="800000"/>
            <a:headEnd/>
            <a:tailEnd/>
          </a:ln>
        </p:spPr>
        <p:txBody>
          <a:bodyPr>
            <a:spAutoFit/>
          </a:bodyPr>
          <a:lstStyle/>
          <a:p>
            <a:pPr algn="ctr" eaLnBrk="1" hangingPunct="1"/>
            <a:endParaRPr lang="en-US" sz="2000"/>
          </a:p>
        </p:txBody>
      </p:sp>
      <p:sp>
        <p:nvSpPr>
          <p:cNvPr id="7172" name="Rectangle 2"/>
          <p:cNvSpPr txBox="1">
            <a:spLocks noChangeArrowheads="1"/>
          </p:cNvSpPr>
          <p:nvPr/>
        </p:nvSpPr>
        <p:spPr bwMode="auto">
          <a:xfrm>
            <a:off x="285750" y="214313"/>
            <a:ext cx="8429625" cy="623887"/>
          </a:xfrm>
          <a:prstGeom prst="rect">
            <a:avLst/>
          </a:prstGeom>
          <a:noFill/>
          <a:ln w="9525">
            <a:noFill/>
            <a:miter lim="800000"/>
            <a:headEnd/>
            <a:tailEnd/>
          </a:ln>
        </p:spPr>
        <p:txBody>
          <a:bodyPr anchor="b"/>
          <a:lstStyle/>
          <a:p>
            <a:pPr algn="ctr" eaLnBrk="1" hangingPunct="1"/>
            <a:endParaRPr lang="en-ZA" sz="2400">
              <a:solidFill>
                <a:schemeClr val="bg1"/>
              </a:solidFill>
              <a:latin typeface="Arial Black" pitchFamily="34" charset="0"/>
            </a:endParaRPr>
          </a:p>
        </p:txBody>
      </p:sp>
      <p:pic>
        <p:nvPicPr>
          <p:cNvPr id="7173" name="Picture 7" descr="NDOH Logo.jpg"/>
          <p:cNvPicPr>
            <a:picLocks noChangeAspect="1"/>
          </p:cNvPicPr>
          <p:nvPr/>
        </p:nvPicPr>
        <p:blipFill>
          <a:blip r:embed="rId3" cstate="print"/>
          <a:srcRect/>
          <a:stretch>
            <a:fillRect/>
          </a:stretch>
        </p:blipFill>
        <p:spPr bwMode="auto">
          <a:xfrm>
            <a:off x="250825" y="5876925"/>
            <a:ext cx="2286000" cy="823913"/>
          </a:xfrm>
          <a:prstGeom prst="rect">
            <a:avLst/>
          </a:prstGeom>
          <a:noFill/>
          <a:ln w="9525">
            <a:noFill/>
            <a:miter lim="800000"/>
            <a:headEnd/>
            <a:tailEnd/>
          </a:ln>
        </p:spPr>
      </p:pic>
      <p:sp>
        <p:nvSpPr>
          <p:cNvPr id="7174" name="TextBox 8"/>
          <p:cNvSpPr txBox="1">
            <a:spLocks noChangeArrowheads="1"/>
          </p:cNvSpPr>
          <p:nvPr/>
        </p:nvSpPr>
        <p:spPr bwMode="auto">
          <a:xfrm>
            <a:off x="3348038" y="4437063"/>
            <a:ext cx="4176712" cy="400050"/>
          </a:xfrm>
          <a:prstGeom prst="rect">
            <a:avLst/>
          </a:prstGeom>
          <a:noFill/>
          <a:ln w="9525">
            <a:noFill/>
            <a:miter lim="800000"/>
            <a:headEnd/>
            <a:tailEnd/>
          </a:ln>
        </p:spPr>
        <p:txBody>
          <a:bodyPr>
            <a:spAutoFit/>
          </a:bodyPr>
          <a:lstStyle/>
          <a:p>
            <a:pPr algn="ctr" eaLnBrk="1" hangingPunct="1"/>
            <a:r>
              <a:rPr lang="en-US" sz="2000">
                <a:latin typeface="Arial Black" pitchFamily="34" charset="0"/>
              </a:rPr>
              <a:t>13 OCTOBER 2016</a:t>
            </a:r>
          </a:p>
        </p:txBody>
      </p:sp>
      <p:sp>
        <p:nvSpPr>
          <p:cNvPr id="10" name="Rectangle 2"/>
          <p:cNvSpPr txBox="1">
            <a:spLocks noChangeArrowheads="1"/>
          </p:cNvSpPr>
          <p:nvPr/>
        </p:nvSpPr>
        <p:spPr>
          <a:xfrm>
            <a:off x="1828800" y="2951163"/>
            <a:ext cx="7315200" cy="838200"/>
          </a:xfrm>
          <a:prstGeom prst="rect">
            <a:avLst/>
          </a:prstGeom>
        </p:spPr>
        <p:txBody>
          <a:bodyPr anchor="b">
            <a:normAutofit/>
          </a:bodyPr>
          <a:lstStyle/>
          <a:p>
            <a:pPr algn="ct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latin typeface="Arial" panose="020B0604020202020204" pitchFamily="34" charset="0"/>
              <a:ea typeface="+mj-ea"/>
              <a:cs typeface="Arial" panose="020B0604020202020204" pitchFamily="34" charset="0"/>
            </a:endParaRPr>
          </a:p>
        </p:txBody>
      </p:sp>
      <p:sp>
        <p:nvSpPr>
          <p:cNvPr id="7176" name="TextBox 3"/>
          <p:cNvSpPr txBox="1">
            <a:spLocks noChangeArrowheads="1"/>
          </p:cNvSpPr>
          <p:nvPr/>
        </p:nvSpPr>
        <p:spPr bwMode="auto">
          <a:xfrm>
            <a:off x="1042988" y="-242888"/>
            <a:ext cx="7019925" cy="1076326"/>
          </a:xfrm>
          <a:prstGeom prst="rect">
            <a:avLst/>
          </a:prstGeom>
          <a:noFill/>
          <a:ln w="9525">
            <a:noFill/>
            <a:miter lim="800000"/>
            <a:headEnd/>
            <a:tailEnd/>
          </a:ln>
        </p:spPr>
        <p:txBody>
          <a:bodyPr>
            <a:spAutoFit/>
          </a:bodyPr>
          <a:lstStyle/>
          <a:p>
            <a:pPr algn="ctr" eaLnBrk="1" hangingPunct="1"/>
            <a:endParaRPr lang="en-US" sz="3200">
              <a:solidFill>
                <a:schemeClr val="bg1"/>
              </a:solidFill>
              <a:latin typeface="Arial Black" pitchFamily="34" charset="0"/>
            </a:endParaRPr>
          </a:p>
          <a:p>
            <a:pPr algn="ctr" eaLnBrk="1" hangingPunct="1"/>
            <a:r>
              <a:rPr lang="en-US" sz="3200">
                <a:solidFill>
                  <a:schemeClr val="bg1"/>
                </a:solidFill>
                <a:latin typeface="Arial Black" pitchFamily="34" charset="0"/>
              </a:rPr>
              <a:t>2015/16 ANNUAL REPORT</a:t>
            </a:r>
            <a:endParaRPr lang="en-US" sz="3200" b="1">
              <a:solidFill>
                <a:schemeClr val="bg1"/>
              </a:solidFill>
            </a:endParaRPr>
          </a:p>
        </p:txBody>
      </p:sp>
      <p:sp>
        <p:nvSpPr>
          <p:cNvPr id="7177" name="TextBox 3"/>
          <p:cNvSpPr txBox="1">
            <a:spLocks noChangeArrowheads="1"/>
          </p:cNvSpPr>
          <p:nvPr/>
        </p:nvSpPr>
        <p:spPr bwMode="auto">
          <a:xfrm>
            <a:off x="1835150" y="1341438"/>
            <a:ext cx="7019925" cy="1200329"/>
          </a:xfrm>
          <a:prstGeom prst="rect">
            <a:avLst/>
          </a:prstGeom>
          <a:noFill/>
          <a:ln w="9525">
            <a:noFill/>
            <a:miter lim="800000"/>
            <a:headEnd/>
            <a:tailEnd/>
          </a:ln>
        </p:spPr>
        <p:txBody>
          <a:bodyPr>
            <a:spAutoFit/>
          </a:bodyPr>
          <a:lstStyle/>
          <a:p>
            <a:pPr algn="ctr" eaLnBrk="1" hangingPunct="1"/>
            <a:endParaRPr lang="en-US" sz="2400" dirty="0">
              <a:latin typeface="Arial Black" pitchFamily="34" charset="0"/>
            </a:endParaRPr>
          </a:p>
          <a:p>
            <a:pPr algn="ctr" eaLnBrk="1" hangingPunct="1"/>
            <a:r>
              <a:rPr lang="en-US" sz="2400" dirty="0" smtClean="0">
                <a:latin typeface="Arial Black" pitchFamily="34" charset="0"/>
              </a:rPr>
              <a:t>PRESENTATION TO THE PORTFOLIO </a:t>
            </a:r>
            <a:r>
              <a:rPr lang="en-US" sz="2400" dirty="0">
                <a:latin typeface="Arial Black" pitchFamily="34" charset="0"/>
              </a:rPr>
              <a:t>COMMITTEE ON HEALTH</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xfrm>
            <a:off x="4572000" y="6165850"/>
            <a:ext cx="1089025" cy="365125"/>
          </a:xfrm>
          <a:noFill/>
          <a:ln>
            <a:miter lim="800000"/>
            <a:headEnd/>
            <a:tailEnd/>
          </a:ln>
        </p:spPr>
        <p:txBody>
          <a:bodyPr/>
          <a:lstStyle/>
          <a:p>
            <a:fld id="{B096C045-3114-4111-9D86-C6ED48603045}" type="slidenum">
              <a:rPr lang="en-ZA" smtClean="0"/>
              <a:pPr/>
              <a:t>10</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1</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
        <p:nvSpPr>
          <p:cNvPr id="16388" name="Rectangle 2"/>
          <p:cNvSpPr>
            <a:spLocks noChangeArrowheads="1"/>
          </p:cNvSpPr>
          <p:nvPr/>
        </p:nvSpPr>
        <p:spPr bwMode="auto">
          <a:xfrm>
            <a:off x="179388" y="1320800"/>
            <a:ext cx="8501062" cy="3970338"/>
          </a:xfrm>
          <a:prstGeom prst="rect">
            <a:avLst/>
          </a:prstGeom>
          <a:solidFill>
            <a:schemeClr val="bg1"/>
          </a:solidFill>
          <a:ln w="9525">
            <a:noFill/>
            <a:miter lim="800000"/>
            <a:headEnd/>
            <a:tailEnd/>
          </a:ln>
        </p:spPr>
        <p:txBody>
          <a:bodyPr anchor="ctr">
            <a:spAutoFit/>
          </a:bodyPr>
          <a:lstStyle/>
          <a:p>
            <a:pPr algn="just"/>
            <a:r>
              <a:rPr lang="en-US" sz="1400">
                <a:latin typeface="Arial Black" pitchFamily="34" charset="0"/>
                <a:cs typeface="Times New Roman" pitchFamily="18" charset="0"/>
              </a:rPr>
              <a:t>Turn-around time on staff recruitment processes: </a:t>
            </a:r>
          </a:p>
          <a:p>
            <a:pPr algn="just"/>
            <a:endParaRPr lang="en-US" sz="1400">
              <a:latin typeface="Arial Black" pitchFamily="34" charset="0"/>
              <a:cs typeface="Times New Roman" pitchFamily="18" charset="0"/>
            </a:endParaRPr>
          </a:p>
          <a:p>
            <a:pPr lvl="1" algn="just"/>
            <a:r>
              <a:rPr lang="en-US" sz="1400">
                <a:latin typeface="Arial Black" pitchFamily="34" charset="0"/>
                <a:cs typeface="Times New Roman" pitchFamily="18" charset="0"/>
              </a:rPr>
              <a:t>The Department measured itself against a stringent 4-months target; however the DPSA target in Public Service is 6 months. For this reporting period, NDoH met the 6 months target, even though there were challenges in meeting the 4 months target.  NDoH has engaged the institutions responsible for the prerequisite verification of qualifications of selected candidates in order to improve the processes. </a:t>
            </a:r>
          </a:p>
          <a:p>
            <a:pPr lvl="1" algn="just"/>
            <a:endParaRPr lang="en-US" sz="1400">
              <a:latin typeface="Arial Black" pitchFamily="34" charset="0"/>
              <a:cs typeface="Times New Roman" pitchFamily="18" charset="0"/>
            </a:endParaRPr>
          </a:p>
          <a:p>
            <a:pPr lvl="1" algn="just"/>
            <a:r>
              <a:rPr lang="en-GB" sz="1400">
                <a:latin typeface="Arial Black" pitchFamily="34" charset="0"/>
              </a:rPr>
              <a:t>In the 2016/17 financial year, the Departmental target has been aligned with the DPSA target of six months. </a:t>
            </a:r>
          </a:p>
          <a:p>
            <a:pPr algn="just"/>
            <a:endParaRPr lang="en-GB" sz="1400">
              <a:latin typeface="Arial Black" pitchFamily="34" charset="0"/>
            </a:endParaRPr>
          </a:p>
          <a:p>
            <a:pPr algn="just"/>
            <a:r>
              <a:rPr lang="en-GB" sz="1400">
                <a:latin typeface="Arial Black" pitchFamily="34" charset="0"/>
              </a:rPr>
              <a:t>Performance Agreements for SMS:</a:t>
            </a:r>
          </a:p>
          <a:p>
            <a:pPr algn="just"/>
            <a:endParaRPr lang="en-GB" sz="1400">
              <a:latin typeface="Arial Black" pitchFamily="34" charset="0"/>
            </a:endParaRPr>
          </a:p>
          <a:p>
            <a:pPr lvl="1" algn="just"/>
            <a:r>
              <a:rPr lang="en-GB" sz="1400">
                <a:latin typeface="Arial Black" pitchFamily="34" charset="0"/>
              </a:rPr>
              <a:t>95% of SMS managers signed performance agreements with supervisors within the stipulated 3 months deadline. 3 SMS signed after the 3 months deadline. </a:t>
            </a:r>
          </a:p>
          <a:p>
            <a:pPr lvl="1" algn="just"/>
            <a:endParaRPr lang="en-GB" sz="1400">
              <a:latin typeface="Arial Black" pitchFamily="34" charset="0"/>
            </a:endParaRPr>
          </a:p>
          <a:p>
            <a:pPr lvl="1" algn="just"/>
            <a:r>
              <a:rPr lang="en-GB" sz="1400">
                <a:latin typeface="Arial Black" pitchFamily="34" charset="0"/>
              </a:rPr>
              <a:t>In the 2017/18 financial year, the target will be 100%</a:t>
            </a:r>
            <a:endParaRPr lang="en-US" sz="1400">
              <a:latin typeface="Arial Black" pitchFamily="34" charset="0"/>
              <a:cs typeface="Times New Roman" pitchFamily="18" charset="0"/>
            </a:endParaRPr>
          </a:p>
        </p:txBody>
      </p:sp>
      <p:sp>
        <p:nvSpPr>
          <p:cNvPr id="16389"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US" sz="100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2 : HEALTH PLANNING AND SYSTEMS ENABLEMENT </a:t>
            </a:r>
          </a:p>
          <a:p>
            <a:pPr algn="ctr" eaLnBrk="1" hangingPunct="1">
              <a:defRPr/>
            </a:pPr>
            <a:r>
              <a:rPr lang="en-ZA" sz="2400" b="1" dirty="0">
                <a:solidFill>
                  <a:schemeClr val="tx1"/>
                </a:solidFill>
                <a:latin typeface="Arial Black" pitchFamily="34" charset="0"/>
              </a:rPr>
              <a:t> </a:t>
            </a:r>
          </a:p>
        </p:txBody>
      </p:sp>
      <p:sp>
        <p:nvSpPr>
          <p:cNvPr id="17414" name="Slide Number Placeholder 19"/>
          <p:cNvSpPr txBox="1">
            <a:spLocks/>
          </p:cNvSpPr>
          <p:nvPr/>
        </p:nvSpPr>
        <p:spPr bwMode="auto">
          <a:xfrm>
            <a:off x="4643438" y="6308725"/>
            <a:ext cx="2133600" cy="365125"/>
          </a:xfrm>
          <a:prstGeom prst="rect">
            <a:avLst/>
          </a:prstGeom>
          <a:noFill/>
          <a:ln w="9525">
            <a:noFill/>
            <a:miter lim="800000"/>
            <a:headEnd/>
            <a:tailEnd/>
          </a:ln>
        </p:spPr>
        <p:txBody>
          <a:bodyPr/>
          <a:lstStyle/>
          <a:p>
            <a:pPr eaLnBrk="1" hangingPunct="1"/>
            <a:r>
              <a:rPr lang="en-US"/>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xfrm>
            <a:off x="0" y="1484313"/>
            <a:ext cx="9144000" cy="4392612"/>
          </a:xfrm>
          <a:ln>
            <a:miter lim="800000"/>
            <a:headEnd/>
            <a:tailEnd/>
          </a:ln>
        </p:spPr>
        <p:txBody>
          <a:bodyPr vert="horz" wrap="square" lIns="91440" tIns="45720" rIns="91440" bIns="45720" numCol="1" anchor="t" anchorCtr="0" compatLnSpc="1">
            <a:prstTxWarp prst="textNoShape">
              <a:avLst/>
            </a:prstTxWarp>
          </a:bodyPr>
          <a:lstStyle/>
          <a:p>
            <a:pPr>
              <a:defRPr/>
            </a:pPr>
            <a:r>
              <a:rPr lang="en-GB" sz="1600" dirty="0" smtClean="0">
                <a:latin typeface="Arial Black" pitchFamily="34" charset="0"/>
                <a:cs typeface="Arial" charset="0"/>
              </a:rPr>
              <a:t>The Minister of Health published the White Paper on National Health Insurance on 11 December 2015 in Government Gazette No. 39506 as part of the public comment process</a:t>
            </a:r>
          </a:p>
          <a:p>
            <a:pPr>
              <a:defRPr/>
            </a:pPr>
            <a:endParaRPr lang="en-GB" sz="1600" dirty="0" smtClean="0">
              <a:latin typeface="Arial Black" pitchFamily="34" charset="0"/>
              <a:cs typeface="Arial" charset="0"/>
            </a:endParaRPr>
          </a:p>
          <a:p>
            <a:pPr>
              <a:defRPr/>
            </a:pPr>
            <a:r>
              <a:rPr lang="en-GB" sz="1600" dirty="0" smtClean="0">
                <a:latin typeface="Arial Black" pitchFamily="34" charset="0"/>
                <a:cs typeface="Arial" charset="0"/>
              </a:rPr>
              <a:t>In addition, the Minister formally established six National Health Insurance work-streams staffed by Departmental and external technical staff to support the work on the phased implementation of National Health Insurance</a:t>
            </a:r>
          </a:p>
          <a:p>
            <a:pPr>
              <a:buFont typeface="Arial" charset="0"/>
              <a:buNone/>
              <a:defRPr/>
            </a:pPr>
            <a:endParaRPr lang="en-GB" sz="1600" dirty="0" smtClean="0">
              <a:latin typeface="Arial Black" pitchFamily="34" charset="0"/>
              <a:cs typeface="Arial" charset="0"/>
            </a:endParaRPr>
          </a:p>
          <a:p>
            <a:pPr marL="285750" indent="-285750">
              <a:defRPr/>
            </a:pPr>
            <a:r>
              <a:rPr lang="en-ZA" sz="1600" dirty="0" smtClean="0">
                <a:latin typeface="Arial Black" pitchFamily="34" charset="0"/>
              </a:rPr>
              <a:t>The comment period on the White Paper has ended</a:t>
            </a:r>
          </a:p>
          <a:p>
            <a:pPr marL="285750" indent="-285750">
              <a:buFont typeface="Arial" charset="0"/>
              <a:buNone/>
              <a:defRPr/>
            </a:pPr>
            <a:endParaRPr lang="en-ZA" sz="1600" dirty="0" smtClean="0">
              <a:latin typeface="Arial Black" pitchFamily="34" charset="0"/>
            </a:endParaRPr>
          </a:p>
          <a:p>
            <a:pPr marL="285750" indent="-285750">
              <a:defRPr/>
            </a:pPr>
            <a:r>
              <a:rPr lang="en-ZA" sz="1600" dirty="0" smtClean="0">
                <a:latin typeface="Arial Black" pitchFamily="34" charset="0"/>
              </a:rPr>
              <a:t>NHI work streams are designing recommendations for implementation</a:t>
            </a:r>
          </a:p>
          <a:p>
            <a:pPr>
              <a:buFont typeface="Arial" charset="0"/>
              <a:buNone/>
              <a:defRPr/>
            </a:pPr>
            <a:endParaRPr lang="en-US" sz="1600" dirty="0" smtClean="0">
              <a:latin typeface="Arial Black" pitchFamily="34" charset="0"/>
              <a:cs typeface="Arial" charset="0"/>
            </a:endParaRPr>
          </a:p>
          <a:p>
            <a:pPr>
              <a:buFont typeface="Arial" charset="0"/>
              <a:buNone/>
              <a:defRPr/>
            </a:pPr>
            <a:endParaRPr lang="en-US" sz="1600" dirty="0" smtClean="0">
              <a:latin typeface="Arial Black" pitchFamily="34" charset="0"/>
              <a:cs typeface="Arial" charset="0"/>
            </a:endParaRPr>
          </a:p>
          <a:p>
            <a:pPr lvl="1">
              <a:buFont typeface="Arial" charset="0"/>
              <a:buNone/>
              <a:defRPr/>
            </a:pPr>
            <a:endParaRPr lang="en-ZA" sz="1600" dirty="0" smtClean="0">
              <a:latin typeface="Arial Black" pitchFamily="34" charset="0"/>
              <a:cs typeface="Arial" charset="0"/>
            </a:endParaRPr>
          </a:p>
          <a:p>
            <a:pPr>
              <a:buFont typeface="Arial" charset="0"/>
              <a:buNone/>
              <a:defRPr/>
            </a:pPr>
            <a:endParaRPr lang="en-ZA" sz="1600" dirty="0" smtClean="0">
              <a:latin typeface="Arial Black" pitchFamily="34" charset="0"/>
              <a:cs typeface="Arial" charset="0"/>
            </a:endParaRPr>
          </a:p>
          <a:p>
            <a:pPr>
              <a:defRPr/>
            </a:pPr>
            <a:endParaRPr lang="en-ZA" sz="1600" dirty="0" smtClean="0">
              <a:latin typeface="Arial Black" pitchFamily="34" charset="0"/>
              <a:cs typeface="Arial" charset="0"/>
            </a:endParaRPr>
          </a:p>
          <a:p>
            <a:pPr>
              <a:defRPr/>
            </a:pPr>
            <a:endParaRPr lang="en-ZA" sz="1600" dirty="0" smtClean="0">
              <a:latin typeface="Arial Black" pitchFamily="34" charset="0"/>
              <a:cs typeface="Arial" charset="0"/>
            </a:endParaRPr>
          </a:p>
        </p:txBody>
      </p:sp>
      <p:sp>
        <p:nvSpPr>
          <p:cNvPr id="18435" name="Rectangle 5"/>
          <p:cNvSpPr>
            <a:spLocks noChangeArrowheads="1"/>
          </p:cNvSpPr>
          <p:nvPr/>
        </p:nvSpPr>
        <p:spPr bwMode="auto">
          <a:xfrm>
            <a:off x="0" y="1125538"/>
            <a:ext cx="8715375" cy="400050"/>
          </a:xfrm>
          <a:prstGeom prst="rect">
            <a:avLst/>
          </a:prstGeom>
          <a:noFill/>
          <a:ln w="9525">
            <a:noFill/>
            <a:miter lim="800000"/>
            <a:headEnd/>
            <a:tailEnd/>
          </a:ln>
        </p:spPr>
        <p:txBody>
          <a:bodyPr>
            <a:spAutoFit/>
          </a:bodyPr>
          <a:lstStyle/>
          <a:p>
            <a:pPr>
              <a:buFont typeface="Arial" charset="0"/>
              <a:buNone/>
            </a:pPr>
            <a:r>
              <a:rPr lang="en-ZA" sz="2000" b="1"/>
              <a:t>National Health Insurance (NHI)</a:t>
            </a:r>
          </a:p>
        </p:txBody>
      </p:sp>
      <p:sp>
        <p:nvSpPr>
          <p:cNvPr id="1843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600" smtClean="0">
                <a:solidFill>
                  <a:schemeClr val="bg1"/>
                </a:solidFill>
              </a:rPr>
              <a:t> </a:t>
            </a:r>
            <a:r>
              <a:rPr lang="en-ZA" sz="3200" smtClean="0">
                <a:solidFill>
                  <a:schemeClr val="bg1"/>
                </a:solidFill>
              </a:rPr>
              <a:t> </a:t>
            </a:r>
            <a:r>
              <a:rPr lang="en-ZA" sz="3600" b="1" smtClean="0">
                <a:solidFill>
                  <a:schemeClr val="bg1"/>
                </a:solidFill>
              </a:rPr>
              <a:t>Programme 2 </a:t>
            </a:r>
            <a:r>
              <a:rPr lang="en-ZA" sz="3200" smtClean="0">
                <a:solidFill>
                  <a:schemeClr val="bg1"/>
                </a:solidFill>
              </a:rPr>
              <a:t/>
            </a:r>
            <a:br>
              <a:rPr lang="en-ZA" sz="3200" smtClean="0">
                <a:solidFill>
                  <a:schemeClr val="bg1"/>
                </a:solidFill>
              </a:rPr>
            </a:br>
            <a:r>
              <a:rPr lang="en-ZA" sz="2000" smtClean="0"/>
              <a:t/>
            </a:r>
            <a:br>
              <a:rPr lang="en-ZA" sz="2000" smtClean="0"/>
            </a:br>
            <a:r>
              <a:rPr lang="en-ZA" sz="3600" smtClean="0">
                <a:solidFill>
                  <a:schemeClr val="bg1"/>
                </a:solidFill>
              </a:rPr>
              <a:t/>
            </a:r>
            <a:br>
              <a:rPr lang="en-ZA" sz="3600" smtClean="0">
                <a:solidFill>
                  <a:schemeClr val="bg1"/>
                </a:solidFill>
              </a:rPr>
            </a:br>
            <a:r>
              <a:rPr lang="en-ZA" sz="3600" smtClean="0">
                <a:solidFill>
                  <a:schemeClr val="bg1"/>
                </a:solidFill>
              </a:rPr>
              <a:t/>
            </a:r>
            <a:br>
              <a:rPr lang="en-ZA" sz="3600" smtClean="0">
                <a:solidFill>
                  <a:schemeClr val="bg1"/>
                </a:solidFill>
              </a:rPr>
            </a:br>
            <a:endParaRPr lang="en-ZA" sz="3600" smtClean="0">
              <a:solidFill>
                <a:schemeClr val="bg1"/>
              </a:solidFill>
            </a:endParaRPr>
          </a:p>
        </p:txBody>
      </p:sp>
      <p:sp>
        <p:nvSpPr>
          <p:cNvPr id="18437" name="Slide Number Placeholder 5"/>
          <p:cNvSpPr>
            <a:spLocks noGrp="1"/>
          </p:cNvSpPr>
          <p:nvPr>
            <p:ph type="sldNum" sz="quarter" idx="12"/>
          </p:nvPr>
        </p:nvSpPr>
        <p:spPr bwMode="auto">
          <a:xfrm>
            <a:off x="3348038" y="6308725"/>
            <a:ext cx="1981200" cy="366713"/>
          </a:xfrm>
          <a:noFill/>
          <a:ln>
            <a:miter lim="800000"/>
            <a:headEnd/>
            <a:tailEnd/>
          </a:ln>
        </p:spPr>
        <p:txBody>
          <a:bodyPr/>
          <a:lstStyle/>
          <a:p>
            <a:pPr algn="ctr"/>
            <a:fld id="{52923AD0-7D0C-43AC-9EFE-D0F971C23345}" type="slidenum">
              <a:rPr lang="en-ZA" smtClean="0">
                <a:latin typeface="Arial" charset="0"/>
              </a:rPr>
              <a:pPr algn="ctr"/>
              <a:t>12</a:t>
            </a:fld>
            <a:endParaRPr lang="en-ZA"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588" y="0"/>
            <a:ext cx="8229601"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ZA" sz="1200" smtClean="0">
                <a:solidFill>
                  <a:schemeClr val="bg1"/>
                </a:solidFill>
                <a:latin typeface="Arial Black" pitchFamily="34" charset="0"/>
              </a:rPr>
              <a:t/>
            </a:r>
            <a:br>
              <a:rPr lang="en-ZA" sz="1200" smtClean="0">
                <a:solidFill>
                  <a:schemeClr val="bg1"/>
                </a:solidFill>
                <a:latin typeface="Arial Black" pitchFamily="34" charset="0"/>
              </a:rPr>
            </a:br>
            <a:r>
              <a:rPr lang="en-ZA" sz="2800" smtClean="0">
                <a:solidFill>
                  <a:schemeClr val="bg1"/>
                </a:solidFill>
                <a:latin typeface="Arial Black" pitchFamily="34" charset="0"/>
              </a:rPr>
              <a:t>NHI Workstreams</a:t>
            </a:r>
            <a:endParaRPr lang="en-ZA" sz="2800" smtClean="0">
              <a:latin typeface="Arial Black" pitchFamily="34" charset="0"/>
            </a:endParaRPr>
          </a:p>
        </p:txBody>
      </p:sp>
      <p:pic>
        <p:nvPicPr>
          <p:cNvPr id="19459" name="Picture 5"/>
          <p:cNvPicPr>
            <a:picLocks noChangeAspect="1"/>
          </p:cNvPicPr>
          <p:nvPr/>
        </p:nvPicPr>
        <p:blipFill>
          <a:blip r:embed="rId2" cstate="print"/>
          <a:srcRect/>
          <a:stretch>
            <a:fillRect/>
          </a:stretch>
        </p:blipFill>
        <p:spPr bwMode="auto">
          <a:xfrm>
            <a:off x="457200" y="1117600"/>
            <a:ext cx="8229600" cy="4327525"/>
          </a:xfrm>
          <a:prstGeom prst="rect">
            <a:avLst/>
          </a:prstGeom>
          <a:noFill/>
          <a:ln w="9525">
            <a:noFill/>
            <a:miter lim="800000"/>
            <a:headEnd/>
            <a:tailEnd/>
          </a:ln>
        </p:spPr>
      </p:pic>
      <p:sp>
        <p:nvSpPr>
          <p:cNvPr id="26629" name="Footer Placeholder 3"/>
          <p:cNvSpPr>
            <a:spLocks noGrp="1"/>
          </p:cNvSpPr>
          <p:nvPr>
            <p:ph type="ftr" sz="quarter" idx="11"/>
          </p:nvPr>
        </p:nvSpPr>
        <p:spPr bwMode="auto">
          <a:xfrm>
            <a:off x="4716463" y="6308725"/>
            <a:ext cx="682625" cy="365125"/>
          </a:xfrm>
          <a:ln>
            <a:miter lim="800000"/>
            <a:headEnd/>
            <a:tailEnd/>
          </a:ln>
        </p:spPr>
        <p:txBody>
          <a:bodyPr vert="horz" wrap="square" lIns="91440" tIns="45720" rIns="91440" bIns="45720" numCol="1" anchor="t" anchorCtr="0" compatLnSpc="1">
            <a:prstTxWarp prst="textNoShape">
              <a:avLst/>
            </a:prstTxWarp>
          </a:bodyPr>
          <a:lstStyle/>
          <a:p>
            <a:pPr>
              <a:defRPr/>
            </a:pPr>
            <a:r>
              <a:rPr lang="en-ZA" dirty="0" smtClean="0"/>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0"/>
            <a:ext cx="7143750" cy="1028700"/>
          </a:xfrm>
          <a:noFill/>
          <a:ln>
            <a:miter lim="800000"/>
            <a:headEnd/>
            <a:tailEnd/>
          </a:ln>
        </p:spPr>
        <p:txBody>
          <a:bodyPr vert="horz" wrap="square" lIns="91440" tIns="45720" rIns="91440" bIns="45720" numCol="1" anchor="t" anchorCtr="0" compatLnSpc="1">
            <a:prstTxWarp prst="textNoShape">
              <a:avLst/>
            </a:prstTxWarp>
          </a:bodyPr>
          <a:lstStyle/>
          <a:p>
            <a:pPr algn="l"/>
            <a:r>
              <a:rPr lang="en-ZA" sz="1800" b="1" smtClean="0">
                <a:solidFill>
                  <a:schemeClr val="bg1"/>
                </a:solidFill>
                <a:latin typeface="Arial Black" pitchFamily="34" charset="0"/>
              </a:rPr>
              <a:t/>
            </a:r>
            <a:br>
              <a:rPr lang="en-ZA" sz="1800" b="1" smtClean="0">
                <a:solidFill>
                  <a:schemeClr val="bg1"/>
                </a:solidFill>
                <a:latin typeface="Arial Black" pitchFamily="34" charset="0"/>
              </a:rPr>
            </a:br>
            <a:r>
              <a:rPr lang="en-ZA" sz="1800" b="1" smtClean="0">
                <a:solidFill>
                  <a:schemeClr val="bg1"/>
                </a:solidFill>
                <a:latin typeface="Arial Black" pitchFamily="34" charset="0"/>
              </a:rPr>
              <a:t>Types of Issues that the Work Streams are addressing</a:t>
            </a:r>
          </a:p>
        </p:txBody>
      </p:sp>
      <p:sp>
        <p:nvSpPr>
          <p:cNvPr id="20483" name="Content Placeholder 2"/>
          <p:cNvSpPr>
            <a:spLocks noGrp="1"/>
          </p:cNvSpPr>
          <p:nvPr>
            <p:ph idx="1"/>
          </p:nvPr>
        </p:nvSpPr>
        <p:spPr bwMode="auto">
          <a:xfrm>
            <a:off x="11113" y="1125538"/>
            <a:ext cx="9132887" cy="5616575"/>
          </a:xfrm>
          <a:noFill/>
          <a:ln>
            <a:miter lim="800000"/>
            <a:headEnd/>
            <a:tailEnd/>
          </a:ln>
        </p:spPr>
        <p:txBody>
          <a:bodyPr vert="horz" wrap="square" lIns="91440" tIns="45720" rIns="91440" bIns="45720" numCol="1" anchor="t" anchorCtr="0" compatLnSpc="1">
            <a:prstTxWarp prst="textNoShape">
              <a:avLst/>
            </a:prstTxWarp>
          </a:bodyPr>
          <a:lstStyle/>
          <a:p>
            <a:r>
              <a:rPr lang="en-ZA" sz="1600" smtClean="0">
                <a:latin typeface="Arial" charset="0"/>
                <a:cs typeface="Arial" charset="0"/>
              </a:rPr>
              <a:t>Work Streams will develop recommendations on implementation and phasing, focussing on, but not limited to, issues relating to:</a:t>
            </a:r>
          </a:p>
          <a:p>
            <a:endParaRPr lang="en-ZA" sz="1000" smtClean="0">
              <a:latin typeface="Arial" charset="0"/>
              <a:cs typeface="Arial" charset="0"/>
            </a:endParaRPr>
          </a:p>
          <a:p>
            <a:pPr lvl="1"/>
            <a:r>
              <a:rPr lang="en-ZA" sz="1600" smtClean="0">
                <a:latin typeface="Arial" charset="0"/>
                <a:cs typeface="Arial" charset="0"/>
              </a:rPr>
              <a:t>What Financing is feasible?</a:t>
            </a:r>
          </a:p>
          <a:p>
            <a:pPr lvl="1"/>
            <a:r>
              <a:rPr lang="en-ZA" sz="1600" smtClean="0">
                <a:latin typeface="Arial" charset="0"/>
                <a:cs typeface="Arial" charset="0"/>
              </a:rPr>
              <a:t>Legal and Regulatory Environment</a:t>
            </a:r>
          </a:p>
          <a:p>
            <a:pPr lvl="1"/>
            <a:r>
              <a:rPr lang="en-ZA" sz="1600" smtClean="0">
                <a:latin typeface="Arial" charset="0"/>
                <a:cs typeface="Arial" charset="0"/>
              </a:rPr>
              <a:t>Governance</a:t>
            </a:r>
          </a:p>
          <a:p>
            <a:pPr lvl="1"/>
            <a:r>
              <a:rPr lang="en-ZA" sz="1600" smtClean="0">
                <a:latin typeface="Arial" charset="0"/>
                <a:cs typeface="Arial" charset="0"/>
              </a:rPr>
              <a:t>Standards for Providers</a:t>
            </a:r>
          </a:p>
          <a:p>
            <a:pPr lvl="1"/>
            <a:r>
              <a:rPr lang="en-ZA" sz="1600" smtClean="0">
                <a:latin typeface="Arial" charset="0"/>
                <a:cs typeface="Arial" charset="0"/>
              </a:rPr>
              <a:t>Building Capacity</a:t>
            </a:r>
          </a:p>
          <a:p>
            <a:pPr lvl="1"/>
            <a:r>
              <a:rPr lang="en-ZA" sz="1600" smtClean="0">
                <a:latin typeface="Arial" charset="0"/>
                <a:cs typeface="Arial" charset="0"/>
              </a:rPr>
              <a:t>Operational requirements</a:t>
            </a:r>
          </a:p>
          <a:p>
            <a:pPr lvl="1"/>
            <a:r>
              <a:rPr lang="en-ZA" sz="1600" smtClean="0">
                <a:latin typeface="Arial" charset="0"/>
                <a:cs typeface="Arial" charset="0"/>
              </a:rPr>
              <a:t>Beneficiary identification and enrolment.</a:t>
            </a:r>
          </a:p>
          <a:p>
            <a:pPr lvl="1"/>
            <a:r>
              <a:rPr lang="en-ZA" sz="1600" smtClean="0">
                <a:latin typeface="Arial" charset="0"/>
                <a:cs typeface="Arial" charset="0"/>
              </a:rPr>
              <a:t>How providers are organised (individual, networks, institutional, referral systems)?</a:t>
            </a:r>
          </a:p>
          <a:p>
            <a:pPr lvl="1"/>
            <a:r>
              <a:rPr lang="en-ZA" sz="1600" smtClean="0">
                <a:latin typeface="Arial" charset="0"/>
                <a:cs typeface="Arial" charset="0"/>
              </a:rPr>
              <a:t>Determine the provider payment methods for the different levels of care. </a:t>
            </a:r>
          </a:p>
          <a:p>
            <a:pPr lvl="1"/>
            <a:r>
              <a:rPr lang="en-ZA" sz="1600" smtClean="0">
                <a:latin typeface="Arial" charset="0"/>
                <a:cs typeface="Arial" charset="0"/>
              </a:rPr>
              <a:t>Determine if there are performance based payments how will this be monitored. </a:t>
            </a:r>
          </a:p>
          <a:p>
            <a:pPr lvl="1"/>
            <a:r>
              <a:rPr lang="en-ZA" sz="1600" smtClean="0">
                <a:latin typeface="Arial" charset="0"/>
                <a:cs typeface="Arial" charset="0"/>
              </a:rPr>
              <a:t>How are performance be monitored and quality determined?</a:t>
            </a:r>
          </a:p>
          <a:p>
            <a:pPr lvl="1">
              <a:lnSpc>
                <a:spcPct val="80000"/>
              </a:lnSpc>
            </a:pPr>
            <a:r>
              <a:rPr lang="en-ZA" sz="1600" smtClean="0">
                <a:latin typeface="Arial" charset="0"/>
                <a:cs typeface="Arial" charset="0"/>
              </a:rPr>
              <a:t>Draft a statement of the benefits package, including criteria that should guide the design of the benefits package.</a:t>
            </a:r>
          </a:p>
        </p:txBody>
      </p:sp>
      <p:sp>
        <p:nvSpPr>
          <p:cNvPr id="27652" name="Footer Placeholder 3"/>
          <p:cNvSpPr>
            <a:spLocks noGrp="1"/>
          </p:cNvSpPr>
          <p:nvPr>
            <p:ph type="ftr" sz="quarter" idx="11"/>
          </p:nvPr>
        </p:nvSpPr>
        <p:spPr bwMode="auto">
          <a:xfrm>
            <a:off x="4716463" y="6308725"/>
            <a:ext cx="684212" cy="365125"/>
          </a:xfrm>
          <a:ln>
            <a:miter lim="800000"/>
            <a:headEnd/>
            <a:tailEnd/>
          </a:ln>
        </p:spPr>
        <p:txBody>
          <a:bodyPr vert="horz" wrap="square" lIns="91440" tIns="45720" rIns="91440" bIns="45720" numCol="1" anchor="t" anchorCtr="0" compatLnSpc="1">
            <a:prstTxWarp prst="textNoShape">
              <a:avLst/>
            </a:prstTxWarp>
          </a:bodyPr>
          <a:lstStyle/>
          <a:p>
            <a:pPr>
              <a:defRPr/>
            </a:pPr>
            <a:r>
              <a:rPr lang="en-ZA" dirty="0" smtClean="0"/>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150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368675"/>
        </p:xfrm>
        <a:graphic>
          <a:graphicData uri="http://schemas.openxmlformats.org/drawingml/2006/table">
            <a:tbl>
              <a:tblPr firstRow="1" bandRow="1">
                <a:tableStyleId>{5C22544A-7EE6-4342-B048-85BDC9FD1C3A}</a:tableStyleId>
              </a:tblPr>
              <a:tblGrid>
                <a:gridCol w="2286000"/>
                <a:gridCol w="2286000"/>
                <a:gridCol w="2286000"/>
                <a:gridCol w="2286000"/>
              </a:tblGrid>
              <a:tr h="25084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395625">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Achieve Universal Health Coverage through the phased implementation of the National Health Insurance(NHI) 	</a:t>
                      </a:r>
                    </a:p>
                    <a:p>
                      <a:r>
                        <a:rPr lang="en-ZA" sz="1000" kern="1200" baseline="0" dirty="0" smtClean="0">
                          <a:solidFill>
                            <a:schemeClr val="dk1"/>
                          </a:solidFill>
                          <a:latin typeface="Arial Black" pitchFamily="34" charset="0"/>
                          <a:ea typeface="+mn-ea"/>
                          <a:cs typeface="+mn-cs"/>
                        </a:rPr>
                        <a:t>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White Paper on NHI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Finalise and publish White Paper on NHI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smtClean="0">
                          <a:solidFill>
                            <a:schemeClr val="dk1"/>
                          </a:solidFill>
                          <a:latin typeface="Arial Black" pitchFamily="34" charset="0"/>
                          <a:ea typeface="+mn-ea"/>
                          <a:cs typeface="+mn-cs"/>
                        </a:rPr>
                        <a:t>The White Paper on NHI was published for public comments on 11 December 2015 	</a:t>
                      </a:r>
                    </a:p>
                  </a:txBody>
                  <a:tcPr marL="68580" marR="68580" marT="0" marB="0"/>
                </a:tc>
              </a:tr>
              <a:tr h="976029">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Legislation for NHI 	</a:t>
                      </a:r>
                    </a:p>
                    <a:p>
                      <a:r>
                        <a:rPr lang="en-ZA" sz="1000" kern="1200" baseline="0" dirty="0" smtClean="0">
                          <a:solidFill>
                            <a:schemeClr val="dk1"/>
                          </a:solidFill>
                          <a:latin typeface="Arial Black" pitchFamily="34" charset="0"/>
                          <a:ea typeface="+mn-ea"/>
                          <a:cs typeface="+mn-cs"/>
                        </a:rPr>
                        <a:t>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Publication of White Paper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The White Paper on NHI was published for public comments on 11 December 2015 (Gazette No. 39506). The draft legislation will be prepared once the White Paper is finalised 	</a:t>
                      </a:r>
                    </a:p>
                  </a:txBody>
                  <a:tcPr marL="68580" marR="68580" marT="0" marB="0"/>
                </a:tc>
              </a:tr>
              <a:tr h="685648">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Establishment of the National Health Insurance Fund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Funding Modality for the National Health Insurance </a:t>
                      </a:r>
                    </a:p>
                    <a:p>
                      <a:r>
                        <a:rPr lang="en-ZA" sz="1000" kern="1200" baseline="0" dirty="0" smtClean="0">
                          <a:solidFill>
                            <a:schemeClr val="dk1"/>
                          </a:solidFill>
                          <a:latin typeface="Arial Black" pitchFamily="34" charset="0"/>
                          <a:ea typeface="+mn-ea"/>
                          <a:cs typeface="+mn-cs"/>
                        </a:rPr>
                        <a:t>developed Fund including budget reallocation for the district primary health care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White Paper on NHI outlines the alternative funding options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68580" marR="68580" marT="0" marB="0"/>
                </a:tc>
              </a:tr>
              <a:tr h="685648">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Review annual dispensing fee 	</a:t>
                      </a:r>
                    </a:p>
                  </a:txBody>
                  <a:tcPr marL="0" marR="0" marT="0" marB="0"/>
                </a:tc>
                <a:tc>
                  <a:txBody>
                    <a:bodyPr/>
                    <a:lstStyle/>
                    <a:p>
                      <a:r>
                        <a:rPr lang="en-ZA" sz="1000" kern="1200" baseline="0" dirty="0" smtClean="0">
                          <a:solidFill>
                            <a:schemeClr val="dk1"/>
                          </a:solidFill>
                          <a:latin typeface="Arial Black" pitchFamily="34" charset="0"/>
                          <a:ea typeface="+mn-ea"/>
                          <a:cs typeface="+mn-cs"/>
                        </a:rPr>
                        <a:t>Review of the 2015/16 dispensing fee in determining the 2016/17 maximum dispensing fee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2015/16 dispensing fee for pharmacists was reviewed and the current fee was published on 5 February 2016</a:t>
                      </a:r>
                    </a:p>
                  </a:txBody>
                  <a:tcPr marL="68580" marR="68580" marT="0" marB="0"/>
                </a:tc>
              </a:tr>
            </a:tbl>
          </a:graphicData>
        </a:graphic>
      </p:graphicFrame>
      <p:sp>
        <p:nvSpPr>
          <p:cNvPr id="21540"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0C4E6861-3629-4C98-94C8-6C98B38F3E04}" type="slidenum">
              <a:rPr lang="en-ZA"/>
              <a:pPr algn="ctr"/>
              <a:t>15</a:t>
            </a:fld>
            <a:endParaRPr lang="en-Z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
          </p:nvPr>
        </p:nvSpPr>
        <p:spPr bwMode="auto">
          <a:xfrm>
            <a:off x="0" y="981075"/>
            <a:ext cx="9036050" cy="4937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r>
              <a:rPr lang="en-GB" sz="1800" b="1" smtClean="0">
                <a:latin typeface="Arial" charset="0"/>
                <a:cs typeface="Arial" charset="0"/>
              </a:rPr>
              <a:t>Sector-wide Procurement</a:t>
            </a:r>
          </a:p>
          <a:p>
            <a:pPr eaLnBrk="1" hangingPunct="1">
              <a:buFont typeface="Arial" charset="0"/>
              <a:buNone/>
            </a:pPr>
            <a:endParaRPr lang="en-GB" sz="1800" b="1" smtClean="0">
              <a:latin typeface="Arial" charset="0"/>
              <a:cs typeface="Arial" charset="0"/>
            </a:endParaRPr>
          </a:p>
          <a:p>
            <a:pPr algn="just"/>
            <a:r>
              <a:rPr lang="en-US" sz="1800" smtClean="0">
                <a:latin typeface="Arial" charset="0"/>
                <a:cs typeface="Arial" charset="0"/>
              </a:rPr>
              <a:t>A total of 396 567 patients have been enrolled on the </a:t>
            </a:r>
            <a:r>
              <a:rPr lang="en-ZA" sz="1800" smtClean="0">
                <a:latin typeface="Arial" charset="0"/>
                <a:cs typeface="Arial" charset="0"/>
              </a:rPr>
              <a:t>Central Chronic Medicine Dispensing and Distribution (CCMDD) programme</a:t>
            </a:r>
            <a:r>
              <a:rPr lang="en-US" sz="1800" smtClean="0">
                <a:latin typeface="Arial" charset="0"/>
                <a:cs typeface="Arial" charset="0"/>
              </a:rPr>
              <a:t>. </a:t>
            </a:r>
          </a:p>
          <a:p>
            <a:pPr lvl="1" algn="just">
              <a:buFont typeface="Arial" charset="0"/>
              <a:buChar char="•"/>
            </a:pPr>
            <a:r>
              <a:rPr lang="en-US" sz="1800" smtClean="0">
                <a:latin typeface="Arial" charset="0"/>
                <a:cs typeface="Arial" charset="0"/>
              </a:rPr>
              <a:t>This has significantly reduced the need for patients to wait in long queues in facilities for the collection of their chronic medicines. </a:t>
            </a:r>
          </a:p>
          <a:p>
            <a:pPr lvl="1" algn="just">
              <a:buFont typeface="Arial" charset="0"/>
              <a:buChar char="•"/>
            </a:pPr>
            <a:r>
              <a:rPr lang="en-US" sz="1800" smtClean="0">
                <a:latin typeface="Arial" charset="0"/>
                <a:cs typeface="Arial" charset="0"/>
              </a:rPr>
              <a:t>The collection of a medicine package close to a patients home/work has also reduced the cost of travel and time off work.</a:t>
            </a:r>
          </a:p>
          <a:p>
            <a:pPr lvl="1" algn="just">
              <a:buFont typeface="Arial" charset="0"/>
              <a:buNone/>
            </a:pPr>
            <a:endParaRPr lang="en-US" sz="1800" smtClean="0">
              <a:latin typeface="Arial" charset="0"/>
              <a:cs typeface="Arial" charset="0"/>
            </a:endParaRPr>
          </a:p>
          <a:p>
            <a:pPr eaLnBrk="1" hangingPunct="1"/>
            <a:r>
              <a:rPr lang="en-ZA" sz="1800" smtClean="0">
                <a:latin typeface="Arial" charset="0"/>
                <a:cs typeface="Arial" charset="0"/>
              </a:rPr>
              <a:t>Implementation of Electronic Stock Management System (ESMS) for early detection of medicines stock-out  increased from 39 hospitals in 2014/15 to 52 hospitals in 2015/16. ESMS was implemented by 1 869 PHC facilities</a:t>
            </a:r>
          </a:p>
          <a:p>
            <a:pPr eaLnBrk="1" hangingPunct="1">
              <a:buFont typeface="Arial" charset="0"/>
              <a:buNone/>
            </a:pPr>
            <a:endParaRPr lang="en-ZA" sz="1800" smtClean="0">
              <a:latin typeface="Arial" charset="0"/>
              <a:cs typeface="Arial" charset="0"/>
            </a:endParaRPr>
          </a:p>
          <a:p>
            <a:pPr eaLnBrk="1" hangingPunct="1"/>
            <a:endParaRPr lang="en-ZA" sz="1800" smtClean="0">
              <a:latin typeface="Arial" charset="0"/>
              <a:cs typeface="Arial" charset="0"/>
            </a:endParaRPr>
          </a:p>
          <a:p>
            <a:pPr eaLnBrk="1" hangingPunct="1">
              <a:buFont typeface="Arial" charset="0"/>
              <a:buNone/>
            </a:pPr>
            <a:endParaRPr lang="en-ZA" sz="1800" smtClean="0">
              <a:latin typeface="Arial" charset="0"/>
              <a:cs typeface="Arial" charset="0"/>
            </a:endParaRPr>
          </a:p>
        </p:txBody>
      </p:sp>
      <p:sp>
        <p:nvSpPr>
          <p:cNvPr id="2253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600" smtClean="0">
                <a:solidFill>
                  <a:schemeClr val="bg1"/>
                </a:solidFill>
              </a:rPr>
              <a:t> </a:t>
            </a:r>
            <a:r>
              <a:rPr lang="en-ZA" sz="3200" smtClean="0">
                <a:solidFill>
                  <a:schemeClr val="bg1"/>
                </a:solidFill>
              </a:rPr>
              <a:t> </a:t>
            </a:r>
            <a:r>
              <a:rPr lang="en-ZA" sz="3600" b="1" smtClean="0">
                <a:solidFill>
                  <a:schemeClr val="bg1"/>
                </a:solidFill>
              </a:rPr>
              <a:t>Programme 2</a:t>
            </a:r>
            <a:r>
              <a:rPr lang="en-ZA" sz="3200" smtClean="0">
                <a:solidFill>
                  <a:schemeClr val="bg1"/>
                </a:solidFill>
              </a:rPr>
              <a:t/>
            </a:r>
            <a:br>
              <a:rPr lang="en-ZA" sz="3200" smtClean="0">
                <a:solidFill>
                  <a:schemeClr val="bg1"/>
                </a:solidFill>
              </a:rPr>
            </a:br>
            <a:r>
              <a:rPr lang="en-ZA" sz="2000" smtClean="0"/>
              <a:t/>
            </a:r>
            <a:br>
              <a:rPr lang="en-ZA" sz="2000" smtClean="0"/>
            </a:br>
            <a:r>
              <a:rPr lang="en-ZA" sz="3600" smtClean="0">
                <a:solidFill>
                  <a:schemeClr val="bg1"/>
                </a:solidFill>
              </a:rPr>
              <a:t/>
            </a:r>
            <a:br>
              <a:rPr lang="en-ZA" sz="3600" smtClean="0">
                <a:solidFill>
                  <a:schemeClr val="bg1"/>
                </a:solidFill>
              </a:rPr>
            </a:br>
            <a:r>
              <a:rPr lang="en-ZA" sz="3600" smtClean="0">
                <a:solidFill>
                  <a:schemeClr val="bg1"/>
                </a:solidFill>
              </a:rPr>
              <a:t/>
            </a:r>
            <a:br>
              <a:rPr lang="en-ZA" sz="3600" smtClean="0">
                <a:solidFill>
                  <a:schemeClr val="bg1"/>
                </a:solidFill>
              </a:rPr>
            </a:br>
            <a:endParaRPr lang="en-ZA" sz="3600" smtClean="0">
              <a:solidFill>
                <a:schemeClr val="bg1"/>
              </a:solidFill>
            </a:endParaRPr>
          </a:p>
        </p:txBody>
      </p:sp>
      <p:sp>
        <p:nvSpPr>
          <p:cNvPr id="2253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7134F348-AC93-4869-97BD-2BC44B67E6B1}" type="slidenum">
              <a:rPr lang="en-ZA"/>
              <a:pPr algn="ctr"/>
              <a:t>16</a:t>
            </a:fld>
            <a:endParaRPr lang="en-Z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355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52513"/>
          <a:ext cx="9144000" cy="4673600"/>
        </p:xfrm>
        <a:graphic>
          <a:graphicData uri="http://schemas.openxmlformats.org/drawingml/2006/table">
            <a:tbl>
              <a:tblPr firstRow="1" bandRow="1">
                <a:tableStyleId>{5C22544A-7EE6-4342-B048-85BDC9FD1C3A}</a:tableStyleId>
              </a:tblPr>
              <a:tblGrid>
                <a:gridCol w="2286000"/>
                <a:gridCol w="2286000"/>
                <a:gridCol w="2286000"/>
                <a:gridCol w="2286000"/>
              </a:tblGrid>
              <a:tr h="385390">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922133">
                <a:tc rowSpan="3">
                  <a:txBody>
                    <a:bodyPr/>
                    <a:lstStyle/>
                    <a:p>
                      <a:r>
                        <a:rPr lang="en-ZA" sz="1000" kern="1200" baseline="0" dirty="0" smtClean="0">
                          <a:solidFill>
                            <a:schemeClr val="dk1"/>
                          </a:solidFill>
                          <a:latin typeface="Arial Black" pitchFamily="34" charset="0"/>
                          <a:ea typeface="+mn-ea"/>
                          <a:cs typeface="+mn-cs"/>
                        </a:rPr>
                        <a:t>Establish a national stock management surveillance centre to improve medicine availability 	</a:t>
                      </a:r>
                    </a:p>
                  </a:txBody>
                  <a:tcPr marL="0" marR="0" marT="0" marB="0"/>
                </a:tc>
                <a:tc>
                  <a:txBody>
                    <a:bodyPr/>
                    <a:lstStyle/>
                    <a:p>
                      <a:r>
                        <a:rPr lang="en-ZA" sz="1000" kern="1200" baseline="0" dirty="0" smtClean="0">
                          <a:solidFill>
                            <a:schemeClr val="dk1"/>
                          </a:solidFill>
                          <a:latin typeface="Arial Black" pitchFamily="34" charset="0"/>
                          <a:ea typeface="+mn-ea"/>
                          <a:cs typeface="+mn-cs"/>
                        </a:rPr>
                        <a:t>Implement an Electronic system for the early detection of stock outs of medicines at hospitals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Electronic stock </a:t>
                      </a:r>
                    </a:p>
                    <a:p>
                      <a:r>
                        <a:rPr lang="en-ZA" sz="1000" kern="1200" baseline="0" dirty="0" smtClean="0">
                          <a:solidFill>
                            <a:schemeClr val="dk1"/>
                          </a:solidFill>
                          <a:latin typeface="Arial Black" pitchFamily="34" charset="0"/>
                          <a:ea typeface="+mn-ea"/>
                          <a:cs typeface="+mn-cs"/>
                        </a:rPr>
                        <a:t>management system </a:t>
                      </a:r>
                    </a:p>
                    <a:p>
                      <a:r>
                        <a:rPr lang="en-ZA" sz="1000" kern="1200" baseline="0" dirty="0" smtClean="0">
                          <a:solidFill>
                            <a:schemeClr val="dk1"/>
                          </a:solidFill>
                          <a:latin typeface="Arial Black" pitchFamily="34" charset="0"/>
                          <a:ea typeface="+mn-ea"/>
                          <a:cs typeface="+mn-cs"/>
                        </a:rPr>
                        <a:t>implemented and functional at 10 central hospitals, 17 tertiary hospitals and 25  regional hospitals 	</a:t>
                      </a:r>
                    </a:p>
                  </a:txBody>
                  <a:tcPr marL="0" marR="0" marT="0" marB="0"/>
                </a:tc>
                <a:tc>
                  <a:txBody>
                    <a:bodyPr/>
                    <a:lstStyle/>
                    <a:p>
                      <a:r>
                        <a:rPr lang="en-ZA" sz="1000" kern="1200" baseline="0" dirty="0" smtClean="0">
                          <a:solidFill>
                            <a:schemeClr val="dk1"/>
                          </a:solidFill>
                          <a:latin typeface="Arial Black" pitchFamily="34" charset="0"/>
                          <a:ea typeface="+mn-ea"/>
                          <a:cs typeface="+mn-cs"/>
                        </a:rPr>
                        <a:t>Electronic stock </a:t>
                      </a:r>
                    </a:p>
                    <a:p>
                      <a:r>
                        <a:rPr lang="en-ZA" sz="1000" kern="1200" baseline="0" dirty="0" smtClean="0">
                          <a:solidFill>
                            <a:schemeClr val="dk1"/>
                          </a:solidFill>
                          <a:latin typeface="Arial Black" pitchFamily="34" charset="0"/>
                          <a:ea typeface="+mn-ea"/>
                          <a:cs typeface="+mn-cs"/>
                        </a:rPr>
                        <a:t>management system </a:t>
                      </a:r>
                    </a:p>
                    <a:p>
                      <a:r>
                        <a:rPr lang="en-ZA" sz="1000" kern="1200" baseline="0" dirty="0" smtClean="0">
                          <a:solidFill>
                            <a:schemeClr val="dk1"/>
                          </a:solidFill>
                          <a:latin typeface="Arial Black" pitchFamily="34" charset="0"/>
                          <a:ea typeface="+mn-ea"/>
                          <a:cs typeface="+mn-cs"/>
                        </a:rPr>
                        <a:t>implemented and functional at 10 central hospitals, 17 tertiary hospitals and 25 regional hospitals </a:t>
                      </a:r>
                    </a:p>
                  </a:txBody>
                  <a:tcPr marL="68580" marR="68580" marT="0" marB="0"/>
                </a:tc>
              </a:tr>
              <a:tr h="650679">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r>
                        <a:rPr lang="en-ZA" sz="1000" kern="1200" baseline="0" dirty="0" smtClean="0">
                          <a:solidFill>
                            <a:schemeClr val="dk1"/>
                          </a:solidFill>
                          <a:latin typeface="Arial Black" pitchFamily="34" charset="0"/>
                          <a:ea typeface="+mn-ea"/>
                          <a:cs typeface="+mn-cs"/>
                        </a:rPr>
                        <a:t>Implement an Electronic system for the early detection of stock outs of medicines at PHC facilities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Management system functional in 1200 PHC facilities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1 849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68580" marR="68580" marT="0" marB="0"/>
                </a:tc>
              </a:tr>
              <a:tr h="741135">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fr-FR" sz="1000" kern="1200" baseline="0" dirty="0" err="1" smtClean="0">
                          <a:solidFill>
                            <a:schemeClr val="dk1"/>
                          </a:solidFill>
                          <a:latin typeface="Arial Black" pitchFamily="34" charset="0"/>
                          <a:ea typeface="+mn-ea"/>
                          <a:cs typeface="+mn-cs"/>
                        </a:rPr>
                        <a:t>Establish</a:t>
                      </a:r>
                      <a:r>
                        <a:rPr lang="fr-FR" sz="1000" kern="1200" baseline="0" dirty="0" smtClean="0">
                          <a:solidFill>
                            <a:schemeClr val="dk1"/>
                          </a:solidFill>
                          <a:latin typeface="Arial Black" pitchFamily="34" charset="0"/>
                          <a:ea typeface="+mn-ea"/>
                          <a:cs typeface="+mn-cs"/>
                        </a:rPr>
                        <a:t> a national surveillance centre </a:t>
                      </a:r>
                      <a:r>
                        <a:rPr lang="en-ZA" sz="1000" kern="1200" baseline="0" dirty="0" smtClean="0">
                          <a:solidFill>
                            <a:schemeClr val="dk1"/>
                          </a:solidFill>
                          <a:latin typeface="Arial Black" pitchFamily="34" charset="0"/>
                          <a:ea typeface="+mn-ea"/>
                          <a:cs typeface="+mn-cs"/>
                        </a:rPr>
                        <a:t>to monitor medicine availability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surveillance </a:t>
                      </a:r>
                    </a:p>
                    <a:p>
                      <a:r>
                        <a:rPr lang="en-ZA" sz="1000" kern="1200" baseline="0" dirty="0" smtClean="0">
                          <a:solidFill>
                            <a:schemeClr val="dk1"/>
                          </a:solidFill>
                          <a:latin typeface="Arial Black" pitchFamily="34" charset="0"/>
                          <a:ea typeface="+mn-ea"/>
                          <a:cs typeface="+mn-cs"/>
                        </a:rPr>
                        <a:t>centre functional and reporting stock availability at 10 central hospitals and 1200 PHC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surveillance centre functional and reporting stock availability at 10 central hospitals and 1200 PHC 	</a:t>
                      </a:r>
                    </a:p>
                    <a:p>
                      <a:endParaRPr lang="en-ZA" sz="1000" kern="1200" baseline="0" dirty="0" smtClean="0">
                        <a:solidFill>
                          <a:schemeClr val="dk1"/>
                        </a:solidFill>
                        <a:latin typeface="Arial Black" pitchFamily="34" charset="0"/>
                        <a:ea typeface="+mn-ea"/>
                        <a:cs typeface="+mn-cs"/>
                      </a:endParaRPr>
                    </a:p>
                  </a:txBody>
                  <a:tcPr marL="68580" marR="68580" marT="0" marB="0"/>
                </a:tc>
              </a:tr>
              <a:tr h="444681">
                <a:tc rowSpan="3">
                  <a:txBody>
                    <a:bodyPr/>
                    <a:lstStyle/>
                    <a:p>
                      <a:r>
                        <a:rPr lang="en-ZA" sz="1000" kern="1200" baseline="0" dirty="0" smtClean="0">
                          <a:solidFill>
                            <a:schemeClr val="dk1"/>
                          </a:solidFill>
                          <a:latin typeface="Arial Black" pitchFamily="34" charset="0"/>
                          <a:ea typeface="+mn-ea"/>
                          <a:cs typeface="+mn-cs"/>
                        </a:rPr>
                        <a:t>Improve contracting and supply of medicines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Establish provincial control towers for the management of direct delivery of medicine</a:t>
                      </a:r>
                    </a:p>
                  </a:txBody>
                  <a:tcPr marL="0" marR="0" marT="0" marB="0"/>
                </a:tc>
                <a:tc>
                  <a:txBody>
                    <a:bodyPr/>
                    <a:lstStyle/>
                    <a:p>
                      <a:r>
                        <a:rPr lang="en-ZA" sz="1000" kern="1200" baseline="0" dirty="0" smtClean="0">
                          <a:solidFill>
                            <a:schemeClr val="dk1"/>
                          </a:solidFill>
                          <a:latin typeface="Arial Black" pitchFamily="34" charset="0"/>
                          <a:ea typeface="+mn-ea"/>
                          <a:cs typeface="+mn-cs"/>
                        </a:rPr>
                        <a:t>Control towers implemented in Free State and Eastern Cape </a:t>
                      </a:r>
                    </a:p>
                  </a:txBody>
                  <a:tcPr marL="0" marR="0" marT="0" marB="0"/>
                </a:tc>
                <a:tc>
                  <a:txBody>
                    <a:bodyPr/>
                    <a:lstStyle/>
                    <a:p>
                      <a:r>
                        <a:rPr lang="en-ZA" sz="1000" kern="1200" baseline="0" dirty="0" smtClean="0">
                          <a:solidFill>
                            <a:schemeClr val="dk1"/>
                          </a:solidFill>
                          <a:latin typeface="Arial Black" pitchFamily="34" charset="0"/>
                          <a:ea typeface="+mn-ea"/>
                          <a:cs typeface="+mn-cs"/>
                        </a:rPr>
                        <a:t>Control towers in Eastern Cape and Free State established 	</a:t>
                      </a:r>
                    </a:p>
                  </a:txBody>
                  <a:tcPr marL="68580" marR="68580" marT="0" marB="0"/>
                </a:tc>
              </a:tr>
              <a:tr h="741135">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patients receiving medicines through the Centralised Chronic Medicine Dispensing &amp; Distribution system </a:t>
                      </a:r>
                    </a:p>
                  </a:txBody>
                  <a:tcPr marL="0" marR="0" marT="0" marB="0"/>
                </a:tc>
                <a:tc>
                  <a:txBody>
                    <a:bodyPr/>
                    <a:lstStyle/>
                    <a:p>
                      <a:r>
                        <a:rPr lang="en-ZA" sz="1000" kern="1200" baseline="0" dirty="0" smtClean="0">
                          <a:solidFill>
                            <a:schemeClr val="dk1"/>
                          </a:solidFill>
                          <a:latin typeface="Arial Black" pitchFamily="34" charset="0"/>
                          <a:ea typeface="+mn-ea"/>
                          <a:cs typeface="+mn-cs"/>
                        </a:rPr>
                        <a:t>500 000 patients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396 567 patients 	</a:t>
                      </a:r>
                    </a:p>
                    <a:p>
                      <a:endParaRPr lang="en-ZA" sz="1000" kern="1200" baseline="0" dirty="0" smtClean="0">
                        <a:solidFill>
                          <a:schemeClr val="dk1"/>
                        </a:solidFill>
                        <a:latin typeface="Arial Black" pitchFamily="34" charset="0"/>
                        <a:ea typeface="+mn-ea"/>
                        <a:cs typeface="+mn-cs"/>
                      </a:endParaRPr>
                    </a:p>
                  </a:txBody>
                  <a:tcPr marL="68580" marR="68580" marT="0" marB="0"/>
                </a:tc>
              </a:tr>
              <a:tr h="723137">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Contracts are available at least 8 weeks prior to expiration of outgoing tender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100% pharmaceutical </a:t>
                      </a:r>
                    </a:p>
                    <a:p>
                      <a:r>
                        <a:rPr lang="en-ZA" sz="1000" kern="1200" baseline="0" dirty="0" smtClean="0">
                          <a:solidFill>
                            <a:schemeClr val="dk1"/>
                          </a:solidFill>
                          <a:latin typeface="Arial Black" pitchFamily="34" charset="0"/>
                          <a:ea typeface="+mn-ea"/>
                          <a:cs typeface="+mn-cs"/>
                        </a:rPr>
                        <a:t>tenders awarded at least 8 weeks prior to expiration of outgoing tender 	</a:t>
                      </a:r>
                    </a:p>
                  </a:txBody>
                  <a:tcPr marL="0" marR="0" marT="0" marB="0"/>
                </a:tc>
                <a:tc>
                  <a:txBody>
                    <a:bodyPr/>
                    <a:lstStyle/>
                    <a:p>
                      <a:r>
                        <a:rPr lang="en-ZA" sz="1000" kern="1200" baseline="0" dirty="0" smtClean="0">
                          <a:solidFill>
                            <a:schemeClr val="dk1"/>
                          </a:solidFill>
                          <a:latin typeface="Arial Black" pitchFamily="34" charset="0"/>
                          <a:ea typeface="+mn-ea"/>
                          <a:cs typeface="+mn-cs"/>
                        </a:rPr>
                        <a:t>All pharmaceutical contracts were in place 8 weeks prior to expiration of the outgoing contract 	</a:t>
                      </a:r>
                    </a:p>
                  </a:txBody>
                  <a:tcPr marL="68580" marR="68580" marT="0" marB="0"/>
                </a:tc>
              </a:tr>
            </a:tbl>
          </a:graphicData>
        </a:graphic>
      </p:graphicFrame>
      <p:sp>
        <p:nvSpPr>
          <p:cNvPr id="23596"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2F2F51F5-F1E8-426C-826A-7D03C1057C5D}" type="slidenum">
              <a:rPr lang="en-ZA"/>
              <a:pPr algn="ctr"/>
              <a:t>17</a:t>
            </a:fld>
            <a:endParaRPr lang="en-Z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457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08050"/>
          <a:ext cx="9144000" cy="5334000"/>
        </p:xfrm>
        <a:graphic>
          <a:graphicData uri="http://schemas.openxmlformats.org/drawingml/2006/table">
            <a:tbl>
              <a:tblPr firstRow="1" bandRow="1">
                <a:tableStyleId>{5C22544A-7EE6-4342-B048-85BDC9FD1C3A}</a:tableStyleId>
              </a:tblPr>
              <a:tblGrid>
                <a:gridCol w="2195736"/>
                <a:gridCol w="2304256"/>
                <a:gridCol w="2304256"/>
                <a:gridCol w="2339752"/>
              </a:tblGrid>
              <a:tr h="369269">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570016">
                <a:tc>
                  <a:txBody>
                    <a:bodyPr/>
                    <a:lstStyle/>
                    <a:p>
                      <a:r>
                        <a:rPr lang="en-ZA" sz="1000" kern="1200" baseline="0" dirty="0" smtClean="0">
                          <a:solidFill>
                            <a:schemeClr val="dk1"/>
                          </a:solidFill>
                          <a:latin typeface="Arial Black" pitchFamily="34" charset="0"/>
                          <a:ea typeface="+mn-ea"/>
                          <a:cs typeface="+mn-cs"/>
                        </a:rPr>
                        <a:t>Implement the </a:t>
                      </a:r>
                    </a:p>
                    <a:p>
                      <a:r>
                        <a:rPr lang="en-ZA" sz="1000" kern="1200" baseline="0" dirty="0" smtClean="0">
                          <a:solidFill>
                            <a:schemeClr val="dk1"/>
                          </a:solidFill>
                          <a:latin typeface="Arial Black" pitchFamily="34" charset="0"/>
                          <a:ea typeface="+mn-ea"/>
                          <a:cs typeface="+mn-cs"/>
                        </a:rPr>
                        <a:t>Strategy to address </a:t>
                      </a:r>
                    </a:p>
                    <a:p>
                      <a:r>
                        <a:rPr lang="en-ZA" sz="1000" kern="1200" baseline="0" dirty="0" smtClean="0">
                          <a:solidFill>
                            <a:schemeClr val="dk1"/>
                          </a:solidFill>
                          <a:latin typeface="Arial Black" pitchFamily="34" charset="0"/>
                          <a:ea typeface="+mn-ea"/>
                          <a:cs typeface="+mn-cs"/>
                        </a:rPr>
                        <a:t>Antimicrobial resistance (AMR) 	</a:t>
                      </a:r>
                    </a:p>
                  </a:txBody>
                  <a:tcPr marL="0" marR="0" marT="0" marB="0"/>
                </a:tc>
                <a:tc>
                  <a:txBody>
                    <a:bodyPr/>
                    <a:lstStyle/>
                    <a:p>
                      <a:r>
                        <a:rPr lang="en-ZA" sz="1000" kern="1200" baseline="0" dirty="0" smtClean="0">
                          <a:solidFill>
                            <a:schemeClr val="dk1"/>
                          </a:solidFill>
                          <a:latin typeface="Arial Black" pitchFamily="34" charset="0"/>
                          <a:ea typeface="+mn-ea"/>
                          <a:cs typeface="+mn-cs"/>
                        </a:rPr>
                        <a:t>Implement the National AMR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Appointment of the Ministerial Advisory Committee (MAC) </a:t>
                      </a:r>
                    </a:p>
                    <a:p>
                      <a:r>
                        <a:rPr lang="en-ZA" sz="1000" kern="1200" baseline="0" dirty="0" smtClean="0">
                          <a:solidFill>
                            <a:schemeClr val="dk1"/>
                          </a:solidFill>
                          <a:latin typeface="Arial Black" pitchFamily="34" charset="0"/>
                          <a:ea typeface="+mn-ea"/>
                          <a:cs typeface="+mn-cs"/>
                        </a:rPr>
                        <a:t>Implementation plan for AMR strategy developed</a:t>
                      </a:r>
                    </a:p>
                  </a:txBody>
                  <a:tcPr marL="0" marR="0" marT="0" marB="0"/>
                </a:tc>
                <a:tc>
                  <a:txBody>
                    <a:bodyPr/>
                    <a:lstStyle/>
                    <a:p>
                      <a:r>
                        <a:rPr lang="en-ZA" sz="1000" kern="1200" baseline="0" dirty="0" smtClean="0">
                          <a:solidFill>
                            <a:schemeClr val="dk1"/>
                          </a:solidFill>
                          <a:latin typeface="Arial Black" pitchFamily="34" charset="0"/>
                          <a:ea typeface="+mn-ea"/>
                          <a:cs typeface="+mn-cs"/>
                        </a:rPr>
                        <a:t>MAC appointed </a:t>
                      </a:r>
                    </a:p>
                    <a:p>
                      <a:r>
                        <a:rPr lang="en-ZA" sz="1000" kern="1200" baseline="0" dirty="0" smtClean="0">
                          <a:solidFill>
                            <a:schemeClr val="dk1"/>
                          </a:solidFill>
                          <a:latin typeface="Arial Black" pitchFamily="34" charset="0"/>
                          <a:ea typeface="+mn-ea"/>
                          <a:cs typeface="+mn-cs"/>
                        </a:rPr>
                        <a:t>AMR Strategy developed 	</a:t>
                      </a:r>
                    </a:p>
                    <a:p>
                      <a:r>
                        <a:rPr lang="en-ZA" sz="1000" kern="1200" baseline="0" dirty="0" smtClean="0">
                          <a:solidFill>
                            <a:schemeClr val="dk1"/>
                          </a:solidFill>
                          <a:latin typeface="Arial Black" pitchFamily="34" charset="0"/>
                          <a:ea typeface="+mn-ea"/>
                          <a:cs typeface="+mn-cs"/>
                        </a:rPr>
                        <a:t>	</a:t>
                      </a:r>
                    </a:p>
                  </a:txBody>
                  <a:tcPr marL="68580" marR="68580" marT="0" marB="0"/>
                </a:tc>
              </a:tr>
              <a:tr h="763888">
                <a:tc>
                  <a:txBody>
                    <a:bodyPr/>
                    <a:lstStyle/>
                    <a:p>
                      <a:r>
                        <a:rPr lang="en-ZA" sz="1000" kern="1200" baseline="0" dirty="0" smtClean="0">
                          <a:solidFill>
                            <a:schemeClr val="dk1"/>
                          </a:solidFill>
                          <a:latin typeface="Arial Black" pitchFamily="34" charset="0"/>
                          <a:ea typeface="+mn-ea"/>
                          <a:cs typeface="+mn-cs"/>
                        </a:rPr>
                        <a:t>Regulate African Traditional Practitioners 	</a:t>
                      </a:r>
                    </a:p>
                    <a:p>
                      <a:pPr marL="0" marR="0" indent="0" algn="l" defTabSz="914400" rtl="0" eaLnBrk="1" fontAlgn="b"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Establish Council for Traditional Practitioners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Council for Traditional </a:t>
                      </a:r>
                    </a:p>
                    <a:p>
                      <a:r>
                        <a:rPr lang="en-ZA" sz="1000" kern="1200" baseline="0" dirty="0" smtClean="0">
                          <a:solidFill>
                            <a:schemeClr val="dk1"/>
                          </a:solidFill>
                          <a:latin typeface="Arial Black" pitchFamily="34" charset="0"/>
                          <a:ea typeface="+mn-ea"/>
                          <a:cs typeface="+mn-cs"/>
                        </a:rPr>
                        <a:t>Practitioners and Registrar appointed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Term of Office of the Interim Traditional Healer Practitioners Council </a:t>
                      </a:r>
                      <a:r>
                        <a:rPr lang="en-ZA" sz="1000" kern="1200" baseline="0" dirty="0" smtClean="0">
                          <a:solidFill>
                            <a:schemeClr val="tx1"/>
                          </a:solidFill>
                          <a:latin typeface="Arial Black" pitchFamily="34" charset="0"/>
                          <a:ea typeface="+mn-ea"/>
                          <a:cs typeface="+mn-cs"/>
                        </a:rPr>
                        <a:t>extended</a:t>
                      </a:r>
                      <a:r>
                        <a:rPr lang="en-ZA" sz="1000" kern="1200" baseline="0" dirty="0" smtClean="0">
                          <a:solidFill>
                            <a:schemeClr val="dk1"/>
                          </a:solidFill>
                          <a:latin typeface="Arial Black" pitchFamily="34" charset="0"/>
                          <a:ea typeface="+mn-ea"/>
                          <a:cs typeface="+mn-cs"/>
                        </a:rPr>
                        <a:t> and process for recruitment of the Register in progress </a:t>
                      </a:r>
                    </a:p>
                  </a:txBody>
                  <a:tcPr marL="68580" marR="68580" marT="0" marB="0">
                    <a:solidFill>
                      <a:schemeClr val="tx2">
                        <a:lumMod val="20000"/>
                        <a:lumOff val="80000"/>
                      </a:schemeClr>
                    </a:solidFill>
                  </a:tcPr>
                </a:tc>
              </a:tr>
              <a:tr h="710134">
                <a:tc>
                  <a:txBody>
                    <a:bodyPr/>
                    <a:lstStyle/>
                    <a:p>
                      <a:r>
                        <a:rPr lang="en-ZA" sz="1000" kern="1200" baseline="0" dirty="0" smtClean="0">
                          <a:solidFill>
                            <a:schemeClr val="dk1"/>
                          </a:solidFill>
                          <a:latin typeface="Arial Black" pitchFamily="34" charset="0"/>
                          <a:ea typeface="+mn-ea"/>
                          <a:cs typeface="+mn-cs"/>
                        </a:rPr>
                        <a:t>Strengthen revenue collection by incentivizing hospitals to maximise revenue generation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a Revenue Retention model (RRM) at central hospitals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discussion paper on revenue retention models developed and presented to NHC and Financial and Fiscal Commission (FFC) 	</a:t>
                      </a:r>
                    </a:p>
                  </a:txBody>
                  <a:tcPr marL="0" marR="0" marT="0" marB="0"/>
                </a:tc>
                <a:tc>
                  <a:txBody>
                    <a:bodyPr/>
                    <a:lstStyle/>
                    <a:p>
                      <a:r>
                        <a:rPr lang="en-ZA" sz="1000" kern="1200" baseline="0" dirty="0" smtClean="0">
                          <a:solidFill>
                            <a:schemeClr val="dk1"/>
                          </a:solidFill>
                          <a:latin typeface="Arial Black" pitchFamily="34" charset="0"/>
                          <a:ea typeface="+mn-ea"/>
                          <a:cs typeface="+mn-cs"/>
                        </a:rPr>
                        <a:t>A discussion paper on revenue retention models was developed and presented to NHC and Financial and Fiscal Commission 	</a:t>
                      </a:r>
                    </a:p>
                  </a:txBody>
                  <a:tcPr marL="68580" marR="68580" marT="0" marB="0"/>
                </a:tc>
              </a:tr>
              <a:tr h="638979">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Publish and implement Single Exit Price Adjustments Annually 	</a:t>
                      </a:r>
                    </a:p>
                  </a:txBody>
                  <a:tcPr marL="0" marR="0" marT="0" marB="0"/>
                </a:tc>
                <a:tc>
                  <a:txBody>
                    <a:bodyPr/>
                    <a:lstStyle/>
                    <a:p>
                      <a:r>
                        <a:rPr lang="en-ZA" sz="1000" kern="1200" baseline="0" dirty="0" smtClean="0">
                          <a:solidFill>
                            <a:schemeClr val="dk1"/>
                          </a:solidFill>
                          <a:latin typeface="Arial Black" pitchFamily="34" charset="0"/>
                          <a:ea typeface="+mn-ea"/>
                          <a:cs typeface="+mn-cs"/>
                        </a:rPr>
                        <a:t>Implementation of the gazette contents of 2015/16 Annual Price Adjustment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SEPA gazette was published for implementation of 4.8% increase on 13 January 2016 	</a:t>
                      </a:r>
                    </a:p>
                  </a:txBody>
                  <a:tcPr marL="68580" marR="68580" marT="0" marB="0"/>
                </a:tc>
              </a:tr>
              <a:tr h="638979">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Review Criteria for the approval of Pharmacy Licences 	</a:t>
                      </a:r>
                    </a:p>
                  </a:txBody>
                  <a:tcPr marL="0" marR="0" marT="0" marB="0"/>
                </a:tc>
                <a:tc>
                  <a:txBody>
                    <a:bodyPr/>
                    <a:lstStyle/>
                    <a:p>
                      <a:r>
                        <a:rPr lang="en-ZA" sz="1000" kern="1200" baseline="0" dirty="0" smtClean="0">
                          <a:solidFill>
                            <a:schemeClr val="dk1"/>
                          </a:solidFill>
                          <a:latin typeface="Arial Black" pitchFamily="34" charset="0"/>
                          <a:ea typeface="+mn-ea"/>
                          <a:cs typeface="+mn-cs"/>
                        </a:rPr>
                        <a:t>Criteria for the approval of Pharmacy licences finalised &amp; published for implementation 	</a:t>
                      </a:r>
                    </a:p>
                  </a:txBody>
                  <a:tcPr marL="0" marR="0" marT="0" marB="0"/>
                </a:tc>
                <a:tc>
                  <a:txBody>
                    <a:bodyPr/>
                    <a:lstStyle/>
                    <a:p>
                      <a:r>
                        <a:rPr lang="en-ZA" sz="1000" kern="1200" baseline="0" dirty="0" smtClean="0">
                          <a:solidFill>
                            <a:schemeClr val="dk1"/>
                          </a:solidFill>
                          <a:latin typeface="Arial Black" pitchFamily="34" charset="0"/>
                          <a:ea typeface="+mn-ea"/>
                          <a:cs typeface="+mn-cs"/>
                        </a:rPr>
                        <a:t>Comments from stakeholders on draft criteria were received and consolidated. A task team was established to review the comments 	</a:t>
                      </a:r>
                    </a:p>
                  </a:txBody>
                  <a:tcPr marL="68580" marR="68580" marT="0" marB="0"/>
                </a:tc>
              </a:tr>
              <a:tr h="638979">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regulations pertaining to Uniform Patient Fee Schedule (UPFS) 	</a:t>
                      </a:r>
                    </a:p>
                  </a:txBody>
                  <a:tcPr marL="0" marR="0" marT="0" marB="0"/>
                </a:tc>
                <a:tc>
                  <a:txBody>
                    <a:bodyPr/>
                    <a:lstStyle/>
                    <a:p>
                      <a:r>
                        <a:rPr lang="en-ZA" sz="1000" kern="1200" baseline="0" dirty="0" smtClean="0">
                          <a:solidFill>
                            <a:schemeClr val="dk1"/>
                          </a:solidFill>
                          <a:latin typeface="Arial Black" pitchFamily="34" charset="0"/>
                          <a:ea typeface="+mn-ea"/>
                          <a:cs typeface="+mn-cs"/>
                        </a:rPr>
                        <a:t>UPFS regulations gazetted and implemented 	</a:t>
                      </a:r>
                    </a:p>
                  </a:txBody>
                  <a:tcPr marL="0" marR="0" marT="0" marB="0"/>
                </a:tc>
                <a:tc>
                  <a:txBody>
                    <a:bodyPr/>
                    <a:lstStyle/>
                    <a:p>
                      <a:r>
                        <a:rPr lang="en-ZA" sz="1000" kern="1200" baseline="0" dirty="0" smtClean="0">
                          <a:solidFill>
                            <a:schemeClr val="dk1"/>
                          </a:solidFill>
                          <a:latin typeface="Arial Black" pitchFamily="34" charset="0"/>
                          <a:ea typeface="+mn-ea"/>
                          <a:cs typeface="+mn-cs"/>
                        </a:rPr>
                        <a:t>Approval has been granted to gazette tariffs for foreign nationals and revise the means test 	</a:t>
                      </a:r>
                    </a:p>
                  </a:txBody>
                  <a:tcPr marL="68580" marR="68580" marT="0" marB="0"/>
                </a:tc>
              </a:tr>
              <a:tr h="638979">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Central Repository for the funded and unfunded patients 	</a:t>
                      </a:r>
                    </a:p>
                  </a:txBody>
                  <a:tcPr marL="0" marR="0" marT="0" marB="0"/>
                </a:tc>
                <a:tc>
                  <a:txBody>
                    <a:bodyPr/>
                    <a:lstStyle/>
                    <a:p>
                      <a:r>
                        <a:rPr lang="en-ZA" sz="1000" kern="1200" baseline="0" dirty="0" smtClean="0">
                          <a:solidFill>
                            <a:schemeClr val="dk1"/>
                          </a:solidFill>
                          <a:latin typeface="Arial Black" pitchFamily="34" charset="0"/>
                          <a:ea typeface="+mn-ea"/>
                          <a:cs typeface="+mn-cs"/>
                        </a:rPr>
                        <a:t>A repository containing funded patients established by Council for Medical Schemes 	</a:t>
                      </a:r>
                    </a:p>
                  </a:txBody>
                  <a:tcPr marL="0" marR="0" marT="0" marB="0"/>
                </a:tc>
                <a:tc>
                  <a:txBody>
                    <a:bodyPr/>
                    <a:lstStyle/>
                    <a:p>
                      <a:r>
                        <a:rPr lang="en-ZA" sz="1000" kern="1200" baseline="0" dirty="0" smtClean="0">
                          <a:solidFill>
                            <a:schemeClr val="dk1"/>
                          </a:solidFill>
                          <a:latin typeface="Arial Black" pitchFamily="34" charset="0"/>
                          <a:ea typeface="+mn-ea"/>
                          <a:cs typeface="+mn-cs"/>
                        </a:rPr>
                        <a:t>Specifications for establishment of the repository were developed in collaboration with Council for Medical Schemes 	</a:t>
                      </a:r>
                    </a:p>
                  </a:txBody>
                  <a:tcPr marL="68580" marR="68580" marT="0" marB="0"/>
                </a:tc>
              </a:tr>
            </a:tbl>
          </a:graphicData>
        </a:graphic>
      </p:graphicFrame>
      <p:sp>
        <p:nvSpPr>
          <p:cNvPr id="24629"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97CBD5FB-EAA4-4053-A1EB-6FBD9343F293}" type="slidenum">
              <a:rPr lang="en-ZA"/>
              <a:pPr algn="ctr"/>
              <a:t>18</a:t>
            </a:fld>
            <a:endParaRPr lang="en-Z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560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436938"/>
        </p:xfrm>
        <a:graphic>
          <a:graphicData uri="http://schemas.openxmlformats.org/drawingml/2006/table">
            <a:tbl>
              <a:tblPr firstRow="1" bandRow="1">
                <a:tableStyleId>{5C22544A-7EE6-4342-B048-85BDC9FD1C3A}</a:tableStyleId>
              </a:tblPr>
              <a:tblGrid>
                <a:gridCol w="2286000"/>
                <a:gridCol w="2286000"/>
                <a:gridCol w="2286000"/>
                <a:gridCol w="2286000"/>
              </a:tblGrid>
              <a:tr h="35668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11561">
                <a:tc>
                  <a:txBody>
                    <a:bodyPr/>
                    <a:lstStyle/>
                    <a:p>
                      <a:r>
                        <a:rPr lang="en-ZA" sz="1050" kern="1200" baseline="0" dirty="0" smtClean="0">
                          <a:solidFill>
                            <a:schemeClr val="dk1"/>
                          </a:solidFill>
                          <a:latin typeface="Arial Black" pitchFamily="34" charset="0"/>
                          <a:ea typeface="+mn-ea"/>
                          <a:cs typeface="+mn-cs"/>
                        </a:rPr>
                        <a:t>Improve management and control of pharmaceutical services</a:t>
                      </a:r>
                    </a:p>
                  </a:txBody>
                  <a:tcPr marL="0" marR="0" marT="0" marB="0">
                    <a:lnB w="12700" cap="flat" cmpd="sng" algn="ctr">
                      <a:noFill/>
                      <a:prstDash val="solid"/>
                      <a:round/>
                      <a:headEnd type="none" w="med" len="med"/>
                      <a:tailEnd type="none" w="med" len="med"/>
                    </a:lnB>
                  </a:tcPr>
                </a:tc>
                <a:tc>
                  <a:txBody>
                    <a:bodyPr/>
                    <a:lstStyle/>
                    <a:p>
                      <a:r>
                        <a:rPr lang="en-ZA" sz="1050" kern="1200" baseline="0" dirty="0" smtClean="0">
                          <a:solidFill>
                            <a:schemeClr val="dk1"/>
                          </a:solidFill>
                          <a:latin typeface="Arial Black" pitchFamily="34" charset="0"/>
                          <a:ea typeface="+mn-ea"/>
                          <a:cs typeface="+mn-cs"/>
                        </a:rPr>
                        <a:t>Percentage of the review process of PHC Essential Medicines List (EML) and Standard treatment Guidelines (STGs) completed 	</a:t>
                      </a:r>
                    </a:p>
                  </a:txBody>
                  <a:tcPr marL="0" marR="0" marT="0" marB="0">
                    <a:lnB w="12700" cap="flat" cmpd="sng" algn="ctr">
                      <a:noFill/>
                      <a:prstDash val="solid"/>
                      <a:round/>
                      <a:headEnd type="none" w="med" len="med"/>
                      <a:tailEnd type="none" w="med" len="med"/>
                    </a:lnB>
                  </a:tcPr>
                </a:tc>
                <a:tc>
                  <a:txBody>
                    <a:bodyPr/>
                    <a:lstStyle/>
                    <a:p>
                      <a:pPr algn="r" fontAlgn="b"/>
                      <a:r>
                        <a:rPr lang="en-ZA" sz="1050" b="0" i="0" u="none" strike="noStrike" dirty="0" smtClean="0">
                          <a:solidFill>
                            <a:srgbClr val="000000"/>
                          </a:solidFill>
                          <a:latin typeface="Arial Black" pitchFamily="34" charset="0"/>
                        </a:rPr>
                        <a:t>20%</a:t>
                      </a:r>
                      <a:endParaRPr lang="en-ZA" sz="1050" b="0" i="0" u="none" strike="noStrike" dirty="0">
                        <a:solidFill>
                          <a:srgbClr val="000000"/>
                        </a:solidFill>
                        <a:latin typeface="Arial Black" pitchFamily="34" charset="0"/>
                      </a:endParaRPr>
                    </a:p>
                  </a:txBody>
                  <a:tcPr marL="0" marR="0" marT="0" marB="0"/>
                </a:tc>
                <a:tc>
                  <a:txBody>
                    <a:bodyPr/>
                    <a:lstStyle/>
                    <a:p>
                      <a:pPr algn="r"/>
                      <a:r>
                        <a:rPr lang="en-ZA" sz="1050" kern="1200" baseline="0" dirty="0" smtClean="0">
                          <a:solidFill>
                            <a:schemeClr val="dk1"/>
                          </a:solidFill>
                          <a:latin typeface="Arial Black" pitchFamily="34" charset="0"/>
                          <a:ea typeface="+mn-ea"/>
                          <a:cs typeface="+mn-cs"/>
                        </a:rPr>
                        <a:t>20%</a:t>
                      </a:r>
                    </a:p>
                  </a:txBody>
                  <a:tcPr marL="68580" marR="68580" marT="0" marB="0"/>
                </a:tc>
              </a:tr>
              <a:tr h="548748">
                <a:tc>
                  <a:txBody>
                    <a:bodyPr/>
                    <a:lstStyle/>
                    <a:p>
                      <a:endParaRPr lang="en-ZA" sz="1050" kern="1200" baseline="0" dirty="0" smtClean="0">
                        <a:solidFill>
                          <a:schemeClr val="dk1"/>
                        </a:solidFill>
                        <a:latin typeface="Arial Black" pitchFamily="34" charset="0"/>
                        <a:ea typeface="+mn-ea"/>
                        <a:cs typeface="+mn-cs"/>
                      </a:endParaRPr>
                    </a:p>
                  </a:txBody>
                  <a:tcPr marL="0" marR="0" marT="0" marB="0">
                    <a:lnT w="1270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ZA" sz="1050" kern="1200" baseline="0" dirty="0" smtClean="0">
                          <a:solidFill>
                            <a:schemeClr val="dk1"/>
                          </a:solidFill>
                          <a:latin typeface="Arial Black" pitchFamily="34" charset="0"/>
                          <a:ea typeface="+mn-ea"/>
                          <a:cs typeface="+mn-cs"/>
                        </a:rPr>
                        <a:t>Percentage of the review process of Hospital Level Paediatric Essential Medicines List (EML) and Standard treatment Guidelines (STGs) complete 	</a:t>
                      </a:r>
                    </a:p>
                  </a:txBody>
                  <a:tcPr marL="0" marR="0" marT="0" marB="0">
                    <a:lnT w="12700" cap="flat" cmpd="sng" algn="ctr">
                      <a:noFill/>
                      <a:prstDash val="solid"/>
                      <a:round/>
                      <a:headEnd type="none" w="med" len="med"/>
                      <a:tailEnd type="none" w="med" len="med"/>
                    </a:lnT>
                    <a:lnB w="12700" cmpd="sng">
                      <a:noFill/>
                    </a:lnB>
                  </a:tcPr>
                </a:tc>
                <a:tc>
                  <a:txBody>
                    <a:bodyPr/>
                    <a:lstStyle/>
                    <a:p>
                      <a:pPr algn="r"/>
                      <a:r>
                        <a:rPr lang="en-ZA" sz="1050" kern="1200" baseline="0" dirty="0" smtClean="0">
                          <a:solidFill>
                            <a:schemeClr val="dk1"/>
                          </a:solidFill>
                          <a:latin typeface="Arial Black" pitchFamily="34" charset="0"/>
                          <a:ea typeface="+mn-ea"/>
                          <a:cs typeface="+mn-cs"/>
                        </a:rPr>
                        <a:t>50%</a:t>
                      </a:r>
                    </a:p>
                  </a:txBody>
                  <a:tcPr marL="0" marR="0" marT="0" marB="0"/>
                </a:tc>
                <a:tc>
                  <a:txBody>
                    <a:bodyPr/>
                    <a:lstStyle/>
                    <a:p>
                      <a:pPr algn="r"/>
                      <a:r>
                        <a:rPr lang="en-ZA" sz="1050" kern="1200" baseline="0" dirty="0" smtClean="0">
                          <a:solidFill>
                            <a:schemeClr val="dk1"/>
                          </a:solidFill>
                          <a:latin typeface="Arial Black" pitchFamily="34" charset="0"/>
                          <a:ea typeface="+mn-ea"/>
                          <a:cs typeface="+mn-cs"/>
                        </a:rPr>
                        <a:t>50%</a:t>
                      </a:r>
                    </a:p>
                  </a:txBody>
                  <a:tcPr marL="68580" marR="68580" marT="0" marB="0"/>
                </a:tc>
              </a:tr>
              <a:tr h="411561">
                <a:tc>
                  <a:txBody>
                    <a:bodyPr/>
                    <a:lstStyle/>
                    <a:p>
                      <a:endParaRPr lang="en-ZA" sz="1050" kern="1200" baseline="0" dirty="0" smtClean="0">
                        <a:solidFill>
                          <a:schemeClr val="dk1"/>
                        </a:solidFill>
                        <a:latin typeface="Arial Black" pitchFamily="34" charset="0"/>
                        <a:ea typeface="+mn-ea"/>
                        <a:cs typeface="+mn-cs"/>
                      </a:endParaRPr>
                    </a:p>
                  </a:txBody>
                  <a:tcPr marL="0" marR="0" marT="0" marB="0">
                    <a:lnT w="1270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ZA" sz="1050" kern="1200" baseline="0" dirty="0" smtClean="0">
                          <a:solidFill>
                            <a:schemeClr val="dk1"/>
                          </a:solidFill>
                          <a:latin typeface="Arial Black" pitchFamily="34" charset="0"/>
                          <a:ea typeface="+mn-ea"/>
                          <a:cs typeface="+mn-cs"/>
                        </a:rPr>
                        <a:t>Percentage of the review process of Hospital Level Adult Essential Medicines List (EML) and Standard treatment Guidelines (STGs) complete </a:t>
                      </a:r>
                    </a:p>
                  </a:txBody>
                  <a:tcPr marL="0" marR="0" marT="0" marB="0">
                    <a:lnT w="12700" cap="flat" cmpd="sng" algn="ctr">
                      <a:noFill/>
                      <a:prstDash val="solid"/>
                      <a:round/>
                      <a:headEnd type="none" w="med" len="med"/>
                      <a:tailEnd type="none" w="med" len="med"/>
                    </a:lnT>
                    <a:lnB w="12700" cmpd="sng">
                      <a:noFill/>
                    </a:lnB>
                  </a:tcPr>
                </a:tc>
                <a:tc>
                  <a:txBody>
                    <a:bodyPr/>
                    <a:lstStyle/>
                    <a:p>
                      <a:pPr algn="r"/>
                      <a:r>
                        <a:rPr lang="en-ZA" sz="1050" kern="1200" baseline="0" dirty="0" smtClean="0">
                          <a:solidFill>
                            <a:schemeClr val="dk1"/>
                          </a:solidFill>
                          <a:latin typeface="Arial Black" pitchFamily="34" charset="0"/>
                          <a:ea typeface="+mn-ea"/>
                          <a:cs typeface="+mn-cs"/>
                        </a:rPr>
                        <a:t>100%</a:t>
                      </a:r>
                    </a:p>
                  </a:txBody>
                  <a:tcPr marL="0" marR="0" marT="0" marB="0"/>
                </a:tc>
                <a:tc>
                  <a:txBody>
                    <a:bodyPr/>
                    <a:lstStyle/>
                    <a:p>
                      <a:pPr algn="r"/>
                      <a:r>
                        <a:rPr lang="en-ZA" sz="1050" kern="1200" baseline="0" dirty="0" smtClean="0">
                          <a:solidFill>
                            <a:schemeClr val="dk1"/>
                          </a:solidFill>
                          <a:latin typeface="Arial Black" pitchFamily="34" charset="0"/>
                          <a:ea typeface="+mn-ea"/>
                          <a:cs typeface="+mn-cs"/>
                        </a:rPr>
                        <a:t>100%</a:t>
                      </a:r>
                    </a:p>
                  </a:txBody>
                  <a:tcPr marL="68580" marR="68580" marT="0" marB="0"/>
                </a:tc>
              </a:tr>
              <a:tr h="333489">
                <a:tc>
                  <a:txBody>
                    <a:bodyPr/>
                    <a:lstStyle/>
                    <a:p>
                      <a:endParaRPr lang="en-ZA" sz="1050" kern="1200" baseline="0" dirty="0" smtClean="0">
                        <a:solidFill>
                          <a:schemeClr val="dk1"/>
                        </a:solidFill>
                        <a:latin typeface="Arial Black" pitchFamily="34" charset="0"/>
                        <a:ea typeface="+mn-ea"/>
                        <a:cs typeface="+mn-cs"/>
                      </a:endParaRPr>
                    </a:p>
                  </a:txBody>
                  <a:tcPr marL="0" marR="0" marT="0" marB="0">
                    <a:lnT w="1270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ZA" sz="1050" kern="1200" baseline="0" dirty="0" smtClean="0">
                          <a:solidFill>
                            <a:schemeClr val="tx1"/>
                          </a:solidFill>
                          <a:latin typeface="Arial Black" pitchFamily="34" charset="0"/>
                          <a:ea typeface="+mn-ea"/>
                          <a:cs typeface="+mn-cs"/>
                        </a:rPr>
                        <a:t>Number of medicines reviews conducted for the Tertiary &amp; Quaternary EML </a:t>
                      </a:r>
                    </a:p>
                  </a:txBody>
                  <a:tcPr marL="0" marR="0" marT="0" marB="0">
                    <a:lnT w="12700" cap="flat" cmpd="sng" algn="ctr">
                      <a:noFill/>
                      <a:prstDash val="solid"/>
                      <a:round/>
                      <a:headEnd type="none" w="med" len="med"/>
                      <a:tailEnd type="none" w="med" len="med"/>
                    </a:lnT>
                    <a:lnB w="12700" cmpd="sng">
                      <a:noFill/>
                    </a:lnB>
                  </a:tcPr>
                </a:tc>
                <a:tc>
                  <a:txBody>
                    <a:bodyPr/>
                    <a:lstStyle/>
                    <a:p>
                      <a:pPr algn="r"/>
                      <a:r>
                        <a:rPr lang="en-ZA" sz="1050" kern="1200" baseline="0" dirty="0" smtClean="0">
                          <a:solidFill>
                            <a:schemeClr val="dk1"/>
                          </a:solidFill>
                          <a:latin typeface="Arial Black" pitchFamily="34" charset="0"/>
                          <a:ea typeface="+mn-ea"/>
                          <a:cs typeface="+mn-cs"/>
                        </a:rPr>
                        <a:t>12 reviews</a:t>
                      </a:r>
                    </a:p>
                  </a:txBody>
                  <a:tcPr marL="0" marR="0" marT="0" marB="0"/>
                </a:tc>
                <a:tc>
                  <a:txBody>
                    <a:bodyPr/>
                    <a:lstStyle/>
                    <a:p>
                      <a:pPr algn="r"/>
                      <a:r>
                        <a:rPr lang="en-ZA" sz="1050" kern="1200" baseline="0" dirty="0" smtClean="0">
                          <a:solidFill>
                            <a:schemeClr val="dk1"/>
                          </a:solidFill>
                          <a:latin typeface="Arial Black" pitchFamily="34" charset="0"/>
                          <a:ea typeface="+mn-ea"/>
                          <a:cs typeface="+mn-cs"/>
                        </a:rPr>
                        <a:t>12 reviews</a:t>
                      </a:r>
                    </a:p>
                  </a:txBody>
                  <a:tcPr marL="68580" marR="68580" marT="0" marB="0"/>
                </a:tc>
              </a:tr>
            </a:tbl>
          </a:graphicData>
        </a:graphic>
      </p:graphicFrame>
      <p:sp>
        <p:nvSpPr>
          <p:cNvPr id="2563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44670F93-CF36-4409-B47E-57568F567068}" type="slidenum">
              <a:rPr lang="en-ZA"/>
              <a:pPr algn="ctr"/>
              <a:t>19</a:t>
            </a:fld>
            <a:endParaRPr lang="en-Z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19200" y="304800"/>
            <a:ext cx="7620000" cy="685800"/>
          </a:xfrm>
        </p:spPr>
        <p:txBody>
          <a:bodyPr>
            <a:noAutofit/>
          </a:bodyPr>
          <a:lstStyle/>
          <a:p>
            <a:pPr algn="l" eaLnBrk="1" fontAlgn="auto" hangingPunct="1">
              <a:spcAft>
                <a:spcPts val="0"/>
              </a:spcAft>
              <a:defRP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Purpose of the Presentation </a:t>
            </a:r>
          </a:p>
        </p:txBody>
      </p:sp>
      <p:sp>
        <p:nvSpPr>
          <p:cNvPr id="8195" name="Rectangle 3"/>
          <p:cNvSpPr>
            <a:spLocks noGrp="1" noChangeArrowheads="1"/>
          </p:cNvSpPr>
          <p:nvPr>
            <p:ph idx="1"/>
          </p:nvPr>
        </p:nvSpPr>
        <p:spPr bwMode="auto">
          <a:xfrm>
            <a:off x="457200" y="1722438"/>
            <a:ext cx="8229600" cy="1562100"/>
          </a:xfrm>
          <a:noFill/>
          <a:ln>
            <a:miter lim="800000"/>
            <a:headEnd/>
            <a:tailEnd/>
          </a:ln>
        </p:spPr>
        <p:txBody>
          <a:bodyPr vert="horz" wrap="square" lIns="91440" tIns="45720" rIns="91440" bIns="45720" numCol="1" anchor="t" anchorCtr="0" compatLnSpc="1">
            <a:prstTxWarp prst="textNoShape">
              <a:avLst/>
            </a:prstTxWarp>
          </a:bodyPr>
          <a:lstStyle/>
          <a:p>
            <a:pPr marL="361950" indent="-361950" algn="just" eaLnBrk="1" hangingPunct="1">
              <a:spcBef>
                <a:spcPct val="0"/>
              </a:spcBef>
            </a:pPr>
            <a:r>
              <a:rPr lang="en-US" sz="2400" smtClean="0">
                <a:latin typeface="Arial" charset="0"/>
                <a:cs typeface="Arial" charset="0"/>
              </a:rPr>
              <a:t>To reflect on achievements and highlights in the Annual Report of the National Department of Health (DoH) for 2015/16.</a:t>
            </a:r>
          </a:p>
          <a:p>
            <a:pPr marL="361950" indent="-361950" algn="just" eaLnBrk="1" hangingPunct="1">
              <a:spcBef>
                <a:spcPct val="0"/>
              </a:spcBef>
              <a:buFont typeface="Arial" charset="0"/>
              <a:buNone/>
            </a:pPr>
            <a:endParaRPr lang="en-US" sz="2400" smtClean="0">
              <a:latin typeface="Arial" charset="0"/>
              <a:cs typeface="Arial" charset="0"/>
            </a:endParaRPr>
          </a:p>
          <a:p>
            <a:pPr marL="361950" indent="-361950" algn="just" eaLnBrk="1" hangingPunct="1">
              <a:spcBef>
                <a:spcPct val="0"/>
              </a:spcBef>
              <a:buFont typeface="Arial" charset="0"/>
              <a:buNone/>
            </a:pPr>
            <a:endParaRPr lang="en-US" sz="2400" smtClean="0">
              <a:solidFill>
                <a:srgbClr val="FF0000"/>
              </a:solidFill>
              <a:latin typeface="Arial" charset="0"/>
              <a:cs typeface="Arial" charset="0"/>
            </a:endParaRPr>
          </a:p>
        </p:txBody>
      </p:sp>
      <p:sp>
        <p:nvSpPr>
          <p:cNvPr id="8196" name="Slide Number Placeholder 3"/>
          <p:cNvSpPr>
            <a:spLocks noGrp="1"/>
          </p:cNvSpPr>
          <p:nvPr>
            <p:ph type="sldNum" sz="quarter" idx="12"/>
          </p:nvPr>
        </p:nvSpPr>
        <p:spPr bwMode="auto">
          <a:xfrm>
            <a:off x="3429000" y="6324600"/>
            <a:ext cx="2133600" cy="365125"/>
          </a:xfrm>
          <a:noFill/>
          <a:ln>
            <a:miter lim="800000"/>
            <a:headEnd/>
            <a:tailEnd/>
          </a:ln>
        </p:spPr>
        <p:txBody>
          <a:bodyPr/>
          <a:lstStyle/>
          <a:p>
            <a:pPr algn="ctr"/>
            <a:fld id="{581D2C4A-C3EF-490F-9C0F-AC1B4E8080BB}" type="slidenum">
              <a:rPr lang="en-US" smtClean="0">
                <a:latin typeface="Arial" charset="0"/>
              </a:rPr>
              <a:pPr algn="ct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xfrm>
            <a:off x="0" y="1484313"/>
            <a:ext cx="9144000" cy="4248150"/>
          </a:xfrm>
          <a:noFill/>
          <a:ln>
            <a:miter lim="800000"/>
            <a:headEnd/>
            <a:tailEnd/>
          </a:ln>
        </p:spPr>
        <p:txBody>
          <a:bodyPr vert="horz" wrap="square" lIns="91440" tIns="45720" rIns="91440" bIns="45720" numCol="1" anchor="t" anchorCtr="0" compatLnSpc="1">
            <a:prstTxWarp prst="textNoShape">
              <a:avLst/>
            </a:prstTxWarp>
          </a:bodyPr>
          <a:lstStyle/>
          <a:p>
            <a:r>
              <a:rPr lang="en-GB" sz="1200" smtClean="0">
                <a:latin typeface="Arial Black" pitchFamily="34" charset="0"/>
              </a:rPr>
              <a:t>As part of eHealth Strategy implementation, development of the Health Patient Registration System (HPRS) commenced in July 2013 through a partnership between the National Department of Health, the Department of Science and Technology, and the Council for Scientific and Industrial Research (CSIR)</a:t>
            </a:r>
          </a:p>
          <a:p>
            <a:pPr>
              <a:buFont typeface="Arial" charset="0"/>
              <a:buNone/>
            </a:pPr>
            <a:r>
              <a:rPr lang="en-GB" sz="1200" smtClean="0">
                <a:latin typeface="Arial Black" pitchFamily="34" charset="0"/>
              </a:rPr>
              <a:t> </a:t>
            </a:r>
          </a:p>
          <a:p>
            <a:r>
              <a:rPr lang="en-GB" sz="1200" smtClean="0">
                <a:latin typeface="Arial Black" pitchFamily="34" charset="0"/>
              </a:rPr>
              <a:t>The system provides a Patient Registry and Master Patient Index using the South African Identification Number and other forms of legal identification such as passports. The first phase of implementation was completed during 2015/16 and the operational implementation was done in 657 PHC facilities.</a:t>
            </a:r>
          </a:p>
          <a:p>
            <a:pPr>
              <a:buFont typeface="Arial" charset="0"/>
              <a:buNone/>
            </a:pPr>
            <a:r>
              <a:rPr lang="en-GB" sz="1200" smtClean="0">
                <a:latin typeface="Arial Black" pitchFamily="34" charset="0"/>
              </a:rPr>
              <a:t> </a:t>
            </a:r>
          </a:p>
          <a:p>
            <a:r>
              <a:rPr lang="en-GB" sz="1200" smtClean="0">
                <a:latin typeface="Arial Black" pitchFamily="34" charset="0"/>
              </a:rPr>
              <a:t>In 2014/15, a total of 3 370 computers were purchased and installed in 698 PHC facilities. In 2015/16, the required IT hardware were purchased for an additional 1 200 PHC facilities in 21 health districts. This included the purchase of 6 232 computers and 1 196 printers. The finalisation of the delivery and installation of the IT hardware will be completed in 2016/17, paving the way for the operational implementation of the HPRS in an additional 1 400 facilities. </a:t>
            </a:r>
          </a:p>
          <a:p>
            <a:endParaRPr lang="en-GB" sz="1200" smtClean="0">
              <a:latin typeface="Arial Black" pitchFamily="34" charset="0"/>
            </a:endParaRPr>
          </a:p>
          <a:p>
            <a:r>
              <a:rPr lang="en-GB" sz="1200" smtClean="0">
                <a:latin typeface="Arial Black" pitchFamily="34" charset="0"/>
              </a:rPr>
              <a:t>Standardised patient administration system for PHC facilities is being piloted in facilities in the NHI pilot districts; this includes a PHC Electronic Patient Filing System and a standardised Patient File. </a:t>
            </a:r>
            <a:endParaRPr lang="en-US" sz="1200" smtClean="0">
              <a:latin typeface="Arial Black" pitchFamily="34" charset="0"/>
            </a:endParaRPr>
          </a:p>
          <a:p>
            <a:pPr>
              <a:buFont typeface="Arial" charset="0"/>
              <a:buNone/>
            </a:pPr>
            <a:endParaRPr lang="en-ZA" sz="1200" smtClean="0">
              <a:latin typeface="Arial Black" pitchFamily="34" charset="0"/>
              <a:cs typeface="Arial" charset="0"/>
            </a:endParaRPr>
          </a:p>
          <a:p>
            <a:endParaRPr lang="en-ZA" sz="1200" smtClean="0">
              <a:latin typeface="Arial Black" pitchFamily="34" charset="0"/>
              <a:cs typeface="Arial" charset="0"/>
            </a:endParaRPr>
          </a:p>
          <a:p>
            <a:endParaRPr lang="en-ZA" sz="1200" smtClean="0">
              <a:latin typeface="Arial Black" pitchFamily="34" charset="0"/>
              <a:cs typeface="Arial" charset="0"/>
            </a:endParaRPr>
          </a:p>
        </p:txBody>
      </p:sp>
      <p:sp>
        <p:nvSpPr>
          <p:cNvPr id="26627" name="Rectangle 5"/>
          <p:cNvSpPr>
            <a:spLocks noChangeArrowheads="1"/>
          </p:cNvSpPr>
          <p:nvPr/>
        </p:nvSpPr>
        <p:spPr bwMode="auto">
          <a:xfrm>
            <a:off x="428625" y="1052513"/>
            <a:ext cx="8715375" cy="369887"/>
          </a:xfrm>
          <a:prstGeom prst="rect">
            <a:avLst/>
          </a:prstGeom>
          <a:noFill/>
          <a:ln w="9525">
            <a:noFill/>
            <a:miter lim="800000"/>
            <a:headEnd/>
            <a:tailEnd/>
          </a:ln>
        </p:spPr>
        <p:txBody>
          <a:bodyPr>
            <a:spAutoFit/>
          </a:bodyPr>
          <a:lstStyle/>
          <a:p>
            <a:r>
              <a:rPr lang="en-ZA" b="1"/>
              <a:t>Implementation of Patient-based Health Information Systems at PHC Facilities</a:t>
            </a:r>
            <a:endParaRPr lang="en-ZA"/>
          </a:p>
        </p:txBody>
      </p:sp>
      <p:sp>
        <p:nvSpPr>
          <p:cNvPr id="2662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600" smtClean="0">
                <a:solidFill>
                  <a:schemeClr val="bg1"/>
                </a:solidFill>
              </a:rPr>
              <a:t> </a:t>
            </a:r>
            <a:r>
              <a:rPr lang="en-ZA" sz="3200" smtClean="0">
                <a:solidFill>
                  <a:schemeClr val="bg1"/>
                </a:solidFill>
              </a:rPr>
              <a:t> </a:t>
            </a:r>
            <a:r>
              <a:rPr lang="en-ZA" sz="3600" b="1" smtClean="0">
                <a:solidFill>
                  <a:schemeClr val="bg1"/>
                </a:solidFill>
              </a:rPr>
              <a:t>Programme 2</a:t>
            </a:r>
            <a:r>
              <a:rPr lang="en-ZA" sz="3200" smtClean="0">
                <a:solidFill>
                  <a:schemeClr val="bg1"/>
                </a:solidFill>
              </a:rPr>
              <a:t/>
            </a:r>
            <a:br>
              <a:rPr lang="en-ZA" sz="3200" smtClean="0">
                <a:solidFill>
                  <a:schemeClr val="bg1"/>
                </a:solidFill>
              </a:rPr>
            </a:br>
            <a:r>
              <a:rPr lang="en-ZA" sz="2000" smtClean="0"/>
              <a:t/>
            </a:r>
            <a:br>
              <a:rPr lang="en-ZA" sz="2000" smtClean="0"/>
            </a:br>
            <a:r>
              <a:rPr lang="en-ZA" sz="3600" smtClean="0">
                <a:solidFill>
                  <a:schemeClr val="bg1"/>
                </a:solidFill>
              </a:rPr>
              <a:t/>
            </a:r>
            <a:br>
              <a:rPr lang="en-ZA" sz="3600" smtClean="0">
                <a:solidFill>
                  <a:schemeClr val="bg1"/>
                </a:solidFill>
              </a:rPr>
            </a:br>
            <a:r>
              <a:rPr lang="en-ZA" sz="3600" smtClean="0">
                <a:solidFill>
                  <a:schemeClr val="bg1"/>
                </a:solidFill>
              </a:rPr>
              <a:t/>
            </a:r>
            <a:br>
              <a:rPr lang="en-ZA" sz="3600" smtClean="0">
                <a:solidFill>
                  <a:schemeClr val="bg1"/>
                </a:solidFill>
              </a:rPr>
            </a:br>
            <a:endParaRPr lang="en-ZA" sz="3600" smtClean="0">
              <a:solidFill>
                <a:schemeClr val="bg1"/>
              </a:solidFill>
            </a:endParaRPr>
          </a:p>
        </p:txBody>
      </p:sp>
      <p:sp>
        <p:nvSpPr>
          <p:cNvPr id="26629" name="Slide Number Placeholder 5"/>
          <p:cNvSpPr>
            <a:spLocks noGrp="1"/>
          </p:cNvSpPr>
          <p:nvPr>
            <p:ph type="sldNum" sz="quarter" idx="12"/>
          </p:nvPr>
        </p:nvSpPr>
        <p:spPr bwMode="auto">
          <a:xfrm>
            <a:off x="3348038" y="6308725"/>
            <a:ext cx="1981200" cy="366713"/>
          </a:xfrm>
          <a:noFill/>
          <a:ln>
            <a:miter lim="800000"/>
            <a:headEnd/>
            <a:tailEnd/>
          </a:ln>
        </p:spPr>
        <p:txBody>
          <a:bodyPr/>
          <a:lstStyle/>
          <a:p>
            <a:pPr algn="ctr"/>
            <a:fld id="{D896E37A-0813-4BEC-96DC-F94BBD3F29A2}" type="slidenum">
              <a:rPr lang="en-ZA" smtClean="0">
                <a:latin typeface="Arial" charset="0"/>
              </a:rPr>
              <a:pPr algn="ctr"/>
              <a:t>20</a:t>
            </a:fld>
            <a:endParaRPr lang="en-ZA" smtClean="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765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08050"/>
          <a:ext cx="9144000" cy="3978275"/>
        </p:xfrm>
        <a:graphic>
          <a:graphicData uri="http://schemas.openxmlformats.org/drawingml/2006/table">
            <a:tbl>
              <a:tblPr firstRow="1" bandRow="1">
                <a:tableStyleId>{5C22544A-7EE6-4342-B048-85BDC9FD1C3A}</a:tableStyleId>
              </a:tblPr>
              <a:tblGrid>
                <a:gridCol w="2195736"/>
                <a:gridCol w="2304256"/>
                <a:gridCol w="2304256"/>
                <a:gridCol w="2339752"/>
              </a:tblGrid>
              <a:tr h="25084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1074231">
                <a:tc rowSpan="2">
                  <a:txBody>
                    <a:bodyPr/>
                    <a:lstStyle/>
                    <a:p>
                      <a:r>
                        <a:rPr lang="en-ZA" sz="1000" kern="1200" baseline="0" dirty="0" smtClean="0">
                          <a:solidFill>
                            <a:schemeClr val="dk1"/>
                          </a:solidFill>
                          <a:latin typeface="Arial Black" pitchFamily="34" charset="0"/>
                          <a:ea typeface="+mn-ea"/>
                          <a:cs typeface="+mn-cs"/>
                        </a:rPr>
                        <a:t>Implement </a:t>
                      </a:r>
                      <a:r>
                        <a:rPr lang="en-ZA" sz="1000" kern="1200" baseline="0" dirty="0" err="1" smtClean="0">
                          <a:solidFill>
                            <a:schemeClr val="dk1"/>
                          </a:solidFill>
                          <a:latin typeface="Arial Black" pitchFamily="34" charset="0"/>
                          <a:ea typeface="+mn-ea"/>
                          <a:cs typeface="+mn-cs"/>
                        </a:rPr>
                        <a:t>eHealth</a:t>
                      </a: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Strategy of South Africa </a:t>
                      </a:r>
                    </a:p>
                    <a:p>
                      <a:r>
                        <a:rPr lang="en-ZA" sz="1000" kern="1200" baseline="0" dirty="0" smtClean="0">
                          <a:solidFill>
                            <a:schemeClr val="dk1"/>
                          </a:solidFill>
                          <a:latin typeface="Arial Black" pitchFamily="34" charset="0"/>
                          <a:ea typeface="+mn-ea"/>
                          <a:cs typeface="+mn-cs"/>
                        </a:rPr>
                        <a:t>through the development of the system design of patient information systems and implantation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system design for a National Integrated Patient based information system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Basic Health Information Exchange developed to conduct a reference implementation of </a:t>
                      </a:r>
                      <a:r>
                        <a:rPr lang="en-ZA" sz="1000" kern="1200" baseline="0" dirty="0" err="1" smtClean="0">
                          <a:solidFill>
                            <a:schemeClr val="dk1"/>
                          </a:solidFill>
                          <a:latin typeface="Arial Black" pitchFamily="34" charset="0"/>
                          <a:ea typeface="+mn-ea"/>
                          <a:cs typeface="+mn-cs"/>
                        </a:rPr>
                        <a:t>eHealth</a:t>
                      </a:r>
                      <a:r>
                        <a:rPr lang="en-ZA" sz="1000" kern="1200" baseline="0" dirty="0" smtClean="0">
                          <a:solidFill>
                            <a:schemeClr val="dk1"/>
                          </a:solidFill>
                          <a:latin typeface="Arial Black" pitchFamily="34" charset="0"/>
                          <a:ea typeface="+mn-ea"/>
                          <a:cs typeface="+mn-cs"/>
                        </a:rPr>
                        <a:t> interoperability norms and standards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The Basic Health Information Exchange has been developed. PIX and PDQ services for third party applications were developed. A reference implementation of interoperability was conducted on the Health Patient Registration System and </a:t>
                      </a:r>
                      <a:r>
                        <a:rPr lang="en-ZA" sz="1000" kern="1200" baseline="0" dirty="0" err="1" smtClean="0">
                          <a:solidFill>
                            <a:schemeClr val="dk1"/>
                          </a:solidFill>
                          <a:latin typeface="Arial Black" pitchFamily="34" charset="0"/>
                          <a:ea typeface="+mn-ea"/>
                          <a:cs typeface="+mn-cs"/>
                        </a:rPr>
                        <a:t>TIER.Net</a:t>
                      </a:r>
                      <a:r>
                        <a:rPr lang="en-ZA" sz="1000" kern="1200" baseline="0" dirty="0" smtClean="0">
                          <a:solidFill>
                            <a:schemeClr val="dk1"/>
                          </a:solidFill>
                          <a:latin typeface="Arial Black" pitchFamily="34" charset="0"/>
                          <a:ea typeface="+mn-ea"/>
                          <a:cs typeface="+mn-cs"/>
                        </a:rPr>
                        <a:t> 	</a:t>
                      </a:r>
                    </a:p>
                  </a:txBody>
                  <a:tcPr marL="68580" marR="68580" marT="0" marB="0"/>
                </a:tc>
              </a:tr>
              <a:tr h="685648">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PHC health facilities with required IT Hardware for the reference implementation </a:t>
                      </a:r>
                      <a:r>
                        <a:rPr lang="en-ZA" sz="1000" kern="1200" baseline="0" dirty="0" err="1" smtClean="0">
                          <a:solidFill>
                            <a:schemeClr val="dk1"/>
                          </a:solidFill>
                          <a:latin typeface="Arial Black" pitchFamily="34" charset="0"/>
                          <a:ea typeface="+mn-ea"/>
                          <a:cs typeface="+mn-cs"/>
                        </a:rPr>
                        <a:t>eHealth</a:t>
                      </a:r>
                      <a:r>
                        <a:rPr lang="en-ZA" sz="1000" kern="1200" baseline="0" dirty="0" smtClean="0">
                          <a:solidFill>
                            <a:schemeClr val="dk1"/>
                          </a:solidFill>
                          <a:latin typeface="Arial Black" pitchFamily="34" charset="0"/>
                          <a:ea typeface="+mn-ea"/>
                          <a:cs typeface="+mn-cs"/>
                        </a:rPr>
                        <a:t> project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Additional 1400 PHC Facilities received required IT hardware for the reference implementation of the </a:t>
                      </a:r>
                      <a:r>
                        <a:rPr lang="en-ZA" sz="1000" kern="1200" baseline="0" dirty="0" err="1" smtClean="0">
                          <a:solidFill>
                            <a:schemeClr val="dk1"/>
                          </a:solidFill>
                          <a:latin typeface="Arial Black" pitchFamily="34" charset="0"/>
                          <a:ea typeface="+mn-ea"/>
                          <a:cs typeface="+mn-cs"/>
                        </a:rPr>
                        <a:t>eHealth</a:t>
                      </a:r>
                      <a:r>
                        <a:rPr lang="en-ZA" sz="1000" kern="1200" baseline="0" dirty="0" smtClean="0">
                          <a:solidFill>
                            <a:schemeClr val="dk1"/>
                          </a:solidFill>
                          <a:latin typeface="Arial Black" pitchFamily="34" charset="0"/>
                          <a:ea typeface="+mn-ea"/>
                          <a:cs typeface="+mn-cs"/>
                        </a:rPr>
                        <a:t> Programme</a:t>
                      </a:r>
                      <a:endParaRPr lang="en-ZA" sz="1000" kern="1200" baseline="0" dirty="0" smtClean="0">
                        <a:solidFill>
                          <a:srgbClr val="FF0000"/>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IT hardware equipment was purchased for an additional 1200 facilities. This included the purchase of 6232 computers and 1196 printers. </a:t>
                      </a:r>
                    </a:p>
                    <a:p>
                      <a:r>
                        <a:rPr lang="en-ZA" sz="1000" kern="1200" baseline="0" dirty="0" smtClean="0">
                          <a:solidFill>
                            <a:schemeClr val="tx1"/>
                          </a:solidFill>
                          <a:latin typeface="Arial Black" pitchFamily="34" charset="0"/>
                          <a:ea typeface="+mn-ea"/>
                          <a:cs typeface="+mn-cs"/>
                        </a:rPr>
                        <a:t>( The first batch of 3 370 computers were purchased and installed in 698 PHC facilities in 2014/15)	</a:t>
                      </a:r>
                    </a:p>
                  </a:txBody>
                  <a:tcPr marL="68580" marR="68580" marT="0" marB="0">
                    <a:solidFill>
                      <a:schemeClr val="tx2">
                        <a:lumMod val="20000"/>
                        <a:lumOff val="80000"/>
                      </a:schemeClr>
                    </a:solidFill>
                  </a:tcPr>
                </a:tc>
              </a:tr>
              <a:tr h="685648">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health facilities </a:t>
                      </a:r>
                    </a:p>
                    <a:p>
                      <a:r>
                        <a:rPr lang="en-ZA" sz="1000" kern="1200" baseline="0" dirty="0" smtClean="0">
                          <a:solidFill>
                            <a:schemeClr val="dk1"/>
                          </a:solidFill>
                          <a:latin typeface="Arial Black" pitchFamily="34" charset="0"/>
                          <a:ea typeface="+mn-ea"/>
                          <a:cs typeface="+mn-cs"/>
                        </a:rPr>
                        <a:t>implementing improved patient administration and web based information systems 	</a:t>
                      </a:r>
                    </a:p>
                  </a:txBody>
                  <a:tcPr marL="0" marR="0" marT="0" marB="0"/>
                </a:tc>
                <a:tc>
                  <a:txBody>
                    <a:bodyPr/>
                    <a:lstStyle/>
                    <a:p>
                      <a:r>
                        <a:rPr lang="en-ZA" sz="1000" kern="1200" baseline="0" dirty="0" smtClean="0">
                          <a:solidFill>
                            <a:schemeClr val="dk1"/>
                          </a:solidFill>
                          <a:latin typeface="Arial Black" pitchFamily="34" charset="0"/>
                          <a:ea typeface="+mn-ea"/>
                          <a:cs typeface="+mn-cs"/>
                        </a:rPr>
                        <a:t>Additional 700 facilities </a:t>
                      </a:r>
                    </a:p>
                    <a:p>
                      <a:r>
                        <a:rPr lang="en-ZA" sz="1000" kern="1200" baseline="0" dirty="0" smtClean="0">
                          <a:solidFill>
                            <a:schemeClr val="dk1"/>
                          </a:solidFill>
                          <a:latin typeface="Arial Black" pitchFamily="34" charset="0"/>
                          <a:ea typeface="+mn-ea"/>
                          <a:cs typeface="+mn-cs"/>
                        </a:rPr>
                        <a:t>implementing improved patient administration and web based information systems </a:t>
                      </a:r>
                    </a:p>
                  </a:txBody>
                  <a:tcPr marL="0" marR="0" marT="0" marB="0"/>
                </a:tc>
                <a:tc>
                  <a:txBody>
                    <a:bodyPr/>
                    <a:lstStyle/>
                    <a:p>
                      <a:r>
                        <a:rPr lang="en-ZA" sz="1000" kern="1200" baseline="0" dirty="0" smtClean="0">
                          <a:solidFill>
                            <a:schemeClr val="dk1"/>
                          </a:solidFill>
                          <a:latin typeface="Arial Black" pitchFamily="34" charset="0"/>
                          <a:ea typeface="+mn-ea"/>
                          <a:cs typeface="+mn-cs"/>
                        </a:rPr>
                        <a:t>657 PHC facilities are implementing the web based health Patient Registration System 	</a:t>
                      </a:r>
                    </a:p>
                  </a:txBody>
                  <a:tcPr marL="68580" marR="68580" marT="0" marB="0">
                    <a:solidFill>
                      <a:schemeClr val="tx2">
                        <a:lumMod val="20000"/>
                        <a:lumOff val="80000"/>
                      </a:schemeClr>
                    </a:solidFill>
                  </a:tcPr>
                </a:tc>
              </a:tr>
            </a:tbl>
          </a:graphicData>
        </a:graphic>
      </p:graphicFrame>
      <p:sp>
        <p:nvSpPr>
          <p:cNvPr id="27680"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7EA2F0EF-C1E7-4907-BB06-A8666B06D685}" type="slidenum">
              <a:rPr lang="en-ZA"/>
              <a:pPr algn="ctr"/>
              <a:t>21</a:t>
            </a:fld>
            <a:endParaRPr lang="en-Z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noFill/>
          <a:ln>
            <a:miter lim="800000"/>
            <a:headEnd/>
            <a:tailEnd/>
          </a:ln>
        </p:spPr>
        <p:txBody>
          <a:bodyPr/>
          <a:lstStyle/>
          <a:p>
            <a:fld id="{1B5D7479-90F9-4865-9400-0B77DEE2339B}" type="slidenum">
              <a:rPr lang="en-ZA" smtClean="0"/>
              <a:pPr/>
              <a:t>22</a:t>
            </a:fld>
            <a:endParaRPr lang="en-ZA" smtClean="0"/>
          </a:p>
        </p:txBody>
      </p:sp>
      <p:sp>
        <p:nvSpPr>
          <p:cNvPr id="20484" name="Content Placeholder 3"/>
          <p:cNvSpPr>
            <a:spLocks noGrp="1"/>
          </p:cNvSpPr>
          <p:nvPr>
            <p:ph sz="quarter" idx="1"/>
          </p:nvPr>
        </p:nvSpPr>
        <p:spPr bwMode="auto">
          <a:xfrm>
            <a:off x="0" y="1071563"/>
            <a:ext cx="9036050" cy="4878387"/>
          </a:xfr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algn="just" eaLnBrk="1" fontAlgn="auto" hangingPunct="1">
              <a:spcAft>
                <a:spcPts val="0"/>
              </a:spcAft>
              <a:buFont typeface="Arial" charset="0"/>
              <a:buNone/>
              <a:defRPr/>
            </a:pPr>
            <a:r>
              <a:rPr lang="en-ZA" sz="1200" b="1" dirty="0" smtClean="0">
                <a:latin typeface="Arial Black" pitchFamily="34" charset="0"/>
                <a:cs typeface="Arial" pitchFamily="34" charset="0"/>
              </a:rPr>
              <a:t>Research</a:t>
            </a:r>
          </a:p>
          <a:p>
            <a:pPr>
              <a:defRPr/>
            </a:pPr>
            <a:r>
              <a:rPr lang="en-ZA" sz="1200" dirty="0" smtClean="0">
                <a:latin typeface="Arial Black" pitchFamily="34" charset="0"/>
              </a:rPr>
              <a:t>The National Department of Health commenced the South Africa Demographic and Health Survey (SADHS) in 2015/16, in order to track the health status progress of the people of South Africa against the National Development Plan. The SADHS covers 15 000 households, selected to be nationally representative, will collect information in a face-to-face interview and take certain measurements such as blood pressure, heights and weights. The main data collection began in June 2016 and  will be completed in October 2016. SADHS preliminary report will be released in December 2016. </a:t>
            </a:r>
          </a:p>
          <a:p>
            <a:pPr>
              <a:defRPr/>
            </a:pPr>
            <a:endParaRPr lang="en-US" sz="1200" dirty="0" smtClean="0">
              <a:latin typeface="Arial Black" pitchFamily="34" charset="0"/>
            </a:endParaRPr>
          </a:p>
          <a:p>
            <a:pPr>
              <a:defRPr/>
            </a:pPr>
            <a:r>
              <a:rPr lang="en-GB" sz="1200" dirty="0" smtClean="0">
                <a:latin typeface="Arial Black" pitchFamily="34" charset="0"/>
              </a:rPr>
              <a:t> The National Health Scholars Programme (NHSP) aims to provide Master’s and Doctoral scholarships in order to develop a new cadre of young health researchers in South Africa. The NHSP is a collaborative initiative of the National Department of Health and the chief executive officers of 40 companies funded through the Public Health Enhancement Fund. Since the launch of the NHSP in 2013 by the Health Minister, Dr </a:t>
            </a:r>
            <a:r>
              <a:rPr lang="en-GB" sz="1200" dirty="0" err="1" smtClean="0">
                <a:latin typeface="Arial Black" pitchFamily="34" charset="0"/>
              </a:rPr>
              <a:t>Motsoaledi</a:t>
            </a:r>
            <a:r>
              <a:rPr lang="en-GB" sz="1200" dirty="0" smtClean="0">
                <a:latin typeface="Arial Black" pitchFamily="34" charset="0"/>
              </a:rPr>
              <a:t>, a total of 72 students have been enrolled. In 2015/16, 17 new students were enrolled in the NHSP, and six NHSP students graduated (four with PhDs and two with Master’s degrees).</a:t>
            </a:r>
          </a:p>
          <a:p>
            <a:pPr>
              <a:defRPr/>
            </a:pPr>
            <a:endParaRPr lang="en-US" sz="1200" dirty="0" smtClean="0">
              <a:latin typeface="Arial Black" pitchFamily="34" charset="0"/>
            </a:endParaRPr>
          </a:p>
          <a:p>
            <a:pPr>
              <a:defRPr/>
            </a:pPr>
            <a:r>
              <a:rPr lang="en-GB" sz="1200" dirty="0" smtClean="0">
                <a:latin typeface="Arial Black" pitchFamily="34" charset="0"/>
              </a:rPr>
              <a:t>The National Health Research Committee (NHRC) led the development of the draft </a:t>
            </a:r>
            <a:r>
              <a:rPr lang="en-ZA" sz="1200" dirty="0" smtClean="0">
                <a:solidFill>
                  <a:schemeClr val="dk1"/>
                </a:solidFill>
                <a:latin typeface="Arial Black" pitchFamily="34" charset="0"/>
              </a:rPr>
              <a:t>Integrated National Strategy for Health Research 2016-2030</a:t>
            </a:r>
            <a:r>
              <a:rPr lang="en-GB" sz="1200" dirty="0" smtClean="0">
                <a:latin typeface="Arial Black" pitchFamily="34" charset="0"/>
              </a:rPr>
              <a:t>. This plan addresses four key functions of an envisaged National Health Research System, including sustainable financing of health research, strengthening human resources capacity, the development of infrastructure to conduct health research at all levels of the national health system, and effective translation of research findings into policy, programmes and practice. </a:t>
            </a:r>
          </a:p>
          <a:p>
            <a:pPr>
              <a:defRPr/>
            </a:pPr>
            <a:endParaRPr lang="en-GB" sz="1200" dirty="0" smtClean="0">
              <a:latin typeface="Arial Black" pitchFamily="34" charset="0"/>
            </a:endParaRPr>
          </a:p>
          <a:p>
            <a:pPr>
              <a:defRPr/>
            </a:pPr>
            <a:endParaRPr lang="en-ZA" sz="1200" dirty="0" smtClean="0">
              <a:latin typeface="Arial Black" pitchFamily="34" charset="0"/>
              <a:cs typeface="Arial" pitchFamily="34" charset="0"/>
            </a:endParaRPr>
          </a:p>
          <a:p>
            <a:pPr algn="just" eaLnBrk="1" fontAlgn="auto" hangingPunct="1">
              <a:spcAft>
                <a:spcPts val="0"/>
              </a:spcAft>
              <a:buFont typeface="Arial" charset="0"/>
              <a:buNone/>
              <a:defRPr/>
            </a:pPr>
            <a:endParaRPr lang="en-ZA" sz="1200" dirty="0" smtClean="0">
              <a:latin typeface="Arial Black" pitchFamily="34" charset="0"/>
              <a:cs typeface="Arial" pitchFamily="34" charset="0"/>
            </a:endParaRPr>
          </a:p>
          <a:p>
            <a:pPr algn="just" eaLnBrk="1" fontAlgn="auto" hangingPunct="1">
              <a:spcAft>
                <a:spcPts val="0"/>
              </a:spcAft>
              <a:buFont typeface="Arial" pitchFamily="34" charset="0"/>
              <a:buChar char="•"/>
              <a:defRPr/>
            </a:pPr>
            <a:endParaRPr lang="en-GB" sz="1200" dirty="0" smtClean="0">
              <a:latin typeface="Arial Black" pitchFamily="34" charset="0"/>
              <a:cs typeface="Arial" pitchFamily="34" charset="0"/>
            </a:endParaRPr>
          </a:p>
          <a:p>
            <a:pPr marL="447675" indent="-447675" algn="just" eaLnBrk="1" fontAlgn="auto" hangingPunct="1">
              <a:spcAft>
                <a:spcPts val="0"/>
              </a:spcAft>
              <a:buFont typeface="Arial" pitchFamily="34" charset="0"/>
              <a:buNone/>
              <a:defRPr/>
            </a:pPr>
            <a:endParaRPr lang="en-ZA" sz="1200" dirty="0" smtClean="0">
              <a:latin typeface="Arial Black" pitchFamily="34" charset="0"/>
              <a:cs typeface="Arial" pitchFamily="34" charset="0"/>
            </a:endParaRPr>
          </a:p>
          <a:p>
            <a:pPr marL="447675" indent="-447675" algn="just" eaLnBrk="1" fontAlgn="auto" hangingPunct="1">
              <a:spcAft>
                <a:spcPts val="0"/>
              </a:spcAft>
              <a:buFont typeface="Arial" pitchFamily="34" charset="0"/>
              <a:buNone/>
              <a:defRPr/>
            </a:pPr>
            <a:r>
              <a:rPr lang="en-ZA" sz="1200" dirty="0" smtClean="0">
                <a:latin typeface="Arial Black" pitchFamily="34" charset="0"/>
                <a:cs typeface="Arial" pitchFamily="34" charset="0"/>
              </a:rPr>
              <a:t> </a:t>
            </a:r>
          </a:p>
        </p:txBody>
      </p:sp>
      <p:sp>
        <p:nvSpPr>
          <p:cNvPr id="2867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600" smtClean="0">
                <a:solidFill>
                  <a:schemeClr val="bg1"/>
                </a:solidFill>
              </a:rPr>
              <a:t> </a:t>
            </a:r>
            <a:r>
              <a:rPr lang="en-ZA" sz="3200" smtClean="0">
                <a:solidFill>
                  <a:schemeClr val="bg1"/>
                </a:solidFill>
              </a:rPr>
              <a:t> </a:t>
            </a:r>
            <a:r>
              <a:rPr lang="en-ZA" sz="3600" b="1" smtClean="0">
                <a:solidFill>
                  <a:schemeClr val="bg1"/>
                </a:solidFill>
              </a:rPr>
              <a:t>Programme 2</a:t>
            </a:r>
            <a:r>
              <a:rPr lang="en-ZA" sz="3200" smtClean="0">
                <a:solidFill>
                  <a:schemeClr val="bg1"/>
                </a:solidFill>
              </a:rPr>
              <a:t/>
            </a:r>
            <a:br>
              <a:rPr lang="en-ZA" sz="3200" smtClean="0">
                <a:solidFill>
                  <a:schemeClr val="bg1"/>
                </a:solidFill>
              </a:rPr>
            </a:br>
            <a:r>
              <a:rPr lang="en-ZA" sz="2000" smtClean="0"/>
              <a:t/>
            </a:r>
            <a:br>
              <a:rPr lang="en-ZA" sz="2000" smtClean="0"/>
            </a:br>
            <a:r>
              <a:rPr lang="en-ZA" sz="3600" smtClean="0">
                <a:solidFill>
                  <a:schemeClr val="bg1"/>
                </a:solidFill>
              </a:rPr>
              <a:t/>
            </a:r>
            <a:br>
              <a:rPr lang="en-ZA" sz="3600" smtClean="0">
                <a:solidFill>
                  <a:schemeClr val="bg1"/>
                </a:solidFill>
              </a:rPr>
            </a:br>
            <a:r>
              <a:rPr lang="en-ZA" sz="3600" smtClean="0">
                <a:solidFill>
                  <a:schemeClr val="bg1"/>
                </a:solidFill>
              </a:rPr>
              <a:t/>
            </a:r>
            <a:br>
              <a:rPr lang="en-ZA" sz="3600" smtClean="0">
                <a:solidFill>
                  <a:schemeClr val="bg1"/>
                </a:solidFill>
              </a:rPr>
            </a:br>
            <a:endParaRPr lang="en-ZA" sz="3600" smtClean="0">
              <a:solidFill>
                <a:schemeClr val="bg1"/>
              </a:solidFill>
            </a:endParaRPr>
          </a:p>
        </p:txBody>
      </p:sp>
      <p:sp>
        <p:nvSpPr>
          <p:cNvPr id="28677"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F0CBD474-5424-41A3-91EE-203068C7891B}" type="slidenum">
              <a:rPr lang="en-ZA"/>
              <a:pPr algn="ctr"/>
              <a:t>22</a:t>
            </a:fld>
            <a:endParaRPr lang="en-Z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296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978275"/>
        </p:xfrm>
        <a:graphic>
          <a:graphicData uri="http://schemas.openxmlformats.org/drawingml/2006/table">
            <a:tbl>
              <a:tblPr firstRow="1" bandRow="1">
                <a:tableStyleId>{5C22544A-7EE6-4342-B048-85BDC9FD1C3A}</a:tableStyleId>
              </a:tblPr>
              <a:tblGrid>
                <a:gridCol w="1979712"/>
                <a:gridCol w="2592288"/>
                <a:gridCol w="2286000"/>
                <a:gridCol w="2286000"/>
              </a:tblGrid>
              <a:tr h="25084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p>
                      <a:pPr algn="l"/>
                      <a:endParaRPr lang="en-US" sz="1000" dirty="0">
                        <a:latin typeface="Arial Black" pitchFamily="34" charset="0"/>
                      </a:endParaRPr>
                    </a:p>
                  </a:txBody>
                  <a:tcPr/>
                </a:tc>
              </a:tr>
              <a:tr h="599499">
                <a:tc>
                  <a:txBody>
                    <a:bodyPr/>
                    <a:lstStyle/>
                    <a:p>
                      <a:r>
                        <a:rPr lang="en-ZA" sz="1000" kern="1200" baseline="0" dirty="0" smtClean="0">
                          <a:solidFill>
                            <a:schemeClr val="dk1"/>
                          </a:solidFill>
                          <a:latin typeface="Arial Black" pitchFamily="34" charset="0"/>
                          <a:ea typeface="+mn-ea"/>
                          <a:cs typeface="+mn-cs"/>
                        </a:rPr>
                        <a:t>Develop and implement a national research </a:t>
                      </a:r>
                    </a:p>
                    <a:p>
                      <a:r>
                        <a:rPr lang="en-ZA" sz="1000" kern="1200" baseline="0" dirty="0" smtClean="0">
                          <a:solidFill>
                            <a:schemeClr val="dk1"/>
                          </a:solidFill>
                          <a:latin typeface="Arial Black" pitchFamily="34" charset="0"/>
                          <a:ea typeface="+mn-ea"/>
                          <a:cs typeface="+mn-cs"/>
                        </a:rPr>
                        <a:t>strategic plan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health research plan developed and implemented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Health Research Strategic Plan approved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Draft Integrated National Strategy for Health Research 2016 - 2030 was developed	</a:t>
                      </a:r>
                    </a:p>
                    <a:p>
                      <a:endParaRPr lang="en-ZA" sz="1000" kern="1200" baseline="0" dirty="0" smtClean="0">
                        <a:solidFill>
                          <a:schemeClr val="dk1"/>
                        </a:solidFill>
                        <a:latin typeface="Arial Black" pitchFamily="34" charset="0"/>
                        <a:ea typeface="+mn-ea"/>
                        <a:cs typeface="+mn-cs"/>
                      </a:endParaRPr>
                    </a:p>
                  </a:txBody>
                  <a:tcPr marL="68580" marR="68580" marT="0" marB="0"/>
                </a:tc>
              </a:tr>
              <a:tr h="685648">
                <a:tc>
                  <a:txBody>
                    <a:bodyPr/>
                    <a:lstStyle/>
                    <a:p>
                      <a:r>
                        <a:rPr lang="en-ZA" sz="1000" kern="1200" baseline="0" dirty="0" smtClean="0">
                          <a:solidFill>
                            <a:schemeClr val="dk1"/>
                          </a:solidFill>
                          <a:latin typeface="Arial Black" pitchFamily="34" charset="0"/>
                          <a:ea typeface="+mn-ea"/>
                          <a:cs typeface="+mn-cs"/>
                        </a:rPr>
                        <a:t>Develop and implement an integrated monitoring and evaluation plan aligned to health outcomes and outputs contained in the Health Sector Strategy 	</a:t>
                      </a:r>
                    </a:p>
                  </a:txBody>
                  <a:tcPr marL="0" marR="0" marT="0" marB="0"/>
                </a:tc>
                <a:tc>
                  <a:txBody>
                    <a:bodyPr/>
                    <a:lstStyle/>
                    <a:p>
                      <a:r>
                        <a:rPr lang="en-ZA" sz="1000" kern="1200" baseline="0" dirty="0" smtClean="0">
                          <a:solidFill>
                            <a:schemeClr val="dk1"/>
                          </a:solidFill>
                          <a:latin typeface="Arial Black" pitchFamily="34" charset="0"/>
                          <a:ea typeface="+mn-ea"/>
                          <a:cs typeface="+mn-cs"/>
                        </a:rPr>
                        <a:t>Integrated monitoring and </a:t>
                      </a:r>
                    </a:p>
                    <a:p>
                      <a:r>
                        <a:rPr lang="en-ZA" sz="1000" kern="1200" baseline="0" dirty="0" smtClean="0">
                          <a:solidFill>
                            <a:schemeClr val="dk1"/>
                          </a:solidFill>
                          <a:latin typeface="Arial Black" pitchFamily="34" charset="0"/>
                          <a:ea typeface="+mn-ea"/>
                          <a:cs typeface="+mn-cs"/>
                        </a:rPr>
                        <a:t>evaluation plan implemented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Fully defined comprehensive list of indicators and data elements approved </a:t>
                      </a: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dk1"/>
                          </a:solidFill>
                          <a:latin typeface="Arial Black" pitchFamily="34" charset="0"/>
                          <a:ea typeface="+mn-ea"/>
                          <a:cs typeface="+mn-cs"/>
                        </a:rPr>
                        <a:t>At least one national evaluation conducted 	</a:t>
                      </a:r>
                    </a:p>
                  </a:txBody>
                  <a:tcPr marL="0" marR="0" marT="0" marB="0"/>
                </a:tc>
                <a:tc>
                  <a:txBody>
                    <a:bodyPr/>
                    <a:lstStyle/>
                    <a:p>
                      <a:r>
                        <a:rPr lang="en-ZA" sz="1000" kern="1200" baseline="0" dirty="0" smtClean="0">
                          <a:solidFill>
                            <a:schemeClr val="dk1"/>
                          </a:solidFill>
                          <a:latin typeface="Arial Black" pitchFamily="34" charset="0"/>
                          <a:ea typeface="+mn-ea"/>
                          <a:cs typeface="+mn-cs"/>
                        </a:rPr>
                        <a:t>Fully defined comprehensive list of indicators and data elements was drafted </a:t>
                      </a: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dk1"/>
                          </a:solidFill>
                          <a:latin typeface="Arial Black" pitchFamily="34" charset="0"/>
                          <a:ea typeface="+mn-ea"/>
                          <a:cs typeface="+mn-cs"/>
                        </a:rPr>
                        <a:t>Two evaluations are in process of being conducted </a:t>
                      </a:r>
                    </a:p>
                  </a:txBody>
                  <a:tcPr marL="68580" marR="68580" marT="0" marB="0"/>
                </a:tc>
              </a:tr>
              <a:tr h="685648">
                <a:tc>
                  <a:txBody>
                    <a:bodyPr/>
                    <a:lstStyle/>
                    <a:p>
                      <a:r>
                        <a:rPr lang="en-ZA" sz="1000" kern="1200" baseline="0" dirty="0" smtClean="0">
                          <a:solidFill>
                            <a:schemeClr val="dk1"/>
                          </a:solidFill>
                          <a:latin typeface="Arial Black" pitchFamily="34" charset="0"/>
                          <a:ea typeface="+mn-ea"/>
                          <a:cs typeface="+mn-cs"/>
                        </a:rPr>
                        <a:t>Domestication of international treaties and implementation of multilateral competition on areas of mutual and measurable benefit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international </a:t>
                      </a:r>
                    </a:p>
                    <a:p>
                      <a:r>
                        <a:rPr lang="en-ZA" sz="1000" kern="1200" baseline="0" dirty="0" smtClean="0">
                          <a:solidFill>
                            <a:schemeClr val="dk1"/>
                          </a:solidFill>
                          <a:latin typeface="Arial Black" pitchFamily="34" charset="0"/>
                          <a:ea typeface="+mn-ea"/>
                          <a:cs typeface="+mn-cs"/>
                        </a:rPr>
                        <a:t>treaties and multilateral </a:t>
                      </a:r>
                    </a:p>
                    <a:p>
                      <a:r>
                        <a:rPr lang="en-ZA" sz="1000" kern="1200" baseline="0" dirty="0" smtClean="0">
                          <a:solidFill>
                            <a:schemeClr val="dk1"/>
                          </a:solidFill>
                          <a:latin typeface="Arial Black" pitchFamily="34" charset="0"/>
                          <a:ea typeface="+mn-ea"/>
                          <a:cs typeface="+mn-cs"/>
                        </a:rPr>
                        <a:t>frameworks implemented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Three international treaties and multilateral frameworks </a:t>
                      </a:r>
                    </a:p>
                    <a:p>
                      <a:r>
                        <a:rPr lang="en-ZA" sz="1000" kern="1200" baseline="0" dirty="0" smtClean="0">
                          <a:solidFill>
                            <a:schemeClr val="dk1"/>
                          </a:solidFill>
                          <a:latin typeface="Arial Black" pitchFamily="34" charset="0"/>
                          <a:ea typeface="+mn-ea"/>
                          <a:cs typeface="+mn-cs"/>
                        </a:rPr>
                        <a:t>implemented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Three international treaties and multilateral frameworks </a:t>
                      </a:r>
                    </a:p>
                    <a:p>
                      <a:r>
                        <a:rPr lang="en-ZA" sz="1000" kern="1200" baseline="0" dirty="0" smtClean="0">
                          <a:solidFill>
                            <a:schemeClr val="dk1"/>
                          </a:solidFill>
                          <a:latin typeface="Arial Black" pitchFamily="34" charset="0"/>
                          <a:ea typeface="+mn-ea"/>
                          <a:cs typeface="+mn-cs"/>
                        </a:rPr>
                        <a:t>were implemented 	</a:t>
                      </a:r>
                    </a:p>
                    <a:p>
                      <a:endParaRPr lang="en-ZA" sz="1000" kern="1200" baseline="0" dirty="0" smtClean="0">
                        <a:solidFill>
                          <a:schemeClr val="dk1"/>
                        </a:solidFill>
                        <a:latin typeface="Arial Black" pitchFamily="34" charset="0"/>
                        <a:ea typeface="+mn-ea"/>
                        <a:cs typeface="+mn-cs"/>
                      </a:endParaRPr>
                    </a:p>
                  </a:txBody>
                  <a:tcPr marL="68580" marR="68580" marT="0" marB="0"/>
                </a:tc>
              </a:tr>
              <a:tr h="685648">
                <a:tc>
                  <a:txBody>
                    <a:bodyPr/>
                    <a:lstStyle/>
                    <a:p>
                      <a:r>
                        <a:rPr lang="en-ZA" sz="1000" kern="1200" baseline="0" dirty="0" smtClean="0">
                          <a:solidFill>
                            <a:schemeClr val="dk1"/>
                          </a:solidFill>
                          <a:latin typeface="Arial Black" pitchFamily="34" charset="0"/>
                          <a:ea typeface="+mn-ea"/>
                          <a:cs typeface="+mn-cs"/>
                        </a:rPr>
                        <a:t>Implementation of bilateral cooperation on areas of mutual and measurable benefit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Bilateral projects implemented 	</a:t>
                      </a:r>
                    </a:p>
                  </a:txBody>
                  <a:tcPr marL="0" marR="0" marT="0" marB="0"/>
                </a:tc>
                <a:tc>
                  <a:txBody>
                    <a:bodyPr/>
                    <a:lstStyle/>
                    <a:p>
                      <a:r>
                        <a:rPr lang="en-ZA" sz="1000" kern="1200" baseline="0" dirty="0" smtClean="0">
                          <a:solidFill>
                            <a:schemeClr val="dk1"/>
                          </a:solidFill>
                          <a:latin typeface="Arial Black" pitchFamily="34" charset="0"/>
                          <a:ea typeface="+mn-ea"/>
                          <a:cs typeface="+mn-cs"/>
                        </a:rPr>
                        <a:t>Five strategic bilateral </a:t>
                      </a:r>
                    </a:p>
                    <a:p>
                      <a:r>
                        <a:rPr lang="en-ZA" sz="1000" kern="1200" baseline="0" dirty="0" smtClean="0">
                          <a:solidFill>
                            <a:schemeClr val="dk1"/>
                          </a:solidFill>
                          <a:latin typeface="Arial Black" pitchFamily="34" charset="0"/>
                          <a:ea typeface="+mn-ea"/>
                          <a:cs typeface="+mn-cs"/>
                        </a:rPr>
                        <a:t>projects implemented 	</a:t>
                      </a:r>
                    </a:p>
                  </a:txBody>
                  <a:tcPr marL="0" marR="0" marT="0" marB="0"/>
                </a:tc>
                <a:tc>
                  <a:txBody>
                    <a:bodyPr/>
                    <a:lstStyle/>
                    <a:p>
                      <a:r>
                        <a:rPr lang="en-ZA" sz="1000" kern="1200" baseline="0" dirty="0" smtClean="0">
                          <a:solidFill>
                            <a:schemeClr val="dk1"/>
                          </a:solidFill>
                          <a:latin typeface="Arial Black" pitchFamily="34" charset="0"/>
                          <a:ea typeface="+mn-ea"/>
                          <a:cs typeface="+mn-cs"/>
                        </a:rPr>
                        <a:t>Five strategic bilateral </a:t>
                      </a:r>
                    </a:p>
                    <a:p>
                      <a:r>
                        <a:rPr lang="en-ZA" sz="1000" kern="1200" baseline="0" dirty="0" smtClean="0">
                          <a:solidFill>
                            <a:schemeClr val="dk1"/>
                          </a:solidFill>
                          <a:latin typeface="Arial Black" pitchFamily="34" charset="0"/>
                          <a:ea typeface="+mn-ea"/>
                          <a:cs typeface="+mn-cs"/>
                        </a:rPr>
                        <a:t>projects were implemented. 	</a:t>
                      </a:r>
                    </a:p>
                  </a:txBody>
                  <a:tcPr marL="68580" marR="68580" marT="0" marB="0"/>
                </a:tc>
              </a:tr>
            </a:tbl>
          </a:graphicData>
        </a:graphic>
      </p:graphicFrame>
      <p:sp>
        <p:nvSpPr>
          <p:cNvPr id="29734"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B5B6C9E0-AE7F-41F3-963D-6840ECE9410E}" type="slidenum">
              <a:rPr lang="en-ZA"/>
              <a:pPr algn="ctr"/>
              <a:t>23</a:t>
            </a:fld>
            <a:endParaRPr lang="en-Z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3072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fontScale="70000" lnSpcReduction="20000"/>
          </a:bodyPr>
          <a:lstStyle/>
          <a:p>
            <a:pPr marL="0" lvl="1"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2: </a:t>
            </a:r>
            <a:r>
              <a:rPr lang="en-ZA" sz="3200" dirty="0">
                <a:solidFill>
                  <a:schemeClr val="bg1"/>
                </a:solidFill>
                <a:latin typeface="Arial Black" pitchFamily="34" charset="0"/>
              </a:rPr>
              <a:t> National Health Insurance, Health Planning and Systems Enablement</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444875"/>
        </p:xfrm>
        <a:graphic>
          <a:graphicData uri="http://schemas.openxmlformats.org/drawingml/2006/table">
            <a:tbl>
              <a:tblPr firstRow="1" bandRow="1">
                <a:tableStyleId>{5C22544A-7EE6-4342-B048-85BDC9FD1C3A}</a:tableStyleId>
              </a:tblPr>
              <a:tblGrid>
                <a:gridCol w="2286000"/>
                <a:gridCol w="2286000"/>
                <a:gridCol w="2286000"/>
                <a:gridCol w="2286000"/>
              </a:tblGrid>
              <a:tr h="35668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11561">
                <a:tc>
                  <a:txBody>
                    <a:bodyPr/>
                    <a:lstStyle/>
                    <a:p>
                      <a:r>
                        <a:rPr lang="en-ZA" sz="1000" kern="1200" baseline="0" dirty="0" smtClean="0">
                          <a:solidFill>
                            <a:schemeClr val="dk1"/>
                          </a:solidFill>
                          <a:latin typeface="Arial Black" pitchFamily="34" charset="0"/>
                          <a:ea typeface="+mn-ea"/>
                          <a:cs typeface="+mn-cs"/>
                        </a:rPr>
                        <a:t>Provide leadership in the health sector by integrating all health sector plans and providing support for developing identified plans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Provincial Annual Performance Plans (APPs) aligned to the National Health System Priorities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9 Provincial APPs reviewed and feedback  provided to ensure APPs and District Health Plans (DHPs) and sector plans are aligned to the National Health System (NHS) Priorities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National </a:t>
                      </a:r>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reviewed and provided feedback to all 9 provincial </a:t>
                      </a:r>
                      <a:r>
                        <a:rPr lang="en-ZA" sz="1000" kern="1200" baseline="0" dirty="0" err="1" smtClean="0">
                          <a:solidFill>
                            <a:schemeClr val="dk1"/>
                          </a:solidFill>
                          <a:latin typeface="Arial Black" pitchFamily="34" charset="0"/>
                          <a:ea typeface="+mn-ea"/>
                          <a:cs typeface="+mn-cs"/>
                        </a:rPr>
                        <a:t>DoHs</a:t>
                      </a:r>
                      <a:r>
                        <a:rPr lang="en-ZA" sz="1000" kern="1200" baseline="0" dirty="0" smtClean="0">
                          <a:solidFill>
                            <a:schemeClr val="dk1"/>
                          </a:solidFill>
                          <a:latin typeface="Arial Black" pitchFamily="34" charset="0"/>
                          <a:ea typeface="+mn-ea"/>
                          <a:cs typeface="+mn-cs"/>
                        </a:rPr>
                        <a:t> on their APPs 	</a:t>
                      </a:r>
                    </a:p>
                  </a:txBody>
                  <a:tcPr marL="68580" marR="68580" marT="0" marB="0"/>
                </a:tc>
              </a:tr>
              <a:tr h="411561">
                <a:tc>
                  <a:txBody>
                    <a:bodyPr/>
                    <a:lstStyle/>
                    <a:p>
                      <a:endParaRPr lang="en-ZA" sz="1000" kern="1200" baseline="0" dirty="0" smtClean="0">
                        <a:solidFill>
                          <a:schemeClr val="dk1"/>
                        </a:solidFill>
                        <a:latin typeface="Arial Black" pitchFamily="34" charset="0"/>
                        <a:ea typeface="+mn-ea"/>
                        <a:cs typeface="+mn-cs"/>
                      </a:endParaRPr>
                    </a:p>
                  </a:txBody>
                  <a:tcPr marL="0" marR="0" marT="0" marB="0">
                    <a:lnB w="12700" cap="flat" cmpd="sng" algn="ctr">
                      <a:noFill/>
                      <a:prstDash val="solid"/>
                      <a:round/>
                      <a:headEnd type="none" w="med" len="med"/>
                      <a:tailEnd type="none" w="med" len="med"/>
                    </a:lnB>
                  </a:tcPr>
                </a:tc>
                <a:tc>
                  <a:txBody>
                    <a:bodyPr/>
                    <a:lstStyle/>
                    <a:p>
                      <a:r>
                        <a:rPr lang="en-ZA" sz="1000" kern="1200" baseline="0" dirty="0" smtClean="0">
                          <a:solidFill>
                            <a:schemeClr val="dk1"/>
                          </a:solidFill>
                          <a:latin typeface="Arial Black" pitchFamily="34" charset="0"/>
                          <a:ea typeface="+mn-ea"/>
                          <a:cs typeface="+mn-cs"/>
                        </a:rPr>
                        <a:t>Implement Patient Quality of care survey tool 	</a:t>
                      </a:r>
                    </a:p>
                    <a:p>
                      <a:endParaRPr lang="en-ZA" sz="1000" kern="1200" baseline="0" dirty="0" smtClean="0">
                        <a:solidFill>
                          <a:schemeClr val="dk1"/>
                        </a:solidFill>
                        <a:latin typeface="Arial Black" pitchFamily="34" charset="0"/>
                        <a:ea typeface="+mn-ea"/>
                        <a:cs typeface="+mn-cs"/>
                      </a:endParaRPr>
                    </a:p>
                  </a:txBody>
                  <a:tcPr marL="0" marR="0" marT="0" marB="0">
                    <a:lnB w="12700" cap="flat" cmpd="sng" algn="ctr">
                      <a:noFill/>
                      <a:prstDash val="solid"/>
                      <a:round/>
                      <a:headEnd type="none" w="med" len="med"/>
                      <a:tailEnd type="none" w="med" len="med"/>
                    </a:lnB>
                  </a:tcPr>
                </a:tc>
                <a:tc>
                  <a:txBody>
                    <a:bodyPr/>
                    <a:lstStyle/>
                    <a:p>
                      <a:r>
                        <a:rPr lang="en-ZA" sz="1000" kern="1200" baseline="0" dirty="0" smtClean="0">
                          <a:solidFill>
                            <a:schemeClr val="dk1"/>
                          </a:solidFill>
                          <a:latin typeface="Arial Black" pitchFamily="34" charset="0"/>
                          <a:ea typeface="+mn-ea"/>
                          <a:cs typeface="+mn-cs"/>
                        </a:rPr>
                        <a:t>Patient Quality of care survey tool tested and piloted 	</a:t>
                      </a:r>
                    </a:p>
                    <a:p>
                      <a:pPr algn="r"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Patient Quality of Care survey tool was tested and piloted. Revisions were made to the draft guideline and an online database was developed. An operational plan for roll-out in provinces was prepared 	</a:t>
                      </a:r>
                    </a:p>
                  </a:txBody>
                  <a:tcPr marL="68580" marR="68580" marT="0" marB="0"/>
                </a:tc>
              </a:tr>
              <a:tr h="548748">
                <a:tc>
                  <a:txBody>
                    <a:bodyPr/>
                    <a:lstStyle/>
                    <a:p>
                      <a:endParaRPr lang="en-ZA" sz="1000" kern="1200" baseline="0" dirty="0" smtClean="0">
                        <a:solidFill>
                          <a:schemeClr val="dk1"/>
                        </a:solidFill>
                        <a:latin typeface="Arial Black" pitchFamily="34" charset="0"/>
                        <a:ea typeface="+mn-ea"/>
                        <a:cs typeface="+mn-cs"/>
                      </a:endParaRPr>
                    </a:p>
                  </a:txBody>
                  <a:tcPr marL="0" marR="0" marT="0" marB="0">
                    <a:lnT w="1270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ZA" sz="1000" kern="1200" baseline="0" dirty="0" smtClean="0">
                          <a:solidFill>
                            <a:schemeClr val="dk1"/>
                          </a:solidFill>
                          <a:latin typeface="Arial Black" pitchFamily="34" charset="0"/>
                          <a:ea typeface="+mn-ea"/>
                          <a:cs typeface="+mn-cs"/>
                        </a:rPr>
                        <a:t>Conduct a National Survey to measure Patient Quality of Care 	</a:t>
                      </a:r>
                    </a:p>
                    <a:p>
                      <a:endParaRPr lang="en-ZA" sz="1000" kern="1200" baseline="0" dirty="0" smtClean="0">
                        <a:solidFill>
                          <a:schemeClr val="dk1"/>
                        </a:solidFill>
                        <a:latin typeface="Arial Black" pitchFamily="34" charset="0"/>
                        <a:ea typeface="+mn-ea"/>
                        <a:cs typeface="+mn-cs"/>
                      </a:endParaRPr>
                    </a:p>
                  </a:txBody>
                  <a:tcPr marL="0" marR="0" marT="0" marB="0">
                    <a:lnT w="12700" cap="flat" cmpd="sng" algn="ctr">
                      <a:noFill/>
                      <a:prstDash val="solid"/>
                      <a:round/>
                      <a:headEnd type="none" w="med" len="med"/>
                      <a:tailEnd type="none" w="med" len="med"/>
                    </a:lnT>
                    <a:lnB w="12700" cmpd="sng">
                      <a:noFill/>
                    </a:lnB>
                  </a:tcPr>
                </a:tc>
                <a:tc>
                  <a:txBody>
                    <a:bodyPr/>
                    <a:lstStyle/>
                    <a:p>
                      <a:r>
                        <a:rPr lang="en-ZA" sz="1000" kern="1200" baseline="0" dirty="0" smtClean="0">
                          <a:solidFill>
                            <a:schemeClr val="dk1"/>
                          </a:solidFill>
                          <a:latin typeface="Arial Black" pitchFamily="34" charset="0"/>
                          <a:ea typeface="+mn-ea"/>
                          <a:cs typeface="+mn-cs"/>
                        </a:rPr>
                        <a:t>A national survey conducted to measure patient quality of care at all PHC Facilities 	</a:t>
                      </a:r>
                    </a:p>
                    <a:p>
                      <a:pPr algn="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Study planned and protocol developed .</a:t>
                      </a: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tx1"/>
                          </a:solidFill>
                          <a:latin typeface="Arial Black" pitchFamily="34" charset="0"/>
                          <a:ea typeface="+mn-ea"/>
                          <a:cs typeface="+mn-cs"/>
                        </a:rPr>
                        <a:t>Patient Experience of Care survey guidelines to be implemented in 2016/17	</a:t>
                      </a:r>
                    </a:p>
                    <a:p>
                      <a:pPr algn="r"/>
                      <a:endParaRPr lang="en-ZA" sz="1000" kern="1200" baseline="0" dirty="0" smtClean="0">
                        <a:solidFill>
                          <a:schemeClr val="dk1"/>
                        </a:solidFill>
                        <a:latin typeface="Arial Black" pitchFamily="34" charset="0"/>
                        <a:ea typeface="+mn-ea"/>
                        <a:cs typeface="+mn-cs"/>
                      </a:endParaRPr>
                    </a:p>
                  </a:txBody>
                  <a:tcPr marL="68580" marR="68580" marT="0" marB="0">
                    <a:solidFill>
                      <a:schemeClr val="tx2">
                        <a:lumMod val="20000"/>
                        <a:lumOff val="80000"/>
                      </a:schemeClr>
                    </a:solidFill>
                  </a:tcPr>
                </a:tc>
              </a:tr>
            </a:tbl>
          </a:graphicData>
        </a:graphic>
      </p:graphicFrame>
      <p:sp>
        <p:nvSpPr>
          <p:cNvPr id="30753"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F89A62AE-9022-4409-BA1F-85970FC99584}" type="slidenum">
              <a:rPr lang="en-ZA"/>
              <a:pPr algn="ctr"/>
              <a:t>24</a:t>
            </a:fld>
            <a:endParaRPr lang="en-Z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2"/>
          </p:nvPr>
        </p:nvSpPr>
        <p:spPr bwMode="auto">
          <a:noFill/>
          <a:ln>
            <a:miter lim="800000"/>
            <a:headEnd/>
            <a:tailEnd/>
          </a:ln>
        </p:spPr>
        <p:txBody>
          <a:bodyPr/>
          <a:lstStyle/>
          <a:p>
            <a:fld id="{469A3683-63F0-49BE-979C-DD8F2293E21F}" type="slidenum">
              <a:rPr lang="en-ZA" smtClean="0"/>
              <a:pPr/>
              <a:t>25</a:t>
            </a:fld>
            <a:endParaRPr lang="en-ZA" smtClean="0"/>
          </a:p>
        </p:txBody>
      </p:sp>
      <p:sp>
        <p:nvSpPr>
          <p:cNvPr id="20484" name="Content Placeholder 3"/>
          <p:cNvSpPr>
            <a:spLocks noGrp="1"/>
          </p:cNvSpPr>
          <p:nvPr>
            <p:ph sz="quarter" idx="1"/>
          </p:nvPr>
        </p:nvSpPr>
        <p:spPr bwMode="auto">
          <a:xfrm>
            <a:off x="0" y="1071563"/>
            <a:ext cx="9036050" cy="4878387"/>
          </a:xfr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a:defRPr/>
            </a:pPr>
            <a:r>
              <a:rPr lang="en-ZA" sz="1050" dirty="0" smtClean="0">
                <a:latin typeface="Arial Black" pitchFamily="34" charset="0"/>
              </a:rPr>
              <a:t>With regard to patients receiving medications through the CCMDD programme, additional patients have been identified for enrolment into the programme in eThekwini, Alexandra Clinic, RK Khan Hospital, Potchefstroom Hospital and patients who participate in adherence clubs </a:t>
            </a:r>
          </a:p>
          <a:p>
            <a:pPr>
              <a:buFont typeface="Arial" charset="0"/>
              <a:buNone/>
              <a:defRPr/>
            </a:pPr>
            <a:endParaRPr lang="en-ZA" sz="1050" dirty="0" smtClean="0">
              <a:latin typeface="Arial Black" pitchFamily="34" charset="0"/>
            </a:endParaRPr>
          </a:p>
          <a:p>
            <a:pPr>
              <a:defRPr/>
            </a:pPr>
            <a:r>
              <a:rPr lang="en-ZA" sz="1050" dirty="0" smtClean="0">
                <a:latin typeface="Arial Black" pitchFamily="34" charset="0"/>
              </a:rPr>
              <a:t>Comments on the criteria for approval of pharmacy licences were received and collated, and the appointed task team will be meeting in the 2016/17 financial year to review the inputs </a:t>
            </a:r>
          </a:p>
          <a:p>
            <a:pPr>
              <a:defRPr/>
            </a:pPr>
            <a:endParaRPr lang="en-ZA" sz="1050" dirty="0" smtClean="0">
              <a:latin typeface="Arial Black" pitchFamily="34" charset="0"/>
            </a:endParaRPr>
          </a:p>
          <a:p>
            <a:pPr>
              <a:defRPr/>
            </a:pPr>
            <a:r>
              <a:rPr lang="en-ZA" sz="1050" dirty="0" smtClean="0">
                <a:latin typeface="Arial Black" pitchFamily="34" charset="0"/>
              </a:rPr>
              <a:t>The Antimicrobial Resistance Ministerial Advisory Committee has been appointed and quarterly meetings will commence following their acceptance of appointments </a:t>
            </a:r>
          </a:p>
          <a:p>
            <a:pPr>
              <a:buFont typeface="Arial" charset="0"/>
              <a:buNone/>
              <a:defRPr/>
            </a:pPr>
            <a:endParaRPr lang="en-ZA" sz="1050" dirty="0" smtClean="0">
              <a:latin typeface="Arial Black" pitchFamily="34" charset="0"/>
            </a:endParaRPr>
          </a:p>
          <a:p>
            <a:pPr>
              <a:defRPr/>
            </a:pPr>
            <a:r>
              <a:rPr lang="en-ZA" sz="1050" dirty="0" smtClean="0">
                <a:latin typeface="Arial Black" pitchFamily="34" charset="0"/>
              </a:rPr>
              <a:t>The Financial and Fiscal Commission will be engaged on the revenue retention model</a:t>
            </a:r>
          </a:p>
          <a:p>
            <a:pPr>
              <a:defRPr/>
            </a:pPr>
            <a:endParaRPr lang="en-ZA" sz="1050" dirty="0" smtClean="0">
              <a:latin typeface="Arial Black" pitchFamily="34" charset="0"/>
            </a:endParaRPr>
          </a:p>
          <a:p>
            <a:pPr>
              <a:defRPr/>
            </a:pPr>
            <a:r>
              <a:rPr lang="en-ZA" sz="1050" dirty="0" smtClean="0">
                <a:latin typeface="Arial Black" pitchFamily="34" charset="0"/>
              </a:rPr>
              <a:t>DTPS has been supplied with the list of facilities in NHI pilot districts for broad band connectivity in order to fast-track implement improved patient administration and web-based information system</a:t>
            </a:r>
          </a:p>
          <a:p>
            <a:pPr>
              <a:defRPr/>
            </a:pPr>
            <a:endParaRPr lang="en-ZA" sz="1050" dirty="0" smtClean="0">
              <a:latin typeface="Arial Black" pitchFamily="34" charset="0"/>
            </a:endParaRPr>
          </a:p>
          <a:p>
            <a:pPr>
              <a:defRPr/>
            </a:pPr>
            <a:r>
              <a:rPr lang="en-ZA" sz="1050" dirty="0" smtClean="0">
                <a:latin typeface="Arial Black" pitchFamily="34" charset="0"/>
              </a:rPr>
              <a:t>The Department and the Council for Medical Schemes are working with the Council for Industrial and Scientific Research to ensure that the repository of patients will comply with the National Health Normative Standards for Interoperability </a:t>
            </a:r>
          </a:p>
          <a:p>
            <a:pPr>
              <a:defRPr/>
            </a:pPr>
            <a:endParaRPr lang="en-ZA" sz="1050" dirty="0" smtClean="0">
              <a:latin typeface="Arial Black" pitchFamily="34" charset="0"/>
            </a:endParaRPr>
          </a:p>
          <a:p>
            <a:pPr>
              <a:defRPr/>
            </a:pPr>
            <a:r>
              <a:rPr lang="en-ZA" sz="1050" dirty="0" smtClean="0">
                <a:latin typeface="Arial Black" pitchFamily="34" charset="0"/>
              </a:rPr>
              <a:t>The purchase order of new IT hardware for the remaining 200 facilities  was issued in the last quarter of 2015/16 financial year. The process to roll out the implementation of the Health Patient Register System will continue during the 2016/17 financial year</a:t>
            </a:r>
          </a:p>
          <a:p>
            <a:pPr>
              <a:buFont typeface="Arial" charset="0"/>
              <a:buNone/>
              <a:defRPr/>
            </a:pPr>
            <a:endParaRPr lang="en-ZA" sz="1050" dirty="0" smtClean="0">
              <a:latin typeface="Arial Black" pitchFamily="34" charset="0"/>
            </a:endParaRPr>
          </a:p>
          <a:p>
            <a:pPr>
              <a:defRPr/>
            </a:pPr>
            <a:r>
              <a:rPr lang="en-ZA" sz="1050" dirty="0" smtClean="0">
                <a:latin typeface="Arial Black" pitchFamily="34" charset="0"/>
              </a:rPr>
              <a:t>The Comprehensive Indicator List will be finalised in 2016/17 financial year</a:t>
            </a:r>
          </a:p>
          <a:p>
            <a:pPr>
              <a:buFont typeface="Arial" charset="0"/>
              <a:buNone/>
              <a:defRPr/>
            </a:pPr>
            <a:endParaRPr lang="en-ZA" sz="1050" dirty="0" smtClean="0">
              <a:latin typeface="Arial Black" pitchFamily="34" charset="0"/>
            </a:endParaRPr>
          </a:p>
          <a:p>
            <a:pPr>
              <a:defRPr/>
            </a:pPr>
            <a:r>
              <a:rPr lang="en-ZA" sz="1050" dirty="0" smtClean="0">
                <a:latin typeface="Arial Black" pitchFamily="34" charset="0"/>
              </a:rPr>
              <a:t>The Patient Experience of Care survey guidelines will be fast-tracked and implemented </a:t>
            </a:r>
            <a:r>
              <a:rPr lang="en-ZA" sz="1200" dirty="0" smtClean="0">
                <a:latin typeface="Arial Black" pitchFamily="34" charset="0"/>
              </a:rPr>
              <a:t>in 2016/17 financial year </a:t>
            </a:r>
          </a:p>
          <a:p>
            <a:pPr marL="447675" indent="-447675" algn="just" eaLnBrk="1" fontAlgn="auto" hangingPunct="1">
              <a:spcAft>
                <a:spcPts val="0"/>
              </a:spcAft>
              <a:buFont typeface="Arial" pitchFamily="34" charset="0"/>
              <a:buNone/>
              <a:defRPr/>
            </a:pPr>
            <a:endParaRPr lang="en-ZA" sz="1200" dirty="0" smtClean="0">
              <a:latin typeface="Arial Black" pitchFamily="34" charset="0"/>
              <a:cs typeface="Arial" pitchFamily="34" charset="0"/>
            </a:endParaRPr>
          </a:p>
        </p:txBody>
      </p:sp>
      <p:sp>
        <p:nvSpPr>
          <p:cNvPr id="31748" name="Title 1"/>
          <p:cNvSpPr>
            <a:spLocks noGrp="1"/>
          </p:cNvSpPr>
          <p:nvPr>
            <p:ph type="title"/>
          </p:nvPr>
        </p:nvSpPr>
        <p:spPr bwMode="auto">
          <a:xfrm>
            <a:off x="457200" y="-100013"/>
            <a:ext cx="8229600" cy="990601"/>
          </a:xfrm>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2800" smtClean="0">
                <a:solidFill>
                  <a:schemeClr val="bg1"/>
                </a:solidFill>
              </a:rPr>
              <a:t>  </a:t>
            </a:r>
            <a:r>
              <a:rPr lang="en-ZA" sz="2800" b="1" smtClean="0">
                <a:solidFill>
                  <a:schemeClr val="bg1"/>
                </a:solidFill>
              </a:rPr>
              <a:t>Programme 2</a:t>
            </a:r>
            <a:br>
              <a:rPr lang="en-ZA" sz="2800" b="1" smtClean="0">
                <a:solidFill>
                  <a:schemeClr val="bg1"/>
                </a:solidFill>
              </a:rPr>
            </a:br>
            <a:r>
              <a:rPr lang="en-GB" sz="2800" b="1" smtClean="0">
                <a:solidFill>
                  <a:schemeClr val="bg1"/>
                </a:solidFill>
                <a:latin typeface="Arial" charset="0"/>
                <a:cs typeface="Arial" charset="0"/>
              </a:rPr>
              <a:t>Performance Improvement Strategies</a:t>
            </a:r>
            <a:br>
              <a:rPr lang="en-GB" sz="2800" b="1" smtClean="0">
                <a:solidFill>
                  <a:schemeClr val="bg1"/>
                </a:solidFill>
                <a:latin typeface="Arial" charset="0"/>
                <a:cs typeface="Arial" charset="0"/>
              </a:rPr>
            </a:br>
            <a:r>
              <a:rPr lang="en-ZA" sz="2800" smtClean="0">
                <a:solidFill>
                  <a:schemeClr val="bg1"/>
                </a:solidFill>
              </a:rPr>
              <a:t/>
            </a:r>
            <a:br>
              <a:rPr lang="en-ZA" sz="2800" smtClean="0">
                <a:solidFill>
                  <a:schemeClr val="bg1"/>
                </a:solidFill>
              </a:rPr>
            </a:br>
            <a:r>
              <a:rPr lang="en-ZA" sz="2800" smtClean="0"/>
              <a:t/>
            </a:r>
            <a:br>
              <a:rPr lang="en-ZA" sz="2800" smtClean="0"/>
            </a:br>
            <a:r>
              <a:rPr lang="en-ZA" sz="2800" smtClean="0">
                <a:solidFill>
                  <a:schemeClr val="bg1"/>
                </a:solidFill>
              </a:rPr>
              <a:t/>
            </a:r>
            <a:br>
              <a:rPr lang="en-ZA" sz="2800" smtClean="0">
                <a:solidFill>
                  <a:schemeClr val="bg1"/>
                </a:solidFill>
              </a:rPr>
            </a:br>
            <a:r>
              <a:rPr lang="en-ZA" sz="2800" smtClean="0">
                <a:solidFill>
                  <a:schemeClr val="bg1"/>
                </a:solidFill>
              </a:rPr>
              <a:t/>
            </a:r>
            <a:br>
              <a:rPr lang="en-ZA" sz="2800" smtClean="0">
                <a:solidFill>
                  <a:schemeClr val="bg1"/>
                </a:solidFill>
              </a:rPr>
            </a:br>
            <a:endParaRPr lang="en-ZA" sz="2800" smtClean="0">
              <a:solidFill>
                <a:schemeClr val="bg1"/>
              </a:solidFill>
            </a:endParaRPr>
          </a:p>
        </p:txBody>
      </p:sp>
      <p:sp>
        <p:nvSpPr>
          <p:cNvPr id="31749"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B7708621-81EF-4C61-AE3B-815B50AB39CC}" type="slidenum">
              <a:rPr lang="en-ZA"/>
              <a:pPr algn="ctr"/>
              <a:t>25</a:t>
            </a:fld>
            <a:endParaRPr lang="en-Z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3 : HIV AND AIDS, TUBERCULOSIS , MATERNAL, CHILD AND WOMEN’S HEALTH </a:t>
            </a:r>
          </a:p>
          <a:p>
            <a:pPr algn="ctr" eaLnBrk="1" hangingPunct="1">
              <a:defRPr/>
            </a:pPr>
            <a:r>
              <a:rPr lang="en-ZA" sz="2400" b="1" dirty="0">
                <a:solidFill>
                  <a:schemeClr val="tx1"/>
                </a:solidFill>
                <a:latin typeface="Arial Black" pitchFamily="34" charset="0"/>
              </a:rPr>
              <a:t> </a:t>
            </a:r>
          </a:p>
        </p:txBody>
      </p:sp>
      <p:sp>
        <p:nvSpPr>
          <p:cNvPr id="32774" name="Slide Number Placeholder 19"/>
          <p:cNvSpPr txBox="1">
            <a:spLocks/>
          </p:cNvSpPr>
          <p:nvPr/>
        </p:nvSpPr>
        <p:spPr bwMode="auto">
          <a:xfrm>
            <a:off x="4284663" y="6237288"/>
            <a:ext cx="2133600" cy="365125"/>
          </a:xfrm>
          <a:prstGeom prst="rect">
            <a:avLst/>
          </a:prstGeom>
          <a:noFill/>
          <a:ln w="9525">
            <a:noFill/>
            <a:miter lim="800000"/>
            <a:headEnd/>
            <a:tailEnd/>
          </a:ln>
        </p:spPr>
        <p:txBody>
          <a:bodyPr/>
          <a:lstStyle/>
          <a:p>
            <a:pPr eaLnBrk="1" hangingPunct="1"/>
            <a:r>
              <a:rPr lang="en-US"/>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ZA" sz="2800" b="1" smtClean="0">
                <a:solidFill>
                  <a:schemeClr val="bg1"/>
                </a:solidFill>
              </a:rPr>
              <a:t>Programme 3</a:t>
            </a:r>
            <a:r>
              <a:rPr lang="en-ZA" sz="2800" smtClean="0">
                <a:solidFill>
                  <a:schemeClr val="bg1"/>
                </a:solidFill>
              </a:rPr>
              <a:t> </a:t>
            </a:r>
            <a:br>
              <a:rPr lang="en-ZA" sz="2800" smtClean="0">
                <a:solidFill>
                  <a:schemeClr val="bg1"/>
                </a:solidFill>
              </a:rPr>
            </a:br>
            <a:r>
              <a:rPr lang="en-ZA" sz="2800" b="1" smtClean="0">
                <a:solidFill>
                  <a:schemeClr val="bg1"/>
                </a:solidFill>
              </a:rPr>
              <a:t>Increasing Life Expectancy</a:t>
            </a:r>
          </a:p>
        </p:txBody>
      </p:sp>
      <p:sp>
        <p:nvSpPr>
          <p:cNvPr id="33795" name="Slide Number Placeholder 5"/>
          <p:cNvSpPr txBox="1">
            <a:spLocks/>
          </p:cNvSpPr>
          <p:nvPr/>
        </p:nvSpPr>
        <p:spPr bwMode="auto">
          <a:xfrm>
            <a:off x="3708400" y="6237288"/>
            <a:ext cx="1981200" cy="366712"/>
          </a:xfrm>
          <a:prstGeom prst="rect">
            <a:avLst/>
          </a:prstGeom>
          <a:noFill/>
          <a:ln w="9525">
            <a:noFill/>
            <a:miter lim="800000"/>
            <a:headEnd/>
            <a:tailEnd/>
          </a:ln>
        </p:spPr>
        <p:txBody>
          <a:bodyPr/>
          <a:lstStyle/>
          <a:p>
            <a:pPr algn="ctr"/>
            <a:fld id="{C63B34EE-7DD0-4D19-9024-BB7DF83E306E}" type="slidenum">
              <a:rPr lang="en-ZA"/>
              <a:pPr algn="ctr"/>
              <a:t>27</a:t>
            </a:fld>
            <a:endParaRPr lang="en-ZA"/>
          </a:p>
        </p:txBody>
      </p:sp>
      <p:graphicFrame>
        <p:nvGraphicFramePr>
          <p:cNvPr id="6" name="Chart 5"/>
          <p:cNvGraphicFramePr/>
          <p:nvPr/>
        </p:nvGraphicFramePr>
        <p:xfrm>
          <a:off x="251520" y="1196752"/>
          <a:ext cx="8892480"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3</a:t>
            </a:r>
            <a:r>
              <a:rPr lang="en-ZA" sz="2800" smtClean="0">
                <a:solidFill>
                  <a:schemeClr val="bg1"/>
                </a:solidFill>
              </a:rPr>
              <a:t> </a:t>
            </a:r>
            <a:br>
              <a:rPr lang="en-ZA" sz="2800" smtClean="0">
                <a:solidFill>
                  <a:schemeClr val="bg1"/>
                </a:solidFill>
              </a:rPr>
            </a:br>
            <a:endParaRPr lang="en-ZA" sz="2800" smtClean="0">
              <a:solidFill>
                <a:schemeClr val="bg1"/>
              </a:solidFill>
            </a:endParaRPr>
          </a:p>
        </p:txBody>
      </p:sp>
      <p:sp>
        <p:nvSpPr>
          <p:cNvPr id="34819"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12009444-407A-471E-B335-0F1AF3112C3C}" type="slidenum">
              <a:rPr lang="en-ZA"/>
              <a:pPr algn="ctr"/>
              <a:t>28</a:t>
            </a:fld>
            <a:endParaRPr lang="en-ZA"/>
          </a:p>
        </p:txBody>
      </p:sp>
      <p:sp>
        <p:nvSpPr>
          <p:cNvPr id="34820" name="Content Placeholder 4"/>
          <p:cNvSpPr>
            <a:spLocks noGrp="1"/>
          </p:cNvSpPr>
          <p:nvPr>
            <p:ph sz="quarter" idx="1"/>
          </p:nvPr>
        </p:nvSpPr>
        <p:spPr bwMode="auto">
          <a:xfrm>
            <a:off x="457200" y="1219200"/>
            <a:ext cx="8229600" cy="3865563"/>
          </a:xfrm>
          <a:noFill/>
          <a:ln>
            <a:miter lim="800000"/>
            <a:headEnd/>
            <a:tailEnd/>
          </a:ln>
        </p:spPr>
        <p:txBody>
          <a:bodyPr vert="horz" wrap="square" lIns="91440" tIns="45720" rIns="91440" bIns="45720" numCol="1" anchor="t" anchorCtr="0" compatLnSpc="1">
            <a:prstTxWarp prst="textNoShape">
              <a:avLst/>
            </a:prstTxWarp>
          </a:bodyPr>
          <a:lstStyle/>
          <a:p>
            <a:r>
              <a:rPr lang="en-ZA" sz="1200" smtClean="0">
                <a:solidFill>
                  <a:srgbClr val="000000"/>
                </a:solidFill>
                <a:latin typeface="Arial Black" pitchFamily="34" charset="0"/>
              </a:rPr>
              <a:t>Continued health status improvements: </a:t>
            </a:r>
          </a:p>
          <a:p>
            <a:endParaRPr lang="en-ZA" sz="1200" smtClean="0">
              <a:solidFill>
                <a:srgbClr val="000000"/>
              </a:solidFill>
              <a:latin typeface="Arial Black" pitchFamily="34" charset="0"/>
            </a:endParaRPr>
          </a:p>
          <a:p>
            <a:pPr lvl="1">
              <a:buFont typeface="Wingdings" pitchFamily="2" charset="2"/>
              <a:buChar char="ü"/>
            </a:pPr>
            <a:r>
              <a:rPr lang="en-ZA" sz="1200" smtClean="0">
                <a:solidFill>
                  <a:srgbClr val="000000"/>
                </a:solidFill>
                <a:latin typeface="Arial Black" pitchFamily="34" charset="0"/>
              </a:rPr>
              <a:t>Total life expectancy in South Africa increased from an estimate of 61.0 years in 2013 to 62.4 in 2016 (Stats SA) </a:t>
            </a:r>
          </a:p>
          <a:p>
            <a:pPr lvl="1">
              <a:buFont typeface="Wingdings" pitchFamily="2" charset="2"/>
              <a:buChar char="ü"/>
            </a:pPr>
            <a:endParaRPr lang="en-ZA" sz="1200" smtClean="0">
              <a:solidFill>
                <a:srgbClr val="000000"/>
              </a:solidFill>
              <a:latin typeface="Arial Black" pitchFamily="34" charset="0"/>
            </a:endParaRPr>
          </a:p>
          <a:p>
            <a:pPr lvl="1">
              <a:buFont typeface="Wingdings" pitchFamily="2" charset="2"/>
              <a:buChar char="ü"/>
            </a:pPr>
            <a:r>
              <a:rPr lang="en-ZA" sz="1200" smtClean="0">
                <a:solidFill>
                  <a:srgbClr val="000000"/>
                </a:solidFill>
                <a:latin typeface="Arial Black" pitchFamily="34" charset="0"/>
              </a:rPr>
              <a:t>Under-five mortality declined from 41 per 1000 live births in 2013 to 39 deaths per 1000 live births in 2014</a:t>
            </a:r>
          </a:p>
          <a:p>
            <a:pPr lvl="1">
              <a:buFont typeface="Wingdings" pitchFamily="2" charset="2"/>
              <a:buChar char="ü"/>
            </a:pPr>
            <a:endParaRPr lang="en-ZA" sz="1200" smtClean="0">
              <a:solidFill>
                <a:srgbClr val="000000"/>
              </a:solidFill>
              <a:latin typeface="Arial Black" pitchFamily="34" charset="0"/>
            </a:endParaRPr>
          </a:p>
          <a:p>
            <a:pPr lvl="1">
              <a:buFont typeface="Wingdings" pitchFamily="2" charset="2"/>
              <a:buChar char="ü"/>
            </a:pPr>
            <a:r>
              <a:rPr lang="en-US" sz="1200" smtClean="0">
                <a:solidFill>
                  <a:srgbClr val="000000"/>
                </a:solidFill>
                <a:latin typeface="Arial Black" pitchFamily="34" charset="0"/>
              </a:rPr>
              <a:t>infant mortality rate declined from 29 deaths per 1000 live births in 2013 to </a:t>
            </a:r>
            <a:r>
              <a:rPr lang="en-ZA" sz="1200" smtClean="0">
                <a:solidFill>
                  <a:srgbClr val="000000"/>
                </a:solidFill>
                <a:latin typeface="Arial Black" pitchFamily="34" charset="0"/>
              </a:rPr>
              <a:t>28 deaths per 1000 live births in 2014</a:t>
            </a:r>
          </a:p>
          <a:p>
            <a:pPr lvl="1">
              <a:buFont typeface="Arial" charset="0"/>
              <a:buNone/>
            </a:pPr>
            <a:r>
              <a:rPr lang="en-ZA" sz="1200" smtClean="0">
                <a:solidFill>
                  <a:srgbClr val="000000"/>
                </a:solidFill>
                <a:latin typeface="Arial Black" pitchFamily="34" charset="0"/>
              </a:rPr>
              <a:t> </a:t>
            </a:r>
          </a:p>
          <a:p>
            <a:pPr lvl="1">
              <a:buFont typeface="Wingdings" pitchFamily="2" charset="2"/>
              <a:buChar char="ü"/>
            </a:pPr>
            <a:r>
              <a:rPr lang="en-ZA" sz="1200" smtClean="0">
                <a:solidFill>
                  <a:srgbClr val="000000"/>
                </a:solidFill>
                <a:latin typeface="Arial Black" pitchFamily="34" charset="0"/>
              </a:rPr>
              <a:t>N</a:t>
            </a:r>
            <a:r>
              <a:rPr lang="en-US" sz="1200" smtClean="0">
                <a:solidFill>
                  <a:srgbClr val="000000"/>
                </a:solidFill>
                <a:latin typeface="Arial Black" pitchFamily="34" charset="0"/>
              </a:rPr>
              <a:t>eonatal mortality rates remained stable at 11 deaths per 1000 live births between 2013 and 2014. </a:t>
            </a:r>
          </a:p>
          <a:p>
            <a:pPr lvl="1">
              <a:buFont typeface="Arial" charset="0"/>
              <a:buNone/>
            </a:pPr>
            <a:endParaRPr lang="en-US" sz="1200" smtClean="0">
              <a:solidFill>
                <a:srgbClr val="000000"/>
              </a:solidFill>
              <a:latin typeface="Arial Black" pitchFamily="34" charset="0"/>
            </a:endParaRPr>
          </a:p>
          <a:p>
            <a:pPr lvl="1">
              <a:buFont typeface="Wingdings" pitchFamily="2" charset="2"/>
              <a:buChar char="ü"/>
            </a:pPr>
            <a:r>
              <a:rPr lang="en-US" sz="1200" smtClean="0">
                <a:solidFill>
                  <a:srgbClr val="000000"/>
                </a:solidFill>
                <a:latin typeface="Arial Black" pitchFamily="34" charset="0"/>
              </a:rPr>
              <a:t>The maternal mortality ratio decreased from an estimate of 166 deaths per 100,000 live births in 2012 to 155 deaths per 100,000 live  (</a:t>
            </a:r>
            <a:r>
              <a:rPr lang="en-ZA" sz="1200" smtClean="0">
                <a:solidFill>
                  <a:srgbClr val="000000"/>
                </a:solidFill>
                <a:latin typeface="Arial Black" pitchFamily="34" charset="0"/>
              </a:rPr>
              <a:t>Rapid Mortality Surveillance Report 2014 released December 2015, Medical Research Council) </a:t>
            </a:r>
            <a:endParaRPr lang="en-US" sz="1200" smtClean="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3584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2935288"/>
        </p:xfrm>
        <a:graphic>
          <a:graphicData uri="http://schemas.openxmlformats.org/drawingml/2006/table">
            <a:tbl>
              <a:tblPr firstRow="1" bandRow="1">
                <a:tableStyleId>{5C22544A-7EE6-4342-B048-85BDC9FD1C3A}</a:tableStyleId>
              </a:tblPr>
              <a:tblGrid>
                <a:gridCol w="2123728"/>
                <a:gridCol w="2232248"/>
                <a:gridCol w="2664296"/>
                <a:gridCol w="2123728"/>
              </a:tblGrid>
              <a:tr h="40831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326649">
                <a:tc rowSpan="3">
                  <a:txBody>
                    <a:bodyPr/>
                    <a:lstStyle/>
                    <a:p>
                      <a:r>
                        <a:rPr lang="en-ZA" sz="1000" kern="1200" baseline="0" dirty="0" smtClean="0">
                          <a:solidFill>
                            <a:schemeClr val="dk1"/>
                          </a:solidFill>
                          <a:latin typeface="Arial Black" pitchFamily="34" charset="0"/>
                          <a:ea typeface="+mn-ea"/>
                          <a:cs typeface="+mn-cs"/>
                        </a:rPr>
                        <a:t>To reduce the maternal mortality ratio to under 100 per 100 000 live births 	</a:t>
                      </a:r>
                    </a:p>
                  </a:txBody>
                  <a:tcPr marL="0" marR="0" marT="0" marB="0"/>
                </a:tc>
                <a:tc>
                  <a:txBody>
                    <a:bodyPr/>
                    <a:lstStyle/>
                    <a:p>
                      <a:r>
                        <a:rPr lang="en-ZA" sz="1000" kern="1200" baseline="0" dirty="0" smtClean="0">
                          <a:solidFill>
                            <a:schemeClr val="dk1"/>
                          </a:solidFill>
                          <a:latin typeface="Arial Black" pitchFamily="34" charset="0"/>
                          <a:ea typeface="+mn-ea"/>
                          <a:cs typeface="+mn-cs"/>
                        </a:rPr>
                        <a:t>Antenatal 1st visit before 20 weeks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60%	</a:t>
                      </a:r>
                    </a:p>
                  </a:txBody>
                  <a:tcPr marL="0" marR="0" marT="0" marB="0"/>
                </a:tc>
                <a:tc>
                  <a:txBody>
                    <a:bodyPr/>
                    <a:lstStyle/>
                    <a:p>
                      <a:r>
                        <a:rPr lang="en-ZA" sz="1000" kern="1200" baseline="0" dirty="0" smtClean="0">
                          <a:solidFill>
                            <a:schemeClr val="dk1"/>
                          </a:solidFill>
                          <a:latin typeface="Arial Black" pitchFamily="34" charset="0"/>
                          <a:ea typeface="+mn-ea"/>
                          <a:cs typeface="+mn-cs"/>
                        </a:rPr>
                        <a:t>61.2% </a:t>
                      </a:r>
                    </a:p>
                  </a:txBody>
                  <a:tcPr marL="68580" marR="68580" marT="0" marB="0"/>
                </a:tc>
              </a:tr>
              <a:tr h="326649">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Mother postnatal visit within 6 days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85%	</a:t>
                      </a:r>
                    </a:p>
                  </a:txBody>
                  <a:tcPr marL="0" marR="0" marT="0" marB="0"/>
                </a:tc>
                <a:tc>
                  <a:txBody>
                    <a:bodyPr/>
                    <a:lstStyle/>
                    <a:p>
                      <a:r>
                        <a:rPr lang="en-ZA" sz="1000" kern="1200" baseline="0" dirty="0" smtClean="0">
                          <a:solidFill>
                            <a:schemeClr val="dk1"/>
                          </a:solidFill>
                          <a:latin typeface="Arial Black" pitchFamily="34" charset="0"/>
                          <a:ea typeface="+mn-ea"/>
                          <a:cs typeface="+mn-cs"/>
                        </a:rPr>
                        <a:t>68.5% 	</a:t>
                      </a:r>
                    </a:p>
                    <a:p>
                      <a:endParaRPr lang="en-ZA" sz="1000" kern="1200" baseline="0" dirty="0" smtClean="0">
                        <a:solidFill>
                          <a:schemeClr val="dk1"/>
                        </a:solidFill>
                        <a:latin typeface="Arial Black" pitchFamily="34" charset="0"/>
                        <a:ea typeface="+mn-ea"/>
                        <a:cs typeface="+mn-cs"/>
                      </a:endParaRPr>
                    </a:p>
                  </a:txBody>
                  <a:tcPr marL="68580" marR="68580" marT="0" marB="0"/>
                </a:tc>
              </a:tr>
              <a:tr h="395455">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Maternal mortality in facility ratio (annualised) </a:t>
                      </a:r>
                    </a:p>
                  </a:txBody>
                  <a:tcPr marL="0" marR="0" marT="0" marB="0"/>
                </a:tc>
                <a:tc>
                  <a:txBody>
                    <a:bodyPr/>
                    <a:lstStyle/>
                    <a:p>
                      <a:r>
                        <a:rPr lang="en-ZA" sz="1000" kern="1200" baseline="0" dirty="0" smtClean="0">
                          <a:solidFill>
                            <a:schemeClr val="dk1"/>
                          </a:solidFill>
                          <a:latin typeface="Arial Black" pitchFamily="34" charset="0"/>
                          <a:ea typeface="+mn-ea"/>
                          <a:cs typeface="+mn-cs"/>
                        </a:rPr>
                        <a:t>120 per 100 000 live births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119.1 per </a:t>
                      </a:r>
                    </a:p>
                    <a:p>
                      <a:r>
                        <a:rPr lang="en-ZA" sz="1000" kern="1200" baseline="0" dirty="0" smtClean="0">
                          <a:solidFill>
                            <a:schemeClr val="dk1"/>
                          </a:solidFill>
                          <a:latin typeface="Arial Black" pitchFamily="34" charset="0"/>
                          <a:ea typeface="+mn-ea"/>
                          <a:cs typeface="+mn-cs"/>
                        </a:rPr>
                        <a:t>100 000 live births 	</a:t>
                      </a:r>
                    </a:p>
                  </a:txBody>
                  <a:tcPr marL="68580" marR="68580" marT="0" marB="0"/>
                </a:tc>
              </a:tr>
              <a:tr h="638681">
                <a:tc>
                  <a:txBody>
                    <a:bodyPr/>
                    <a:lstStyle/>
                    <a:p>
                      <a:r>
                        <a:rPr lang="en-ZA" sz="1000" kern="1200" baseline="0" dirty="0" smtClean="0">
                          <a:solidFill>
                            <a:schemeClr val="dk1"/>
                          </a:solidFill>
                          <a:latin typeface="Arial Black" pitchFamily="34" charset="0"/>
                          <a:ea typeface="+mn-ea"/>
                          <a:cs typeface="+mn-cs"/>
                        </a:rPr>
                        <a:t>To reduce the neonatal mortality rate to under 6 per 1000 live births 	</a:t>
                      </a:r>
                    </a:p>
                  </a:txBody>
                  <a:tcPr marL="0" marR="0" marT="0" marB="0"/>
                </a:tc>
                <a:tc>
                  <a:txBody>
                    <a:bodyPr/>
                    <a:lstStyle/>
                    <a:p>
                      <a:r>
                        <a:rPr lang="en-ZA" sz="1000" kern="1200" baseline="0" dirty="0" smtClean="0">
                          <a:solidFill>
                            <a:schemeClr val="dk1"/>
                          </a:solidFill>
                          <a:latin typeface="Arial Black" pitchFamily="34" charset="0"/>
                          <a:ea typeface="+mn-ea"/>
                          <a:cs typeface="+mn-cs"/>
                        </a:rPr>
                        <a:t>Inpatient Neonatal death rate (annualised)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10 per 1000 live births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13.1 per 1000 live births 	</a:t>
                      </a:r>
                    </a:p>
                    <a:p>
                      <a:endParaRPr lang="en-ZA" sz="1000" kern="1200" baseline="0" dirty="0" smtClean="0">
                        <a:solidFill>
                          <a:schemeClr val="dk1"/>
                        </a:solidFill>
                        <a:latin typeface="Arial Black" pitchFamily="34" charset="0"/>
                        <a:ea typeface="+mn-ea"/>
                        <a:cs typeface="+mn-cs"/>
                      </a:endParaRPr>
                    </a:p>
                  </a:txBody>
                  <a:tcPr marL="68580" marR="68580" marT="0" marB="0"/>
                </a:tc>
              </a:tr>
              <a:tr h="449932">
                <a:tc rowSpan="2">
                  <a:txBody>
                    <a:bodyPr/>
                    <a:lstStyle/>
                    <a:p>
                      <a:r>
                        <a:rPr lang="en-ZA" sz="1000" kern="1200" baseline="0" dirty="0" smtClean="0">
                          <a:solidFill>
                            <a:schemeClr val="dk1"/>
                          </a:solidFill>
                          <a:latin typeface="Arial Black" pitchFamily="34" charset="0"/>
                          <a:ea typeface="+mn-ea"/>
                          <a:cs typeface="+mn-cs"/>
                        </a:rPr>
                        <a:t>To improve access to sexual and reproductive health services by expanding the availability of contraceptives 	</a:t>
                      </a:r>
                    </a:p>
                  </a:txBody>
                  <a:tcPr marL="0" marR="0" marT="0" marB="0"/>
                </a:tc>
                <a:tc>
                  <a:txBody>
                    <a:bodyPr/>
                    <a:lstStyle/>
                    <a:p>
                      <a:r>
                        <a:rPr lang="en-ZA" sz="1000" kern="1200" baseline="0" dirty="0" smtClean="0">
                          <a:solidFill>
                            <a:schemeClr val="dk1"/>
                          </a:solidFill>
                          <a:latin typeface="Arial Black" pitchFamily="34" charset="0"/>
                          <a:ea typeface="+mn-ea"/>
                          <a:cs typeface="+mn-cs"/>
                        </a:rPr>
                        <a:t>Couple year protection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60%	</a:t>
                      </a:r>
                    </a:p>
                  </a:txBody>
                  <a:tcPr marL="0" marR="0" marT="0" marB="0"/>
                </a:tc>
                <a:tc>
                  <a:txBody>
                    <a:bodyPr/>
                    <a:lstStyle/>
                    <a:p>
                      <a:r>
                        <a:rPr lang="en-ZA" sz="1000" kern="1200" baseline="0" dirty="0" smtClean="0">
                          <a:solidFill>
                            <a:schemeClr val="dk1"/>
                          </a:solidFill>
                          <a:latin typeface="Arial Black" pitchFamily="34" charset="0"/>
                          <a:ea typeface="+mn-ea"/>
                          <a:cs typeface="+mn-cs"/>
                        </a:rPr>
                        <a:t>48.2%</a:t>
                      </a:r>
                      <a:endParaRPr lang="en-ZA" sz="1000" kern="1200" baseline="0" dirty="0" smtClean="0">
                        <a:solidFill>
                          <a:srgbClr val="FF0000"/>
                        </a:solidFill>
                        <a:latin typeface="Arial Black" pitchFamily="34" charset="0"/>
                        <a:ea typeface="+mn-ea"/>
                        <a:cs typeface="+mn-cs"/>
                      </a:endParaRP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dk1"/>
                          </a:solidFill>
                          <a:latin typeface="Arial Black" pitchFamily="34" charset="0"/>
                          <a:ea typeface="+mn-ea"/>
                          <a:cs typeface="+mn-cs"/>
                        </a:rPr>
                        <a:t>(66.8%,WHO formula) 	</a:t>
                      </a:r>
                    </a:p>
                  </a:txBody>
                  <a:tcPr marL="68580" marR="68580" marT="0" marB="0"/>
                </a:tc>
              </a:tr>
              <a:tr h="320647">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Cervical cancer screening coverage 	</a:t>
                      </a:r>
                    </a:p>
                  </a:txBody>
                  <a:tcPr marL="0" marR="0" marT="0" marB="0"/>
                </a:tc>
                <a:tc>
                  <a:txBody>
                    <a:bodyPr/>
                    <a:lstStyle/>
                    <a:p>
                      <a:r>
                        <a:rPr lang="en-ZA" sz="1000" kern="1200" baseline="0" dirty="0" smtClean="0">
                          <a:solidFill>
                            <a:schemeClr val="dk1"/>
                          </a:solidFill>
                          <a:latin typeface="Arial Black" pitchFamily="34" charset="0"/>
                          <a:ea typeface="+mn-ea"/>
                          <a:cs typeface="+mn-cs"/>
                        </a:rPr>
                        <a:t>60%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56.6% 	</a:t>
                      </a:r>
                    </a:p>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35884"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D01033C1-9A0D-4F9E-AEBB-301F5509570D}" type="slidenum">
              <a:rPr lang="en-ZA"/>
              <a:pPr algn="ctr"/>
              <a:t>29</a:t>
            </a:fld>
            <a:endParaRPr lang="en-ZA"/>
          </a:p>
        </p:txBody>
      </p:sp>
      <p:sp>
        <p:nvSpPr>
          <p:cNvPr id="10"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1650" cy="944563"/>
          </a:xfrm>
        </p:spPr>
        <p:txBody>
          <a:bodyPr>
            <a:normAutofit/>
          </a:bodyPr>
          <a:lstStyle/>
          <a:p>
            <a:pPr algn="l" eaLnBrk="1" fontAlgn="auto" hangingPunct="1">
              <a:spcAft>
                <a:spcPts val="0"/>
              </a:spcAft>
              <a:defRPr/>
            </a:pPr>
            <a:r>
              <a:rPr lang="en-ZA"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Vision and Mission</a:t>
            </a:r>
            <a:endParaRPr lang="en-ZA" sz="36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9219" name="Content Placeholder 7"/>
          <p:cNvSpPr>
            <a:spLocks noGrp="1"/>
          </p:cNvSpPr>
          <p:nvPr>
            <p:ph idx="1"/>
          </p:nvPr>
        </p:nvSpPr>
        <p:spPr bwMode="auto">
          <a:xfrm>
            <a:off x="395288" y="1125538"/>
            <a:ext cx="8280400" cy="4343400"/>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spcBef>
                <a:spcPct val="0"/>
              </a:spcBef>
              <a:buFont typeface="Arial" charset="0"/>
              <a:buNone/>
            </a:pPr>
            <a:r>
              <a:rPr lang="en-ZA" sz="2400" b="1" smtClean="0">
                <a:cs typeface="Arial" charset="0"/>
              </a:rPr>
              <a:t>Vision</a:t>
            </a:r>
          </a:p>
          <a:p>
            <a:pPr marL="0" indent="0" algn="just" eaLnBrk="1" hangingPunct="1">
              <a:spcBef>
                <a:spcPct val="0"/>
              </a:spcBef>
              <a:buFont typeface="Arial" charset="0"/>
              <a:buNone/>
            </a:pPr>
            <a:endParaRPr lang="en-ZA" sz="2400" smtClean="0">
              <a:cs typeface="Arial" charset="0"/>
            </a:endParaRPr>
          </a:p>
          <a:p>
            <a:pPr marL="0" indent="0" algn="just" eaLnBrk="1" hangingPunct="1">
              <a:spcBef>
                <a:spcPct val="0"/>
              </a:spcBef>
              <a:buFont typeface="Arial" charset="0"/>
              <a:buNone/>
            </a:pPr>
            <a:r>
              <a:rPr lang="en-ZA" sz="2400" smtClean="0">
                <a:cs typeface="Arial" charset="0"/>
              </a:rPr>
              <a:t>A long and healthy life for all South Africans.</a:t>
            </a:r>
          </a:p>
          <a:p>
            <a:pPr marL="0" indent="0" algn="just" eaLnBrk="1" hangingPunct="1">
              <a:spcBef>
                <a:spcPct val="0"/>
              </a:spcBef>
              <a:buFont typeface="Arial" charset="0"/>
              <a:buNone/>
            </a:pPr>
            <a:r>
              <a:rPr lang="en-ZA" sz="2400" smtClean="0">
                <a:cs typeface="Arial" charset="0"/>
              </a:rPr>
              <a:t/>
            </a:r>
            <a:br>
              <a:rPr lang="en-ZA" sz="2400" smtClean="0">
                <a:cs typeface="Arial" charset="0"/>
              </a:rPr>
            </a:br>
            <a:endParaRPr lang="en-ZA" sz="2400" smtClean="0">
              <a:cs typeface="Arial" charset="0"/>
            </a:endParaRPr>
          </a:p>
          <a:p>
            <a:pPr marL="0" indent="0" eaLnBrk="1" hangingPunct="1">
              <a:spcBef>
                <a:spcPct val="0"/>
              </a:spcBef>
              <a:buFont typeface="Arial" charset="0"/>
              <a:buNone/>
            </a:pPr>
            <a:r>
              <a:rPr lang="en-ZA" sz="2400" b="1" smtClean="0">
                <a:cs typeface="Arial" charset="0"/>
              </a:rPr>
              <a:t>Mission</a:t>
            </a:r>
          </a:p>
          <a:p>
            <a:pPr marL="0" indent="0" eaLnBrk="1" hangingPunct="1">
              <a:spcBef>
                <a:spcPct val="0"/>
              </a:spcBef>
              <a:buFont typeface="Arial" charset="0"/>
              <a:buNone/>
            </a:pPr>
            <a:endParaRPr lang="en-ZA" sz="2400" smtClean="0">
              <a:cs typeface="Arial" charset="0"/>
            </a:endParaRPr>
          </a:p>
          <a:p>
            <a:pPr marL="0" indent="0" algn="just" eaLnBrk="1" hangingPunct="1">
              <a:spcBef>
                <a:spcPct val="0"/>
              </a:spcBef>
              <a:buFont typeface="Arial" charset="0"/>
              <a:buNone/>
            </a:pPr>
            <a:r>
              <a:rPr lang="en-ZA" sz="2400" smtClean="0">
                <a:cs typeface="Arial" charset="0"/>
              </a:rPr>
              <a:t>To improve the health status through the prevention of illnesses and the promotion of healthy lifestyles and consistently to improve the health care delivery system by focusing on access, equity, efficiency, quality and sustainability.</a:t>
            </a:r>
          </a:p>
        </p:txBody>
      </p:sp>
      <p:sp>
        <p:nvSpPr>
          <p:cNvPr id="9220" name="Slide Number Placeholder 3"/>
          <p:cNvSpPr txBox="1">
            <a:spLocks/>
          </p:cNvSpPr>
          <p:nvPr/>
        </p:nvSpPr>
        <p:spPr bwMode="auto">
          <a:xfrm>
            <a:off x="3429000" y="6324600"/>
            <a:ext cx="2133600" cy="365125"/>
          </a:xfrm>
          <a:prstGeom prst="rect">
            <a:avLst/>
          </a:prstGeom>
          <a:noFill/>
          <a:ln w="9525">
            <a:noFill/>
            <a:miter lim="800000"/>
            <a:headEnd/>
            <a:tailEnd/>
          </a:ln>
        </p:spPr>
        <p:txBody>
          <a:bodyPr anchor="ctr"/>
          <a:lstStyle/>
          <a:p>
            <a:pPr algn="ctr"/>
            <a:fld id="{23CD0C66-1DEB-4442-BC94-885F5C0EAA5A}" type="slidenum">
              <a:rPr lang="en-US"/>
              <a:pPr algn="ct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3</a:t>
            </a:r>
            <a:r>
              <a:rPr lang="en-ZA" sz="2800" smtClean="0">
                <a:solidFill>
                  <a:schemeClr val="bg1"/>
                </a:solidFill>
              </a:rPr>
              <a:t> </a:t>
            </a:r>
            <a:br>
              <a:rPr lang="en-ZA" sz="2800" smtClean="0">
                <a:solidFill>
                  <a:schemeClr val="bg1"/>
                </a:solidFill>
              </a:rPr>
            </a:br>
            <a:endParaRPr lang="en-ZA" sz="2800" smtClean="0">
              <a:solidFill>
                <a:schemeClr val="bg1"/>
              </a:solidFill>
            </a:endParaRPr>
          </a:p>
        </p:txBody>
      </p:sp>
      <p:sp>
        <p:nvSpPr>
          <p:cNvPr id="36867" name="Content Placeholder 3"/>
          <p:cNvSpPr>
            <a:spLocks noGrp="1"/>
          </p:cNvSpPr>
          <p:nvPr>
            <p:ph sz="quarter" idx="1"/>
          </p:nvPr>
        </p:nvSpPr>
        <p:spPr bwMode="auto">
          <a:xfrm>
            <a:off x="457200" y="1052513"/>
            <a:ext cx="8229600" cy="4505325"/>
          </a:xfrm>
          <a:noFill/>
          <a:ln>
            <a:miter lim="800000"/>
            <a:headEnd/>
            <a:tailEnd/>
          </a:ln>
        </p:spPr>
        <p:txBody>
          <a:bodyPr vert="horz" wrap="square" lIns="91440" tIns="45720" rIns="91440" bIns="45720" numCol="1" anchor="t" anchorCtr="0" compatLnSpc="1">
            <a:prstTxWarp prst="textNoShape">
              <a:avLst/>
            </a:prstTxWarp>
          </a:bodyPr>
          <a:lstStyle/>
          <a:p>
            <a:r>
              <a:rPr lang="en-ZA" sz="1600" smtClean="0">
                <a:latin typeface="Arial Black" pitchFamily="34" charset="0"/>
              </a:rPr>
              <a:t>Prevention is the mainstay of efforts to combat HIV and AIDS. Since the HIV Counselling and Testing (HCT) campaign was introduced in 2010, over 44 million people have been tested. </a:t>
            </a:r>
          </a:p>
          <a:p>
            <a:pPr>
              <a:buFont typeface="Arial" charset="0"/>
              <a:buNone/>
            </a:pPr>
            <a:endParaRPr lang="en-ZA" sz="1600" smtClean="0">
              <a:latin typeface="Arial Black" pitchFamily="34" charset="0"/>
            </a:endParaRPr>
          </a:p>
          <a:p>
            <a:r>
              <a:rPr lang="en-ZA" sz="1600" smtClean="0">
                <a:latin typeface="Arial Black" pitchFamily="34" charset="0"/>
              </a:rPr>
              <a:t>For the 2015/16 financial year, 11 898 308 people between the ages of 15 and 49 years were tested for HIV</a:t>
            </a:r>
          </a:p>
          <a:p>
            <a:endParaRPr lang="en-ZA" sz="1600" smtClean="0">
              <a:latin typeface="Arial Black" pitchFamily="34" charset="0"/>
            </a:endParaRPr>
          </a:p>
          <a:p>
            <a:pPr marL="342900" lvl="1" indent="-342900">
              <a:buFont typeface="Arial" charset="0"/>
              <a:buChar char="•"/>
            </a:pPr>
            <a:r>
              <a:rPr lang="en-ZA" sz="1600" smtClean="0">
                <a:latin typeface="Arial Black" pitchFamily="34" charset="0"/>
              </a:rPr>
              <a:t>839 874 752 male condoms were distributed and 27 005 805 female condoms against annual targets of 700 000 000 male and 16 500 000 female condoms respectively. </a:t>
            </a:r>
            <a:endParaRPr lang="en-US" sz="1600" smtClean="0">
              <a:latin typeface="Arial Black" pitchFamily="34" charset="0"/>
            </a:endParaRPr>
          </a:p>
          <a:p>
            <a:endParaRPr lang="en-ZA" sz="1600" smtClean="0">
              <a:latin typeface="Arial Black" pitchFamily="34" charset="0"/>
            </a:endParaRPr>
          </a:p>
          <a:p>
            <a:pPr eaLnBrk="1" hangingPunct="1">
              <a:buFont typeface="Arial" charset="0"/>
              <a:buNone/>
            </a:pPr>
            <a:endParaRPr lang="en-ZA" sz="1600" smtClean="0">
              <a:latin typeface="Arial Black" pitchFamily="34" charset="0"/>
            </a:endParaRPr>
          </a:p>
        </p:txBody>
      </p:sp>
      <p:sp>
        <p:nvSpPr>
          <p:cNvPr id="3686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BDD32ECA-11AA-4083-94DB-81C82FF6E328}" type="slidenum">
              <a:rPr lang="en-ZA"/>
              <a:pPr algn="ctr"/>
              <a:t>30</a:t>
            </a:fld>
            <a:endParaRPr lang="en-Z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3</a:t>
            </a:r>
            <a:r>
              <a:rPr lang="en-ZA" sz="2800" smtClean="0">
                <a:solidFill>
                  <a:schemeClr val="bg1"/>
                </a:solidFill>
              </a:rPr>
              <a:t> </a:t>
            </a:r>
            <a:br>
              <a:rPr lang="en-ZA" sz="2800" smtClean="0">
                <a:solidFill>
                  <a:schemeClr val="bg1"/>
                </a:solidFill>
              </a:rPr>
            </a:br>
            <a:endParaRPr lang="en-ZA" sz="2800" smtClean="0">
              <a:solidFill>
                <a:schemeClr val="bg1"/>
              </a:solidFill>
            </a:endParaRPr>
          </a:p>
        </p:txBody>
      </p:sp>
      <p:sp>
        <p:nvSpPr>
          <p:cNvPr id="37891" name="Content Placeholder 3"/>
          <p:cNvSpPr>
            <a:spLocks noGrp="1"/>
          </p:cNvSpPr>
          <p:nvPr>
            <p:ph sz="quarter" idx="1"/>
          </p:nvPr>
        </p:nvSpPr>
        <p:spPr bwMode="auto">
          <a:xfrm>
            <a:off x="457200" y="1219200"/>
            <a:ext cx="8229600" cy="3938588"/>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ZA" sz="1400" smtClean="0">
              <a:latin typeface="Arial Black" pitchFamily="34" charset="0"/>
            </a:endParaRPr>
          </a:p>
          <a:p>
            <a:endParaRPr lang="en-ZA" sz="1400" smtClean="0">
              <a:latin typeface="Arial Black" pitchFamily="34" charset="0"/>
            </a:endParaRPr>
          </a:p>
          <a:p>
            <a:r>
              <a:rPr lang="en-ZA" sz="1400" smtClean="0">
                <a:latin typeface="Arial Black" pitchFamily="34" charset="0"/>
              </a:rPr>
              <a:t>At the end of March 2015, there were 3 407 336 clients remaining on antiretroviral therapy (ART) (total clients remaining on ART – TROA) </a:t>
            </a:r>
          </a:p>
          <a:p>
            <a:pPr>
              <a:buFont typeface="Arial" charset="0"/>
              <a:buNone/>
            </a:pPr>
            <a:endParaRPr lang="en-ZA" sz="1400" smtClean="0">
              <a:latin typeface="Arial Black" pitchFamily="34" charset="0"/>
            </a:endParaRPr>
          </a:p>
          <a:p>
            <a:r>
              <a:rPr lang="en-ZA" sz="1400" smtClean="0">
                <a:latin typeface="Arial Black" pitchFamily="34" charset="0"/>
              </a:rPr>
              <a:t>Programme data are also showing that fewer infants are infected with HIV, with a polymerase chain reaction (PCR) positivity rate of 1.5% of all babies born to HIV-positive women around six weeks</a:t>
            </a:r>
          </a:p>
          <a:p>
            <a:pPr>
              <a:buFont typeface="Arial" charset="0"/>
              <a:buNone/>
            </a:pPr>
            <a:endParaRPr lang="en-ZA" sz="1400" smtClean="0">
              <a:latin typeface="Arial Black" pitchFamily="34" charset="0"/>
            </a:endParaRPr>
          </a:p>
          <a:p>
            <a:pPr algn="just"/>
            <a:r>
              <a:rPr lang="en-ZA" sz="1400" smtClean="0">
                <a:latin typeface="Arial Black" pitchFamily="34" charset="0"/>
                <a:cs typeface="Times New Roman" pitchFamily="18" charset="0"/>
              </a:rPr>
              <a:t>Maternal Mortality in-facility Ratio of 119.1 per 100 000 live births compared to the annual target of 120 per 100 000 live births </a:t>
            </a:r>
          </a:p>
          <a:p>
            <a:pPr algn="just"/>
            <a:endParaRPr lang="en-ZA" sz="1400" smtClean="0">
              <a:latin typeface="Arial Black" pitchFamily="34" charset="0"/>
              <a:cs typeface="Times New Roman" pitchFamily="18" charset="0"/>
            </a:endParaRPr>
          </a:p>
          <a:p>
            <a:pPr algn="just"/>
            <a:r>
              <a:rPr lang="en-ZA" sz="1400" smtClean="0">
                <a:latin typeface="Arial Black" pitchFamily="34" charset="0"/>
                <a:cs typeface="Times New Roman" pitchFamily="18" charset="0"/>
              </a:rPr>
              <a:t>61.2% of pregnant women visited health facilities before 20 weeks exceeding the annual target of 60% </a:t>
            </a:r>
          </a:p>
          <a:p>
            <a:endParaRPr lang="en-ZA" sz="1600" smtClean="0">
              <a:latin typeface="Arial Black" pitchFamily="34" charset="0"/>
            </a:endParaRPr>
          </a:p>
          <a:p>
            <a:pPr eaLnBrk="1" hangingPunct="1">
              <a:buFont typeface="Arial" charset="0"/>
              <a:buNone/>
            </a:pPr>
            <a:endParaRPr lang="en-ZA" sz="1600" smtClean="0">
              <a:latin typeface="Arial Black" pitchFamily="34" charset="0"/>
            </a:endParaRPr>
          </a:p>
        </p:txBody>
      </p:sp>
      <p:sp>
        <p:nvSpPr>
          <p:cNvPr id="3789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8550B436-0A17-4980-B0B5-ACD839EEABD5}" type="slidenum">
              <a:rPr lang="en-ZA"/>
              <a:pPr algn="ctr"/>
              <a:t>31</a:t>
            </a:fld>
            <a:endParaRPr lang="en-Z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bwMode="auto">
          <a:xfrm>
            <a:off x="4284663" y="6237288"/>
            <a:ext cx="2133600" cy="365125"/>
          </a:xfrm>
          <a:noFill/>
          <a:ln>
            <a:miter lim="800000"/>
            <a:headEnd/>
            <a:tailEnd/>
          </a:ln>
        </p:spPr>
        <p:txBody>
          <a:bodyPr/>
          <a:lstStyle/>
          <a:p>
            <a:fld id="{1FC99CF8-B9A8-4821-B0B9-52F0B487D8C9}" type="slidenum">
              <a:rPr lang="en-ZA" smtClean="0"/>
              <a:pPr/>
              <a:t>32</a:t>
            </a:fld>
            <a:endParaRPr lang="en-ZA" smtClean="0"/>
          </a:p>
        </p:txBody>
      </p:sp>
      <p:sp>
        <p:nvSpPr>
          <p:cNvPr id="4" name="Rectangle 3"/>
          <p:cNvSpPr/>
          <p:nvPr/>
        </p:nvSpPr>
        <p:spPr>
          <a:xfrm>
            <a:off x="179388" y="188913"/>
            <a:ext cx="7056437" cy="384175"/>
          </a:xfrm>
          <a:prstGeom prst="rect">
            <a:avLst/>
          </a:prstGeom>
        </p:spPr>
        <p:txBody>
          <a:bodyPr>
            <a:spAutoFit/>
          </a:bodyPr>
          <a:lstStyle/>
          <a:p>
            <a:pPr fontAlgn="b">
              <a:spcBef>
                <a:spcPts val="0"/>
              </a:spcBef>
              <a:spcAft>
                <a:spcPts val="0"/>
              </a:spcAft>
              <a:defRPr/>
            </a:pPr>
            <a:r>
              <a:rPr lang="en-US" sz="1900" b="1" dirty="0" err="1">
                <a:solidFill>
                  <a:schemeClr val="bg1"/>
                </a:solidFill>
                <a:latin typeface="Arial Black" pitchFamily="34" charset="0"/>
                <a:cs typeface="+mn-cs"/>
              </a:rPr>
              <a:t>Programme</a:t>
            </a:r>
            <a:r>
              <a:rPr lang="en-US" sz="1900" b="1" dirty="0">
                <a:solidFill>
                  <a:schemeClr val="bg1"/>
                </a:solidFill>
                <a:latin typeface="Arial Black" pitchFamily="34" charset="0"/>
                <a:cs typeface="+mn-cs"/>
              </a:rPr>
              <a:t> 3</a:t>
            </a:r>
          </a:p>
        </p:txBody>
      </p:sp>
      <p:sp>
        <p:nvSpPr>
          <p:cNvPr id="38916" name="Rectangle 4"/>
          <p:cNvSpPr>
            <a:spLocks noChangeArrowheads="1"/>
          </p:cNvSpPr>
          <p:nvPr/>
        </p:nvSpPr>
        <p:spPr bwMode="auto">
          <a:xfrm>
            <a:off x="0" y="1052513"/>
            <a:ext cx="9144000" cy="892175"/>
          </a:xfrm>
          <a:prstGeom prst="rect">
            <a:avLst/>
          </a:prstGeom>
          <a:noFill/>
          <a:ln w="9525">
            <a:noFill/>
            <a:miter lim="800000"/>
            <a:headEnd/>
            <a:tailEnd/>
          </a:ln>
        </p:spPr>
        <p:txBody>
          <a:bodyPr>
            <a:spAutoFit/>
          </a:bodyPr>
          <a:lstStyle/>
          <a:p>
            <a:endParaRPr lang="en-US" sz="1600">
              <a:solidFill>
                <a:srgbClr val="000000"/>
              </a:solidFill>
            </a:endParaRPr>
          </a:p>
          <a:p>
            <a:endParaRPr lang="en-US">
              <a:solidFill>
                <a:srgbClr val="000000"/>
              </a:solidFill>
            </a:endParaRPr>
          </a:p>
          <a:p>
            <a:endParaRPr lang="en-US">
              <a:solidFill>
                <a:srgbClr val="000000"/>
              </a:solidFill>
            </a:endParaRPr>
          </a:p>
        </p:txBody>
      </p:sp>
      <p:sp>
        <p:nvSpPr>
          <p:cNvPr id="38917" name="Rectangle 3"/>
          <p:cNvSpPr>
            <a:spLocks noChangeArrowheads="1"/>
          </p:cNvSpPr>
          <p:nvPr/>
        </p:nvSpPr>
        <p:spPr bwMode="auto">
          <a:xfrm>
            <a:off x="395288" y="1449388"/>
            <a:ext cx="8353425" cy="3324225"/>
          </a:xfrm>
          <a:prstGeom prst="rect">
            <a:avLst/>
          </a:prstGeom>
          <a:noFill/>
          <a:ln w="9525">
            <a:noFill/>
            <a:miter lim="800000"/>
            <a:headEnd/>
            <a:tailEnd/>
          </a:ln>
        </p:spPr>
        <p:txBody>
          <a:bodyPr anchor="ctr">
            <a:spAutoFit/>
          </a:bodyPr>
          <a:lstStyle/>
          <a:p>
            <a:pPr lvl="1" algn="just">
              <a:tabLst>
                <a:tab pos="180975" algn="l"/>
              </a:tabLst>
            </a:pPr>
            <a:endParaRPr lang="en-ZA" sz="1400">
              <a:latin typeface="Arial Black" pitchFamily="34" charset="0"/>
              <a:cs typeface="Times New Roman" pitchFamily="18" charset="0"/>
            </a:endParaRPr>
          </a:p>
          <a:p>
            <a:pPr lvl="1" algn="just">
              <a:tabLst>
                <a:tab pos="180975" algn="l"/>
              </a:tabLst>
            </a:pPr>
            <a:endParaRPr lang="en-ZA" sz="1400">
              <a:latin typeface="Arial Black" pitchFamily="34" charset="0"/>
              <a:cs typeface="Times New Roman" pitchFamily="18" charset="0"/>
            </a:endParaRPr>
          </a:p>
          <a:p>
            <a:pPr algn="just">
              <a:buFont typeface="Arial" charset="0"/>
              <a:buChar char="•"/>
              <a:tabLst>
                <a:tab pos="180975" algn="l"/>
              </a:tabLst>
            </a:pPr>
            <a:r>
              <a:rPr lang="en-ZA" sz="1400">
                <a:latin typeface="Arial Black" pitchFamily="34" charset="0"/>
                <a:cs typeface="Times New Roman" pitchFamily="18" charset="0"/>
              </a:rPr>
              <a:t>Couple Year Protection (CYP) rate was estimated at 66.8%, against the annual target of 60% </a:t>
            </a:r>
          </a:p>
          <a:p>
            <a:pPr algn="just">
              <a:buFont typeface="Arial" charset="0"/>
              <a:buChar char="•"/>
              <a:tabLst>
                <a:tab pos="180975" algn="l"/>
              </a:tabLst>
            </a:pPr>
            <a:endParaRPr lang="en-US" sz="1400">
              <a:latin typeface="Arial Black" pitchFamily="34" charset="0"/>
            </a:endParaRPr>
          </a:p>
          <a:p>
            <a:pPr algn="just">
              <a:buFont typeface="Arial" charset="0"/>
              <a:buChar char="•"/>
              <a:tabLst>
                <a:tab pos="180975" algn="l"/>
              </a:tabLst>
            </a:pPr>
            <a:r>
              <a:rPr lang="en-ZA" sz="1400">
                <a:latin typeface="Arial Black" pitchFamily="34" charset="0"/>
                <a:cs typeface="Times New Roman" pitchFamily="18" charset="0"/>
              </a:rPr>
              <a:t>93% antenatal clients were initiated on ART against the annual target of 88%</a:t>
            </a:r>
          </a:p>
          <a:p>
            <a:pPr algn="just">
              <a:buFont typeface="Arial" charset="0"/>
              <a:buChar char="•"/>
              <a:tabLst>
                <a:tab pos="180975" algn="l"/>
              </a:tabLst>
            </a:pPr>
            <a:endParaRPr lang="en-ZA" sz="1400">
              <a:latin typeface="Arial Black" pitchFamily="34" charset="0"/>
              <a:cs typeface="Times New Roman" pitchFamily="18" charset="0"/>
            </a:endParaRPr>
          </a:p>
          <a:p>
            <a:pPr algn="just">
              <a:buFont typeface="Arial" charset="0"/>
              <a:buChar char="•"/>
              <a:tabLst>
                <a:tab pos="180975" algn="l"/>
              </a:tabLst>
            </a:pPr>
            <a:r>
              <a:rPr lang="en-ZA" sz="1400">
                <a:latin typeface="Arial Black" pitchFamily="34" charset="0"/>
                <a:cs typeface="Times New Roman" pitchFamily="18" charset="0"/>
              </a:rPr>
              <a:t> Child under 5 years diarrhoea case fatality rate was 2.2% compared to the annual target of 3.20% </a:t>
            </a:r>
          </a:p>
          <a:p>
            <a:pPr algn="just">
              <a:tabLst>
                <a:tab pos="180975" algn="l"/>
              </a:tabLst>
            </a:pPr>
            <a:endParaRPr lang="en-US" sz="1400">
              <a:latin typeface="Arial Black" pitchFamily="34" charset="0"/>
            </a:endParaRPr>
          </a:p>
          <a:p>
            <a:pPr algn="just">
              <a:buFont typeface="Arial" charset="0"/>
              <a:buChar char="•"/>
              <a:tabLst>
                <a:tab pos="180975" algn="l"/>
              </a:tabLst>
            </a:pPr>
            <a:r>
              <a:rPr lang="en-ZA" sz="1400">
                <a:latin typeface="Arial Black" pitchFamily="34" charset="0"/>
                <a:cs typeface="Times New Roman" pitchFamily="18" charset="0"/>
              </a:rPr>
              <a:t> Child under 5 years pneumonia case fatality rate was 2.3%, against the annual target of 3% </a:t>
            </a:r>
          </a:p>
          <a:p>
            <a:pPr algn="just">
              <a:buFont typeface="Arial" charset="0"/>
              <a:buChar char="•"/>
              <a:tabLst>
                <a:tab pos="180975" algn="l"/>
              </a:tabLst>
            </a:pPr>
            <a:endParaRPr lang="en-ZA" sz="1400">
              <a:latin typeface="Arial Black" pitchFamily="34" charset="0"/>
              <a:cs typeface="Times New Roman" pitchFamily="18" charset="0"/>
            </a:endParaRPr>
          </a:p>
          <a:p>
            <a:pPr lvl="1" algn="just">
              <a:tabLst>
                <a:tab pos="180975" algn="l"/>
              </a:tabLst>
            </a:pPr>
            <a:endParaRPr lang="en-US" sz="1400">
              <a:latin typeface="Arial Black" pitchFamily="34" charset="0"/>
            </a:endParaRPr>
          </a:p>
          <a:p>
            <a:pPr algn="just">
              <a:buFont typeface="Arial" charset="0"/>
              <a:buChar char="•"/>
              <a:tabLst>
                <a:tab pos="180975" algn="l"/>
              </a:tabLst>
            </a:pPr>
            <a:endParaRPr lang="en-ZA" sz="1400">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3993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4430713"/>
        </p:xfrm>
        <a:graphic>
          <a:graphicData uri="http://schemas.openxmlformats.org/drawingml/2006/table">
            <a:tbl>
              <a:tblPr firstRow="1" bandRow="1">
                <a:tableStyleId>{5C22544A-7EE6-4342-B048-85BDC9FD1C3A}</a:tableStyleId>
              </a:tblPr>
              <a:tblGrid>
                <a:gridCol w="2483768"/>
                <a:gridCol w="2232248"/>
                <a:gridCol w="2520280"/>
                <a:gridCol w="1907704"/>
              </a:tblGrid>
              <a:tr h="43948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0689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Expand the PMTCT coverage to pregnant women by ensuring all HIV positive Antenatal clients are placed on ARVs and reducing the positivity rate to below 1%</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Antenatal client initiated on ART rate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88%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93% 	</a:t>
                      </a:r>
                    </a:p>
                    <a:p>
                      <a:endParaRPr lang="en-ZA" sz="1000" kern="1200" baseline="0" dirty="0" smtClean="0">
                        <a:solidFill>
                          <a:schemeClr val="dk1"/>
                        </a:solidFill>
                        <a:latin typeface="Arial Black" pitchFamily="34" charset="0"/>
                        <a:ea typeface="+mn-ea"/>
                        <a:cs typeface="+mn-cs"/>
                      </a:endParaRPr>
                    </a:p>
                  </a:txBody>
                  <a:tcPr marL="68580" marR="68580" marT="0" marB="0"/>
                </a:tc>
              </a:tr>
              <a:tr h="377531">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Infant 1st PCR test positive around 6 weeks rate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1.5%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1.5% 	</a:t>
                      </a:r>
                    </a:p>
                    <a:p>
                      <a:endParaRPr lang="en-ZA" sz="1000" kern="1200" baseline="0" dirty="0" smtClean="0">
                        <a:solidFill>
                          <a:schemeClr val="dk1"/>
                        </a:solidFill>
                        <a:latin typeface="Arial Black" pitchFamily="34" charset="0"/>
                        <a:ea typeface="+mn-ea"/>
                        <a:cs typeface="+mn-cs"/>
                      </a:endParaRPr>
                    </a:p>
                  </a:txBody>
                  <a:tcPr marL="68580" marR="68580" marT="0" marB="0"/>
                </a:tc>
              </a:tr>
              <a:tr h="288032">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To reduce under-five mortality rate to less than 23 per 1000 live births by promoting early childhood development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Child under 5 years diarrhoea case fatality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3.2% 	</a:t>
                      </a:r>
                    </a:p>
                    <a:p>
                      <a:endParaRPr lang="en-ZA" sz="1000" dirty="0">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2.2% 	</a:t>
                      </a:r>
                    </a:p>
                    <a:p>
                      <a:endParaRPr lang="en-ZA" sz="1000" kern="1200" baseline="0" dirty="0" smtClean="0">
                        <a:solidFill>
                          <a:schemeClr val="dk1"/>
                        </a:solidFill>
                        <a:latin typeface="Arial Black" pitchFamily="34" charset="0"/>
                        <a:ea typeface="+mn-ea"/>
                        <a:cs typeface="+mn-cs"/>
                      </a:endParaRPr>
                    </a:p>
                  </a:txBody>
                  <a:tcPr marL="68580" marR="68580" marT="0" marB="0"/>
                </a:tc>
              </a:tr>
              <a:tr h="343272">
                <a:tc vMerge="1">
                  <a:txBody>
                    <a:bodyPr/>
                    <a:lstStyle/>
                    <a:p>
                      <a:endParaRPr lang="en-ZA"/>
                    </a:p>
                  </a:txBody>
                  <a:tcPr/>
                </a:tc>
                <a:tc>
                  <a:txBody>
                    <a:bodyPr/>
                    <a:lstStyle/>
                    <a:p>
                      <a:r>
                        <a:rPr lang="en-ZA" sz="1000" kern="1200" baseline="0" dirty="0" smtClean="0">
                          <a:solidFill>
                            <a:schemeClr val="dk1"/>
                          </a:solidFill>
                          <a:latin typeface="Arial Black" pitchFamily="34" charset="0"/>
                          <a:ea typeface="+mn-ea"/>
                          <a:cs typeface="+mn-cs"/>
                        </a:rPr>
                        <a:t>Child under 5 years pneumonia case fatality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3%</a:t>
                      </a:r>
                    </a:p>
                  </a:txBody>
                  <a:tcPr marL="0" marR="0" marT="0" marB="0"/>
                </a:tc>
                <a:tc>
                  <a:txBody>
                    <a:bodyPr/>
                    <a:lstStyle/>
                    <a:p>
                      <a:r>
                        <a:rPr lang="en-ZA" sz="1000" kern="1200" baseline="0" dirty="0" smtClean="0">
                          <a:solidFill>
                            <a:schemeClr val="dk1"/>
                          </a:solidFill>
                          <a:latin typeface="Arial Black" pitchFamily="34" charset="0"/>
                          <a:ea typeface="+mn-ea"/>
                          <a:cs typeface="+mn-cs"/>
                        </a:rPr>
                        <a:t>2.3%</a:t>
                      </a:r>
                    </a:p>
                  </a:txBody>
                  <a:tcPr marL="68580" marR="68580" marT="0" marB="0"/>
                </a:tc>
              </a:tr>
              <a:tr h="527384">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Child under 5 years severe acute malnutrition case fatality rate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10%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8.9% 	</a:t>
                      </a:r>
                    </a:p>
                    <a:p>
                      <a:endParaRPr lang="en-ZA" sz="1000" kern="1200" baseline="0" dirty="0" smtClean="0">
                        <a:solidFill>
                          <a:schemeClr val="dk1"/>
                        </a:solidFill>
                        <a:latin typeface="Arial Black" pitchFamily="34" charset="0"/>
                        <a:ea typeface="+mn-ea"/>
                        <a:cs typeface="+mn-cs"/>
                      </a:endParaRPr>
                    </a:p>
                  </a:txBody>
                  <a:tcPr marL="68580" marR="68580" marT="0" marB="0"/>
                </a:tc>
              </a:tr>
              <a:tr h="408720">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Confirmed measles case incidence per million total population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&lt;3/1,000,000 	</a:t>
                      </a:r>
                    </a:p>
                    <a:p>
                      <a:endParaRPr lang="en-ZA" sz="1000" dirty="0">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0.22/1,000,000 	</a:t>
                      </a:r>
                    </a:p>
                    <a:p>
                      <a:endParaRPr lang="en-ZA" sz="1000" kern="1200" baseline="0" dirty="0" smtClean="0">
                        <a:solidFill>
                          <a:schemeClr val="dk1"/>
                        </a:solidFill>
                        <a:latin typeface="Arial Black" pitchFamily="34" charset="0"/>
                        <a:ea typeface="+mn-ea"/>
                        <a:cs typeface="+mn-cs"/>
                      </a:endParaRPr>
                    </a:p>
                  </a:txBody>
                  <a:tcPr marL="68580" marR="68580" marT="0" marB="0"/>
                </a:tc>
              </a:tr>
              <a:tr h="383449">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Immunisation coverage under 1 year (annualised) </a:t>
                      </a:r>
                    </a:p>
                  </a:txBody>
                  <a:tcPr marL="0" marR="0" marT="0" marB="0"/>
                </a:tc>
                <a:tc>
                  <a:txBody>
                    <a:bodyPr/>
                    <a:lstStyle/>
                    <a:p>
                      <a:r>
                        <a:rPr lang="en-ZA" sz="1000" kern="1200" baseline="0" dirty="0" smtClean="0">
                          <a:solidFill>
                            <a:schemeClr val="dk1"/>
                          </a:solidFill>
                          <a:latin typeface="Arial Black" pitchFamily="34" charset="0"/>
                          <a:ea typeface="+mn-ea"/>
                          <a:cs typeface="+mn-cs"/>
                        </a:rPr>
                        <a:t>≥ 90%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89.2% 	</a:t>
                      </a:r>
                    </a:p>
                    <a:p>
                      <a:endParaRPr lang="en-ZA" sz="1000" kern="1200" baseline="0" dirty="0" smtClean="0">
                        <a:solidFill>
                          <a:schemeClr val="dk1"/>
                        </a:solidFill>
                        <a:latin typeface="Arial Black" pitchFamily="34" charset="0"/>
                        <a:ea typeface="+mn-ea"/>
                        <a:cs typeface="+mn-cs"/>
                      </a:endParaRPr>
                    </a:p>
                  </a:txBody>
                  <a:tcPr marL="68580" marR="68580" marT="0" marB="0"/>
                </a:tc>
              </a:tr>
              <a:tr h="383449">
                <a:tc vMerge="1">
                  <a:txBody>
                    <a:bodyPr/>
                    <a:lstStyle/>
                    <a:p>
                      <a:endParaRPr lang="en-ZA"/>
                    </a:p>
                  </a:txBody>
                  <a:tcPr/>
                </a:tc>
                <a:tc>
                  <a:txBody>
                    <a:bodyPr/>
                    <a:lstStyle/>
                    <a:p>
                      <a:r>
                        <a:rPr lang="en-ZA" sz="1000" kern="1200" baseline="0" dirty="0" smtClean="0">
                          <a:solidFill>
                            <a:schemeClr val="dk1"/>
                          </a:solidFill>
                          <a:latin typeface="Arial Black" pitchFamily="34" charset="0"/>
                          <a:ea typeface="+mn-ea"/>
                          <a:cs typeface="+mn-cs"/>
                        </a:rPr>
                        <a:t>Infant exclusively breastfed at </a:t>
                      </a:r>
                      <a:r>
                        <a:rPr lang="en-ZA" sz="1000" kern="1200" baseline="0" dirty="0" err="1" smtClean="0">
                          <a:solidFill>
                            <a:schemeClr val="dk1"/>
                          </a:solidFill>
                          <a:latin typeface="Arial Black" pitchFamily="34" charset="0"/>
                          <a:ea typeface="+mn-ea"/>
                          <a:cs typeface="+mn-cs"/>
                        </a:rPr>
                        <a:t>HepB</a:t>
                      </a:r>
                      <a:r>
                        <a:rPr lang="en-ZA" sz="1000" kern="1200" baseline="0" dirty="0" smtClean="0">
                          <a:solidFill>
                            <a:schemeClr val="dk1"/>
                          </a:solidFill>
                          <a:latin typeface="Arial Black" pitchFamily="34" charset="0"/>
                          <a:ea typeface="+mn-ea"/>
                          <a:cs typeface="+mn-cs"/>
                        </a:rPr>
                        <a:t> 3rd dose rate 	</a:t>
                      </a:r>
                    </a:p>
                  </a:txBody>
                  <a:tcPr marL="0" marR="0" marT="0" marB="0"/>
                </a:tc>
                <a:tc>
                  <a:txBody>
                    <a:bodyPr/>
                    <a:lstStyle/>
                    <a:p>
                      <a:r>
                        <a:rPr lang="en-ZA" sz="1000" u="sng" kern="1200" baseline="0" dirty="0" smtClean="0">
                          <a:solidFill>
                            <a:schemeClr val="dk1"/>
                          </a:solidFill>
                          <a:latin typeface="Arial Black" pitchFamily="34" charset="0"/>
                          <a:ea typeface="+mn-ea"/>
                          <a:cs typeface="+mn-cs"/>
                        </a:rPr>
                        <a:t>&gt;</a:t>
                      </a:r>
                      <a:r>
                        <a:rPr lang="en-ZA" sz="1000" u="none" kern="1200" baseline="0" dirty="0" smtClean="0">
                          <a:solidFill>
                            <a:schemeClr val="dk1"/>
                          </a:solidFill>
                          <a:latin typeface="Arial Black" pitchFamily="34" charset="0"/>
                          <a:ea typeface="+mn-ea"/>
                          <a:cs typeface="+mn-cs"/>
                        </a:rPr>
                        <a:t> 50</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33.6%</a:t>
                      </a:r>
                    </a:p>
                  </a:txBody>
                  <a:tcPr marL="68580" marR="68580" marT="0" marB="0"/>
                </a:tc>
              </a:tr>
              <a:tr h="284112">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err="1" smtClean="0">
                          <a:solidFill>
                            <a:schemeClr val="dk1"/>
                          </a:solidFill>
                          <a:latin typeface="Arial Black" pitchFamily="34" charset="0"/>
                          <a:ea typeface="+mn-ea"/>
                          <a:cs typeface="+mn-cs"/>
                        </a:rPr>
                        <a:t>DTaP</a:t>
                      </a:r>
                      <a:r>
                        <a:rPr lang="en-ZA" sz="1000" kern="1200" baseline="0" dirty="0" smtClean="0">
                          <a:solidFill>
                            <a:schemeClr val="dk1"/>
                          </a:solidFill>
                          <a:latin typeface="Arial Black" pitchFamily="34" charset="0"/>
                          <a:ea typeface="+mn-ea"/>
                          <a:cs typeface="+mn-cs"/>
                        </a:rPr>
                        <a:t>-IPV/</a:t>
                      </a:r>
                      <a:r>
                        <a:rPr lang="en-ZA" sz="1000" kern="1200" baseline="0" dirty="0" err="1" smtClean="0">
                          <a:solidFill>
                            <a:schemeClr val="dk1"/>
                          </a:solidFill>
                          <a:latin typeface="Arial Black" pitchFamily="34" charset="0"/>
                          <a:ea typeface="+mn-ea"/>
                          <a:cs typeface="+mn-cs"/>
                        </a:rPr>
                        <a:t>Hib</a:t>
                      </a:r>
                      <a:r>
                        <a:rPr lang="en-ZA" sz="1000" kern="1200" baseline="0" dirty="0" smtClean="0">
                          <a:solidFill>
                            <a:schemeClr val="dk1"/>
                          </a:solidFill>
                          <a:latin typeface="Arial Black" pitchFamily="34" charset="0"/>
                          <a:ea typeface="+mn-ea"/>
                          <a:cs typeface="+mn-cs"/>
                        </a:rPr>
                        <a:t> 3 - Measles 1st dose drop-out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 6%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-11.8% 	</a:t>
                      </a:r>
                    </a:p>
                    <a:p>
                      <a:endParaRPr lang="en-ZA" sz="1000" kern="1200" baseline="0" dirty="0" smtClean="0">
                        <a:solidFill>
                          <a:schemeClr val="dk1"/>
                        </a:solidFill>
                        <a:latin typeface="Arial Black" pitchFamily="34" charset="0"/>
                        <a:ea typeface="+mn-ea"/>
                        <a:cs typeface="+mn-cs"/>
                      </a:endParaRPr>
                    </a:p>
                  </a:txBody>
                  <a:tcPr marL="68580" marR="68580" marT="0" marB="0"/>
                </a:tc>
              </a:tr>
              <a:tr h="502319">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Measles 2nd dose coverage (annualised) </a:t>
                      </a:r>
                    </a:p>
                  </a:txBody>
                  <a:tcPr marL="0" marR="0" marT="0" marB="0"/>
                </a:tc>
                <a:tc>
                  <a:txBody>
                    <a:bodyPr/>
                    <a:lstStyle/>
                    <a:p>
                      <a:r>
                        <a:rPr lang="en-ZA" sz="1000" kern="1200" baseline="0" dirty="0" smtClean="0">
                          <a:solidFill>
                            <a:schemeClr val="dk1"/>
                          </a:solidFill>
                          <a:latin typeface="Arial Black" pitchFamily="34" charset="0"/>
                          <a:ea typeface="+mn-ea"/>
                          <a:cs typeface="+mn-cs"/>
                        </a:rPr>
                        <a:t>80%</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84.8% 	</a:t>
                      </a:r>
                    </a:p>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39995"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C25932EE-B09E-4B77-B2B1-2CA5E186E52B}" type="slidenum">
              <a:rPr lang="en-ZA"/>
              <a:pPr algn="ctr"/>
              <a:t>33</a:t>
            </a:fld>
            <a:endParaRPr lang="en-ZA"/>
          </a:p>
        </p:txBody>
      </p:sp>
      <p:sp>
        <p:nvSpPr>
          <p:cNvPr id="10"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4096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52513"/>
          <a:ext cx="9144000" cy="2733675"/>
        </p:xfrm>
        <a:graphic>
          <a:graphicData uri="http://schemas.openxmlformats.org/drawingml/2006/table">
            <a:tbl>
              <a:tblPr firstRow="1" bandRow="1">
                <a:tableStyleId>{5C22544A-7EE6-4342-B048-85BDC9FD1C3A}</a:tableStyleId>
              </a:tblPr>
              <a:tblGrid>
                <a:gridCol w="1691680"/>
                <a:gridCol w="2736304"/>
                <a:gridCol w="2448272"/>
                <a:gridCol w="2267744"/>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272601">
                <a:tc rowSpan="2">
                  <a:txBody>
                    <a:bodyPr/>
                    <a:lstStyle/>
                    <a:p>
                      <a:r>
                        <a:rPr lang="en-ZA" sz="1000" kern="1200" baseline="0" dirty="0" smtClean="0">
                          <a:solidFill>
                            <a:schemeClr val="dk1"/>
                          </a:solidFill>
                          <a:latin typeface="Arial Black" pitchFamily="34" charset="0"/>
                          <a:ea typeface="+mn-ea"/>
                          <a:cs typeface="+mn-cs"/>
                        </a:rPr>
                        <a:t>To contribute to health and wellbeing of learners by screening for health barriers to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School Grade 1 screening coverage (annualised) </a:t>
                      </a:r>
                    </a:p>
                  </a:txBody>
                  <a:tcPr marL="0" marR="0" marT="0" marB="0"/>
                </a:tc>
                <a:tc>
                  <a:txBody>
                    <a:bodyPr/>
                    <a:lstStyle/>
                    <a:p>
                      <a:r>
                        <a:rPr lang="en-ZA" sz="1000" kern="1200" baseline="0" dirty="0" smtClean="0">
                          <a:solidFill>
                            <a:schemeClr val="dk1"/>
                          </a:solidFill>
                          <a:latin typeface="Arial Black" pitchFamily="34" charset="0"/>
                          <a:ea typeface="+mn-ea"/>
                          <a:cs typeface="+mn-cs"/>
                        </a:rPr>
                        <a:t>25%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29.2% 	</a:t>
                      </a:r>
                    </a:p>
                    <a:p>
                      <a:endParaRPr lang="en-ZA" sz="1000" kern="1200" baseline="0" dirty="0" smtClean="0">
                        <a:solidFill>
                          <a:schemeClr val="dk1"/>
                        </a:solidFill>
                        <a:latin typeface="Arial Black" pitchFamily="34" charset="0"/>
                        <a:ea typeface="+mn-ea"/>
                        <a:cs typeface="+mn-cs"/>
                      </a:endParaRPr>
                    </a:p>
                  </a:txBody>
                  <a:tcPr marL="68580" marR="68580" marT="0" marB="0"/>
                </a:tc>
              </a:tr>
              <a:tr h="327841">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School Grade 8 screening coverage (annualised)</a:t>
                      </a:r>
                    </a:p>
                  </a:txBody>
                  <a:tcPr marL="0" marR="0" marT="0" marB="0"/>
                </a:tc>
                <a:tc>
                  <a:txBody>
                    <a:bodyPr/>
                    <a:lstStyle/>
                    <a:p>
                      <a:r>
                        <a:rPr lang="en-ZA" sz="1000" kern="1200" baseline="0" dirty="0" smtClean="0">
                          <a:solidFill>
                            <a:schemeClr val="dk1"/>
                          </a:solidFill>
                          <a:latin typeface="Arial Black" pitchFamily="34" charset="0"/>
                          <a:ea typeface="+mn-ea"/>
                          <a:cs typeface="+mn-cs"/>
                        </a:rPr>
                        <a:t>10%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12.8% 	</a:t>
                      </a:r>
                    </a:p>
                    <a:p>
                      <a:endParaRPr lang="en-ZA" sz="1000" kern="1200" baseline="0" dirty="0" smtClean="0">
                        <a:solidFill>
                          <a:schemeClr val="dk1"/>
                        </a:solidFill>
                        <a:latin typeface="Arial Black" pitchFamily="34" charset="0"/>
                        <a:ea typeface="+mn-ea"/>
                        <a:cs typeface="+mn-cs"/>
                      </a:endParaRPr>
                    </a:p>
                  </a:txBody>
                  <a:tcPr marL="68580" marR="68580" marT="0" marB="0"/>
                </a:tc>
              </a:tr>
              <a:tr h="158673">
                <a:tc rowSpan="2">
                  <a:txBody>
                    <a:bodyPr/>
                    <a:lstStyle/>
                    <a:p>
                      <a:r>
                        <a:rPr lang="en-ZA" sz="1000" kern="1200" baseline="0" dirty="0" smtClean="0">
                          <a:solidFill>
                            <a:schemeClr val="dk1"/>
                          </a:solidFill>
                          <a:latin typeface="Arial Black" pitchFamily="34" charset="0"/>
                          <a:ea typeface="+mn-ea"/>
                          <a:cs typeface="+mn-cs"/>
                        </a:rPr>
                        <a:t>To protect girl learners against cervical cancer 	</a:t>
                      </a:r>
                    </a:p>
                  </a:txBody>
                  <a:tcPr marL="0" marR="0" marT="0" marB="0"/>
                </a:tc>
                <a:tc>
                  <a:txBody>
                    <a:bodyPr/>
                    <a:lstStyle/>
                    <a:p>
                      <a:r>
                        <a:rPr lang="en-ZA" sz="1000" kern="1200" baseline="0" dirty="0" smtClean="0">
                          <a:solidFill>
                            <a:schemeClr val="dk1"/>
                          </a:solidFill>
                          <a:latin typeface="Arial Black" pitchFamily="34" charset="0"/>
                          <a:ea typeface="+mn-ea"/>
                          <a:cs typeface="+mn-cs"/>
                        </a:rPr>
                        <a:t>HPV 1st dose coverage </a:t>
                      </a:r>
                    </a:p>
                  </a:txBody>
                  <a:tcPr marL="0" marR="0" marT="0" marB="0"/>
                </a:tc>
                <a:tc>
                  <a:txBody>
                    <a:bodyPr/>
                    <a:lstStyle/>
                    <a:p>
                      <a:r>
                        <a:rPr lang="en-ZA" sz="1000" dirty="0" smtClean="0">
                          <a:latin typeface="Arial Black" pitchFamily="34" charset="0"/>
                        </a:rPr>
                        <a:t>80%</a:t>
                      </a:r>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85.3%</a:t>
                      </a:r>
                    </a:p>
                  </a:txBody>
                  <a:tcPr marL="68580" marR="68580" marT="0" marB="0"/>
                </a:tc>
              </a:tr>
              <a:tr h="144016">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HPV 2nd dose coverage </a:t>
                      </a:r>
                    </a:p>
                  </a:txBody>
                  <a:tcPr marL="0" marR="0" marT="0" marB="0"/>
                </a:tc>
                <a:tc>
                  <a:txBody>
                    <a:bodyPr/>
                    <a:lstStyle/>
                    <a:p>
                      <a:r>
                        <a:rPr lang="en-ZA" sz="1000" dirty="0" smtClean="0">
                          <a:latin typeface="Arial Black" pitchFamily="34" charset="0"/>
                        </a:rPr>
                        <a:t>80%</a:t>
                      </a:r>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63.8%</a:t>
                      </a:r>
                    </a:p>
                  </a:txBody>
                  <a:tcPr marL="68580" marR="68580" marT="0" marB="0"/>
                </a:tc>
              </a:tr>
              <a:tr h="421553">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cervical cancer control Policy 	</a:t>
                      </a:r>
                    </a:p>
                  </a:txBody>
                  <a:tcPr marL="0" marR="0" marT="0" marB="0"/>
                </a:tc>
                <a:tc>
                  <a:txBody>
                    <a:bodyPr/>
                    <a:lstStyle/>
                    <a:p>
                      <a:r>
                        <a:rPr lang="en-ZA" sz="1000" kern="1200" baseline="0" dirty="0" smtClean="0">
                          <a:solidFill>
                            <a:schemeClr val="dk1"/>
                          </a:solidFill>
                          <a:latin typeface="Arial Black" pitchFamily="34" charset="0"/>
                          <a:ea typeface="+mn-ea"/>
                          <a:cs typeface="+mn-cs"/>
                        </a:rPr>
                        <a:t>Cervical cancer control policy Guidelines finalised and disseminated to facilities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Final draft policy was tabled for discussion at TECH-NHC 	</a:t>
                      </a:r>
                    </a:p>
                  </a:txBody>
                  <a:tcPr marL="68580" marR="68580" marT="0" marB="0"/>
                </a:tc>
              </a:tr>
              <a:tr h="421553">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breast cancer Policy 	</a:t>
                      </a:r>
                    </a:p>
                  </a:txBody>
                  <a:tcPr marL="0" marR="0" marT="0" marB="0"/>
                </a:tc>
                <a:tc>
                  <a:txBody>
                    <a:bodyPr/>
                    <a:lstStyle/>
                    <a:p>
                      <a:r>
                        <a:rPr lang="en-ZA" sz="1000" kern="1200" baseline="0" dirty="0" smtClean="0">
                          <a:solidFill>
                            <a:schemeClr val="dk1"/>
                          </a:solidFill>
                          <a:latin typeface="Arial Black" pitchFamily="34" charset="0"/>
                          <a:ea typeface="+mn-ea"/>
                          <a:cs typeface="+mn-cs"/>
                        </a:rPr>
                        <a:t>Breast cancer policy guidelines developed and disseminated to facilities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Final draft policy was developed and presented to TECH-NHC 	</a:t>
                      </a:r>
                    </a:p>
                  </a:txBody>
                  <a:tcPr marL="68580" marR="68580" marT="0" marB="0"/>
                </a:tc>
              </a:tr>
            </a:tbl>
          </a:graphicData>
        </a:graphic>
      </p:graphicFrame>
      <p:sp>
        <p:nvSpPr>
          <p:cNvPr id="41005" name="Slide Number Placeholder 5"/>
          <p:cNvSpPr txBox="1">
            <a:spLocks/>
          </p:cNvSpPr>
          <p:nvPr/>
        </p:nvSpPr>
        <p:spPr bwMode="auto">
          <a:xfrm>
            <a:off x="6948488" y="6765925"/>
            <a:ext cx="1871662" cy="184150"/>
          </a:xfrm>
          <a:prstGeom prst="rect">
            <a:avLst/>
          </a:prstGeom>
          <a:noFill/>
          <a:ln w="9525">
            <a:noFill/>
            <a:miter lim="800000"/>
            <a:headEnd/>
            <a:tailEnd/>
          </a:ln>
        </p:spPr>
        <p:txBody>
          <a:bodyPr/>
          <a:lstStyle/>
          <a:p>
            <a:pPr algn="ctr"/>
            <a:fld id="{2F6D598D-B8A7-4BE1-9706-1D2FBFC1A3EE}" type="slidenum">
              <a:rPr lang="en-ZA"/>
              <a:pPr algn="ctr"/>
              <a:t>34</a:t>
            </a:fld>
            <a:endParaRPr lang="en-ZA"/>
          </a:p>
        </p:txBody>
      </p:sp>
      <p:sp>
        <p:nvSpPr>
          <p:cNvPr id="10"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4198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81075"/>
          <a:ext cx="9144000" cy="5019675"/>
        </p:xfrm>
        <a:graphic>
          <a:graphicData uri="http://schemas.openxmlformats.org/drawingml/2006/table">
            <a:tbl>
              <a:tblPr firstRow="1" bandRow="1">
                <a:tableStyleId>{5C22544A-7EE6-4342-B048-85BDC9FD1C3A}</a:tableStyleId>
              </a:tblPr>
              <a:tblGrid>
                <a:gridCol w="2051720"/>
                <a:gridCol w="2664296"/>
                <a:gridCol w="2304256"/>
                <a:gridCol w="2123728"/>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272477">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tx1"/>
                          </a:solidFill>
                          <a:latin typeface="Arial Black" pitchFamily="34" charset="0"/>
                          <a:ea typeface="+mn-ea"/>
                          <a:cs typeface="+mn-cs"/>
                        </a:rPr>
                        <a:t>Develop Adolescent and Youth health policy and implementation guidelines 	</a:t>
                      </a:r>
                    </a:p>
                  </a:txBody>
                  <a:tcPr marL="0" marR="0" marT="0" marB="0"/>
                </a:tc>
                <a:tc>
                  <a:txBody>
                    <a:bodyPr/>
                    <a:lstStyle/>
                    <a:p>
                      <a:r>
                        <a:rPr lang="en-ZA" sz="1000" baseline="0" dirty="0" smtClean="0">
                          <a:solidFill>
                            <a:schemeClr val="tx1"/>
                          </a:solidFill>
                          <a:latin typeface="Arial Black" pitchFamily="34" charset="0"/>
                        </a:rPr>
                        <a:t>Adolescent and Youth health policy and guidelines finalised, printed and distributed 		</a:t>
                      </a:r>
                    </a:p>
                  </a:txBody>
                  <a:tcPr marL="0" marR="0" marT="0" marB="0"/>
                </a:tc>
                <a:tc>
                  <a:txBody>
                    <a:bodyPr/>
                    <a:lstStyle/>
                    <a:p>
                      <a:r>
                        <a:rPr lang="en-ZA" sz="1000" baseline="0" dirty="0" smtClean="0">
                          <a:solidFill>
                            <a:schemeClr val="tx1"/>
                          </a:solidFill>
                          <a:latin typeface="Arial Black" pitchFamily="34" charset="0"/>
                        </a:rPr>
                        <a:t>Final Adolescent and Youth health policy and guidelines approved by NHC with recommendations 	</a:t>
                      </a:r>
                    </a:p>
                  </a:txBody>
                  <a:tcPr marL="68580" marR="68580" marT="0" marB="0"/>
                </a:tc>
              </a:tr>
              <a:tr h="272477">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tx1"/>
                          </a:solidFill>
                          <a:latin typeface="Arial Black" pitchFamily="34" charset="0"/>
                          <a:ea typeface="+mn-ea"/>
                          <a:cs typeface="+mn-cs"/>
                        </a:rPr>
                        <a:t>Monitor implementation of child health programmes using the standardised </a:t>
                      </a:r>
                    </a:p>
                    <a:p>
                      <a:r>
                        <a:rPr lang="en-ZA" sz="1000" kern="1200" baseline="0" dirty="0" smtClean="0">
                          <a:solidFill>
                            <a:schemeClr val="tx1"/>
                          </a:solidFill>
                          <a:latin typeface="Arial Black" pitchFamily="34" charset="0"/>
                          <a:ea typeface="+mn-ea"/>
                          <a:cs typeface="+mn-cs"/>
                        </a:rPr>
                        <a:t>dashboard reports 	</a:t>
                      </a:r>
                    </a:p>
                  </a:txBody>
                  <a:tcPr marL="0" marR="0" marT="0" marB="0"/>
                </a:tc>
                <a:tc>
                  <a:txBody>
                    <a:bodyPr/>
                    <a:lstStyle/>
                    <a:p>
                      <a:r>
                        <a:rPr lang="en-ZA" sz="1000" kern="1200" baseline="0" dirty="0" smtClean="0">
                          <a:solidFill>
                            <a:schemeClr val="tx1"/>
                          </a:solidFill>
                          <a:latin typeface="Arial Black" pitchFamily="34" charset="0"/>
                          <a:ea typeface="+mn-ea"/>
                          <a:cs typeface="+mn-cs"/>
                        </a:rPr>
                        <a:t>Quarterly report developed and </a:t>
                      </a:r>
                    </a:p>
                    <a:p>
                      <a:r>
                        <a:rPr lang="en-ZA" sz="1000" kern="1200" baseline="0" dirty="0" smtClean="0">
                          <a:solidFill>
                            <a:schemeClr val="tx1"/>
                          </a:solidFill>
                          <a:latin typeface="Arial Black" pitchFamily="34" charset="0"/>
                          <a:ea typeface="+mn-ea"/>
                          <a:cs typeface="+mn-cs"/>
                        </a:rPr>
                        <a:t>implementation feedback </a:t>
                      </a:r>
                    </a:p>
                    <a:p>
                      <a:r>
                        <a:rPr lang="en-ZA" sz="1000" kern="1200" baseline="0" dirty="0" smtClean="0">
                          <a:solidFill>
                            <a:schemeClr val="tx1"/>
                          </a:solidFill>
                          <a:latin typeface="Arial Black" pitchFamily="34" charset="0"/>
                          <a:ea typeface="+mn-ea"/>
                          <a:cs typeface="+mn-cs"/>
                        </a:rPr>
                        <a:t>provided 	</a:t>
                      </a:r>
                    </a:p>
                  </a:txBody>
                  <a:tcPr marL="0" marR="0" marT="0" marB="0"/>
                </a:tc>
                <a:tc>
                  <a:txBody>
                    <a:bodyPr/>
                    <a:lstStyle/>
                    <a:p>
                      <a:r>
                        <a:rPr lang="en-ZA" sz="1000" kern="1200" baseline="0" dirty="0" smtClean="0">
                          <a:solidFill>
                            <a:schemeClr val="tx1"/>
                          </a:solidFill>
                          <a:latin typeface="Arial Black" pitchFamily="34" charset="0"/>
                          <a:ea typeface="+mn-ea"/>
                          <a:cs typeface="+mn-cs"/>
                        </a:rPr>
                        <a:t>Quarterly report was developed and implementation feedback was provided 	</a:t>
                      </a:r>
                    </a:p>
                  </a:txBody>
                  <a:tcPr marL="68580" marR="68580" marT="0" marB="0"/>
                </a:tc>
              </a:tr>
              <a:tr h="0">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Distribute EPI Disease Surveillance Manual 	</a:t>
                      </a:r>
                    </a:p>
                    <a:p>
                      <a:r>
                        <a:rPr lang="en-ZA" sz="1000" kern="1200" baseline="0" dirty="0" smtClean="0">
                          <a:solidFill>
                            <a:schemeClr val="dk1"/>
                          </a:solidFill>
                          <a:latin typeface="Arial Black"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EPI Disease Surveillance Manual developed, printed, distributed and implemented with 9 provincial progress reports produced 	</a:t>
                      </a:r>
                    </a:p>
                  </a:txBody>
                  <a:tcPr marL="0" marR="0" marT="0" marB="0"/>
                </a:tc>
                <a:tc>
                  <a:txBody>
                    <a:bodyPr/>
                    <a:lstStyle/>
                    <a:p>
                      <a:r>
                        <a:rPr lang="en-ZA" sz="1000" baseline="0" dirty="0" smtClean="0">
                          <a:solidFill>
                            <a:srgbClr val="000000"/>
                          </a:solidFill>
                          <a:latin typeface="Arial Black" pitchFamily="34" charset="0"/>
                        </a:rPr>
                        <a:t>Manual was developed, printed and distributed 	</a:t>
                      </a: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Distribute EPI Cold Chain Manual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EPI Cold Chain Manual developed, printed and distributed to 9 Provincial </a:t>
                      </a:r>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with 9 province progress reports 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EPI Cold Chain Manual developed, printed and distributed to 9 </a:t>
                      </a:r>
                    </a:p>
                    <a:p>
                      <a:r>
                        <a:rPr lang="en-ZA" sz="1000" kern="1200" baseline="0" dirty="0" smtClean="0">
                          <a:solidFill>
                            <a:schemeClr val="dk1"/>
                          </a:solidFill>
                          <a:latin typeface="Arial Black" pitchFamily="34" charset="0"/>
                          <a:ea typeface="+mn-ea"/>
                          <a:cs typeface="+mn-cs"/>
                        </a:rPr>
                        <a:t>Provincial </a:t>
                      </a:r>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Convene quarterly meetings of Ministers Polio Committees 	</a:t>
                      </a:r>
                    </a:p>
                  </a:txBody>
                  <a:tcPr marL="0" marR="0" marT="0" marB="0"/>
                </a:tc>
                <a:tc>
                  <a:txBody>
                    <a:bodyPr/>
                    <a:lstStyle/>
                    <a:p>
                      <a:r>
                        <a:rPr lang="en-ZA" sz="1000" baseline="0" dirty="0" smtClean="0">
                          <a:solidFill>
                            <a:srgbClr val="000000"/>
                          </a:solidFill>
                          <a:latin typeface="Arial Black" pitchFamily="34" charset="0"/>
                        </a:rPr>
                        <a:t>One Ministerial Polio committee meeting convened per quarter, and Annual Report produce	</a:t>
                      </a:r>
                    </a:p>
                  </a:txBody>
                  <a:tcPr marL="0" marR="0" marT="0" marB="0"/>
                </a:tc>
                <a:tc>
                  <a:txBody>
                    <a:bodyPr/>
                    <a:lstStyle/>
                    <a:p>
                      <a:pPr algn="l"/>
                      <a:r>
                        <a:rPr lang="en-ZA" sz="1000" baseline="0" dirty="0" smtClean="0">
                          <a:solidFill>
                            <a:srgbClr val="000000"/>
                          </a:solidFill>
                          <a:latin typeface="Arial Black" pitchFamily="34" charset="0"/>
                        </a:rPr>
                        <a:t>All quarterly Ministerial committee meetings were convened 	</a:t>
                      </a: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Distribute Guidelines for the management of common childhood illness in district hospitals printed and disseminated 	</a:t>
                      </a:r>
                    </a:p>
                  </a:txBody>
                  <a:tcPr marL="0" marR="0" marT="0" marB="0"/>
                </a:tc>
                <a:tc>
                  <a:txBody>
                    <a:bodyPr/>
                    <a:lstStyle/>
                    <a:p>
                      <a:r>
                        <a:rPr lang="en-ZA" sz="1000" kern="1200" baseline="0" dirty="0" smtClean="0">
                          <a:solidFill>
                            <a:schemeClr val="dk1"/>
                          </a:solidFill>
                          <a:latin typeface="Arial Black" pitchFamily="34" charset="0"/>
                          <a:ea typeface="+mn-ea"/>
                          <a:cs typeface="+mn-cs"/>
                        </a:rPr>
                        <a:t>Guidelines printed and disseminated to all district hospitals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Guidelines printed and guideline dissemination workshop held. 	</a:t>
                      </a:r>
                    </a:p>
                    <a:p>
                      <a:endParaRPr lang="en-ZA" sz="1000" kern="1200" baseline="0" dirty="0" smtClean="0">
                        <a:solidFill>
                          <a:schemeClr val="dk1"/>
                        </a:solidFill>
                        <a:latin typeface="Arial Black" pitchFamily="34" charset="0"/>
                        <a:ea typeface="+mn-ea"/>
                        <a:cs typeface="+mn-cs"/>
                      </a:endParaRP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Convene Morbidity and Mortality in Children under 5 years (</a:t>
                      </a:r>
                      <a:r>
                        <a:rPr lang="en-ZA" sz="1000" kern="1200" baseline="0" dirty="0" err="1" smtClean="0">
                          <a:solidFill>
                            <a:schemeClr val="dk1"/>
                          </a:solidFill>
                          <a:latin typeface="Arial Black" pitchFamily="34" charset="0"/>
                          <a:ea typeface="+mn-ea"/>
                          <a:cs typeface="+mn-cs"/>
                        </a:rPr>
                        <a:t>COMMiC</a:t>
                      </a: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quarterly meeting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4 Quarterly </a:t>
                      </a:r>
                      <a:r>
                        <a:rPr lang="en-ZA" sz="1000" kern="1200" baseline="0" dirty="0" err="1" smtClean="0">
                          <a:solidFill>
                            <a:schemeClr val="dk1"/>
                          </a:solidFill>
                          <a:latin typeface="Arial Black" pitchFamily="34" charset="0"/>
                          <a:ea typeface="+mn-ea"/>
                          <a:cs typeface="+mn-cs"/>
                        </a:rPr>
                        <a:t>CoMMIC</a:t>
                      </a:r>
                      <a:r>
                        <a:rPr lang="en-ZA" sz="1000" kern="1200" baseline="0" dirty="0" smtClean="0">
                          <a:solidFill>
                            <a:schemeClr val="dk1"/>
                          </a:solidFill>
                          <a:latin typeface="Arial Black" pitchFamily="34" charset="0"/>
                          <a:ea typeface="+mn-ea"/>
                          <a:cs typeface="+mn-cs"/>
                        </a:rPr>
                        <a:t> meetings convened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4 Quarterly </a:t>
                      </a:r>
                      <a:r>
                        <a:rPr lang="en-ZA" sz="1000" kern="1200" baseline="0" dirty="0" err="1" smtClean="0">
                          <a:solidFill>
                            <a:schemeClr val="dk1"/>
                          </a:solidFill>
                          <a:latin typeface="Arial Black" pitchFamily="34" charset="0"/>
                          <a:ea typeface="+mn-ea"/>
                          <a:cs typeface="+mn-cs"/>
                        </a:rPr>
                        <a:t>CoMMIC</a:t>
                      </a:r>
                      <a:r>
                        <a:rPr lang="en-ZA" sz="1000" kern="1200" baseline="0" dirty="0" smtClean="0">
                          <a:solidFill>
                            <a:schemeClr val="dk1"/>
                          </a:solidFill>
                          <a:latin typeface="Arial Black" pitchFamily="34" charset="0"/>
                          <a:ea typeface="+mn-ea"/>
                          <a:cs typeface="+mn-cs"/>
                        </a:rPr>
                        <a:t> meetings were convened 	</a:t>
                      </a:r>
                    </a:p>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42037"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3221367F-F445-458D-947B-0079B2E7C0B9}" type="slidenum">
              <a:rPr lang="en-ZA"/>
              <a:pPr algn="ctr"/>
              <a:t>35</a:t>
            </a:fld>
            <a:endParaRPr lang="en-Z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4301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81075"/>
          <a:ext cx="9144000" cy="5975350"/>
        </p:xfrm>
        <a:graphic>
          <a:graphicData uri="http://schemas.openxmlformats.org/drawingml/2006/table">
            <a:tbl>
              <a:tblPr firstRow="1" bandRow="1">
                <a:tableStyleId>{5C22544A-7EE6-4342-B048-85BDC9FD1C3A}</a:tableStyleId>
              </a:tblPr>
              <a:tblGrid>
                <a:gridCol w="2483768"/>
                <a:gridCol w="2232248"/>
                <a:gridCol w="2088232"/>
                <a:gridCol w="2339752"/>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272477">
                <a:tc>
                  <a:txBody>
                    <a:bodyPr/>
                    <a:lstStyle/>
                    <a:p>
                      <a:r>
                        <a:rPr lang="en-ZA" sz="1000" kern="1200" baseline="0" dirty="0" smtClean="0">
                          <a:solidFill>
                            <a:schemeClr val="dk1"/>
                          </a:solidFill>
                          <a:latin typeface="Arial Black" pitchFamily="34" charset="0"/>
                          <a:ea typeface="+mn-ea"/>
                          <a:cs typeface="+mn-cs"/>
                        </a:rPr>
                        <a:t>TB MDR treatment success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TB/HIV co-infected client initiated on ART 	</a:t>
                      </a:r>
                    </a:p>
                  </a:txBody>
                  <a:tcPr marL="0" marR="0" marT="0" marB="0"/>
                </a:tc>
                <a:tc>
                  <a:txBody>
                    <a:bodyPr/>
                    <a:lstStyle/>
                    <a:p>
                      <a:r>
                        <a:rPr lang="en-ZA" sz="1000" kern="1200" baseline="0" dirty="0" smtClean="0">
                          <a:solidFill>
                            <a:schemeClr val="dk1"/>
                          </a:solidFill>
                          <a:latin typeface="Arial Black" pitchFamily="34" charset="0"/>
                          <a:ea typeface="+mn-ea"/>
                          <a:cs typeface="+mn-cs"/>
                        </a:rPr>
                        <a:t>75%</a:t>
                      </a:r>
                    </a:p>
                  </a:txBody>
                  <a:tcPr marL="0" marR="0" marT="0" marB="0"/>
                </a:tc>
                <a:tc>
                  <a:txBody>
                    <a:bodyPr/>
                    <a:lstStyle/>
                    <a:p>
                      <a:r>
                        <a:rPr lang="en-ZA" sz="1000" kern="1200" baseline="0" dirty="0" smtClean="0">
                          <a:solidFill>
                            <a:schemeClr val="dk1"/>
                          </a:solidFill>
                          <a:latin typeface="Arial Black" pitchFamily="34" charset="0"/>
                          <a:ea typeface="+mn-ea"/>
                          <a:cs typeface="+mn-cs"/>
                        </a:rPr>
                        <a:t>87.5%</a:t>
                      </a:r>
                    </a:p>
                  </a:txBody>
                  <a:tcPr marL="68580" marR="68580" marT="0" marB="0"/>
                </a:tc>
              </a:tr>
              <a:tr h="255709">
                <a:tc rowSpan="4">
                  <a:txBody>
                    <a:bodyPr/>
                    <a:lstStyle/>
                    <a:p>
                      <a:r>
                        <a:rPr lang="en-ZA" sz="1000" kern="1200" baseline="0" dirty="0" smtClean="0">
                          <a:solidFill>
                            <a:schemeClr val="dk1"/>
                          </a:solidFill>
                          <a:latin typeface="Arial Black" pitchFamily="34" charset="0"/>
                          <a:ea typeface="+mn-ea"/>
                          <a:cs typeface="+mn-cs"/>
                        </a:rPr>
                        <a:t>To scale up combination </a:t>
                      </a:r>
                    </a:p>
                    <a:p>
                      <a:r>
                        <a:rPr lang="en-ZA" sz="1000" kern="1200" baseline="0" dirty="0" smtClean="0">
                          <a:solidFill>
                            <a:schemeClr val="dk1"/>
                          </a:solidFill>
                          <a:latin typeface="Arial Black" pitchFamily="34" charset="0"/>
                          <a:ea typeface="+mn-ea"/>
                          <a:cs typeface="+mn-cs"/>
                        </a:rPr>
                        <a:t>of prevention interventions </a:t>
                      </a:r>
                    </a:p>
                    <a:p>
                      <a:r>
                        <a:rPr lang="en-ZA" sz="1000" kern="1200" baseline="0" dirty="0" smtClean="0">
                          <a:solidFill>
                            <a:schemeClr val="dk1"/>
                          </a:solidFill>
                          <a:latin typeface="Arial Black" pitchFamily="34" charset="0"/>
                          <a:ea typeface="+mn-ea"/>
                          <a:cs typeface="+mn-cs"/>
                        </a:rPr>
                        <a:t>to reduce new infections including HCT, medical male circumcision and condom distribution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HIV testing coverage (15-49 years)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10 000 000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11 898 308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txBody>
                  <a:tcPr marL="68580" marR="68580" marT="0" marB="0"/>
                </a:tc>
              </a:tr>
              <a:tr h="398045">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Number of Medical Male circumcisions conducted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1 600 000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464 731 (excluding 53 399 from private sector, PEPFAR and </a:t>
                      </a:r>
                      <a:r>
                        <a:rPr lang="en-ZA" sz="1000" kern="1200" baseline="0" dirty="0" err="1" smtClean="0">
                          <a:solidFill>
                            <a:schemeClr val="dk1"/>
                          </a:solidFill>
                          <a:latin typeface="Arial Black" pitchFamily="34" charset="0"/>
                          <a:ea typeface="+mn-ea"/>
                          <a:cs typeface="+mn-cs"/>
                        </a:rPr>
                        <a:t>Shembe</a:t>
                      </a:r>
                      <a:r>
                        <a:rPr lang="en-ZA" sz="1000" kern="1200" baseline="0" dirty="0" smtClean="0">
                          <a:solidFill>
                            <a:schemeClr val="dk1"/>
                          </a:solidFill>
                          <a:latin typeface="Arial Black" pitchFamily="34" charset="0"/>
                          <a:ea typeface="+mn-ea"/>
                          <a:cs typeface="+mn-cs"/>
                        </a:rPr>
                        <a:t> Church; and 51 393 Traditional medical circumcisions in the Eastern Cape) 	</a:t>
                      </a:r>
                    </a:p>
                  </a:txBody>
                  <a:tcPr marL="68580" marR="68580" marT="0" marB="0"/>
                </a:tc>
              </a:tr>
              <a:tr h="99861">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Male Condoms Distributed </a:t>
                      </a:r>
                    </a:p>
                  </a:txBody>
                  <a:tcPr marL="0" marR="0" marT="0" marB="0"/>
                </a:tc>
                <a:tc>
                  <a:txBody>
                    <a:bodyPr/>
                    <a:lstStyle/>
                    <a:p>
                      <a:r>
                        <a:rPr lang="en-ZA" sz="1000" kern="1200" baseline="0" dirty="0" smtClean="0">
                          <a:solidFill>
                            <a:schemeClr val="dk1"/>
                          </a:solidFill>
                          <a:latin typeface="Arial Black" pitchFamily="34" charset="0"/>
                          <a:ea typeface="+mn-ea"/>
                          <a:cs typeface="+mn-cs"/>
                        </a:rPr>
                        <a:t>700 000 000</a:t>
                      </a:r>
                    </a:p>
                  </a:txBody>
                  <a:tcPr marL="0" marR="0" marT="0" marB="0"/>
                </a:tc>
                <a:tc>
                  <a:txBody>
                    <a:bodyPr/>
                    <a:lstStyle/>
                    <a:p>
                      <a:r>
                        <a:rPr lang="en-ZA" sz="1000" kern="1200" baseline="0" dirty="0" smtClean="0">
                          <a:solidFill>
                            <a:schemeClr val="dk1"/>
                          </a:solidFill>
                          <a:latin typeface="Arial Black" pitchFamily="34" charset="0"/>
                          <a:ea typeface="+mn-ea"/>
                          <a:cs typeface="+mn-cs"/>
                        </a:rPr>
                        <a:t>839 874 751</a:t>
                      </a:r>
                    </a:p>
                  </a:txBody>
                  <a:tcPr marL="68580" marR="68580" marT="0" marB="0"/>
                </a:tc>
              </a:tr>
              <a:tr h="16348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Female Condoms Distributed </a:t>
                      </a:r>
                    </a:p>
                  </a:txBody>
                  <a:tcPr marL="0" marR="0" marT="0" marB="0"/>
                </a:tc>
                <a:tc>
                  <a:txBody>
                    <a:bodyPr/>
                    <a:lstStyle/>
                    <a:p>
                      <a:r>
                        <a:rPr lang="en-ZA" sz="1000" kern="1200" baseline="0" dirty="0" smtClean="0">
                          <a:solidFill>
                            <a:schemeClr val="dk1"/>
                          </a:solidFill>
                          <a:latin typeface="Arial Black" pitchFamily="34" charset="0"/>
                          <a:ea typeface="+mn-ea"/>
                          <a:cs typeface="+mn-cs"/>
                        </a:rPr>
                        <a:t>16 500 000</a:t>
                      </a:r>
                    </a:p>
                  </a:txBody>
                  <a:tcPr marL="0" marR="0" marT="0" marB="0"/>
                </a:tc>
                <a:tc>
                  <a:txBody>
                    <a:bodyPr/>
                    <a:lstStyle/>
                    <a:p>
                      <a:r>
                        <a:rPr lang="en-ZA" sz="1000" kern="1200" baseline="0" dirty="0" smtClean="0">
                          <a:solidFill>
                            <a:schemeClr val="dk1"/>
                          </a:solidFill>
                          <a:latin typeface="Arial Black" pitchFamily="34" charset="0"/>
                          <a:ea typeface="+mn-ea"/>
                          <a:cs typeface="+mn-cs"/>
                        </a:rPr>
                        <a:t>27 005 805</a:t>
                      </a:r>
                    </a:p>
                  </a:txBody>
                  <a:tcPr marL="68580" marR="68580" marT="0" marB="0"/>
                </a:tc>
              </a:tr>
              <a:tr h="304800">
                <a:tc>
                  <a:txBody>
                    <a:bodyPr/>
                    <a:lstStyle/>
                    <a:p>
                      <a:r>
                        <a:rPr lang="en-ZA" sz="1000" kern="1200" baseline="0" dirty="0" smtClean="0">
                          <a:solidFill>
                            <a:schemeClr val="dk1"/>
                          </a:solidFill>
                          <a:latin typeface="Arial Black" pitchFamily="34" charset="0"/>
                          <a:ea typeface="+mn-ea"/>
                          <a:cs typeface="+mn-cs"/>
                        </a:rPr>
                        <a:t>Increase the numbers of HIV positive people on ARVs 	</a:t>
                      </a:r>
                    </a:p>
                  </a:txBody>
                  <a:tcPr marL="0" marR="0" marT="0" marB="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Total clients remaining on ART (TROA) at the end of the month </a:t>
                      </a:r>
                    </a:p>
                  </a:txBody>
                  <a:tcPr marL="0" marR="0" marT="0" marB="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3 800 000 	</a:t>
                      </a:r>
                    </a:p>
                    <a:p>
                      <a:endParaRPr lang="en-ZA" sz="1000" dirty="0">
                        <a:latin typeface="Arial Black" pitchFamily="34" charset="0"/>
                      </a:endParaRPr>
                    </a:p>
                  </a:txBody>
                  <a:tcPr marL="0" marR="0" marT="0" marB="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3 407 336	</a:t>
                      </a:r>
                    </a:p>
                    <a:p>
                      <a:endParaRPr lang="en-ZA" sz="1000" kern="1200" baseline="0" dirty="0" smtClean="0">
                        <a:solidFill>
                          <a:schemeClr val="dk1"/>
                        </a:solidFill>
                        <a:latin typeface="Arial Black" pitchFamily="34" charset="0"/>
                        <a:ea typeface="+mn-ea"/>
                        <a:cs typeface="+mn-cs"/>
                      </a:endParaRPr>
                    </a:p>
                  </a:txBody>
                  <a:tcPr marL="68580" marR="68580" marT="0" marB="0"/>
                </a:tc>
              </a:tr>
              <a:tr h="0">
                <a:tc rowSpan="2">
                  <a:txBody>
                    <a:bodyPr/>
                    <a:lstStyle/>
                    <a:p>
                      <a:endParaRPr lang="en-ZA" sz="1000" kern="1200" baseline="0" dirty="0" smtClean="0">
                        <a:solidFill>
                          <a:schemeClr val="dk1"/>
                        </a:solidFill>
                        <a:latin typeface="Arial Black" pitchFamily="34" charset="0"/>
                        <a:ea typeface="+mn-ea"/>
                        <a:cs typeface="+mn-cs"/>
                      </a:endParaRPr>
                    </a:p>
                  </a:txBody>
                  <a:tcPr marL="0" marR="0" marT="0" marB="0"/>
                </a:tc>
                <a:tc vMerge="1">
                  <a:txBody>
                    <a:bodyPr/>
                    <a:lstStyle/>
                    <a:p>
                      <a:endParaRPr lang="en-ZA"/>
                    </a:p>
                  </a:txBody>
                  <a:tcPr/>
                </a:tc>
                <a:tc vMerge="1">
                  <a:txBody>
                    <a:bodyPr/>
                    <a:lstStyle/>
                    <a:p>
                      <a:endParaRPr lang="en-ZA"/>
                    </a:p>
                  </a:txBody>
                  <a:tcPr/>
                </a:tc>
                <a:tc vMerge="1">
                  <a:txBody>
                    <a:bodyPr/>
                    <a:lstStyle/>
                    <a:p>
                      <a:endParaRPr lang="en-ZA"/>
                    </a:p>
                  </a:txBody>
                  <a:tcPr/>
                </a:tc>
              </a:tr>
              <a:tr h="766936">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Monitor implementation of Maternal, Neonatal and Woman’s health programmes using the standardised </a:t>
                      </a:r>
                    </a:p>
                    <a:p>
                      <a:r>
                        <a:rPr lang="en-ZA" sz="1000" kern="1200" baseline="0" dirty="0" smtClean="0">
                          <a:solidFill>
                            <a:schemeClr val="dk1"/>
                          </a:solidFill>
                          <a:latin typeface="Arial Black" pitchFamily="34" charset="0"/>
                          <a:ea typeface="+mn-ea"/>
                          <a:cs typeface="+mn-cs"/>
                        </a:rPr>
                        <a:t>dashboard reports 	</a:t>
                      </a:r>
                    </a:p>
                  </a:txBody>
                  <a:tcPr marL="0" marR="0" marT="0" marB="0"/>
                </a:tc>
                <a:tc>
                  <a:txBody>
                    <a:bodyPr/>
                    <a:lstStyle/>
                    <a:p>
                      <a:r>
                        <a:rPr lang="en-ZA" sz="1000" kern="1200" baseline="0" dirty="0" smtClean="0">
                          <a:solidFill>
                            <a:schemeClr val="dk1"/>
                          </a:solidFill>
                          <a:latin typeface="Arial Black" pitchFamily="34" charset="0"/>
                          <a:ea typeface="+mn-ea"/>
                          <a:cs typeface="+mn-cs"/>
                        </a:rPr>
                        <a:t>Quarterly performance </a:t>
                      </a:r>
                    </a:p>
                    <a:p>
                      <a:r>
                        <a:rPr lang="en-ZA" sz="1000" kern="1200" baseline="0" dirty="0" smtClean="0">
                          <a:solidFill>
                            <a:schemeClr val="dk1"/>
                          </a:solidFill>
                          <a:latin typeface="Arial Black" pitchFamily="34" charset="0"/>
                          <a:ea typeface="+mn-ea"/>
                          <a:cs typeface="+mn-cs"/>
                        </a:rPr>
                        <a:t>reports produced with feedback provided to each provincial </a:t>
                      </a:r>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 quarterly performance reports sent to nine provinces  (Quarter 1, 2 and 3 respectively)</a:t>
                      </a:r>
                    </a:p>
                    <a:p>
                      <a:endParaRPr lang="en-ZA" sz="1000" kern="1200" baseline="0" dirty="0" smtClean="0">
                        <a:solidFill>
                          <a:schemeClr val="dk1"/>
                        </a:solidFill>
                        <a:latin typeface="Arial Black" pitchFamily="34" charset="0"/>
                        <a:ea typeface="+mn-ea"/>
                        <a:cs typeface="+mn-cs"/>
                      </a:endParaRP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Training manual for the implantation of </a:t>
                      </a:r>
                    </a:p>
                    <a:p>
                      <a:r>
                        <a:rPr lang="en-ZA" sz="1000" kern="1200" baseline="0" dirty="0" smtClean="0">
                          <a:solidFill>
                            <a:schemeClr val="dk1"/>
                          </a:solidFill>
                          <a:latin typeface="Arial Black" pitchFamily="34" charset="0"/>
                          <a:ea typeface="+mn-ea"/>
                          <a:cs typeface="+mn-cs"/>
                        </a:rPr>
                        <a:t>Contraception and Fertility Planning (CFP) Policy 	</a:t>
                      </a:r>
                    </a:p>
                  </a:txBody>
                  <a:tcPr marL="0" marR="0" marT="0" marB="0"/>
                </a:tc>
                <a:tc>
                  <a:txBody>
                    <a:bodyPr/>
                    <a:lstStyle/>
                    <a:p>
                      <a:r>
                        <a:rPr lang="en-ZA" sz="1000" kern="1200" baseline="0" dirty="0" smtClean="0">
                          <a:solidFill>
                            <a:schemeClr val="dk1"/>
                          </a:solidFill>
                          <a:latin typeface="Arial Black" pitchFamily="34" charset="0"/>
                          <a:ea typeface="+mn-ea"/>
                          <a:cs typeface="+mn-cs"/>
                        </a:rPr>
                        <a:t>CFP policy training manual finalised, disseminated and </a:t>
                      </a:r>
                    </a:p>
                    <a:p>
                      <a:r>
                        <a:rPr lang="en-ZA" sz="1000" kern="1200" baseline="0" dirty="0" smtClean="0">
                          <a:solidFill>
                            <a:schemeClr val="dk1"/>
                          </a:solidFill>
                          <a:latin typeface="Arial Black" pitchFamily="34" charset="0"/>
                          <a:ea typeface="+mn-ea"/>
                          <a:cs typeface="+mn-cs"/>
                        </a:rPr>
                        <a:t>training commenced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CFP policy training manual was finalised, disseminated electronically and training commenced with training in KwaZulu-Natal 	</a:t>
                      </a: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t>
                      </a:r>
                      <a:r>
                        <a:rPr lang="en-ZA" sz="1000" kern="1200" baseline="0" dirty="0" err="1" smtClean="0">
                          <a:solidFill>
                            <a:schemeClr val="dk1"/>
                          </a:solidFill>
                          <a:latin typeface="Arial Black" pitchFamily="34" charset="0"/>
                          <a:ea typeface="+mn-ea"/>
                          <a:cs typeface="+mn-cs"/>
                        </a:rPr>
                        <a:t>Pharmacovigilance</a:t>
                      </a:r>
                      <a:r>
                        <a:rPr lang="en-ZA" sz="1000" kern="1200" baseline="0" dirty="0" smtClean="0">
                          <a:solidFill>
                            <a:schemeClr val="dk1"/>
                          </a:solidFill>
                          <a:latin typeface="Arial Black" pitchFamily="34" charset="0"/>
                          <a:ea typeface="+mn-ea"/>
                          <a:cs typeface="+mn-cs"/>
                        </a:rPr>
                        <a:t> system for adverse events for </a:t>
                      </a:r>
                    </a:p>
                    <a:p>
                      <a:r>
                        <a:rPr lang="en-ZA" sz="1000" kern="1200" baseline="0" dirty="0" smtClean="0">
                          <a:solidFill>
                            <a:schemeClr val="dk1"/>
                          </a:solidFill>
                          <a:latin typeface="Arial Black" pitchFamily="34" charset="0"/>
                          <a:ea typeface="+mn-ea"/>
                          <a:cs typeface="+mn-cs"/>
                        </a:rPr>
                        <a:t>contraceptive implants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err="1" smtClean="0">
                          <a:solidFill>
                            <a:schemeClr val="dk1"/>
                          </a:solidFill>
                          <a:latin typeface="Arial Black" pitchFamily="34" charset="0"/>
                          <a:ea typeface="+mn-ea"/>
                          <a:cs typeface="+mn-cs"/>
                        </a:rPr>
                        <a:t>Pharmacovigilance</a:t>
                      </a: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information system for adverse events developed and implemented in All </a:t>
                      </a:r>
                    </a:p>
                    <a:p>
                      <a:r>
                        <a:rPr lang="en-ZA" sz="1000" kern="1200" baseline="0" dirty="0" smtClean="0">
                          <a:solidFill>
                            <a:schemeClr val="dk1"/>
                          </a:solidFill>
                          <a:latin typeface="Arial Black" pitchFamily="34" charset="0"/>
                          <a:ea typeface="+mn-ea"/>
                          <a:cs typeface="+mn-cs"/>
                        </a:rPr>
                        <a:t>Provincial </a:t>
                      </a:r>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a:t>
                      </a:r>
                      <a:r>
                        <a:rPr lang="en-ZA" sz="1000" kern="1200" baseline="0" dirty="0" err="1" smtClean="0">
                          <a:solidFill>
                            <a:schemeClr val="dk1"/>
                          </a:solidFill>
                          <a:latin typeface="Arial Black" pitchFamily="34" charset="0"/>
                          <a:ea typeface="+mn-ea"/>
                          <a:cs typeface="+mn-cs"/>
                        </a:rPr>
                        <a:t>Pharmacovigilance</a:t>
                      </a:r>
                      <a:r>
                        <a:rPr lang="en-ZA" sz="1000" kern="1200" baseline="0" dirty="0" smtClean="0">
                          <a:solidFill>
                            <a:schemeClr val="dk1"/>
                          </a:solidFill>
                          <a:latin typeface="Arial Black" pitchFamily="34" charset="0"/>
                          <a:ea typeface="+mn-ea"/>
                          <a:cs typeface="+mn-cs"/>
                        </a:rPr>
                        <a:t> system including a customized reporting tool was developed for adverse events for contraceptive implants 	</a:t>
                      </a:r>
                    </a:p>
                  </a:txBody>
                  <a:tcPr marL="68580" marR="68580" marT="0" marB="0"/>
                </a:tc>
              </a:tr>
              <a:tr h="37459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Monitor the implementation of the HIV and AIDS Conditional grant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baseline="0" dirty="0" smtClean="0">
                          <a:solidFill>
                            <a:srgbClr val="000000"/>
                          </a:solidFill>
                          <a:latin typeface="Arial Black" pitchFamily="34" charset="0"/>
                        </a:rPr>
                        <a:t>4 x Quarterly HIV conditional grant reports within the required timeframe produced Annual HIV Conditional Grant Report produced 		</a:t>
                      </a:r>
                    </a:p>
                  </a:txBody>
                  <a:tcPr marL="0" marR="0" marT="0" marB="0"/>
                </a:tc>
                <a:tc>
                  <a:txBody>
                    <a:bodyPr/>
                    <a:lstStyle/>
                    <a:p>
                      <a:r>
                        <a:rPr lang="en-ZA" sz="1000" baseline="0" dirty="0" smtClean="0">
                          <a:solidFill>
                            <a:srgbClr val="000000"/>
                          </a:solidFill>
                          <a:latin typeface="Arial Black" pitchFamily="34" charset="0"/>
                        </a:rPr>
                        <a:t>4 Quarter HIV conditional grant report produced and submitted 	</a:t>
                      </a:r>
                    </a:p>
                  </a:txBody>
                  <a:tcPr marL="68580" marR="68580" marT="0" marB="0"/>
                </a:tc>
              </a:tr>
            </a:tbl>
          </a:graphicData>
        </a:graphic>
      </p:graphicFrame>
      <p:sp>
        <p:nvSpPr>
          <p:cNvPr id="43074"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D01D83E1-C9D9-4473-B740-8C4061B50B12}" type="slidenum">
              <a:rPr lang="en-ZA"/>
              <a:pPr algn="ctr"/>
              <a:t>36</a:t>
            </a:fld>
            <a:endParaRPr lang="en-Z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4403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52513"/>
          <a:ext cx="9144000" cy="3740150"/>
        </p:xfrm>
        <a:graphic>
          <a:graphicData uri="http://schemas.openxmlformats.org/drawingml/2006/table">
            <a:tbl>
              <a:tblPr firstRow="1" bandRow="1">
                <a:tableStyleId>{5C22544A-7EE6-4342-B048-85BDC9FD1C3A}</a:tableStyleId>
              </a:tblPr>
              <a:tblGrid>
                <a:gridCol w="1691680"/>
                <a:gridCol w="2736304"/>
                <a:gridCol w="2448272"/>
                <a:gridCol w="2267744"/>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421553">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9 provincial reports to track progress on the eliminations of mother-to-child transmission of HIV 	</a:t>
                      </a:r>
                    </a:p>
                  </a:txBody>
                  <a:tcPr marL="0" marR="0" marT="0" marB="0"/>
                </a:tc>
                <a:tc>
                  <a:txBody>
                    <a:bodyPr/>
                    <a:lstStyle/>
                    <a:p>
                      <a:r>
                        <a:rPr lang="en-ZA" sz="1000" kern="1200" baseline="0" dirty="0" smtClean="0">
                          <a:solidFill>
                            <a:schemeClr val="dk1"/>
                          </a:solidFill>
                          <a:latin typeface="Arial Black" pitchFamily="34" charset="0"/>
                          <a:ea typeface="+mn-ea"/>
                          <a:cs typeface="+mn-cs"/>
                        </a:rPr>
                        <a:t>9 Provincial visits </a:t>
                      </a:r>
                    </a:p>
                    <a:p>
                      <a:r>
                        <a:rPr lang="en-ZA" sz="1000" kern="1200" baseline="0" dirty="0" smtClean="0">
                          <a:solidFill>
                            <a:schemeClr val="dk1"/>
                          </a:solidFill>
                          <a:latin typeface="Arial Black" pitchFamily="34" charset="0"/>
                          <a:ea typeface="+mn-ea"/>
                          <a:cs typeface="+mn-cs"/>
                        </a:rPr>
                        <a:t>conducted and reports with </a:t>
                      </a:r>
                    </a:p>
                    <a:p>
                      <a:r>
                        <a:rPr lang="en-ZA" sz="1000" kern="1200" baseline="0" dirty="0" smtClean="0">
                          <a:solidFill>
                            <a:schemeClr val="dk1"/>
                          </a:solidFill>
                          <a:latin typeface="Arial Black" pitchFamily="34" charset="0"/>
                          <a:ea typeface="+mn-ea"/>
                          <a:cs typeface="+mn-cs"/>
                        </a:rPr>
                        <a:t>recommendations 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7 provincial stocktaking workshops held on elimination of mother-to-child transmission of HIV 	</a:t>
                      </a:r>
                    </a:p>
                  </a:txBody>
                  <a:tcPr marL="68580" marR="68580" marT="0" marB="0"/>
                </a:tc>
              </a:tr>
              <a:tr h="421553">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the HIV Counselling and Testing </a:t>
                      </a:r>
                    </a:p>
                    <a:p>
                      <a:r>
                        <a:rPr lang="en-ZA" sz="1000" kern="1200" baseline="0" dirty="0" smtClean="0">
                          <a:solidFill>
                            <a:schemeClr val="dk1"/>
                          </a:solidFill>
                          <a:latin typeface="Arial Black" pitchFamily="34" charset="0"/>
                          <a:ea typeface="+mn-ea"/>
                          <a:cs typeface="+mn-cs"/>
                        </a:rPr>
                        <a:t>(HCT) policy 	</a:t>
                      </a:r>
                    </a:p>
                  </a:txBody>
                  <a:tcPr marL="0" marR="0" marT="0" marB="0"/>
                </a:tc>
                <a:tc>
                  <a:txBody>
                    <a:bodyPr/>
                    <a:lstStyle/>
                    <a:p>
                      <a:r>
                        <a:rPr lang="en-ZA" sz="1000" kern="1200" baseline="0" dirty="0" smtClean="0">
                          <a:solidFill>
                            <a:schemeClr val="dk1"/>
                          </a:solidFill>
                          <a:latin typeface="Arial Black" pitchFamily="34" charset="0"/>
                          <a:ea typeface="+mn-ea"/>
                          <a:cs typeface="+mn-cs"/>
                        </a:rPr>
                        <a:t>HCT policy finalised and approved 	</a:t>
                      </a:r>
                    </a:p>
                  </a:txBody>
                  <a:tcPr marL="0" marR="0" marT="0" marB="0"/>
                </a:tc>
                <a:tc>
                  <a:txBody>
                    <a:bodyPr/>
                    <a:lstStyle/>
                    <a:p>
                      <a:r>
                        <a:rPr lang="en-ZA" sz="1000" kern="1200" baseline="0" dirty="0" smtClean="0">
                          <a:solidFill>
                            <a:schemeClr val="dk1"/>
                          </a:solidFill>
                          <a:latin typeface="Arial Black" pitchFamily="34" charset="0"/>
                          <a:ea typeface="+mn-ea"/>
                          <a:cs typeface="+mn-cs"/>
                        </a:rPr>
                        <a:t>HCT policy finalised and adopted by NHC 	</a:t>
                      </a:r>
                    </a:p>
                  </a:txBody>
                  <a:tcPr marL="68580" marR="68580" marT="0" marB="0"/>
                </a:tc>
              </a:tr>
              <a:tr h="396895">
                <a:tc rowSpan="2">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Monitor implementation of the HIV and AIDS Programme 	</a:t>
                      </a:r>
                    </a:p>
                  </a:txBody>
                  <a:tcPr marL="0" marR="0" marT="0" marB="0"/>
                </a:tc>
                <a:tc>
                  <a:txBody>
                    <a:bodyPr/>
                    <a:lstStyle/>
                    <a:p>
                      <a:r>
                        <a:rPr lang="en-ZA" sz="1000" kern="1200" baseline="0" dirty="0" smtClean="0">
                          <a:solidFill>
                            <a:schemeClr val="dk1"/>
                          </a:solidFill>
                          <a:latin typeface="Arial Black" pitchFamily="34" charset="0"/>
                          <a:ea typeface="+mn-ea"/>
                          <a:cs typeface="+mn-cs"/>
                        </a:rPr>
                        <a:t>4 Quarterly reports 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3 quarterly reports produced 	</a:t>
                      </a:r>
                    </a:p>
                  </a:txBody>
                  <a:tcPr marL="68580" marR="68580" marT="0" marB="0"/>
                </a:tc>
              </a:tr>
              <a:tr h="374592">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HIV prevention strategy 	</a:t>
                      </a:r>
                    </a:p>
                  </a:txBody>
                  <a:tcPr marL="0" marR="0" marT="0" marB="0"/>
                </a:tc>
                <a:tc>
                  <a:txBody>
                    <a:bodyPr/>
                    <a:lstStyle/>
                    <a:p>
                      <a:r>
                        <a:rPr lang="en-ZA" sz="1000" kern="1200" baseline="0" dirty="0" smtClean="0">
                          <a:solidFill>
                            <a:schemeClr val="dk1"/>
                          </a:solidFill>
                          <a:latin typeface="Arial Black" pitchFamily="34" charset="0"/>
                          <a:ea typeface="+mn-ea"/>
                          <a:cs typeface="+mn-cs"/>
                        </a:rPr>
                        <a:t>Strategy Developed and Approved and produce 9 provincial reports on its </a:t>
                      </a:r>
                    </a:p>
                    <a:p>
                      <a:r>
                        <a:rPr lang="en-ZA" sz="1000" kern="1200" baseline="0" dirty="0" smtClean="0">
                          <a:solidFill>
                            <a:schemeClr val="dk1"/>
                          </a:solidFill>
                          <a:latin typeface="Arial Black" pitchFamily="34" charset="0"/>
                          <a:ea typeface="+mn-ea"/>
                          <a:cs typeface="+mn-cs"/>
                        </a:rPr>
                        <a:t>implementation 	</a:t>
                      </a:r>
                    </a:p>
                  </a:txBody>
                  <a:tcPr marL="0" marR="0" marT="0" marB="0"/>
                </a:tc>
                <a:tc>
                  <a:txBody>
                    <a:bodyPr/>
                    <a:lstStyle/>
                    <a:p>
                      <a:r>
                        <a:rPr lang="en-ZA" sz="1000" kern="1200" baseline="0" dirty="0" smtClean="0">
                          <a:solidFill>
                            <a:schemeClr val="dk1"/>
                          </a:solidFill>
                          <a:latin typeface="Arial Black" pitchFamily="34" charset="0"/>
                          <a:ea typeface="+mn-ea"/>
                          <a:cs typeface="+mn-cs"/>
                        </a:rPr>
                        <a:t>HIV prevention strategy adopted by NHC 	</a:t>
                      </a:r>
                    </a:p>
                  </a:txBody>
                  <a:tcPr marL="68580" marR="68580" marT="0" marB="0"/>
                </a:tc>
              </a:tr>
              <a:tr h="262386">
                <a:tc rowSpan="2">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adherence guidelines 	</a:t>
                      </a:r>
                    </a:p>
                  </a:txBody>
                  <a:tcPr marL="0" marR="0" marT="0" marB="0"/>
                </a:tc>
                <a:tc>
                  <a:txBody>
                    <a:bodyPr/>
                    <a:lstStyle/>
                    <a:p>
                      <a:r>
                        <a:rPr lang="en-ZA" sz="1000" kern="1200" baseline="0" dirty="0" smtClean="0">
                          <a:solidFill>
                            <a:schemeClr val="dk1"/>
                          </a:solidFill>
                          <a:latin typeface="Arial Black" pitchFamily="34" charset="0"/>
                          <a:ea typeface="+mn-ea"/>
                          <a:cs typeface="+mn-cs"/>
                        </a:rPr>
                        <a:t>Guidelines developed and approved and produce 9 provincial reports on its </a:t>
                      </a:r>
                    </a:p>
                    <a:p>
                      <a:r>
                        <a:rPr lang="en-ZA" sz="1000" kern="1200" baseline="0" dirty="0" smtClean="0">
                          <a:solidFill>
                            <a:schemeClr val="dk1"/>
                          </a:solidFill>
                          <a:latin typeface="Arial Black" pitchFamily="34" charset="0"/>
                          <a:ea typeface="+mn-ea"/>
                          <a:cs typeface="+mn-cs"/>
                        </a:rPr>
                        <a:t>implementation 	</a:t>
                      </a:r>
                    </a:p>
                  </a:txBody>
                  <a:tcPr marL="0" marR="0" marT="0" marB="0"/>
                </a:tc>
                <a:tc>
                  <a:txBody>
                    <a:bodyPr/>
                    <a:lstStyle/>
                    <a:p>
                      <a:r>
                        <a:rPr lang="en-ZA" sz="1000" kern="1200" baseline="0" dirty="0" smtClean="0">
                          <a:solidFill>
                            <a:schemeClr val="dk1"/>
                          </a:solidFill>
                          <a:latin typeface="Arial Black" pitchFamily="34" charset="0"/>
                          <a:ea typeface="+mn-ea"/>
                          <a:cs typeface="+mn-cs"/>
                        </a:rPr>
                        <a:t>Final Adherence Guidelines presented to NHC Technical committee 	</a:t>
                      </a:r>
                    </a:p>
                  </a:txBody>
                  <a:tcPr marL="68580" marR="68580" marT="0" marB="0"/>
                </a:tc>
              </a:tr>
              <a:tr h="186321">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Facilitate development of district plans to support </a:t>
                      </a:r>
                      <a:r>
                        <a:rPr lang="en-ZA" sz="1000" kern="1200" baseline="0" dirty="0" err="1" smtClean="0">
                          <a:solidFill>
                            <a:schemeClr val="dk1"/>
                          </a:solidFill>
                          <a:latin typeface="Arial Black" pitchFamily="34" charset="0"/>
                          <a:ea typeface="+mn-ea"/>
                          <a:cs typeface="+mn-cs"/>
                        </a:rPr>
                        <a:t>NDoH</a:t>
                      </a: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male and female condom distribution strategy 	</a:t>
                      </a:r>
                    </a:p>
                  </a:txBody>
                  <a:tcPr marL="0" marR="0" marT="0" marB="0"/>
                </a:tc>
                <a:tc>
                  <a:txBody>
                    <a:bodyPr/>
                    <a:lstStyle/>
                    <a:p>
                      <a:r>
                        <a:rPr lang="en-ZA" sz="1000" kern="1200" baseline="0" dirty="0" smtClean="0">
                          <a:solidFill>
                            <a:schemeClr val="dk1"/>
                          </a:solidFill>
                          <a:latin typeface="Arial Black" pitchFamily="34" charset="0"/>
                          <a:ea typeface="+mn-ea"/>
                          <a:cs typeface="+mn-cs"/>
                        </a:rPr>
                        <a:t>52 district distribution plans for male and female condoms developed and implemented with 9 provincial progress reports </a:t>
                      </a:r>
                    </a:p>
                  </a:txBody>
                  <a:tcPr marL="0" marR="0" marT="0" marB="0"/>
                </a:tc>
                <a:tc>
                  <a:txBody>
                    <a:bodyPr/>
                    <a:lstStyle/>
                    <a:p>
                      <a:r>
                        <a:rPr lang="en-ZA" sz="1000" kern="1200" baseline="0" dirty="0" smtClean="0">
                          <a:solidFill>
                            <a:schemeClr val="dk1"/>
                          </a:solidFill>
                          <a:latin typeface="Arial Black" pitchFamily="34" charset="0"/>
                          <a:ea typeface="+mn-ea"/>
                          <a:cs typeface="+mn-cs"/>
                        </a:rPr>
                        <a:t>44 district plans developed 	</a:t>
                      </a:r>
                    </a:p>
                  </a:txBody>
                  <a:tcPr marL="68580" marR="68580" marT="0" marB="0"/>
                </a:tc>
              </a:tr>
            </a:tbl>
          </a:graphicData>
        </a:graphic>
      </p:graphicFrame>
      <p:sp>
        <p:nvSpPr>
          <p:cNvPr id="44077" name="Slide Number Placeholder 5"/>
          <p:cNvSpPr txBox="1">
            <a:spLocks/>
          </p:cNvSpPr>
          <p:nvPr/>
        </p:nvSpPr>
        <p:spPr bwMode="auto">
          <a:xfrm>
            <a:off x="6948488" y="6765925"/>
            <a:ext cx="1871662" cy="184150"/>
          </a:xfrm>
          <a:prstGeom prst="rect">
            <a:avLst/>
          </a:prstGeom>
          <a:noFill/>
          <a:ln w="9525">
            <a:noFill/>
            <a:miter lim="800000"/>
            <a:headEnd/>
            <a:tailEnd/>
          </a:ln>
        </p:spPr>
        <p:txBody>
          <a:bodyPr/>
          <a:lstStyle/>
          <a:p>
            <a:pPr algn="ctr"/>
            <a:fld id="{F6186978-AD04-499F-8C9B-E605806BF2B9}" type="slidenum">
              <a:rPr lang="en-ZA"/>
              <a:pPr algn="ctr"/>
              <a:t>37</a:t>
            </a:fld>
            <a:endParaRPr lang="en-ZA"/>
          </a:p>
        </p:txBody>
      </p:sp>
      <p:sp>
        <p:nvSpPr>
          <p:cNvPr id="10"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4505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4365625"/>
        </p:xfrm>
        <a:graphic>
          <a:graphicData uri="http://schemas.openxmlformats.org/drawingml/2006/table">
            <a:tbl>
              <a:tblPr firstRow="1" bandRow="1">
                <a:tableStyleId>{5C22544A-7EE6-4342-B048-85BDC9FD1C3A}</a:tableStyleId>
              </a:tblPr>
              <a:tblGrid>
                <a:gridCol w="2483768"/>
                <a:gridCol w="2232248"/>
                <a:gridCol w="2304256"/>
                <a:gridCol w="2123728"/>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421553">
                <a:tc>
                  <a:txBody>
                    <a:bodyPr/>
                    <a:lstStyle/>
                    <a:p>
                      <a:r>
                        <a:rPr lang="en-ZA" sz="1000" kern="1200" baseline="0" dirty="0" smtClean="0">
                          <a:solidFill>
                            <a:schemeClr val="dk1"/>
                          </a:solidFill>
                          <a:latin typeface="Arial Black" pitchFamily="34" charset="0"/>
                          <a:ea typeface="+mn-ea"/>
                          <a:cs typeface="+mn-cs"/>
                        </a:rPr>
                        <a:t>Undertake a massive TB screening campaign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Client 5 years and older screened at health facilities for TB symptoms rate 	</a:t>
                      </a:r>
                    </a:p>
                  </a:txBody>
                  <a:tcPr marL="0" marR="0" marT="0" marB="0"/>
                </a:tc>
                <a:tc>
                  <a:txBody>
                    <a:bodyPr/>
                    <a:lstStyle/>
                    <a:p>
                      <a:r>
                        <a:rPr lang="en-ZA" sz="1000" dirty="0" smtClean="0">
                          <a:latin typeface="Arial Black" pitchFamily="34" charset="0"/>
                        </a:rPr>
                        <a:t>50%</a:t>
                      </a:r>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36.1%</a:t>
                      </a:r>
                    </a:p>
                  </a:txBody>
                  <a:tcPr marL="68580" marR="68580" marT="0" marB="0"/>
                </a:tc>
              </a:tr>
              <a:tr h="396895">
                <a:tc rowSpan="2">
                  <a:txBody>
                    <a:bodyPr/>
                    <a:lstStyle/>
                    <a:p>
                      <a:r>
                        <a:rPr lang="en-ZA" sz="1000" kern="1200" baseline="0" dirty="0" smtClean="0">
                          <a:solidFill>
                            <a:schemeClr val="dk1"/>
                          </a:solidFill>
                          <a:latin typeface="Arial Black" pitchFamily="34" charset="0"/>
                          <a:ea typeface="+mn-ea"/>
                          <a:cs typeface="+mn-cs"/>
                        </a:rPr>
                        <a:t>Improve access to treatment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client 5 years and older initiated on treatment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85% 	</a:t>
                      </a:r>
                    </a:p>
                    <a:p>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92.4% 	</a:t>
                      </a:r>
                    </a:p>
                    <a:p>
                      <a:endParaRPr lang="en-ZA" sz="1000" kern="1200" baseline="0" dirty="0" smtClean="0">
                        <a:solidFill>
                          <a:schemeClr val="dk1"/>
                        </a:solidFill>
                        <a:latin typeface="Arial Black" pitchFamily="34" charset="0"/>
                        <a:ea typeface="+mn-ea"/>
                        <a:cs typeface="+mn-cs"/>
                      </a:endParaRPr>
                    </a:p>
                  </a:txBody>
                  <a:tcPr marL="68580" marR="68580" marT="0" marB="0"/>
                </a:tc>
              </a:tr>
              <a:tr h="374592">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a:t>
                      </a:r>
                      <a:r>
                        <a:rPr lang="en-ZA" sz="1000" kern="1200" baseline="0" dirty="0" err="1" smtClean="0">
                          <a:solidFill>
                            <a:schemeClr val="dk1"/>
                          </a:solidFill>
                          <a:latin typeface="Arial Black" pitchFamily="34" charset="0"/>
                          <a:ea typeface="+mn-ea"/>
                          <a:cs typeface="+mn-cs"/>
                        </a:rPr>
                        <a:t>Rifampicin</a:t>
                      </a:r>
                      <a:r>
                        <a:rPr lang="en-ZA" sz="1000" kern="1200" baseline="0" dirty="0" smtClean="0">
                          <a:solidFill>
                            <a:schemeClr val="dk1"/>
                          </a:solidFill>
                          <a:latin typeface="Arial Black" pitchFamily="34" charset="0"/>
                          <a:ea typeface="+mn-ea"/>
                          <a:cs typeface="+mn-cs"/>
                        </a:rPr>
                        <a:t> Resistant clients </a:t>
                      </a:r>
                    </a:p>
                    <a:p>
                      <a:r>
                        <a:rPr lang="en-ZA" sz="1000" kern="1200" baseline="0" dirty="0" smtClean="0">
                          <a:solidFill>
                            <a:schemeClr val="dk1"/>
                          </a:solidFill>
                          <a:latin typeface="Arial Black" pitchFamily="34" charset="0"/>
                          <a:ea typeface="+mn-ea"/>
                          <a:cs typeface="+mn-cs"/>
                        </a:rPr>
                        <a:t>treatment initiation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80%</a:t>
                      </a:r>
                    </a:p>
                  </a:txBody>
                  <a:tcPr marL="0" marR="0" marT="0" marB="0"/>
                </a:tc>
                <a:tc>
                  <a:txBody>
                    <a:bodyPr/>
                    <a:lstStyle/>
                    <a:p>
                      <a:r>
                        <a:rPr lang="en-ZA" sz="1000" kern="1200" baseline="0" dirty="0" smtClean="0">
                          <a:solidFill>
                            <a:schemeClr val="dk1"/>
                          </a:solidFill>
                          <a:latin typeface="Arial Black" pitchFamily="34" charset="0"/>
                          <a:ea typeface="+mn-ea"/>
                          <a:cs typeface="+mn-cs"/>
                        </a:rPr>
                        <a:t>71.0%</a:t>
                      </a:r>
                    </a:p>
                  </a:txBody>
                  <a:tcPr marL="68580" marR="68580" marT="0" marB="0"/>
                </a:tc>
              </a:tr>
              <a:tr h="262386">
                <a:tc rowSpan="3">
                  <a:txBody>
                    <a:bodyPr/>
                    <a:lstStyle/>
                    <a:p>
                      <a:r>
                        <a:rPr lang="en-ZA" sz="1000" kern="1200" baseline="0" dirty="0" smtClean="0">
                          <a:solidFill>
                            <a:schemeClr val="dk1"/>
                          </a:solidFill>
                          <a:latin typeface="Arial Black" pitchFamily="34" charset="0"/>
                          <a:ea typeface="+mn-ea"/>
                          <a:cs typeface="+mn-cs"/>
                        </a:rPr>
                        <a:t>Strengthen patient retention in treatment and care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new client treatment success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83%</a:t>
                      </a:r>
                    </a:p>
                  </a:txBody>
                  <a:tcPr marL="0" marR="0" marT="0" marB="0"/>
                </a:tc>
                <a:tc>
                  <a:txBody>
                    <a:bodyPr/>
                    <a:lstStyle/>
                    <a:p>
                      <a:r>
                        <a:rPr lang="en-ZA" sz="1000" kern="1200" baseline="0" dirty="0" smtClean="0">
                          <a:solidFill>
                            <a:schemeClr val="dk1"/>
                          </a:solidFill>
                          <a:latin typeface="Arial Black" pitchFamily="34" charset="0"/>
                          <a:ea typeface="+mn-ea"/>
                          <a:cs typeface="+mn-cs"/>
                        </a:rPr>
                        <a:t>83.3%</a:t>
                      </a:r>
                    </a:p>
                  </a:txBody>
                  <a:tcPr marL="68580" marR="68580" marT="0" marB="0"/>
                </a:tc>
              </a:tr>
              <a:tr h="186321">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client loss to follow up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5%</a:t>
                      </a:r>
                    </a:p>
                  </a:txBody>
                  <a:tcPr marL="0" marR="0" marT="0" marB="0"/>
                </a:tc>
                <a:tc>
                  <a:txBody>
                    <a:bodyPr/>
                    <a:lstStyle/>
                    <a:p>
                      <a:r>
                        <a:rPr lang="en-ZA" sz="1000" kern="1200" baseline="0" dirty="0" smtClean="0">
                          <a:solidFill>
                            <a:schemeClr val="dk1"/>
                          </a:solidFill>
                          <a:latin typeface="Arial Black" pitchFamily="34" charset="0"/>
                          <a:ea typeface="+mn-ea"/>
                          <a:cs typeface="+mn-cs"/>
                        </a:rPr>
                        <a:t>6.1%</a:t>
                      </a:r>
                    </a:p>
                  </a:txBody>
                  <a:tcPr marL="68580" marR="68580" marT="0" marB="0"/>
                </a:tc>
              </a:tr>
              <a:tr h="0">
                <a:tc vMerge="1">
                  <a:txBody>
                    <a:bodyPr/>
                    <a:lstStyle/>
                    <a:p>
                      <a:endParaRPr lang="en-ZA"/>
                    </a:p>
                  </a:txBody>
                  <a:tcPr/>
                </a:tc>
                <a:tc>
                  <a:txBody>
                    <a:bodyPr/>
                    <a:lstStyle/>
                    <a:p>
                      <a:r>
                        <a:rPr lang="en-ZA" sz="1000" kern="1200" baseline="0" dirty="0" smtClean="0">
                          <a:solidFill>
                            <a:schemeClr val="dk1"/>
                          </a:solidFill>
                          <a:latin typeface="Arial Black" pitchFamily="34" charset="0"/>
                          <a:ea typeface="+mn-ea"/>
                          <a:cs typeface="+mn-cs"/>
                        </a:rPr>
                        <a:t>TB client death rate 	</a:t>
                      </a:r>
                    </a:p>
                  </a:txBody>
                  <a:tcPr marL="0" marR="0" marT="0" marB="0"/>
                </a:tc>
                <a:tc>
                  <a:txBody>
                    <a:bodyPr/>
                    <a:lstStyle/>
                    <a:p>
                      <a:r>
                        <a:rPr lang="en-ZA" sz="1000" dirty="0" smtClean="0">
                          <a:latin typeface="Arial Black" pitchFamily="34" charset="0"/>
                        </a:rPr>
                        <a:t>6%</a:t>
                      </a:r>
                      <a:endParaRPr lang="en-ZA" sz="1000" dirty="0">
                        <a:latin typeface="Arial Black" pitchFamily="34" charset="0"/>
                      </a:endParaRPr>
                    </a:p>
                  </a:txBody>
                  <a:tcPr marL="0" marR="0" marT="0" marB="0"/>
                </a:tc>
                <a:tc>
                  <a:txBody>
                    <a:bodyPr/>
                    <a:lstStyle/>
                    <a:p>
                      <a:r>
                        <a:rPr lang="en-ZA" sz="1000" dirty="0" smtClean="0">
                          <a:latin typeface="Arial Black" pitchFamily="34" charset="0"/>
                        </a:rPr>
                        <a:t>4.4%</a:t>
                      </a:r>
                      <a:endParaRPr lang="en-ZA" sz="1000" dirty="0">
                        <a:latin typeface="Arial Black" pitchFamily="34" charset="0"/>
                      </a:endParaRPr>
                    </a:p>
                  </a:txBody>
                  <a:tcPr marL="68580" marR="68580" marT="0" marB="0"/>
                </a:tc>
              </a:tr>
              <a:tr h="296664">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MDR client loss to follow up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16%</a:t>
                      </a:r>
                    </a:p>
                  </a:txBody>
                  <a:tcPr marL="0" marR="0" marT="0" marB="0"/>
                </a:tc>
                <a:tc>
                  <a:txBody>
                    <a:bodyPr/>
                    <a:lstStyle/>
                    <a:p>
                      <a:r>
                        <a:rPr lang="en-ZA" sz="1000" kern="1200" baseline="0" dirty="0" smtClean="0">
                          <a:solidFill>
                            <a:schemeClr val="dk1"/>
                          </a:solidFill>
                          <a:latin typeface="Arial Black" pitchFamily="34" charset="0"/>
                          <a:ea typeface="+mn-ea"/>
                          <a:cs typeface="+mn-cs"/>
                        </a:rPr>
                        <a:t>22.3%</a:t>
                      </a:r>
                    </a:p>
                  </a:txBody>
                  <a:tcPr marL="68580" marR="68580" marT="0" marB="0"/>
                </a:tc>
              </a:tr>
              <a:tr h="207888">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TB MDR client death rate 	</a:t>
                      </a:r>
                    </a:p>
                  </a:txBody>
                  <a:tcPr marL="0" marR="0" marT="0" marB="0"/>
                </a:tc>
                <a:tc>
                  <a:txBody>
                    <a:bodyPr/>
                    <a:lstStyle/>
                    <a:p>
                      <a:r>
                        <a:rPr lang="en-ZA" sz="1000" kern="1200" baseline="0" dirty="0" smtClean="0">
                          <a:solidFill>
                            <a:schemeClr val="dk1"/>
                          </a:solidFill>
                          <a:latin typeface="Arial Black" pitchFamily="34" charset="0"/>
                          <a:ea typeface="+mn-ea"/>
                          <a:cs typeface="+mn-cs"/>
                        </a:rPr>
                        <a:t>15%</a:t>
                      </a:r>
                    </a:p>
                  </a:txBody>
                  <a:tcPr marL="0" marR="0" marT="0" marB="0"/>
                </a:tc>
                <a:tc>
                  <a:txBody>
                    <a:bodyPr/>
                    <a:lstStyle/>
                    <a:p>
                      <a:r>
                        <a:rPr lang="en-ZA" sz="1000" kern="1200" baseline="0" dirty="0" smtClean="0">
                          <a:solidFill>
                            <a:schemeClr val="dk1"/>
                          </a:solidFill>
                          <a:latin typeface="Arial Black" pitchFamily="34" charset="0"/>
                          <a:ea typeface="+mn-ea"/>
                          <a:cs typeface="+mn-cs"/>
                        </a:rPr>
                        <a:t>22.3%</a:t>
                      </a:r>
                    </a:p>
                  </a:txBody>
                  <a:tcPr marL="68580" marR="68580" marT="0" marB="0"/>
                </a:tc>
              </a:tr>
              <a:tr h="511199">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Percentage of inmates screened for TB annually 	</a:t>
                      </a:r>
                    </a:p>
                  </a:txBody>
                  <a:tcPr marL="0" marR="0" marT="0" marB="0"/>
                </a:tc>
                <a:tc>
                  <a:txBody>
                    <a:bodyPr/>
                    <a:lstStyle/>
                    <a:p>
                      <a:r>
                        <a:rPr lang="en-ZA" sz="1000" baseline="0" dirty="0" smtClean="0">
                          <a:solidFill>
                            <a:srgbClr val="000000"/>
                          </a:solidFill>
                          <a:latin typeface="Arial Black" pitchFamily="34" charset="0"/>
                        </a:rPr>
                        <a:t>75%</a:t>
                      </a:r>
                    </a:p>
                  </a:txBody>
                  <a:tcPr marL="0" marR="0" marT="0" marB="0"/>
                </a:tc>
                <a:tc>
                  <a:txBody>
                    <a:bodyPr/>
                    <a:lstStyle/>
                    <a:p>
                      <a:r>
                        <a:rPr lang="en-ZA" sz="1000" kern="1200" baseline="0" dirty="0" smtClean="0">
                          <a:solidFill>
                            <a:schemeClr val="dk1"/>
                          </a:solidFill>
                          <a:latin typeface="Arial Black" pitchFamily="34" charset="0"/>
                          <a:ea typeface="+mn-ea"/>
                          <a:cs typeface="+mn-cs"/>
                        </a:rPr>
                        <a:t>215.4% (348,946/161,984) 	</a:t>
                      </a:r>
                    </a:p>
                  </a:txBody>
                  <a:tcPr marL="68580" marR="68580" marT="0" marB="0"/>
                </a:tc>
              </a:tr>
              <a:tr h="511199">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Percentage of mines providing routine TB screening* 	</a:t>
                      </a:r>
                    </a:p>
                  </a:txBody>
                  <a:tcPr marL="0" marR="0" marT="0" marB="0"/>
                </a:tc>
                <a:tc>
                  <a:txBody>
                    <a:bodyPr/>
                    <a:lstStyle/>
                    <a:p>
                      <a:r>
                        <a:rPr lang="en-ZA" sz="1000" kern="1200" baseline="0" dirty="0" smtClean="0">
                          <a:solidFill>
                            <a:schemeClr val="dk1"/>
                          </a:solidFill>
                          <a:latin typeface="Arial Black" pitchFamily="34" charset="0"/>
                          <a:ea typeface="+mn-ea"/>
                          <a:cs typeface="+mn-cs"/>
                        </a:rPr>
                        <a:t>60% 	</a:t>
                      </a:r>
                    </a:p>
                  </a:txBody>
                  <a:tcPr marL="0" marR="0" marT="0" marB="0"/>
                </a:tc>
                <a:tc>
                  <a:txBody>
                    <a:bodyPr/>
                    <a:lstStyle/>
                    <a:p>
                      <a:r>
                        <a:rPr lang="en-ZA" sz="1000" kern="1200" baseline="0" dirty="0" smtClean="0">
                          <a:solidFill>
                            <a:schemeClr val="dk1"/>
                          </a:solidFill>
                          <a:latin typeface="Arial Black" pitchFamily="34" charset="0"/>
                          <a:ea typeface="+mn-ea"/>
                          <a:cs typeface="+mn-cs"/>
                        </a:rPr>
                        <a:t>97.3% (215/221) 	</a:t>
                      </a:r>
                    </a:p>
                  </a:txBody>
                  <a:tcPr marL="68580" marR="68580" marT="0" marB="0"/>
                </a:tc>
              </a:tr>
              <a:tr h="511199">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community members in 6 </a:t>
                      </a:r>
                      <a:r>
                        <a:rPr lang="en-ZA" sz="1000" kern="1200" baseline="0" dirty="0" err="1" smtClean="0">
                          <a:solidFill>
                            <a:schemeClr val="dk1"/>
                          </a:solidFill>
                          <a:latin typeface="Arial Black" pitchFamily="34" charset="0"/>
                          <a:ea typeface="+mn-ea"/>
                          <a:cs typeface="+mn-cs"/>
                        </a:rPr>
                        <a:t>Peri</a:t>
                      </a:r>
                      <a:r>
                        <a:rPr lang="en-ZA" sz="1000" kern="1200" baseline="0" dirty="0" smtClean="0">
                          <a:solidFill>
                            <a:schemeClr val="dk1"/>
                          </a:solidFill>
                          <a:latin typeface="Arial Black" pitchFamily="34" charset="0"/>
                          <a:ea typeface="+mn-ea"/>
                          <a:cs typeface="+mn-cs"/>
                        </a:rPr>
                        <a:t> mining districts screened for TB 	</a:t>
                      </a:r>
                    </a:p>
                  </a:txBody>
                  <a:tcPr marL="0" marR="0" marT="0" marB="0"/>
                </a:tc>
                <a:tc>
                  <a:txBody>
                    <a:bodyPr/>
                    <a:lstStyle/>
                    <a:p>
                      <a:r>
                        <a:rPr lang="en-ZA" sz="1000" kern="1200" baseline="0" dirty="0" smtClean="0">
                          <a:solidFill>
                            <a:schemeClr val="dk1"/>
                          </a:solidFill>
                          <a:latin typeface="Arial Black" pitchFamily="34" charset="0"/>
                          <a:ea typeface="+mn-ea"/>
                          <a:cs typeface="+mn-cs"/>
                        </a:rPr>
                        <a:t>462,000 	</a:t>
                      </a:r>
                    </a:p>
                  </a:txBody>
                  <a:tcPr marL="0" marR="0" marT="0" marB="0"/>
                </a:tc>
                <a:tc>
                  <a:txBody>
                    <a:bodyPr/>
                    <a:lstStyle/>
                    <a:p>
                      <a:r>
                        <a:rPr lang="en-ZA" sz="1000" kern="1200" baseline="0" dirty="0" smtClean="0">
                          <a:solidFill>
                            <a:schemeClr val="dk1"/>
                          </a:solidFill>
                          <a:latin typeface="Arial Black" pitchFamily="34" charset="0"/>
                          <a:ea typeface="+mn-ea"/>
                          <a:cs typeface="+mn-cs"/>
                        </a:rPr>
                        <a:t>183 631 	</a:t>
                      </a:r>
                    </a:p>
                  </a:txBody>
                  <a:tcPr marL="68580" marR="68580" marT="0" marB="0"/>
                </a:tc>
              </a:tr>
            </a:tbl>
          </a:graphicData>
        </a:graphic>
      </p:graphicFrame>
      <p:sp>
        <p:nvSpPr>
          <p:cNvPr id="45125"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4D7B5210-E581-4D96-9DC3-89047BD90445}" type="slidenum">
              <a:rPr lang="en-ZA"/>
              <a:pPr algn="ctr"/>
              <a:t>38</a:t>
            </a:fld>
            <a:endParaRPr lang="en-ZA"/>
          </a:p>
        </p:txBody>
      </p:sp>
      <p:sp>
        <p:nvSpPr>
          <p:cNvPr id="10"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3: </a:t>
            </a:r>
            <a:r>
              <a:rPr lang="en-ZA" sz="2800" dirty="0">
                <a:solidFill>
                  <a:schemeClr val="bg1"/>
                </a:solidFill>
                <a:latin typeface="Arial Black" pitchFamily="34" charset="0"/>
              </a:rPr>
              <a:t>HIV / AIDS, TB and Maternal and </a:t>
            </a:r>
            <a:r>
              <a:rPr lang="en-ZA" sz="2800" b="1" dirty="0">
                <a:solidFill>
                  <a:schemeClr val="bg1"/>
                </a:solidFill>
                <a:latin typeface="Arial Black" pitchFamily="34" charset="0"/>
              </a:rPr>
              <a:t>Child Health </a:t>
            </a:r>
            <a:endParaRPr lang="en-GB" sz="2800" b="1" dirty="0">
              <a:solidFill>
                <a:schemeClr val="bg1"/>
              </a:solidFill>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xfrm>
            <a:off x="4356100" y="6165850"/>
            <a:ext cx="2133600" cy="365125"/>
          </a:xfrm>
          <a:noFill/>
          <a:ln>
            <a:miter lim="800000"/>
            <a:headEnd/>
            <a:tailEnd/>
          </a:ln>
        </p:spPr>
        <p:txBody>
          <a:bodyPr/>
          <a:lstStyle/>
          <a:p>
            <a:fld id="{245DC0DB-6946-42F3-A40F-CF2E8622386E}" type="slidenum">
              <a:rPr lang="en-ZA" smtClean="0"/>
              <a:pPr/>
              <a:t>39</a:t>
            </a:fld>
            <a:endParaRPr lang="en-ZA" smtClean="0"/>
          </a:p>
        </p:txBody>
      </p:sp>
      <p:sp>
        <p:nvSpPr>
          <p:cNvPr id="46083" name="Rectangle 1"/>
          <p:cNvSpPr>
            <a:spLocks noChangeArrowheads="1"/>
          </p:cNvSpPr>
          <p:nvPr/>
        </p:nvSpPr>
        <p:spPr bwMode="auto">
          <a:xfrm>
            <a:off x="0" y="1101725"/>
            <a:ext cx="9144000" cy="4708525"/>
          </a:xfrm>
          <a:prstGeom prst="rect">
            <a:avLst/>
          </a:prstGeom>
          <a:noFill/>
          <a:ln w="9525">
            <a:noFill/>
            <a:miter lim="800000"/>
            <a:headEnd/>
            <a:tailEnd/>
          </a:ln>
        </p:spPr>
        <p:txBody>
          <a:bodyPr anchor="ctr">
            <a:spAutoFit/>
          </a:bodyPr>
          <a:lstStyle/>
          <a:p>
            <a:pPr algn="just">
              <a:tabLst>
                <a:tab pos="914400" algn="l"/>
              </a:tabLst>
            </a:pPr>
            <a:r>
              <a:rPr lang="en-US" sz="1000">
                <a:latin typeface="Arial Black" pitchFamily="34" charset="0"/>
              </a:rPr>
              <a:t>Inpatient Neonatal Death rate:</a:t>
            </a:r>
          </a:p>
          <a:p>
            <a:pPr algn="just">
              <a:buFontTx/>
              <a:buChar char="•"/>
              <a:tabLst>
                <a:tab pos="914400" algn="l"/>
              </a:tabLst>
            </a:pPr>
            <a:endParaRPr lang="en-US" sz="1000">
              <a:latin typeface="Arial Black" pitchFamily="34" charset="0"/>
            </a:endParaRPr>
          </a:p>
          <a:p>
            <a:pPr algn="just">
              <a:buFontTx/>
              <a:buChar char="•"/>
              <a:tabLst>
                <a:tab pos="914400" algn="l"/>
              </a:tabLst>
            </a:pPr>
            <a:r>
              <a:rPr lang="en-US" sz="1000">
                <a:latin typeface="Arial Black" pitchFamily="34" charset="0"/>
              </a:rPr>
              <a:t>The Health System, Human Resources, Asphyxia, Prematurity, Infection, Neonatal survival Strategy and Social mobilisation strategy as recommended the National Perinatal Mortality and Morbidity Committee) is being implemented by provinces through the NDOH support.</a:t>
            </a:r>
          </a:p>
          <a:p>
            <a:pPr algn="just">
              <a:tabLst>
                <a:tab pos="914400" algn="l"/>
              </a:tabLst>
            </a:pPr>
            <a:endParaRPr lang="en-ZA" sz="1000">
              <a:latin typeface="Arial Black" pitchFamily="34" charset="0"/>
            </a:endParaRPr>
          </a:p>
          <a:p>
            <a:pPr algn="just">
              <a:buFontTx/>
              <a:buChar char="•"/>
              <a:tabLst>
                <a:tab pos="914400" algn="l"/>
              </a:tabLst>
            </a:pPr>
            <a:r>
              <a:rPr lang="en-US" sz="1000">
                <a:latin typeface="Arial Black" pitchFamily="34" charset="0"/>
              </a:rPr>
              <a:t>Currently the programme is on an ongoing process of scaling up  and increasing coverage of the following </a:t>
            </a:r>
            <a:r>
              <a:rPr lang="en-ZA" sz="1000">
                <a:latin typeface="Arial Black" pitchFamily="34" charset="0"/>
              </a:rPr>
              <a:t>interventions in the districts and facilities</a:t>
            </a:r>
          </a:p>
          <a:p>
            <a:pPr lvl="1" algn="just">
              <a:buFontTx/>
              <a:buChar char="•"/>
              <a:tabLst>
                <a:tab pos="914400" algn="l"/>
              </a:tabLst>
            </a:pPr>
            <a:r>
              <a:rPr lang="en-ZA" sz="1000">
                <a:latin typeface="Arial Black" pitchFamily="34" charset="0"/>
              </a:rPr>
              <a:t>Essential Steps in the Management of Obstetric Emergencies for  improvement of intrapartum care and complicated deliveries.</a:t>
            </a:r>
          </a:p>
          <a:p>
            <a:pPr lvl="1" algn="just">
              <a:buFontTx/>
              <a:buChar char="•"/>
              <a:tabLst>
                <a:tab pos="914400" algn="l"/>
              </a:tabLst>
            </a:pPr>
            <a:r>
              <a:rPr lang="en-ZA" sz="1000">
                <a:latin typeface="Arial Black" pitchFamily="34" charset="0"/>
              </a:rPr>
              <a:t>Helping Babies Breathe for birth asphyxia.</a:t>
            </a:r>
          </a:p>
          <a:p>
            <a:pPr lvl="1" algn="just">
              <a:buFontTx/>
              <a:buChar char="•"/>
              <a:tabLst>
                <a:tab pos="914400" algn="l"/>
              </a:tabLst>
            </a:pPr>
            <a:r>
              <a:rPr lang="en-ZA" sz="1000">
                <a:latin typeface="Arial Black" pitchFamily="34" charset="0"/>
              </a:rPr>
              <a:t> Management of Small and Sick Neonates and Routine Care.</a:t>
            </a:r>
          </a:p>
          <a:p>
            <a:pPr lvl="1" algn="just">
              <a:buFontTx/>
              <a:buChar char="•"/>
              <a:tabLst>
                <a:tab pos="914400" algn="l"/>
              </a:tabLst>
            </a:pPr>
            <a:r>
              <a:rPr lang="en-ZA" sz="1000">
                <a:latin typeface="Arial Black" pitchFamily="34" charset="0"/>
              </a:rPr>
              <a:t>Kangaroo Mother Care for infants under 2000g BW.</a:t>
            </a:r>
          </a:p>
          <a:p>
            <a:pPr lvl="1" algn="just">
              <a:buFontTx/>
              <a:buChar char="•"/>
              <a:tabLst>
                <a:tab pos="914400" algn="l"/>
              </a:tabLst>
            </a:pPr>
            <a:r>
              <a:rPr lang="en-ZA" sz="1000">
                <a:latin typeface="Arial Black" pitchFamily="34" charset="0"/>
              </a:rPr>
              <a:t>Continuous Positive Airway Pressure intervention in selected district hospitals.</a:t>
            </a:r>
          </a:p>
          <a:p>
            <a:pPr lvl="1" algn="just">
              <a:tabLst>
                <a:tab pos="914400" algn="l"/>
              </a:tabLst>
            </a:pPr>
            <a:endParaRPr lang="en-ZA" sz="1000">
              <a:latin typeface="Arial Black" pitchFamily="34" charset="0"/>
            </a:endParaRPr>
          </a:p>
          <a:p>
            <a:pPr>
              <a:buFont typeface="Arial" charset="0"/>
              <a:buChar char="•"/>
              <a:tabLst>
                <a:tab pos="914400" algn="l"/>
              </a:tabLst>
            </a:pPr>
            <a:r>
              <a:rPr lang="en-US" sz="1000">
                <a:latin typeface="Arial Black" pitchFamily="34" charset="0"/>
              </a:rPr>
              <a:t>Monthly review of data with accountability for understanding problems  and solving them (including quarterly dashboards)</a:t>
            </a:r>
            <a:endParaRPr lang="en-ZA" sz="1000">
              <a:latin typeface="Arial Black" pitchFamily="34" charset="0"/>
            </a:endParaRPr>
          </a:p>
          <a:p>
            <a:pPr>
              <a:buFont typeface="Arial" charset="0"/>
              <a:buChar char="•"/>
              <a:tabLst>
                <a:tab pos="914400" algn="l"/>
              </a:tabLst>
            </a:pPr>
            <a:r>
              <a:rPr lang="en-US" sz="1000">
                <a:latin typeface="Arial Black" pitchFamily="34" charset="0"/>
              </a:rPr>
              <a:t>Unpacking the data with the use of Perinatal Problems Identification Programme and trying to understand the root causes and engage with the affected province.</a:t>
            </a:r>
            <a:endParaRPr lang="en-ZA" sz="1000">
              <a:latin typeface="Arial Black" pitchFamily="34" charset="0"/>
            </a:endParaRPr>
          </a:p>
          <a:p>
            <a:pPr>
              <a:buFont typeface="Arial" charset="0"/>
              <a:buChar char="•"/>
              <a:tabLst>
                <a:tab pos="914400" algn="l"/>
              </a:tabLst>
            </a:pPr>
            <a:r>
              <a:rPr lang="en-US" sz="1000">
                <a:latin typeface="Arial Black" pitchFamily="34" charset="0"/>
              </a:rPr>
              <a:t> Monitoring of monthly facility visits Quarterly FAST Tool assessments by District Clinical Specialist Teams. </a:t>
            </a:r>
            <a:endParaRPr lang="en-ZA" sz="1000">
              <a:latin typeface="Arial Black" pitchFamily="34" charset="0"/>
            </a:endParaRPr>
          </a:p>
          <a:p>
            <a:pPr>
              <a:buFont typeface="Arial" charset="0"/>
              <a:buChar char="•"/>
              <a:tabLst>
                <a:tab pos="914400" algn="l"/>
              </a:tabLst>
            </a:pPr>
            <a:r>
              <a:rPr lang="en-US" sz="1000">
                <a:latin typeface="Arial Black" pitchFamily="34" charset="0"/>
              </a:rPr>
              <a:t>Utilization of corticosteroids in the management of prematurity by the provinces.</a:t>
            </a:r>
            <a:endParaRPr lang="en-ZA" sz="1000">
              <a:latin typeface="Arial Black" pitchFamily="34" charset="0"/>
            </a:endParaRPr>
          </a:p>
          <a:p>
            <a:pPr>
              <a:buFont typeface="Arial" charset="0"/>
              <a:buChar char="•"/>
              <a:tabLst>
                <a:tab pos="914400" algn="l"/>
              </a:tabLst>
            </a:pPr>
            <a:r>
              <a:rPr lang="en-US" sz="1000">
                <a:latin typeface="Arial Black" pitchFamily="34" charset="0"/>
              </a:rPr>
              <a:t>Supporting provinces in the implementation of the Campaign on the Accelerated Reduction of Maternal Mortality in Africa strategy as this can significantly help to reduce the high number of avoidable maternal, neonatal and child death.</a:t>
            </a:r>
            <a:endParaRPr lang="en-ZA" sz="1000">
              <a:latin typeface="Arial Black" pitchFamily="34" charset="0"/>
            </a:endParaRPr>
          </a:p>
          <a:p>
            <a:pPr>
              <a:buFont typeface="Arial" charset="0"/>
              <a:buChar char="•"/>
              <a:tabLst>
                <a:tab pos="914400" algn="l"/>
              </a:tabLst>
            </a:pPr>
            <a:r>
              <a:rPr lang="en-ZA" sz="1000">
                <a:latin typeface="Arial Black" pitchFamily="34" charset="0"/>
              </a:rPr>
              <a:t>Support provinces in the monitoring of perinatal review meetings at district and facility level.</a:t>
            </a:r>
          </a:p>
          <a:p>
            <a:pPr>
              <a:buFont typeface="Arial" charset="0"/>
              <a:buChar char="•"/>
              <a:tabLst>
                <a:tab pos="914400" algn="l"/>
              </a:tabLst>
            </a:pPr>
            <a:r>
              <a:rPr lang="en-ZA" sz="1000">
                <a:latin typeface="Arial Black" pitchFamily="34" charset="0"/>
              </a:rPr>
              <a:t>Quarterly review meetings to engage with the provinces and come up with the best possible strategies of improving these services.</a:t>
            </a:r>
          </a:p>
          <a:p>
            <a:pPr>
              <a:buFont typeface="Arial" charset="0"/>
              <a:buChar char="•"/>
              <a:tabLst>
                <a:tab pos="914400" algn="l"/>
              </a:tabLst>
            </a:pPr>
            <a:r>
              <a:rPr lang="en-ZA" sz="1000">
                <a:latin typeface="Arial Black" pitchFamily="34" charset="0"/>
              </a:rPr>
              <a:t>Monitoring of district implementation plans to improve performance of selected  indicators.</a:t>
            </a:r>
          </a:p>
          <a:p>
            <a:pPr>
              <a:buFont typeface="Arial" charset="0"/>
              <a:buChar char="•"/>
              <a:tabLst>
                <a:tab pos="914400" algn="l"/>
              </a:tabLst>
            </a:pPr>
            <a:r>
              <a:rPr lang="en-ZA" sz="1000">
                <a:latin typeface="Arial Black" pitchFamily="34" charset="0"/>
              </a:rPr>
              <a:t>Working in collaboration with South African Civil Society for Women's, Adolescents and Children's Health to improve among other approaches, exclusive breastfeeding.</a:t>
            </a:r>
          </a:p>
          <a:p>
            <a:pPr>
              <a:buFont typeface="Arial" charset="0"/>
              <a:buChar char="•"/>
              <a:tabLst>
                <a:tab pos="914400" algn="l"/>
              </a:tabLst>
            </a:pPr>
            <a:r>
              <a:rPr lang="en-ZA" sz="1000">
                <a:latin typeface="Arial Black" pitchFamily="34" charset="0"/>
              </a:rPr>
              <a:t>Monitoring of Implementation of revised Elimination of Mother to Child Transmission of HIV guidelines.</a:t>
            </a:r>
          </a:p>
          <a:p>
            <a:pPr algn="just">
              <a:buFontTx/>
              <a:buChar char="•"/>
              <a:tabLst>
                <a:tab pos="914400" algn="l"/>
              </a:tabLst>
            </a:pPr>
            <a:endParaRPr lang="en-ZA" sz="1000">
              <a:latin typeface="Arial Black" pitchFamily="34" charset="0"/>
            </a:endParaRPr>
          </a:p>
        </p:txBody>
      </p:sp>
      <p:sp>
        <p:nvSpPr>
          <p:cNvPr id="4"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3</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bwMode="auto">
          <a:xfrm>
            <a:off x="0" y="0"/>
            <a:ext cx="7308850" cy="990600"/>
          </a:xfrm>
          <a:prstGeom prst="rect">
            <a:avLst/>
          </a:prstGeom>
          <a:noFill/>
          <a:ln>
            <a:miter lim="800000"/>
            <a:headEnd/>
            <a:tailEnd/>
          </a:ln>
        </p:spPr>
        <p:txBody>
          <a:bodyPr/>
          <a:lstStyle/>
          <a:p>
            <a:pPr algn="l" eaLnBrk="1" hangingPunct="1"/>
            <a:r>
              <a:rPr lang="en-ZA" sz="3200" b="1" smtClean="0">
                <a:solidFill>
                  <a:schemeClr val="bg1"/>
                </a:solidFill>
                <a:latin typeface="Arial Black" pitchFamily="34" charset="0"/>
              </a:rPr>
              <a:t>National Development Plan Vision 2030</a:t>
            </a:r>
            <a:r>
              <a:rPr lang="en-ZA" sz="3200" smtClean="0">
                <a:solidFill>
                  <a:schemeClr val="bg1"/>
                </a:solidFill>
                <a:latin typeface="Arial Black" pitchFamily="34" charset="0"/>
              </a:rPr>
              <a:t> </a:t>
            </a:r>
          </a:p>
        </p:txBody>
      </p:sp>
      <p:sp>
        <p:nvSpPr>
          <p:cNvPr id="3" name="Content Placeholder 2"/>
          <p:cNvSpPr>
            <a:spLocks noGrp="1"/>
          </p:cNvSpPr>
          <p:nvPr>
            <p:ph sz="quarter" idx="4294967295"/>
          </p:nvPr>
        </p:nvSpPr>
        <p:spPr>
          <a:xfrm>
            <a:off x="0" y="981075"/>
            <a:ext cx="9144000" cy="4751388"/>
          </a:xfrm>
          <a:prstGeom prst="rect">
            <a:avLst/>
          </a:prstGeom>
        </p:spPr>
        <p:txBody>
          <a:bodyPr/>
          <a:lstStyle/>
          <a:p>
            <a:pPr indent="19050" eaLnBrk="1" fontAlgn="auto" hangingPunct="1">
              <a:spcAft>
                <a:spcPts val="0"/>
              </a:spcAft>
              <a:buFont typeface="Arial" pitchFamily="34" charset="0"/>
              <a:buNone/>
              <a:defRPr/>
            </a:pPr>
            <a:r>
              <a:rPr lang="en-ZA" sz="1600" dirty="0" smtClean="0">
                <a:latin typeface="Arial" pitchFamily="34" charset="0"/>
                <a:cs typeface="Arial" pitchFamily="34" charset="0"/>
              </a:rPr>
              <a:t>The Health Sector derives its vision and mandate from NDP 2030.  </a:t>
            </a:r>
            <a:r>
              <a:rPr lang="en-GB" sz="1600" dirty="0" smtClean="0">
                <a:latin typeface="Arial" pitchFamily="34" charset="0"/>
                <a:cs typeface="Arial" pitchFamily="34" charset="0"/>
              </a:rPr>
              <a:t>By 2030, South Africa should have: </a:t>
            </a: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Raised the life expectancy of South Africans to at least 70 years.</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Progressively improved TB prevention and cure.</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Reduced maternal, infant and child mortality.</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Significantly reduced prevalence of non-communicable diseases.</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Reduced injury, accidents and violence by 50 percent from 2010 levels.</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Completed health system reforms.</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Established primary healthcare teams to  provide care to families and communities.</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Implemented universal health coverage.</a:t>
            </a:r>
            <a:endParaRPr lang="en-ZA" sz="1600" dirty="0" smtClean="0">
              <a:latin typeface="Arial" pitchFamily="34" charset="0"/>
              <a:cs typeface="Arial" pitchFamily="34" charset="0"/>
            </a:endParaRPr>
          </a:p>
          <a:p>
            <a:pPr marL="795338" lvl="2" indent="-450850" eaLnBrk="1" fontAlgn="auto" hangingPunct="1">
              <a:lnSpc>
                <a:spcPct val="150000"/>
              </a:lnSpc>
              <a:spcAft>
                <a:spcPts val="0"/>
              </a:spcAft>
              <a:buFont typeface="Arial" pitchFamily="34" charset="0"/>
              <a:buChar char="•"/>
              <a:defRPr/>
            </a:pPr>
            <a:r>
              <a:rPr lang="en-US" sz="1600" dirty="0" smtClean="0">
                <a:latin typeface="Arial" pitchFamily="34" charset="0"/>
                <a:cs typeface="Arial" pitchFamily="34" charset="0"/>
              </a:rPr>
              <a:t>Filled posts with skilled, committed and competent individuals.</a:t>
            </a:r>
            <a:endParaRPr lang="en-ZA" sz="1600" dirty="0" smtClean="0">
              <a:latin typeface="Arial" pitchFamily="34" charset="0"/>
              <a:cs typeface="Arial" pitchFamily="34" charset="0"/>
            </a:endParaRPr>
          </a:p>
          <a:p>
            <a:pPr eaLnBrk="1" fontAlgn="auto" hangingPunct="1">
              <a:spcAft>
                <a:spcPts val="0"/>
              </a:spcAft>
              <a:buFont typeface="Arial" charset="0"/>
              <a:buNone/>
              <a:defRPr/>
            </a:pPr>
            <a:r>
              <a:rPr lang="en-ZA" sz="1600" dirty="0" smtClean="0">
                <a:latin typeface="Arial" pitchFamily="34" charset="0"/>
                <a:cs typeface="Arial" pitchFamily="34" charset="0"/>
              </a:rPr>
              <a:t>	</a:t>
            </a:r>
          </a:p>
          <a:p>
            <a:pPr eaLnBrk="1" fontAlgn="auto" hangingPunct="1">
              <a:spcAft>
                <a:spcPts val="0"/>
              </a:spcAft>
              <a:buFont typeface="Arial" charset="0"/>
              <a:buNone/>
              <a:defRPr/>
            </a:pPr>
            <a:r>
              <a:rPr lang="en-ZA" sz="1600" dirty="0" smtClean="0">
                <a:latin typeface="Arial" pitchFamily="34" charset="0"/>
                <a:cs typeface="Arial" pitchFamily="34" charset="0"/>
              </a:rPr>
              <a:t>	</a:t>
            </a:r>
          </a:p>
          <a:p>
            <a:pPr eaLnBrk="1" fontAlgn="auto" hangingPunct="1">
              <a:spcAft>
                <a:spcPts val="0"/>
              </a:spcAft>
              <a:buFont typeface="Arial" pitchFamily="34" charset="0"/>
              <a:buNone/>
              <a:defRPr/>
            </a:pPr>
            <a:endParaRPr lang="en-ZA" sz="1600" dirty="0">
              <a:latin typeface="Arial" pitchFamily="34" charset="0"/>
              <a:cs typeface="Arial" pitchFamily="34" charset="0"/>
            </a:endParaRPr>
          </a:p>
        </p:txBody>
      </p:sp>
      <p:sp>
        <p:nvSpPr>
          <p:cNvPr id="10244"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F1747549-2887-4A0E-AA01-27454DF01C20}" type="slidenum">
              <a:rPr lang="en-ZA"/>
              <a:pPr algn="ctr"/>
              <a:t>4</a:t>
            </a:fld>
            <a:endParaRPr lang="en-Z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xfrm>
            <a:off x="4356100" y="6165850"/>
            <a:ext cx="2133600" cy="365125"/>
          </a:xfrm>
          <a:noFill/>
          <a:ln>
            <a:miter lim="800000"/>
            <a:headEnd/>
            <a:tailEnd/>
          </a:ln>
        </p:spPr>
        <p:txBody>
          <a:bodyPr/>
          <a:lstStyle/>
          <a:p>
            <a:fld id="{D77BC669-9DF4-432F-88DF-BC31C37E62D5}" type="slidenum">
              <a:rPr lang="en-ZA" smtClean="0"/>
              <a:pPr/>
              <a:t>40</a:t>
            </a:fld>
            <a:endParaRPr lang="en-ZA" smtClean="0"/>
          </a:p>
        </p:txBody>
      </p:sp>
      <p:sp>
        <p:nvSpPr>
          <p:cNvPr id="47107" name="Rectangle 1"/>
          <p:cNvSpPr>
            <a:spLocks noChangeArrowheads="1"/>
          </p:cNvSpPr>
          <p:nvPr/>
        </p:nvSpPr>
        <p:spPr bwMode="auto">
          <a:xfrm>
            <a:off x="0" y="1196975"/>
            <a:ext cx="9144000" cy="3416300"/>
          </a:xfrm>
          <a:prstGeom prst="rect">
            <a:avLst/>
          </a:prstGeom>
          <a:noFill/>
          <a:ln w="9525">
            <a:noFill/>
            <a:miter lim="800000"/>
            <a:headEnd/>
            <a:tailEnd/>
          </a:ln>
        </p:spPr>
        <p:txBody>
          <a:bodyPr anchor="ctr">
            <a:spAutoFit/>
          </a:bodyPr>
          <a:lstStyle/>
          <a:p>
            <a:pPr algn="just">
              <a:tabLst>
                <a:tab pos="914400" algn="l"/>
              </a:tabLst>
              <a:defRPr/>
            </a:pPr>
            <a:endParaRPr lang="en-US" sz="1000" dirty="0">
              <a:latin typeface="Arial Black" pitchFamily="34" charset="0"/>
            </a:endParaRPr>
          </a:p>
          <a:p>
            <a:pPr algn="just">
              <a:tabLst>
                <a:tab pos="914400" algn="l"/>
              </a:tabLst>
              <a:defRPr/>
            </a:pPr>
            <a:endParaRPr lang="en-US" sz="1000" dirty="0">
              <a:latin typeface="Arial Black" pitchFamily="34" charset="0"/>
            </a:endParaRPr>
          </a:p>
          <a:p>
            <a:pPr algn="just">
              <a:tabLst>
                <a:tab pos="914400" algn="l"/>
              </a:tabLst>
              <a:defRPr/>
            </a:pPr>
            <a:r>
              <a:rPr lang="en-ZA" sz="1200" b="1" dirty="0">
                <a:solidFill>
                  <a:srgbClr val="000000"/>
                </a:solidFill>
                <a:latin typeface="Arial Black" pitchFamily="34" charset="0"/>
                <a:cs typeface="Arial" pitchFamily="34" charset="0"/>
              </a:rPr>
              <a:t>HPV 2</a:t>
            </a:r>
            <a:r>
              <a:rPr lang="en-ZA" sz="1200" b="1" baseline="30000" dirty="0">
                <a:solidFill>
                  <a:srgbClr val="000000"/>
                </a:solidFill>
                <a:latin typeface="Arial Black" pitchFamily="34" charset="0"/>
                <a:cs typeface="Arial" pitchFamily="34" charset="0"/>
              </a:rPr>
              <a:t>nd</a:t>
            </a:r>
            <a:r>
              <a:rPr lang="en-ZA" sz="1200" b="1" dirty="0">
                <a:solidFill>
                  <a:srgbClr val="000000"/>
                </a:solidFill>
                <a:latin typeface="Arial Black" pitchFamily="34" charset="0"/>
                <a:cs typeface="Arial" pitchFamily="34" charset="0"/>
              </a:rPr>
              <a:t> dose </a:t>
            </a:r>
          </a:p>
          <a:p>
            <a:pPr algn="just">
              <a:buFont typeface="Arial" pitchFamily="34" charset="0"/>
              <a:buChar char="•"/>
              <a:tabLst>
                <a:tab pos="914400" algn="l"/>
              </a:tabLst>
              <a:defRPr/>
            </a:pPr>
            <a:r>
              <a:rPr lang="en-ZA" sz="1200" dirty="0">
                <a:solidFill>
                  <a:srgbClr val="000000"/>
                </a:solidFill>
                <a:latin typeface="Arial Black" pitchFamily="34" charset="0"/>
                <a:cs typeface="Arial" pitchFamily="34" charset="0"/>
              </a:rPr>
              <a:t>A mobile technology reporting system was introduced during  the course of 2015/16 which affected reporting on HPV 2nd dose coverage. The reporting challenges have  been resolved. </a:t>
            </a:r>
          </a:p>
          <a:p>
            <a:pPr algn="just">
              <a:tabLst>
                <a:tab pos="914400" algn="l"/>
              </a:tabLst>
              <a:defRPr/>
            </a:pPr>
            <a:endParaRPr lang="en-ZA" sz="1200" dirty="0">
              <a:solidFill>
                <a:srgbClr val="000000"/>
              </a:solidFill>
              <a:latin typeface="Arial Black" pitchFamily="34" charset="0"/>
              <a:cs typeface="Arial" pitchFamily="34" charset="0"/>
            </a:endParaRPr>
          </a:p>
          <a:p>
            <a:pPr algn="just">
              <a:tabLst>
                <a:tab pos="914400" algn="l"/>
              </a:tabLst>
              <a:defRPr/>
            </a:pPr>
            <a:r>
              <a:rPr lang="en-ZA" sz="1200" b="1" dirty="0">
                <a:solidFill>
                  <a:srgbClr val="000000"/>
                </a:solidFill>
                <a:latin typeface="Arial Black" pitchFamily="34" charset="0"/>
                <a:cs typeface="Arial" pitchFamily="34" charset="0"/>
              </a:rPr>
              <a:t>Medical  male circumcision </a:t>
            </a:r>
          </a:p>
          <a:p>
            <a:pPr algn="just">
              <a:buFont typeface="Arial" pitchFamily="34" charset="0"/>
              <a:buChar char="•"/>
              <a:tabLst>
                <a:tab pos="914400" algn="l"/>
              </a:tabLst>
              <a:defRPr/>
            </a:pPr>
            <a:r>
              <a:rPr lang="en-GB" sz="1200" dirty="0">
                <a:latin typeface="Arial Black" pitchFamily="34" charset="0"/>
                <a:cs typeface="Arial" pitchFamily="34" charset="0"/>
              </a:rPr>
              <a:t>Based on the 2015/16 performance on medical male circumcision, the target for the 2016/17 financial year has been realistically determined </a:t>
            </a:r>
          </a:p>
          <a:p>
            <a:pPr algn="just">
              <a:tabLst>
                <a:tab pos="914400" algn="l"/>
              </a:tabLst>
              <a:defRPr/>
            </a:pPr>
            <a:endParaRPr lang="en-ZA" sz="1200" b="1" dirty="0">
              <a:solidFill>
                <a:srgbClr val="000000"/>
              </a:solidFill>
              <a:latin typeface="Arial Black" pitchFamily="34" charset="0"/>
              <a:cs typeface="Arial" pitchFamily="34" charset="0"/>
            </a:endParaRPr>
          </a:p>
          <a:p>
            <a:pPr algn="just">
              <a:tabLst>
                <a:tab pos="914400" algn="l"/>
              </a:tabLst>
              <a:defRPr/>
            </a:pPr>
            <a:r>
              <a:rPr lang="en-ZA" sz="1200" b="1" dirty="0">
                <a:solidFill>
                  <a:srgbClr val="000000"/>
                </a:solidFill>
                <a:latin typeface="Arial Black" pitchFamily="34" charset="0"/>
                <a:cs typeface="Arial" pitchFamily="34" charset="0"/>
              </a:rPr>
              <a:t>TB MDR</a:t>
            </a:r>
          </a:p>
          <a:p>
            <a:pPr marL="285750" indent="-285750" algn="just">
              <a:buFont typeface="Arial" pitchFamily="34" charset="0"/>
              <a:buChar char="•"/>
              <a:tabLst>
                <a:tab pos="57150" algn="l"/>
              </a:tabLst>
              <a:defRPr/>
            </a:pPr>
            <a:r>
              <a:rPr lang="en-GB" sz="1200" dirty="0">
                <a:latin typeface="Arial Black" pitchFamily="34" charset="0"/>
                <a:cs typeface="Arial" pitchFamily="34" charset="0"/>
              </a:rPr>
              <a:t>Implementation of the adherence strategy will aim to assist in retention of patients on TB treatment </a:t>
            </a:r>
          </a:p>
          <a:p>
            <a:pPr marL="285750" indent="-285750" algn="just">
              <a:buFont typeface="Arial" pitchFamily="34" charset="0"/>
              <a:buChar char="•"/>
              <a:tabLst>
                <a:tab pos="57150" algn="l"/>
              </a:tabLst>
              <a:defRPr/>
            </a:pPr>
            <a:r>
              <a:rPr lang="en-GB" sz="1200" dirty="0">
                <a:latin typeface="Arial Black" pitchFamily="34" charset="0"/>
                <a:cs typeface="Arial" pitchFamily="34" charset="0"/>
              </a:rPr>
              <a:t>The country operational plan and district-level micro-plans include a demand creation strategy to address social mobilisation at local level by employing social mobilisation teams</a:t>
            </a:r>
          </a:p>
          <a:p>
            <a:pPr marL="285750" indent="-285750" algn="just">
              <a:buFont typeface="Arial" pitchFamily="34" charset="0"/>
              <a:buChar char="•"/>
              <a:tabLst>
                <a:tab pos="57150" algn="l"/>
              </a:tabLst>
              <a:defRPr/>
            </a:pPr>
            <a:r>
              <a:rPr lang="en-GB" sz="1200" dirty="0">
                <a:latin typeface="Arial Black" pitchFamily="34" charset="0"/>
                <a:cs typeface="Arial" pitchFamily="34" charset="0"/>
              </a:rPr>
              <a:t>Introduced a new effective MDR treatment drug called </a:t>
            </a:r>
            <a:r>
              <a:rPr lang="en-GB" sz="1200" dirty="0" err="1">
                <a:latin typeface="Arial Black" pitchFamily="34" charset="0"/>
                <a:cs typeface="Arial" pitchFamily="34" charset="0"/>
              </a:rPr>
              <a:t>bedaquiline</a:t>
            </a:r>
            <a:r>
              <a:rPr lang="en-GB" sz="1200" dirty="0">
                <a:latin typeface="Arial Black" pitchFamily="34" charset="0"/>
                <a:cs typeface="Arial" pitchFamily="34" charset="0"/>
              </a:rPr>
              <a:t>, as recommended by WHO</a:t>
            </a:r>
            <a:endParaRPr lang="en-ZA" sz="1200" dirty="0">
              <a:latin typeface="Arial Black" pitchFamily="34" charset="0"/>
              <a:cs typeface="Arial" pitchFamily="34" charset="0"/>
            </a:endParaRPr>
          </a:p>
          <a:p>
            <a:pPr algn="just">
              <a:tabLst>
                <a:tab pos="914400" algn="l"/>
              </a:tabLst>
              <a:defRPr/>
            </a:pPr>
            <a:endParaRPr lang="en-ZA" sz="1000" dirty="0">
              <a:solidFill>
                <a:srgbClr val="000000"/>
              </a:solidFill>
              <a:latin typeface="Arial" pitchFamily="34" charset="0"/>
              <a:cs typeface="Arial" pitchFamily="34" charset="0"/>
            </a:endParaRPr>
          </a:p>
          <a:p>
            <a:pPr algn="just">
              <a:tabLst>
                <a:tab pos="914400" algn="l"/>
              </a:tabLst>
              <a:defRPr/>
            </a:pPr>
            <a:endParaRPr lang="en-ZA" sz="1000" dirty="0">
              <a:solidFill>
                <a:srgbClr val="000000"/>
              </a:solidFill>
              <a:latin typeface="Arial" pitchFamily="34" charset="0"/>
              <a:cs typeface="Arial" pitchFamily="34" charset="0"/>
            </a:endParaRPr>
          </a:p>
          <a:p>
            <a:pPr algn="just">
              <a:tabLst>
                <a:tab pos="914400" algn="l"/>
              </a:tabLst>
              <a:defRPr/>
            </a:pPr>
            <a:endParaRPr lang="en-ZA" sz="1000" dirty="0">
              <a:latin typeface="Arial Black" pitchFamily="34" charset="0"/>
            </a:endParaRPr>
          </a:p>
          <a:p>
            <a:pPr algn="just">
              <a:buFontTx/>
              <a:buChar char="•"/>
              <a:tabLst>
                <a:tab pos="914400" algn="l"/>
              </a:tabLst>
              <a:defRPr/>
            </a:pPr>
            <a:endParaRPr lang="en-ZA" sz="1000" dirty="0">
              <a:latin typeface="Arial Black" pitchFamily="34" charset="0"/>
            </a:endParaRPr>
          </a:p>
        </p:txBody>
      </p:sp>
      <p:sp>
        <p:nvSpPr>
          <p:cNvPr id="4"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3</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4 :  PRIMARY HEALTH CARE SERVICES  </a:t>
            </a:r>
          </a:p>
          <a:p>
            <a:pPr algn="ctr" eaLnBrk="1" hangingPunct="1">
              <a:defRPr/>
            </a:pPr>
            <a:r>
              <a:rPr lang="en-ZA" sz="2400" b="1" dirty="0">
                <a:solidFill>
                  <a:schemeClr val="tx1"/>
                </a:solidFill>
                <a:latin typeface="Arial Black" pitchFamily="34" charset="0"/>
              </a:rPr>
              <a:t> </a:t>
            </a:r>
          </a:p>
        </p:txBody>
      </p:sp>
      <p:sp>
        <p:nvSpPr>
          <p:cNvPr id="48134" name="Slide Number Placeholder 19"/>
          <p:cNvSpPr txBox="1">
            <a:spLocks/>
          </p:cNvSpPr>
          <p:nvPr/>
        </p:nvSpPr>
        <p:spPr bwMode="auto">
          <a:xfrm>
            <a:off x="4167188" y="6237288"/>
            <a:ext cx="2133600" cy="365125"/>
          </a:xfrm>
          <a:prstGeom prst="rect">
            <a:avLst/>
          </a:prstGeom>
          <a:noFill/>
          <a:ln w="9525">
            <a:noFill/>
            <a:miter lim="800000"/>
            <a:headEnd/>
            <a:tailEnd/>
          </a:ln>
        </p:spPr>
        <p:txBody>
          <a:bodyPr/>
          <a:lstStyle/>
          <a:p>
            <a:pPr eaLnBrk="1" hangingPunct="1"/>
            <a:r>
              <a:rPr lang="en-US"/>
              <a:t>41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4</a:t>
            </a:r>
            <a:br>
              <a:rPr lang="en-ZA" sz="2800" b="1" smtClean="0">
                <a:solidFill>
                  <a:schemeClr val="bg1"/>
                </a:solidFill>
              </a:rPr>
            </a:br>
            <a:endParaRPr lang="en-ZA" sz="2800" smtClean="0">
              <a:solidFill>
                <a:schemeClr val="bg1"/>
              </a:solidFill>
            </a:endParaRPr>
          </a:p>
        </p:txBody>
      </p:sp>
      <p:sp>
        <p:nvSpPr>
          <p:cNvPr id="49155" name="Content Placeholder 3"/>
          <p:cNvSpPr>
            <a:spLocks noGrp="1"/>
          </p:cNvSpPr>
          <p:nvPr>
            <p:ph sz="quarter" idx="1"/>
          </p:nvPr>
        </p:nvSpPr>
        <p:spPr bwMode="auto">
          <a:xfrm>
            <a:off x="0" y="1052513"/>
            <a:ext cx="9144000" cy="4656137"/>
          </a:xfrm>
          <a:noFill/>
          <a:ln>
            <a:miter lim="800000"/>
            <a:headEnd/>
            <a:tailEnd/>
          </a:ln>
        </p:spPr>
        <p:txBody>
          <a:bodyPr vert="horz" wrap="square" lIns="91440" tIns="45720" rIns="91440" bIns="45720" numCol="1" anchor="t" anchorCtr="0" compatLnSpc="1">
            <a:prstTxWarp prst="textNoShape">
              <a:avLst/>
            </a:prstTxWarp>
          </a:bodyPr>
          <a:lstStyle/>
          <a:p>
            <a:endParaRPr lang="en-ZA" sz="1800" smtClean="0">
              <a:latin typeface="Arial Black" pitchFamily="34" charset="0"/>
            </a:endParaRPr>
          </a:p>
          <a:p>
            <a:r>
              <a:rPr lang="en-ZA" sz="1800" smtClean="0">
                <a:latin typeface="Arial Black" pitchFamily="34" charset="0"/>
              </a:rPr>
              <a:t>The ‘Ideal Clinic’ (IC) initiative was started in July 2013 as a way of systematically reducing the </a:t>
            </a:r>
            <a:r>
              <a:rPr lang="en-ZA" sz="1600" smtClean="0">
                <a:latin typeface="Arial Black" pitchFamily="34" charset="0"/>
              </a:rPr>
              <a:t>deficiencies</a:t>
            </a:r>
            <a:r>
              <a:rPr lang="en-ZA" sz="1800" smtClean="0">
                <a:latin typeface="Arial Black" pitchFamily="34" charset="0"/>
              </a:rPr>
              <a:t> in primary health care (PHC) facilities in the public sector. </a:t>
            </a:r>
          </a:p>
          <a:p>
            <a:pPr>
              <a:buFont typeface="Arial" charset="0"/>
              <a:buNone/>
            </a:pPr>
            <a:endParaRPr lang="en-ZA" sz="1800" smtClean="0">
              <a:latin typeface="Arial Black" pitchFamily="34" charset="0"/>
            </a:endParaRPr>
          </a:p>
          <a:p>
            <a:pPr lvl="1"/>
            <a:r>
              <a:rPr lang="en-ZA" sz="1400" smtClean="0">
                <a:latin typeface="Arial Black" pitchFamily="34" charset="0"/>
              </a:rPr>
              <a:t>As at the end of March 2016, there was a cumulative total of 322 facilities qualifying as Ideal Clinics </a:t>
            </a:r>
          </a:p>
          <a:p>
            <a:endParaRPr lang="en-ZA" sz="1800" smtClean="0">
              <a:latin typeface="Arial Black" pitchFamily="34" charset="0"/>
            </a:endParaRPr>
          </a:p>
          <a:p>
            <a:r>
              <a:rPr lang="en-ZA" sz="1800" smtClean="0">
                <a:latin typeface="Arial Black" pitchFamily="34" charset="0"/>
              </a:rPr>
              <a:t>Municipal Ward-based Primary Health Care Outreach Team (WBPHCOT) programme has been expanded during the 2015/16 financial year. </a:t>
            </a:r>
          </a:p>
          <a:p>
            <a:pPr lvl="1"/>
            <a:endParaRPr lang="en-ZA" sz="1400" smtClean="0">
              <a:latin typeface="Arial Black" pitchFamily="34" charset="0"/>
            </a:endParaRPr>
          </a:p>
          <a:p>
            <a:pPr lvl="1"/>
            <a:r>
              <a:rPr lang="en-ZA" sz="1400" smtClean="0">
                <a:latin typeface="Arial Black" pitchFamily="34" charset="0"/>
              </a:rPr>
              <a:t>As at the end of March 2016, there were 2 590 functional WBPHCOTs, which is an increase of 842 teams from a baseline of 1 748 in 2014/15. </a:t>
            </a:r>
          </a:p>
          <a:p>
            <a:endParaRPr lang="en-ZA" sz="1800" smtClean="0">
              <a:solidFill>
                <a:srgbClr val="002060"/>
              </a:solidFill>
              <a:latin typeface="Arial Black" pitchFamily="34" charset="0"/>
              <a:cs typeface="Arial" charset="0"/>
            </a:endParaRPr>
          </a:p>
          <a:p>
            <a:pPr>
              <a:buFont typeface="Arial" charset="0"/>
              <a:buNone/>
            </a:pPr>
            <a:endParaRPr lang="en-ZA" sz="1800" smtClean="0">
              <a:latin typeface="Arial Black" pitchFamily="34" charset="0"/>
              <a:cs typeface="Arial" charset="0"/>
            </a:endParaRPr>
          </a:p>
          <a:p>
            <a:pPr eaLnBrk="1" hangingPunct="1"/>
            <a:endParaRPr lang="en-ZA" sz="1800" smtClean="0">
              <a:latin typeface="Arial Black" pitchFamily="34" charset="0"/>
              <a:cs typeface="Arial" charset="0"/>
            </a:endParaRPr>
          </a:p>
        </p:txBody>
      </p:sp>
      <p:sp>
        <p:nvSpPr>
          <p:cNvPr id="49156"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5B92637C-EDF7-4D88-934D-091ABAA60089}" type="slidenum">
              <a:rPr lang="en-ZA"/>
              <a:pPr algn="ctr"/>
              <a:t>42</a:t>
            </a:fld>
            <a:endParaRPr lang="en-Z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4</a:t>
            </a:r>
            <a:br>
              <a:rPr lang="en-ZA" sz="2800" b="1" smtClean="0">
                <a:solidFill>
                  <a:schemeClr val="bg1"/>
                </a:solidFill>
              </a:rPr>
            </a:br>
            <a:endParaRPr lang="en-ZA" sz="2800" smtClean="0">
              <a:solidFill>
                <a:schemeClr val="bg1"/>
              </a:solidFill>
            </a:endParaRPr>
          </a:p>
        </p:txBody>
      </p:sp>
      <p:sp>
        <p:nvSpPr>
          <p:cNvPr id="50179" name="Content Placeholder 3"/>
          <p:cNvSpPr>
            <a:spLocks noGrp="1"/>
          </p:cNvSpPr>
          <p:nvPr>
            <p:ph sz="quarter" idx="1"/>
          </p:nvPr>
        </p:nvSpPr>
        <p:spPr bwMode="auto">
          <a:xfrm>
            <a:off x="0" y="1052513"/>
            <a:ext cx="9144000" cy="4656137"/>
          </a:xfrm>
          <a:noFill/>
          <a:ln>
            <a:miter lim="800000"/>
            <a:headEnd/>
            <a:tailEnd/>
          </a:ln>
        </p:spPr>
        <p:txBody>
          <a:bodyPr vert="horz" wrap="square" lIns="91440" tIns="45720" rIns="91440" bIns="45720" numCol="1" anchor="t" anchorCtr="0" compatLnSpc="1">
            <a:prstTxWarp prst="textNoShape">
              <a:avLst/>
            </a:prstTxWarp>
          </a:bodyPr>
          <a:lstStyle/>
          <a:p>
            <a:r>
              <a:rPr lang="en-ZA" sz="1600" smtClean="0">
                <a:latin typeface="Arial Black" pitchFamily="34" charset="0"/>
              </a:rPr>
              <a:t>Port Health Services were successfully transferred as of 1 April 2015 from the Provincial Departments of Health to the National Department of Health in line with provisions of the National Health Amendment Act, 2013 (Act No. 12 of 2013)</a:t>
            </a:r>
          </a:p>
          <a:p>
            <a:pPr>
              <a:buFont typeface="Arial" charset="0"/>
              <a:buNone/>
            </a:pPr>
            <a:endParaRPr lang="en-ZA" sz="1600" smtClean="0">
              <a:latin typeface="Arial Black" pitchFamily="34" charset="0"/>
            </a:endParaRPr>
          </a:p>
          <a:p>
            <a:r>
              <a:rPr lang="en-ZA" sz="1600" smtClean="0">
                <a:latin typeface="Arial Black" pitchFamily="34" charset="0"/>
              </a:rPr>
              <a:t>National Hand Hygiene Behaviour Change Strategy was developed and finalised . The rollout of national hand washing campaign was kick-started in Reimollotswe Primary School in collaboration with Departments of Basic Education and of Water and Sanitation. </a:t>
            </a:r>
          </a:p>
          <a:p>
            <a:pPr>
              <a:buFont typeface="Arial" charset="0"/>
              <a:buNone/>
            </a:pPr>
            <a:endParaRPr lang="en-ZA" sz="1600" smtClean="0">
              <a:latin typeface="Arial Black" pitchFamily="34" charset="0"/>
            </a:endParaRPr>
          </a:p>
          <a:p>
            <a:r>
              <a:rPr lang="en-ZA" sz="1600" smtClean="0">
                <a:latin typeface="Arial Black" pitchFamily="34" charset="0"/>
              </a:rPr>
              <a:t>In the 2015/16 financial year, attention was also paid to promoting healthy eating in the workplace and in Early Development Centres.  </a:t>
            </a:r>
          </a:p>
          <a:p>
            <a:endParaRPr lang="en-ZA" sz="1600" smtClean="0">
              <a:latin typeface="Arial Black" pitchFamily="34" charset="0"/>
            </a:endParaRPr>
          </a:p>
          <a:p>
            <a:pPr lvl="1"/>
            <a:r>
              <a:rPr lang="en-ZA" sz="1400" smtClean="0">
                <a:latin typeface="Arial Black" pitchFamily="34" charset="0"/>
              </a:rPr>
              <a:t>28 National Departments and 2 parastatals were orientated on the National Guide for Healthy Meal Provision in the Workplace </a:t>
            </a:r>
            <a:r>
              <a:rPr lang="en-ZA" sz="1200" smtClean="0">
                <a:latin typeface="Arial Black" pitchFamily="34" charset="0"/>
              </a:rPr>
              <a:t>	</a:t>
            </a:r>
          </a:p>
          <a:p>
            <a:endParaRPr lang="en-ZA" sz="1600" smtClean="0">
              <a:latin typeface="Arial Black" pitchFamily="34" charset="0"/>
            </a:endParaRPr>
          </a:p>
          <a:p>
            <a:endParaRPr lang="en-ZA" sz="1600" smtClean="0">
              <a:latin typeface="Arial Black" pitchFamily="34" charset="0"/>
            </a:endParaRPr>
          </a:p>
          <a:p>
            <a:endParaRPr lang="en-ZA" sz="1600" smtClean="0">
              <a:latin typeface="Arial Black" pitchFamily="34" charset="0"/>
            </a:endParaRPr>
          </a:p>
          <a:p>
            <a:endParaRPr lang="en-ZA" sz="1600" smtClean="0">
              <a:latin typeface="Arial Black" pitchFamily="34" charset="0"/>
            </a:endParaRPr>
          </a:p>
          <a:p>
            <a:endParaRPr lang="en-ZA" sz="1600" smtClean="0">
              <a:latin typeface="Arial Black" pitchFamily="34" charset="0"/>
            </a:endParaRPr>
          </a:p>
          <a:p>
            <a:pPr>
              <a:buFont typeface="Arial" charset="0"/>
              <a:buNone/>
            </a:pPr>
            <a:endParaRPr lang="en-ZA" sz="1600" smtClean="0">
              <a:latin typeface="Arial Black" pitchFamily="34" charset="0"/>
              <a:cs typeface="Arial" charset="0"/>
            </a:endParaRPr>
          </a:p>
          <a:p>
            <a:pPr eaLnBrk="1" hangingPunct="1"/>
            <a:endParaRPr lang="en-ZA" sz="1600" smtClean="0">
              <a:latin typeface="Arial Black" pitchFamily="34" charset="0"/>
              <a:cs typeface="Arial" charset="0"/>
            </a:endParaRPr>
          </a:p>
        </p:txBody>
      </p:sp>
      <p:sp>
        <p:nvSpPr>
          <p:cNvPr id="50180"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82D20B5B-6570-488A-B5E6-DD6C5D377E64}" type="slidenum">
              <a:rPr lang="en-ZA"/>
              <a:pPr algn="ctr"/>
              <a:t>43</a:t>
            </a:fld>
            <a:endParaRPr lang="en-Z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ZA" sz="2800" b="1" smtClean="0">
                <a:solidFill>
                  <a:schemeClr val="bg1"/>
                </a:solidFill>
              </a:rPr>
              <a:t>Programme 4</a:t>
            </a:r>
            <a:br>
              <a:rPr lang="en-ZA" sz="2800" b="1" smtClean="0">
                <a:solidFill>
                  <a:schemeClr val="bg1"/>
                </a:solidFill>
              </a:rPr>
            </a:br>
            <a:endParaRPr lang="en-ZA" sz="2800" smtClean="0">
              <a:solidFill>
                <a:schemeClr val="bg1"/>
              </a:solidFill>
            </a:endParaRPr>
          </a:p>
        </p:txBody>
      </p:sp>
      <p:sp>
        <p:nvSpPr>
          <p:cNvPr id="51203" name="Content Placeholder 3"/>
          <p:cNvSpPr>
            <a:spLocks noGrp="1"/>
          </p:cNvSpPr>
          <p:nvPr>
            <p:ph sz="quarter" idx="1"/>
          </p:nvPr>
        </p:nvSpPr>
        <p:spPr bwMode="auto">
          <a:xfrm>
            <a:off x="0" y="1052513"/>
            <a:ext cx="9144000" cy="4656137"/>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ZA" sz="1600" smtClean="0">
              <a:latin typeface="Arial Black" pitchFamily="34" charset="0"/>
            </a:endParaRPr>
          </a:p>
          <a:p>
            <a:r>
              <a:rPr lang="en-ZA" sz="1600" smtClean="0">
                <a:latin typeface="Arial Black" pitchFamily="34" charset="0"/>
              </a:rPr>
              <a:t>The Regulations relating to Health Care Waste Management in Health Establishments were approved by the Minister on 13 May 2015, but not yet gazetted. </a:t>
            </a:r>
          </a:p>
          <a:p>
            <a:endParaRPr lang="en-ZA" sz="1600" smtClean="0">
              <a:latin typeface="Arial Black" pitchFamily="34" charset="0"/>
            </a:endParaRPr>
          </a:p>
          <a:p>
            <a:r>
              <a:rPr lang="en-ZA" sz="1600" smtClean="0">
                <a:latin typeface="Arial Black" pitchFamily="34" charset="0"/>
              </a:rPr>
              <a:t>The Regulations cover various aspects of health care waste and are applicable to both private and public health establishments but exclude radioactive, electronic and animal wastes. </a:t>
            </a:r>
          </a:p>
          <a:p>
            <a:pPr>
              <a:buFont typeface="Arial" charset="0"/>
              <a:buNone/>
            </a:pPr>
            <a:endParaRPr lang="en-ZA" sz="1600" smtClean="0">
              <a:latin typeface="Arial Black" pitchFamily="34" charset="0"/>
            </a:endParaRPr>
          </a:p>
          <a:p>
            <a:r>
              <a:rPr lang="en-ZA" sz="1600" smtClean="0">
                <a:latin typeface="Arial Black" pitchFamily="34" charset="0"/>
              </a:rPr>
              <a:t>South Africa was presented with the African Leaders Malaria Alliance (ALMA) award for achieving the malaria goal of the Millennium Development Goals at the ALMA meeting for Heads of State and Government of the African Union in January 2016. </a:t>
            </a:r>
          </a:p>
          <a:p>
            <a:endParaRPr lang="en-ZA" sz="1600" smtClean="0">
              <a:latin typeface="Arial Black" pitchFamily="34" charset="0"/>
            </a:endParaRPr>
          </a:p>
          <a:p>
            <a:r>
              <a:rPr lang="en-ZA" sz="1600" smtClean="0">
                <a:latin typeface="Arial Black" pitchFamily="34" charset="0"/>
              </a:rPr>
              <a:t>A 24 hour reporting system for malaria was established in 2015/16 and is fully functional in five districts. </a:t>
            </a:r>
          </a:p>
          <a:p>
            <a:pPr eaLnBrk="1" hangingPunct="1"/>
            <a:endParaRPr lang="en-ZA" sz="1600" smtClean="0">
              <a:latin typeface="Arial Black" pitchFamily="34" charset="0"/>
              <a:cs typeface="Arial" charset="0"/>
            </a:endParaRPr>
          </a:p>
        </p:txBody>
      </p:sp>
      <p:sp>
        <p:nvSpPr>
          <p:cNvPr id="51204"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ED1AD23F-477D-48DC-A017-F3FA72BE266E}" type="slidenum">
              <a:rPr lang="en-ZA"/>
              <a:pPr algn="ctr"/>
              <a:t>44</a:t>
            </a:fld>
            <a:endParaRPr lang="en-Z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222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038475"/>
        </p:xfrm>
        <a:graphic>
          <a:graphicData uri="http://schemas.openxmlformats.org/drawingml/2006/table">
            <a:tbl>
              <a:tblPr firstRow="1" bandRow="1">
                <a:tableStyleId>{5C22544A-7EE6-4342-B048-85BDC9FD1C3A}</a:tableStyleId>
              </a:tblPr>
              <a:tblGrid>
                <a:gridCol w="2339752"/>
                <a:gridCol w="2160240"/>
                <a:gridCol w="1872208"/>
                <a:gridCol w="2771800"/>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398045">
                <a:tc>
                  <a:txBody>
                    <a:bodyPr/>
                    <a:lstStyle/>
                    <a:p>
                      <a:r>
                        <a:rPr lang="en-ZA" sz="1000" kern="1200" baseline="0" dirty="0" smtClean="0">
                          <a:solidFill>
                            <a:schemeClr val="dk1"/>
                          </a:solidFill>
                          <a:latin typeface="Arial Black" pitchFamily="34" charset="0"/>
                          <a:ea typeface="+mn-ea"/>
                          <a:cs typeface="+mn-cs"/>
                        </a:rPr>
                        <a:t>Improve district governance and strengthen management and leadership of the district health system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districts with uniform management structures for primary health care facilities 	</a:t>
                      </a:r>
                    </a:p>
                  </a:txBody>
                  <a:tcPr marL="0" marR="0" marT="0" marB="0"/>
                </a:tc>
                <a:tc>
                  <a:txBody>
                    <a:bodyPr/>
                    <a:lstStyle/>
                    <a:p>
                      <a:r>
                        <a:rPr lang="en-ZA" sz="1000" kern="1200" baseline="0" dirty="0" smtClean="0">
                          <a:solidFill>
                            <a:schemeClr val="dk1"/>
                          </a:solidFill>
                          <a:latin typeface="Arial Black" pitchFamily="34" charset="0"/>
                          <a:ea typeface="+mn-ea"/>
                          <a:cs typeface="+mn-cs"/>
                        </a:rPr>
                        <a:t>15 districts with uniform </a:t>
                      </a:r>
                    </a:p>
                    <a:p>
                      <a:r>
                        <a:rPr lang="en-ZA" sz="1000" kern="1200" baseline="0" dirty="0" smtClean="0">
                          <a:solidFill>
                            <a:schemeClr val="dk1"/>
                          </a:solidFill>
                          <a:latin typeface="Arial Black" pitchFamily="34" charset="0"/>
                          <a:ea typeface="+mn-ea"/>
                          <a:cs typeface="+mn-cs"/>
                        </a:rPr>
                        <a:t>management structures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The draft District Health Management Office structure and job profiles was finalised 	</a:t>
                      </a:r>
                    </a:p>
                    <a:p>
                      <a:endParaRPr lang="en-ZA" sz="1000" kern="1200" baseline="0" dirty="0" smtClean="0">
                        <a:solidFill>
                          <a:schemeClr val="dk1"/>
                        </a:solidFill>
                        <a:latin typeface="Arial Black" pitchFamily="34" charset="0"/>
                        <a:ea typeface="+mn-ea"/>
                        <a:cs typeface="+mn-cs"/>
                      </a:endParaRPr>
                    </a:p>
                  </a:txBody>
                  <a:tcPr marL="68580" marR="68580" marT="0" marB="0"/>
                </a:tc>
              </a:tr>
              <a:tr h="398045">
                <a:tc>
                  <a:txBody>
                    <a:bodyPr/>
                    <a:lstStyle/>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primary health care facilities with functional clinic committees</a:t>
                      </a:r>
                    </a:p>
                  </a:txBody>
                  <a:tcPr marL="0" marR="0" marT="0" marB="0"/>
                </a:tc>
                <a:tc>
                  <a:txBody>
                    <a:bodyPr/>
                    <a:lstStyle/>
                    <a:p>
                      <a:r>
                        <a:rPr lang="en-ZA" sz="1000" kern="1200" baseline="0" dirty="0" smtClean="0">
                          <a:solidFill>
                            <a:schemeClr val="dk1"/>
                          </a:solidFill>
                          <a:latin typeface="Arial Black" pitchFamily="34" charset="0"/>
                          <a:ea typeface="+mn-ea"/>
                          <a:cs typeface="+mn-cs"/>
                        </a:rPr>
                        <a:t>1 000 health care facilities with functional clinic committees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1 588 health care facilities with functional clinic committees 	</a:t>
                      </a:r>
                    </a:p>
                    <a:p>
                      <a:endParaRPr lang="en-ZA" sz="1000" kern="1200" baseline="0" dirty="0" smtClean="0">
                        <a:solidFill>
                          <a:schemeClr val="dk1"/>
                        </a:solidFill>
                        <a:latin typeface="Arial Black" pitchFamily="34" charset="0"/>
                        <a:ea typeface="+mn-ea"/>
                        <a:cs typeface="+mn-cs"/>
                      </a:endParaRPr>
                    </a:p>
                  </a:txBody>
                  <a:tcPr marL="68580" marR="68580" marT="0" marB="0"/>
                </a:tc>
              </a:tr>
              <a:tr h="396895">
                <a:tc>
                  <a:txBody>
                    <a:bodyPr/>
                    <a:lstStyle/>
                    <a:p>
                      <a:r>
                        <a:rPr lang="en-ZA" sz="1000" kern="1200" baseline="0" dirty="0" smtClean="0">
                          <a:solidFill>
                            <a:schemeClr val="dk1"/>
                          </a:solidFill>
                          <a:latin typeface="Arial Black" pitchFamily="34" charset="0"/>
                          <a:ea typeface="+mn-ea"/>
                          <a:cs typeface="+mn-cs"/>
                        </a:rPr>
                        <a:t>Improve access to community based PHC services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functional WBPHCOTs 	</a:t>
                      </a:r>
                    </a:p>
                    <a:p>
                      <a:r>
                        <a:rPr lang="en-ZA" sz="1000" kern="1200" baseline="0" dirty="0" smtClean="0">
                          <a:solidFill>
                            <a:schemeClr val="dk1"/>
                          </a:solidFill>
                          <a:latin typeface="Arial Black"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2 000 functional WBPHCOTs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2 590 functional WBPHCOTs 	</a:t>
                      </a:r>
                    </a:p>
                    <a:p>
                      <a:endParaRPr lang="en-ZA" sz="1000" kern="1200" baseline="0" dirty="0" smtClean="0">
                        <a:solidFill>
                          <a:schemeClr val="dk1"/>
                        </a:solidFill>
                        <a:latin typeface="Arial Black" pitchFamily="34" charset="0"/>
                        <a:ea typeface="+mn-ea"/>
                        <a:cs typeface="+mn-cs"/>
                      </a:endParaRPr>
                    </a:p>
                  </a:txBody>
                  <a:tcPr marL="68580" marR="68580" marT="0" marB="0"/>
                </a:tc>
              </a:tr>
              <a:tr h="396895">
                <a:tc>
                  <a:txBody>
                    <a:bodyPr/>
                    <a:lstStyle/>
                    <a:p>
                      <a:r>
                        <a:rPr lang="en-ZA" sz="1000" kern="1200" baseline="0" dirty="0" smtClean="0">
                          <a:solidFill>
                            <a:schemeClr val="dk1"/>
                          </a:solidFill>
                          <a:latin typeface="Arial Black" pitchFamily="34" charset="0"/>
                          <a:ea typeface="+mn-ea"/>
                          <a:cs typeface="+mn-cs"/>
                        </a:rPr>
                        <a:t>Improve quality of services at primary health care facilities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primary health care clinics in the 52 districts that qualify as ideal Clinics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500 primary health care facilities in the 52 districts qualify as Ideal Clinics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322 facilities qualifying as Ideal clinics 	</a:t>
                      </a:r>
                    </a:p>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5226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0DA8C519-117B-48AE-A175-AD0D9515932E}" type="slidenum">
              <a:rPr lang="en-ZA"/>
              <a:pPr algn="ctr"/>
              <a:t>45</a:t>
            </a:fld>
            <a:endParaRPr lang="en-Z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325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4044950"/>
        </p:xfrm>
        <a:graphic>
          <a:graphicData uri="http://schemas.openxmlformats.org/drawingml/2006/table">
            <a:tbl>
              <a:tblPr firstRow="1" bandRow="1">
                <a:tableStyleId>{5C22544A-7EE6-4342-B048-85BDC9FD1C3A}</a:tableStyleId>
              </a:tblPr>
              <a:tblGrid>
                <a:gridCol w="2339752"/>
                <a:gridCol w="2376264"/>
                <a:gridCol w="1656184"/>
                <a:gridCol w="2771800"/>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398045">
                <a:tc rowSpan="3">
                  <a:txBody>
                    <a:bodyPr/>
                    <a:lstStyle/>
                    <a:p>
                      <a:r>
                        <a:rPr lang="en-ZA" sz="1000" kern="1200" baseline="0" dirty="0" smtClean="0">
                          <a:solidFill>
                            <a:schemeClr val="dk1"/>
                          </a:solidFill>
                          <a:latin typeface="Arial Black" pitchFamily="34" charset="0"/>
                          <a:ea typeface="+mn-ea"/>
                          <a:cs typeface="+mn-cs"/>
                        </a:rPr>
                        <a:t>Improve environmental </a:t>
                      </a:r>
                    </a:p>
                    <a:p>
                      <a:r>
                        <a:rPr lang="en-ZA" sz="1000" kern="1200" baseline="0" dirty="0" smtClean="0">
                          <a:solidFill>
                            <a:schemeClr val="dk1"/>
                          </a:solidFill>
                          <a:latin typeface="Arial Black" pitchFamily="34" charset="0"/>
                          <a:ea typeface="+mn-ea"/>
                          <a:cs typeface="+mn-cs"/>
                        </a:rPr>
                        <a:t>health services in all 52 districts and metropolitan </a:t>
                      </a:r>
                    </a:p>
                    <a:p>
                      <a:r>
                        <a:rPr lang="en-ZA" sz="1000" kern="1200" baseline="0" dirty="0" smtClean="0">
                          <a:solidFill>
                            <a:schemeClr val="dk1"/>
                          </a:solidFill>
                          <a:latin typeface="Arial Black" pitchFamily="34" charset="0"/>
                          <a:ea typeface="+mn-ea"/>
                          <a:cs typeface="+mn-cs"/>
                        </a:rPr>
                        <a:t>municipalities in the country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Number of municipalities that meet environmental health norms and standards in executing their environmental health functions 	</a:t>
                      </a: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smtClean="0">
                          <a:solidFill>
                            <a:srgbClr val="000000"/>
                          </a:solidFill>
                          <a:latin typeface="Arial Black" pitchFamily="34" charset="0"/>
                        </a:rPr>
                        <a:t>20 municipalities meet </a:t>
                      </a:r>
                    </a:p>
                    <a:p>
                      <a:r>
                        <a:rPr lang="en-ZA" sz="1000" baseline="0" smtClean="0">
                          <a:solidFill>
                            <a:srgbClr val="000000"/>
                          </a:solidFill>
                          <a:latin typeface="Arial Black" pitchFamily="34" charset="0"/>
                        </a:rPr>
                        <a:t>environmental health norms and standards in executing their </a:t>
                      </a:r>
                    </a:p>
                    <a:p>
                      <a:r>
                        <a:rPr lang="en-ZA" sz="1000" baseline="0" smtClean="0">
                          <a:solidFill>
                            <a:srgbClr val="000000"/>
                          </a:solidFill>
                          <a:latin typeface="Arial Black" pitchFamily="34" charset="0"/>
                        </a:rPr>
                        <a:t>environmental health functions. </a:t>
                      </a:r>
                      <a:endParaRPr lang="en-ZA" sz="1000" baseline="0" dirty="0" smtClean="0">
                        <a:solidFill>
                          <a:srgbClr val="000000"/>
                        </a:solidFill>
                        <a:latin typeface="Arial Black" pitchFamily="34" charset="0"/>
                      </a:endParaRPr>
                    </a:p>
                  </a:txBody>
                  <a:tcPr marL="0" marR="0" marT="0" marB="0"/>
                </a:tc>
                <a:tc>
                  <a:txBody>
                    <a:bodyPr/>
                    <a:lstStyle/>
                    <a:p>
                      <a:r>
                        <a:rPr lang="en-ZA" sz="1000" baseline="0" smtClean="0">
                          <a:solidFill>
                            <a:srgbClr val="000000"/>
                          </a:solidFill>
                          <a:latin typeface="Arial Black" pitchFamily="34" charset="0"/>
                        </a:rPr>
                        <a:t>20 municipalities met environmental health norms and standards in executing their environmental health functions. 	</a:t>
                      </a:r>
                      <a:endParaRPr lang="en-ZA" sz="1000" baseline="0" dirty="0" smtClean="0">
                        <a:solidFill>
                          <a:srgbClr val="000000"/>
                        </a:solidFill>
                        <a:latin typeface="Arial Black" pitchFamily="34" charset="0"/>
                      </a:endParaRPr>
                    </a:p>
                  </a:txBody>
                  <a:tcPr marL="68580" marR="68580" marT="0" marB="0"/>
                </a:tc>
              </a:tr>
              <a:tr h="429937">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Hand hygiene campaign rolled out in all 9 (nine) provinces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A national hand hygiene strategy developed 	</a:t>
                      </a: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National Hand Hygiene Behaviour Change Strategy developed and finalised 	</a:t>
                      </a:r>
                      <a:endParaRPr lang="en-ZA" sz="1000" kern="1200" baseline="0" dirty="0" smtClean="0">
                        <a:solidFill>
                          <a:schemeClr val="dk1"/>
                        </a:solidFill>
                        <a:latin typeface="Arial Black" pitchFamily="34" charset="0"/>
                        <a:ea typeface="+mn-ea"/>
                        <a:cs typeface="+mn-cs"/>
                      </a:endParaRPr>
                    </a:p>
                  </a:txBody>
                  <a:tcPr marL="68580" marR="68580" marT="0" marB="0"/>
                </a:tc>
              </a:tr>
              <a:tr h="908841">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Health Care Risk Waste management regulations developed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Health Care Risk Waste Management </a:t>
                      </a:r>
                    </a:p>
                    <a:p>
                      <a:r>
                        <a:rPr lang="en-ZA" sz="1000" kern="1200" baseline="0" smtClean="0">
                          <a:solidFill>
                            <a:schemeClr val="dk1"/>
                          </a:solidFill>
                          <a:latin typeface="Arial Black" pitchFamily="34" charset="0"/>
                          <a:ea typeface="+mn-ea"/>
                          <a:cs typeface="+mn-cs"/>
                        </a:rPr>
                        <a:t>Regulations finalised and tools for audit implementation </a:t>
                      </a:r>
                    </a:p>
                    <a:p>
                      <a:r>
                        <a:rPr lang="en-ZA" sz="1000" kern="1200" baseline="0" smtClean="0">
                          <a:solidFill>
                            <a:schemeClr val="dk1"/>
                          </a:solidFill>
                          <a:latin typeface="Arial Black" pitchFamily="34" charset="0"/>
                          <a:ea typeface="+mn-ea"/>
                          <a:cs typeface="+mn-cs"/>
                        </a:rPr>
                        <a:t>developed </a:t>
                      </a: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Health Care Risk Waste Management Regulations finalised and tools for audit implementation developed 	</a:t>
                      </a:r>
                    </a:p>
                    <a:p>
                      <a:endParaRPr lang="en-ZA" sz="1000" kern="1200" baseline="0" dirty="0" smtClean="0">
                        <a:solidFill>
                          <a:schemeClr val="dk1"/>
                        </a:solidFill>
                        <a:latin typeface="Arial Black" pitchFamily="34" charset="0"/>
                        <a:ea typeface="+mn-ea"/>
                        <a:cs typeface="+mn-cs"/>
                      </a:endParaRPr>
                    </a:p>
                  </a:txBody>
                  <a:tcPr marL="68580" marR="68580" marT="0" marB="0"/>
                </a:tc>
              </a:tr>
              <a:tr h="396895">
                <a:tc>
                  <a:txBody>
                    <a:bodyPr/>
                    <a:lstStyle/>
                    <a:p>
                      <a:r>
                        <a:rPr lang="en-ZA" sz="1000" kern="1200" baseline="0" smtClean="0">
                          <a:solidFill>
                            <a:schemeClr val="dk1"/>
                          </a:solidFill>
                          <a:latin typeface="Arial Black" pitchFamily="34" charset="0"/>
                          <a:ea typeface="+mn-ea"/>
                          <a:cs typeface="+mn-cs"/>
                        </a:rPr>
                        <a:t>Establish a National Health Commission to address the social determinants of health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National Health Commission established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smtClean="0">
                          <a:solidFill>
                            <a:schemeClr val="dk1"/>
                          </a:solidFill>
                          <a:latin typeface="Arial Black" pitchFamily="34" charset="0"/>
                          <a:ea typeface="+mn-ea"/>
                          <a:cs typeface="+mn-cs"/>
                        </a:rPr>
                        <a:t>Operating framework for  National Health Commission </a:t>
                      </a:r>
                    </a:p>
                    <a:p>
                      <a:r>
                        <a:rPr lang="en-ZA" sz="1000" kern="1200" baseline="0" smtClean="0">
                          <a:solidFill>
                            <a:schemeClr val="dk1"/>
                          </a:solidFill>
                          <a:latin typeface="Arial Black" pitchFamily="34" charset="0"/>
                          <a:ea typeface="+mn-ea"/>
                          <a:cs typeface="+mn-cs"/>
                        </a:rPr>
                        <a:t>developed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Operating framework for National Health Commission developed </a:t>
                      </a:r>
                    </a:p>
                  </a:txBody>
                  <a:tcPr marL="68580" marR="68580" marT="0" marB="0"/>
                </a:tc>
              </a:tr>
              <a:tr h="396895">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53289"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FBE8FC30-78C6-4D8C-8FE1-87FC8D0F5AE2}" type="slidenum">
              <a:rPr lang="en-ZA"/>
              <a:pPr algn="ctr"/>
              <a:t>46</a:t>
            </a:fld>
            <a:endParaRPr lang="en-Z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427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4632325"/>
        </p:xfrm>
        <a:graphic>
          <a:graphicData uri="http://schemas.openxmlformats.org/drawingml/2006/table">
            <a:tbl>
              <a:tblPr firstRow="1" bandRow="1">
                <a:tableStyleId>{5C22544A-7EE6-4342-B048-85BDC9FD1C3A}</a:tableStyleId>
              </a:tblPr>
              <a:tblGrid>
                <a:gridCol w="2339752"/>
                <a:gridCol w="2376264"/>
                <a:gridCol w="2232248"/>
                <a:gridCol w="2195736"/>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776657">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Reduce risk factors and improve management for Non- Communicable Diseases (NCDS) by implementing the Strategic Plan for NCDs 2012-2017 	</a:t>
                      </a:r>
                    </a:p>
                    <a:p>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National </a:t>
                      </a:r>
                    </a:p>
                    <a:p>
                      <a:r>
                        <a:rPr lang="en-ZA" sz="1000" kern="1200" baseline="0" dirty="0" smtClean="0">
                          <a:solidFill>
                            <a:schemeClr val="dk1"/>
                          </a:solidFill>
                          <a:latin typeface="Arial Black" pitchFamily="34" charset="0"/>
                          <a:ea typeface="+mn-ea"/>
                          <a:cs typeface="+mn-cs"/>
                        </a:rPr>
                        <a:t>government Departments </a:t>
                      </a:r>
                    </a:p>
                    <a:p>
                      <a:r>
                        <a:rPr lang="en-ZA" sz="1000" kern="1200" baseline="0" dirty="0" smtClean="0">
                          <a:solidFill>
                            <a:schemeClr val="dk1"/>
                          </a:solidFill>
                          <a:latin typeface="Arial Black" pitchFamily="34" charset="0"/>
                          <a:ea typeface="+mn-ea"/>
                          <a:cs typeface="+mn-cs"/>
                        </a:rPr>
                        <a:t>oriented on the National guide for healthy meal provision in the workplace 	</a:t>
                      </a:r>
                    </a:p>
                  </a:txBody>
                  <a:tcPr marL="0" marR="0" marT="0" marB="0"/>
                </a:tc>
                <a:tc>
                  <a:txBody>
                    <a:bodyPr/>
                    <a:lstStyle/>
                    <a:p>
                      <a:r>
                        <a:rPr lang="en-ZA" sz="1000" baseline="0" dirty="0" smtClean="0">
                          <a:solidFill>
                            <a:srgbClr val="000000"/>
                          </a:solidFill>
                          <a:latin typeface="Arial Black" pitchFamily="34" charset="0"/>
                        </a:rPr>
                        <a:t>20 national departments orientated on the National Guide for Health Meal Provision in the Workplace 	</a:t>
                      </a:r>
                    </a:p>
                  </a:txBody>
                  <a:tcPr marL="0" marR="0" marT="0" marB="0"/>
                </a:tc>
                <a:tc>
                  <a:txBody>
                    <a:bodyPr/>
                    <a:lstStyle/>
                    <a:p>
                      <a:r>
                        <a:rPr lang="en-ZA" sz="1000" baseline="0" dirty="0" smtClean="0">
                          <a:solidFill>
                            <a:srgbClr val="000000"/>
                          </a:solidFill>
                          <a:latin typeface="Arial Black" pitchFamily="34" charset="0"/>
                        </a:rPr>
                        <a:t>28 national departments and two </a:t>
                      </a:r>
                      <a:r>
                        <a:rPr lang="en-ZA" sz="1000" baseline="0" dirty="0" err="1" smtClean="0">
                          <a:solidFill>
                            <a:srgbClr val="000000"/>
                          </a:solidFill>
                          <a:latin typeface="Arial Black" pitchFamily="34" charset="0"/>
                        </a:rPr>
                        <a:t>parastatals</a:t>
                      </a:r>
                      <a:r>
                        <a:rPr lang="en-ZA" sz="1000" baseline="0" dirty="0" smtClean="0">
                          <a:solidFill>
                            <a:srgbClr val="000000"/>
                          </a:solidFill>
                          <a:latin typeface="Arial Black" pitchFamily="34" charset="0"/>
                        </a:rPr>
                        <a:t> were orientated on the National Guide for Healthy Meal Provision in the workplace	</a:t>
                      </a:r>
                    </a:p>
                  </a:txBody>
                  <a:tcPr marL="68580" marR="68580" marT="0" marB="0"/>
                </a:tc>
              </a:tr>
              <a:tr h="389735">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Regulations relating to </a:t>
                      </a:r>
                      <a:r>
                        <a:rPr lang="en-ZA" sz="1000" kern="1200" baseline="0" dirty="0" err="1" smtClean="0">
                          <a:solidFill>
                            <a:schemeClr val="dk1"/>
                          </a:solidFill>
                          <a:latin typeface="Arial Black" pitchFamily="34" charset="0"/>
                          <a:ea typeface="+mn-ea"/>
                          <a:cs typeface="+mn-cs"/>
                        </a:rPr>
                        <a:t>labeling</a:t>
                      </a:r>
                      <a:r>
                        <a:rPr lang="en-ZA" sz="1000" kern="1200" baseline="0" dirty="0" smtClean="0">
                          <a:solidFill>
                            <a:schemeClr val="dk1"/>
                          </a:solidFill>
                          <a:latin typeface="Arial Black" pitchFamily="34" charset="0"/>
                          <a:ea typeface="+mn-ea"/>
                          <a:cs typeface="+mn-cs"/>
                        </a:rPr>
                        <a:t> and packaging of tobacco products and smoking in indoor and outdoor public places developed 	</a:t>
                      </a:r>
                    </a:p>
                  </a:txBody>
                  <a:tcPr marL="0" marR="0" marT="0" marB="0"/>
                </a:tc>
                <a:tc>
                  <a:txBody>
                    <a:bodyPr/>
                    <a:lstStyle/>
                    <a:p>
                      <a:r>
                        <a:rPr lang="en-ZA" sz="1000" baseline="0" dirty="0" smtClean="0">
                          <a:solidFill>
                            <a:srgbClr val="000000"/>
                          </a:solidFill>
                          <a:latin typeface="Arial Black" pitchFamily="34" charset="0"/>
                        </a:rPr>
                        <a:t>Tobacco Act amended 		</a:t>
                      </a:r>
                    </a:p>
                  </a:txBody>
                  <a:tcPr marL="0" marR="0" marT="0" marB="0"/>
                </a:tc>
                <a:tc>
                  <a:txBody>
                    <a:bodyPr/>
                    <a:lstStyle/>
                    <a:p>
                      <a:pPr algn="l"/>
                      <a:r>
                        <a:rPr lang="en-ZA" sz="1000" baseline="0" dirty="0" smtClean="0">
                          <a:solidFill>
                            <a:srgbClr val="000000"/>
                          </a:solidFill>
                          <a:latin typeface="Arial Black" pitchFamily="34" charset="0"/>
                        </a:rPr>
                        <a:t>Memorandum of Objects for New Tobacco Products Bill prepared and submitted to State Law Advisors 	</a:t>
                      </a:r>
                    </a:p>
                  </a:txBody>
                  <a:tcPr marL="68580" marR="68580" marT="0" marB="0"/>
                </a:tc>
              </a:tr>
              <a:tr h="528031">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people screened for high blood pressure as part of comprehensive health screening </a:t>
                      </a:r>
                    </a:p>
                  </a:txBody>
                  <a:tcPr marL="0" marR="0" marT="0" marB="0"/>
                </a:tc>
                <a:tc>
                  <a:txBody>
                    <a:bodyPr/>
                    <a:lstStyle/>
                    <a:p>
                      <a:r>
                        <a:rPr lang="en-ZA" sz="1000" kern="1200" baseline="0" dirty="0" smtClean="0">
                          <a:solidFill>
                            <a:schemeClr val="dk1"/>
                          </a:solidFill>
                          <a:latin typeface="Arial Black" pitchFamily="34" charset="0"/>
                          <a:ea typeface="+mn-ea"/>
                          <a:cs typeface="+mn-cs"/>
                        </a:rPr>
                        <a:t>8 million people screened for </a:t>
                      </a:r>
                    </a:p>
                    <a:p>
                      <a:r>
                        <a:rPr lang="en-ZA" sz="1000" kern="1200" baseline="0" dirty="0" smtClean="0">
                          <a:solidFill>
                            <a:schemeClr val="dk1"/>
                          </a:solidFill>
                          <a:latin typeface="Arial Black" pitchFamily="34" charset="0"/>
                          <a:ea typeface="+mn-ea"/>
                          <a:cs typeface="+mn-cs"/>
                        </a:rPr>
                        <a:t>high blood pressure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19 749 960 people screened for high blood pressure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txBody>
                  <a:tcPr marL="68580" marR="68580" marT="0" marB="0"/>
                </a:tc>
              </a:tr>
              <a:tr h="39689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people screened for raised blood glucose levels as part of comprehensive health screening 	</a:t>
                      </a:r>
                    </a:p>
                  </a:txBody>
                  <a:tcPr marL="0" marR="0" marT="0" marB="0"/>
                </a:tc>
                <a:tc>
                  <a:txBody>
                    <a:bodyPr/>
                    <a:lstStyle/>
                    <a:p>
                      <a:r>
                        <a:rPr lang="en-ZA" sz="1000" baseline="0" dirty="0" smtClean="0">
                          <a:solidFill>
                            <a:srgbClr val="000000"/>
                          </a:solidFill>
                          <a:latin typeface="Arial Black" pitchFamily="34" charset="0"/>
                        </a:rPr>
                        <a:t>8 million people screened for raised blood glucose levels 	</a:t>
                      </a:r>
                    </a:p>
                  </a:txBody>
                  <a:tcPr marL="0" marR="0" marT="0" marB="0"/>
                </a:tc>
                <a:tc>
                  <a:txBody>
                    <a:bodyPr/>
                    <a:lstStyle/>
                    <a:p>
                      <a:pPr algn="l"/>
                      <a:r>
                        <a:rPr lang="en-ZA" sz="1000" baseline="0" dirty="0" smtClean="0">
                          <a:solidFill>
                            <a:srgbClr val="000000"/>
                          </a:solidFill>
                          <a:latin typeface="Arial Black" pitchFamily="34" charset="0"/>
                        </a:rPr>
                        <a:t>12 268 202 people screened for raised blood glucose levels 	</a:t>
                      </a:r>
                    </a:p>
                  </a:txBody>
                  <a:tcPr marL="68580" marR="68580" marT="0" marB="0"/>
                </a:tc>
              </a:tr>
              <a:tr h="396895">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Random Monitoring of </a:t>
                      </a:r>
                    </a:p>
                    <a:p>
                      <a:r>
                        <a:rPr lang="en-ZA" sz="1000" kern="1200" baseline="0" dirty="0" smtClean="0">
                          <a:solidFill>
                            <a:schemeClr val="dk1"/>
                          </a:solidFill>
                          <a:latin typeface="Arial Black" pitchFamily="34" charset="0"/>
                          <a:ea typeface="+mn-ea"/>
                          <a:cs typeface="+mn-cs"/>
                        </a:rPr>
                        <a:t>salt content in foodstuffs </a:t>
                      </a:r>
                    </a:p>
                    <a:p>
                      <a:r>
                        <a:rPr lang="en-ZA" sz="1000" kern="1200" baseline="0" dirty="0" smtClean="0">
                          <a:solidFill>
                            <a:schemeClr val="dk1"/>
                          </a:solidFill>
                          <a:latin typeface="Arial Black" pitchFamily="34" charset="0"/>
                          <a:ea typeface="+mn-ea"/>
                          <a:cs typeface="+mn-cs"/>
                        </a:rPr>
                        <a:t>conducted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Random samples from each of 13 regulated food categories tested and reported on, and </a:t>
                      </a:r>
                    </a:p>
                    <a:p>
                      <a:r>
                        <a:rPr lang="en-ZA" sz="1000" baseline="0" dirty="0" smtClean="0">
                          <a:solidFill>
                            <a:srgbClr val="000000"/>
                          </a:solidFill>
                          <a:latin typeface="Arial Black" pitchFamily="34" charset="0"/>
                        </a:rPr>
                        <a:t>corrective action taken 	</a:t>
                      </a:r>
                    </a:p>
                  </a:txBody>
                  <a:tcPr marL="0" marR="0" marT="0" marB="0"/>
                </a:tc>
                <a:tc>
                  <a:txBody>
                    <a:bodyPr/>
                    <a:lstStyle/>
                    <a:p>
                      <a:pPr algn="l"/>
                      <a:r>
                        <a:rPr lang="en-ZA" sz="1000" baseline="0" dirty="0" smtClean="0">
                          <a:solidFill>
                            <a:srgbClr val="000000"/>
                          </a:solidFill>
                          <a:latin typeface="Arial Black" pitchFamily="34" charset="0"/>
                        </a:rPr>
                        <a:t>Chemicals were purchased and laboratory is ready for testing 	</a:t>
                      </a:r>
                    </a:p>
                  </a:txBody>
                  <a:tcPr marL="68580" marR="68580" marT="0" marB="0"/>
                </a:tc>
              </a:tr>
              <a:tr h="39689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Awareness on health risks related to alcohol, excessive salt intake, excessive sugar intake and physical inactivity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Content of campaign finalised and prepared for implementation 	</a:t>
                      </a:r>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Content for healthy lifestyle practices was developed and implemented 	</a:t>
                      </a:r>
                    </a:p>
                    <a:p>
                      <a:pPr algn="l"/>
                      <a:endParaRPr lang="en-ZA" sz="1000" baseline="0" dirty="0" smtClean="0">
                        <a:solidFill>
                          <a:srgbClr val="000000"/>
                        </a:solidFill>
                        <a:latin typeface="Arial Black" pitchFamily="34" charset="0"/>
                      </a:endParaRPr>
                    </a:p>
                  </a:txBody>
                  <a:tcPr marL="68580" marR="68580" marT="0" marB="0"/>
                </a:tc>
              </a:tr>
            </a:tbl>
          </a:graphicData>
        </a:graphic>
      </p:graphicFrame>
      <p:sp>
        <p:nvSpPr>
          <p:cNvPr id="54315" name="Slide Number Placeholder 5"/>
          <p:cNvSpPr txBox="1">
            <a:spLocks/>
          </p:cNvSpPr>
          <p:nvPr/>
        </p:nvSpPr>
        <p:spPr bwMode="auto">
          <a:xfrm>
            <a:off x="3348038" y="6237288"/>
            <a:ext cx="1981200" cy="366712"/>
          </a:xfrm>
          <a:prstGeom prst="rect">
            <a:avLst/>
          </a:prstGeom>
          <a:noFill/>
          <a:ln w="9525">
            <a:noFill/>
            <a:miter lim="800000"/>
            <a:headEnd/>
            <a:tailEnd/>
          </a:ln>
        </p:spPr>
        <p:txBody>
          <a:bodyPr/>
          <a:lstStyle/>
          <a:p>
            <a:pPr algn="ctr"/>
            <a:fld id="{F95AE3CF-84F0-44FF-A013-EE68DECB0193}" type="slidenum">
              <a:rPr lang="en-ZA"/>
              <a:pPr algn="ctr"/>
              <a:t>47</a:t>
            </a:fld>
            <a:endParaRPr lang="en-Z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52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9" name="Table 8"/>
          <p:cNvGraphicFramePr>
            <a:graphicFrameLocks noGrp="1"/>
          </p:cNvGraphicFramePr>
          <p:nvPr/>
        </p:nvGraphicFramePr>
        <p:xfrm>
          <a:off x="0" y="1196975"/>
          <a:ext cx="9144000" cy="3190875"/>
        </p:xfrm>
        <a:graphic>
          <a:graphicData uri="http://schemas.openxmlformats.org/drawingml/2006/table">
            <a:tbl>
              <a:tblPr firstRow="1" bandRow="1">
                <a:tableStyleId>{5C22544A-7EE6-4342-B048-85BDC9FD1C3A}</a:tableStyleId>
              </a:tblPr>
              <a:tblGrid>
                <a:gridCol w="2339752"/>
                <a:gridCol w="2376264"/>
                <a:gridCol w="2232248"/>
                <a:gridCol w="2195736"/>
              </a:tblGrid>
              <a:tr h="44725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488625">
                <a:tc rowSpan="4">
                  <a:txBody>
                    <a:bodyPr/>
                    <a:lstStyle/>
                    <a:p>
                      <a:r>
                        <a:rPr lang="en-ZA" sz="1000" kern="1200" baseline="0" dirty="0" smtClean="0">
                          <a:solidFill>
                            <a:schemeClr val="dk1"/>
                          </a:solidFill>
                          <a:latin typeface="Arial Black" pitchFamily="34" charset="0"/>
                          <a:ea typeface="+mn-ea"/>
                          <a:cs typeface="+mn-cs"/>
                        </a:rPr>
                        <a:t>Improve access to and quality of mental health services in South Africa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Percentage people screened for mental disorders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28 % of 16.5% (prevalence) people screened for mental disorders</a:t>
                      </a:r>
                      <a:endParaRPr lang="en-ZA" sz="1000" dirty="0">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57% of 16.5% of uninsured population (4 085 578) were screened for mental disorders 	</a:t>
                      </a:r>
                    </a:p>
                  </a:txBody>
                  <a:tcPr marL="68580" marR="68580" marT="0" marB="0"/>
                </a:tc>
              </a:tr>
              <a:tr h="389735">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Percentage people treated for mental disorders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28 % of 16.5% (prevalence) people treated for mental </a:t>
                      </a:r>
                    </a:p>
                    <a:p>
                      <a:r>
                        <a:rPr lang="en-ZA" sz="1000" kern="1200" baseline="0" dirty="0" smtClean="0">
                          <a:solidFill>
                            <a:schemeClr val="dk1"/>
                          </a:solidFill>
                          <a:latin typeface="Arial Black" pitchFamily="34" charset="0"/>
                          <a:ea typeface="+mn-ea"/>
                          <a:cs typeface="+mn-cs"/>
                        </a:rPr>
                        <a:t>disorders 	</a:t>
                      </a:r>
                    </a:p>
                  </a:txBody>
                  <a:tcPr marL="0" marR="0" marT="0" marB="0"/>
                </a:tc>
                <a:tc>
                  <a:txBody>
                    <a:bodyPr/>
                    <a:lstStyle/>
                    <a:p>
                      <a:r>
                        <a:rPr lang="en-ZA" sz="1000" kern="1200" baseline="0" dirty="0" smtClean="0">
                          <a:solidFill>
                            <a:schemeClr val="dk1"/>
                          </a:solidFill>
                          <a:latin typeface="Arial Black" pitchFamily="34" charset="0"/>
                          <a:ea typeface="+mn-ea"/>
                          <a:cs typeface="+mn-cs"/>
                        </a:rPr>
                        <a:t>31% of 16.5% of uninsured population (2 226 768) were treated for mental disorders 	</a:t>
                      </a:r>
                    </a:p>
                  </a:txBody>
                  <a:tcPr marL="68580" marR="68580" marT="0" marB="0"/>
                </a:tc>
              </a:tr>
              <a:tr h="39689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Percentage of mental health inpatient units </a:t>
                      </a:r>
                    </a:p>
                    <a:p>
                      <a:r>
                        <a:rPr lang="en-ZA" sz="1000" kern="1200" baseline="0" dirty="0" smtClean="0">
                          <a:solidFill>
                            <a:schemeClr val="dk1"/>
                          </a:solidFill>
                          <a:latin typeface="Arial Black" pitchFamily="34" charset="0"/>
                          <a:ea typeface="+mn-ea"/>
                          <a:cs typeface="+mn-cs"/>
                        </a:rPr>
                        <a:t>attached to designated district and regional hospitals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16% of mental health inpatient units attached to designated district and regional hospitals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16% of mental health inpatient units attached to designated  district and regional hospitals 	</a:t>
                      </a:r>
                    </a:p>
                  </a:txBody>
                  <a:tcPr marL="68580" marR="68580" marT="0" marB="0"/>
                </a:tc>
              </a:tr>
              <a:tr h="396895">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Mental health teams established in each district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Strategy for establishment of </a:t>
                      </a:r>
                    </a:p>
                    <a:p>
                      <a:r>
                        <a:rPr lang="en-ZA" sz="1000" baseline="0" dirty="0" smtClean="0">
                          <a:solidFill>
                            <a:srgbClr val="000000"/>
                          </a:solidFill>
                          <a:latin typeface="Arial Black" pitchFamily="34" charset="0"/>
                        </a:rPr>
                        <a:t>specialist mental health teams </a:t>
                      </a:r>
                    </a:p>
                    <a:p>
                      <a:r>
                        <a:rPr lang="en-ZA" sz="1000" baseline="0" dirty="0" smtClean="0">
                          <a:solidFill>
                            <a:srgbClr val="000000"/>
                          </a:solidFill>
                          <a:latin typeface="Arial Black" pitchFamily="34" charset="0"/>
                        </a:rPr>
                        <a:t>approved by the TECH-NHC 	</a:t>
                      </a:r>
                    </a:p>
                  </a:txBody>
                  <a:tcPr marL="0" marR="0" marT="0" marB="0"/>
                </a:tc>
                <a:tc>
                  <a:txBody>
                    <a:bodyPr/>
                    <a:lstStyle/>
                    <a:p>
                      <a:pPr algn="l"/>
                      <a:r>
                        <a:rPr lang="en-ZA" sz="1000" baseline="0" dirty="0" smtClean="0">
                          <a:solidFill>
                            <a:srgbClr val="000000"/>
                          </a:solidFill>
                          <a:latin typeface="Arial Black" pitchFamily="34" charset="0"/>
                        </a:rPr>
                        <a:t>The strategy for establishment of </a:t>
                      </a:r>
                    </a:p>
                    <a:p>
                      <a:r>
                        <a:rPr lang="en-ZA" sz="1000" baseline="0" dirty="0" smtClean="0">
                          <a:solidFill>
                            <a:srgbClr val="000000"/>
                          </a:solidFill>
                          <a:latin typeface="Arial Black" pitchFamily="34" charset="0"/>
                        </a:rPr>
                        <a:t>specialist mental health teams was approved by the TECH-NHC 	</a:t>
                      </a:r>
                    </a:p>
                  </a:txBody>
                  <a:tcPr marL="68580" marR="68580" marT="0" marB="0"/>
                </a:tc>
              </a:tr>
            </a:tbl>
          </a:graphicData>
        </a:graphic>
      </p:graphicFrame>
      <p:sp>
        <p:nvSpPr>
          <p:cNvPr id="55331"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E0100366-6B01-4F44-A7BF-D65004E1D6F4}" type="slidenum">
              <a:rPr lang="en-ZA"/>
              <a:pPr algn="ctr"/>
              <a:t>48</a:t>
            </a:fld>
            <a:endParaRPr lang="en-Z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632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22338"/>
          <a:ext cx="9144000" cy="3833812"/>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688060">
                <a:tc>
                  <a:txBody>
                    <a:bodyPr/>
                    <a:lstStyle/>
                    <a:p>
                      <a:r>
                        <a:rPr lang="en-ZA" sz="1000" kern="1200" baseline="0" dirty="0" smtClean="0">
                          <a:solidFill>
                            <a:schemeClr val="dk1"/>
                          </a:solidFill>
                          <a:latin typeface="Arial Black" pitchFamily="34" charset="0"/>
                          <a:ea typeface="+mn-ea"/>
                          <a:cs typeface="+mn-cs"/>
                        </a:rPr>
                        <a:t>Improve access to disability and rehabilitation services through the implementation of the framework and model for rehabilitation and disability services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Districts </a:t>
                      </a:r>
                    </a:p>
                    <a:p>
                      <a:r>
                        <a:rPr lang="en-ZA" sz="1000" kern="1200" baseline="0" dirty="0" smtClean="0">
                          <a:solidFill>
                            <a:schemeClr val="dk1"/>
                          </a:solidFill>
                          <a:latin typeface="Arial Black" pitchFamily="34" charset="0"/>
                          <a:ea typeface="+mn-ea"/>
                          <a:cs typeface="+mn-cs"/>
                        </a:rPr>
                        <a:t>implementing the framework and model for rehabilitation </a:t>
                      </a:r>
                    </a:p>
                    <a:p>
                      <a:r>
                        <a:rPr lang="en-ZA" sz="1000" kern="1200" baseline="0" dirty="0" smtClean="0">
                          <a:solidFill>
                            <a:schemeClr val="dk1"/>
                          </a:solidFill>
                          <a:latin typeface="Arial Black" pitchFamily="34" charset="0"/>
                          <a:ea typeface="+mn-ea"/>
                          <a:cs typeface="+mn-cs"/>
                        </a:rPr>
                        <a:t>services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baseline="0" dirty="0" smtClean="0">
                          <a:solidFill>
                            <a:srgbClr val="000000"/>
                          </a:solidFill>
                          <a:latin typeface="Arial Black" pitchFamily="34" charset="0"/>
                        </a:rPr>
                        <a:t>Resources allocated for the approved Framework and Model 		</a:t>
                      </a:r>
                    </a:p>
                  </a:txBody>
                  <a:tcPr marL="0" marR="0" marT="0" marB="0"/>
                </a:tc>
                <a:tc>
                  <a:txBody>
                    <a:bodyPr/>
                    <a:lstStyle/>
                    <a:p>
                      <a:pPr algn="l"/>
                      <a:r>
                        <a:rPr lang="en-ZA" sz="1000" baseline="0" dirty="0" smtClean="0">
                          <a:solidFill>
                            <a:srgbClr val="000000"/>
                          </a:solidFill>
                          <a:latin typeface="Arial Black" pitchFamily="34" charset="0"/>
                        </a:rPr>
                        <a:t>A study was commissioned to determine the readiness of districts (including financial readiness) to implement the Framework and Model 	</a:t>
                      </a:r>
                    </a:p>
                  </a:txBody>
                  <a:tcPr marL="68580" marR="68580" marT="0" marB="0"/>
                </a:tc>
              </a:tr>
              <a:tr h="344030">
                <a:tc>
                  <a:txBody>
                    <a:bodyPr/>
                    <a:lstStyle/>
                    <a:p>
                      <a:r>
                        <a:rPr lang="en-ZA" sz="1000" kern="1200" baseline="0" dirty="0" smtClean="0">
                          <a:solidFill>
                            <a:schemeClr val="dk1"/>
                          </a:solidFill>
                          <a:latin typeface="Arial Black" pitchFamily="34" charset="0"/>
                          <a:ea typeface="+mn-ea"/>
                          <a:cs typeface="+mn-cs"/>
                        </a:rPr>
                        <a:t>Prevent avoidable blindness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Cataract Surgery Rate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1 500 operations per million un-insured population</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1 064 operations per million population (45 112 operations) were conducted 	</a:t>
                      </a:r>
                    </a:p>
                  </a:txBody>
                  <a:tcPr marL="68580" marR="68580" marT="0" marB="0"/>
                </a:tc>
              </a:tr>
              <a:tr h="344985">
                <a:tc rowSpan="2">
                  <a:txBody>
                    <a:bodyPr/>
                    <a:lstStyle/>
                    <a:p>
                      <a:r>
                        <a:rPr lang="en-ZA" sz="1000" kern="1200" baseline="0" dirty="0" smtClean="0">
                          <a:solidFill>
                            <a:schemeClr val="dk1"/>
                          </a:solidFill>
                          <a:latin typeface="Arial Black" pitchFamily="34" charset="0"/>
                          <a:ea typeface="+mn-ea"/>
                          <a:cs typeface="+mn-cs"/>
                        </a:rPr>
                        <a:t>Eliminate Malaria by 2018, so that there is zero local cases of malaria in South Africa 	</a:t>
                      </a:r>
                    </a:p>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Malaria Incidence per 1000 population at risk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it-IT" sz="1000" baseline="0" dirty="0" smtClean="0">
                          <a:solidFill>
                            <a:srgbClr val="000000"/>
                          </a:solidFill>
                          <a:latin typeface="Arial Black" pitchFamily="34" charset="0"/>
                        </a:rPr>
                        <a:t>0.2 malaria cases per 1 000 </a:t>
                      </a:r>
                    </a:p>
                    <a:p>
                      <a:r>
                        <a:rPr lang="en-ZA" sz="1000" baseline="0" dirty="0" smtClean="0">
                          <a:solidFill>
                            <a:srgbClr val="000000"/>
                          </a:solidFill>
                          <a:latin typeface="Arial Black" pitchFamily="34" charset="0"/>
                        </a:rPr>
                        <a:t>population at </a:t>
                      </a:r>
                      <a:r>
                        <a:rPr lang="en-ZA" sz="1000" baseline="0" smtClean="0">
                          <a:solidFill>
                            <a:srgbClr val="000000"/>
                          </a:solidFill>
                          <a:latin typeface="Arial Black" pitchFamily="34" charset="0"/>
                        </a:rPr>
                        <a:t>risk 	</a:t>
                      </a:r>
                      <a:r>
                        <a:rPr lang="en-ZA" sz="1000" baseline="0" dirty="0" smtClean="0">
                          <a:solidFill>
                            <a:srgbClr val="000000"/>
                          </a:solidFill>
                          <a:latin typeface="Arial Black" pitchFamily="34" charset="0"/>
                        </a:rPr>
                        <a:t>	</a:t>
                      </a:r>
                    </a:p>
                  </a:txBody>
                  <a:tcPr marL="0" marR="0" marT="0" marB="0"/>
                </a:tc>
                <a:tc>
                  <a:txBody>
                    <a:bodyPr/>
                    <a:lstStyle/>
                    <a:p>
                      <a:r>
                        <a:rPr lang="en-ZA" sz="1000" baseline="0" dirty="0" smtClean="0">
                          <a:solidFill>
                            <a:srgbClr val="000000"/>
                          </a:solidFill>
                          <a:latin typeface="Arial Black" pitchFamily="34" charset="0"/>
                        </a:rPr>
                        <a:t>0.15 malaria cases per 1 000 population at risk 	</a:t>
                      </a:r>
                    </a:p>
                  </a:txBody>
                  <a:tcPr marL="68580" marR="68580" marT="0" marB="0"/>
                </a:tc>
              </a:tr>
              <a:tr h="607865">
                <a:tc vMerge="1">
                  <a:txBody>
                    <a:bodyPr/>
                    <a:lstStyle/>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districts targeted for malaria elimination reporting malaria cases within 24 hours of diagnosis 	</a:t>
                      </a:r>
                    </a:p>
                  </a:txBody>
                  <a:tcPr marL="0" marR="0" marT="0" marB="0"/>
                </a:tc>
                <a:tc>
                  <a:txBody>
                    <a:bodyPr/>
                    <a:lstStyle/>
                    <a:p>
                      <a:r>
                        <a:rPr lang="en-ZA" sz="1000" baseline="0" dirty="0" smtClean="0">
                          <a:solidFill>
                            <a:srgbClr val="000000"/>
                          </a:solidFill>
                          <a:latin typeface="Arial Black" pitchFamily="34" charset="0"/>
                        </a:rPr>
                        <a:t>5 malaria-targeted districts </a:t>
                      </a:r>
                    </a:p>
                    <a:p>
                      <a:r>
                        <a:rPr lang="en-ZA" sz="1000" baseline="0" dirty="0" smtClean="0">
                          <a:solidFill>
                            <a:srgbClr val="000000"/>
                          </a:solidFill>
                          <a:latin typeface="Arial Black" pitchFamily="34" charset="0"/>
                        </a:rPr>
                        <a:t>reporting malaria cases within 24 hours of diagnosis s 	</a:t>
                      </a:r>
                    </a:p>
                  </a:txBody>
                  <a:tcPr marL="0" marR="0" marT="0" marB="0"/>
                </a:tc>
                <a:tc>
                  <a:txBody>
                    <a:bodyPr/>
                    <a:lstStyle/>
                    <a:p>
                      <a:pPr algn="l"/>
                      <a:r>
                        <a:rPr lang="en-ZA" sz="1000" baseline="0" dirty="0" smtClean="0">
                          <a:solidFill>
                            <a:srgbClr val="000000"/>
                          </a:solidFill>
                          <a:latin typeface="Arial Black" pitchFamily="34" charset="0"/>
                        </a:rPr>
                        <a:t>5 districts reporting malaria cases within 24 hours of diagnosis 	</a:t>
                      </a:r>
                    </a:p>
                  </a:txBody>
                  <a:tcPr marL="68580" marR="68580" marT="0" marB="0"/>
                </a:tc>
              </a:tr>
              <a:tr h="966117">
                <a:tc>
                  <a:txBody>
                    <a:bodyPr/>
                    <a:lstStyle/>
                    <a:p>
                      <a:r>
                        <a:rPr lang="en-ZA" sz="1000" kern="1200" baseline="0" dirty="0" smtClean="0">
                          <a:solidFill>
                            <a:schemeClr val="dk1"/>
                          </a:solidFill>
                          <a:latin typeface="Arial Black" pitchFamily="34" charset="0"/>
                          <a:ea typeface="+mn-ea"/>
                          <a:cs typeface="+mn-cs"/>
                        </a:rPr>
                        <a:t>Strengthen preparedness and </a:t>
                      </a:r>
                    </a:p>
                    <a:p>
                      <a:r>
                        <a:rPr lang="en-ZA" sz="1000" kern="1200" baseline="0" dirty="0" smtClean="0">
                          <a:solidFill>
                            <a:schemeClr val="dk1"/>
                          </a:solidFill>
                          <a:latin typeface="Arial Black" pitchFamily="34" charset="0"/>
                          <a:ea typeface="+mn-ea"/>
                          <a:cs typeface="+mn-cs"/>
                        </a:rPr>
                        <a:t>core response capacities for public health emergencies in line with International Health </a:t>
                      </a:r>
                    </a:p>
                    <a:p>
                      <a:r>
                        <a:rPr lang="en-ZA" sz="1000" kern="1200" baseline="0" dirty="0" smtClean="0">
                          <a:solidFill>
                            <a:schemeClr val="dk1"/>
                          </a:solidFill>
                          <a:latin typeface="Arial Black" pitchFamily="34" charset="0"/>
                          <a:ea typeface="+mn-ea"/>
                          <a:cs typeface="+mn-cs"/>
                        </a:rPr>
                        <a:t>Regulations 	</a:t>
                      </a:r>
                    </a:p>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Provincial Outbreak Response Teams capacitated </a:t>
                      </a:r>
                    </a:p>
                    <a:p>
                      <a:r>
                        <a:rPr lang="en-ZA" sz="1000" kern="1200" baseline="0" dirty="0" smtClean="0">
                          <a:solidFill>
                            <a:schemeClr val="dk1"/>
                          </a:solidFill>
                          <a:latin typeface="Arial Black" pitchFamily="34" charset="0"/>
                          <a:ea typeface="+mn-ea"/>
                          <a:cs typeface="+mn-cs"/>
                        </a:rPr>
                        <a:t>to respond to </a:t>
                      </a:r>
                      <a:r>
                        <a:rPr lang="en-ZA" sz="1000" kern="1200" baseline="0" dirty="0" err="1" smtClean="0">
                          <a:solidFill>
                            <a:schemeClr val="dk1"/>
                          </a:solidFill>
                          <a:latin typeface="Arial Black" pitchFamily="34" charset="0"/>
                          <a:ea typeface="+mn-ea"/>
                          <a:cs typeface="+mn-cs"/>
                        </a:rPr>
                        <a:t>zoonotic</a:t>
                      </a:r>
                      <a:r>
                        <a:rPr lang="en-ZA" sz="1000" kern="1200" baseline="0" dirty="0" smtClean="0">
                          <a:solidFill>
                            <a:schemeClr val="dk1"/>
                          </a:solidFill>
                          <a:latin typeface="Arial Black" pitchFamily="34" charset="0"/>
                          <a:ea typeface="+mn-ea"/>
                          <a:cs typeface="+mn-cs"/>
                        </a:rPr>
                        <a:t>, </a:t>
                      </a:r>
                    </a:p>
                    <a:p>
                      <a:r>
                        <a:rPr lang="en-ZA" sz="1000" kern="1200" baseline="0" dirty="0" smtClean="0">
                          <a:solidFill>
                            <a:schemeClr val="dk1"/>
                          </a:solidFill>
                          <a:latin typeface="Arial Black" pitchFamily="34" charset="0"/>
                          <a:ea typeface="+mn-ea"/>
                          <a:cs typeface="+mn-cs"/>
                        </a:rPr>
                        <a:t>infectious and food-borne diseases outbreaks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9 Provincial Outbreak Response Teams capacitated to respond to </a:t>
                      </a:r>
                      <a:r>
                        <a:rPr lang="en-ZA" sz="1000" baseline="0" dirty="0" err="1" smtClean="0">
                          <a:solidFill>
                            <a:srgbClr val="000000"/>
                          </a:solidFill>
                          <a:latin typeface="Arial Black" pitchFamily="34" charset="0"/>
                        </a:rPr>
                        <a:t>zoonotic</a:t>
                      </a:r>
                      <a:r>
                        <a:rPr lang="en-ZA" sz="1000" baseline="0" dirty="0" smtClean="0">
                          <a:solidFill>
                            <a:srgbClr val="000000"/>
                          </a:solidFill>
                          <a:latin typeface="Arial Black" pitchFamily="34" charset="0"/>
                        </a:rPr>
                        <a:t>, infectious and food-borne disease </a:t>
                      </a:r>
                    </a:p>
                    <a:p>
                      <a:r>
                        <a:rPr lang="en-ZA" sz="1000" baseline="0" dirty="0" smtClean="0">
                          <a:solidFill>
                            <a:srgbClr val="000000"/>
                          </a:solidFill>
                          <a:latin typeface="Arial Black" pitchFamily="34" charset="0"/>
                        </a:rPr>
                        <a:t>outbreaks 		</a:t>
                      </a:r>
                    </a:p>
                  </a:txBody>
                  <a:tcPr marL="0" marR="0" marT="0" marB="0"/>
                </a:tc>
                <a:tc>
                  <a:txBody>
                    <a:bodyPr/>
                    <a:lstStyle/>
                    <a:p>
                      <a:pPr algn="l"/>
                      <a:r>
                        <a:rPr lang="en-ZA" sz="1000" baseline="0" dirty="0" smtClean="0">
                          <a:solidFill>
                            <a:srgbClr val="000000"/>
                          </a:solidFill>
                          <a:latin typeface="Arial Black" pitchFamily="34" charset="0"/>
                        </a:rPr>
                        <a:t>9 Provincial Outbreak Response Teams were capacitated to respond to </a:t>
                      </a:r>
                      <a:r>
                        <a:rPr lang="en-ZA" sz="1000" baseline="0" dirty="0" err="1" smtClean="0">
                          <a:solidFill>
                            <a:srgbClr val="000000"/>
                          </a:solidFill>
                          <a:latin typeface="Arial Black" pitchFamily="34" charset="0"/>
                        </a:rPr>
                        <a:t>zoonotic</a:t>
                      </a:r>
                      <a:r>
                        <a:rPr lang="en-ZA" sz="1000" baseline="0" dirty="0" smtClean="0">
                          <a:solidFill>
                            <a:srgbClr val="000000"/>
                          </a:solidFill>
                          <a:latin typeface="Arial Black" pitchFamily="34" charset="0"/>
                        </a:rPr>
                        <a:t>, infectious and food-borne disease outbreaks 	</a:t>
                      </a:r>
                    </a:p>
                  </a:txBody>
                  <a:tcPr marL="68580" marR="68580" marT="0" marB="0"/>
                </a:tc>
              </a:tr>
            </a:tbl>
          </a:graphicData>
        </a:graphic>
      </p:graphicFrame>
      <p:sp>
        <p:nvSpPr>
          <p:cNvPr id="5636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6BA7BE96-B328-4189-AC9D-1D7B7610E079}" type="slidenum">
              <a:rPr lang="en-ZA"/>
              <a:pPr algn="ctr"/>
              <a:t>49</a:t>
            </a:fld>
            <a:endParaRPr lang="en-Z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0" y="1052513"/>
            <a:ext cx="9144000" cy="4494212"/>
          </a:xfrm>
          <a:prstGeom prst="rect">
            <a:avLst/>
          </a:prstGeom>
          <a:noFill/>
          <a:ln w="9525">
            <a:noFill/>
            <a:miter lim="800000"/>
            <a:headEnd/>
            <a:tailEnd/>
          </a:ln>
        </p:spPr>
        <p:txBody>
          <a:bodyPr>
            <a:spAutoFit/>
          </a:bodyPr>
          <a:lstStyle/>
          <a:p>
            <a:r>
              <a:rPr lang="en-ZA">
                <a:latin typeface="Arial Black" pitchFamily="34" charset="0"/>
              </a:rPr>
              <a:t>The Annual Performance Plan 2015/16 was designed to deliver on the MTSF commitments, namely:</a:t>
            </a:r>
          </a:p>
          <a:p>
            <a:endParaRPr lang="en-ZA">
              <a:latin typeface="Arial Black" pitchFamily="34" charset="0"/>
            </a:endParaRPr>
          </a:p>
          <a:p>
            <a:r>
              <a:rPr lang="en-ZA"/>
              <a:t>Sub-outcome 1: </a:t>
            </a:r>
            <a:r>
              <a:rPr lang="en-ZA" b="1"/>
              <a:t>Universal Health coverage</a:t>
            </a:r>
            <a:r>
              <a:rPr lang="en-ZA"/>
              <a:t> progressively achieved through implementation of National Health Insurance</a:t>
            </a:r>
            <a:endParaRPr lang="en-US" b="1"/>
          </a:p>
          <a:p>
            <a:r>
              <a:rPr lang="en-ZA"/>
              <a:t>Sub-outcome 2: Improved </a:t>
            </a:r>
            <a:r>
              <a:rPr lang="en-ZA" b="1"/>
              <a:t>quality</a:t>
            </a:r>
            <a:r>
              <a:rPr lang="en-ZA"/>
              <a:t> of health care</a:t>
            </a:r>
            <a:endParaRPr lang="en-US" b="1"/>
          </a:p>
          <a:p>
            <a:r>
              <a:rPr lang="en-ZA"/>
              <a:t>Sub-outcome 3. Implement the </a:t>
            </a:r>
            <a:r>
              <a:rPr lang="en-ZA" b="1"/>
              <a:t>re-engineering of Primary Health Care</a:t>
            </a:r>
            <a:endParaRPr lang="en-US" b="1"/>
          </a:p>
          <a:p>
            <a:r>
              <a:rPr lang="en-ZA"/>
              <a:t>Sub-outcome 4:  Reduced </a:t>
            </a:r>
            <a:r>
              <a:rPr lang="en-ZA" b="1"/>
              <a:t>health care costs</a:t>
            </a:r>
            <a:endParaRPr lang="en-US" b="1"/>
          </a:p>
          <a:p>
            <a:r>
              <a:rPr lang="en-ZA"/>
              <a:t>Sub-outcome 5: Improved </a:t>
            </a:r>
            <a:r>
              <a:rPr lang="en-ZA" b="1"/>
              <a:t>human resources for health</a:t>
            </a:r>
            <a:endParaRPr lang="en-US" b="1"/>
          </a:p>
          <a:p>
            <a:r>
              <a:rPr lang="en-GB"/>
              <a:t>Sub-outcome 6: </a:t>
            </a:r>
            <a:r>
              <a:rPr lang="en-ZA"/>
              <a:t>Improved health </a:t>
            </a:r>
            <a:r>
              <a:rPr lang="en-ZA" b="1"/>
              <a:t>management and leadership</a:t>
            </a:r>
            <a:endParaRPr lang="en-US" b="1"/>
          </a:p>
          <a:p>
            <a:r>
              <a:rPr lang="en-ZA"/>
              <a:t>Sub-outcome 7: Improved health </a:t>
            </a:r>
            <a:r>
              <a:rPr lang="en-ZA" b="1"/>
              <a:t>facility planning and infrastructure</a:t>
            </a:r>
            <a:r>
              <a:rPr lang="en-ZA"/>
              <a:t> delivery</a:t>
            </a:r>
            <a:endParaRPr lang="en-US" b="1"/>
          </a:p>
          <a:p>
            <a:r>
              <a:rPr lang="en-ZA"/>
              <a:t>Sub-outcome 8: </a:t>
            </a:r>
            <a:r>
              <a:rPr lang="en-ZA" b="1"/>
              <a:t>HIV &amp; AIDS and Tuberculosis</a:t>
            </a:r>
            <a:r>
              <a:rPr lang="en-ZA"/>
              <a:t> prevented and successfully managed</a:t>
            </a:r>
            <a:endParaRPr lang="en-US" b="1"/>
          </a:p>
          <a:p>
            <a:r>
              <a:rPr lang="en-ZA"/>
              <a:t>Sub-outcome 9: </a:t>
            </a:r>
            <a:r>
              <a:rPr lang="en-ZA" b="1"/>
              <a:t>Maternal, infant and child mortality reduced</a:t>
            </a:r>
            <a:endParaRPr lang="en-US" b="1"/>
          </a:p>
          <a:p>
            <a:r>
              <a:rPr lang="en-ZA"/>
              <a:t>Sub-outcome 10</a:t>
            </a:r>
            <a:r>
              <a:rPr lang="en-ZA" i="1"/>
              <a:t> : </a:t>
            </a:r>
            <a:r>
              <a:rPr lang="en-ZA"/>
              <a:t>Efficient </a:t>
            </a:r>
            <a:r>
              <a:rPr lang="en-ZA" b="1"/>
              <a:t>Health Management Information System</a:t>
            </a:r>
            <a:r>
              <a:rPr lang="en-ZA"/>
              <a:t> developed and implemented for improved decision making</a:t>
            </a:r>
            <a:endParaRPr lang="en-ZA" sz="1600"/>
          </a:p>
          <a:p>
            <a:endParaRPr lang="en-ZA" sz="1600"/>
          </a:p>
        </p:txBody>
      </p:sp>
      <p:sp>
        <p:nvSpPr>
          <p:cNvPr id="8" name="Rectangle 2"/>
          <p:cNvSpPr txBox="1">
            <a:spLocks noChangeArrowheads="1"/>
          </p:cNvSpPr>
          <p:nvPr/>
        </p:nvSpPr>
        <p:spPr>
          <a:xfrm>
            <a:off x="0" y="0"/>
            <a:ext cx="7308850" cy="981075"/>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Medium</a:t>
            </a:r>
            <a:r>
              <a:rPr lang="en-GB" sz="2200" b="1" dirty="0">
                <a:solidFill>
                  <a:schemeClr val="bg1"/>
                </a:solidFill>
                <a:latin typeface="Arial Black" pitchFamily="34" charset="0"/>
                <a:ea typeface="+mj-ea"/>
                <a:cs typeface="Arial" pitchFamily="34" charset="0"/>
              </a:rPr>
              <a:t> Term Strategic Framework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chemeClr val="bg1"/>
                </a:solidFill>
                <a:latin typeface="Arial Black" pitchFamily="34" charset="0"/>
                <a:ea typeface="+mj-ea"/>
                <a:cs typeface="Arial" pitchFamily="34" charset="0"/>
              </a:rPr>
              <a:t>(MTSF) 2014-2019</a:t>
            </a:r>
          </a:p>
        </p:txBody>
      </p:sp>
      <p:sp>
        <p:nvSpPr>
          <p:cNvPr id="1126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7E0CD690-B054-4D5A-9459-29FFF79DE69A}" type="slidenum">
              <a:rPr lang="en-ZA"/>
              <a:pPr algn="ctr"/>
              <a:t>5</a:t>
            </a:fld>
            <a:endParaRPr lang="en-Z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5734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3200" b="1" dirty="0">
                <a:solidFill>
                  <a:schemeClr val="bg1"/>
                </a:solidFill>
                <a:latin typeface="Arial Black" pitchFamily="34" charset="0"/>
                <a:ea typeface="+mj-ea"/>
                <a:cs typeface="Arial" pitchFamily="34" charset="0"/>
              </a:rPr>
              <a:t>Programme 4: </a:t>
            </a:r>
            <a:r>
              <a:rPr lang="en-ZA" sz="3200" dirty="0">
                <a:solidFill>
                  <a:schemeClr val="bg1"/>
                </a:solidFill>
                <a:latin typeface="Arial Black" pitchFamily="34" charset="0"/>
              </a:rPr>
              <a:t>Primary Health Care (PHC) Services </a:t>
            </a:r>
            <a:endParaRPr lang="en-GB" sz="32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22338"/>
          <a:ext cx="9144000" cy="2641600"/>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688060">
                <a:tc>
                  <a:txBody>
                    <a:bodyPr/>
                    <a:lstStyle/>
                    <a:p>
                      <a:r>
                        <a:rPr lang="en-ZA" sz="1000" kern="1200" baseline="0" dirty="0" smtClean="0">
                          <a:solidFill>
                            <a:schemeClr val="dk1"/>
                          </a:solidFill>
                          <a:latin typeface="Arial Black" pitchFamily="34" charset="0"/>
                          <a:ea typeface="+mn-ea"/>
                          <a:cs typeface="+mn-cs"/>
                        </a:rPr>
                        <a:t>Improve South Africa’s response with regard to Influenza prevention and control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high risk population covered by the seasonal influenza vaccination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800 000 high-risk individuals covered with seasonal influenza vaccination 	</a:t>
                      </a:r>
                    </a:p>
                  </a:txBody>
                  <a:tcPr marL="0" marR="0" marT="0" marB="0"/>
                </a:tc>
                <a:tc>
                  <a:txBody>
                    <a:bodyPr/>
                    <a:lstStyle/>
                    <a:p>
                      <a:r>
                        <a:rPr lang="en-ZA" sz="1000" baseline="0" dirty="0" smtClean="0">
                          <a:solidFill>
                            <a:srgbClr val="000000"/>
                          </a:solidFill>
                          <a:latin typeface="Arial Black" pitchFamily="34" charset="0"/>
                        </a:rPr>
                        <a:t>820 390 high-risk individuals were vaccinated against seasonal influenza 	</a:t>
                      </a:r>
                    </a:p>
                  </a:txBody>
                  <a:tcPr marL="68580" marR="68580" marT="0" marB="0"/>
                </a:tc>
              </a:tr>
              <a:tr h="344030">
                <a:tc>
                  <a:txBody>
                    <a:bodyPr/>
                    <a:lstStyle/>
                    <a:p>
                      <a:r>
                        <a:rPr lang="en-ZA" sz="1000" kern="1200" baseline="0" dirty="0" smtClean="0">
                          <a:solidFill>
                            <a:schemeClr val="dk1"/>
                          </a:solidFill>
                          <a:latin typeface="Arial Black" pitchFamily="34" charset="0"/>
                          <a:ea typeface="+mn-ea"/>
                          <a:cs typeface="+mn-cs"/>
                        </a:rPr>
                        <a:t>Establish a coordinated </a:t>
                      </a:r>
                    </a:p>
                    <a:p>
                      <a:r>
                        <a:rPr lang="en-ZA" sz="1000" kern="1200" baseline="0" dirty="0" smtClean="0">
                          <a:solidFill>
                            <a:schemeClr val="dk1"/>
                          </a:solidFill>
                          <a:latin typeface="Arial Black" pitchFamily="34" charset="0"/>
                          <a:ea typeface="+mn-ea"/>
                          <a:cs typeface="+mn-cs"/>
                        </a:rPr>
                        <a:t>disease surveillance system for </a:t>
                      </a:r>
                      <a:r>
                        <a:rPr lang="en-ZA" sz="1000" kern="1200" baseline="0" dirty="0" err="1" smtClean="0">
                          <a:solidFill>
                            <a:schemeClr val="dk1"/>
                          </a:solidFill>
                          <a:latin typeface="Arial Black" pitchFamily="34" charset="0"/>
                          <a:ea typeface="+mn-ea"/>
                          <a:cs typeface="+mn-cs"/>
                        </a:rPr>
                        <a:t>Notifiable</a:t>
                      </a:r>
                      <a:r>
                        <a:rPr lang="en-ZA" sz="1000" kern="1200" baseline="0" dirty="0" smtClean="0">
                          <a:solidFill>
                            <a:schemeClr val="dk1"/>
                          </a:solidFill>
                          <a:latin typeface="Arial Black" pitchFamily="34" charset="0"/>
                          <a:ea typeface="+mn-ea"/>
                          <a:cs typeface="+mn-cs"/>
                        </a:rPr>
                        <a:t> Medical Conditions </a:t>
                      </a:r>
                    </a:p>
                    <a:p>
                      <a:r>
                        <a:rPr lang="en-ZA" sz="1000" kern="1200" baseline="0" dirty="0" smtClean="0">
                          <a:solidFill>
                            <a:schemeClr val="dk1"/>
                          </a:solidFill>
                          <a:latin typeface="Arial Black" pitchFamily="34" charset="0"/>
                          <a:ea typeface="+mn-ea"/>
                          <a:cs typeface="+mn-cs"/>
                        </a:rPr>
                        <a:t>(NMC)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strategy and plan for the integration of disease </a:t>
                      </a:r>
                    </a:p>
                    <a:p>
                      <a:r>
                        <a:rPr lang="en-ZA" sz="1000" kern="1200" baseline="0" dirty="0" smtClean="0">
                          <a:solidFill>
                            <a:schemeClr val="dk1"/>
                          </a:solidFill>
                          <a:latin typeface="Arial Black" pitchFamily="34" charset="0"/>
                          <a:ea typeface="+mn-ea"/>
                          <a:cs typeface="+mn-cs"/>
                        </a:rPr>
                        <a:t>surveillance systems for NMC </a:t>
                      </a:r>
                    </a:p>
                    <a:p>
                      <a:r>
                        <a:rPr lang="en-ZA" sz="1000" kern="1200" baseline="0" dirty="0" smtClean="0">
                          <a:solidFill>
                            <a:schemeClr val="dk1"/>
                          </a:solidFill>
                          <a:latin typeface="Arial Black" pitchFamily="34" charset="0"/>
                          <a:ea typeface="+mn-ea"/>
                          <a:cs typeface="+mn-cs"/>
                        </a:rPr>
                        <a:t>developed and Implemented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Strategy for the Integration </a:t>
                      </a:r>
                    </a:p>
                    <a:p>
                      <a:r>
                        <a:rPr lang="en-ZA" sz="1000" baseline="0" dirty="0" smtClean="0">
                          <a:solidFill>
                            <a:srgbClr val="000000"/>
                          </a:solidFill>
                          <a:latin typeface="Arial Black" pitchFamily="34" charset="0"/>
                        </a:rPr>
                        <a:t>of Disease Surveillance </a:t>
                      </a:r>
                    </a:p>
                    <a:p>
                      <a:r>
                        <a:rPr lang="en-ZA" sz="1000" baseline="0" dirty="0" smtClean="0">
                          <a:solidFill>
                            <a:srgbClr val="000000"/>
                          </a:solidFill>
                          <a:latin typeface="Arial Black" pitchFamily="34" charset="0"/>
                        </a:rPr>
                        <a:t>Systems for NMC approved </a:t>
                      </a:r>
                    </a:p>
                    <a:p>
                      <a:r>
                        <a:rPr lang="en-ZA" sz="1000" baseline="0" dirty="0" smtClean="0">
                          <a:solidFill>
                            <a:srgbClr val="000000"/>
                          </a:solidFill>
                          <a:latin typeface="Arial Black" pitchFamily="34" charset="0"/>
                        </a:rPr>
                        <a:t>and implementation plans developed 	</a:t>
                      </a:r>
                    </a:p>
                  </a:txBody>
                  <a:tcPr marL="0" marR="0" marT="0" marB="0"/>
                </a:tc>
                <a:tc>
                  <a:txBody>
                    <a:bodyPr/>
                    <a:lstStyle/>
                    <a:p>
                      <a:pPr algn="l"/>
                      <a:r>
                        <a:rPr lang="en-ZA" sz="1000" baseline="0" dirty="0" smtClean="0">
                          <a:solidFill>
                            <a:srgbClr val="000000"/>
                          </a:solidFill>
                          <a:latin typeface="Arial Black" pitchFamily="34" charset="0"/>
                        </a:rPr>
                        <a:t>Strategy for the Integration of Disease Surveillance Systems for NMC was developed and implemented 	</a:t>
                      </a:r>
                    </a:p>
                  </a:txBody>
                  <a:tcPr marL="68580" marR="68580" marT="0" marB="0"/>
                </a:tc>
              </a:tr>
              <a:tr h="344985">
                <a:tc>
                  <a:txBody>
                    <a:bodyPr/>
                    <a:lstStyle/>
                    <a:p>
                      <a:r>
                        <a:rPr lang="en-ZA" sz="1000" kern="1200" baseline="0" dirty="0" smtClean="0">
                          <a:solidFill>
                            <a:schemeClr val="dk1"/>
                          </a:solidFill>
                          <a:latin typeface="Arial Black" pitchFamily="34" charset="0"/>
                          <a:ea typeface="+mn-ea"/>
                          <a:cs typeface="+mn-cs"/>
                        </a:rPr>
                        <a:t>Conduct Annual National HIV Antenatal Prevalence Survey 	</a:t>
                      </a:r>
                    </a:p>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Annual National HIV Antenatal Prevalence Survey conducted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2014 National Antenatal HIV Prevalence Report produced 	</a:t>
                      </a:r>
                    </a:p>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draft 2014 National Antenatal HIV Prevalence Report was produced 	</a:t>
                      </a:r>
                    </a:p>
                    <a:p>
                      <a:endParaRPr lang="en-ZA" sz="1000" baseline="0" dirty="0" smtClean="0">
                        <a:solidFill>
                          <a:srgbClr val="000000"/>
                        </a:solidFill>
                        <a:latin typeface="Arial Black" pitchFamily="34" charset="0"/>
                      </a:endParaRPr>
                    </a:p>
                  </a:txBody>
                  <a:tcPr marL="68580" marR="68580" marT="0" marB="0"/>
                </a:tc>
              </a:tr>
            </a:tbl>
          </a:graphicData>
        </a:graphic>
      </p:graphicFrame>
      <p:sp>
        <p:nvSpPr>
          <p:cNvPr id="57377"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E15294BB-0778-4076-8D40-4E1BFE911B44}" type="slidenum">
              <a:rPr lang="en-ZA"/>
              <a:pPr algn="ctr"/>
              <a:t>50</a:t>
            </a:fld>
            <a:endParaRPr lang="en-Z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xfrm>
            <a:off x="4787900" y="6237288"/>
            <a:ext cx="1089025" cy="365125"/>
          </a:xfrm>
          <a:noFill/>
          <a:ln>
            <a:miter lim="800000"/>
            <a:headEnd/>
            <a:tailEnd/>
          </a:ln>
        </p:spPr>
        <p:txBody>
          <a:bodyPr/>
          <a:lstStyle/>
          <a:p>
            <a:fld id="{B5D3E68C-472A-448F-8FB2-984C840E8118}" type="slidenum">
              <a:rPr lang="en-ZA" smtClean="0"/>
              <a:pPr/>
              <a:t>51</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4</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
        <p:nvSpPr>
          <p:cNvPr id="58372" name="Rectangle 2"/>
          <p:cNvSpPr>
            <a:spLocks noChangeArrowheads="1"/>
          </p:cNvSpPr>
          <p:nvPr/>
        </p:nvSpPr>
        <p:spPr bwMode="auto">
          <a:xfrm>
            <a:off x="250825" y="2654300"/>
            <a:ext cx="8501063" cy="1200150"/>
          </a:xfrm>
          <a:prstGeom prst="rect">
            <a:avLst/>
          </a:prstGeom>
          <a:solidFill>
            <a:schemeClr val="bg1"/>
          </a:solidFill>
          <a:ln w="9525">
            <a:noFill/>
            <a:miter lim="800000"/>
            <a:headEnd/>
            <a:tailEnd/>
          </a:ln>
        </p:spPr>
        <p:txBody>
          <a:bodyPr anchor="ctr">
            <a:spAutoFit/>
          </a:bodyPr>
          <a:lstStyle/>
          <a:p>
            <a:pPr algn="just"/>
            <a:endParaRPr lang="en-ZA">
              <a:latin typeface="Arial Black" pitchFamily="34" charset="0"/>
              <a:cs typeface="Times New Roman" pitchFamily="18" charset="0"/>
            </a:endParaRPr>
          </a:p>
          <a:p>
            <a:pPr lvl="1" algn="just"/>
            <a:r>
              <a:rPr lang="en-GB">
                <a:solidFill>
                  <a:srgbClr val="FF0000"/>
                </a:solidFill>
                <a:latin typeface="Arial Black" pitchFamily="34" charset="0"/>
              </a:rPr>
              <a:t>  </a:t>
            </a:r>
            <a:endParaRPr lang="en-ZA">
              <a:solidFill>
                <a:srgbClr val="FF0000"/>
              </a:solidFill>
              <a:latin typeface="Arial Black" pitchFamily="34" charset="0"/>
            </a:endParaRPr>
          </a:p>
          <a:p>
            <a:pPr lvl="1" algn="just"/>
            <a:endParaRPr lang="en-US" sz="1400">
              <a:latin typeface="Arial Black" pitchFamily="34" charset="0"/>
              <a:cs typeface="Times New Roman" pitchFamily="18" charset="0"/>
            </a:endParaRPr>
          </a:p>
          <a:p>
            <a:pPr lvl="1" algn="just"/>
            <a:endParaRPr lang="en-US" sz="1400">
              <a:latin typeface="Arial Black" pitchFamily="34" charset="0"/>
              <a:cs typeface="Times New Roman" pitchFamily="18" charset="0"/>
            </a:endParaRPr>
          </a:p>
          <a:p>
            <a:pPr algn="just"/>
            <a:endParaRPr lang="en-US" sz="800">
              <a:latin typeface="Arial Black" pitchFamily="34" charset="0"/>
              <a:cs typeface="Times New Roman" pitchFamily="18" charset="0"/>
            </a:endParaRPr>
          </a:p>
        </p:txBody>
      </p:sp>
      <p:sp>
        <p:nvSpPr>
          <p:cNvPr id="58373"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US" sz="1000">
              <a:latin typeface="Arial Black" pitchFamily="34" charset="0"/>
            </a:endParaRPr>
          </a:p>
        </p:txBody>
      </p:sp>
      <p:sp>
        <p:nvSpPr>
          <p:cNvPr id="58374" name="Content Placeholder 2"/>
          <p:cNvSpPr txBox="1">
            <a:spLocks/>
          </p:cNvSpPr>
          <p:nvPr/>
        </p:nvSpPr>
        <p:spPr bwMode="auto">
          <a:xfrm>
            <a:off x="0" y="1052513"/>
            <a:ext cx="9144000" cy="4229100"/>
          </a:xfrm>
          <a:prstGeom prst="rect">
            <a:avLst/>
          </a:prstGeom>
          <a:noFill/>
          <a:ln w="9525">
            <a:noFill/>
            <a:miter lim="800000"/>
            <a:headEnd/>
            <a:tailEnd/>
          </a:ln>
        </p:spPr>
        <p:txBody>
          <a:bodyPr/>
          <a:lstStyle/>
          <a:p>
            <a:pPr marL="342900" indent="-342900">
              <a:spcBef>
                <a:spcPct val="20000"/>
              </a:spcBef>
              <a:buFont typeface="Arial" charset="0"/>
              <a:buChar char="•"/>
            </a:pPr>
            <a:endParaRPr lang="en-ZA" sz="1600">
              <a:latin typeface="Arial Black" pitchFamily="34" charset="0"/>
            </a:endParaRPr>
          </a:p>
        </p:txBody>
      </p:sp>
      <p:sp>
        <p:nvSpPr>
          <p:cNvPr id="58375" name="Rectangle 8"/>
          <p:cNvSpPr>
            <a:spLocks noChangeArrowheads="1"/>
          </p:cNvSpPr>
          <p:nvPr/>
        </p:nvSpPr>
        <p:spPr bwMode="auto">
          <a:xfrm>
            <a:off x="250825" y="1330325"/>
            <a:ext cx="8424863" cy="3756025"/>
          </a:xfrm>
          <a:prstGeom prst="rect">
            <a:avLst/>
          </a:prstGeom>
          <a:noFill/>
          <a:ln w="9525">
            <a:noFill/>
            <a:miter lim="800000"/>
            <a:headEnd/>
            <a:tailEnd/>
          </a:ln>
        </p:spPr>
        <p:txBody>
          <a:bodyPr anchor="ctr">
            <a:spAutoFit/>
          </a:bodyPr>
          <a:lstStyle/>
          <a:p>
            <a:endParaRPr lang="en-ZA" sz="1400">
              <a:latin typeface="Arial Black" pitchFamily="34" charset="0"/>
            </a:endParaRPr>
          </a:p>
          <a:p>
            <a:r>
              <a:rPr lang="en-ZA" sz="1400">
                <a:latin typeface="Arial Black" pitchFamily="34" charset="0"/>
              </a:rPr>
              <a:t>The implementation of the Policy Framework and Strategy for Rehabilitation and Disability requires detailed analysis of the readiness of districts to implement it and a full costing prior to the allocation of resources and therefore a change in approach was adopted. This change was required to avoid expenditure not planned for and disorganised service delivery. </a:t>
            </a:r>
          </a:p>
          <a:p>
            <a:pPr>
              <a:buFont typeface="Arial" charset="0"/>
              <a:buChar char="•"/>
            </a:pPr>
            <a:endParaRPr lang="en-ZA" sz="1400">
              <a:latin typeface="Arial Black" pitchFamily="34" charset="0"/>
            </a:endParaRPr>
          </a:p>
          <a:p>
            <a:pPr>
              <a:buFont typeface="Arial" charset="0"/>
              <a:buChar char="•"/>
            </a:pPr>
            <a:r>
              <a:rPr lang="en-ZA" sz="1400">
                <a:latin typeface="Arial Black" pitchFamily="34" charset="0"/>
              </a:rPr>
              <a:t>A strategy to improve cataract surgery service delivery was developed and presented to provinces for consideration. A costing of the strategy will be done prior to implementation. </a:t>
            </a:r>
          </a:p>
          <a:p>
            <a:pPr>
              <a:buFont typeface="Arial" charset="0"/>
              <a:buChar char="•"/>
            </a:pPr>
            <a:endParaRPr lang="en-ZA" sz="1400">
              <a:latin typeface="Arial Black" pitchFamily="34" charset="0"/>
            </a:endParaRPr>
          </a:p>
          <a:p>
            <a:endParaRPr lang="en-ZA" sz="1400">
              <a:latin typeface="Arial Black" pitchFamily="34" charset="0"/>
            </a:endParaRPr>
          </a:p>
          <a:p>
            <a:pPr>
              <a:buFont typeface="Arial" charset="0"/>
              <a:buChar char="•"/>
            </a:pPr>
            <a:r>
              <a:rPr lang="en-ZA" sz="1400">
                <a:latin typeface="Arial Black" pitchFamily="34" charset="0"/>
              </a:rPr>
              <a:t>The testing of salt content in foods will be done in the 2016/17 financial year. </a:t>
            </a:r>
          </a:p>
          <a:p>
            <a:pPr algn="just">
              <a:buFontTx/>
              <a:buChar char="•"/>
            </a:pPr>
            <a:endParaRPr lang="en-ZA" sz="1400">
              <a:latin typeface="Arial Black" pitchFamily="34" charset="0"/>
            </a:endParaRPr>
          </a:p>
          <a:p>
            <a:pPr algn="just">
              <a:buFontTx/>
              <a:buChar char="•"/>
            </a:pPr>
            <a:endParaRPr lang="en-ZA" sz="1400">
              <a:latin typeface="Arial Black" pitchFamily="34" charset="0"/>
            </a:endParaRPr>
          </a:p>
          <a:p>
            <a:pPr algn="just">
              <a:buFontTx/>
              <a:buChar char="•"/>
            </a:pPr>
            <a:endParaRPr lang="en-ZA" sz="1400">
              <a:latin typeface="Arial Black" pitchFamily="34" charset="0"/>
            </a:endParaRPr>
          </a:p>
          <a:p>
            <a:pPr algn="just"/>
            <a:endParaRPr lang="en-ZA" sz="1400">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5 :  HOSPITALS, TERTIARY SERVICES AND WORKFORCE DEVELOPMENT  </a:t>
            </a:r>
          </a:p>
          <a:p>
            <a:pPr algn="ctr" eaLnBrk="1" hangingPunct="1">
              <a:defRPr/>
            </a:pPr>
            <a:r>
              <a:rPr lang="en-ZA" sz="2400" b="1" dirty="0">
                <a:solidFill>
                  <a:schemeClr val="tx1"/>
                </a:solidFill>
                <a:latin typeface="Arial Black" pitchFamily="34" charset="0"/>
              </a:rPr>
              <a:t> </a:t>
            </a:r>
          </a:p>
        </p:txBody>
      </p:sp>
      <p:sp>
        <p:nvSpPr>
          <p:cNvPr id="59398" name="Slide Number Placeholder 19"/>
          <p:cNvSpPr txBox="1">
            <a:spLocks/>
          </p:cNvSpPr>
          <p:nvPr/>
        </p:nvSpPr>
        <p:spPr bwMode="auto">
          <a:xfrm>
            <a:off x="4356100" y="6092825"/>
            <a:ext cx="2133600" cy="365125"/>
          </a:xfrm>
          <a:prstGeom prst="rect">
            <a:avLst/>
          </a:prstGeom>
          <a:noFill/>
          <a:ln w="9525">
            <a:noFill/>
            <a:miter lim="800000"/>
            <a:headEnd/>
            <a:tailEnd/>
          </a:ln>
        </p:spPr>
        <p:txBody>
          <a:bodyPr/>
          <a:lstStyle/>
          <a:p>
            <a:pPr eaLnBrk="1" hangingPunct="1"/>
            <a:r>
              <a:rPr lang="en-US"/>
              <a:t>52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3779838" y="6165850"/>
            <a:ext cx="1981200" cy="365125"/>
          </a:xfrm>
          <a:noFill/>
          <a:ln>
            <a:miter lim="800000"/>
            <a:headEnd/>
            <a:tailEnd/>
          </a:ln>
        </p:spPr>
        <p:txBody>
          <a:bodyPr/>
          <a:lstStyle/>
          <a:p>
            <a:pPr algn="ctr"/>
            <a:fld id="{DEAF9960-ABCA-4D87-86D7-0AF6C2382E10}" type="slidenum">
              <a:rPr lang="en-ZA" smtClean="0"/>
              <a:pPr algn="ctr"/>
              <a:t>53</a:t>
            </a:fld>
            <a:endParaRPr lang="en-ZA" smtClean="0"/>
          </a:p>
        </p:txBody>
      </p:sp>
      <p:sp>
        <p:nvSpPr>
          <p:cNvPr id="6041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200" b="1" smtClean="0">
                <a:solidFill>
                  <a:schemeClr val="bg1"/>
                </a:solidFill>
              </a:rPr>
              <a:t>Programme 5</a:t>
            </a:r>
            <a:r>
              <a:rPr lang="en-ZA" sz="2000" smtClean="0">
                <a:solidFill>
                  <a:schemeClr val="bg1"/>
                </a:solidFill>
              </a:rPr>
              <a:t/>
            </a:r>
            <a:br>
              <a:rPr lang="en-ZA" sz="2000" smtClean="0">
                <a:solidFill>
                  <a:schemeClr val="bg1"/>
                </a:solidFill>
              </a:rPr>
            </a:br>
            <a:endParaRPr lang="en-ZA" smtClean="0">
              <a:solidFill>
                <a:schemeClr val="bg1"/>
              </a:solidFill>
            </a:endParaRPr>
          </a:p>
        </p:txBody>
      </p:sp>
      <p:sp>
        <p:nvSpPr>
          <p:cNvPr id="5" name="Content Placeholder 2"/>
          <p:cNvSpPr txBox="1">
            <a:spLocks/>
          </p:cNvSpPr>
          <p:nvPr/>
        </p:nvSpPr>
        <p:spPr bwMode="auto">
          <a:xfrm>
            <a:off x="457200" y="1219200"/>
            <a:ext cx="8229600" cy="4370388"/>
          </a:xfrm>
          <a:prstGeom prst="rect">
            <a:avLst/>
          </a:prstGeom>
          <a:noFill/>
          <a:ln>
            <a:miter lim="800000"/>
            <a:headEnd/>
            <a:tailEnd/>
          </a:ln>
        </p:spPr>
        <p:txBody>
          <a:bodyPr/>
          <a:lstStyle/>
          <a:p>
            <a:pPr marL="342900" indent="-342900">
              <a:spcBef>
                <a:spcPct val="20000"/>
              </a:spcBef>
              <a:buFont typeface="Arial" charset="0"/>
              <a:buChar char="•"/>
              <a:defRPr/>
            </a:pPr>
            <a:r>
              <a:rPr lang="en-ZA" sz="1400">
                <a:solidFill>
                  <a:srgbClr val="000000"/>
                </a:solidFill>
                <a:latin typeface="Arial Black" pitchFamily="34" charset="0"/>
                <a:cs typeface="+mn-cs"/>
              </a:rPr>
              <a:t>1000 facilities benchmarked against PHC staffing normative guides</a:t>
            </a:r>
          </a:p>
          <a:p>
            <a:pPr marL="342900" indent="-342900">
              <a:spcBef>
                <a:spcPct val="20000"/>
              </a:spcBef>
              <a:buFont typeface="Arial" charset="0"/>
              <a:buChar char="•"/>
              <a:defRPr/>
            </a:pPr>
            <a:endParaRPr lang="en-ZA" sz="1400">
              <a:solidFill>
                <a:srgbClr val="000000"/>
              </a:solidFill>
              <a:latin typeface="Arial Black" pitchFamily="34" charset="0"/>
              <a:cs typeface="+mn-cs"/>
            </a:endParaRPr>
          </a:p>
          <a:p>
            <a:pPr marL="342900" indent="-342900">
              <a:spcBef>
                <a:spcPct val="20000"/>
              </a:spcBef>
              <a:buFont typeface="Arial" charset="0"/>
              <a:buChar char="•"/>
              <a:defRPr/>
            </a:pPr>
            <a:r>
              <a:rPr lang="en-ZA" sz="1400">
                <a:solidFill>
                  <a:srgbClr val="000000"/>
                </a:solidFill>
                <a:latin typeface="Arial Black" pitchFamily="34" charset="0"/>
                <a:cs typeface="+mn-cs"/>
              </a:rPr>
              <a:t>Coaching mentoring and training programme for health managers developed </a:t>
            </a:r>
          </a:p>
          <a:p>
            <a:pPr marL="342900" indent="-342900">
              <a:spcBef>
                <a:spcPct val="20000"/>
              </a:spcBef>
              <a:buFont typeface="Arial" charset="0"/>
              <a:buChar char="•"/>
              <a:defRPr/>
            </a:pPr>
            <a:endParaRPr lang="en-ZA" sz="1400">
              <a:latin typeface="Arial Black" pitchFamily="34" charset="0"/>
              <a:cs typeface="+mn-cs"/>
            </a:endParaRPr>
          </a:p>
          <a:p>
            <a:pPr marL="342900" indent="-342900">
              <a:spcBef>
                <a:spcPct val="20000"/>
              </a:spcBef>
              <a:buFont typeface="Arial" charset="0"/>
              <a:buChar char="•"/>
              <a:defRPr/>
            </a:pPr>
            <a:r>
              <a:rPr lang="en-ZA" sz="1400">
                <a:latin typeface="Arial Black" pitchFamily="34" charset="0"/>
                <a:cs typeface="+mn-cs"/>
              </a:rPr>
              <a:t>Progress made in various health facilities infrastructure projects</a:t>
            </a:r>
          </a:p>
          <a:p>
            <a:pPr marL="342900" indent="-342900">
              <a:spcBef>
                <a:spcPct val="20000"/>
              </a:spcBef>
              <a:buFont typeface="Arial" charset="0"/>
              <a:buNone/>
              <a:defRPr/>
            </a:pPr>
            <a:endParaRPr lang="en-ZA" sz="1400">
              <a:latin typeface="Arial Black" pitchFamily="34" charset="0"/>
              <a:cs typeface="+mn-cs"/>
            </a:endParaRPr>
          </a:p>
          <a:p>
            <a:pPr marL="742950" lvl="1" indent="-285750">
              <a:spcBef>
                <a:spcPct val="20000"/>
              </a:spcBef>
              <a:buFont typeface="Arial" charset="0"/>
              <a:buChar char="–"/>
              <a:defRPr/>
            </a:pPr>
            <a:r>
              <a:rPr lang="en-ZA" sz="1400">
                <a:solidFill>
                  <a:srgbClr val="000000"/>
                </a:solidFill>
                <a:latin typeface="Arial Black" pitchFamily="34" charset="0"/>
                <a:cs typeface="+mn-cs"/>
              </a:rPr>
              <a:t>117 facilities maintained, repaired and/ or refurbished; and 81 facilities upgraded (target 198 facilities)</a:t>
            </a:r>
          </a:p>
          <a:p>
            <a:pPr marL="742950" lvl="1" indent="-285750">
              <a:spcBef>
                <a:spcPct val="20000"/>
              </a:spcBef>
              <a:buFont typeface="Arial" charset="0"/>
              <a:buChar char="–"/>
              <a:defRPr/>
            </a:pPr>
            <a:endParaRPr lang="en-ZA" sz="1400">
              <a:solidFill>
                <a:srgbClr val="000000"/>
              </a:solidFill>
              <a:latin typeface="Arial Black" pitchFamily="34" charset="0"/>
              <a:cs typeface="+mn-cs"/>
            </a:endParaRPr>
          </a:p>
          <a:p>
            <a:pPr marL="742950" lvl="1" indent="-285750">
              <a:spcBef>
                <a:spcPct val="20000"/>
              </a:spcBef>
              <a:buFont typeface="Arial" charset="0"/>
              <a:buChar char="–"/>
              <a:defRPr/>
            </a:pPr>
            <a:r>
              <a:rPr lang="en-ZA" sz="1400">
                <a:solidFill>
                  <a:srgbClr val="000000"/>
                </a:solidFill>
                <a:latin typeface="Arial Black" pitchFamily="34" charset="0"/>
                <a:cs typeface="+mn-cs"/>
              </a:rPr>
              <a:t>49 clinics and CHC’s constructed and revitalised against the 2015/16 target of 35 clinics/ CHCs </a:t>
            </a:r>
          </a:p>
          <a:p>
            <a:pPr marL="742950" lvl="1" indent="-285750">
              <a:spcBef>
                <a:spcPct val="20000"/>
              </a:spcBef>
              <a:buFont typeface="Arial" charset="0"/>
              <a:buChar char="–"/>
              <a:defRPr/>
            </a:pPr>
            <a:endParaRPr lang="en-ZA" sz="1400">
              <a:solidFill>
                <a:srgbClr val="000000"/>
              </a:solidFill>
              <a:latin typeface="Arial Black" pitchFamily="34" charset="0"/>
              <a:cs typeface="+mn-cs"/>
            </a:endParaRPr>
          </a:p>
          <a:p>
            <a:pPr marL="742950" lvl="1" indent="-285750">
              <a:spcBef>
                <a:spcPct val="20000"/>
              </a:spcBef>
              <a:buFont typeface="Arial" charset="0"/>
              <a:buChar char="–"/>
              <a:defRPr/>
            </a:pPr>
            <a:r>
              <a:rPr lang="en-ZA" sz="1400">
                <a:solidFill>
                  <a:srgbClr val="000000"/>
                </a:solidFill>
                <a:latin typeface="Arial Black" pitchFamily="34" charset="0"/>
                <a:cs typeface="+mn-cs"/>
              </a:rPr>
              <a:t>78 doctor consulting rooms constructed and complied against the 2015/16 target of 37 new facilities</a:t>
            </a:r>
          </a:p>
          <a:p>
            <a:pPr marL="742950" lvl="1" indent="-285750">
              <a:spcBef>
                <a:spcPct val="20000"/>
              </a:spcBef>
              <a:buFont typeface="Arial" charset="0"/>
              <a:buChar char="–"/>
              <a:defRPr/>
            </a:pPr>
            <a:endParaRPr lang="en-ZA" sz="1400">
              <a:solidFill>
                <a:srgbClr val="000000"/>
              </a:solidFill>
              <a:latin typeface="Arial Black" pitchFamily="34" charset="0"/>
              <a:cs typeface="+mn-cs"/>
            </a:endParaRPr>
          </a:p>
          <a:p>
            <a:pPr marL="342900" indent="-342900">
              <a:spcBef>
                <a:spcPct val="20000"/>
              </a:spcBef>
              <a:buFont typeface="Arial" charset="0"/>
              <a:buChar char="•"/>
              <a:defRPr/>
            </a:pPr>
            <a:r>
              <a:rPr lang="en-ZA" sz="1400">
                <a:solidFill>
                  <a:srgbClr val="000000"/>
                </a:solidFill>
                <a:latin typeface="Arial Black" pitchFamily="34" charset="0"/>
                <a:cs typeface="+mn-cs"/>
              </a:rPr>
              <a:t>16 140 food tests were performed against the 2015/16 target of 4 000 tests</a:t>
            </a:r>
          </a:p>
          <a:p>
            <a:pPr marL="742950" lvl="1" indent="-285750">
              <a:spcBef>
                <a:spcPct val="20000"/>
              </a:spcBef>
              <a:buFont typeface="Arial" charset="0"/>
              <a:buChar char="–"/>
              <a:defRPr/>
            </a:pPr>
            <a:endParaRPr lang="en-ZA" sz="1400">
              <a:solidFill>
                <a:srgbClr val="000000"/>
              </a:solidFill>
              <a:latin typeface="Arial Black" pitchFamily="34" charset="0"/>
              <a:cs typeface="+mn-cs"/>
            </a:endParaRPr>
          </a:p>
          <a:p>
            <a:pPr marL="742950" lvl="1" indent="-285750">
              <a:spcBef>
                <a:spcPct val="20000"/>
              </a:spcBef>
              <a:buFont typeface="Arial" charset="0"/>
              <a:buChar char="–"/>
              <a:defRPr/>
            </a:pPr>
            <a:endParaRPr lang="en-ZA" sz="1400">
              <a:latin typeface="Arial Black" pitchFamily="34" charset="0"/>
              <a:cs typeface="+mn-cs"/>
            </a:endParaRPr>
          </a:p>
          <a:p>
            <a:pPr marL="742950" lvl="1" indent="-285750">
              <a:spcBef>
                <a:spcPct val="20000"/>
              </a:spcBef>
              <a:buFont typeface="Arial" charset="0"/>
              <a:buChar char="–"/>
              <a:defRPr/>
            </a:pPr>
            <a:endParaRPr lang="en-ZA" sz="1400" dirty="0">
              <a:latin typeface="Arial Black" pitchFamily="34" charset="0"/>
              <a:cs typeface="+mn-cs"/>
            </a:endParaRPr>
          </a:p>
        </p:txBody>
      </p:sp>
      <p:sp>
        <p:nvSpPr>
          <p:cNvPr id="60421" name="Content Placeholder 5"/>
          <p:cNvSpPr>
            <a:spLocks noGrp="1"/>
          </p:cNvSpPr>
          <p:nvPr>
            <p:ph sz="quarter" idx="1"/>
          </p:nvPr>
        </p:nvSpPr>
        <p:spPr bwMode="auto">
          <a:xfrm>
            <a:off x="457200" y="1219200"/>
            <a:ext cx="8229600" cy="4937125"/>
          </a:xfrm>
          <a:noFill/>
          <a:ln>
            <a:miter lim="800000"/>
            <a:headEnd/>
            <a:tailEnd/>
          </a:ln>
        </p:spPr>
        <p:txBody>
          <a:bodyPr vert="horz" wrap="square" lIns="91440" tIns="45720" rIns="91440" bIns="45720" numCol="1" anchor="t" anchorCtr="0" compatLnSpc="1">
            <a:prstTxWarp prst="textNoShape">
              <a:avLst/>
            </a:prstTxWarp>
          </a:bodyPr>
          <a:lstStyle/>
          <a:p>
            <a:endParaRPr lang="en-ZA" smtClean="0"/>
          </a:p>
          <a:p>
            <a:pPr>
              <a:buFont typeface="Arial" charset="0"/>
              <a:buNone/>
            </a:pPr>
            <a:endParaRPr lang="en-ZA"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144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242888"/>
            <a:ext cx="7308850" cy="990601"/>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87425"/>
          <a:ext cx="9144000" cy="3340100"/>
        </p:xfrm>
        <a:graphic>
          <a:graphicData uri="http://schemas.openxmlformats.org/drawingml/2006/table">
            <a:tbl>
              <a:tblPr firstRow="1" bandRow="1">
                <a:tableStyleId>{5C22544A-7EE6-4342-B048-85BDC9FD1C3A}</a:tableStyleId>
              </a:tblPr>
              <a:tblGrid>
                <a:gridCol w="2339752"/>
                <a:gridCol w="2376264"/>
                <a:gridCol w="1944216"/>
                <a:gridCol w="2483768"/>
              </a:tblGrid>
              <a:tr h="444155">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909394">
                <a:tc>
                  <a:txBody>
                    <a:bodyPr/>
                    <a:lstStyle/>
                    <a:p>
                      <a:r>
                        <a:rPr lang="en-ZA" sz="1000" kern="1200" baseline="0" dirty="0" smtClean="0">
                          <a:solidFill>
                            <a:schemeClr val="dk1"/>
                          </a:solidFill>
                          <a:latin typeface="Arial Black" pitchFamily="34" charset="0"/>
                          <a:ea typeface="+mn-ea"/>
                          <a:cs typeface="+mn-cs"/>
                        </a:rPr>
                        <a:t>Increase capacity of central hospitals to strengthen local decision making and accountability to facilitate semi-autonomy of 10 central hospital</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central </a:t>
                      </a:r>
                    </a:p>
                    <a:p>
                      <a:r>
                        <a:rPr lang="en-ZA" sz="1000" kern="1200" baseline="0" dirty="0" smtClean="0">
                          <a:solidFill>
                            <a:schemeClr val="dk1"/>
                          </a:solidFill>
                          <a:latin typeface="Arial Black" pitchFamily="34" charset="0"/>
                          <a:ea typeface="+mn-ea"/>
                          <a:cs typeface="+mn-cs"/>
                        </a:rPr>
                        <a:t>hospitals with full </a:t>
                      </a:r>
                    </a:p>
                    <a:p>
                      <a:r>
                        <a:rPr lang="en-ZA" sz="1000" kern="1200" baseline="0" dirty="0" smtClean="0">
                          <a:solidFill>
                            <a:schemeClr val="dk1"/>
                          </a:solidFill>
                          <a:latin typeface="Arial Black" pitchFamily="34" charset="0"/>
                          <a:ea typeface="+mn-ea"/>
                          <a:cs typeface="+mn-cs"/>
                        </a:rPr>
                        <a:t>delegated authority 	</a:t>
                      </a:r>
                    </a:p>
                    <a:p>
                      <a:r>
                        <a:rPr lang="en-ZA" sz="1000" kern="1200" baseline="0" dirty="0" smtClean="0">
                          <a:solidFill>
                            <a:schemeClr val="dk1"/>
                          </a:solidFill>
                          <a:latin typeface="Arial Black" pitchFamily="34" charset="0"/>
                          <a:ea typeface="+mn-ea"/>
                          <a:cs typeface="+mn-cs"/>
                        </a:rPr>
                        <a:t>	</a:t>
                      </a:r>
                    </a:p>
                    <a:p>
                      <a:endParaRPr lang="en-ZA" sz="1000" dirty="0">
                        <a:latin typeface="Arial Black" pitchFamily="34" charset="0"/>
                      </a:endParaRPr>
                    </a:p>
                  </a:txBody>
                  <a:tcPr marL="0" marR="0" marT="0" marB="0"/>
                </a:tc>
                <a:tc>
                  <a:txBody>
                    <a:bodyPr/>
                    <a:lstStyle/>
                    <a:p>
                      <a:r>
                        <a:rPr lang="en-ZA" sz="1000" baseline="0" dirty="0" smtClean="0">
                          <a:solidFill>
                            <a:srgbClr val="000000"/>
                          </a:solidFill>
                          <a:latin typeface="Arial Black" pitchFamily="34" charset="0"/>
                        </a:rPr>
                        <a:t>10 central hospitals with full delegated authority 		</a:t>
                      </a:r>
                    </a:p>
                  </a:txBody>
                  <a:tcPr marL="0" marR="0" marT="0" marB="0"/>
                </a:tc>
                <a:tc>
                  <a:txBody>
                    <a:bodyPr/>
                    <a:lstStyle/>
                    <a:p>
                      <a:r>
                        <a:rPr lang="en-ZA" sz="1000" baseline="0" dirty="0" smtClean="0">
                          <a:solidFill>
                            <a:srgbClr val="000000"/>
                          </a:solidFill>
                          <a:latin typeface="Arial Black" pitchFamily="34" charset="0"/>
                        </a:rPr>
                        <a:t>An assessment of the current capacity of the central hospitals was conducted. A draft organisational structure for central hospitals was presented to the NHC for approval 	</a:t>
                      </a:r>
                    </a:p>
                  </a:txBody>
                  <a:tcPr marL="68580" marR="68580" marT="0" marB="0">
                    <a:solidFill>
                      <a:schemeClr val="accent1">
                        <a:lumMod val="20000"/>
                        <a:lumOff val="80000"/>
                      </a:schemeClr>
                    </a:solidFill>
                  </a:tcPr>
                </a:tc>
              </a:tr>
              <a:tr h="897084">
                <a:tc>
                  <a:txBody>
                    <a:bodyPr/>
                    <a:lstStyle/>
                    <a:p>
                      <a:r>
                        <a:rPr lang="en-ZA" sz="1000" kern="1200" baseline="0" dirty="0" smtClean="0">
                          <a:solidFill>
                            <a:schemeClr val="dk1"/>
                          </a:solidFill>
                          <a:latin typeface="Arial Black" pitchFamily="34" charset="0"/>
                          <a:ea typeface="+mn-ea"/>
                          <a:cs typeface="+mn-cs"/>
                        </a:rPr>
                        <a:t>Ensure equitable access to tertiary service through implementation of the National Tertiary services plan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gazetted Tertiary hospitals providing the full package of Tertiary1 Services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4 additional tertiary hospitals (Pietersburg, Frere, Kimberley and </a:t>
                      </a:r>
                      <a:r>
                        <a:rPr lang="en-ZA" sz="1000" kern="1200" baseline="0" dirty="0" err="1" smtClean="0">
                          <a:solidFill>
                            <a:schemeClr val="dk1"/>
                          </a:solidFill>
                          <a:latin typeface="Arial Black" pitchFamily="34" charset="0"/>
                          <a:ea typeface="+mn-ea"/>
                          <a:cs typeface="+mn-cs"/>
                        </a:rPr>
                        <a:t>Ngwelezana</a:t>
                      </a:r>
                      <a:r>
                        <a:rPr lang="en-ZA" sz="1000" kern="1200" baseline="0" dirty="0" smtClean="0">
                          <a:solidFill>
                            <a:schemeClr val="dk1"/>
                          </a:solidFill>
                          <a:latin typeface="Arial Black" pitchFamily="34" charset="0"/>
                          <a:ea typeface="+mn-ea"/>
                          <a:cs typeface="+mn-cs"/>
                        </a:rPr>
                        <a:t>) providing the full package of Tertiary 1 services 		</a:t>
                      </a:r>
                    </a:p>
                  </a:txBody>
                  <a:tcPr marL="0" marR="0" marT="0" marB="0"/>
                </a:tc>
                <a:tc>
                  <a:txBody>
                    <a:bodyPr/>
                    <a:lstStyle/>
                    <a:p>
                      <a:r>
                        <a:rPr lang="en-ZA" sz="1000" kern="1200" baseline="0" dirty="0" smtClean="0">
                          <a:solidFill>
                            <a:schemeClr val="dk1"/>
                          </a:solidFill>
                          <a:latin typeface="Arial Black" pitchFamily="34" charset="0"/>
                          <a:ea typeface="+mn-ea"/>
                          <a:cs typeface="+mn-cs"/>
                        </a:rPr>
                        <a:t>0</a:t>
                      </a:r>
                    </a:p>
                  </a:txBody>
                  <a:tcPr marL="68580" marR="68580" marT="0" marB="0">
                    <a:solidFill>
                      <a:schemeClr val="accent1">
                        <a:lumMod val="20000"/>
                        <a:lumOff val="80000"/>
                      </a:schemeClr>
                    </a:solidFill>
                  </a:tcPr>
                </a:tc>
              </a:tr>
              <a:tr h="938551">
                <a:tc>
                  <a:txBody>
                    <a:bodyPr/>
                    <a:lstStyle/>
                    <a:p>
                      <a:r>
                        <a:rPr lang="en-ZA" sz="1000" kern="1200" baseline="0" dirty="0" smtClean="0">
                          <a:solidFill>
                            <a:schemeClr val="dk1"/>
                          </a:solidFill>
                          <a:latin typeface="Arial Black" pitchFamily="34" charset="0"/>
                          <a:ea typeface="+mn-ea"/>
                          <a:cs typeface="+mn-cs"/>
                        </a:rPr>
                        <a:t>Ensure quality health care by improving compliance with National Core Standards at all Central, Tertiary, Regional and Specialised Hospitals 	</a:t>
                      </a:r>
                    </a:p>
                    <a:p>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Hospitals that comply fully with the National Core </a:t>
                      </a:r>
                    </a:p>
                    <a:p>
                      <a:r>
                        <a:rPr lang="en-ZA" sz="1000" kern="1200" baseline="0" dirty="0" smtClean="0">
                          <a:solidFill>
                            <a:schemeClr val="dk1"/>
                          </a:solidFill>
                          <a:latin typeface="Arial Black" pitchFamily="34" charset="0"/>
                          <a:ea typeface="+mn-ea"/>
                          <a:cs typeface="+mn-cs"/>
                        </a:rPr>
                        <a:t>Standards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Full compliance with the National Core Standards in 8 Central hospitals and 5 Tertiary Hospitals 	</a:t>
                      </a:r>
                    </a:p>
                  </a:txBody>
                  <a:tcPr marL="0" marR="0" marT="0" marB="0"/>
                </a:tc>
                <a:tc>
                  <a:txBody>
                    <a:bodyPr/>
                    <a:lstStyle/>
                    <a:p>
                      <a:r>
                        <a:rPr lang="en-ZA" sz="1000" kern="1200" baseline="0" dirty="0" smtClean="0">
                          <a:solidFill>
                            <a:schemeClr val="dk1"/>
                          </a:solidFill>
                          <a:latin typeface="Arial Black" pitchFamily="34" charset="0"/>
                          <a:ea typeface="+mn-ea"/>
                          <a:cs typeface="+mn-cs"/>
                        </a:rPr>
                        <a:t>2 hospitals obtained overall scores of 91% and 80% but did not meet 100% compliance on extreme measures and more than 90% compliance on vital measures 	</a:t>
                      </a:r>
                    </a:p>
                    <a:p>
                      <a:endParaRPr lang="en-ZA" sz="10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r>
            </a:tbl>
          </a:graphicData>
        </a:graphic>
      </p:graphicFrame>
      <p:sp>
        <p:nvSpPr>
          <p:cNvPr id="61473" name="Slide Number Placeholder 5"/>
          <p:cNvSpPr txBox="1">
            <a:spLocks/>
          </p:cNvSpPr>
          <p:nvPr/>
        </p:nvSpPr>
        <p:spPr bwMode="auto">
          <a:xfrm>
            <a:off x="3708400" y="6237288"/>
            <a:ext cx="1981200" cy="366712"/>
          </a:xfrm>
          <a:prstGeom prst="rect">
            <a:avLst/>
          </a:prstGeom>
          <a:noFill/>
          <a:ln w="9525">
            <a:noFill/>
            <a:miter lim="800000"/>
            <a:headEnd/>
            <a:tailEnd/>
          </a:ln>
        </p:spPr>
        <p:txBody>
          <a:bodyPr/>
          <a:lstStyle/>
          <a:p>
            <a:pPr algn="ctr"/>
            <a:fld id="{DD87C43E-1284-4193-A7A4-2640775C6067}" type="slidenum">
              <a:rPr lang="en-ZA"/>
              <a:pPr algn="ctr"/>
              <a:t>54</a:t>
            </a:fld>
            <a:endParaRPr lang="en-Z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246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22338"/>
          <a:ext cx="9144000" cy="3021012"/>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1113358">
                <a:tc>
                  <a:txBody>
                    <a:bodyPr/>
                    <a:lstStyle/>
                    <a:p>
                      <a:r>
                        <a:rPr lang="en-ZA" sz="1000" kern="1200" baseline="0" dirty="0" smtClean="0">
                          <a:solidFill>
                            <a:schemeClr val="dk1"/>
                          </a:solidFill>
                          <a:latin typeface="Arial Black" pitchFamily="34" charset="0"/>
                          <a:ea typeface="+mn-ea"/>
                          <a:cs typeface="+mn-cs"/>
                        </a:rPr>
                        <a:t>Develop and implement health workforce staffing norms and standards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Develop guidelines for HRH norms and standards using the WISN methodology	</a:t>
                      </a:r>
                    </a:p>
                  </a:txBody>
                  <a:tcPr marL="0" marR="0" marT="0" marB="0"/>
                </a:tc>
                <a:tc>
                  <a:txBody>
                    <a:bodyPr/>
                    <a:lstStyle/>
                    <a:p>
                      <a:r>
                        <a:rPr lang="en-ZA" sz="1000" baseline="0" dirty="0" smtClean="0">
                          <a:solidFill>
                            <a:srgbClr val="000000"/>
                          </a:solidFill>
                          <a:latin typeface="Arial Black" pitchFamily="34" charset="0"/>
                        </a:rPr>
                        <a:t>Guidelines for HRH Norms for District and specialised hospitals developed. 	</a:t>
                      </a:r>
                    </a:p>
                  </a:txBody>
                  <a:tcPr marL="0" marR="0" marT="0" marB="0"/>
                </a:tc>
                <a:tc>
                  <a:txBody>
                    <a:bodyPr/>
                    <a:lstStyle/>
                    <a:p>
                      <a:pPr algn="l"/>
                      <a:r>
                        <a:rPr lang="en-ZA" sz="1000" baseline="0" dirty="0" smtClean="0">
                          <a:solidFill>
                            <a:srgbClr val="000000"/>
                          </a:solidFill>
                          <a:latin typeface="Arial Black" pitchFamily="34" charset="0"/>
                        </a:rPr>
                        <a:t>Auditing of services and activities of various cadres (health professionals) per functional area was completed in the sampled hospitals and thereafter the process to build consensus on standards commenced 	</a:t>
                      </a:r>
                    </a:p>
                  </a:txBody>
                  <a:tcPr marL="68580" marR="68580" marT="0" marB="0"/>
                </a:tc>
              </a:tr>
              <a:tr h="409262">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endParaRPr lang="en-ZA" sz="1000" dirty="0">
                        <a:latin typeface="Arial Black" pitchFamily="34" charset="0"/>
                      </a:endParaRPr>
                    </a:p>
                  </a:txBody>
                  <a:tcPr marL="0" marR="0" marT="0" marB="0"/>
                </a:tc>
                <a:tc>
                  <a:txBody>
                    <a:bodyPr/>
                    <a:lstStyle/>
                    <a:p>
                      <a:r>
                        <a:rPr lang="en-ZA" sz="1000" baseline="0" dirty="0" smtClean="0">
                          <a:solidFill>
                            <a:srgbClr val="000000"/>
                          </a:solidFill>
                          <a:latin typeface="Arial Black" pitchFamily="34" charset="0"/>
                        </a:rPr>
                        <a:t>Tertiary, Regional and Central Hospital managers oriented on the WISN tool and methodology 	</a:t>
                      </a:r>
                    </a:p>
                  </a:txBody>
                  <a:tcPr marL="0" marR="0" marT="0" marB="0"/>
                </a:tc>
                <a:tc>
                  <a:txBody>
                    <a:bodyPr/>
                    <a:lstStyle/>
                    <a:p>
                      <a:r>
                        <a:rPr lang="en-ZA" sz="1000" baseline="0" dirty="0" smtClean="0">
                          <a:solidFill>
                            <a:srgbClr val="000000"/>
                          </a:solidFill>
                          <a:latin typeface="Arial Black" pitchFamily="34" charset="0"/>
                        </a:rPr>
                        <a:t>Tertiary, Regional and Central Hospital managers were oriented on WISN tool &amp; methodology 	</a:t>
                      </a:r>
                    </a:p>
                  </a:txBody>
                  <a:tcPr marL="68580" marR="68580" marT="0" marB="0"/>
                </a:tc>
              </a:tr>
              <a:tr h="688060">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facilities </a:t>
                      </a:r>
                    </a:p>
                    <a:p>
                      <a:r>
                        <a:rPr lang="en-ZA" sz="1000" kern="1200" baseline="0" dirty="0" smtClean="0">
                          <a:solidFill>
                            <a:schemeClr val="dk1"/>
                          </a:solidFill>
                          <a:latin typeface="Arial Black" pitchFamily="34" charset="0"/>
                          <a:ea typeface="+mn-ea"/>
                          <a:cs typeface="+mn-cs"/>
                        </a:rPr>
                        <a:t>benchmarked against </a:t>
                      </a:r>
                    </a:p>
                    <a:p>
                      <a:r>
                        <a:rPr lang="en-ZA" sz="1000" kern="1200" baseline="0" dirty="0" smtClean="0">
                          <a:solidFill>
                            <a:schemeClr val="dk1"/>
                          </a:solidFill>
                          <a:latin typeface="Arial Black" pitchFamily="34" charset="0"/>
                          <a:ea typeface="+mn-ea"/>
                          <a:cs typeface="+mn-cs"/>
                        </a:rPr>
                        <a:t>PHC staffing normative guides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1 000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1 000 	</a:t>
                      </a:r>
                    </a:p>
                    <a:p>
                      <a:endParaRPr lang="en-ZA" sz="1000" kern="1200" baseline="0" dirty="0" smtClean="0">
                        <a:solidFill>
                          <a:schemeClr val="dk1"/>
                        </a:solidFill>
                        <a:latin typeface="Arial Black" pitchFamily="34" charset="0"/>
                        <a:ea typeface="+mn-ea"/>
                        <a:cs typeface="+mn-cs"/>
                      </a:endParaRPr>
                    </a:p>
                  </a:txBody>
                  <a:tcPr marL="68580" marR="68580" marT="0" marB="0"/>
                </a:tc>
              </a:tr>
            </a:tbl>
          </a:graphicData>
        </a:graphic>
      </p:graphicFrame>
      <p:sp>
        <p:nvSpPr>
          <p:cNvPr id="62497" name="Slide Number Placeholder 5"/>
          <p:cNvSpPr txBox="1">
            <a:spLocks/>
          </p:cNvSpPr>
          <p:nvPr/>
        </p:nvSpPr>
        <p:spPr bwMode="auto">
          <a:xfrm>
            <a:off x="3708400" y="6237288"/>
            <a:ext cx="1981200" cy="366712"/>
          </a:xfrm>
          <a:prstGeom prst="rect">
            <a:avLst/>
          </a:prstGeom>
          <a:noFill/>
          <a:ln w="9525">
            <a:noFill/>
            <a:miter lim="800000"/>
            <a:headEnd/>
            <a:tailEnd/>
          </a:ln>
        </p:spPr>
        <p:txBody>
          <a:bodyPr/>
          <a:lstStyle/>
          <a:p>
            <a:pPr algn="ctr"/>
            <a:fld id="{361BE9D6-539E-48AE-BD6B-A73AD96BF4A2}" type="slidenum">
              <a:rPr lang="en-ZA"/>
              <a:pPr algn="ctr"/>
              <a:t>55</a:t>
            </a:fld>
            <a:endParaRPr lang="en-Z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349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200150"/>
          <a:ext cx="9144000" cy="3021013"/>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2015/20156	</a:t>
                      </a:r>
                    </a:p>
                  </a:txBody>
                  <a:tcPr/>
                </a:tc>
              </a:tr>
              <a:tr h="492449">
                <a:tc rowSpan="3">
                  <a:txBody>
                    <a:bodyPr/>
                    <a:lstStyle/>
                    <a:p>
                      <a:r>
                        <a:rPr lang="en-ZA" sz="1000" kern="1200" baseline="0" dirty="0" smtClean="0">
                          <a:solidFill>
                            <a:schemeClr val="dk1"/>
                          </a:solidFill>
                          <a:latin typeface="Arial Black" pitchFamily="34" charset="0"/>
                          <a:ea typeface="+mn-ea"/>
                          <a:cs typeface="+mn-cs"/>
                        </a:rPr>
                        <a:t>Professionalise Nursing Training and Practice through implementation of the objectives of the Nursing Strategy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Public Nursing colleges offering new Nursing programmes (in line with National Qualifications Framework) 	</a:t>
                      </a:r>
                    </a:p>
                  </a:txBody>
                  <a:tcPr marL="0" marR="0" marT="0" marB="0"/>
                </a:tc>
                <a:tc>
                  <a:txBody>
                    <a:bodyPr/>
                    <a:lstStyle/>
                    <a:p>
                      <a:r>
                        <a:rPr lang="en-ZA" sz="1000" kern="1200" baseline="0" dirty="0" smtClean="0">
                          <a:solidFill>
                            <a:schemeClr val="dk1"/>
                          </a:solidFill>
                          <a:latin typeface="Arial Black" pitchFamily="34" charset="0"/>
                          <a:ea typeface="+mn-ea"/>
                          <a:cs typeface="+mn-cs"/>
                        </a:rPr>
                        <a:t>A national policy for nursing education developed in the </a:t>
                      </a:r>
                    </a:p>
                    <a:p>
                      <a:r>
                        <a:rPr lang="en-ZA" sz="1000" kern="1200" baseline="0" dirty="0" smtClean="0">
                          <a:solidFill>
                            <a:schemeClr val="dk1"/>
                          </a:solidFill>
                          <a:latin typeface="Arial Black" pitchFamily="34" charset="0"/>
                          <a:ea typeface="+mn-ea"/>
                          <a:cs typeface="+mn-cs"/>
                        </a:rPr>
                        <a:t>context of bedside training 	</a:t>
                      </a:r>
                    </a:p>
                  </a:txBody>
                  <a:tcPr marL="0" marR="0" marT="0" marB="0"/>
                </a:tc>
                <a:tc>
                  <a:txBody>
                    <a:bodyPr/>
                    <a:lstStyle/>
                    <a:p>
                      <a:r>
                        <a:rPr lang="en-ZA" sz="1000" kern="1200" baseline="0" dirty="0" smtClean="0">
                          <a:solidFill>
                            <a:schemeClr val="dk1"/>
                          </a:solidFill>
                          <a:latin typeface="Arial Black" pitchFamily="34" charset="0"/>
                          <a:ea typeface="+mn-ea"/>
                          <a:cs typeface="+mn-cs"/>
                        </a:rPr>
                        <a:t>A National Policy for Nursing Education and Training was developed and presented to National Health Council	</a:t>
                      </a:r>
                    </a:p>
                  </a:txBody>
                  <a:tcPr marL="68580" marR="68580" marT="0" marB="0"/>
                </a:tc>
              </a:tr>
              <a:tr h="409262">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Nursing and midwifery </a:t>
                      </a:r>
                    </a:p>
                    <a:p>
                      <a:r>
                        <a:rPr lang="en-ZA" sz="1000" kern="1200" baseline="0" dirty="0" smtClean="0">
                          <a:solidFill>
                            <a:schemeClr val="dk1"/>
                          </a:solidFill>
                          <a:latin typeface="Arial Black" pitchFamily="34" charset="0"/>
                          <a:ea typeface="+mn-ea"/>
                          <a:cs typeface="+mn-cs"/>
                        </a:rPr>
                        <a:t>educators’ training and development </a:t>
                      </a:r>
                    </a:p>
                    <a:p>
                      <a:r>
                        <a:rPr lang="en-ZA" sz="1000" kern="1200" baseline="0" dirty="0" smtClean="0">
                          <a:solidFill>
                            <a:schemeClr val="dk1"/>
                          </a:solidFill>
                          <a:latin typeface="Arial Black" pitchFamily="34" charset="0"/>
                          <a:ea typeface="+mn-ea"/>
                          <a:cs typeface="+mn-cs"/>
                        </a:rPr>
                        <a:t>programme 	</a:t>
                      </a:r>
                    </a:p>
                    <a:p>
                      <a:endParaRPr lang="en-ZA" sz="1000" dirty="0">
                        <a:latin typeface="Arial Black" pitchFamily="34" charset="0"/>
                      </a:endParaRPr>
                    </a:p>
                  </a:txBody>
                  <a:tcPr marL="0" marR="0" marT="0" marB="0"/>
                </a:tc>
                <a:tc>
                  <a:txBody>
                    <a:bodyPr/>
                    <a:lstStyle/>
                    <a:p>
                      <a:r>
                        <a:rPr lang="en-ZA" sz="1000" baseline="0" dirty="0" smtClean="0">
                          <a:solidFill>
                            <a:srgbClr val="000000"/>
                          </a:solidFill>
                          <a:latin typeface="Arial Black" pitchFamily="34" charset="0"/>
                        </a:rPr>
                        <a:t>A Nursing and midwifery educators’ training and development programme </a:t>
                      </a:r>
                    </a:p>
                    <a:p>
                      <a:r>
                        <a:rPr lang="en-ZA" sz="1000" baseline="0" dirty="0" smtClean="0">
                          <a:solidFill>
                            <a:srgbClr val="000000"/>
                          </a:solidFill>
                          <a:latin typeface="Arial Black" pitchFamily="34" charset="0"/>
                        </a:rPr>
                        <a:t>developed 		</a:t>
                      </a:r>
                    </a:p>
                  </a:txBody>
                  <a:tcPr marL="0" marR="0" marT="0" marB="0"/>
                </a:tc>
                <a:tc>
                  <a:txBody>
                    <a:bodyPr/>
                    <a:lstStyle/>
                    <a:p>
                      <a:pPr algn="l"/>
                      <a:r>
                        <a:rPr lang="en-ZA" sz="1000" baseline="0" dirty="0" smtClean="0">
                          <a:solidFill>
                            <a:srgbClr val="000000"/>
                          </a:solidFill>
                          <a:latin typeface="Arial Black" pitchFamily="34" charset="0"/>
                        </a:rPr>
                        <a:t>A Programme/ curriculum for capacity development for nursing and midwifery educators was developed	</a:t>
                      </a:r>
                    </a:p>
                  </a:txBody>
                  <a:tcPr marL="68580" marR="68580" marT="0" marB="0"/>
                </a:tc>
              </a:tr>
              <a:tr h="688060">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standardised </a:t>
                      </a:r>
                    </a:p>
                    <a:p>
                      <a:r>
                        <a:rPr lang="en-ZA" sz="1000" kern="1200" baseline="0" dirty="0" smtClean="0">
                          <a:solidFill>
                            <a:schemeClr val="dk1"/>
                          </a:solidFill>
                          <a:latin typeface="Arial Black" pitchFamily="34" charset="0"/>
                          <a:ea typeface="+mn-ea"/>
                          <a:cs typeface="+mn-cs"/>
                        </a:rPr>
                        <a:t>Nursing leadership </a:t>
                      </a:r>
                    </a:p>
                    <a:p>
                      <a:r>
                        <a:rPr lang="en-ZA" sz="1000" kern="1200" baseline="0" dirty="0" smtClean="0">
                          <a:solidFill>
                            <a:schemeClr val="dk1"/>
                          </a:solidFill>
                          <a:latin typeface="Arial Black" pitchFamily="34" charset="0"/>
                          <a:ea typeface="+mn-ea"/>
                          <a:cs typeface="+mn-cs"/>
                        </a:rPr>
                        <a:t>structure for Provincial </a:t>
                      </a:r>
                    </a:p>
                    <a:p>
                      <a:r>
                        <a:rPr lang="en-ZA" sz="1000" kern="1200" baseline="0" dirty="0" err="1" smtClean="0">
                          <a:solidFill>
                            <a:schemeClr val="dk1"/>
                          </a:solidFill>
                          <a:latin typeface="Arial Black" pitchFamily="34" charset="0"/>
                          <a:ea typeface="+mn-ea"/>
                          <a:cs typeface="+mn-cs"/>
                        </a:rPr>
                        <a:t>DoH</a:t>
                      </a:r>
                      <a:r>
                        <a:rPr lang="en-ZA" sz="1000" kern="1200" baseline="0" dirty="0" smtClean="0">
                          <a:solidFill>
                            <a:schemeClr val="dk1"/>
                          </a:solidFill>
                          <a:latin typeface="Arial Black" pitchFamily="34" charset="0"/>
                          <a:ea typeface="+mn-ea"/>
                          <a:cs typeface="+mn-cs"/>
                        </a:rPr>
                        <a:t>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provincial Nursing </a:t>
                      </a:r>
                    </a:p>
                    <a:p>
                      <a:r>
                        <a:rPr lang="en-ZA" sz="1000" kern="1200" baseline="0" dirty="0" smtClean="0">
                          <a:solidFill>
                            <a:schemeClr val="dk1"/>
                          </a:solidFill>
                          <a:latin typeface="Arial Black" pitchFamily="34" charset="0"/>
                          <a:ea typeface="+mn-ea"/>
                          <a:cs typeface="+mn-cs"/>
                        </a:rPr>
                        <a:t>structure to give authority </a:t>
                      </a:r>
                    </a:p>
                    <a:p>
                      <a:r>
                        <a:rPr lang="en-ZA" sz="1000" kern="1200" baseline="0" dirty="0" smtClean="0">
                          <a:solidFill>
                            <a:schemeClr val="dk1"/>
                          </a:solidFill>
                          <a:latin typeface="Arial Black" pitchFamily="34" charset="0"/>
                          <a:ea typeface="+mn-ea"/>
                          <a:cs typeface="+mn-cs"/>
                        </a:rPr>
                        <a:t>over nursing and midwifery </a:t>
                      </a:r>
                    </a:p>
                    <a:p>
                      <a:r>
                        <a:rPr lang="en-ZA" sz="1000" kern="1200" baseline="0" dirty="0" smtClean="0">
                          <a:solidFill>
                            <a:schemeClr val="dk1"/>
                          </a:solidFill>
                          <a:latin typeface="Arial Black" pitchFamily="34" charset="0"/>
                          <a:ea typeface="+mn-ea"/>
                          <a:cs typeface="+mn-cs"/>
                        </a:rPr>
                        <a:t>services tabled at NHC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draft provincial Nursing </a:t>
                      </a:r>
                    </a:p>
                    <a:p>
                      <a:r>
                        <a:rPr lang="en-ZA" sz="1000" kern="1200" baseline="0" dirty="0" smtClean="0">
                          <a:solidFill>
                            <a:schemeClr val="dk1"/>
                          </a:solidFill>
                          <a:latin typeface="Arial Black" pitchFamily="34" charset="0"/>
                          <a:ea typeface="+mn-ea"/>
                          <a:cs typeface="+mn-cs"/>
                        </a:rPr>
                        <a:t>Structure (give authority over nursing and midwifery </a:t>
                      </a:r>
                    </a:p>
                    <a:p>
                      <a:r>
                        <a:rPr lang="en-ZA" sz="1000" kern="1200" baseline="0" dirty="0" smtClean="0">
                          <a:solidFill>
                            <a:schemeClr val="dk1"/>
                          </a:solidFill>
                          <a:latin typeface="Arial Black" pitchFamily="34" charset="0"/>
                          <a:ea typeface="+mn-ea"/>
                          <a:cs typeface="+mn-cs"/>
                        </a:rPr>
                        <a:t>Services) presented to the National Human Resources Committee 	</a:t>
                      </a:r>
                    </a:p>
                    <a:p>
                      <a:endParaRPr lang="en-ZA" sz="10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r>
            </a:tbl>
          </a:graphicData>
        </a:graphic>
      </p:graphicFrame>
      <p:sp>
        <p:nvSpPr>
          <p:cNvPr id="63519" name="Slide Number Placeholder 5"/>
          <p:cNvSpPr txBox="1">
            <a:spLocks/>
          </p:cNvSpPr>
          <p:nvPr/>
        </p:nvSpPr>
        <p:spPr bwMode="auto">
          <a:xfrm>
            <a:off x="3779838" y="6237288"/>
            <a:ext cx="1981200" cy="366712"/>
          </a:xfrm>
          <a:prstGeom prst="rect">
            <a:avLst/>
          </a:prstGeom>
          <a:noFill/>
          <a:ln w="9525">
            <a:noFill/>
            <a:miter lim="800000"/>
            <a:headEnd/>
            <a:tailEnd/>
          </a:ln>
        </p:spPr>
        <p:txBody>
          <a:bodyPr/>
          <a:lstStyle/>
          <a:p>
            <a:pPr algn="ctr"/>
            <a:fld id="{54DA6E8E-EBF4-4369-B0DF-98095E873DF5}" type="slidenum">
              <a:rPr lang="en-ZA"/>
              <a:pPr algn="ctr"/>
              <a:t>56</a:t>
            </a:fld>
            <a:endParaRPr lang="en-Z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451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22338"/>
          <a:ext cx="9144000" cy="4111625"/>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buFont typeface="Arial" pitchFamily="34" charset="0"/>
                        <a:buNone/>
                      </a:pPr>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buFont typeface="Arial" pitchFamily="34" charset="0"/>
                        <a:buNone/>
                      </a:pPr>
                      <a:r>
                        <a:rPr lang="en-US" sz="1000" dirty="0" smtClean="0">
                          <a:latin typeface="Arial Black" pitchFamily="34" charset="0"/>
                        </a:rPr>
                        <a:t>Performance Indicator</a:t>
                      </a:r>
                      <a:endParaRPr lang="en-US" sz="1000" dirty="0">
                        <a:latin typeface="Arial Black" pitchFamily="34" charset="0"/>
                      </a:endParaRP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Planned Target </a:t>
                      </a:r>
                    </a:p>
                    <a:p>
                      <a:pPr>
                        <a:buFont typeface="Arial" pitchFamily="34" charset="0"/>
                        <a:buNone/>
                      </a:pPr>
                      <a:r>
                        <a:rPr lang="en-ZA" sz="1000" b="1" kern="1200" baseline="0" dirty="0" smtClean="0">
                          <a:solidFill>
                            <a:schemeClr val="lt1"/>
                          </a:solidFill>
                          <a:latin typeface="Arial Black" pitchFamily="34" charset="0"/>
                          <a:ea typeface="+mn-ea"/>
                          <a:cs typeface="+mn-cs"/>
                        </a:rPr>
                        <a:t>2015/2016 	</a:t>
                      </a: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Actual Achievement 2015/2016	</a:t>
                      </a:r>
                    </a:p>
                  </a:txBody>
                  <a:tcPr/>
                </a:tc>
              </a:tr>
              <a:tr h="492449">
                <a:tc rowSpan="5">
                  <a:txBody>
                    <a:bodyPr/>
                    <a:lstStyle/>
                    <a:p>
                      <a:r>
                        <a:rPr lang="en-ZA" sz="1000" kern="1200" baseline="0" dirty="0" smtClean="0">
                          <a:solidFill>
                            <a:schemeClr val="dk1"/>
                          </a:solidFill>
                          <a:latin typeface="Arial Black" pitchFamily="34" charset="0"/>
                          <a:ea typeface="+mn-ea"/>
                          <a:cs typeface="+mn-cs"/>
                        </a:rPr>
                        <a:t>Improve the quality of health infrastructure </a:t>
                      </a:r>
                    </a:p>
                    <a:p>
                      <a:r>
                        <a:rPr lang="en-ZA" sz="1000" kern="1200" baseline="0" dirty="0" smtClean="0">
                          <a:solidFill>
                            <a:schemeClr val="dk1"/>
                          </a:solidFill>
                          <a:latin typeface="Arial Black" pitchFamily="34" charset="0"/>
                          <a:ea typeface="+mn-ea"/>
                          <a:cs typeface="+mn-cs"/>
                        </a:rPr>
                        <a:t>in South Africa 	</a:t>
                      </a:r>
                    </a:p>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facilities maintained, repaired and/or refurbished in NHI Districts 	</a:t>
                      </a:r>
                    </a:p>
                    <a:p>
                      <a:pPr>
                        <a:buFont typeface="Arial" pitchFamily="34" charset="0"/>
                        <a:buChar cha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198 facilities 		</a:t>
                      </a:r>
                    </a:p>
                    <a:p>
                      <a:pPr>
                        <a:buFont typeface="Arial" pitchFamily="34" charset="0"/>
                        <a:buChar cha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198 facilities (117 facilities maintained, repaired and/ or refurbished; and 81 facilities upgraded as part of maintenance programme) 	</a:t>
                      </a:r>
                    </a:p>
                  </a:txBody>
                  <a:tcPr marL="68580" marR="68580" marT="0" marB="0"/>
                </a:tc>
              </a:tr>
              <a:tr h="450529">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facilities maintained, repaired and/ or refurbished outside NHI pilot Districts</a:t>
                      </a:r>
                    </a:p>
                  </a:txBody>
                  <a:tcPr marL="0" marR="0" marT="0" marB="0"/>
                </a:tc>
                <a:tc>
                  <a:txBody>
                    <a:bodyPr/>
                    <a:lstStyle/>
                    <a:p>
                      <a:r>
                        <a:rPr lang="en-ZA" sz="1000" kern="1200" baseline="0" dirty="0" smtClean="0">
                          <a:solidFill>
                            <a:schemeClr val="dk1"/>
                          </a:solidFill>
                          <a:latin typeface="Arial Black" pitchFamily="34" charset="0"/>
                          <a:ea typeface="+mn-ea"/>
                          <a:cs typeface="+mn-cs"/>
                        </a:rPr>
                        <a:t>310 facilities 	</a:t>
                      </a:r>
                    </a:p>
                    <a:p>
                      <a:pPr>
                        <a:buFont typeface="Arial" pitchFamily="34" charset="0"/>
                        <a:buChar char="•"/>
                      </a:pPr>
                      <a:endParaRPr lang="en-ZA" sz="1000" baseline="0" dirty="0" smtClean="0">
                        <a:solidFill>
                          <a:srgbClr val="000000"/>
                        </a:solidFill>
                        <a:latin typeface="Arial Black" pitchFamily="34" charset="0"/>
                      </a:endParaRPr>
                    </a:p>
                  </a:txBody>
                  <a:tcPr marL="0" marR="0" marT="0" marB="0">
                    <a:solidFill>
                      <a:schemeClr val="accent1">
                        <a:lumMod val="20000"/>
                        <a:lumOff val="80000"/>
                      </a:schemeClr>
                    </a:solidFill>
                  </a:tcPr>
                </a:tc>
                <a:tc>
                  <a:txBody>
                    <a:bodyPr/>
                    <a:lstStyle/>
                    <a:p>
                      <a:r>
                        <a:rPr lang="en-ZA" sz="1000" kern="1200" baseline="0" dirty="0" smtClean="0">
                          <a:solidFill>
                            <a:schemeClr val="dk1"/>
                          </a:solidFill>
                          <a:latin typeface="Arial Black" pitchFamily="34" charset="0"/>
                          <a:ea typeface="+mn-ea"/>
                          <a:cs typeface="+mn-cs"/>
                        </a:rPr>
                        <a:t>217 facilities maintained, repaired and/or refurbished 	</a:t>
                      </a:r>
                    </a:p>
                  </a:txBody>
                  <a:tcPr marL="68580" marR="68580" marT="0" marB="0">
                    <a:solidFill>
                      <a:schemeClr val="accent1">
                        <a:lumMod val="20000"/>
                        <a:lumOff val="80000"/>
                      </a:schemeClr>
                    </a:solidFill>
                  </a:tcPr>
                </a:tc>
              </a:tr>
              <a:tr h="281361">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clinics and Community Health Centres constructed or revitalised 	</a:t>
                      </a:r>
                    </a:p>
                  </a:txBody>
                  <a:tcPr marL="0" marR="0" marT="0" marB="0"/>
                </a:tc>
                <a:tc>
                  <a:txBody>
                    <a:bodyPr/>
                    <a:lstStyle/>
                    <a:p>
                      <a:r>
                        <a:rPr lang="en-ZA" sz="1000" kern="1200" baseline="0" dirty="0" smtClean="0">
                          <a:solidFill>
                            <a:schemeClr val="dk1"/>
                          </a:solidFill>
                          <a:latin typeface="Arial Black" pitchFamily="34" charset="0"/>
                          <a:ea typeface="+mn-ea"/>
                          <a:cs typeface="+mn-cs"/>
                        </a:rPr>
                        <a:t>35 	</a:t>
                      </a:r>
                    </a:p>
                  </a:txBody>
                  <a:tcPr marL="0" marR="0" marT="0" marB="0"/>
                </a:tc>
                <a:tc>
                  <a:txBody>
                    <a:bodyPr/>
                    <a:lstStyle/>
                    <a:p>
                      <a:r>
                        <a:rPr lang="en-ZA" sz="1000" kern="1200" baseline="0" dirty="0" smtClean="0">
                          <a:solidFill>
                            <a:schemeClr val="dk1"/>
                          </a:solidFill>
                          <a:latin typeface="Arial Black" pitchFamily="34" charset="0"/>
                          <a:ea typeface="+mn-ea"/>
                          <a:cs typeface="+mn-cs"/>
                        </a:rPr>
                        <a:t>49 clinics and CHC’s constructed and revitalised 	</a:t>
                      </a:r>
                    </a:p>
                  </a:txBody>
                  <a:tcPr marL="68580" marR="68580" marT="0" marB="0"/>
                </a:tc>
              </a:tr>
              <a:tr h="328217">
                <a:tc vMerge="1">
                  <a:txBody>
                    <a:bodyPr/>
                    <a:lstStyle/>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hospitals constructed or revitalised </a:t>
                      </a:r>
                    </a:p>
                  </a:txBody>
                  <a:tcPr marL="0" marR="0" marT="0" marB="0"/>
                </a:tc>
                <a:tc>
                  <a:txBody>
                    <a:bodyPr/>
                    <a:lstStyle/>
                    <a:p>
                      <a:r>
                        <a:rPr lang="en-ZA" sz="1000" baseline="0" dirty="0" smtClean="0">
                          <a:solidFill>
                            <a:srgbClr val="000000"/>
                          </a:solidFill>
                          <a:latin typeface="Arial Black" pitchFamily="34" charset="0"/>
                        </a:rPr>
                        <a:t>2 	</a:t>
                      </a:r>
                    </a:p>
                  </a:txBody>
                  <a:tcPr marL="0" marR="0" marT="0" marB="0"/>
                </a:tc>
                <a:tc>
                  <a:txBody>
                    <a:bodyPr/>
                    <a:lstStyle/>
                    <a:p>
                      <a:r>
                        <a:rPr lang="en-ZA" sz="1000" baseline="0" dirty="0" smtClean="0">
                          <a:solidFill>
                            <a:srgbClr val="000000"/>
                          </a:solidFill>
                          <a:latin typeface="Arial Black" pitchFamily="34" charset="0"/>
                        </a:rPr>
                        <a:t>1 Hospital completed (</a:t>
                      </a:r>
                      <a:r>
                        <a:rPr lang="en-ZA" sz="1000" baseline="0" dirty="0" smtClean="0">
                          <a:solidFill>
                            <a:schemeClr val="tx1"/>
                          </a:solidFill>
                          <a:latin typeface="Arial Black" pitchFamily="34" charset="0"/>
                        </a:rPr>
                        <a:t>revitalised</a:t>
                      </a:r>
                      <a:r>
                        <a:rPr lang="en-ZA" sz="1000" baseline="0" dirty="0" smtClean="0">
                          <a:solidFill>
                            <a:srgbClr val="000000"/>
                          </a:solidFill>
                          <a:latin typeface="Arial Black" pitchFamily="34" charset="0"/>
                        </a:rPr>
                        <a:t>)	</a:t>
                      </a:r>
                    </a:p>
                  </a:txBody>
                  <a:tcPr marL="68580" marR="68580" marT="0" marB="0">
                    <a:solidFill>
                      <a:schemeClr val="tx2">
                        <a:lumMod val="20000"/>
                        <a:lumOff val="80000"/>
                      </a:schemeClr>
                    </a:solidFill>
                  </a:tcPr>
                </a:tc>
              </a:tr>
              <a:tr h="288032">
                <a:tc vMerge="1">
                  <a:txBody>
                    <a:bodyPr/>
                    <a:lstStyle/>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new facilities that comply with gazetted infrastructure Norms &amp; Standards </a:t>
                      </a:r>
                    </a:p>
                  </a:txBody>
                  <a:tcPr marL="0" marR="0" marT="0" marB="0"/>
                </a:tc>
                <a:tc>
                  <a:txBody>
                    <a:bodyPr/>
                    <a:lstStyle/>
                    <a:p>
                      <a:r>
                        <a:rPr lang="en-ZA" sz="1000" kern="1200" baseline="0" dirty="0" smtClean="0">
                          <a:solidFill>
                            <a:schemeClr val="dk1"/>
                          </a:solidFill>
                          <a:latin typeface="Arial Black" pitchFamily="34" charset="0"/>
                          <a:ea typeface="+mn-ea"/>
                          <a:cs typeface="+mn-cs"/>
                        </a:rPr>
                        <a:t>37 new facilities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78 doctor consulting rooms constructed and comply 	</a:t>
                      </a:r>
                    </a:p>
                  </a:txBody>
                  <a:tcPr marL="68580" marR="68580" marT="0" marB="0"/>
                </a:tc>
              </a:tr>
              <a:tr h="406896">
                <a:tc>
                  <a:txBody>
                    <a:bodyPr/>
                    <a:lstStyle/>
                    <a:p>
                      <a:r>
                        <a:rPr lang="en-ZA" sz="1000" kern="1200" baseline="0" dirty="0" smtClean="0">
                          <a:solidFill>
                            <a:schemeClr val="dk1"/>
                          </a:solidFill>
                          <a:latin typeface="Arial Black" pitchFamily="34" charset="0"/>
                          <a:ea typeface="+mn-ea"/>
                          <a:cs typeface="+mn-cs"/>
                        </a:rPr>
                        <a:t>Strengthen the Monitoring of </a:t>
                      </a:r>
                    </a:p>
                    <a:p>
                      <a:r>
                        <a:rPr lang="en-ZA" sz="1000" kern="1200" baseline="0" dirty="0" smtClean="0">
                          <a:solidFill>
                            <a:schemeClr val="dk1"/>
                          </a:solidFill>
                          <a:latin typeface="Arial Black" pitchFamily="34" charset="0"/>
                          <a:ea typeface="+mn-ea"/>
                          <a:cs typeface="+mn-cs"/>
                        </a:rPr>
                        <a:t>Infrastructure projects </a:t>
                      </a: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 Infrastructure </a:t>
                      </a:r>
                    </a:p>
                    <a:p>
                      <a:r>
                        <a:rPr lang="en-ZA" sz="1000" kern="1200" baseline="0" dirty="0" smtClean="0">
                          <a:solidFill>
                            <a:schemeClr val="dk1"/>
                          </a:solidFill>
                          <a:latin typeface="Arial Black" pitchFamily="34" charset="0"/>
                          <a:ea typeface="+mn-ea"/>
                          <a:cs typeface="+mn-cs"/>
                        </a:rPr>
                        <a:t>Monitoring System 	</a:t>
                      </a:r>
                    </a:p>
                  </a:txBody>
                  <a:tcPr marL="0" marR="0" marT="0" marB="0"/>
                </a:tc>
                <a:tc>
                  <a:txBody>
                    <a:bodyPr/>
                    <a:lstStyle/>
                    <a:p>
                      <a:r>
                        <a:rPr lang="en-ZA" sz="1000" baseline="0" dirty="0" smtClean="0">
                          <a:solidFill>
                            <a:srgbClr val="000000"/>
                          </a:solidFill>
                          <a:latin typeface="Arial Black" pitchFamily="34" charset="0"/>
                        </a:rPr>
                        <a:t>Infrastructure Monitoring System fully developed and tabled at NHC 	</a:t>
                      </a:r>
                    </a:p>
                  </a:txBody>
                  <a:tcPr marL="0" marR="0" marT="0" marB="0"/>
                </a:tc>
                <a:tc>
                  <a:txBody>
                    <a:bodyPr/>
                    <a:lstStyle/>
                    <a:p>
                      <a:pPr algn="l"/>
                      <a:r>
                        <a:rPr lang="en-ZA" sz="1000" baseline="0" dirty="0" smtClean="0">
                          <a:solidFill>
                            <a:srgbClr val="000000"/>
                          </a:solidFill>
                          <a:latin typeface="Arial Black" pitchFamily="34" charset="0"/>
                        </a:rPr>
                        <a:t>An Infrastructure Monitoring System was developed 	</a:t>
                      </a:r>
                    </a:p>
                  </a:txBody>
                  <a:tcPr marL="68580" marR="68580" marT="0" marB="0"/>
                </a:tc>
              </a:tr>
              <a:tr h="688060">
                <a:tc>
                  <a:txBody>
                    <a:bodyPr/>
                    <a:lstStyle/>
                    <a:p>
                      <a:r>
                        <a:rPr lang="en-ZA" sz="1000" kern="1200" baseline="0" dirty="0" smtClean="0">
                          <a:solidFill>
                            <a:schemeClr val="dk1"/>
                          </a:solidFill>
                          <a:latin typeface="Arial Black" pitchFamily="34" charset="0"/>
                          <a:ea typeface="+mn-ea"/>
                          <a:cs typeface="+mn-cs"/>
                        </a:rPr>
                        <a:t>Ensure access to and efficient effective delivery of quality Emergency Medical Services (EMS) 	</a:t>
                      </a:r>
                    </a:p>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provinces that are compliant with the EMS regulations 	</a:t>
                      </a:r>
                    </a:p>
                    <a:p>
                      <a:pPr>
                        <a:buFont typeface="Arial" pitchFamily="34" charset="0"/>
                        <a:buChar cha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EMS Regulations and compliance checklist gazetted for implementation 		</a:t>
                      </a:r>
                    </a:p>
                  </a:txBody>
                  <a:tcPr marL="0" marR="0" marT="0" marB="0"/>
                </a:tc>
                <a:tc>
                  <a:txBody>
                    <a:bodyPr/>
                    <a:lstStyle/>
                    <a:p>
                      <a:pPr algn="l"/>
                      <a:r>
                        <a:rPr lang="en-ZA" sz="1000" baseline="0" dirty="0" smtClean="0">
                          <a:solidFill>
                            <a:srgbClr val="000000"/>
                          </a:solidFill>
                          <a:latin typeface="Arial Black" pitchFamily="34" charset="0"/>
                        </a:rPr>
                        <a:t>EMS Regulations were published on 9 May 2015.  The regulations were revised to incorporate all the stakeholder inputs and the missing </a:t>
                      </a:r>
                      <a:r>
                        <a:rPr lang="en-ZA" sz="1000" baseline="0" dirty="0" err="1" smtClean="0">
                          <a:solidFill>
                            <a:srgbClr val="000000"/>
                          </a:solidFill>
                          <a:latin typeface="Arial Black" pitchFamily="34" charset="0"/>
                        </a:rPr>
                        <a:t>Annexures</a:t>
                      </a:r>
                      <a:r>
                        <a:rPr lang="en-ZA" sz="1000" baseline="0" dirty="0" smtClean="0">
                          <a:solidFill>
                            <a:srgbClr val="000000"/>
                          </a:solidFill>
                          <a:latin typeface="Arial Black" pitchFamily="34" charset="0"/>
                        </a:rPr>
                        <a:t> 	</a:t>
                      </a:r>
                    </a:p>
                  </a:txBody>
                  <a:tcPr marL="68580" marR="68580" marT="0" marB="0">
                    <a:solidFill>
                      <a:schemeClr val="tx2">
                        <a:lumMod val="20000"/>
                        <a:lumOff val="80000"/>
                      </a:schemeClr>
                    </a:solidFill>
                  </a:tcPr>
                </a:tc>
              </a:tr>
            </a:tbl>
          </a:graphicData>
        </a:graphic>
      </p:graphicFrame>
      <p:sp>
        <p:nvSpPr>
          <p:cNvPr id="64561"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6092C6F6-659A-4A7C-AB30-0D2D77D29F29}" type="slidenum">
              <a:rPr lang="en-ZA"/>
              <a:pPr algn="ctr"/>
              <a:t>57</a:t>
            </a:fld>
            <a:endParaRPr lang="en-Z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553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31888"/>
          <a:ext cx="9144000" cy="2763837"/>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buFont typeface="Arial" pitchFamily="34" charset="0"/>
                        <a:buNone/>
                      </a:pPr>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buFont typeface="Arial" pitchFamily="34" charset="0"/>
                        <a:buNone/>
                      </a:pPr>
                      <a:r>
                        <a:rPr lang="en-US" sz="1000" dirty="0" smtClean="0">
                          <a:latin typeface="Arial Black" pitchFamily="34" charset="0"/>
                        </a:rPr>
                        <a:t>Performance Indicator</a:t>
                      </a:r>
                      <a:endParaRPr lang="en-US" sz="1000" dirty="0">
                        <a:latin typeface="Arial Black" pitchFamily="34" charset="0"/>
                      </a:endParaRP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Planned Target </a:t>
                      </a:r>
                    </a:p>
                    <a:p>
                      <a:pPr>
                        <a:buFont typeface="Arial" pitchFamily="34" charset="0"/>
                        <a:buNone/>
                      </a:pPr>
                      <a:r>
                        <a:rPr lang="en-ZA" sz="1000" b="1" kern="1200" baseline="0" dirty="0" smtClean="0">
                          <a:solidFill>
                            <a:schemeClr val="lt1"/>
                          </a:solidFill>
                          <a:latin typeface="Arial Black" pitchFamily="34" charset="0"/>
                          <a:ea typeface="+mn-ea"/>
                          <a:cs typeface="+mn-cs"/>
                        </a:rPr>
                        <a:t>2015/2016 	</a:t>
                      </a: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Actual Achievement 2015/2016	</a:t>
                      </a:r>
                    </a:p>
                  </a:txBody>
                  <a:tcPr/>
                </a:tc>
              </a:tr>
              <a:tr h="283466">
                <a:tc rowSpan="2">
                  <a:txBody>
                    <a:bodyPr/>
                    <a:lstStyle/>
                    <a:p>
                      <a:r>
                        <a:rPr lang="en-ZA" sz="1000" kern="1200" baseline="0" dirty="0" smtClean="0">
                          <a:solidFill>
                            <a:schemeClr val="dk1"/>
                          </a:solidFill>
                          <a:latin typeface="Arial Black" pitchFamily="34" charset="0"/>
                          <a:ea typeface="+mn-ea"/>
                          <a:cs typeface="+mn-cs"/>
                        </a:rPr>
                        <a:t>Eliminate the backlog of blood alcohol and toxicology tests by 2016 	</a:t>
                      </a:r>
                    </a:p>
                    <a:p>
                      <a:r>
                        <a:rPr lang="en-ZA" sz="1000" kern="1200" baseline="0" dirty="0" smtClean="0">
                          <a:solidFill>
                            <a:schemeClr val="dk1"/>
                          </a:solidFill>
                          <a:latin typeface="Arial Black" pitchFamily="34" charset="0"/>
                          <a:ea typeface="+mn-ea"/>
                          <a:cs typeface="+mn-cs"/>
                        </a:rPr>
                        <a:t>	</a:t>
                      </a:r>
                    </a:p>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Blood Alcohol reports 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120 000 		</a:t>
                      </a:r>
                    </a:p>
                    <a:p>
                      <a:pPr>
                        <a:buFont typeface="Arial" pitchFamily="34" charset="0"/>
                        <a:buChar cha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98 250 	</a:t>
                      </a:r>
                    </a:p>
                    <a:p>
                      <a:endParaRPr lang="en-ZA" sz="1000" kern="1200" baseline="0" dirty="0" smtClean="0">
                        <a:solidFill>
                          <a:schemeClr val="dk1"/>
                        </a:solidFill>
                        <a:latin typeface="Arial Black" pitchFamily="34" charset="0"/>
                        <a:ea typeface="+mn-ea"/>
                        <a:cs typeface="+mn-cs"/>
                      </a:endParaRPr>
                    </a:p>
                  </a:txBody>
                  <a:tcPr marL="68580" marR="68580" marT="0" marB="0"/>
                </a:tc>
              </a:tr>
              <a:tr h="338706">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Toxicology reports 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4 500 	</a:t>
                      </a:r>
                    </a:p>
                    <a:p>
                      <a:pPr>
                        <a:buFont typeface="Arial" pitchFamily="34" charset="0"/>
                        <a:buChar char="•"/>
                      </a:pPr>
                      <a:endParaRPr lang="en-ZA" sz="1000" baseline="0" dirty="0" smtClean="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3 361 	</a:t>
                      </a:r>
                    </a:p>
                    <a:p>
                      <a:endParaRPr lang="en-ZA" sz="1000" kern="1200" baseline="0" dirty="0" smtClean="0">
                        <a:solidFill>
                          <a:schemeClr val="dk1"/>
                        </a:solidFill>
                        <a:latin typeface="Arial Black" pitchFamily="34" charset="0"/>
                        <a:ea typeface="+mn-ea"/>
                        <a:cs typeface="+mn-cs"/>
                      </a:endParaRPr>
                    </a:p>
                  </a:txBody>
                  <a:tcPr marL="68580" marR="68580" marT="0" marB="0"/>
                </a:tc>
              </a:tr>
              <a:tr h="169538">
                <a:tc>
                  <a:txBody>
                    <a:bodyPr/>
                    <a:lstStyle/>
                    <a:p>
                      <a:r>
                        <a:rPr lang="en-ZA" sz="1000" kern="1200" baseline="0" dirty="0" smtClean="0">
                          <a:solidFill>
                            <a:schemeClr val="dk1"/>
                          </a:solidFill>
                          <a:latin typeface="Arial Black" pitchFamily="34" charset="0"/>
                          <a:ea typeface="+mn-ea"/>
                          <a:cs typeface="+mn-cs"/>
                        </a:rPr>
                        <a:t>Provide food analysis services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food tests performed </a:t>
                      </a:r>
                    </a:p>
                  </a:txBody>
                  <a:tcPr marL="0" marR="0" marT="0" marB="0"/>
                </a:tc>
                <a:tc>
                  <a:txBody>
                    <a:bodyPr/>
                    <a:lstStyle/>
                    <a:p>
                      <a:r>
                        <a:rPr lang="en-ZA" sz="1000" baseline="0" dirty="0" smtClean="0">
                          <a:solidFill>
                            <a:srgbClr val="000000"/>
                          </a:solidFill>
                          <a:latin typeface="Arial Black" pitchFamily="34" charset="0"/>
                        </a:rPr>
                        <a:t>4 000 	 	</a:t>
                      </a:r>
                    </a:p>
                  </a:txBody>
                  <a:tcPr marL="0" marR="0" marT="0" marB="0"/>
                </a:tc>
                <a:tc>
                  <a:txBody>
                    <a:bodyPr/>
                    <a:lstStyle/>
                    <a:p>
                      <a:r>
                        <a:rPr lang="en-ZA" sz="1000" baseline="0" dirty="0" smtClean="0">
                          <a:solidFill>
                            <a:srgbClr val="000000"/>
                          </a:solidFill>
                          <a:latin typeface="Arial Black" pitchFamily="34" charset="0"/>
                        </a:rPr>
                        <a:t>16 140 	</a:t>
                      </a:r>
                    </a:p>
                  </a:txBody>
                  <a:tcPr marL="68580" marR="68580" marT="0" marB="0"/>
                </a:tc>
              </a:tr>
              <a:tr h="792088">
                <a:tc rowSpan="2">
                  <a:txBody>
                    <a:bodyPr/>
                    <a:lstStyle/>
                    <a:p>
                      <a:r>
                        <a:rPr lang="en-ZA" sz="1000" kern="1200" baseline="0" dirty="0" smtClean="0">
                          <a:solidFill>
                            <a:schemeClr val="dk1"/>
                          </a:solidFill>
                          <a:latin typeface="Arial Black" pitchFamily="34" charset="0"/>
                          <a:ea typeface="+mn-ea"/>
                          <a:cs typeface="+mn-cs"/>
                        </a:rPr>
                        <a:t>Improve the management of health facilities at all levels of care through the Health Leadership and Management Academy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Establish a coaching mentoring and training programme for health managers 	</a:t>
                      </a:r>
                    </a:p>
                  </a:txBody>
                  <a:tcPr marL="0" marR="0" marT="0" marB="0"/>
                </a:tc>
                <a:tc>
                  <a:txBody>
                    <a:bodyPr/>
                    <a:lstStyle/>
                    <a:p>
                      <a:r>
                        <a:rPr lang="en-ZA" sz="1000" baseline="0" dirty="0" smtClean="0">
                          <a:solidFill>
                            <a:srgbClr val="000000"/>
                          </a:solidFill>
                          <a:latin typeface="Arial Black" pitchFamily="34" charset="0"/>
                        </a:rPr>
                        <a:t>The Coaching mentoring and training programme has been developed and preparations for implementation done 	</a:t>
                      </a:r>
                    </a:p>
                  </a:txBody>
                  <a:tcPr marL="0" marR="0" marT="0" marB="0"/>
                </a:tc>
                <a:tc>
                  <a:txBody>
                    <a:bodyPr/>
                    <a:lstStyle/>
                    <a:p>
                      <a:pPr algn="l"/>
                      <a:r>
                        <a:rPr lang="en-ZA" sz="1000" baseline="0" dirty="0" smtClean="0">
                          <a:solidFill>
                            <a:srgbClr val="000000"/>
                          </a:solidFill>
                          <a:latin typeface="Arial Black" pitchFamily="34" charset="0"/>
                        </a:rPr>
                        <a:t>The Coaching mentoring and training programme has been developed and preparations for implementation done 	</a:t>
                      </a:r>
                    </a:p>
                  </a:txBody>
                  <a:tcPr marL="68580" marR="68580" marT="0" marB="0"/>
                </a:tc>
              </a:tr>
              <a:tr h="406896">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knowledge hub which includes a web based interactive information system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Framework for a knowledge hub developed and approved 	</a:t>
                      </a:r>
                    </a:p>
                  </a:txBody>
                  <a:tcPr marL="0" marR="0" marT="0" marB="0"/>
                </a:tc>
                <a:tc>
                  <a:txBody>
                    <a:bodyPr/>
                    <a:lstStyle/>
                    <a:p>
                      <a:pPr algn="l"/>
                      <a:r>
                        <a:rPr lang="en-ZA" sz="1000" baseline="0" dirty="0" smtClean="0">
                          <a:solidFill>
                            <a:srgbClr val="000000"/>
                          </a:solidFill>
                          <a:latin typeface="Arial Black" pitchFamily="34" charset="0"/>
                        </a:rPr>
                        <a:t>Framework for knowledge hub developed and approved 	</a:t>
                      </a:r>
                    </a:p>
                  </a:txBody>
                  <a:tcPr marL="68580" marR="68580" marT="0" marB="0"/>
                </a:tc>
              </a:tr>
            </a:tbl>
          </a:graphicData>
        </a:graphic>
      </p:graphicFrame>
      <p:sp>
        <p:nvSpPr>
          <p:cNvPr id="65577"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8199E059-63AF-496D-89F7-02842F27476D}" type="slidenum">
              <a:rPr lang="en-ZA"/>
              <a:pPr algn="ctr"/>
              <a:t>58</a:t>
            </a:fld>
            <a:endParaRPr lang="en-Z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656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76338"/>
          <a:ext cx="9144000" cy="4597400"/>
        </p:xfrm>
        <a:graphic>
          <a:graphicData uri="http://schemas.openxmlformats.org/drawingml/2006/table">
            <a:tbl>
              <a:tblPr firstRow="1" bandRow="1">
                <a:tableStyleId>{5C22544A-7EE6-4342-B048-85BDC9FD1C3A}</a:tableStyleId>
              </a:tblPr>
              <a:tblGrid>
                <a:gridCol w="2339752"/>
                <a:gridCol w="2376264"/>
                <a:gridCol w="1944216"/>
                <a:gridCol w="2483768"/>
              </a:tblGrid>
              <a:tr h="430037">
                <a:tc>
                  <a:txBody>
                    <a:bodyPr/>
                    <a:lstStyle/>
                    <a:p>
                      <a:pPr algn="l">
                        <a:buFont typeface="Arial" pitchFamily="34" charset="0"/>
                        <a:buNone/>
                      </a:pPr>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buFont typeface="Arial" pitchFamily="34" charset="0"/>
                        <a:buNone/>
                      </a:pPr>
                      <a:r>
                        <a:rPr lang="en-US" sz="1000" dirty="0" smtClean="0">
                          <a:latin typeface="Arial Black" pitchFamily="34" charset="0"/>
                        </a:rPr>
                        <a:t>Performance Indicator</a:t>
                      </a:r>
                      <a:endParaRPr lang="en-US" sz="1000" dirty="0">
                        <a:latin typeface="Arial Black" pitchFamily="34" charset="0"/>
                      </a:endParaRP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Planned Target </a:t>
                      </a:r>
                    </a:p>
                    <a:p>
                      <a:pPr>
                        <a:buFont typeface="Arial" pitchFamily="34" charset="0"/>
                        <a:buNone/>
                      </a:pPr>
                      <a:r>
                        <a:rPr lang="en-ZA" sz="1000" b="1" kern="1200" baseline="0" dirty="0" smtClean="0">
                          <a:solidFill>
                            <a:schemeClr val="lt1"/>
                          </a:solidFill>
                          <a:latin typeface="Arial Black" pitchFamily="34" charset="0"/>
                          <a:ea typeface="+mn-ea"/>
                          <a:cs typeface="+mn-cs"/>
                        </a:rPr>
                        <a:t>2015/2016 	</a:t>
                      </a: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Actual Achievement 2015/2016	</a:t>
                      </a:r>
                    </a:p>
                  </a:txBody>
                  <a:tcPr/>
                </a:tc>
              </a:tr>
              <a:tr h="492449">
                <a:tc>
                  <a:txBody>
                    <a:bodyPr/>
                    <a:lstStyle/>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Publish Policy on education and training of EMS Personnel published for implementation </a:t>
                      </a:r>
                    </a:p>
                  </a:txBody>
                  <a:tcPr marL="0" marR="0" marT="0" marB="0"/>
                </a:tc>
                <a:tc>
                  <a:txBody>
                    <a:bodyPr/>
                    <a:lstStyle/>
                    <a:p>
                      <a:r>
                        <a:rPr lang="en-ZA" sz="1000" baseline="0" dirty="0" smtClean="0">
                          <a:solidFill>
                            <a:srgbClr val="000000"/>
                          </a:solidFill>
                          <a:latin typeface="Arial Black" pitchFamily="34" charset="0"/>
                        </a:rPr>
                        <a:t>Policy on education and training of EMS Personnel published 	</a:t>
                      </a:r>
                    </a:p>
                  </a:txBody>
                  <a:tcPr marL="0" marR="0" marT="0" marB="0"/>
                </a:tc>
                <a:tc>
                  <a:txBody>
                    <a:bodyPr/>
                    <a:lstStyle/>
                    <a:p>
                      <a:pPr algn="l"/>
                      <a:r>
                        <a:rPr lang="en-ZA" sz="1000" baseline="0" dirty="0" smtClean="0">
                          <a:solidFill>
                            <a:srgbClr val="000000"/>
                          </a:solidFill>
                          <a:latin typeface="Arial Black" pitchFamily="34" charset="0"/>
                        </a:rPr>
                        <a:t>Policy approved by NHC Tech. </a:t>
                      </a:r>
                    </a:p>
                    <a:p>
                      <a:r>
                        <a:rPr lang="en-ZA" sz="1000" baseline="0" dirty="0" smtClean="0">
                          <a:solidFill>
                            <a:srgbClr val="000000"/>
                          </a:solidFill>
                          <a:latin typeface="Arial Black" pitchFamily="34" charset="0"/>
                        </a:rPr>
                        <a:t>Final consultation with DHET undertaken 	</a:t>
                      </a:r>
                    </a:p>
                  </a:txBody>
                  <a:tcPr marL="68580" marR="68580" marT="0" marB="0"/>
                </a:tc>
              </a:tr>
              <a:tr h="321960">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regulations for Emergency Care Centres</a:t>
                      </a:r>
                    </a:p>
                  </a:txBody>
                  <a:tcPr marL="0" marR="0" marT="0" marB="0"/>
                </a:tc>
                <a:tc>
                  <a:txBody>
                    <a:bodyPr/>
                    <a:lstStyle/>
                    <a:p>
                      <a:r>
                        <a:rPr lang="en-ZA" sz="1000" baseline="0" dirty="0" smtClean="0">
                          <a:solidFill>
                            <a:srgbClr val="000000"/>
                          </a:solidFill>
                          <a:latin typeface="Arial Black" pitchFamily="34" charset="0"/>
                        </a:rPr>
                        <a:t>Regulations on Emergency Care Centres drafted 	</a:t>
                      </a:r>
                    </a:p>
                  </a:txBody>
                  <a:tcPr marL="0" marR="0" marT="0" marB="0"/>
                </a:tc>
                <a:tc>
                  <a:txBody>
                    <a:bodyPr/>
                    <a:lstStyle/>
                    <a:p>
                      <a:r>
                        <a:rPr lang="en-ZA" sz="1000" baseline="0" dirty="0" smtClean="0">
                          <a:solidFill>
                            <a:srgbClr val="000000"/>
                          </a:solidFill>
                          <a:latin typeface="Arial Black" pitchFamily="34" charset="0"/>
                        </a:rPr>
                        <a:t>Regulations on Emergency </a:t>
                      </a:r>
                    </a:p>
                    <a:p>
                      <a:r>
                        <a:rPr lang="en-ZA" sz="1000" baseline="0" dirty="0" smtClean="0">
                          <a:solidFill>
                            <a:srgbClr val="000000"/>
                          </a:solidFill>
                          <a:latin typeface="Arial Black" pitchFamily="34" charset="0"/>
                        </a:rPr>
                        <a:t>Centres were drafted 	</a:t>
                      </a:r>
                    </a:p>
                  </a:txBody>
                  <a:tcPr marL="68580" marR="68580" marT="0" marB="0"/>
                </a:tc>
              </a:tr>
              <a:tr h="406896">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Publish Regulations for EMS in Mass Gatherings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EMS in mass gatherings </a:t>
                      </a:r>
                    </a:p>
                    <a:p>
                      <a:r>
                        <a:rPr lang="en-ZA" sz="1000" baseline="0" dirty="0" smtClean="0">
                          <a:solidFill>
                            <a:srgbClr val="000000"/>
                          </a:solidFill>
                          <a:latin typeface="Arial Black" pitchFamily="34" charset="0"/>
                        </a:rPr>
                        <a:t>published for public comment and </a:t>
                      </a:r>
                    </a:p>
                    <a:p>
                      <a:r>
                        <a:rPr lang="en-ZA" sz="1000" baseline="0" dirty="0" smtClean="0">
                          <a:solidFill>
                            <a:srgbClr val="000000"/>
                          </a:solidFill>
                          <a:latin typeface="Arial Black" pitchFamily="34" charset="0"/>
                        </a:rPr>
                        <a:t>implementation 	</a:t>
                      </a:r>
                    </a:p>
                  </a:txBody>
                  <a:tcPr marL="0" marR="0" marT="0" marB="0"/>
                </a:tc>
                <a:tc>
                  <a:txBody>
                    <a:bodyPr/>
                    <a:lstStyle/>
                    <a:p>
                      <a:pPr algn="l"/>
                      <a:r>
                        <a:rPr lang="en-ZA" sz="1000" baseline="0" dirty="0" smtClean="0">
                          <a:solidFill>
                            <a:srgbClr val="000000"/>
                          </a:solidFill>
                          <a:latin typeface="Arial Black" pitchFamily="34" charset="0"/>
                        </a:rPr>
                        <a:t>EMS in mass gatherings </a:t>
                      </a:r>
                    </a:p>
                    <a:p>
                      <a:r>
                        <a:rPr lang="en-ZA" sz="1000" baseline="0" dirty="0" smtClean="0">
                          <a:solidFill>
                            <a:srgbClr val="000000"/>
                          </a:solidFill>
                          <a:latin typeface="Arial Black" pitchFamily="34" charset="0"/>
                        </a:rPr>
                        <a:t>published for public comment 	</a:t>
                      </a:r>
                    </a:p>
                  </a:txBody>
                  <a:tcPr marL="68580" marR="68580" marT="0" marB="0"/>
                </a:tc>
              </a:tr>
              <a:tr h="576064">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 monitoring system to effectively measure turnaround time of tests conducted at Forensic Chemistry Laboratories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standardised workflow and monitoring system developed for all 3 tests and implemented at 4 forensic chemistry laboratories 	</a:t>
                      </a:r>
                    </a:p>
                  </a:txBody>
                  <a:tcPr marL="0" marR="0" marT="0" marB="0"/>
                </a:tc>
                <a:tc>
                  <a:txBody>
                    <a:bodyPr/>
                    <a:lstStyle/>
                    <a:p>
                      <a:r>
                        <a:rPr lang="en-ZA" sz="1000" kern="1200" baseline="0" dirty="0" smtClean="0">
                          <a:solidFill>
                            <a:schemeClr val="dk1"/>
                          </a:solidFill>
                          <a:latin typeface="Arial Black" pitchFamily="34" charset="0"/>
                          <a:ea typeface="+mn-ea"/>
                          <a:cs typeface="+mn-cs"/>
                        </a:rPr>
                        <a:t>Monitoring System Developed 	</a:t>
                      </a:r>
                    </a:p>
                    <a:p>
                      <a:endParaRPr lang="en-ZA" sz="1000" baseline="0" dirty="0" smtClean="0">
                        <a:solidFill>
                          <a:srgbClr val="000000"/>
                        </a:solidFill>
                        <a:latin typeface="Arial Black" pitchFamily="34" charset="0"/>
                      </a:endParaRPr>
                    </a:p>
                  </a:txBody>
                  <a:tcPr marL="68580" marR="68580" marT="0" marB="0"/>
                </a:tc>
              </a:tr>
              <a:tr h="406896">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Regulations for the Rendering of Forensic Pathology Services promulgated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Regulations on for the Rendering of Forensic Pathology Services reviewed and published for public comment 	</a:t>
                      </a:r>
                    </a:p>
                  </a:txBody>
                  <a:tcPr marL="0" marR="0" marT="0" marB="0"/>
                </a:tc>
                <a:tc>
                  <a:txBody>
                    <a:bodyPr/>
                    <a:lstStyle/>
                    <a:p>
                      <a:pPr algn="l"/>
                      <a:r>
                        <a:rPr lang="en-ZA" sz="1000" baseline="0" dirty="0" smtClean="0">
                          <a:solidFill>
                            <a:srgbClr val="000000"/>
                          </a:solidFill>
                          <a:latin typeface="Arial Black" pitchFamily="34" charset="0"/>
                        </a:rPr>
                        <a:t>Regulations reviewed and circulated for final perusal to members of the National Forensic Pathology Services Committee (NFPSC ) 	</a:t>
                      </a:r>
                    </a:p>
                  </a:txBody>
                  <a:tcPr marL="68580" marR="68580" marT="0" marB="0">
                    <a:solidFill>
                      <a:schemeClr val="tx2">
                        <a:lumMod val="20000"/>
                        <a:lumOff val="80000"/>
                      </a:schemeClr>
                    </a:solidFill>
                  </a:tcPr>
                </a:tc>
              </a:tr>
              <a:tr h="406896">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Publish Scope of Practice Guidelines for the rendering of Forensic Pathology Services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Review and Finalise the Scope of Practice Guidelines for the rendering of Forensic Pathology Services and Publish for Implementation 		</a:t>
                      </a:r>
                    </a:p>
                  </a:txBody>
                  <a:tcPr marL="0" marR="0" marT="0" marB="0"/>
                </a:tc>
                <a:tc>
                  <a:txBody>
                    <a:bodyPr/>
                    <a:lstStyle/>
                    <a:p>
                      <a:pPr algn="l"/>
                      <a:r>
                        <a:rPr lang="en-ZA" sz="1000" baseline="0" dirty="0" smtClean="0">
                          <a:solidFill>
                            <a:srgbClr val="000000"/>
                          </a:solidFill>
                          <a:latin typeface="Arial Black" pitchFamily="34" charset="0"/>
                        </a:rPr>
                        <a:t>Scope of Practice Guidelines reviewed and circulated for final inputs by the all NFPSC 	</a:t>
                      </a:r>
                    </a:p>
                  </a:txBody>
                  <a:tcPr marL="68580" marR="68580" marT="0" marB="0"/>
                </a:tc>
              </a:tr>
            </a:tbl>
          </a:graphicData>
        </a:graphic>
      </p:graphicFrame>
      <p:sp>
        <p:nvSpPr>
          <p:cNvPr id="6660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D26186D1-C571-4A94-A470-AE238A4075E2}" type="slidenum">
              <a:rPr lang="en-ZA"/>
              <a:pPr algn="ctr"/>
              <a:t>59</a:t>
            </a:fld>
            <a:endParaRPr lang="en-Z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9"/>
          <p:cNvSpPr txBox="1">
            <a:spLocks/>
          </p:cNvSpPr>
          <p:nvPr/>
        </p:nvSpPr>
        <p:spPr bwMode="auto">
          <a:xfrm>
            <a:off x="4427538" y="6237288"/>
            <a:ext cx="2133600" cy="365125"/>
          </a:xfrm>
          <a:prstGeom prst="rect">
            <a:avLst/>
          </a:prstGeom>
          <a:noFill/>
          <a:ln w="9525">
            <a:noFill/>
            <a:miter lim="800000"/>
            <a:headEnd/>
            <a:tailEnd/>
          </a:ln>
        </p:spPr>
        <p:txBody>
          <a:bodyPr/>
          <a:lstStyle/>
          <a:p>
            <a:pPr eaLnBrk="1" hangingPunct="1"/>
            <a:r>
              <a:rPr lang="en-US"/>
              <a:t>6</a:t>
            </a:r>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1 : ADMINISTRATION</a:t>
            </a:r>
          </a:p>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6758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b="1" dirty="0">
                <a:solidFill>
                  <a:schemeClr val="bg1"/>
                </a:solidFill>
                <a:latin typeface="Arial Black" pitchFamily="34" charset="0"/>
                <a:ea typeface="+mj-ea"/>
                <a:cs typeface="Arial" pitchFamily="34" charset="0"/>
              </a:rPr>
              <a:t>Programme 5: </a:t>
            </a:r>
            <a:r>
              <a:rPr lang="en-ZA" dirty="0">
                <a:solidFill>
                  <a:schemeClr val="bg1"/>
                </a:solidFill>
                <a:latin typeface="Arial Black" pitchFamily="34" charset="0"/>
              </a:rPr>
              <a:t>Hospital, Tertiary Health Services and </a:t>
            </a:r>
            <a:r>
              <a:rPr lang="en-ZA" b="1" dirty="0">
                <a:solidFill>
                  <a:schemeClr val="bg1"/>
                </a:solidFill>
                <a:latin typeface="Arial Black" pitchFamily="34" charset="0"/>
              </a:rPr>
              <a:t>Human Resource Development </a:t>
            </a:r>
            <a:endParaRPr lang="en-GB"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76338"/>
          <a:ext cx="9144000" cy="1519237"/>
        </p:xfrm>
        <a:graphic>
          <a:graphicData uri="http://schemas.openxmlformats.org/drawingml/2006/table">
            <a:tbl>
              <a:tblPr firstRow="1" bandRow="1">
                <a:tableStyleId>{5C22544A-7EE6-4342-B048-85BDC9FD1C3A}</a:tableStyleId>
              </a:tblPr>
              <a:tblGrid>
                <a:gridCol w="2339752"/>
                <a:gridCol w="2376264"/>
                <a:gridCol w="1944216"/>
                <a:gridCol w="2483768"/>
              </a:tblGrid>
              <a:tr h="452358">
                <a:tc>
                  <a:txBody>
                    <a:bodyPr/>
                    <a:lstStyle/>
                    <a:p>
                      <a:pPr algn="l">
                        <a:buFont typeface="Arial" pitchFamily="34" charset="0"/>
                        <a:buNone/>
                      </a:pPr>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buFont typeface="Arial" pitchFamily="34" charset="0"/>
                        <a:buNone/>
                      </a:pPr>
                      <a:r>
                        <a:rPr lang="en-US" sz="1000" dirty="0" smtClean="0">
                          <a:latin typeface="Arial Black" pitchFamily="34" charset="0"/>
                        </a:rPr>
                        <a:t>Performance Indicator</a:t>
                      </a:r>
                      <a:endParaRPr lang="en-US" sz="1000" dirty="0">
                        <a:latin typeface="Arial Black" pitchFamily="34" charset="0"/>
                      </a:endParaRP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Planned Target </a:t>
                      </a:r>
                    </a:p>
                    <a:p>
                      <a:pPr>
                        <a:buFont typeface="Arial" pitchFamily="34" charset="0"/>
                        <a:buNone/>
                      </a:pPr>
                      <a:r>
                        <a:rPr lang="en-ZA" sz="1000" b="1" kern="1200" baseline="0" dirty="0" smtClean="0">
                          <a:solidFill>
                            <a:schemeClr val="lt1"/>
                          </a:solidFill>
                          <a:latin typeface="Arial Black" pitchFamily="34" charset="0"/>
                          <a:ea typeface="+mn-ea"/>
                          <a:cs typeface="+mn-cs"/>
                        </a:rPr>
                        <a:t>2015/2016 	</a:t>
                      </a:r>
                    </a:p>
                  </a:txBody>
                  <a:tcPr/>
                </a:tc>
                <a:tc>
                  <a:txBody>
                    <a:bodyPr/>
                    <a:lstStyle/>
                    <a:p>
                      <a:pPr>
                        <a:buFont typeface="Arial" pitchFamily="34" charset="0"/>
                        <a:buNone/>
                      </a:pPr>
                      <a:r>
                        <a:rPr lang="en-ZA" sz="1000" b="1" kern="1200" baseline="0" dirty="0" smtClean="0">
                          <a:solidFill>
                            <a:schemeClr val="lt1"/>
                          </a:solidFill>
                          <a:latin typeface="Arial Black" pitchFamily="34" charset="0"/>
                          <a:ea typeface="+mn-ea"/>
                          <a:cs typeface="+mn-cs"/>
                        </a:rPr>
                        <a:t>Actual Achievement 2015/2016	</a:t>
                      </a:r>
                    </a:p>
                  </a:txBody>
                  <a:tcPr/>
                </a:tc>
              </a:tr>
              <a:tr h="492449">
                <a:tc>
                  <a:txBody>
                    <a:bodyPr/>
                    <a:lstStyle/>
                    <a:p>
                      <a:pPr>
                        <a:buFont typeface="Arial" pitchFamily="34" charset="0"/>
                        <a:buNone/>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Health Facilities that are designated to render services for the management of sexual and related offences</a:t>
                      </a:r>
                    </a:p>
                  </a:txBody>
                  <a:tcPr marL="0" marR="0" marT="0" marB="0"/>
                </a:tc>
                <a:tc>
                  <a:txBody>
                    <a:bodyPr/>
                    <a:lstStyle/>
                    <a:p>
                      <a:r>
                        <a:rPr lang="en-ZA" sz="1000" baseline="0" dirty="0" smtClean="0">
                          <a:solidFill>
                            <a:srgbClr val="000000"/>
                          </a:solidFill>
                          <a:latin typeface="Arial Black" pitchFamily="34" charset="0"/>
                        </a:rPr>
                        <a:t>60 additional facilities designated 		</a:t>
                      </a:r>
                    </a:p>
                  </a:txBody>
                  <a:tcPr marL="0" marR="0" marT="0" marB="0"/>
                </a:tc>
                <a:tc>
                  <a:txBody>
                    <a:bodyPr/>
                    <a:lstStyle/>
                    <a:p>
                      <a:pPr algn="l"/>
                      <a:r>
                        <a:rPr lang="en-ZA" sz="1000" baseline="0" dirty="0" smtClean="0">
                          <a:solidFill>
                            <a:srgbClr val="000000"/>
                          </a:solidFill>
                          <a:latin typeface="Arial Black" pitchFamily="34" charset="0"/>
                        </a:rPr>
                        <a:t>Total 38 facilities achieved for designation 	</a:t>
                      </a:r>
                    </a:p>
                  </a:txBody>
                  <a:tcPr marL="68580" marR="68580" marT="0" marB="0"/>
                </a:tc>
              </a:tr>
              <a:tr h="321960">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Regional Training Centre (RTC) established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5 RTCs established </a:t>
                      </a:r>
                    </a:p>
                  </a:txBody>
                  <a:tcPr marL="0" marR="0" marT="0" marB="0"/>
                </a:tc>
                <a:tc>
                  <a:txBody>
                    <a:bodyPr/>
                    <a:lstStyle/>
                    <a:p>
                      <a:pPr algn="l"/>
                      <a:r>
                        <a:rPr lang="en-ZA" sz="1000" baseline="0" dirty="0" smtClean="0">
                          <a:solidFill>
                            <a:srgbClr val="000000"/>
                          </a:solidFill>
                          <a:latin typeface="Arial Black" pitchFamily="34" charset="0"/>
                        </a:rPr>
                        <a:t>5 RTCs were established 	</a:t>
                      </a:r>
                    </a:p>
                  </a:txBody>
                  <a:tcPr marL="68580" marR="68580" marT="0" marB="0"/>
                </a:tc>
              </a:tr>
            </a:tbl>
          </a:graphicData>
        </a:graphic>
      </p:graphicFrame>
      <p:sp>
        <p:nvSpPr>
          <p:cNvPr id="6761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3414D219-A94A-44D8-8BDD-6065DACCE0C0}" type="slidenum">
              <a:rPr lang="en-ZA"/>
              <a:pPr algn="ctr"/>
              <a:t>60</a:t>
            </a:fld>
            <a:endParaRPr lang="en-Z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2"/>
          </p:nvPr>
        </p:nvSpPr>
        <p:spPr bwMode="auto">
          <a:xfrm>
            <a:off x="4500563" y="6021388"/>
            <a:ext cx="1089025" cy="365125"/>
          </a:xfrm>
          <a:noFill/>
          <a:ln>
            <a:miter lim="800000"/>
            <a:headEnd/>
            <a:tailEnd/>
          </a:ln>
        </p:spPr>
        <p:txBody>
          <a:bodyPr/>
          <a:lstStyle/>
          <a:p>
            <a:fld id="{74F166B8-4694-4920-B3DB-D2D1574B79CF}" type="slidenum">
              <a:rPr lang="en-ZA" smtClean="0"/>
              <a:pPr/>
              <a:t>61</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5</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
        <p:nvSpPr>
          <p:cNvPr id="68612" name="Rectangle 2"/>
          <p:cNvSpPr>
            <a:spLocks noChangeArrowheads="1"/>
          </p:cNvSpPr>
          <p:nvPr/>
        </p:nvSpPr>
        <p:spPr bwMode="auto">
          <a:xfrm>
            <a:off x="250825" y="2654300"/>
            <a:ext cx="8501063" cy="1200150"/>
          </a:xfrm>
          <a:prstGeom prst="rect">
            <a:avLst/>
          </a:prstGeom>
          <a:solidFill>
            <a:schemeClr val="bg1"/>
          </a:solidFill>
          <a:ln w="9525">
            <a:noFill/>
            <a:miter lim="800000"/>
            <a:headEnd/>
            <a:tailEnd/>
          </a:ln>
        </p:spPr>
        <p:txBody>
          <a:bodyPr anchor="ctr">
            <a:spAutoFit/>
          </a:bodyPr>
          <a:lstStyle/>
          <a:p>
            <a:pPr algn="just"/>
            <a:endParaRPr lang="en-ZA">
              <a:latin typeface="Arial Black" pitchFamily="34" charset="0"/>
              <a:cs typeface="Times New Roman" pitchFamily="18" charset="0"/>
            </a:endParaRPr>
          </a:p>
          <a:p>
            <a:pPr lvl="1" algn="just"/>
            <a:r>
              <a:rPr lang="en-GB">
                <a:solidFill>
                  <a:srgbClr val="FF0000"/>
                </a:solidFill>
                <a:latin typeface="Arial Black" pitchFamily="34" charset="0"/>
              </a:rPr>
              <a:t>  </a:t>
            </a:r>
            <a:endParaRPr lang="en-ZA">
              <a:solidFill>
                <a:srgbClr val="FF0000"/>
              </a:solidFill>
              <a:latin typeface="Arial Black" pitchFamily="34" charset="0"/>
            </a:endParaRPr>
          </a:p>
          <a:p>
            <a:pPr lvl="1" algn="just"/>
            <a:endParaRPr lang="en-US" sz="1400">
              <a:latin typeface="Arial Black" pitchFamily="34" charset="0"/>
              <a:cs typeface="Times New Roman" pitchFamily="18" charset="0"/>
            </a:endParaRPr>
          </a:p>
          <a:p>
            <a:pPr lvl="1" algn="just"/>
            <a:endParaRPr lang="en-US" sz="1400">
              <a:latin typeface="Arial Black" pitchFamily="34" charset="0"/>
              <a:cs typeface="Times New Roman" pitchFamily="18" charset="0"/>
            </a:endParaRPr>
          </a:p>
          <a:p>
            <a:pPr algn="just"/>
            <a:endParaRPr lang="en-US" sz="800">
              <a:latin typeface="Arial Black" pitchFamily="34" charset="0"/>
              <a:cs typeface="Times New Roman" pitchFamily="18" charset="0"/>
            </a:endParaRPr>
          </a:p>
        </p:txBody>
      </p:sp>
      <p:sp>
        <p:nvSpPr>
          <p:cNvPr id="68613"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US" sz="1000">
              <a:latin typeface="Arial Black" pitchFamily="34" charset="0"/>
            </a:endParaRPr>
          </a:p>
        </p:txBody>
      </p:sp>
      <p:sp>
        <p:nvSpPr>
          <p:cNvPr id="68614" name="Content Placeholder 2"/>
          <p:cNvSpPr txBox="1">
            <a:spLocks/>
          </p:cNvSpPr>
          <p:nvPr/>
        </p:nvSpPr>
        <p:spPr bwMode="auto">
          <a:xfrm>
            <a:off x="0" y="1052513"/>
            <a:ext cx="9144000" cy="4229100"/>
          </a:xfrm>
          <a:prstGeom prst="rect">
            <a:avLst/>
          </a:prstGeom>
          <a:noFill/>
          <a:ln w="9525">
            <a:noFill/>
            <a:miter lim="800000"/>
            <a:headEnd/>
            <a:tailEnd/>
          </a:ln>
        </p:spPr>
        <p:txBody>
          <a:bodyPr/>
          <a:lstStyle/>
          <a:p>
            <a:pPr marL="342900" indent="-342900">
              <a:spcBef>
                <a:spcPct val="20000"/>
              </a:spcBef>
              <a:buFont typeface="Arial" charset="0"/>
              <a:buChar char="•"/>
            </a:pPr>
            <a:endParaRPr lang="en-ZA" sz="1600" b="1">
              <a:latin typeface="Arial Black" pitchFamily="34" charset="0"/>
            </a:endParaRPr>
          </a:p>
        </p:txBody>
      </p:sp>
      <p:sp>
        <p:nvSpPr>
          <p:cNvPr id="68615" name="Rectangle 8"/>
          <p:cNvSpPr>
            <a:spLocks noChangeArrowheads="1"/>
          </p:cNvSpPr>
          <p:nvPr/>
        </p:nvSpPr>
        <p:spPr bwMode="auto">
          <a:xfrm>
            <a:off x="250825" y="993775"/>
            <a:ext cx="8424863" cy="5078413"/>
          </a:xfrm>
          <a:prstGeom prst="rect">
            <a:avLst/>
          </a:prstGeom>
          <a:noFill/>
          <a:ln w="9525">
            <a:noFill/>
            <a:miter lim="800000"/>
            <a:headEnd/>
            <a:tailEnd/>
          </a:ln>
        </p:spPr>
        <p:txBody>
          <a:bodyPr anchor="ctr">
            <a:spAutoFit/>
          </a:bodyPr>
          <a:lstStyle/>
          <a:p>
            <a:pPr algn="just">
              <a:buFontTx/>
              <a:buChar char="•"/>
            </a:pPr>
            <a:endParaRPr lang="en-ZA" sz="1200">
              <a:latin typeface="Arial Black" pitchFamily="34" charset="0"/>
            </a:endParaRPr>
          </a:p>
          <a:p>
            <a:pPr>
              <a:buFont typeface="Arial" charset="0"/>
              <a:buChar char="•"/>
            </a:pPr>
            <a:r>
              <a:rPr lang="en-ZA" sz="1200">
                <a:latin typeface="Arial Black" pitchFamily="34" charset="0"/>
              </a:rPr>
              <a:t> T1 services: challenges of lack of sub-specialists are given attention</a:t>
            </a:r>
          </a:p>
          <a:p>
            <a:endParaRPr lang="en-ZA" sz="1200">
              <a:latin typeface="Arial Black" pitchFamily="34" charset="0"/>
            </a:endParaRPr>
          </a:p>
          <a:p>
            <a:pPr>
              <a:buFont typeface="Arial" charset="0"/>
              <a:buChar char="•"/>
            </a:pPr>
            <a:r>
              <a:rPr lang="en-ZA" sz="1200">
                <a:latin typeface="Arial Black" pitchFamily="34" charset="0"/>
              </a:rPr>
              <a:t> Regarding toxicology, a decision was taken to group the backlogged cases in certain year categories, and to analyse them, using a new non-blue sky approach. A list of forensically significant compounds will be tested for routinely, where the compounds cannot be specified by the pathologist</a:t>
            </a:r>
          </a:p>
          <a:p>
            <a:pPr>
              <a:buFont typeface="Arial" charset="0"/>
              <a:buChar char="•"/>
            </a:pPr>
            <a:endParaRPr lang="en-ZA" sz="1200">
              <a:latin typeface="Arial Black" pitchFamily="34" charset="0"/>
            </a:endParaRPr>
          </a:p>
          <a:p>
            <a:pPr algn="just">
              <a:buFontTx/>
              <a:buChar char="•"/>
            </a:pPr>
            <a:r>
              <a:rPr lang="en-ZA" sz="1200">
                <a:latin typeface="Arial Black" pitchFamily="34" charset="0"/>
              </a:rPr>
              <a:t>The boundaries for blood alcohol will be reviewed to redefine the catchment areas that will relieve the pressure experienced by the Johannesburg Forensic Chemistry Laboratory </a:t>
            </a:r>
          </a:p>
          <a:p>
            <a:pPr algn="just">
              <a:buFontTx/>
              <a:buChar char="•"/>
            </a:pPr>
            <a:endParaRPr lang="en-ZA" sz="1200">
              <a:latin typeface="Arial Black" pitchFamily="34" charset="0"/>
            </a:endParaRPr>
          </a:p>
          <a:p>
            <a:pPr algn="just">
              <a:buFontTx/>
              <a:buChar char="•"/>
            </a:pPr>
            <a:r>
              <a:rPr lang="en-ZA" sz="1200">
                <a:latin typeface="Arial Black" pitchFamily="34" charset="0"/>
              </a:rPr>
              <a:t>Regulations for the Rendering of Forensic Pathology Services will be submitted for promulgation in the first quarter of the 2016/17 financial year </a:t>
            </a:r>
          </a:p>
          <a:p>
            <a:pPr algn="just">
              <a:buFontTx/>
              <a:buChar char="•"/>
            </a:pPr>
            <a:endParaRPr lang="en-ZA" sz="1200">
              <a:latin typeface="Arial Black" pitchFamily="34" charset="0"/>
            </a:endParaRPr>
          </a:p>
          <a:p>
            <a:pPr algn="just">
              <a:buFontTx/>
              <a:buChar char="•"/>
            </a:pPr>
            <a:r>
              <a:rPr lang="en-ZA" sz="1200">
                <a:latin typeface="Arial Black" pitchFamily="34" charset="0"/>
              </a:rPr>
              <a:t>The Scope of Practice Guidelines for the rendering of Forensic Pathology Services will be submitted for publishing in  2016/17 financial year. Letters were written to Provincial Heads to fast-track identification of the facilities</a:t>
            </a:r>
          </a:p>
          <a:p>
            <a:pPr algn="just">
              <a:buFontTx/>
              <a:buChar char="•"/>
            </a:pPr>
            <a:endParaRPr lang="en-ZA" sz="1200">
              <a:latin typeface="Arial Black" pitchFamily="34" charset="0"/>
            </a:endParaRPr>
          </a:p>
          <a:p>
            <a:pPr algn="just">
              <a:buFontTx/>
              <a:buChar char="•"/>
            </a:pPr>
            <a:r>
              <a:rPr lang="en-ZA" sz="1200">
                <a:latin typeface="Arial Black" pitchFamily="34" charset="0"/>
              </a:rPr>
              <a:t>In facilitating the development of staffing norms and standards for the district and specialised hospitals, resources will be mobilised from partner organisations to support the work at both national and provincial level</a:t>
            </a:r>
          </a:p>
          <a:p>
            <a:pPr algn="just">
              <a:buFontTx/>
              <a:buChar char="•"/>
            </a:pPr>
            <a:endParaRPr lang="en-ZA" sz="1200">
              <a:latin typeface="Arial Black" pitchFamily="34" charset="0"/>
            </a:endParaRPr>
          </a:p>
          <a:p>
            <a:pPr algn="just">
              <a:buFontTx/>
              <a:buChar char="•"/>
            </a:pPr>
            <a:endParaRPr lang="en-ZA" sz="1200">
              <a:latin typeface="Arial Black" pitchFamily="34" charset="0"/>
            </a:endParaRPr>
          </a:p>
          <a:p>
            <a:pPr algn="just">
              <a:buFontTx/>
              <a:buChar char="•"/>
            </a:pPr>
            <a:endParaRPr lang="en-ZA" sz="1200">
              <a:latin typeface="Arial Black" pitchFamily="34" charset="0"/>
            </a:endParaRPr>
          </a:p>
          <a:p>
            <a:pPr algn="just">
              <a:buFontTx/>
              <a:buChar char="•"/>
            </a:pPr>
            <a:endParaRPr lang="en-ZA" sz="1200">
              <a:latin typeface="Arial Black" pitchFamily="34" charset="0"/>
            </a:endParaRPr>
          </a:p>
          <a:p>
            <a:pPr algn="just"/>
            <a:endParaRPr lang="en-ZA" sz="1200">
              <a:latin typeface="Arial Black"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p>
        </p:txBody>
      </p:sp>
      <p:sp>
        <p:nvSpPr>
          <p:cNvPr id="6" name="Rectangle 2"/>
          <p:cNvSpPr txBox="1">
            <a:spLocks noChangeArrowheads="1"/>
          </p:cNvSpPr>
          <p:nvPr/>
        </p:nvSpPr>
        <p:spPr>
          <a:xfrm>
            <a:off x="0" y="0"/>
            <a:ext cx="6324600" cy="990600"/>
          </a:xfrm>
          <a:prstGeom prst="rect">
            <a:avLst/>
          </a:prstGeom>
        </p:spPr>
        <p:txBody>
          <a:bodyPr anchor="b">
            <a:normAutofit/>
          </a:bodyPr>
          <a:lstStyle/>
          <a:p>
            <a:pP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9" name="Rectangle 8"/>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endParaRPr lang="en-ZA" sz="2400" b="1" dirty="0">
              <a:solidFill>
                <a:schemeClr val="tx1"/>
              </a:solidFill>
              <a:latin typeface="Arial Black" pitchFamily="34" charset="0"/>
            </a:endParaRPr>
          </a:p>
          <a:p>
            <a:pPr algn="ctr" eaLnBrk="1" hangingPunct="1">
              <a:defRPr/>
            </a:pPr>
            <a:endParaRPr lang="en-ZA" sz="2400" b="1" dirty="0">
              <a:solidFill>
                <a:schemeClr val="tx1"/>
              </a:solidFill>
              <a:latin typeface="Arial Black" pitchFamily="34" charset="0"/>
            </a:endParaRPr>
          </a:p>
          <a:p>
            <a:pPr algn="ctr" eaLnBrk="1" hangingPunct="1">
              <a:defRPr/>
            </a:pPr>
            <a:r>
              <a:rPr lang="en-ZA" sz="2400" b="1" dirty="0">
                <a:solidFill>
                  <a:schemeClr val="tx1"/>
                </a:solidFill>
                <a:latin typeface="Arial Black" pitchFamily="34" charset="0"/>
              </a:rPr>
              <a:t>PROGRAMME 6 :  HEALTH REGULATION AND COMPLIANCE MANAGEMENT</a:t>
            </a:r>
          </a:p>
          <a:p>
            <a:pPr algn="ctr" eaLnBrk="1" hangingPunct="1">
              <a:defRPr/>
            </a:pPr>
            <a:r>
              <a:rPr lang="en-ZA" sz="2400" b="1" dirty="0">
                <a:solidFill>
                  <a:schemeClr val="tx1"/>
                </a:solidFill>
                <a:latin typeface="Arial Black" pitchFamily="34" charset="0"/>
              </a:rPr>
              <a:t> </a:t>
            </a:r>
          </a:p>
        </p:txBody>
      </p:sp>
      <p:sp>
        <p:nvSpPr>
          <p:cNvPr id="69638" name="Slide Number Placeholder 19"/>
          <p:cNvSpPr txBox="1">
            <a:spLocks/>
          </p:cNvSpPr>
          <p:nvPr/>
        </p:nvSpPr>
        <p:spPr bwMode="auto">
          <a:xfrm>
            <a:off x="4500563" y="6165850"/>
            <a:ext cx="2133600" cy="365125"/>
          </a:xfrm>
          <a:prstGeom prst="rect">
            <a:avLst/>
          </a:prstGeom>
          <a:noFill/>
          <a:ln w="9525">
            <a:noFill/>
            <a:miter lim="800000"/>
            <a:headEnd/>
            <a:tailEnd/>
          </a:ln>
        </p:spPr>
        <p:txBody>
          <a:bodyPr/>
          <a:lstStyle/>
          <a:p>
            <a:pPr eaLnBrk="1" hangingPunct="1"/>
            <a:r>
              <a:rPr lang="en-US"/>
              <a:t>62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sz="quarter" idx="1"/>
          </p:nvPr>
        </p:nvSpPr>
        <p:spPr bwMode="auto">
          <a:xfrm>
            <a:off x="0" y="1052513"/>
            <a:ext cx="9144000" cy="4229100"/>
          </a:xfrm>
          <a:noFill/>
          <a:ln>
            <a:miter lim="800000"/>
            <a:headEnd/>
            <a:tailEnd/>
          </a:ln>
        </p:spPr>
        <p:txBody>
          <a:bodyPr vert="horz" wrap="square" lIns="91440" tIns="45720" rIns="91440" bIns="45720" numCol="1" anchor="t" anchorCtr="0" compatLnSpc="1">
            <a:prstTxWarp prst="textNoShape">
              <a:avLst/>
            </a:prstTxWarp>
          </a:bodyPr>
          <a:lstStyle/>
          <a:p>
            <a:r>
              <a:rPr lang="en-ZA" sz="1400" smtClean="0">
                <a:latin typeface="Arial Black" pitchFamily="34" charset="0"/>
              </a:rPr>
              <a:t>SAHPRA approved by Parliament, assented to by the State President on 24 December 2015, and published and gazetted on 7 January 2016. The transitional plan from MCC to SAHPRA was developed 	</a:t>
            </a:r>
          </a:p>
          <a:p>
            <a:pPr>
              <a:buFont typeface="Arial" charset="0"/>
              <a:buNone/>
            </a:pPr>
            <a:endParaRPr lang="en-ZA" sz="1400" smtClean="0">
              <a:latin typeface="Arial Black" pitchFamily="34" charset="0"/>
            </a:endParaRPr>
          </a:p>
          <a:p>
            <a:r>
              <a:rPr lang="en-ZA" sz="1400" smtClean="0">
                <a:latin typeface="Arial Black" pitchFamily="34" charset="0"/>
              </a:rPr>
              <a:t>Cabinet approved the National Public Health Institute of South Africa (NAPHISA) Bill in 2015 for comments. </a:t>
            </a:r>
          </a:p>
          <a:p>
            <a:pPr lvl="1"/>
            <a:r>
              <a:rPr lang="en-ZA" sz="1400" smtClean="0">
                <a:latin typeface="Arial Black" pitchFamily="34" charset="0"/>
              </a:rPr>
              <a:t>The Bill will assist in conducting disease and injury surveillance, and provide specialised public health services and interventions, training and research directed towards the major health challenges affecting the people of South Africa. </a:t>
            </a:r>
          </a:p>
          <a:p>
            <a:pPr lvl="1"/>
            <a:r>
              <a:rPr lang="en-ZA" sz="1400" smtClean="0">
                <a:latin typeface="Arial Black" pitchFamily="34" charset="0"/>
              </a:rPr>
              <a:t>NAPHISA will also strengthen co-ordination and enhance the country’s capacity for surveillance. </a:t>
            </a:r>
          </a:p>
          <a:p>
            <a:pPr eaLnBrk="1" hangingPunct="1"/>
            <a:endParaRPr lang="en-ZA" sz="1400" smtClean="0">
              <a:latin typeface="Arial Black" pitchFamily="34" charset="0"/>
              <a:cs typeface="Arial" charset="0"/>
            </a:endParaRPr>
          </a:p>
          <a:p>
            <a:pPr eaLnBrk="1" hangingPunct="1"/>
            <a:r>
              <a:rPr lang="en-ZA" sz="1400" smtClean="0">
                <a:latin typeface="Arial Black" pitchFamily="34" charset="0"/>
                <a:cs typeface="Arial" charset="0"/>
              </a:rPr>
              <a:t>Oversight of public health entities &amp; statutory health professional functionality was performed and strengthened</a:t>
            </a:r>
          </a:p>
        </p:txBody>
      </p:sp>
      <p:sp>
        <p:nvSpPr>
          <p:cNvPr id="70659" name="Slide Number Placeholder 3"/>
          <p:cNvSpPr>
            <a:spLocks noGrp="1"/>
          </p:cNvSpPr>
          <p:nvPr>
            <p:ph type="sldNum" sz="quarter" idx="12"/>
          </p:nvPr>
        </p:nvSpPr>
        <p:spPr bwMode="auto">
          <a:xfrm>
            <a:off x="3924300" y="6237288"/>
            <a:ext cx="1981200" cy="365125"/>
          </a:xfrm>
          <a:noFill/>
          <a:ln>
            <a:miter lim="800000"/>
            <a:headEnd/>
            <a:tailEnd/>
          </a:ln>
        </p:spPr>
        <p:txBody>
          <a:bodyPr/>
          <a:lstStyle/>
          <a:p>
            <a:pPr algn="ctr"/>
            <a:fld id="{888FD2DE-EB25-4A88-8B1A-C8AF7FF9D4C5}" type="slidenum">
              <a:rPr lang="en-ZA" smtClean="0"/>
              <a:pPr algn="ctr"/>
              <a:t>63</a:t>
            </a:fld>
            <a:endParaRPr lang="en-ZA" smtClean="0"/>
          </a:p>
        </p:txBody>
      </p:sp>
      <p:sp>
        <p:nvSpPr>
          <p:cNvPr id="7066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r>
              <a:rPr lang="en-ZA" sz="3200" b="1" smtClean="0">
                <a:solidFill>
                  <a:schemeClr val="bg1"/>
                </a:solidFill>
              </a:rPr>
              <a:t>Programme 5</a:t>
            </a:r>
            <a:r>
              <a:rPr lang="en-ZA" sz="2000" smtClean="0">
                <a:solidFill>
                  <a:schemeClr val="bg1"/>
                </a:solidFill>
              </a:rPr>
              <a:t/>
            </a:r>
            <a:br>
              <a:rPr lang="en-ZA" sz="2000" smtClean="0">
                <a:solidFill>
                  <a:schemeClr val="bg1"/>
                </a:solidFill>
              </a:rPr>
            </a:br>
            <a:endParaRPr lang="en-ZA"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7168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6: </a:t>
            </a:r>
            <a:r>
              <a:rPr lang="en-ZA" sz="2800" dirty="0">
                <a:solidFill>
                  <a:schemeClr val="bg1"/>
                </a:solidFill>
                <a:latin typeface="Arial Black" pitchFamily="34" charset="0"/>
                <a:cs typeface="Arial" pitchFamily="34" charset="0"/>
              </a:rPr>
              <a:t>Health Regulation and Compliance Management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96963"/>
          <a:ext cx="9144000" cy="4062412"/>
        </p:xfrm>
        <a:graphic>
          <a:graphicData uri="http://schemas.openxmlformats.org/drawingml/2006/table">
            <a:tbl>
              <a:tblPr firstRow="1" bandRow="1">
                <a:tableStyleId>{5C22544A-7EE6-4342-B048-85BDC9FD1C3A}</a:tableStyleId>
              </a:tblPr>
              <a:tblGrid>
                <a:gridCol w="2195736"/>
                <a:gridCol w="2088232"/>
                <a:gridCol w="1728192"/>
                <a:gridCol w="3131840"/>
              </a:tblGrid>
              <a:tr h="404378">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710841">
                <a:tc>
                  <a:txBody>
                    <a:bodyPr/>
                    <a:lstStyle/>
                    <a:p>
                      <a:r>
                        <a:rPr lang="en-ZA" sz="1000" kern="1200" baseline="0" dirty="0" smtClean="0">
                          <a:solidFill>
                            <a:schemeClr val="dk1"/>
                          </a:solidFill>
                          <a:latin typeface="Arial Black" pitchFamily="34" charset="0"/>
                          <a:ea typeface="+mn-ea"/>
                          <a:cs typeface="+mn-cs"/>
                        </a:rPr>
                        <a:t>Establish the South African Health Product Regulatory Authority (SAHPRA) </a:t>
                      </a:r>
                    </a:p>
                  </a:txBody>
                  <a:tcPr marL="0" marR="0" marT="0" marB="0"/>
                </a:tc>
                <a:tc>
                  <a:txBody>
                    <a:bodyPr/>
                    <a:lstStyle/>
                    <a:p>
                      <a:r>
                        <a:rPr lang="en-ZA" sz="1000" kern="1200" baseline="0" dirty="0" smtClean="0">
                          <a:solidFill>
                            <a:schemeClr val="dk1"/>
                          </a:solidFill>
                          <a:latin typeface="Arial Black" pitchFamily="34" charset="0"/>
                          <a:ea typeface="+mn-ea"/>
                          <a:cs typeface="+mn-cs"/>
                        </a:rPr>
                        <a:t>Establish SAHPRA as a public entity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algn="just"/>
                      <a:r>
                        <a:rPr lang="en-ZA" sz="1000" baseline="0" dirty="0" smtClean="0">
                          <a:solidFill>
                            <a:srgbClr val="000000"/>
                          </a:solidFill>
                          <a:latin typeface="Arial Black" pitchFamily="34" charset="0"/>
                        </a:rPr>
                        <a:t>SAHPRA Act (Bill 6 of 2014) promulgated , and transitional plan from MCC to SAHPRA developed 	</a:t>
                      </a:r>
                    </a:p>
                  </a:txBody>
                  <a:tcPr marL="0" marR="0" marT="0" marB="0"/>
                </a:tc>
                <a:tc>
                  <a:txBody>
                    <a:bodyPr/>
                    <a:lstStyle/>
                    <a:p>
                      <a:pPr algn="l"/>
                      <a:r>
                        <a:rPr lang="en-ZA" sz="1000" baseline="0" dirty="0" smtClean="0">
                          <a:solidFill>
                            <a:srgbClr val="000000"/>
                          </a:solidFill>
                          <a:latin typeface="Arial Black" pitchFamily="34" charset="0"/>
                        </a:rPr>
                        <a:t>SAHPRA approved by Parliament, assented to by the State President on 24 December 2015, and published and gazetted on 7 January 2016. The transitional plan from MCC to SAHPRA was developed 	</a:t>
                      </a:r>
                    </a:p>
                  </a:txBody>
                  <a:tcPr marL="68580" marR="68580" marT="0" marB="0"/>
                </a:tc>
              </a:tr>
              <a:tr h="455688">
                <a:tc>
                  <a:txBody>
                    <a:bodyPr/>
                    <a:lstStyle/>
                    <a:p>
                      <a:r>
                        <a:rPr lang="en-ZA" sz="1000" kern="1200" baseline="0" dirty="0" smtClean="0">
                          <a:solidFill>
                            <a:schemeClr val="dk1"/>
                          </a:solidFill>
                          <a:latin typeface="Arial Black" pitchFamily="34" charset="0"/>
                          <a:ea typeface="+mn-ea"/>
                          <a:cs typeface="+mn-cs"/>
                        </a:rPr>
                        <a:t>Establish Institute of Regulatory </a:t>
                      </a:r>
                    </a:p>
                    <a:p>
                      <a:r>
                        <a:rPr lang="en-ZA" sz="1000" kern="1200" baseline="0" dirty="0" smtClean="0">
                          <a:solidFill>
                            <a:schemeClr val="dk1"/>
                          </a:solidFill>
                          <a:latin typeface="Arial Black" pitchFamily="34" charset="0"/>
                          <a:ea typeface="+mn-ea"/>
                          <a:cs typeface="+mn-cs"/>
                        </a:rPr>
                        <a:t>Science (IRS) 	</a:t>
                      </a:r>
                    </a:p>
                  </a:txBody>
                  <a:tcPr marL="0" marR="0" marT="0" marB="0"/>
                </a:tc>
                <a:tc>
                  <a:txBody>
                    <a:bodyPr/>
                    <a:lstStyle/>
                    <a:p>
                      <a:r>
                        <a:rPr lang="en-ZA" sz="1000" kern="1200" baseline="0" dirty="0" smtClean="0">
                          <a:solidFill>
                            <a:schemeClr val="dk1"/>
                          </a:solidFill>
                          <a:latin typeface="Arial Black" pitchFamily="34" charset="0"/>
                          <a:ea typeface="+mn-ea"/>
                          <a:cs typeface="+mn-cs"/>
                        </a:rPr>
                        <a:t>Institute of Regulatory </a:t>
                      </a:r>
                    </a:p>
                    <a:p>
                      <a:r>
                        <a:rPr lang="en-ZA" sz="1000" kern="1200" baseline="0" dirty="0" smtClean="0">
                          <a:solidFill>
                            <a:schemeClr val="dk1"/>
                          </a:solidFill>
                          <a:latin typeface="Arial Black" pitchFamily="34" charset="0"/>
                          <a:ea typeface="+mn-ea"/>
                          <a:cs typeface="+mn-cs"/>
                        </a:rPr>
                        <a:t>Science (IRS) providing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Project team appointed with business plan drafted and approved</a:t>
                      </a:r>
                    </a:p>
                  </a:txBody>
                  <a:tcPr marL="0" marR="0" marT="0" marB="0"/>
                </a:tc>
                <a:tc>
                  <a:txBody>
                    <a:bodyPr/>
                    <a:lstStyle/>
                    <a:p>
                      <a:pPr algn="l"/>
                      <a:r>
                        <a:rPr lang="en-ZA" sz="1000" baseline="0" dirty="0" smtClean="0">
                          <a:solidFill>
                            <a:srgbClr val="000000"/>
                          </a:solidFill>
                          <a:latin typeface="Arial Black" pitchFamily="34" charset="0"/>
                        </a:rPr>
                        <a:t>The IRS project team was appointed and the business plan was finalised 	</a:t>
                      </a:r>
                    </a:p>
                  </a:txBody>
                  <a:tcPr marL="68580" marR="68580" marT="0" marB="0"/>
                </a:tc>
              </a:tr>
              <a:tr h="853009">
                <a:tc>
                  <a:txBody>
                    <a:bodyPr/>
                    <a:lstStyle/>
                    <a:p>
                      <a:r>
                        <a:rPr lang="en-ZA" sz="1000" kern="1200" baseline="0" dirty="0" smtClean="0">
                          <a:solidFill>
                            <a:schemeClr val="dk1"/>
                          </a:solidFill>
                          <a:latin typeface="Arial Black" pitchFamily="34" charset="0"/>
                          <a:ea typeface="+mn-ea"/>
                          <a:cs typeface="+mn-cs"/>
                        </a:rPr>
                        <a:t>Develop the policy and legislative framework for occupational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Review occupational health legislative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Draft amendments to the Occupational Diseases in Mines and Works Act (78 of 1973) and the Occupational </a:t>
                      </a:r>
                    </a:p>
                    <a:p>
                      <a:r>
                        <a:rPr lang="en-ZA" sz="1000" baseline="0" dirty="0" smtClean="0">
                          <a:solidFill>
                            <a:srgbClr val="000000"/>
                          </a:solidFill>
                          <a:latin typeface="Arial Black" pitchFamily="34" charset="0"/>
                        </a:rPr>
                        <a:t>Health Framework	</a:t>
                      </a:r>
                    </a:p>
                  </a:txBody>
                  <a:tcPr marL="0" marR="0" marT="0" marB="0"/>
                </a:tc>
                <a:tc>
                  <a:txBody>
                    <a:bodyPr/>
                    <a:lstStyle/>
                    <a:p>
                      <a:pPr algn="l"/>
                      <a:r>
                        <a:rPr lang="en-ZA" sz="1000" baseline="0" dirty="0" smtClean="0">
                          <a:solidFill>
                            <a:srgbClr val="000000"/>
                          </a:solidFill>
                          <a:latin typeface="Arial Black" pitchFamily="34" charset="0"/>
                        </a:rPr>
                        <a:t>Draft amendments were developed in line with policy on integration of compensation systems 	</a:t>
                      </a:r>
                    </a:p>
                  </a:txBody>
                  <a:tcPr marL="68580" marR="68580" marT="0" marB="0"/>
                </a:tc>
              </a:tr>
              <a:tr h="1132257">
                <a:tc>
                  <a:txBody>
                    <a:bodyPr/>
                    <a:lstStyle/>
                    <a:p>
                      <a:r>
                        <a:rPr lang="en-ZA" sz="1000" kern="1200" baseline="0" dirty="0" smtClean="0">
                          <a:solidFill>
                            <a:schemeClr val="dk1"/>
                          </a:solidFill>
                          <a:latin typeface="Arial Black" pitchFamily="34" charset="0"/>
                          <a:ea typeface="+mn-ea"/>
                          <a:cs typeface="+mn-cs"/>
                        </a:rPr>
                        <a:t>Establish an occupational health cluster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Occupational health cluster established and functional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Consultation on discussion document and approval of structure, </a:t>
                      </a:r>
                      <a:r>
                        <a:rPr lang="en-ZA" sz="1000" baseline="0" dirty="0" err="1" smtClean="0">
                          <a:solidFill>
                            <a:srgbClr val="000000"/>
                          </a:solidFill>
                          <a:latin typeface="Arial Black" pitchFamily="34" charset="0"/>
                        </a:rPr>
                        <a:t>organogram</a:t>
                      </a:r>
                      <a:r>
                        <a:rPr lang="en-ZA" sz="1000" baseline="0" dirty="0" smtClean="0">
                          <a:solidFill>
                            <a:srgbClr val="000000"/>
                          </a:solidFill>
                          <a:latin typeface="Arial Black" pitchFamily="34" charset="0"/>
                        </a:rPr>
                        <a:t> and activities of the occupational health cluster by NHC 	</a:t>
                      </a:r>
                    </a:p>
                  </a:txBody>
                  <a:tcPr marL="0" marR="0" marT="0" marB="0"/>
                </a:tc>
                <a:tc>
                  <a:txBody>
                    <a:bodyPr/>
                    <a:lstStyle/>
                    <a:p>
                      <a:pPr algn="l"/>
                      <a:r>
                        <a:rPr lang="en-ZA" sz="1000" baseline="0" dirty="0" smtClean="0">
                          <a:solidFill>
                            <a:srgbClr val="000000"/>
                          </a:solidFill>
                          <a:latin typeface="Arial Black" pitchFamily="34" charset="0"/>
                        </a:rPr>
                        <a:t>Policy inputs on integration of Medical Bureau for Occupational Diseases (MBOD), Compensation Commissioner for Occupational Diseases (CCOD) and National Institute for Occupational Health (NIOH) are finalised and a draft structure and </a:t>
                      </a:r>
                      <a:r>
                        <a:rPr lang="en-ZA" sz="1000" baseline="0" dirty="0" err="1" smtClean="0">
                          <a:solidFill>
                            <a:srgbClr val="000000"/>
                          </a:solidFill>
                          <a:latin typeface="Arial Black" pitchFamily="34" charset="0"/>
                        </a:rPr>
                        <a:t>organogram</a:t>
                      </a:r>
                      <a:r>
                        <a:rPr lang="en-ZA" sz="1000" baseline="0" dirty="0" smtClean="0">
                          <a:solidFill>
                            <a:srgbClr val="000000"/>
                          </a:solidFill>
                          <a:latin typeface="Arial Black" pitchFamily="34" charset="0"/>
                        </a:rPr>
                        <a:t> developed 	</a:t>
                      </a:r>
                    </a:p>
                  </a:txBody>
                  <a:tcPr marL="68580" marR="68580" marT="0" marB="0"/>
                </a:tc>
              </a:tr>
            </a:tbl>
          </a:graphicData>
        </a:graphic>
      </p:graphicFrame>
      <p:sp>
        <p:nvSpPr>
          <p:cNvPr id="7171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1546A3C1-4823-48A9-AC5B-D78BD8E9970C}" type="slidenum">
              <a:rPr lang="en-ZA"/>
              <a:pPr algn="ctr"/>
              <a:t>64</a:t>
            </a:fld>
            <a:endParaRPr lang="en-ZA"/>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7270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6: </a:t>
            </a:r>
            <a:r>
              <a:rPr lang="en-ZA" sz="2800" dirty="0">
                <a:solidFill>
                  <a:schemeClr val="bg1"/>
                </a:solidFill>
                <a:latin typeface="Arial Black" pitchFamily="34" charset="0"/>
                <a:cs typeface="Arial" pitchFamily="34" charset="0"/>
              </a:rPr>
              <a:t>Health Regulation and Compliance Management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81100"/>
          <a:ext cx="9144000" cy="4164013"/>
        </p:xfrm>
        <a:graphic>
          <a:graphicData uri="http://schemas.openxmlformats.org/drawingml/2006/table">
            <a:tbl>
              <a:tblPr firstRow="1" bandRow="1">
                <a:tableStyleId>{5C22544A-7EE6-4342-B048-85BDC9FD1C3A}</a:tableStyleId>
              </a:tblPr>
              <a:tblGrid>
                <a:gridCol w="2195736"/>
                <a:gridCol w="2448272"/>
                <a:gridCol w="2016224"/>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a:t>
                      </a:r>
                    </a:p>
                  </a:txBody>
                  <a:tcPr/>
                </a:tc>
              </a:tr>
              <a:tr h="1142628">
                <a:tc>
                  <a:txBody>
                    <a:bodyPr/>
                    <a:lstStyle/>
                    <a:p>
                      <a:r>
                        <a:rPr lang="en-ZA" sz="1000" kern="1200" baseline="0" dirty="0" smtClean="0">
                          <a:solidFill>
                            <a:schemeClr val="dk1"/>
                          </a:solidFill>
                          <a:latin typeface="Arial Black" pitchFamily="34" charset="0"/>
                          <a:ea typeface="+mn-ea"/>
                          <a:cs typeface="+mn-cs"/>
                        </a:rPr>
                        <a:t>Provide occupational health and compensation services through the development of One Stop Service centres in provinces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provinces with </a:t>
                      </a:r>
                    </a:p>
                    <a:p>
                      <a:r>
                        <a:rPr lang="en-ZA" sz="1000" kern="1200" baseline="0" dirty="0" smtClean="0">
                          <a:solidFill>
                            <a:schemeClr val="dk1"/>
                          </a:solidFill>
                          <a:latin typeface="Arial Black" pitchFamily="34" charset="0"/>
                          <a:ea typeface="+mn-ea"/>
                          <a:cs typeface="+mn-cs"/>
                        </a:rPr>
                        <a:t>One Stop Service Centres </a:t>
                      </a:r>
                    </a:p>
                    <a:p>
                      <a:r>
                        <a:rPr lang="en-ZA" sz="1000" kern="1200" baseline="0" dirty="0" smtClean="0">
                          <a:solidFill>
                            <a:schemeClr val="dk1"/>
                          </a:solidFill>
                          <a:latin typeface="Arial Black" pitchFamily="34" charset="0"/>
                          <a:ea typeface="+mn-ea"/>
                          <a:cs typeface="+mn-cs"/>
                        </a:rPr>
                        <a:t>to deliver occupational health and compensation services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One-stop service centre for occupational health and compensation services in one health facility in Northern Cape and Limpopo established 	</a:t>
                      </a:r>
                    </a:p>
                  </a:txBody>
                  <a:tcPr marL="0" marR="0" marT="0" marB="0"/>
                </a:tc>
                <a:tc>
                  <a:txBody>
                    <a:bodyPr/>
                    <a:lstStyle/>
                    <a:p>
                      <a:pPr algn="l"/>
                      <a:r>
                        <a:rPr lang="en-ZA" sz="1000" baseline="0" dirty="0" smtClean="0">
                          <a:solidFill>
                            <a:srgbClr val="000000"/>
                          </a:solidFill>
                          <a:latin typeface="Arial Black" pitchFamily="34" charset="0"/>
                        </a:rPr>
                        <a:t>Local organising committees have been set up in the two districts to support the process of setting up the one-stop service centres 	</a:t>
                      </a:r>
                    </a:p>
                  </a:txBody>
                  <a:tcPr marL="68580" marR="68580" marT="0" marB="0"/>
                </a:tc>
              </a:tr>
              <a:tr h="294516">
                <a:tc>
                  <a:txBody>
                    <a:bodyPr/>
                    <a:lstStyle/>
                    <a:p>
                      <a:r>
                        <a:rPr lang="en-ZA" sz="1000" kern="1200" baseline="0" dirty="0" smtClean="0">
                          <a:solidFill>
                            <a:schemeClr val="dk1"/>
                          </a:solidFill>
                          <a:latin typeface="Arial Black" pitchFamily="34" charset="0"/>
                          <a:ea typeface="+mn-ea"/>
                          <a:cs typeface="+mn-cs"/>
                        </a:rPr>
                        <a:t>Establish the National Public Health Institutes of South Africa (NAPHISA) for disease and injury surveillance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legal framework </a:t>
                      </a:r>
                    </a:p>
                    <a:p>
                      <a:r>
                        <a:rPr lang="en-ZA" sz="1000" kern="1200" baseline="0" dirty="0" smtClean="0">
                          <a:solidFill>
                            <a:schemeClr val="dk1"/>
                          </a:solidFill>
                          <a:latin typeface="Arial Black" pitchFamily="34" charset="0"/>
                          <a:ea typeface="+mn-ea"/>
                          <a:cs typeface="+mn-cs"/>
                        </a:rPr>
                        <a:t>to establish National Public Health Institutes of South Africa (NAPHISA)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baseline="0" dirty="0" smtClean="0">
                          <a:solidFill>
                            <a:srgbClr val="000000"/>
                          </a:solidFill>
                          <a:latin typeface="Arial Black" pitchFamily="34" charset="0"/>
                        </a:rPr>
                        <a:t>Gazetted legislation on </a:t>
                      </a:r>
                    </a:p>
                    <a:p>
                      <a:r>
                        <a:rPr lang="en-ZA" sz="1000" baseline="0" dirty="0" smtClean="0">
                          <a:solidFill>
                            <a:srgbClr val="000000"/>
                          </a:solidFill>
                          <a:latin typeface="Arial Black" pitchFamily="34" charset="0"/>
                        </a:rPr>
                        <a:t>NAPHISA 		</a:t>
                      </a:r>
                    </a:p>
                  </a:txBody>
                  <a:tcPr marL="0" marR="0" marT="0" marB="0"/>
                </a:tc>
                <a:tc>
                  <a:txBody>
                    <a:bodyPr/>
                    <a:lstStyle/>
                    <a:p>
                      <a:pPr algn="l"/>
                      <a:r>
                        <a:rPr lang="en-ZA" sz="1000" baseline="0" dirty="0" smtClean="0">
                          <a:solidFill>
                            <a:srgbClr val="000000"/>
                          </a:solidFill>
                          <a:latin typeface="Arial Black" pitchFamily="34" charset="0"/>
                        </a:rPr>
                        <a:t>Legislation on NAPHISA was gazetted </a:t>
                      </a:r>
                      <a:r>
                        <a:rPr lang="en-ZA" sz="1000" baseline="0" dirty="0" smtClean="0">
                          <a:solidFill>
                            <a:schemeClr val="tx1"/>
                          </a:solidFill>
                          <a:latin typeface="Arial Black" pitchFamily="34" charset="0"/>
                        </a:rPr>
                        <a:t>(for  public comments</a:t>
                      </a:r>
                      <a:r>
                        <a:rPr lang="en-ZA" sz="1000" baseline="0" dirty="0" smtClean="0">
                          <a:solidFill>
                            <a:srgbClr val="000000"/>
                          </a:solidFill>
                          <a:latin typeface="Arial Black" pitchFamily="34" charset="0"/>
                        </a:rPr>
                        <a:t>)	</a:t>
                      </a:r>
                    </a:p>
                  </a:txBody>
                  <a:tcPr marL="68580" marR="68580" marT="0" marB="0"/>
                </a:tc>
              </a:tr>
              <a:tr h="294516">
                <a:tc>
                  <a:txBody>
                    <a:bodyPr/>
                    <a:lstStyle/>
                    <a:p>
                      <a:r>
                        <a:rPr lang="en-ZA" sz="1000" kern="1200" baseline="0" dirty="0" smtClean="0">
                          <a:solidFill>
                            <a:schemeClr val="dk1"/>
                          </a:solidFill>
                          <a:latin typeface="Arial Black" pitchFamily="34" charset="0"/>
                          <a:ea typeface="+mn-ea"/>
                          <a:cs typeface="+mn-cs"/>
                        </a:rPr>
                        <a:t>Improve oversight and Corporate Governance practices by establishing </a:t>
                      </a:r>
                    </a:p>
                    <a:p>
                      <a:r>
                        <a:rPr lang="en-ZA" sz="1000" kern="1200" baseline="0" dirty="0" smtClean="0">
                          <a:solidFill>
                            <a:schemeClr val="dk1"/>
                          </a:solidFill>
                          <a:latin typeface="Arial Black" pitchFamily="34" charset="0"/>
                          <a:ea typeface="+mn-ea"/>
                          <a:cs typeface="+mn-cs"/>
                        </a:rPr>
                        <a:t>effective governance structures, policies and tools 	</a:t>
                      </a: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health entities and statutory health professional councils fully functional and compliant to good governance practices (structures, finance, HR, supply chain management policies) and also respond to health sector priorities </a:t>
                      </a:r>
                    </a:p>
                  </a:txBody>
                  <a:tcPr marL="0" marR="0" marT="0" marB="0"/>
                </a:tc>
                <a:tc>
                  <a:txBody>
                    <a:bodyPr/>
                    <a:lstStyle/>
                    <a:p>
                      <a:r>
                        <a:rPr lang="en-ZA" sz="1000" baseline="0" dirty="0" smtClean="0">
                          <a:solidFill>
                            <a:srgbClr val="000000"/>
                          </a:solidFill>
                          <a:latin typeface="Arial Black" pitchFamily="34" charset="0"/>
                        </a:rPr>
                        <a:t>Four public health entities and six statutory health professional councils fully functional and compliant to good governance practices 		</a:t>
                      </a:r>
                    </a:p>
                  </a:txBody>
                  <a:tcPr marL="0" marR="0" marT="0" marB="0"/>
                </a:tc>
                <a:tc>
                  <a:txBody>
                    <a:bodyPr/>
                    <a:lstStyle/>
                    <a:p>
                      <a:pPr algn="l"/>
                      <a:r>
                        <a:rPr lang="en-ZA" sz="1000" baseline="0" dirty="0" smtClean="0">
                          <a:solidFill>
                            <a:srgbClr val="000000"/>
                          </a:solidFill>
                          <a:latin typeface="Arial Black" pitchFamily="34" charset="0"/>
                        </a:rPr>
                        <a:t>Four public health entities’ and six statutory health professional councils’ functionality reports were compiled to review compliance with good corporate governance practices 	</a:t>
                      </a:r>
                    </a:p>
                  </a:txBody>
                  <a:tcPr marL="68580" marR="68580" marT="0" marB="0"/>
                </a:tc>
              </a:tr>
              <a:tr h="294516">
                <a:tc>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a </a:t>
                      </a:r>
                    </a:p>
                    <a:p>
                      <a:r>
                        <a:rPr lang="en-ZA" sz="1000" kern="1200" baseline="0" dirty="0" smtClean="0">
                          <a:solidFill>
                            <a:schemeClr val="dk1"/>
                          </a:solidFill>
                          <a:latin typeface="Arial Black" pitchFamily="34" charset="0"/>
                          <a:ea typeface="+mn-ea"/>
                          <a:cs typeface="+mn-cs"/>
                        </a:rPr>
                        <a:t>performance management </a:t>
                      </a:r>
                    </a:p>
                    <a:p>
                      <a:r>
                        <a:rPr lang="en-ZA" sz="1000" kern="1200" baseline="0" dirty="0" smtClean="0">
                          <a:solidFill>
                            <a:schemeClr val="dk1"/>
                          </a:solidFill>
                          <a:latin typeface="Arial Black" pitchFamily="34" charset="0"/>
                          <a:ea typeface="+mn-ea"/>
                          <a:cs typeface="+mn-cs"/>
                        </a:rPr>
                        <a:t>system for board members 	</a:t>
                      </a:r>
                    </a:p>
                  </a:txBody>
                  <a:tcPr marL="0" marR="0" marT="0" marB="0"/>
                </a:tc>
                <a:tc>
                  <a:txBody>
                    <a:bodyPr/>
                    <a:lstStyle/>
                    <a:p>
                      <a:r>
                        <a:rPr lang="en-ZA" sz="1000" baseline="0" dirty="0" smtClean="0">
                          <a:solidFill>
                            <a:srgbClr val="000000"/>
                          </a:solidFill>
                          <a:latin typeface="Arial Black" pitchFamily="34" charset="0"/>
                        </a:rPr>
                        <a:t>A standardised performance management system for board members developed and piloted 	 	</a:t>
                      </a:r>
                    </a:p>
                  </a:txBody>
                  <a:tcPr marL="0" marR="0" marT="0" marB="0"/>
                </a:tc>
                <a:tc>
                  <a:txBody>
                    <a:bodyPr/>
                    <a:lstStyle/>
                    <a:p>
                      <a:pPr algn="l"/>
                      <a:r>
                        <a:rPr lang="en-ZA" sz="1000" baseline="0" dirty="0" smtClean="0">
                          <a:solidFill>
                            <a:srgbClr val="000000"/>
                          </a:solidFill>
                          <a:latin typeface="Arial Black" pitchFamily="34" charset="0"/>
                        </a:rPr>
                        <a:t>A standardised performance management system for board members was developed and implemented 	</a:t>
                      </a:r>
                    </a:p>
                  </a:txBody>
                  <a:tcPr marL="68580" marR="68580" marT="0" marB="0"/>
                </a:tc>
              </a:tr>
            </a:tbl>
          </a:graphicData>
        </a:graphic>
      </p:graphicFrame>
      <p:sp>
        <p:nvSpPr>
          <p:cNvPr id="72742"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FD708EB7-7D66-4904-A85C-FDCA3585A670}" type="slidenum">
              <a:rPr lang="en-ZA"/>
              <a:pPr algn="ctr"/>
              <a:t>65</a:t>
            </a:fld>
            <a:endParaRPr lang="en-Z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7373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6: </a:t>
            </a:r>
            <a:r>
              <a:rPr lang="en-ZA" sz="2800" dirty="0">
                <a:solidFill>
                  <a:schemeClr val="bg1"/>
                </a:solidFill>
                <a:latin typeface="Arial Black" pitchFamily="34" charset="0"/>
                <a:cs typeface="Arial" pitchFamily="34" charset="0"/>
              </a:rPr>
              <a:t>Health Regulation and Compliance Management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81100"/>
          <a:ext cx="9144000" cy="3538538"/>
        </p:xfrm>
        <a:graphic>
          <a:graphicData uri="http://schemas.openxmlformats.org/drawingml/2006/table">
            <a:tbl>
              <a:tblPr firstRow="1" bandRow="1">
                <a:tableStyleId>{5C22544A-7EE6-4342-B048-85BDC9FD1C3A}</a:tableStyleId>
              </a:tblPr>
              <a:tblGrid>
                <a:gridCol w="2195736"/>
                <a:gridCol w="2448272"/>
                <a:gridCol w="2016224"/>
                <a:gridCol w="2483768"/>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Regulate Medical Devices, In vitro Diagnostics, cosmetics and expand on regulation of Complementary medicines (CAMS) 	</a:t>
                      </a:r>
                    </a:p>
                    <a:p>
                      <a:pPr algn="l"/>
                      <a:endParaRPr lang="en-US" sz="1000" dirty="0">
                        <a:latin typeface="Arial Black" pitchFamily="34" charset="0"/>
                      </a:endParaRPr>
                    </a:p>
                  </a:txBody>
                  <a:tcPr/>
                </a:tc>
                <a:tc>
                  <a:txBody>
                    <a:bodyPr/>
                    <a:lstStyle/>
                    <a:p>
                      <a:r>
                        <a:rPr lang="en-ZA" sz="1000" baseline="0" dirty="0" smtClean="0">
                          <a:solidFill>
                            <a:srgbClr val="000000"/>
                          </a:solidFill>
                          <a:latin typeface="Arial Black" pitchFamily="34" charset="0"/>
                        </a:rPr>
                        <a:t>Promulgate Regulations for  medical devices and IVDs and call up high-risk medical devices and IVDs 	</a:t>
                      </a:r>
                    </a:p>
                  </a:txBody>
                  <a:tcPr/>
                </a:tc>
                <a:tc>
                  <a:txBody>
                    <a:bodyPr/>
                    <a:lstStyle/>
                    <a:p>
                      <a:pPr algn="l"/>
                      <a:r>
                        <a:rPr lang="en-ZA" sz="1000" baseline="0" dirty="0" smtClean="0">
                          <a:solidFill>
                            <a:srgbClr val="000000"/>
                          </a:solidFill>
                          <a:latin typeface="Arial Black" pitchFamily="34" charset="0"/>
                        </a:rPr>
                        <a:t>Proposed Regulations for medical devices and IVDs and call-up of high-risk medical devices and IVDs were finalised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Improve registration turnaround times of ARVs, TB, oncology and vaccines to treat and prevent high burden of diseases 	</a:t>
                      </a:r>
                    </a:p>
                  </a:txBody>
                  <a:tcPr/>
                </a:tc>
                <a:tc>
                  <a:txBody>
                    <a:bodyPr/>
                    <a:lstStyle/>
                    <a:p>
                      <a:r>
                        <a:rPr lang="en-ZA" sz="1000" baseline="0" dirty="0" smtClean="0">
                          <a:solidFill>
                            <a:srgbClr val="000000"/>
                          </a:solidFill>
                          <a:latin typeface="Arial Black" pitchFamily="34" charset="0"/>
                        </a:rPr>
                        <a:t>55 % of priority medicines registered: </a:t>
                      </a:r>
                    </a:p>
                    <a:p>
                      <a:r>
                        <a:rPr lang="en-ZA" sz="1000" baseline="0" dirty="0" smtClean="0">
                          <a:solidFill>
                            <a:srgbClr val="000000"/>
                          </a:solidFill>
                          <a:latin typeface="Arial Black" pitchFamily="34" charset="0"/>
                        </a:rPr>
                        <a:t>NCE = 36 months; Generics = 28 months 		</a:t>
                      </a:r>
                    </a:p>
                  </a:txBody>
                  <a:tcPr/>
                </a:tc>
                <a:tc>
                  <a:txBody>
                    <a:bodyPr/>
                    <a:lstStyle/>
                    <a:p>
                      <a:r>
                        <a:rPr lang="en-ZA" sz="1000" baseline="0" dirty="0" smtClean="0">
                          <a:solidFill>
                            <a:srgbClr val="000000"/>
                          </a:solidFill>
                          <a:latin typeface="Arial Black" pitchFamily="34" charset="0"/>
                        </a:rPr>
                        <a:t>56% of priority medicines registered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Establish a MOU with Department of </a:t>
                      </a:r>
                    </a:p>
                    <a:p>
                      <a:r>
                        <a:rPr lang="en-ZA" sz="1000" kern="1200" baseline="0" dirty="0" smtClean="0">
                          <a:solidFill>
                            <a:schemeClr val="dk1"/>
                          </a:solidFill>
                          <a:latin typeface="Arial Black" pitchFamily="34" charset="0"/>
                          <a:ea typeface="+mn-ea"/>
                          <a:cs typeface="+mn-cs"/>
                        </a:rPr>
                        <a:t>Agriculture, Fisheries and Forestry (DAFF) </a:t>
                      </a:r>
                    </a:p>
                  </a:txBody>
                  <a:tcPr/>
                </a:tc>
                <a:tc>
                  <a:txBody>
                    <a:bodyPr/>
                    <a:lstStyle/>
                    <a:p>
                      <a:r>
                        <a:rPr lang="en-ZA" sz="1000" baseline="0" dirty="0" err="1" smtClean="0">
                          <a:solidFill>
                            <a:srgbClr val="000000"/>
                          </a:solidFill>
                          <a:latin typeface="Arial Black" pitchFamily="34" charset="0"/>
                        </a:rPr>
                        <a:t>MoU</a:t>
                      </a:r>
                      <a:r>
                        <a:rPr lang="en-ZA" sz="1000" baseline="0" dirty="0" smtClean="0">
                          <a:solidFill>
                            <a:srgbClr val="000000"/>
                          </a:solidFill>
                          <a:latin typeface="Arial Black" pitchFamily="34" charset="0"/>
                        </a:rPr>
                        <a:t> signed between the </a:t>
                      </a:r>
                      <a:r>
                        <a:rPr lang="en-ZA" sz="1000" baseline="0" dirty="0" err="1" smtClean="0">
                          <a:solidFill>
                            <a:srgbClr val="000000"/>
                          </a:solidFill>
                          <a:latin typeface="Arial Black" pitchFamily="34" charset="0"/>
                        </a:rPr>
                        <a:t>NDoH</a:t>
                      </a:r>
                      <a:r>
                        <a:rPr lang="en-ZA" sz="1000" baseline="0" dirty="0" smtClean="0">
                          <a:solidFill>
                            <a:srgbClr val="000000"/>
                          </a:solidFill>
                          <a:latin typeface="Arial Black" pitchFamily="34" charset="0"/>
                        </a:rPr>
                        <a:t> and DAFF 	</a:t>
                      </a:r>
                    </a:p>
                  </a:txBody>
                  <a:tcPr/>
                </a:tc>
                <a:tc>
                  <a:txBody>
                    <a:bodyPr/>
                    <a:lstStyle/>
                    <a:p>
                      <a:pPr algn="l"/>
                      <a:r>
                        <a:rPr lang="en-ZA" sz="1000" baseline="0" dirty="0" err="1" smtClean="0">
                          <a:solidFill>
                            <a:srgbClr val="000000"/>
                          </a:solidFill>
                          <a:latin typeface="Arial Black" pitchFamily="34" charset="0"/>
                        </a:rPr>
                        <a:t>MoU</a:t>
                      </a:r>
                      <a:r>
                        <a:rPr lang="en-ZA" sz="1000" baseline="0" dirty="0" smtClean="0">
                          <a:solidFill>
                            <a:srgbClr val="000000"/>
                          </a:solidFill>
                          <a:latin typeface="Arial Black" pitchFamily="34" charset="0"/>
                        </a:rPr>
                        <a:t> was drafted and submitted to DAFF for input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Develop Regulations for Cosmetic products 	</a:t>
                      </a:r>
                    </a:p>
                    <a:p>
                      <a:pPr algn="l"/>
                      <a:endParaRPr lang="en-US" sz="1000" dirty="0">
                        <a:latin typeface="Arial Black" pitchFamily="34" charset="0"/>
                      </a:endParaRPr>
                    </a:p>
                  </a:txBody>
                  <a:tcPr/>
                </a:tc>
                <a:tc>
                  <a:txBody>
                    <a:bodyPr/>
                    <a:lstStyle/>
                    <a:p>
                      <a:r>
                        <a:rPr lang="en-ZA" sz="1000" baseline="0" dirty="0" smtClean="0">
                          <a:solidFill>
                            <a:srgbClr val="000000"/>
                          </a:solidFill>
                          <a:latin typeface="Arial Black" pitchFamily="34" charset="0"/>
                        </a:rPr>
                        <a:t>Regulations gazetted for public comments 	</a:t>
                      </a:r>
                    </a:p>
                  </a:txBody>
                  <a:tcPr/>
                </a:tc>
                <a:tc>
                  <a:txBody>
                    <a:bodyPr/>
                    <a:lstStyle/>
                    <a:p>
                      <a:pPr algn="l"/>
                      <a:r>
                        <a:rPr lang="en-ZA" sz="1000" baseline="0" dirty="0" smtClean="0">
                          <a:solidFill>
                            <a:srgbClr val="000000"/>
                          </a:solidFill>
                          <a:latin typeface="Arial Black" pitchFamily="34" charset="0"/>
                        </a:rPr>
                        <a:t>Regulations finalised 	</a:t>
                      </a:r>
                    </a:p>
                  </a:txBody>
                  <a:tcPr/>
                </a:tc>
              </a:tr>
            </a:tbl>
          </a:graphicData>
        </a:graphic>
      </p:graphicFrame>
      <p:sp>
        <p:nvSpPr>
          <p:cNvPr id="73766"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4BE75C18-F609-4F68-88ED-9561813BFD81}" type="slidenum">
              <a:rPr lang="en-ZA"/>
              <a:pPr algn="ctr"/>
              <a:t>66</a:t>
            </a:fld>
            <a:endParaRPr lang="en-Z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7475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lstStyle/>
          <a:p>
            <a:pPr>
              <a:defRPr/>
            </a:pPr>
            <a:r>
              <a:rPr lang="en-GB" sz="2800" b="1" dirty="0">
                <a:solidFill>
                  <a:schemeClr val="bg1"/>
                </a:solidFill>
                <a:latin typeface="Arial Black" pitchFamily="34" charset="0"/>
                <a:ea typeface="+mj-ea"/>
                <a:cs typeface="Arial" pitchFamily="34" charset="0"/>
              </a:rPr>
              <a:t>Programme 6: </a:t>
            </a:r>
            <a:r>
              <a:rPr lang="en-ZA" sz="2800" dirty="0">
                <a:solidFill>
                  <a:schemeClr val="bg1"/>
                </a:solidFill>
                <a:latin typeface="Arial Black" pitchFamily="34" charset="0"/>
                <a:cs typeface="Arial" pitchFamily="34" charset="0"/>
              </a:rPr>
              <a:t>Health Regulation and Compliance Management </a:t>
            </a:r>
            <a:endParaRPr lang="en-GB" sz="2800" b="1" dirty="0">
              <a:solidFill>
                <a:schemeClr val="bg1"/>
              </a:solidFill>
              <a:latin typeface="Arial Black" pitchFamily="34" charset="0"/>
              <a:ea typeface="+mj-ea"/>
              <a:cs typeface="Arial"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81100"/>
          <a:ext cx="9144000" cy="5002213"/>
        </p:xfrm>
        <a:graphic>
          <a:graphicData uri="http://schemas.openxmlformats.org/drawingml/2006/table">
            <a:tbl>
              <a:tblPr firstRow="1" bandRow="1">
                <a:tableStyleId>{5C22544A-7EE6-4342-B048-85BDC9FD1C3A}</a:tableStyleId>
              </a:tblPr>
              <a:tblGrid>
                <a:gridCol w="2195736"/>
                <a:gridCol w="2448272"/>
                <a:gridCol w="2088232"/>
                <a:gridCol w="2411760"/>
              </a:tblGrid>
              <a:tr h="430037">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Number of applications certified at MBOD as compensable disease claims 	</a:t>
                      </a:r>
                    </a:p>
                  </a:txBody>
                  <a:tcPr/>
                </a:tc>
                <a:tc>
                  <a:txBody>
                    <a:bodyPr/>
                    <a:lstStyle/>
                    <a:p>
                      <a:r>
                        <a:rPr lang="en-ZA" sz="1000" baseline="0" dirty="0" smtClean="0">
                          <a:solidFill>
                            <a:srgbClr val="000000"/>
                          </a:solidFill>
                          <a:latin typeface="Arial Black" pitchFamily="34" charset="0"/>
                        </a:rPr>
                        <a:t>8 000</a:t>
                      </a:r>
                    </a:p>
                  </a:txBody>
                  <a:tcPr/>
                </a:tc>
                <a:tc>
                  <a:txBody>
                    <a:bodyPr/>
                    <a:lstStyle/>
                    <a:p>
                      <a:pPr algn="l"/>
                      <a:r>
                        <a:rPr lang="en-ZA" sz="1000" baseline="0" dirty="0" smtClean="0">
                          <a:solidFill>
                            <a:srgbClr val="000000"/>
                          </a:solidFill>
                          <a:latin typeface="Arial Black" pitchFamily="34" charset="0"/>
                        </a:rPr>
                        <a:t>7 295</a:t>
                      </a:r>
                    </a:p>
                  </a:txBody>
                  <a:tcPr/>
                </a:tc>
              </a:tr>
              <a:tr h="477135">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Number of compensable disease claims paid by CCOD other than pensioners </a:t>
                      </a:r>
                    </a:p>
                  </a:txBody>
                  <a:tcPr/>
                </a:tc>
                <a:tc>
                  <a:txBody>
                    <a:bodyPr/>
                    <a:lstStyle/>
                    <a:p>
                      <a:r>
                        <a:rPr lang="en-ZA" sz="1000" kern="1200" baseline="0" dirty="0" smtClean="0">
                          <a:solidFill>
                            <a:schemeClr val="dk1"/>
                          </a:solidFill>
                          <a:latin typeface="Arial Black" pitchFamily="34" charset="0"/>
                          <a:ea typeface="+mn-ea"/>
                          <a:cs typeface="+mn-cs"/>
                        </a:rPr>
                        <a:t>3 000 	</a:t>
                      </a:r>
                    </a:p>
                    <a:p>
                      <a:endParaRPr lang="en-ZA" sz="1000" baseline="0" dirty="0" smtClean="0">
                        <a:solidFill>
                          <a:srgbClr val="000000"/>
                        </a:solidFill>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1 774 	</a:t>
                      </a:r>
                    </a:p>
                    <a:p>
                      <a:endParaRPr lang="en-ZA" sz="1000" baseline="0" dirty="0" smtClean="0">
                        <a:solidFill>
                          <a:srgbClr val="000000"/>
                        </a:solidFill>
                        <a:latin typeface="Arial Black" pitchFamily="34" charset="0"/>
                      </a:endParaRP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Number of newly appointed boards inducted and trained </a:t>
                      </a:r>
                    </a:p>
                  </a:txBody>
                  <a:tcPr/>
                </a:tc>
                <a:tc>
                  <a:txBody>
                    <a:bodyPr/>
                    <a:lstStyle/>
                    <a:p>
                      <a:r>
                        <a:rPr lang="en-ZA" sz="1000" baseline="0" dirty="0" smtClean="0">
                          <a:solidFill>
                            <a:srgbClr val="000000"/>
                          </a:solidFill>
                          <a:latin typeface="Arial Black" pitchFamily="34" charset="0"/>
                        </a:rPr>
                        <a:t>Three new boards appointed, inducted and trained (Health Professions Council of South Africa; National Health Laboratory Service and the Interim Traditional Health Practitioners Council of South Africa) 	</a:t>
                      </a:r>
                    </a:p>
                  </a:txBody>
                  <a:tcPr/>
                </a:tc>
                <a:tc>
                  <a:txBody>
                    <a:bodyPr/>
                    <a:lstStyle/>
                    <a:p>
                      <a:pPr algn="l"/>
                      <a:r>
                        <a:rPr lang="en-ZA" sz="1000" baseline="0" dirty="0" smtClean="0">
                          <a:solidFill>
                            <a:srgbClr val="000000"/>
                          </a:solidFill>
                          <a:latin typeface="Arial Black" pitchFamily="34" charset="0"/>
                        </a:rPr>
                        <a:t>Three new boards were appointed, inducted and </a:t>
                      </a:r>
                    </a:p>
                    <a:p>
                      <a:r>
                        <a:rPr lang="en-ZA" sz="1000" baseline="0" dirty="0" smtClean="0">
                          <a:solidFill>
                            <a:srgbClr val="000000"/>
                          </a:solidFill>
                          <a:latin typeface="Arial Black" pitchFamily="34" charset="0"/>
                        </a:rPr>
                        <a:t>Trained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Develop and implement Dashboard to monitor entities performance and compliance to legislative prescripts 	</a:t>
                      </a:r>
                    </a:p>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10 dashboards developed and piloted (one per entity or statutory council) 	</a:t>
                      </a:r>
                    </a:p>
                    <a:p>
                      <a:endParaRPr lang="en-ZA" sz="1000" baseline="0" dirty="0" smtClean="0">
                        <a:solidFill>
                          <a:srgbClr val="000000"/>
                        </a:solidFill>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10 dashboards to monitor entities and statutory health professional councils’ performance and compliance with legislative prescripts were developed and piloted 	</a:t>
                      </a:r>
                    </a:p>
                  </a:txBody>
                  <a:tcPr/>
                </a:tc>
              </a:tr>
              <a:tr h="430037">
                <a:tc>
                  <a:txBody>
                    <a:bodyPr/>
                    <a:lstStyle/>
                    <a:p>
                      <a:pPr algn="l"/>
                      <a:endParaRPr lang="en-US" sz="1000" dirty="0">
                        <a:latin typeface="Arial Black"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Develop a reporting template to enable feedback to the executive authority 	</a:t>
                      </a:r>
                    </a:p>
                    <a:p>
                      <a:pPr algn="l"/>
                      <a:endParaRPr lang="en-US" sz="1000" dirty="0">
                        <a:latin typeface="Arial Black" pitchFamily="34" charset="0"/>
                      </a:endParaRPr>
                    </a:p>
                  </a:txBody>
                  <a:tcPr/>
                </a:tc>
                <a:tc>
                  <a:txBody>
                    <a:bodyPr/>
                    <a:lstStyle/>
                    <a:p>
                      <a:r>
                        <a:rPr lang="en-ZA" sz="1000" baseline="0" dirty="0" smtClean="0">
                          <a:solidFill>
                            <a:srgbClr val="000000"/>
                          </a:solidFill>
                          <a:latin typeface="Arial Black" pitchFamily="34" charset="0"/>
                        </a:rPr>
                        <a:t>Standardised reporting template developed and implemented for </a:t>
                      </a:r>
                    </a:p>
                    <a:p>
                      <a:r>
                        <a:rPr lang="en-ZA" sz="1000" baseline="0" dirty="0" smtClean="0">
                          <a:solidFill>
                            <a:srgbClr val="000000"/>
                          </a:solidFill>
                          <a:latin typeface="Arial Black" pitchFamily="34" charset="0"/>
                        </a:rPr>
                        <a:t>Departmental representatives serving on boards 	</a:t>
                      </a:r>
                    </a:p>
                  </a:txBody>
                  <a:tcPr/>
                </a:tc>
                <a:tc>
                  <a:txBody>
                    <a:bodyPr/>
                    <a:lstStyle/>
                    <a:p>
                      <a:pPr algn="l"/>
                      <a:r>
                        <a:rPr lang="en-ZA" sz="1000" baseline="0" dirty="0" smtClean="0">
                          <a:solidFill>
                            <a:srgbClr val="000000"/>
                          </a:solidFill>
                          <a:latin typeface="Arial Black" pitchFamily="34" charset="0"/>
                        </a:rPr>
                        <a:t>The standardised reporting template was developed and implemented 	</a:t>
                      </a:r>
                    </a:p>
                  </a:txBody>
                  <a:tcPr/>
                </a:tc>
              </a:tr>
            </a:tbl>
          </a:graphicData>
        </a:graphic>
      </p:graphicFrame>
      <p:sp>
        <p:nvSpPr>
          <p:cNvPr id="74795"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7F3A7E51-CE14-43B7-83AB-59A771FD2E6C}" type="slidenum">
              <a:rPr lang="en-ZA"/>
              <a:pPr algn="ctr"/>
              <a:t>67</a:t>
            </a:fld>
            <a:endParaRPr lang="en-Z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xfrm>
            <a:off x="4716463" y="6092825"/>
            <a:ext cx="1089025" cy="365125"/>
          </a:xfrm>
          <a:noFill/>
          <a:ln>
            <a:miter lim="800000"/>
            <a:headEnd/>
            <a:tailEnd/>
          </a:ln>
        </p:spPr>
        <p:txBody>
          <a:bodyPr/>
          <a:lstStyle/>
          <a:p>
            <a:fld id="{5F9DD1FA-B062-44D9-B817-07B80B6EDF7B}" type="slidenum">
              <a:rPr lang="en-ZA" smtClean="0"/>
              <a:pPr/>
              <a:t>68</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6</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Performance Improvement Strategies</a:t>
            </a:r>
          </a:p>
        </p:txBody>
      </p:sp>
      <p:sp>
        <p:nvSpPr>
          <p:cNvPr id="75780" name="Rectangle 2"/>
          <p:cNvSpPr>
            <a:spLocks noChangeArrowheads="1"/>
          </p:cNvSpPr>
          <p:nvPr/>
        </p:nvSpPr>
        <p:spPr bwMode="auto">
          <a:xfrm>
            <a:off x="250825" y="2654300"/>
            <a:ext cx="8501063" cy="1200150"/>
          </a:xfrm>
          <a:prstGeom prst="rect">
            <a:avLst/>
          </a:prstGeom>
          <a:solidFill>
            <a:schemeClr val="bg1"/>
          </a:solidFill>
          <a:ln w="9525">
            <a:noFill/>
            <a:miter lim="800000"/>
            <a:headEnd/>
            <a:tailEnd/>
          </a:ln>
        </p:spPr>
        <p:txBody>
          <a:bodyPr anchor="ctr">
            <a:spAutoFit/>
          </a:bodyPr>
          <a:lstStyle/>
          <a:p>
            <a:pPr algn="just"/>
            <a:endParaRPr lang="en-ZA">
              <a:latin typeface="Arial Black" pitchFamily="34" charset="0"/>
              <a:cs typeface="Times New Roman" pitchFamily="18" charset="0"/>
            </a:endParaRPr>
          </a:p>
          <a:p>
            <a:pPr lvl="1" algn="just"/>
            <a:r>
              <a:rPr lang="en-GB">
                <a:solidFill>
                  <a:srgbClr val="FF0000"/>
                </a:solidFill>
                <a:latin typeface="Arial Black" pitchFamily="34" charset="0"/>
              </a:rPr>
              <a:t>  </a:t>
            </a:r>
            <a:endParaRPr lang="en-ZA">
              <a:solidFill>
                <a:srgbClr val="FF0000"/>
              </a:solidFill>
              <a:latin typeface="Arial Black" pitchFamily="34" charset="0"/>
            </a:endParaRPr>
          </a:p>
          <a:p>
            <a:pPr lvl="1" algn="just"/>
            <a:endParaRPr lang="en-US" sz="1400">
              <a:latin typeface="Arial Black" pitchFamily="34" charset="0"/>
              <a:cs typeface="Times New Roman" pitchFamily="18" charset="0"/>
            </a:endParaRPr>
          </a:p>
          <a:p>
            <a:pPr lvl="1" algn="just"/>
            <a:endParaRPr lang="en-US" sz="1400">
              <a:latin typeface="Arial Black" pitchFamily="34" charset="0"/>
              <a:cs typeface="Times New Roman" pitchFamily="18" charset="0"/>
            </a:endParaRPr>
          </a:p>
          <a:p>
            <a:pPr algn="just"/>
            <a:endParaRPr lang="en-US" sz="800">
              <a:latin typeface="Arial Black" pitchFamily="34" charset="0"/>
              <a:cs typeface="Times New Roman" pitchFamily="18" charset="0"/>
            </a:endParaRPr>
          </a:p>
        </p:txBody>
      </p:sp>
      <p:sp>
        <p:nvSpPr>
          <p:cNvPr id="75781"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cs typeface="Times New Roman" pitchFamily="18"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ZA" sz="1000">
              <a:latin typeface="Arial Black" pitchFamily="34" charset="0"/>
            </a:endParaRPr>
          </a:p>
          <a:p>
            <a:pPr algn="just">
              <a:tabLst>
                <a:tab pos="57150" algn="l"/>
              </a:tabLst>
            </a:pPr>
            <a:endParaRPr lang="en-US" sz="1000">
              <a:latin typeface="Arial Black" pitchFamily="34" charset="0"/>
            </a:endParaRPr>
          </a:p>
        </p:txBody>
      </p:sp>
      <p:sp>
        <p:nvSpPr>
          <p:cNvPr id="75782" name="Content Placeholder 2"/>
          <p:cNvSpPr txBox="1">
            <a:spLocks/>
          </p:cNvSpPr>
          <p:nvPr/>
        </p:nvSpPr>
        <p:spPr bwMode="auto">
          <a:xfrm>
            <a:off x="0" y="1052513"/>
            <a:ext cx="9144000" cy="4229100"/>
          </a:xfrm>
          <a:prstGeom prst="rect">
            <a:avLst/>
          </a:prstGeom>
          <a:noFill/>
          <a:ln w="9525">
            <a:noFill/>
            <a:miter lim="800000"/>
            <a:headEnd/>
            <a:tailEnd/>
          </a:ln>
        </p:spPr>
        <p:txBody>
          <a:bodyPr/>
          <a:lstStyle/>
          <a:p>
            <a:pPr marL="342900" indent="-342900">
              <a:spcBef>
                <a:spcPct val="20000"/>
              </a:spcBef>
              <a:buFont typeface="Arial" charset="0"/>
              <a:buChar char="•"/>
            </a:pPr>
            <a:endParaRPr lang="en-ZA" sz="1600">
              <a:latin typeface="Arial Black" pitchFamily="34" charset="0"/>
            </a:endParaRPr>
          </a:p>
        </p:txBody>
      </p:sp>
      <p:sp>
        <p:nvSpPr>
          <p:cNvPr id="75783" name="Rectangle 8"/>
          <p:cNvSpPr>
            <a:spLocks noChangeArrowheads="1"/>
          </p:cNvSpPr>
          <p:nvPr/>
        </p:nvSpPr>
        <p:spPr bwMode="auto">
          <a:xfrm>
            <a:off x="250825" y="1223963"/>
            <a:ext cx="8424863" cy="3968750"/>
          </a:xfrm>
          <a:prstGeom prst="rect">
            <a:avLst/>
          </a:prstGeom>
          <a:noFill/>
          <a:ln w="9525">
            <a:noFill/>
            <a:miter lim="800000"/>
            <a:headEnd/>
            <a:tailEnd/>
          </a:ln>
        </p:spPr>
        <p:txBody>
          <a:bodyPr anchor="ctr">
            <a:spAutoFit/>
          </a:bodyPr>
          <a:lstStyle/>
          <a:p>
            <a:pPr>
              <a:buFont typeface="Arial" charset="0"/>
              <a:buChar char="•"/>
            </a:pPr>
            <a:r>
              <a:rPr lang="en-ZA" sz="1400">
                <a:latin typeface="Arial Black" pitchFamily="34" charset="0"/>
              </a:rPr>
              <a:t>The Institute of Regulatory Science will be implemented as part of the MMC/SAHPRA.</a:t>
            </a:r>
          </a:p>
          <a:p>
            <a:pPr>
              <a:buFont typeface="Arial" charset="0"/>
              <a:buChar char="•"/>
            </a:pPr>
            <a:endParaRPr lang="en-ZA" sz="1400">
              <a:latin typeface="Arial Black" pitchFamily="34" charset="0"/>
            </a:endParaRPr>
          </a:p>
          <a:p>
            <a:pPr>
              <a:buFont typeface="Arial" charset="0"/>
              <a:buChar char="•"/>
            </a:pPr>
            <a:r>
              <a:rPr lang="en-ZA" sz="1400">
                <a:latin typeface="Arial Black" pitchFamily="34" charset="0"/>
              </a:rPr>
              <a:t>The MoU with DAFF will be finalised during 2016/17 after two parties have agreed to the content thereof </a:t>
            </a:r>
          </a:p>
          <a:p>
            <a:pPr>
              <a:buFont typeface="Arial" charset="0"/>
              <a:buChar char="•"/>
            </a:pPr>
            <a:endParaRPr lang="en-ZA" sz="1400">
              <a:latin typeface="Arial Black" pitchFamily="34" charset="0"/>
            </a:endParaRPr>
          </a:p>
          <a:p>
            <a:pPr>
              <a:buFont typeface="Arial" charset="0"/>
              <a:buChar char="•"/>
            </a:pPr>
            <a:r>
              <a:rPr lang="en-ZA" sz="1400">
                <a:latin typeface="Arial Black" pitchFamily="34" charset="0"/>
              </a:rPr>
              <a:t>The Minister approved 24 additional medical doctors as members of the Certification Committee  (MBOD) began working in December 2016 </a:t>
            </a:r>
          </a:p>
          <a:p>
            <a:pPr>
              <a:buFont typeface="Arial" charset="0"/>
              <a:buChar char="•"/>
            </a:pPr>
            <a:endParaRPr lang="en-ZA" sz="1400">
              <a:latin typeface="Arial Black" pitchFamily="34" charset="0"/>
            </a:endParaRPr>
          </a:p>
          <a:p>
            <a:pPr>
              <a:buFont typeface="Arial" charset="0"/>
              <a:buChar char="•"/>
            </a:pPr>
            <a:r>
              <a:rPr lang="en-ZA" sz="1400">
                <a:latin typeface="Arial Black" pitchFamily="34" charset="0"/>
              </a:rPr>
              <a:t>Track and trace project in place at CCOD to find claimants and update documents </a:t>
            </a:r>
          </a:p>
          <a:p>
            <a:pPr>
              <a:buFont typeface="Arial" charset="0"/>
              <a:buChar char="•"/>
            </a:pPr>
            <a:endParaRPr lang="en-ZA" sz="1400">
              <a:latin typeface="Arial Black" pitchFamily="34" charset="0"/>
            </a:endParaRPr>
          </a:p>
          <a:p>
            <a:pPr>
              <a:buFont typeface="Arial" charset="0"/>
              <a:buChar char="•"/>
            </a:pPr>
            <a:r>
              <a:rPr lang="en-ZA" sz="1400">
                <a:latin typeface="Arial Black" pitchFamily="34" charset="0"/>
              </a:rPr>
              <a:t>There are also  change management support interventions that were introduced at CCOD </a:t>
            </a:r>
          </a:p>
          <a:p>
            <a:pPr algn="just">
              <a:buFontTx/>
              <a:buChar char="•"/>
            </a:pPr>
            <a:endParaRPr lang="en-ZA" sz="1400">
              <a:latin typeface="Arial Black" pitchFamily="34" charset="0"/>
            </a:endParaRPr>
          </a:p>
          <a:p>
            <a:pPr algn="just">
              <a:buFontTx/>
              <a:buChar char="•"/>
            </a:pPr>
            <a:endParaRPr lang="en-ZA" sz="1400">
              <a:latin typeface="Arial Black" pitchFamily="34" charset="0"/>
            </a:endParaRPr>
          </a:p>
          <a:p>
            <a:pPr algn="just">
              <a:buFontTx/>
              <a:buChar char="•"/>
            </a:pPr>
            <a:endParaRPr lang="en-ZA" sz="1400">
              <a:latin typeface="Arial Black" pitchFamily="34" charset="0"/>
            </a:endParaRPr>
          </a:p>
          <a:p>
            <a:pPr algn="just">
              <a:buFontTx/>
              <a:buChar char="•"/>
            </a:pPr>
            <a:endParaRPr lang="en-ZA" sz="1400">
              <a:latin typeface="Arial Black" pitchFamily="34" charset="0"/>
            </a:endParaRPr>
          </a:p>
          <a:p>
            <a:pPr algn="just"/>
            <a:endParaRPr lang="en-ZA" sz="1400">
              <a:latin typeface="Arial Black"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ZA" smtClean="0"/>
          </a:p>
        </p:txBody>
      </p:sp>
      <p:sp>
        <p:nvSpPr>
          <p:cNvPr id="76803" name="Content Placeholder 2"/>
          <p:cNvSpPr>
            <a:spLocks noGrp="1"/>
          </p:cNvSpPr>
          <p:nvPr>
            <p:ph sz="quarter" idx="1"/>
          </p:nvPr>
        </p:nvSpPr>
        <p:spPr bwMode="auto">
          <a:xfrm>
            <a:off x="457200" y="1219200"/>
            <a:ext cx="8229600" cy="493712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latin typeface="Arial" charset="0"/>
              <a:cs typeface="Arial" charset="0"/>
            </a:endParaRPr>
          </a:p>
          <a:p>
            <a:pPr algn="ctr">
              <a:buFont typeface="Arial" charset="0"/>
              <a:buNone/>
            </a:pPr>
            <a:r>
              <a:rPr lang="en-US" sz="6000" b="1" smtClean="0">
                <a:latin typeface="Arial" charset="0"/>
                <a:cs typeface="Arial" charset="0"/>
              </a:rPr>
              <a:t>Human Resource Management</a:t>
            </a:r>
          </a:p>
          <a:p>
            <a:endParaRPr lang="en-ZA" sz="6000" smtClean="0"/>
          </a:p>
        </p:txBody>
      </p:sp>
      <p:sp>
        <p:nvSpPr>
          <p:cNvPr id="76804" name="Slide Number Placeholder 3"/>
          <p:cNvSpPr>
            <a:spLocks noGrp="1"/>
          </p:cNvSpPr>
          <p:nvPr>
            <p:ph type="sldNum" sz="quarter" idx="12"/>
          </p:nvPr>
        </p:nvSpPr>
        <p:spPr bwMode="auto">
          <a:noFill/>
          <a:ln>
            <a:miter lim="800000"/>
            <a:headEnd/>
            <a:tailEnd/>
          </a:ln>
        </p:spPr>
        <p:txBody>
          <a:bodyPr/>
          <a:lstStyle/>
          <a:p>
            <a:fld id="{E19EE86C-DF4D-4FA2-863C-373C4C9DF170}" type="slidenum">
              <a:rPr lang="en-ZA" smtClean="0"/>
              <a:pPr/>
              <a:t>69</a:t>
            </a:fld>
            <a:endParaRPr lang="en-ZA"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642938"/>
          </a:xfrm>
        </p:spPr>
        <p:txBody>
          <a:bodyPr/>
          <a:lstStyle/>
          <a:p>
            <a:pPr algn="l" eaLnBrk="1" fontAlgn="auto" hangingPunct="1">
              <a:spcAft>
                <a:spcPts val="0"/>
              </a:spcAft>
              <a:defRPr/>
            </a:pP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Programme 1</a:t>
            </a:r>
            <a:endParaRPr lang="en-ZA" dirty="0"/>
          </a:p>
        </p:txBody>
      </p:sp>
      <p:sp>
        <p:nvSpPr>
          <p:cNvPr id="13315" name="Content Placeholder 3"/>
          <p:cNvSpPr>
            <a:spLocks noGrp="1"/>
          </p:cNvSpPr>
          <p:nvPr>
            <p:ph sz="quarter" idx="1"/>
          </p:nvPr>
        </p:nvSpPr>
        <p:spPr bwMode="auto">
          <a:xfrm>
            <a:off x="428625" y="1052513"/>
            <a:ext cx="8572500" cy="5070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ZA" sz="1400" smtClean="0">
                <a:latin typeface="Arial Black" pitchFamily="34" charset="0"/>
                <a:cs typeface="Arial" charset="0"/>
              </a:rPr>
              <a:t>The vacancy rate was 3.5% which is a reduction from 6.6% in 2014/15 and it has remained below the DPSA’s target of 10%. </a:t>
            </a:r>
          </a:p>
          <a:p>
            <a:pPr eaLnBrk="1" hangingPunct="1">
              <a:lnSpc>
                <a:spcPct val="150000"/>
              </a:lnSpc>
              <a:buFont typeface="Arial" charset="0"/>
              <a:buNone/>
            </a:pPr>
            <a:endParaRPr lang="en-ZA" sz="1400" smtClean="0">
              <a:latin typeface="Arial Black" pitchFamily="34" charset="0"/>
              <a:cs typeface="Arial" charset="0"/>
            </a:endParaRPr>
          </a:p>
          <a:p>
            <a:pPr eaLnBrk="1" hangingPunct="1">
              <a:lnSpc>
                <a:spcPct val="150000"/>
              </a:lnSpc>
            </a:pPr>
            <a:r>
              <a:rPr lang="en-ZA" sz="1400" smtClean="0">
                <a:latin typeface="Arial Black" pitchFamily="34" charset="0"/>
                <a:cs typeface="Arial" charset="0"/>
              </a:rPr>
              <a:t>Turn-around Time for recruitment process was within 5 months. This performance is within the 6 months DPSA benchmark.</a:t>
            </a:r>
          </a:p>
          <a:p>
            <a:pPr eaLnBrk="1" hangingPunct="1">
              <a:lnSpc>
                <a:spcPct val="150000"/>
              </a:lnSpc>
              <a:buFont typeface="Arial" charset="0"/>
              <a:buNone/>
            </a:pPr>
            <a:endParaRPr lang="en-ZA" sz="1400" smtClean="0">
              <a:latin typeface="Arial Black" pitchFamily="34" charset="0"/>
              <a:cs typeface="Arial" charset="0"/>
            </a:endParaRPr>
          </a:p>
          <a:p>
            <a:pPr eaLnBrk="1" hangingPunct="1">
              <a:lnSpc>
                <a:spcPct val="150000"/>
              </a:lnSpc>
            </a:pPr>
            <a:r>
              <a:rPr lang="en-ZA" sz="1400" smtClean="0">
                <a:latin typeface="Arial Black" pitchFamily="34" charset="0"/>
                <a:cs typeface="Arial" charset="0"/>
              </a:rPr>
              <a:t>The National Department of Health (NDoH) has for the last 5 consecutive years obtained an “unqualified audit opinion” from the Auditor-General (SA), including for the 2015/16 financial year.</a:t>
            </a:r>
          </a:p>
          <a:p>
            <a:endParaRPr lang="en-ZA" sz="1400" smtClean="0">
              <a:latin typeface="Arial Black" pitchFamily="34" charset="0"/>
              <a:cs typeface="Arial" charset="0"/>
            </a:endParaRPr>
          </a:p>
          <a:p>
            <a:pPr eaLnBrk="1" hangingPunct="1"/>
            <a:r>
              <a:rPr lang="en-ZA" sz="1400" smtClean="0">
                <a:latin typeface="Arial Black" pitchFamily="34" charset="0"/>
                <a:cs typeface="Arial" charset="0"/>
              </a:rPr>
              <a:t>The 2015/16 target of 3 out of 9 provincial DoHs obtaining unqualified audit opinions has been reached</a:t>
            </a:r>
          </a:p>
        </p:txBody>
      </p:sp>
      <p:sp>
        <p:nvSpPr>
          <p:cNvPr id="13316" name="Slide Number Placeholder 5"/>
          <p:cNvSpPr>
            <a:spLocks noGrp="1"/>
          </p:cNvSpPr>
          <p:nvPr>
            <p:ph type="sldNum" sz="quarter" idx="12"/>
          </p:nvPr>
        </p:nvSpPr>
        <p:spPr bwMode="auto">
          <a:xfrm>
            <a:off x="3348038" y="6308725"/>
            <a:ext cx="1981200" cy="366713"/>
          </a:xfrm>
          <a:noFill/>
          <a:ln>
            <a:miter lim="800000"/>
            <a:headEnd/>
            <a:tailEnd/>
          </a:ln>
        </p:spPr>
        <p:txBody>
          <a:bodyPr/>
          <a:lstStyle/>
          <a:p>
            <a:pPr algn="ctr"/>
            <a:fld id="{D7427E23-205A-4B8D-9476-ED3C7489599E}" type="slidenum">
              <a:rPr lang="en-ZA" smtClean="0"/>
              <a:pPr algn="ctr"/>
              <a:t>7</a:t>
            </a:fld>
            <a:endParaRPr lang="en-ZA"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115000"/>
              </a:lnSpc>
              <a:spcBef>
                <a:spcPts val="1000"/>
              </a:spcBef>
            </a:pPr>
            <a:r>
              <a:rPr lang="en-ZA" sz="2400" b="1" smtClean="0">
                <a:solidFill>
                  <a:schemeClr val="bg1"/>
                </a:solidFill>
              </a:rPr>
              <a:t>Human Resource Management </a:t>
            </a:r>
            <a:r>
              <a:rPr lang="en-ZA" smtClean="0">
                <a:cs typeface="Times New Roman" pitchFamily="18" charset="0"/>
              </a:rPr>
              <a:t/>
            </a:r>
            <a:br>
              <a:rPr lang="en-ZA" smtClean="0">
                <a:cs typeface="Times New Roman" pitchFamily="18" charset="0"/>
              </a:rPr>
            </a:br>
            <a:endParaRPr lang="en-ZA" smtClean="0"/>
          </a:p>
        </p:txBody>
      </p:sp>
      <p:graphicFrame>
        <p:nvGraphicFramePr>
          <p:cNvPr id="5" name="Content Placeholder 4"/>
          <p:cNvGraphicFramePr>
            <a:graphicFrameLocks noGrp="1"/>
          </p:cNvGraphicFramePr>
          <p:nvPr>
            <p:ph sz="quarter" idx="1"/>
          </p:nvPr>
        </p:nvGraphicFramePr>
        <p:xfrm>
          <a:off x="179388" y="1428750"/>
          <a:ext cx="8785225" cy="4314825"/>
        </p:xfrm>
        <a:graphic>
          <a:graphicData uri="http://schemas.openxmlformats.org/drawingml/2006/table">
            <a:tbl>
              <a:tblPr firstRow="1" firstCol="1" bandRow="1">
                <a:tableStyleId>{5C22544A-7EE6-4342-B048-85BDC9FD1C3A}</a:tableStyleId>
              </a:tblPr>
              <a:tblGrid>
                <a:gridCol w="2398467"/>
                <a:gridCol w="1596320"/>
                <a:gridCol w="1596935"/>
                <a:gridCol w="1596320"/>
                <a:gridCol w="1596935"/>
              </a:tblGrid>
              <a:tr h="762468">
                <a:tc>
                  <a:txBody>
                    <a:bodyPr/>
                    <a:lstStyle/>
                    <a:p>
                      <a:pPr algn="ctr">
                        <a:lnSpc>
                          <a:spcPct val="115000"/>
                        </a:lnSpc>
                        <a:spcAft>
                          <a:spcPts val="0"/>
                        </a:spcAft>
                      </a:pPr>
                      <a:r>
                        <a:rPr lang="en-ZA" sz="1200" dirty="0" smtClean="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a:t>
                      </a:r>
                      <a:r>
                        <a:rPr lang="en-ZA" sz="1200" dirty="0" smtClean="0">
                          <a:effectLst/>
                          <a:latin typeface="Arial Black" pitchFamily="34" charset="0"/>
                        </a:rPr>
                        <a:t>of posts on Approved 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Vacancy rate </a:t>
                      </a:r>
                      <a:r>
                        <a:rPr lang="en-ZA" sz="800" dirty="0">
                          <a:effectLst/>
                          <a:latin typeface="Arial Black" pitchFamily="34" charset="0"/>
                        </a:rPr>
                        <a:t>*1</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posts additional to the establishment </a:t>
                      </a:r>
                      <a:r>
                        <a:rPr lang="en-ZA" sz="800" dirty="0">
                          <a:effectLst/>
                          <a:latin typeface="Arial Black" pitchFamily="34" charset="0"/>
                        </a:rPr>
                        <a:t>*2</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r>
              <a:tr h="290464">
                <a:tc>
                  <a:txBody>
                    <a:bodyPr/>
                    <a:lstStyle/>
                    <a:p>
                      <a:pPr>
                        <a:lnSpc>
                          <a:spcPct val="115000"/>
                        </a:lnSpc>
                        <a:spcAft>
                          <a:spcPts val="0"/>
                        </a:spcAft>
                      </a:pPr>
                      <a:r>
                        <a:rPr lang="en-ZA" sz="1200" dirty="0" smtClean="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464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447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508312">
                <a:tc>
                  <a:txBody>
                    <a:bodyPr/>
                    <a:lstStyle/>
                    <a:p>
                      <a:pPr>
                        <a:lnSpc>
                          <a:spcPct val="115000"/>
                        </a:lnSpc>
                        <a:spcAft>
                          <a:spcPts val="0"/>
                        </a:spcAft>
                      </a:pPr>
                      <a:r>
                        <a:rPr lang="en-ZA" sz="1200" dirty="0" smtClean="0">
                          <a:effectLst/>
                          <a:latin typeface="Arial Black" pitchFamily="34" charset="0"/>
                        </a:rPr>
                        <a:t>NHI, Health PLN &amp; Sys Enablement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181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170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508312">
                <a:tc>
                  <a:txBody>
                    <a:bodyPr/>
                    <a:lstStyle/>
                    <a:p>
                      <a:pPr>
                        <a:lnSpc>
                          <a:spcPct val="115000"/>
                        </a:lnSpc>
                        <a:spcAft>
                          <a:spcPts val="0"/>
                        </a:spcAft>
                      </a:pPr>
                      <a:r>
                        <a:rPr lang="en-ZA" sz="1200" dirty="0" smtClean="0">
                          <a:effectLst/>
                          <a:latin typeface="Arial Black" pitchFamily="34" charset="0"/>
                        </a:rPr>
                        <a:t>HIV &amp; Aids, TB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5.4%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508312">
                <a:tc>
                  <a:txBody>
                    <a:bodyPr/>
                    <a:lstStyle/>
                    <a:p>
                      <a:pPr>
                        <a:lnSpc>
                          <a:spcPct val="115000"/>
                        </a:lnSpc>
                        <a:spcAft>
                          <a:spcPts val="0"/>
                        </a:spcAft>
                      </a:pPr>
                      <a:r>
                        <a:rPr lang="en-ZA" sz="1200" dirty="0" smtClean="0">
                          <a:effectLst/>
                          <a:latin typeface="Arial Black" pitchFamily="34" charset="0"/>
                        </a:rPr>
                        <a:t>Primary Health Care Services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421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404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290464">
                <a:tc>
                  <a:txBody>
                    <a:bodyPr/>
                    <a:lstStyle/>
                    <a:p>
                      <a:pPr>
                        <a:lnSpc>
                          <a:spcPct val="115000"/>
                        </a:lnSpc>
                        <a:spcAft>
                          <a:spcPts val="0"/>
                        </a:spcAft>
                      </a:pPr>
                      <a:r>
                        <a:rPr lang="en-ZA" sz="1200" dirty="0" smtClean="0">
                          <a:effectLst/>
                          <a:latin typeface="Arial Black" pitchFamily="34" charset="0"/>
                        </a:rPr>
                        <a:t>Hosp, Tertiary Ser &amp; HR Dev</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306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277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508312">
                <a:tc>
                  <a:txBody>
                    <a:bodyPr/>
                    <a:lstStyle/>
                    <a:p>
                      <a:pPr>
                        <a:lnSpc>
                          <a:spcPct val="115000"/>
                        </a:lnSpc>
                        <a:spcAft>
                          <a:spcPts val="0"/>
                        </a:spcAft>
                      </a:pPr>
                      <a:r>
                        <a:rPr lang="en-ZA" sz="1200" dirty="0" smtClean="0">
                          <a:effectLst/>
                          <a:latin typeface="Arial Black" pitchFamily="34" charset="0"/>
                        </a:rPr>
                        <a:t>Health Regul &amp; Compliance MNG</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380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328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Arial Black" pitchFamily="34" charset="0"/>
                        </a:rPr>
                        <a:t>46</a:t>
                      </a:r>
                      <a:endParaRPr lang="en-ZA" sz="600" dirty="0" smtClean="0">
                        <a:effectLst/>
                        <a:latin typeface="Arial Black"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290464">
                <a:tc>
                  <a:txBody>
                    <a:bodyPr/>
                    <a:lstStyle/>
                    <a:p>
                      <a:pPr>
                        <a:lnSpc>
                          <a:spcPct val="115000"/>
                        </a:lnSpc>
                        <a:spcAft>
                          <a:spcPts val="0"/>
                        </a:spcAft>
                      </a:pPr>
                      <a:r>
                        <a:rPr lang="en-ZA" sz="1200" dirty="0" smtClean="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1 881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1 748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68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r>
              <a:tr h="463497">
                <a:tc gridSpan="5">
                  <a:txBody>
                    <a:bodyPr/>
                    <a:lstStyle/>
                    <a:p>
                      <a:r>
                        <a:rPr lang="en-ZA" sz="800" b="1" kern="1200" baseline="0" dirty="0" smtClean="0">
                          <a:solidFill>
                            <a:schemeClr val="lt1"/>
                          </a:solidFill>
                          <a:latin typeface="+mn-lt"/>
                          <a:ea typeface="+mn-ea"/>
                          <a:cs typeface="+mn-cs"/>
                        </a:rPr>
                        <a:t>*1: Number of permanent posts minus number of filled posts divided by number of permanent posts multiplied by 100. Office note: Post listed includes only Voted Funds. </a:t>
                      </a:r>
                    </a:p>
                    <a:p>
                      <a:r>
                        <a:rPr lang="en-ZA" sz="800" b="1" kern="1200" baseline="0" dirty="0" smtClean="0">
                          <a:solidFill>
                            <a:schemeClr val="lt1"/>
                          </a:solidFill>
                          <a:latin typeface="+mn-lt"/>
                          <a:ea typeface="+mn-ea"/>
                          <a:cs typeface="+mn-cs"/>
                        </a:rPr>
                        <a:t>*2:</a:t>
                      </a:r>
                      <a:r>
                        <a:rPr lang="en-ZA" sz="1800" b="1" kern="1200" baseline="0" dirty="0" smtClean="0">
                          <a:solidFill>
                            <a:schemeClr val="lt1"/>
                          </a:solidFill>
                          <a:latin typeface="+mn-lt"/>
                          <a:ea typeface="+mn-ea"/>
                          <a:cs typeface="+mn-cs"/>
                        </a:rPr>
                        <a:t> </a:t>
                      </a:r>
                      <a:r>
                        <a:rPr lang="en-ZA" sz="800" b="1" kern="1200" baseline="0" dirty="0" smtClean="0">
                          <a:solidFill>
                            <a:schemeClr val="lt1"/>
                          </a:solidFill>
                          <a:latin typeface="+mn-lt"/>
                          <a:ea typeface="+mn-ea"/>
                          <a:cs typeface="+mn-cs"/>
                        </a:rPr>
                        <a:t>43 positions are in the process of being transferred to the OHSC </a:t>
                      </a:r>
                    </a:p>
                    <a:p>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
        <p:nvSpPr>
          <p:cNvPr id="77885" name="Slide Number Placeholder 3"/>
          <p:cNvSpPr>
            <a:spLocks noGrp="1"/>
          </p:cNvSpPr>
          <p:nvPr>
            <p:ph type="sldNum" sz="quarter" idx="12"/>
          </p:nvPr>
        </p:nvSpPr>
        <p:spPr bwMode="auto">
          <a:xfrm>
            <a:off x="4356100" y="6165850"/>
            <a:ext cx="1981200" cy="365125"/>
          </a:xfrm>
          <a:noFill/>
          <a:ln>
            <a:miter lim="800000"/>
            <a:headEnd/>
            <a:tailEnd/>
          </a:ln>
        </p:spPr>
        <p:txBody>
          <a:bodyPr/>
          <a:lstStyle/>
          <a:p>
            <a:fld id="{80ED49A3-C110-42E5-AF3B-D45B324F741F}" type="slidenum">
              <a:rPr lang="en-ZA" smtClean="0">
                <a:latin typeface="Arial" charset="0"/>
              </a:rPr>
              <a:pPr/>
              <a:t>70</a:t>
            </a:fld>
            <a:endParaRPr lang="en-ZA" smtClean="0">
              <a:latin typeface="Arial" charset="0"/>
            </a:endParaRPr>
          </a:p>
        </p:txBody>
      </p:sp>
      <p:sp>
        <p:nvSpPr>
          <p:cNvPr id="77886" name="Rectangle 6"/>
          <p:cNvSpPr>
            <a:spLocks noChangeArrowheads="1"/>
          </p:cNvSpPr>
          <p:nvPr/>
        </p:nvSpPr>
        <p:spPr bwMode="auto">
          <a:xfrm>
            <a:off x="1500188" y="1000125"/>
            <a:ext cx="4572000" cy="646113"/>
          </a:xfrm>
          <a:prstGeom prst="rect">
            <a:avLst/>
          </a:prstGeom>
          <a:noFill/>
          <a:ln w="9525">
            <a:noFill/>
            <a:miter lim="800000"/>
            <a:headEnd/>
            <a:tailEnd/>
          </a:ln>
        </p:spPr>
        <p:txBody>
          <a:bodyPr>
            <a:spAutoFit/>
          </a:bodyPr>
          <a:lstStyle/>
          <a:p>
            <a:r>
              <a:rPr lang="en-ZA" b="1"/>
              <a:t>Employment and Vacancies</a:t>
            </a:r>
            <a:r>
              <a:rPr lang="en-ZA"/>
              <a:t/>
            </a:r>
            <a:br>
              <a:rPr lang="en-ZA"/>
            </a:br>
            <a:endParaRPr lang="en-ZA"/>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ZA" smtClean="0"/>
          </a:p>
        </p:txBody>
      </p:sp>
      <p:sp>
        <p:nvSpPr>
          <p:cNvPr id="78851" name="Content Placeholder 2"/>
          <p:cNvSpPr>
            <a:spLocks noGrp="1"/>
          </p:cNvSpPr>
          <p:nvPr>
            <p:ph sz="quarter" idx="1"/>
          </p:nvPr>
        </p:nvSpPr>
        <p:spPr bwMode="auto">
          <a:xfrm>
            <a:off x="457200" y="1219200"/>
            <a:ext cx="8229600" cy="4937125"/>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ZA" sz="4400" smtClean="0"/>
          </a:p>
          <a:p>
            <a:pPr>
              <a:buFont typeface="Arial" charset="0"/>
              <a:buNone/>
            </a:pPr>
            <a:endParaRPr lang="en-ZA" sz="4400" smtClean="0"/>
          </a:p>
          <a:p>
            <a:pPr algn="ctr">
              <a:buFont typeface="Arial" charset="0"/>
              <a:buNone/>
            </a:pPr>
            <a:r>
              <a:rPr lang="en-ZA" sz="6000" b="1" smtClean="0"/>
              <a:t>Financial Management</a:t>
            </a:r>
          </a:p>
        </p:txBody>
      </p:sp>
      <p:sp>
        <p:nvSpPr>
          <p:cNvPr id="78852" name="Slide Number Placeholder 3"/>
          <p:cNvSpPr>
            <a:spLocks noGrp="1"/>
          </p:cNvSpPr>
          <p:nvPr>
            <p:ph type="sldNum" sz="quarter" idx="12"/>
          </p:nvPr>
        </p:nvSpPr>
        <p:spPr bwMode="auto">
          <a:xfrm>
            <a:off x="3924300" y="6092825"/>
            <a:ext cx="1981200" cy="365125"/>
          </a:xfrm>
          <a:noFill/>
          <a:ln>
            <a:miter lim="800000"/>
            <a:headEnd/>
            <a:tailEnd/>
          </a:ln>
        </p:spPr>
        <p:txBody>
          <a:bodyPr/>
          <a:lstStyle/>
          <a:p>
            <a:fld id="{0C3BB1E0-D931-436E-9147-70D351C7A954}" type="slidenum">
              <a:rPr lang="en-ZA" smtClean="0"/>
              <a:pPr/>
              <a:t>71</a:t>
            </a:fld>
            <a:endParaRPr lang="en-ZA"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50" y="1484313"/>
          <a:ext cx="8607425" cy="4230687"/>
        </p:xfrm>
        <a:graphic>
          <a:graphicData uri="http://schemas.openxmlformats.org/drawingml/2006/table">
            <a:tbl>
              <a:tblPr/>
              <a:tblGrid>
                <a:gridCol w="3280416"/>
                <a:gridCol w="1577338"/>
                <a:gridCol w="1500198"/>
                <a:gridCol w="1166940"/>
                <a:gridCol w="1081839"/>
              </a:tblGrid>
              <a:tr h="1057931">
                <a:tc rowSpan="2">
                  <a:txBody>
                    <a:bodyPr/>
                    <a:lstStyle/>
                    <a:p>
                      <a:pPr algn="ctr" fontAlgn="ctr"/>
                      <a:r>
                        <a:rPr lang="en-ZA" sz="1200" b="1" i="0" u="none" strike="noStrike" dirty="0" smtClean="0">
                          <a:solidFill>
                            <a:srgbClr val="000000"/>
                          </a:solidFill>
                          <a:latin typeface="Arial"/>
                        </a:rPr>
                        <a:t>Programme</a:t>
                      </a:r>
                      <a:endParaRPr lang="en-ZA"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smtClean="0">
                          <a:solidFill>
                            <a:srgbClr val="000000"/>
                          </a:solidFill>
                          <a:latin typeface="Arial"/>
                        </a:rPr>
                        <a:t>Final Appropriation</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Actual </a:t>
                      </a:r>
                      <a:r>
                        <a:rPr lang="en-ZA" sz="1200" b="1" i="0" u="none" strike="noStrike" dirty="0" smtClean="0">
                          <a:solidFill>
                            <a:srgbClr val="000000"/>
                          </a:solidFill>
                          <a:latin typeface="Arial"/>
                        </a:rPr>
                        <a:t>Expenditure</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smtClean="0">
                          <a:solidFill>
                            <a:srgbClr val="000000"/>
                          </a:solidFill>
                          <a:latin typeface="Arial"/>
                        </a:rPr>
                        <a:t>Over / Under Spent</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ZA" sz="12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8196">
                <a:tc vMerge="1">
                  <a:txBody>
                    <a:bodyPr/>
                    <a:lstStyle/>
                    <a:p>
                      <a:endParaRPr lang="en-ZA"/>
                    </a:p>
                  </a:txBody>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ZA"/>
                    </a:p>
                  </a:txBody>
                  <a:tcPr/>
                </a:tc>
              </a:tr>
              <a:tr h="400421">
                <a:tc>
                  <a:txBody>
                    <a:bodyPr/>
                    <a:lstStyle/>
                    <a:p>
                      <a:pPr algn="l" fontAlgn="b"/>
                      <a:r>
                        <a:rPr lang="en-ZA" sz="1200" b="0" i="0" u="none" strike="noStrike" dirty="0">
                          <a:solidFill>
                            <a:srgbClr val="000000"/>
                          </a:solidFill>
                          <a:latin typeface="Arial"/>
                        </a:rPr>
                        <a:t>ADMINISTRATION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endParaRPr lang="en-ZA" sz="1200" kern="1200" baseline="0" dirty="0" smtClean="0">
                        <a:solidFill>
                          <a:schemeClr val="tx1"/>
                        </a:solidFill>
                        <a:latin typeface="Arial" pitchFamily="34" charset="0"/>
                        <a:ea typeface="+mn-ea"/>
                        <a:cs typeface="Arial" pitchFamily="34" charset="0"/>
                      </a:endParaRPr>
                    </a:p>
                    <a:p>
                      <a:pPr algn="r"/>
                      <a:r>
                        <a:rPr lang="en-ZA" sz="1200" kern="1200" baseline="0" dirty="0" smtClean="0">
                          <a:solidFill>
                            <a:schemeClr val="tx1"/>
                          </a:solidFill>
                          <a:latin typeface="Arial" pitchFamily="34" charset="0"/>
                          <a:ea typeface="+mn-ea"/>
                          <a:cs typeface="Arial" pitchFamily="34" charset="0"/>
                        </a:rPr>
                        <a:t>443 416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endParaRPr lang="en-ZA" sz="1200" kern="1200" baseline="0" dirty="0" smtClean="0">
                        <a:solidFill>
                          <a:schemeClr val="tx1"/>
                        </a:solidFill>
                        <a:latin typeface="Arial" pitchFamily="34" charset="0"/>
                        <a:ea typeface="+mn-ea"/>
                        <a:cs typeface="Arial" pitchFamily="34" charset="0"/>
                      </a:endParaRPr>
                    </a:p>
                    <a:p>
                      <a:pPr algn="r"/>
                      <a:r>
                        <a:rPr lang="en-ZA" sz="1200" kern="1200" baseline="0" dirty="0" smtClean="0">
                          <a:solidFill>
                            <a:schemeClr val="tx1"/>
                          </a:solidFill>
                          <a:latin typeface="Arial" pitchFamily="34" charset="0"/>
                          <a:ea typeface="+mn-ea"/>
                          <a:cs typeface="Arial" pitchFamily="34" charset="0"/>
                        </a:rPr>
                        <a:t>438 501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4 915</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98,9</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873">
                <a:tc>
                  <a:txBody>
                    <a:bodyPr/>
                    <a:lstStyle/>
                    <a:p>
                      <a:pPr algn="l" fontAlgn="b"/>
                      <a:r>
                        <a:rPr lang="en-ZA" sz="1200" b="0" i="0" u="none" strike="noStrike" dirty="0">
                          <a:solidFill>
                            <a:srgbClr val="000000"/>
                          </a:solidFill>
                          <a:latin typeface="Arial"/>
                        </a:rPr>
                        <a:t>NATIONAL HEALTH INSURANCE, HEALTH PLANNING &amp; SYSTEM ENABLEMENT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611 213</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553 053</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58 160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90.5</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506">
                <a:tc>
                  <a:txBody>
                    <a:bodyPr/>
                    <a:lstStyle/>
                    <a:p>
                      <a:pPr algn="l" fontAlgn="b"/>
                      <a:r>
                        <a:rPr lang="en-ZA" sz="1200" b="0" i="0" u="none" strike="noStrike" dirty="0">
                          <a:solidFill>
                            <a:srgbClr val="000000"/>
                          </a:solidFill>
                          <a:latin typeface="Arial"/>
                        </a:rPr>
                        <a:t>HIV &amp; AIDS, TB, MATERNAL &amp; CHILD HEALTH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14 324 860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ZA" sz="1200" b="0" i="0" u="none" strike="noStrike" dirty="0" smtClean="0">
                          <a:solidFill>
                            <a:srgbClr val="000000"/>
                          </a:solidFill>
                          <a:latin typeface="Arial"/>
                        </a:rPr>
                        <a:t> </a:t>
                      </a:r>
                      <a:endParaRPr lang="en-ZA" sz="1600" kern="1200" baseline="0" dirty="0" smtClean="0">
                        <a:solidFill>
                          <a:schemeClr val="tx1"/>
                        </a:solidFill>
                        <a:latin typeface="+mn-lt"/>
                        <a:ea typeface="+mn-ea"/>
                        <a:cs typeface="+mn-cs"/>
                      </a:endParaRPr>
                    </a:p>
                    <a:p>
                      <a:pPr algn="r"/>
                      <a:r>
                        <a:rPr lang="en-ZA" sz="1200" kern="1200" baseline="0" dirty="0" smtClean="0">
                          <a:solidFill>
                            <a:schemeClr val="tx1"/>
                          </a:solidFill>
                          <a:latin typeface="Arial" pitchFamily="34" charset="0"/>
                          <a:ea typeface="+mn-ea"/>
                          <a:cs typeface="Arial" pitchFamily="34" charset="0"/>
                        </a:rPr>
                        <a:t>14 179 001 </a:t>
                      </a:r>
                      <a:endParaRPr lang="en-ZA" sz="1600" kern="1200" baseline="0" dirty="0" smtClean="0">
                        <a:solidFill>
                          <a:schemeClr val="tx1"/>
                        </a:solidFill>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145 859</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99,0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897">
                <a:tc>
                  <a:txBody>
                    <a:bodyPr/>
                    <a:lstStyle/>
                    <a:p>
                      <a:pPr algn="l" fontAlgn="b"/>
                      <a:r>
                        <a:rPr lang="en-ZA" sz="1200" b="0" i="0" u="none" strike="noStrike" dirty="0">
                          <a:solidFill>
                            <a:srgbClr val="000000"/>
                          </a:solidFill>
                          <a:latin typeface="Arial"/>
                        </a:rPr>
                        <a:t>PRIMARY HEALTH CARE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215 239</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212 571  </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2 668</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98.8</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506">
                <a:tc>
                  <a:txBody>
                    <a:bodyPr/>
                    <a:lstStyle/>
                    <a:p>
                      <a:pPr algn="l" fontAlgn="b"/>
                      <a:r>
                        <a:rPr lang="en-ZA" sz="1200" b="0" i="0" u="none" strike="noStrike" dirty="0">
                          <a:solidFill>
                            <a:srgbClr val="000000"/>
                          </a:solidFill>
                          <a:latin typeface="Arial"/>
                        </a:rPr>
                        <a:t>HOSPITALS, TERTIARY HEALTH SERVICES &amp; HUMAN RESOURCE DEVELOPMENT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19 057 465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19 056 279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1 186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100.0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506">
                <a:tc>
                  <a:txBody>
                    <a:bodyPr/>
                    <a:lstStyle/>
                    <a:p>
                      <a:pPr algn="l" fontAlgn="b"/>
                      <a:r>
                        <a:rPr lang="en-ZA" sz="1200" b="0" i="0" u="none" strike="noStrike" dirty="0">
                          <a:solidFill>
                            <a:srgbClr val="000000"/>
                          </a:solidFill>
                          <a:latin typeface="Arial"/>
                        </a:rPr>
                        <a:t>HEALTH REGULATION &amp; COMPLIANCE MANAGEMENT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latin typeface="Arial"/>
                        </a:rPr>
                        <a:t>           1 601 732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1 599 420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2 312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99.9</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32">
                <a:tc>
                  <a:txBody>
                    <a:bodyPr/>
                    <a:lstStyle/>
                    <a:p>
                      <a:pPr algn="l" fontAlgn="b"/>
                      <a:r>
                        <a:rPr lang="en-ZA" sz="12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a:solidFill>
                            <a:srgbClr val="000000"/>
                          </a:solidFill>
                          <a:latin typeface="Arial"/>
                        </a:rPr>
                        <a:t>         36 253 925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a:solidFill>
                            <a:srgbClr val="000000"/>
                          </a:solidFill>
                          <a:latin typeface="Arial"/>
                        </a:rPr>
                        <a:t>         36 038 825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a:solidFill>
                            <a:srgbClr val="000000"/>
                          </a:solidFill>
                          <a:latin typeface="Arial"/>
                        </a:rPr>
                        <a:t>              215 100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smtClean="0">
                          <a:solidFill>
                            <a:srgbClr val="000000"/>
                          </a:solidFill>
                          <a:latin typeface="Arial"/>
                        </a:rPr>
                        <a:t>99.4</a:t>
                      </a:r>
                      <a:endParaRPr lang="en-ZA" sz="12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4" name="Rectangle 2"/>
          <p:cNvSpPr txBox="1">
            <a:spLocks noChangeArrowheads="1"/>
          </p:cNvSpPr>
          <p:nvPr/>
        </p:nvSpPr>
        <p:spPr>
          <a:xfrm>
            <a:off x="533400" y="0"/>
            <a:ext cx="7315200" cy="8382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EXPENDITURE PER PROGRAMME</a:t>
            </a:r>
          </a:p>
        </p:txBody>
      </p:sp>
      <p:sp>
        <p:nvSpPr>
          <p:cNvPr id="79935" name="Slide Number Placeholder 2"/>
          <p:cNvSpPr txBox="1">
            <a:spLocks/>
          </p:cNvSpPr>
          <p:nvPr/>
        </p:nvSpPr>
        <p:spPr bwMode="auto">
          <a:xfrm>
            <a:off x="4284663" y="6308725"/>
            <a:ext cx="2133600" cy="365125"/>
          </a:xfrm>
          <a:prstGeom prst="rect">
            <a:avLst/>
          </a:prstGeom>
          <a:noFill/>
          <a:ln w="9525">
            <a:noFill/>
            <a:miter lim="800000"/>
            <a:headEnd/>
            <a:tailEnd/>
          </a:ln>
        </p:spPr>
        <p:txBody>
          <a:bodyPr/>
          <a:lstStyle/>
          <a:p>
            <a:fld id="{1F8704C9-FB0A-4644-ACD9-5556986DC53E}" type="slidenum">
              <a:rPr lang="en-US">
                <a:ea typeface="MS PGothic" pitchFamily="34" charset="-128"/>
              </a:rPr>
              <a:pPr/>
              <a:t>72</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7315200" cy="8382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ECONOMIC CLASSIFICATION </a:t>
            </a:r>
          </a:p>
        </p:txBody>
      </p:sp>
      <p:graphicFrame>
        <p:nvGraphicFramePr>
          <p:cNvPr id="3" name="Table 2"/>
          <p:cNvGraphicFramePr>
            <a:graphicFrameLocks noGrp="1"/>
          </p:cNvGraphicFramePr>
          <p:nvPr/>
        </p:nvGraphicFramePr>
        <p:xfrm>
          <a:off x="179388" y="1427163"/>
          <a:ext cx="8785225" cy="4090987"/>
        </p:xfrm>
        <a:graphic>
          <a:graphicData uri="http://schemas.openxmlformats.org/drawingml/2006/table">
            <a:tbl>
              <a:tblPr/>
              <a:tblGrid>
                <a:gridCol w="3348353"/>
                <a:gridCol w="1332166"/>
                <a:gridCol w="1512168"/>
                <a:gridCol w="1368152"/>
                <a:gridCol w="1224136"/>
              </a:tblGrid>
              <a:tr h="1573642">
                <a:tc rowSpan="2">
                  <a:txBody>
                    <a:bodyPr/>
                    <a:lstStyle/>
                    <a:p>
                      <a:pPr algn="ctr" fontAlgn="ctr"/>
                      <a:r>
                        <a:rPr lang="en-ZA" sz="12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smtClean="0">
                          <a:solidFill>
                            <a:srgbClr val="000000"/>
                          </a:solidFill>
                          <a:latin typeface="Arial"/>
                        </a:rPr>
                        <a:t>Final Appropriation</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Actual </a:t>
                      </a:r>
                      <a:r>
                        <a:rPr lang="en-ZA" sz="1200" b="1" i="0" u="none" strike="noStrike" dirty="0" smtClean="0">
                          <a:solidFill>
                            <a:srgbClr val="000000"/>
                          </a:solidFill>
                          <a:latin typeface="Arial"/>
                        </a:rPr>
                        <a:t>Expenditure</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smtClean="0">
                          <a:solidFill>
                            <a:srgbClr val="000000"/>
                          </a:solidFill>
                          <a:latin typeface="Arial"/>
                        </a:rPr>
                        <a:t>(Over) / Under Spent</a:t>
                      </a: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ZA" sz="12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84298">
                <a:tc vMerge="1">
                  <a:txBody>
                    <a:bodyPr/>
                    <a:lstStyle/>
                    <a:p>
                      <a:endParaRPr lang="en-ZA"/>
                    </a:p>
                  </a:txBody>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ZA"/>
                    </a:p>
                  </a:txBody>
                  <a:tcPr/>
                </a:tc>
              </a:tr>
              <a:tr h="384298">
                <a:tc>
                  <a:txBody>
                    <a:bodyPr/>
                    <a:lstStyle/>
                    <a:p>
                      <a:pPr algn="l" fontAlgn="b"/>
                      <a:r>
                        <a:rPr lang="en-ZA" sz="12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750 097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750 097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100.0%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298">
                <a:tc>
                  <a:txBody>
                    <a:bodyPr/>
                    <a:lstStyle/>
                    <a:p>
                      <a:pPr algn="l" fontAlgn="b"/>
                      <a:r>
                        <a:rPr lang="en-ZA" sz="12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1 </a:t>
                      </a:r>
                      <a:r>
                        <a:rPr lang="en-ZA" sz="1200" b="0" i="0" u="none" strike="noStrike" dirty="0" smtClean="0">
                          <a:solidFill>
                            <a:srgbClr val="000000"/>
                          </a:solidFill>
                          <a:latin typeface="Arial"/>
                        </a:rPr>
                        <a:t>377 821</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a:t>
                      </a:r>
                      <a:r>
                        <a:rPr lang="en-ZA" sz="1200" b="0" i="0" u="none" strike="noStrike" dirty="0" smtClean="0">
                          <a:solidFill>
                            <a:srgbClr val="000000"/>
                          </a:solidFill>
                          <a:latin typeface="Arial"/>
                        </a:rPr>
                        <a:t>1 183 894</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a:t>
                      </a:r>
                      <a:r>
                        <a:rPr lang="en-ZA" sz="1200" b="0" i="0" u="none" strike="noStrike" dirty="0" smtClean="0">
                          <a:solidFill>
                            <a:srgbClr val="000000"/>
                          </a:solidFill>
                          <a:latin typeface="Arial"/>
                        </a:rPr>
                        <a:t>193  927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85.9%</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298">
                <a:tc>
                  <a:txBody>
                    <a:bodyPr/>
                    <a:lstStyle/>
                    <a:p>
                      <a:pPr algn="l" fontAlgn="b"/>
                      <a:r>
                        <a:rPr lang="en-ZA" sz="12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a:t>
                      </a:r>
                      <a:r>
                        <a:rPr lang="en-ZA" sz="1200" b="0" i="0" u="none" strike="noStrike" dirty="0" smtClean="0">
                          <a:solidFill>
                            <a:srgbClr val="000000"/>
                          </a:solidFill>
                          <a:latin typeface="Arial"/>
                        </a:rPr>
                        <a:t>33 553 890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a:t>
                      </a:r>
                      <a:r>
                        <a:rPr lang="en-ZA" sz="1200" b="0" i="0" u="none" strike="noStrike" dirty="0" smtClean="0">
                          <a:solidFill>
                            <a:srgbClr val="000000"/>
                          </a:solidFill>
                          <a:latin typeface="Arial"/>
                        </a:rPr>
                        <a:t>33 536 117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17 773 </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99.9% </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298">
                <a:tc>
                  <a:txBody>
                    <a:bodyPr/>
                    <a:lstStyle/>
                    <a:p>
                      <a:pPr algn="l" fontAlgn="b"/>
                      <a:r>
                        <a:rPr lang="en-ZA" sz="12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571 217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567 817</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latin typeface="Arial"/>
                        </a:rPr>
                        <a:t>        </a:t>
                      </a:r>
                      <a:r>
                        <a:rPr lang="en-ZA" sz="1200" b="0" i="0" u="none" strike="noStrike" dirty="0" smtClean="0">
                          <a:solidFill>
                            <a:srgbClr val="000000"/>
                          </a:solidFill>
                          <a:latin typeface="Arial"/>
                        </a:rPr>
                        <a:t>3 400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99.4%</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34">
                <a:tc>
                  <a:txBody>
                    <a:bodyPr/>
                    <a:lstStyle/>
                    <a:p>
                      <a:pPr algn="l" fontAlgn="b"/>
                      <a:r>
                        <a:rPr lang="en-ZA" sz="12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900                 </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900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latin typeface="Arial"/>
                        </a:rPr>
                        <a:t>100.00%</a:t>
                      </a:r>
                      <a:endParaRPr lang="en-ZA"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ZA" sz="12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a:solidFill>
                            <a:srgbClr val="000000"/>
                          </a:solidFill>
                          <a:latin typeface="Arial"/>
                        </a:rPr>
                        <a:t>    </a:t>
                      </a:r>
                      <a:r>
                        <a:rPr lang="en-ZA" sz="1200" b="1" i="0" u="none" strike="noStrike" dirty="0" smtClean="0">
                          <a:solidFill>
                            <a:srgbClr val="000000"/>
                          </a:solidFill>
                          <a:latin typeface="Arial"/>
                        </a:rPr>
                        <a:t>36</a:t>
                      </a:r>
                      <a:r>
                        <a:rPr lang="en-ZA" sz="1200" b="1" i="0" u="none" strike="noStrike" baseline="0" dirty="0" smtClean="0">
                          <a:solidFill>
                            <a:srgbClr val="000000"/>
                          </a:solidFill>
                          <a:latin typeface="Arial"/>
                        </a:rPr>
                        <a:t> 253 925</a:t>
                      </a:r>
                      <a:endParaRPr lang="en-ZA" sz="12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smtClean="0">
                          <a:solidFill>
                            <a:srgbClr val="000000"/>
                          </a:solidFill>
                          <a:latin typeface="Arial"/>
                        </a:rPr>
                        <a:t>36 038 825</a:t>
                      </a:r>
                      <a:endParaRPr lang="en-ZA" sz="12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smtClean="0">
                          <a:solidFill>
                            <a:srgbClr val="000000"/>
                          </a:solidFill>
                          <a:latin typeface="Arial"/>
                        </a:rPr>
                        <a:t>215 100</a:t>
                      </a:r>
                      <a:endParaRPr lang="en-ZA" sz="12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ZA" sz="1200" b="1" i="0" u="none" strike="noStrike" dirty="0" smtClean="0">
                          <a:solidFill>
                            <a:srgbClr val="000000"/>
                          </a:solidFill>
                          <a:latin typeface="Arial"/>
                        </a:rPr>
                        <a:t>99.4%</a:t>
                      </a:r>
                      <a:endParaRPr lang="en-ZA" sz="12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80953" name="Slide Number Placeholder 2"/>
          <p:cNvSpPr txBox="1">
            <a:spLocks/>
          </p:cNvSpPr>
          <p:nvPr/>
        </p:nvSpPr>
        <p:spPr bwMode="auto">
          <a:xfrm>
            <a:off x="4356100" y="6308725"/>
            <a:ext cx="2133600" cy="365125"/>
          </a:xfrm>
          <a:prstGeom prst="rect">
            <a:avLst/>
          </a:prstGeom>
          <a:noFill/>
          <a:ln w="9525">
            <a:noFill/>
            <a:miter lim="800000"/>
            <a:headEnd/>
            <a:tailEnd/>
          </a:ln>
        </p:spPr>
        <p:txBody>
          <a:bodyPr/>
          <a:lstStyle/>
          <a:p>
            <a:fld id="{265B5267-104A-4070-8CDB-835506D311B7}" type="slidenum">
              <a:rPr lang="en-US">
                <a:ea typeface="MS PGothic" pitchFamily="34" charset="-128"/>
              </a:rPr>
              <a:pPr/>
              <a:t>73</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7315200" cy="8382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Reasons for Deviations (1)</a:t>
            </a:r>
          </a:p>
        </p:txBody>
      </p:sp>
      <p:sp>
        <p:nvSpPr>
          <p:cNvPr id="3" name="Content Placeholder 2"/>
          <p:cNvSpPr txBox="1">
            <a:spLocks/>
          </p:cNvSpPr>
          <p:nvPr/>
        </p:nvSpPr>
        <p:spPr>
          <a:xfrm>
            <a:off x="179388" y="1214438"/>
            <a:ext cx="8785225" cy="4525962"/>
          </a:xfrm>
          <a:prstGeom prst="rect">
            <a:avLst/>
          </a:prstGeom>
        </p:spPr>
        <p:txBody>
          <a:bodyPr/>
          <a:lstStyle/>
          <a:p>
            <a:pPr marL="350838" lvl="1" indent="-285750">
              <a:spcBef>
                <a:spcPct val="20000"/>
              </a:spcBef>
              <a:buFont typeface="Wingdings" pitchFamily="2" charset="2"/>
              <a:buChar char="Ø"/>
              <a:defRPr/>
            </a:pPr>
            <a:r>
              <a:rPr lang="en-ZA" b="1" dirty="0">
                <a:solidFill>
                  <a:srgbClr val="181E0C"/>
                </a:solidFill>
                <a:latin typeface="Arial" pitchFamily="34" charset="0"/>
                <a:cs typeface="Arial" pitchFamily="34" charset="0"/>
              </a:rPr>
              <a:t>Health Planning and Systems Enablement </a:t>
            </a:r>
            <a:r>
              <a:rPr lang="en-ZA" dirty="0">
                <a:solidFill>
                  <a:srgbClr val="181E0C"/>
                </a:solidFill>
                <a:latin typeface="Arial" pitchFamily="34" charset="0"/>
                <a:cs typeface="Arial" pitchFamily="34" charset="0"/>
              </a:rPr>
              <a:t>– </a:t>
            </a:r>
            <a:r>
              <a:rPr lang="en-ZA" dirty="0">
                <a:solidFill>
                  <a:srgbClr val="181E0C"/>
                </a:solidFill>
              </a:rPr>
              <a:t>The South African Demographic and Health Survey runs over three years, and the Diagnostic Related Grouping could not be implemented in all Central Hospitals. Roll over of R18 million was requested and approved by National Treasury</a:t>
            </a:r>
          </a:p>
          <a:p>
            <a:pPr marL="350838" lvl="1" indent="-285750">
              <a:spcBef>
                <a:spcPct val="20000"/>
              </a:spcBef>
              <a:buFont typeface="Wingdings" pitchFamily="2" charset="2"/>
              <a:buChar char="Ø"/>
              <a:defRPr/>
            </a:pPr>
            <a:endParaRPr lang="en-US" sz="2200" dirty="0">
              <a:latin typeface="Arial" pitchFamily="34" charset="0"/>
              <a:cs typeface="Arial" pitchFamily="34" charset="0"/>
            </a:endParaRPr>
          </a:p>
          <a:p>
            <a:pPr marL="342900" indent="-342900">
              <a:spcBef>
                <a:spcPct val="20000"/>
              </a:spcBef>
              <a:buFont typeface="Arial" charset="0"/>
              <a:buNone/>
              <a:defRPr/>
            </a:pPr>
            <a:endParaRPr lang="en-ZW" sz="3200" dirty="0">
              <a:latin typeface="+mn-lt"/>
              <a:cs typeface="+mn-cs"/>
            </a:endParaRPr>
          </a:p>
        </p:txBody>
      </p:sp>
      <p:sp>
        <p:nvSpPr>
          <p:cNvPr id="81924"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2D6FD9D1-52BE-4F2A-A214-888B92652C2B}" type="slidenum">
              <a:rPr lang="en-US">
                <a:ea typeface="MS PGothic" pitchFamily="34" charset="-128"/>
              </a:rPr>
              <a:pPr/>
              <a:t>74</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0063" y="1214438"/>
            <a:ext cx="8229600" cy="4525962"/>
          </a:xfrm>
          <a:prstGeom prst="rect">
            <a:avLst/>
          </a:prstGeom>
        </p:spPr>
        <p:txBody>
          <a:bodyPr/>
          <a:lstStyle/>
          <a:p>
            <a:pPr marL="742950" lvl="1" indent="-285750">
              <a:spcBef>
                <a:spcPct val="20000"/>
              </a:spcBef>
              <a:buFont typeface="Wingdings" pitchFamily="2" charset="2"/>
              <a:buChar char="Ø"/>
              <a:defRPr/>
            </a:pPr>
            <a:endParaRPr lang="en-US" sz="2400" dirty="0">
              <a:latin typeface="Arial" pitchFamily="34" charset="0"/>
              <a:cs typeface="Arial" pitchFamily="34" charset="0"/>
            </a:endParaRPr>
          </a:p>
          <a:p>
            <a:pPr marL="742950" lvl="1" indent="-285750">
              <a:spcBef>
                <a:spcPct val="20000"/>
              </a:spcBef>
              <a:buFont typeface="Wingdings" pitchFamily="2" charset="2"/>
              <a:buChar char="Ø"/>
              <a:defRPr/>
            </a:pPr>
            <a:endParaRPr lang="en-US" sz="2400" dirty="0">
              <a:latin typeface="Arial" pitchFamily="34" charset="0"/>
              <a:cs typeface="Arial" pitchFamily="34" charset="0"/>
            </a:endParaRPr>
          </a:p>
          <a:p>
            <a:pPr marL="742950" lvl="1" indent="-285750">
              <a:spcBef>
                <a:spcPct val="20000"/>
              </a:spcBef>
              <a:buFont typeface="Wingdings" pitchFamily="2" charset="2"/>
              <a:buChar char="Ø"/>
              <a:defRPr/>
            </a:pPr>
            <a:endParaRPr lang="en-US" sz="2400" dirty="0">
              <a:latin typeface="Arial" pitchFamily="34" charset="0"/>
              <a:cs typeface="Arial" pitchFamily="34" charset="0"/>
            </a:endParaRPr>
          </a:p>
          <a:p>
            <a:pPr marL="742950" lvl="1" indent="-285750">
              <a:spcBef>
                <a:spcPct val="20000"/>
              </a:spcBef>
              <a:buFont typeface="Wingdings" pitchFamily="2" charset="2"/>
              <a:buChar char="Ø"/>
              <a:defRPr/>
            </a:pPr>
            <a:endParaRPr lang="en-US" sz="2400" dirty="0">
              <a:latin typeface="Arial" pitchFamily="34" charset="0"/>
              <a:cs typeface="Arial" pitchFamily="34" charset="0"/>
            </a:endParaRPr>
          </a:p>
          <a:p>
            <a:pPr marL="742950" lvl="1" indent="-285750" algn="ctr">
              <a:spcBef>
                <a:spcPct val="20000"/>
              </a:spcBef>
              <a:defRPr/>
            </a:pPr>
            <a:r>
              <a:rPr lang="en-US" sz="6000" b="1" dirty="0">
                <a:latin typeface="Arial" pitchFamily="34" charset="0"/>
                <a:cs typeface="Arial" pitchFamily="34" charset="0"/>
              </a:rPr>
              <a:t>Conditional Grants</a:t>
            </a:r>
          </a:p>
          <a:p>
            <a:pPr marL="342900" indent="-342900">
              <a:spcBef>
                <a:spcPct val="20000"/>
              </a:spcBef>
              <a:buFont typeface="Arial" charset="0"/>
              <a:buNone/>
              <a:defRPr/>
            </a:pPr>
            <a:endParaRPr lang="en-ZW" sz="3200" dirty="0">
              <a:latin typeface="+mn-lt"/>
              <a:cs typeface="+mn-cs"/>
            </a:endParaRPr>
          </a:p>
        </p:txBody>
      </p:sp>
      <p:sp>
        <p:nvSpPr>
          <p:cNvPr id="4" name="Rectangle 2"/>
          <p:cNvSpPr txBox="1">
            <a:spLocks noChangeArrowheads="1"/>
          </p:cNvSpPr>
          <p:nvPr/>
        </p:nvSpPr>
        <p:spPr>
          <a:xfrm>
            <a:off x="533400" y="0"/>
            <a:ext cx="7315200" cy="8382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428625" y="1428750"/>
            <a:ext cx="8358188" cy="2940050"/>
          </a:xfrm>
          <a:prstGeom prst="rect">
            <a:avLst/>
          </a:prstGeom>
          <a:noFill/>
          <a:ln w="9525">
            <a:noFill/>
            <a:miter lim="800000"/>
            <a:headEnd/>
            <a:tailEnd/>
          </a:ln>
        </p:spPr>
        <p:txBody>
          <a:bodyPr>
            <a:spAutoFit/>
          </a:bodyPr>
          <a:lstStyle/>
          <a:p>
            <a:endParaRPr lang="en-US" sz="2400"/>
          </a:p>
          <a:p>
            <a:pPr lvl="1">
              <a:buFont typeface="Wingdings" pitchFamily="2" charset="2"/>
              <a:buChar char="Ø"/>
            </a:pPr>
            <a:endParaRPr lang="en-US" sz="2400"/>
          </a:p>
          <a:p>
            <a:pPr>
              <a:buFont typeface="Wingdings" pitchFamily="2" charset="2"/>
              <a:buChar char="§"/>
            </a:pPr>
            <a:endParaRPr lang="en-US" sz="2400"/>
          </a:p>
          <a:p>
            <a:endParaRPr lang="en-US" sz="2400"/>
          </a:p>
          <a:p>
            <a:endParaRPr lang="en-US" sz="2400"/>
          </a:p>
          <a:p>
            <a:endParaRPr lang="en-US" sz="900"/>
          </a:p>
          <a:p>
            <a:endParaRPr lang="en-US" sz="900"/>
          </a:p>
          <a:p>
            <a:pPr lvl="1"/>
            <a:endParaRPr lang="en-US" sz="2300"/>
          </a:p>
          <a:p>
            <a:pPr lvl="1"/>
            <a:r>
              <a:rPr lang="en-US" sz="2400"/>
              <a:t>	</a:t>
            </a:r>
          </a:p>
        </p:txBody>
      </p:sp>
      <p:sp>
        <p:nvSpPr>
          <p:cNvPr id="8397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83972" name="Rectangle 2"/>
          <p:cNvSpPr txBox="1">
            <a:spLocks noChangeArrowheads="1"/>
          </p:cNvSpPr>
          <p:nvPr/>
        </p:nvSpPr>
        <p:spPr bwMode="auto">
          <a:xfrm>
            <a:off x="762000" y="285750"/>
            <a:ext cx="5562600" cy="704850"/>
          </a:xfrm>
          <a:prstGeom prst="rect">
            <a:avLst/>
          </a:prstGeom>
          <a:noFill/>
          <a:ln w="9525">
            <a:noFill/>
            <a:miter lim="800000"/>
            <a:headEnd/>
            <a:tailEnd/>
          </a:ln>
        </p:spPr>
        <p:txBody>
          <a:bodyPr anchor="b"/>
          <a:lstStyle/>
          <a:p>
            <a:pPr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chemeClr val="bg1"/>
                </a:solidFill>
              </a:rPr>
              <a:t>Grants Overview (Direct)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pic>
        <p:nvPicPr>
          <p:cNvPr id="83974" name="Picture 8"/>
          <p:cNvPicPr>
            <a:picLocks noChangeAspect="1" noChangeArrowheads="1"/>
          </p:cNvPicPr>
          <p:nvPr/>
        </p:nvPicPr>
        <p:blipFill>
          <a:blip r:embed="rId3" cstate="print"/>
          <a:srcRect/>
          <a:stretch>
            <a:fillRect/>
          </a:stretch>
        </p:blipFill>
        <p:spPr bwMode="auto">
          <a:xfrm>
            <a:off x="0" y="1214438"/>
            <a:ext cx="9144000" cy="4714875"/>
          </a:xfrm>
          <a:prstGeom prst="rect">
            <a:avLst/>
          </a:prstGeom>
          <a:noFill/>
          <a:ln w="9525">
            <a:noFill/>
            <a:miter lim="800000"/>
            <a:headEnd/>
            <a:tailEnd/>
          </a:ln>
        </p:spPr>
      </p:pic>
      <p:sp>
        <p:nvSpPr>
          <p:cNvPr id="83975"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1DD0EA30-E6DF-411D-B886-9595F31216FC}" type="slidenum">
              <a:rPr lang="en-US">
                <a:ea typeface="MS PGothic" pitchFamily="34" charset="-128"/>
              </a:rPr>
              <a:pPr/>
              <a:t>76</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357188" y="1000125"/>
            <a:ext cx="8786812" cy="8094663"/>
          </a:xfrm>
          <a:prstGeom prst="rect">
            <a:avLst/>
          </a:prstGeom>
          <a:noFill/>
          <a:ln w="9525">
            <a:noFill/>
            <a:miter lim="800000"/>
            <a:headEnd/>
            <a:tailEnd/>
          </a:ln>
        </p:spPr>
        <p:txBody>
          <a:bodyPr>
            <a:spAutoFit/>
          </a:bodyPr>
          <a:lstStyle/>
          <a:p>
            <a:pPr>
              <a:buFont typeface="Wingdings" pitchFamily="2" charset="2"/>
              <a:buChar char="q"/>
            </a:pPr>
            <a:r>
              <a:rPr lang="en-US" sz="2000"/>
              <a:t> Total CG spending sits at 99.2% or R32.0 bn against revised budget of</a:t>
            </a:r>
          </a:p>
          <a:p>
            <a:r>
              <a:rPr lang="en-US" sz="2000"/>
              <a:t>    R32.2 bn which is within acceptable norm.</a:t>
            </a:r>
          </a:p>
          <a:p>
            <a:pPr>
              <a:buFont typeface="Wingdings" pitchFamily="2" charset="2"/>
              <a:buChar char="q"/>
            </a:pPr>
            <a:r>
              <a:rPr lang="en-US" sz="2000"/>
              <a:t> HPTDG spent 100% of the budget whilst NTSG and HIV/AIDS spent </a:t>
            </a:r>
          </a:p>
          <a:p>
            <a:r>
              <a:rPr lang="en-US" sz="2000"/>
              <a:t>    99.6% and 99.9% respectively which is within the norm.</a:t>
            </a:r>
          </a:p>
          <a:p>
            <a:pPr>
              <a:buFont typeface="Wingdings" pitchFamily="2" charset="2"/>
              <a:buChar char="q"/>
            </a:pPr>
            <a:r>
              <a:rPr lang="en-GB" sz="2000"/>
              <a:t> HFRG and NHI spent 96.4% and 90.2% respectively which is below</a:t>
            </a:r>
          </a:p>
          <a:p>
            <a:pPr lvl="1"/>
            <a:r>
              <a:rPr lang="en-GB" sz="2000"/>
              <a:t>    the norm.</a:t>
            </a:r>
          </a:p>
          <a:p>
            <a:pPr>
              <a:buFont typeface="Wingdings" pitchFamily="2" charset="2"/>
              <a:buChar char="q"/>
            </a:pPr>
            <a:r>
              <a:rPr lang="en-GB" sz="2000"/>
              <a:t> The under spending in HFRG is attributed to:</a:t>
            </a:r>
          </a:p>
          <a:p>
            <a:pPr lvl="1">
              <a:buFont typeface="Wingdings" pitchFamily="2" charset="2"/>
              <a:buChar char="ü"/>
            </a:pPr>
            <a:r>
              <a:rPr lang="en-GB" sz="2000"/>
              <a:t> Delays in appointment of staff in FS under HFRG</a:t>
            </a:r>
          </a:p>
          <a:p>
            <a:pPr lvl="1">
              <a:buFont typeface="Wingdings" pitchFamily="2" charset="2"/>
              <a:buChar char="ü"/>
            </a:pPr>
            <a:r>
              <a:rPr lang="en-GB" sz="2000"/>
              <a:t> Challenges with Implementing Agent in WC</a:t>
            </a:r>
          </a:p>
          <a:p>
            <a:pPr lvl="1">
              <a:buFont typeface="Wingdings" pitchFamily="2" charset="2"/>
              <a:buChar char="ü"/>
            </a:pPr>
            <a:r>
              <a:rPr lang="en-GB" sz="2000"/>
              <a:t> Outstanding invoices of which rollover has been requested</a:t>
            </a:r>
          </a:p>
          <a:p>
            <a:pPr>
              <a:buFont typeface="Wingdings" pitchFamily="2" charset="2"/>
              <a:buChar char="q"/>
            </a:pPr>
            <a:r>
              <a:rPr lang="en-GB" sz="2000"/>
              <a:t> The under spending in NHI is attributed to:</a:t>
            </a:r>
          </a:p>
          <a:p>
            <a:pPr lvl="1">
              <a:buFont typeface="Wingdings" pitchFamily="2" charset="2"/>
              <a:buChar char="ü"/>
            </a:pPr>
            <a:r>
              <a:rPr lang="en-GB" sz="2000"/>
              <a:t> Supply chain Management inefficiencies</a:t>
            </a:r>
          </a:p>
          <a:p>
            <a:pPr lvl="1">
              <a:buFont typeface="Wingdings" pitchFamily="2" charset="2"/>
              <a:buChar char="ü"/>
            </a:pPr>
            <a:r>
              <a:rPr lang="en-GB" sz="2000"/>
              <a:t> Delays in delivery of WBOT uniforms and other equipment.</a:t>
            </a:r>
          </a:p>
          <a:p>
            <a:pPr lvl="1">
              <a:buFont typeface="Wingdings" pitchFamily="2" charset="2"/>
              <a:buChar char="ü"/>
            </a:pPr>
            <a:r>
              <a:rPr lang="en-GB" sz="2000"/>
              <a:t> Inability to contract Health Professionals (HP) in WC as indirect funding was converted to direct funding.</a:t>
            </a:r>
          </a:p>
          <a:p>
            <a:pPr lvl="1">
              <a:buFont typeface="Wingdings" pitchFamily="2" charset="2"/>
              <a:buChar char="ü"/>
            </a:pPr>
            <a:endParaRPr lang="en-GB" sz="2000"/>
          </a:p>
          <a:p>
            <a:pPr lvl="1"/>
            <a:endParaRPr lang="en-GB" sz="2000"/>
          </a:p>
          <a:p>
            <a:pPr lvl="1">
              <a:buFont typeface="Wingdings" pitchFamily="2" charset="2"/>
              <a:buChar char="Ø"/>
            </a:pPr>
            <a:endParaRPr lang="en-US" sz="2000"/>
          </a:p>
          <a:p>
            <a:pPr>
              <a:buFont typeface="Wingdings" pitchFamily="2" charset="2"/>
              <a:buChar char="§"/>
            </a:pPr>
            <a:endParaRPr lang="en-US" sz="2000"/>
          </a:p>
          <a:p>
            <a:pPr>
              <a:buFont typeface="Wingdings" pitchFamily="2" charset="2"/>
              <a:buChar char="§"/>
            </a:pPr>
            <a:endParaRPr lang="en-US" sz="2000"/>
          </a:p>
          <a:p>
            <a:endParaRPr lang="en-US" sz="2000"/>
          </a:p>
          <a:p>
            <a:endParaRPr lang="en-US" sz="2000"/>
          </a:p>
          <a:p>
            <a:endParaRPr lang="en-US" sz="2000"/>
          </a:p>
          <a:p>
            <a:pPr lvl="1"/>
            <a:endParaRPr lang="en-US" sz="2000"/>
          </a:p>
          <a:p>
            <a:pPr lvl="1"/>
            <a:r>
              <a:rPr lang="en-US" sz="2000"/>
              <a:t>	</a:t>
            </a:r>
          </a:p>
        </p:txBody>
      </p:sp>
      <p:sp>
        <p:nvSpPr>
          <p:cNvPr id="8499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Variance Explanations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84998"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58DC0DDF-4DA0-4272-8262-4FC11FB8D9CE}" type="slidenum">
              <a:rPr lang="en-US">
                <a:ea typeface="MS PGothic" pitchFamily="34" charset="-128"/>
              </a:rPr>
              <a:pPr/>
              <a:t>77</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428625" y="1428750"/>
            <a:ext cx="8358188" cy="2940050"/>
          </a:xfrm>
          <a:prstGeom prst="rect">
            <a:avLst/>
          </a:prstGeom>
          <a:noFill/>
          <a:ln w="9525">
            <a:noFill/>
            <a:miter lim="800000"/>
            <a:headEnd/>
            <a:tailEnd/>
          </a:ln>
        </p:spPr>
        <p:txBody>
          <a:bodyPr>
            <a:spAutoFit/>
          </a:bodyPr>
          <a:lstStyle/>
          <a:p>
            <a:endParaRPr lang="en-US" sz="2400"/>
          </a:p>
          <a:p>
            <a:pPr lvl="1">
              <a:buFont typeface="Wingdings" pitchFamily="2" charset="2"/>
              <a:buChar char="Ø"/>
            </a:pPr>
            <a:endParaRPr lang="en-US" sz="2400"/>
          </a:p>
          <a:p>
            <a:pPr>
              <a:buFont typeface="Wingdings" pitchFamily="2" charset="2"/>
              <a:buChar char="§"/>
            </a:pPr>
            <a:endParaRPr lang="en-US" sz="2400"/>
          </a:p>
          <a:p>
            <a:endParaRPr lang="en-US" sz="2400"/>
          </a:p>
          <a:p>
            <a:endParaRPr lang="en-US" sz="2400"/>
          </a:p>
          <a:p>
            <a:endParaRPr lang="en-US" sz="900"/>
          </a:p>
          <a:p>
            <a:endParaRPr lang="en-US" sz="900"/>
          </a:p>
          <a:p>
            <a:pPr lvl="1"/>
            <a:endParaRPr lang="en-US" sz="2300"/>
          </a:p>
          <a:p>
            <a:pPr lvl="1"/>
            <a:r>
              <a:rPr lang="en-US" sz="2400"/>
              <a:t>	</a:t>
            </a:r>
          </a:p>
        </p:txBody>
      </p:sp>
      <p:sp>
        <p:nvSpPr>
          <p:cNvPr id="8601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762000" y="285750"/>
            <a:ext cx="5562600" cy="704850"/>
          </a:xfrm>
          <a:prstGeom prst="rect">
            <a:avLst/>
          </a:prstGeom>
        </p:spPr>
        <p:txBody>
          <a:bodyPr anchor="b">
            <a:normAutofit fontScale="85000" lnSpcReduction="20000"/>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Provincial Overview (Direct)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pic>
        <p:nvPicPr>
          <p:cNvPr id="86022" name="Picture 7"/>
          <p:cNvPicPr>
            <a:picLocks noChangeAspect="1" noChangeArrowheads="1"/>
          </p:cNvPicPr>
          <p:nvPr/>
        </p:nvPicPr>
        <p:blipFill>
          <a:blip r:embed="rId3" cstate="print"/>
          <a:srcRect/>
          <a:stretch>
            <a:fillRect/>
          </a:stretch>
        </p:blipFill>
        <p:spPr bwMode="auto">
          <a:xfrm>
            <a:off x="0" y="1071563"/>
            <a:ext cx="9144000" cy="4714875"/>
          </a:xfrm>
          <a:prstGeom prst="rect">
            <a:avLst/>
          </a:prstGeom>
          <a:noFill/>
          <a:ln w="9525">
            <a:noFill/>
            <a:miter lim="800000"/>
            <a:headEnd/>
            <a:tailEnd/>
          </a:ln>
        </p:spPr>
      </p:pic>
      <p:sp>
        <p:nvSpPr>
          <p:cNvPr id="86023"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r>
              <a:rPr lang="en-US">
                <a:ea typeface="MS PGothic" pitchFamily="34" charset="-128"/>
              </a:rPr>
              <a:t>9</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14313" y="1214438"/>
            <a:ext cx="8929687" cy="2554287"/>
          </a:xfrm>
          <a:prstGeom prst="rect">
            <a:avLst/>
          </a:prstGeom>
          <a:noFill/>
          <a:ln w="9525">
            <a:noFill/>
            <a:miter lim="800000"/>
            <a:headEnd/>
            <a:tailEnd/>
          </a:ln>
        </p:spPr>
        <p:txBody>
          <a:bodyPr>
            <a:spAutoFit/>
          </a:bodyPr>
          <a:lstStyle/>
          <a:p>
            <a:pPr>
              <a:buFont typeface="Wingdings" pitchFamily="2" charset="2"/>
              <a:buChar char="Ø"/>
              <a:defRPr/>
            </a:pPr>
            <a:endParaRPr lang="en-GB" sz="2000" dirty="0"/>
          </a:p>
          <a:p>
            <a:pPr marL="457200" indent="-457200">
              <a:defRPr/>
            </a:pPr>
            <a:endParaRPr lang="en-US" sz="2000" dirty="0"/>
          </a:p>
          <a:p>
            <a:pPr marL="457200" indent="-457200">
              <a:defRPr/>
            </a:pPr>
            <a:endParaRPr lang="en-GB" sz="2000" dirty="0"/>
          </a:p>
          <a:p>
            <a:pPr marL="457200" indent="-457200">
              <a:defRPr/>
            </a:pPr>
            <a:endParaRPr lang="en-GB" sz="2000" dirty="0"/>
          </a:p>
          <a:p>
            <a:pPr marL="457200" indent="-457200">
              <a:defRPr/>
            </a:pPr>
            <a:endParaRPr lang="en-US" sz="2000" dirty="0"/>
          </a:p>
          <a:p>
            <a:pPr marL="457200" indent="-457200">
              <a:buFont typeface="Wingdings" pitchFamily="2" charset="2"/>
              <a:buChar char="q"/>
              <a:defRPr/>
            </a:pPr>
            <a:endParaRPr lang="en-US" sz="2000" dirty="0"/>
          </a:p>
          <a:p>
            <a:pPr>
              <a:defRPr/>
            </a:pPr>
            <a:endParaRPr lang="en-US" sz="2000" dirty="0"/>
          </a:p>
          <a:p>
            <a:pPr>
              <a:buFont typeface="Wingdings" pitchFamily="2" charset="2"/>
              <a:buChar char="Ø"/>
              <a:defRPr/>
            </a:pPr>
            <a:endParaRPr lang="en-US" sz="2000" dirty="0"/>
          </a:p>
        </p:txBody>
      </p:sp>
      <p:sp>
        <p:nvSpPr>
          <p:cNvPr id="87043" name="Slide Number Placeholder 19"/>
          <p:cNvSpPr txBox="1">
            <a:spLocks/>
          </p:cNvSpPr>
          <p:nvPr/>
        </p:nvSpPr>
        <p:spPr bwMode="auto">
          <a:xfrm>
            <a:off x="7358063" y="6492875"/>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b="1" dirty="0">
              <a:solidFill>
                <a:schemeClr val="bg1"/>
              </a:solidFill>
            </a:endParaRPr>
          </a:p>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rPr>
              <a:t>Variance Explanations (02)</a:t>
            </a:r>
            <a:r>
              <a:rPr lang="en-GB" sz="2400" b="1" dirty="0">
                <a:solidFill>
                  <a:schemeClr val="bg1"/>
                </a:solidFill>
                <a:latin typeface="Arial" pitchFamily="34" charset="0"/>
                <a:ea typeface="+mj-ea"/>
                <a:cs typeface="Arial" pitchFamily="34" charset="0"/>
              </a:rPr>
              <a: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87046" name="Rectangle 8"/>
          <p:cNvSpPr>
            <a:spLocks noChangeArrowheads="1"/>
          </p:cNvSpPr>
          <p:nvPr/>
        </p:nvSpPr>
        <p:spPr bwMode="auto">
          <a:xfrm>
            <a:off x="0" y="1071563"/>
            <a:ext cx="9144000" cy="6708775"/>
          </a:xfrm>
          <a:prstGeom prst="rect">
            <a:avLst/>
          </a:prstGeom>
          <a:noFill/>
          <a:ln w="9525">
            <a:noFill/>
            <a:miter lim="800000"/>
            <a:headEnd/>
            <a:tailEnd/>
          </a:ln>
        </p:spPr>
        <p:txBody>
          <a:bodyPr>
            <a:spAutoFit/>
          </a:bodyPr>
          <a:lstStyle/>
          <a:p>
            <a:pPr>
              <a:buFont typeface="Wingdings" pitchFamily="2" charset="2"/>
              <a:buChar char="q"/>
            </a:pPr>
            <a:r>
              <a:rPr lang="en-US"/>
              <a:t>  </a:t>
            </a:r>
            <a:r>
              <a:rPr lang="en-GB" sz="2000"/>
              <a:t>GP &amp; KZN spent the entire budget.</a:t>
            </a:r>
          </a:p>
          <a:p>
            <a:pPr>
              <a:buFont typeface="Wingdings" pitchFamily="2" charset="2"/>
              <a:buChar char="Ø"/>
            </a:pPr>
            <a:endParaRPr lang="en-GB" sz="2000"/>
          </a:p>
          <a:p>
            <a:pPr>
              <a:buFont typeface="Wingdings" pitchFamily="2" charset="2"/>
              <a:buChar char="q"/>
            </a:pPr>
            <a:r>
              <a:rPr lang="en-GB" sz="2000"/>
              <a:t> All other provinces spent within the acceptable norm with the exception of </a:t>
            </a:r>
          </a:p>
          <a:p>
            <a:r>
              <a:rPr lang="en-GB" sz="2000"/>
              <a:t>    NC &amp; WC that spent below the norm</a:t>
            </a:r>
          </a:p>
          <a:p>
            <a:pPr>
              <a:buFont typeface="Wingdings" pitchFamily="2" charset="2"/>
              <a:buChar char="Ø"/>
            </a:pPr>
            <a:endParaRPr lang="en-GB" sz="2000"/>
          </a:p>
          <a:p>
            <a:pPr>
              <a:buFont typeface="Wingdings" pitchFamily="2" charset="2"/>
              <a:buChar char="q"/>
            </a:pPr>
            <a:r>
              <a:rPr lang="en-GB" sz="2000"/>
              <a:t> The main reason for under spending in NC is attributed to: </a:t>
            </a:r>
          </a:p>
          <a:p>
            <a:pPr lvl="1">
              <a:buFont typeface="Wingdings" pitchFamily="2" charset="2"/>
              <a:buChar char="ü"/>
            </a:pPr>
            <a:r>
              <a:rPr lang="en-GB" sz="2000"/>
              <a:t> Supply Chain Management inefficiencies</a:t>
            </a:r>
          </a:p>
          <a:p>
            <a:pPr lvl="1">
              <a:buFont typeface="Wingdings" pitchFamily="2" charset="2"/>
              <a:buChar char="ü"/>
            </a:pPr>
            <a:r>
              <a:rPr lang="en-GB" sz="2000"/>
              <a:t> Delays in delivery of  equipment.</a:t>
            </a:r>
          </a:p>
          <a:p>
            <a:pPr lvl="1">
              <a:buFont typeface="Wingdings" pitchFamily="2" charset="2"/>
              <a:buChar char="ü"/>
            </a:pPr>
            <a:r>
              <a:rPr lang="en-GB" sz="2000"/>
              <a:t> Outstanding invoices for health technology.</a:t>
            </a:r>
          </a:p>
          <a:p>
            <a:pPr lvl="2">
              <a:buFont typeface="Wingdings" pitchFamily="2" charset="2"/>
              <a:buChar char="ü"/>
            </a:pPr>
            <a:endParaRPr lang="en-GB" sz="2000"/>
          </a:p>
          <a:p>
            <a:pPr>
              <a:buFont typeface="Wingdings" pitchFamily="2" charset="2"/>
              <a:buChar char="q"/>
            </a:pPr>
            <a:r>
              <a:rPr lang="en-GB" sz="2000"/>
              <a:t> The main reason for under spending in WC is attributed to:</a:t>
            </a:r>
          </a:p>
          <a:p>
            <a:pPr lvl="1">
              <a:buFont typeface="Wingdings" pitchFamily="2" charset="2"/>
              <a:buChar char="ü"/>
            </a:pPr>
            <a:r>
              <a:rPr lang="en-GB" sz="2000"/>
              <a:t>Challenges with Implementing Agent, currently province using DPW</a:t>
            </a:r>
          </a:p>
          <a:p>
            <a:pPr lvl="1">
              <a:buFont typeface="Wingdings" pitchFamily="2" charset="2"/>
              <a:buChar char="ü"/>
            </a:pPr>
            <a:r>
              <a:rPr lang="en-GB" sz="2000"/>
              <a:t> Delays in implementation of projects</a:t>
            </a:r>
          </a:p>
          <a:p>
            <a:pPr lvl="1">
              <a:buFont typeface="Wingdings" pitchFamily="2" charset="2"/>
              <a:buChar char="ü"/>
            </a:pPr>
            <a:r>
              <a:rPr lang="en-GB" sz="2000"/>
              <a:t> Inability to contract Health Professionals (HP) in WC as indirect funding</a:t>
            </a:r>
          </a:p>
          <a:p>
            <a:pPr lvl="1"/>
            <a:r>
              <a:rPr lang="en-GB" sz="2000"/>
              <a:t>    was converted to direct funding. </a:t>
            </a:r>
          </a:p>
          <a:p>
            <a:pPr lvl="1">
              <a:buFont typeface="Wingdings" pitchFamily="2" charset="2"/>
              <a:buChar char="ü"/>
            </a:pPr>
            <a:endParaRPr lang="en-GB" sz="2000"/>
          </a:p>
          <a:p>
            <a:pPr>
              <a:buFont typeface="Wingdings" pitchFamily="2" charset="2"/>
              <a:buChar char="Ø"/>
            </a:pPr>
            <a:r>
              <a:rPr lang="en-GB" sz="2000"/>
              <a:t> </a:t>
            </a:r>
            <a:endParaRPr lang="en-GB"/>
          </a:p>
          <a:p>
            <a:endParaRPr lang="en-GB"/>
          </a:p>
          <a:p>
            <a:endParaRPr lang="en-GB"/>
          </a:p>
          <a:p>
            <a:endParaRPr lang="en-GB"/>
          </a:p>
          <a:p>
            <a:endParaRPr lang="en-GB"/>
          </a:p>
          <a:p>
            <a:endParaRPr lang="en-US"/>
          </a:p>
        </p:txBody>
      </p:sp>
      <p:sp>
        <p:nvSpPr>
          <p:cNvPr id="87047"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9BF6074B-5C2C-4A15-8118-924DB54396B3}" type="slidenum">
              <a:rPr lang="en-US">
                <a:ea typeface="MS PGothic" pitchFamily="34" charset="-128"/>
              </a:rPr>
              <a:pPr/>
              <a:t>79</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1433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1: Administration</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96975"/>
          <a:ext cx="9144000" cy="3528169"/>
        </p:xfrm>
        <a:graphic>
          <a:graphicData uri="http://schemas.openxmlformats.org/drawingml/2006/table">
            <a:tbl>
              <a:tblPr firstRow="1" bandRow="1">
                <a:tableStyleId>{5C22544A-7EE6-4342-B048-85BDC9FD1C3A}</a:tableStyleId>
              </a:tblPr>
              <a:tblGrid>
                <a:gridCol w="2286000"/>
                <a:gridCol w="2286000"/>
                <a:gridCol w="2286000"/>
                <a:gridCol w="2286000"/>
              </a:tblGrid>
              <a:tr h="282003">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323617">
                <a:tc rowSpan="3">
                  <a:txBody>
                    <a:bodyPr/>
                    <a:lstStyle/>
                    <a:p>
                      <a:pPr algn="l" fontAlgn="b"/>
                      <a:r>
                        <a:rPr lang="en-ZA" sz="1000" b="0" i="0" u="none" strike="noStrike" dirty="0" smtClean="0">
                          <a:solidFill>
                            <a:srgbClr val="000000"/>
                          </a:solidFill>
                          <a:latin typeface="Arial Black" pitchFamily="34" charset="0"/>
                        </a:rPr>
                        <a:t>Ensure effective financial management and accountability by improving</a:t>
                      </a:r>
                      <a:r>
                        <a:rPr lang="en-GB" sz="1000" kern="1200" dirty="0" smtClean="0">
                          <a:solidFill>
                            <a:schemeClr val="dk1"/>
                          </a:solidFill>
                          <a:latin typeface="Arial Black" pitchFamily="34" charset="0"/>
                          <a:ea typeface="+mn-ea"/>
                          <a:cs typeface="+mn-cs"/>
                        </a:rPr>
                        <a:t> audit outcomes </a:t>
                      </a:r>
                      <a:r>
                        <a:rPr lang="en-ZA" sz="1000" b="0" i="0" u="none" strike="noStrike" dirty="0" smtClean="0">
                          <a:solidFill>
                            <a:srgbClr val="000000"/>
                          </a:solidFill>
                          <a:latin typeface="Arial Black" pitchFamily="34" charset="0"/>
                        </a:rPr>
                        <a:t>  </a:t>
                      </a:r>
                      <a:endParaRPr lang="en-ZA" sz="1000" b="0" i="0" u="none" strike="noStrike" dirty="0">
                        <a:solidFill>
                          <a:srgbClr val="000000"/>
                        </a:solidFill>
                        <a:latin typeface="Arial Black" pitchFamily="34" charset="0"/>
                      </a:endParaRPr>
                    </a:p>
                  </a:txBody>
                  <a:tcPr marL="0" marR="0" marT="0" marB="0"/>
                </a:tc>
                <a:tc>
                  <a:txBody>
                    <a:bodyPr/>
                    <a:lstStyle/>
                    <a:p>
                      <a:pPr algn="l" fontAlgn="b"/>
                      <a:r>
                        <a:rPr lang="en-ZA" sz="1000" b="0" i="0" u="none" strike="noStrike" dirty="0" smtClean="0">
                          <a:solidFill>
                            <a:srgbClr val="000000"/>
                          </a:solidFill>
                          <a:latin typeface="Arial Black" pitchFamily="34" charset="0"/>
                        </a:rPr>
                        <a:t>Audit opinion from Auditor-General</a:t>
                      </a:r>
                      <a:endParaRPr lang="en-ZA" sz="1000" b="0" i="0" u="none" strike="noStrike" dirty="0">
                        <a:solidFill>
                          <a:srgbClr val="000000"/>
                        </a:solidFill>
                        <a:latin typeface="Arial Black" pitchFamily="34" charset="0"/>
                      </a:endParaRPr>
                    </a:p>
                  </a:txBody>
                  <a:tcPr marL="0" marR="0" marT="0" marB="0"/>
                </a:tc>
                <a:tc>
                  <a:txBody>
                    <a:bodyPr/>
                    <a:lstStyle/>
                    <a:p>
                      <a:pPr algn="l" fontAlgn="b"/>
                      <a:r>
                        <a:rPr lang="en-ZA" sz="1000" b="0" i="0" u="none" strike="noStrike" dirty="0" smtClean="0">
                          <a:solidFill>
                            <a:srgbClr val="000000"/>
                          </a:solidFill>
                          <a:latin typeface="Arial Black" pitchFamily="34" charset="0"/>
                        </a:rPr>
                        <a:t>Annual</a:t>
                      </a:r>
                      <a:r>
                        <a:rPr lang="en-ZA" sz="1000" b="0" i="0" u="none" strike="noStrike" baseline="0" dirty="0" smtClean="0">
                          <a:solidFill>
                            <a:srgbClr val="000000"/>
                          </a:solidFill>
                          <a:latin typeface="Arial Black" pitchFamily="34" charset="0"/>
                        </a:rPr>
                        <a:t> Target: </a:t>
                      </a:r>
                      <a:r>
                        <a:rPr lang="en-ZA" sz="1000" b="0" i="0" u="none" strike="noStrike" dirty="0" smtClean="0">
                          <a:solidFill>
                            <a:srgbClr val="000000"/>
                          </a:solidFill>
                          <a:latin typeface="Arial Black" pitchFamily="34" charset="0"/>
                        </a:rPr>
                        <a:t>Unqualified</a:t>
                      </a:r>
                    </a:p>
                    <a:p>
                      <a:pPr algn="l" fontAlgn="b"/>
                      <a:r>
                        <a:rPr lang="en-ZA" sz="1000" b="0" i="0" u="none" strike="noStrike" dirty="0" smtClean="0">
                          <a:solidFill>
                            <a:srgbClr val="000000"/>
                          </a:solidFill>
                          <a:latin typeface="Arial Black" pitchFamily="34" charset="0"/>
                        </a:rPr>
                        <a:t>Audit Opinion</a:t>
                      </a:r>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Unqualified Audit</a:t>
                      </a:r>
                      <a:endParaRPr lang="en-ZA" sz="1000" dirty="0">
                        <a:latin typeface="Arial Black" pitchFamily="34" charset="0"/>
                        <a:ea typeface="Calibri"/>
                        <a:cs typeface="Times New Roman"/>
                      </a:endParaRPr>
                    </a:p>
                  </a:txBody>
                  <a:tcPr marL="68580" marR="68580" marT="0" marB="0"/>
                </a:tc>
              </a:tr>
              <a:tr h="461428">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000" b="0" i="0" u="none" strike="noStrike" dirty="0" smtClean="0">
                          <a:solidFill>
                            <a:srgbClr val="000000"/>
                          </a:solidFill>
                          <a:latin typeface="Arial Black" pitchFamily="34" charset="0"/>
                        </a:rPr>
                        <a:t>Audit opinion from Auditor-General for Provincial Departments of Health </a:t>
                      </a:r>
                      <a:endParaRPr lang="en-ZA" sz="1000" b="0" i="0" u="none" strike="noStrike" dirty="0">
                        <a:solidFill>
                          <a:srgbClr val="000000"/>
                        </a:solidFill>
                        <a:latin typeface="Arial Black" pitchFamily="34" charset="0"/>
                      </a:endParaRPr>
                    </a:p>
                  </a:txBody>
                  <a:tcPr marL="0" marR="0" marT="0" marB="0"/>
                </a:tc>
                <a:tc>
                  <a:txBody>
                    <a:bodyPr/>
                    <a:lstStyle/>
                    <a:p>
                      <a:pPr algn="l" fontAlgn="b"/>
                      <a:r>
                        <a:rPr lang="en-ZA" sz="1000" b="0" i="0" u="none" strike="noStrike" dirty="0" smtClean="0">
                          <a:solidFill>
                            <a:srgbClr val="000000"/>
                          </a:solidFill>
                          <a:latin typeface="Arial Black" pitchFamily="34" charset="0"/>
                        </a:rPr>
                        <a:t>Annual target: 3 Unqualified audit opinions</a:t>
                      </a:r>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3 Unqualified audit opinions for </a:t>
                      </a:r>
                      <a:r>
                        <a:rPr lang="en-ZA" sz="1000" dirty="0" smtClean="0">
                          <a:latin typeface="Arial Black" pitchFamily="34" charset="0"/>
                          <a:ea typeface="Calibri"/>
                          <a:cs typeface="Arial"/>
                        </a:rPr>
                        <a:t>2015/16 </a:t>
                      </a:r>
                      <a:r>
                        <a:rPr lang="en-ZA" sz="1000" dirty="0">
                          <a:latin typeface="Arial Black" pitchFamily="34" charset="0"/>
                          <a:ea typeface="Calibri"/>
                          <a:cs typeface="Arial"/>
                        </a:rPr>
                        <a:t>for Western Cape, </a:t>
                      </a:r>
                      <a:r>
                        <a:rPr lang="en-ZA" sz="1000" dirty="0" smtClean="0">
                          <a:latin typeface="Arial Black" pitchFamily="34" charset="0"/>
                          <a:ea typeface="Calibri"/>
                          <a:cs typeface="Arial"/>
                        </a:rPr>
                        <a:t>Eastern</a:t>
                      </a:r>
                      <a:r>
                        <a:rPr lang="en-ZA" sz="1000" baseline="0" dirty="0" smtClean="0">
                          <a:latin typeface="Arial Black" pitchFamily="34" charset="0"/>
                          <a:ea typeface="Calibri"/>
                          <a:cs typeface="Arial"/>
                        </a:rPr>
                        <a:t> Cape and Gauteng</a:t>
                      </a:r>
                      <a:endParaRPr lang="en-ZA" sz="1000" dirty="0">
                        <a:solidFill>
                          <a:srgbClr val="FF0000"/>
                        </a:solidFill>
                        <a:latin typeface="Arial Black" pitchFamily="34" charset="0"/>
                        <a:ea typeface="Calibri"/>
                        <a:cs typeface="Times New Roman"/>
                      </a:endParaRPr>
                    </a:p>
                  </a:txBody>
                  <a:tcPr marL="68580" marR="68580" marT="0" marB="0"/>
                </a:tc>
              </a:tr>
              <a:tr h="850435">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000" b="0" i="0" u="none" strike="noStrike" dirty="0" smtClean="0">
                          <a:solidFill>
                            <a:srgbClr val="000000"/>
                          </a:solidFill>
                          <a:latin typeface="Arial Black" pitchFamily="34" charset="0"/>
                        </a:rPr>
                        <a:t>Number of provinces that submit reports against defined set of non-negotiable items on a monthly basis</a:t>
                      </a:r>
                      <a:endParaRPr lang="en-ZA" sz="1000" b="0" i="0" u="none" strike="noStrike" dirty="0">
                        <a:solidFill>
                          <a:srgbClr val="000000"/>
                        </a:solidFill>
                        <a:latin typeface="Arial Black" pitchFamily="34" charset="0"/>
                      </a:endParaRPr>
                    </a:p>
                  </a:txBody>
                  <a:tcPr marL="0" marR="0" marT="0" marB="0"/>
                </a:tc>
                <a:tc>
                  <a:txBody>
                    <a:bodyPr/>
                    <a:lstStyle/>
                    <a:p>
                      <a:pPr algn="l" fontAlgn="b"/>
                      <a:r>
                        <a:rPr lang="en-ZA" sz="1000" b="0" i="0" u="none" strike="noStrike" dirty="0" smtClean="0">
                          <a:solidFill>
                            <a:srgbClr val="000000"/>
                          </a:solidFill>
                          <a:latin typeface="Arial Black" pitchFamily="34" charset="0"/>
                        </a:rPr>
                        <a:t>Annual target: 9</a:t>
                      </a:r>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smtClean="0">
                          <a:latin typeface="Arial Black" pitchFamily="34" charset="0"/>
                          <a:ea typeface="Calibri"/>
                          <a:cs typeface="Arial"/>
                        </a:rPr>
                        <a:t>9 </a:t>
                      </a:r>
                      <a:r>
                        <a:rPr lang="en-ZA" sz="1000" dirty="0">
                          <a:latin typeface="Arial Black" pitchFamily="34" charset="0"/>
                          <a:ea typeface="Calibri"/>
                          <a:cs typeface="Arial"/>
                        </a:rPr>
                        <a:t>provinces </a:t>
                      </a:r>
                      <a:r>
                        <a:rPr lang="en-ZA" sz="1000" dirty="0" smtClean="0">
                          <a:latin typeface="Arial Black" pitchFamily="34" charset="0"/>
                          <a:ea typeface="Calibri"/>
                          <a:cs typeface="Arial"/>
                        </a:rPr>
                        <a:t>submitted signed-off reports </a:t>
                      </a:r>
                      <a:r>
                        <a:rPr lang="en-ZA" sz="1000" b="0" i="0" u="none" strike="noStrike" dirty="0" smtClean="0">
                          <a:solidFill>
                            <a:srgbClr val="000000"/>
                          </a:solidFill>
                          <a:latin typeface="Arial Black" pitchFamily="34" charset="0"/>
                        </a:rPr>
                        <a:t>against defined set of non-negotiable items on a monthly basis</a:t>
                      </a:r>
                      <a:endParaRPr lang="en-ZA" sz="1000" dirty="0">
                        <a:latin typeface="Arial Black" pitchFamily="34" charset="0"/>
                        <a:ea typeface="Calibri"/>
                        <a:cs typeface="Times New Roman"/>
                      </a:endParaRPr>
                    </a:p>
                  </a:txBody>
                  <a:tcPr marL="68580" marR="68580" marT="0" marB="0"/>
                </a:tc>
              </a:tr>
              <a:tr h="423985">
                <a:tc rowSpan="3">
                  <a:txBody>
                    <a:bodyPr/>
                    <a:lstStyle/>
                    <a:p>
                      <a:pPr algn="l" fontAlgn="b"/>
                      <a:r>
                        <a:rPr lang="en-ZA" sz="1000" kern="1200" dirty="0" smtClean="0">
                          <a:solidFill>
                            <a:schemeClr val="dk1"/>
                          </a:solidFill>
                          <a:latin typeface="Arial Black" pitchFamily="34" charset="0"/>
                          <a:ea typeface="+mn-ea"/>
                          <a:cs typeface="Arial" pitchFamily="34" charset="0"/>
                        </a:rPr>
                        <a:t>Ensure efficient and responsive Human Resource Services through the implementation of efficient recruitment processes and responsive Human Resource support programmes</a:t>
                      </a:r>
                      <a:endParaRPr lang="en-ZA" sz="1000" b="0" i="0" u="none" strike="noStrike" dirty="0">
                        <a:solidFill>
                          <a:srgbClr val="000000"/>
                        </a:solidFill>
                        <a:latin typeface="Arial Black" pitchFamily="34" charset="0"/>
                        <a:cs typeface="Arial"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Average Turnaround times for recruitment processes 	</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Average recruitment process turnaround time will be 4 months 	</a:t>
                      </a:r>
                    </a:p>
                  </a:txBody>
                  <a:tcPr marL="68580" marR="68580" marT="0" marB="0"/>
                </a:tc>
                <a:tc>
                  <a:txBody>
                    <a:bodyPr/>
                    <a:lstStyle/>
                    <a:p>
                      <a:r>
                        <a:rPr lang="en-ZA" sz="1000" kern="1200" baseline="0" dirty="0" smtClean="0">
                          <a:solidFill>
                            <a:schemeClr val="dk1"/>
                          </a:solidFill>
                          <a:latin typeface="Arial Black" pitchFamily="34" charset="0"/>
                          <a:ea typeface="+mn-ea"/>
                          <a:cs typeface="Arial" pitchFamily="34" charset="0"/>
                        </a:rPr>
                        <a:t>Average turnaround time for recruitment processes was within five months 	</a:t>
                      </a:r>
                    </a:p>
                  </a:txBody>
                  <a:tcPr marL="68580" marR="68580" marT="0" marB="0"/>
                </a:tc>
              </a:tr>
              <a:tr h="182809">
                <a:tc vMerge="1">
                  <a:txBody>
                    <a:bodyPr/>
                    <a:lstStyle/>
                    <a:p>
                      <a:endParaRPr lang="en-ZA"/>
                    </a:p>
                  </a:txBody>
                  <a:tcPr/>
                </a:tc>
                <a:tc>
                  <a:txBody>
                    <a:bodyPr/>
                    <a:lstStyle/>
                    <a:p>
                      <a:r>
                        <a:rPr lang="en-ZA" sz="1000" baseline="0" dirty="0" err="1" smtClean="0">
                          <a:solidFill>
                            <a:srgbClr val="000000"/>
                          </a:solidFill>
                          <a:latin typeface="Arial Black" pitchFamily="34" charset="0"/>
                        </a:rPr>
                        <a:t>NDoH</a:t>
                      </a:r>
                      <a:r>
                        <a:rPr lang="en-ZA" sz="1000" baseline="0" dirty="0" smtClean="0">
                          <a:solidFill>
                            <a:srgbClr val="000000"/>
                          </a:solidFill>
                          <a:latin typeface="Arial Black" pitchFamily="34" charset="0"/>
                        </a:rPr>
                        <a:t> vacancy rate 	</a:t>
                      </a:r>
                    </a:p>
                  </a:txBody>
                  <a:tcPr marL="68580" marR="68580" marT="0" marB="0"/>
                </a:tc>
                <a:tc>
                  <a:txBody>
                    <a:bodyPr/>
                    <a:lstStyle/>
                    <a:p>
                      <a:r>
                        <a:rPr lang="en-ZA" sz="1000" kern="1200" baseline="0" dirty="0" smtClean="0">
                          <a:solidFill>
                            <a:schemeClr val="dk1"/>
                          </a:solidFill>
                          <a:latin typeface="Arial Black" pitchFamily="34" charset="0"/>
                          <a:ea typeface="+mn-ea"/>
                          <a:cs typeface="Arial" pitchFamily="34" charset="0"/>
                        </a:rPr>
                        <a:t>5%</a:t>
                      </a:r>
                    </a:p>
                  </a:txBody>
                  <a:tcPr marL="68580" marR="68580" marT="0" marB="0"/>
                </a:tc>
                <a:tc>
                  <a:txBody>
                    <a:bodyPr/>
                    <a:lstStyle/>
                    <a:p>
                      <a:r>
                        <a:rPr lang="en-ZA" sz="1000" kern="1200" baseline="0" dirty="0" smtClean="0">
                          <a:solidFill>
                            <a:schemeClr val="dk1"/>
                          </a:solidFill>
                          <a:latin typeface="Arial Black" pitchFamily="34" charset="0"/>
                          <a:ea typeface="+mn-ea"/>
                          <a:cs typeface="Arial" pitchFamily="34" charset="0"/>
                        </a:rPr>
                        <a:t>3.5%</a:t>
                      </a:r>
                    </a:p>
                  </a:txBody>
                  <a:tcPr marL="68580" marR="68580" marT="0" marB="0"/>
                </a:tc>
              </a:tr>
              <a:tr h="792088">
                <a:tc vMerge="1">
                  <a:txBody>
                    <a:bodyPr/>
                    <a:lstStyle/>
                    <a:p>
                      <a:endParaRPr lang="en-ZA"/>
                    </a:p>
                  </a:txBody>
                  <a:tcPr/>
                </a:tc>
                <a:tc>
                  <a:txBody>
                    <a:bodyPr/>
                    <a:lstStyle/>
                    <a:p>
                      <a:r>
                        <a:rPr lang="en-ZA" sz="1000" kern="1200" baseline="0" dirty="0" smtClean="0">
                          <a:solidFill>
                            <a:schemeClr val="dk1"/>
                          </a:solidFill>
                          <a:latin typeface="Arial Black" pitchFamily="34" charset="0"/>
                          <a:ea typeface="+mn-ea"/>
                          <a:cs typeface="+mn-cs"/>
                        </a:rPr>
                        <a:t>Percentage of Senior Managers (SMS) that have entered into Performance agreements with their supervisors 	</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98% 	</a:t>
                      </a:r>
                    </a:p>
                  </a:txBody>
                  <a:tcPr marL="68580" marR="68580" marT="0" marB="0"/>
                </a:tc>
                <a:tc>
                  <a:txBody>
                    <a:bodyPr/>
                    <a:lstStyle/>
                    <a:p>
                      <a:r>
                        <a:rPr lang="en-ZA" sz="1000" kern="1200" baseline="0" dirty="0" smtClean="0">
                          <a:solidFill>
                            <a:schemeClr val="dk1"/>
                          </a:solidFill>
                          <a:latin typeface="Arial Black" pitchFamily="34" charset="0"/>
                          <a:ea typeface="+mn-ea"/>
                          <a:cs typeface="Arial" pitchFamily="34" charset="0"/>
                        </a:rPr>
                        <a:t>95%  (</a:t>
                      </a:r>
                      <a:r>
                        <a:rPr lang="en-ZA" sz="1000" kern="1200" baseline="0" dirty="0" smtClean="0">
                          <a:solidFill>
                            <a:schemeClr val="tx1"/>
                          </a:solidFill>
                          <a:latin typeface="Arial Black" pitchFamily="34" charset="0"/>
                          <a:ea typeface="+mn-ea"/>
                          <a:cs typeface="Arial" pitchFamily="34" charset="0"/>
                        </a:rPr>
                        <a:t>3 SMS signed after the due date</a:t>
                      </a:r>
                      <a:r>
                        <a:rPr lang="en-ZA" sz="1000" kern="1200" baseline="0" dirty="0" smtClean="0">
                          <a:solidFill>
                            <a:schemeClr val="dk1"/>
                          </a:solidFill>
                          <a:latin typeface="Arial Black" pitchFamily="34" charset="0"/>
                          <a:ea typeface="+mn-ea"/>
                          <a:cs typeface="Arial" pitchFamily="34" charset="0"/>
                        </a:rPr>
                        <a:t>)</a:t>
                      </a:r>
                    </a:p>
                  </a:txBody>
                  <a:tcPr marL="68580" marR="68580" marT="0" marB="0"/>
                </a:tc>
              </a:tr>
            </a:tbl>
          </a:graphicData>
        </a:graphic>
      </p:graphicFrame>
      <p:sp>
        <p:nvSpPr>
          <p:cNvPr id="14380"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4972F9B4-2BBF-468E-BC33-7F09900516D1}" type="slidenum">
              <a:rPr lang="en-ZA"/>
              <a:pPr algn="ctr"/>
              <a:t>8</a:t>
            </a:fld>
            <a:endParaRPr lang="en-ZA"/>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428625" y="1214438"/>
            <a:ext cx="8358188" cy="3308350"/>
          </a:xfrm>
          <a:prstGeom prst="rect">
            <a:avLst/>
          </a:prstGeom>
          <a:noFill/>
          <a:ln w="9525">
            <a:noFill/>
            <a:miter lim="800000"/>
            <a:headEnd/>
            <a:tailEnd/>
          </a:ln>
        </p:spPr>
        <p:txBody>
          <a:bodyPr>
            <a:spAutoFit/>
          </a:bodyPr>
          <a:lstStyle/>
          <a:p>
            <a:pPr lvl="2"/>
            <a:endParaRPr lang="en-US" sz="2400"/>
          </a:p>
          <a:p>
            <a:pPr lvl="2"/>
            <a:endParaRPr lang="en-US" sz="2400"/>
          </a:p>
          <a:p>
            <a:pPr lvl="1">
              <a:buFont typeface="Wingdings" pitchFamily="2" charset="2"/>
              <a:buChar char="Ø"/>
            </a:pPr>
            <a:endParaRPr lang="en-US" sz="2400"/>
          </a:p>
          <a:p>
            <a:pPr>
              <a:buFont typeface="Wingdings" pitchFamily="2" charset="2"/>
              <a:buChar char="§"/>
            </a:pPr>
            <a:endParaRPr lang="en-US" sz="2400"/>
          </a:p>
          <a:p>
            <a:pPr>
              <a:buFont typeface="Wingdings" pitchFamily="2" charset="2"/>
              <a:buChar char="§"/>
            </a:pPr>
            <a:endParaRPr lang="en-US" sz="2400"/>
          </a:p>
          <a:p>
            <a:endParaRPr lang="en-US" sz="2400"/>
          </a:p>
          <a:p>
            <a:endParaRPr lang="en-US" sz="900"/>
          </a:p>
          <a:p>
            <a:endParaRPr lang="en-US" sz="900"/>
          </a:p>
          <a:p>
            <a:pPr lvl="1"/>
            <a:endParaRPr lang="en-US" sz="2300"/>
          </a:p>
          <a:p>
            <a:pPr lvl="1"/>
            <a:r>
              <a:rPr lang="en-US" sz="2400"/>
              <a:t>	</a:t>
            </a:r>
          </a:p>
        </p:txBody>
      </p:sp>
      <p:sp>
        <p:nvSpPr>
          <p:cNvPr id="8806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88068" name="Rectangle 2"/>
          <p:cNvSpPr txBox="1">
            <a:spLocks noChangeArrowheads="1"/>
          </p:cNvSpPr>
          <p:nvPr/>
        </p:nvSpPr>
        <p:spPr bwMode="auto">
          <a:xfrm>
            <a:off x="762000" y="0"/>
            <a:ext cx="6238875" cy="990600"/>
          </a:xfrm>
          <a:prstGeom prst="rect">
            <a:avLst/>
          </a:prstGeom>
          <a:noFill/>
          <a:ln w="9525">
            <a:noFill/>
            <a:miter lim="800000"/>
            <a:headEnd/>
            <a:tailEnd/>
          </a:ln>
        </p:spPr>
        <p:txBody>
          <a:bodyPr anchor="b"/>
          <a:lstStyle/>
          <a:p>
            <a:pPr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chemeClr val="bg1"/>
                </a:solidFill>
              </a:rPr>
              <a:t>Indirect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pic>
        <p:nvPicPr>
          <p:cNvPr id="88070" name="Picture 8"/>
          <p:cNvPicPr>
            <a:picLocks noChangeAspect="1" noChangeArrowheads="1"/>
          </p:cNvPicPr>
          <p:nvPr/>
        </p:nvPicPr>
        <p:blipFill>
          <a:blip r:embed="rId3" cstate="print"/>
          <a:srcRect/>
          <a:stretch>
            <a:fillRect/>
          </a:stretch>
        </p:blipFill>
        <p:spPr bwMode="auto">
          <a:xfrm>
            <a:off x="0" y="1071563"/>
            <a:ext cx="9144000" cy="4714875"/>
          </a:xfrm>
          <a:prstGeom prst="rect">
            <a:avLst/>
          </a:prstGeom>
          <a:noFill/>
          <a:ln w="9525">
            <a:noFill/>
            <a:miter lim="800000"/>
            <a:headEnd/>
            <a:tailEnd/>
          </a:ln>
        </p:spPr>
      </p:pic>
      <p:sp>
        <p:nvSpPr>
          <p:cNvPr id="88071"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2E5D858C-A579-400B-AC52-71553D3028E9}" type="slidenum">
              <a:rPr lang="en-US">
                <a:ea typeface="MS PGothic" pitchFamily="34" charset="-128"/>
              </a:rPr>
              <a:pPr/>
              <a:t>80</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14313" y="1214438"/>
            <a:ext cx="8929687" cy="2554287"/>
          </a:xfrm>
          <a:prstGeom prst="rect">
            <a:avLst/>
          </a:prstGeom>
          <a:noFill/>
          <a:ln w="9525">
            <a:noFill/>
            <a:miter lim="800000"/>
            <a:headEnd/>
            <a:tailEnd/>
          </a:ln>
        </p:spPr>
        <p:txBody>
          <a:bodyPr>
            <a:spAutoFit/>
          </a:bodyPr>
          <a:lstStyle/>
          <a:p>
            <a:pPr>
              <a:buFont typeface="Wingdings" pitchFamily="2" charset="2"/>
              <a:buChar char="Ø"/>
              <a:defRPr/>
            </a:pPr>
            <a:endParaRPr lang="en-GB" sz="2000" dirty="0"/>
          </a:p>
          <a:p>
            <a:pPr marL="457200" indent="-457200">
              <a:defRPr/>
            </a:pPr>
            <a:endParaRPr lang="en-US" sz="2000" dirty="0"/>
          </a:p>
          <a:p>
            <a:pPr marL="457200" indent="-457200">
              <a:defRPr/>
            </a:pPr>
            <a:endParaRPr lang="en-GB" sz="2000" dirty="0"/>
          </a:p>
          <a:p>
            <a:pPr marL="457200" indent="-457200">
              <a:defRPr/>
            </a:pPr>
            <a:endParaRPr lang="en-GB" sz="2000" dirty="0"/>
          </a:p>
          <a:p>
            <a:pPr marL="457200" indent="-457200">
              <a:defRPr/>
            </a:pPr>
            <a:endParaRPr lang="en-US" sz="2000" dirty="0"/>
          </a:p>
          <a:p>
            <a:pPr marL="457200" indent="-457200">
              <a:buFont typeface="Wingdings" pitchFamily="2" charset="2"/>
              <a:buChar char="q"/>
              <a:defRPr/>
            </a:pPr>
            <a:endParaRPr lang="en-US" sz="2000" dirty="0"/>
          </a:p>
          <a:p>
            <a:pPr>
              <a:defRPr/>
            </a:pPr>
            <a:endParaRPr lang="en-US" sz="2000" dirty="0"/>
          </a:p>
          <a:p>
            <a:pPr>
              <a:buFont typeface="Wingdings" pitchFamily="2" charset="2"/>
              <a:buChar char="Ø"/>
              <a:defRPr/>
            </a:pPr>
            <a:endParaRPr lang="en-US" sz="2000" dirty="0"/>
          </a:p>
        </p:txBody>
      </p:sp>
      <p:sp>
        <p:nvSpPr>
          <p:cNvPr id="89091" name="Slide Number Placeholder 19"/>
          <p:cNvSpPr txBox="1">
            <a:spLocks/>
          </p:cNvSpPr>
          <p:nvPr/>
        </p:nvSpPr>
        <p:spPr bwMode="auto">
          <a:xfrm>
            <a:off x="7358063" y="6492875"/>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b="1" dirty="0">
              <a:solidFill>
                <a:schemeClr val="bg1"/>
              </a:solidFill>
            </a:endParaRPr>
          </a:p>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rPr>
              <a:t>Indirect Grant (02)</a:t>
            </a:r>
            <a:r>
              <a:rPr lang="en-GB" sz="2400" b="1" dirty="0">
                <a:solidFill>
                  <a:schemeClr val="bg1"/>
                </a:solidFill>
                <a:latin typeface="Arial" pitchFamily="34" charset="0"/>
                <a:ea typeface="+mj-ea"/>
                <a:cs typeface="Arial" pitchFamily="34" charset="0"/>
              </a:rPr>
              <a: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89094" name="Rectangle 8"/>
          <p:cNvSpPr>
            <a:spLocks noChangeArrowheads="1"/>
          </p:cNvSpPr>
          <p:nvPr/>
        </p:nvSpPr>
        <p:spPr bwMode="auto">
          <a:xfrm>
            <a:off x="0" y="1071563"/>
            <a:ext cx="9144000" cy="4770437"/>
          </a:xfrm>
          <a:prstGeom prst="rect">
            <a:avLst/>
          </a:prstGeom>
          <a:noFill/>
          <a:ln w="9525">
            <a:noFill/>
            <a:miter lim="800000"/>
            <a:headEnd/>
            <a:tailEnd/>
          </a:ln>
        </p:spPr>
        <p:txBody>
          <a:bodyPr>
            <a:spAutoFit/>
          </a:bodyPr>
          <a:lstStyle/>
          <a:p>
            <a:pPr>
              <a:buFont typeface="Wingdings" pitchFamily="2" charset="2"/>
              <a:buChar char="q"/>
            </a:pPr>
            <a:endParaRPr lang="en-US"/>
          </a:p>
          <a:p>
            <a:pPr>
              <a:buFont typeface="Wingdings" pitchFamily="2" charset="2"/>
              <a:buChar char="Ø"/>
            </a:pPr>
            <a:r>
              <a:rPr lang="en-US"/>
              <a:t>  </a:t>
            </a:r>
            <a:r>
              <a:rPr lang="en-GB" sz="2000"/>
              <a:t>All components under spend with the exception of the Infrastructure </a:t>
            </a:r>
          </a:p>
          <a:p>
            <a:r>
              <a:rPr lang="en-GB" sz="2000"/>
              <a:t>    component.</a:t>
            </a:r>
          </a:p>
          <a:p>
            <a:pPr>
              <a:buFont typeface="Wingdings" pitchFamily="2" charset="2"/>
              <a:buChar char="Ø"/>
            </a:pPr>
            <a:endParaRPr lang="en-GB" sz="2000"/>
          </a:p>
          <a:p>
            <a:pPr>
              <a:buFont typeface="Wingdings" pitchFamily="2" charset="2"/>
              <a:buChar char="Ø"/>
            </a:pPr>
            <a:r>
              <a:rPr lang="en-GB" sz="2000"/>
              <a:t> The main reason for under spending is due to: </a:t>
            </a:r>
          </a:p>
          <a:p>
            <a:pPr lvl="1">
              <a:buFont typeface="Wingdings" pitchFamily="2" charset="2"/>
              <a:buChar char="ü"/>
            </a:pPr>
            <a:r>
              <a:rPr lang="en-GB" sz="2000"/>
              <a:t> HPV – delays in submission of claims by provinces.</a:t>
            </a:r>
          </a:p>
          <a:p>
            <a:pPr lvl="1">
              <a:buFont typeface="Wingdings" pitchFamily="2" charset="2"/>
              <a:buChar char="ü"/>
            </a:pPr>
            <a:r>
              <a:rPr lang="en-GB" sz="2000"/>
              <a:t> NHI – Challenges in contracting of Health Professionals including </a:t>
            </a:r>
          </a:p>
          <a:p>
            <a:pPr lvl="1"/>
            <a:r>
              <a:rPr lang="en-GB" sz="2000"/>
              <a:t>              Pharmacy Assistants for clinics. </a:t>
            </a:r>
          </a:p>
          <a:p>
            <a:pPr lvl="1"/>
            <a:r>
              <a:rPr lang="en-GB" sz="2000"/>
              <a:t>           -  Pharmacy Assistants were only appointed during the 3</a:t>
            </a:r>
            <a:r>
              <a:rPr lang="en-GB" sz="2000" baseline="30000"/>
              <a:t>rd</a:t>
            </a:r>
            <a:r>
              <a:rPr lang="en-GB" sz="2000"/>
              <a:t> quarter.</a:t>
            </a:r>
            <a:endParaRPr lang="en-GB"/>
          </a:p>
          <a:p>
            <a:endParaRPr lang="en-GB"/>
          </a:p>
          <a:p>
            <a:endParaRPr lang="en-GB"/>
          </a:p>
          <a:p>
            <a:endParaRPr lang="en-GB"/>
          </a:p>
          <a:p>
            <a:endParaRPr lang="en-GB"/>
          </a:p>
          <a:p>
            <a:endParaRPr lang="en-GB"/>
          </a:p>
          <a:p>
            <a:endParaRPr lang="en-GB"/>
          </a:p>
          <a:p>
            <a:endParaRPr lang="en-US"/>
          </a:p>
        </p:txBody>
      </p:sp>
      <p:sp>
        <p:nvSpPr>
          <p:cNvPr id="89095"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BC7537A8-92D3-4880-A801-F9E0B59EE2A2}" type="slidenum">
              <a:rPr lang="en-US">
                <a:ea typeface="MS PGothic" pitchFamily="34" charset="-128"/>
              </a:rPr>
              <a:pPr/>
              <a:t>81</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0" y="1214438"/>
            <a:ext cx="8929688" cy="3370262"/>
          </a:xfrm>
          <a:prstGeom prst="rect">
            <a:avLst/>
          </a:prstGeom>
          <a:noFill/>
          <a:ln w="9525">
            <a:noFill/>
            <a:miter lim="800000"/>
            <a:headEnd/>
            <a:tailEnd/>
          </a:ln>
        </p:spPr>
        <p:txBody>
          <a:bodyPr>
            <a:spAutoFit/>
          </a:bodyPr>
          <a:lstStyle/>
          <a:p>
            <a:r>
              <a:rPr lang="en-US" sz="2800"/>
              <a:t>	</a:t>
            </a:r>
          </a:p>
          <a:p>
            <a:pPr>
              <a:buFont typeface="Wingdings" pitchFamily="2" charset="2"/>
              <a:buChar char="§"/>
            </a:pPr>
            <a:endParaRPr lang="en-US" sz="2400"/>
          </a:p>
          <a:p>
            <a:endParaRPr lang="en-US" sz="2400"/>
          </a:p>
          <a:p>
            <a:endParaRPr lang="en-US" sz="2400"/>
          </a:p>
          <a:p>
            <a:endParaRPr lang="en-US" sz="2400"/>
          </a:p>
          <a:p>
            <a:endParaRPr lang="en-US" sz="2400"/>
          </a:p>
          <a:p>
            <a:endParaRPr lang="en-US" sz="900"/>
          </a:p>
          <a:p>
            <a:endParaRPr lang="en-US" sz="900"/>
          </a:p>
          <a:p>
            <a:pPr lvl="1"/>
            <a:endParaRPr lang="en-US" sz="2300"/>
          </a:p>
          <a:p>
            <a:pPr lvl="1"/>
            <a:r>
              <a:rPr lang="en-US" sz="2400"/>
              <a:t>	</a:t>
            </a:r>
          </a:p>
        </p:txBody>
      </p:sp>
      <p:sp>
        <p:nvSpPr>
          <p:cNvPr id="9011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762000" y="0"/>
            <a:ext cx="6453188"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Conclusion</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0118" name="Rectangle 7"/>
          <p:cNvSpPr>
            <a:spLocks noChangeArrowheads="1"/>
          </p:cNvSpPr>
          <p:nvPr/>
        </p:nvSpPr>
        <p:spPr bwMode="auto">
          <a:xfrm>
            <a:off x="0" y="1071563"/>
            <a:ext cx="9144000" cy="7294562"/>
          </a:xfrm>
          <a:prstGeom prst="rect">
            <a:avLst/>
          </a:prstGeom>
          <a:noFill/>
          <a:ln w="9525">
            <a:noFill/>
            <a:miter lim="800000"/>
            <a:headEnd/>
            <a:tailEnd/>
          </a:ln>
        </p:spPr>
        <p:txBody>
          <a:bodyPr>
            <a:spAutoFit/>
          </a:bodyPr>
          <a:lstStyle/>
          <a:p>
            <a:pPr>
              <a:buFont typeface="Wingdings" pitchFamily="2" charset="2"/>
              <a:buChar char="q"/>
            </a:pPr>
            <a:endParaRPr lang="en-US"/>
          </a:p>
          <a:p>
            <a:pPr>
              <a:buFont typeface="Wingdings" pitchFamily="2" charset="2"/>
              <a:buChar char="q"/>
            </a:pPr>
            <a:r>
              <a:rPr lang="en-US"/>
              <a:t> </a:t>
            </a:r>
            <a:r>
              <a:rPr lang="en-US" sz="2000"/>
              <a:t>NHI framework has been reviewed to include the Ideal Clinic. Most activities</a:t>
            </a:r>
          </a:p>
          <a:p>
            <a:r>
              <a:rPr lang="en-US" sz="2000"/>
              <a:t>    relates to Ideal Clinic which will accelerate expenditure in 2016/17.</a:t>
            </a:r>
          </a:p>
          <a:p>
            <a:pPr>
              <a:buFont typeface="Wingdings" pitchFamily="2" charset="2"/>
              <a:buChar char="Ø"/>
            </a:pPr>
            <a:endParaRPr lang="en-US" sz="2000"/>
          </a:p>
          <a:p>
            <a:pPr>
              <a:buFont typeface="Wingdings" pitchFamily="2" charset="2"/>
              <a:buChar char="q"/>
            </a:pPr>
            <a:r>
              <a:rPr lang="en-US" sz="2000"/>
              <a:t> Strengthening of monitoring and evaluation for infrastructure projects to </a:t>
            </a:r>
          </a:p>
          <a:p>
            <a:r>
              <a:rPr lang="en-US" sz="2000"/>
              <a:t>    ensure spending efficacy.</a:t>
            </a:r>
          </a:p>
          <a:p>
            <a:endParaRPr lang="en-US" b="1"/>
          </a:p>
          <a:p>
            <a:pPr>
              <a:buFont typeface="Wingdings" pitchFamily="2" charset="2"/>
              <a:buChar char="q"/>
            </a:pPr>
            <a:endParaRPr lang="en-GB"/>
          </a:p>
          <a:p>
            <a:pPr>
              <a:buFont typeface="Wingdings" pitchFamily="2" charset="2"/>
              <a:buChar char="q"/>
            </a:pPr>
            <a:r>
              <a:rPr lang="en-GB"/>
              <a:t> </a:t>
            </a:r>
            <a:r>
              <a:rPr lang="en-GB" sz="2000"/>
              <a:t>Rollovers have been requested by all provinces for grants underspending</a:t>
            </a:r>
          </a:p>
          <a:p>
            <a:r>
              <a:rPr lang="en-GB" sz="2000"/>
              <a:t>    and have been provisionally approved.</a:t>
            </a:r>
          </a:p>
          <a:p>
            <a:endParaRPr lang="en-GB" sz="2000"/>
          </a:p>
          <a:p>
            <a:pPr>
              <a:buFont typeface="Wingdings" pitchFamily="2" charset="2"/>
              <a:buChar char="q"/>
            </a:pPr>
            <a:r>
              <a:rPr lang="en-US" sz="2000"/>
              <a:t>Challenges experienced in 2015/16 were addressed in the National DoH Annual Performance Plan for 2016/17</a:t>
            </a:r>
            <a:endParaRPr lang="en-GB" sz="2000"/>
          </a:p>
          <a:p>
            <a:endParaRPr lang="en-US" sz="2000"/>
          </a:p>
          <a:p>
            <a:pPr>
              <a:buFont typeface="Wingdings" pitchFamily="2" charset="2"/>
              <a:buChar char="q"/>
            </a:pPr>
            <a:endParaRPr lang="en-US"/>
          </a:p>
          <a:p>
            <a:pPr>
              <a:buFont typeface="Wingdings" pitchFamily="2" charset="2"/>
              <a:buChar char="q"/>
            </a:pPr>
            <a:endParaRPr lang="en-US"/>
          </a:p>
          <a:p>
            <a:pPr>
              <a:buFont typeface="Wingdings" pitchFamily="2" charset="2"/>
              <a:buChar char="q"/>
            </a:pPr>
            <a:endParaRPr lang="en-GB"/>
          </a:p>
          <a:p>
            <a:endParaRPr lang="en-GB"/>
          </a:p>
          <a:p>
            <a:endParaRPr lang="en-GB"/>
          </a:p>
          <a:p>
            <a:endParaRPr lang="en-GB"/>
          </a:p>
          <a:p>
            <a:endParaRPr lang="en-GB"/>
          </a:p>
          <a:p>
            <a:endParaRPr lang="en-GB"/>
          </a:p>
          <a:p>
            <a:endParaRPr lang="en-GB"/>
          </a:p>
          <a:p>
            <a:endParaRPr lang="en-GB"/>
          </a:p>
          <a:p>
            <a:endParaRPr lang="en-US"/>
          </a:p>
        </p:txBody>
      </p:sp>
      <p:sp>
        <p:nvSpPr>
          <p:cNvPr id="90119" name="Slide Number Placeholder 2"/>
          <p:cNvSpPr txBox="1">
            <a:spLocks/>
          </p:cNvSpPr>
          <p:nvPr/>
        </p:nvSpPr>
        <p:spPr bwMode="auto">
          <a:xfrm>
            <a:off x="3851275" y="6308725"/>
            <a:ext cx="2133600" cy="365125"/>
          </a:xfrm>
          <a:prstGeom prst="rect">
            <a:avLst/>
          </a:prstGeom>
          <a:noFill/>
          <a:ln w="9525">
            <a:noFill/>
            <a:miter lim="800000"/>
            <a:headEnd/>
            <a:tailEnd/>
          </a:ln>
        </p:spPr>
        <p:txBody>
          <a:bodyPr/>
          <a:lstStyle/>
          <a:p>
            <a:fld id="{AA18F741-CDB8-4A9C-A5AD-5996BB2E811F}" type="slidenum">
              <a:rPr lang="en-US">
                <a:ea typeface="MS PGothic" pitchFamily="34" charset="-128"/>
              </a:rPr>
              <a:pPr/>
              <a:t>82</a:t>
            </a:fld>
            <a:endParaRPr lang="en-US">
              <a:ea typeface="MS PGothic" pitchFamily="3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9"/>
          <p:cNvSpPr>
            <a:spLocks noChangeArrowheads="1"/>
          </p:cNvSpPr>
          <p:nvPr/>
        </p:nvSpPr>
        <p:spPr bwMode="auto">
          <a:xfrm>
            <a:off x="0" y="1557338"/>
            <a:ext cx="8964613" cy="1538287"/>
          </a:xfrm>
          <a:prstGeom prst="rect">
            <a:avLst/>
          </a:prstGeom>
          <a:noFill/>
          <a:ln w="9525">
            <a:noFill/>
            <a:miter lim="800000"/>
            <a:headEnd/>
            <a:tailEnd/>
          </a:ln>
        </p:spPr>
        <p:txBody>
          <a:bodyPr>
            <a:spAutoFit/>
          </a:bodyPr>
          <a:lstStyle/>
          <a:p>
            <a:pPr eaLnBrk="1" hangingPunct="1"/>
            <a:endParaRPr lang="en-ZA" sz="2000">
              <a:latin typeface="Arial Black" pitchFamily="34" charset="0"/>
            </a:endParaRPr>
          </a:p>
          <a:p>
            <a:pPr eaLnBrk="1" hangingPunct="1"/>
            <a:r>
              <a:rPr lang="en-ZA" sz="5400">
                <a:latin typeface="Arial Black" pitchFamily="34" charset="0"/>
              </a:rPr>
              <a:t>The End</a:t>
            </a:r>
            <a:endParaRPr lang="en-ZA" sz="5400"/>
          </a:p>
          <a:p>
            <a:pPr eaLnBrk="1" hangingPunct="1"/>
            <a:endParaRPr lang="en-ZA" sz="2000"/>
          </a:p>
        </p:txBody>
      </p:sp>
      <p:sp>
        <p:nvSpPr>
          <p:cNvPr id="91139" name="Slide Number Placeholder 1"/>
          <p:cNvSpPr>
            <a:spLocks noGrp="1"/>
          </p:cNvSpPr>
          <p:nvPr>
            <p:ph type="sldNum" sz="quarter" idx="12"/>
          </p:nvPr>
        </p:nvSpPr>
        <p:spPr bwMode="auto">
          <a:xfrm>
            <a:off x="6443663" y="6381750"/>
            <a:ext cx="2133600" cy="365125"/>
          </a:xfrm>
          <a:noFill/>
          <a:ln>
            <a:miter lim="800000"/>
            <a:headEnd/>
            <a:tailEnd/>
          </a:ln>
        </p:spPr>
        <p:txBody>
          <a:bodyPr/>
          <a:lstStyle/>
          <a:p>
            <a:fld id="{05840CEA-257A-482D-A0C2-FDE0430F9F78}" type="slidenum">
              <a:rPr lang="en-ZA" smtClean="0"/>
              <a:pPr/>
              <a:t>83</a:t>
            </a:fld>
            <a:endParaRPr lang="en-Z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algn="just" fontAlgn="auto">
              <a:spcBef>
                <a:spcPts val="0"/>
              </a:spcBef>
              <a:spcAft>
                <a:spcPts val="0"/>
              </a:spcAft>
              <a:defRPr/>
            </a:pPr>
            <a:endParaRPr lang="en-US" sz="2400" dirty="0">
              <a:solidFill>
                <a:schemeClr val="bg1">
                  <a:lumMod val="50000"/>
                </a:schemeClr>
              </a:solidFill>
              <a:latin typeface="Arial" pitchFamily="34" charset="0"/>
              <a:cs typeface="Arial" pitchFamily="34" charset="0"/>
            </a:endParaRPr>
          </a:p>
        </p:txBody>
      </p:sp>
      <p:sp>
        <p:nvSpPr>
          <p:cNvPr id="1536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7235825"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itchFamily="34" charset="0"/>
              </a:rPr>
              <a:t>Programme 1: Administration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34925" y="1125538"/>
          <a:ext cx="9109075" cy="4329112"/>
        </p:xfrm>
        <a:graphic>
          <a:graphicData uri="http://schemas.openxmlformats.org/drawingml/2006/table">
            <a:tbl>
              <a:tblPr firstRow="1" bandRow="1">
                <a:tableStyleId>{5C22544A-7EE6-4342-B048-85BDC9FD1C3A}</a:tableStyleId>
              </a:tblPr>
              <a:tblGrid>
                <a:gridCol w="2195052"/>
                <a:gridCol w="2399397"/>
                <a:gridCol w="2063999"/>
                <a:gridCol w="2450627"/>
              </a:tblGrid>
              <a:tr h="286030">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a:t>
                      </a:r>
                    </a:p>
                    <a:p>
                      <a:r>
                        <a:rPr lang="en-ZA" sz="1000" b="1" kern="1200" baseline="0" dirty="0" smtClean="0">
                          <a:solidFill>
                            <a:schemeClr val="lt1"/>
                          </a:solidFill>
                          <a:latin typeface="Arial Black" pitchFamily="34" charset="0"/>
                          <a:ea typeface="+mn-ea"/>
                          <a:cs typeface="+mn-cs"/>
                        </a:rPr>
                        <a:t>2015/2016	</a:t>
                      </a:r>
                    </a:p>
                  </a:txBody>
                  <a:tcPr/>
                </a:tc>
                <a:tc>
                  <a:txBody>
                    <a:bodyPr/>
                    <a:lstStyle/>
                    <a:p>
                      <a:r>
                        <a:rPr lang="en-ZA" sz="1000" b="1" kern="1200" baseline="0" dirty="0" smtClean="0">
                          <a:solidFill>
                            <a:schemeClr val="lt1"/>
                          </a:solidFill>
                          <a:latin typeface="Arial Black" pitchFamily="34" charset="0"/>
                          <a:ea typeface="+mn-ea"/>
                          <a:cs typeface="+mn-cs"/>
                        </a:rPr>
                        <a:t>Actual Achievement 2015/2016 	</a:t>
                      </a:r>
                    </a:p>
                  </a:txBody>
                  <a:tcPr/>
                </a:tc>
              </a:tr>
              <a:tr h="467062">
                <a:tc>
                  <a:txBody>
                    <a:bodyPr/>
                    <a:lstStyle/>
                    <a:p>
                      <a:pPr algn="l" fontAlgn="b"/>
                      <a:r>
                        <a:rPr lang="en-ZA" sz="1000" kern="1200" dirty="0" smtClean="0">
                          <a:solidFill>
                            <a:schemeClr val="dk1"/>
                          </a:solidFill>
                          <a:latin typeface="Arial Black" pitchFamily="34" charset="0"/>
                          <a:ea typeface="+mn-ea"/>
                          <a:cs typeface="Arial" pitchFamily="34" charset="0"/>
                        </a:rPr>
                        <a:t>Ensure efficient and responsive Human Resource Services through the implementation of efficient recruitment processes and responsive Human Resource support programmes</a:t>
                      </a:r>
                      <a:endParaRPr lang="en-ZA" sz="1000" b="0" i="0" u="none" strike="noStrike" dirty="0">
                        <a:solidFill>
                          <a:srgbClr val="000000"/>
                        </a:solidFill>
                        <a:latin typeface="Arial Black" pitchFamily="34" charset="0"/>
                        <a:cs typeface="Arial"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and Implement Employee Health and Wellness (EHW) programme that comply with Public Service Regulations (PSR) and Employee Health and Wellness Strategic Framework</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EHW induction programme to Port Health Employees  conducted 	</a:t>
                      </a:r>
                    </a:p>
                    <a:p>
                      <a:r>
                        <a:rPr lang="en-ZA" sz="1000" kern="1200" baseline="0" dirty="0" smtClean="0">
                          <a:solidFill>
                            <a:schemeClr val="dk1"/>
                          </a:solidFill>
                          <a:latin typeface="Arial Black" pitchFamily="34" charset="0"/>
                          <a:ea typeface="+mn-ea"/>
                          <a:cs typeface="Arial" pitchFamily="34" charset="0"/>
                        </a:rPr>
                        <a:t>	</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EHW induction workshops held for Port Health employees in the provinces of Gauteng, KwaZulu-Natal, Free State, Mpumalanga and North West 	</a:t>
                      </a:r>
                    </a:p>
                    <a:p>
                      <a:r>
                        <a:rPr lang="en-ZA" sz="1000" kern="1200" baseline="0" dirty="0" smtClean="0">
                          <a:solidFill>
                            <a:schemeClr val="dk1"/>
                          </a:solidFill>
                          <a:latin typeface="Arial Black" pitchFamily="34" charset="0"/>
                          <a:ea typeface="+mn-ea"/>
                          <a:cs typeface="Arial" pitchFamily="34" charset="0"/>
                        </a:rPr>
                        <a:t>	</a:t>
                      </a:r>
                    </a:p>
                  </a:txBody>
                  <a:tcPr marL="68580" marR="68580" marT="0" marB="0"/>
                </a:tc>
              </a:tr>
              <a:tr h="1208846">
                <a:tc>
                  <a:txBody>
                    <a:bodyPr/>
                    <a:lstStyle/>
                    <a:p>
                      <a:r>
                        <a:rPr lang="en-ZA" sz="1000" kern="1200" baseline="0" dirty="0" smtClean="0">
                          <a:solidFill>
                            <a:schemeClr val="dk1"/>
                          </a:solidFill>
                          <a:latin typeface="Arial Black" pitchFamily="34" charset="0"/>
                          <a:ea typeface="+mn-ea"/>
                          <a:cs typeface="+mn-cs"/>
                        </a:rPr>
                        <a:t>Fully implement the </a:t>
                      </a:r>
                    </a:p>
                    <a:p>
                      <a:r>
                        <a:rPr lang="en-ZA" sz="1000" kern="1200" baseline="0" dirty="0" smtClean="0">
                          <a:solidFill>
                            <a:schemeClr val="dk1"/>
                          </a:solidFill>
                          <a:latin typeface="Arial Black" pitchFamily="34" charset="0"/>
                          <a:ea typeface="+mn-ea"/>
                          <a:cs typeface="+mn-cs"/>
                        </a:rPr>
                        <a:t>Departmental Information </a:t>
                      </a:r>
                    </a:p>
                    <a:p>
                      <a:r>
                        <a:rPr lang="en-ZA" sz="1000" kern="1200" baseline="0" dirty="0" smtClean="0">
                          <a:solidFill>
                            <a:schemeClr val="dk1"/>
                          </a:solidFill>
                          <a:latin typeface="Arial Black" pitchFamily="34" charset="0"/>
                          <a:ea typeface="+mn-ea"/>
                          <a:cs typeface="+mn-cs"/>
                        </a:rPr>
                        <a:t>Communication Technology (ICT) Service Continuity Plan by the 31</a:t>
                      </a:r>
                      <a:r>
                        <a:rPr lang="en-ZA" sz="1000" kern="1200" baseline="30000" dirty="0" smtClean="0">
                          <a:solidFill>
                            <a:schemeClr val="dk1"/>
                          </a:solidFill>
                          <a:latin typeface="Arial Black" pitchFamily="34" charset="0"/>
                          <a:ea typeface="+mn-ea"/>
                          <a:cs typeface="+mn-cs"/>
                        </a:rPr>
                        <a:t>st</a:t>
                      </a:r>
                      <a:r>
                        <a:rPr lang="en-ZA" sz="1000" kern="1200" baseline="0" dirty="0" smtClean="0">
                          <a:solidFill>
                            <a:schemeClr val="dk1"/>
                          </a:solidFill>
                          <a:latin typeface="Arial Black" pitchFamily="34" charset="0"/>
                          <a:ea typeface="+mn-ea"/>
                          <a:cs typeface="+mn-cs"/>
                        </a:rPr>
                        <a:t> of March 2018 	</a:t>
                      </a:r>
                    </a:p>
                    <a:p>
                      <a:pPr algn="l" fontAlgn="b"/>
                      <a:endParaRPr lang="en-ZA" sz="1000" b="0" i="0" u="none" strike="noStrike" dirty="0">
                        <a:solidFill>
                          <a:srgbClr val="000000"/>
                        </a:solidFill>
                        <a:latin typeface="Arial Black" pitchFamily="34" charset="0"/>
                        <a:cs typeface="Arial"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Establish ability to access domain services outside the </a:t>
                      </a:r>
                    </a:p>
                    <a:p>
                      <a:r>
                        <a:rPr lang="en-ZA" sz="1000" kern="1200" baseline="0" dirty="0" err="1" smtClean="0">
                          <a:solidFill>
                            <a:schemeClr val="dk1"/>
                          </a:solidFill>
                          <a:latin typeface="Arial Black" pitchFamily="34" charset="0"/>
                          <a:ea typeface="+mn-ea"/>
                          <a:cs typeface="+mn-cs"/>
                        </a:rPr>
                        <a:t>NDoH</a:t>
                      </a:r>
                      <a:r>
                        <a:rPr lang="en-ZA" sz="1000" kern="1200" baseline="0" dirty="0" smtClean="0">
                          <a:solidFill>
                            <a:schemeClr val="dk1"/>
                          </a:solidFill>
                          <a:latin typeface="Arial Black" pitchFamily="34" charset="0"/>
                          <a:ea typeface="+mn-ea"/>
                          <a:cs typeface="+mn-cs"/>
                        </a:rPr>
                        <a:t> premises 	</a:t>
                      </a:r>
                    </a:p>
                    <a:p>
                      <a:r>
                        <a:rPr lang="en-ZA" sz="1000" kern="1200" baseline="0" dirty="0" smtClean="0">
                          <a:solidFill>
                            <a:schemeClr val="dk1"/>
                          </a:solidFill>
                          <a:latin typeface="Arial Black" pitchFamily="34" charset="0"/>
                          <a:ea typeface="+mn-ea"/>
                          <a:cs typeface="+mn-cs"/>
                        </a:rPr>
                        <a:t>	</a:t>
                      </a:r>
                    </a:p>
                    <a:p>
                      <a:pPr>
                        <a:lnSpc>
                          <a:spcPct val="115000"/>
                        </a:lnSpc>
                        <a:spcAft>
                          <a:spcPts val="0"/>
                        </a:spcAft>
                      </a:pPr>
                      <a:endParaRPr lang="en-ZA" sz="1000" dirty="0">
                        <a:latin typeface="Arial Black" pitchFamily="34" charset="0"/>
                        <a:ea typeface="Calibri"/>
                        <a:cs typeface="Arial" pitchFamily="34" charset="0"/>
                      </a:endParaRPr>
                    </a:p>
                  </a:txBody>
                  <a:tcPr marL="68580" marR="68580" marT="0" marB="0"/>
                </a:tc>
                <a:tc>
                  <a:txBody>
                    <a:bodyPr/>
                    <a:lstStyle/>
                    <a:p>
                      <a:r>
                        <a:rPr lang="en-ZA" sz="1000" kern="1200" baseline="0" dirty="0" smtClean="0">
                          <a:solidFill>
                            <a:schemeClr val="dk1"/>
                          </a:solidFill>
                          <a:latin typeface="Arial Black" pitchFamily="34" charset="0"/>
                          <a:ea typeface="+mn-ea"/>
                          <a:cs typeface="+mn-cs"/>
                        </a:rPr>
                        <a:t>Ability to recover all email Data of </a:t>
                      </a:r>
                      <a:r>
                        <a:rPr lang="en-ZA" sz="1000" kern="1200" baseline="0" dirty="0" err="1" smtClean="0">
                          <a:solidFill>
                            <a:schemeClr val="dk1"/>
                          </a:solidFill>
                          <a:latin typeface="Arial Black" pitchFamily="34" charset="0"/>
                          <a:ea typeface="+mn-ea"/>
                          <a:cs typeface="+mn-cs"/>
                        </a:rPr>
                        <a:t>NDoH</a:t>
                      </a:r>
                      <a:r>
                        <a:rPr lang="en-ZA" sz="1000" kern="1200" baseline="0" dirty="0" smtClean="0">
                          <a:solidFill>
                            <a:schemeClr val="dk1"/>
                          </a:solidFill>
                          <a:latin typeface="Arial Black" pitchFamily="34" charset="0"/>
                          <a:ea typeface="+mn-ea"/>
                          <a:cs typeface="+mn-cs"/>
                        </a:rPr>
                        <a:t> in the event of a disaster </a:t>
                      </a: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dk1"/>
                          </a:solidFill>
                          <a:latin typeface="Arial Black" pitchFamily="34" charset="0"/>
                          <a:ea typeface="+mn-ea"/>
                          <a:cs typeface="+mn-cs"/>
                        </a:rPr>
                        <a:t>Ensure all Senior Managers of </a:t>
                      </a:r>
                      <a:r>
                        <a:rPr lang="en-ZA" sz="1000" kern="1200" baseline="0" dirty="0" err="1" smtClean="0">
                          <a:solidFill>
                            <a:schemeClr val="dk1"/>
                          </a:solidFill>
                          <a:latin typeface="Arial Black" pitchFamily="34" charset="0"/>
                          <a:ea typeface="+mn-ea"/>
                          <a:cs typeface="+mn-cs"/>
                        </a:rPr>
                        <a:t>NDoH</a:t>
                      </a:r>
                      <a:r>
                        <a:rPr lang="en-ZA" sz="1000" kern="1200" baseline="0" dirty="0" smtClean="0">
                          <a:solidFill>
                            <a:schemeClr val="dk1"/>
                          </a:solidFill>
                          <a:latin typeface="Arial Black" pitchFamily="34" charset="0"/>
                          <a:ea typeface="+mn-ea"/>
                          <a:cs typeface="+mn-cs"/>
                        </a:rPr>
                        <a:t> are able to access Domain services at disaster recovery (DR) site	</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Tested the ability to access domain services outside </a:t>
                      </a:r>
                      <a:r>
                        <a:rPr lang="en-ZA" sz="1000" kern="1200" baseline="0" dirty="0" err="1" smtClean="0">
                          <a:solidFill>
                            <a:schemeClr val="dk1"/>
                          </a:solidFill>
                          <a:latin typeface="Arial Black" pitchFamily="34" charset="0"/>
                          <a:ea typeface="+mn-ea"/>
                          <a:cs typeface="+mn-cs"/>
                        </a:rPr>
                        <a:t>NDoH</a:t>
                      </a:r>
                      <a:r>
                        <a:rPr lang="en-ZA" sz="1000" kern="1200" baseline="0" dirty="0" smtClean="0">
                          <a:solidFill>
                            <a:schemeClr val="dk1"/>
                          </a:solidFill>
                          <a:latin typeface="Arial Black" pitchFamily="34" charset="0"/>
                          <a:ea typeface="+mn-ea"/>
                          <a:cs typeface="+mn-cs"/>
                        </a:rPr>
                        <a:t> premises at the DR site </a:t>
                      </a:r>
                    </a:p>
                    <a:p>
                      <a:endParaRPr lang="en-ZA" sz="1000" kern="1200" baseline="0" dirty="0" smtClean="0">
                        <a:solidFill>
                          <a:schemeClr val="dk1"/>
                        </a:solidFill>
                        <a:latin typeface="Arial Black" pitchFamily="34" charset="0"/>
                        <a:ea typeface="+mn-ea"/>
                        <a:cs typeface="+mn-cs"/>
                      </a:endParaRPr>
                    </a:p>
                    <a:p>
                      <a:r>
                        <a:rPr lang="en-ZA" sz="1000" kern="1200" baseline="0" dirty="0" smtClean="0">
                          <a:solidFill>
                            <a:schemeClr val="dk1"/>
                          </a:solidFill>
                          <a:latin typeface="Arial Black" pitchFamily="34" charset="0"/>
                          <a:ea typeface="+mn-ea"/>
                          <a:cs typeface="+mn-cs"/>
                        </a:rPr>
                        <a:t>All Senior Managers are able to access domain services at DR site	</a:t>
                      </a:r>
                    </a:p>
                  </a:txBody>
                  <a:tcPr marL="68580" marR="68580" marT="0" marB="0"/>
                </a:tc>
              </a:tr>
              <a:tr h="823705">
                <a:tc>
                  <a:txBody>
                    <a:bodyPr/>
                    <a:lstStyle/>
                    <a:p>
                      <a:r>
                        <a:rPr lang="en-ZA" sz="1000" kern="1200" baseline="0" dirty="0" smtClean="0">
                          <a:solidFill>
                            <a:schemeClr val="dk1"/>
                          </a:solidFill>
                          <a:latin typeface="Arial Black" pitchFamily="34" charset="0"/>
                          <a:ea typeface="+mn-ea"/>
                          <a:cs typeface="+mn-cs"/>
                        </a:rPr>
                        <a:t>Provide support for effective communication by developing an integrated communication strategy and implementation plan 	</a:t>
                      </a:r>
                    </a:p>
                  </a:txBody>
                  <a:tcPr marL="0" marR="0" marT="0" marB="0"/>
                </a:tc>
                <a:tc>
                  <a:txBody>
                    <a:bodyPr/>
                    <a:lstStyle/>
                    <a:p>
                      <a:r>
                        <a:rPr lang="en-ZA" sz="1000" kern="1200" baseline="0" dirty="0" smtClean="0">
                          <a:solidFill>
                            <a:schemeClr val="dk1"/>
                          </a:solidFill>
                          <a:latin typeface="Arial Black" pitchFamily="34" charset="0"/>
                          <a:ea typeface="+mn-ea"/>
                          <a:cs typeface="+mn-cs"/>
                        </a:rPr>
                        <a:t>Develop an integrated communication strategy and implementation </a:t>
                      </a:r>
                      <a:r>
                        <a:rPr lang="en-ZA" sz="1000" b="1" kern="1200" baseline="0" dirty="0" smtClean="0">
                          <a:solidFill>
                            <a:schemeClr val="dk1"/>
                          </a:solidFill>
                          <a:latin typeface="Arial Black" pitchFamily="34" charset="0"/>
                          <a:ea typeface="+mn-ea"/>
                          <a:cs typeface="+mn-cs"/>
                        </a:rPr>
                        <a:t>plan 	</a:t>
                      </a:r>
                    </a:p>
                  </a:txBody>
                  <a:tcPr marL="0" marR="0" marT="0" marB="0"/>
                </a:tc>
                <a:tc>
                  <a:txBody>
                    <a:bodyPr/>
                    <a:lstStyle/>
                    <a:p>
                      <a:r>
                        <a:rPr lang="en-ZA" sz="1000" kern="1200" baseline="0" dirty="0" smtClean="0">
                          <a:solidFill>
                            <a:schemeClr val="dk1"/>
                          </a:solidFill>
                          <a:latin typeface="Arial Black" pitchFamily="34" charset="0"/>
                          <a:ea typeface="+mn-ea"/>
                          <a:cs typeface="+mn-cs"/>
                        </a:rPr>
                        <a:t>Communication Toolkit developed to integrate messages </a:t>
                      </a:r>
                    </a:p>
                  </a:txBody>
                  <a:tcPr marL="0" marR="0" marT="0" marB="0"/>
                </a:tc>
                <a:tc>
                  <a:txBody>
                    <a:bodyPr/>
                    <a:lstStyle/>
                    <a:p>
                      <a:r>
                        <a:rPr lang="en-ZA" sz="1000" kern="1200" baseline="0" dirty="0" smtClean="0">
                          <a:solidFill>
                            <a:schemeClr val="dk1"/>
                          </a:solidFill>
                          <a:latin typeface="Arial Black" pitchFamily="34" charset="0"/>
                          <a:ea typeface="+mn-ea"/>
                          <a:cs typeface="+mn-cs"/>
                        </a:rPr>
                        <a:t>At least 15 toolkits were developed and implemented 	</a:t>
                      </a:r>
                    </a:p>
                    <a:p>
                      <a:r>
                        <a:rPr lang="en-ZA" sz="1000" kern="1200" baseline="0" dirty="0" smtClean="0">
                          <a:solidFill>
                            <a:schemeClr val="dk1"/>
                          </a:solidFill>
                          <a:latin typeface="Arial Black" pitchFamily="34" charset="0"/>
                          <a:ea typeface="+mn-ea"/>
                          <a:cs typeface="+mn-cs"/>
                        </a:rPr>
                        <a:t>	</a:t>
                      </a:r>
                    </a:p>
                  </a:txBody>
                  <a:tcPr marL="68580" marR="68580" marT="0" marB="0"/>
                </a:tc>
              </a:tr>
              <a:tr h="823705">
                <a:tc>
                  <a:txBody>
                    <a:bodyPr/>
                    <a:lstStyle/>
                    <a:p>
                      <a:r>
                        <a:rPr lang="en-ZA" sz="1000" kern="1200" baseline="0" dirty="0" smtClean="0">
                          <a:solidFill>
                            <a:schemeClr val="dk1"/>
                          </a:solidFill>
                          <a:latin typeface="Arial Black" pitchFamily="34" charset="0"/>
                          <a:ea typeface="+mn-ea"/>
                          <a:cs typeface="+mn-cs"/>
                        </a:rPr>
                        <a:t>A National Health Litigation Strategy developed and </a:t>
                      </a:r>
                    </a:p>
                    <a:p>
                      <a:r>
                        <a:rPr lang="en-ZA" sz="1000" kern="1200" baseline="0" dirty="0" smtClean="0">
                          <a:solidFill>
                            <a:schemeClr val="dk1"/>
                          </a:solidFill>
                          <a:latin typeface="Arial Black" pitchFamily="34" charset="0"/>
                          <a:ea typeface="+mn-ea"/>
                          <a:cs typeface="+mn-cs"/>
                        </a:rPr>
                        <a:t>fully implemented 	</a:t>
                      </a:r>
                    </a:p>
                  </a:txBody>
                  <a:tcPr marL="0" marR="0" marT="0" marB="0"/>
                </a:tc>
                <a:tc>
                  <a:txBody>
                    <a:bodyPr/>
                    <a:lstStyle/>
                    <a:p>
                      <a:r>
                        <a:rPr lang="en-ZA" sz="1000" kern="1200" baseline="0" dirty="0" smtClean="0">
                          <a:solidFill>
                            <a:schemeClr val="dk1"/>
                          </a:solidFill>
                          <a:latin typeface="Arial Black" pitchFamily="34" charset="0"/>
                          <a:ea typeface="+mn-ea"/>
                          <a:cs typeface="+mn-cs"/>
                        </a:rPr>
                        <a:t>Develop National Health Litigation Strategy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National Litigation Strategy developed and approved 	</a:t>
                      </a:r>
                    </a:p>
                  </a:txBody>
                  <a:tcPr marL="0" marR="0" marT="0" marB="0"/>
                </a:tc>
                <a:tc>
                  <a:txBody>
                    <a:bodyPr/>
                    <a:lstStyle/>
                    <a:p>
                      <a:r>
                        <a:rPr lang="en-ZA" sz="1000" kern="1200" baseline="0" dirty="0" smtClean="0">
                          <a:solidFill>
                            <a:schemeClr val="dk1"/>
                          </a:solidFill>
                          <a:latin typeface="Arial Black" pitchFamily="34" charset="0"/>
                          <a:ea typeface="+mn-ea"/>
                          <a:cs typeface="+mn-cs"/>
                        </a:rPr>
                        <a:t>The National Health Litigation Strategy was adopted from the Medico Litigation Summit Declaration 	</a:t>
                      </a:r>
                    </a:p>
                  </a:txBody>
                  <a:tcPr marL="68580" marR="68580" marT="0" marB="0"/>
                </a:tc>
              </a:tr>
            </a:tbl>
          </a:graphicData>
        </a:graphic>
      </p:graphicFrame>
      <p:sp>
        <p:nvSpPr>
          <p:cNvPr id="15398" name="Slide Number Placeholder 5"/>
          <p:cNvSpPr txBox="1">
            <a:spLocks/>
          </p:cNvSpPr>
          <p:nvPr/>
        </p:nvSpPr>
        <p:spPr bwMode="auto">
          <a:xfrm>
            <a:off x="3348038" y="6308725"/>
            <a:ext cx="1981200" cy="366713"/>
          </a:xfrm>
          <a:prstGeom prst="rect">
            <a:avLst/>
          </a:prstGeom>
          <a:noFill/>
          <a:ln w="9525">
            <a:noFill/>
            <a:miter lim="800000"/>
            <a:headEnd/>
            <a:tailEnd/>
          </a:ln>
        </p:spPr>
        <p:txBody>
          <a:bodyPr/>
          <a:lstStyle/>
          <a:p>
            <a:pPr algn="ctr"/>
            <a:fld id="{5D2F5E7F-34E5-4546-BED5-D8CD1BA5B091}" type="slidenum">
              <a:rPr lang="en-ZA"/>
              <a:pPr algn="ctr"/>
              <a:t>9</a:t>
            </a:fld>
            <a:endParaRPr lang="en-Z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14560</TotalTime>
  <Words>10599</Words>
  <Application>Microsoft Office PowerPoint</Application>
  <PresentationFormat>On-screen Show (4:3)</PresentationFormat>
  <Paragraphs>1785</Paragraphs>
  <Slides>83</Slides>
  <Notes>50</Notes>
  <HiddenSlides>0</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Office Theme</vt:lpstr>
      <vt:lpstr>Custom Design</vt:lpstr>
      <vt:lpstr>Slide 1</vt:lpstr>
      <vt:lpstr>Purpose of the Presentation </vt:lpstr>
      <vt:lpstr>Vision and Mission</vt:lpstr>
      <vt:lpstr>National Development Plan Vision 2030 </vt:lpstr>
      <vt:lpstr>Slide 5</vt:lpstr>
      <vt:lpstr>Slide 6</vt:lpstr>
      <vt:lpstr>Programme 1</vt:lpstr>
      <vt:lpstr>Slide 8</vt:lpstr>
      <vt:lpstr>Slide 9</vt:lpstr>
      <vt:lpstr>Slide 10</vt:lpstr>
      <vt:lpstr>Slide 11</vt:lpstr>
      <vt:lpstr>  Programme 2     </vt:lpstr>
      <vt:lpstr> NHI Workstreams</vt:lpstr>
      <vt:lpstr> Types of Issues that the Work Streams are addressing</vt:lpstr>
      <vt:lpstr>Slide 15</vt:lpstr>
      <vt:lpstr>  Programme 2    </vt:lpstr>
      <vt:lpstr>Slide 17</vt:lpstr>
      <vt:lpstr>Slide 18</vt:lpstr>
      <vt:lpstr>Slide 19</vt:lpstr>
      <vt:lpstr>  Programme 2    </vt:lpstr>
      <vt:lpstr>Slide 21</vt:lpstr>
      <vt:lpstr>  Programme 2    </vt:lpstr>
      <vt:lpstr>Slide 23</vt:lpstr>
      <vt:lpstr>Slide 24</vt:lpstr>
      <vt:lpstr>  Programme 2 Performance Improvement Strategies     </vt:lpstr>
      <vt:lpstr>Slide 26</vt:lpstr>
      <vt:lpstr>Programme 3  Increasing Life Expectancy</vt:lpstr>
      <vt:lpstr>Programme 3  </vt:lpstr>
      <vt:lpstr>Slide 29</vt:lpstr>
      <vt:lpstr>Programme 3  </vt:lpstr>
      <vt:lpstr>Programme 3  </vt:lpstr>
      <vt:lpstr>Slide 32</vt:lpstr>
      <vt:lpstr>Slide 33</vt:lpstr>
      <vt:lpstr>Slide 34</vt:lpstr>
      <vt:lpstr>Slide 35</vt:lpstr>
      <vt:lpstr>Slide 36</vt:lpstr>
      <vt:lpstr>Slide 37</vt:lpstr>
      <vt:lpstr>Slide 38</vt:lpstr>
      <vt:lpstr>Slide 39</vt:lpstr>
      <vt:lpstr>Slide 40</vt:lpstr>
      <vt:lpstr>Slide 41</vt:lpstr>
      <vt:lpstr>Programme 4 </vt:lpstr>
      <vt:lpstr>Programme 4 </vt:lpstr>
      <vt:lpstr>Programme 4 </vt:lpstr>
      <vt:lpstr>Slide 45</vt:lpstr>
      <vt:lpstr>Slide 46</vt:lpstr>
      <vt:lpstr>Slide 47</vt:lpstr>
      <vt:lpstr>Slide 48</vt:lpstr>
      <vt:lpstr>Slide 49</vt:lpstr>
      <vt:lpstr>Slide 50</vt:lpstr>
      <vt:lpstr>Slide 51</vt:lpstr>
      <vt:lpstr>Slide 52</vt:lpstr>
      <vt:lpstr>Programme 5 </vt:lpstr>
      <vt:lpstr>Slide 54</vt:lpstr>
      <vt:lpstr>Slide 55</vt:lpstr>
      <vt:lpstr>Slide 56</vt:lpstr>
      <vt:lpstr>Slide 57</vt:lpstr>
      <vt:lpstr>Slide 58</vt:lpstr>
      <vt:lpstr>Slide 59</vt:lpstr>
      <vt:lpstr>Slide 60</vt:lpstr>
      <vt:lpstr>Slide 61</vt:lpstr>
      <vt:lpstr>Slide 62</vt:lpstr>
      <vt:lpstr>Programme 5 </vt:lpstr>
      <vt:lpstr>Slide 64</vt:lpstr>
      <vt:lpstr>Slide 65</vt:lpstr>
      <vt:lpstr>Slide 66</vt:lpstr>
      <vt:lpstr>Slide 67</vt:lpstr>
      <vt:lpstr>Slide 68</vt:lpstr>
      <vt:lpstr>Slide 69</vt:lpstr>
      <vt:lpstr>Human Resource Management  </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PUMZA</cp:lastModifiedBy>
  <cp:revision>1378</cp:revision>
  <dcterms:created xsi:type="dcterms:W3CDTF">2013-10-17T06:13:57Z</dcterms:created>
  <dcterms:modified xsi:type="dcterms:W3CDTF">2016-10-14T13:06:30Z</dcterms:modified>
</cp:coreProperties>
</file>