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305" r:id="rId3"/>
    <p:sldId id="303" r:id="rId4"/>
    <p:sldId id="290" r:id="rId5"/>
    <p:sldId id="291" r:id="rId6"/>
    <p:sldId id="292" r:id="rId7"/>
    <p:sldId id="315" r:id="rId8"/>
    <p:sldId id="311" r:id="rId9"/>
    <p:sldId id="313" r:id="rId10"/>
    <p:sldId id="316" r:id="rId11"/>
    <p:sldId id="317" r:id="rId12"/>
    <p:sldId id="308" r:id="rId13"/>
    <p:sldId id="304" r:id="rId14"/>
    <p:sldId id="294" r:id="rId15"/>
    <p:sldId id="295" r:id="rId16"/>
    <p:sldId id="296" r:id="rId17"/>
    <p:sldId id="297" r:id="rId18"/>
    <p:sldId id="309" r:id="rId19"/>
    <p:sldId id="298" r:id="rId20"/>
    <p:sldId id="299" r:id="rId21"/>
    <p:sldId id="318" r:id="rId22"/>
    <p:sldId id="300" r:id="rId23"/>
    <p:sldId id="310" r:id="rId24"/>
    <p:sldId id="3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A7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86313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4"/>
    </p:cViewPr>
  </p:sorterViewPr>
  <p:notesViewPr>
    <p:cSldViewPr>
      <p:cViewPr varScale="1">
        <p:scale>
          <a:sx n="108" d="100"/>
          <a:sy n="108" d="100"/>
        </p:scale>
        <p:origin x="-3682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4637B-AD89-426D-AD39-2F6C8598AA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63525C8-D6A9-4445-BF2D-B635615C365A}">
      <dgm:prSet phldrT="[Text]" custT="1"/>
      <dgm:spPr/>
      <dgm:t>
        <a:bodyPr/>
        <a:lstStyle/>
        <a:p>
          <a:r>
            <a:rPr lang="en-US" sz="1600" b="1" dirty="0" smtClean="0"/>
            <a:t>Methodology &amp; Standards</a:t>
          </a:r>
        </a:p>
        <a:p>
          <a:r>
            <a:rPr lang="en-US" sz="1300" dirty="0" smtClean="0"/>
            <a:t>Implemented new methodology for Community Survey for better efficiency</a:t>
          </a:r>
          <a:endParaRPr lang="en-US" sz="1300" dirty="0"/>
        </a:p>
      </dgm:t>
    </dgm:pt>
    <dgm:pt modelId="{4399EB28-DA44-45DC-8D90-5ECB198E577A}" type="parTrans" cxnId="{D4D7594E-34E5-415D-A378-082810DE3A9B}">
      <dgm:prSet/>
      <dgm:spPr/>
      <dgm:t>
        <a:bodyPr/>
        <a:lstStyle/>
        <a:p>
          <a:endParaRPr lang="en-US"/>
        </a:p>
      </dgm:t>
    </dgm:pt>
    <dgm:pt modelId="{4E6ECC33-92A5-42BB-8FF3-691F2819A258}" type="sibTrans" cxnId="{D4D7594E-34E5-415D-A378-082810DE3A9B}">
      <dgm:prSet/>
      <dgm:spPr/>
      <dgm:t>
        <a:bodyPr/>
        <a:lstStyle/>
        <a:p>
          <a:endParaRPr lang="en-US"/>
        </a:p>
      </dgm:t>
    </dgm:pt>
    <dgm:pt modelId="{14ABDFEE-C613-49E1-8939-211811AECDF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>
                  <a:lumMod val="75000"/>
                </a:schemeClr>
              </a:solidFill>
            </a:rPr>
            <a:t>Informatics</a:t>
          </a:r>
        </a:p>
        <a:p>
          <a:r>
            <a:rPr lang="en-US" sz="1300" b="0" dirty="0" smtClean="0">
              <a:solidFill>
                <a:schemeClr val="tx2">
                  <a:lumMod val="75000"/>
                </a:schemeClr>
              </a:solidFill>
            </a:rPr>
            <a:t>Piloted digital data collection (CSS KZN) and Community Survey</a:t>
          </a:r>
          <a:endParaRPr lang="en-US" sz="1300" b="0" dirty="0">
            <a:solidFill>
              <a:schemeClr val="tx2">
                <a:lumMod val="75000"/>
              </a:schemeClr>
            </a:solidFill>
          </a:endParaRPr>
        </a:p>
      </dgm:t>
    </dgm:pt>
    <dgm:pt modelId="{6D1D67A7-B49D-4F77-89FB-5C18FC513533}" type="parTrans" cxnId="{6B4D1324-33F0-42A2-A147-AE233E62D59A}">
      <dgm:prSet/>
      <dgm:spPr/>
      <dgm:t>
        <a:bodyPr/>
        <a:lstStyle/>
        <a:p>
          <a:endParaRPr lang="en-US"/>
        </a:p>
      </dgm:t>
    </dgm:pt>
    <dgm:pt modelId="{454F0591-C023-47AC-A114-4360C05F406F}" type="sibTrans" cxnId="{6B4D1324-33F0-42A2-A147-AE233E62D59A}">
      <dgm:prSet/>
      <dgm:spPr/>
      <dgm:t>
        <a:bodyPr/>
        <a:lstStyle/>
        <a:p>
          <a:endParaRPr lang="en-US"/>
        </a:p>
      </dgm:t>
    </dgm:pt>
    <dgm:pt modelId="{ED3FE0B6-EC81-4949-AB7A-45C7209828A8}">
      <dgm:prSet phldrT="[Text]" custT="1"/>
      <dgm:spPr/>
      <dgm:t>
        <a:bodyPr/>
        <a:lstStyle/>
        <a:p>
          <a:r>
            <a:rPr lang="en-US" sz="1600" b="1" dirty="0" smtClean="0"/>
            <a:t>Stakeholder focus</a:t>
          </a:r>
        </a:p>
        <a:p>
          <a:r>
            <a:rPr lang="en-US" sz="1300" dirty="0" smtClean="0"/>
            <a:t>Dissemination focus on increased use; Municipalities and schools</a:t>
          </a:r>
          <a:endParaRPr lang="en-US" sz="1300" dirty="0"/>
        </a:p>
      </dgm:t>
    </dgm:pt>
    <dgm:pt modelId="{9D16CECD-F5EF-40F5-852A-81F124B54DA7}" type="parTrans" cxnId="{B7003939-1090-45CA-8DC2-9C81DCE41E74}">
      <dgm:prSet/>
      <dgm:spPr/>
      <dgm:t>
        <a:bodyPr/>
        <a:lstStyle/>
        <a:p>
          <a:endParaRPr lang="en-US"/>
        </a:p>
      </dgm:t>
    </dgm:pt>
    <dgm:pt modelId="{A95AB679-5CA7-4A67-9FE1-AC7B104EE9CE}" type="sibTrans" cxnId="{B7003939-1090-45CA-8DC2-9C81DCE41E74}">
      <dgm:prSet/>
      <dgm:spPr/>
      <dgm:t>
        <a:bodyPr/>
        <a:lstStyle/>
        <a:p>
          <a:endParaRPr lang="en-US"/>
        </a:p>
      </dgm:t>
    </dgm:pt>
    <dgm:pt modelId="{EC08EA41-0009-442F-99B8-B7FBA541C2FE}">
      <dgm:prSet phldrT="[Text]" custT="1"/>
      <dgm:spPr/>
      <dgm:t>
        <a:bodyPr/>
        <a:lstStyle/>
        <a:p>
          <a:r>
            <a:rPr lang="en-US" sz="1600" b="1" dirty="0" smtClean="0"/>
            <a:t>Frames</a:t>
          </a:r>
          <a:br>
            <a:rPr lang="en-US" sz="1600" b="1" dirty="0" smtClean="0"/>
          </a:br>
          <a:r>
            <a:rPr lang="en-US" sz="1300" dirty="0" smtClean="0"/>
            <a:t>Digital positioning of dwellings</a:t>
          </a:r>
          <a:br>
            <a:rPr lang="en-US" sz="1300" dirty="0" smtClean="0"/>
          </a:br>
          <a:r>
            <a:rPr lang="en-US" sz="1300" dirty="0" smtClean="0"/>
            <a:t>SARS collaboration for up-to-date business register</a:t>
          </a:r>
          <a:endParaRPr lang="en-US" sz="1300" dirty="0"/>
        </a:p>
      </dgm:t>
    </dgm:pt>
    <dgm:pt modelId="{43AF1768-64C1-4999-9F57-6AC562BF117C}" type="parTrans" cxnId="{7C1C2329-BAF1-4B5D-A206-05B58A8BA488}">
      <dgm:prSet/>
      <dgm:spPr/>
      <dgm:t>
        <a:bodyPr/>
        <a:lstStyle/>
        <a:p>
          <a:endParaRPr lang="en-US"/>
        </a:p>
      </dgm:t>
    </dgm:pt>
    <dgm:pt modelId="{77CC618F-839A-40EF-AA3C-77753711A29C}" type="sibTrans" cxnId="{7C1C2329-BAF1-4B5D-A206-05B58A8BA488}">
      <dgm:prSet/>
      <dgm:spPr/>
      <dgm:t>
        <a:bodyPr/>
        <a:lstStyle/>
        <a:p>
          <a:endParaRPr lang="en-US"/>
        </a:p>
      </dgm:t>
    </dgm:pt>
    <dgm:pt modelId="{F3FEBD00-009A-4C38-B09E-6B6BE6F48866}" type="pres">
      <dgm:prSet presAssocID="{6474637B-AD89-426D-AD39-2F6C8598AA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E3DA31-C4FF-469F-9E9D-DEF908113C9E}" type="pres">
      <dgm:prSet presAssocID="{6474637B-AD89-426D-AD39-2F6C8598AAD6}" presName="Name1" presStyleCnt="0"/>
      <dgm:spPr/>
      <dgm:t>
        <a:bodyPr/>
        <a:lstStyle/>
        <a:p>
          <a:endParaRPr lang="en-US"/>
        </a:p>
      </dgm:t>
    </dgm:pt>
    <dgm:pt modelId="{43923AE0-6458-4299-9EF8-17BA56D8F4ED}" type="pres">
      <dgm:prSet presAssocID="{6474637B-AD89-426D-AD39-2F6C8598AAD6}" presName="cycle" presStyleCnt="0"/>
      <dgm:spPr/>
      <dgm:t>
        <a:bodyPr/>
        <a:lstStyle/>
        <a:p>
          <a:endParaRPr lang="en-US"/>
        </a:p>
      </dgm:t>
    </dgm:pt>
    <dgm:pt modelId="{14A9764C-621F-47B1-8DB9-6EA58EA9C878}" type="pres">
      <dgm:prSet presAssocID="{6474637B-AD89-426D-AD39-2F6C8598AAD6}" presName="srcNode" presStyleLbl="node1" presStyleIdx="0" presStyleCnt="4"/>
      <dgm:spPr/>
      <dgm:t>
        <a:bodyPr/>
        <a:lstStyle/>
        <a:p>
          <a:endParaRPr lang="en-US"/>
        </a:p>
      </dgm:t>
    </dgm:pt>
    <dgm:pt modelId="{AE159D86-5E5C-4C0D-8C1E-67FE88730BC3}" type="pres">
      <dgm:prSet presAssocID="{6474637B-AD89-426D-AD39-2F6C8598AAD6}" presName="conn" presStyleLbl="parChTrans1D2" presStyleIdx="0" presStyleCnt="1"/>
      <dgm:spPr/>
      <dgm:t>
        <a:bodyPr/>
        <a:lstStyle/>
        <a:p>
          <a:endParaRPr lang="en-US"/>
        </a:p>
      </dgm:t>
    </dgm:pt>
    <dgm:pt modelId="{7FB98D19-8809-4270-BBDB-9FBE9BA9BB3C}" type="pres">
      <dgm:prSet presAssocID="{6474637B-AD89-426D-AD39-2F6C8598AAD6}" presName="extraNode" presStyleLbl="node1" presStyleIdx="0" presStyleCnt="4"/>
      <dgm:spPr/>
      <dgm:t>
        <a:bodyPr/>
        <a:lstStyle/>
        <a:p>
          <a:endParaRPr lang="en-US"/>
        </a:p>
      </dgm:t>
    </dgm:pt>
    <dgm:pt modelId="{3F16566B-DA35-40A7-A817-DED3E324EB35}" type="pres">
      <dgm:prSet presAssocID="{6474637B-AD89-426D-AD39-2F6C8598AAD6}" presName="dstNode" presStyleLbl="node1" presStyleIdx="0" presStyleCnt="4"/>
      <dgm:spPr/>
      <dgm:t>
        <a:bodyPr/>
        <a:lstStyle/>
        <a:p>
          <a:endParaRPr lang="en-US"/>
        </a:p>
      </dgm:t>
    </dgm:pt>
    <dgm:pt modelId="{22D5296D-7F9A-495A-AFF9-D7C51F7E64C9}" type="pres">
      <dgm:prSet presAssocID="{663525C8-D6A9-4445-BF2D-B635615C365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55647-CEAD-4465-A071-EDDCB1C18D13}" type="pres">
      <dgm:prSet presAssocID="{663525C8-D6A9-4445-BF2D-B635615C365A}" presName="accent_1" presStyleCnt="0"/>
      <dgm:spPr/>
      <dgm:t>
        <a:bodyPr/>
        <a:lstStyle/>
        <a:p>
          <a:endParaRPr lang="en-US"/>
        </a:p>
      </dgm:t>
    </dgm:pt>
    <dgm:pt modelId="{6B8F0DC8-CFB7-489E-9A29-1F6FBB06331A}" type="pres">
      <dgm:prSet presAssocID="{663525C8-D6A9-4445-BF2D-B635615C365A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D07252BA-D88A-4334-B080-72CA137DDC55}" type="pres">
      <dgm:prSet presAssocID="{EC08EA41-0009-442F-99B8-B7FBA541C2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5ADD3-001E-45D2-A774-DBF1F54388F8}" type="pres">
      <dgm:prSet presAssocID="{EC08EA41-0009-442F-99B8-B7FBA541C2FE}" presName="accent_2" presStyleCnt="0"/>
      <dgm:spPr/>
      <dgm:t>
        <a:bodyPr/>
        <a:lstStyle/>
        <a:p>
          <a:endParaRPr lang="en-US"/>
        </a:p>
      </dgm:t>
    </dgm:pt>
    <dgm:pt modelId="{E6F103B7-3695-45A5-95A2-D0B90C6E0875}" type="pres">
      <dgm:prSet presAssocID="{EC08EA41-0009-442F-99B8-B7FBA541C2FE}" presName="accentRepeatNode" presStyleLbl="solidFgAcc1" presStyleIdx="1" presStyleCnt="4"/>
      <dgm:spPr>
        <a:blipFill rotWithShape="0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CBD787-06A8-4F2D-A191-92C3C574124B}" type="pres">
      <dgm:prSet presAssocID="{14ABDFEE-C613-49E1-8939-211811AECDF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D312C-6599-4ECA-8416-FF766C11DF25}" type="pres">
      <dgm:prSet presAssocID="{14ABDFEE-C613-49E1-8939-211811AECDF9}" presName="accent_3" presStyleCnt="0"/>
      <dgm:spPr/>
      <dgm:t>
        <a:bodyPr/>
        <a:lstStyle/>
        <a:p>
          <a:endParaRPr lang="en-US"/>
        </a:p>
      </dgm:t>
    </dgm:pt>
    <dgm:pt modelId="{3C0D9D3B-E4DB-48D5-AFCF-B7AFD876B0B2}" type="pres">
      <dgm:prSet presAssocID="{14ABDFEE-C613-49E1-8939-211811AECDF9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F96A2DA3-509B-4AD9-ACCC-FCB035ACB8D7}" type="pres">
      <dgm:prSet presAssocID="{ED3FE0B6-EC81-4949-AB7A-45C7209828A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AB04-CABA-4206-952D-41FB07747A90}" type="pres">
      <dgm:prSet presAssocID="{ED3FE0B6-EC81-4949-AB7A-45C7209828A8}" presName="accent_4" presStyleCnt="0"/>
      <dgm:spPr/>
      <dgm:t>
        <a:bodyPr/>
        <a:lstStyle/>
        <a:p>
          <a:endParaRPr lang="en-US"/>
        </a:p>
      </dgm:t>
    </dgm:pt>
    <dgm:pt modelId="{CEEFF20C-327C-4D73-8084-CFB3E2531D0A}" type="pres">
      <dgm:prSet presAssocID="{ED3FE0B6-EC81-4949-AB7A-45C7209828A8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B8FDE935-7788-45C8-B9D0-00753FB8559E}" type="presOf" srcId="{14ABDFEE-C613-49E1-8939-211811AECDF9}" destId="{5ECBD787-06A8-4F2D-A191-92C3C574124B}" srcOrd="0" destOrd="0" presId="urn:microsoft.com/office/officeart/2008/layout/VerticalCurvedList"/>
    <dgm:cxn modelId="{6B4D1324-33F0-42A2-A147-AE233E62D59A}" srcId="{6474637B-AD89-426D-AD39-2F6C8598AAD6}" destId="{14ABDFEE-C613-49E1-8939-211811AECDF9}" srcOrd="2" destOrd="0" parTransId="{6D1D67A7-B49D-4F77-89FB-5C18FC513533}" sibTransId="{454F0591-C023-47AC-A114-4360C05F406F}"/>
    <dgm:cxn modelId="{87D79401-DEE7-4CDF-B43F-B458ECCE22F9}" type="presOf" srcId="{ED3FE0B6-EC81-4949-AB7A-45C7209828A8}" destId="{F96A2DA3-509B-4AD9-ACCC-FCB035ACB8D7}" srcOrd="0" destOrd="0" presId="urn:microsoft.com/office/officeart/2008/layout/VerticalCurvedList"/>
    <dgm:cxn modelId="{7C1C2329-BAF1-4B5D-A206-05B58A8BA488}" srcId="{6474637B-AD89-426D-AD39-2F6C8598AAD6}" destId="{EC08EA41-0009-442F-99B8-B7FBA541C2FE}" srcOrd="1" destOrd="0" parTransId="{43AF1768-64C1-4999-9F57-6AC562BF117C}" sibTransId="{77CC618F-839A-40EF-AA3C-77753711A29C}"/>
    <dgm:cxn modelId="{C2DE54BC-B51A-4C4F-87D4-DA0057D85385}" type="presOf" srcId="{4E6ECC33-92A5-42BB-8FF3-691F2819A258}" destId="{AE159D86-5E5C-4C0D-8C1E-67FE88730BC3}" srcOrd="0" destOrd="0" presId="urn:microsoft.com/office/officeart/2008/layout/VerticalCurvedList"/>
    <dgm:cxn modelId="{2E3CB2E8-9118-453F-88DA-12998226FC82}" type="presOf" srcId="{663525C8-D6A9-4445-BF2D-B635615C365A}" destId="{22D5296D-7F9A-495A-AFF9-D7C51F7E64C9}" srcOrd="0" destOrd="0" presId="urn:microsoft.com/office/officeart/2008/layout/VerticalCurvedList"/>
    <dgm:cxn modelId="{B119E6E2-FD35-4BE6-B33E-7E3E8D8207F2}" type="presOf" srcId="{EC08EA41-0009-442F-99B8-B7FBA541C2FE}" destId="{D07252BA-D88A-4334-B080-72CA137DDC55}" srcOrd="0" destOrd="0" presId="urn:microsoft.com/office/officeart/2008/layout/VerticalCurvedList"/>
    <dgm:cxn modelId="{B7003939-1090-45CA-8DC2-9C81DCE41E74}" srcId="{6474637B-AD89-426D-AD39-2F6C8598AAD6}" destId="{ED3FE0B6-EC81-4949-AB7A-45C7209828A8}" srcOrd="3" destOrd="0" parTransId="{9D16CECD-F5EF-40F5-852A-81F124B54DA7}" sibTransId="{A95AB679-5CA7-4A67-9FE1-AC7B104EE9CE}"/>
    <dgm:cxn modelId="{D4D7594E-34E5-415D-A378-082810DE3A9B}" srcId="{6474637B-AD89-426D-AD39-2F6C8598AAD6}" destId="{663525C8-D6A9-4445-BF2D-B635615C365A}" srcOrd="0" destOrd="0" parTransId="{4399EB28-DA44-45DC-8D90-5ECB198E577A}" sibTransId="{4E6ECC33-92A5-42BB-8FF3-691F2819A258}"/>
    <dgm:cxn modelId="{40481C40-5121-45A7-B1CF-ED03ECCE44E1}" type="presOf" srcId="{6474637B-AD89-426D-AD39-2F6C8598AAD6}" destId="{F3FEBD00-009A-4C38-B09E-6B6BE6F48866}" srcOrd="0" destOrd="0" presId="urn:microsoft.com/office/officeart/2008/layout/VerticalCurvedList"/>
    <dgm:cxn modelId="{6D250064-B59B-4EA8-AC28-0CE41E63D24A}" type="presParOf" srcId="{F3FEBD00-009A-4C38-B09E-6B6BE6F48866}" destId="{DCE3DA31-C4FF-469F-9E9D-DEF908113C9E}" srcOrd="0" destOrd="0" presId="urn:microsoft.com/office/officeart/2008/layout/VerticalCurvedList"/>
    <dgm:cxn modelId="{2D7D7290-6829-4D9A-AE13-86B96FA6EE37}" type="presParOf" srcId="{DCE3DA31-C4FF-469F-9E9D-DEF908113C9E}" destId="{43923AE0-6458-4299-9EF8-17BA56D8F4ED}" srcOrd="0" destOrd="0" presId="urn:microsoft.com/office/officeart/2008/layout/VerticalCurvedList"/>
    <dgm:cxn modelId="{2FE00E0B-0728-4FE1-BFDC-FDE638A7CC38}" type="presParOf" srcId="{43923AE0-6458-4299-9EF8-17BA56D8F4ED}" destId="{14A9764C-621F-47B1-8DB9-6EA58EA9C878}" srcOrd="0" destOrd="0" presId="urn:microsoft.com/office/officeart/2008/layout/VerticalCurvedList"/>
    <dgm:cxn modelId="{18D3A6D8-19CA-4216-BB17-1C92FEC5E22D}" type="presParOf" srcId="{43923AE0-6458-4299-9EF8-17BA56D8F4ED}" destId="{AE159D86-5E5C-4C0D-8C1E-67FE88730BC3}" srcOrd="1" destOrd="0" presId="urn:microsoft.com/office/officeart/2008/layout/VerticalCurvedList"/>
    <dgm:cxn modelId="{E6AFC646-422B-4422-B4F4-4F37834A7883}" type="presParOf" srcId="{43923AE0-6458-4299-9EF8-17BA56D8F4ED}" destId="{7FB98D19-8809-4270-BBDB-9FBE9BA9BB3C}" srcOrd="2" destOrd="0" presId="urn:microsoft.com/office/officeart/2008/layout/VerticalCurvedList"/>
    <dgm:cxn modelId="{B4B2A683-C31F-4455-9110-3FEFD76C7D33}" type="presParOf" srcId="{43923AE0-6458-4299-9EF8-17BA56D8F4ED}" destId="{3F16566B-DA35-40A7-A817-DED3E324EB35}" srcOrd="3" destOrd="0" presId="urn:microsoft.com/office/officeart/2008/layout/VerticalCurvedList"/>
    <dgm:cxn modelId="{6BED0FA9-3734-4A30-8543-3DCB493656A0}" type="presParOf" srcId="{DCE3DA31-C4FF-469F-9E9D-DEF908113C9E}" destId="{22D5296D-7F9A-495A-AFF9-D7C51F7E64C9}" srcOrd="1" destOrd="0" presId="urn:microsoft.com/office/officeart/2008/layout/VerticalCurvedList"/>
    <dgm:cxn modelId="{97925497-72BE-48F7-954C-33D2D6942F83}" type="presParOf" srcId="{DCE3DA31-C4FF-469F-9E9D-DEF908113C9E}" destId="{1BE55647-CEAD-4465-A071-EDDCB1C18D13}" srcOrd="2" destOrd="0" presId="urn:microsoft.com/office/officeart/2008/layout/VerticalCurvedList"/>
    <dgm:cxn modelId="{A59666FB-E983-4E2A-A96A-30D459AE0139}" type="presParOf" srcId="{1BE55647-CEAD-4465-A071-EDDCB1C18D13}" destId="{6B8F0DC8-CFB7-489E-9A29-1F6FBB06331A}" srcOrd="0" destOrd="0" presId="urn:microsoft.com/office/officeart/2008/layout/VerticalCurvedList"/>
    <dgm:cxn modelId="{D99E3D73-AAC6-4D1B-A822-21218DCB516B}" type="presParOf" srcId="{DCE3DA31-C4FF-469F-9E9D-DEF908113C9E}" destId="{D07252BA-D88A-4334-B080-72CA137DDC55}" srcOrd="3" destOrd="0" presId="urn:microsoft.com/office/officeart/2008/layout/VerticalCurvedList"/>
    <dgm:cxn modelId="{EFB40F11-CDCB-454C-A84D-3E62894EA23B}" type="presParOf" srcId="{DCE3DA31-C4FF-469F-9E9D-DEF908113C9E}" destId="{8595ADD3-001E-45D2-A774-DBF1F54388F8}" srcOrd="4" destOrd="0" presId="urn:microsoft.com/office/officeart/2008/layout/VerticalCurvedList"/>
    <dgm:cxn modelId="{900C6F2B-7738-4B42-ACFE-65FBE5A6A168}" type="presParOf" srcId="{8595ADD3-001E-45D2-A774-DBF1F54388F8}" destId="{E6F103B7-3695-45A5-95A2-D0B90C6E0875}" srcOrd="0" destOrd="0" presId="urn:microsoft.com/office/officeart/2008/layout/VerticalCurvedList"/>
    <dgm:cxn modelId="{2FE744EB-7386-49C9-BA13-1775C5746309}" type="presParOf" srcId="{DCE3DA31-C4FF-469F-9E9D-DEF908113C9E}" destId="{5ECBD787-06A8-4F2D-A191-92C3C574124B}" srcOrd="5" destOrd="0" presId="urn:microsoft.com/office/officeart/2008/layout/VerticalCurvedList"/>
    <dgm:cxn modelId="{3B166958-9867-4AE4-80B9-3DAAEECFD91D}" type="presParOf" srcId="{DCE3DA31-C4FF-469F-9E9D-DEF908113C9E}" destId="{6BDD312C-6599-4ECA-8416-FF766C11DF25}" srcOrd="6" destOrd="0" presId="urn:microsoft.com/office/officeart/2008/layout/VerticalCurvedList"/>
    <dgm:cxn modelId="{6F7115F4-753A-4171-92C6-B4CBA2383420}" type="presParOf" srcId="{6BDD312C-6599-4ECA-8416-FF766C11DF25}" destId="{3C0D9D3B-E4DB-48D5-AFCF-B7AFD876B0B2}" srcOrd="0" destOrd="0" presId="urn:microsoft.com/office/officeart/2008/layout/VerticalCurvedList"/>
    <dgm:cxn modelId="{EC203CC0-87B0-43B1-BFEE-2FDEE8F67723}" type="presParOf" srcId="{DCE3DA31-C4FF-469F-9E9D-DEF908113C9E}" destId="{F96A2DA3-509B-4AD9-ACCC-FCB035ACB8D7}" srcOrd="7" destOrd="0" presId="urn:microsoft.com/office/officeart/2008/layout/VerticalCurvedList"/>
    <dgm:cxn modelId="{E876B4AB-D248-487C-9CB6-B18A836C0566}" type="presParOf" srcId="{DCE3DA31-C4FF-469F-9E9D-DEF908113C9E}" destId="{D76DAB04-CABA-4206-952D-41FB07747A90}" srcOrd="8" destOrd="0" presId="urn:microsoft.com/office/officeart/2008/layout/VerticalCurvedList"/>
    <dgm:cxn modelId="{96AE689F-10AF-4D77-B6BF-4B29A12E2781}" type="presParOf" srcId="{D76DAB04-CABA-4206-952D-41FB07747A90}" destId="{CEEFF20C-327C-4D73-8084-CFB3E2531D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4637B-AD89-426D-AD39-2F6C8598AA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63525C8-D6A9-4445-BF2D-B635615C365A}">
      <dgm:prSet phldrT="[Text]" custT="1"/>
      <dgm:spPr/>
      <dgm:t>
        <a:bodyPr/>
        <a:lstStyle/>
        <a:p>
          <a:r>
            <a:rPr lang="en-US" sz="1600" b="1" dirty="0" smtClean="0"/>
            <a:t>Financial Management and Administration</a:t>
          </a:r>
          <a:br>
            <a:rPr lang="en-US" sz="1600" b="1" dirty="0" smtClean="0"/>
          </a:br>
          <a:r>
            <a:rPr lang="en-US" sz="1400" b="0" dirty="0" smtClean="0"/>
            <a:t>4/5 unqualified audits in the past 5 years</a:t>
          </a:r>
          <a:endParaRPr lang="en-US" sz="1400" b="0" dirty="0"/>
        </a:p>
      </dgm:t>
    </dgm:pt>
    <dgm:pt modelId="{4399EB28-DA44-45DC-8D90-5ECB198E577A}" type="parTrans" cxnId="{D4D7594E-34E5-415D-A378-082810DE3A9B}">
      <dgm:prSet/>
      <dgm:spPr/>
      <dgm:t>
        <a:bodyPr/>
        <a:lstStyle/>
        <a:p>
          <a:endParaRPr lang="en-US"/>
        </a:p>
      </dgm:t>
    </dgm:pt>
    <dgm:pt modelId="{4E6ECC33-92A5-42BB-8FF3-691F2819A258}" type="sibTrans" cxnId="{D4D7594E-34E5-415D-A378-082810DE3A9B}">
      <dgm:prSet/>
      <dgm:spPr/>
      <dgm:t>
        <a:bodyPr/>
        <a:lstStyle/>
        <a:p>
          <a:endParaRPr lang="en-US"/>
        </a:p>
      </dgm:t>
    </dgm:pt>
    <dgm:pt modelId="{14ABDFEE-C613-49E1-8939-211811AECDF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>
                  <a:lumMod val="75000"/>
                </a:schemeClr>
              </a:solidFill>
            </a:rPr>
            <a:t>Facilities management</a:t>
          </a:r>
          <a:br>
            <a:rPr lang="en-US" sz="16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1300" b="0" dirty="0" err="1" smtClean="0">
              <a:solidFill>
                <a:schemeClr val="tx2">
                  <a:lumMod val="75000"/>
                </a:schemeClr>
              </a:solidFill>
            </a:rPr>
            <a:t>Finalising</a:t>
          </a:r>
          <a:r>
            <a:rPr lang="en-US" sz="1300" b="0" dirty="0" smtClean="0">
              <a:solidFill>
                <a:schemeClr val="tx2">
                  <a:lumMod val="75000"/>
                </a:schemeClr>
              </a:solidFill>
            </a:rPr>
            <a:t> New Building: Moved in 2016</a:t>
          </a:r>
          <a:endParaRPr lang="en-US" sz="1300" b="0" dirty="0">
            <a:solidFill>
              <a:schemeClr val="tx2">
                <a:lumMod val="75000"/>
              </a:schemeClr>
            </a:solidFill>
          </a:endParaRPr>
        </a:p>
      </dgm:t>
    </dgm:pt>
    <dgm:pt modelId="{6D1D67A7-B49D-4F77-89FB-5C18FC513533}" type="parTrans" cxnId="{6B4D1324-33F0-42A2-A147-AE233E62D59A}">
      <dgm:prSet/>
      <dgm:spPr/>
      <dgm:t>
        <a:bodyPr/>
        <a:lstStyle/>
        <a:p>
          <a:endParaRPr lang="en-US"/>
        </a:p>
      </dgm:t>
    </dgm:pt>
    <dgm:pt modelId="{454F0591-C023-47AC-A114-4360C05F406F}" type="sibTrans" cxnId="{6B4D1324-33F0-42A2-A147-AE233E62D59A}">
      <dgm:prSet/>
      <dgm:spPr/>
      <dgm:t>
        <a:bodyPr/>
        <a:lstStyle/>
        <a:p>
          <a:endParaRPr lang="en-US"/>
        </a:p>
      </dgm:t>
    </dgm:pt>
    <dgm:pt modelId="{ED3FE0B6-EC81-4949-AB7A-45C7209828A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>
                  <a:lumMod val="75000"/>
                </a:schemeClr>
              </a:solidFill>
            </a:rPr>
            <a:t>Corporate Governance</a:t>
          </a:r>
          <a:br>
            <a:rPr lang="en-US" sz="16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1300" dirty="0" smtClean="0">
              <a:solidFill>
                <a:schemeClr val="tx2">
                  <a:lumMod val="75000"/>
                </a:schemeClr>
              </a:solidFill>
            </a:rPr>
            <a:t>Monitor strategic risks; Fraud prevention and Compliance</a:t>
          </a:r>
          <a:endParaRPr lang="en-US" sz="1300" dirty="0">
            <a:solidFill>
              <a:schemeClr val="tx2">
                <a:lumMod val="75000"/>
              </a:schemeClr>
            </a:solidFill>
          </a:endParaRPr>
        </a:p>
      </dgm:t>
    </dgm:pt>
    <dgm:pt modelId="{9D16CECD-F5EF-40F5-852A-81F124B54DA7}" type="parTrans" cxnId="{B7003939-1090-45CA-8DC2-9C81DCE41E74}">
      <dgm:prSet/>
      <dgm:spPr/>
      <dgm:t>
        <a:bodyPr/>
        <a:lstStyle/>
        <a:p>
          <a:endParaRPr lang="en-US"/>
        </a:p>
      </dgm:t>
    </dgm:pt>
    <dgm:pt modelId="{A95AB679-5CA7-4A67-9FE1-AC7B104EE9CE}" type="sibTrans" cxnId="{B7003939-1090-45CA-8DC2-9C81DCE41E74}">
      <dgm:prSet/>
      <dgm:spPr/>
      <dgm:t>
        <a:bodyPr/>
        <a:lstStyle/>
        <a:p>
          <a:endParaRPr lang="en-US"/>
        </a:p>
      </dgm:t>
    </dgm:pt>
    <dgm:pt modelId="{EC08EA41-0009-442F-99B8-B7FBA541C2FE}">
      <dgm:prSet phldrT="[Text]" custT="1"/>
      <dgm:spPr/>
      <dgm:t>
        <a:bodyPr/>
        <a:lstStyle/>
        <a:p>
          <a:r>
            <a:rPr lang="en-US" sz="1600" b="1" dirty="0" smtClean="0"/>
            <a:t>Human Resource Management and Administration</a:t>
          </a:r>
          <a:br>
            <a:rPr lang="en-US" sz="1600" b="1" dirty="0" smtClean="0"/>
          </a:br>
          <a:r>
            <a:rPr lang="en-US" sz="1300" dirty="0" smtClean="0"/>
            <a:t>Vacancy rate: 9%; 59 staff members trained at Masters level (CRUISE); 234 Interns appointed</a:t>
          </a:r>
          <a:endParaRPr lang="en-US" sz="1300" dirty="0"/>
        </a:p>
      </dgm:t>
    </dgm:pt>
    <dgm:pt modelId="{43AF1768-64C1-4999-9F57-6AC562BF117C}" type="parTrans" cxnId="{7C1C2329-BAF1-4B5D-A206-05B58A8BA488}">
      <dgm:prSet/>
      <dgm:spPr/>
      <dgm:t>
        <a:bodyPr/>
        <a:lstStyle/>
        <a:p>
          <a:endParaRPr lang="en-US"/>
        </a:p>
      </dgm:t>
    </dgm:pt>
    <dgm:pt modelId="{77CC618F-839A-40EF-AA3C-77753711A29C}" type="sibTrans" cxnId="{7C1C2329-BAF1-4B5D-A206-05B58A8BA488}">
      <dgm:prSet/>
      <dgm:spPr/>
      <dgm:t>
        <a:bodyPr/>
        <a:lstStyle/>
        <a:p>
          <a:endParaRPr lang="en-US"/>
        </a:p>
      </dgm:t>
    </dgm:pt>
    <dgm:pt modelId="{C7E93AD5-57D7-4EA9-A675-BED719EAE858}">
      <dgm:prSet phldrT="[Text]" custT="1"/>
      <dgm:spPr/>
      <dgm:t>
        <a:bodyPr/>
        <a:lstStyle/>
        <a:p>
          <a:r>
            <a:rPr lang="en-US" sz="1600" b="1" dirty="0" smtClean="0"/>
            <a:t>Management and accountability</a:t>
          </a:r>
          <a:r>
            <a:rPr lang="en-US" sz="1600" b="0" dirty="0" smtClean="0"/>
            <a:t/>
          </a:r>
          <a:br>
            <a:rPr lang="en-US" sz="1600" b="0" dirty="0" smtClean="0"/>
          </a:br>
          <a:r>
            <a:rPr lang="en-US" sz="1300" b="0" dirty="0" smtClean="0"/>
            <a:t>Well established strategic, </a:t>
          </a:r>
          <a:r>
            <a:rPr lang="en-US" sz="1300" b="0" dirty="0" err="1" smtClean="0"/>
            <a:t>programme</a:t>
          </a:r>
          <a:r>
            <a:rPr lang="en-US" sz="1300" b="0" dirty="0" smtClean="0"/>
            <a:t> and project management</a:t>
          </a:r>
        </a:p>
      </dgm:t>
    </dgm:pt>
    <dgm:pt modelId="{B14DF36B-6F90-44AE-8BE0-B0AD3BCB26CB}" type="parTrans" cxnId="{4626C696-518E-4ACB-B742-A7BE904495F9}">
      <dgm:prSet/>
      <dgm:spPr/>
      <dgm:t>
        <a:bodyPr/>
        <a:lstStyle/>
        <a:p>
          <a:endParaRPr lang="en-US"/>
        </a:p>
      </dgm:t>
    </dgm:pt>
    <dgm:pt modelId="{0E5FBFA7-B68C-4A9E-A234-7A171E9D38C3}" type="sibTrans" cxnId="{4626C696-518E-4ACB-B742-A7BE904495F9}">
      <dgm:prSet/>
      <dgm:spPr/>
      <dgm:t>
        <a:bodyPr/>
        <a:lstStyle/>
        <a:p>
          <a:endParaRPr lang="en-US"/>
        </a:p>
      </dgm:t>
    </dgm:pt>
    <dgm:pt modelId="{F3FEBD00-009A-4C38-B09E-6B6BE6F48866}" type="pres">
      <dgm:prSet presAssocID="{6474637B-AD89-426D-AD39-2F6C8598AA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E3DA31-C4FF-469F-9E9D-DEF908113C9E}" type="pres">
      <dgm:prSet presAssocID="{6474637B-AD89-426D-AD39-2F6C8598AAD6}" presName="Name1" presStyleCnt="0"/>
      <dgm:spPr/>
      <dgm:t>
        <a:bodyPr/>
        <a:lstStyle/>
        <a:p>
          <a:endParaRPr lang="en-US"/>
        </a:p>
      </dgm:t>
    </dgm:pt>
    <dgm:pt modelId="{43923AE0-6458-4299-9EF8-17BA56D8F4ED}" type="pres">
      <dgm:prSet presAssocID="{6474637B-AD89-426D-AD39-2F6C8598AAD6}" presName="cycle" presStyleCnt="0"/>
      <dgm:spPr/>
      <dgm:t>
        <a:bodyPr/>
        <a:lstStyle/>
        <a:p>
          <a:endParaRPr lang="en-US"/>
        </a:p>
      </dgm:t>
    </dgm:pt>
    <dgm:pt modelId="{14A9764C-621F-47B1-8DB9-6EA58EA9C878}" type="pres">
      <dgm:prSet presAssocID="{6474637B-AD89-426D-AD39-2F6C8598AAD6}" presName="srcNode" presStyleLbl="node1" presStyleIdx="0" presStyleCnt="5"/>
      <dgm:spPr/>
      <dgm:t>
        <a:bodyPr/>
        <a:lstStyle/>
        <a:p>
          <a:endParaRPr lang="en-US"/>
        </a:p>
      </dgm:t>
    </dgm:pt>
    <dgm:pt modelId="{AE159D86-5E5C-4C0D-8C1E-67FE88730BC3}" type="pres">
      <dgm:prSet presAssocID="{6474637B-AD89-426D-AD39-2F6C8598AAD6}" presName="conn" presStyleLbl="parChTrans1D2" presStyleIdx="0" presStyleCnt="1"/>
      <dgm:spPr/>
      <dgm:t>
        <a:bodyPr/>
        <a:lstStyle/>
        <a:p>
          <a:endParaRPr lang="en-US"/>
        </a:p>
      </dgm:t>
    </dgm:pt>
    <dgm:pt modelId="{7FB98D19-8809-4270-BBDB-9FBE9BA9BB3C}" type="pres">
      <dgm:prSet presAssocID="{6474637B-AD89-426D-AD39-2F6C8598AAD6}" presName="extraNode" presStyleLbl="node1" presStyleIdx="0" presStyleCnt="5"/>
      <dgm:spPr/>
      <dgm:t>
        <a:bodyPr/>
        <a:lstStyle/>
        <a:p>
          <a:endParaRPr lang="en-US"/>
        </a:p>
      </dgm:t>
    </dgm:pt>
    <dgm:pt modelId="{3F16566B-DA35-40A7-A817-DED3E324EB35}" type="pres">
      <dgm:prSet presAssocID="{6474637B-AD89-426D-AD39-2F6C8598AAD6}" presName="dstNode" presStyleLbl="node1" presStyleIdx="0" presStyleCnt="5"/>
      <dgm:spPr/>
      <dgm:t>
        <a:bodyPr/>
        <a:lstStyle/>
        <a:p>
          <a:endParaRPr lang="en-US"/>
        </a:p>
      </dgm:t>
    </dgm:pt>
    <dgm:pt modelId="{22D5296D-7F9A-495A-AFF9-D7C51F7E64C9}" type="pres">
      <dgm:prSet presAssocID="{663525C8-D6A9-4445-BF2D-B635615C365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55647-CEAD-4465-A071-EDDCB1C18D13}" type="pres">
      <dgm:prSet presAssocID="{663525C8-D6A9-4445-BF2D-B635615C365A}" presName="accent_1" presStyleCnt="0"/>
      <dgm:spPr/>
      <dgm:t>
        <a:bodyPr/>
        <a:lstStyle/>
        <a:p>
          <a:endParaRPr lang="en-US"/>
        </a:p>
      </dgm:t>
    </dgm:pt>
    <dgm:pt modelId="{6B8F0DC8-CFB7-489E-9A29-1F6FBB06331A}" type="pres">
      <dgm:prSet presAssocID="{663525C8-D6A9-4445-BF2D-B635615C365A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D07252BA-D88A-4334-B080-72CA137DDC55}" type="pres">
      <dgm:prSet presAssocID="{EC08EA41-0009-442F-99B8-B7FBA541C2F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5ADD3-001E-45D2-A774-DBF1F54388F8}" type="pres">
      <dgm:prSet presAssocID="{EC08EA41-0009-442F-99B8-B7FBA541C2FE}" presName="accent_2" presStyleCnt="0"/>
      <dgm:spPr/>
      <dgm:t>
        <a:bodyPr/>
        <a:lstStyle/>
        <a:p>
          <a:endParaRPr lang="en-US"/>
        </a:p>
      </dgm:t>
    </dgm:pt>
    <dgm:pt modelId="{E6F103B7-3695-45A5-95A2-D0B90C6E0875}" type="pres">
      <dgm:prSet presAssocID="{EC08EA41-0009-442F-99B8-B7FBA541C2FE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5ECBD787-06A8-4F2D-A191-92C3C574124B}" type="pres">
      <dgm:prSet presAssocID="{14ABDFEE-C613-49E1-8939-211811AECDF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D312C-6599-4ECA-8416-FF766C11DF25}" type="pres">
      <dgm:prSet presAssocID="{14ABDFEE-C613-49E1-8939-211811AECDF9}" presName="accent_3" presStyleCnt="0"/>
      <dgm:spPr/>
      <dgm:t>
        <a:bodyPr/>
        <a:lstStyle/>
        <a:p>
          <a:endParaRPr lang="en-US"/>
        </a:p>
      </dgm:t>
    </dgm:pt>
    <dgm:pt modelId="{3C0D9D3B-E4DB-48D5-AFCF-B7AFD876B0B2}" type="pres">
      <dgm:prSet presAssocID="{14ABDFEE-C613-49E1-8939-211811AECDF9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6A2DA3-509B-4AD9-ACCC-FCB035ACB8D7}" type="pres">
      <dgm:prSet presAssocID="{ED3FE0B6-EC81-4949-AB7A-45C7209828A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AB04-CABA-4206-952D-41FB07747A90}" type="pres">
      <dgm:prSet presAssocID="{ED3FE0B6-EC81-4949-AB7A-45C7209828A8}" presName="accent_4" presStyleCnt="0"/>
      <dgm:spPr/>
      <dgm:t>
        <a:bodyPr/>
        <a:lstStyle/>
        <a:p>
          <a:endParaRPr lang="en-US"/>
        </a:p>
      </dgm:t>
    </dgm:pt>
    <dgm:pt modelId="{CEEFF20C-327C-4D73-8084-CFB3E2531D0A}" type="pres">
      <dgm:prSet presAssocID="{ED3FE0B6-EC81-4949-AB7A-45C7209828A8}" presName="accentRepeatNode" presStyleLbl="solidFgAcc1" presStyleIdx="3" presStyleCnt="5" custScaleX="99999" custScaleY="97417" custLinFactNeighborX="9434" custLinFactNeighborY="-4363"/>
      <dgm:spPr/>
      <dgm:t>
        <a:bodyPr/>
        <a:lstStyle/>
        <a:p>
          <a:endParaRPr lang="en-US"/>
        </a:p>
      </dgm:t>
    </dgm:pt>
    <dgm:pt modelId="{0A99F867-01BA-45B7-AE28-BCCD8F4004BA}" type="pres">
      <dgm:prSet presAssocID="{C7E93AD5-57D7-4EA9-A675-BED719EAE85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99EE0-72C5-45EB-8327-AD081468267B}" type="pres">
      <dgm:prSet presAssocID="{C7E93AD5-57D7-4EA9-A675-BED719EAE858}" presName="accent_5" presStyleCnt="0"/>
      <dgm:spPr/>
      <dgm:t>
        <a:bodyPr/>
        <a:lstStyle/>
        <a:p>
          <a:endParaRPr lang="en-US"/>
        </a:p>
      </dgm:t>
    </dgm:pt>
    <dgm:pt modelId="{93B46BE3-54F0-4192-A830-3C593DA305C2}" type="pres">
      <dgm:prSet presAssocID="{C7E93AD5-57D7-4EA9-A675-BED719EAE858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6B4D1324-33F0-42A2-A147-AE233E62D59A}" srcId="{6474637B-AD89-426D-AD39-2F6C8598AAD6}" destId="{14ABDFEE-C613-49E1-8939-211811AECDF9}" srcOrd="2" destOrd="0" parTransId="{6D1D67A7-B49D-4F77-89FB-5C18FC513533}" sibTransId="{454F0591-C023-47AC-A114-4360C05F406F}"/>
    <dgm:cxn modelId="{7C1C2329-BAF1-4B5D-A206-05B58A8BA488}" srcId="{6474637B-AD89-426D-AD39-2F6C8598AAD6}" destId="{EC08EA41-0009-442F-99B8-B7FBA541C2FE}" srcOrd="1" destOrd="0" parTransId="{43AF1768-64C1-4999-9F57-6AC562BF117C}" sibTransId="{77CC618F-839A-40EF-AA3C-77753711A29C}"/>
    <dgm:cxn modelId="{FB3B97BB-E0CA-46EF-A125-6B61FB0F689D}" type="presOf" srcId="{14ABDFEE-C613-49E1-8939-211811AECDF9}" destId="{5ECBD787-06A8-4F2D-A191-92C3C574124B}" srcOrd="0" destOrd="0" presId="urn:microsoft.com/office/officeart/2008/layout/VerticalCurvedList"/>
    <dgm:cxn modelId="{F90C096D-4286-47A8-BC0F-00DED9625C78}" type="presOf" srcId="{663525C8-D6A9-4445-BF2D-B635615C365A}" destId="{22D5296D-7F9A-495A-AFF9-D7C51F7E64C9}" srcOrd="0" destOrd="0" presId="urn:microsoft.com/office/officeart/2008/layout/VerticalCurvedList"/>
    <dgm:cxn modelId="{6EA83549-AE22-4F5F-A6A0-7D03C0D18DDC}" type="presOf" srcId="{ED3FE0B6-EC81-4949-AB7A-45C7209828A8}" destId="{F96A2DA3-509B-4AD9-ACCC-FCB035ACB8D7}" srcOrd="0" destOrd="0" presId="urn:microsoft.com/office/officeart/2008/layout/VerticalCurvedList"/>
    <dgm:cxn modelId="{36CDA505-FD50-478F-91F4-7B13BC345B41}" type="presOf" srcId="{EC08EA41-0009-442F-99B8-B7FBA541C2FE}" destId="{D07252BA-D88A-4334-B080-72CA137DDC55}" srcOrd="0" destOrd="0" presId="urn:microsoft.com/office/officeart/2008/layout/VerticalCurvedList"/>
    <dgm:cxn modelId="{76CC0B33-B3BA-41E4-A50A-EC5FD99AAE66}" type="presOf" srcId="{4E6ECC33-92A5-42BB-8FF3-691F2819A258}" destId="{AE159D86-5E5C-4C0D-8C1E-67FE88730BC3}" srcOrd="0" destOrd="0" presId="urn:microsoft.com/office/officeart/2008/layout/VerticalCurvedList"/>
    <dgm:cxn modelId="{56D862AE-2E75-4EB6-B873-94C8A8009E9F}" type="presOf" srcId="{C7E93AD5-57D7-4EA9-A675-BED719EAE858}" destId="{0A99F867-01BA-45B7-AE28-BCCD8F4004BA}" srcOrd="0" destOrd="0" presId="urn:microsoft.com/office/officeart/2008/layout/VerticalCurvedList"/>
    <dgm:cxn modelId="{0CC8896F-84CA-4913-8121-E1BB03B3C679}" type="presOf" srcId="{6474637B-AD89-426D-AD39-2F6C8598AAD6}" destId="{F3FEBD00-009A-4C38-B09E-6B6BE6F48866}" srcOrd="0" destOrd="0" presId="urn:microsoft.com/office/officeart/2008/layout/VerticalCurvedList"/>
    <dgm:cxn modelId="{B7003939-1090-45CA-8DC2-9C81DCE41E74}" srcId="{6474637B-AD89-426D-AD39-2F6C8598AAD6}" destId="{ED3FE0B6-EC81-4949-AB7A-45C7209828A8}" srcOrd="3" destOrd="0" parTransId="{9D16CECD-F5EF-40F5-852A-81F124B54DA7}" sibTransId="{A95AB679-5CA7-4A67-9FE1-AC7B104EE9CE}"/>
    <dgm:cxn modelId="{D4D7594E-34E5-415D-A378-082810DE3A9B}" srcId="{6474637B-AD89-426D-AD39-2F6C8598AAD6}" destId="{663525C8-D6A9-4445-BF2D-B635615C365A}" srcOrd="0" destOrd="0" parTransId="{4399EB28-DA44-45DC-8D90-5ECB198E577A}" sibTransId="{4E6ECC33-92A5-42BB-8FF3-691F2819A258}"/>
    <dgm:cxn modelId="{4626C696-518E-4ACB-B742-A7BE904495F9}" srcId="{6474637B-AD89-426D-AD39-2F6C8598AAD6}" destId="{C7E93AD5-57D7-4EA9-A675-BED719EAE858}" srcOrd="4" destOrd="0" parTransId="{B14DF36B-6F90-44AE-8BE0-B0AD3BCB26CB}" sibTransId="{0E5FBFA7-B68C-4A9E-A234-7A171E9D38C3}"/>
    <dgm:cxn modelId="{E3E934CA-E8C1-4030-860C-F0866BECDB63}" type="presParOf" srcId="{F3FEBD00-009A-4C38-B09E-6B6BE6F48866}" destId="{DCE3DA31-C4FF-469F-9E9D-DEF908113C9E}" srcOrd="0" destOrd="0" presId="urn:microsoft.com/office/officeart/2008/layout/VerticalCurvedList"/>
    <dgm:cxn modelId="{BB8C423B-BF81-4AAC-8A2D-58B2AECFAED7}" type="presParOf" srcId="{DCE3DA31-C4FF-469F-9E9D-DEF908113C9E}" destId="{43923AE0-6458-4299-9EF8-17BA56D8F4ED}" srcOrd="0" destOrd="0" presId="urn:microsoft.com/office/officeart/2008/layout/VerticalCurvedList"/>
    <dgm:cxn modelId="{A938DFAA-D29C-4828-9291-62D219B9B412}" type="presParOf" srcId="{43923AE0-6458-4299-9EF8-17BA56D8F4ED}" destId="{14A9764C-621F-47B1-8DB9-6EA58EA9C878}" srcOrd="0" destOrd="0" presId="urn:microsoft.com/office/officeart/2008/layout/VerticalCurvedList"/>
    <dgm:cxn modelId="{764EC056-25AE-4C88-B2A2-18D24A75EFD0}" type="presParOf" srcId="{43923AE0-6458-4299-9EF8-17BA56D8F4ED}" destId="{AE159D86-5E5C-4C0D-8C1E-67FE88730BC3}" srcOrd="1" destOrd="0" presId="urn:microsoft.com/office/officeart/2008/layout/VerticalCurvedList"/>
    <dgm:cxn modelId="{9F29935F-2008-4183-A74B-C60283BF3EE8}" type="presParOf" srcId="{43923AE0-6458-4299-9EF8-17BA56D8F4ED}" destId="{7FB98D19-8809-4270-BBDB-9FBE9BA9BB3C}" srcOrd="2" destOrd="0" presId="urn:microsoft.com/office/officeart/2008/layout/VerticalCurvedList"/>
    <dgm:cxn modelId="{F60AE23F-45AF-4278-A099-F1781A25265C}" type="presParOf" srcId="{43923AE0-6458-4299-9EF8-17BA56D8F4ED}" destId="{3F16566B-DA35-40A7-A817-DED3E324EB35}" srcOrd="3" destOrd="0" presId="urn:microsoft.com/office/officeart/2008/layout/VerticalCurvedList"/>
    <dgm:cxn modelId="{B9F15650-4DBA-4B92-BC68-C5E900CFEE2D}" type="presParOf" srcId="{DCE3DA31-C4FF-469F-9E9D-DEF908113C9E}" destId="{22D5296D-7F9A-495A-AFF9-D7C51F7E64C9}" srcOrd="1" destOrd="0" presId="urn:microsoft.com/office/officeart/2008/layout/VerticalCurvedList"/>
    <dgm:cxn modelId="{26D4156E-C368-43BB-A2F2-C9DAF4DFA634}" type="presParOf" srcId="{DCE3DA31-C4FF-469F-9E9D-DEF908113C9E}" destId="{1BE55647-CEAD-4465-A071-EDDCB1C18D13}" srcOrd="2" destOrd="0" presId="urn:microsoft.com/office/officeart/2008/layout/VerticalCurvedList"/>
    <dgm:cxn modelId="{19D13396-F633-471E-8BCE-626D347A25CF}" type="presParOf" srcId="{1BE55647-CEAD-4465-A071-EDDCB1C18D13}" destId="{6B8F0DC8-CFB7-489E-9A29-1F6FBB06331A}" srcOrd="0" destOrd="0" presId="urn:microsoft.com/office/officeart/2008/layout/VerticalCurvedList"/>
    <dgm:cxn modelId="{DB7A0A7E-EFD3-41A4-BF1C-891A0FC4DF60}" type="presParOf" srcId="{DCE3DA31-C4FF-469F-9E9D-DEF908113C9E}" destId="{D07252BA-D88A-4334-B080-72CA137DDC55}" srcOrd="3" destOrd="0" presId="urn:microsoft.com/office/officeart/2008/layout/VerticalCurvedList"/>
    <dgm:cxn modelId="{2E20F39B-89F5-4EA3-B5AC-1469C0FA7B60}" type="presParOf" srcId="{DCE3DA31-C4FF-469F-9E9D-DEF908113C9E}" destId="{8595ADD3-001E-45D2-A774-DBF1F54388F8}" srcOrd="4" destOrd="0" presId="urn:microsoft.com/office/officeart/2008/layout/VerticalCurvedList"/>
    <dgm:cxn modelId="{CD9E9D95-C81F-4371-89C1-1344ABB5586F}" type="presParOf" srcId="{8595ADD3-001E-45D2-A774-DBF1F54388F8}" destId="{E6F103B7-3695-45A5-95A2-D0B90C6E0875}" srcOrd="0" destOrd="0" presId="urn:microsoft.com/office/officeart/2008/layout/VerticalCurvedList"/>
    <dgm:cxn modelId="{5632C9AC-6BAB-4DFE-960A-E10840AF0F6F}" type="presParOf" srcId="{DCE3DA31-C4FF-469F-9E9D-DEF908113C9E}" destId="{5ECBD787-06A8-4F2D-A191-92C3C574124B}" srcOrd="5" destOrd="0" presId="urn:microsoft.com/office/officeart/2008/layout/VerticalCurvedList"/>
    <dgm:cxn modelId="{6C87C11A-A945-41C2-85FB-2F66E96D5DE4}" type="presParOf" srcId="{DCE3DA31-C4FF-469F-9E9D-DEF908113C9E}" destId="{6BDD312C-6599-4ECA-8416-FF766C11DF25}" srcOrd="6" destOrd="0" presId="urn:microsoft.com/office/officeart/2008/layout/VerticalCurvedList"/>
    <dgm:cxn modelId="{78E1A7CC-3504-4B81-A53F-AB9F079B4B73}" type="presParOf" srcId="{6BDD312C-6599-4ECA-8416-FF766C11DF25}" destId="{3C0D9D3B-E4DB-48D5-AFCF-B7AFD876B0B2}" srcOrd="0" destOrd="0" presId="urn:microsoft.com/office/officeart/2008/layout/VerticalCurvedList"/>
    <dgm:cxn modelId="{598A0559-9722-4722-A27E-B23AFDF5D0C3}" type="presParOf" srcId="{DCE3DA31-C4FF-469F-9E9D-DEF908113C9E}" destId="{F96A2DA3-509B-4AD9-ACCC-FCB035ACB8D7}" srcOrd="7" destOrd="0" presId="urn:microsoft.com/office/officeart/2008/layout/VerticalCurvedList"/>
    <dgm:cxn modelId="{14C879EE-2D60-4CF4-BF1D-D3B221A833B4}" type="presParOf" srcId="{DCE3DA31-C4FF-469F-9E9D-DEF908113C9E}" destId="{D76DAB04-CABA-4206-952D-41FB07747A90}" srcOrd="8" destOrd="0" presId="urn:microsoft.com/office/officeart/2008/layout/VerticalCurvedList"/>
    <dgm:cxn modelId="{8ED22465-70BD-40D5-8DF9-6E14183EDD28}" type="presParOf" srcId="{D76DAB04-CABA-4206-952D-41FB07747A90}" destId="{CEEFF20C-327C-4D73-8084-CFB3E2531D0A}" srcOrd="0" destOrd="0" presId="urn:microsoft.com/office/officeart/2008/layout/VerticalCurvedList"/>
    <dgm:cxn modelId="{288141D2-89F1-42B9-833B-D3925D710FDA}" type="presParOf" srcId="{DCE3DA31-C4FF-469F-9E9D-DEF908113C9E}" destId="{0A99F867-01BA-45B7-AE28-BCCD8F4004BA}" srcOrd="9" destOrd="0" presId="urn:microsoft.com/office/officeart/2008/layout/VerticalCurvedList"/>
    <dgm:cxn modelId="{096AE8E7-9F0A-4C58-9D5F-8C3821044EDD}" type="presParOf" srcId="{DCE3DA31-C4FF-469F-9E9D-DEF908113C9E}" destId="{7B099EE0-72C5-45EB-8327-AD081468267B}" srcOrd="10" destOrd="0" presId="urn:microsoft.com/office/officeart/2008/layout/VerticalCurvedList"/>
    <dgm:cxn modelId="{7538A611-651C-4D0F-A78C-91F495D67837}" type="presParOf" srcId="{7B099EE0-72C5-45EB-8327-AD081468267B}" destId="{93B46BE3-54F0-4192-A830-3C593DA305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CC28-2B25-4345-AD7B-AB0F3A697BE6}" type="datetimeFigureOut">
              <a:rPr lang="en-ZA" smtClean="0"/>
              <a:pPr/>
              <a:t>2016/10/17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466A-20AA-486B-A4A1-34F28EF556F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786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C57EC-2176-4F6D-BF5E-FB16C335563D}" type="slidenum">
              <a:rPr lang="en-ZA" smtClean="0">
                <a:solidFill>
                  <a:prstClr val="black"/>
                </a:solidFill>
              </a:rPr>
              <a:pPr/>
              <a:t>24</a:t>
            </a:fld>
            <a:endParaRPr lang="en-ZA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58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AMET, CONSETETUR SADIPSCING ELITR, SED DIAM NONUMY 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Presenter </a:t>
            </a:r>
            <a:r>
              <a:rPr lang="en-US" dirty="0" smtClean="0"/>
              <a:t>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70608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957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068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here. Lorem ipsum </a:t>
            </a:r>
            <a:r>
              <a:rPr lang="en-ZA" dirty="0" err="1" smtClean="0"/>
              <a:t>dolor</a:t>
            </a:r>
            <a:r>
              <a:rPr lang="en-ZA" dirty="0" smtClean="0"/>
              <a:t> sit </a:t>
            </a:r>
            <a:r>
              <a:rPr lang="en-ZA" dirty="0" err="1" smtClean="0"/>
              <a:t>amet</a:t>
            </a:r>
            <a:r>
              <a:rPr lang="en-ZA" dirty="0" smtClean="0"/>
              <a:t>, </a:t>
            </a:r>
            <a:r>
              <a:rPr lang="en-ZA" dirty="0" err="1" smtClean="0"/>
              <a:t>consetetur</a:t>
            </a:r>
            <a:r>
              <a:rPr lang="en-ZA" dirty="0" smtClean="0"/>
              <a:t> </a:t>
            </a:r>
            <a:r>
              <a:rPr lang="en-ZA" dirty="0" err="1" smtClean="0"/>
              <a:t>sadipscing</a:t>
            </a:r>
            <a:r>
              <a:rPr lang="en-ZA" dirty="0" smtClean="0"/>
              <a:t> </a:t>
            </a:r>
            <a:r>
              <a:rPr lang="en-ZA" dirty="0" err="1" smtClean="0"/>
              <a:t>elitr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nonumy</a:t>
            </a:r>
            <a:r>
              <a:rPr lang="en-ZA" dirty="0" smtClean="0"/>
              <a:t> </a:t>
            </a:r>
            <a:r>
              <a:rPr lang="en-ZA" dirty="0" err="1" smtClean="0"/>
              <a:t>eirmod</a:t>
            </a:r>
            <a:r>
              <a:rPr lang="en-ZA" dirty="0" smtClean="0"/>
              <a:t> </a:t>
            </a:r>
            <a:r>
              <a:rPr lang="en-ZA" dirty="0" err="1" smtClean="0"/>
              <a:t>tempor</a:t>
            </a:r>
            <a:r>
              <a:rPr lang="en-ZA" dirty="0" smtClean="0"/>
              <a:t> </a:t>
            </a:r>
            <a:r>
              <a:rPr lang="en-ZA" dirty="0" err="1" smtClean="0"/>
              <a:t>invidunt</a:t>
            </a:r>
            <a:r>
              <a:rPr lang="en-ZA" dirty="0" smtClean="0"/>
              <a:t> </a:t>
            </a:r>
            <a:r>
              <a:rPr lang="en-ZA" dirty="0" err="1" smtClean="0"/>
              <a:t>ut</a:t>
            </a:r>
            <a:r>
              <a:rPr lang="en-ZA" dirty="0" smtClean="0"/>
              <a:t> </a:t>
            </a:r>
            <a:r>
              <a:rPr lang="en-ZA" dirty="0" err="1" smtClean="0"/>
              <a:t>labore</a:t>
            </a:r>
            <a:r>
              <a:rPr lang="en-ZA" dirty="0" smtClean="0"/>
              <a:t> et </a:t>
            </a:r>
            <a:r>
              <a:rPr lang="en-ZA" dirty="0" err="1" smtClean="0"/>
              <a:t>dolore</a:t>
            </a:r>
            <a:r>
              <a:rPr lang="en-ZA" dirty="0" smtClean="0"/>
              <a:t> magna </a:t>
            </a:r>
            <a:r>
              <a:rPr lang="en-ZA" dirty="0" err="1" smtClean="0"/>
              <a:t>aliquyam</a:t>
            </a:r>
            <a:r>
              <a:rPr lang="en-ZA" dirty="0" smtClean="0"/>
              <a:t> </a:t>
            </a:r>
            <a:r>
              <a:rPr lang="en-ZA" dirty="0" err="1" smtClean="0"/>
              <a:t>erat</a:t>
            </a:r>
            <a:r>
              <a:rPr lang="en-ZA" dirty="0" smtClean="0"/>
              <a:t>, </a:t>
            </a:r>
            <a:r>
              <a:rPr lang="en-ZA" dirty="0" err="1" smtClean="0"/>
              <a:t>sed</a:t>
            </a:r>
            <a:r>
              <a:rPr lang="en-ZA" dirty="0" smtClean="0"/>
              <a:t> </a:t>
            </a:r>
            <a:r>
              <a:rPr lang="en-ZA" dirty="0" err="1" smtClean="0"/>
              <a:t>diam</a:t>
            </a:r>
            <a:r>
              <a:rPr lang="en-ZA" dirty="0" smtClean="0"/>
              <a:t> </a:t>
            </a:r>
            <a:r>
              <a:rPr lang="en-ZA" dirty="0" err="1" smtClean="0"/>
              <a:t>voluptua</a:t>
            </a:r>
            <a:r>
              <a:rPr lang="en-ZA" dirty="0" smtClean="0"/>
              <a:t>. At </a:t>
            </a:r>
            <a:r>
              <a:rPr lang="en-ZA" dirty="0" err="1" smtClean="0"/>
              <a:t>vero</a:t>
            </a:r>
            <a:r>
              <a:rPr lang="en-ZA" dirty="0" smtClean="0"/>
              <a:t> </a:t>
            </a:r>
            <a:r>
              <a:rPr lang="en-ZA" dirty="0" err="1" smtClean="0"/>
              <a:t>eos</a:t>
            </a:r>
            <a:r>
              <a:rPr lang="en-ZA" dirty="0" smtClean="0"/>
              <a:t> et </a:t>
            </a:r>
            <a:r>
              <a:rPr lang="en-ZA" dirty="0" err="1" smtClean="0"/>
              <a:t>accusam</a:t>
            </a:r>
            <a:r>
              <a:rPr lang="en-ZA" dirty="0" smtClean="0"/>
              <a:t> et </a:t>
            </a:r>
            <a:r>
              <a:rPr lang="en-ZA" dirty="0" err="1" smtClean="0"/>
              <a:t>justo</a:t>
            </a:r>
            <a:r>
              <a:rPr lang="en-ZA" dirty="0" smtClean="0"/>
              <a:t> duo </a:t>
            </a:r>
            <a:r>
              <a:rPr lang="en-ZA" dirty="0" err="1" smtClean="0"/>
              <a:t>dolores</a:t>
            </a:r>
            <a:r>
              <a:rPr lang="en-ZA" dirty="0" smtClean="0"/>
              <a:t> et </a:t>
            </a:r>
            <a:r>
              <a:rPr lang="en-ZA" dirty="0" err="1" smtClean="0"/>
              <a:t>ea</a:t>
            </a:r>
            <a:r>
              <a:rPr lang="en-ZA" dirty="0" smtClean="0"/>
              <a:t> </a:t>
            </a:r>
            <a:r>
              <a:rPr lang="en-ZA" dirty="0" err="1" smtClean="0"/>
              <a:t>rebum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6939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533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976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1203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4468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8581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3332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3377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 smtClean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2874014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6153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GRAPH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0341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GIVE A HEADING TO THIS TABLE</a:t>
            </a:r>
            <a:endParaRPr lang="en-ZA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 smtClean="0"/>
              <a:t>Insert table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906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655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958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19649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2023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1515-71EB-4C0B-AD2A-53E2B92B81B5}" type="datetime1">
              <a:rPr lang="en-ZA" smtClean="0"/>
              <a:pPr>
                <a:defRPr/>
              </a:pPr>
              <a:t>2016/10/17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590B-F254-418F-BFA5-CC4DEFCC1AF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96814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2B0-A07C-4E8E-A468-A2FE0AE93501}" type="datetime1">
              <a:rPr lang="en-ZA" smtClean="0"/>
              <a:pPr>
                <a:defRPr/>
              </a:pPr>
              <a:t>2016/10/17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0B1E-989E-41EA-8455-178F421D40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076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Subheading inserted here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endParaRPr lang="en-Z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 Name and Surname</a:t>
            </a:r>
            <a:endParaRPr lang="en-ZA" dirty="0" smtClean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Presentation title inserted here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32767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Description of this section</a:t>
            </a:r>
            <a:endParaRPr lang="en-ZA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 smtClean="0"/>
              <a:t>SECTION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2855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88509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LONG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At </a:t>
            </a:r>
            <a:r>
              <a:rPr lang="en-US" dirty="0" err="1" smtClean="0"/>
              <a:t>vero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et </a:t>
            </a:r>
            <a:r>
              <a:rPr lang="en-US" dirty="0" err="1" smtClean="0"/>
              <a:t>accusam</a:t>
            </a:r>
            <a:r>
              <a:rPr lang="en-US" dirty="0" smtClean="0"/>
              <a:t> et </a:t>
            </a:r>
            <a:r>
              <a:rPr lang="en-US" dirty="0" err="1" smtClean="0"/>
              <a:t>justo</a:t>
            </a:r>
            <a:r>
              <a:rPr lang="en-US" dirty="0" smtClean="0"/>
              <a:t> duo </a:t>
            </a:r>
            <a:r>
              <a:rPr lang="en-US" dirty="0" err="1" smtClean="0"/>
              <a:t>dolores</a:t>
            </a:r>
            <a:r>
              <a:rPr lang="en-US" dirty="0" smtClean="0"/>
              <a:t> et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rebum</a:t>
            </a:r>
            <a:r>
              <a:rPr lang="en-US" dirty="0" smtClean="0"/>
              <a:t>. Stet </a:t>
            </a:r>
            <a:r>
              <a:rPr lang="en-US" dirty="0" err="1" smtClean="0"/>
              <a:t>clita</a:t>
            </a:r>
            <a:r>
              <a:rPr lang="en-US" dirty="0" smtClean="0"/>
              <a:t> </a:t>
            </a:r>
            <a:r>
              <a:rPr lang="en-US" dirty="0" err="1" smtClean="0"/>
              <a:t>kasd</a:t>
            </a:r>
            <a:r>
              <a:rPr lang="en-US" dirty="0" smtClean="0"/>
              <a:t> </a:t>
            </a:r>
            <a:r>
              <a:rPr lang="en-US" dirty="0" err="1" smtClean="0"/>
              <a:t>gubergren</a:t>
            </a:r>
            <a:r>
              <a:rPr lang="en-US" dirty="0" smtClean="0"/>
              <a:t>, no sea </a:t>
            </a:r>
            <a:r>
              <a:rPr lang="en-US" dirty="0" err="1" smtClean="0"/>
              <a:t>takimata</a:t>
            </a:r>
            <a:r>
              <a:rPr lang="en-US" dirty="0" smtClean="0"/>
              <a:t> </a:t>
            </a:r>
            <a:r>
              <a:rPr lang="en-US" dirty="0" err="1" smtClean="0"/>
              <a:t>sanctus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Lorem ipsum dolor sit </a:t>
            </a:r>
            <a:r>
              <a:rPr lang="en-US" dirty="0" err="1" smtClean="0"/>
              <a:t>amet</a:t>
            </a:r>
            <a:r>
              <a:rPr lang="en-US" dirty="0" smtClean="0"/>
              <a:t>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100695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36615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SHORT QUOTE SLIDE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nonumy</a:t>
            </a:r>
            <a:r>
              <a:rPr lang="en-US" dirty="0" smtClean="0"/>
              <a:t> </a:t>
            </a:r>
            <a:r>
              <a:rPr lang="en-US" dirty="0" err="1" smtClean="0"/>
              <a:t>eirmod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aliquyam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voluptua</a:t>
            </a:r>
            <a:r>
              <a:rPr lang="en-US" dirty="0" smtClean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Source: Lorem Ipsum Dolor Sit</a:t>
            </a: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xmlns="" val="6857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 smtClean="0"/>
              <a:t>Insert icon(s)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HEADING GOES HERE 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 smtClean="0"/>
              <a:t>Short description with a xx% goes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8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0071"/>
            <a:ext cx="9144000" cy="657929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73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0" r:id="rId9"/>
    <p:sldLayoutId id="2147483668" r:id="rId10"/>
    <p:sldLayoutId id="2147483669" r:id="rId11"/>
    <p:sldLayoutId id="2147483670" r:id="rId12"/>
    <p:sldLayoutId id="2147483674" r:id="rId13"/>
    <p:sldLayoutId id="2147483673" r:id="rId14"/>
    <p:sldLayoutId id="2147483671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  <p:sldLayoutId id="2147483682" r:id="rId22"/>
    <p:sldLayoutId id="2147483677" r:id="rId23"/>
    <p:sldLayoutId id="2147483672" r:id="rId24"/>
    <p:sldLayoutId id="2147483675" r:id="rId25"/>
    <p:sldLayoutId id="2147483676" r:id="rId26"/>
    <p:sldLayoutId id="2147483685" r:id="rId27"/>
    <p:sldLayoutId id="2147483686" r:id="rId2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7847" y="260648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ZA" sz="2400" dirty="0" smtClean="0">
                <a:solidFill>
                  <a:schemeClr val="bg1"/>
                </a:solidFill>
                <a:cs typeface="Arial" pitchFamily="34" charset="0"/>
              </a:rPr>
              <a:t>Statistics, A conduit of Trust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80" name="Rectangle 2"/>
          <p:cNvSpPr txBox="1">
            <a:spLocks noChangeArrowheads="1"/>
          </p:cNvSpPr>
          <p:nvPr/>
        </p:nvSpPr>
        <p:spPr bwMode="auto">
          <a:xfrm>
            <a:off x="5796136" y="4828694"/>
            <a:ext cx="316835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Dr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Pali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Lehohla</a:t>
            </a:r>
            <a:endParaRPr lang="en-US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r" eaLnBrk="0" hangingPunct="0"/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Statistician-General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4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538541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Pali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Lehohla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Statistician-General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80520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Statistics a Conduit of Trust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9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4012838646"/>
              </p:ext>
            </p:extLst>
          </p:nvPr>
        </p:nvGraphicFramePr>
        <p:xfrm>
          <a:off x="2555776" y="684219"/>
          <a:ext cx="63007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3"/>
          <p:cNvSpPr txBox="1">
            <a:spLocks/>
          </p:cNvSpPr>
          <p:nvPr/>
        </p:nvSpPr>
        <p:spPr>
          <a:xfrm>
            <a:off x="164258" y="1052736"/>
            <a:ext cx="2808312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Increasing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Trust in Statistics 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10</a:t>
            </a:fld>
            <a:endParaRPr lang="en-ZA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1760" y="684219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3137222" y="4887639"/>
            <a:ext cx="230015" cy="679450"/>
          </a:xfrm>
          <a:custGeom>
            <a:avLst/>
            <a:gdLst/>
            <a:ahLst/>
            <a:cxnLst>
              <a:cxn ang="0">
                <a:pos x="134" y="57"/>
              </a:cxn>
              <a:cxn ang="0">
                <a:pos x="129" y="76"/>
              </a:cxn>
              <a:cxn ang="0">
                <a:pos x="118" y="90"/>
              </a:cxn>
              <a:cxn ang="0">
                <a:pos x="103" y="97"/>
              </a:cxn>
              <a:cxn ang="0">
                <a:pos x="87" y="97"/>
              </a:cxn>
              <a:cxn ang="0">
                <a:pos x="75" y="90"/>
              </a:cxn>
              <a:cxn ang="0">
                <a:pos x="63" y="76"/>
              </a:cxn>
              <a:cxn ang="0">
                <a:pos x="59" y="57"/>
              </a:cxn>
              <a:cxn ang="0">
                <a:pos x="59" y="41"/>
              </a:cxn>
              <a:cxn ang="0">
                <a:pos x="63" y="22"/>
              </a:cxn>
              <a:cxn ang="0">
                <a:pos x="75" y="10"/>
              </a:cxn>
              <a:cxn ang="0">
                <a:pos x="87" y="0"/>
              </a:cxn>
              <a:cxn ang="0">
                <a:pos x="103" y="0"/>
              </a:cxn>
              <a:cxn ang="0">
                <a:pos x="118" y="10"/>
              </a:cxn>
              <a:cxn ang="0">
                <a:pos x="129" y="22"/>
              </a:cxn>
              <a:cxn ang="0">
                <a:pos x="134" y="41"/>
              </a:cxn>
              <a:cxn ang="0">
                <a:pos x="137" y="48"/>
              </a:cxn>
              <a:cxn ang="0">
                <a:pos x="191" y="341"/>
              </a:cxn>
              <a:cxn ang="0">
                <a:pos x="181" y="352"/>
              </a:cxn>
              <a:cxn ang="0">
                <a:pos x="165" y="352"/>
              </a:cxn>
              <a:cxn ang="0">
                <a:pos x="158" y="341"/>
              </a:cxn>
              <a:cxn ang="0">
                <a:pos x="158" y="173"/>
              </a:cxn>
              <a:cxn ang="0">
                <a:pos x="146" y="553"/>
              </a:cxn>
              <a:cxn ang="0">
                <a:pos x="141" y="572"/>
              </a:cxn>
              <a:cxn ang="0">
                <a:pos x="125" y="577"/>
              </a:cxn>
              <a:cxn ang="0">
                <a:pos x="108" y="572"/>
              </a:cxn>
              <a:cxn ang="0">
                <a:pos x="103" y="553"/>
              </a:cxn>
              <a:cxn ang="0">
                <a:pos x="92" y="329"/>
              </a:cxn>
              <a:cxn ang="0">
                <a:pos x="87" y="565"/>
              </a:cxn>
              <a:cxn ang="0">
                <a:pos x="77" y="577"/>
              </a:cxn>
              <a:cxn ang="0">
                <a:pos x="59" y="577"/>
              </a:cxn>
              <a:cxn ang="0">
                <a:pos x="47" y="565"/>
              </a:cxn>
              <a:cxn ang="0">
                <a:pos x="44" y="173"/>
              </a:cxn>
              <a:cxn ang="0">
                <a:pos x="37" y="331"/>
              </a:cxn>
              <a:cxn ang="0">
                <a:pos x="33" y="350"/>
              </a:cxn>
              <a:cxn ang="0">
                <a:pos x="18" y="355"/>
              </a:cxn>
              <a:cxn ang="0">
                <a:pos x="4" y="350"/>
              </a:cxn>
              <a:cxn ang="0">
                <a:pos x="0" y="331"/>
              </a:cxn>
              <a:cxn ang="0">
                <a:pos x="0" y="140"/>
              </a:cxn>
              <a:cxn ang="0">
                <a:pos x="7" y="121"/>
              </a:cxn>
              <a:cxn ang="0">
                <a:pos x="18" y="109"/>
              </a:cxn>
              <a:cxn ang="0">
                <a:pos x="40" y="107"/>
              </a:cxn>
              <a:cxn ang="0">
                <a:pos x="141" y="104"/>
              </a:cxn>
              <a:cxn ang="0">
                <a:pos x="163" y="107"/>
              </a:cxn>
              <a:cxn ang="0">
                <a:pos x="179" y="116"/>
              </a:cxn>
              <a:cxn ang="0">
                <a:pos x="191" y="128"/>
              </a:cxn>
              <a:cxn ang="0">
                <a:pos x="193" y="149"/>
              </a:cxn>
              <a:cxn ang="0">
                <a:pos x="193" y="331"/>
              </a:cxn>
            </a:cxnLst>
            <a:rect l="0" t="0" r="r" b="b"/>
            <a:pathLst>
              <a:path w="193" h="577">
                <a:moveTo>
                  <a:pt x="137" y="48"/>
                </a:moveTo>
                <a:lnTo>
                  <a:pt x="134" y="57"/>
                </a:lnTo>
                <a:lnTo>
                  <a:pt x="129" y="67"/>
                </a:lnTo>
                <a:lnTo>
                  <a:pt x="129" y="76"/>
                </a:lnTo>
                <a:lnTo>
                  <a:pt x="125" y="83"/>
                </a:lnTo>
                <a:lnTo>
                  <a:pt x="118" y="90"/>
                </a:lnTo>
                <a:lnTo>
                  <a:pt x="111" y="95"/>
                </a:lnTo>
                <a:lnTo>
                  <a:pt x="103" y="97"/>
                </a:lnTo>
                <a:lnTo>
                  <a:pt x="96" y="100"/>
                </a:lnTo>
                <a:lnTo>
                  <a:pt x="87" y="97"/>
                </a:lnTo>
                <a:lnTo>
                  <a:pt x="80" y="95"/>
                </a:lnTo>
                <a:lnTo>
                  <a:pt x="75" y="90"/>
                </a:lnTo>
                <a:lnTo>
                  <a:pt x="66" y="83"/>
                </a:lnTo>
                <a:lnTo>
                  <a:pt x="63" y="76"/>
                </a:lnTo>
                <a:lnTo>
                  <a:pt x="61" y="67"/>
                </a:lnTo>
                <a:lnTo>
                  <a:pt x="59" y="57"/>
                </a:lnTo>
                <a:lnTo>
                  <a:pt x="59" y="48"/>
                </a:lnTo>
                <a:lnTo>
                  <a:pt x="59" y="41"/>
                </a:lnTo>
                <a:lnTo>
                  <a:pt x="61" y="29"/>
                </a:lnTo>
                <a:lnTo>
                  <a:pt x="63" y="22"/>
                </a:lnTo>
                <a:lnTo>
                  <a:pt x="66" y="15"/>
                </a:lnTo>
                <a:lnTo>
                  <a:pt x="75" y="10"/>
                </a:lnTo>
                <a:lnTo>
                  <a:pt x="80" y="5"/>
                </a:lnTo>
                <a:lnTo>
                  <a:pt x="87" y="0"/>
                </a:lnTo>
                <a:lnTo>
                  <a:pt x="96" y="0"/>
                </a:lnTo>
                <a:lnTo>
                  <a:pt x="103" y="0"/>
                </a:lnTo>
                <a:lnTo>
                  <a:pt x="111" y="5"/>
                </a:lnTo>
                <a:lnTo>
                  <a:pt x="118" y="10"/>
                </a:lnTo>
                <a:lnTo>
                  <a:pt x="125" y="15"/>
                </a:lnTo>
                <a:lnTo>
                  <a:pt x="129" y="22"/>
                </a:lnTo>
                <a:lnTo>
                  <a:pt x="129" y="29"/>
                </a:lnTo>
                <a:lnTo>
                  <a:pt x="134" y="41"/>
                </a:lnTo>
                <a:lnTo>
                  <a:pt x="137" y="48"/>
                </a:lnTo>
                <a:lnTo>
                  <a:pt x="137" y="48"/>
                </a:lnTo>
                <a:close/>
                <a:moveTo>
                  <a:pt x="193" y="331"/>
                </a:moveTo>
                <a:lnTo>
                  <a:pt x="191" y="341"/>
                </a:lnTo>
                <a:lnTo>
                  <a:pt x="186" y="350"/>
                </a:lnTo>
                <a:lnTo>
                  <a:pt x="181" y="352"/>
                </a:lnTo>
                <a:lnTo>
                  <a:pt x="174" y="355"/>
                </a:lnTo>
                <a:lnTo>
                  <a:pt x="165" y="352"/>
                </a:lnTo>
                <a:lnTo>
                  <a:pt x="160" y="350"/>
                </a:lnTo>
                <a:lnTo>
                  <a:pt x="158" y="341"/>
                </a:lnTo>
                <a:lnTo>
                  <a:pt x="158" y="331"/>
                </a:lnTo>
                <a:lnTo>
                  <a:pt x="158" y="173"/>
                </a:lnTo>
                <a:lnTo>
                  <a:pt x="146" y="173"/>
                </a:lnTo>
                <a:lnTo>
                  <a:pt x="146" y="553"/>
                </a:lnTo>
                <a:lnTo>
                  <a:pt x="144" y="565"/>
                </a:lnTo>
                <a:lnTo>
                  <a:pt x="141" y="572"/>
                </a:lnTo>
                <a:lnTo>
                  <a:pt x="134" y="577"/>
                </a:lnTo>
                <a:lnTo>
                  <a:pt x="125" y="577"/>
                </a:lnTo>
                <a:lnTo>
                  <a:pt x="113" y="577"/>
                </a:lnTo>
                <a:lnTo>
                  <a:pt x="108" y="572"/>
                </a:lnTo>
                <a:lnTo>
                  <a:pt x="103" y="565"/>
                </a:lnTo>
                <a:lnTo>
                  <a:pt x="103" y="553"/>
                </a:lnTo>
                <a:lnTo>
                  <a:pt x="103" y="329"/>
                </a:lnTo>
                <a:lnTo>
                  <a:pt x="92" y="329"/>
                </a:lnTo>
                <a:lnTo>
                  <a:pt x="92" y="553"/>
                </a:lnTo>
                <a:lnTo>
                  <a:pt x="87" y="565"/>
                </a:lnTo>
                <a:lnTo>
                  <a:pt x="85" y="572"/>
                </a:lnTo>
                <a:lnTo>
                  <a:pt x="77" y="577"/>
                </a:lnTo>
                <a:lnTo>
                  <a:pt x="66" y="577"/>
                </a:lnTo>
                <a:lnTo>
                  <a:pt x="59" y="577"/>
                </a:lnTo>
                <a:lnTo>
                  <a:pt x="52" y="572"/>
                </a:lnTo>
                <a:lnTo>
                  <a:pt x="47" y="565"/>
                </a:lnTo>
                <a:lnTo>
                  <a:pt x="44" y="553"/>
                </a:lnTo>
                <a:lnTo>
                  <a:pt x="44" y="173"/>
                </a:lnTo>
                <a:lnTo>
                  <a:pt x="37" y="173"/>
                </a:lnTo>
                <a:lnTo>
                  <a:pt x="37" y="331"/>
                </a:lnTo>
                <a:lnTo>
                  <a:pt x="37" y="341"/>
                </a:lnTo>
                <a:lnTo>
                  <a:pt x="33" y="350"/>
                </a:lnTo>
                <a:lnTo>
                  <a:pt x="28" y="352"/>
                </a:lnTo>
                <a:lnTo>
                  <a:pt x="18" y="355"/>
                </a:lnTo>
                <a:lnTo>
                  <a:pt x="11" y="352"/>
                </a:lnTo>
                <a:lnTo>
                  <a:pt x="4" y="350"/>
                </a:lnTo>
                <a:lnTo>
                  <a:pt x="0" y="341"/>
                </a:lnTo>
                <a:lnTo>
                  <a:pt x="0" y="331"/>
                </a:lnTo>
                <a:lnTo>
                  <a:pt x="0" y="149"/>
                </a:lnTo>
                <a:lnTo>
                  <a:pt x="0" y="140"/>
                </a:lnTo>
                <a:lnTo>
                  <a:pt x="4" y="128"/>
                </a:lnTo>
                <a:lnTo>
                  <a:pt x="7" y="121"/>
                </a:lnTo>
                <a:lnTo>
                  <a:pt x="14" y="116"/>
                </a:lnTo>
                <a:lnTo>
                  <a:pt x="18" y="109"/>
                </a:lnTo>
                <a:lnTo>
                  <a:pt x="30" y="107"/>
                </a:lnTo>
                <a:lnTo>
                  <a:pt x="40" y="107"/>
                </a:lnTo>
                <a:lnTo>
                  <a:pt x="49" y="104"/>
                </a:lnTo>
                <a:lnTo>
                  <a:pt x="141" y="104"/>
                </a:lnTo>
                <a:lnTo>
                  <a:pt x="155" y="107"/>
                </a:lnTo>
                <a:lnTo>
                  <a:pt x="163" y="107"/>
                </a:lnTo>
                <a:lnTo>
                  <a:pt x="172" y="109"/>
                </a:lnTo>
                <a:lnTo>
                  <a:pt x="179" y="116"/>
                </a:lnTo>
                <a:lnTo>
                  <a:pt x="184" y="121"/>
                </a:lnTo>
                <a:lnTo>
                  <a:pt x="191" y="128"/>
                </a:lnTo>
                <a:lnTo>
                  <a:pt x="191" y="140"/>
                </a:lnTo>
                <a:lnTo>
                  <a:pt x="193" y="149"/>
                </a:lnTo>
                <a:lnTo>
                  <a:pt x="193" y="331"/>
                </a:lnTo>
                <a:lnTo>
                  <a:pt x="193" y="3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2843808" y="4797152"/>
            <a:ext cx="242990" cy="679449"/>
          </a:xfrm>
          <a:custGeom>
            <a:avLst/>
            <a:gdLst/>
            <a:ahLst/>
            <a:cxnLst>
              <a:cxn ang="0">
                <a:pos x="113" y="50"/>
              </a:cxn>
              <a:cxn ang="0">
                <a:pos x="108" y="62"/>
              </a:cxn>
              <a:cxn ang="0">
                <a:pos x="99" y="74"/>
              </a:cxn>
              <a:cxn ang="0">
                <a:pos x="89" y="78"/>
              </a:cxn>
              <a:cxn ang="0">
                <a:pos x="75" y="78"/>
              </a:cxn>
              <a:cxn ang="0">
                <a:pos x="63" y="74"/>
              </a:cxn>
              <a:cxn ang="0">
                <a:pos x="54" y="62"/>
              </a:cxn>
              <a:cxn ang="0">
                <a:pos x="49" y="50"/>
              </a:cxn>
              <a:cxn ang="0">
                <a:pos x="49" y="33"/>
              </a:cxn>
              <a:cxn ang="0">
                <a:pos x="54" y="22"/>
              </a:cxn>
              <a:cxn ang="0">
                <a:pos x="63" y="10"/>
              </a:cxn>
              <a:cxn ang="0">
                <a:pos x="75" y="3"/>
              </a:cxn>
              <a:cxn ang="0">
                <a:pos x="89" y="3"/>
              </a:cxn>
              <a:cxn ang="0">
                <a:pos x="99" y="10"/>
              </a:cxn>
              <a:cxn ang="0">
                <a:pos x="108" y="22"/>
              </a:cxn>
              <a:cxn ang="0">
                <a:pos x="113" y="33"/>
              </a:cxn>
              <a:cxn ang="0">
                <a:pos x="113" y="41"/>
              </a:cxn>
              <a:cxn ang="0">
                <a:pos x="125" y="312"/>
              </a:cxn>
              <a:cxn ang="0">
                <a:pos x="122" y="456"/>
              </a:cxn>
              <a:cxn ang="0">
                <a:pos x="113" y="466"/>
              </a:cxn>
              <a:cxn ang="0">
                <a:pos x="96" y="466"/>
              </a:cxn>
              <a:cxn ang="0">
                <a:pos x="89" y="456"/>
              </a:cxn>
              <a:cxn ang="0">
                <a:pos x="87" y="312"/>
              </a:cxn>
              <a:cxn ang="0">
                <a:pos x="77" y="449"/>
              </a:cxn>
              <a:cxn ang="0">
                <a:pos x="73" y="461"/>
              </a:cxn>
              <a:cxn ang="0">
                <a:pos x="59" y="466"/>
              </a:cxn>
              <a:cxn ang="0">
                <a:pos x="44" y="461"/>
              </a:cxn>
              <a:cxn ang="0">
                <a:pos x="40" y="449"/>
              </a:cxn>
              <a:cxn ang="0">
                <a:pos x="0" y="312"/>
              </a:cxn>
              <a:cxn ang="0">
                <a:pos x="40" y="123"/>
              </a:cxn>
              <a:cxn ang="0">
                <a:pos x="33" y="211"/>
              </a:cxn>
              <a:cxn ang="0">
                <a:pos x="28" y="225"/>
              </a:cxn>
              <a:cxn ang="0">
                <a:pos x="16" y="230"/>
              </a:cxn>
              <a:cxn ang="0">
                <a:pos x="4" y="225"/>
              </a:cxn>
              <a:cxn ang="0">
                <a:pos x="2" y="211"/>
              </a:cxn>
              <a:cxn ang="0">
                <a:pos x="2" y="114"/>
              </a:cxn>
              <a:cxn ang="0">
                <a:pos x="7" y="100"/>
              </a:cxn>
              <a:cxn ang="0">
                <a:pos x="16" y="90"/>
              </a:cxn>
              <a:cxn ang="0">
                <a:pos x="33" y="85"/>
              </a:cxn>
              <a:cxn ang="0">
                <a:pos x="120" y="83"/>
              </a:cxn>
              <a:cxn ang="0">
                <a:pos x="137" y="88"/>
              </a:cxn>
              <a:cxn ang="0">
                <a:pos x="151" y="93"/>
              </a:cxn>
              <a:cxn ang="0">
                <a:pos x="158" y="107"/>
              </a:cxn>
              <a:cxn ang="0">
                <a:pos x="160" y="123"/>
              </a:cxn>
              <a:cxn ang="0">
                <a:pos x="160" y="218"/>
              </a:cxn>
              <a:cxn ang="0">
                <a:pos x="151" y="230"/>
              </a:cxn>
              <a:cxn ang="0">
                <a:pos x="139" y="230"/>
              </a:cxn>
              <a:cxn ang="0">
                <a:pos x="132" y="218"/>
              </a:cxn>
              <a:cxn ang="0">
                <a:pos x="129" y="123"/>
              </a:cxn>
              <a:cxn ang="0">
                <a:pos x="125" y="218"/>
              </a:cxn>
              <a:cxn ang="0">
                <a:pos x="163" y="312"/>
              </a:cxn>
            </a:cxnLst>
            <a:rect l="0" t="0" r="r" b="b"/>
            <a:pathLst>
              <a:path w="163" h="466">
                <a:moveTo>
                  <a:pt x="113" y="41"/>
                </a:moveTo>
                <a:lnTo>
                  <a:pt x="113" y="50"/>
                </a:lnTo>
                <a:lnTo>
                  <a:pt x="111" y="55"/>
                </a:lnTo>
                <a:lnTo>
                  <a:pt x="108" y="62"/>
                </a:lnTo>
                <a:lnTo>
                  <a:pt x="106" y="69"/>
                </a:lnTo>
                <a:lnTo>
                  <a:pt x="99" y="74"/>
                </a:lnTo>
                <a:lnTo>
                  <a:pt x="94" y="76"/>
                </a:lnTo>
                <a:lnTo>
                  <a:pt x="89" y="78"/>
                </a:lnTo>
                <a:lnTo>
                  <a:pt x="82" y="81"/>
                </a:lnTo>
                <a:lnTo>
                  <a:pt x="75" y="78"/>
                </a:lnTo>
                <a:lnTo>
                  <a:pt x="68" y="76"/>
                </a:lnTo>
                <a:lnTo>
                  <a:pt x="63" y="74"/>
                </a:lnTo>
                <a:lnTo>
                  <a:pt x="59" y="69"/>
                </a:lnTo>
                <a:lnTo>
                  <a:pt x="54" y="62"/>
                </a:lnTo>
                <a:lnTo>
                  <a:pt x="52" y="55"/>
                </a:lnTo>
                <a:lnTo>
                  <a:pt x="49" y="50"/>
                </a:lnTo>
                <a:lnTo>
                  <a:pt x="49" y="41"/>
                </a:lnTo>
                <a:lnTo>
                  <a:pt x="49" y="33"/>
                </a:lnTo>
                <a:lnTo>
                  <a:pt x="52" y="26"/>
                </a:lnTo>
                <a:lnTo>
                  <a:pt x="54" y="22"/>
                </a:lnTo>
                <a:lnTo>
                  <a:pt x="59" y="15"/>
                </a:lnTo>
                <a:lnTo>
                  <a:pt x="63" y="10"/>
                </a:lnTo>
                <a:lnTo>
                  <a:pt x="68" y="5"/>
                </a:lnTo>
                <a:lnTo>
                  <a:pt x="75" y="3"/>
                </a:lnTo>
                <a:lnTo>
                  <a:pt x="82" y="0"/>
                </a:lnTo>
                <a:lnTo>
                  <a:pt x="89" y="3"/>
                </a:lnTo>
                <a:lnTo>
                  <a:pt x="94" y="5"/>
                </a:lnTo>
                <a:lnTo>
                  <a:pt x="99" y="10"/>
                </a:lnTo>
                <a:lnTo>
                  <a:pt x="106" y="15"/>
                </a:lnTo>
                <a:lnTo>
                  <a:pt x="108" y="22"/>
                </a:lnTo>
                <a:lnTo>
                  <a:pt x="111" y="26"/>
                </a:lnTo>
                <a:lnTo>
                  <a:pt x="113" y="33"/>
                </a:lnTo>
                <a:lnTo>
                  <a:pt x="113" y="41"/>
                </a:lnTo>
                <a:lnTo>
                  <a:pt x="113" y="41"/>
                </a:lnTo>
                <a:close/>
                <a:moveTo>
                  <a:pt x="163" y="312"/>
                </a:moveTo>
                <a:lnTo>
                  <a:pt x="125" y="312"/>
                </a:lnTo>
                <a:lnTo>
                  <a:pt x="125" y="449"/>
                </a:lnTo>
                <a:lnTo>
                  <a:pt x="122" y="456"/>
                </a:lnTo>
                <a:lnTo>
                  <a:pt x="120" y="461"/>
                </a:lnTo>
                <a:lnTo>
                  <a:pt x="113" y="466"/>
                </a:lnTo>
                <a:lnTo>
                  <a:pt x="106" y="466"/>
                </a:lnTo>
                <a:lnTo>
                  <a:pt x="96" y="466"/>
                </a:lnTo>
                <a:lnTo>
                  <a:pt x="89" y="461"/>
                </a:lnTo>
                <a:lnTo>
                  <a:pt x="89" y="456"/>
                </a:lnTo>
                <a:lnTo>
                  <a:pt x="87" y="449"/>
                </a:lnTo>
                <a:lnTo>
                  <a:pt x="87" y="312"/>
                </a:lnTo>
                <a:lnTo>
                  <a:pt x="77" y="312"/>
                </a:lnTo>
                <a:lnTo>
                  <a:pt x="77" y="449"/>
                </a:lnTo>
                <a:lnTo>
                  <a:pt x="75" y="456"/>
                </a:lnTo>
                <a:lnTo>
                  <a:pt x="73" y="461"/>
                </a:lnTo>
                <a:lnTo>
                  <a:pt x="66" y="466"/>
                </a:lnTo>
                <a:lnTo>
                  <a:pt x="59" y="466"/>
                </a:lnTo>
                <a:lnTo>
                  <a:pt x="49" y="466"/>
                </a:lnTo>
                <a:lnTo>
                  <a:pt x="44" y="461"/>
                </a:lnTo>
                <a:lnTo>
                  <a:pt x="40" y="456"/>
                </a:lnTo>
                <a:lnTo>
                  <a:pt x="40" y="449"/>
                </a:lnTo>
                <a:lnTo>
                  <a:pt x="40" y="312"/>
                </a:lnTo>
                <a:lnTo>
                  <a:pt x="0" y="312"/>
                </a:lnTo>
                <a:lnTo>
                  <a:pt x="40" y="218"/>
                </a:lnTo>
                <a:lnTo>
                  <a:pt x="40" y="123"/>
                </a:lnTo>
                <a:lnTo>
                  <a:pt x="33" y="123"/>
                </a:lnTo>
                <a:lnTo>
                  <a:pt x="33" y="211"/>
                </a:lnTo>
                <a:lnTo>
                  <a:pt x="30" y="218"/>
                </a:lnTo>
                <a:lnTo>
                  <a:pt x="28" y="225"/>
                </a:lnTo>
                <a:lnTo>
                  <a:pt x="23" y="230"/>
                </a:lnTo>
                <a:lnTo>
                  <a:pt x="16" y="230"/>
                </a:lnTo>
                <a:lnTo>
                  <a:pt x="11" y="230"/>
                </a:lnTo>
                <a:lnTo>
                  <a:pt x="4" y="225"/>
                </a:lnTo>
                <a:lnTo>
                  <a:pt x="2" y="218"/>
                </a:lnTo>
                <a:lnTo>
                  <a:pt x="2" y="211"/>
                </a:lnTo>
                <a:lnTo>
                  <a:pt x="2" y="123"/>
                </a:lnTo>
                <a:lnTo>
                  <a:pt x="2" y="114"/>
                </a:lnTo>
                <a:lnTo>
                  <a:pt x="4" y="107"/>
                </a:lnTo>
                <a:lnTo>
                  <a:pt x="7" y="100"/>
                </a:lnTo>
                <a:lnTo>
                  <a:pt x="11" y="93"/>
                </a:lnTo>
                <a:lnTo>
                  <a:pt x="16" y="90"/>
                </a:lnTo>
                <a:lnTo>
                  <a:pt x="23" y="88"/>
                </a:lnTo>
                <a:lnTo>
                  <a:pt x="33" y="85"/>
                </a:lnTo>
                <a:lnTo>
                  <a:pt x="42" y="83"/>
                </a:lnTo>
                <a:lnTo>
                  <a:pt x="120" y="83"/>
                </a:lnTo>
                <a:lnTo>
                  <a:pt x="129" y="85"/>
                </a:lnTo>
                <a:lnTo>
                  <a:pt x="137" y="88"/>
                </a:lnTo>
                <a:lnTo>
                  <a:pt x="146" y="90"/>
                </a:lnTo>
                <a:lnTo>
                  <a:pt x="151" y="93"/>
                </a:lnTo>
                <a:lnTo>
                  <a:pt x="155" y="100"/>
                </a:lnTo>
                <a:lnTo>
                  <a:pt x="158" y="107"/>
                </a:lnTo>
                <a:lnTo>
                  <a:pt x="160" y="114"/>
                </a:lnTo>
                <a:lnTo>
                  <a:pt x="160" y="123"/>
                </a:lnTo>
                <a:lnTo>
                  <a:pt x="160" y="211"/>
                </a:lnTo>
                <a:lnTo>
                  <a:pt x="160" y="218"/>
                </a:lnTo>
                <a:lnTo>
                  <a:pt x="158" y="225"/>
                </a:lnTo>
                <a:lnTo>
                  <a:pt x="151" y="230"/>
                </a:lnTo>
                <a:lnTo>
                  <a:pt x="146" y="230"/>
                </a:lnTo>
                <a:lnTo>
                  <a:pt x="139" y="230"/>
                </a:lnTo>
                <a:lnTo>
                  <a:pt x="134" y="225"/>
                </a:lnTo>
                <a:lnTo>
                  <a:pt x="132" y="218"/>
                </a:lnTo>
                <a:lnTo>
                  <a:pt x="129" y="211"/>
                </a:lnTo>
                <a:lnTo>
                  <a:pt x="129" y="123"/>
                </a:lnTo>
                <a:lnTo>
                  <a:pt x="125" y="123"/>
                </a:lnTo>
                <a:lnTo>
                  <a:pt x="125" y="218"/>
                </a:lnTo>
                <a:lnTo>
                  <a:pt x="163" y="312"/>
                </a:lnTo>
                <a:lnTo>
                  <a:pt x="163" y="3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" name="Picture 2" descr="C:\Users\Celiadk\Documents\GroupWise\icon pc no border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272" y="3691536"/>
            <a:ext cx="746612" cy="529551"/>
          </a:xfrm>
          <a:prstGeom prst="rect">
            <a:avLst/>
          </a:prstGeom>
          <a:noFill/>
          <a:extLst/>
        </p:spPr>
      </p:pic>
      <p:pic>
        <p:nvPicPr>
          <p:cNvPr id="21" name="Picture 2" descr="C:\Users\Celiadk\AppData\Local\Temp\XPgrpwise\icon graph no border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552" y="1196635"/>
            <a:ext cx="584482" cy="57629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41485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>
            <a:spLocks/>
          </p:cNvSpPr>
          <p:nvPr/>
        </p:nvSpPr>
        <p:spPr>
          <a:xfrm>
            <a:off x="164258" y="1052736"/>
            <a:ext cx="2808312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Capable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Organisation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11</a:t>
            </a:fld>
            <a:endParaRPr lang="en-ZA" sz="12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709961799"/>
              </p:ext>
            </p:extLst>
          </p:nvPr>
        </p:nvGraphicFramePr>
        <p:xfrm>
          <a:off x="2400291" y="692696"/>
          <a:ext cx="665706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293"/>
          <p:cNvSpPr>
            <a:spLocks noEditPoints="1"/>
          </p:cNvSpPr>
          <p:nvPr/>
        </p:nvSpPr>
        <p:spPr bwMode="auto">
          <a:xfrm>
            <a:off x="2899726" y="1227518"/>
            <a:ext cx="232114" cy="460691"/>
          </a:xfrm>
          <a:custGeom>
            <a:avLst/>
            <a:gdLst>
              <a:gd name="T0" fmla="*/ 2147483647 w 160"/>
              <a:gd name="T1" fmla="*/ 2147483647 h 245"/>
              <a:gd name="T2" fmla="*/ 2147483647 w 160"/>
              <a:gd name="T3" fmla="*/ 2147483647 h 245"/>
              <a:gd name="T4" fmla="*/ 2147483647 w 160"/>
              <a:gd name="T5" fmla="*/ 2147483647 h 245"/>
              <a:gd name="T6" fmla="*/ 2147483647 w 160"/>
              <a:gd name="T7" fmla="*/ 2147483647 h 245"/>
              <a:gd name="T8" fmla="*/ 2147483647 w 160"/>
              <a:gd name="T9" fmla="*/ 2147483647 h 245"/>
              <a:gd name="T10" fmla="*/ 2147483647 w 160"/>
              <a:gd name="T11" fmla="*/ 2147483647 h 245"/>
              <a:gd name="T12" fmla="*/ 0 w 160"/>
              <a:gd name="T13" fmla="*/ 2147483647 h 245"/>
              <a:gd name="T14" fmla="*/ 2147483647 w 160"/>
              <a:gd name="T15" fmla="*/ 2147483647 h 245"/>
              <a:gd name="T16" fmla="*/ 2147483647 w 160"/>
              <a:gd name="T17" fmla="*/ 2147483647 h 245"/>
              <a:gd name="T18" fmla="*/ 2147483647 w 160"/>
              <a:gd name="T19" fmla="*/ 2147483647 h 245"/>
              <a:gd name="T20" fmla="*/ 2147483647 w 160"/>
              <a:gd name="T21" fmla="*/ 2147483647 h 245"/>
              <a:gd name="T22" fmla="*/ 2147483647 w 160"/>
              <a:gd name="T23" fmla="*/ 2147483647 h 245"/>
              <a:gd name="T24" fmla="*/ 2147483647 w 160"/>
              <a:gd name="T25" fmla="*/ 2147483647 h 245"/>
              <a:gd name="T26" fmla="*/ 2147483647 w 160"/>
              <a:gd name="T27" fmla="*/ 2147483647 h 245"/>
              <a:gd name="T28" fmla="*/ 2147483647 w 160"/>
              <a:gd name="T29" fmla="*/ 2147483647 h 245"/>
              <a:gd name="T30" fmla="*/ 2147483647 w 160"/>
              <a:gd name="T31" fmla="*/ 2147483647 h 245"/>
              <a:gd name="T32" fmla="*/ 2147483647 w 160"/>
              <a:gd name="T33" fmla="*/ 2147483647 h 245"/>
              <a:gd name="T34" fmla="*/ 2147483647 w 160"/>
              <a:gd name="T35" fmla="*/ 2147483647 h 245"/>
              <a:gd name="T36" fmla="*/ 2147483647 w 160"/>
              <a:gd name="T37" fmla="*/ 2147483647 h 245"/>
              <a:gd name="T38" fmla="*/ 2147483647 w 160"/>
              <a:gd name="T39" fmla="*/ 2147483647 h 245"/>
              <a:gd name="T40" fmla="*/ 2147483647 w 160"/>
              <a:gd name="T41" fmla="*/ 2147483647 h 245"/>
              <a:gd name="T42" fmla="*/ 2147483647 w 160"/>
              <a:gd name="T43" fmla="*/ 2147483647 h 245"/>
              <a:gd name="T44" fmla="*/ 2147483647 w 160"/>
              <a:gd name="T45" fmla="*/ 2147483647 h 245"/>
              <a:gd name="T46" fmla="*/ 2147483647 w 160"/>
              <a:gd name="T47" fmla="*/ 2147483647 h 245"/>
              <a:gd name="T48" fmla="*/ 2147483647 w 160"/>
              <a:gd name="T49" fmla="*/ 2147483647 h 245"/>
              <a:gd name="T50" fmla="*/ 2147483647 w 160"/>
              <a:gd name="T51" fmla="*/ 2147483647 h 245"/>
              <a:gd name="T52" fmla="*/ 2147483647 w 160"/>
              <a:gd name="T53" fmla="*/ 2147483647 h 245"/>
              <a:gd name="T54" fmla="*/ 2147483647 w 160"/>
              <a:gd name="T55" fmla="*/ 2147483647 h 245"/>
              <a:gd name="T56" fmla="*/ 2147483647 w 160"/>
              <a:gd name="T57" fmla="*/ 2147483647 h 245"/>
              <a:gd name="T58" fmla="*/ 2147483647 w 160"/>
              <a:gd name="T59" fmla="*/ 2147483647 h 245"/>
              <a:gd name="T60" fmla="*/ 2147483647 w 160"/>
              <a:gd name="T61" fmla="*/ 2147483647 h 245"/>
              <a:gd name="T62" fmla="*/ 2147483647 w 160"/>
              <a:gd name="T63" fmla="*/ 2147483647 h 245"/>
              <a:gd name="T64" fmla="*/ 2147483647 w 160"/>
              <a:gd name="T65" fmla="*/ 2147483647 h 245"/>
              <a:gd name="T66" fmla="*/ 2147483647 w 160"/>
              <a:gd name="T67" fmla="*/ 2147483647 h 245"/>
              <a:gd name="T68" fmla="*/ 2147483647 w 160"/>
              <a:gd name="T69" fmla="*/ 2147483647 h 245"/>
              <a:gd name="T70" fmla="*/ 2147483647 w 160"/>
              <a:gd name="T71" fmla="*/ 2147483647 h 245"/>
              <a:gd name="T72" fmla="*/ 2147483647 w 160"/>
              <a:gd name="T73" fmla="*/ 2147483647 h 245"/>
              <a:gd name="T74" fmla="*/ 2147483647 w 160"/>
              <a:gd name="T75" fmla="*/ 2147483647 h 245"/>
              <a:gd name="T76" fmla="*/ 2147483647 w 160"/>
              <a:gd name="T77" fmla="*/ 2147483647 h 245"/>
              <a:gd name="T78" fmla="*/ 2147483647 w 160"/>
              <a:gd name="T79" fmla="*/ 2147483647 h 245"/>
              <a:gd name="T80" fmla="*/ 2147483647 w 160"/>
              <a:gd name="T81" fmla="*/ 2147483647 h 245"/>
              <a:gd name="T82" fmla="*/ 2147483647 w 160"/>
              <a:gd name="T83" fmla="*/ 0 h 245"/>
              <a:gd name="T84" fmla="*/ 2147483647 w 160"/>
              <a:gd name="T85" fmla="*/ 0 h 245"/>
              <a:gd name="T86" fmla="*/ 2147483647 w 160"/>
              <a:gd name="T87" fmla="*/ 2147483647 h 245"/>
              <a:gd name="T88" fmla="*/ 2147483647 w 160"/>
              <a:gd name="T89" fmla="*/ 2147483647 h 245"/>
              <a:gd name="T90" fmla="*/ 2147483647 w 160"/>
              <a:gd name="T91" fmla="*/ 2147483647 h 245"/>
              <a:gd name="T92" fmla="*/ 2147483647 w 160"/>
              <a:gd name="T93" fmla="*/ 2147483647 h 245"/>
              <a:gd name="T94" fmla="*/ 2147483647 w 160"/>
              <a:gd name="T95" fmla="*/ 2147483647 h 245"/>
              <a:gd name="T96" fmla="*/ 2147483647 w 160"/>
              <a:gd name="T97" fmla="*/ 2147483647 h 245"/>
              <a:gd name="T98" fmla="*/ 2147483647 w 160"/>
              <a:gd name="T99" fmla="*/ 2147483647 h 245"/>
              <a:gd name="T100" fmla="*/ 2147483647 w 160"/>
              <a:gd name="T101" fmla="*/ 2147483647 h 245"/>
              <a:gd name="T102" fmla="*/ 2147483647 w 160"/>
              <a:gd name="T103" fmla="*/ 2147483647 h 245"/>
              <a:gd name="T104" fmla="*/ 2147483647 w 160"/>
              <a:gd name="T105" fmla="*/ 2147483647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0"/>
              <a:gd name="T160" fmla="*/ 0 h 245"/>
              <a:gd name="T161" fmla="*/ 160 w 160"/>
              <a:gd name="T162" fmla="*/ 245 h 2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0" h="245">
                <a:moveTo>
                  <a:pt x="160" y="179"/>
                </a:moveTo>
                <a:lnTo>
                  <a:pt x="160" y="179"/>
                </a:lnTo>
                <a:lnTo>
                  <a:pt x="158" y="199"/>
                </a:lnTo>
                <a:lnTo>
                  <a:pt x="152" y="217"/>
                </a:lnTo>
                <a:lnTo>
                  <a:pt x="148" y="223"/>
                </a:lnTo>
                <a:lnTo>
                  <a:pt x="144" y="229"/>
                </a:lnTo>
                <a:lnTo>
                  <a:pt x="136" y="233"/>
                </a:lnTo>
                <a:lnTo>
                  <a:pt x="129" y="237"/>
                </a:lnTo>
                <a:lnTo>
                  <a:pt x="107" y="243"/>
                </a:lnTo>
                <a:lnTo>
                  <a:pt x="79" y="245"/>
                </a:lnTo>
                <a:lnTo>
                  <a:pt x="58" y="243"/>
                </a:lnTo>
                <a:lnTo>
                  <a:pt x="38" y="239"/>
                </a:lnTo>
                <a:lnTo>
                  <a:pt x="22" y="231"/>
                </a:lnTo>
                <a:lnTo>
                  <a:pt x="10" y="221"/>
                </a:lnTo>
                <a:lnTo>
                  <a:pt x="4" y="215"/>
                </a:lnTo>
                <a:lnTo>
                  <a:pt x="2" y="207"/>
                </a:lnTo>
                <a:lnTo>
                  <a:pt x="0" y="197"/>
                </a:lnTo>
                <a:lnTo>
                  <a:pt x="0" y="187"/>
                </a:lnTo>
                <a:lnTo>
                  <a:pt x="0" y="170"/>
                </a:lnTo>
                <a:lnTo>
                  <a:pt x="4" y="152"/>
                </a:lnTo>
                <a:lnTo>
                  <a:pt x="8" y="134"/>
                </a:lnTo>
                <a:lnTo>
                  <a:pt x="14" y="118"/>
                </a:lnTo>
                <a:lnTo>
                  <a:pt x="22" y="100"/>
                </a:lnTo>
                <a:lnTo>
                  <a:pt x="32" y="85"/>
                </a:lnTo>
                <a:lnTo>
                  <a:pt x="44" y="73"/>
                </a:lnTo>
                <a:lnTo>
                  <a:pt x="58" y="65"/>
                </a:lnTo>
                <a:lnTo>
                  <a:pt x="81" y="63"/>
                </a:lnTo>
                <a:lnTo>
                  <a:pt x="101" y="65"/>
                </a:lnTo>
                <a:lnTo>
                  <a:pt x="121" y="71"/>
                </a:lnTo>
                <a:lnTo>
                  <a:pt x="129" y="81"/>
                </a:lnTo>
                <a:lnTo>
                  <a:pt x="136" y="91"/>
                </a:lnTo>
                <a:lnTo>
                  <a:pt x="144" y="104"/>
                </a:lnTo>
                <a:lnTo>
                  <a:pt x="150" y="120"/>
                </a:lnTo>
                <a:lnTo>
                  <a:pt x="158" y="150"/>
                </a:lnTo>
                <a:lnTo>
                  <a:pt x="160" y="166"/>
                </a:lnTo>
                <a:lnTo>
                  <a:pt x="160" y="179"/>
                </a:lnTo>
                <a:close/>
                <a:moveTo>
                  <a:pt x="101" y="124"/>
                </a:moveTo>
                <a:lnTo>
                  <a:pt x="101" y="124"/>
                </a:lnTo>
                <a:lnTo>
                  <a:pt x="99" y="116"/>
                </a:lnTo>
                <a:lnTo>
                  <a:pt x="95" y="110"/>
                </a:lnTo>
                <a:lnTo>
                  <a:pt x="89" y="104"/>
                </a:lnTo>
                <a:lnTo>
                  <a:pt x="83" y="102"/>
                </a:lnTo>
                <a:lnTo>
                  <a:pt x="83" y="97"/>
                </a:lnTo>
                <a:lnTo>
                  <a:pt x="75" y="95"/>
                </a:lnTo>
                <a:lnTo>
                  <a:pt x="75" y="102"/>
                </a:lnTo>
                <a:lnTo>
                  <a:pt x="65" y="104"/>
                </a:lnTo>
                <a:lnTo>
                  <a:pt x="58" y="108"/>
                </a:lnTo>
                <a:lnTo>
                  <a:pt x="52" y="116"/>
                </a:lnTo>
                <a:lnTo>
                  <a:pt x="50" y="126"/>
                </a:lnTo>
                <a:lnTo>
                  <a:pt x="52" y="132"/>
                </a:lnTo>
                <a:lnTo>
                  <a:pt x="56" y="138"/>
                </a:lnTo>
                <a:lnTo>
                  <a:pt x="61" y="144"/>
                </a:lnTo>
                <a:lnTo>
                  <a:pt x="69" y="150"/>
                </a:lnTo>
                <a:lnTo>
                  <a:pt x="65" y="185"/>
                </a:lnTo>
                <a:lnTo>
                  <a:pt x="60" y="183"/>
                </a:lnTo>
                <a:lnTo>
                  <a:pt x="56" y="179"/>
                </a:lnTo>
                <a:lnTo>
                  <a:pt x="54" y="174"/>
                </a:lnTo>
                <a:lnTo>
                  <a:pt x="52" y="166"/>
                </a:lnTo>
                <a:lnTo>
                  <a:pt x="40" y="170"/>
                </a:lnTo>
                <a:lnTo>
                  <a:pt x="42" y="179"/>
                </a:lnTo>
                <a:lnTo>
                  <a:pt x="48" y="187"/>
                </a:lnTo>
                <a:lnTo>
                  <a:pt x="54" y="193"/>
                </a:lnTo>
                <a:lnTo>
                  <a:pt x="63" y="195"/>
                </a:lnTo>
                <a:lnTo>
                  <a:pt x="61" y="207"/>
                </a:lnTo>
                <a:lnTo>
                  <a:pt x="69" y="209"/>
                </a:lnTo>
                <a:lnTo>
                  <a:pt x="71" y="197"/>
                </a:lnTo>
                <a:lnTo>
                  <a:pt x="83" y="195"/>
                </a:lnTo>
                <a:lnTo>
                  <a:pt x="91" y="189"/>
                </a:lnTo>
                <a:lnTo>
                  <a:pt x="95" y="185"/>
                </a:lnTo>
                <a:lnTo>
                  <a:pt x="99" y="179"/>
                </a:lnTo>
                <a:lnTo>
                  <a:pt x="101" y="170"/>
                </a:lnTo>
                <a:lnTo>
                  <a:pt x="99" y="162"/>
                </a:lnTo>
                <a:lnTo>
                  <a:pt x="95" y="154"/>
                </a:lnTo>
                <a:lnTo>
                  <a:pt x="87" y="148"/>
                </a:lnTo>
                <a:lnTo>
                  <a:pt x="77" y="140"/>
                </a:lnTo>
                <a:lnTo>
                  <a:pt x="81" y="114"/>
                </a:lnTo>
                <a:lnTo>
                  <a:pt x="85" y="116"/>
                </a:lnTo>
                <a:lnTo>
                  <a:pt x="87" y="118"/>
                </a:lnTo>
                <a:lnTo>
                  <a:pt x="89" y="126"/>
                </a:lnTo>
                <a:lnTo>
                  <a:pt x="101" y="124"/>
                </a:lnTo>
                <a:close/>
                <a:moveTo>
                  <a:pt x="146" y="18"/>
                </a:moveTo>
                <a:lnTo>
                  <a:pt x="146" y="18"/>
                </a:lnTo>
                <a:lnTo>
                  <a:pt x="142" y="27"/>
                </a:lnTo>
                <a:lnTo>
                  <a:pt x="135" y="41"/>
                </a:lnTo>
                <a:lnTo>
                  <a:pt x="125" y="55"/>
                </a:lnTo>
                <a:lnTo>
                  <a:pt x="121" y="63"/>
                </a:lnTo>
                <a:lnTo>
                  <a:pt x="101" y="57"/>
                </a:lnTo>
                <a:lnTo>
                  <a:pt x="81" y="55"/>
                </a:lnTo>
                <a:lnTo>
                  <a:pt x="58" y="57"/>
                </a:lnTo>
                <a:lnTo>
                  <a:pt x="46" y="31"/>
                </a:lnTo>
                <a:lnTo>
                  <a:pt x="44" y="23"/>
                </a:lnTo>
                <a:lnTo>
                  <a:pt x="44" y="16"/>
                </a:lnTo>
                <a:lnTo>
                  <a:pt x="44" y="14"/>
                </a:lnTo>
                <a:lnTo>
                  <a:pt x="46" y="12"/>
                </a:lnTo>
                <a:lnTo>
                  <a:pt x="54" y="8"/>
                </a:lnTo>
                <a:lnTo>
                  <a:pt x="71" y="6"/>
                </a:lnTo>
                <a:lnTo>
                  <a:pt x="69" y="29"/>
                </a:lnTo>
                <a:lnTo>
                  <a:pt x="73" y="31"/>
                </a:lnTo>
                <a:lnTo>
                  <a:pt x="81" y="2"/>
                </a:lnTo>
                <a:lnTo>
                  <a:pt x="91" y="0"/>
                </a:lnTo>
                <a:lnTo>
                  <a:pt x="107" y="0"/>
                </a:lnTo>
                <a:lnTo>
                  <a:pt x="119" y="0"/>
                </a:lnTo>
                <a:lnTo>
                  <a:pt x="131" y="4"/>
                </a:lnTo>
                <a:lnTo>
                  <a:pt x="136" y="8"/>
                </a:lnTo>
                <a:lnTo>
                  <a:pt x="142" y="10"/>
                </a:lnTo>
                <a:lnTo>
                  <a:pt x="144" y="14"/>
                </a:lnTo>
                <a:lnTo>
                  <a:pt x="146" y="18"/>
                </a:lnTo>
                <a:close/>
                <a:moveTo>
                  <a:pt x="73" y="114"/>
                </a:moveTo>
                <a:lnTo>
                  <a:pt x="71" y="136"/>
                </a:lnTo>
                <a:lnTo>
                  <a:pt x="65" y="130"/>
                </a:lnTo>
                <a:lnTo>
                  <a:pt x="63" y="126"/>
                </a:lnTo>
                <a:lnTo>
                  <a:pt x="63" y="120"/>
                </a:lnTo>
                <a:lnTo>
                  <a:pt x="65" y="116"/>
                </a:lnTo>
                <a:lnTo>
                  <a:pt x="69" y="114"/>
                </a:lnTo>
                <a:lnTo>
                  <a:pt x="73" y="114"/>
                </a:lnTo>
                <a:close/>
                <a:moveTo>
                  <a:pt x="87" y="170"/>
                </a:moveTo>
                <a:lnTo>
                  <a:pt x="87" y="170"/>
                </a:lnTo>
                <a:lnTo>
                  <a:pt x="87" y="175"/>
                </a:lnTo>
                <a:lnTo>
                  <a:pt x="83" y="181"/>
                </a:lnTo>
                <a:lnTo>
                  <a:pt x="79" y="183"/>
                </a:lnTo>
                <a:lnTo>
                  <a:pt x="71" y="185"/>
                </a:lnTo>
                <a:lnTo>
                  <a:pt x="75" y="154"/>
                </a:lnTo>
                <a:lnTo>
                  <a:pt x="85" y="162"/>
                </a:lnTo>
                <a:lnTo>
                  <a:pt x="87" y="166"/>
                </a:lnTo>
                <a:lnTo>
                  <a:pt x="87" y="170"/>
                </a:lnTo>
                <a:close/>
              </a:path>
            </a:pathLst>
          </a:custGeom>
          <a:solidFill>
            <a:srgbClr val="0056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>
              <a:ea typeface="MS PGothic" pitchFamily="34" charset="-128"/>
            </a:endParaRPr>
          </a:p>
        </p:txBody>
      </p:sp>
      <p:sp>
        <p:nvSpPr>
          <p:cNvPr id="13" name="Freeform 27"/>
          <p:cNvSpPr>
            <a:spLocks noEditPoints="1"/>
          </p:cNvSpPr>
          <p:nvPr/>
        </p:nvSpPr>
        <p:spPr bwMode="auto">
          <a:xfrm rot="19561055">
            <a:off x="2601532" y="1084080"/>
            <a:ext cx="289189" cy="579371"/>
          </a:xfrm>
          <a:custGeom>
            <a:avLst/>
            <a:gdLst/>
            <a:ahLst/>
            <a:cxnLst>
              <a:cxn ang="0">
                <a:pos x="554" y="1084"/>
              </a:cxn>
              <a:cxn ang="0">
                <a:pos x="1170" y="44"/>
              </a:cxn>
              <a:cxn ang="0">
                <a:pos x="3653" y="1061"/>
              </a:cxn>
              <a:cxn ang="0">
                <a:pos x="2666" y="5252"/>
              </a:cxn>
              <a:cxn ang="0">
                <a:pos x="301" y="5553"/>
              </a:cxn>
              <a:cxn ang="0">
                <a:pos x="0" y="1384"/>
              </a:cxn>
              <a:cxn ang="0">
                <a:pos x="2227" y="2811"/>
              </a:cxn>
              <a:cxn ang="0">
                <a:pos x="449" y="3764"/>
              </a:cxn>
              <a:cxn ang="0">
                <a:pos x="2227" y="2811"/>
              </a:cxn>
              <a:cxn ang="0">
                <a:pos x="449" y="3957"/>
              </a:cxn>
              <a:cxn ang="0">
                <a:pos x="2227" y="5109"/>
              </a:cxn>
              <a:cxn ang="0">
                <a:pos x="449" y="2618"/>
              </a:cxn>
              <a:cxn ang="0">
                <a:pos x="2227" y="1524"/>
              </a:cxn>
              <a:cxn ang="0">
                <a:pos x="449" y="2618"/>
              </a:cxn>
              <a:cxn ang="0">
                <a:pos x="2366" y="1084"/>
              </a:cxn>
              <a:cxn ang="0">
                <a:pos x="2646" y="2663"/>
              </a:cxn>
              <a:cxn ang="0">
                <a:pos x="1170" y="492"/>
              </a:cxn>
              <a:cxn ang="0">
                <a:pos x="976" y="3588"/>
              </a:cxn>
              <a:cxn ang="0">
                <a:pos x="863" y="3160"/>
              </a:cxn>
              <a:cxn ang="0">
                <a:pos x="716" y="3143"/>
              </a:cxn>
              <a:cxn ang="0">
                <a:pos x="976" y="2993"/>
              </a:cxn>
              <a:cxn ang="0">
                <a:pos x="1424" y="3055"/>
              </a:cxn>
              <a:cxn ang="0">
                <a:pos x="1424" y="3537"/>
              </a:cxn>
              <a:cxn ang="0">
                <a:pos x="1098" y="3295"/>
              </a:cxn>
              <a:cxn ang="0">
                <a:pos x="1424" y="3055"/>
              </a:cxn>
              <a:cxn ang="0">
                <a:pos x="1217" y="3296"/>
              </a:cxn>
              <a:cxn ang="0">
                <a:pos x="1352" y="3444"/>
              </a:cxn>
              <a:cxn ang="0">
                <a:pos x="1353" y="3153"/>
              </a:cxn>
              <a:cxn ang="0">
                <a:pos x="1884" y="3055"/>
              </a:cxn>
              <a:cxn ang="0">
                <a:pos x="1884" y="3537"/>
              </a:cxn>
              <a:cxn ang="0">
                <a:pos x="1558" y="3295"/>
              </a:cxn>
              <a:cxn ang="0">
                <a:pos x="1884" y="3055"/>
              </a:cxn>
              <a:cxn ang="0">
                <a:pos x="1676" y="3296"/>
              </a:cxn>
              <a:cxn ang="0">
                <a:pos x="1812" y="3444"/>
              </a:cxn>
              <a:cxn ang="0">
                <a:pos x="1813" y="3153"/>
              </a:cxn>
            </a:cxnLst>
            <a:rect l="0" t="0" r="r" b="b"/>
            <a:pathLst>
              <a:path w="3711" h="5553">
                <a:moveTo>
                  <a:pt x="301" y="1084"/>
                </a:moveTo>
                <a:lnTo>
                  <a:pt x="554" y="1084"/>
                </a:lnTo>
                <a:lnTo>
                  <a:pt x="778" y="250"/>
                </a:lnTo>
                <a:cubicBezTo>
                  <a:pt x="826" y="69"/>
                  <a:pt x="1002" y="0"/>
                  <a:pt x="1170" y="44"/>
                </a:cubicBezTo>
                <a:lnTo>
                  <a:pt x="3455" y="649"/>
                </a:lnTo>
                <a:cubicBezTo>
                  <a:pt x="3646" y="699"/>
                  <a:pt x="3711" y="890"/>
                  <a:pt x="3653" y="1061"/>
                </a:cubicBezTo>
                <a:lnTo>
                  <a:pt x="2666" y="4001"/>
                </a:lnTo>
                <a:lnTo>
                  <a:pt x="2666" y="5252"/>
                </a:lnTo>
                <a:cubicBezTo>
                  <a:pt x="2666" y="5418"/>
                  <a:pt x="2532" y="5553"/>
                  <a:pt x="2366" y="5553"/>
                </a:cubicBezTo>
                <a:lnTo>
                  <a:pt x="301" y="5553"/>
                </a:lnTo>
                <a:cubicBezTo>
                  <a:pt x="135" y="5553"/>
                  <a:pt x="0" y="5418"/>
                  <a:pt x="0" y="5252"/>
                </a:cubicBezTo>
                <a:lnTo>
                  <a:pt x="0" y="1384"/>
                </a:lnTo>
                <a:cubicBezTo>
                  <a:pt x="0" y="1218"/>
                  <a:pt x="135" y="1084"/>
                  <a:pt x="301" y="1084"/>
                </a:cubicBezTo>
                <a:close/>
                <a:moveTo>
                  <a:pt x="2227" y="2811"/>
                </a:moveTo>
                <a:lnTo>
                  <a:pt x="449" y="2811"/>
                </a:lnTo>
                <a:lnTo>
                  <a:pt x="449" y="3764"/>
                </a:lnTo>
                <a:lnTo>
                  <a:pt x="2227" y="3764"/>
                </a:lnTo>
                <a:lnTo>
                  <a:pt x="2227" y="2811"/>
                </a:lnTo>
                <a:close/>
                <a:moveTo>
                  <a:pt x="2227" y="3957"/>
                </a:moveTo>
                <a:lnTo>
                  <a:pt x="449" y="3957"/>
                </a:lnTo>
                <a:lnTo>
                  <a:pt x="449" y="5109"/>
                </a:lnTo>
                <a:lnTo>
                  <a:pt x="2227" y="5109"/>
                </a:lnTo>
                <a:lnTo>
                  <a:pt x="2227" y="3957"/>
                </a:lnTo>
                <a:close/>
                <a:moveTo>
                  <a:pt x="449" y="2618"/>
                </a:moveTo>
                <a:lnTo>
                  <a:pt x="2227" y="2618"/>
                </a:lnTo>
                <a:lnTo>
                  <a:pt x="2227" y="1524"/>
                </a:lnTo>
                <a:lnTo>
                  <a:pt x="449" y="1524"/>
                </a:lnTo>
                <a:lnTo>
                  <a:pt x="449" y="2618"/>
                </a:lnTo>
                <a:close/>
                <a:moveTo>
                  <a:pt x="992" y="1084"/>
                </a:moveTo>
                <a:lnTo>
                  <a:pt x="2366" y="1084"/>
                </a:lnTo>
                <a:cubicBezTo>
                  <a:pt x="2532" y="1084"/>
                  <a:pt x="2666" y="1218"/>
                  <a:pt x="2666" y="1384"/>
                </a:cubicBezTo>
                <a:lnTo>
                  <a:pt x="2646" y="2663"/>
                </a:lnTo>
                <a:lnTo>
                  <a:pt x="3178" y="1022"/>
                </a:lnTo>
                <a:lnTo>
                  <a:pt x="1170" y="492"/>
                </a:lnTo>
                <a:lnTo>
                  <a:pt x="992" y="1084"/>
                </a:lnTo>
                <a:close/>
                <a:moveTo>
                  <a:pt x="976" y="3588"/>
                </a:moveTo>
                <a:lnTo>
                  <a:pt x="863" y="3588"/>
                </a:lnTo>
                <a:lnTo>
                  <a:pt x="863" y="3160"/>
                </a:lnTo>
                <a:cubicBezTo>
                  <a:pt x="821" y="3199"/>
                  <a:pt x="773" y="3228"/>
                  <a:pt x="716" y="3246"/>
                </a:cubicBezTo>
                <a:lnTo>
                  <a:pt x="716" y="3143"/>
                </a:lnTo>
                <a:cubicBezTo>
                  <a:pt x="785" y="3121"/>
                  <a:pt x="859" y="3063"/>
                  <a:pt x="884" y="2993"/>
                </a:cubicBezTo>
                <a:lnTo>
                  <a:pt x="976" y="2993"/>
                </a:lnTo>
                <a:lnTo>
                  <a:pt x="976" y="3588"/>
                </a:lnTo>
                <a:close/>
                <a:moveTo>
                  <a:pt x="1424" y="3055"/>
                </a:moveTo>
                <a:cubicBezTo>
                  <a:pt x="1463" y="3103"/>
                  <a:pt x="1482" y="3184"/>
                  <a:pt x="1482" y="3296"/>
                </a:cubicBezTo>
                <a:cubicBezTo>
                  <a:pt x="1482" y="3408"/>
                  <a:pt x="1463" y="3488"/>
                  <a:pt x="1424" y="3537"/>
                </a:cubicBezTo>
                <a:cubicBezTo>
                  <a:pt x="1356" y="3624"/>
                  <a:pt x="1217" y="3615"/>
                  <a:pt x="1151" y="3532"/>
                </a:cubicBezTo>
                <a:cubicBezTo>
                  <a:pt x="1115" y="3487"/>
                  <a:pt x="1098" y="3408"/>
                  <a:pt x="1098" y="3295"/>
                </a:cubicBezTo>
                <a:cubicBezTo>
                  <a:pt x="1098" y="3183"/>
                  <a:pt x="1117" y="3103"/>
                  <a:pt x="1156" y="3054"/>
                </a:cubicBezTo>
                <a:cubicBezTo>
                  <a:pt x="1221" y="2972"/>
                  <a:pt x="1360" y="2973"/>
                  <a:pt x="1424" y="3055"/>
                </a:cubicBezTo>
                <a:close/>
                <a:moveTo>
                  <a:pt x="1228" y="3148"/>
                </a:moveTo>
                <a:cubicBezTo>
                  <a:pt x="1220" y="3177"/>
                  <a:pt x="1217" y="3227"/>
                  <a:pt x="1217" y="3296"/>
                </a:cubicBezTo>
                <a:cubicBezTo>
                  <a:pt x="1217" y="3365"/>
                  <a:pt x="1220" y="3413"/>
                  <a:pt x="1227" y="3439"/>
                </a:cubicBezTo>
                <a:cubicBezTo>
                  <a:pt x="1248" y="3519"/>
                  <a:pt x="1330" y="3529"/>
                  <a:pt x="1352" y="3444"/>
                </a:cubicBezTo>
                <a:cubicBezTo>
                  <a:pt x="1360" y="3415"/>
                  <a:pt x="1364" y="3365"/>
                  <a:pt x="1364" y="3296"/>
                </a:cubicBezTo>
                <a:cubicBezTo>
                  <a:pt x="1364" y="3227"/>
                  <a:pt x="1360" y="3179"/>
                  <a:pt x="1353" y="3153"/>
                </a:cubicBezTo>
                <a:cubicBezTo>
                  <a:pt x="1331" y="3073"/>
                  <a:pt x="1251" y="3063"/>
                  <a:pt x="1228" y="3148"/>
                </a:cubicBezTo>
                <a:close/>
                <a:moveTo>
                  <a:pt x="1884" y="3055"/>
                </a:moveTo>
                <a:cubicBezTo>
                  <a:pt x="1923" y="3103"/>
                  <a:pt x="1942" y="3184"/>
                  <a:pt x="1942" y="3296"/>
                </a:cubicBezTo>
                <a:cubicBezTo>
                  <a:pt x="1942" y="3408"/>
                  <a:pt x="1923" y="3488"/>
                  <a:pt x="1884" y="3537"/>
                </a:cubicBezTo>
                <a:cubicBezTo>
                  <a:pt x="1816" y="3624"/>
                  <a:pt x="1677" y="3615"/>
                  <a:pt x="1611" y="3532"/>
                </a:cubicBezTo>
                <a:cubicBezTo>
                  <a:pt x="1575" y="3487"/>
                  <a:pt x="1558" y="3408"/>
                  <a:pt x="1558" y="3295"/>
                </a:cubicBezTo>
                <a:cubicBezTo>
                  <a:pt x="1558" y="3183"/>
                  <a:pt x="1577" y="3103"/>
                  <a:pt x="1616" y="3054"/>
                </a:cubicBezTo>
                <a:cubicBezTo>
                  <a:pt x="1681" y="2972"/>
                  <a:pt x="1820" y="2973"/>
                  <a:pt x="1884" y="3055"/>
                </a:cubicBezTo>
                <a:close/>
                <a:moveTo>
                  <a:pt x="1688" y="3148"/>
                </a:moveTo>
                <a:cubicBezTo>
                  <a:pt x="1680" y="3177"/>
                  <a:pt x="1676" y="3227"/>
                  <a:pt x="1676" y="3296"/>
                </a:cubicBezTo>
                <a:cubicBezTo>
                  <a:pt x="1676" y="3365"/>
                  <a:pt x="1680" y="3413"/>
                  <a:pt x="1687" y="3439"/>
                </a:cubicBezTo>
                <a:cubicBezTo>
                  <a:pt x="1708" y="3519"/>
                  <a:pt x="1790" y="3529"/>
                  <a:pt x="1812" y="3444"/>
                </a:cubicBezTo>
                <a:cubicBezTo>
                  <a:pt x="1819" y="3415"/>
                  <a:pt x="1823" y="3365"/>
                  <a:pt x="1823" y="3296"/>
                </a:cubicBezTo>
                <a:cubicBezTo>
                  <a:pt x="1823" y="3227"/>
                  <a:pt x="1820" y="3179"/>
                  <a:pt x="1813" y="3153"/>
                </a:cubicBezTo>
                <a:cubicBezTo>
                  <a:pt x="1791" y="3073"/>
                  <a:pt x="1710" y="3063"/>
                  <a:pt x="1688" y="3148"/>
                </a:cubicBezTo>
                <a:close/>
              </a:path>
            </a:pathLst>
          </a:custGeom>
          <a:solidFill>
            <a:srgbClr val="0056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>
              <a:ea typeface="MS PGothic" pitchFamily="34" charset="-128"/>
            </a:endParaRPr>
          </a:p>
        </p:txBody>
      </p:sp>
      <p:grpSp>
        <p:nvGrpSpPr>
          <p:cNvPr id="14" name="Group 45"/>
          <p:cNvGrpSpPr/>
          <p:nvPr/>
        </p:nvGrpSpPr>
        <p:grpSpPr>
          <a:xfrm>
            <a:off x="3126586" y="2132758"/>
            <a:ext cx="266619" cy="642914"/>
            <a:chOff x="1795738" y="1612864"/>
            <a:chExt cx="760756" cy="2379778"/>
          </a:xfrm>
          <a:solidFill>
            <a:schemeClr val="accent1">
              <a:lumMod val="50000"/>
            </a:schemeClr>
          </a:solidFill>
        </p:grpSpPr>
        <p:sp>
          <p:nvSpPr>
            <p:cNvPr id="17" name="Freeform 135"/>
            <p:cNvSpPr>
              <a:spLocks noEditPoints="1"/>
            </p:cNvSpPr>
            <p:nvPr/>
          </p:nvSpPr>
          <p:spPr bwMode="auto">
            <a:xfrm>
              <a:off x="1864808" y="1903177"/>
              <a:ext cx="691686" cy="2089465"/>
            </a:xfrm>
            <a:custGeom>
              <a:avLst/>
              <a:gdLst>
                <a:gd name="T0" fmla="*/ 2147483647 w 144"/>
                <a:gd name="T1" fmla="*/ 2147483647 h 435"/>
                <a:gd name="T2" fmla="*/ 2147483647 w 144"/>
                <a:gd name="T3" fmla="*/ 2147483647 h 435"/>
                <a:gd name="T4" fmla="*/ 2147483647 w 144"/>
                <a:gd name="T5" fmla="*/ 2147483647 h 435"/>
                <a:gd name="T6" fmla="*/ 2147483647 w 144"/>
                <a:gd name="T7" fmla="*/ 2147483647 h 435"/>
                <a:gd name="T8" fmla="*/ 2147483647 w 144"/>
                <a:gd name="T9" fmla="*/ 2147483647 h 435"/>
                <a:gd name="T10" fmla="*/ 2147483647 w 144"/>
                <a:gd name="T11" fmla="*/ 2147483647 h 435"/>
                <a:gd name="T12" fmla="*/ 2147483647 w 144"/>
                <a:gd name="T13" fmla="*/ 2147483647 h 435"/>
                <a:gd name="T14" fmla="*/ 2147483647 w 144"/>
                <a:gd name="T15" fmla="*/ 2147483647 h 435"/>
                <a:gd name="T16" fmla="*/ 2147483647 w 144"/>
                <a:gd name="T17" fmla="*/ 2147483647 h 435"/>
                <a:gd name="T18" fmla="*/ 2147483647 w 144"/>
                <a:gd name="T19" fmla="*/ 2147483647 h 435"/>
                <a:gd name="T20" fmla="*/ 2147483647 w 144"/>
                <a:gd name="T21" fmla="*/ 2147483647 h 435"/>
                <a:gd name="T22" fmla="*/ 2147483647 w 144"/>
                <a:gd name="T23" fmla="*/ 0 h 435"/>
                <a:gd name="T24" fmla="*/ 2147483647 w 144"/>
                <a:gd name="T25" fmla="*/ 0 h 435"/>
                <a:gd name="T26" fmla="*/ 2147483647 w 144"/>
                <a:gd name="T27" fmla="*/ 2147483647 h 435"/>
                <a:gd name="T28" fmla="*/ 2147483647 w 144"/>
                <a:gd name="T29" fmla="*/ 2147483647 h 435"/>
                <a:gd name="T30" fmla="*/ 2147483647 w 144"/>
                <a:gd name="T31" fmla="*/ 2147483647 h 435"/>
                <a:gd name="T32" fmla="*/ 2147483647 w 144"/>
                <a:gd name="T33" fmla="*/ 2147483647 h 435"/>
                <a:gd name="T34" fmla="*/ 2147483647 w 144"/>
                <a:gd name="T35" fmla="*/ 2147483647 h 435"/>
                <a:gd name="T36" fmla="*/ 2147483647 w 144"/>
                <a:gd name="T37" fmla="*/ 2147483647 h 435"/>
                <a:gd name="T38" fmla="*/ 2147483647 w 144"/>
                <a:gd name="T39" fmla="*/ 2147483647 h 435"/>
                <a:gd name="T40" fmla="*/ 2147483647 w 144"/>
                <a:gd name="T41" fmla="*/ 2147483647 h 435"/>
                <a:gd name="T42" fmla="*/ 2147483647 w 144"/>
                <a:gd name="T43" fmla="*/ 2147483647 h 435"/>
                <a:gd name="T44" fmla="*/ 2147483647 w 144"/>
                <a:gd name="T45" fmla="*/ 2147483647 h 435"/>
                <a:gd name="T46" fmla="*/ 2147483647 w 144"/>
                <a:gd name="T47" fmla="*/ 2147483647 h 435"/>
                <a:gd name="T48" fmla="*/ 2147483647 w 144"/>
                <a:gd name="T49" fmla="*/ 2147483647 h 435"/>
                <a:gd name="T50" fmla="*/ 2147483647 w 144"/>
                <a:gd name="T51" fmla="*/ 2147483647 h 435"/>
                <a:gd name="T52" fmla="*/ 2147483647 w 144"/>
                <a:gd name="T53" fmla="*/ 2147483647 h 435"/>
                <a:gd name="T54" fmla="*/ 2147483647 w 144"/>
                <a:gd name="T55" fmla="*/ 2147483647 h 435"/>
                <a:gd name="T56" fmla="*/ 2147483647 w 144"/>
                <a:gd name="T57" fmla="*/ 2147483647 h 435"/>
                <a:gd name="T58" fmla="*/ 2147483647 w 144"/>
                <a:gd name="T59" fmla="*/ 2147483647 h 435"/>
                <a:gd name="T60" fmla="*/ 2147483647 w 144"/>
                <a:gd name="T61" fmla="*/ 2147483647 h 435"/>
                <a:gd name="T62" fmla="*/ 2147483647 w 144"/>
                <a:gd name="T63" fmla="*/ 2147483647 h 435"/>
                <a:gd name="T64" fmla="*/ 2147483647 w 144"/>
                <a:gd name="T65" fmla="*/ 2147483647 h 435"/>
                <a:gd name="T66" fmla="*/ 2147483647 w 144"/>
                <a:gd name="T67" fmla="*/ 2147483647 h 435"/>
                <a:gd name="T68" fmla="*/ 2147483647 w 144"/>
                <a:gd name="T69" fmla="*/ 2147483647 h 435"/>
                <a:gd name="T70" fmla="*/ 2147483647 w 144"/>
                <a:gd name="T71" fmla="*/ 2147483647 h 435"/>
                <a:gd name="T72" fmla="*/ 0 w 144"/>
                <a:gd name="T73" fmla="*/ 2147483647 h 435"/>
                <a:gd name="T74" fmla="*/ 0 w 144"/>
                <a:gd name="T75" fmla="*/ 2147483647 h 435"/>
                <a:gd name="T76" fmla="*/ 2147483647 w 144"/>
                <a:gd name="T77" fmla="*/ 2147483647 h 435"/>
                <a:gd name="T78" fmla="*/ 2147483647 w 144"/>
                <a:gd name="T79" fmla="*/ 2147483647 h 435"/>
                <a:gd name="T80" fmla="*/ 2147483647 w 144"/>
                <a:gd name="T81" fmla="*/ 2147483647 h 435"/>
                <a:gd name="T82" fmla="*/ 2147483647 w 144"/>
                <a:gd name="T83" fmla="*/ 2147483647 h 435"/>
                <a:gd name="T84" fmla="*/ 2147483647 w 144"/>
                <a:gd name="T85" fmla="*/ 2147483647 h 435"/>
                <a:gd name="T86" fmla="*/ 2147483647 w 144"/>
                <a:gd name="T87" fmla="*/ 2147483647 h 435"/>
                <a:gd name="T88" fmla="*/ 2147483647 w 144"/>
                <a:gd name="T89" fmla="*/ 2147483647 h 435"/>
                <a:gd name="T90" fmla="*/ 2147483647 w 144"/>
                <a:gd name="T91" fmla="*/ 2147483647 h 435"/>
                <a:gd name="T92" fmla="*/ 2147483647 w 144"/>
                <a:gd name="T93" fmla="*/ 2147483647 h 4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4"/>
                <a:gd name="T142" fmla="*/ 0 h 435"/>
                <a:gd name="T143" fmla="*/ 144 w 144"/>
                <a:gd name="T144" fmla="*/ 435 h 4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4" h="435">
                  <a:moveTo>
                    <a:pt x="100" y="36"/>
                  </a:moveTo>
                  <a:lnTo>
                    <a:pt x="100" y="42"/>
                  </a:lnTo>
                  <a:lnTo>
                    <a:pt x="98" y="50"/>
                  </a:lnTo>
                  <a:lnTo>
                    <a:pt x="96" y="56"/>
                  </a:lnTo>
                  <a:lnTo>
                    <a:pt x="92" y="63"/>
                  </a:lnTo>
                  <a:lnTo>
                    <a:pt x="86" y="67"/>
                  </a:lnTo>
                  <a:lnTo>
                    <a:pt x="83" y="71"/>
                  </a:lnTo>
                  <a:lnTo>
                    <a:pt x="77" y="73"/>
                  </a:lnTo>
                  <a:lnTo>
                    <a:pt x="71" y="75"/>
                  </a:lnTo>
                  <a:lnTo>
                    <a:pt x="65" y="73"/>
                  </a:lnTo>
                  <a:lnTo>
                    <a:pt x="59" y="71"/>
                  </a:lnTo>
                  <a:lnTo>
                    <a:pt x="54" y="67"/>
                  </a:lnTo>
                  <a:lnTo>
                    <a:pt x="50" y="63"/>
                  </a:lnTo>
                  <a:lnTo>
                    <a:pt x="46" y="56"/>
                  </a:lnTo>
                  <a:lnTo>
                    <a:pt x="44" y="5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4" y="23"/>
                  </a:lnTo>
                  <a:lnTo>
                    <a:pt x="46" y="15"/>
                  </a:lnTo>
                  <a:lnTo>
                    <a:pt x="50" y="11"/>
                  </a:lnTo>
                  <a:lnTo>
                    <a:pt x="54" y="6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86" y="6"/>
                  </a:lnTo>
                  <a:lnTo>
                    <a:pt x="92" y="11"/>
                  </a:lnTo>
                  <a:lnTo>
                    <a:pt x="96" y="15"/>
                  </a:lnTo>
                  <a:lnTo>
                    <a:pt x="98" y="23"/>
                  </a:lnTo>
                  <a:lnTo>
                    <a:pt x="100" y="29"/>
                  </a:lnTo>
                  <a:lnTo>
                    <a:pt x="100" y="36"/>
                  </a:lnTo>
                  <a:close/>
                  <a:moveTo>
                    <a:pt x="144" y="249"/>
                  </a:moveTo>
                  <a:lnTo>
                    <a:pt x="142" y="257"/>
                  </a:lnTo>
                  <a:lnTo>
                    <a:pt x="140" y="263"/>
                  </a:lnTo>
                  <a:lnTo>
                    <a:pt x="136" y="267"/>
                  </a:lnTo>
                  <a:lnTo>
                    <a:pt x="131" y="267"/>
                  </a:lnTo>
                  <a:lnTo>
                    <a:pt x="123" y="267"/>
                  </a:lnTo>
                  <a:lnTo>
                    <a:pt x="119" y="263"/>
                  </a:lnTo>
                  <a:lnTo>
                    <a:pt x="117" y="257"/>
                  </a:lnTo>
                  <a:lnTo>
                    <a:pt x="115" y="249"/>
                  </a:lnTo>
                  <a:lnTo>
                    <a:pt x="115" y="128"/>
                  </a:lnTo>
                  <a:lnTo>
                    <a:pt x="109" y="128"/>
                  </a:lnTo>
                  <a:lnTo>
                    <a:pt x="109" y="418"/>
                  </a:lnTo>
                  <a:lnTo>
                    <a:pt x="107" y="426"/>
                  </a:lnTo>
                  <a:lnTo>
                    <a:pt x="106" y="432"/>
                  </a:lnTo>
                  <a:lnTo>
                    <a:pt x="100" y="435"/>
                  </a:lnTo>
                  <a:lnTo>
                    <a:pt x="92" y="435"/>
                  </a:lnTo>
                  <a:lnTo>
                    <a:pt x="84" y="435"/>
                  </a:lnTo>
                  <a:lnTo>
                    <a:pt x="81" y="432"/>
                  </a:lnTo>
                  <a:lnTo>
                    <a:pt x="77" y="426"/>
                  </a:lnTo>
                  <a:lnTo>
                    <a:pt x="75" y="418"/>
                  </a:lnTo>
                  <a:lnTo>
                    <a:pt x="75" y="247"/>
                  </a:lnTo>
                  <a:lnTo>
                    <a:pt x="67" y="247"/>
                  </a:lnTo>
                  <a:lnTo>
                    <a:pt x="67" y="418"/>
                  </a:lnTo>
                  <a:lnTo>
                    <a:pt x="65" y="426"/>
                  </a:lnTo>
                  <a:lnTo>
                    <a:pt x="63" y="432"/>
                  </a:lnTo>
                  <a:lnTo>
                    <a:pt x="58" y="435"/>
                  </a:lnTo>
                  <a:lnTo>
                    <a:pt x="50" y="435"/>
                  </a:lnTo>
                  <a:lnTo>
                    <a:pt x="42" y="435"/>
                  </a:lnTo>
                  <a:lnTo>
                    <a:pt x="38" y="432"/>
                  </a:lnTo>
                  <a:lnTo>
                    <a:pt x="34" y="426"/>
                  </a:lnTo>
                  <a:lnTo>
                    <a:pt x="33" y="418"/>
                  </a:lnTo>
                  <a:lnTo>
                    <a:pt x="33" y="128"/>
                  </a:lnTo>
                  <a:lnTo>
                    <a:pt x="27" y="128"/>
                  </a:lnTo>
                  <a:lnTo>
                    <a:pt x="27" y="249"/>
                  </a:lnTo>
                  <a:lnTo>
                    <a:pt x="25" y="257"/>
                  </a:lnTo>
                  <a:lnTo>
                    <a:pt x="23" y="263"/>
                  </a:lnTo>
                  <a:lnTo>
                    <a:pt x="19" y="267"/>
                  </a:lnTo>
                  <a:lnTo>
                    <a:pt x="13" y="267"/>
                  </a:lnTo>
                  <a:lnTo>
                    <a:pt x="8" y="267"/>
                  </a:lnTo>
                  <a:lnTo>
                    <a:pt x="2" y="263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2" y="98"/>
                  </a:lnTo>
                  <a:lnTo>
                    <a:pt x="4" y="92"/>
                  </a:lnTo>
                  <a:lnTo>
                    <a:pt x="8" y="86"/>
                  </a:lnTo>
                  <a:lnTo>
                    <a:pt x="13" y="82"/>
                  </a:lnTo>
                  <a:lnTo>
                    <a:pt x="21" y="80"/>
                  </a:lnTo>
                  <a:lnTo>
                    <a:pt x="29" y="79"/>
                  </a:lnTo>
                  <a:lnTo>
                    <a:pt x="36" y="79"/>
                  </a:lnTo>
                  <a:lnTo>
                    <a:pt x="106" y="79"/>
                  </a:lnTo>
                  <a:lnTo>
                    <a:pt x="115" y="79"/>
                  </a:lnTo>
                  <a:lnTo>
                    <a:pt x="123" y="80"/>
                  </a:lnTo>
                  <a:lnTo>
                    <a:pt x="129" y="82"/>
                  </a:lnTo>
                  <a:lnTo>
                    <a:pt x="134" y="86"/>
                  </a:lnTo>
                  <a:lnTo>
                    <a:pt x="138" y="92"/>
                  </a:lnTo>
                  <a:lnTo>
                    <a:pt x="140" y="98"/>
                  </a:lnTo>
                  <a:lnTo>
                    <a:pt x="142" y="103"/>
                  </a:lnTo>
                  <a:lnTo>
                    <a:pt x="144" y="111"/>
                  </a:lnTo>
                  <a:lnTo>
                    <a:pt x="144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ZA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1795738" y="1612864"/>
              <a:ext cx="717550" cy="458788"/>
            </a:xfrm>
            <a:custGeom>
              <a:avLst/>
              <a:gdLst/>
              <a:ahLst/>
              <a:cxnLst>
                <a:cxn ang="0">
                  <a:pos x="77" y="81"/>
                </a:cxn>
                <a:cxn ang="0">
                  <a:pos x="53" y="53"/>
                </a:cxn>
                <a:cxn ang="0">
                  <a:pos x="133" y="27"/>
                </a:cxn>
                <a:cxn ang="0">
                  <a:pos x="42" y="53"/>
                </a:cxn>
                <a:cxn ang="0">
                  <a:pos x="0" y="13"/>
                </a:cxn>
                <a:cxn ang="0">
                  <a:pos x="314" y="38"/>
                </a:cxn>
                <a:cxn ang="0">
                  <a:pos x="41" y="55"/>
                </a:cxn>
                <a:cxn ang="0">
                  <a:pos x="41" y="78"/>
                </a:cxn>
                <a:cxn ang="0">
                  <a:pos x="31" y="61"/>
                </a:cxn>
                <a:cxn ang="0">
                  <a:pos x="41" y="55"/>
                </a:cxn>
                <a:cxn ang="0">
                  <a:pos x="67" y="193"/>
                </a:cxn>
                <a:cxn ang="0">
                  <a:pos x="65" y="196"/>
                </a:cxn>
                <a:cxn ang="0">
                  <a:pos x="58" y="183"/>
                </a:cxn>
                <a:cxn ang="0">
                  <a:pos x="55" y="201"/>
                </a:cxn>
                <a:cxn ang="0">
                  <a:pos x="50" y="201"/>
                </a:cxn>
                <a:cxn ang="0">
                  <a:pos x="45" y="185"/>
                </a:cxn>
                <a:cxn ang="0">
                  <a:pos x="40" y="201"/>
                </a:cxn>
                <a:cxn ang="0">
                  <a:pos x="35" y="201"/>
                </a:cxn>
                <a:cxn ang="0">
                  <a:pos x="33" y="183"/>
                </a:cxn>
                <a:cxn ang="0">
                  <a:pos x="25" y="196"/>
                </a:cxn>
                <a:cxn ang="0">
                  <a:pos x="23" y="193"/>
                </a:cxn>
                <a:cxn ang="0">
                  <a:pos x="27" y="173"/>
                </a:cxn>
                <a:cxn ang="0">
                  <a:pos x="63" y="173"/>
                </a:cxn>
                <a:cxn ang="0">
                  <a:pos x="62" y="171"/>
                </a:cxn>
                <a:cxn ang="0">
                  <a:pos x="28" y="171"/>
                </a:cxn>
                <a:cxn ang="0">
                  <a:pos x="42" y="160"/>
                </a:cxn>
                <a:cxn ang="0">
                  <a:pos x="48" y="160"/>
                </a:cxn>
                <a:cxn ang="0">
                  <a:pos x="62" y="171"/>
                </a:cxn>
                <a:cxn ang="0">
                  <a:pos x="52" y="53"/>
                </a:cxn>
                <a:cxn ang="0">
                  <a:pos x="48" y="160"/>
                </a:cxn>
                <a:cxn ang="0">
                  <a:pos x="43" y="160"/>
                </a:cxn>
                <a:cxn ang="0">
                  <a:pos x="43" y="55"/>
                </a:cxn>
                <a:cxn ang="0">
                  <a:pos x="133" y="28"/>
                </a:cxn>
                <a:cxn ang="0">
                  <a:pos x="276" y="133"/>
                </a:cxn>
                <a:cxn ang="0">
                  <a:pos x="184" y="96"/>
                </a:cxn>
                <a:cxn ang="0">
                  <a:pos x="89" y="128"/>
                </a:cxn>
                <a:cxn ang="0">
                  <a:pos x="49" y="79"/>
                </a:cxn>
                <a:cxn ang="0">
                  <a:pos x="77" y="85"/>
                </a:cxn>
                <a:cxn ang="0">
                  <a:pos x="264" y="77"/>
                </a:cxn>
              </a:cxnLst>
              <a:rect l="0" t="0" r="r" b="b"/>
              <a:pathLst>
                <a:path w="314" h="201">
                  <a:moveTo>
                    <a:pt x="314" y="44"/>
                  </a:moveTo>
                  <a:cubicBezTo>
                    <a:pt x="77" y="81"/>
                    <a:pt x="77" y="81"/>
                    <a:pt x="77" y="8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6"/>
                    <a:pt x="51" y="54"/>
                    <a:pt x="53" y="53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7" y="28"/>
                    <a:pt x="135" y="26"/>
                    <a:pt x="133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4" y="48"/>
                    <a:pt x="42" y="50"/>
                    <a:pt x="42" y="5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14" y="38"/>
                    <a:pt x="314" y="38"/>
                    <a:pt x="314" y="38"/>
                  </a:cubicBezTo>
                  <a:lnTo>
                    <a:pt x="314" y="44"/>
                  </a:lnTo>
                  <a:close/>
                  <a:moveTo>
                    <a:pt x="41" y="55"/>
                  </a:moveTo>
                  <a:cubicBezTo>
                    <a:pt x="41" y="58"/>
                    <a:pt x="41" y="62"/>
                    <a:pt x="41" y="65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34" y="78"/>
                    <a:pt x="27" y="79"/>
                    <a:pt x="21" y="82"/>
                  </a:cubicBezTo>
                  <a:cubicBezTo>
                    <a:pt x="22" y="78"/>
                    <a:pt x="25" y="71"/>
                    <a:pt x="31" y="61"/>
                  </a:cubicBezTo>
                  <a:cubicBezTo>
                    <a:pt x="33" y="59"/>
                    <a:pt x="36" y="56"/>
                    <a:pt x="40" y="53"/>
                  </a:cubicBezTo>
                  <a:lnTo>
                    <a:pt x="41" y="55"/>
                  </a:lnTo>
                  <a:close/>
                  <a:moveTo>
                    <a:pt x="68" y="190"/>
                  </a:moveTo>
                  <a:cubicBezTo>
                    <a:pt x="67" y="193"/>
                    <a:pt x="67" y="193"/>
                    <a:pt x="67" y="193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9"/>
                    <a:pt x="34" y="182"/>
                    <a:pt x="45" y="182"/>
                  </a:cubicBezTo>
                  <a:cubicBezTo>
                    <a:pt x="56" y="182"/>
                    <a:pt x="62" y="179"/>
                    <a:pt x="63" y="173"/>
                  </a:cubicBezTo>
                  <a:lnTo>
                    <a:pt x="68" y="190"/>
                  </a:lnTo>
                  <a:close/>
                  <a:moveTo>
                    <a:pt x="62" y="171"/>
                  </a:moveTo>
                  <a:cubicBezTo>
                    <a:pt x="61" y="177"/>
                    <a:pt x="55" y="180"/>
                    <a:pt x="45" y="180"/>
                  </a:cubicBezTo>
                  <a:cubicBezTo>
                    <a:pt x="35" y="180"/>
                    <a:pt x="30" y="177"/>
                    <a:pt x="28" y="171"/>
                  </a:cubicBezTo>
                  <a:cubicBezTo>
                    <a:pt x="29" y="169"/>
                    <a:pt x="31" y="166"/>
                    <a:pt x="34" y="162"/>
                  </a:cubicBezTo>
                  <a:cubicBezTo>
                    <a:pt x="36" y="161"/>
                    <a:pt x="38" y="161"/>
                    <a:pt x="42" y="160"/>
                  </a:cubicBezTo>
                  <a:cubicBezTo>
                    <a:pt x="42" y="162"/>
                    <a:pt x="43" y="162"/>
                    <a:pt x="45" y="162"/>
                  </a:cubicBezTo>
                  <a:cubicBezTo>
                    <a:pt x="47" y="162"/>
                    <a:pt x="48" y="162"/>
                    <a:pt x="48" y="160"/>
                  </a:cubicBezTo>
                  <a:cubicBezTo>
                    <a:pt x="51" y="161"/>
                    <a:pt x="53" y="162"/>
                    <a:pt x="56" y="162"/>
                  </a:cubicBezTo>
                  <a:cubicBezTo>
                    <a:pt x="58" y="164"/>
                    <a:pt x="60" y="167"/>
                    <a:pt x="62" y="171"/>
                  </a:cubicBezTo>
                  <a:close/>
                  <a:moveTo>
                    <a:pt x="137" y="31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9" y="53"/>
                    <a:pt x="48" y="55"/>
                    <a:pt x="48" y="59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47" y="161"/>
                    <a:pt x="46" y="162"/>
                    <a:pt x="45" y="162"/>
                  </a:cubicBezTo>
                  <a:cubicBezTo>
                    <a:pt x="44" y="162"/>
                    <a:pt x="43" y="161"/>
                    <a:pt x="43" y="160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0"/>
                    <a:pt x="43" y="56"/>
                    <a:pt x="43" y="55"/>
                  </a:cubicBezTo>
                  <a:cubicBezTo>
                    <a:pt x="43" y="52"/>
                    <a:pt x="45" y="49"/>
                    <a:pt x="48" y="49"/>
                  </a:cubicBezTo>
                  <a:cubicBezTo>
                    <a:pt x="62" y="45"/>
                    <a:pt x="90" y="38"/>
                    <a:pt x="133" y="28"/>
                  </a:cubicBezTo>
                  <a:cubicBezTo>
                    <a:pt x="134" y="27"/>
                    <a:pt x="136" y="28"/>
                    <a:pt x="137" y="31"/>
                  </a:cubicBezTo>
                  <a:close/>
                  <a:moveTo>
                    <a:pt x="276" y="133"/>
                  </a:moveTo>
                  <a:cubicBezTo>
                    <a:pt x="255" y="107"/>
                    <a:pt x="230" y="94"/>
                    <a:pt x="201" y="94"/>
                  </a:cubicBezTo>
                  <a:cubicBezTo>
                    <a:pt x="195" y="94"/>
                    <a:pt x="190" y="95"/>
                    <a:pt x="184" y="96"/>
                  </a:cubicBezTo>
                  <a:cubicBezTo>
                    <a:pt x="148" y="102"/>
                    <a:pt x="118" y="121"/>
                    <a:pt x="93" y="154"/>
                  </a:cubicBezTo>
                  <a:cubicBezTo>
                    <a:pt x="92" y="145"/>
                    <a:pt x="91" y="136"/>
                    <a:pt x="89" y="128"/>
                  </a:cubicBezTo>
                  <a:cubicBezTo>
                    <a:pt x="83" y="109"/>
                    <a:pt x="75" y="95"/>
                    <a:pt x="63" y="85"/>
                  </a:cubicBezTo>
                  <a:cubicBezTo>
                    <a:pt x="59" y="81"/>
                    <a:pt x="54" y="79"/>
                    <a:pt x="49" y="79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8" y="60"/>
                    <a:pt x="255" y="67"/>
                    <a:pt x="264" y="77"/>
                  </a:cubicBezTo>
                  <a:cubicBezTo>
                    <a:pt x="274" y="90"/>
                    <a:pt x="278" y="109"/>
                    <a:pt x="276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3366510" y="2060848"/>
            <a:ext cx="269386" cy="642816"/>
            <a:chOff x="5733528" y="2133208"/>
            <a:chExt cx="519042" cy="1528775"/>
          </a:xfrm>
          <a:solidFill>
            <a:schemeClr val="accent1"/>
          </a:solidFill>
        </p:grpSpPr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5791406" y="2309677"/>
              <a:ext cx="461164" cy="1352306"/>
            </a:xfrm>
            <a:custGeom>
              <a:avLst/>
              <a:gdLst>
                <a:gd name="T0" fmla="*/ 2147483647 w 53"/>
                <a:gd name="T1" fmla="*/ 2147483647 h 155"/>
                <a:gd name="T2" fmla="*/ 2147483647 w 53"/>
                <a:gd name="T3" fmla="*/ 2147483647 h 155"/>
                <a:gd name="T4" fmla="*/ 2147483647 w 53"/>
                <a:gd name="T5" fmla="*/ 2147483647 h 155"/>
                <a:gd name="T6" fmla="*/ 2147483647 w 53"/>
                <a:gd name="T7" fmla="*/ 2147483647 h 155"/>
                <a:gd name="T8" fmla="*/ 2147483647 w 53"/>
                <a:gd name="T9" fmla="*/ 2147483647 h 155"/>
                <a:gd name="T10" fmla="*/ 2147483647 w 53"/>
                <a:gd name="T11" fmla="*/ 2147483647 h 155"/>
                <a:gd name="T12" fmla="*/ 2147483647 w 53"/>
                <a:gd name="T13" fmla="*/ 0 h 155"/>
                <a:gd name="T14" fmla="*/ 2147483647 w 53"/>
                <a:gd name="T15" fmla="*/ 2147483647 h 155"/>
                <a:gd name="T16" fmla="*/ 2147483647 w 53"/>
                <a:gd name="T17" fmla="*/ 2147483647 h 155"/>
                <a:gd name="T18" fmla="*/ 2147483647 w 53"/>
                <a:gd name="T19" fmla="*/ 2147483647 h 155"/>
                <a:gd name="T20" fmla="*/ 2147483647 w 53"/>
                <a:gd name="T21" fmla="*/ 2147483647 h 155"/>
                <a:gd name="T22" fmla="*/ 2147483647 w 53"/>
                <a:gd name="T23" fmla="*/ 2147483647 h 155"/>
                <a:gd name="T24" fmla="*/ 2147483647 w 53"/>
                <a:gd name="T25" fmla="*/ 2147483647 h 155"/>
                <a:gd name="T26" fmla="*/ 2147483647 w 53"/>
                <a:gd name="T27" fmla="*/ 2147483647 h 155"/>
                <a:gd name="T28" fmla="*/ 2147483647 w 53"/>
                <a:gd name="T29" fmla="*/ 2147483647 h 155"/>
                <a:gd name="T30" fmla="*/ 2147483647 w 53"/>
                <a:gd name="T31" fmla="*/ 2147483647 h 155"/>
                <a:gd name="T32" fmla="*/ 2147483647 w 53"/>
                <a:gd name="T33" fmla="*/ 2147483647 h 155"/>
                <a:gd name="T34" fmla="*/ 2147483647 w 53"/>
                <a:gd name="T35" fmla="*/ 2147483647 h 155"/>
                <a:gd name="T36" fmla="*/ 2147483647 w 53"/>
                <a:gd name="T37" fmla="*/ 2147483647 h 155"/>
                <a:gd name="T38" fmla="*/ 2147483647 w 53"/>
                <a:gd name="T39" fmla="*/ 2147483647 h 155"/>
                <a:gd name="T40" fmla="*/ 0 w 53"/>
                <a:gd name="T41" fmla="*/ 2147483647 h 155"/>
                <a:gd name="T42" fmla="*/ 2147483647 w 53"/>
                <a:gd name="T43" fmla="*/ 2147483647 h 155"/>
                <a:gd name="T44" fmla="*/ 2147483647 w 53"/>
                <a:gd name="T45" fmla="*/ 2147483647 h 155"/>
                <a:gd name="T46" fmla="*/ 2147483647 w 53"/>
                <a:gd name="T47" fmla="*/ 2147483647 h 155"/>
                <a:gd name="T48" fmla="*/ 2147483647 w 53"/>
                <a:gd name="T49" fmla="*/ 2147483647 h 155"/>
                <a:gd name="T50" fmla="*/ 2147483647 w 53"/>
                <a:gd name="T51" fmla="*/ 2147483647 h 155"/>
                <a:gd name="T52" fmla="*/ 0 w 53"/>
                <a:gd name="T53" fmla="*/ 2147483647 h 155"/>
                <a:gd name="T54" fmla="*/ 0 w 53"/>
                <a:gd name="T55" fmla="*/ 2147483647 h 155"/>
                <a:gd name="T56" fmla="*/ 2147483647 w 53"/>
                <a:gd name="T57" fmla="*/ 2147483647 h 155"/>
                <a:gd name="T58" fmla="*/ 2147483647 w 53"/>
                <a:gd name="T59" fmla="*/ 2147483647 h 155"/>
                <a:gd name="T60" fmla="*/ 2147483647 w 53"/>
                <a:gd name="T61" fmla="*/ 2147483647 h 155"/>
                <a:gd name="T62" fmla="*/ 2147483647 w 53"/>
                <a:gd name="T63" fmla="*/ 2147483647 h 155"/>
                <a:gd name="T64" fmla="*/ 2147483647 w 53"/>
                <a:gd name="T65" fmla="*/ 2147483647 h 155"/>
                <a:gd name="T66" fmla="*/ 2147483647 w 53"/>
                <a:gd name="T67" fmla="*/ 2147483647 h 155"/>
                <a:gd name="T68" fmla="*/ 2147483647 w 53"/>
                <a:gd name="T69" fmla="*/ 2147483647 h 155"/>
                <a:gd name="T70" fmla="*/ 2147483647 w 53"/>
                <a:gd name="T71" fmla="*/ 2147483647 h 155"/>
                <a:gd name="T72" fmla="*/ 2147483647 w 53"/>
                <a:gd name="T73" fmla="*/ 2147483647 h 155"/>
                <a:gd name="T74" fmla="*/ 2147483647 w 53"/>
                <a:gd name="T75" fmla="*/ 2147483647 h 1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"/>
                <a:gd name="T115" fmla="*/ 0 h 155"/>
                <a:gd name="T116" fmla="*/ 53 w 53"/>
                <a:gd name="T117" fmla="*/ 155 h 1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" h="155">
                  <a:moveTo>
                    <a:pt x="37" y="13"/>
                  </a:moveTo>
                  <a:cubicBezTo>
                    <a:pt x="37" y="16"/>
                    <a:pt x="36" y="19"/>
                    <a:pt x="34" y="22"/>
                  </a:cubicBezTo>
                  <a:cubicBezTo>
                    <a:pt x="32" y="24"/>
                    <a:pt x="30" y="26"/>
                    <a:pt x="27" y="26"/>
                  </a:cubicBezTo>
                  <a:cubicBezTo>
                    <a:pt x="24" y="26"/>
                    <a:pt x="21" y="24"/>
                    <a:pt x="19" y="22"/>
                  </a:cubicBezTo>
                  <a:cubicBezTo>
                    <a:pt x="17" y="19"/>
                    <a:pt x="16" y="16"/>
                    <a:pt x="16" y="13"/>
                  </a:cubicBezTo>
                  <a:cubicBezTo>
                    <a:pt x="16" y="9"/>
                    <a:pt x="17" y="6"/>
                    <a:pt x="19" y="4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30" y="0"/>
                    <a:pt x="32" y="1"/>
                    <a:pt x="34" y="4"/>
                  </a:cubicBezTo>
                  <a:cubicBezTo>
                    <a:pt x="36" y="6"/>
                    <a:pt x="37" y="9"/>
                    <a:pt x="37" y="13"/>
                  </a:cubicBezTo>
                  <a:close/>
                  <a:moveTo>
                    <a:pt x="53" y="104"/>
                  </a:moveTo>
                  <a:lnTo>
                    <a:pt x="41" y="104"/>
                  </a:lnTo>
                  <a:lnTo>
                    <a:pt x="41" y="149"/>
                  </a:lnTo>
                  <a:cubicBezTo>
                    <a:pt x="41" y="153"/>
                    <a:pt x="38" y="155"/>
                    <a:pt x="34" y="155"/>
                  </a:cubicBezTo>
                  <a:cubicBezTo>
                    <a:pt x="30" y="155"/>
                    <a:pt x="28" y="153"/>
                    <a:pt x="28" y="149"/>
                  </a:cubicBezTo>
                  <a:lnTo>
                    <a:pt x="28" y="104"/>
                  </a:lnTo>
                  <a:lnTo>
                    <a:pt x="25" y="104"/>
                  </a:lnTo>
                  <a:lnTo>
                    <a:pt x="25" y="149"/>
                  </a:lnTo>
                  <a:cubicBezTo>
                    <a:pt x="25" y="153"/>
                    <a:pt x="23" y="155"/>
                    <a:pt x="19" y="155"/>
                  </a:cubicBezTo>
                  <a:cubicBezTo>
                    <a:pt x="15" y="155"/>
                    <a:pt x="13" y="153"/>
                    <a:pt x="13" y="149"/>
                  </a:cubicBezTo>
                  <a:lnTo>
                    <a:pt x="13" y="104"/>
                  </a:lnTo>
                  <a:lnTo>
                    <a:pt x="0" y="104"/>
                  </a:lnTo>
                  <a:lnTo>
                    <a:pt x="13" y="72"/>
                  </a:lnTo>
                  <a:lnTo>
                    <a:pt x="13" y="41"/>
                  </a:lnTo>
                  <a:lnTo>
                    <a:pt x="10" y="41"/>
                  </a:lnTo>
                  <a:lnTo>
                    <a:pt x="10" y="70"/>
                  </a:lnTo>
                  <a:cubicBezTo>
                    <a:pt x="10" y="74"/>
                    <a:pt x="9" y="76"/>
                    <a:pt x="5" y="76"/>
                  </a:cubicBezTo>
                  <a:cubicBezTo>
                    <a:pt x="2" y="76"/>
                    <a:pt x="0" y="74"/>
                    <a:pt x="0" y="70"/>
                  </a:cubicBezTo>
                  <a:lnTo>
                    <a:pt x="0" y="41"/>
                  </a:lnTo>
                  <a:cubicBezTo>
                    <a:pt x="0" y="32"/>
                    <a:pt x="5" y="27"/>
                    <a:pt x="14" y="27"/>
                  </a:cubicBezTo>
                  <a:lnTo>
                    <a:pt x="39" y="27"/>
                  </a:lnTo>
                  <a:cubicBezTo>
                    <a:pt x="48" y="27"/>
                    <a:pt x="53" y="32"/>
                    <a:pt x="53" y="41"/>
                  </a:cubicBezTo>
                  <a:lnTo>
                    <a:pt x="53" y="70"/>
                  </a:lnTo>
                  <a:cubicBezTo>
                    <a:pt x="53" y="74"/>
                    <a:pt x="51" y="76"/>
                    <a:pt x="48" y="76"/>
                  </a:cubicBezTo>
                  <a:cubicBezTo>
                    <a:pt x="45" y="76"/>
                    <a:pt x="43" y="74"/>
                    <a:pt x="43" y="70"/>
                  </a:cubicBezTo>
                  <a:lnTo>
                    <a:pt x="43" y="41"/>
                  </a:lnTo>
                  <a:lnTo>
                    <a:pt x="41" y="41"/>
                  </a:lnTo>
                  <a:lnTo>
                    <a:pt x="41" y="72"/>
                  </a:lnTo>
                  <a:lnTo>
                    <a:pt x="53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 dirty="0">
                <a:latin typeface="+mn-lt"/>
                <a:ea typeface="+mn-ea"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5733528" y="2133208"/>
              <a:ext cx="461163" cy="284208"/>
            </a:xfrm>
            <a:custGeom>
              <a:avLst/>
              <a:gdLst/>
              <a:ahLst/>
              <a:cxnLst>
                <a:cxn ang="0">
                  <a:pos x="77" y="81"/>
                </a:cxn>
                <a:cxn ang="0">
                  <a:pos x="53" y="53"/>
                </a:cxn>
                <a:cxn ang="0">
                  <a:pos x="133" y="27"/>
                </a:cxn>
                <a:cxn ang="0">
                  <a:pos x="42" y="53"/>
                </a:cxn>
                <a:cxn ang="0">
                  <a:pos x="0" y="13"/>
                </a:cxn>
                <a:cxn ang="0">
                  <a:pos x="314" y="38"/>
                </a:cxn>
                <a:cxn ang="0">
                  <a:pos x="41" y="55"/>
                </a:cxn>
                <a:cxn ang="0">
                  <a:pos x="41" y="78"/>
                </a:cxn>
                <a:cxn ang="0">
                  <a:pos x="31" y="61"/>
                </a:cxn>
                <a:cxn ang="0">
                  <a:pos x="41" y="55"/>
                </a:cxn>
                <a:cxn ang="0">
                  <a:pos x="67" y="193"/>
                </a:cxn>
                <a:cxn ang="0">
                  <a:pos x="65" y="196"/>
                </a:cxn>
                <a:cxn ang="0">
                  <a:pos x="58" y="183"/>
                </a:cxn>
                <a:cxn ang="0">
                  <a:pos x="55" y="201"/>
                </a:cxn>
                <a:cxn ang="0">
                  <a:pos x="50" y="201"/>
                </a:cxn>
                <a:cxn ang="0">
                  <a:pos x="45" y="185"/>
                </a:cxn>
                <a:cxn ang="0">
                  <a:pos x="40" y="201"/>
                </a:cxn>
                <a:cxn ang="0">
                  <a:pos x="35" y="201"/>
                </a:cxn>
                <a:cxn ang="0">
                  <a:pos x="33" y="183"/>
                </a:cxn>
                <a:cxn ang="0">
                  <a:pos x="25" y="196"/>
                </a:cxn>
                <a:cxn ang="0">
                  <a:pos x="23" y="193"/>
                </a:cxn>
                <a:cxn ang="0">
                  <a:pos x="27" y="173"/>
                </a:cxn>
                <a:cxn ang="0">
                  <a:pos x="63" y="173"/>
                </a:cxn>
                <a:cxn ang="0">
                  <a:pos x="62" y="171"/>
                </a:cxn>
                <a:cxn ang="0">
                  <a:pos x="28" y="171"/>
                </a:cxn>
                <a:cxn ang="0">
                  <a:pos x="42" y="160"/>
                </a:cxn>
                <a:cxn ang="0">
                  <a:pos x="48" y="160"/>
                </a:cxn>
                <a:cxn ang="0">
                  <a:pos x="62" y="171"/>
                </a:cxn>
                <a:cxn ang="0">
                  <a:pos x="52" y="53"/>
                </a:cxn>
                <a:cxn ang="0">
                  <a:pos x="48" y="160"/>
                </a:cxn>
                <a:cxn ang="0">
                  <a:pos x="43" y="160"/>
                </a:cxn>
                <a:cxn ang="0">
                  <a:pos x="43" y="55"/>
                </a:cxn>
                <a:cxn ang="0">
                  <a:pos x="133" y="28"/>
                </a:cxn>
                <a:cxn ang="0">
                  <a:pos x="276" y="133"/>
                </a:cxn>
                <a:cxn ang="0">
                  <a:pos x="184" y="96"/>
                </a:cxn>
                <a:cxn ang="0">
                  <a:pos x="89" y="128"/>
                </a:cxn>
                <a:cxn ang="0">
                  <a:pos x="49" y="79"/>
                </a:cxn>
                <a:cxn ang="0">
                  <a:pos x="77" y="85"/>
                </a:cxn>
                <a:cxn ang="0">
                  <a:pos x="264" y="77"/>
                </a:cxn>
              </a:cxnLst>
              <a:rect l="0" t="0" r="r" b="b"/>
              <a:pathLst>
                <a:path w="314" h="201">
                  <a:moveTo>
                    <a:pt x="314" y="44"/>
                  </a:moveTo>
                  <a:cubicBezTo>
                    <a:pt x="77" y="81"/>
                    <a:pt x="77" y="81"/>
                    <a:pt x="77" y="8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6"/>
                    <a:pt x="51" y="54"/>
                    <a:pt x="53" y="53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7" y="28"/>
                    <a:pt x="135" y="26"/>
                    <a:pt x="133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4" y="48"/>
                    <a:pt x="42" y="50"/>
                    <a:pt x="42" y="5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14" y="38"/>
                    <a:pt x="314" y="38"/>
                    <a:pt x="314" y="38"/>
                  </a:cubicBezTo>
                  <a:lnTo>
                    <a:pt x="314" y="44"/>
                  </a:lnTo>
                  <a:close/>
                  <a:moveTo>
                    <a:pt x="41" y="55"/>
                  </a:moveTo>
                  <a:cubicBezTo>
                    <a:pt x="41" y="58"/>
                    <a:pt x="41" y="62"/>
                    <a:pt x="41" y="65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34" y="78"/>
                    <a:pt x="27" y="79"/>
                    <a:pt x="21" y="82"/>
                  </a:cubicBezTo>
                  <a:cubicBezTo>
                    <a:pt x="22" y="78"/>
                    <a:pt x="25" y="71"/>
                    <a:pt x="31" y="61"/>
                  </a:cubicBezTo>
                  <a:cubicBezTo>
                    <a:pt x="33" y="59"/>
                    <a:pt x="36" y="56"/>
                    <a:pt x="40" y="53"/>
                  </a:cubicBezTo>
                  <a:lnTo>
                    <a:pt x="41" y="55"/>
                  </a:lnTo>
                  <a:close/>
                  <a:moveTo>
                    <a:pt x="68" y="190"/>
                  </a:moveTo>
                  <a:cubicBezTo>
                    <a:pt x="67" y="193"/>
                    <a:pt x="67" y="193"/>
                    <a:pt x="67" y="193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5" y="196"/>
                    <a:pt x="25" y="196"/>
                    <a:pt x="25" y="196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9"/>
                    <a:pt x="34" y="182"/>
                    <a:pt x="45" y="182"/>
                  </a:cubicBezTo>
                  <a:cubicBezTo>
                    <a:pt x="56" y="182"/>
                    <a:pt x="62" y="179"/>
                    <a:pt x="63" y="173"/>
                  </a:cubicBezTo>
                  <a:lnTo>
                    <a:pt x="68" y="190"/>
                  </a:lnTo>
                  <a:close/>
                  <a:moveTo>
                    <a:pt x="62" y="171"/>
                  </a:moveTo>
                  <a:cubicBezTo>
                    <a:pt x="61" y="177"/>
                    <a:pt x="55" y="180"/>
                    <a:pt x="45" y="180"/>
                  </a:cubicBezTo>
                  <a:cubicBezTo>
                    <a:pt x="35" y="180"/>
                    <a:pt x="30" y="177"/>
                    <a:pt x="28" y="171"/>
                  </a:cubicBezTo>
                  <a:cubicBezTo>
                    <a:pt x="29" y="169"/>
                    <a:pt x="31" y="166"/>
                    <a:pt x="34" y="162"/>
                  </a:cubicBezTo>
                  <a:cubicBezTo>
                    <a:pt x="36" y="161"/>
                    <a:pt x="38" y="161"/>
                    <a:pt x="42" y="160"/>
                  </a:cubicBezTo>
                  <a:cubicBezTo>
                    <a:pt x="42" y="162"/>
                    <a:pt x="43" y="162"/>
                    <a:pt x="45" y="162"/>
                  </a:cubicBezTo>
                  <a:cubicBezTo>
                    <a:pt x="47" y="162"/>
                    <a:pt x="48" y="162"/>
                    <a:pt x="48" y="160"/>
                  </a:cubicBezTo>
                  <a:cubicBezTo>
                    <a:pt x="51" y="161"/>
                    <a:pt x="53" y="162"/>
                    <a:pt x="56" y="162"/>
                  </a:cubicBezTo>
                  <a:cubicBezTo>
                    <a:pt x="58" y="164"/>
                    <a:pt x="60" y="167"/>
                    <a:pt x="62" y="171"/>
                  </a:cubicBezTo>
                  <a:close/>
                  <a:moveTo>
                    <a:pt x="137" y="31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49" y="53"/>
                    <a:pt x="48" y="55"/>
                    <a:pt x="48" y="59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47" y="161"/>
                    <a:pt x="46" y="162"/>
                    <a:pt x="45" y="162"/>
                  </a:cubicBezTo>
                  <a:cubicBezTo>
                    <a:pt x="44" y="162"/>
                    <a:pt x="43" y="161"/>
                    <a:pt x="43" y="160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0"/>
                    <a:pt x="43" y="56"/>
                    <a:pt x="43" y="55"/>
                  </a:cubicBezTo>
                  <a:cubicBezTo>
                    <a:pt x="43" y="52"/>
                    <a:pt x="45" y="49"/>
                    <a:pt x="48" y="49"/>
                  </a:cubicBezTo>
                  <a:cubicBezTo>
                    <a:pt x="62" y="45"/>
                    <a:pt x="90" y="38"/>
                    <a:pt x="133" y="28"/>
                  </a:cubicBezTo>
                  <a:cubicBezTo>
                    <a:pt x="134" y="27"/>
                    <a:pt x="136" y="28"/>
                    <a:pt x="137" y="31"/>
                  </a:cubicBezTo>
                  <a:close/>
                  <a:moveTo>
                    <a:pt x="276" y="133"/>
                  </a:moveTo>
                  <a:cubicBezTo>
                    <a:pt x="255" y="107"/>
                    <a:pt x="230" y="94"/>
                    <a:pt x="201" y="94"/>
                  </a:cubicBezTo>
                  <a:cubicBezTo>
                    <a:pt x="195" y="94"/>
                    <a:pt x="190" y="95"/>
                    <a:pt x="184" y="96"/>
                  </a:cubicBezTo>
                  <a:cubicBezTo>
                    <a:pt x="148" y="102"/>
                    <a:pt x="118" y="121"/>
                    <a:pt x="93" y="154"/>
                  </a:cubicBezTo>
                  <a:cubicBezTo>
                    <a:pt x="92" y="145"/>
                    <a:pt x="91" y="136"/>
                    <a:pt x="89" y="128"/>
                  </a:cubicBezTo>
                  <a:cubicBezTo>
                    <a:pt x="83" y="109"/>
                    <a:pt x="75" y="95"/>
                    <a:pt x="63" y="85"/>
                  </a:cubicBezTo>
                  <a:cubicBezTo>
                    <a:pt x="59" y="81"/>
                    <a:pt x="54" y="79"/>
                    <a:pt x="49" y="79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8" y="60"/>
                    <a:pt x="255" y="67"/>
                    <a:pt x="264" y="77"/>
                  </a:cubicBezTo>
                  <a:cubicBezTo>
                    <a:pt x="274" y="90"/>
                    <a:pt x="278" y="109"/>
                    <a:pt x="276" y="1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" name="Freeform 501"/>
          <p:cNvSpPr>
            <a:spLocks/>
          </p:cNvSpPr>
          <p:nvPr/>
        </p:nvSpPr>
        <p:spPr bwMode="auto">
          <a:xfrm>
            <a:off x="3347864" y="4077072"/>
            <a:ext cx="346332" cy="576263"/>
          </a:xfrm>
          <a:custGeom>
            <a:avLst/>
            <a:gdLst>
              <a:gd name="T0" fmla="*/ 2147483647 w 223"/>
              <a:gd name="T1" fmla="*/ 2147483647 h 298"/>
              <a:gd name="T2" fmla="*/ 2147483647 w 223"/>
              <a:gd name="T3" fmla="*/ 2147483647 h 298"/>
              <a:gd name="T4" fmla="*/ 2147483647 w 223"/>
              <a:gd name="T5" fmla="*/ 2147483647 h 298"/>
              <a:gd name="T6" fmla="*/ 2147483647 w 223"/>
              <a:gd name="T7" fmla="*/ 2147483647 h 298"/>
              <a:gd name="T8" fmla="*/ 2147483647 w 223"/>
              <a:gd name="T9" fmla="*/ 2147483647 h 298"/>
              <a:gd name="T10" fmla="*/ 2147483647 w 223"/>
              <a:gd name="T11" fmla="*/ 2147483647 h 298"/>
              <a:gd name="T12" fmla="*/ 2147483647 w 223"/>
              <a:gd name="T13" fmla="*/ 2147483647 h 298"/>
              <a:gd name="T14" fmla="*/ 2147483647 w 223"/>
              <a:gd name="T15" fmla="*/ 2147483647 h 298"/>
              <a:gd name="T16" fmla="*/ 2147483647 w 223"/>
              <a:gd name="T17" fmla="*/ 2147483647 h 298"/>
              <a:gd name="T18" fmla="*/ 2147483647 w 223"/>
              <a:gd name="T19" fmla="*/ 2147483647 h 298"/>
              <a:gd name="T20" fmla="*/ 2147483647 w 223"/>
              <a:gd name="T21" fmla="*/ 2147483647 h 298"/>
              <a:gd name="T22" fmla="*/ 2147483647 w 223"/>
              <a:gd name="T23" fmla="*/ 2147483647 h 298"/>
              <a:gd name="T24" fmla="*/ 2147483647 w 223"/>
              <a:gd name="T25" fmla="*/ 2147483647 h 298"/>
              <a:gd name="T26" fmla="*/ 2147483647 w 223"/>
              <a:gd name="T27" fmla="*/ 2147483647 h 298"/>
              <a:gd name="T28" fmla="*/ 2147483647 w 223"/>
              <a:gd name="T29" fmla="*/ 2147483647 h 298"/>
              <a:gd name="T30" fmla="*/ 2147483647 w 223"/>
              <a:gd name="T31" fmla="*/ 2147483647 h 298"/>
              <a:gd name="T32" fmla="*/ 2147483647 w 223"/>
              <a:gd name="T33" fmla="*/ 2147483647 h 298"/>
              <a:gd name="T34" fmla="*/ 2147483647 w 223"/>
              <a:gd name="T35" fmla="*/ 2147483647 h 298"/>
              <a:gd name="T36" fmla="*/ 2147483647 w 223"/>
              <a:gd name="T37" fmla="*/ 0 h 298"/>
              <a:gd name="T38" fmla="*/ 2147483647 w 223"/>
              <a:gd name="T39" fmla="*/ 0 h 298"/>
              <a:gd name="T40" fmla="*/ 2147483647 w 223"/>
              <a:gd name="T41" fmla="*/ 2147483647 h 298"/>
              <a:gd name="T42" fmla="*/ 2147483647 w 223"/>
              <a:gd name="T43" fmla="*/ 2147483647 h 298"/>
              <a:gd name="T44" fmla="*/ 2147483647 w 223"/>
              <a:gd name="T45" fmla="*/ 2147483647 h 298"/>
              <a:gd name="T46" fmla="*/ 2147483647 w 223"/>
              <a:gd name="T47" fmla="*/ 2147483647 h 298"/>
              <a:gd name="T48" fmla="*/ 2147483647 w 223"/>
              <a:gd name="T49" fmla="*/ 0 h 298"/>
              <a:gd name="T50" fmla="*/ 2147483647 w 223"/>
              <a:gd name="T51" fmla="*/ 0 h 298"/>
              <a:gd name="T52" fmla="*/ 2147483647 w 223"/>
              <a:gd name="T53" fmla="*/ 2147483647 h 298"/>
              <a:gd name="T54" fmla="*/ 2147483647 w 223"/>
              <a:gd name="T55" fmla="*/ 2147483647 h 298"/>
              <a:gd name="T56" fmla="*/ 2147483647 w 223"/>
              <a:gd name="T57" fmla="*/ 2147483647 h 298"/>
              <a:gd name="T58" fmla="*/ 2147483647 w 223"/>
              <a:gd name="T59" fmla="*/ 2147483647 h 298"/>
              <a:gd name="T60" fmla="*/ 2147483647 w 223"/>
              <a:gd name="T61" fmla="*/ 2147483647 h 298"/>
              <a:gd name="T62" fmla="*/ 2147483647 w 223"/>
              <a:gd name="T63" fmla="*/ 2147483647 h 298"/>
              <a:gd name="T64" fmla="*/ 2147483647 w 223"/>
              <a:gd name="T65" fmla="*/ 2147483647 h 298"/>
              <a:gd name="T66" fmla="*/ 0 w 223"/>
              <a:gd name="T67" fmla="*/ 2147483647 h 298"/>
              <a:gd name="T68" fmla="*/ 0 w 223"/>
              <a:gd name="T69" fmla="*/ 2147483647 h 298"/>
              <a:gd name="T70" fmla="*/ 2147483647 w 223"/>
              <a:gd name="T71" fmla="*/ 2147483647 h 2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3"/>
              <a:gd name="T109" fmla="*/ 0 h 298"/>
              <a:gd name="T110" fmla="*/ 223 w 223"/>
              <a:gd name="T111" fmla="*/ 298 h 2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3" h="298">
                <a:moveTo>
                  <a:pt x="221" y="213"/>
                </a:moveTo>
                <a:lnTo>
                  <a:pt x="221" y="213"/>
                </a:lnTo>
                <a:lnTo>
                  <a:pt x="223" y="209"/>
                </a:lnTo>
                <a:lnTo>
                  <a:pt x="223" y="205"/>
                </a:lnTo>
                <a:lnTo>
                  <a:pt x="221" y="197"/>
                </a:lnTo>
                <a:lnTo>
                  <a:pt x="217" y="193"/>
                </a:lnTo>
                <a:lnTo>
                  <a:pt x="213" y="191"/>
                </a:lnTo>
                <a:lnTo>
                  <a:pt x="210" y="189"/>
                </a:lnTo>
                <a:lnTo>
                  <a:pt x="202" y="191"/>
                </a:lnTo>
                <a:lnTo>
                  <a:pt x="196" y="195"/>
                </a:lnTo>
                <a:lnTo>
                  <a:pt x="158" y="244"/>
                </a:lnTo>
                <a:lnTo>
                  <a:pt x="158" y="207"/>
                </a:lnTo>
                <a:lnTo>
                  <a:pt x="158" y="138"/>
                </a:lnTo>
                <a:lnTo>
                  <a:pt x="158" y="61"/>
                </a:lnTo>
                <a:lnTo>
                  <a:pt x="156" y="53"/>
                </a:lnTo>
                <a:lnTo>
                  <a:pt x="154" y="49"/>
                </a:lnTo>
                <a:lnTo>
                  <a:pt x="148" y="45"/>
                </a:lnTo>
                <a:lnTo>
                  <a:pt x="142" y="45"/>
                </a:lnTo>
                <a:lnTo>
                  <a:pt x="136" y="45"/>
                </a:lnTo>
                <a:lnTo>
                  <a:pt x="133" y="49"/>
                </a:lnTo>
                <a:lnTo>
                  <a:pt x="129" y="55"/>
                </a:lnTo>
                <a:lnTo>
                  <a:pt x="127" y="61"/>
                </a:lnTo>
                <a:lnTo>
                  <a:pt x="127" y="132"/>
                </a:lnTo>
                <a:lnTo>
                  <a:pt x="117" y="132"/>
                </a:lnTo>
                <a:lnTo>
                  <a:pt x="117" y="17"/>
                </a:lnTo>
                <a:lnTo>
                  <a:pt x="117" y="9"/>
                </a:lnTo>
                <a:lnTo>
                  <a:pt x="113" y="4"/>
                </a:lnTo>
                <a:lnTo>
                  <a:pt x="109" y="0"/>
                </a:lnTo>
                <a:lnTo>
                  <a:pt x="101" y="0"/>
                </a:lnTo>
                <a:lnTo>
                  <a:pt x="93" y="0"/>
                </a:lnTo>
                <a:lnTo>
                  <a:pt x="89" y="4"/>
                </a:lnTo>
                <a:lnTo>
                  <a:pt x="85" y="9"/>
                </a:lnTo>
                <a:lnTo>
                  <a:pt x="85" y="17"/>
                </a:lnTo>
                <a:lnTo>
                  <a:pt x="85" y="132"/>
                </a:lnTo>
                <a:lnTo>
                  <a:pt x="75" y="132"/>
                </a:lnTo>
                <a:lnTo>
                  <a:pt x="75" y="17"/>
                </a:lnTo>
                <a:lnTo>
                  <a:pt x="73" y="9"/>
                </a:lnTo>
                <a:lnTo>
                  <a:pt x="71" y="4"/>
                </a:lnTo>
                <a:lnTo>
                  <a:pt x="65" y="0"/>
                </a:lnTo>
                <a:lnTo>
                  <a:pt x="58" y="0"/>
                </a:lnTo>
                <a:lnTo>
                  <a:pt x="52" y="0"/>
                </a:lnTo>
                <a:lnTo>
                  <a:pt x="46" y="4"/>
                </a:lnTo>
                <a:lnTo>
                  <a:pt x="44" y="9"/>
                </a:lnTo>
                <a:lnTo>
                  <a:pt x="42" y="17"/>
                </a:lnTo>
                <a:lnTo>
                  <a:pt x="42" y="132"/>
                </a:lnTo>
                <a:lnTo>
                  <a:pt x="32" y="132"/>
                </a:lnTo>
                <a:lnTo>
                  <a:pt x="32" y="61"/>
                </a:lnTo>
                <a:lnTo>
                  <a:pt x="30" y="53"/>
                </a:lnTo>
                <a:lnTo>
                  <a:pt x="28" y="49"/>
                </a:lnTo>
                <a:lnTo>
                  <a:pt x="22" y="45"/>
                </a:lnTo>
                <a:lnTo>
                  <a:pt x="16" y="45"/>
                </a:lnTo>
                <a:lnTo>
                  <a:pt x="8" y="45"/>
                </a:lnTo>
                <a:lnTo>
                  <a:pt x="4" y="49"/>
                </a:lnTo>
                <a:lnTo>
                  <a:pt x="0" y="53"/>
                </a:lnTo>
                <a:lnTo>
                  <a:pt x="0" y="61"/>
                </a:lnTo>
                <a:lnTo>
                  <a:pt x="0" y="298"/>
                </a:lnTo>
                <a:lnTo>
                  <a:pt x="158" y="298"/>
                </a:lnTo>
                <a:lnTo>
                  <a:pt x="221" y="213"/>
                </a:lnTo>
                <a:close/>
              </a:path>
            </a:pathLst>
          </a:custGeom>
          <a:solidFill>
            <a:srgbClr val="0056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>
              <a:ea typeface="MS PGothic" pitchFamily="34" charset="-128"/>
            </a:endParaRPr>
          </a:p>
        </p:txBody>
      </p:sp>
      <p:sp>
        <p:nvSpPr>
          <p:cNvPr id="28" name="Freeform 14"/>
          <p:cNvSpPr>
            <a:spLocks noEditPoints="1"/>
          </p:cNvSpPr>
          <p:nvPr/>
        </p:nvSpPr>
        <p:spPr bwMode="auto">
          <a:xfrm rot="20735097">
            <a:off x="2663096" y="5143798"/>
            <a:ext cx="538034" cy="530843"/>
          </a:xfrm>
          <a:custGeom>
            <a:avLst/>
            <a:gdLst>
              <a:gd name="T0" fmla="*/ 25304 w 5666"/>
              <a:gd name="T1" fmla="*/ 488809 h 5548"/>
              <a:gd name="T2" fmla="*/ 4766 w 5666"/>
              <a:gd name="T3" fmla="*/ 24991 h 5548"/>
              <a:gd name="T4" fmla="*/ 293554 w 5666"/>
              <a:gd name="T5" fmla="*/ 0 h 5548"/>
              <a:gd name="T6" fmla="*/ 387623 w 5666"/>
              <a:gd name="T7" fmla="*/ 93945 h 5548"/>
              <a:gd name="T8" fmla="*/ 394318 w 5666"/>
              <a:gd name="T9" fmla="*/ 188458 h 5548"/>
              <a:gd name="T10" fmla="*/ 495309 w 5666"/>
              <a:gd name="T11" fmla="*/ 213790 h 5548"/>
              <a:gd name="T12" fmla="*/ 518684 w 5666"/>
              <a:gd name="T13" fmla="*/ 265249 h 5548"/>
              <a:gd name="T14" fmla="*/ 585860 w 5666"/>
              <a:gd name="T15" fmla="*/ 255480 h 5548"/>
              <a:gd name="T16" fmla="*/ 626824 w 5666"/>
              <a:gd name="T17" fmla="*/ 376915 h 5548"/>
              <a:gd name="T18" fmla="*/ 594030 w 5666"/>
              <a:gd name="T19" fmla="*/ 422922 h 5548"/>
              <a:gd name="T20" fmla="*/ 634767 w 5666"/>
              <a:gd name="T21" fmla="*/ 478358 h 5548"/>
              <a:gd name="T22" fmla="*/ 551591 w 5666"/>
              <a:gd name="T23" fmla="*/ 572530 h 5548"/>
              <a:gd name="T24" fmla="*/ 495195 w 5666"/>
              <a:gd name="T25" fmla="*/ 567191 h 5548"/>
              <a:gd name="T26" fmla="*/ 469324 w 5666"/>
              <a:gd name="T27" fmla="*/ 630237 h 5548"/>
              <a:gd name="T28" fmla="*/ 344503 w 5666"/>
              <a:gd name="T29" fmla="*/ 605018 h 5548"/>
              <a:gd name="T30" fmla="*/ 321128 w 5666"/>
              <a:gd name="T31" fmla="*/ 553559 h 5548"/>
              <a:gd name="T32" fmla="*/ 253952 w 5666"/>
              <a:gd name="T33" fmla="*/ 563215 h 5548"/>
              <a:gd name="T34" fmla="*/ 293100 w 5666"/>
              <a:gd name="T35" fmla="*/ 62819 h 5548"/>
              <a:gd name="T36" fmla="*/ 334177 w 5666"/>
              <a:gd name="T37" fmla="*/ 109508 h 5548"/>
              <a:gd name="T38" fmla="*/ 343709 w 5666"/>
              <a:gd name="T39" fmla="*/ 131091 h 5548"/>
              <a:gd name="T40" fmla="*/ 271427 w 5666"/>
              <a:gd name="T41" fmla="*/ 120299 h 5548"/>
              <a:gd name="T42" fmla="*/ 54694 w 5666"/>
              <a:gd name="T43" fmla="*/ 50551 h 5548"/>
              <a:gd name="T44" fmla="*/ 218889 w 5666"/>
              <a:gd name="T45" fmla="*/ 438371 h 5548"/>
              <a:gd name="T46" fmla="*/ 245782 w 5666"/>
              <a:gd name="T47" fmla="*/ 395886 h 5548"/>
              <a:gd name="T48" fmla="*/ 205159 w 5666"/>
              <a:gd name="T49" fmla="*/ 340110 h 5548"/>
              <a:gd name="T50" fmla="*/ 288334 w 5666"/>
              <a:gd name="T51" fmla="*/ 246279 h 5548"/>
              <a:gd name="T52" fmla="*/ 344617 w 5666"/>
              <a:gd name="T53" fmla="*/ 251618 h 5548"/>
              <a:gd name="T54" fmla="*/ 98948 w 5666"/>
              <a:gd name="T55" fmla="*/ 177439 h 5548"/>
              <a:gd name="T56" fmla="*/ 98948 w 5666"/>
              <a:gd name="T57" fmla="*/ 155742 h 5548"/>
              <a:gd name="T58" fmla="*/ 284930 w 5666"/>
              <a:gd name="T59" fmla="*/ 166647 h 5548"/>
              <a:gd name="T60" fmla="*/ 98948 w 5666"/>
              <a:gd name="T61" fmla="*/ 177439 h 5548"/>
              <a:gd name="T62" fmla="*/ 88168 w 5666"/>
              <a:gd name="T63" fmla="*/ 252981 h 5548"/>
              <a:gd name="T64" fmla="*/ 211967 w 5666"/>
              <a:gd name="T65" fmla="*/ 242189 h 5548"/>
              <a:gd name="T66" fmla="*/ 211967 w 5666"/>
              <a:gd name="T67" fmla="*/ 263886 h 5548"/>
              <a:gd name="T68" fmla="*/ 98948 w 5666"/>
              <a:gd name="T69" fmla="*/ 351470 h 5548"/>
              <a:gd name="T70" fmla="*/ 98948 w 5666"/>
              <a:gd name="T71" fmla="*/ 329773 h 5548"/>
              <a:gd name="T72" fmla="*/ 172025 w 5666"/>
              <a:gd name="T73" fmla="*/ 340564 h 5548"/>
              <a:gd name="T74" fmla="*/ 98948 w 5666"/>
              <a:gd name="T75" fmla="*/ 351470 h 5548"/>
              <a:gd name="T76" fmla="*/ 444927 w 5666"/>
              <a:gd name="T77" fmla="*/ 268430 h 5548"/>
              <a:gd name="T78" fmla="*/ 394885 w 5666"/>
              <a:gd name="T79" fmla="*/ 239008 h 5548"/>
              <a:gd name="T80" fmla="*/ 378091 w 5666"/>
              <a:gd name="T81" fmla="*/ 292172 h 5548"/>
              <a:gd name="T82" fmla="*/ 310575 w 5666"/>
              <a:gd name="T83" fmla="*/ 317163 h 5548"/>
              <a:gd name="T84" fmla="*/ 259966 w 5666"/>
              <a:gd name="T85" fmla="*/ 345790 h 5548"/>
              <a:gd name="T86" fmla="*/ 297639 w 5666"/>
              <a:gd name="T87" fmla="*/ 388729 h 5548"/>
              <a:gd name="T88" fmla="*/ 285498 w 5666"/>
              <a:gd name="T89" fmla="*/ 458137 h 5548"/>
              <a:gd name="T90" fmla="*/ 284930 w 5666"/>
              <a:gd name="T91" fmla="*/ 516413 h 5548"/>
              <a:gd name="T92" fmla="*/ 340418 w 5666"/>
              <a:gd name="T93" fmla="*/ 504826 h 5548"/>
              <a:gd name="T94" fmla="*/ 394999 w 5666"/>
              <a:gd name="T95" fmla="*/ 550378 h 5548"/>
              <a:gd name="T96" fmla="*/ 444927 w 5666"/>
              <a:gd name="T97" fmla="*/ 579800 h 5548"/>
              <a:gd name="T98" fmla="*/ 461607 w 5666"/>
              <a:gd name="T99" fmla="*/ 526523 h 5548"/>
              <a:gd name="T100" fmla="*/ 529237 w 5666"/>
              <a:gd name="T101" fmla="*/ 501531 h 5548"/>
              <a:gd name="T102" fmla="*/ 579960 w 5666"/>
              <a:gd name="T103" fmla="*/ 472905 h 5548"/>
              <a:gd name="T104" fmla="*/ 542173 w 5666"/>
              <a:gd name="T105" fmla="*/ 429624 h 5548"/>
              <a:gd name="T106" fmla="*/ 554428 w 5666"/>
              <a:gd name="T107" fmla="*/ 360557 h 5548"/>
              <a:gd name="T108" fmla="*/ 554882 w 5666"/>
              <a:gd name="T109" fmla="*/ 302396 h 5548"/>
              <a:gd name="T110" fmla="*/ 500415 w 5666"/>
              <a:gd name="T111" fmla="*/ 314551 h 5548"/>
              <a:gd name="T112" fmla="*/ 473409 w 5666"/>
              <a:gd name="T113" fmla="*/ 359421 h 5548"/>
              <a:gd name="T114" fmla="*/ 372872 w 5666"/>
              <a:gd name="T115" fmla="*/ 460068 h 5548"/>
              <a:gd name="T116" fmla="*/ 473409 w 5666"/>
              <a:gd name="T117" fmla="*/ 359421 h 5548"/>
              <a:gd name="T118" fmla="*/ 388077 w 5666"/>
              <a:gd name="T119" fmla="*/ 444846 h 5548"/>
              <a:gd name="T120" fmla="*/ 458090 w 5666"/>
              <a:gd name="T121" fmla="*/ 374757 h 554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66"/>
              <a:gd name="T184" fmla="*/ 0 h 5548"/>
              <a:gd name="T185" fmla="*/ 5666 w 5666"/>
              <a:gd name="T186" fmla="*/ 5548 h 554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66" h="5548">
                <a:moveTo>
                  <a:pt x="1860" y="4303"/>
                </a:moveTo>
                <a:lnTo>
                  <a:pt x="223" y="4303"/>
                </a:lnTo>
                <a:cubicBezTo>
                  <a:pt x="98" y="4303"/>
                  <a:pt x="0" y="4200"/>
                  <a:pt x="1" y="4077"/>
                </a:cubicBezTo>
                <a:lnTo>
                  <a:pt x="42" y="220"/>
                </a:lnTo>
                <a:cubicBezTo>
                  <a:pt x="43" y="92"/>
                  <a:pt x="149" y="0"/>
                  <a:pt x="272" y="0"/>
                </a:cubicBezTo>
                <a:lnTo>
                  <a:pt x="2587" y="0"/>
                </a:lnTo>
                <a:cubicBezTo>
                  <a:pt x="2657" y="0"/>
                  <a:pt x="2719" y="32"/>
                  <a:pt x="2760" y="82"/>
                </a:cubicBezTo>
                <a:lnTo>
                  <a:pt x="3416" y="827"/>
                </a:lnTo>
                <a:cubicBezTo>
                  <a:pt x="3457" y="873"/>
                  <a:pt x="3475" y="932"/>
                  <a:pt x="3471" y="989"/>
                </a:cubicBezTo>
                <a:cubicBezTo>
                  <a:pt x="3473" y="1213"/>
                  <a:pt x="3474" y="1436"/>
                  <a:pt x="3475" y="1659"/>
                </a:cubicBezTo>
                <a:lnTo>
                  <a:pt x="4143" y="1659"/>
                </a:lnTo>
                <a:cubicBezTo>
                  <a:pt x="4266" y="1659"/>
                  <a:pt x="4365" y="1759"/>
                  <a:pt x="4365" y="1882"/>
                </a:cubicBezTo>
                <a:lnTo>
                  <a:pt x="4365" y="2215"/>
                </a:lnTo>
                <a:cubicBezTo>
                  <a:pt x="4436" y="2249"/>
                  <a:pt x="4505" y="2289"/>
                  <a:pt x="4571" y="2335"/>
                </a:cubicBezTo>
                <a:lnTo>
                  <a:pt x="4861" y="2168"/>
                </a:lnTo>
                <a:cubicBezTo>
                  <a:pt x="4967" y="2107"/>
                  <a:pt x="5102" y="2143"/>
                  <a:pt x="5163" y="2249"/>
                </a:cubicBezTo>
                <a:lnTo>
                  <a:pt x="5605" y="3015"/>
                </a:lnTo>
                <a:cubicBezTo>
                  <a:pt x="5666" y="3121"/>
                  <a:pt x="5630" y="3257"/>
                  <a:pt x="5524" y="3318"/>
                </a:cubicBezTo>
                <a:lnTo>
                  <a:pt x="5235" y="3484"/>
                </a:lnTo>
                <a:cubicBezTo>
                  <a:pt x="5242" y="3565"/>
                  <a:pt x="5241" y="3642"/>
                  <a:pt x="5235" y="3723"/>
                </a:cubicBezTo>
                <a:lnTo>
                  <a:pt x="5524" y="3890"/>
                </a:lnTo>
                <a:cubicBezTo>
                  <a:pt x="5646" y="3960"/>
                  <a:pt x="5659" y="4099"/>
                  <a:pt x="5594" y="4211"/>
                </a:cubicBezTo>
                <a:lnTo>
                  <a:pt x="5163" y="4958"/>
                </a:lnTo>
                <a:cubicBezTo>
                  <a:pt x="5102" y="5064"/>
                  <a:pt x="4967" y="5101"/>
                  <a:pt x="4861" y="5040"/>
                </a:cubicBezTo>
                <a:lnTo>
                  <a:pt x="4571" y="4873"/>
                </a:lnTo>
                <a:cubicBezTo>
                  <a:pt x="4505" y="4918"/>
                  <a:pt x="4436" y="4958"/>
                  <a:pt x="4364" y="4993"/>
                </a:cubicBezTo>
                <a:lnTo>
                  <a:pt x="4364" y="5326"/>
                </a:lnTo>
                <a:cubicBezTo>
                  <a:pt x="4364" y="5453"/>
                  <a:pt x="4259" y="5548"/>
                  <a:pt x="4136" y="5548"/>
                </a:cubicBezTo>
                <a:lnTo>
                  <a:pt x="3258" y="5548"/>
                </a:lnTo>
                <a:cubicBezTo>
                  <a:pt x="3135" y="5548"/>
                  <a:pt x="3036" y="5449"/>
                  <a:pt x="3036" y="5326"/>
                </a:cubicBezTo>
                <a:lnTo>
                  <a:pt x="3036" y="4993"/>
                </a:lnTo>
                <a:cubicBezTo>
                  <a:pt x="2965" y="4958"/>
                  <a:pt x="2896" y="4918"/>
                  <a:pt x="2830" y="4873"/>
                </a:cubicBezTo>
                <a:lnTo>
                  <a:pt x="2541" y="5040"/>
                </a:lnTo>
                <a:cubicBezTo>
                  <a:pt x="2435" y="5101"/>
                  <a:pt x="2299" y="5064"/>
                  <a:pt x="2238" y="4958"/>
                </a:cubicBezTo>
                <a:lnTo>
                  <a:pt x="1860" y="4303"/>
                </a:lnTo>
                <a:close/>
                <a:moveTo>
                  <a:pt x="2583" y="553"/>
                </a:moveTo>
                <a:lnTo>
                  <a:pt x="2583" y="964"/>
                </a:lnTo>
                <a:lnTo>
                  <a:pt x="2945" y="964"/>
                </a:lnTo>
                <a:lnTo>
                  <a:pt x="2583" y="553"/>
                </a:lnTo>
                <a:close/>
                <a:moveTo>
                  <a:pt x="3029" y="1154"/>
                </a:moveTo>
                <a:lnTo>
                  <a:pt x="2487" y="1154"/>
                </a:lnTo>
                <a:cubicBezTo>
                  <a:pt x="2435" y="1154"/>
                  <a:pt x="2392" y="1112"/>
                  <a:pt x="2392" y="1059"/>
                </a:cubicBezTo>
                <a:lnTo>
                  <a:pt x="2392" y="445"/>
                </a:lnTo>
                <a:lnTo>
                  <a:pt x="482" y="445"/>
                </a:lnTo>
                <a:lnTo>
                  <a:pt x="447" y="3860"/>
                </a:lnTo>
                <a:lnTo>
                  <a:pt x="1929" y="3859"/>
                </a:lnTo>
                <a:lnTo>
                  <a:pt x="2166" y="3723"/>
                </a:lnTo>
                <a:cubicBezTo>
                  <a:pt x="2159" y="3644"/>
                  <a:pt x="2160" y="3564"/>
                  <a:pt x="2166" y="3485"/>
                </a:cubicBezTo>
                <a:lnTo>
                  <a:pt x="1877" y="3318"/>
                </a:lnTo>
                <a:cubicBezTo>
                  <a:pt x="1753" y="3246"/>
                  <a:pt x="1743" y="3106"/>
                  <a:pt x="1808" y="2994"/>
                </a:cubicBezTo>
                <a:lnTo>
                  <a:pt x="2238" y="2249"/>
                </a:lnTo>
                <a:cubicBezTo>
                  <a:pt x="2299" y="2143"/>
                  <a:pt x="2435" y="2107"/>
                  <a:pt x="2541" y="2168"/>
                </a:cubicBezTo>
                <a:lnTo>
                  <a:pt x="2830" y="2335"/>
                </a:lnTo>
                <a:cubicBezTo>
                  <a:pt x="2896" y="2290"/>
                  <a:pt x="2965" y="2250"/>
                  <a:pt x="3037" y="2215"/>
                </a:cubicBezTo>
                <a:cubicBezTo>
                  <a:pt x="3037" y="1862"/>
                  <a:pt x="3032" y="1508"/>
                  <a:pt x="3029" y="1154"/>
                </a:cubicBezTo>
                <a:close/>
                <a:moveTo>
                  <a:pt x="872" y="1562"/>
                </a:moveTo>
                <a:cubicBezTo>
                  <a:pt x="820" y="1562"/>
                  <a:pt x="777" y="1519"/>
                  <a:pt x="777" y="1467"/>
                </a:cubicBezTo>
                <a:cubicBezTo>
                  <a:pt x="777" y="1414"/>
                  <a:pt x="820" y="1371"/>
                  <a:pt x="872" y="1371"/>
                </a:cubicBezTo>
                <a:lnTo>
                  <a:pt x="2415" y="1371"/>
                </a:lnTo>
                <a:cubicBezTo>
                  <a:pt x="2468" y="1371"/>
                  <a:pt x="2511" y="1414"/>
                  <a:pt x="2511" y="1467"/>
                </a:cubicBezTo>
                <a:cubicBezTo>
                  <a:pt x="2511" y="1519"/>
                  <a:pt x="2468" y="1562"/>
                  <a:pt x="2415" y="1562"/>
                </a:cubicBezTo>
                <a:lnTo>
                  <a:pt x="872" y="1562"/>
                </a:lnTo>
                <a:close/>
                <a:moveTo>
                  <a:pt x="872" y="2323"/>
                </a:moveTo>
                <a:cubicBezTo>
                  <a:pt x="820" y="2323"/>
                  <a:pt x="777" y="2280"/>
                  <a:pt x="777" y="2227"/>
                </a:cubicBezTo>
                <a:cubicBezTo>
                  <a:pt x="777" y="2175"/>
                  <a:pt x="820" y="2132"/>
                  <a:pt x="872" y="2132"/>
                </a:cubicBezTo>
                <a:lnTo>
                  <a:pt x="1868" y="2132"/>
                </a:lnTo>
                <a:cubicBezTo>
                  <a:pt x="1921" y="2132"/>
                  <a:pt x="1964" y="2175"/>
                  <a:pt x="1964" y="2227"/>
                </a:cubicBezTo>
                <a:cubicBezTo>
                  <a:pt x="1964" y="2280"/>
                  <a:pt x="1921" y="2323"/>
                  <a:pt x="1868" y="2323"/>
                </a:cubicBezTo>
                <a:lnTo>
                  <a:pt x="872" y="2323"/>
                </a:lnTo>
                <a:close/>
                <a:moveTo>
                  <a:pt x="872" y="3094"/>
                </a:moveTo>
                <a:cubicBezTo>
                  <a:pt x="820" y="3094"/>
                  <a:pt x="777" y="3051"/>
                  <a:pt x="777" y="2998"/>
                </a:cubicBezTo>
                <a:cubicBezTo>
                  <a:pt x="777" y="2946"/>
                  <a:pt x="820" y="2903"/>
                  <a:pt x="872" y="2903"/>
                </a:cubicBezTo>
                <a:lnTo>
                  <a:pt x="1421" y="2903"/>
                </a:lnTo>
                <a:cubicBezTo>
                  <a:pt x="1473" y="2903"/>
                  <a:pt x="1516" y="2946"/>
                  <a:pt x="1516" y="2998"/>
                </a:cubicBezTo>
                <a:cubicBezTo>
                  <a:pt x="1516" y="3051"/>
                  <a:pt x="1473" y="3094"/>
                  <a:pt x="1421" y="3094"/>
                </a:cubicBezTo>
                <a:lnTo>
                  <a:pt x="872" y="3094"/>
                </a:lnTo>
                <a:close/>
                <a:moveTo>
                  <a:pt x="4080" y="2576"/>
                </a:moveTo>
                <a:cubicBezTo>
                  <a:pt x="3997" y="2528"/>
                  <a:pt x="3921" y="2464"/>
                  <a:pt x="3921" y="2363"/>
                </a:cubicBezTo>
                <a:lnTo>
                  <a:pt x="3921" y="2104"/>
                </a:lnTo>
                <a:lnTo>
                  <a:pt x="3480" y="2104"/>
                </a:lnTo>
                <a:lnTo>
                  <a:pt x="3480" y="2347"/>
                </a:lnTo>
                <a:cubicBezTo>
                  <a:pt x="3487" y="2445"/>
                  <a:pt x="3428" y="2538"/>
                  <a:pt x="3332" y="2572"/>
                </a:cubicBezTo>
                <a:lnTo>
                  <a:pt x="3001" y="2760"/>
                </a:lnTo>
                <a:cubicBezTo>
                  <a:pt x="2932" y="2827"/>
                  <a:pt x="2822" y="2841"/>
                  <a:pt x="2737" y="2792"/>
                </a:cubicBezTo>
                <a:lnTo>
                  <a:pt x="2511" y="2662"/>
                </a:lnTo>
                <a:lnTo>
                  <a:pt x="2291" y="3044"/>
                </a:lnTo>
                <a:lnTo>
                  <a:pt x="2509" y="3170"/>
                </a:lnTo>
                <a:cubicBezTo>
                  <a:pt x="2614" y="3231"/>
                  <a:pt x="2623" y="3313"/>
                  <a:pt x="2623" y="3422"/>
                </a:cubicBezTo>
                <a:lnTo>
                  <a:pt x="2620" y="3773"/>
                </a:lnTo>
                <a:cubicBezTo>
                  <a:pt x="2619" y="3883"/>
                  <a:pt x="2627" y="3969"/>
                  <a:pt x="2516" y="4033"/>
                </a:cubicBezTo>
                <a:lnTo>
                  <a:pt x="2291" y="4163"/>
                </a:lnTo>
                <a:lnTo>
                  <a:pt x="2511" y="4546"/>
                </a:lnTo>
                <a:lnTo>
                  <a:pt x="2732" y="4418"/>
                </a:lnTo>
                <a:cubicBezTo>
                  <a:pt x="2834" y="4359"/>
                  <a:pt x="2908" y="4390"/>
                  <a:pt x="3000" y="4444"/>
                </a:cubicBezTo>
                <a:lnTo>
                  <a:pt x="3313" y="4627"/>
                </a:lnTo>
                <a:cubicBezTo>
                  <a:pt x="3407" y="4682"/>
                  <a:pt x="3481" y="4718"/>
                  <a:pt x="3481" y="4845"/>
                </a:cubicBezTo>
                <a:lnTo>
                  <a:pt x="3481" y="5104"/>
                </a:lnTo>
                <a:lnTo>
                  <a:pt x="3921" y="5104"/>
                </a:lnTo>
                <a:lnTo>
                  <a:pt x="3921" y="4864"/>
                </a:lnTo>
                <a:cubicBezTo>
                  <a:pt x="3913" y="4765"/>
                  <a:pt x="3978" y="4686"/>
                  <a:pt x="4068" y="4635"/>
                </a:cubicBezTo>
                <a:lnTo>
                  <a:pt x="4400" y="4447"/>
                </a:lnTo>
                <a:cubicBezTo>
                  <a:pt x="4484" y="4400"/>
                  <a:pt x="4579" y="4366"/>
                  <a:pt x="4664" y="4415"/>
                </a:cubicBezTo>
                <a:lnTo>
                  <a:pt x="4890" y="4546"/>
                </a:lnTo>
                <a:lnTo>
                  <a:pt x="5111" y="4163"/>
                </a:lnTo>
                <a:lnTo>
                  <a:pt x="4891" y="4036"/>
                </a:lnTo>
                <a:cubicBezTo>
                  <a:pt x="4784" y="3975"/>
                  <a:pt x="4779" y="3891"/>
                  <a:pt x="4778" y="3782"/>
                </a:cubicBezTo>
                <a:lnTo>
                  <a:pt x="4778" y="3400"/>
                </a:lnTo>
                <a:cubicBezTo>
                  <a:pt x="4777" y="3311"/>
                  <a:pt x="4804" y="3221"/>
                  <a:pt x="4886" y="3174"/>
                </a:cubicBezTo>
                <a:lnTo>
                  <a:pt x="5111" y="3045"/>
                </a:lnTo>
                <a:lnTo>
                  <a:pt x="4890" y="2662"/>
                </a:lnTo>
                <a:lnTo>
                  <a:pt x="4677" y="2785"/>
                </a:lnTo>
                <a:cubicBezTo>
                  <a:pt x="4592" y="2834"/>
                  <a:pt x="4500" y="2821"/>
                  <a:pt x="4410" y="2769"/>
                </a:cubicBezTo>
                <a:lnTo>
                  <a:pt x="4080" y="2576"/>
                </a:lnTo>
                <a:close/>
                <a:moveTo>
                  <a:pt x="4172" y="3164"/>
                </a:moveTo>
                <a:cubicBezTo>
                  <a:pt x="4417" y="3408"/>
                  <a:pt x="4417" y="3806"/>
                  <a:pt x="4172" y="4050"/>
                </a:cubicBezTo>
                <a:cubicBezTo>
                  <a:pt x="3928" y="4295"/>
                  <a:pt x="3530" y="4295"/>
                  <a:pt x="3286" y="4050"/>
                </a:cubicBezTo>
                <a:cubicBezTo>
                  <a:pt x="3041" y="3806"/>
                  <a:pt x="3041" y="3408"/>
                  <a:pt x="3286" y="3164"/>
                </a:cubicBezTo>
                <a:cubicBezTo>
                  <a:pt x="3530" y="2919"/>
                  <a:pt x="3928" y="2919"/>
                  <a:pt x="4172" y="3164"/>
                </a:cubicBezTo>
                <a:close/>
                <a:moveTo>
                  <a:pt x="3420" y="3299"/>
                </a:moveTo>
                <a:cubicBezTo>
                  <a:pt x="3250" y="3469"/>
                  <a:pt x="3250" y="3745"/>
                  <a:pt x="3420" y="3916"/>
                </a:cubicBezTo>
                <a:cubicBezTo>
                  <a:pt x="3591" y="4086"/>
                  <a:pt x="3867" y="4086"/>
                  <a:pt x="4038" y="3916"/>
                </a:cubicBezTo>
                <a:cubicBezTo>
                  <a:pt x="4208" y="3745"/>
                  <a:pt x="4208" y="3469"/>
                  <a:pt x="4037" y="3299"/>
                </a:cubicBezTo>
                <a:cubicBezTo>
                  <a:pt x="3867" y="3128"/>
                  <a:pt x="3591" y="3128"/>
                  <a:pt x="3420" y="329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>
              <a:ea typeface="MS PGothic" pitchFamily="34" charset="-12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339752" y="684219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79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International </a:t>
            </a:r>
            <a:endParaRPr lang="en-ZA" sz="36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Statistical development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347864" y="692697"/>
            <a:ext cx="5400600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African Statistical Development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47864" y="3387026"/>
            <a:ext cx="5400600" cy="576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Global Statistical Development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62880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AU: Technology and Financing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CRVS support to African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Young African Statistician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Indicators for Agenda 2063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5896" y="424489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Indicators for SDGs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Won the bid to host UN World Data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12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34440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Risks </a:t>
            </a:r>
            <a:endParaRPr lang="en-ZA" sz="44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In the system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19872" y="908720"/>
            <a:ext cx="4464496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Reputational Risk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0248" y="3645024"/>
            <a:ext cx="446412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Financial Risk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1916832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Earned the status: Statistics, a conduit of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Sustaining and managing </a:t>
            </a:r>
            <a:r>
              <a:rPr lang="en-US" dirty="0" smtClean="0"/>
              <a:t>this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Sustained delivery of quality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Transparency in what we do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4581128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Sustained delivery of quality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efficiency through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emerging measurement priorities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13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5720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Position</a:t>
            </a: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of Stats SA</a:t>
            </a:r>
            <a:endParaRPr lang="en-ZA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23928" y="2492896"/>
            <a:ext cx="4384079" cy="3603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Funded from savings in </a:t>
            </a:r>
            <a:r>
              <a:rPr lang="en-ZA" sz="20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CoE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	</a:t>
            </a: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1880" y="3598830"/>
            <a:ext cx="5256584" cy="9102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Risk: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cannot reweight &amp; rebase CPI</a:t>
            </a:r>
          </a:p>
          <a:p>
            <a:pPr marL="609600" indent="-609600" algn="ctr">
              <a:defRPr/>
            </a:pPr>
            <a:endParaRPr lang="en-ZA" sz="1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defRPr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CPI will become irrelevant over time</a:t>
            </a:r>
            <a:endParaRPr lang="en-ZA" sz="2000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12220" y="692696"/>
            <a:ext cx="1579860" cy="88912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IES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94239" y="692696"/>
            <a:ext cx="1550169" cy="88912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GDP(E)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02150" y="1581823"/>
            <a:ext cx="0" cy="6950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69323" y="1556792"/>
            <a:ext cx="0" cy="6950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8144" y="2853258"/>
            <a:ext cx="0" cy="69504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144" y="4581128"/>
            <a:ext cx="0" cy="47902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491880" y="5157192"/>
            <a:ext cx="5256584" cy="6711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Adverse impact on: 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Inflation rate, Economic growth, poverty line and indicators</a:t>
            </a:r>
            <a:endParaRPr lang="en-ZA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14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6372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052736"/>
            <a:ext cx="2952328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Growth </a:t>
            </a: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through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Coordination</a:t>
            </a:r>
            <a:endParaRPr lang="en-ZA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3655" y="2002860"/>
            <a:ext cx="1579860" cy="7060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CSS</a:t>
            </a:r>
            <a:endParaRPr lang="en-ZA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19872" y="606395"/>
            <a:ext cx="5184575" cy="5400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Statistical Coordination &amp; 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partnerships</a:t>
            </a:r>
            <a:endParaRPr lang="en-ZA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16700" y="1988840"/>
            <a:ext cx="1656184" cy="7060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Agriculture </a:t>
            </a:r>
          </a:p>
          <a:p>
            <a:pPr marL="609600" indent="-609600" algn="ctr">
              <a:defRPr/>
            </a:pP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Census (EC)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32240" y="2002859"/>
            <a:ext cx="1800200" cy="70606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Administrative</a:t>
            </a:r>
          </a:p>
          <a:p>
            <a:pPr marL="609600" indent="-609600" algn="ctr">
              <a:defRPr/>
            </a:pPr>
            <a:r>
              <a:rPr lang="en-Z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records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79912" y="4437112"/>
            <a:ext cx="4384079" cy="780954"/>
          </a:xfrm>
          <a:prstGeom prst="rect">
            <a:avLst/>
          </a:prstGeom>
        </p:spPr>
        <p:txBody>
          <a:bodyPr/>
          <a:lstStyle/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	</a:t>
            </a: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00016" y="1268760"/>
            <a:ext cx="0" cy="6950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3585" y="138756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75856" y="5301208"/>
            <a:ext cx="5544616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Risk: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Incoherent policy decisions &amp; outcomes</a:t>
            </a:r>
            <a:endParaRPr lang="en-ZA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91880" y="4293096"/>
            <a:ext cx="4828741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Statistical information frame for the 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State</a:t>
            </a:r>
            <a:endParaRPr lang="en-ZA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3898" y="2780928"/>
            <a:ext cx="457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ZA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Collection, processing, </a:t>
            </a:r>
            <a:r>
              <a:rPr lang="en-ZA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analysis, dissemination</a:t>
            </a:r>
            <a:endParaRPr lang="en-ZA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88753" y="3066004"/>
            <a:ext cx="4832" cy="115508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44792" y="3182035"/>
            <a:ext cx="3795560" cy="4629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processing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15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1509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Statistical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Geography</a:t>
            </a:r>
            <a:endParaRPr lang="en-ZA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48602" y="1844824"/>
            <a:ext cx="4384079" cy="812006"/>
          </a:xfrm>
          <a:prstGeom prst="rect">
            <a:avLst/>
          </a:prstGeom>
        </p:spPr>
        <p:txBody>
          <a:bodyPr/>
          <a:lstStyle/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Constitutional Judgement:</a:t>
            </a: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Addresses for all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	</a:t>
            </a: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03848" y="2852936"/>
            <a:ext cx="5544616" cy="6711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Investment: </a:t>
            </a:r>
            <a:r>
              <a:rPr lang="en-Z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Allocation of addresses</a:t>
            </a:r>
          </a:p>
          <a:p>
            <a:pPr marL="609600" indent="-609600" algn="ctr">
              <a:defRPr/>
            </a:pPr>
            <a:r>
              <a:rPr lang="en-Z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Outcome: </a:t>
            </a:r>
            <a:r>
              <a:rPr lang="en-Z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Integrated spatial information frame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11961" y="404664"/>
            <a:ext cx="3257362" cy="72008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Spatial information frame</a:t>
            </a:r>
            <a:endParaRPr lang="en-ZA" sz="2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796136" y="1196752"/>
            <a:ext cx="0" cy="6950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8144" y="3717032"/>
            <a:ext cx="0" cy="34752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19872" y="4149080"/>
            <a:ext cx="5256584" cy="6711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Value add: 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Integrated GIS for the state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31840" y="5157192"/>
            <a:ext cx="5904656" cy="81134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i="1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Risk: 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Duplication of GIS effort</a:t>
            </a:r>
          </a:p>
          <a:p>
            <a:pPr marL="609600" indent="-609600" algn="ctr">
              <a:defRPr/>
            </a:pPr>
            <a:endParaRPr lang="en-ZA" sz="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defRPr/>
            </a:pPr>
            <a:r>
              <a:rPr lang="en-ZA" i="1" dirty="0" smtClean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Impact: </a:t>
            </a:r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Incoherent Spatial planning &amp; development</a:t>
            </a:r>
            <a:endParaRPr lang="en-ZA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16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9876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692696"/>
            <a:ext cx="2808312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endParaRPr lang="en-ZA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Value add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t</a:t>
            </a: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hrough research and integration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648602" y="1988840"/>
            <a:ext cx="4384079" cy="360362"/>
          </a:xfrm>
          <a:prstGeom prst="rect">
            <a:avLst/>
          </a:prstGeom>
        </p:spPr>
        <p:txBody>
          <a:bodyPr/>
          <a:lstStyle/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Integrated policy research and analysis</a:t>
            </a: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Z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	</a:t>
            </a: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609600" indent="-6096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Z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91880" y="2800846"/>
            <a:ext cx="5256584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Investment: </a:t>
            </a:r>
            <a:r>
              <a:rPr lang="en-Z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Statistical expertise for increased knowledge and insight in planning, policy development and monitoring policy outcomes</a:t>
            </a:r>
            <a:endParaRPr lang="en-Z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11961" y="404664"/>
            <a:ext cx="3257362" cy="72008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Statistical tools</a:t>
            </a:r>
            <a:endParaRPr lang="en-ZA" sz="2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796136" y="1340768"/>
            <a:ext cx="0" cy="695049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8144" y="4293096"/>
            <a:ext cx="0" cy="473418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91880" y="4673054"/>
            <a:ext cx="5256584" cy="6711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Value add: </a:t>
            </a:r>
          </a:p>
          <a:p>
            <a:pPr marL="609600" indent="-609600" algn="ctr">
              <a:defRPr/>
            </a:pP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 inefficiencies in the system</a:t>
            </a:r>
            <a:endParaRPr lang="en-ZA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1268760"/>
            <a:ext cx="255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e.g. SAM, GAF,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ZIPf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47864" y="5517232"/>
            <a:ext cx="554461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0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Risk: </a:t>
            </a:r>
            <a:r>
              <a:rPr lang="en-ZA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Incoherent policy decisions &amp; outcomes</a:t>
            </a:r>
            <a:endParaRPr lang="en-ZA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17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1117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ea typeface="MS PGothic" pitchFamily="34" charset="-128"/>
              </a:rPr>
              <a:t>Legislative</a:t>
            </a: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reform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348533" y="332656"/>
            <a:ext cx="0" cy="563588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79912" y="548680"/>
            <a:ext cx="2376264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/>
              <a:t>Statistical geography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444208" y="548680"/>
            <a:ext cx="2376264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/>
              <a:t>Statistical coordination mechanisms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779912" y="2420888"/>
            <a:ext cx="2376264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/>
              <a:t>Data revolution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444208" y="2420888"/>
            <a:ext cx="2376264" cy="136815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/>
              <a:t>State wide statistical service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5004048" y="4293096"/>
            <a:ext cx="2376264" cy="136815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 smtClean="0"/>
              <a:t>Institutional arrangements and protocols</a:t>
            </a:r>
            <a:endParaRPr lang="en-US" sz="2000" dirty="0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18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923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348533" y="332656"/>
            <a:ext cx="0" cy="563588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 txBox="1">
            <a:spLocks/>
          </p:cNvSpPr>
          <p:nvPr/>
        </p:nvSpPr>
        <p:spPr>
          <a:xfrm>
            <a:off x="156753" y="836712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ea typeface="MS PGothic" pitchFamily="34" charset="-128"/>
              </a:rPr>
              <a:t>FINANCIAL</a:t>
            </a: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</a:t>
            </a: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erformance: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Growth trends</a:t>
            </a:r>
            <a:endParaRPr lang="en-ZA" sz="3200" dirty="0">
              <a:solidFill>
                <a:schemeClr val="tx1">
                  <a:lumMod val="65000"/>
                  <a:lumOff val="3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19</a:t>
            </a:fld>
            <a:endParaRPr lang="en-ZA" sz="1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5553835" cy="3756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5436096" y="2636911"/>
            <a:ext cx="1152128" cy="5136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New Building</a:t>
            </a:r>
            <a:endParaRPr lang="en-ZA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44208" y="1556792"/>
            <a:ext cx="1368152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Community</a:t>
            </a:r>
          </a:p>
          <a:p>
            <a:pPr algn="ctr"/>
            <a:r>
              <a:rPr lang="en-ZA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Survey</a:t>
            </a:r>
            <a:endParaRPr lang="en-ZA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80975" y="44624"/>
            <a:ext cx="95059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30" tIns="49715" rIns="99430" bIns="49715" anchor="ctr"/>
          <a:lstStyle/>
          <a:p>
            <a:pPr algn="ctr" defTabSz="986772" eaLnBrk="0" hangingPunct="0">
              <a:defRPr/>
            </a:pPr>
            <a:r>
              <a:rPr lang="en-US" sz="3200" b="1" dirty="0" smtClean="0">
                <a:latin typeface="Arial Black" panose="020B0A04020102020204" pitchFamily="34" charset="0"/>
                <a:ea typeface="+mj-ea"/>
              </a:rPr>
              <a:t>Contents</a:t>
            </a:r>
            <a:endParaRPr lang="en-US" sz="3200" b="1" dirty="0">
              <a:latin typeface="Arial Black" panose="020B0A04020102020204" pitchFamily="34" charset="0"/>
              <a:ea typeface="+mj-ea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9512" y="1340768"/>
            <a:ext cx="7920880" cy="5112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Statistical development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Governance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Key Achievements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Risks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Value </a:t>
            </a:r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add</a:t>
            </a: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Financial standing and impact</a:t>
            </a:r>
            <a:endParaRPr lang="en-ZA" sz="240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Impact on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0226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203848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ea typeface="MS PGothic" pitchFamily="34" charset="-128"/>
              </a:rPr>
              <a:t>FINANCIAL</a:t>
            </a: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Performance: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12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Expenditure per programme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20</a:t>
            </a:fld>
            <a:endParaRPr lang="en-ZA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9921"/>
            <a:ext cx="5940152" cy="4440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74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15816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2808312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ea typeface="MS PGothic" pitchFamily="34" charset="-128"/>
              </a:rPr>
              <a:t>FINANCIAL</a:t>
            </a: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performance: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ras Demi ITC" panose="020B0805030504020804" pitchFamily="34" charset="0"/>
              </a:rPr>
              <a:t>Expenditure per economic classification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21</a:t>
            </a:fld>
            <a:endParaRPr lang="en-ZA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3"/>
            <a:ext cx="6120680" cy="4114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24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699792" y="665017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98072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ea typeface="MS PGothic" pitchFamily="34" charset="-128"/>
              </a:rPr>
              <a:t>Key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Strategic</a:t>
            </a:r>
            <a:r>
              <a:rPr lang="en-ZA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ea typeface="MS PGothic" pitchFamily="34" charset="-128"/>
              </a:rPr>
              <a:t> priorities</a:t>
            </a:r>
            <a:endParaRPr lang="en-ZA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  <a:ea typeface="MS PGothic" pitchFamily="34" charset="-128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936412" y="1916832"/>
            <a:ext cx="5976664" cy="6743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 subsystem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GDP(Expenditure); Environmental economic statistics, trade statistics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915816" y="1196752"/>
            <a:ext cx="5976664" cy="56377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Policy, statistics and decision-making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tools (SAM, GAF, SUT); integrated and spatial statistics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36412" y="2780928"/>
            <a:ext cx="5976664" cy="67745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and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echnol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ogy as a strategic enabler in the statistics value chain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15816" y="447287"/>
            <a:ext cx="5976664" cy="563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reform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Driving statistical reform; strengthening statistical coordination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36412" y="3717032"/>
            <a:ext cx="5976664" cy="6150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statistics subsystem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population survey; CRVS; Planning for Census 2021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5816" y="4581128"/>
            <a:ext cx="5976664" cy="58619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revolution</a:t>
            </a:r>
          </a:p>
          <a:p>
            <a:r>
              <a:rPr lang="en-US" sz="1600" dirty="0" smtClean="0"/>
              <a:t>Hosting the World Data Forum; Use of alternative data sources</a:t>
            </a:r>
            <a:endParaRPr lang="en-US" sz="1600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22</a:t>
            </a:fld>
            <a:endParaRPr lang="en-ZA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5816" y="5373216"/>
            <a:ext cx="5976664" cy="6150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statistical development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SDGs; African Agenda 2063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1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67848" y="5949280"/>
            <a:ext cx="2376152" cy="902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celiadk\AppData\Local\Temp\XPgrpwise\Inv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24"/>
            <a:ext cx="4800144" cy="680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Invitation</a:t>
            </a: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15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354758"/>
            <a:ext cx="8229600" cy="2002234"/>
          </a:xfrm>
        </p:spPr>
        <p:txBody>
          <a:bodyPr/>
          <a:lstStyle/>
          <a:p>
            <a:r>
              <a:rPr lang="en-ZA" altLang="en-US" b="1" dirty="0" smtClean="0"/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24</a:t>
            </a:fld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1847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celiadk\AppData\Local\Temp\XPgrpwise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1052736"/>
            <a:ext cx="91360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80975" y="44624"/>
            <a:ext cx="95059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30" tIns="49715" rIns="99430" bIns="49715" anchor="ctr"/>
          <a:lstStyle/>
          <a:p>
            <a:pPr algn="ctr" defTabSz="986772" eaLnBrk="0" hangingPunct="0">
              <a:defRPr/>
            </a:pPr>
            <a:r>
              <a:rPr lang="en-US" sz="2600" b="1" dirty="0" smtClean="0">
                <a:latin typeface="+mn-lt"/>
                <a:ea typeface="+mj-ea"/>
              </a:rPr>
              <a:t>Statistical development over the past 22 years</a:t>
            </a:r>
            <a:endParaRPr lang="en-US" sz="2600" b="1" dirty="0">
              <a:latin typeface="+mn-lt"/>
              <a:ea typeface="+mj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4388" y="4724400"/>
            <a:ext cx="1728787" cy="158432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700272"/>
            <a:ext cx="16561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5301208"/>
            <a:ext cx="1512168" cy="1007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516637"/>
            <a:ext cx="165618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4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87824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Governance</a:t>
            </a: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and audit trail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(over the past 10 years)</a:t>
            </a:r>
            <a:endParaRPr lang="en-ZA" sz="20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3888" y="764704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2007/08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20532" y="1268760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2008/09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68204" y="1844824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2009/10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16216" y="2348880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2010/11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68204" y="2924944"/>
            <a:ext cx="1579860" cy="5760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2011/12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38220" y="3470067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2012/13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68204" y="4046131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2013/14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38220" y="4581128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2014/15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63888" y="5157192"/>
            <a:ext cx="1579860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2015/16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5157192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1900" y="4583848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76216" y="573325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56A7"/>
                </a:solidFill>
              </a:rPr>
              <a:t>Clean</a:t>
            </a:r>
            <a:endParaRPr lang="en-US" sz="1600" dirty="0">
              <a:solidFill>
                <a:srgbClr val="0056A7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177281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635896" y="129024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2348880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660232" y="2874422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664548" y="4005064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12220" y="3450486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Qualified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6136" y="548680"/>
            <a:ext cx="72008" cy="505068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3748" y="2132856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84068" y="1048016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68144" y="1556792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84068" y="3221441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84068" y="4343618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43748" y="5445224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8144" y="2636912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16929" y="3758099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16929" y="4922402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16216" y="260648"/>
            <a:ext cx="157986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2006/07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5916" y="764704"/>
            <a:ext cx="1363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Unqualified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832140" y="548680"/>
            <a:ext cx="64807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4</a:t>
            </a:fld>
            <a:endParaRPr lang="en-ZA" sz="1200" dirty="0"/>
          </a:p>
        </p:txBody>
      </p:sp>
      <p:sp>
        <p:nvSpPr>
          <p:cNvPr id="3" name="Oval 2"/>
          <p:cNvSpPr/>
          <p:nvPr/>
        </p:nvSpPr>
        <p:spPr>
          <a:xfrm>
            <a:off x="3059832" y="5013176"/>
            <a:ext cx="2592288" cy="105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6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1340769"/>
            <a:ext cx="713318" cy="71331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Delivery </a:t>
            </a:r>
            <a:endParaRPr lang="en-ZA" sz="44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of key </a:t>
            </a: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projects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8144" y="480932"/>
            <a:ext cx="1368152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2015/16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452320" y="476672"/>
            <a:ext cx="1368152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en-ZA" sz="2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2016/17</a:t>
            </a:r>
            <a:endParaRPr lang="en-ZA" sz="2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930" y="1988841"/>
            <a:ext cx="713318" cy="713318"/>
          </a:xfrm>
          <a:prstGeom prst="rect">
            <a:avLst/>
          </a:prstGeom>
          <a:noFill/>
        </p:spPr>
      </p:pic>
      <p:pic>
        <p:nvPicPr>
          <p:cNvPr id="16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8861" y="2672021"/>
            <a:ext cx="713318" cy="713318"/>
          </a:xfrm>
          <a:prstGeom prst="rect">
            <a:avLst/>
          </a:prstGeom>
          <a:noFill/>
        </p:spPr>
      </p:pic>
      <p:pic>
        <p:nvPicPr>
          <p:cNvPr id="18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291746"/>
            <a:ext cx="713318" cy="713318"/>
          </a:xfrm>
          <a:prstGeom prst="rect">
            <a:avLst/>
          </a:prstGeom>
          <a:noFill/>
        </p:spPr>
      </p:pic>
      <p:pic>
        <p:nvPicPr>
          <p:cNvPr id="19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9818"/>
            <a:ext cx="713318" cy="713318"/>
          </a:xfrm>
          <a:prstGeom prst="rect">
            <a:avLst/>
          </a:prstGeom>
          <a:noFill/>
        </p:spPr>
      </p:pic>
      <p:pic>
        <p:nvPicPr>
          <p:cNvPr id="20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939818"/>
            <a:ext cx="713318" cy="713318"/>
          </a:xfrm>
          <a:prstGeom prst="rect">
            <a:avLst/>
          </a:prstGeom>
          <a:noFill/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5</a:t>
            </a:fld>
            <a:endParaRPr lang="en-ZA" sz="1200" dirty="0"/>
          </a:p>
        </p:txBody>
      </p:sp>
      <p:pic>
        <p:nvPicPr>
          <p:cNvPr id="17" name="Picture 18" descr="Fotolia 9747395 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130" y="4581128"/>
            <a:ext cx="713318" cy="713318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3029793"/>
              </p:ext>
            </p:extLst>
          </p:nvPr>
        </p:nvGraphicFramePr>
        <p:xfrm>
          <a:off x="3347864" y="1036306"/>
          <a:ext cx="5665143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4783"/>
                <a:gridCol w="1639217"/>
                <a:gridCol w="16011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Citizen Satisfaction Survey (KZN)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for National CSS</a:t>
                      </a:r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Community Survey</a:t>
                      </a:r>
                    </a:p>
                    <a:p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GDP(E)</a:t>
                      </a:r>
                    </a:p>
                    <a:p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Integrative planning tools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 work place</a:t>
                      </a:r>
                    </a:p>
                    <a:p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Delivered in CSS</a:t>
                      </a:r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Delivered in </a:t>
                      </a:r>
                      <a:b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endParaRPr 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New Building</a:t>
                      </a:r>
                    </a:p>
                    <a:p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Legislative</a:t>
                      </a:r>
                      <a:r>
                        <a:rPr lang="en-US" sz="1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reform</a:t>
                      </a:r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 progress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60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Delivery </a:t>
            </a:r>
            <a:endParaRPr lang="en-ZA" sz="44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2015/16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4542219"/>
            <a:ext cx="749208" cy="748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542219"/>
            <a:ext cx="749208" cy="748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518768"/>
            <a:ext cx="749208" cy="748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18768"/>
            <a:ext cx="749208" cy="748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856" y="533430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98%</a:t>
            </a:r>
          </a:p>
          <a:p>
            <a:pPr algn="ctr"/>
            <a:r>
              <a:rPr lang="en-US" sz="1600" dirty="0" smtClean="0"/>
              <a:t>spending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533430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8,8</a:t>
            </a:r>
          </a:p>
          <a:p>
            <a:pPr algn="ctr"/>
            <a:r>
              <a:rPr lang="en-US" sz="1600" dirty="0" smtClean="0"/>
              <a:t>vacancy</a:t>
            </a:r>
          </a:p>
          <a:p>
            <a:pPr algn="ctr"/>
            <a:r>
              <a:rPr lang="en-US" sz="1600" dirty="0" smtClean="0"/>
              <a:t>rate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33430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40,7%</a:t>
            </a:r>
          </a:p>
          <a:p>
            <a:pPr algn="ctr"/>
            <a:r>
              <a:rPr lang="en-US" sz="1600" dirty="0" smtClean="0"/>
              <a:t>female in</a:t>
            </a:r>
          </a:p>
          <a:p>
            <a:pPr algn="ctr"/>
            <a:r>
              <a:rPr lang="en-US" sz="1600" dirty="0" smtClean="0"/>
              <a:t>SMS posts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68344" y="533430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1,2%</a:t>
            </a:r>
          </a:p>
          <a:p>
            <a:pPr algn="ctr"/>
            <a:r>
              <a:rPr lang="en-US" sz="1600" dirty="0" smtClean="0"/>
              <a:t>staff with</a:t>
            </a:r>
          </a:p>
          <a:p>
            <a:pPr algn="ctr"/>
            <a:r>
              <a:rPr lang="en-US" sz="1600" dirty="0" smtClean="0"/>
              <a:t>disabilities</a:t>
            </a:r>
            <a:endParaRPr lang="en-US" sz="1600" dirty="0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6</a:t>
            </a:fld>
            <a:endParaRPr lang="en-ZA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717" y="188640"/>
            <a:ext cx="3484853" cy="40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3384376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Targets </a:t>
            </a:r>
            <a:endParaRPr lang="en-ZA" sz="44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not achieved in 2015/16</a:t>
            </a:r>
            <a:endParaRPr lang="en-ZA" sz="3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7</a:t>
            </a:fld>
            <a:endParaRPr lang="en-Z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419872" y="3002176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Key reasons for not achieving targets: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Reprioritised</a:t>
            </a:r>
            <a:r>
              <a:rPr lang="en-US" sz="2400" dirty="0" smtClean="0"/>
              <a:t> resources towards community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ICT environment challenges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1576" y="656012"/>
            <a:ext cx="5722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Targets not achieved as at 30 March 2016: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Partially achieved: 23 targets (2%)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impact targets not achieved: 7 targets (&lt;1%)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034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40152" y="188640"/>
            <a:ext cx="0" cy="5688632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2808312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Measuring changes in the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Economy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 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347864" y="404664"/>
            <a:ext cx="2808312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Trade and Industry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4128" y="1484785"/>
            <a:ext cx="2808312" cy="576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Price Stability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8</a:t>
            </a:fld>
            <a:endParaRPr lang="en-ZA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3419872" y="2633447"/>
            <a:ext cx="2808312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Government Financial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6136" y="3789041"/>
            <a:ext cx="2808312" cy="576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Private Financial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3265821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quarterly and annual statistics on municipalities, provincial &amp; national government; capital expenditure; extra budgetary accounts; higher education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3419872" y="5139954"/>
            <a:ext cx="2808312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National Accounts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0136" y="1052736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monthly, quarterly, annual and periodic releases on 9 industries in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213285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monthly CPI and PPIs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571409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quarterly and annual GDP; flash GDP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4437112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quarterly and annual financial statistics on the private sector covering 9 industries in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782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40152" y="188640"/>
            <a:ext cx="0" cy="5688632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/>
        </p:nvSpPr>
        <p:spPr>
          <a:xfrm>
            <a:off x="179512" y="1340768"/>
            <a:ext cx="2808312" cy="425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Measuring changes in </a:t>
            </a:r>
            <a:r>
              <a:rPr lang="en-ZA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Society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uhaus 93" pitchFamily="82" charset="0"/>
                <a:ea typeface="MS PGothic" pitchFamily="34" charset="-128"/>
              </a:rPr>
              <a:t> 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Bauhaus 93" pitchFamily="82" charset="0"/>
              <a:ea typeface="MS PGothic" pitchFamily="34" charset="-128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31840" y="665018"/>
            <a:ext cx="0" cy="53035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347864" y="404664"/>
            <a:ext cx="2808312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Poverty and Inequality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4128" y="1412776"/>
            <a:ext cx="2808312" cy="576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Labour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572" y="980728"/>
            <a:ext cx="2525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Statistical information on living conditions, poverty and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453336"/>
            <a:ext cx="432048" cy="365125"/>
          </a:xfrm>
        </p:spPr>
        <p:txBody>
          <a:bodyPr/>
          <a:lstStyle/>
          <a:p>
            <a:pPr>
              <a:defRPr/>
            </a:pPr>
            <a:fld id="{69350B1E-989E-41EA-8455-178F421D4014}" type="slidenum">
              <a:rPr lang="en-ZA" sz="1200" smtClean="0"/>
              <a:pPr>
                <a:defRPr/>
              </a:pPr>
              <a:t>9</a:t>
            </a:fld>
            <a:endParaRPr lang="en-ZA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3419872" y="2276872"/>
            <a:ext cx="2808312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Health and Vital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6136" y="3432466"/>
            <a:ext cx="2808312" cy="5760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Social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9872" y="4440577"/>
            <a:ext cx="2808312" cy="5760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defRPr/>
            </a:pPr>
            <a:r>
              <a:rPr lang="en-ZA" sz="14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Population Statistics</a:t>
            </a:r>
            <a:endParaRPr lang="en-ZA" sz="14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9321" y="2060848"/>
            <a:ext cx="2525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quarterly and annual statistics on </a:t>
            </a:r>
            <a:r>
              <a:rPr lang="en-US" sz="1400" dirty="0" err="1" smtClean="0"/>
              <a:t>labour</a:t>
            </a:r>
            <a:r>
              <a:rPr lang="en-US" sz="1400" dirty="0" smtClean="0"/>
              <a:t> market dynamics</a:t>
            </a:r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2572" y="2910406"/>
            <a:ext cx="25255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monthly, quarterly and annual statistics on vital events such as births, deaths, marriages and divorces, and international tourism</a:t>
            </a:r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8876" y="4008529"/>
            <a:ext cx="2525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annual statistics on housing, service delivery, education, crime, domestic tourism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2572" y="5084982"/>
            <a:ext cx="252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Published annual statistics on population dynamics including mid-year population estimates, migration, mortality rates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3113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851</Words>
  <Application>Microsoft Office PowerPoint</Application>
  <PresentationFormat>On-screen Show (4:3)</PresentationFormat>
  <Paragraphs>292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PUMZA</cp:lastModifiedBy>
  <cp:revision>147</cp:revision>
  <dcterms:created xsi:type="dcterms:W3CDTF">2016-03-11T14:00:49Z</dcterms:created>
  <dcterms:modified xsi:type="dcterms:W3CDTF">2016-10-17T09:45:46Z</dcterms:modified>
</cp:coreProperties>
</file>