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5"/>
  </p:notesMasterIdLst>
  <p:handoutMasterIdLst>
    <p:handoutMasterId r:id="rId36"/>
  </p:handoutMasterIdLst>
  <p:sldIdLst>
    <p:sldId id="544" r:id="rId2"/>
    <p:sldId id="546" r:id="rId3"/>
    <p:sldId id="625" r:id="rId4"/>
    <p:sldId id="659" r:id="rId5"/>
    <p:sldId id="547" r:id="rId6"/>
    <p:sldId id="660" r:id="rId7"/>
    <p:sldId id="661" r:id="rId8"/>
    <p:sldId id="662" r:id="rId9"/>
    <p:sldId id="667" r:id="rId10"/>
    <p:sldId id="675" r:id="rId11"/>
    <p:sldId id="679" r:id="rId12"/>
    <p:sldId id="680" r:id="rId13"/>
    <p:sldId id="684" r:id="rId14"/>
    <p:sldId id="685" r:id="rId15"/>
    <p:sldId id="593" r:id="rId16"/>
    <p:sldId id="595" r:id="rId17"/>
    <p:sldId id="651" r:id="rId18"/>
    <p:sldId id="597" r:id="rId19"/>
    <p:sldId id="652" r:id="rId20"/>
    <p:sldId id="599" r:id="rId21"/>
    <p:sldId id="686" r:id="rId22"/>
    <p:sldId id="601" r:id="rId23"/>
    <p:sldId id="653" r:id="rId24"/>
    <p:sldId id="602" r:id="rId25"/>
    <p:sldId id="654" r:id="rId26"/>
    <p:sldId id="655" r:id="rId27"/>
    <p:sldId id="650" r:id="rId28"/>
    <p:sldId id="656" r:id="rId29"/>
    <p:sldId id="657" r:id="rId30"/>
    <p:sldId id="658" r:id="rId31"/>
    <p:sldId id="607" r:id="rId32"/>
    <p:sldId id="628" r:id="rId33"/>
    <p:sldId id="568" r:id="rId34"/>
  </p:sldIdLst>
  <p:sldSz cx="9144000" cy="6858000" type="screen4x3"/>
  <p:notesSz cx="6662738" cy="9926638"/>
  <p:custDataLst>
    <p:tags r:id="rId37"/>
  </p:custDataLst>
  <p:defaultTextStyle>
    <a:defPPr>
      <a:defRPr lang="en-GB"/>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335">
          <p15:clr>
            <a:srgbClr val="A4A3A4"/>
          </p15:clr>
        </p15:guide>
        <p15:guide id="2" pos="424">
          <p15:clr>
            <a:srgbClr val="A4A3A4"/>
          </p15:clr>
        </p15:guide>
      </p15:sldGuideLst>
    </p:ext>
    <p:ext uri="{2D200454-40CA-4A62-9FC3-DE9A4176ACB9}">
      <p15:notesGuideLst xmlns:p15="http://schemas.microsoft.com/office/powerpoint/2012/main" xmlns="">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3399FF"/>
    <a:srgbClr val="99CC00"/>
    <a:srgbClr val="FF66CC"/>
    <a:srgbClr val="CCFF33"/>
    <a:srgbClr val="66FF66"/>
    <a:srgbClr val="87ADB0"/>
    <a:srgbClr val="F7AFA3"/>
    <a:srgbClr val="A9C5C7"/>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0012" autoAdjust="0"/>
  </p:normalViewPr>
  <p:slideViewPr>
    <p:cSldViewPr snapToGrid="0">
      <p:cViewPr varScale="1">
        <p:scale>
          <a:sx n="104" d="100"/>
          <a:sy n="104" d="100"/>
        </p:scale>
        <p:origin x="-1884" y="-96"/>
      </p:cViewPr>
      <p:guideLst>
        <p:guide orient="horz" pos="335"/>
        <p:guide pos="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68"/>
    </p:cViewPr>
  </p:sorterViewPr>
  <p:notesViewPr>
    <p:cSldViewPr snapToGrid="0">
      <p:cViewPr varScale="1">
        <p:scale>
          <a:sx n="81" d="100"/>
          <a:sy n="81" d="100"/>
        </p:scale>
        <p:origin x="-1686" y="-84"/>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p:spPr>
        <p:txBody>
          <a:bodyPr vert="horz" wrap="square" lIns="90674" tIns="45337" rIns="90674" bIns="45337" numCol="1" anchor="t" anchorCtr="0" compatLnSpc="1">
            <a:prstTxWarp prst="textNoShape">
              <a:avLst/>
            </a:prstTxWarp>
          </a:bodyPr>
          <a:lstStyle>
            <a:lvl1pPr defTabSz="906463" eaLnBrk="1" hangingPunct="1">
              <a:defRPr sz="1200">
                <a:latin typeface="Times New Roman" pitchFamily="18" charset="0"/>
                <a:ea typeface="ＭＳ Ｐゴシック" pitchFamily="34" charset="-128"/>
                <a:cs typeface="Arial" pitchFamily="34" charset="0"/>
              </a:defRPr>
            </a:lvl1pPr>
          </a:lstStyle>
          <a:p>
            <a:pPr>
              <a:defRPr/>
            </a:pPr>
            <a:endParaRPr lang="en-US" dirty="0"/>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p:spPr>
        <p:txBody>
          <a:bodyPr vert="horz" wrap="square" lIns="90674" tIns="45337" rIns="90674" bIns="45337" numCol="1" anchor="t" anchorCtr="0" compatLnSpc="1">
            <a:prstTxWarp prst="textNoShape">
              <a:avLst/>
            </a:prstTxWarp>
          </a:bodyPr>
          <a:lstStyle>
            <a:lvl1pPr algn="r" defTabSz="906463" eaLnBrk="1" hangingPunct="1">
              <a:defRPr sz="1200">
                <a:latin typeface="Times New Roman" panose="02020603050405020304" pitchFamily="18" charset="0"/>
              </a:defRPr>
            </a:lvl1pPr>
          </a:lstStyle>
          <a:p>
            <a:pPr>
              <a:defRPr/>
            </a:pPr>
            <a:fld id="{B4313634-7B81-4249-BAAD-25D701FE5676}" type="datetime1">
              <a:rPr lang="en-GB" altLang="en-US"/>
              <a:pPr>
                <a:defRPr/>
              </a:pPr>
              <a:t>17/10/2016</a:t>
            </a:fld>
            <a:endParaRPr lang="en-GB" altLang="en-US" dirty="0"/>
          </a:p>
        </p:txBody>
      </p:sp>
      <p:sp>
        <p:nvSpPr>
          <p:cNvPr id="7172" name="Rectangle 4"/>
          <p:cNvSpPr>
            <a:spLocks noGrp="1" noChangeArrowheads="1"/>
          </p:cNvSpPr>
          <p:nvPr>
            <p:ph type="ftr" sz="quarter" idx="2"/>
          </p:nvPr>
        </p:nvSpPr>
        <p:spPr bwMode="auto">
          <a:xfrm>
            <a:off x="0" y="9431338"/>
            <a:ext cx="2887663" cy="495300"/>
          </a:xfrm>
          <a:prstGeom prst="rect">
            <a:avLst/>
          </a:prstGeom>
          <a:noFill/>
          <a:ln w="9525">
            <a:noFill/>
            <a:miter lim="800000"/>
            <a:headEnd/>
            <a:tailEnd/>
          </a:ln>
        </p:spPr>
        <p:txBody>
          <a:bodyPr vert="horz" wrap="square" lIns="90674" tIns="45337" rIns="90674" bIns="45337" numCol="1" anchor="b" anchorCtr="0" compatLnSpc="1">
            <a:prstTxWarp prst="textNoShape">
              <a:avLst/>
            </a:prstTxWarp>
          </a:bodyPr>
          <a:lstStyle>
            <a:lvl1pPr defTabSz="906463" eaLnBrk="1" hangingPunct="1">
              <a:defRPr sz="1200">
                <a:latin typeface="Times New Roman" pitchFamily="18" charset="0"/>
                <a:ea typeface="ＭＳ Ｐゴシック" pitchFamily="34" charset="-128"/>
                <a:cs typeface="Arial" pitchFamily="34" charset="0"/>
              </a:defRPr>
            </a:lvl1pPr>
          </a:lstStyle>
          <a:p>
            <a:pPr>
              <a:defRPr/>
            </a:pPr>
            <a:endParaRPr lang="en-US" dirty="0"/>
          </a:p>
        </p:txBody>
      </p:sp>
      <p:sp>
        <p:nvSpPr>
          <p:cNvPr id="7173" name="Rectangle 5"/>
          <p:cNvSpPr>
            <a:spLocks noGrp="1" noChangeArrowheads="1"/>
          </p:cNvSpPr>
          <p:nvPr>
            <p:ph type="sldNum" sz="quarter" idx="3"/>
          </p:nvPr>
        </p:nvSpPr>
        <p:spPr bwMode="auto">
          <a:xfrm>
            <a:off x="3775075" y="9431338"/>
            <a:ext cx="2887663" cy="495300"/>
          </a:xfrm>
          <a:prstGeom prst="rect">
            <a:avLst/>
          </a:prstGeom>
          <a:noFill/>
          <a:ln w="9525">
            <a:noFill/>
            <a:miter lim="800000"/>
            <a:headEnd/>
            <a:tailEnd/>
          </a:ln>
        </p:spPr>
        <p:txBody>
          <a:bodyPr vert="horz" wrap="square" lIns="90674" tIns="45337" rIns="90674" bIns="45337" numCol="1" anchor="b" anchorCtr="0" compatLnSpc="1">
            <a:prstTxWarp prst="textNoShape">
              <a:avLst/>
            </a:prstTxWarp>
          </a:bodyPr>
          <a:lstStyle>
            <a:lvl1pPr algn="r" defTabSz="906463" eaLnBrk="1" hangingPunct="1">
              <a:defRPr sz="1200">
                <a:latin typeface="Times New Roman" panose="02020603050405020304" pitchFamily="18" charset="0"/>
              </a:defRPr>
            </a:lvl1pPr>
          </a:lstStyle>
          <a:p>
            <a:pPr>
              <a:defRPr/>
            </a:pPr>
            <a:fld id="{49E6A4BA-405F-43B9-B15B-309E000AD313}" type="slidenum">
              <a:rPr lang="en-GB" altLang="en-US"/>
              <a:pPr>
                <a:defRPr/>
              </a:pPr>
              <a:t>‹#›</a:t>
            </a:fld>
            <a:endParaRPr lang="en-GB" altLang="en-US" dirty="0"/>
          </a:p>
        </p:txBody>
      </p:sp>
    </p:spTree>
    <p:extLst>
      <p:ext uri="{BB962C8B-B14F-4D97-AF65-F5344CB8AC3E}">
        <p14:creationId xmlns:p14="http://schemas.microsoft.com/office/powerpoint/2010/main" xmlns="" val="2207139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gray">
          <a:xfrm>
            <a:off x="-2341563" y="1277938"/>
            <a:ext cx="11307763" cy="848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795338" y="366713"/>
            <a:ext cx="5516562"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smtClean="0"/>
              <a:t>Click to edit Master text styles</a:t>
            </a:r>
          </a:p>
        </p:txBody>
      </p:sp>
      <p:sp>
        <p:nvSpPr>
          <p:cNvPr id="5126" name="doc id"/>
          <p:cNvSpPr>
            <a:spLocks noGrp="1" noChangeArrowheads="1"/>
          </p:cNvSpPr>
          <p:nvPr>
            <p:ph type="ftr" sz="quarter" idx="4"/>
          </p:nvPr>
        </p:nvSpPr>
        <p:spPr bwMode="gray">
          <a:xfrm>
            <a:off x="8362950" y="50800"/>
            <a:ext cx="587375" cy="24447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06463" eaLnBrk="1" hangingPunct="1">
              <a:defRPr>
                <a:latin typeface="Arial" pitchFamily="34" charset="0"/>
                <a:ea typeface="ＭＳ Ｐゴシック" pitchFamily="34" charset="-128"/>
                <a:cs typeface="Arial" pitchFamily="34" charset="0"/>
              </a:defRPr>
            </a:lvl1pPr>
          </a:lstStyle>
          <a:p>
            <a:pPr>
              <a:defRPr/>
            </a:pPr>
            <a:endParaRPr lang="en-ZA" dirty="0"/>
          </a:p>
        </p:txBody>
      </p:sp>
      <p:sp>
        <p:nvSpPr>
          <p:cNvPr id="5127" name="pg num"/>
          <p:cNvSpPr>
            <a:spLocks noGrp="1" noChangeArrowheads="1"/>
          </p:cNvSpPr>
          <p:nvPr>
            <p:ph type="sldNum" sz="quarter" idx="5"/>
          </p:nvPr>
        </p:nvSpPr>
        <p:spPr bwMode="gray">
          <a:xfrm>
            <a:off x="8420100" y="9545638"/>
            <a:ext cx="530225" cy="18256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06463" eaLnBrk="1" hangingPunct="1">
              <a:defRPr sz="1200"/>
            </a:lvl1pPr>
          </a:lstStyle>
          <a:p>
            <a:pPr>
              <a:defRPr/>
            </a:pPr>
            <a:fld id="{485FC0A5-FC46-41C2-9A8B-55D2F4C7C472}" type="slidenum">
              <a:rPr lang="en-GB" altLang="en-US"/>
              <a:pPr>
                <a:defRPr/>
              </a:pPr>
              <a:t>‹#›</a:t>
            </a:fld>
            <a:endParaRPr lang="en-GB" altLang="en-US" dirty="0"/>
          </a:p>
        </p:txBody>
      </p:sp>
      <p:sp>
        <p:nvSpPr>
          <p:cNvPr id="4102" name="McK Separator" hidden="1"/>
          <p:cNvSpPr>
            <a:spLocks noChangeShapeType="1"/>
          </p:cNvSpPr>
          <p:nvPr/>
        </p:nvSpPr>
        <p:spPr bwMode="gray">
          <a:xfrm>
            <a:off x="796925" y="1508125"/>
            <a:ext cx="50958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Tree>
    <p:extLst>
      <p:ext uri="{BB962C8B-B14F-4D97-AF65-F5344CB8AC3E}">
        <p14:creationId xmlns:p14="http://schemas.microsoft.com/office/powerpoint/2010/main" xmlns="" val="304332479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oleObject" Target="../embeddings/oleObject2.bin"/><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6"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1.jpe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powerpoint cover 281013 .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nvGraphicFramePr>
        <p:xfrm>
          <a:off x="0" y="0"/>
          <a:ext cx="161925" cy="161925"/>
        </p:xfrm>
        <a:graphic>
          <a:graphicData uri="http://schemas.openxmlformats.org/presentationml/2006/ole">
            <p:oleObj spid="_x0000_s58559" r:id="rId7" imgW="0" imgH="0" progId="">
              <p:embed/>
            </p:oleObj>
          </a:graphicData>
        </a:graphic>
      </p:graphicFrame>
      <p:sp>
        <p:nvSpPr>
          <p:cNvPr id="6" name="McK Confidential" hidden="1"/>
          <p:cNvSpPr txBox="1">
            <a:spLocks noChangeArrowheads="1"/>
          </p:cNvSpPr>
          <p:nvPr/>
        </p:nvSpPr>
        <p:spPr bwMode="auto">
          <a:xfrm>
            <a:off x="2692400" y="2182813"/>
            <a:ext cx="1516063" cy="217487"/>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400" dirty="0" smtClean="0"/>
              <a:t>CONFIDENTIAL</a:t>
            </a:r>
          </a:p>
        </p:txBody>
      </p:sp>
      <p:sp>
        <p:nvSpPr>
          <p:cNvPr id="7" name="McK Date" hidden="1"/>
          <p:cNvSpPr txBox="1">
            <a:spLocks noChangeArrowheads="1"/>
          </p:cNvSpPr>
          <p:nvPr/>
        </p:nvSpPr>
        <p:spPr bwMode="auto">
          <a:xfrm>
            <a:off x="2265363" y="5692775"/>
            <a:ext cx="5129212" cy="280988"/>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120000"/>
              </a:spcBef>
              <a:defRPr/>
            </a:pPr>
            <a:r>
              <a:rPr lang="en-GB" sz="1800" dirty="0" smtClean="0">
                <a:latin typeface="Tahoma" panose="020B0604030504040204" pitchFamily="34" charset="0"/>
              </a:rPr>
              <a:t>Date</a:t>
            </a:r>
          </a:p>
        </p:txBody>
      </p:sp>
      <p:sp>
        <p:nvSpPr>
          <p:cNvPr id="8" name="Working Draft Text" hidden="1"/>
          <p:cNvSpPr>
            <a:spLocks noChangeArrowheads="1"/>
          </p:cNvSpPr>
          <p:nvPr>
            <p:custDataLst>
              <p:tags r:id="rId2"/>
            </p:custDataLst>
          </p:nvPr>
        </p:nvSpPr>
        <p:spPr bwMode="auto">
          <a:xfrm>
            <a:off x="427038" y="349250"/>
            <a:ext cx="3109912" cy="311150"/>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defRPr/>
            </a:pPr>
            <a:r>
              <a:rPr lang="en-GB" sz="2000" dirty="0" smtClean="0">
                <a:solidFill>
                  <a:schemeClr val="accent1"/>
                </a:solidFill>
              </a:rPr>
              <a:t>Working Draft    </a:t>
            </a:r>
          </a:p>
        </p:txBody>
      </p:sp>
      <p:sp>
        <p:nvSpPr>
          <p:cNvPr id="9" name="Working Draft" hidden="1"/>
          <p:cNvSpPr txBox="1">
            <a:spLocks noChangeArrowheads="1"/>
          </p:cNvSpPr>
          <p:nvPr>
            <p:custDataLst>
              <p:tags r:id="rId3"/>
            </p:custDataLst>
          </p:nvPr>
        </p:nvSpPr>
        <p:spPr bwMode="auto">
          <a:xfrm>
            <a:off x="427038" y="593725"/>
            <a:ext cx="3930650" cy="187325"/>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1200" dirty="0" smtClean="0"/>
              <a:t>Last Modified 5/14/2008 9:33:55 AM South Africa Standard Time</a:t>
            </a:r>
            <a:endParaRPr lang="en-GB" sz="1200" dirty="0" smtClean="0"/>
          </a:p>
        </p:txBody>
      </p:sp>
      <p:sp>
        <p:nvSpPr>
          <p:cNvPr id="10" name="Printed" hidden="1"/>
          <p:cNvSpPr txBox="1">
            <a:spLocks noChangeArrowheads="1"/>
          </p:cNvSpPr>
          <p:nvPr>
            <p:custDataLst>
              <p:tags r:id="rId4"/>
            </p:custDataLst>
          </p:nvPr>
        </p:nvSpPr>
        <p:spPr bwMode="auto">
          <a:xfrm>
            <a:off x="427038" y="815975"/>
            <a:ext cx="490537" cy="185738"/>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1200" dirty="0" smtClean="0"/>
              <a:t>Printed 5/14/2008 8:51:45 AM South Africa Standard Time</a:t>
            </a:r>
            <a:endParaRPr lang="en-GB" sz="1200" dirty="0" smtClean="0"/>
          </a:p>
        </p:txBody>
      </p:sp>
      <p:sp>
        <p:nvSpPr>
          <p:cNvPr id="13314" name="Rectangle 2"/>
          <p:cNvSpPr>
            <a:spLocks noGrp="1" noChangeArrowheads="1"/>
          </p:cNvSpPr>
          <p:nvPr>
            <p:ph type="ctrTitle"/>
          </p:nvPr>
        </p:nvSpPr>
        <p:spPr>
          <a:xfrm>
            <a:off x="673100" y="4768850"/>
            <a:ext cx="4929187" cy="353943"/>
          </a:xfrm>
        </p:spPr>
        <p:txBody>
          <a:bodyPr anchor="t"/>
          <a:lstStyle>
            <a:lvl1pPr>
              <a:defRPr sz="2300">
                <a:solidFill>
                  <a:schemeClr val="tx1"/>
                </a:solidFill>
                <a:latin typeface="Arial Black" pitchFamily="-106" charset="0"/>
              </a:defRPr>
            </a:lvl1pPr>
          </a:lstStyle>
          <a:p>
            <a:r>
              <a:rPr lang="en-GB" dirty="0"/>
              <a:t>Click to edit Master title style</a:t>
            </a:r>
          </a:p>
        </p:txBody>
      </p:sp>
      <p:sp>
        <p:nvSpPr>
          <p:cNvPr id="13315" name="Rectangle 3"/>
          <p:cNvSpPr>
            <a:spLocks noGrp="1" noChangeArrowheads="1"/>
          </p:cNvSpPr>
          <p:nvPr>
            <p:ph type="subTitle" idx="1"/>
          </p:nvPr>
        </p:nvSpPr>
        <p:spPr>
          <a:xfrm>
            <a:off x="673100" y="5276850"/>
            <a:ext cx="4947153" cy="304800"/>
          </a:xfrm>
        </p:spPr>
        <p:txBody>
          <a:bodyPr/>
          <a:lstStyle>
            <a:lvl1pPr>
              <a:defRPr sz="2000">
                <a:solidFill>
                  <a:srgbClr val="000000"/>
                </a:solidFill>
                <a:latin typeface="Arial" pitchFamily="-106" charset="0"/>
              </a:defRPr>
            </a:lvl1pPr>
          </a:lstStyle>
          <a:p>
            <a:r>
              <a:rPr lang="en-GB" dirty="0"/>
              <a:t>Click to edit Master subtitle style</a:t>
            </a:r>
          </a:p>
        </p:txBody>
      </p:sp>
    </p:spTree>
    <p:extLst>
      <p:ext uri="{BB962C8B-B14F-4D97-AF65-F5344CB8AC3E}">
        <p14:creationId xmlns:p14="http://schemas.microsoft.com/office/powerpoint/2010/main" xmlns="" val="29365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486E970-1C75-4081-9D00-A4B3C9700043}" type="slidenum">
              <a:rPr lang="en-GB" altLang="en-US"/>
              <a:pPr>
                <a:defRPr/>
              </a:pPr>
              <a:t>‹#›</a:t>
            </a:fld>
            <a:endParaRPr lang="en-GB" altLang="en-US" dirty="0"/>
          </a:p>
        </p:txBody>
      </p:sp>
    </p:spTree>
    <p:extLst>
      <p:ext uri="{BB962C8B-B14F-4D97-AF65-F5344CB8AC3E}">
        <p14:creationId xmlns:p14="http://schemas.microsoft.com/office/powerpoint/2010/main" xmlns="" val="174036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665163"/>
            <a:ext cx="1946275" cy="249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665163"/>
            <a:ext cx="5691188" cy="249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39BD32F8-EC13-4AA2-9EE4-4074F86EAD02}" type="slidenum">
              <a:rPr lang="en-GB" altLang="en-US"/>
              <a:pPr>
                <a:defRPr/>
              </a:pPr>
              <a:t>‹#›</a:t>
            </a:fld>
            <a:endParaRPr lang="en-GB" altLang="en-US" dirty="0"/>
          </a:p>
        </p:txBody>
      </p:sp>
    </p:spTree>
    <p:extLst>
      <p:ext uri="{BB962C8B-B14F-4D97-AF65-F5344CB8AC3E}">
        <p14:creationId xmlns:p14="http://schemas.microsoft.com/office/powerpoint/2010/main" xmlns="" val="8862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3" descr="powerpoint tmpltp-2.jpg"/>
          <p:cNvPicPr>
            <a:picLocks noChangeAspect="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nvGraphicFramePr>
        <p:xfrm>
          <a:off x="0" y="0"/>
          <a:ext cx="161925" cy="161925"/>
        </p:xfrm>
        <a:graphic>
          <a:graphicData uri="http://schemas.openxmlformats.org/presentationml/2006/ole">
            <p:oleObj spid="_x0000_s59583" r:id="rId16" imgW="0" imgH="0" progId="">
              <p:embed/>
            </p:oleObj>
          </a:graphicData>
        </a:graphic>
      </p:graphicFrame>
      <p:sp>
        <p:nvSpPr>
          <p:cNvPr id="6" name="McK Measure" hidden="1"/>
          <p:cNvSpPr txBox="1">
            <a:spLocks noChangeArrowheads="1"/>
          </p:cNvSpPr>
          <p:nvPr userDrawn="1">
            <p:custDataLst>
              <p:tags r:id="rId2"/>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smtClean="0">
                <a:latin typeface="Tahoma" panose="020B0604030504040204" pitchFamily="34" charset="0"/>
              </a:rPr>
              <a:t>Unit of measure</a:t>
            </a:r>
          </a:p>
        </p:txBody>
      </p:sp>
      <p:sp>
        <p:nvSpPr>
          <p:cNvPr id="7" name="McK Footnote" hidden="1"/>
          <p:cNvSpPr txBox="1">
            <a:spLocks noChangeArrowheads="1"/>
          </p:cNvSpPr>
          <p:nvPr userDrawn="1">
            <p:custDataLst>
              <p:tags r:id="rId3"/>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smtClean="0">
                <a:solidFill>
                  <a:srgbClr val="000000"/>
                </a:solidFill>
                <a:latin typeface="Tahoma" panose="020B0604030504040204" pitchFamily="34" charset="0"/>
              </a:rPr>
              <a:t>	*	Footnote</a:t>
            </a:r>
          </a:p>
          <a:p>
            <a:pPr eaLnBrk="1" hangingPunct="1">
              <a:spcBef>
                <a:spcPct val="20000"/>
              </a:spcBef>
              <a:defRPr/>
            </a:pPr>
            <a:r>
              <a:rPr lang="en-GB" sz="1200" dirty="0" smtClean="0">
                <a:solidFill>
                  <a:srgbClr val="000000"/>
                </a:solidFill>
                <a:latin typeface="Tahoma" panose="020B0604030504040204" pitchFamily="34" charset="0"/>
              </a:rPr>
              <a:t>Source:		Source</a:t>
            </a:r>
          </a:p>
        </p:txBody>
      </p:sp>
      <p:grpSp>
        <p:nvGrpSpPr>
          <p:cNvPr id="8" name="McK Legend - Boxes" hidden="1"/>
          <p:cNvGrpSpPr>
            <a:grpSpLocks/>
          </p:cNvGrpSpPr>
          <p:nvPr userDrawn="1"/>
        </p:nvGrpSpPr>
        <p:grpSpPr bwMode="auto">
          <a:xfrm>
            <a:off x="8089900" y="1065213"/>
            <a:ext cx="812800" cy="942975"/>
            <a:chOff x="4180" y="1141"/>
            <a:chExt cx="502" cy="582"/>
          </a:xfrm>
        </p:grpSpPr>
        <p:sp>
          <p:nvSpPr>
            <p:cNvPr id="9"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1"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2"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3"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4"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5"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6"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grpSp>
      <p:grpSp>
        <p:nvGrpSpPr>
          <p:cNvPr id="17" name="McK Legend - Moons" hidden="1"/>
          <p:cNvGrpSpPr>
            <a:grpSpLocks/>
          </p:cNvGrpSpPr>
          <p:nvPr userDrawn="1"/>
        </p:nvGrpSpPr>
        <p:grpSpPr bwMode="auto">
          <a:xfrm>
            <a:off x="8112125" y="1065213"/>
            <a:ext cx="790575" cy="690562"/>
            <a:chOff x="5067" y="578"/>
            <a:chExt cx="488" cy="426"/>
          </a:xfrm>
        </p:grpSpPr>
        <p:grpSp>
          <p:nvGrpSpPr>
            <p:cNvPr id="18" name="Group 64" hidden="1"/>
            <p:cNvGrpSpPr>
              <a:grpSpLocks noChangeAspect="1"/>
            </p:cNvGrpSpPr>
            <p:nvPr userDrawn="1">
              <p:custDataLst>
                <p:tags r:id="rId5"/>
              </p:custDataLst>
            </p:nvPr>
          </p:nvGrpSpPr>
          <p:grpSpPr bwMode="auto">
            <a:xfrm>
              <a:off x="5067" y="585"/>
              <a:ext cx="98" cy="104"/>
              <a:chOff x="4828" y="1575"/>
              <a:chExt cx="117" cy="117"/>
            </a:xfrm>
          </p:grpSpPr>
          <p:sp>
            <p:nvSpPr>
              <p:cNvPr id="28" name="Oval 65" hidden="1"/>
              <p:cNvSpPr>
                <a:spLocks noChangeAspect="1" noChangeArrowheads="1"/>
              </p:cNvSpPr>
              <p:nvPr>
                <p:custDataLst>
                  <p:tags r:id="rId12"/>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29" name="Arc 66" hidden="1"/>
              <p:cNvSpPr>
                <a:spLocks noChangeAspect="1"/>
              </p:cNvSpPr>
              <p:nvPr>
                <p:custDataLst>
                  <p:tags r:id="rId13"/>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19" name="Group 67" hidden="1"/>
            <p:cNvGrpSpPr>
              <a:grpSpLocks noChangeAspect="1"/>
            </p:cNvGrpSpPr>
            <p:nvPr userDrawn="1">
              <p:custDataLst>
                <p:tags r:id="rId6"/>
              </p:custDataLst>
            </p:nvPr>
          </p:nvGrpSpPr>
          <p:grpSpPr bwMode="auto">
            <a:xfrm>
              <a:off x="5068" y="747"/>
              <a:ext cx="98" cy="109"/>
              <a:chOff x="4828" y="1723"/>
              <a:chExt cx="116" cy="122"/>
            </a:xfrm>
          </p:grpSpPr>
          <p:sp>
            <p:nvSpPr>
              <p:cNvPr id="26" name="Oval 68" hidden="1"/>
              <p:cNvSpPr>
                <a:spLocks noChangeAspect="1" noChangeArrowheads="1"/>
              </p:cNvSpPr>
              <p:nvPr>
                <p:custDataLst>
                  <p:tags r:id="rId10"/>
                </p:custDataLst>
              </p:nvPr>
            </p:nvSpPr>
            <p:spPr bwMode="gray">
              <a:xfrm>
                <a:off x="4828" y="1723"/>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27" name="Arc 69" hidden="1"/>
              <p:cNvSpPr>
                <a:spLocks noChangeAspect="1"/>
              </p:cNvSpPr>
              <p:nvPr>
                <p:custDataLst>
                  <p:tags r:id="rId11"/>
                </p:custDataLst>
              </p:nvPr>
            </p:nvSpPr>
            <p:spPr bwMode="gray">
              <a:xfrm>
                <a:off x="4886" y="1729"/>
                <a:ext cx="58" cy="116"/>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20" name="Group 70" hidden="1"/>
            <p:cNvGrpSpPr>
              <a:grpSpLocks noChangeAspect="1"/>
            </p:cNvGrpSpPr>
            <p:nvPr userDrawn="1">
              <p:custDataLst>
                <p:tags r:id="rId7"/>
              </p:custDataLst>
            </p:nvPr>
          </p:nvGrpSpPr>
          <p:grpSpPr bwMode="auto">
            <a:xfrm>
              <a:off x="5068" y="897"/>
              <a:ext cx="98" cy="103"/>
              <a:chOff x="4828" y="1870"/>
              <a:chExt cx="116" cy="116"/>
            </a:xfrm>
          </p:grpSpPr>
          <p:sp>
            <p:nvSpPr>
              <p:cNvPr id="24" name="Oval 71" hidden="1"/>
              <p:cNvSpPr>
                <a:spLocks noChangeAspect="1" noChangeArrowheads="1"/>
              </p:cNvSpPr>
              <p:nvPr>
                <p:custDataLst>
                  <p:tags r:id="rId8"/>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25" name="Oval 72" hidden="1"/>
              <p:cNvSpPr>
                <a:spLocks noChangeAspect="1" noChangeArrowheads="1"/>
              </p:cNvSpPr>
              <p:nvPr>
                <p:custDataLst>
                  <p:tags r:id="rId9"/>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grpSp>
        <p:sp>
          <p:nvSpPr>
            <p:cNvPr id="21"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22"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23"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grpSp>
      <p:grpSp>
        <p:nvGrpSpPr>
          <p:cNvPr id="30" name="McK Legend - Lines" hidden="1"/>
          <p:cNvGrpSpPr>
            <a:grpSpLocks/>
          </p:cNvGrpSpPr>
          <p:nvPr userDrawn="1"/>
        </p:nvGrpSpPr>
        <p:grpSpPr bwMode="auto">
          <a:xfrm>
            <a:off x="7939088" y="1052513"/>
            <a:ext cx="963612" cy="960437"/>
            <a:chOff x="4159" y="2378"/>
            <a:chExt cx="594" cy="593"/>
          </a:xfrm>
        </p:grpSpPr>
        <p:sp>
          <p:nvSpPr>
            <p:cNvPr id="31"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32"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33"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34"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5"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6"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38"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39" name="McK Sticker" hidden="1"/>
          <p:cNvGrpSpPr>
            <a:grpSpLocks/>
          </p:cNvGrpSpPr>
          <p:nvPr userDrawn="1"/>
        </p:nvGrpSpPr>
        <p:grpSpPr bwMode="auto">
          <a:xfrm>
            <a:off x="8294688" y="1077913"/>
            <a:ext cx="604837" cy="220662"/>
            <a:chOff x="5121" y="665"/>
            <a:chExt cx="373" cy="137"/>
          </a:xfrm>
        </p:grpSpPr>
        <p:sp>
          <p:nvSpPr>
            <p:cNvPr id="40"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smtClean="0">
                  <a:latin typeface="Tahoma" panose="020B0604030504040204" pitchFamily="34" charset="0"/>
                </a:rPr>
                <a:t>STICKER</a:t>
              </a:r>
            </a:p>
          </p:txBody>
        </p:sp>
        <p:cxnSp>
          <p:nvCxnSpPr>
            <p:cNvPr id="41" name="McK StickerE" hidden="1"/>
            <p:cNvCxnSpPr>
              <a:cxnSpLocks noChangeShapeType="1"/>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42" name="AutoShape 88" hidden="1"/>
            <p:cNvCxnSpPr>
              <a:cxnSpLocks noChangeShapeType="1"/>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3" name="pg num"/>
          <p:cNvSpPr>
            <a:spLocks noGrp="1" noChangeArrowheads="1"/>
          </p:cNvSpPr>
          <p:nvPr>
            <p:ph type="sldNum" sz="quarter" idx="10"/>
            <p:custDataLst>
              <p:tags r:id="rId4"/>
            </p:custDataLst>
          </p:nvPr>
        </p:nvSpPr>
        <p:spPr/>
        <p:txBody>
          <a:bodyPr/>
          <a:lstStyle>
            <a:lvl1pPr>
              <a:defRPr>
                <a:latin typeface="Tahoma" panose="020B0604030504040204" pitchFamily="34" charset="0"/>
                <a:cs typeface="Tahoma" panose="020B0604030504040204" pitchFamily="34" charset="0"/>
              </a:defRPr>
            </a:lvl1pPr>
          </a:lstStyle>
          <a:p>
            <a:pPr>
              <a:defRPr/>
            </a:pPr>
            <a:fld id="{345EA2C9-F92E-4BE0-B04C-C5974B5B5BC5}" type="slidenum">
              <a:rPr lang="en-GB" altLang="en-US"/>
              <a:pPr>
                <a:defRPr/>
              </a:pPr>
              <a:t>‹#›</a:t>
            </a:fld>
            <a:endParaRPr lang="en-GB" altLang="en-US" dirty="0"/>
          </a:p>
        </p:txBody>
      </p:sp>
    </p:spTree>
    <p:extLst>
      <p:ext uri="{BB962C8B-B14F-4D97-AF65-F5344CB8AC3E}">
        <p14:creationId xmlns:p14="http://schemas.microsoft.com/office/powerpoint/2010/main" xmlns="" val="288412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0FE395B-1900-45BC-AF4F-2ECFEA9F3ECE}" type="slidenum">
              <a:rPr lang="en-GB" altLang="en-US"/>
              <a:pPr>
                <a:defRPr/>
              </a:pPr>
              <a:t>‹#›</a:t>
            </a:fld>
            <a:endParaRPr lang="en-GB" altLang="en-US" dirty="0"/>
          </a:p>
        </p:txBody>
      </p:sp>
    </p:spTree>
    <p:extLst>
      <p:ext uri="{BB962C8B-B14F-4D97-AF65-F5344CB8AC3E}">
        <p14:creationId xmlns:p14="http://schemas.microsoft.com/office/powerpoint/2010/main" xmlns="" val="240149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774825"/>
            <a:ext cx="3817938" cy="138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2838" y="1774825"/>
            <a:ext cx="3819525" cy="138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A51D659B-163A-461F-9277-ABA6625FF15C}" type="slidenum">
              <a:rPr lang="en-GB" altLang="en-US"/>
              <a:pPr>
                <a:defRPr/>
              </a:pPr>
              <a:t>‹#›</a:t>
            </a:fld>
            <a:endParaRPr lang="en-GB" altLang="en-US" dirty="0"/>
          </a:p>
        </p:txBody>
      </p:sp>
    </p:spTree>
    <p:extLst>
      <p:ext uri="{BB962C8B-B14F-4D97-AF65-F5344CB8AC3E}">
        <p14:creationId xmlns:p14="http://schemas.microsoft.com/office/powerpoint/2010/main" xmlns="" val="39568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637F36B7-45CA-4370-B0B9-46E27B6CE9AE}" type="slidenum">
              <a:rPr lang="en-GB" altLang="en-US"/>
              <a:pPr>
                <a:defRPr/>
              </a:pPr>
              <a:t>‹#›</a:t>
            </a:fld>
            <a:endParaRPr lang="en-GB" altLang="en-US" dirty="0"/>
          </a:p>
        </p:txBody>
      </p:sp>
    </p:spTree>
    <p:extLst>
      <p:ext uri="{BB962C8B-B14F-4D97-AF65-F5344CB8AC3E}">
        <p14:creationId xmlns:p14="http://schemas.microsoft.com/office/powerpoint/2010/main" xmlns="" val="260929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31F633AB-784C-42EE-85C8-10DA4B4F8E9F}" type="slidenum">
              <a:rPr lang="en-GB" altLang="en-US"/>
              <a:pPr>
                <a:defRPr/>
              </a:pPr>
              <a:t>‹#›</a:t>
            </a:fld>
            <a:endParaRPr lang="en-GB" altLang="en-US" dirty="0"/>
          </a:p>
        </p:txBody>
      </p:sp>
    </p:spTree>
    <p:extLst>
      <p:ext uri="{BB962C8B-B14F-4D97-AF65-F5344CB8AC3E}">
        <p14:creationId xmlns:p14="http://schemas.microsoft.com/office/powerpoint/2010/main" xmlns="" val="6439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EDBC8A7D-15ED-4E1A-BBB9-2285984F6842}" type="slidenum">
              <a:rPr lang="en-GB" altLang="en-US"/>
              <a:pPr>
                <a:defRPr/>
              </a:pPr>
              <a:t>‹#›</a:t>
            </a:fld>
            <a:endParaRPr lang="en-GB" altLang="en-US" dirty="0"/>
          </a:p>
        </p:txBody>
      </p:sp>
    </p:spTree>
    <p:extLst>
      <p:ext uri="{BB962C8B-B14F-4D97-AF65-F5344CB8AC3E}">
        <p14:creationId xmlns:p14="http://schemas.microsoft.com/office/powerpoint/2010/main" xmlns="" val="1657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421D8FF-2AC4-4254-83E7-48177E4C2788}" type="slidenum">
              <a:rPr lang="en-GB" altLang="en-US"/>
              <a:pPr>
                <a:defRPr/>
              </a:pPr>
              <a:t>‹#›</a:t>
            </a:fld>
            <a:endParaRPr lang="en-GB" altLang="en-US" dirty="0"/>
          </a:p>
        </p:txBody>
      </p:sp>
    </p:spTree>
    <p:extLst>
      <p:ext uri="{BB962C8B-B14F-4D97-AF65-F5344CB8AC3E}">
        <p14:creationId xmlns:p14="http://schemas.microsoft.com/office/powerpoint/2010/main" xmlns="" val="323893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98765B72-3652-4AF8-9C22-1B305BBFEE45}" type="slidenum">
              <a:rPr lang="en-GB" altLang="en-US"/>
              <a:pPr>
                <a:defRPr/>
              </a:pPr>
              <a:t>‹#›</a:t>
            </a:fld>
            <a:endParaRPr lang="en-GB" altLang="en-US" dirty="0"/>
          </a:p>
        </p:txBody>
      </p:sp>
    </p:spTree>
    <p:extLst>
      <p:ext uri="{BB962C8B-B14F-4D97-AF65-F5344CB8AC3E}">
        <p14:creationId xmlns:p14="http://schemas.microsoft.com/office/powerpoint/2010/main" xmlns="" val="385683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p-2.jpg"/>
          <p:cNvPicPr>
            <a:picLocks noChangeAspect="1"/>
          </p:cNvPicPr>
          <p:nvPr userDrawn="1"/>
        </p:nvPicPr>
        <p:blipFill>
          <a:blip r:embed="rId28">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083300" y="6376988"/>
            <a:ext cx="19050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200"/>
            </a:lvl1pPr>
          </a:lstStyle>
          <a:p>
            <a:pPr>
              <a:defRPr/>
            </a:pPr>
            <a:fld id="{6F15C9AE-F8CF-4EDA-BEB2-F688A27A6D26}" type="slidenum">
              <a:rPr lang="en-GB" altLang="en-US"/>
              <a:pPr>
                <a:defRPr/>
              </a:pPr>
              <a:t>‹#›</a:t>
            </a:fld>
            <a:endParaRPr lang="en-GB" altLang="en-US" dirty="0"/>
          </a:p>
        </p:txBody>
      </p:sp>
      <p:sp>
        <p:nvSpPr>
          <p:cNvPr id="1028" name="Rectangle 2"/>
          <p:cNvSpPr>
            <a:spLocks noGrp="1" noChangeArrowheads="1"/>
          </p:cNvSpPr>
          <p:nvPr>
            <p:ph type="title"/>
            <p:custDataLst>
              <p:tags r:id="rId15"/>
            </p:custDataLst>
          </p:nvPr>
        </p:nvSpPr>
        <p:spPr bwMode="auto">
          <a:xfrm>
            <a:off x="481013" y="220663"/>
            <a:ext cx="61944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en-US" smtClean="0"/>
              <a:t>Click to edit Master title style</a:t>
            </a:r>
          </a:p>
        </p:txBody>
      </p:sp>
      <p:sp>
        <p:nvSpPr>
          <p:cNvPr id="1029" name="Rectangle 3"/>
          <p:cNvSpPr>
            <a:spLocks noGrp="1" noChangeArrowheads="1"/>
          </p:cNvSpPr>
          <p:nvPr>
            <p:ph type="body" idx="1"/>
            <p:custDataLst>
              <p:tags r:id="rId16"/>
            </p:custDataLst>
          </p:nvPr>
        </p:nvSpPr>
        <p:spPr bwMode="auto">
          <a:xfrm>
            <a:off x="481013" y="1774825"/>
            <a:ext cx="77898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aphicFrame>
        <p:nvGraphicFramePr>
          <p:cNvPr id="2" name="Rectangle 2" hidden="1"/>
          <p:cNvGraphicFramePr>
            <a:graphicFrameLocks/>
          </p:cNvGraphicFramePr>
          <p:nvPr/>
        </p:nvGraphicFramePr>
        <p:xfrm>
          <a:off x="0" y="0"/>
          <a:ext cx="161925" cy="161925"/>
        </p:xfrm>
        <a:graphic>
          <a:graphicData uri="http://schemas.openxmlformats.org/presentationml/2006/ole">
            <p:oleObj spid="_x0000_s1257" r:id="rId29" imgW="0" imgH="0" progId="">
              <p:embed/>
            </p:oleObj>
          </a:graphicData>
        </a:graphic>
      </p:graphicFrame>
      <p:sp>
        <p:nvSpPr>
          <p:cNvPr id="1031" name="McK Measure" hidden="1"/>
          <p:cNvSpPr txBox="1">
            <a:spLocks noChangeArrowheads="1"/>
          </p:cNvSpPr>
          <p:nvPr userDrawn="1">
            <p:custDataLst>
              <p:tags r:id="rId17"/>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smtClean="0">
                <a:latin typeface="Tahoma" panose="020B0604030504040204" pitchFamily="34" charset="0"/>
              </a:rPr>
              <a:t>Unit of measure</a:t>
            </a:r>
          </a:p>
        </p:txBody>
      </p:sp>
      <p:sp>
        <p:nvSpPr>
          <p:cNvPr id="1032" name="McK Footnote" hidden="1"/>
          <p:cNvSpPr txBox="1">
            <a:spLocks noChangeArrowheads="1"/>
          </p:cNvSpPr>
          <p:nvPr userDrawn="1">
            <p:custDataLst>
              <p:tags r:id="rId18"/>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smtClean="0">
                <a:solidFill>
                  <a:srgbClr val="000000"/>
                </a:solidFill>
                <a:latin typeface="Tahoma" panose="020B0604030504040204" pitchFamily="34" charset="0"/>
              </a:rPr>
              <a:t>	*	Footnote</a:t>
            </a:r>
          </a:p>
          <a:p>
            <a:pPr eaLnBrk="1" hangingPunct="1">
              <a:spcBef>
                <a:spcPct val="20000"/>
              </a:spcBef>
              <a:defRPr/>
            </a:pPr>
            <a:r>
              <a:rPr lang="en-GB" sz="1200" dirty="0" smtClean="0">
                <a:solidFill>
                  <a:srgbClr val="000000"/>
                </a:solidFill>
                <a:latin typeface="Tahoma" panose="020B0604030504040204" pitchFamily="34" charset="0"/>
              </a:rPr>
              <a:t>Source:		Source</a:t>
            </a:r>
          </a:p>
        </p:txBody>
      </p:sp>
      <p:grpSp>
        <p:nvGrpSpPr>
          <p:cNvPr id="1033" name="McK Legend - Boxes" hidden="1"/>
          <p:cNvGrpSpPr>
            <a:grpSpLocks/>
          </p:cNvGrpSpPr>
          <p:nvPr userDrawn="1"/>
        </p:nvGrpSpPr>
        <p:grpSpPr bwMode="auto">
          <a:xfrm>
            <a:off x="8089900" y="1065213"/>
            <a:ext cx="812800" cy="942975"/>
            <a:chOff x="4180" y="1141"/>
            <a:chExt cx="502" cy="582"/>
          </a:xfrm>
        </p:grpSpPr>
        <p:sp>
          <p:nvSpPr>
            <p:cNvPr id="1060"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61"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62"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63"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smtClean="0">
                <a:latin typeface="Tahoma" panose="020B0604030504040204" pitchFamily="34" charset="0"/>
              </a:endParaRPr>
            </a:p>
          </p:txBody>
        </p:sp>
      </p:grpSp>
      <p:grpSp>
        <p:nvGrpSpPr>
          <p:cNvPr id="1034" name="McK Legend - Moons" hidden="1"/>
          <p:cNvGrpSpPr>
            <a:grpSpLocks/>
          </p:cNvGrpSpPr>
          <p:nvPr userDrawn="1"/>
        </p:nvGrpSpPr>
        <p:grpSpPr bwMode="auto">
          <a:xfrm>
            <a:off x="8112125" y="1065213"/>
            <a:ext cx="790575" cy="690562"/>
            <a:chOff x="5067" y="578"/>
            <a:chExt cx="488" cy="426"/>
          </a:xfrm>
        </p:grpSpPr>
        <p:grpSp>
          <p:nvGrpSpPr>
            <p:cNvPr id="1048" name="Group 64" hidden="1"/>
            <p:cNvGrpSpPr>
              <a:grpSpLocks noChangeAspect="1"/>
            </p:cNvGrpSpPr>
            <p:nvPr userDrawn="1">
              <p:custDataLst>
                <p:tags r:id="rId19"/>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6"/>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1059" name="Arc 66" hidden="1"/>
              <p:cNvSpPr>
                <a:spLocks noChangeAspect="1"/>
              </p:cNvSpPr>
              <p:nvPr>
                <p:custDataLst>
                  <p:tags r:id="rId27"/>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1049" name="Group 67" hidden="1"/>
            <p:cNvGrpSpPr>
              <a:grpSpLocks noChangeAspect="1"/>
            </p:cNvGrpSpPr>
            <p:nvPr userDrawn="1">
              <p:custDataLst>
                <p:tags r:id="rId20"/>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4"/>
                </p:custDataLst>
              </p:nvPr>
            </p:nvSpPr>
            <p:spPr bwMode="gray">
              <a:xfrm>
                <a:off x="4828" y="1722"/>
                <a:ext cx="116" cy="123"/>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1057" name="Arc 69" hidden="1"/>
              <p:cNvSpPr>
                <a:spLocks noChangeAspect="1"/>
              </p:cNvSpPr>
              <p:nvPr>
                <p:custDataLst>
                  <p:tags r:id="rId25"/>
                </p:custDataLst>
              </p:nvPr>
            </p:nvSpPr>
            <p:spPr bwMode="gray">
              <a:xfrm>
                <a:off x="4886" y="1723"/>
                <a:ext cx="58" cy="12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1050" name="Group 70" hidden="1"/>
            <p:cNvGrpSpPr>
              <a:grpSpLocks noChangeAspect="1"/>
            </p:cNvGrpSpPr>
            <p:nvPr userDrawn="1">
              <p:custDataLst>
                <p:tags r:id="rId21"/>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2"/>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sp>
            <p:nvSpPr>
              <p:cNvPr id="1055" name="Oval 72" hidden="1"/>
              <p:cNvSpPr>
                <a:spLocks noChangeAspect="1" noChangeArrowheads="1"/>
              </p:cNvSpPr>
              <p:nvPr>
                <p:custDataLst>
                  <p:tags r:id="rId23"/>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smtClean="0">
                  <a:latin typeface="Tahoma" panose="020B0604030504040204" pitchFamily="34" charset="0"/>
                </a:endParaRPr>
              </a:p>
            </p:txBody>
          </p:sp>
        </p:grpSp>
        <p:sp>
          <p:nvSpPr>
            <p:cNvPr id="1051"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52"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53"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grpSp>
      <p:grpSp>
        <p:nvGrpSpPr>
          <p:cNvPr id="1035" name="McK Legend - Lines" hidden="1"/>
          <p:cNvGrpSpPr>
            <a:grpSpLocks/>
          </p:cNvGrpSpPr>
          <p:nvPr userDrawn="1"/>
        </p:nvGrpSpPr>
        <p:grpSpPr bwMode="auto">
          <a:xfrm>
            <a:off x="7939088" y="1052513"/>
            <a:ext cx="963612" cy="960437"/>
            <a:chOff x="4159" y="2378"/>
            <a:chExt cx="594" cy="593"/>
          </a:xfrm>
        </p:grpSpPr>
        <p:sp>
          <p:nvSpPr>
            <p:cNvPr id="1040"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41"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42"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46"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smtClean="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1036" name="McK Sticker" hidden="1"/>
          <p:cNvGrpSpPr>
            <a:grpSpLocks/>
          </p:cNvGrpSpPr>
          <p:nvPr userDrawn="1"/>
        </p:nvGrpSpPr>
        <p:grpSpPr bwMode="auto">
          <a:xfrm>
            <a:off x="8294688" y="1077913"/>
            <a:ext cx="604837" cy="220662"/>
            <a:chOff x="5121" y="665"/>
            <a:chExt cx="373" cy="137"/>
          </a:xfrm>
        </p:grpSpPr>
        <p:sp>
          <p:nvSpPr>
            <p:cNvPr id="1037"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smtClean="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039" name="AutoShape 88" hidden="1"/>
            <p:cNvCxnSpPr>
              <a:cxnSpLocks noChangeShapeType="1"/>
              <a:stCxn id="1037" idx="4"/>
              <a:endCxn id="1037" idx="6"/>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cSld>
  <p:clrMap bg1="lt1" tx1="dk1" bg2="lt2" tx2="dk2" accent1="accent1" accent2="accent2" accent3="accent3" accent4="accent4" accent5="accent5" accent6="accent6" hlink="hlink" folHlink="folHlink"/>
  <p:sldLayoutIdLst>
    <p:sldLayoutId id="2147484219" r:id="rId1"/>
    <p:sldLayoutId id="2147484220"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65" charset="-128"/>
          <a:cs typeface="ＭＳ Ｐゴシック" pitchFamily="-65" charset="-128"/>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65" charset="-128"/>
          <a:cs typeface="ＭＳ Ｐゴシック" pitchFamily="-65" charset="-128"/>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65" charset="-128"/>
          <a:cs typeface="ＭＳ Ｐゴシック" pitchFamily="-65" charset="-128"/>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65" charset="-128"/>
          <a:cs typeface="ＭＳ Ｐゴシック" pitchFamily="-65" charset="-128"/>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buChar char="•"/>
        <a:defRPr sz="3200">
          <a:solidFill>
            <a:schemeClr val="tx1"/>
          </a:solidFill>
          <a:latin typeface="+mn-lt"/>
          <a:ea typeface="ＭＳ Ｐゴシック" pitchFamily="-65" charset="-128"/>
          <a:cs typeface="ＭＳ Ｐゴシック" pitchFamily="-65" charset="-128"/>
        </a:defRPr>
      </a:lvl1pPr>
      <a:lvl2pPr marL="144463" indent="-142875" algn="l" defTabSz="895350" rtl="0" eaLnBrk="0" fontAlgn="base" hangingPunct="0">
        <a:spcBef>
          <a:spcPct val="0"/>
        </a:spcBef>
        <a:spcAft>
          <a:spcPct val="0"/>
        </a:spcAft>
        <a:buChar char="•"/>
        <a:defRPr sz="2800">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sz="2400">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sz="2000">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sz="2000">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319" y="4825412"/>
            <a:ext cx="5859677" cy="1461939"/>
          </a:xfrm>
        </p:spPr>
        <p:txBody>
          <a:bodyPr/>
          <a:lstStyle/>
          <a:p>
            <a:r>
              <a:rPr lang="en-ZA" sz="2400" dirty="0" smtClean="0"/>
              <a:t>Annual Report 2015 / 2016</a:t>
            </a:r>
            <a:br>
              <a:rPr lang="en-ZA" sz="2400" dirty="0" smtClean="0"/>
            </a:br>
            <a:r>
              <a:rPr lang="en-ZA" sz="2400" dirty="0" smtClean="0"/>
              <a:t>Portfolio Committee on Public Service and Administration</a:t>
            </a:r>
            <a:r>
              <a:rPr lang="en-ZA" sz="2000" dirty="0" smtClean="0"/>
              <a:t/>
            </a:r>
            <a:br>
              <a:rPr lang="en-ZA" sz="2000" dirty="0" smtClean="0"/>
            </a:br>
            <a:endParaRPr lang="en-ZA" dirty="0"/>
          </a:p>
        </p:txBody>
      </p:sp>
    </p:spTree>
    <p:extLst>
      <p:ext uri="{BB962C8B-B14F-4D97-AF65-F5344CB8AC3E}">
        <p14:creationId xmlns:p14="http://schemas.microsoft.com/office/powerpoint/2010/main" xmlns="" val="3166673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WELLBEING</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9</a:t>
            </a:fld>
            <a:endParaRPr lang="en-GB" altLang="en-US" dirty="0"/>
          </a:p>
        </p:txBody>
      </p:sp>
      <p:graphicFrame>
        <p:nvGraphicFramePr>
          <p:cNvPr id="5" name="Table 4"/>
          <p:cNvGraphicFramePr>
            <a:graphicFrameLocks noGrp="1"/>
          </p:cNvGraphicFramePr>
          <p:nvPr>
            <p:extLst/>
          </p:nvPr>
        </p:nvGraphicFramePr>
        <p:xfrm>
          <a:off x="342900" y="814388"/>
          <a:ext cx="8586790" cy="5287596"/>
        </p:xfrm>
        <a:graphic>
          <a:graphicData uri="http://schemas.openxmlformats.org/drawingml/2006/table">
            <a:tbl>
              <a:tblPr firstRow="1" firstCol="1" lastRow="1" lastCol="1" bandRow="1" bandCol="1">
                <a:tableStyleId>{5C22544A-7EE6-4342-B048-85BDC9FD1C3A}</a:tableStyleId>
              </a:tblPr>
              <a:tblGrid>
                <a:gridCol w="1181837"/>
                <a:gridCol w="1575651"/>
                <a:gridCol w="1574804"/>
                <a:gridCol w="1891938"/>
                <a:gridCol w="2362560"/>
              </a:tblGrid>
              <a:tr h="671512">
                <a:tc gridSpan="5">
                  <a:txBody>
                    <a:bodyPr/>
                    <a:lstStyle/>
                    <a:p>
                      <a:pPr algn="ctr">
                        <a:lnSpc>
                          <a:spcPct val="107000"/>
                        </a:lnSpc>
                        <a:spcAft>
                          <a:spcPts val="800"/>
                        </a:spcAft>
                      </a:pPr>
                      <a:r>
                        <a:rPr lang="en-ZA" sz="2400" dirty="0">
                          <a:effectLst/>
                        </a:rPr>
                        <a:t>PROGRAMME AREA 3: HEALTH AND WELLBEING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10334">
                <a:tc>
                  <a:txBody>
                    <a:bodyPr/>
                    <a:lstStyle/>
                    <a:p>
                      <a:pPr marR="46990" algn="ctr">
                        <a:lnSpc>
                          <a:spcPct val="107000"/>
                        </a:lnSpc>
                        <a:spcAft>
                          <a:spcPts val="0"/>
                        </a:spcAft>
                      </a:pPr>
                      <a:r>
                        <a:rPr lang="en-ZA" sz="1400" b="1" dirty="0">
                          <a:solidFill>
                            <a:schemeClr val="tx1"/>
                          </a:solidFill>
                          <a:effectLst/>
                        </a:rPr>
                        <a:t>STRATEGIC OBJECTIVE</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nchor="ctr"/>
                </a:tc>
                <a:tc>
                  <a:txBody>
                    <a:bodyPr/>
                    <a:lstStyle/>
                    <a:p>
                      <a:pPr marR="46990" algn="ctr">
                        <a:lnSpc>
                          <a:spcPct val="107000"/>
                        </a:lnSpc>
                        <a:spcAft>
                          <a:spcPts val="0"/>
                        </a:spcAft>
                      </a:pPr>
                      <a:r>
                        <a:rPr lang="en-ZA" sz="1400" b="1" dirty="0">
                          <a:solidFill>
                            <a:schemeClr val="tx1"/>
                          </a:solidFill>
                          <a:effectLst/>
                        </a:rPr>
                        <a:t>KEY PERFORMANCE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nchor="ctr"/>
                </a:tc>
                <a:tc>
                  <a:txBody>
                    <a:bodyPr/>
                    <a:lstStyle/>
                    <a:p>
                      <a:pPr marR="46990" algn="ctr">
                        <a:lnSpc>
                          <a:spcPct val="107000"/>
                        </a:lnSpc>
                        <a:spcAft>
                          <a:spcPts val="0"/>
                        </a:spcAft>
                      </a:pPr>
                      <a:r>
                        <a:rPr lang="en-ZA" sz="1400" b="1" dirty="0">
                          <a:solidFill>
                            <a:schemeClr val="tx1"/>
                          </a:solidFill>
                          <a:effectLst/>
                        </a:rPr>
                        <a:t>2015/2016 TARGET</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nchor="ctr"/>
                </a:tc>
                <a:tc>
                  <a:txBody>
                    <a:bodyPr/>
                    <a:lstStyle/>
                    <a:p>
                      <a:pPr marR="46990" algn="ctr">
                        <a:lnSpc>
                          <a:spcPct val="107000"/>
                        </a:lnSpc>
                        <a:spcAft>
                          <a:spcPts val="0"/>
                        </a:spcAft>
                      </a:pPr>
                      <a:r>
                        <a:rPr lang="en-ZA" sz="1400" b="1" dirty="0">
                          <a:solidFill>
                            <a:schemeClr val="tx1"/>
                          </a:solidFill>
                          <a:effectLst/>
                        </a:rPr>
                        <a:t>YTD ACHIEVEMENT</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nchor="ctr"/>
                </a:tc>
                <a:tc>
                  <a:txBody>
                    <a:bodyPr/>
                    <a:lstStyle/>
                    <a:p>
                      <a:pPr marR="46990" algn="ctr">
                        <a:lnSpc>
                          <a:spcPct val="107000"/>
                        </a:lnSpc>
                        <a:spcAft>
                          <a:spcPts val="0"/>
                        </a:spcAft>
                      </a:pPr>
                      <a:r>
                        <a:rPr lang="en-ZA" sz="1400" b="1" dirty="0">
                          <a:solidFill>
                            <a:schemeClr val="tx1"/>
                          </a:solidFill>
                          <a:effectLst/>
                        </a:rPr>
                        <a:t>REASON FOR VARIANCE</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nchor="ctr"/>
                </a:tc>
              </a:tr>
              <a:tr h="1947638">
                <a:tc>
                  <a:txBody>
                    <a:bodyPr/>
                    <a:lstStyle/>
                    <a:p>
                      <a:pPr>
                        <a:lnSpc>
                          <a:spcPct val="107000"/>
                        </a:lnSpc>
                        <a:spcAft>
                          <a:spcPts val="0"/>
                        </a:spcAft>
                      </a:pPr>
                      <a:r>
                        <a:rPr lang="en-ZA" sz="1200" dirty="0">
                          <a:effectLst/>
                        </a:rPr>
                        <a:t>To facilitate access to health and well-being programmes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Number of young people accessing programmes and interventions designed to improve health and well-being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5 775 young people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6769 young people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The annual target was met and exceeded because there were partnerships which were created with several organisations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r>
              <a:tr h="1558112">
                <a:tc>
                  <a:txBody>
                    <a:bodyPr/>
                    <a:lstStyle/>
                    <a:p>
                      <a:pPr>
                        <a:lnSpc>
                          <a:spcPct val="107000"/>
                        </a:lnSpc>
                        <a:spcAft>
                          <a:spcPts val="0"/>
                        </a:spcAft>
                      </a:pPr>
                      <a:r>
                        <a:rPr lang="en-ZA" sz="1200">
                          <a:effectLst/>
                        </a:rPr>
                        <a:t>To provide health and well-being interventions to young people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a:effectLst/>
                        </a:rPr>
                        <a:t>Number of youth participating in campaigns and special projects implemented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a:effectLst/>
                        </a:rPr>
                        <a:t>200 000 youth</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241 000 youth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c>
                  <a:txBody>
                    <a:bodyPr/>
                    <a:lstStyle/>
                    <a:p>
                      <a:pPr>
                        <a:lnSpc>
                          <a:spcPct val="107000"/>
                        </a:lnSpc>
                        <a:spcAft>
                          <a:spcPts val="0"/>
                        </a:spcAft>
                      </a:pPr>
                      <a:r>
                        <a:rPr lang="en-ZA" sz="1200" dirty="0">
                          <a:effectLst/>
                        </a:rPr>
                        <a:t>The annual target was met and exceeded because of the partnership with SAB on underage drinking helped us to meet this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68" marR="40768" marT="0" marB="0"/>
                </a:tc>
              </a:tr>
            </a:tbl>
          </a:graphicData>
        </a:graphic>
      </p:graphicFrame>
    </p:spTree>
    <p:extLst>
      <p:ext uri="{BB962C8B-B14F-4D97-AF65-F5344CB8AC3E}">
        <p14:creationId xmlns:p14="http://schemas.microsoft.com/office/powerpoint/2010/main" xmlns="" val="118500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6722"/>
            <a:ext cx="6194425" cy="306387"/>
          </a:xfrm>
        </p:spPr>
        <p:txBody>
          <a:bodyPr/>
          <a:lstStyle/>
          <a:p>
            <a:r>
              <a:rPr lang="en-US" dirty="0" smtClean="0"/>
              <a:t>RESEARCH AND POLICY</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10</a:t>
            </a:fld>
            <a:endParaRPr lang="en-GB" altLang="en-US" dirty="0"/>
          </a:p>
        </p:txBody>
      </p:sp>
      <p:graphicFrame>
        <p:nvGraphicFramePr>
          <p:cNvPr id="5" name="Table 4"/>
          <p:cNvGraphicFramePr>
            <a:graphicFrameLocks noGrp="1"/>
          </p:cNvGraphicFramePr>
          <p:nvPr>
            <p:extLst/>
          </p:nvPr>
        </p:nvGraphicFramePr>
        <p:xfrm>
          <a:off x="157164" y="443109"/>
          <a:ext cx="8843962" cy="5812848"/>
        </p:xfrm>
        <a:graphic>
          <a:graphicData uri="http://schemas.openxmlformats.org/drawingml/2006/table">
            <a:tbl>
              <a:tblPr firstRow="1" firstCol="1" lastRow="1" lastCol="1" bandRow="1" bandCol="1">
                <a:tableStyleId>{5C22544A-7EE6-4342-B048-85BDC9FD1C3A}</a:tableStyleId>
              </a:tblPr>
              <a:tblGrid>
                <a:gridCol w="1269224"/>
                <a:gridCol w="1711346"/>
                <a:gridCol w="1743543"/>
                <a:gridCol w="1669637"/>
                <a:gridCol w="2450212"/>
              </a:tblGrid>
              <a:tr h="199922">
                <a:tc gridSpan="5">
                  <a:txBody>
                    <a:bodyPr/>
                    <a:lstStyle/>
                    <a:p>
                      <a:pPr algn="ctr">
                        <a:lnSpc>
                          <a:spcPct val="107000"/>
                        </a:lnSpc>
                        <a:spcAft>
                          <a:spcPts val="800"/>
                        </a:spcAft>
                      </a:pPr>
                      <a:r>
                        <a:rPr lang="en-ZA" sz="2400" dirty="0">
                          <a:effectLst/>
                        </a:rPr>
                        <a:t>PROGRAMME AREA 5: POLICY AND RESEARCH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3574">
                <a:tc>
                  <a:txBody>
                    <a:bodyPr/>
                    <a:lstStyle/>
                    <a:p>
                      <a:pPr marR="46990" algn="ctr">
                        <a:lnSpc>
                          <a:spcPct val="107000"/>
                        </a:lnSpc>
                        <a:spcAft>
                          <a:spcPts val="0"/>
                        </a:spcAft>
                      </a:pPr>
                      <a:r>
                        <a:rPr lang="en-ZA" sz="1400" b="1" dirty="0">
                          <a:solidFill>
                            <a:schemeClr val="tx1"/>
                          </a:solidFill>
                          <a:effectLst/>
                        </a:rPr>
                        <a:t>STRATEGIC OBJECTIVE</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nchor="ctr"/>
                </a:tc>
                <a:tc>
                  <a:txBody>
                    <a:bodyPr/>
                    <a:lstStyle/>
                    <a:p>
                      <a:pPr marR="46990" algn="ctr">
                        <a:lnSpc>
                          <a:spcPct val="107000"/>
                        </a:lnSpc>
                        <a:spcAft>
                          <a:spcPts val="0"/>
                        </a:spcAft>
                      </a:pPr>
                      <a:r>
                        <a:rPr lang="en-ZA" sz="1400" b="1" dirty="0">
                          <a:solidFill>
                            <a:schemeClr val="tx1"/>
                          </a:solidFill>
                          <a:effectLst/>
                        </a:rPr>
                        <a:t>KEY PERFORMANCE INDICATOR</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nchor="ctr"/>
                </a:tc>
                <a:tc>
                  <a:txBody>
                    <a:bodyPr/>
                    <a:lstStyle/>
                    <a:p>
                      <a:pPr marR="46990" algn="ctr">
                        <a:lnSpc>
                          <a:spcPct val="107000"/>
                        </a:lnSpc>
                        <a:spcAft>
                          <a:spcPts val="0"/>
                        </a:spcAft>
                      </a:pPr>
                      <a:r>
                        <a:rPr lang="en-ZA" sz="1400" b="1" dirty="0">
                          <a:solidFill>
                            <a:schemeClr val="tx1"/>
                          </a:solidFill>
                          <a:effectLst/>
                        </a:rPr>
                        <a:t>2015/2016 TARGET</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nchor="ctr"/>
                </a:tc>
                <a:tc>
                  <a:txBody>
                    <a:bodyPr/>
                    <a:lstStyle/>
                    <a:p>
                      <a:pPr marR="46990" algn="ctr">
                        <a:lnSpc>
                          <a:spcPct val="107000"/>
                        </a:lnSpc>
                        <a:spcAft>
                          <a:spcPts val="0"/>
                        </a:spcAft>
                      </a:pPr>
                      <a:r>
                        <a:rPr lang="en-ZA" sz="1400" b="1" dirty="0">
                          <a:solidFill>
                            <a:schemeClr val="tx1"/>
                          </a:solidFill>
                          <a:effectLst/>
                        </a:rPr>
                        <a:t>YTD ACHIEVEMENT</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nchor="ctr"/>
                </a:tc>
                <a:tc>
                  <a:txBody>
                    <a:bodyPr/>
                    <a:lstStyle/>
                    <a:p>
                      <a:pPr marR="46990" algn="ctr">
                        <a:lnSpc>
                          <a:spcPct val="107000"/>
                        </a:lnSpc>
                        <a:spcAft>
                          <a:spcPts val="0"/>
                        </a:spcAft>
                      </a:pPr>
                      <a:r>
                        <a:rPr lang="en-ZA" sz="1400" b="1" dirty="0">
                          <a:solidFill>
                            <a:schemeClr val="tx1"/>
                          </a:solidFill>
                          <a:effectLst/>
                        </a:rPr>
                        <a:t>REASON FOR VARIANCE</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nchor="ctr"/>
                </a:tc>
              </a:tr>
              <a:tr h="1409630">
                <a:tc rowSpan="2">
                  <a:txBody>
                    <a:bodyPr/>
                    <a:lstStyle/>
                    <a:p>
                      <a:pPr>
                        <a:lnSpc>
                          <a:spcPct val="107000"/>
                        </a:lnSpc>
                        <a:spcAft>
                          <a:spcPts val="0"/>
                        </a:spcAft>
                      </a:pPr>
                      <a:r>
                        <a:rPr lang="en-ZA" sz="1200" b="0" dirty="0">
                          <a:effectLst/>
                        </a:rPr>
                        <a:t>To create and produce information and knowledge for better youth development planning and decision making</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200" b="0" dirty="0">
                          <a:effectLst/>
                        </a:rPr>
                        <a:t>Number of new youth development research and evaluations products and policy reviews/developments produced by the NYDA</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200" b="0" dirty="0">
                          <a:effectLst/>
                        </a:rPr>
                        <a:t>44 youth development research and evaluations products and policy reviews/developments produced by the </a:t>
                      </a:r>
                      <a:r>
                        <a:rPr lang="en-ZA" sz="1200" b="0" dirty="0" smtClean="0">
                          <a:effectLst/>
                        </a:rPr>
                        <a:t>NYDA</a:t>
                      </a:r>
                    </a:p>
                    <a:p>
                      <a:pPr>
                        <a:lnSpc>
                          <a:spcPct val="107000"/>
                        </a:lnSpc>
                        <a:spcAft>
                          <a:spcPts val="800"/>
                        </a:spcAft>
                      </a:pP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200" b="0">
                          <a:effectLst/>
                        </a:rPr>
                        <a:t>47 youth</a:t>
                      </a:r>
                      <a:endParaRPr lang="en-ZA" sz="12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a:effectLst/>
                        </a:rPr>
                        <a:t>The annual target was met and exceeded because quite a number of NYDA staff members submitted knowledge brief articles for publication</a:t>
                      </a:r>
                      <a:endParaRPr lang="en-ZA" sz="12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r h="555250">
                <a:tc vMerge="1">
                  <a:txBody>
                    <a:bodyPr/>
                    <a:lstStyle/>
                    <a:p>
                      <a:endParaRPr lang="en-ZA"/>
                    </a:p>
                  </a:txBody>
                  <a:tcPr/>
                </a:tc>
                <a:tc>
                  <a:txBody>
                    <a:bodyPr/>
                    <a:lstStyle/>
                    <a:p>
                      <a:pPr>
                        <a:lnSpc>
                          <a:spcPct val="107000"/>
                        </a:lnSpc>
                        <a:spcAft>
                          <a:spcPts val="800"/>
                        </a:spcAft>
                      </a:pPr>
                      <a:r>
                        <a:rPr lang="en-ZA" sz="1200" b="0" dirty="0">
                          <a:effectLst/>
                        </a:rPr>
                        <a:t>Develop National Youth Employment Plan 2030</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200" b="0" dirty="0">
                          <a:effectLst/>
                        </a:rPr>
                        <a:t>Final National Youth Employment Plan 2030 approved by the NYDA and submitted to the Presidency</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dirty="0">
                          <a:effectLst/>
                        </a:rPr>
                        <a:t>Final National Youth Employment Plan 2030 approved by the NYDA and submitted to </a:t>
                      </a:r>
                      <a:r>
                        <a:rPr lang="en-ZA" sz="1200" b="0" dirty="0" smtClean="0">
                          <a:effectLst/>
                        </a:rPr>
                        <a:t>Presidency.</a:t>
                      </a:r>
                    </a:p>
                    <a:p>
                      <a:pPr>
                        <a:lnSpc>
                          <a:spcPct val="107000"/>
                        </a:lnSpc>
                        <a:spcAft>
                          <a:spcPts val="0"/>
                        </a:spcAft>
                      </a:pPr>
                      <a:r>
                        <a:rPr lang="en-ZA" sz="1200" b="0" dirty="0" smtClean="0">
                          <a:effectLst/>
                        </a:rPr>
                        <a:t> </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200" b="0" dirty="0">
                          <a:effectLst/>
                        </a:rPr>
                        <a:t>Annual target met and there is no variance</a:t>
                      </a:r>
                    </a:p>
                    <a:p>
                      <a:pPr>
                        <a:lnSpc>
                          <a:spcPct val="107000"/>
                        </a:lnSpc>
                        <a:spcAft>
                          <a:spcPts val="800"/>
                        </a:spcAft>
                      </a:pPr>
                      <a:r>
                        <a:rPr lang="en-ZA" sz="1200" b="0" dirty="0">
                          <a:effectLst/>
                        </a:rPr>
                        <a:t> </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r h="1236317">
                <a:tc>
                  <a:txBody>
                    <a:bodyPr/>
                    <a:lstStyle/>
                    <a:p>
                      <a:pPr>
                        <a:lnSpc>
                          <a:spcPct val="107000"/>
                        </a:lnSpc>
                        <a:spcAft>
                          <a:spcPts val="0"/>
                        </a:spcAft>
                      </a:pPr>
                      <a:r>
                        <a:rPr lang="en-ZA" sz="1200" b="0">
                          <a:effectLst/>
                        </a:rPr>
                        <a:t>To provide access to information and create awareness on youth development programmes</a:t>
                      </a:r>
                      <a:endParaRPr lang="en-ZA" sz="12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dirty="0">
                          <a:effectLst/>
                        </a:rPr>
                        <a:t>Number of young people receiving information on youth development through NYDA access points </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dirty="0">
                          <a:effectLst/>
                        </a:rPr>
                        <a:t>1 200 000 young people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dirty="0">
                          <a:effectLst/>
                        </a:rPr>
                        <a:t>1 592 203 young people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200" b="0" dirty="0">
                          <a:effectLst/>
                        </a:rPr>
                        <a:t> The annual target was met and exceeded because the number of partnerships with local municipalities has led to an increase in Municipal IDP roadshows and similar events that we get invited to. This in turn has led to us reaching more young people with our information provisions services</a:t>
                      </a:r>
                      <a:r>
                        <a:rPr lang="en-ZA" sz="1200" b="0" dirty="0" smtClean="0">
                          <a:effectLst/>
                        </a:rPr>
                        <a:t>.</a:t>
                      </a:r>
                    </a:p>
                    <a:p>
                      <a:pPr>
                        <a:lnSpc>
                          <a:spcPct val="107000"/>
                        </a:lnSpc>
                        <a:spcAft>
                          <a:spcPts val="0"/>
                        </a:spcAft>
                      </a:pP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bl>
          </a:graphicData>
        </a:graphic>
      </p:graphicFrame>
    </p:spTree>
    <p:extLst>
      <p:ext uri="{BB962C8B-B14F-4D97-AF65-F5344CB8AC3E}">
        <p14:creationId xmlns:p14="http://schemas.microsoft.com/office/powerpoint/2010/main" xmlns="" val="55784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21971"/>
            <a:ext cx="6194425" cy="306387"/>
          </a:xfrm>
        </p:spPr>
        <p:txBody>
          <a:bodyPr/>
          <a:lstStyle/>
          <a:p>
            <a:r>
              <a:rPr lang="en-US" dirty="0" smtClean="0"/>
              <a:t>RESEARCH AND POLICY continued…</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11</a:t>
            </a:fld>
            <a:endParaRPr lang="en-GB" altLang="en-US" dirty="0"/>
          </a:p>
        </p:txBody>
      </p:sp>
      <p:graphicFrame>
        <p:nvGraphicFramePr>
          <p:cNvPr id="5" name="Table 4"/>
          <p:cNvGraphicFramePr>
            <a:graphicFrameLocks noGrp="1"/>
          </p:cNvGraphicFramePr>
          <p:nvPr>
            <p:extLst/>
          </p:nvPr>
        </p:nvGraphicFramePr>
        <p:xfrm>
          <a:off x="161921" y="453770"/>
          <a:ext cx="8810629" cy="6265228"/>
        </p:xfrm>
        <a:graphic>
          <a:graphicData uri="http://schemas.openxmlformats.org/drawingml/2006/table">
            <a:tbl>
              <a:tblPr firstRow="1" firstCol="1" lastRow="1" lastCol="1" bandRow="1" bandCol="1">
                <a:tableStyleId>{5C22544A-7EE6-4342-B048-85BDC9FD1C3A}</a:tableStyleId>
              </a:tblPr>
              <a:tblGrid>
                <a:gridCol w="1371600"/>
                <a:gridCol w="1585914"/>
                <a:gridCol w="1685925"/>
                <a:gridCol w="1657350"/>
                <a:gridCol w="2509840"/>
              </a:tblGrid>
              <a:tr h="2224883">
                <a:tc>
                  <a:txBody>
                    <a:bodyPr/>
                    <a:lstStyle/>
                    <a:p>
                      <a:pPr>
                        <a:lnSpc>
                          <a:spcPct val="107000"/>
                        </a:lnSpc>
                        <a:spcAft>
                          <a:spcPts val="0"/>
                        </a:spcAft>
                      </a:pPr>
                      <a:r>
                        <a:rPr lang="en-ZA" sz="1400" b="0" dirty="0">
                          <a:effectLst/>
                        </a:rPr>
                        <a:t>To Lobby Key Stakeholders to support and implement youth development programmes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Number of organs of state and private sector companies lobbied resulting in the establishment of youth directorates and implementation of youth programmes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50 organs of state and private sector companies lobbied resulting in the establishment of youth directorates and implementation of youth programmes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59 organs of state and private sector companies lobbied resulting in the establishment of youth directorates and implementation of youth programmes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The annual target was met and exceeded because partnerships with Local Municipalities for Local Youth Offices has created a great platform for the NYDA to establish relationships and has also activated other organs of state to have interest in working with the NYDA</a:t>
                      </a:r>
                    </a:p>
                    <a:p>
                      <a:pPr>
                        <a:lnSpc>
                          <a:spcPct val="107000"/>
                        </a:lnSpc>
                        <a:spcAft>
                          <a:spcPts val="0"/>
                        </a:spcAft>
                      </a:pPr>
                      <a:r>
                        <a:rPr lang="en-ZA" sz="1400" b="0" dirty="0">
                          <a:effectLst/>
                        </a:rPr>
                        <a:t>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r h="1779620">
                <a:tc>
                  <a:txBody>
                    <a:bodyPr/>
                    <a:lstStyle/>
                    <a:p>
                      <a:pPr>
                        <a:lnSpc>
                          <a:spcPct val="107000"/>
                        </a:lnSpc>
                        <a:spcAft>
                          <a:spcPts val="0"/>
                        </a:spcAft>
                      </a:pPr>
                      <a:r>
                        <a:rPr lang="en-ZA" sz="1400" b="0" dirty="0">
                          <a:effectLst/>
                        </a:rPr>
                        <a:t>To create a platform for youth to participate and benefit from democratic </a:t>
                      </a:r>
                      <a:r>
                        <a:rPr lang="en-ZA" sz="1400" b="0" dirty="0" smtClean="0">
                          <a:effectLst/>
                        </a:rPr>
                        <a:t>processes</a:t>
                      </a:r>
                    </a:p>
                    <a:p>
                      <a:pPr>
                        <a:lnSpc>
                          <a:spcPct val="107000"/>
                        </a:lnSpc>
                        <a:spcAft>
                          <a:spcPts val="0"/>
                        </a:spcAft>
                      </a:pP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a:effectLst/>
                        </a:rPr>
                        <a:t>Number of youth participating in youth development related dialogue sessions</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10 800 young people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11 570 young people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The annual target was met exceeded due to the partnerships with internal and external stakeholders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r h="2102865">
                <a:tc>
                  <a:txBody>
                    <a:bodyPr/>
                    <a:lstStyle/>
                    <a:p>
                      <a:pPr>
                        <a:lnSpc>
                          <a:spcPct val="107000"/>
                        </a:lnSpc>
                        <a:spcAft>
                          <a:spcPts val="0"/>
                        </a:spcAft>
                      </a:pPr>
                      <a:r>
                        <a:rPr lang="en-ZA" sz="1400" b="0">
                          <a:effectLst/>
                        </a:rPr>
                        <a:t>To mobilise and leverage financial resources from 3</a:t>
                      </a:r>
                      <a:r>
                        <a:rPr lang="en-ZA" sz="1400" b="0" baseline="30000">
                          <a:effectLst/>
                        </a:rPr>
                        <a:t>rd</a:t>
                      </a:r>
                      <a:r>
                        <a:rPr lang="en-ZA" sz="1400" b="0">
                          <a:effectLst/>
                        </a:rPr>
                        <a:t> parties</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a:effectLst/>
                        </a:rPr>
                        <a:t>Value of funds committed to support youth development programmes</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R90 million</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0"/>
                        </a:spcAft>
                      </a:pPr>
                      <a:r>
                        <a:rPr lang="en-ZA" sz="1400" b="0" dirty="0">
                          <a:effectLst/>
                        </a:rPr>
                        <a:t>R107 896 883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c>
                  <a:txBody>
                    <a:bodyPr/>
                    <a:lstStyle/>
                    <a:p>
                      <a:pPr>
                        <a:lnSpc>
                          <a:spcPct val="107000"/>
                        </a:lnSpc>
                        <a:spcAft>
                          <a:spcPts val="800"/>
                        </a:spcAft>
                      </a:pPr>
                      <a:r>
                        <a:rPr lang="en-ZA" sz="1400" b="0" dirty="0">
                          <a:effectLst/>
                        </a:rPr>
                        <a:t>The annual target were met and exceeded because some funders were requested certain amounts but the scope of the project got extended and provided extra funding that increased value of funds committed</a:t>
                      </a:r>
                      <a:r>
                        <a:rPr lang="en-ZA" sz="1400" b="0" dirty="0" smtClean="0">
                          <a:effectLst/>
                        </a:rPr>
                        <a:t>.</a:t>
                      </a:r>
                    </a:p>
                    <a:p>
                      <a:pPr>
                        <a:lnSpc>
                          <a:spcPct val="107000"/>
                        </a:lnSpc>
                        <a:spcAft>
                          <a:spcPts val="800"/>
                        </a:spcAft>
                      </a:pP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65" marR="8365" marT="0" marB="0"/>
                </a:tc>
              </a:tr>
            </a:tbl>
          </a:graphicData>
        </a:graphic>
      </p:graphicFrame>
    </p:spTree>
    <p:extLst>
      <p:ext uri="{BB962C8B-B14F-4D97-AF65-F5344CB8AC3E}">
        <p14:creationId xmlns:p14="http://schemas.microsoft.com/office/powerpoint/2010/main" xmlns="" val="137284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12</a:t>
            </a:fld>
            <a:endParaRPr lang="en-GB" altLang="en-US" dirty="0"/>
          </a:p>
        </p:txBody>
      </p:sp>
      <p:graphicFrame>
        <p:nvGraphicFramePr>
          <p:cNvPr id="6" name="Table 5"/>
          <p:cNvGraphicFramePr>
            <a:graphicFrameLocks noGrp="1"/>
          </p:cNvGraphicFramePr>
          <p:nvPr>
            <p:extLst/>
          </p:nvPr>
        </p:nvGraphicFramePr>
        <p:xfrm>
          <a:off x="152401" y="655637"/>
          <a:ext cx="8848724" cy="6143040"/>
        </p:xfrm>
        <a:graphic>
          <a:graphicData uri="http://schemas.openxmlformats.org/drawingml/2006/table">
            <a:tbl>
              <a:tblPr firstRow="1" firstCol="1" lastRow="1" lastCol="1" bandRow="1" bandCol="1">
                <a:tableStyleId>{5C22544A-7EE6-4342-B048-85BDC9FD1C3A}</a:tableStyleId>
              </a:tblPr>
              <a:tblGrid>
                <a:gridCol w="1209765"/>
                <a:gridCol w="1347120"/>
                <a:gridCol w="1376939"/>
                <a:gridCol w="2228850"/>
                <a:gridCol w="2686050"/>
              </a:tblGrid>
              <a:tr h="278338">
                <a:tc gridSpan="5">
                  <a:txBody>
                    <a:bodyPr/>
                    <a:lstStyle/>
                    <a:p>
                      <a:pPr algn="ctr">
                        <a:lnSpc>
                          <a:spcPct val="107000"/>
                        </a:lnSpc>
                        <a:spcAft>
                          <a:spcPts val="800"/>
                        </a:spcAft>
                      </a:pPr>
                      <a:r>
                        <a:rPr lang="en-ZA" sz="1800" dirty="0">
                          <a:solidFill>
                            <a:schemeClr val="tx1"/>
                          </a:solidFill>
                          <a:effectLst/>
                        </a:rPr>
                        <a:t>PROGRAMME AREA 6: GOVERNANCE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56797">
                <a:tc>
                  <a:txBody>
                    <a:bodyPr/>
                    <a:lstStyle/>
                    <a:p>
                      <a:pPr marR="46990" algn="ctr">
                        <a:lnSpc>
                          <a:spcPct val="107000"/>
                        </a:lnSpc>
                        <a:spcAft>
                          <a:spcPts val="0"/>
                        </a:spcAft>
                      </a:pPr>
                      <a:r>
                        <a:rPr lang="en-ZA" sz="1200" b="1" dirty="0" smtClean="0">
                          <a:solidFill>
                            <a:schemeClr val="tx1"/>
                          </a:solidFill>
                          <a:effectLst/>
                        </a:rPr>
                        <a:t>STRATEGIC OBJECTIVE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gn="ctr">
                        <a:lnSpc>
                          <a:spcPct val="107000"/>
                        </a:lnSpc>
                        <a:spcAft>
                          <a:spcPts val="0"/>
                        </a:spcAft>
                      </a:pPr>
                      <a:r>
                        <a:rPr lang="en-ZA" sz="1200" b="1" dirty="0" smtClean="0">
                          <a:solidFill>
                            <a:schemeClr val="tx1"/>
                          </a:solidFill>
                          <a:effectLst/>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gn="ctr">
                        <a:lnSpc>
                          <a:spcPct val="107000"/>
                        </a:lnSpc>
                        <a:spcAft>
                          <a:spcPts val="0"/>
                        </a:spcAft>
                      </a:pPr>
                      <a:r>
                        <a:rPr lang="en-ZA" sz="1200" b="1" dirty="0" smtClean="0">
                          <a:solidFill>
                            <a:schemeClr val="tx1"/>
                          </a:solidFill>
                          <a:effectLst/>
                        </a:rPr>
                        <a:t>2015/2016 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gn="ctr">
                        <a:lnSpc>
                          <a:spcPct val="107000"/>
                        </a:lnSpc>
                        <a:spcAft>
                          <a:spcPts val="0"/>
                        </a:spcAft>
                      </a:pPr>
                      <a:r>
                        <a:rPr lang="en-ZA" sz="1200" b="1" dirty="0" smtClean="0">
                          <a:solidFill>
                            <a:schemeClr val="tx1"/>
                          </a:solidFill>
                          <a:effectLst/>
                        </a:rPr>
                        <a:t>YTD ACHIEVEMENT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gn="ctr">
                        <a:lnSpc>
                          <a:spcPct val="107000"/>
                        </a:lnSpc>
                        <a:spcAft>
                          <a:spcPts val="0"/>
                        </a:spcAft>
                      </a:pPr>
                      <a:r>
                        <a:rPr lang="en-ZA" sz="1200" b="1" dirty="0" smtClean="0">
                          <a:solidFill>
                            <a:schemeClr val="tx1"/>
                          </a:solidFill>
                          <a:effectLst/>
                        </a:rPr>
                        <a:t>REASON FOR VARIANCE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r>
              <a:tr h="3526378">
                <a:tc>
                  <a:txBody>
                    <a:bodyPr/>
                    <a:lstStyle/>
                    <a:p>
                      <a:pPr>
                        <a:lnSpc>
                          <a:spcPct val="107000"/>
                        </a:lnSpc>
                        <a:spcAft>
                          <a:spcPts val="0"/>
                        </a:spcAft>
                      </a:pPr>
                      <a:r>
                        <a:rPr lang="en-ZA" sz="1200" b="0" dirty="0">
                          <a:solidFill>
                            <a:schemeClr val="tx1"/>
                          </a:solidFill>
                          <a:effectLst/>
                        </a:rPr>
                        <a:t>To establish a credible, efficient and effective organisation</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nSpc>
                          <a:spcPct val="107000"/>
                        </a:lnSpc>
                        <a:spcAft>
                          <a:spcPts val="0"/>
                        </a:spcAft>
                      </a:pPr>
                      <a:r>
                        <a:rPr lang="en-ZA" sz="1200" b="0" dirty="0">
                          <a:solidFill>
                            <a:schemeClr val="tx1"/>
                          </a:solidFill>
                          <a:effectLst/>
                        </a:rPr>
                        <a:t>Efficient and effective IT systems to support youth development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a:lnSpc>
                          <a:spcPct val="107000"/>
                        </a:lnSpc>
                        <a:spcAft>
                          <a:spcPts val="0"/>
                        </a:spcAft>
                      </a:pPr>
                      <a:r>
                        <a:rPr lang="en-ZA" sz="1200" b="0" dirty="0">
                          <a:solidFill>
                            <a:schemeClr val="tx1"/>
                          </a:solidFill>
                          <a:effectLst/>
                        </a:rPr>
                        <a:t>Review NYDA IT Systems Architecture and Roadmap Implementation</a:t>
                      </a:r>
                    </a:p>
                    <a:p>
                      <a:pPr marR="46990">
                        <a:lnSpc>
                          <a:spcPct val="107000"/>
                        </a:lnSpc>
                        <a:spcAft>
                          <a:spcPts val="0"/>
                        </a:spcAft>
                      </a:pPr>
                      <a:r>
                        <a:rPr lang="en-ZA" sz="1200" b="0" dirty="0">
                          <a:solidFill>
                            <a:schemeClr val="tx1"/>
                          </a:solidFill>
                          <a:effectLst/>
                        </a:rPr>
                        <a:t>-Implementation of Phase 3 of the roadmap</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c>
                  <a:txBody>
                    <a:bodyPr/>
                    <a:lstStyle/>
                    <a:p>
                      <a:pPr marR="46990">
                        <a:lnSpc>
                          <a:spcPct val="107000"/>
                        </a:lnSpc>
                        <a:spcAft>
                          <a:spcPts val="0"/>
                        </a:spcAft>
                      </a:pPr>
                      <a:r>
                        <a:rPr lang="en-ZA" sz="1200" b="0" dirty="0">
                          <a:solidFill>
                            <a:schemeClr val="tx1"/>
                          </a:solidFill>
                          <a:effectLst/>
                        </a:rPr>
                        <a:t>- IT strategy roadmap submitted</a:t>
                      </a:r>
                    </a:p>
                    <a:p>
                      <a:pPr>
                        <a:lnSpc>
                          <a:spcPct val="107000"/>
                        </a:lnSpc>
                        <a:spcAft>
                          <a:spcPts val="0"/>
                        </a:spcAft>
                      </a:pPr>
                      <a:r>
                        <a:rPr lang="en-ZA" sz="1200" b="0" dirty="0">
                          <a:solidFill>
                            <a:schemeClr val="tx1"/>
                          </a:solidFill>
                          <a:effectLst/>
                        </a:rPr>
                        <a:t>- Progress reports submitted</a:t>
                      </a:r>
                    </a:p>
                    <a:p>
                      <a:pPr marR="46990">
                        <a:lnSpc>
                          <a:spcPct val="107000"/>
                        </a:lnSpc>
                        <a:spcAft>
                          <a:spcPts val="0"/>
                        </a:spcAft>
                      </a:pPr>
                      <a:r>
                        <a:rPr lang="en-ZA" sz="1200" b="0" dirty="0">
                          <a:solidFill>
                            <a:schemeClr val="tx1"/>
                          </a:solidFill>
                          <a:effectLst/>
                        </a:rPr>
                        <a:t>- Phase 1 (roadmap) requirements specifications submitted</a:t>
                      </a:r>
                    </a:p>
                    <a:p>
                      <a:pPr marR="46990">
                        <a:lnSpc>
                          <a:spcPct val="107000"/>
                        </a:lnSpc>
                        <a:spcAft>
                          <a:spcPts val="0"/>
                        </a:spcAft>
                      </a:pPr>
                      <a:r>
                        <a:rPr lang="en-ZA" sz="1200" b="0" dirty="0">
                          <a:solidFill>
                            <a:schemeClr val="tx1"/>
                          </a:solidFill>
                          <a:effectLst/>
                        </a:rPr>
                        <a:t>- Phase 2 (roadmap) requirement specifications submitted</a:t>
                      </a:r>
                    </a:p>
                    <a:p>
                      <a:pPr marR="46990">
                        <a:lnSpc>
                          <a:spcPct val="107000"/>
                        </a:lnSpc>
                        <a:spcAft>
                          <a:spcPts val="0"/>
                        </a:spcAft>
                      </a:pPr>
                      <a:r>
                        <a:rPr lang="en-ZA" sz="1200" b="0" dirty="0">
                          <a:solidFill>
                            <a:schemeClr val="tx1"/>
                          </a:solidFill>
                          <a:effectLst/>
                        </a:rPr>
                        <a:t>- Close out report for phase 3 submitted and it covered:</a:t>
                      </a:r>
                    </a:p>
                    <a:p>
                      <a:pPr marL="457200" marR="46990">
                        <a:lnSpc>
                          <a:spcPct val="107000"/>
                        </a:lnSpc>
                        <a:spcAft>
                          <a:spcPts val="0"/>
                        </a:spcAft>
                      </a:pPr>
                      <a:r>
                        <a:rPr lang="en-ZA" sz="1200" b="0" dirty="0">
                          <a:solidFill>
                            <a:schemeClr val="tx1"/>
                          </a:solidFill>
                          <a:effectLst/>
                        </a:rPr>
                        <a:t>-Data governance</a:t>
                      </a:r>
                    </a:p>
                    <a:p>
                      <a:pPr marL="457200" marR="46990">
                        <a:lnSpc>
                          <a:spcPct val="107000"/>
                        </a:lnSpc>
                        <a:spcAft>
                          <a:spcPts val="0"/>
                        </a:spcAft>
                      </a:pPr>
                      <a:r>
                        <a:rPr lang="en-ZA" sz="1200" b="0" dirty="0">
                          <a:solidFill>
                            <a:schemeClr val="tx1"/>
                          </a:solidFill>
                          <a:effectLst/>
                        </a:rPr>
                        <a:t>-Implement IT service continuity management</a:t>
                      </a:r>
                    </a:p>
                    <a:p>
                      <a:pPr marL="457200" marR="46990">
                        <a:lnSpc>
                          <a:spcPct val="107000"/>
                        </a:lnSpc>
                        <a:spcAft>
                          <a:spcPts val="0"/>
                        </a:spcAft>
                      </a:pPr>
                      <a:r>
                        <a:rPr lang="en-ZA" sz="1200" b="0" dirty="0">
                          <a:solidFill>
                            <a:schemeClr val="tx1"/>
                          </a:solidFill>
                          <a:effectLst/>
                        </a:rPr>
                        <a:t>-Implement platform standardization</a:t>
                      </a:r>
                    </a:p>
                    <a:p>
                      <a:pPr marL="457200" marR="46990">
                        <a:lnSpc>
                          <a:spcPct val="107000"/>
                        </a:lnSpc>
                        <a:spcAft>
                          <a:spcPts val="0"/>
                        </a:spcAft>
                      </a:pPr>
                      <a:r>
                        <a:rPr lang="en-ZA" sz="1200" b="0" dirty="0">
                          <a:solidFill>
                            <a:schemeClr val="tx1"/>
                          </a:solidFill>
                          <a:effectLst/>
                        </a:rPr>
                        <a:t>-Implement future business requirements</a:t>
                      </a:r>
                    </a:p>
                    <a:p>
                      <a:pPr marL="457200" marR="46990">
                        <a:lnSpc>
                          <a:spcPct val="107000"/>
                        </a:lnSpc>
                        <a:spcAft>
                          <a:spcPts val="0"/>
                        </a:spcAft>
                      </a:pPr>
                      <a:r>
                        <a:rPr lang="en-ZA" sz="1200" b="0" dirty="0">
                          <a:solidFill>
                            <a:schemeClr val="tx1"/>
                          </a:solidFill>
                          <a:effectLst/>
                        </a:rPr>
                        <a:t> </a:t>
                      </a:r>
                    </a:p>
                  </a:txBody>
                  <a:tcPr marL="4655" marR="4655" marT="0" marB="0" anchor="ctr"/>
                </a:tc>
                <a:tc>
                  <a:txBody>
                    <a:bodyPr/>
                    <a:lstStyle/>
                    <a:p>
                      <a:pPr marR="46990">
                        <a:lnSpc>
                          <a:spcPct val="107000"/>
                        </a:lnSpc>
                        <a:spcAft>
                          <a:spcPts val="0"/>
                        </a:spcAft>
                      </a:pPr>
                      <a:r>
                        <a:rPr lang="en-ZA" sz="1200" b="0" dirty="0">
                          <a:solidFill>
                            <a:schemeClr val="tx1"/>
                          </a:solidFill>
                          <a:effectLst/>
                        </a:rPr>
                        <a:t>Annual target not achieved because:</a:t>
                      </a:r>
                    </a:p>
                    <a:p>
                      <a:pPr marL="342900" marR="46990" lvl="0" indent="-342900">
                        <a:lnSpc>
                          <a:spcPct val="107000"/>
                        </a:lnSpc>
                        <a:spcAft>
                          <a:spcPts val="0"/>
                        </a:spcAft>
                        <a:buFont typeface="Symbol" panose="05050102010706020507" pitchFamily="18" charset="2"/>
                        <a:buChar char=""/>
                      </a:pPr>
                      <a:r>
                        <a:rPr lang="en-ZA" sz="1200" b="0" u="sng" dirty="0">
                          <a:solidFill>
                            <a:schemeClr val="tx1"/>
                          </a:solidFill>
                          <a:effectLst/>
                        </a:rPr>
                        <a:t>Data governance </a:t>
                      </a:r>
                      <a:r>
                        <a:rPr lang="en-ZA" sz="1200" b="0" dirty="0">
                          <a:solidFill>
                            <a:schemeClr val="tx1"/>
                          </a:solidFill>
                          <a:effectLst/>
                        </a:rPr>
                        <a:t>– Information data security management policy approved by Board, but not yet fully operational. </a:t>
                      </a:r>
                    </a:p>
                    <a:p>
                      <a:pPr marL="342900" marR="46990" lvl="0" indent="-342900">
                        <a:lnSpc>
                          <a:spcPct val="107000"/>
                        </a:lnSpc>
                        <a:spcAft>
                          <a:spcPts val="0"/>
                        </a:spcAft>
                        <a:buFont typeface="Symbol" panose="05050102010706020507" pitchFamily="18" charset="2"/>
                        <a:buChar char=""/>
                      </a:pPr>
                      <a:r>
                        <a:rPr lang="en-ZA" sz="1200" b="0" u="sng" dirty="0">
                          <a:solidFill>
                            <a:schemeClr val="tx1"/>
                          </a:solidFill>
                          <a:effectLst/>
                        </a:rPr>
                        <a:t>Implement IT service continuity management </a:t>
                      </a:r>
                      <a:r>
                        <a:rPr lang="en-ZA" sz="1200" b="0" dirty="0">
                          <a:solidFill>
                            <a:schemeClr val="tx1"/>
                          </a:solidFill>
                          <a:effectLst/>
                        </a:rPr>
                        <a:t>– Business continuity management strategy approved by Board, but not yet fully operational.</a:t>
                      </a:r>
                    </a:p>
                    <a:p>
                      <a:pPr marL="342900" marR="46990" lvl="0" indent="-342900">
                        <a:lnSpc>
                          <a:spcPct val="107000"/>
                        </a:lnSpc>
                        <a:spcAft>
                          <a:spcPts val="0"/>
                        </a:spcAft>
                        <a:buFont typeface="Symbol" panose="05050102010706020507" pitchFamily="18" charset="2"/>
                        <a:buChar char=""/>
                      </a:pPr>
                      <a:r>
                        <a:rPr lang="en-ZA" sz="1200" b="0" u="sng" dirty="0">
                          <a:solidFill>
                            <a:schemeClr val="tx1"/>
                          </a:solidFill>
                          <a:effectLst/>
                        </a:rPr>
                        <a:t>Implement platform standardization </a:t>
                      </a:r>
                      <a:r>
                        <a:rPr lang="en-ZA" sz="1200" b="0" dirty="0">
                          <a:solidFill>
                            <a:schemeClr val="tx1"/>
                          </a:solidFill>
                          <a:effectLst/>
                        </a:rPr>
                        <a:t>– BYOD policy not provided</a:t>
                      </a:r>
                    </a:p>
                    <a:p>
                      <a:pPr marL="342900" marR="46990" lvl="0" indent="-342900">
                        <a:lnSpc>
                          <a:spcPct val="107000"/>
                        </a:lnSpc>
                        <a:spcAft>
                          <a:spcPts val="0"/>
                        </a:spcAft>
                        <a:buFont typeface="Symbol" panose="05050102010706020507" pitchFamily="18" charset="2"/>
                        <a:buChar char=""/>
                      </a:pPr>
                      <a:r>
                        <a:rPr lang="en-ZA" sz="1200" b="0" u="sng" dirty="0">
                          <a:solidFill>
                            <a:schemeClr val="tx1"/>
                          </a:solidFill>
                          <a:effectLst/>
                        </a:rPr>
                        <a:t>Implement future  business requirements </a:t>
                      </a:r>
                      <a:r>
                        <a:rPr lang="en-ZA" sz="1200" b="0" dirty="0">
                          <a:solidFill>
                            <a:schemeClr val="tx1"/>
                          </a:solidFill>
                          <a:effectLst/>
                        </a:rPr>
                        <a:t>– Mobile application is at 85% progress</a:t>
                      </a:r>
                    </a:p>
                    <a:p>
                      <a:pPr marR="46990">
                        <a:lnSpc>
                          <a:spcPct val="107000"/>
                        </a:lnSpc>
                        <a:spcAft>
                          <a:spcPts val="0"/>
                        </a:spcAft>
                      </a:pPr>
                      <a:r>
                        <a:rPr lang="en-ZA" sz="1200" b="0" dirty="0">
                          <a:solidFill>
                            <a:schemeClr val="tx1"/>
                          </a:solidFill>
                          <a:effectLst/>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0" marB="0" anchor="ctr"/>
                </a:tc>
              </a:tr>
              <a:tr h="1543989">
                <a:tc>
                  <a:txBody>
                    <a:bodyPr/>
                    <a:lstStyle/>
                    <a:p>
                      <a:pPr>
                        <a:lnSpc>
                          <a:spcPct val="107000"/>
                        </a:lnSpc>
                        <a:spcAft>
                          <a:spcPts val="0"/>
                        </a:spcAft>
                      </a:pPr>
                      <a:r>
                        <a:rPr lang="en-ZA" sz="1200" b="0" dirty="0">
                          <a:effectLst/>
                        </a:rPr>
                        <a:t>Review of identified policies, guidelines and processes for increased efficiency</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200" b="0" dirty="0">
                          <a:effectLst/>
                        </a:rPr>
                        <a:t>Implementation of Phase 2 roadmap</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200" b="0" dirty="0">
                          <a:effectLst/>
                        </a:rPr>
                        <a:t>Phase 2 Roadmap developed and approved</a:t>
                      </a:r>
                    </a:p>
                    <a:p>
                      <a:pPr>
                        <a:lnSpc>
                          <a:spcPct val="107000"/>
                        </a:lnSpc>
                        <a:spcAft>
                          <a:spcPts val="0"/>
                        </a:spcAft>
                      </a:pPr>
                      <a:r>
                        <a:rPr lang="en-ZA" sz="1200" b="0" dirty="0">
                          <a:effectLst/>
                        </a:rPr>
                        <a:t>6 policies, 1 plan, 6 frameworks, 1 strategy</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200" b="0" dirty="0">
                          <a:effectLst/>
                        </a:rPr>
                        <a:t>Annual target met and there is no variance</a:t>
                      </a:r>
                    </a:p>
                    <a:p>
                      <a:pPr>
                        <a:lnSpc>
                          <a:spcPct val="107000"/>
                        </a:lnSpc>
                        <a:spcAft>
                          <a:spcPts val="0"/>
                        </a:spcAft>
                      </a:pPr>
                      <a:r>
                        <a:rPr lang="en-ZA" sz="1200" b="0" dirty="0">
                          <a:effectLst/>
                        </a:rPr>
                        <a:t> </a:t>
                      </a:r>
                    </a:p>
                    <a:p>
                      <a:pPr>
                        <a:lnSpc>
                          <a:spcPct val="107000"/>
                        </a:lnSpc>
                        <a:spcAft>
                          <a:spcPts val="0"/>
                        </a:spcAft>
                      </a:pPr>
                      <a:r>
                        <a:rPr lang="en-ZA" sz="1200" b="0" dirty="0">
                          <a:effectLst/>
                        </a:rPr>
                        <a:t> </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200" b="0" dirty="0">
                          <a:effectLst/>
                        </a:rPr>
                        <a:t>Review of identified policies, guidelines and processes for increased efficiency</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r>
            </a:tbl>
          </a:graphicData>
        </a:graphic>
      </p:graphicFrame>
    </p:spTree>
    <p:extLst>
      <p:ext uri="{BB962C8B-B14F-4D97-AF65-F5344CB8AC3E}">
        <p14:creationId xmlns:p14="http://schemas.microsoft.com/office/powerpoint/2010/main" xmlns="" val="50369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55023"/>
            <a:ext cx="6194425" cy="306387"/>
          </a:xfrm>
        </p:spPr>
        <p:txBody>
          <a:bodyPr/>
          <a:lstStyle/>
          <a:p>
            <a:r>
              <a:rPr lang="en-US" dirty="0" smtClean="0"/>
              <a:t>GOVERNANCE continued…</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13</a:t>
            </a:fld>
            <a:endParaRPr lang="en-GB" altLang="en-US" dirty="0"/>
          </a:p>
        </p:txBody>
      </p:sp>
      <p:graphicFrame>
        <p:nvGraphicFramePr>
          <p:cNvPr id="4" name="Table 3"/>
          <p:cNvGraphicFramePr>
            <a:graphicFrameLocks noGrp="1"/>
          </p:cNvGraphicFramePr>
          <p:nvPr>
            <p:extLst/>
          </p:nvPr>
        </p:nvGraphicFramePr>
        <p:xfrm>
          <a:off x="157162" y="361410"/>
          <a:ext cx="8986838" cy="6380163"/>
        </p:xfrm>
        <a:graphic>
          <a:graphicData uri="http://schemas.openxmlformats.org/drawingml/2006/table">
            <a:tbl>
              <a:tblPr firstRow="1" firstCol="1" lastRow="1" lastCol="1" bandRow="1" bandCol="1">
                <a:tableStyleId>{5C22544A-7EE6-4342-B048-85BDC9FD1C3A}</a:tableStyleId>
              </a:tblPr>
              <a:tblGrid>
                <a:gridCol w="1817377"/>
                <a:gridCol w="1642482"/>
                <a:gridCol w="2710208"/>
                <a:gridCol w="2816771"/>
              </a:tblGrid>
              <a:tr h="1221805">
                <a:tc>
                  <a:txBody>
                    <a:bodyPr/>
                    <a:lstStyle/>
                    <a:p>
                      <a:pPr>
                        <a:lnSpc>
                          <a:spcPct val="107000"/>
                        </a:lnSpc>
                        <a:spcAft>
                          <a:spcPts val="0"/>
                        </a:spcAft>
                      </a:pPr>
                      <a:r>
                        <a:rPr lang="en-ZA" sz="1100" dirty="0">
                          <a:effectLst/>
                        </a:rPr>
                        <a:t>Number of staff who received training and capacity building to enhance staff 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367 employees trained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368 employees trained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800"/>
                        </a:spcAft>
                      </a:pPr>
                      <a:r>
                        <a:rPr lang="en-US" sz="1100" dirty="0">
                          <a:effectLst/>
                        </a:rPr>
                        <a:t>The annual target was met and exceeded due to the approved policies, Corporate Services had to train all the NYDA staff on the policies and selected staff on bursaries therefore some staff had to be trained more than once. </a:t>
                      </a:r>
                      <a:endParaRPr lang="en-ZA" sz="1100" dirty="0">
                        <a:effectLst/>
                      </a:endParaRPr>
                    </a:p>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r>
              <a:tr h="932477">
                <a:tc>
                  <a:txBody>
                    <a:bodyPr/>
                    <a:lstStyle/>
                    <a:p>
                      <a:pPr>
                        <a:lnSpc>
                          <a:spcPct val="107000"/>
                        </a:lnSpc>
                        <a:spcAft>
                          <a:spcPts val="0"/>
                        </a:spcAft>
                      </a:pPr>
                      <a:r>
                        <a:rPr lang="en-ZA" sz="1100">
                          <a:effectLst/>
                        </a:rPr>
                        <a:t>Number of information dissemination access points  operationalised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30 information dissemination access points operationalised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34 information dissemination access points operationalised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a:effectLst/>
                        </a:rPr>
                        <a:t>The annual target was met and exceeded because great interest shown from Municipalities to assist the NYDA with ensuring that its mandate of mainstreaming youth development is implemented and adopted.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r>
              <a:tr h="2952842">
                <a:tc>
                  <a:txBody>
                    <a:bodyPr/>
                    <a:lstStyle/>
                    <a:p>
                      <a:pPr>
                        <a:lnSpc>
                          <a:spcPct val="107000"/>
                        </a:lnSpc>
                        <a:spcAft>
                          <a:spcPts val="0"/>
                        </a:spcAft>
                      </a:pPr>
                      <a:r>
                        <a:rPr lang="en-ZA" sz="1100">
                          <a:effectLst/>
                        </a:rPr>
                        <a:t>Compliance to policies and legislations for good governance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Dashboard reports as prepared by internal audit have acceptable levels of compliance to policies and legislation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Quarter 1 level of adherence is 71.4% (30) above the set target or acceptance rate of 70%. The 1</a:t>
                      </a:r>
                      <a:r>
                        <a:rPr lang="en-ZA" sz="1100" baseline="30000" dirty="0">
                          <a:effectLst/>
                        </a:rPr>
                        <a:t>st</a:t>
                      </a:r>
                      <a:r>
                        <a:rPr lang="en-ZA" sz="1100" dirty="0">
                          <a:effectLst/>
                        </a:rPr>
                        <a:t> quarter target was met and exceeded by 1.4%. </a:t>
                      </a:r>
                    </a:p>
                    <a:p>
                      <a:pPr>
                        <a:lnSpc>
                          <a:spcPct val="107000"/>
                        </a:lnSpc>
                        <a:spcAft>
                          <a:spcPts val="0"/>
                        </a:spcAft>
                      </a:pPr>
                      <a:r>
                        <a:rPr lang="en-ZA" sz="1100" dirty="0">
                          <a:effectLst/>
                        </a:rPr>
                        <a:t> </a:t>
                      </a:r>
                    </a:p>
                    <a:p>
                      <a:pPr>
                        <a:lnSpc>
                          <a:spcPct val="107000"/>
                        </a:lnSpc>
                        <a:spcAft>
                          <a:spcPts val="0"/>
                        </a:spcAft>
                      </a:pPr>
                      <a:r>
                        <a:rPr lang="en-ZA" sz="1100" dirty="0">
                          <a:effectLst/>
                        </a:rPr>
                        <a:t>Quarter 2 level of adherence is 71.4 (30) above the set or acceptable rate of 70%. The 2</a:t>
                      </a:r>
                      <a:r>
                        <a:rPr lang="en-ZA" sz="1100" baseline="30000" dirty="0">
                          <a:effectLst/>
                        </a:rPr>
                        <a:t>nd</a:t>
                      </a:r>
                      <a:r>
                        <a:rPr lang="en-ZA" sz="1100" dirty="0">
                          <a:effectLst/>
                        </a:rPr>
                        <a:t> quarter target has been achieved and exceeded by 1.42%</a:t>
                      </a:r>
                    </a:p>
                    <a:p>
                      <a:pPr>
                        <a:lnSpc>
                          <a:spcPct val="107000"/>
                        </a:lnSpc>
                        <a:spcAft>
                          <a:spcPts val="0"/>
                        </a:spcAft>
                      </a:pPr>
                      <a:r>
                        <a:rPr lang="en-ZA" sz="1100" dirty="0">
                          <a:effectLst/>
                        </a:rPr>
                        <a:t> </a:t>
                      </a:r>
                    </a:p>
                    <a:p>
                      <a:pPr>
                        <a:lnSpc>
                          <a:spcPct val="107000"/>
                        </a:lnSpc>
                        <a:spcAft>
                          <a:spcPts val="0"/>
                        </a:spcAft>
                      </a:pPr>
                      <a:r>
                        <a:rPr lang="en-ZA" sz="1100" dirty="0">
                          <a:effectLst/>
                        </a:rPr>
                        <a:t>Quarter 3 level of adherence is 71.4% (30) above the set target or acceptance rate of 70%. 3</a:t>
                      </a:r>
                      <a:r>
                        <a:rPr lang="en-ZA" sz="1100" baseline="30000" dirty="0">
                          <a:effectLst/>
                        </a:rPr>
                        <a:t>rd</a:t>
                      </a:r>
                      <a:r>
                        <a:rPr lang="en-ZA" sz="1100" dirty="0">
                          <a:effectLst/>
                        </a:rPr>
                        <a:t> quarter target met and exceeded by 1.42%</a:t>
                      </a:r>
                    </a:p>
                    <a:p>
                      <a:pPr>
                        <a:lnSpc>
                          <a:spcPct val="107000"/>
                        </a:lnSpc>
                        <a:spcAft>
                          <a:spcPts val="0"/>
                        </a:spcAft>
                      </a:pPr>
                      <a:r>
                        <a:rPr lang="en-ZA" sz="1100" dirty="0">
                          <a:effectLst/>
                        </a:rPr>
                        <a:t> </a:t>
                      </a:r>
                    </a:p>
                    <a:p>
                      <a:pPr>
                        <a:lnSpc>
                          <a:spcPct val="107000"/>
                        </a:lnSpc>
                        <a:spcAft>
                          <a:spcPts val="0"/>
                        </a:spcAft>
                      </a:pPr>
                      <a:r>
                        <a:rPr lang="en-ZA" sz="1100" dirty="0">
                          <a:effectLst/>
                        </a:rPr>
                        <a:t>Quarter 4 level of adherence is 74% (31) above the set target or acceptance rate of 70%. The target has been achieved and exceeded by 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c>
                  <a:txBody>
                    <a:bodyPr/>
                    <a:lstStyle/>
                    <a:p>
                      <a:pPr>
                        <a:lnSpc>
                          <a:spcPct val="107000"/>
                        </a:lnSpc>
                        <a:spcAft>
                          <a:spcPts val="0"/>
                        </a:spcAft>
                      </a:pPr>
                      <a:r>
                        <a:rPr lang="en-ZA" sz="1100" dirty="0">
                          <a:effectLst/>
                        </a:rPr>
                        <a:t>Annual target met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474" marR="15474" marT="0" marB="0"/>
                </a:tc>
              </a:tr>
            </a:tbl>
          </a:graphicData>
        </a:graphic>
      </p:graphicFrame>
    </p:spTree>
    <p:extLst>
      <p:ext uri="{BB962C8B-B14F-4D97-AF65-F5344CB8AC3E}">
        <p14:creationId xmlns:p14="http://schemas.microsoft.com/office/powerpoint/2010/main" xmlns="" val="418551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15553"/>
          </a:xfrm>
        </p:spPr>
        <p:txBody>
          <a:bodyPr/>
          <a:lstStyle/>
          <a:p>
            <a:r>
              <a:rPr lang="en-US" dirty="0" smtClean="0"/>
              <a:t>Financial information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14</a:t>
            </a:fld>
            <a:endParaRPr lang="en-GB" altLang="en-US" dirty="0"/>
          </a:p>
        </p:txBody>
      </p:sp>
    </p:spTree>
    <p:extLst>
      <p:ext uri="{BB962C8B-B14F-4D97-AF65-F5344CB8AC3E}">
        <p14:creationId xmlns:p14="http://schemas.microsoft.com/office/powerpoint/2010/main" xmlns="" val="83908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570147"/>
            <a:ext cx="6194425" cy="307777"/>
          </a:xfrm>
        </p:spPr>
        <p:txBody>
          <a:bodyPr/>
          <a:lstStyle/>
          <a:p>
            <a:r>
              <a:rPr lang="en-US" dirty="0" smtClean="0"/>
              <a:t>STATEMENT OF FINANCIAL POSITION</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15</a:t>
            </a:fld>
            <a:endParaRPr lang="en-GB" altLang="en-US" dirty="0"/>
          </a:p>
        </p:txBody>
      </p:sp>
      <p:pic>
        <p:nvPicPr>
          <p:cNvPr id="4" name="Picture 3"/>
          <p:cNvPicPr>
            <a:picLocks noChangeAspect="1"/>
          </p:cNvPicPr>
          <p:nvPr/>
        </p:nvPicPr>
        <p:blipFill>
          <a:blip r:embed="rId2"/>
          <a:stretch>
            <a:fillRect/>
          </a:stretch>
        </p:blipFill>
        <p:spPr>
          <a:xfrm>
            <a:off x="481012" y="1130709"/>
            <a:ext cx="7679762" cy="5430429"/>
          </a:xfrm>
          <a:prstGeom prst="rect">
            <a:avLst/>
          </a:prstGeom>
        </p:spPr>
      </p:pic>
    </p:spTree>
    <p:extLst>
      <p:ext uri="{BB962C8B-B14F-4D97-AF65-F5344CB8AC3E}">
        <p14:creationId xmlns:p14="http://schemas.microsoft.com/office/powerpoint/2010/main" xmlns="" val="228969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POSITION</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16</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7413346"/>
              </p:ext>
            </p:extLst>
          </p:nvPr>
        </p:nvGraphicFramePr>
        <p:xfrm>
          <a:off x="481010" y="1042216"/>
          <a:ext cx="7699428" cy="5102944"/>
        </p:xfrm>
        <a:graphic>
          <a:graphicData uri="http://schemas.openxmlformats.org/drawingml/2006/table">
            <a:tbl>
              <a:tblPr firstRow="1" bandRow="1">
                <a:tableStyleId>{5C22544A-7EE6-4342-B048-85BDC9FD1C3A}</a:tableStyleId>
              </a:tblPr>
              <a:tblGrid>
                <a:gridCol w="3849714"/>
                <a:gridCol w="3849714"/>
              </a:tblGrid>
              <a:tr h="637868">
                <a:tc>
                  <a:txBody>
                    <a:bodyPr/>
                    <a:lstStyle/>
                    <a:p>
                      <a:pPr algn="ctr"/>
                      <a:r>
                        <a:rPr lang="en-US" sz="1600" dirty="0" smtClean="0"/>
                        <a:t>Description</a:t>
                      </a:r>
                      <a:endParaRPr lang="en-US" sz="1600" dirty="0"/>
                    </a:p>
                  </a:txBody>
                  <a:tcPr/>
                </a:tc>
                <a:tc>
                  <a:txBody>
                    <a:bodyPr/>
                    <a:lstStyle/>
                    <a:p>
                      <a:pPr algn="ctr"/>
                      <a:r>
                        <a:rPr lang="en-US" sz="1600" dirty="0" smtClean="0"/>
                        <a:t>Amount (‘R)</a:t>
                      </a:r>
                      <a:endParaRPr lang="en-US" sz="1600" dirty="0"/>
                    </a:p>
                  </a:txBody>
                  <a:tcPr/>
                </a:tc>
              </a:tr>
              <a:tr h="637868">
                <a:tc>
                  <a:txBody>
                    <a:bodyPr/>
                    <a:lstStyle/>
                    <a:p>
                      <a:r>
                        <a:rPr lang="en-US" sz="1600" dirty="0" smtClean="0"/>
                        <a:t>Cash</a:t>
                      </a:r>
                      <a:r>
                        <a:rPr lang="en-US" sz="1600" baseline="0" dirty="0" smtClean="0"/>
                        <a:t> and cash equivalents</a:t>
                      </a:r>
                      <a:endParaRPr lang="en-US" sz="1600" dirty="0"/>
                    </a:p>
                  </a:txBody>
                  <a:tcPr/>
                </a:tc>
                <a:tc>
                  <a:txBody>
                    <a:bodyPr/>
                    <a:lstStyle/>
                    <a:p>
                      <a:pPr algn="r"/>
                      <a:r>
                        <a:rPr lang="en-US" sz="1600" dirty="0" smtClean="0"/>
                        <a:t>R36 809 000</a:t>
                      </a:r>
                      <a:endParaRPr lang="en-US" sz="1600" dirty="0"/>
                    </a:p>
                  </a:txBody>
                  <a:tcPr/>
                </a:tc>
              </a:tr>
              <a:tr h="637868">
                <a:tc>
                  <a:txBody>
                    <a:bodyPr/>
                    <a:lstStyle/>
                    <a:p>
                      <a:r>
                        <a:rPr lang="en-US" sz="1600" dirty="0" smtClean="0"/>
                        <a:t>Receivables</a:t>
                      </a:r>
                      <a:r>
                        <a:rPr lang="en-US" sz="1600" baseline="0" dirty="0" smtClean="0"/>
                        <a:t> </a:t>
                      </a:r>
                      <a:endParaRPr lang="en-US" sz="1600" dirty="0"/>
                    </a:p>
                  </a:txBody>
                  <a:tcPr/>
                </a:tc>
                <a:tc>
                  <a:txBody>
                    <a:bodyPr/>
                    <a:lstStyle/>
                    <a:p>
                      <a:pPr algn="r"/>
                      <a:r>
                        <a:rPr lang="en-US" sz="1600" dirty="0" smtClean="0"/>
                        <a:t>R25 774 000</a:t>
                      </a:r>
                      <a:endParaRPr lang="en-US" sz="1600" dirty="0"/>
                    </a:p>
                  </a:txBody>
                  <a:tcPr/>
                </a:tc>
              </a:tr>
              <a:tr h="637868">
                <a:tc>
                  <a:txBody>
                    <a:bodyPr/>
                    <a:lstStyle/>
                    <a:p>
                      <a:r>
                        <a:rPr lang="en-US" sz="1600" b="1" dirty="0" smtClean="0"/>
                        <a:t>Total cash</a:t>
                      </a:r>
                      <a:r>
                        <a:rPr lang="en-US" sz="1600" b="1" baseline="0" dirty="0" smtClean="0"/>
                        <a:t> and receivables</a:t>
                      </a:r>
                      <a:endParaRPr lang="en-US" sz="1600" b="1" dirty="0"/>
                    </a:p>
                  </a:txBody>
                  <a:tcPr/>
                </a:tc>
                <a:tc>
                  <a:txBody>
                    <a:bodyPr/>
                    <a:lstStyle/>
                    <a:p>
                      <a:pPr algn="r"/>
                      <a:r>
                        <a:rPr lang="en-US" sz="1600" b="1" dirty="0" smtClean="0"/>
                        <a:t>R62 583 000</a:t>
                      </a:r>
                      <a:endParaRPr lang="en-US" sz="1600" b="1" dirty="0"/>
                    </a:p>
                  </a:txBody>
                  <a:tcPr/>
                </a:tc>
              </a:tr>
              <a:tr h="637868">
                <a:tc>
                  <a:txBody>
                    <a:bodyPr/>
                    <a:lstStyle/>
                    <a:p>
                      <a:r>
                        <a:rPr lang="en-US" sz="1600" dirty="0" smtClean="0"/>
                        <a:t>External</a:t>
                      </a:r>
                      <a:r>
                        <a:rPr lang="en-US" sz="1600" baseline="0" dirty="0" smtClean="0"/>
                        <a:t> liabilities</a:t>
                      </a:r>
                      <a:endParaRPr lang="en-US" sz="1600" dirty="0"/>
                    </a:p>
                  </a:txBody>
                  <a:tcPr/>
                </a:tc>
                <a:tc>
                  <a:txBody>
                    <a:bodyPr/>
                    <a:lstStyle/>
                    <a:p>
                      <a:pPr algn="r"/>
                      <a:r>
                        <a:rPr lang="en-US" sz="1600" dirty="0" smtClean="0"/>
                        <a:t>R56 932 000</a:t>
                      </a:r>
                      <a:endParaRPr lang="en-US" sz="1600" dirty="0"/>
                    </a:p>
                  </a:txBody>
                  <a:tcPr/>
                </a:tc>
              </a:tr>
              <a:tr h="637868">
                <a:tc>
                  <a:txBody>
                    <a:bodyPr/>
                    <a:lstStyle/>
                    <a:p>
                      <a:r>
                        <a:rPr lang="en-US" sz="1600" dirty="0" smtClean="0"/>
                        <a:t>Employee liabilities</a:t>
                      </a:r>
                      <a:endParaRPr lang="en-US" sz="1600" dirty="0"/>
                    </a:p>
                  </a:txBody>
                  <a:tcPr/>
                </a:tc>
                <a:tc>
                  <a:txBody>
                    <a:bodyPr/>
                    <a:lstStyle/>
                    <a:p>
                      <a:pPr algn="r"/>
                      <a:r>
                        <a:rPr lang="en-US" sz="1600" dirty="0" smtClean="0"/>
                        <a:t>R6</a:t>
                      </a:r>
                      <a:r>
                        <a:rPr lang="en-US" sz="1600" baseline="0" dirty="0" smtClean="0"/>
                        <a:t> 534 000</a:t>
                      </a:r>
                      <a:endParaRPr lang="en-US" sz="1600" dirty="0"/>
                    </a:p>
                  </a:txBody>
                  <a:tcPr/>
                </a:tc>
              </a:tr>
              <a:tr h="637868">
                <a:tc>
                  <a:txBody>
                    <a:bodyPr/>
                    <a:lstStyle/>
                    <a:p>
                      <a:r>
                        <a:rPr lang="en-US" sz="1600" b="1" dirty="0" smtClean="0"/>
                        <a:t>Total liabilities</a:t>
                      </a:r>
                      <a:endParaRPr lang="en-US" sz="1600" b="1" dirty="0"/>
                    </a:p>
                  </a:txBody>
                  <a:tcPr/>
                </a:tc>
                <a:tc>
                  <a:txBody>
                    <a:bodyPr/>
                    <a:lstStyle/>
                    <a:p>
                      <a:pPr algn="r"/>
                      <a:r>
                        <a:rPr lang="en-US" sz="1600" b="1" dirty="0" smtClean="0"/>
                        <a:t>R63 466 000</a:t>
                      </a:r>
                      <a:endParaRPr lang="en-US" sz="1600" b="1" dirty="0"/>
                    </a:p>
                  </a:txBody>
                  <a:tcPr/>
                </a:tc>
              </a:tr>
              <a:tr h="637868">
                <a:tc>
                  <a:txBody>
                    <a:bodyPr/>
                    <a:lstStyle/>
                    <a:p>
                      <a:r>
                        <a:rPr lang="en-US" sz="1600" b="1" dirty="0" smtClean="0"/>
                        <a:t>Liquidity</a:t>
                      </a:r>
                      <a:r>
                        <a:rPr lang="en-US" sz="1600" b="1" baseline="0" dirty="0" smtClean="0"/>
                        <a:t> position</a:t>
                      </a:r>
                      <a:endParaRPr lang="en-US" sz="1600" b="1" dirty="0"/>
                    </a:p>
                  </a:txBody>
                  <a:tcPr/>
                </a:tc>
                <a:tc>
                  <a:txBody>
                    <a:bodyPr/>
                    <a:lstStyle/>
                    <a:p>
                      <a:pPr algn="r"/>
                      <a:r>
                        <a:rPr lang="en-US" sz="1600" b="1" dirty="0" smtClean="0"/>
                        <a:t>(R883</a:t>
                      </a:r>
                      <a:r>
                        <a:rPr lang="en-US" sz="1600" b="1" baseline="0" dirty="0" smtClean="0"/>
                        <a:t> 000)</a:t>
                      </a:r>
                      <a:endParaRPr lang="en-US" sz="1600" b="1" dirty="0"/>
                    </a:p>
                  </a:txBody>
                  <a:tcPr/>
                </a:tc>
              </a:tr>
            </a:tbl>
          </a:graphicData>
        </a:graphic>
      </p:graphicFrame>
    </p:spTree>
    <p:extLst>
      <p:ext uri="{BB962C8B-B14F-4D97-AF65-F5344CB8AC3E}">
        <p14:creationId xmlns:p14="http://schemas.microsoft.com/office/powerpoint/2010/main" xmlns="" val="258000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FINANCIAL PERFORMANCE</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17</a:t>
            </a:fld>
            <a:endParaRPr lang="en-GB" altLang="en-US" dirty="0"/>
          </a:p>
        </p:txBody>
      </p:sp>
      <p:pic>
        <p:nvPicPr>
          <p:cNvPr id="5" name="Picture 4"/>
          <p:cNvPicPr>
            <a:picLocks noChangeAspect="1"/>
          </p:cNvPicPr>
          <p:nvPr/>
        </p:nvPicPr>
        <p:blipFill>
          <a:blip r:embed="rId2"/>
          <a:stretch>
            <a:fillRect/>
          </a:stretch>
        </p:blipFill>
        <p:spPr>
          <a:xfrm>
            <a:off x="402662" y="527050"/>
            <a:ext cx="7463144" cy="6216752"/>
          </a:xfrm>
          <a:prstGeom prst="rect">
            <a:avLst/>
          </a:prstGeom>
        </p:spPr>
      </p:pic>
    </p:spTree>
    <p:extLst>
      <p:ext uri="{BB962C8B-B14F-4D97-AF65-F5344CB8AC3E}">
        <p14:creationId xmlns:p14="http://schemas.microsoft.com/office/powerpoint/2010/main" xmlns="" val="61958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deficit</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18</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71813445"/>
              </p:ext>
            </p:extLst>
          </p:nvPr>
        </p:nvGraphicFramePr>
        <p:xfrm>
          <a:off x="481010" y="1042216"/>
          <a:ext cx="7699428" cy="3827208"/>
        </p:xfrm>
        <a:graphic>
          <a:graphicData uri="http://schemas.openxmlformats.org/drawingml/2006/table">
            <a:tbl>
              <a:tblPr firstRow="1" bandRow="1">
                <a:tableStyleId>{5C22544A-7EE6-4342-B048-85BDC9FD1C3A}</a:tableStyleId>
              </a:tblPr>
              <a:tblGrid>
                <a:gridCol w="3849714"/>
                <a:gridCol w="3849714"/>
              </a:tblGrid>
              <a:tr h="637868">
                <a:tc>
                  <a:txBody>
                    <a:bodyPr/>
                    <a:lstStyle/>
                    <a:p>
                      <a:pPr algn="ctr"/>
                      <a:r>
                        <a:rPr lang="en-US" sz="1600" dirty="0" smtClean="0"/>
                        <a:t>Description</a:t>
                      </a:r>
                      <a:endParaRPr lang="en-US" sz="1600" dirty="0"/>
                    </a:p>
                  </a:txBody>
                  <a:tcPr/>
                </a:tc>
                <a:tc>
                  <a:txBody>
                    <a:bodyPr/>
                    <a:lstStyle/>
                    <a:p>
                      <a:pPr algn="ctr"/>
                      <a:r>
                        <a:rPr lang="en-US" sz="1600" smtClean="0"/>
                        <a:t>Amount (‘R)</a:t>
                      </a:r>
                      <a:endParaRPr lang="en-US" sz="1600" dirty="0"/>
                    </a:p>
                  </a:txBody>
                  <a:tcPr/>
                </a:tc>
              </a:tr>
              <a:tr h="637868">
                <a:tc>
                  <a:txBody>
                    <a:bodyPr/>
                    <a:lstStyle/>
                    <a:p>
                      <a:r>
                        <a:rPr lang="en-US" sz="1600" dirty="0" smtClean="0"/>
                        <a:t>Net deficit</a:t>
                      </a:r>
                      <a:endParaRPr lang="en-US" sz="1600" dirty="0"/>
                    </a:p>
                  </a:txBody>
                  <a:tcPr/>
                </a:tc>
                <a:tc>
                  <a:txBody>
                    <a:bodyPr/>
                    <a:lstStyle/>
                    <a:p>
                      <a:pPr algn="r"/>
                      <a:r>
                        <a:rPr lang="en-US" sz="1600" dirty="0" smtClean="0"/>
                        <a:t>(R24 681 000)</a:t>
                      </a:r>
                      <a:endParaRPr lang="en-US" sz="1600" dirty="0"/>
                    </a:p>
                  </a:txBody>
                  <a:tcPr/>
                </a:tc>
              </a:tr>
              <a:tr h="637868">
                <a:tc>
                  <a:txBody>
                    <a:bodyPr/>
                    <a:lstStyle/>
                    <a:p>
                      <a:r>
                        <a:rPr lang="en-US" sz="1600" dirty="0" smtClean="0"/>
                        <a:t>Depreciation</a:t>
                      </a:r>
                      <a:r>
                        <a:rPr lang="en-US" sz="1600" baseline="0" dirty="0" smtClean="0"/>
                        <a:t> &amp; amortization (non-cash)</a:t>
                      </a:r>
                      <a:endParaRPr lang="en-US" sz="1600" dirty="0"/>
                    </a:p>
                  </a:txBody>
                  <a:tcPr/>
                </a:tc>
                <a:tc>
                  <a:txBody>
                    <a:bodyPr/>
                    <a:lstStyle/>
                    <a:p>
                      <a:pPr algn="r"/>
                      <a:r>
                        <a:rPr lang="en-US" sz="1600" dirty="0" smtClean="0"/>
                        <a:t>R5 738 000</a:t>
                      </a:r>
                      <a:endParaRPr lang="en-US" sz="1600" dirty="0"/>
                    </a:p>
                  </a:txBody>
                  <a:tcPr/>
                </a:tc>
              </a:tr>
              <a:tr h="637868">
                <a:tc>
                  <a:txBody>
                    <a:bodyPr/>
                    <a:lstStyle/>
                    <a:p>
                      <a:r>
                        <a:rPr lang="en-US" sz="1600" b="0" dirty="0" smtClean="0"/>
                        <a:t>Prior</a:t>
                      </a:r>
                      <a:r>
                        <a:rPr lang="en-US" sz="1600" b="0" baseline="0" dirty="0" smtClean="0"/>
                        <a:t> year retained earnings utilized to fund restructuring</a:t>
                      </a:r>
                      <a:endParaRPr lang="en-US" sz="1600" b="0" dirty="0"/>
                    </a:p>
                  </a:txBody>
                  <a:tcPr/>
                </a:tc>
                <a:tc>
                  <a:txBody>
                    <a:bodyPr/>
                    <a:lstStyle/>
                    <a:p>
                      <a:pPr algn="r"/>
                      <a:r>
                        <a:rPr lang="en-US" sz="1600" b="0" dirty="0" smtClean="0"/>
                        <a:t>R13 843 000</a:t>
                      </a:r>
                      <a:endParaRPr lang="en-US" sz="1600" b="0" dirty="0"/>
                    </a:p>
                  </a:txBody>
                  <a:tcPr/>
                </a:tc>
              </a:tr>
              <a:tr h="637868">
                <a:tc>
                  <a:txBody>
                    <a:bodyPr/>
                    <a:lstStyle/>
                    <a:p>
                      <a:r>
                        <a:rPr lang="en-US" sz="1600" dirty="0" smtClean="0"/>
                        <a:t>Loan repayments</a:t>
                      </a:r>
                      <a:endParaRPr lang="en-US" sz="1600" dirty="0"/>
                    </a:p>
                  </a:txBody>
                  <a:tcPr/>
                </a:tc>
                <a:tc>
                  <a:txBody>
                    <a:bodyPr/>
                    <a:lstStyle/>
                    <a:p>
                      <a:pPr algn="r"/>
                      <a:r>
                        <a:rPr lang="en-US" sz="1600" dirty="0" smtClean="0"/>
                        <a:t>R5 100 000</a:t>
                      </a:r>
                      <a:endParaRPr lang="en-US" sz="1600" dirty="0"/>
                    </a:p>
                  </a:txBody>
                  <a:tcPr/>
                </a:tc>
              </a:tr>
              <a:tr h="637868">
                <a:tc>
                  <a:txBody>
                    <a:bodyPr/>
                    <a:lstStyle/>
                    <a:p>
                      <a:r>
                        <a:rPr lang="en-US" sz="1600" b="1" dirty="0" smtClean="0"/>
                        <a:t>Adjusted deficit</a:t>
                      </a:r>
                      <a:endParaRPr lang="en-US" sz="1600" b="1" dirty="0"/>
                    </a:p>
                  </a:txBody>
                  <a:tcPr/>
                </a:tc>
                <a:tc>
                  <a:txBody>
                    <a:bodyPr/>
                    <a:lstStyle/>
                    <a:p>
                      <a:pPr algn="r"/>
                      <a:r>
                        <a:rPr lang="en-US" sz="1600" b="1" dirty="0" smtClean="0"/>
                        <a:t>-</a:t>
                      </a:r>
                      <a:endParaRPr lang="en-US" sz="1600" b="1" dirty="0"/>
                    </a:p>
                  </a:txBody>
                  <a:tcPr/>
                </a:tc>
              </a:tr>
            </a:tbl>
          </a:graphicData>
        </a:graphic>
      </p:graphicFrame>
    </p:spTree>
    <p:extLst>
      <p:ext uri="{BB962C8B-B14F-4D97-AF65-F5344CB8AC3E}">
        <p14:creationId xmlns:p14="http://schemas.microsoft.com/office/powerpoint/2010/main" xmlns="" val="28126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67892" y="860425"/>
            <a:ext cx="7789862" cy="1938992"/>
          </a:xfrm>
        </p:spPr>
        <p:txBody>
          <a:bodyPr/>
          <a:lstStyle/>
          <a:p>
            <a:pPr marL="514350" indent="-514350">
              <a:buAutoNum type="arabicPeriod"/>
            </a:pPr>
            <a:r>
              <a:rPr lang="en-US" sz="1800" dirty="0" smtClean="0"/>
              <a:t>Introduction </a:t>
            </a:r>
          </a:p>
          <a:p>
            <a:pPr marL="514350" indent="-514350">
              <a:buAutoNum type="arabicPeriod"/>
            </a:pPr>
            <a:r>
              <a:rPr lang="en-US" sz="1800" dirty="0" smtClean="0"/>
              <a:t>Performance against predetermined objectives</a:t>
            </a:r>
          </a:p>
          <a:p>
            <a:pPr marL="514350" indent="-514350">
              <a:buAutoNum type="arabicPeriod"/>
            </a:pPr>
            <a:r>
              <a:rPr lang="en-US" sz="1800" dirty="0" smtClean="0"/>
              <a:t>Financial information</a:t>
            </a:r>
          </a:p>
          <a:p>
            <a:pPr marL="514350" indent="-514350">
              <a:buAutoNum type="arabicPeriod"/>
            </a:pPr>
            <a:r>
              <a:rPr lang="en-US" sz="1800" dirty="0" smtClean="0"/>
              <a:t>Human Resources information</a:t>
            </a:r>
          </a:p>
          <a:p>
            <a:pPr marL="514350" indent="-514350">
              <a:buAutoNum type="arabicPeriod"/>
            </a:pPr>
            <a:r>
              <a:rPr lang="en-US" sz="1800" dirty="0" smtClean="0"/>
              <a:t>Legislative developments</a:t>
            </a:r>
          </a:p>
          <a:p>
            <a:pPr marL="514350" indent="-514350">
              <a:buFontTx/>
              <a:buAutoNum type="arabicPeriod"/>
            </a:pPr>
            <a:r>
              <a:rPr lang="en-US" sz="1800" dirty="0"/>
              <a:t>Audit report</a:t>
            </a:r>
          </a:p>
          <a:p>
            <a:pPr marL="0" indent="0">
              <a:buNone/>
            </a:pPr>
            <a:endParaRPr lang="en-US" sz="1800" dirty="0" smtClean="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1</a:t>
            </a:fld>
            <a:endParaRPr lang="en-GB" alt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5792" y="3142205"/>
            <a:ext cx="3486661" cy="2614996"/>
          </a:xfrm>
          <a:prstGeom prst="rect">
            <a:avLst/>
          </a:prstGeom>
        </p:spPr>
      </p:pic>
    </p:spTree>
    <p:extLst>
      <p:ext uri="{BB962C8B-B14F-4D97-AF65-F5344CB8AC3E}">
        <p14:creationId xmlns:p14="http://schemas.microsoft.com/office/powerpoint/2010/main" xmlns="" val="188562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DISBURSEMENTS</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19</a:t>
            </a:fld>
            <a:endParaRPr lang="en-GB" altLang="en-US" dirty="0"/>
          </a:p>
        </p:txBody>
      </p:sp>
      <p:pic>
        <p:nvPicPr>
          <p:cNvPr id="5" name="Picture 4"/>
          <p:cNvPicPr>
            <a:picLocks noChangeAspect="1"/>
          </p:cNvPicPr>
          <p:nvPr/>
        </p:nvPicPr>
        <p:blipFill>
          <a:blip r:embed="rId2"/>
          <a:stretch>
            <a:fillRect/>
          </a:stretch>
        </p:blipFill>
        <p:spPr>
          <a:xfrm>
            <a:off x="632025" y="993059"/>
            <a:ext cx="7257952" cy="3618270"/>
          </a:xfrm>
          <a:prstGeom prst="rect">
            <a:avLst/>
          </a:prstGeom>
        </p:spPr>
      </p:pic>
    </p:spTree>
    <p:extLst>
      <p:ext uri="{BB962C8B-B14F-4D97-AF65-F5344CB8AC3E}">
        <p14:creationId xmlns:p14="http://schemas.microsoft.com/office/powerpoint/2010/main" xmlns="" val="245106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 and fruitless and wasteful expenditure</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20</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249423854"/>
              </p:ext>
            </p:extLst>
          </p:nvPr>
        </p:nvGraphicFramePr>
        <p:xfrm>
          <a:off x="481010" y="1042216"/>
          <a:ext cx="8141880" cy="1913604"/>
        </p:xfrm>
        <a:graphic>
          <a:graphicData uri="http://schemas.openxmlformats.org/drawingml/2006/table">
            <a:tbl>
              <a:tblPr firstRow="1" bandRow="1">
                <a:tableStyleId>{5C22544A-7EE6-4342-B048-85BDC9FD1C3A}</a:tableStyleId>
              </a:tblPr>
              <a:tblGrid>
                <a:gridCol w="1356980"/>
                <a:gridCol w="1269004"/>
                <a:gridCol w="1444956"/>
                <a:gridCol w="1356980"/>
                <a:gridCol w="1356980"/>
                <a:gridCol w="1356980"/>
              </a:tblGrid>
              <a:tr h="637868">
                <a:tc>
                  <a:txBody>
                    <a:bodyPr/>
                    <a:lstStyle/>
                    <a:p>
                      <a:pPr algn="ctr"/>
                      <a:r>
                        <a:rPr lang="en-US" sz="1600" dirty="0" smtClean="0"/>
                        <a:t>Description</a:t>
                      </a:r>
                      <a:endParaRPr lang="en-US" sz="1600" dirty="0"/>
                    </a:p>
                  </a:txBody>
                  <a:tcPr/>
                </a:tc>
                <a:tc>
                  <a:txBody>
                    <a:bodyPr/>
                    <a:lstStyle/>
                    <a:p>
                      <a:pPr algn="ctr"/>
                      <a:r>
                        <a:rPr lang="en-US" sz="1600" dirty="0" smtClean="0"/>
                        <a:t>2011 / 2012</a:t>
                      </a:r>
                      <a:endParaRPr lang="en-US" sz="1600" dirty="0"/>
                    </a:p>
                  </a:txBody>
                  <a:tcPr/>
                </a:tc>
                <a:tc>
                  <a:txBody>
                    <a:bodyPr/>
                    <a:lstStyle/>
                    <a:p>
                      <a:pPr algn="ctr"/>
                      <a:r>
                        <a:rPr lang="en-US" sz="1600" dirty="0" smtClean="0"/>
                        <a:t>2012 / 2013</a:t>
                      </a:r>
                      <a:endParaRPr lang="en-US" sz="1600" dirty="0"/>
                    </a:p>
                  </a:txBody>
                  <a:tcPr/>
                </a:tc>
                <a:tc>
                  <a:txBody>
                    <a:bodyPr/>
                    <a:lstStyle/>
                    <a:p>
                      <a:pPr algn="ctr"/>
                      <a:r>
                        <a:rPr lang="en-US" sz="1600" dirty="0" smtClean="0"/>
                        <a:t>2013/ 2014</a:t>
                      </a:r>
                      <a:endParaRPr lang="en-US" sz="1600" dirty="0"/>
                    </a:p>
                  </a:txBody>
                  <a:tcPr/>
                </a:tc>
                <a:tc>
                  <a:txBody>
                    <a:bodyPr/>
                    <a:lstStyle/>
                    <a:p>
                      <a:pPr algn="ctr"/>
                      <a:r>
                        <a:rPr lang="en-US" sz="1600" dirty="0" smtClean="0"/>
                        <a:t>2014 / 2015</a:t>
                      </a:r>
                      <a:endParaRPr lang="en-US" sz="1600" dirty="0"/>
                    </a:p>
                  </a:txBody>
                  <a:tcPr/>
                </a:tc>
                <a:tc>
                  <a:txBody>
                    <a:bodyPr/>
                    <a:lstStyle/>
                    <a:p>
                      <a:pPr algn="ctr"/>
                      <a:r>
                        <a:rPr lang="en-US" sz="1600" dirty="0" smtClean="0"/>
                        <a:t>2015 / 2016</a:t>
                      </a:r>
                      <a:endParaRPr lang="en-US" sz="1600" dirty="0"/>
                    </a:p>
                  </a:txBody>
                  <a:tcPr/>
                </a:tc>
              </a:tr>
              <a:tr h="637868">
                <a:tc>
                  <a:txBody>
                    <a:bodyPr/>
                    <a:lstStyle/>
                    <a:p>
                      <a:r>
                        <a:rPr lang="en-US" sz="1600" dirty="0" smtClean="0"/>
                        <a:t>Irregular expenditure</a:t>
                      </a:r>
                      <a:endParaRPr lang="en-US" sz="1600" dirty="0"/>
                    </a:p>
                  </a:txBody>
                  <a:tcPr/>
                </a:tc>
                <a:tc>
                  <a:txBody>
                    <a:bodyPr/>
                    <a:lstStyle/>
                    <a:p>
                      <a:pPr algn="r"/>
                      <a:r>
                        <a:rPr lang="en-US" sz="1600" dirty="0" smtClean="0"/>
                        <a:t>R133 million</a:t>
                      </a:r>
                      <a:endParaRPr lang="en-US" sz="1600" dirty="0"/>
                    </a:p>
                  </a:txBody>
                  <a:tcPr/>
                </a:tc>
                <a:tc>
                  <a:txBody>
                    <a:bodyPr/>
                    <a:lstStyle/>
                    <a:p>
                      <a:pPr algn="r"/>
                      <a:r>
                        <a:rPr lang="en-US" sz="1600" dirty="0" smtClean="0"/>
                        <a:t>R62</a:t>
                      </a:r>
                      <a:r>
                        <a:rPr lang="en-US" sz="1600" baseline="0" dirty="0" smtClean="0"/>
                        <a:t> million</a:t>
                      </a:r>
                      <a:endParaRPr lang="en-US" sz="1600" dirty="0"/>
                    </a:p>
                  </a:txBody>
                  <a:tcPr/>
                </a:tc>
                <a:tc>
                  <a:txBody>
                    <a:bodyPr/>
                    <a:lstStyle/>
                    <a:p>
                      <a:pPr algn="r"/>
                      <a:r>
                        <a:rPr lang="en-US" sz="1600" dirty="0" smtClean="0"/>
                        <a:t>R16 million</a:t>
                      </a:r>
                      <a:endParaRPr lang="en-US" sz="1600" dirty="0"/>
                    </a:p>
                  </a:txBody>
                  <a:tcPr/>
                </a:tc>
                <a:tc>
                  <a:txBody>
                    <a:bodyPr/>
                    <a:lstStyle/>
                    <a:p>
                      <a:pPr algn="r"/>
                      <a:r>
                        <a:rPr lang="en-US" sz="1600" dirty="0" smtClean="0"/>
                        <a:t>R580 000</a:t>
                      </a:r>
                      <a:endParaRPr lang="en-US" sz="1600" dirty="0"/>
                    </a:p>
                  </a:txBody>
                  <a:tcPr/>
                </a:tc>
                <a:tc>
                  <a:txBody>
                    <a:bodyPr/>
                    <a:lstStyle/>
                    <a:p>
                      <a:pPr algn="r"/>
                      <a:r>
                        <a:rPr lang="en-US" sz="1600" dirty="0" smtClean="0"/>
                        <a:t>R74 000</a:t>
                      </a:r>
                      <a:endParaRPr lang="en-US" sz="1600" dirty="0"/>
                    </a:p>
                  </a:txBody>
                  <a:tcPr/>
                </a:tc>
              </a:tr>
              <a:tr h="637868">
                <a:tc>
                  <a:txBody>
                    <a:bodyPr/>
                    <a:lstStyle/>
                    <a:p>
                      <a:r>
                        <a:rPr lang="en-US" sz="1600" dirty="0" smtClean="0"/>
                        <a:t>Fruitless and wasteful </a:t>
                      </a:r>
                      <a:endParaRPr lang="en-US" sz="1600" dirty="0"/>
                    </a:p>
                  </a:txBody>
                  <a:tcPr/>
                </a:tc>
                <a:tc>
                  <a:txBody>
                    <a:bodyPr/>
                    <a:lstStyle/>
                    <a:p>
                      <a:pPr marL="0" algn="r" defTabSz="457200" rtl="0" eaLnBrk="1" latinLnBrk="0" hangingPunct="1"/>
                      <a:r>
                        <a:rPr lang="en-US" sz="1600" kern="1200" dirty="0" smtClean="0">
                          <a:solidFill>
                            <a:schemeClr val="dk1"/>
                          </a:solidFill>
                          <a:latin typeface="+mn-lt"/>
                          <a:ea typeface="+mn-ea"/>
                          <a:cs typeface="+mn-cs"/>
                        </a:rPr>
                        <a:t>R1.6 million</a:t>
                      </a:r>
                      <a:endParaRPr lang="en-US" sz="1600" kern="1200" dirty="0">
                        <a:solidFill>
                          <a:schemeClr val="dk1"/>
                        </a:solidFill>
                        <a:latin typeface="+mn-lt"/>
                        <a:ea typeface="+mn-ea"/>
                        <a:cs typeface="+mn-cs"/>
                      </a:endParaRPr>
                    </a:p>
                  </a:txBody>
                  <a:tcPr/>
                </a:tc>
                <a:tc>
                  <a:txBody>
                    <a:bodyPr/>
                    <a:lstStyle/>
                    <a:p>
                      <a:pPr algn="r"/>
                      <a:r>
                        <a:rPr lang="en-US" sz="1600" dirty="0" smtClean="0"/>
                        <a:t>R1.1 million</a:t>
                      </a:r>
                      <a:endParaRPr lang="en-US" sz="1600" dirty="0"/>
                    </a:p>
                  </a:txBody>
                  <a:tcPr/>
                </a:tc>
                <a:tc>
                  <a:txBody>
                    <a:bodyPr/>
                    <a:lstStyle/>
                    <a:p>
                      <a:pPr algn="r"/>
                      <a:r>
                        <a:rPr lang="en-US" sz="1600" dirty="0" smtClean="0"/>
                        <a:t>R456 000</a:t>
                      </a:r>
                      <a:endParaRPr lang="en-US" sz="1600" dirty="0"/>
                    </a:p>
                  </a:txBody>
                  <a:tcPr/>
                </a:tc>
                <a:tc>
                  <a:txBody>
                    <a:bodyPr/>
                    <a:lstStyle/>
                    <a:p>
                      <a:pPr algn="r"/>
                      <a:r>
                        <a:rPr lang="en-US" sz="1600" dirty="0" smtClean="0"/>
                        <a:t>R266 000</a:t>
                      </a:r>
                      <a:endParaRPr lang="en-US" sz="1600" dirty="0"/>
                    </a:p>
                  </a:txBody>
                  <a:tcPr/>
                </a:tc>
                <a:tc>
                  <a:txBody>
                    <a:bodyPr/>
                    <a:lstStyle/>
                    <a:p>
                      <a:pPr algn="r"/>
                      <a:r>
                        <a:rPr lang="en-US" sz="1600" dirty="0" smtClean="0"/>
                        <a:t>R3 000</a:t>
                      </a:r>
                      <a:endParaRPr lang="en-US" sz="1600" dirty="0"/>
                    </a:p>
                  </a:txBody>
                  <a:tcPr/>
                </a:tc>
              </a:tr>
            </a:tbl>
          </a:graphicData>
        </a:graphic>
      </p:graphicFrame>
    </p:spTree>
    <p:extLst>
      <p:ext uri="{BB962C8B-B14F-4D97-AF65-F5344CB8AC3E}">
        <p14:creationId xmlns:p14="http://schemas.microsoft.com/office/powerpoint/2010/main" xmlns="" val="29395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31106"/>
          </a:xfrm>
        </p:spPr>
        <p:txBody>
          <a:bodyPr/>
          <a:lstStyle/>
          <a:p>
            <a:r>
              <a:rPr lang="en-US" dirty="0" smtClean="0"/>
              <a:t>HUMAN RESOURCES OVERVIEW</a:t>
            </a:r>
            <a:endParaRPr lang="en-US" dirty="0"/>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21</a:t>
            </a:fld>
            <a:endParaRPr lang="en-GB" altLang="en-US" dirty="0"/>
          </a:p>
        </p:txBody>
      </p:sp>
    </p:spTree>
    <p:extLst>
      <p:ext uri="{BB962C8B-B14F-4D97-AF65-F5344CB8AC3E}">
        <p14:creationId xmlns:p14="http://schemas.microsoft.com/office/powerpoint/2010/main" xmlns="" val="91547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PROCESS</a:t>
            </a:r>
            <a:endParaRPr lang="en-US" dirty="0"/>
          </a:p>
        </p:txBody>
      </p:sp>
      <p:sp>
        <p:nvSpPr>
          <p:cNvPr id="3" name="Content Placeholder 2"/>
          <p:cNvSpPr>
            <a:spLocks noGrp="1"/>
          </p:cNvSpPr>
          <p:nvPr>
            <p:ph idx="1"/>
          </p:nvPr>
        </p:nvSpPr>
        <p:spPr>
          <a:xfrm>
            <a:off x="481013" y="1096399"/>
            <a:ext cx="7789862" cy="3600986"/>
          </a:xfrm>
        </p:spPr>
        <p:txBody>
          <a:bodyPr/>
          <a:lstStyle/>
          <a:p>
            <a:r>
              <a:rPr lang="en-US" sz="1800" dirty="0" smtClean="0"/>
              <a:t>The NYDA implemented a corporate realignment and culture change </a:t>
            </a:r>
            <a:r>
              <a:rPr lang="en-US" sz="1800" dirty="0" err="1" smtClean="0"/>
              <a:t>programme</a:t>
            </a:r>
            <a:r>
              <a:rPr lang="en-US" sz="1800" dirty="0" smtClean="0"/>
              <a:t> aimed at correcting the numerous legacy human resources challenges that the Agency faced including a high salary bill.</a:t>
            </a:r>
          </a:p>
          <a:p>
            <a:pPr marL="0" indent="0">
              <a:buNone/>
            </a:pPr>
            <a:endParaRPr lang="en-US" sz="1800" dirty="0" smtClean="0"/>
          </a:p>
          <a:p>
            <a:r>
              <a:rPr lang="en-US" sz="1800" dirty="0" smtClean="0"/>
              <a:t>The restructuring </a:t>
            </a:r>
            <a:r>
              <a:rPr lang="en-US" sz="1800" dirty="0" err="1" smtClean="0"/>
              <a:t>programme</a:t>
            </a:r>
            <a:r>
              <a:rPr lang="en-US" sz="1800" dirty="0" smtClean="0"/>
              <a:t> was concluded in December 2015 and is one of the few successful restructuring </a:t>
            </a:r>
            <a:r>
              <a:rPr lang="en-US" sz="1800" dirty="0" err="1" smtClean="0"/>
              <a:t>programmes</a:t>
            </a:r>
            <a:r>
              <a:rPr lang="en-US" sz="1800" dirty="0" smtClean="0"/>
              <a:t> ever implemented in the public service.</a:t>
            </a:r>
          </a:p>
          <a:p>
            <a:endParaRPr lang="en-US" sz="1800" dirty="0"/>
          </a:p>
          <a:p>
            <a:r>
              <a:rPr lang="en-US" sz="1800" dirty="0" smtClean="0"/>
              <a:t>The </a:t>
            </a:r>
            <a:r>
              <a:rPr lang="en-US" sz="1800" dirty="0" err="1" smtClean="0"/>
              <a:t>programme</a:t>
            </a:r>
            <a:r>
              <a:rPr lang="en-US" sz="1800" dirty="0" smtClean="0"/>
              <a:t> saw the number of positions reduce from 565 to 473, while the overall salary bill was reduced by 25% from R189 million, to R145 million. Overall, 91 staff members exited the entity through the restructuring </a:t>
            </a:r>
            <a:r>
              <a:rPr lang="en-US" sz="1800" dirty="0" err="1" smtClean="0"/>
              <a:t>programme</a:t>
            </a:r>
            <a:r>
              <a:rPr lang="en-US" sz="1800" dirty="0" smtClean="0"/>
              <a:t>. </a:t>
            </a:r>
          </a:p>
          <a:p>
            <a:endParaRPr lang="en-US" sz="18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22</a:t>
            </a:fld>
            <a:endParaRPr lang="en-GB" altLang="en-US" dirty="0"/>
          </a:p>
        </p:txBody>
      </p:sp>
    </p:spTree>
    <p:extLst>
      <p:ext uri="{BB962C8B-B14F-4D97-AF65-F5344CB8AC3E}">
        <p14:creationId xmlns:p14="http://schemas.microsoft.com/office/powerpoint/2010/main" xmlns="" val="263196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STAFF LEAVING</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23</a:t>
            </a:fld>
            <a:endParaRPr lang="en-GB" altLang="en-US" dirty="0"/>
          </a:p>
        </p:txBody>
      </p:sp>
      <p:pic>
        <p:nvPicPr>
          <p:cNvPr id="5" name="Picture 4"/>
          <p:cNvPicPr>
            <a:picLocks noChangeAspect="1"/>
          </p:cNvPicPr>
          <p:nvPr/>
        </p:nvPicPr>
        <p:blipFill>
          <a:blip r:embed="rId2"/>
          <a:stretch>
            <a:fillRect/>
          </a:stretch>
        </p:blipFill>
        <p:spPr>
          <a:xfrm>
            <a:off x="481013" y="885057"/>
            <a:ext cx="7419975" cy="3736105"/>
          </a:xfrm>
          <a:prstGeom prst="rect">
            <a:avLst/>
          </a:prstGeom>
        </p:spPr>
      </p:pic>
    </p:spTree>
    <p:extLst>
      <p:ext uri="{BB962C8B-B14F-4D97-AF65-F5344CB8AC3E}">
        <p14:creationId xmlns:p14="http://schemas.microsoft.com/office/powerpoint/2010/main" xmlns="" val="107273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219273"/>
            <a:ext cx="6194425" cy="307777"/>
          </a:xfrm>
        </p:spPr>
        <p:txBody>
          <a:bodyPr/>
          <a:lstStyle/>
          <a:p>
            <a:r>
              <a:rPr lang="en-US" dirty="0" smtClean="0"/>
              <a:t>EMPLOYMENT EQUITY STATUS</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24</a:t>
            </a:fld>
            <a:endParaRPr lang="en-GB" altLang="en-US" dirty="0"/>
          </a:p>
        </p:txBody>
      </p:sp>
      <p:pic>
        <p:nvPicPr>
          <p:cNvPr id="4" name="Picture 3"/>
          <p:cNvPicPr>
            <a:picLocks noChangeAspect="1"/>
          </p:cNvPicPr>
          <p:nvPr/>
        </p:nvPicPr>
        <p:blipFill>
          <a:blip r:embed="rId2"/>
          <a:stretch>
            <a:fillRect/>
          </a:stretch>
        </p:blipFill>
        <p:spPr>
          <a:xfrm>
            <a:off x="473075" y="641862"/>
            <a:ext cx="7515225" cy="3371850"/>
          </a:xfrm>
          <a:prstGeom prst="rect">
            <a:avLst/>
          </a:prstGeom>
        </p:spPr>
      </p:pic>
      <p:pic>
        <p:nvPicPr>
          <p:cNvPr id="5" name="Picture 4"/>
          <p:cNvPicPr>
            <a:picLocks noChangeAspect="1"/>
          </p:cNvPicPr>
          <p:nvPr/>
        </p:nvPicPr>
        <p:blipFill>
          <a:blip r:embed="rId3"/>
          <a:stretch>
            <a:fillRect/>
          </a:stretch>
        </p:blipFill>
        <p:spPr>
          <a:xfrm>
            <a:off x="501649" y="3900794"/>
            <a:ext cx="7458075" cy="2733675"/>
          </a:xfrm>
          <a:prstGeom prst="rect">
            <a:avLst/>
          </a:prstGeom>
        </p:spPr>
      </p:pic>
    </p:spTree>
    <p:extLst>
      <p:ext uri="{BB962C8B-B14F-4D97-AF65-F5344CB8AC3E}">
        <p14:creationId xmlns:p14="http://schemas.microsoft.com/office/powerpoint/2010/main" xmlns="" val="232828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COSTS</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25</a:t>
            </a:fld>
            <a:endParaRPr lang="en-GB" altLang="en-US" dirty="0"/>
          </a:p>
        </p:txBody>
      </p:sp>
      <p:pic>
        <p:nvPicPr>
          <p:cNvPr id="4" name="Picture 3"/>
          <p:cNvPicPr>
            <a:picLocks noChangeAspect="1"/>
          </p:cNvPicPr>
          <p:nvPr/>
        </p:nvPicPr>
        <p:blipFill>
          <a:blip r:embed="rId2"/>
          <a:stretch>
            <a:fillRect/>
          </a:stretch>
        </p:blipFill>
        <p:spPr>
          <a:xfrm>
            <a:off x="481013" y="645547"/>
            <a:ext cx="7787916" cy="5731441"/>
          </a:xfrm>
          <a:prstGeom prst="rect">
            <a:avLst/>
          </a:prstGeom>
        </p:spPr>
      </p:pic>
    </p:spTree>
    <p:extLst>
      <p:ext uri="{BB962C8B-B14F-4D97-AF65-F5344CB8AC3E}">
        <p14:creationId xmlns:p14="http://schemas.microsoft.com/office/powerpoint/2010/main" xmlns="" val="423214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COSTS COMPARISON</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26</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800824105"/>
              </p:ext>
            </p:extLst>
          </p:nvPr>
        </p:nvGraphicFramePr>
        <p:xfrm>
          <a:off x="271536" y="655495"/>
          <a:ext cx="8135044" cy="2597085"/>
        </p:xfrm>
        <a:graphic>
          <a:graphicData uri="http://schemas.openxmlformats.org/drawingml/2006/table">
            <a:tbl>
              <a:tblPr firstRow="1" firstCol="1" bandRow="1">
                <a:tableStyleId>{35758FB7-9AC5-4552-8A53-C91805E547FA}</a:tableStyleId>
              </a:tblPr>
              <a:tblGrid>
                <a:gridCol w="1320334"/>
                <a:gridCol w="1360148"/>
                <a:gridCol w="1359149"/>
                <a:gridCol w="1360148"/>
                <a:gridCol w="1367134"/>
                <a:gridCol w="1368131"/>
              </a:tblGrid>
              <a:tr h="1038834">
                <a:tc>
                  <a:txBody>
                    <a:bodyPr/>
                    <a:lstStyle/>
                    <a:p>
                      <a:pPr marL="0" marR="0" algn="ctr">
                        <a:spcBef>
                          <a:spcPts val="0"/>
                        </a:spcBef>
                        <a:spcAft>
                          <a:spcPts val="0"/>
                        </a:spcAft>
                      </a:pPr>
                      <a:r>
                        <a:rPr lang="en-GB" sz="1600" dirty="0">
                          <a:effectLst/>
                        </a:rPr>
                        <a:t/>
                      </a:r>
                      <a:br>
                        <a:rPr lang="en-GB" sz="1600" dirty="0">
                          <a:effectLst/>
                        </a:rPr>
                      </a:br>
                      <a:r>
                        <a:rPr lang="en-GB"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rPr>
                        <a:t>2011 / 2012</a:t>
                      </a:r>
                      <a:endParaRPr lang="en-US" sz="1600" dirty="0">
                        <a:effectLst/>
                      </a:endParaRPr>
                    </a:p>
                    <a:p>
                      <a:pPr marL="0" marR="0" algn="ctr">
                        <a:spcBef>
                          <a:spcPts val="0"/>
                        </a:spcBef>
                        <a:spcAft>
                          <a:spcPts val="0"/>
                        </a:spcAft>
                      </a:pPr>
                      <a:r>
                        <a:rPr lang="en-GB" sz="1600" dirty="0">
                          <a:effectLst/>
                        </a:rPr>
                        <a:t>Audited (‘R)</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rPr>
                        <a:t>2012 / 2013</a:t>
                      </a:r>
                      <a:endParaRPr lang="en-US" sz="1600">
                        <a:effectLst/>
                      </a:endParaRPr>
                    </a:p>
                    <a:p>
                      <a:pPr marL="0" marR="0" algn="ctr">
                        <a:spcBef>
                          <a:spcPts val="0"/>
                        </a:spcBef>
                        <a:spcAft>
                          <a:spcPts val="0"/>
                        </a:spcAft>
                      </a:pPr>
                      <a:r>
                        <a:rPr lang="en-GB" sz="1600">
                          <a:effectLst/>
                        </a:rPr>
                        <a:t>Audited (‘R)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rPr>
                        <a:t>2013 / 2014</a:t>
                      </a:r>
                      <a:endParaRPr lang="en-US" sz="1600">
                        <a:effectLst/>
                      </a:endParaRPr>
                    </a:p>
                    <a:p>
                      <a:pPr marL="0" marR="0" algn="ctr">
                        <a:spcBef>
                          <a:spcPts val="0"/>
                        </a:spcBef>
                        <a:spcAft>
                          <a:spcPts val="0"/>
                        </a:spcAft>
                      </a:pPr>
                      <a:r>
                        <a:rPr lang="en-GB" sz="1600">
                          <a:effectLst/>
                        </a:rPr>
                        <a:t>Audited (‘R)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rPr>
                        <a:t>2014 / 2015</a:t>
                      </a:r>
                      <a:endParaRPr lang="en-US" sz="1600" dirty="0">
                        <a:effectLst/>
                      </a:endParaRPr>
                    </a:p>
                    <a:p>
                      <a:pPr marL="0" marR="0" algn="ctr">
                        <a:spcBef>
                          <a:spcPts val="0"/>
                        </a:spcBef>
                        <a:spcAft>
                          <a:spcPts val="0"/>
                        </a:spcAft>
                      </a:pPr>
                      <a:r>
                        <a:rPr lang="en-GB" sz="1600" dirty="0" smtClean="0">
                          <a:effectLst/>
                        </a:rPr>
                        <a:t>Audited </a:t>
                      </a:r>
                      <a:r>
                        <a:rPr lang="en-GB" sz="1600" dirty="0">
                          <a:effectLst/>
                        </a:rPr>
                        <a:t>(‘R)</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rPr>
                        <a:t>2015 / 2016</a:t>
                      </a:r>
                      <a:endParaRPr lang="en-US" sz="1600" dirty="0">
                        <a:effectLst/>
                      </a:endParaRPr>
                    </a:p>
                    <a:p>
                      <a:pPr marL="0" marR="0" algn="ctr">
                        <a:spcBef>
                          <a:spcPts val="0"/>
                        </a:spcBef>
                        <a:spcAft>
                          <a:spcPts val="0"/>
                        </a:spcAft>
                      </a:pPr>
                      <a:r>
                        <a:rPr lang="en-GB" sz="1600" dirty="0">
                          <a:effectLst/>
                        </a:rPr>
                        <a:t>Budgeted (‘R)</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a:effectLst/>
                        </a:rPr>
                        <a:t>Allocation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R374 722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R385 843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R392 710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R408 237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R409</a:t>
                      </a:r>
                      <a:r>
                        <a:rPr lang="en-GB" sz="1600" dirty="0">
                          <a:effectLst/>
                        </a:rPr>
                        <a:t> 789 </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a:effectLst/>
                        </a:rPr>
                        <a:t>Employee costs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R150 607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R162 258</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R168 456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R176 476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R209 615</a:t>
                      </a:r>
                      <a:r>
                        <a:rPr lang="en-GB" sz="1600" baseline="0" dirty="0" smtClean="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a:effectLst/>
                        </a:rPr>
                        <a:t>Percentage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b="1" dirty="0">
                          <a:effectLst/>
                        </a:rPr>
                        <a:t>40%</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b="1" dirty="0">
                          <a:effectLst/>
                        </a:rPr>
                        <a:t>42%</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b="1" dirty="0">
                          <a:effectLst/>
                        </a:rPr>
                        <a:t>43%</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b="1" dirty="0">
                          <a:effectLst/>
                        </a:rPr>
                        <a:t>43%</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b="1" dirty="0" smtClean="0">
                          <a:effectLst/>
                        </a:rPr>
                        <a:t>51%</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19636185"/>
              </p:ext>
            </p:extLst>
          </p:nvPr>
        </p:nvGraphicFramePr>
        <p:xfrm>
          <a:off x="271536" y="3572841"/>
          <a:ext cx="6974838" cy="2597085"/>
        </p:xfrm>
        <a:graphic>
          <a:graphicData uri="http://schemas.openxmlformats.org/drawingml/2006/table">
            <a:tbl>
              <a:tblPr firstRow="1" firstCol="1" bandRow="1">
                <a:tableStyleId>{69012ECD-51FC-41F1-AA8D-1B2483CD663E}</a:tableStyleId>
              </a:tblPr>
              <a:tblGrid>
                <a:gridCol w="2328059"/>
                <a:gridCol w="2248517"/>
                <a:gridCol w="2398262"/>
              </a:tblGrid>
              <a:tr h="1038834">
                <a:tc>
                  <a:txBody>
                    <a:bodyPr/>
                    <a:lstStyle/>
                    <a:p>
                      <a:pPr marL="0" marR="0" algn="ctr">
                        <a:spcBef>
                          <a:spcPts val="0"/>
                        </a:spcBef>
                        <a:spcAft>
                          <a:spcPts val="0"/>
                        </a:spcAft>
                      </a:pPr>
                      <a:r>
                        <a:rPr lang="en-GB" sz="1600" dirty="0">
                          <a:effectLst/>
                        </a:rPr>
                        <a:t/>
                      </a:r>
                      <a:br>
                        <a:rPr lang="en-GB" sz="1600" dirty="0">
                          <a:effectLst/>
                        </a:rPr>
                      </a:br>
                      <a:r>
                        <a:rPr lang="en-GB"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smtClean="0">
                        <a:effectLst/>
                      </a:endParaRPr>
                    </a:p>
                    <a:p>
                      <a:pPr marL="0" marR="0" algn="ctr" defTabSz="457200" rtl="0" eaLnBrk="1" latinLnBrk="0" hangingPunct="1">
                        <a:spcBef>
                          <a:spcPts val="0"/>
                        </a:spcBef>
                        <a:spcAft>
                          <a:spcPts val="0"/>
                        </a:spcAft>
                      </a:pPr>
                      <a:r>
                        <a:rPr lang="en-US" sz="1600" kern="1200" dirty="0" smtClean="0">
                          <a:effectLst/>
                        </a:rPr>
                        <a:t>Projected</a:t>
                      </a:r>
                    </a:p>
                    <a:p>
                      <a:pPr marL="0" marR="0" algn="ctr" defTabSz="457200" rtl="0" eaLnBrk="1" latinLnBrk="0" hangingPunct="1">
                        <a:spcBef>
                          <a:spcPts val="0"/>
                        </a:spcBef>
                        <a:spcAft>
                          <a:spcPts val="0"/>
                        </a:spcAft>
                      </a:pPr>
                      <a:r>
                        <a:rPr lang="en-US" sz="1600" kern="1200" dirty="0" smtClean="0">
                          <a:effectLst/>
                        </a:rPr>
                        <a:t>2016 / 2017</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smtClean="0">
                        <a:effectLst/>
                      </a:endParaRPr>
                    </a:p>
                    <a:p>
                      <a:pPr marL="0" marR="0" algn="ctr" defTabSz="457200" rtl="0" eaLnBrk="1" latinLnBrk="0" hangingPunct="1">
                        <a:spcBef>
                          <a:spcPts val="0"/>
                        </a:spcBef>
                        <a:spcAft>
                          <a:spcPts val="0"/>
                        </a:spcAft>
                      </a:pPr>
                      <a:r>
                        <a:rPr lang="en-US" sz="1600" kern="1200" dirty="0" smtClean="0">
                          <a:effectLst/>
                        </a:rPr>
                        <a:t>Projected</a:t>
                      </a:r>
                    </a:p>
                    <a:p>
                      <a:pPr marL="0" marR="0" algn="ctr" defTabSz="457200" rtl="0" eaLnBrk="1" latinLnBrk="0" hangingPunct="1">
                        <a:spcBef>
                          <a:spcPts val="0"/>
                        </a:spcBef>
                        <a:spcAft>
                          <a:spcPts val="0"/>
                        </a:spcAft>
                      </a:pPr>
                      <a:r>
                        <a:rPr lang="en-US" sz="1600" kern="1200" baseline="0" dirty="0" smtClean="0">
                          <a:effectLst/>
                        </a:rPr>
                        <a:t> 2017 </a:t>
                      </a:r>
                      <a:r>
                        <a:rPr lang="en-US" sz="1600" kern="1200" dirty="0" smtClean="0">
                          <a:effectLst/>
                        </a:rPr>
                        <a:t>/ 2018</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dirty="0" smtClean="0">
                          <a:effectLst/>
                        </a:rPr>
                        <a:t>Allocation</a:t>
                      </a:r>
                    </a:p>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R405 766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R437 178</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dirty="0">
                          <a:effectLst/>
                        </a:rPr>
                        <a:t>Employee </a:t>
                      </a:r>
                      <a:r>
                        <a:rPr lang="en-GB" sz="1600" dirty="0" smtClean="0">
                          <a:effectLst/>
                        </a:rPr>
                        <a:t>costs</a:t>
                      </a:r>
                    </a:p>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latin typeface="+mn-lt"/>
                          <a:ea typeface="+mn-ea"/>
                        </a:rPr>
                        <a:t>R145</a:t>
                      </a:r>
                      <a:r>
                        <a:rPr lang="en-GB" sz="1600" baseline="0" dirty="0" smtClean="0">
                          <a:effectLst/>
                          <a:latin typeface="+mn-lt"/>
                          <a:ea typeface="+mn-ea"/>
                        </a:rPr>
                        <a:t> 000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R153 700</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9417">
                <a:tc>
                  <a:txBody>
                    <a:bodyPr/>
                    <a:lstStyle/>
                    <a:p>
                      <a:pPr marL="0" marR="0" algn="just">
                        <a:spcBef>
                          <a:spcPts val="0"/>
                        </a:spcBef>
                        <a:spcAft>
                          <a:spcPts val="0"/>
                        </a:spcAft>
                      </a:pPr>
                      <a:r>
                        <a:rPr lang="en-GB" sz="1600">
                          <a:effectLst/>
                        </a:rPr>
                        <a:t>Percentage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35%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smtClean="0">
                          <a:effectLst/>
                        </a:rPr>
                        <a:t>35%</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62193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smtClean="0"/>
              <a:t>Legislative context</a:t>
            </a:r>
            <a:endParaRPr lang="en-US" dirty="0"/>
          </a:p>
        </p:txBody>
      </p:sp>
      <p:sp>
        <p:nvSpPr>
          <p:cNvPr id="4" name="Slide Number Placeholder 3"/>
          <p:cNvSpPr>
            <a:spLocks noGrp="1"/>
          </p:cNvSpPr>
          <p:nvPr>
            <p:ph type="sldNum" sz="quarter" idx="10"/>
          </p:nvPr>
        </p:nvSpPr>
        <p:spPr/>
        <p:txBody>
          <a:bodyPr/>
          <a:lstStyle/>
          <a:p>
            <a:fld id="{E74EB992-C5F4-4C48-9B4B-70D14F16309E}" type="slidenum">
              <a:rPr lang="en-GB" smtClean="0"/>
              <a:pPr/>
              <a:t>27</a:t>
            </a:fld>
            <a:endParaRPr lang="en-GB" dirty="0"/>
          </a:p>
        </p:txBody>
      </p:sp>
    </p:spTree>
    <p:extLst>
      <p:ext uri="{BB962C8B-B14F-4D97-AF65-F5344CB8AC3E}">
        <p14:creationId xmlns:p14="http://schemas.microsoft.com/office/powerpoint/2010/main" xmlns="" val="3814026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context</a:t>
            </a:r>
            <a:endParaRPr lang="en-US" dirty="0"/>
          </a:p>
        </p:txBody>
      </p:sp>
      <p:sp>
        <p:nvSpPr>
          <p:cNvPr id="3" name="Content Placeholder 2"/>
          <p:cNvSpPr>
            <a:spLocks noGrp="1"/>
          </p:cNvSpPr>
          <p:nvPr>
            <p:ph idx="1"/>
          </p:nvPr>
        </p:nvSpPr>
        <p:spPr>
          <a:xfrm>
            <a:off x="875499" y="1216561"/>
            <a:ext cx="7789863" cy="5116785"/>
          </a:xfrm>
        </p:spPr>
        <p:txBody>
          <a:bodyPr/>
          <a:lstStyle/>
          <a:p>
            <a:pPr marL="0" indent="0"/>
            <a:r>
              <a:rPr lang="en-US" sz="1750" b="1" dirty="0" smtClean="0">
                <a:latin typeface="Calibri" panose="020F0502020204030204" pitchFamily="34" charset="0"/>
              </a:rPr>
              <a:t>The NYDA Act amendment process is being undertaken by the Youth Desk in DPME. </a:t>
            </a:r>
            <a:r>
              <a:rPr lang="en-US" sz="1750" i="1" dirty="0" smtClean="0">
                <a:latin typeface="Calibri" panose="020F0502020204030204" pitchFamily="34" charset="0"/>
              </a:rPr>
              <a:t>The following processes have been undertaken to date:</a:t>
            </a:r>
          </a:p>
          <a:p>
            <a:pPr>
              <a:buFont typeface="Arial" panose="020B0604020202020204" pitchFamily="34" charset="0"/>
              <a:buChar char="•"/>
            </a:pPr>
            <a:r>
              <a:rPr lang="en-US" sz="1750" dirty="0" smtClean="0">
                <a:latin typeface="Calibri" panose="020F0502020204030204" pitchFamily="34" charset="0"/>
              </a:rPr>
              <a:t>A technical committee has been appointed comprising of:</a:t>
            </a:r>
          </a:p>
          <a:p>
            <a:pPr>
              <a:buFont typeface="Arial" panose="020B0604020202020204" pitchFamily="34" charset="0"/>
              <a:buChar char="•"/>
            </a:pPr>
            <a:r>
              <a:rPr lang="en-US" sz="1750" dirty="0" smtClean="0">
                <a:latin typeface="Calibri" panose="020F0502020204030204" pitchFamily="34" charset="0"/>
              </a:rPr>
              <a:t>NYDA, DPME, Presidency, DPSA, COGTA, National Treasury</a:t>
            </a:r>
          </a:p>
          <a:p>
            <a:pPr>
              <a:buFont typeface="Arial" panose="020B0604020202020204" pitchFamily="34" charset="0"/>
              <a:buChar char="•"/>
            </a:pPr>
            <a:r>
              <a:rPr lang="en-US" sz="1750" dirty="0" smtClean="0">
                <a:latin typeface="Calibri" panose="020F0502020204030204" pitchFamily="34" charset="0"/>
              </a:rPr>
              <a:t>Four versions of the bill have been proposed and submitted to the State Law Advisors. In the proposed changes the function of research and policy is transferred from NYDA to Youth Desk in DPME. The gap identified is that the current Act does have sufficient youth development presence in provinces and therefore limits the reach of the NYDA. </a:t>
            </a:r>
          </a:p>
          <a:p>
            <a:pPr>
              <a:buFont typeface="Arial" panose="020B0604020202020204" pitchFamily="34" charset="0"/>
              <a:buChar char="•"/>
            </a:pPr>
            <a:r>
              <a:rPr lang="en-US" sz="1750" dirty="0" smtClean="0">
                <a:latin typeface="Calibri" panose="020F0502020204030204" pitchFamily="34" charset="0"/>
              </a:rPr>
              <a:t>Technical Committee is analyzing the differential provincial models that are being proposed for youth development. Section 18 of Bill is the area of focus for the provincial model. </a:t>
            </a:r>
          </a:p>
          <a:p>
            <a:pPr>
              <a:buFont typeface="Arial" panose="020B0604020202020204" pitchFamily="34" charset="0"/>
              <a:buChar char="•"/>
            </a:pPr>
            <a:r>
              <a:rPr lang="en-US" sz="1750" dirty="0" smtClean="0">
                <a:latin typeface="Calibri" panose="020F0502020204030204" pitchFamily="34" charset="0"/>
              </a:rPr>
              <a:t>Consultations with National Treasury in respect of the funding of the provincial models proposed. </a:t>
            </a:r>
          </a:p>
          <a:p>
            <a:pPr>
              <a:buFont typeface="Arial" panose="020B0604020202020204" pitchFamily="34" charset="0"/>
              <a:buChar char="•"/>
            </a:pPr>
            <a:r>
              <a:rPr lang="en-US" sz="1750" dirty="0" smtClean="0">
                <a:latin typeface="Calibri" panose="020F0502020204030204" pitchFamily="34" charset="0"/>
              </a:rPr>
              <a:t>Final proposed bill to be presented to the Deputy Minister in the next two weeks. </a:t>
            </a:r>
          </a:p>
          <a:p>
            <a:pPr marL="0" indent="0"/>
            <a:r>
              <a:rPr lang="en-US" sz="1750" i="1" dirty="0" smtClean="0">
                <a:latin typeface="Calibri" panose="020F0502020204030204" pitchFamily="34" charset="0"/>
              </a:rPr>
              <a:t>Roadmap from there onwards is the following:</a:t>
            </a:r>
          </a:p>
          <a:p>
            <a:pPr>
              <a:buFont typeface="Arial" panose="020B0604020202020204" pitchFamily="34" charset="0"/>
              <a:buChar char="•"/>
            </a:pPr>
            <a:r>
              <a:rPr lang="en-US" sz="1750" dirty="0" smtClean="0">
                <a:latin typeface="Calibri" panose="020F0502020204030204" pitchFamily="34" charset="0"/>
              </a:rPr>
              <a:t>Consultations with provinces</a:t>
            </a:r>
          </a:p>
          <a:p>
            <a:pPr>
              <a:buFont typeface="Arial" panose="020B0604020202020204" pitchFamily="34" charset="0"/>
              <a:buChar char="•"/>
            </a:pPr>
            <a:r>
              <a:rPr lang="en-US" sz="1750" dirty="0" smtClean="0">
                <a:latin typeface="Calibri" panose="020F0502020204030204" pitchFamily="34" charset="0"/>
              </a:rPr>
              <a:t>Presentation to Cabinet</a:t>
            </a:r>
          </a:p>
          <a:p>
            <a:pPr>
              <a:buFont typeface="Arial" panose="020B0604020202020204" pitchFamily="34" charset="0"/>
              <a:buChar char="•"/>
            </a:pPr>
            <a:r>
              <a:rPr lang="en-US" sz="1750" dirty="0" smtClean="0">
                <a:latin typeface="Calibri" panose="020F0502020204030204" pitchFamily="34" charset="0"/>
              </a:rPr>
              <a:t>Tabling in Parliament</a:t>
            </a:r>
            <a:endParaRPr lang="en-US" sz="175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F816FE8-A868-4E71-8BE1-E255B120B605}" type="slidenum">
              <a:rPr lang="en-GB" smtClean="0"/>
              <a:pPr/>
              <a:t>28</a:t>
            </a:fld>
            <a:endParaRPr lang="en-GB" dirty="0"/>
          </a:p>
        </p:txBody>
      </p:sp>
    </p:spTree>
    <p:extLst>
      <p:ext uri="{BB962C8B-B14F-4D97-AF65-F5344CB8AC3E}">
        <p14:creationId xmlns:p14="http://schemas.microsoft.com/office/powerpoint/2010/main" xmlns="" val="59281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15553"/>
          </a:xfrm>
        </p:spPr>
        <p:txBody>
          <a:bodyPr/>
          <a:lstStyle/>
          <a:p>
            <a:r>
              <a:rPr lang="en-US" dirty="0" smtClean="0"/>
              <a:t>Introductory video</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2</a:t>
            </a:fld>
            <a:endParaRPr lang="en-GB" altLang="en-US" dirty="0"/>
          </a:p>
        </p:txBody>
      </p:sp>
    </p:spTree>
    <p:extLst>
      <p:ext uri="{BB962C8B-B14F-4D97-AF65-F5344CB8AC3E}">
        <p14:creationId xmlns:p14="http://schemas.microsoft.com/office/powerpoint/2010/main" xmlns="" val="1368757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context continued</a:t>
            </a:r>
            <a:endParaRPr lang="en-US" dirty="0"/>
          </a:p>
        </p:txBody>
      </p:sp>
      <p:sp>
        <p:nvSpPr>
          <p:cNvPr id="3" name="Content Placeholder 2"/>
          <p:cNvSpPr>
            <a:spLocks noGrp="1"/>
          </p:cNvSpPr>
          <p:nvPr>
            <p:ph idx="1"/>
          </p:nvPr>
        </p:nvSpPr>
        <p:spPr>
          <a:xfrm>
            <a:off x="977901" y="1190210"/>
            <a:ext cx="7789863" cy="3077766"/>
          </a:xfrm>
        </p:spPr>
        <p:txBody>
          <a:bodyPr/>
          <a:lstStyle/>
          <a:p>
            <a:pPr>
              <a:buFont typeface="Arial" panose="020B0604020202020204" pitchFamily="34" charset="0"/>
              <a:buChar char="•"/>
            </a:pPr>
            <a:r>
              <a:rPr lang="en-US" sz="2000" dirty="0" smtClean="0">
                <a:latin typeface="Calibri" panose="020F0502020204030204" pitchFamily="34" charset="0"/>
              </a:rPr>
              <a:t>The Integrated Youth Development Strategy and Youth Employment Plan have been crafted and submitted to the Department of Planning, Monitoring and Evaluation. The policy basis for both these documents is the National Youth Policy 2020.</a:t>
            </a:r>
          </a:p>
          <a:p>
            <a:pPr>
              <a:buFont typeface="Arial" panose="020B0604020202020204" pitchFamily="34" charset="0"/>
              <a:buChar char="•"/>
            </a:pPr>
            <a:r>
              <a:rPr lang="en-US" sz="2000" dirty="0" smtClean="0">
                <a:latin typeface="Calibri" panose="020F0502020204030204" pitchFamily="34" charset="0"/>
              </a:rPr>
              <a:t>The consultations with Provinces has already been concluded.</a:t>
            </a:r>
          </a:p>
          <a:p>
            <a:pPr>
              <a:buFont typeface="Arial" panose="020B0604020202020204" pitchFamily="34" charset="0"/>
              <a:buChar char="•"/>
            </a:pPr>
            <a:r>
              <a:rPr lang="en-US" sz="2000" dirty="0" smtClean="0">
                <a:latin typeface="Calibri" panose="020F0502020204030204" pitchFamily="34" charset="0"/>
              </a:rPr>
              <a:t>The documents must be presented to NEDLAC, Government Clusters and finally approved by Cabinet.  </a:t>
            </a:r>
          </a:p>
          <a:p>
            <a:pPr>
              <a:buFont typeface="Arial" panose="020B0604020202020204" pitchFamily="34" charset="0"/>
              <a:buChar char="•"/>
            </a:pPr>
            <a:r>
              <a:rPr lang="en-US" sz="2000" dirty="0" smtClean="0">
                <a:latin typeface="Calibri" panose="020F0502020204030204" pitchFamily="34" charset="0"/>
              </a:rPr>
              <a:t>The National Youth Service Coordination Framework has been crafted and presented to the Deputy Minister. The forthcoming process is for the document to sit before Cabinet. </a:t>
            </a:r>
            <a:endParaRPr lang="en-US" sz="20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F816FE8-A868-4E71-8BE1-E255B120B605}" type="slidenum">
              <a:rPr lang="en-GB" smtClean="0"/>
              <a:pPr/>
              <a:t>29</a:t>
            </a:fld>
            <a:endParaRPr lang="en-GB" dirty="0"/>
          </a:p>
        </p:txBody>
      </p:sp>
    </p:spTree>
    <p:extLst>
      <p:ext uri="{BB962C8B-B14F-4D97-AF65-F5344CB8AC3E}">
        <p14:creationId xmlns:p14="http://schemas.microsoft.com/office/powerpoint/2010/main" xmlns="" val="203451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15553"/>
          </a:xfrm>
        </p:spPr>
        <p:txBody>
          <a:bodyPr/>
          <a:lstStyle/>
          <a:p>
            <a:r>
              <a:rPr lang="en-US" dirty="0" smtClean="0"/>
              <a:t>Audit report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30</a:t>
            </a:fld>
            <a:endParaRPr lang="en-GB" altLang="en-US" dirty="0"/>
          </a:p>
        </p:txBody>
      </p:sp>
    </p:spTree>
    <p:extLst>
      <p:ext uri="{BB962C8B-B14F-4D97-AF65-F5344CB8AC3E}">
        <p14:creationId xmlns:p14="http://schemas.microsoft.com/office/powerpoint/2010/main" xmlns="" val="123352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REPORT</a:t>
            </a:r>
            <a:endParaRPr lang="en-US" dirty="0"/>
          </a:p>
        </p:txBody>
      </p:sp>
      <p:sp>
        <p:nvSpPr>
          <p:cNvPr id="3" name="Content Placeholder 2"/>
          <p:cNvSpPr>
            <a:spLocks noGrp="1"/>
          </p:cNvSpPr>
          <p:nvPr>
            <p:ph idx="1"/>
          </p:nvPr>
        </p:nvSpPr>
        <p:spPr>
          <a:xfrm>
            <a:off x="589168" y="948915"/>
            <a:ext cx="7789862" cy="3693319"/>
          </a:xfrm>
        </p:spPr>
        <p:txBody>
          <a:bodyPr/>
          <a:lstStyle/>
          <a:p>
            <a:pPr marL="0" indent="0">
              <a:buNone/>
            </a:pPr>
            <a:r>
              <a:rPr lang="en-US" sz="2000" b="1" dirty="0" smtClean="0"/>
              <a:t>Second successive clean audit report for the NYDA. </a:t>
            </a:r>
          </a:p>
          <a:p>
            <a:pPr marL="0" indent="0">
              <a:buNone/>
            </a:pPr>
            <a:endParaRPr lang="en-US" sz="2000" dirty="0" smtClean="0"/>
          </a:p>
          <a:p>
            <a:pPr marL="0" indent="0">
              <a:buNone/>
            </a:pPr>
            <a:r>
              <a:rPr lang="en-US" sz="2000" dirty="0" smtClean="0"/>
              <a:t>“Clean” represents:</a:t>
            </a:r>
          </a:p>
          <a:p>
            <a:r>
              <a:rPr lang="en-US" sz="2000" dirty="0" smtClean="0"/>
              <a:t>Unqualified opinion on the annual financial statements.</a:t>
            </a:r>
          </a:p>
          <a:p>
            <a:r>
              <a:rPr lang="en-US" sz="2000" dirty="0" smtClean="0"/>
              <a:t>Unqualified opinion on the annual performance report.</a:t>
            </a:r>
          </a:p>
          <a:p>
            <a:r>
              <a:rPr lang="en-US" sz="2000" dirty="0" smtClean="0"/>
              <a:t>No material findings in terms of compliance with laws and regulations.</a:t>
            </a:r>
          </a:p>
          <a:p>
            <a:r>
              <a:rPr lang="en-US" sz="2000" dirty="0" smtClean="0"/>
              <a:t>No material deficiencies in terms of the areas of governance, leadership and financial and performance management.</a:t>
            </a:r>
          </a:p>
          <a:p>
            <a:pPr marL="0" indent="0">
              <a:buNone/>
            </a:pPr>
            <a:endParaRPr lang="en-US" sz="2000" dirty="0" smtClean="0"/>
          </a:p>
          <a:p>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31</a:t>
            </a:fld>
            <a:endParaRPr lang="en-GB" altLang="en-US" dirty="0"/>
          </a:p>
        </p:txBody>
      </p:sp>
    </p:spTree>
    <p:extLst>
      <p:ext uri="{BB962C8B-B14F-4D97-AF65-F5344CB8AC3E}">
        <p14:creationId xmlns:p14="http://schemas.microsoft.com/office/powerpoint/2010/main" xmlns="" val="108513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32</a:t>
            </a:fld>
            <a:endParaRPr lang="en-GB" alt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7697" y="1079368"/>
            <a:ext cx="6561056" cy="4920792"/>
          </a:xfrm>
          <a:prstGeom prst="rect">
            <a:avLst/>
          </a:prstGeom>
        </p:spPr>
      </p:pic>
    </p:spTree>
    <p:extLst>
      <p:ext uri="{BB962C8B-B14F-4D97-AF65-F5344CB8AC3E}">
        <p14:creationId xmlns:p14="http://schemas.microsoft.com/office/powerpoint/2010/main" xmlns="" val="14706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ANALYSIS</a:t>
            </a:r>
            <a:endParaRPr lang="en-US" dirty="0"/>
          </a:p>
        </p:txBody>
      </p:sp>
      <p:sp>
        <p:nvSpPr>
          <p:cNvPr id="3" name="Content Placeholder 2"/>
          <p:cNvSpPr>
            <a:spLocks noGrp="1"/>
          </p:cNvSpPr>
          <p:nvPr>
            <p:ph idx="1"/>
          </p:nvPr>
        </p:nvSpPr>
        <p:spPr>
          <a:xfrm>
            <a:off x="481013" y="1047238"/>
            <a:ext cx="7789862" cy="5539978"/>
          </a:xfrm>
        </p:spPr>
        <p:txBody>
          <a:bodyPr/>
          <a:lstStyle/>
          <a:p>
            <a:r>
              <a:rPr lang="en-US" sz="2000" dirty="0" smtClean="0"/>
              <a:t>The NYDA has achieved its second clean audit opinion from the Auditor General of South Africa.</a:t>
            </a:r>
          </a:p>
          <a:p>
            <a:endParaRPr lang="en-US" sz="2000" dirty="0" smtClean="0"/>
          </a:p>
          <a:p>
            <a:r>
              <a:rPr lang="en-US" sz="2000" dirty="0" smtClean="0"/>
              <a:t>The NYDA has achieved its highest performance in history of 96% achievement of all Key Performance Indicators approved by Parliament.</a:t>
            </a:r>
          </a:p>
          <a:p>
            <a:endParaRPr lang="en-US" sz="2000" dirty="0"/>
          </a:p>
          <a:p>
            <a:r>
              <a:rPr lang="en-US" sz="2000" dirty="0" smtClean="0"/>
              <a:t>The NYDA successfully concluded its organizational realignment and culture change </a:t>
            </a:r>
            <a:r>
              <a:rPr lang="en-US" sz="2000" dirty="0" err="1" smtClean="0"/>
              <a:t>programme</a:t>
            </a:r>
            <a:r>
              <a:rPr lang="en-US" sz="2000" dirty="0" smtClean="0"/>
              <a:t> resulting in a reduction of 92 positions and the overall monetary reduction of the salary bill by 25%.</a:t>
            </a:r>
          </a:p>
          <a:p>
            <a:endParaRPr lang="en-US" sz="2000" dirty="0"/>
          </a:p>
          <a:p>
            <a:r>
              <a:rPr lang="en-US" sz="2000" dirty="0" smtClean="0"/>
              <a:t>Progress has been made in respect of legislative developments with the development of the Youth Employment Plan, Integrated Youth Development Strategy, National Youth Service Coordination Framework and amendment of NYDA Act. </a:t>
            </a:r>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3</a:t>
            </a:fld>
            <a:endParaRPr lang="en-GB" altLang="en-US" dirty="0"/>
          </a:p>
        </p:txBody>
      </p:sp>
    </p:spTree>
    <p:extLst>
      <p:ext uri="{BB962C8B-B14F-4D97-AF65-F5344CB8AC3E}">
        <p14:creationId xmlns:p14="http://schemas.microsoft.com/office/powerpoint/2010/main" xmlns="" val="419510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06" y="3878998"/>
            <a:ext cx="7772400" cy="1846659"/>
          </a:xfrm>
        </p:spPr>
        <p:txBody>
          <a:bodyPr/>
          <a:lstStyle/>
          <a:p>
            <a:r>
              <a:rPr lang="en-US" dirty="0" smtClean="0"/>
              <a:t>PERFORMANCE AGAINST PREDETERMINED OBJECTIVES</a:t>
            </a:r>
            <a:endParaRPr lang="en-US" dirty="0"/>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4</a:t>
            </a:fld>
            <a:endParaRPr lang="en-GB" altLang="en-US" dirty="0"/>
          </a:p>
        </p:txBody>
      </p:sp>
    </p:spTree>
    <p:extLst>
      <p:ext uri="{BB962C8B-B14F-4D97-AF65-F5344CB8AC3E}">
        <p14:creationId xmlns:p14="http://schemas.microsoft.com/office/powerpoint/2010/main" xmlns="" val="166170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PROGRAMMATIC AREAS</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5</a:t>
            </a:fld>
            <a:endParaRPr lang="en-GB" altLang="en-US" dirty="0"/>
          </a:p>
        </p:txBody>
      </p:sp>
      <p:graphicFrame>
        <p:nvGraphicFramePr>
          <p:cNvPr id="4" name="Table 3"/>
          <p:cNvGraphicFramePr>
            <a:graphicFrameLocks noGrp="1"/>
          </p:cNvGraphicFramePr>
          <p:nvPr>
            <p:extLst/>
          </p:nvPr>
        </p:nvGraphicFramePr>
        <p:xfrm>
          <a:off x="349040" y="757903"/>
          <a:ext cx="7978882" cy="4973320"/>
        </p:xfrm>
        <a:graphic>
          <a:graphicData uri="http://schemas.openxmlformats.org/drawingml/2006/table">
            <a:tbl>
              <a:tblPr firstRow="1" bandRow="1">
                <a:tableStyleId>{125E5076-3810-47DD-B79F-674D7AD40C01}</a:tableStyleId>
              </a:tblPr>
              <a:tblGrid>
                <a:gridCol w="3121747"/>
                <a:gridCol w="4857135"/>
              </a:tblGrid>
              <a:tr h="370840">
                <a:tc>
                  <a:txBody>
                    <a:bodyPr/>
                    <a:lstStyle/>
                    <a:p>
                      <a:pPr algn="ctr"/>
                      <a:r>
                        <a:rPr lang="en-US" sz="1600" dirty="0" smtClean="0">
                          <a:latin typeface="+mn-lt"/>
                        </a:rPr>
                        <a:t>Key Programmatic Area</a:t>
                      </a:r>
                      <a:endParaRPr lang="en-US" sz="1600" dirty="0">
                        <a:latin typeface="+mn-lt"/>
                      </a:endParaRPr>
                    </a:p>
                  </a:txBody>
                  <a:tcPr/>
                </a:tc>
                <a:tc>
                  <a:txBody>
                    <a:bodyPr/>
                    <a:lstStyle/>
                    <a:p>
                      <a:pPr algn="ctr"/>
                      <a:r>
                        <a:rPr lang="en-US" sz="1600" dirty="0" smtClean="0">
                          <a:latin typeface="+mn-lt"/>
                        </a:rPr>
                        <a:t>Description </a:t>
                      </a:r>
                      <a:endParaRPr lang="en-US" sz="1600" dirty="0">
                        <a:latin typeface="+mn-lt"/>
                      </a:endParaRPr>
                    </a:p>
                  </a:txBody>
                  <a:tcPr/>
                </a:tc>
              </a:tr>
              <a:tr h="370840">
                <a:tc>
                  <a:txBody>
                    <a:bodyPr/>
                    <a:lstStyle/>
                    <a:p>
                      <a:r>
                        <a:rPr lang="en-US" sz="1600" dirty="0" smtClean="0">
                          <a:latin typeface="+mn-lt"/>
                        </a:rPr>
                        <a:t>Economic Participation</a:t>
                      </a:r>
                      <a:endParaRPr lang="en-US" sz="1600" dirty="0">
                        <a:latin typeface="+mn-lt"/>
                      </a:endParaRPr>
                    </a:p>
                  </a:txBody>
                  <a:tcPr/>
                </a:tc>
                <a:tc>
                  <a:txBody>
                    <a:bodyPr/>
                    <a:lstStyle/>
                    <a:p>
                      <a:r>
                        <a:rPr lang="en-ZA" sz="1600" i="1" dirty="0" smtClean="0">
                          <a:solidFill>
                            <a:schemeClr val="bg1"/>
                          </a:solidFill>
                          <a:latin typeface="+mn-lt"/>
                        </a:rPr>
                        <a:t>To enhance the participation of young people in the economy through targeted and integrated programmes.</a:t>
                      </a:r>
                    </a:p>
                  </a:txBody>
                  <a:tcPr/>
                </a:tc>
              </a:tr>
              <a:tr h="370840">
                <a:tc>
                  <a:txBody>
                    <a:bodyPr/>
                    <a:lstStyle/>
                    <a:p>
                      <a:r>
                        <a:rPr lang="en-US" sz="1600" dirty="0" smtClean="0">
                          <a:latin typeface="+mn-lt"/>
                        </a:rPr>
                        <a:t>Education &amp; Skills Development</a:t>
                      </a:r>
                      <a:endParaRPr lang="en-US" sz="16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1" u="none" strike="noStrike" cap="none" normalizeH="0" baseline="0" dirty="0" smtClean="0">
                          <a:ln>
                            <a:noFill/>
                          </a:ln>
                          <a:solidFill>
                            <a:schemeClr val="bg1"/>
                          </a:solidFill>
                          <a:effectLst/>
                          <a:latin typeface="+mn-lt"/>
                          <a:ea typeface="ＭＳ Ｐゴシック" charset="-128"/>
                        </a:rPr>
                        <a:t>To promote, facilitate and provide  education &amp; training opportunities to young people to enhance their socio-economic wellbeing.</a:t>
                      </a:r>
                      <a:endParaRPr kumimoji="0" lang="en-ZA" sz="1600" b="0" i="1" u="none" strike="noStrike" cap="none" normalizeH="0" baseline="0" dirty="0" smtClean="0">
                        <a:ln>
                          <a:noFill/>
                        </a:ln>
                        <a:solidFill>
                          <a:schemeClr val="bg1"/>
                        </a:solidFill>
                        <a:effectLst/>
                        <a:latin typeface="+mn-lt"/>
                        <a:ea typeface="ＭＳ Ｐゴシック" charset="-128"/>
                        <a:cs typeface="Times New Roman" pitchFamily="18" charset="0"/>
                      </a:endParaRPr>
                    </a:p>
                  </a:txBody>
                  <a:tcPr/>
                </a:tc>
              </a:tr>
              <a:tr h="370840">
                <a:tc>
                  <a:txBody>
                    <a:bodyPr/>
                    <a:lstStyle/>
                    <a:p>
                      <a:r>
                        <a:rPr lang="en-US" sz="1600" dirty="0" smtClean="0">
                          <a:latin typeface="+mn-lt"/>
                        </a:rPr>
                        <a:t>Health</a:t>
                      </a:r>
                      <a:r>
                        <a:rPr lang="en-US" sz="1600" baseline="0" dirty="0" smtClean="0">
                          <a:latin typeface="+mn-lt"/>
                        </a:rPr>
                        <a:t> &amp; Wellbeing</a:t>
                      </a:r>
                      <a:endParaRPr lang="en-US" sz="16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1" u="none" strike="noStrike" cap="none" normalizeH="0" baseline="0" dirty="0" smtClean="0">
                          <a:ln>
                            <a:noFill/>
                          </a:ln>
                          <a:solidFill>
                            <a:schemeClr val="bg1"/>
                          </a:solidFill>
                          <a:effectLst/>
                          <a:latin typeface="+mn-lt"/>
                          <a:ea typeface="ＭＳ Ｐゴシック" charset="-128"/>
                          <a:cs typeface="Times New Roman" pitchFamily="18" charset="0"/>
                        </a:rPr>
                        <a:t>To improve the health and wellbeing of young people to allow them to productively lead fulfilling socio-economic lives associated with a responsible and sustainable nation.</a:t>
                      </a:r>
                    </a:p>
                  </a:txBody>
                  <a:tcPr/>
                </a:tc>
              </a:tr>
              <a:tr h="370840">
                <a:tc>
                  <a:txBody>
                    <a:bodyPr/>
                    <a:lstStyle/>
                    <a:p>
                      <a:r>
                        <a:rPr lang="en-US" sz="1600" dirty="0" smtClean="0">
                          <a:latin typeface="+mn-lt"/>
                        </a:rPr>
                        <a:t>Research and Policy</a:t>
                      </a:r>
                      <a:endParaRPr lang="en-US" sz="16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1" u="none" strike="noStrike" cap="none" normalizeH="0" baseline="0" dirty="0" smtClean="0">
                          <a:ln>
                            <a:noFill/>
                          </a:ln>
                          <a:solidFill>
                            <a:schemeClr val="bg1"/>
                          </a:solidFill>
                          <a:effectLst/>
                          <a:latin typeface="+mn-lt"/>
                          <a:ea typeface="ＭＳ Ｐゴシック" charset="-128"/>
                        </a:rPr>
                        <a:t>To Develop a body of knowledge and best practice in the youth development sector to inform and influence policy development, planning and implementation.</a:t>
                      </a:r>
                      <a:endParaRPr kumimoji="0" lang="en-ZA" sz="1600" b="0" i="1" u="none" strike="noStrike" cap="none" normalizeH="0" baseline="0" dirty="0" smtClean="0">
                        <a:ln>
                          <a:noFill/>
                        </a:ln>
                        <a:solidFill>
                          <a:schemeClr val="bg1"/>
                        </a:solidFill>
                        <a:effectLst/>
                        <a:latin typeface="+mn-lt"/>
                        <a:ea typeface="ＭＳ Ｐゴシック" charset="-128"/>
                        <a:cs typeface="Times New Roman" pitchFamily="18" charset="0"/>
                      </a:endParaRPr>
                    </a:p>
                  </a:txBody>
                  <a:tcPr/>
                </a:tc>
              </a:tr>
              <a:tr h="370840">
                <a:tc>
                  <a:txBody>
                    <a:bodyPr/>
                    <a:lstStyle/>
                    <a:p>
                      <a:r>
                        <a:rPr lang="en-US" sz="1600" dirty="0" smtClean="0">
                          <a:latin typeface="+mn-lt"/>
                        </a:rPr>
                        <a:t>Governance</a:t>
                      </a:r>
                      <a:endParaRPr lang="en-US" sz="16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1" u="none" strike="noStrike" cap="none" normalizeH="0" baseline="0" dirty="0" smtClean="0">
                          <a:ln>
                            <a:noFill/>
                          </a:ln>
                          <a:solidFill>
                            <a:schemeClr val="bg1"/>
                          </a:solidFill>
                          <a:effectLst/>
                          <a:latin typeface="+mn-lt"/>
                          <a:ea typeface="ＭＳ Ｐゴシック" charset="-128"/>
                        </a:rPr>
                        <a:t>Ensures that NYDA operations comply with applicable legislation and regulations governing a schedule 3A institution.</a:t>
                      </a:r>
                    </a:p>
                  </a:txBody>
                  <a:tcPr/>
                </a:tc>
              </a:tr>
            </a:tbl>
          </a:graphicData>
        </a:graphic>
      </p:graphicFrame>
    </p:spTree>
    <p:extLst>
      <p:ext uri="{BB962C8B-B14F-4D97-AF65-F5344CB8AC3E}">
        <p14:creationId xmlns:p14="http://schemas.microsoft.com/office/powerpoint/2010/main" xmlns="" val="380265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PERFORMANCE</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6</a:t>
            </a:fld>
            <a:endParaRPr lang="en-GB" altLang="en-US" dirty="0"/>
          </a:p>
        </p:txBody>
      </p:sp>
      <p:graphicFrame>
        <p:nvGraphicFramePr>
          <p:cNvPr id="4" name="Table 3"/>
          <p:cNvGraphicFramePr>
            <a:graphicFrameLocks noGrp="1"/>
          </p:cNvGraphicFramePr>
          <p:nvPr>
            <p:extLst/>
          </p:nvPr>
        </p:nvGraphicFramePr>
        <p:xfrm>
          <a:off x="481013" y="1362216"/>
          <a:ext cx="7911546" cy="3892240"/>
        </p:xfrm>
        <a:graphic>
          <a:graphicData uri="http://schemas.openxmlformats.org/drawingml/2006/table">
            <a:tbl>
              <a:tblPr firstRow="1" bandRow="1">
                <a:tableStyleId>{2D5ABB26-0587-4C30-8999-92F81FD0307C}</a:tableStyleId>
              </a:tblPr>
              <a:tblGrid>
                <a:gridCol w="1461295"/>
                <a:gridCol w="1073140"/>
                <a:gridCol w="1038890"/>
                <a:gridCol w="1095971"/>
                <a:gridCol w="1050306"/>
                <a:gridCol w="1095972"/>
                <a:gridCol w="1095972"/>
              </a:tblGrid>
              <a:tr h="643540">
                <a:tc>
                  <a:txBody>
                    <a:bodyPr/>
                    <a:lstStyle/>
                    <a:p>
                      <a:pPr algn="ctr"/>
                      <a:endParaRPr lang="en-ZA" sz="1600" b="1" dirty="0">
                        <a:solidFill>
                          <a:schemeClr val="bg1"/>
                        </a:solidFill>
                        <a:latin typeface="+mn-lt"/>
                      </a:endParaRPr>
                    </a:p>
                  </a:txBody>
                  <a:tcPr marL="91443" marR="91443" marT="45721" marB="45721">
                    <a:solidFill>
                      <a:srgbClr val="0020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rPr>
                        <a:t>2010/11</a:t>
                      </a:r>
                    </a:p>
                    <a:p>
                      <a:pPr algn="ctr"/>
                      <a:endParaRPr lang="en-ZA" sz="1600" b="1" dirty="0">
                        <a:solidFill>
                          <a:schemeClr val="bg1"/>
                        </a:solidFill>
                        <a:latin typeface="+mn-lt"/>
                      </a:endParaRPr>
                    </a:p>
                  </a:txBody>
                  <a:tcPr marL="91443" marR="91443" marT="45721" marB="45721">
                    <a:solidFill>
                      <a:srgbClr val="002060"/>
                    </a:solidFill>
                  </a:tcPr>
                </a:tc>
                <a:tc>
                  <a:txBody>
                    <a:bodyPr/>
                    <a:lstStyle/>
                    <a:p>
                      <a:pPr algn="ctr"/>
                      <a:r>
                        <a:rPr lang="en-ZA" sz="1600" b="1" dirty="0" smtClean="0">
                          <a:solidFill>
                            <a:schemeClr val="bg1"/>
                          </a:solidFill>
                        </a:rPr>
                        <a:t>2011/12</a:t>
                      </a:r>
                      <a:endParaRPr lang="en-ZA" sz="1600" b="1" dirty="0">
                        <a:solidFill>
                          <a:schemeClr val="bg1"/>
                        </a:solidFill>
                        <a:latin typeface="+mn-lt"/>
                      </a:endParaRPr>
                    </a:p>
                  </a:txBody>
                  <a:tcPr marL="91443" marR="91443" marT="45721" marB="45721">
                    <a:solidFill>
                      <a:srgbClr val="002060"/>
                    </a:solidFill>
                  </a:tcPr>
                </a:tc>
                <a:tc>
                  <a:txBody>
                    <a:bodyPr/>
                    <a:lstStyle/>
                    <a:p>
                      <a:pPr algn="ctr"/>
                      <a:r>
                        <a:rPr lang="en-ZA" sz="1600" b="1" dirty="0" smtClean="0">
                          <a:solidFill>
                            <a:schemeClr val="bg1"/>
                          </a:solidFill>
                        </a:rPr>
                        <a:t>2012/13</a:t>
                      </a:r>
                      <a:endParaRPr lang="en-ZA" sz="1600" b="1" dirty="0">
                        <a:solidFill>
                          <a:schemeClr val="bg1"/>
                        </a:solidFill>
                        <a:latin typeface="+mn-lt"/>
                      </a:endParaRPr>
                    </a:p>
                  </a:txBody>
                  <a:tcPr marL="91443" marR="91443" marT="45721" marB="45721">
                    <a:solidFill>
                      <a:srgbClr val="002060"/>
                    </a:solidFill>
                  </a:tcPr>
                </a:tc>
                <a:tc>
                  <a:txBody>
                    <a:bodyPr/>
                    <a:lstStyle/>
                    <a:p>
                      <a:pPr algn="ctr"/>
                      <a:r>
                        <a:rPr lang="en-ZA" sz="1600" b="1" dirty="0" smtClean="0">
                          <a:solidFill>
                            <a:schemeClr val="bg1"/>
                          </a:solidFill>
                        </a:rPr>
                        <a:t>2013/14</a:t>
                      </a:r>
                      <a:endParaRPr lang="en-ZA" sz="1600" b="1" dirty="0">
                        <a:solidFill>
                          <a:schemeClr val="bg1"/>
                        </a:solidFill>
                        <a:latin typeface="+mn-lt"/>
                      </a:endParaRPr>
                    </a:p>
                  </a:txBody>
                  <a:tcPr marL="91443" marR="91443" marT="45721" marB="45721">
                    <a:solidFill>
                      <a:srgbClr val="002060"/>
                    </a:solidFill>
                  </a:tcPr>
                </a:tc>
                <a:tc>
                  <a:txBody>
                    <a:bodyPr/>
                    <a:lstStyle/>
                    <a:p>
                      <a:pPr algn="ctr"/>
                      <a:r>
                        <a:rPr lang="en-ZA" sz="1600" b="1" dirty="0" smtClean="0">
                          <a:solidFill>
                            <a:schemeClr val="bg1"/>
                          </a:solidFill>
                        </a:rPr>
                        <a:t>2014/15</a:t>
                      </a:r>
                      <a:endParaRPr lang="en-ZA" sz="1600" b="1" dirty="0">
                        <a:solidFill>
                          <a:schemeClr val="bg1"/>
                        </a:solidFill>
                        <a:latin typeface="+mn-lt"/>
                      </a:endParaRPr>
                    </a:p>
                  </a:txBody>
                  <a:tcPr marL="91443" marR="91443" marT="45721" marB="45721">
                    <a:solidFill>
                      <a:srgbClr val="002060"/>
                    </a:solidFill>
                  </a:tcPr>
                </a:tc>
                <a:tc>
                  <a:txBody>
                    <a:bodyPr/>
                    <a:lstStyle/>
                    <a:p>
                      <a:pPr algn="ctr"/>
                      <a:r>
                        <a:rPr lang="en-ZA" sz="1600" b="1" dirty="0" smtClean="0">
                          <a:solidFill>
                            <a:schemeClr val="bg1"/>
                          </a:solidFill>
                          <a:latin typeface="+mn-lt"/>
                        </a:rPr>
                        <a:t>2015/16</a:t>
                      </a:r>
                      <a:endParaRPr lang="en-ZA" sz="1600" b="1" dirty="0">
                        <a:solidFill>
                          <a:schemeClr val="bg1"/>
                        </a:solidFill>
                        <a:latin typeface="+mn-lt"/>
                      </a:endParaRPr>
                    </a:p>
                  </a:txBody>
                  <a:tcPr marL="91443" marR="91443" marT="45721" marB="45721">
                    <a:solidFill>
                      <a:srgbClr val="002060"/>
                    </a:solidFill>
                  </a:tcPr>
                </a:tc>
              </a:tr>
              <a:tr h="534859">
                <a:tc>
                  <a:txBody>
                    <a:bodyPr/>
                    <a:lstStyle/>
                    <a:p>
                      <a:pPr algn="ctr"/>
                      <a:r>
                        <a:rPr lang="en-ZA" sz="1600" dirty="0" smtClean="0"/>
                        <a:t>No of</a:t>
                      </a:r>
                      <a:r>
                        <a:rPr lang="en-ZA" sz="1600" baseline="0" dirty="0" smtClean="0"/>
                        <a:t> KPA’s</a:t>
                      </a:r>
                      <a:endParaRPr lang="en-ZA" sz="1600" b="1" dirty="0">
                        <a:solidFill>
                          <a:schemeClr val="tx1"/>
                        </a:solidFill>
                        <a:latin typeface="+mn-lt"/>
                      </a:endParaRPr>
                    </a:p>
                  </a:txBody>
                  <a:tcPr marL="91443" marR="91443" marT="45721" marB="45721"/>
                </a:tc>
                <a:tc>
                  <a:txBody>
                    <a:bodyPr/>
                    <a:lstStyle/>
                    <a:p>
                      <a:pPr algn="ctr"/>
                      <a:r>
                        <a:rPr lang="en-ZA" sz="1600" dirty="0" smtClean="0"/>
                        <a:t>8</a:t>
                      </a:r>
                      <a:endParaRPr lang="en-ZA" sz="1600" b="0" dirty="0">
                        <a:solidFill>
                          <a:schemeClr val="tx1"/>
                        </a:solidFill>
                        <a:latin typeface="+mn-lt"/>
                      </a:endParaRPr>
                    </a:p>
                  </a:txBody>
                  <a:tcPr marL="91443" marR="91443" marT="45721" marB="45721"/>
                </a:tc>
                <a:tc>
                  <a:txBody>
                    <a:bodyPr/>
                    <a:lstStyle/>
                    <a:p>
                      <a:pPr algn="ctr"/>
                      <a:r>
                        <a:rPr lang="en-ZA" sz="1600" dirty="0" smtClean="0"/>
                        <a:t>7</a:t>
                      </a:r>
                      <a:endParaRPr lang="en-ZA" sz="1600" b="0" dirty="0">
                        <a:solidFill>
                          <a:schemeClr val="tx1"/>
                        </a:solidFill>
                        <a:latin typeface="+mn-lt"/>
                      </a:endParaRPr>
                    </a:p>
                  </a:txBody>
                  <a:tcPr marL="91443" marR="91443" marT="45721" marB="45721"/>
                </a:tc>
                <a:tc>
                  <a:txBody>
                    <a:bodyPr/>
                    <a:lstStyle/>
                    <a:p>
                      <a:pPr algn="ctr"/>
                      <a:r>
                        <a:rPr lang="en-ZA" sz="1600" dirty="0" smtClean="0"/>
                        <a:t>10</a:t>
                      </a:r>
                      <a:endParaRPr lang="en-ZA" sz="1600" b="0" dirty="0">
                        <a:solidFill>
                          <a:schemeClr val="tx1"/>
                        </a:solidFill>
                        <a:latin typeface="+mn-lt"/>
                      </a:endParaRPr>
                    </a:p>
                  </a:txBody>
                  <a:tcPr marL="91443" marR="91443" marT="45721" marB="45721"/>
                </a:tc>
                <a:tc>
                  <a:txBody>
                    <a:bodyPr/>
                    <a:lstStyle/>
                    <a:p>
                      <a:pPr algn="ctr"/>
                      <a:r>
                        <a:rPr lang="en-ZA" sz="1600" dirty="0" smtClean="0"/>
                        <a:t>5</a:t>
                      </a:r>
                      <a:endParaRPr lang="en-ZA" sz="1600" b="0" dirty="0">
                        <a:solidFill>
                          <a:schemeClr val="tx1"/>
                        </a:solidFill>
                        <a:latin typeface="+mn-lt"/>
                      </a:endParaRPr>
                    </a:p>
                  </a:txBody>
                  <a:tcPr marL="91443" marR="91443" marT="45721" marB="45721"/>
                </a:tc>
                <a:tc>
                  <a:txBody>
                    <a:bodyPr/>
                    <a:lstStyle/>
                    <a:p>
                      <a:pPr algn="ctr"/>
                      <a:r>
                        <a:rPr lang="en-ZA" sz="1600" b="0" dirty="0" smtClean="0"/>
                        <a:t>5</a:t>
                      </a:r>
                      <a:endParaRPr lang="en-ZA" sz="1600" b="0" dirty="0">
                        <a:solidFill>
                          <a:schemeClr val="tx1"/>
                        </a:solidFill>
                        <a:latin typeface="+mn-lt"/>
                      </a:endParaRPr>
                    </a:p>
                  </a:txBody>
                  <a:tcPr marL="91443" marR="91443" marT="45721" marB="45721"/>
                </a:tc>
                <a:tc>
                  <a:txBody>
                    <a:bodyPr/>
                    <a:lstStyle/>
                    <a:p>
                      <a:pPr algn="ctr"/>
                      <a:r>
                        <a:rPr lang="en-ZA" sz="1600" b="0" dirty="0" smtClean="0">
                          <a:solidFill>
                            <a:schemeClr val="tx1"/>
                          </a:solidFill>
                          <a:latin typeface="+mn-lt"/>
                        </a:rPr>
                        <a:t>5</a:t>
                      </a:r>
                      <a:endParaRPr lang="en-ZA" sz="1600" b="0" dirty="0">
                        <a:solidFill>
                          <a:schemeClr val="tx1"/>
                        </a:solidFill>
                        <a:latin typeface="+mn-lt"/>
                      </a:endParaRPr>
                    </a:p>
                  </a:txBody>
                  <a:tcPr marL="91443" marR="91443" marT="45721" marB="45721"/>
                </a:tc>
              </a:tr>
              <a:tr h="534859">
                <a:tc>
                  <a:txBody>
                    <a:bodyPr/>
                    <a:lstStyle/>
                    <a:p>
                      <a:pPr algn="ctr"/>
                      <a:r>
                        <a:rPr lang="en-ZA" sz="1600" dirty="0" smtClean="0"/>
                        <a:t>No of KPI’s</a:t>
                      </a:r>
                      <a:endParaRPr lang="en-ZA" sz="1600" b="1" dirty="0">
                        <a:solidFill>
                          <a:schemeClr val="tx1"/>
                        </a:solidFill>
                        <a:latin typeface="+mn-lt"/>
                      </a:endParaRPr>
                    </a:p>
                  </a:txBody>
                  <a:tcPr marL="91443" marR="91443" marT="45721" marB="45721"/>
                </a:tc>
                <a:tc>
                  <a:txBody>
                    <a:bodyPr/>
                    <a:lstStyle/>
                    <a:p>
                      <a:pPr algn="ctr"/>
                      <a:r>
                        <a:rPr lang="en-ZA" sz="1600" dirty="0" smtClean="0"/>
                        <a:t>49</a:t>
                      </a:r>
                      <a:endParaRPr lang="en-ZA" sz="1600" b="0" dirty="0">
                        <a:solidFill>
                          <a:schemeClr val="tx1"/>
                        </a:solidFill>
                        <a:latin typeface="+mn-lt"/>
                      </a:endParaRPr>
                    </a:p>
                  </a:txBody>
                  <a:tcPr marL="91443" marR="91443" marT="45721" marB="45721"/>
                </a:tc>
                <a:tc>
                  <a:txBody>
                    <a:bodyPr/>
                    <a:lstStyle/>
                    <a:p>
                      <a:pPr algn="ctr"/>
                      <a:r>
                        <a:rPr lang="en-ZA" sz="1600" dirty="0" smtClean="0"/>
                        <a:t>70</a:t>
                      </a:r>
                      <a:endParaRPr lang="en-ZA" sz="1600" b="0" dirty="0">
                        <a:solidFill>
                          <a:schemeClr val="tx1"/>
                        </a:solidFill>
                        <a:latin typeface="+mn-lt"/>
                      </a:endParaRPr>
                    </a:p>
                  </a:txBody>
                  <a:tcPr marL="91443" marR="91443" marT="45721" marB="45721"/>
                </a:tc>
                <a:tc>
                  <a:txBody>
                    <a:bodyPr/>
                    <a:lstStyle/>
                    <a:p>
                      <a:pPr algn="ctr"/>
                      <a:r>
                        <a:rPr lang="en-ZA" sz="1600" dirty="0" smtClean="0"/>
                        <a:t>55</a:t>
                      </a:r>
                      <a:endParaRPr lang="en-ZA" sz="1600" b="0" dirty="0">
                        <a:solidFill>
                          <a:schemeClr val="tx1"/>
                        </a:solidFill>
                        <a:latin typeface="+mn-lt"/>
                      </a:endParaRPr>
                    </a:p>
                  </a:txBody>
                  <a:tcPr marL="91443" marR="91443" marT="45721" marB="45721"/>
                </a:tc>
                <a:tc>
                  <a:txBody>
                    <a:bodyPr/>
                    <a:lstStyle/>
                    <a:p>
                      <a:pPr algn="ctr"/>
                      <a:r>
                        <a:rPr lang="en-ZA" sz="1600" dirty="0" smtClean="0"/>
                        <a:t>28</a:t>
                      </a:r>
                      <a:endParaRPr lang="en-ZA" sz="1600" b="0" dirty="0">
                        <a:solidFill>
                          <a:schemeClr val="tx1"/>
                        </a:solidFill>
                        <a:latin typeface="+mn-lt"/>
                      </a:endParaRPr>
                    </a:p>
                  </a:txBody>
                  <a:tcPr marL="91443" marR="91443" marT="45721" marB="45721"/>
                </a:tc>
                <a:tc>
                  <a:txBody>
                    <a:bodyPr/>
                    <a:lstStyle/>
                    <a:p>
                      <a:pPr algn="ctr"/>
                      <a:r>
                        <a:rPr lang="en-ZA" sz="1600" b="0" dirty="0" smtClean="0"/>
                        <a:t>26</a:t>
                      </a:r>
                      <a:endParaRPr lang="en-ZA" sz="1600" b="0" dirty="0">
                        <a:solidFill>
                          <a:schemeClr val="tx1"/>
                        </a:solidFill>
                        <a:latin typeface="+mn-lt"/>
                      </a:endParaRPr>
                    </a:p>
                  </a:txBody>
                  <a:tcPr marL="91443" marR="91443" marT="45721" marB="45721"/>
                </a:tc>
                <a:tc>
                  <a:txBody>
                    <a:bodyPr/>
                    <a:lstStyle/>
                    <a:p>
                      <a:pPr algn="ctr"/>
                      <a:r>
                        <a:rPr lang="en-ZA" sz="1600" b="0" dirty="0" smtClean="0">
                          <a:solidFill>
                            <a:schemeClr val="tx1"/>
                          </a:solidFill>
                          <a:latin typeface="+mn-lt"/>
                        </a:rPr>
                        <a:t>26</a:t>
                      </a:r>
                      <a:endParaRPr lang="en-ZA" sz="1600" b="0" dirty="0">
                        <a:solidFill>
                          <a:schemeClr val="tx1"/>
                        </a:solidFill>
                        <a:latin typeface="+mn-lt"/>
                      </a:endParaRPr>
                    </a:p>
                  </a:txBody>
                  <a:tcPr marL="91443" marR="91443" marT="45721" marB="45721"/>
                </a:tc>
              </a:tr>
              <a:tr h="999780">
                <a:tc>
                  <a:txBody>
                    <a:bodyPr/>
                    <a:lstStyle/>
                    <a:p>
                      <a:pPr algn="ctr"/>
                      <a:r>
                        <a:rPr lang="en-ZA" sz="1600" dirty="0" smtClean="0"/>
                        <a:t>No. of KPI’s Achieved</a:t>
                      </a:r>
                      <a:endParaRPr lang="en-ZA" sz="1600" b="1" dirty="0">
                        <a:solidFill>
                          <a:schemeClr val="tx1"/>
                        </a:solidFill>
                        <a:latin typeface="+mn-lt"/>
                      </a:endParaRPr>
                    </a:p>
                  </a:txBody>
                  <a:tcPr marL="91443" marR="91443" marT="45721" marB="45721"/>
                </a:tc>
                <a:tc>
                  <a:txBody>
                    <a:bodyPr/>
                    <a:lstStyle/>
                    <a:p>
                      <a:pPr algn="ctr"/>
                      <a:r>
                        <a:rPr lang="en-ZA" sz="1600" dirty="0" smtClean="0"/>
                        <a:t>42</a:t>
                      </a:r>
                      <a:endParaRPr lang="en-ZA" sz="1600" b="0" dirty="0">
                        <a:solidFill>
                          <a:schemeClr val="tx1"/>
                        </a:solidFill>
                        <a:latin typeface="+mn-lt"/>
                      </a:endParaRPr>
                    </a:p>
                  </a:txBody>
                  <a:tcPr marL="91443" marR="91443" marT="45721" marB="45721"/>
                </a:tc>
                <a:tc>
                  <a:txBody>
                    <a:bodyPr/>
                    <a:lstStyle/>
                    <a:p>
                      <a:pPr algn="ctr"/>
                      <a:r>
                        <a:rPr lang="en-ZA" sz="1600" dirty="0" smtClean="0"/>
                        <a:t>63</a:t>
                      </a:r>
                      <a:endParaRPr lang="en-ZA" sz="1600" b="0" dirty="0">
                        <a:solidFill>
                          <a:schemeClr val="tx1"/>
                        </a:solidFill>
                        <a:latin typeface="+mn-lt"/>
                      </a:endParaRPr>
                    </a:p>
                  </a:txBody>
                  <a:tcPr marL="91443" marR="91443" marT="45721" marB="45721"/>
                </a:tc>
                <a:tc>
                  <a:txBody>
                    <a:bodyPr/>
                    <a:lstStyle/>
                    <a:p>
                      <a:pPr algn="ctr"/>
                      <a:r>
                        <a:rPr lang="en-ZA" sz="1600" dirty="0" smtClean="0"/>
                        <a:t>47</a:t>
                      </a:r>
                      <a:endParaRPr lang="en-ZA" sz="1600" b="0" dirty="0">
                        <a:solidFill>
                          <a:schemeClr val="tx1"/>
                        </a:solidFill>
                        <a:latin typeface="+mn-lt"/>
                      </a:endParaRPr>
                    </a:p>
                  </a:txBody>
                  <a:tcPr marL="91443" marR="91443" marT="45721" marB="45721"/>
                </a:tc>
                <a:tc>
                  <a:txBody>
                    <a:bodyPr/>
                    <a:lstStyle/>
                    <a:p>
                      <a:pPr algn="ctr"/>
                      <a:r>
                        <a:rPr lang="en-ZA" sz="1600" dirty="0" smtClean="0"/>
                        <a:t>24</a:t>
                      </a:r>
                      <a:endParaRPr lang="en-ZA" sz="1600" b="0" i="0" dirty="0">
                        <a:solidFill>
                          <a:schemeClr val="tx1"/>
                        </a:solidFill>
                        <a:latin typeface="+mn-lt"/>
                      </a:endParaRPr>
                    </a:p>
                  </a:txBody>
                  <a:tcPr marL="91443" marR="91443" marT="45721" marB="4572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smtClean="0"/>
                        <a:t>24</a:t>
                      </a:r>
                    </a:p>
                    <a:p>
                      <a:pPr algn="ctr"/>
                      <a:endParaRPr lang="en-ZA" sz="1600" b="0" i="1" dirty="0">
                        <a:solidFill>
                          <a:schemeClr val="tx1"/>
                        </a:solidFill>
                        <a:latin typeface="+mn-lt"/>
                      </a:endParaRPr>
                    </a:p>
                  </a:txBody>
                  <a:tcPr marL="91443" marR="91443" marT="45721" marB="45721"/>
                </a:tc>
                <a:tc>
                  <a:txBody>
                    <a:bodyPr/>
                    <a:lstStyle/>
                    <a:p>
                      <a:pPr algn="ctr"/>
                      <a:r>
                        <a:rPr lang="en-ZA" sz="1600" b="0" i="1" dirty="0" smtClean="0">
                          <a:solidFill>
                            <a:schemeClr val="tx1"/>
                          </a:solidFill>
                          <a:latin typeface="+mn-lt"/>
                        </a:rPr>
                        <a:t>25</a:t>
                      </a:r>
                      <a:endParaRPr lang="en-ZA" sz="1600" b="0" i="1" dirty="0">
                        <a:solidFill>
                          <a:schemeClr val="tx1"/>
                        </a:solidFill>
                        <a:latin typeface="+mn-lt"/>
                      </a:endParaRPr>
                    </a:p>
                  </a:txBody>
                  <a:tcPr marL="91443" marR="91443" marT="45721" marB="45721"/>
                </a:tc>
              </a:tr>
              <a:tr h="999780">
                <a:tc>
                  <a:txBody>
                    <a:bodyPr/>
                    <a:lstStyle/>
                    <a:p>
                      <a:pPr algn="ctr"/>
                      <a:r>
                        <a:rPr lang="en-ZA" sz="1600" dirty="0" smtClean="0"/>
                        <a:t>Performance Achievement</a:t>
                      </a:r>
                      <a:endParaRPr lang="en-ZA" sz="1600" b="1" dirty="0">
                        <a:solidFill>
                          <a:schemeClr val="tx1"/>
                        </a:solidFill>
                        <a:latin typeface="+mn-lt"/>
                      </a:endParaRPr>
                    </a:p>
                  </a:txBody>
                  <a:tcPr marL="91443" marR="91443" marT="45721" marB="45721"/>
                </a:tc>
                <a:tc>
                  <a:txBody>
                    <a:bodyPr/>
                    <a:lstStyle/>
                    <a:p>
                      <a:pPr algn="ctr"/>
                      <a:r>
                        <a:rPr lang="en-ZA" sz="1600" dirty="0" smtClean="0"/>
                        <a:t>85%</a:t>
                      </a:r>
                      <a:endParaRPr lang="en-ZA" sz="1600" b="0" dirty="0">
                        <a:solidFill>
                          <a:schemeClr val="tx1"/>
                        </a:solidFill>
                        <a:latin typeface="+mn-lt"/>
                      </a:endParaRPr>
                    </a:p>
                  </a:txBody>
                  <a:tcPr marL="91443" marR="91443" marT="45721" marB="45721"/>
                </a:tc>
                <a:tc>
                  <a:txBody>
                    <a:bodyPr/>
                    <a:lstStyle/>
                    <a:p>
                      <a:pPr algn="ctr"/>
                      <a:r>
                        <a:rPr lang="en-ZA" sz="1600" dirty="0" smtClean="0"/>
                        <a:t>90%</a:t>
                      </a:r>
                      <a:endParaRPr lang="en-ZA" sz="1600" b="0" dirty="0">
                        <a:solidFill>
                          <a:schemeClr val="tx1"/>
                        </a:solidFill>
                        <a:latin typeface="+mn-lt"/>
                      </a:endParaRPr>
                    </a:p>
                  </a:txBody>
                  <a:tcPr marL="91443" marR="91443" marT="45721" marB="45721"/>
                </a:tc>
                <a:tc>
                  <a:txBody>
                    <a:bodyPr/>
                    <a:lstStyle/>
                    <a:p>
                      <a:pPr algn="ctr"/>
                      <a:r>
                        <a:rPr lang="en-ZA" sz="1600" dirty="0" smtClean="0"/>
                        <a:t>85%</a:t>
                      </a:r>
                      <a:endParaRPr lang="en-ZA" sz="1600" b="0" dirty="0">
                        <a:solidFill>
                          <a:schemeClr val="tx1"/>
                        </a:solidFill>
                        <a:latin typeface="+mn-lt"/>
                      </a:endParaRPr>
                    </a:p>
                  </a:txBody>
                  <a:tcPr marL="91443" marR="91443" marT="45721" marB="45721"/>
                </a:tc>
                <a:tc>
                  <a:txBody>
                    <a:bodyPr/>
                    <a:lstStyle/>
                    <a:p>
                      <a:pPr algn="ctr"/>
                      <a:r>
                        <a:rPr lang="en-ZA" sz="1600" dirty="0" smtClean="0"/>
                        <a:t>86%</a:t>
                      </a:r>
                      <a:endParaRPr lang="en-ZA" sz="1600" b="0" i="1" dirty="0">
                        <a:solidFill>
                          <a:schemeClr val="tx1"/>
                        </a:solidFill>
                        <a:latin typeface="+mn-lt"/>
                      </a:endParaRPr>
                    </a:p>
                  </a:txBody>
                  <a:tcPr marL="91443" marR="91443" marT="45721" marB="45721"/>
                </a:tc>
                <a:tc>
                  <a:txBody>
                    <a:bodyPr/>
                    <a:lstStyle/>
                    <a:p>
                      <a:pPr algn="ctr"/>
                      <a:r>
                        <a:rPr lang="en-ZA" sz="1600" b="0" i="0" dirty="0" smtClean="0">
                          <a:solidFill>
                            <a:schemeClr val="tx1"/>
                          </a:solidFill>
                          <a:latin typeface="+mn-lt"/>
                        </a:rPr>
                        <a:t>93%</a:t>
                      </a:r>
                      <a:endParaRPr lang="en-ZA" sz="1600" b="0" i="0" dirty="0">
                        <a:solidFill>
                          <a:schemeClr val="tx1"/>
                        </a:solidFill>
                        <a:latin typeface="+mn-lt"/>
                      </a:endParaRPr>
                    </a:p>
                  </a:txBody>
                  <a:tcPr marL="91443" marR="91443" marT="45721" marB="45721"/>
                </a:tc>
                <a:tc>
                  <a:txBody>
                    <a:bodyPr/>
                    <a:lstStyle/>
                    <a:p>
                      <a:pPr algn="ctr"/>
                      <a:r>
                        <a:rPr lang="en-ZA" sz="1600" b="0" i="0" dirty="0" smtClean="0">
                          <a:solidFill>
                            <a:schemeClr val="tx1"/>
                          </a:solidFill>
                          <a:latin typeface="+mn-lt"/>
                        </a:rPr>
                        <a:t>96%</a:t>
                      </a:r>
                      <a:endParaRPr lang="en-ZA" sz="1600" b="0" i="0" dirty="0">
                        <a:solidFill>
                          <a:schemeClr val="tx1"/>
                        </a:solidFill>
                        <a:latin typeface="+mn-lt"/>
                      </a:endParaRPr>
                    </a:p>
                  </a:txBody>
                  <a:tcPr marL="91443" marR="91443" marT="45721" marB="45721"/>
                </a:tc>
              </a:tr>
            </a:tbl>
          </a:graphicData>
        </a:graphic>
      </p:graphicFrame>
    </p:spTree>
    <p:extLst>
      <p:ext uri="{BB962C8B-B14F-4D97-AF65-F5344CB8AC3E}">
        <p14:creationId xmlns:p14="http://schemas.microsoft.com/office/powerpoint/2010/main" xmlns="" val="361225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PARTCIPATION</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7</a:t>
            </a:fld>
            <a:endParaRPr lang="en-GB" altLang="en-US" dirty="0"/>
          </a:p>
        </p:txBody>
      </p:sp>
      <p:graphicFrame>
        <p:nvGraphicFramePr>
          <p:cNvPr id="5" name="Table 4"/>
          <p:cNvGraphicFramePr>
            <a:graphicFrameLocks noGrp="1"/>
          </p:cNvGraphicFramePr>
          <p:nvPr>
            <p:extLst/>
          </p:nvPr>
        </p:nvGraphicFramePr>
        <p:xfrm>
          <a:off x="214314" y="742951"/>
          <a:ext cx="8758242" cy="5766621"/>
        </p:xfrm>
        <a:graphic>
          <a:graphicData uri="http://schemas.openxmlformats.org/drawingml/2006/table">
            <a:tbl>
              <a:tblPr firstRow="1" firstCol="1" lastRow="1" lastCol="1" bandRow="1" bandCol="1">
                <a:tableStyleId>{5C22544A-7EE6-4342-B048-85BDC9FD1C3A}</a:tableStyleId>
              </a:tblPr>
              <a:tblGrid>
                <a:gridCol w="1341710"/>
                <a:gridCol w="1715814"/>
                <a:gridCol w="1514477"/>
                <a:gridCol w="1571626"/>
                <a:gridCol w="2614615"/>
              </a:tblGrid>
              <a:tr h="573689">
                <a:tc gridSpan="5">
                  <a:txBody>
                    <a:bodyPr/>
                    <a:lstStyle/>
                    <a:p>
                      <a:pPr algn="ctr">
                        <a:lnSpc>
                          <a:spcPct val="107000"/>
                        </a:lnSpc>
                        <a:spcAft>
                          <a:spcPts val="800"/>
                        </a:spcAft>
                      </a:pPr>
                      <a:r>
                        <a:rPr lang="en-ZA" sz="2400" dirty="0">
                          <a:effectLst/>
                          <a:latin typeface="Arial" panose="020B0604020202020204" pitchFamily="34" charset="0"/>
                          <a:cs typeface="Arial" panose="020B0604020202020204" pitchFamily="34" charset="0"/>
                        </a:rPr>
                        <a:t>PROGRAMME AREA 1: ECONOMIC PARTICIPATION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72979">
                <a:tc>
                  <a:txBody>
                    <a:bodyPr/>
                    <a:lstStyle/>
                    <a:p>
                      <a:pPr marR="46990"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STRATEGIC OBJECTIVE</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nchor="ctr"/>
                </a:tc>
                <a:tc>
                  <a:txBody>
                    <a:bodyPr/>
                    <a:lstStyle/>
                    <a:p>
                      <a:pPr marR="46990"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KEY PERFORMANCE INDICATOR</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nchor="ctr"/>
                </a:tc>
                <a:tc>
                  <a:txBody>
                    <a:bodyPr/>
                    <a:lstStyle/>
                    <a:p>
                      <a:pPr marR="46990"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2015/2016 TARGET</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nchor="ctr"/>
                </a:tc>
                <a:tc>
                  <a:txBody>
                    <a:bodyPr/>
                    <a:lstStyle/>
                    <a:p>
                      <a:pPr marR="46990"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YTD ACHIEVEMENT</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nchor="ctr"/>
                </a:tc>
                <a:tc>
                  <a:txBody>
                    <a:bodyPr/>
                    <a:lstStyle/>
                    <a:p>
                      <a:pPr marR="46990"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REASON FOR VARIANCE</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nchor="ctr"/>
                </a:tc>
              </a:tr>
              <a:tr h="944375">
                <a:tc rowSpan="4">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To enhance the participation of young people in the economy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Number of youth owned enterprises and youth receiving NYDA grant funding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572 youth owned enterprises and youth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673 youth owned enterprises and youth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The annual target was met and exceeded because there are disbursements that were carried over from the previous financial year.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r>
              <a:tr h="1416568">
                <a:tc vMerge="1">
                  <a:txBody>
                    <a:bodyPr/>
                    <a:lstStyle/>
                    <a:p>
                      <a:endParaRPr lang="en-ZA"/>
                    </a:p>
                  </a:txBody>
                  <a:tcPr/>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Number of young aspiring and established entrepreneurs supported through NYDA Business Development Support services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51 208 young aspiring and established entrepreneurs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63 042 young aspiring and established entrepreneurs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The annual target was met and exceeded because of the partnership with Primestars on youth entrepreneurship awareness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r>
              <a:tr h="944375">
                <a:tc vMerge="1">
                  <a:txBody>
                    <a:bodyPr/>
                    <a:lstStyle/>
                    <a:p>
                      <a:endParaRPr lang="en-ZA"/>
                    </a:p>
                  </a:txBody>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Number of communities provided with community development facilitation support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66 communities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72 communities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The annual target was met and exceeded because of partnerships that were created  though the Rural Development Request for Proposal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r>
              <a:tr h="1180475">
                <a:tc vMerge="1">
                  <a:txBody>
                    <a:bodyPr/>
                    <a:lstStyle/>
                    <a:p>
                      <a:endParaRPr lang="en-ZA"/>
                    </a:p>
                  </a:txBody>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Number of jobs created and sustained through grant funding, cooperatives and business development services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2,887 jobs created and sustained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3672 jobs created and sustained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The annual target was met and exceeded because the jobs are linked to the disbursements that were carried over from the previous financial year and the rural development RFP’s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3977" marR="23977" marT="0" marB="0"/>
                </a:tc>
              </a:tr>
            </a:tbl>
          </a:graphicData>
        </a:graphic>
      </p:graphicFrame>
    </p:spTree>
    <p:extLst>
      <p:ext uri="{BB962C8B-B14F-4D97-AF65-F5344CB8AC3E}">
        <p14:creationId xmlns:p14="http://schemas.microsoft.com/office/powerpoint/2010/main" xmlns="" val="27633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SKILLS DEVELOPMENT</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8</a:t>
            </a:fld>
            <a:endParaRPr lang="en-GB" altLang="en-US" dirty="0"/>
          </a:p>
        </p:txBody>
      </p:sp>
      <p:graphicFrame>
        <p:nvGraphicFramePr>
          <p:cNvPr id="5" name="Table 4"/>
          <p:cNvGraphicFramePr>
            <a:graphicFrameLocks noGrp="1"/>
          </p:cNvGraphicFramePr>
          <p:nvPr>
            <p:extLst/>
          </p:nvPr>
        </p:nvGraphicFramePr>
        <p:xfrm>
          <a:off x="214312" y="658813"/>
          <a:ext cx="8743952" cy="6029131"/>
        </p:xfrm>
        <a:graphic>
          <a:graphicData uri="http://schemas.openxmlformats.org/drawingml/2006/table">
            <a:tbl>
              <a:tblPr firstRow="1" firstCol="1" lastRow="1" lastCol="1" bandRow="1" bandCol="1">
                <a:tableStyleId>{5C22544A-7EE6-4342-B048-85BDC9FD1C3A}</a:tableStyleId>
              </a:tblPr>
              <a:tblGrid>
                <a:gridCol w="1339522"/>
                <a:gridCol w="1480786"/>
                <a:gridCol w="1693678"/>
                <a:gridCol w="1758227"/>
                <a:gridCol w="2471739"/>
              </a:tblGrid>
              <a:tr h="413862">
                <a:tc gridSpan="5">
                  <a:txBody>
                    <a:bodyPr/>
                    <a:lstStyle/>
                    <a:p>
                      <a:pPr algn="ctr">
                        <a:lnSpc>
                          <a:spcPct val="107000"/>
                        </a:lnSpc>
                        <a:spcAft>
                          <a:spcPts val="800"/>
                        </a:spcAft>
                      </a:pPr>
                      <a:r>
                        <a:rPr lang="en-ZA" sz="2000" b="1" dirty="0">
                          <a:solidFill>
                            <a:schemeClr val="tx1"/>
                          </a:solidFill>
                          <a:effectLst/>
                        </a:rPr>
                        <a:t>PROGRAMME AREA 2: EDUCATION AND SKILLS</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85494">
                <a:tc>
                  <a:txBody>
                    <a:bodyPr/>
                    <a:lstStyle/>
                    <a:p>
                      <a:pPr marR="46990" algn="ctr">
                        <a:lnSpc>
                          <a:spcPct val="107000"/>
                        </a:lnSpc>
                        <a:spcAft>
                          <a:spcPts val="0"/>
                        </a:spcAft>
                      </a:pPr>
                      <a:r>
                        <a:rPr lang="en-ZA" sz="1100" b="1" dirty="0">
                          <a:solidFill>
                            <a:schemeClr val="tx1"/>
                          </a:solidFill>
                          <a:effectLst/>
                        </a:rPr>
                        <a:t>STRATEGIC OBJECTIVE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nchor="ctr"/>
                </a:tc>
                <a:tc>
                  <a:txBody>
                    <a:bodyPr/>
                    <a:lstStyle/>
                    <a:p>
                      <a:pPr marR="46990" algn="ctr">
                        <a:lnSpc>
                          <a:spcPct val="107000"/>
                        </a:lnSpc>
                        <a:spcAft>
                          <a:spcPts val="0"/>
                        </a:spcAft>
                      </a:pPr>
                      <a:r>
                        <a:rPr lang="en-ZA" sz="1100" b="1" dirty="0">
                          <a:solidFill>
                            <a:schemeClr val="tx1"/>
                          </a:solidFill>
                          <a:effectLst/>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nchor="ctr"/>
                </a:tc>
                <a:tc>
                  <a:txBody>
                    <a:bodyPr/>
                    <a:lstStyle/>
                    <a:p>
                      <a:pPr marR="46990" algn="ctr">
                        <a:lnSpc>
                          <a:spcPct val="107000"/>
                        </a:lnSpc>
                        <a:spcAft>
                          <a:spcPts val="0"/>
                        </a:spcAft>
                      </a:pPr>
                      <a:r>
                        <a:rPr lang="en-ZA" sz="1100" b="1" dirty="0">
                          <a:solidFill>
                            <a:schemeClr val="tx1"/>
                          </a:solidFill>
                          <a:effectLst/>
                        </a:rPr>
                        <a:t>2015/2016 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nchor="ctr"/>
                </a:tc>
                <a:tc>
                  <a:txBody>
                    <a:bodyPr/>
                    <a:lstStyle/>
                    <a:p>
                      <a:pPr marR="46990" algn="ctr">
                        <a:lnSpc>
                          <a:spcPct val="107000"/>
                        </a:lnSpc>
                        <a:spcAft>
                          <a:spcPts val="0"/>
                        </a:spcAft>
                      </a:pPr>
                      <a:r>
                        <a:rPr lang="en-ZA" sz="1100" b="1" dirty="0">
                          <a:solidFill>
                            <a:schemeClr val="tx1"/>
                          </a:solidFill>
                          <a:effectLst/>
                        </a:rPr>
                        <a:t>YTD ACHIEVEMENT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nchor="ctr"/>
                </a:tc>
                <a:tc>
                  <a:txBody>
                    <a:bodyPr/>
                    <a:lstStyle/>
                    <a:p>
                      <a:pPr marR="46990" algn="ctr">
                        <a:lnSpc>
                          <a:spcPct val="107000"/>
                        </a:lnSpc>
                        <a:spcAft>
                          <a:spcPts val="0"/>
                        </a:spcAft>
                      </a:pPr>
                      <a:r>
                        <a:rPr lang="en-ZA" sz="1100" b="1" dirty="0">
                          <a:solidFill>
                            <a:schemeClr val="tx1"/>
                          </a:solidFill>
                          <a:effectLst/>
                        </a:rPr>
                        <a:t>REASON FOR VARIANCE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nchor="ctr"/>
                </a:tc>
              </a:tr>
              <a:tr h="851603">
                <a:tc rowSpan="3">
                  <a:txBody>
                    <a:bodyPr/>
                    <a:lstStyle/>
                    <a:p>
                      <a:pPr>
                        <a:lnSpc>
                          <a:spcPct val="107000"/>
                        </a:lnSpc>
                        <a:spcAft>
                          <a:spcPts val="0"/>
                        </a:spcAft>
                      </a:pPr>
                      <a:r>
                        <a:rPr lang="en-ZA" sz="1000">
                          <a:effectLst/>
                        </a:rPr>
                        <a:t>To facilitate and implement education opportunities in order to improve the quality education attainment for the youth</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Number of young people enrolled in the NYDA Matric (Grade 12) re-write programme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3 675 young people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4736</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The annual target was met and exceeded because there was</a:t>
                      </a:r>
                      <a:endParaRPr lang="en-ZA" sz="1050">
                        <a:effectLst/>
                      </a:endParaRPr>
                    </a:p>
                    <a:p>
                      <a:pPr>
                        <a:lnSpc>
                          <a:spcPct val="107000"/>
                        </a:lnSpc>
                        <a:spcAft>
                          <a:spcPts val="0"/>
                        </a:spcAft>
                      </a:pPr>
                      <a:r>
                        <a:rPr lang="en-ZA" sz="1000">
                          <a:effectLst/>
                        </a:rPr>
                        <a:t>a contingency pool to mediate for drop-outs</a:t>
                      </a:r>
                      <a:endParaRPr lang="en-ZA" sz="1050">
                        <a:effectLst/>
                      </a:endParaRPr>
                    </a:p>
                    <a:p>
                      <a:pPr>
                        <a:lnSpc>
                          <a:spcPct val="107000"/>
                        </a:lnSpc>
                        <a:spcAft>
                          <a:spcPts val="0"/>
                        </a:spcAft>
                      </a:pPr>
                      <a:r>
                        <a:rPr lang="en-ZA" sz="1000">
                          <a:effectLst/>
                        </a:rPr>
                        <a:t>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r h="851603">
                <a:tc vMerge="1">
                  <a:txBody>
                    <a:bodyPr/>
                    <a:lstStyle/>
                    <a:p>
                      <a:endParaRPr lang="en-ZA"/>
                    </a:p>
                  </a:txBody>
                  <a:tcPr/>
                </a:tc>
                <a:tc>
                  <a:txBody>
                    <a:bodyPr/>
                    <a:lstStyle/>
                    <a:p>
                      <a:pPr>
                        <a:lnSpc>
                          <a:spcPct val="107000"/>
                        </a:lnSpc>
                        <a:spcAft>
                          <a:spcPts val="0"/>
                        </a:spcAft>
                      </a:pPr>
                      <a:r>
                        <a:rPr lang="en-ZA" sz="1000">
                          <a:effectLst/>
                        </a:rPr>
                        <a:t>Number of youth supported through the scholarship programme (Solomon Mahlangu Scholarship Programme)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400 youth</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406</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The annual target was met and exceeded because of the contingency to mediate for drops-outs or students finding other scholarships funders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r h="915276">
                <a:tc vMerge="1">
                  <a:txBody>
                    <a:bodyPr/>
                    <a:lstStyle/>
                    <a:p>
                      <a:endParaRPr lang="en-ZA"/>
                    </a:p>
                  </a:txBody>
                  <a:tcPr/>
                </a:tc>
                <a:tc>
                  <a:txBody>
                    <a:bodyPr/>
                    <a:lstStyle/>
                    <a:p>
                      <a:pPr>
                        <a:lnSpc>
                          <a:spcPct val="107000"/>
                        </a:lnSpc>
                        <a:spcAft>
                          <a:spcPts val="0"/>
                        </a:spcAft>
                      </a:pPr>
                      <a:r>
                        <a:rPr lang="en-ZA" sz="1000">
                          <a:effectLst/>
                        </a:rPr>
                        <a:t>Number of young people supported through individual and group career guidance interventions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808 500 young people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1 079 139 young people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The annual target was met and exceeded because of demand; great interest from young people/many requests from district </a:t>
                      </a:r>
                      <a:r>
                        <a:rPr lang="en-ZA" sz="1000" dirty="0" err="1">
                          <a:effectLst/>
                        </a:rPr>
                        <a:t>DoBE’s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r h="681282">
                <a:tc rowSpan="3">
                  <a:txBody>
                    <a:bodyPr/>
                    <a:lstStyle/>
                    <a:p>
                      <a:pPr>
                        <a:lnSpc>
                          <a:spcPct val="107000"/>
                        </a:lnSpc>
                        <a:spcAft>
                          <a:spcPts val="0"/>
                        </a:spcAft>
                      </a:pPr>
                      <a:r>
                        <a:rPr lang="en-ZA" sz="1000">
                          <a:effectLst/>
                        </a:rPr>
                        <a:t>To facilitate and implement skills programmes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Number of young people participating in structured YouthBuild programmes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2 000 young people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2136 young people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The annual target was met and exceeded because the NSS EPWP partnership enabled NYS to exceed targets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r h="851603">
                <a:tc vMerge="1">
                  <a:txBody>
                    <a:bodyPr/>
                    <a:lstStyle/>
                    <a:p>
                      <a:endParaRPr lang="en-ZA"/>
                    </a:p>
                  </a:txBody>
                  <a:tcPr/>
                </a:tc>
                <a:tc>
                  <a:txBody>
                    <a:bodyPr/>
                    <a:lstStyle/>
                    <a:p>
                      <a:pPr>
                        <a:lnSpc>
                          <a:spcPct val="107000"/>
                        </a:lnSpc>
                        <a:spcAft>
                          <a:spcPts val="0"/>
                        </a:spcAft>
                      </a:pPr>
                      <a:r>
                        <a:rPr lang="en-ZA" sz="1000">
                          <a:effectLst/>
                        </a:rPr>
                        <a:t>Number of young people enrolled in NYS Volunteer programmes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12 000 young people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14 907 young people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The annual target was met and exceeded because there were unexpected requests for support from youth led NPOs which enabled NYS to exceed targets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r h="851603">
                <a:tc vMerge="1">
                  <a:txBody>
                    <a:bodyPr/>
                    <a:lstStyle/>
                    <a:p>
                      <a:endParaRPr lang="en-ZA"/>
                    </a:p>
                  </a:txBody>
                  <a:tcPr/>
                </a:tc>
                <a:tc>
                  <a:txBody>
                    <a:bodyPr/>
                    <a:lstStyle/>
                    <a:p>
                      <a:pPr>
                        <a:lnSpc>
                          <a:spcPct val="107000"/>
                        </a:lnSpc>
                        <a:spcAft>
                          <a:spcPts val="0"/>
                        </a:spcAft>
                      </a:pPr>
                      <a:r>
                        <a:rPr lang="en-ZA" sz="1000">
                          <a:effectLst/>
                        </a:rPr>
                        <a:t>Number of young people supported through life skills programme, the job preparedness and job placement programme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55 650 young people supported through life skills programme, the job preparedness programme and job placement programme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a:effectLst/>
                        </a:rPr>
                        <a:t>61 392 young people supported through life skills programme, the job preparedness programme and job placement programme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c>
                  <a:txBody>
                    <a:bodyPr/>
                    <a:lstStyle/>
                    <a:p>
                      <a:pPr>
                        <a:lnSpc>
                          <a:spcPct val="107000"/>
                        </a:lnSpc>
                        <a:spcAft>
                          <a:spcPts val="0"/>
                        </a:spcAft>
                      </a:pPr>
                      <a:r>
                        <a:rPr lang="en-ZA" sz="1000" dirty="0">
                          <a:effectLst/>
                        </a:rPr>
                        <a:t>The annual target was met and exceeded because the programme is demand driven; high clients’ demand for the interventions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800" marR="16800" marT="0" marB="0"/>
                </a:tc>
              </a:tr>
            </a:tbl>
          </a:graphicData>
        </a:graphic>
      </p:graphicFrame>
    </p:spTree>
    <p:extLst>
      <p:ext uri="{BB962C8B-B14F-4D97-AF65-F5344CB8AC3E}">
        <p14:creationId xmlns:p14="http://schemas.microsoft.com/office/powerpoint/2010/main" xmlns="" val="3285681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Shap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Shap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Shape"/>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Transnet template</Template>
  <TotalTime>26600</TotalTime>
  <Words>2497</Words>
  <Application>Microsoft Office PowerPoint</Application>
  <PresentationFormat>On-screen Show (4:3)</PresentationFormat>
  <Paragraphs>406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34" baseType="lpstr">
      <vt:lpstr>Transnet template</vt:lpstr>
      <vt:lpstr>Annual Report 2015 / 2016 Portfolio Committee on Public Service and Administration </vt:lpstr>
      <vt:lpstr>Agenda</vt:lpstr>
      <vt:lpstr>Introductory video</vt:lpstr>
      <vt:lpstr>SITUATIONAL ANALYSIS</vt:lpstr>
      <vt:lpstr>PERFORMANCE AGAINST PREDETERMINED OBJECTIVES</vt:lpstr>
      <vt:lpstr>KEY PROGRAMMATIC AREAS</vt:lpstr>
      <vt:lpstr>SUMMARY OF PERFORMANCE</vt:lpstr>
      <vt:lpstr>ECONOMIC PARTCIPATION</vt:lpstr>
      <vt:lpstr>EDUCATION AND SKILLS DEVELOPMENT</vt:lpstr>
      <vt:lpstr>HEALTH AND WELLBEING</vt:lpstr>
      <vt:lpstr>RESEARCH AND POLICY</vt:lpstr>
      <vt:lpstr>RESEARCH AND POLICY continued…</vt:lpstr>
      <vt:lpstr>GOVERNANCE</vt:lpstr>
      <vt:lpstr>GOVERNANCE continued…</vt:lpstr>
      <vt:lpstr>Financial information</vt:lpstr>
      <vt:lpstr>STATEMENT OF FINANCIAL POSITION</vt:lpstr>
      <vt:lpstr>LIQUIDITY POSITION</vt:lpstr>
      <vt:lpstr>STATEMENT OF FINANCIAL PERFORMANCE</vt:lpstr>
      <vt:lpstr>Adjusted deficit</vt:lpstr>
      <vt:lpstr>PROJECT DISBURSEMENTS</vt:lpstr>
      <vt:lpstr>Irregular and fruitless and wasteful expenditure</vt:lpstr>
      <vt:lpstr>HUMAN RESOURCES OVERVIEW</vt:lpstr>
      <vt:lpstr>RESTRUCTURING PROCESS</vt:lpstr>
      <vt:lpstr>REASONS FOR STAFF LEAVING</vt:lpstr>
      <vt:lpstr>EMPLOYMENT EQUITY STATUS</vt:lpstr>
      <vt:lpstr>PERSONNEL COSTS</vt:lpstr>
      <vt:lpstr>SALARY COSTS COMPARISON</vt:lpstr>
      <vt:lpstr>Legislative context</vt:lpstr>
      <vt:lpstr>Legislative context</vt:lpstr>
      <vt:lpstr>Legislative context continued</vt:lpstr>
      <vt:lpstr>Audit report</vt:lpstr>
      <vt:lpstr>AUDIT REPORT</vt:lpstr>
      <vt:lpstr>QUESTIONS</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PUMZA</cp:lastModifiedBy>
  <cp:revision>997</cp:revision>
  <cp:lastPrinted>2011-10-19T12:07:51Z</cp:lastPrinted>
  <dcterms:created xsi:type="dcterms:W3CDTF">2011-11-14T09:20:43Z</dcterms:created>
  <dcterms:modified xsi:type="dcterms:W3CDTF">2016-10-17T09:46:15Z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