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7" r:id="rId2"/>
    <p:sldId id="397" r:id="rId3"/>
    <p:sldId id="445" r:id="rId4"/>
    <p:sldId id="444" r:id="rId5"/>
    <p:sldId id="423" r:id="rId6"/>
    <p:sldId id="386" r:id="rId7"/>
    <p:sldId id="422" r:id="rId8"/>
    <p:sldId id="442" r:id="rId9"/>
    <p:sldId id="421" r:id="rId10"/>
    <p:sldId id="443" r:id="rId11"/>
    <p:sldId id="446" r:id="rId12"/>
    <p:sldId id="447" r:id="rId13"/>
    <p:sldId id="449" r:id="rId14"/>
    <p:sldId id="448" r:id="rId15"/>
    <p:sldId id="360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4725" autoAdjust="0"/>
  </p:normalViewPr>
  <p:slideViewPr>
    <p:cSldViewPr>
      <p:cViewPr>
        <p:scale>
          <a:sx n="68" d="100"/>
          <a:sy n="68" d="100"/>
        </p:scale>
        <p:origin x="-287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dLbls/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Sheet1!$C$6:$C$7</c:f>
              <c:strCache>
                <c:ptCount val="2"/>
                <c:pt idx="0">
                  <c:v>Achieved</c:v>
                </c:pt>
                <c:pt idx="1">
                  <c:v>Not Achieved</c:v>
                </c:pt>
              </c:strCache>
            </c:strRef>
          </c:cat>
          <c:val>
            <c:numRef>
              <c:f>Sheet1!$D$6:$D$7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>
                <a:latin typeface="Gill Sans"/>
                <a:cs typeface="Gill Sans"/>
              </a:rPr>
              <a:t>DEPARTMENT OF ARTS AND CULTURE</a:t>
            </a:r>
            <a:endParaRPr lang="en-US" sz="1000" dirty="0">
              <a:latin typeface="Gill Sans"/>
              <a:cs typeface="Gil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67551-1F5D-0341-B9EA-7928B0DA13A7}" type="datetime1">
              <a:rPr lang="en-US" sz="900" smtClean="0">
                <a:latin typeface="Gill Sans"/>
                <a:cs typeface="Gill Sans"/>
              </a:rPr>
              <a:pPr/>
              <a:t>10/14/2016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Calibri (Body)"/>
                <a:cs typeface="Calibri (Body)"/>
              </a:rPr>
              <a:t>INSERT YOUR THEME HERE</a:t>
            </a:r>
            <a:endParaRPr lang="en-US" sz="900" dirty="0">
              <a:latin typeface="Calibri (Body)"/>
              <a:cs typeface="Calibri (Body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4232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DEPARTMENT OF ARTS AND CULTURE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60FE2-17F6-6946-AE1B-DAB315879F09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77593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98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B7772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Click here to add your main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Letterhead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286000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  <p:pic>
        <p:nvPicPr>
          <p:cNvPr id="11" name="Picture 10" descr="Letterhead foote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6200" y="5742432"/>
            <a:ext cx="755904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800000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800000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43608" y="4639300"/>
            <a:ext cx="7654818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spcAft>
                <a:spcPts val="600"/>
              </a:spcAft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/>
              </a:rPr>
              <a:t>ACTING DIRECTOR-GENERAL: ARTS AND CULTURE </a:t>
            </a:r>
          </a:p>
          <a:p>
            <a:pPr algn="r">
              <a:spcAft>
                <a:spcPts val="600"/>
              </a:spcAft>
            </a:pPr>
            <a:r>
              <a:rPr lang="en-ZA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/>
              </a:rPr>
              <a:t>DATE: 13/10/2016</a:t>
            </a:r>
            <a:endParaRPr lang="en-ZA" sz="2800" b="1" dirty="0">
              <a:solidFill>
                <a:schemeClr val="accent2">
                  <a:lumMod val="50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3068960"/>
            <a:ext cx="8820472" cy="1296144"/>
          </a:xfrm>
        </p:spPr>
        <p:txBody>
          <a:bodyPr>
            <a:noAutofit/>
          </a:bodyPr>
          <a:lstStyle/>
          <a:p>
            <a:pPr algn="ctr"/>
            <a:r>
              <a:rPr lang="en-ZA" sz="4800" dirty="0" smtClean="0">
                <a:latin typeface="+mj-lt"/>
              </a:rPr>
              <a:t>MARKET THEATRE FOUNDATION</a:t>
            </a:r>
            <a:endParaRPr lang="en-ZA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8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>
                <a:latin typeface="+mj-lt"/>
              </a:rPr>
              <a:t>GOVERNANCE…</a:t>
            </a:r>
            <a:endParaRPr lang="en-ZA" sz="3200" dirty="0">
              <a:latin typeface="+mj-lt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8240527"/>
              </p:ext>
            </p:extLst>
          </p:nvPr>
        </p:nvGraphicFramePr>
        <p:xfrm>
          <a:off x="179512" y="1086468"/>
          <a:ext cx="8280921" cy="458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262"/>
                <a:gridCol w="1305105"/>
                <a:gridCol w="1352225"/>
                <a:gridCol w="1512168"/>
                <a:gridCol w="1440161"/>
              </a:tblGrid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MEETING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FREQUENCY AND ATTENDANCE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2015/16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2016/17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members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Council committee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Attendance rate of Council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73%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 of Audit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Committee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154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Management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880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Staff meetings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63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>
                <a:latin typeface="+mj-lt"/>
              </a:rPr>
              <a:t>WINDYBROW THEATRE</a:t>
            </a:r>
            <a:endParaRPr lang="en-ZA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1"/>
            <a:ext cx="8352928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The Windybrow Theatre is a schedule 3A public entity.</a:t>
            </a:r>
          </a:p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The entity receive institutional transfers from the Department to finance its operations and address its Infrastructural requirements.</a:t>
            </a:r>
          </a:p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The Windybrow Theatre was consolidated into the Market Theatre Foundation on 1 April 2016.</a:t>
            </a:r>
          </a:p>
          <a:p>
            <a:pPr lvl="0">
              <a:lnSpc>
                <a:spcPct val="150000"/>
              </a:lnSpc>
            </a:pPr>
            <a:r>
              <a:rPr lang="en-ZA" sz="1800" b="0" dirty="0">
                <a:solidFill>
                  <a:prstClr val="black"/>
                </a:solidFill>
                <a:latin typeface="Calibri"/>
              </a:rPr>
              <a:t>Council and Management of the Market Theatre were appointed as the acting Accounting Authority and Executive Management of the Windybrow Theatre, respectively</a:t>
            </a:r>
            <a:r>
              <a:rPr lang="en-ZA" sz="1800" b="0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ZA" sz="1800" b="0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Operations at the Windybrow were suspended in March 2014.</a:t>
            </a:r>
          </a:p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Staff of the Windybrow Theatre is currently operating from the premises of the Market Theatre Foundation.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42335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>
                <a:latin typeface="+mj-lt"/>
              </a:rPr>
              <a:t>INCOME AND EXPENDITURE TRENDS</a:t>
            </a:r>
            <a:endParaRPr lang="en-ZA" sz="3200" dirty="0">
              <a:latin typeface="+mj-lt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5680769"/>
              </p:ext>
            </p:extLst>
          </p:nvPr>
        </p:nvGraphicFramePr>
        <p:xfrm>
          <a:off x="683568" y="1412776"/>
          <a:ext cx="799288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560"/>
                <a:gridCol w="2036008"/>
                <a:gridCol w="1785645"/>
                <a:gridCol w="1870676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ZA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8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2013/14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8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</a:t>
                      </a:r>
                    </a:p>
                    <a:p>
                      <a:pPr algn="ctr"/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2015/16 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R’000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R’000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R’000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9240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Income 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16,678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11,580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17,772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8440">
                <a:tc>
                  <a:txBody>
                    <a:bodyPr/>
                    <a:lstStyle/>
                    <a:p>
                      <a:r>
                        <a:rPr lang="en-ZA" sz="1800" b="0" dirty="0" smtClean="0">
                          <a:latin typeface="+mn-lt"/>
                          <a:cs typeface="Arial" pitchFamily="34" charset="0"/>
                        </a:rPr>
                        <a:t>Government</a:t>
                      </a:r>
                      <a:r>
                        <a:rPr lang="en-ZA" sz="1800" b="0" baseline="0" dirty="0" smtClean="0">
                          <a:latin typeface="+mn-lt"/>
                          <a:cs typeface="Arial" pitchFamily="34" charset="0"/>
                        </a:rPr>
                        <a:t> Grant</a:t>
                      </a:r>
                    </a:p>
                    <a:p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15,851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11,543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17,415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0" dirty="0" smtClean="0">
                          <a:latin typeface="+mn-lt"/>
                          <a:cs typeface="Arial" pitchFamily="34" charset="0"/>
                        </a:rPr>
                        <a:t>Own Income</a:t>
                      </a:r>
                    </a:p>
                    <a:p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827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356         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Expenditure</a:t>
                      </a:r>
                    </a:p>
                    <a:p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(17,949)</a:t>
                      </a:r>
                      <a:endParaRPr lang="en-ZA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(8,870)</a:t>
                      </a:r>
                      <a:endParaRPr lang="en-ZA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(15,067)</a:t>
                      </a:r>
                      <a:endParaRPr lang="en-ZA" sz="18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Surplus/Deficit</a:t>
                      </a:r>
                    </a:p>
                    <a:p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(1,271)</a:t>
                      </a:r>
                      <a:endParaRPr lang="en-ZA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2 710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2 705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86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>
                <a:latin typeface="+mj-lt"/>
              </a:rPr>
              <a:t>AUDIT OUTCOME</a:t>
            </a:r>
            <a:endParaRPr lang="en-ZA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6748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The Windybrow Theatre received the unqualified audit opinion in 2015/16.</a:t>
            </a:r>
          </a:p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 An improvement from the  qualified opinions received by the entity since 2005.</a:t>
            </a:r>
          </a:p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Financial statements not prepared in accordance with the prescribed financial reporting framework (Section 55 of PFMA).</a:t>
            </a:r>
          </a:p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The entity received  audit findings due to  lack of Internal Audit function.</a:t>
            </a:r>
          </a:p>
          <a:p>
            <a:pPr>
              <a:lnSpc>
                <a:spcPct val="150000"/>
              </a:lnSpc>
            </a:pPr>
            <a:r>
              <a:rPr lang="en-ZA" sz="1800" b="0" dirty="0" smtClean="0">
                <a:solidFill>
                  <a:schemeClr val="tx1"/>
                </a:solidFill>
                <a:latin typeface="+mn-lt"/>
              </a:rPr>
              <a:t>Misstatements of financial statements (Contingent liabilities, Trade and other payables and receivables).</a:t>
            </a:r>
          </a:p>
          <a:p>
            <a:pPr marL="0" indent="0">
              <a:lnSpc>
                <a:spcPct val="150000"/>
              </a:lnSpc>
              <a:buNone/>
            </a:pPr>
            <a:endParaRPr lang="en-ZA" sz="1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3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>
                <a:latin typeface="+mj-lt"/>
              </a:rPr>
              <a:t>AUDIT FINDINGS</a:t>
            </a:r>
            <a:endParaRPr lang="en-ZA" sz="3200" dirty="0">
              <a:latin typeface="+mj-lt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650337"/>
              </p:ext>
            </p:extLst>
          </p:nvPr>
        </p:nvGraphicFramePr>
        <p:xfrm>
          <a:off x="179510" y="1556792"/>
          <a:ext cx="871297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676"/>
                <a:gridCol w="1803766"/>
                <a:gridCol w="1800200"/>
                <a:gridCol w="2952328"/>
              </a:tblGrid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Windybrow 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2013/14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2015/16</a:t>
                      </a:r>
                    </a:p>
                    <a:p>
                      <a:pPr algn="ctr"/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5239">
                <a:tc>
                  <a:txBody>
                    <a:bodyPr/>
                    <a:lstStyle/>
                    <a:p>
                      <a:pPr algn="l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Audit</a:t>
                      </a:r>
                      <a:r>
                        <a:rPr lang="en-ZA" sz="1800" b="1" baseline="0" dirty="0" smtClean="0">
                          <a:latin typeface="+mn-lt"/>
                          <a:cs typeface="Arial" pitchFamily="34" charset="0"/>
                        </a:rPr>
                        <a:t> Opinion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Qualified </a:t>
                      </a:r>
                    </a:p>
                    <a:p>
                      <a:pPr algn="ct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Qualified </a:t>
                      </a:r>
                    </a:p>
                    <a:p>
                      <a:pPr algn="ct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Unqualified with findings</a:t>
                      </a:r>
                    </a:p>
                    <a:p>
                      <a:pPr algn="ct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01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5997352" cy="12241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THANK YOU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71" y="332656"/>
            <a:ext cx="8229600" cy="710952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ZA" dirty="0" smtClean="0">
                <a:latin typeface="Calibri"/>
              </a:rPr>
              <a:t>PRESENTATION OUTLINE</a:t>
            </a:r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/>
            </a:r>
            <a:b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endParaRPr lang="en-ZA" sz="4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0883" y="4941168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en-ZA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4899" y="1353852"/>
            <a:ext cx="8640960" cy="43434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ZA" sz="1900" b="0" dirty="0" smtClean="0">
              <a:solidFill>
                <a:schemeClr val="tx1"/>
              </a:solidFill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Background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Performance Overview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Income and Expenditure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Audit Outcome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Audit Findings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Governance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Windybrow Theatre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Closure</a:t>
            </a:r>
            <a:endParaRPr lang="en-ZA" sz="2800" b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227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71" y="548680"/>
            <a:ext cx="8229600" cy="710952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ZA" dirty="0" smtClean="0">
                <a:latin typeface="Calibri"/>
              </a:rPr>
              <a:t>BACKGROUND</a:t>
            </a:r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/>
            </a:r>
            <a:b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endParaRPr lang="en-ZA" sz="4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0883" y="4941168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en-ZA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43400"/>
          </a:xfrm>
        </p:spPr>
        <p:txBody>
          <a:bodyPr>
            <a:normAutofit fontScale="92500"/>
          </a:bodyPr>
          <a:lstStyle/>
          <a:p>
            <a:pPr algn="just"/>
            <a:endParaRPr lang="en-ZA" sz="1900" b="0" dirty="0" smtClean="0">
              <a:solidFill>
                <a:schemeClr val="tx1"/>
              </a:solidFill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Market Theatre Foundation is a schedule 3A public entity.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Foundation was established in terms of the Cultural Institutions Act, 1998 (Act No. 118 of 1998).</a:t>
            </a:r>
          </a:p>
          <a:p>
            <a:pPr algn="just">
              <a:lnSpc>
                <a:spcPct val="150000"/>
              </a:lnSpc>
            </a:pPr>
            <a:r>
              <a:rPr lang="en-ZA" sz="2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Foundation receives institutional transfers from the Department to finance its operations and address its Infrastructural needs.</a:t>
            </a:r>
          </a:p>
          <a:p>
            <a:pPr marL="0" indent="0" algn="just">
              <a:buNone/>
            </a:pPr>
            <a:endParaRPr lang="en-ZA" sz="2800" b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2800" b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998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71" y="404664"/>
            <a:ext cx="8229600" cy="710952"/>
          </a:xfrm>
        </p:spPr>
        <p:txBody>
          <a:bodyPr>
            <a:normAutofit fontScale="90000"/>
          </a:bodyPr>
          <a:lstStyle/>
          <a:p>
            <a:pPr algn="ctr"/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ZA" dirty="0" smtClean="0">
                <a:latin typeface="Calibri"/>
              </a:rPr>
              <a:t>PERFORMANCE OVERVIEW</a:t>
            </a:r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/>
            </a:r>
            <a:b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endParaRPr lang="en-ZA" sz="4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28938904"/>
              </p:ext>
            </p:extLst>
          </p:nvPr>
        </p:nvGraphicFramePr>
        <p:xfrm>
          <a:off x="827584" y="1196752"/>
          <a:ext cx="69127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50883" y="4941168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endParaRPr lang="en-ZA" sz="16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en-ZA" sz="16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9041558"/>
              </p:ext>
            </p:extLst>
          </p:nvPr>
        </p:nvGraphicFramePr>
        <p:xfrm>
          <a:off x="1331640" y="1484784"/>
          <a:ext cx="66247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367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05464" cy="710952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>
                <a:latin typeface="+mj-lt"/>
              </a:rPr>
              <a:t>THREE YEAR PERFORMANCE OVERVIEW</a:t>
            </a:r>
            <a:endParaRPr lang="en-ZA" sz="3200" dirty="0">
              <a:latin typeface="+mj-lt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7106721"/>
              </p:ext>
            </p:extLst>
          </p:nvPr>
        </p:nvGraphicFramePr>
        <p:xfrm>
          <a:off x="251520" y="1988840"/>
          <a:ext cx="8712968" cy="2167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816"/>
                <a:gridCol w="1461366"/>
                <a:gridCol w="1757880"/>
                <a:gridCol w="1756584"/>
                <a:gridCol w="2141322"/>
              </a:tblGrid>
              <a:tr h="672075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2013/14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2014/15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2015/16 </a:t>
                      </a:r>
                    </a:p>
                    <a:p>
                      <a:endParaRPr lang="en-ZA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2016/17</a:t>
                      </a:r>
                    </a:p>
                    <a:p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(as at 30 June 2016)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Achieved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endParaRPr lang="en-ZA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achieved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endParaRPr lang="en-ZA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98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ZA" sz="3200" dirty="0" smtClean="0">
                <a:latin typeface="+mj-lt"/>
              </a:rPr>
              <a:t>INCOME AND EXPENDITURE TRENDS</a:t>
            </a:r>
            <a:endParaRPr lang="en-ZA" sz="32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1476" y="4437112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000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ZA" sz="1600" dirty="0" smtClean="0">
              <a:solidFill>
                <a:srgbClr val="FF0000"/>
              </a:solidFill>
              <a:latin typeface="+mj-lt"/>
            </a:endParaRPr>
          </a:p>
          <a:p>
            <a:endParaRPr lang="en-ZA" sz="1600" dirty="0" smtClean="0">
              <a:solidFill>
                <a:srgbClr val="FF0000"/>
              </a:solidFill>
              <a:latin typeface="+mj-lt"/>
            </a:endParaRPr>
          </a:p>
          <a:p>
            <a:endParaRPr lang="en-ZA" sz="16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en-ZA" sz="16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0452153"/>
              </p:ext>
            </p:extLst>
          </p:nvPr>
        </p:nvGraphicFramePr>
        <p:xfrm>
          <a:off x="323527" y="1052736"/>
          <a:ext cx="860292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222"/>
                <a:gridCol w="1724187"/>
                <a:gridCol w="1512168"/>
                <a:gridCol w="1584176"/>
                <a:gridCol w="1834172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ZA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8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2013/14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8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</a:t>
                      </a:r>
                    </a:p>
                    <a:p>
                      <a:pPr algn="ctr"/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2015/16 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2016/17</a:t>
                      </a:r>
                    </a:p>
                    <a:p>
                      <a:pPr algn="ctr"/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(As at 30 June 2016)</a:t>
                      </a:r>
                      <a:endParaRPr lang="en-ZA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R’000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R’000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R’000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R’000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9240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Income 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62,681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itchFamily="34" charset="0"/>
                          <a:cs typeface="Arial" pitchFamily="34" charset="0"/>
                        </a:rPr>
                        <a:t>85,521</a:t>
                      </a:r>
                      <a:endParaRPr lang="en-ZA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95,895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13,623</a:t>
                      </a:r>
                    </a:p>
                    <a:p>
                      <a:pPr algn="ctr"/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8440">
                <a:tc>
                  <a:txBody>
                    <a:bodyPr/>
                    <a:lstStyle/>
                    <a:p>
                      <a:r>
                        <a:rPr lang="en-ZA" sz="1800" b="0" dirty="0" smtClean="0">
                          <a:latin typeface="+mn-lt"/>
                          <a:cs typeface="Arial" pitchFamily="34" charset="0"/>
                        </a:rPr>
                        <a:t>Government</a:t>
                      </a:r>
                      <a:r>
                        <a:rPr lang="en-ZA" sz="1800" b="0" baseline="0" dirty="0" smtClean="0">
                          <a:latin typeface="+mn-lt"/>
                          <a:cs typeface="Arial" pitchFamily="34" charset="0"/>
                        </a:rPr>
                        <a:t> Grant</a:t>
                      </a:r>
                    </a:p>
                    <a:p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43,</a:t>
                      </a:r>
                      <a:r>
                        <a:rPr lang="en-ZA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69,694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73,422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10,604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0" dirty="0" smtClean="0">
                          <a:latin typeface="+mn-lt"/>
                          <a:cs typeface="Arial" pitchFamily="34" charset="0"/>
                        </a:rPr>
                        <a:t>Own Income</a:t>
                      </a:r>
                    </a:p>
                    <a:p>
                      <a:endParaRPr lang="en-ZA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19,496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0" dirty="0" smtClean="0">
                          <a:latin typeface="Arial" pitchFamily="34" charset="0"/>
                          <a:cs typeface="Arial" pitchFamily="34" charset="0"/>
                        </a:rPr>
                        <a:t>15,827</a:t>
                      </a:r>
                      <a:endParaRPr lang="en-ZA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22,473          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+mn-lt"/>
                          <a:cs typeface="Arial" panose="020B0604020202020204" pitchFamily="34" charset="0"/>
                        </a:rPr>
                        <a:t>2,176</a:t>
                      </a:r>
                      <a:endParaRPr lang="en-ZA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Expenditure</a:t>
                      </a:r>
                    </a:p>
                    <a:p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(47,274)</a:t>
                      </a:r>
                      <a:endParaRPr lang="en-ZA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(46,362)</a:t>
                      </a:r>
                      <a:endParaRPr lang="en-ZA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(54,252)</a:t>
                      </a:r>
                      <a:endParaRPr lang="en-ZA" sz="18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(8,511)</a:t>
                      </a:r>
                      <a:endParaRPr lang="en-ZA" sz="18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Surplus</a:t>
                      </a:r>
                    </a:p>
                    <a:p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15,407 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,159</a:t>
                      </a:r>
                      <a:endParaRPr lang="en-ZA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41 643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latin typeface="+mn-lt"/>
                          <a:cs typeface="Arial" panose="020B0604020202020204" pitchFamily="34" charset="0"/>
                        </a:rPr>
                        <a:t>5,112</a:t>
                      </a:r>
                      <a:endParaRPr lang="en-ZA" sz="1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7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j-lt"/>
              </a:rPr>
              <a:t>AUDIT OUTCOME</a:t>
            </a:r>
            <a:endParaRPr lang="en-ZA" sz="3200" dirty="0">
              <a:latin typeface="+mj-lt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2477235"/>
              </p:ext>
            </p:extLst>
          </p:nvPr>
        </p:nvGraphicFramePr>
        <p:xfrm>
          <a:off x="179511" y="1556792"/>
          <a:ext cx="871297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452"/>
                <a:gridCol w="1684877"/>
                <a:gridCol w="1800200"/>
                <a:gridCol w="2016224"/>
                <a:gridCol w="1944217"/>
              </a:tblGrid>
              <a:tr h="555239"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MTF 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2012/13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2013/14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2014/15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2015/16</a:t>
                      </a:r>
                    </a:p>
                    <a:p>
                      <a:pPr algn="ctr"/>
                      <a:endParaRPr lang="en-ZA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5239">
                <a:tc>
                  <a:txBody>
                    <a:bodyPr/>
                    <a:lstStyle/>
                    <a:p>
                      <a:pPr algn="l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Audit</a:t>
                      </a:r>
                      <a:r>
                        <a:rPr lang="en-ZA" sz="1800" b="1" baseline="0" dirty="0" smtClean="0">
                          <a:latin typeface="+mn-lt"/>
                          <a:cs typeface="Arial" pitchFamily="34" charset="0"/>
                        </a:rPr>
                        <a:t> Opinion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>
                          <a:latin typeface="+mn-lt"/>
                          <a:cs typeface="Arial" pitchFamily="34" charset="0"/>
                        </a:rPr>
                        <a:t>Unqualified with findings </a:t>
                      </a:r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Unqualified with findings</a:t>
                      </a:r>
                    </a:p>
                    <a:p>
                      <a:pPr algn="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Unqualified with findings</a:t>
                      </a:r>
                    </a:p>
                    <a:p>
                      <a:pPr algn="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Unqualified with findings</a:t>
                      </a:r>
                    </a:p>
                    <a:p>
                      <a:pPr algn="r"/>
                      <a:endParaRPr lang="en-ZA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02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j-lt"/>
              </a:rPr>
              <a:t>SELECTED AUDIT FINDINGS</a:t>
            </a:r>
            <a:endParaRPr lang="en-ZA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43400"/>
          </a:xfrm>
        </p:spPr>
        <p:txBody>
          <a:bodyPr>
            <a:normAutofit/>
          </a:bodyPr>
          <a:lstStyle/>
          <a:p>
            <a:pPr algn="just"/>
            <a:endParaRPr lang="en-ZA" sz="19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ZA" sz="1900" b="0" dirty="0" smtClean="0">
                <a:solidFill>
                  <a:schemeClr val="tx1"/>
                </a:solidFill>
                <a:latin typeface="+mn-lt"/>
              </a:rPr>
              <a:t>Emphasis of matter in respect of the following:</a:t>
            </a:r>
          </a:p>
          <a:p>
            <a:pPr algn="just"/>
            <a:endParaRPr lang="en-ZA" sz="1900" b="0" dirty="0">
              <a:solidFill>
                <a:schemeClr val="tx1"/>
              </a:solidFill>
              <a:latin typeface="+mn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ZA" sz="1900" b="0" dirty="0" smtClean="0">
                <a:solidFill>
                  <a:schemeClr val="tx1"/>
                </a:solidFill>
                <a:latin typeface="+mn-lt"/>
              </a:rPr>
              <a:t>Irregular Expenditure incurred by the Market Theatre Foundation.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ZA" sz="1900" b="0" dirty="0" smtClean="0">
              <a:solidFill>
                <a:schemeClr val="tx1"/>
              </a:solidFill>
              <a:latin typeface="+mn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ZA" sz="1900" b="0" dirty="0" smtClean="0">
                <a:solidFill>
                  <a:schemeClr val="tx1"/>
                </a:solidFill>
                <a:latin typeface="+mn-lt"/>
              </a:rPr>
              <a:t>Market Theatre Foundation did not maintain regular, accurate and complete performance reports that are supported by reliable verification sources.</a:t>
            </a:r>
          </a:p>
          <a:p>
            <a:pPr algn="just"/>
            <a:endParaRPr lang="en-ZA" sz="1900" b="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683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10952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>
                <a:latin typeface="+mj-lt"/>
              </a:rPr>
              <a:t>GOVERNANCE</a:t>
            </a:r>
            <a:endParaRPr lang="en-ZA" sz="3200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5027594"/>
              </p:ext>
            </p:extLst>
          </p:nvPr>
        </p:nvGraphicFramePr>
        <p:xfrm>
          <a:off x="251520" y="1340768"/>
          <a:ext cx="8424936" cy="3926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801882">
                <a:tc>
                  <a:txBody>
                    <a:bodyPr/>
                    <a:lstStyle/>
                    <a:p>
                      <a:pPr algn="ctr"/>
                      <a:endParaRPr lang="en-ZA" dirty="0" smtClean="0"/>
                    </a:p>
                    <a:p>
                      <a:pPr algn="ctr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GOVERANCE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STRUCTURES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45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</a:t>
                      </a:r>
                      <a:r>
                        <a:rPr lang="en-ZA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The Council</a:t>
                      </a:r>
                      <a:r>
                        <a:rPr lang="en-ZA" baseline="0" dirty="0" smtClean="0"/>
                        <a:t> of the Market Theatre Foundation is f</a:t>
                      </a:r>
                      <a:r>
                        <a:rPr lang="en-ZA" dirty="0" smtClean="0"/>
                        <a:t>ully constituted as at 13</a:t>
                      </a:r>
                      <a:r>
                        <a:rPr lang="en-ZA" baseline="0" dirty="0" smtClean="0"/>
                        <a:t> October 2016.</a:t>
                      </a:r>
                      <a:endParaRPr lang="en-ZA" dirty="0" smtClean="0"/>
                    </a:p>
                    <a:p>
                      <a:pPr algn="ctr"/>
                      <a:endParaRPr lang="en-ZA" b="1" dirty="0"/>
                    </a:p>
                  </a:txBody>
                  <a:tcPr/>
                </a:tc>
              </a:tr>
              <a:tr h="1578852"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Z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Market Theatre Foundation has  Chief Executive Officer and the Chief Financial Officer in place.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Z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42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5616</TotalTime>
  <Words>591</Words>
  <Application>Microsoft Office PowerPoint</Application>
  <PresentationFormat>On-screen Show (4:3)</PresentationFormat>
  <Paragraphs>215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MARKET THEATRE FOUNDATION</vt:lpstr>
      <vt:lpstr> PRESENTATION OUTLINE </vt:lpstr>
      <vt:lpstr> BACKGROUND </vt:lpstr>
      <vt:lpstr> PERFORMANCE OVERVIEW </vt:lpstr>
      <vt:lpstr>THREE YEAR PERFORMANCE OVERVIEW</vt:lpstr>
      <vt:lpstr>INCOME AND EXPENDITURE TRENDS</vt:lpstr>
      <vt:lpstr>AUDIT OUTCOME</vt:lpstr>
      <vt:lpstr>SELECTED AUDIT FINDINGS</vt:lpstr>
      <vt:lpstr>GOVERNANCE</vt:lpstr>
      <vt:lpstr>GOVERNANCE…</vt:lpstr>
      <vt:lpstr>WINDYBROW THEATRE</vt:lpstr>
      <vt:lpstr>INCOME AND EXPENDITURE TRENDS</vt:lpstr>
      <vt:lpstr>AUDIT OUTCOME</vt:lpstr>
      <vt:lpstr>AUDIT FINDINGS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PUMZA</cp:lastModifiedBy>
  <cp:revision>543</cp:revision>
  <cp:lastPrinted>2016-10-03T13:43:21Z</cp:lastPrinted>
  <dcterms:created xsi:type="dcterms:W3CDTF">2013-11-12T11:39:42Z</dcterms:created>
  <dcterms:modified xsi:type="dcterms:W3CDTF">2016-10-14T12:47:53Z</dcterms:modified>
</cp:coreProperties>
</file>