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4"/>
  </p:notesMasterIdLst>
  <p:handoutMasterIdLst>
    <p:handoutMasterId r:id="rId45"/>
  </p:handoutMasterIdLst>
  <p:sldIdLst>
    <p:sldId id="258" r:id="rId5"/>
    <p:sldId id="270" r:id="rId6"/>
    <p:sldId id="264" r:id="rId7"/>
    <p:sldId id="299" r:id="rId8"/>
    <p:sldId id="301" r:id="rId9"/>
    <p:sldId id="300" r:id="rId10"/>
    <p:sldId id="302" r:id="rId11"/>
    <p:sldId id="332" r:id="rId12"/>
    <p:sldId id="335" r:id="rId13"/>
    <p:sldId id="336" r:id="rId14"/>
    <p:sldId id="338" r:id="rId15"/>
    <p:sldId id="337" r:id="rId16"/>
    <p:sldId id="310" r:id="rId17"/>
    <p:sldId id="334"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33" r:id="rId31"/>
    <p:sldId id="325" r:id="rId32"/>
    <p:sldId id="326" r:id="rId33"/>
    <p:sldId id="327" r:id="rId34"/>
    <p:sldId id="309" r:id="rId35"/>
    <p:sldId id="303" r:id="rId36"/>
    <p:sldId id="304" r:id="rId37"/>
    <p:sldId id="305" r:id="rId38"/>
    <p:sldId id="306" r:id="rId39"/>
    <p:sldId id="307" r:id="rId40"/>
    <p:sldId id="308" r:id="rId41"/>
    <p:sldId id="330" r:id="rId42"/>
    <p:sldId id="331"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0" autoAdjust="0"/>
  </p:normalViewPr>
  <p:slideViewPr>
    <p:cSldViewPr>
      <p:cViewPr>
        <p:scale>
          <a:sx n="77" d="100"/>
          <a:sy n="77" d="100"/>
        </p:scale>
        <p:origin x="-3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vmpme-ptaho-fnp01\Users\Pieter.Pretorius\Admin\4.%20Finance\Budgets\2016%202017\Budget%20Docs\Budget%20Monitoring%202016%2017.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ZA" dirty="0">
                <a:solidFill>
                  <a:schemeClr val="tx1"/>
                </a:solidFill>
              </a:rPr>
              <a:t>Quarterly Drawings v.s. Expenditure</a:t>
            </a:r>
          </a:p>
        </c:rich>
      </c:tx>
      <c:layout/>
      <c:overlay val="0"/>
    </c:title>
    <c:autoTitleDeleted val="0"/>
    <c:plotArea>
      <c:layout/>
      <c:barChart>
        <c:barDir val="col"/>
        <c:grouping val="clustered"/>
        <c:varyColors val="0"/>
        <c:ser>
          <c:idx val="0"/>
          <c:order val="0"/>
          <c:tx>
            <c:strRef>
              <c:f>BudCom!$B$38</c:f>
              <c:strCache>
                <c:ptCount val="1"/>
                <c:pt idx="0">
                  <c:v>Drawings</c:v>
                </c:pt>
              </c:strCache>
            </c:strRef>
          </c:tx>
          <c:spPr>
            <a:solidFill>
              <a:schemeClr val="bg2">
                <a:lumMod val="75000"/>
              </a:schemeClr>
            </a:solidFill>
          </c:spPr>
          <c:invertIfNegative val="0"/>
          <c:cat>
            <c:strRef>
              <c:f>BudCom!$A$39:$A$42</c:f>
              <c:strCache>
                <c:ptCount val="4"/>
                <c:pt idx="0">
                  <c:v>Q1</c:v>
                </c:pt>
                <c:pt idx="1">
                  <c:v>Q2</c:v>
                </c:pt>
                <c:pt idx="2">
                  <c:v>Q3</c:v>
                </c:pt>
                <c:pt idx="3">
                  <c:v>Q4</c:v>
                </c:pt>
              </c:strCache>
            </c:strRef>
          </c:cat>
          <c:val>
            <c:numRef>
              <c:f>BudCom!$B$39:$B$42</c:f>
              <c:numCache>
                <c:formatCode>_ * #,##0_ ;_ * \-#,##0_ ;_ * "-"??_ ;_ @_ </c:formatCode>
                <c:ptCount val="4"/>
                <c:pt idx="0">
                  <c:v>198027</c:v>
                </c:pt>
                <c:pt idx="1">
                  <c:v>180592</c:v>
                </c:pt>
                <c:pt idx="2">
                  <c:v>219759</c:v>
                </c:pt>
                <c:pt idx="3">
                  <c:v>155822</c:v>
                </c:pt>
              </c:numCache>
            </c:numRef>
          </c:val>
          <c:extLst xmlns:c16r2="http://schemas.microsoft.com/office/drawing/2015/06/chart">
            <c:ext xmlns:c16="http://schemas.microsoft.com/office/drawing/2014/chart" uri="{C3380CC4-5D6E-409C-BE32-E72D297353CC}">
              <c16:uniqueId val="{00000000-0B09-4F5B-9F8E-69F25E9C1CCE}"/>
            </c:ext>
          </c:extLst>
        </c:ser>
        <c:ser>
          <c:idx val="1"/>
          <c:order val="1"/>
          <c:tx>
            <c:strRef>
              <c:f>BudCom!$C$38</c:f>
              <c:strCache>
                <c:ptCount val="1"/>
                <c:pt idx="0">
                  <c:v>Expenditure</c:v>
                </c:pt>
              </c:strCache>
            </c:strRef>
          </c:tx>
          <c:spPr>
            <a:solidFill>
              <a:schemeClr val="accent3">
                <a:lumMod val="75000"/>
              </a:schemeClr>
            </a:solidFill>
          </c:spPr>
          <c:invertIfNegative val="0"/>
          <c:cat>
            <c:strRef>
              <c:f>BudCom!$A$39:$A$42</c:f>
              <c:strCache>
                <c:ptCount val="4"/>
                <c:pt idx="0">
                  <c:v>Q1</c:v>
                </c:pt>
                <c:pt idx="1">
                  <c:v>Q2</c:v>
                </c:pt>
                <c:pt idx="2">
                  <c:v>Q3</c:v>
                </c:pt>
                <c:pt idx="3">
                  <c:v>Q4</c:v>
                </c:pt>
              </c:strCache>
            </c:strRef>
          </c:cat>
          <c:val>
            <c:numRef>
              <c:f>BudCom!$C$39:$C$42</c:f>
              <c:numCache>
                <c:formatCode>_ * #,##0_ ;_ * \-#,##0_ ;_ * "-"??_ ;_ @_ </c:formatCode>
                <c:ptCount val="4"/>
                <c:pt idx="0">
                  <c:v>159957</c:v>
                </c:pt>
                <c:pt idx="1">
                  <c:v>192667</c:v>
                </c:pt>
                <c:pt idx="2">
                  <c:v>222674</c:v>
                </c:pt>
                <c:pt idx="3">
                  <c:v>173478</c:v>
                </c:pt>
              </c:numCache>
            </c:numRef>
          </c:val>
          <c:extLst xmlns:c16r2="http://schemas.microsoft.com/office/drawing/2015/06/chart">
            <c:ext xmlns:c16="http://schemas.microsoft.com/office/drawing/2014/chart" uri="{C3380CC4-5D6E-409C-BE32-E72D297353CC}">
              <c16:uniqueId val="{00000001-0B09-4F5B-9F8E-69F25E9C1CCE}"/>
            </c:ext>
          </c:extLst>
        </c:ser>
        <c:dLbls>
          <c:showLegendKey val="0"/>
          <c:showVal val="0"/>
          <c:showCatName val="0"/>
          <c:showSerName val="0"/>
          <c:showPercent val="0"/>
          <c:showBubbleSize val="0"/>
        </c:dLbls>
        <c:gapWidth val="150"/>
        <c:axId val="71566464"/>
        <c:axId val="71568000"/>
      </c:barChart>
      <c:catAx>
        <c:axId val="71566464"/>
        <c:scaling>
          <c:orientation val="minMax"/>
        </c:scaling>
        <c:delete val="0"/>
        <c:axPos val="b"/>
        <c:numFmt formatCode="General" sourceLinked="0"/>
        <c:majorTickMark val="none"/>
        <c:minorTickMark val="none"/>
        <c:tickLblPos val="nextTo"/>
        <c:crossAx val="71568000"/>
        <c:crosses val="autoZero"/>
        <c:auto val="1"/>
        <c:lblAlgn val="ctr"/>
        <c:lblOffset val="100"/>
        <c:noMultiLvlLbl val="0"/>
      </c:catAx>
      <c:valAx>
        <c:axId val="71568000"/>
        <c:scaling>
          <c:orientation val="minMax"/>
        </c:scaling>
        <c:delete val="0"/>
        <c:axPos val="l"/>
        <c:majorGridlines/>
        <c:title>
          <c:tx>
            <c:rich>
              <a:bodyPr/>
              <a:lstStyle/>
              <a:p>
                <a:pPr>
                  <a:defRPr/>
                </a:pPr>
                <a:r>
                  <a:rPr lang="en-ZA" dirty="0"/>
                  <a:t>'000</a:t>
                </a:r>
              </a:p>
            </c:rich>
          </c:tx>
          <c:layout/>
          <c:overlay val="0"/>
        </c:title>
        <c:numFmt formatCode="_ * #,##0_ ;_ * \-#,##0_ ;_ * &quot;-&quot;??_ ;_ @_ " sourceLinked="1"/>
        <c:majorTickMark val="none"/>
        <c:minorTickMark val="none"/>
        <c:tickLblPos val="nextTo"/>
        <c:crossAx val="71566464"/>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r>
              <a:rPr lang="en-ZA" dirty="0"/>
              <a:t>Quarterly Drawings v.s. Expenditure</a:t>
            </a:r>
          </a:p>
        </c:rich>
      </c:tx>
      <c:layout/>
      <c:overlay val="0"/>
      <c:spPr>
        <a:noFill/>
        <a:ln>
          <a:noFill/>
        </a:ln>
        <a:effectLst/>
      </c:spPr>
    </c:title>
    <c:autoTitleDeleted val="0"/>
    <c:plotArea>
      <c:layout/>
      <c:barChart>
        <c:barDir val="col"/>
        <c:grouping val="clustered"/>
        <c:varyColors val="0"/>
        <c:ser>
          <c:idx val="0"/>
          <c:order val="0"/>
          <c:tx>
            <c:strRef>
              <c:f>BudCom!$B$38</c:f>
              <c:strCache>
                <c:ptCount val="1"/>
                <c:pt idx="0">
                  <c:v>Drawings</c:v>
                </c:pt>
              </c:strCache>
            </c:strRef>
          </c:tx>
          <c:spPr>
            <a:solidFill>
              <a:schemeClr val="accent1">
                <a:alpha val="85000"/>
              </a:schemeClr>
            </a:solidFill>
            <a:ln w="9525" cap="flat" cmpd="sng" algn="ctr">
              <a:solidFill>
                <a:schemeClr val="lt1">
                  <a:alpha val="50000"/>
                </a:schemeClr>
              </a:solidFill>
              <a:round/>
            </a:ln>
            <a:effectLst/>
          </c:spPr>
          <c:invertIfNegative val="0"/>
          <c:cat>
            <c:strRef>
              <c:f>BudCom!$A$39:$A$42</c:f>
              <c:strCache>
                <c:ptCount val="4"/>
                <c:pt idx="0">
                  <c:v>Q1</c:v>
                </c:pt>
                <c:pt idx="1">
                  <c:v>Q2</c:v>
                </c:pt>
                <c:pt idx="2">
                  <c:v>Q3</c:v>
                </c:pt>
                <c:pt idx="3">
                  <c:v>Q4</c:v>
                </c:pt>
              </c:strCache>
            </c:strRef>
          </c:cat>
          <c:val>
            <c:numRef>
              <c:f>BudCom!$B$39:$B$42</c:f>
              <c:numCache>
                <c:formatCode>_ * #,##0_ ;_ * \-#,##0_ ;_ * "-"??_ ;_ @_ </c:formatCode>
                <c:ptCount val="4"/>
                <c:pt idx="0">
                  <c:v>254455</c:v>
                </c:pt>
                <c:pt idx="1">
                  <c:v>192334</c:v>
                </c:pt>
                <c:pt idx="2">
                  <c:v>178688</c:v>
                </c:pt>
                <c:pt idx="3">
                  <c:v>202185</c:v>
                </c:pt>
              </c:numCache>
            </c:numRef>
          </c:val>
          <c:extLst xmlns:c16r2="http://schemas.microsoft.com/office/drawing/2015/06/chart">
            <c:ext xmlns:c16="http://schemas.microsoft.com/office/drawing/2014/chart" uri="{C3380CC4-5D6E-409C-BE32-E72D297353CC}">
              <c16:uniqueId val="{00000000-461A-4344-9CD5-4C2E6EBAC972}"/>
            </c:ext>
          </c:extLst>
        </c:ser>
        <c:ser>
          <c:idx val="1"/>
          <c:order val="1"/>
          <c:tx>
            <c:strRef>
              <c:f>BudCom!$C$38</c:f>
              <c:strCache>
                <c:ptCount val="1"/>
                <c:pt idx="0">
                  <c:v>Expenditure</c:v>
                </c:pt>
              </c:strCache>
            </c:strRef>
          </c:tx>
          <c:spPr>
            <a:solidFill>
              <a:schemeClr val="accent2">
                <a:alpha val="85000"/>
              </a:schemeClr>
            </a:solidFill>
            <a:ln w="9525" cap="flat" cmpd="sng" algn="ctr">
              <a:solidFill>
                <a:schemeClr val="lt1">
                  <a:alpha val="50000"/>
                </a:schemeClr>
              </a:solidFill>
              <a:round/>
            </a:ln>
            <a:effectLst/>
          </c:spPr>
          <c:invertIfNegative val="0"/>
          <c:cat>
            <c:strRef>
              <c:f>BudCom!$A$39:$A$42</c:f>
              <c:strCache>
                <c:ptCount val="4"/>
                <c:pt idx="0">
                  <c:v>Q1</c:v>
                </c:pt>
                <c:pt idx="1">
                  <c:v>Q2</c:v>
                </c:pt>
                <c:pt idx="2">
                  <c:v>Q3</c:v>
                </c:pt>
                <c:pt idx="3">
                  <c:v>Q4</c:v>
                </c:pt>
              </c:strCache>
            </c:strRef>
          </c:cat>
          <c:val>
            <c:numRef>
              <c:f>BudCom!$C$39:$C$42</c:f>
              <c:numCache>
                <c:formatCode>_ * #,##0_ ;_ * \-#,##0_ ;_ * "-"??_ ;_ @_ </c:formatCode>
                <c:ptCount val="4"/>
                <c:pt idx="0">
                  <c:v>248889</c:v>
                </c:pt>
                <c:pt idx="1">
                  <c:v>185060</c:v>
                </c:pt>
                <c:pt idx="2">
                  <c:v>0</c:v>
                </c:pt>
                <c:pt idx="3">
                  <c:v>0</c:v>
                </c:pt>
              </c:numCache>
            </c:numRef>
          </c:val>
          <c:extLst xmlns:c16r2="http://schemas.microsoft.com/office/drawing/2015/06/chart">
            <c:ext xmlns:c16="http://schemas.microsoft.com/office/drawing/2014/chart" uri="{C3380CC4-5D6E-409C-BE32-E72D297353CC}">
              <c16:uniqueId val="{00000001-461A-4344-9CD5-4C2E6EBAC972}"/>
            </c:ext>
          </c:extLst>
        </c:ser>
        <c:dLbls>
          <c:showLegendKey val="0"/>
          <c:showVal val="0"/>
          <c:showCatName val="0"/>
          <c:showSerName val="0"/>
          <c:showPercent val="0"/>
          <c:showBubbleSize val="0"/>
        </c:dLbls>
        <c:gapWidth val="75"/>
        <c:overlap val="-25"/>
        <c:axId val="89886720"/>
        <c:axId val="89888256"/>
      </c:barChart>
      <c:catAx>
        <c:axId val="8988672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crossAx val="89888256"/>
        <c:crosses val="autoZero"/>
        <c:auto val="1"/>
        <c:lblAlgn val="ctr"/>
        <c:lblOffset val="100"/>
        <c:noMultiLvlLbl val="0"/>
      </c:catAx>
      <c:valAx>
        <c:axId val="8988825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crossAx val="8988672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Calibri" panose="020F0502020204030204" pitchFamily="34" charset="0"/>
          <a:cs typeface="Calibri" panose="020F050202020403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40938AC-713D-485D-BDE5-F4DAB012A587}" type="datetimeFigureOut">
              <a:rPr lang="en-US" smtClean="0"/>
              <a:pPr/>
              <a:t>10/12/2016</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7A2BDF3-54C1-46FC-8737-1872CECCB628}" type="slidenum">
              <a:rPr lang="en-GB" smtClean="0"/>
              <a:pPr/>
              <a:t>‹#›</a:t>
            </a:fld>
            <a:endParaRPr lang="en-GB" dirty="0"/>
          </a:p>
        </p:txBody>
      </p:sp>
    </p:spTree>
    <p:extLst>
      <p:ext uri="{BB962C8B-B14F-4D97-AF65-F5344CB8AC3E}">
        <p14:creationId xmlns:p14="http://schemas.microsoft.com/office/powerpoint/2010/main" val="3547581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855B797-24DC-4F4F-949B-7A2B5A6280D2}" type="datetimeFigureOut">
              <a:rPr lang="en-US" smtClean="0"/>
              <a:pPr/>
              <a:t>10/12/2016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BE54C7-EA55-4BBF-BB81-082164262C93}" type="slidenum">
              <a:rPr lang="en-GB" smtClean="0"/>
              <a:pPr/>
              <a:t>‹#›</a:t>
            </a:fld>
            <a:endParaRPr lang="en-GB" dirty="0"/>
          </a:p>
        </p:txBody>
      </p:sp>
    </p:spTree>
    <p:extLst>
      <p:ext uri="{BB962C8B-B14F-4D97-AF65-F5344CB8AC3E}">
        <p14:creationId xmlns:p14="http://schemas.microsoft.com/office/powerpoint/2010/main" val="157361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2" y="1556792"/>
            <a:ext cx="8750206" cy="969313"/>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2" y="2924944"/>
            <a:ext cx="8750206"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85729"/>
            <a:ext cx="2880320" cy="98171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8513" y="282147"/>
            <a:ext cx="1130629" cy="113062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4427984" y="643594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7" y="6237402"/>
            <a:ext cx="1763688" cy="60112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6209479"/>
            <a:ext cx="626573" cy="626573"/>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2" y="285728"/>
            <a:ext cx="8784976" cy="939784"/>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2" y="1340768"/>
            <a:ext cx="8798824" cy="504056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412776"/>
            <a:ext cx="8712968" cy="4968552"/>
          </a:xfrm>
        </p:spPr>
        <p:txBody>
          <a:bodyPr>
            <a:normAutofit/>
          </a:bodyPr>
          <a:lstStyle/>
          <a:p>
            <a:pPr marL="0" algn="ctr">
              <a:defRPr/>
            </a:pPr>
            <a:endParaRPr lang="en-GB" sz="2000" b="1" dirty="0" smtClean="0">
              <a:solidFill>
                <a:schemeClr val="tx1">
                  <a:lumMod val="95000"/>
                  <a:lumOff val="5000"/>
                </a:schemeClr>
              </a:solidFill>
              <a:effectLst>
                <a:outerShdw blurRad="38100" dist="38100" dir="2700000" algn="tl">
                  <a:srgbClr val="000000">
                    <a:alpha val="43137"/>
                  </a:srgbClr>
                </a:outerShdw>
              </a:effectLst>
            </a:endParaRPr>
          </a:p>
          <a:p>
            <a:pPr marL="0" algn="ctr">
              <a:defRPr/>
            </a:pPr>
            <a:endParaRPr lang="en-GB" sz="2000" b="1" dirty="0">
              <a:solidFill>
                <a:schemeClr val="tx1">
                  <a:lumMod val="95000"/>
                  <a:lumOff val="5000"/>
                </a:schemeClr>
              </a:solidFill>
              <a:effectLst>
                <a:outerShdw blurRad="38100" dist="38100" dir="2700000" algn="tl">
                  <a:srgbClr val="000000">
                    <a:alpha val="43137"/>
                  </a:srgbClr>
                </a:outerShdw>
              </a:effectLst>
            </a:endParaRPr>
          </a:p>
          <a:p>
            <a:pPr algn="ctr">
              <a:defRPr/>
            </a:pPr>
            <a:r>
              <a:rPr lang="en-ZA" sz="3600" b="1" dirty="0">
                <a:solidFill>
                  <a:schemeClr val="tx1"/>
                </a:solidFill>
                <a:effectLst>
                  <a:outerShdw blurRad="38100" dist="38100" dir="2700000" algn="tl">
                    <a:srgbClr val="000000">
                      <a:alpha val="43137"/>
                    </a:srgbClr>
                  </a:outerShdw>
                </a:effectLst>
              </a:rPr>
              <a:t>ANNUAL REPORT PRESENTATION</a:t>
            </a:r>
          </a:p>
          <a:p>
            <a:pPr algn="ctr">
              <a:defRPr/>
            </a:pPr>
            <a:r>
              <a:rPr lang="en-ZA" sz="3600" b="1" dirty="0">
                <a:solidFill>
                  <a:schemeClr val="tx1"/>
                </a:solidFill>
                <a:effectLst>
                  <a:outerShdw blurRad="38100" dist="38100" dir="2700000" algn="tl">
                    <a:srgbClr val="000000">
                      <a:alpha val="43137"/>
                    </a:srgbClr>
                  </a:outerShdw>
                </a:effectLst>
              </a:rPr>
              <a:t>FOR 2015-2016</a:t>
            </a:r>
          </a:p>
          <a:p>
            <a:pPr marL="0" algn="ctr">
              <a:defRPr/>
            </a:pPr>
            <a:endParaRPr lang="en-GB" sz="3600" b="1" dirty="0" smtClean="0">
              <a:solidFill>
                <a:schemeClr val="tx1">
                  <a:lumMod val="95000"/>
                  <a:lumOff val="5000"/>
                </a:schemeClr>
              </a:solidFill>
              <a:effectLst>
                <a:outerShdw blurRad="38100" dist="38100" dir="2700000" algn="tl">
                  <a:srgbClr val="000000">
                    <a:alpha val="43137"/>
                  </a:srgbClr>
                </a:outerShdw>
              </a:effectLst>
            </a:endParaRPr>
          </a:p>
          <a:p>
            <a:pPr marL="0" algn="ctr">
              <a:defRPr/>
            </a:pPr>
            <a:r>
              <a:rPr lang="en-GB" sz="2400" b="1" dirty="0" smtClean="0">
                <a:solidFill>
                  <a:schemeClr val="tx1"/>
                </a:solidFill>
                <a:effectLst>
                  <a:outerShdw blurRad="38100" dist="38100" dir="2700000" algn="tl">
                    <a:srgbClr val="000000">
                      <a:alpha val="43137"/>
                    </a:srgbClr>
                  </a:outerShdw>
                </a:effectLst>
              </a:rPr>
              <a:t>Presentation </a:t>
            </a:r>
            <a:r>
              <a:rPr lang="en-GB" sz="2400" b="1" dirty="0">
                <a:solidFill>
                  <a:schemeClr val="tx1"/>
                </a:solidFill>
                <a:effectLst>
                  <a:outerShdw blurRad="38100" dist="38100" dir="2700000" algn="tl">
                    <a:srgbClr val="000000">
                      <a:alpha val="43137"/>
                    </a:srgbClr>
                  </a:outerShdw>
                </a:effectLst>
              </a:rPr>
              <a:t>to the Portfolio Committee on DPSA and DPME</a:t>
            </a:r>
          </a:p>
          <a:p>
            <a:pPr marL="0" algn="ctr">
              <a:defRPr/>
            </a:pPr>
            <a:r>
              <a:rPr lang="en-GB" sz="2400" b="1" dirty="0">
                <a:solidFill>
                  <a:schemeClr val="tx1"/>
                </a:solidFill>
                <a:effectLst>
                  <a:outerShdw blurRad="38100" dist="38100" dir="2700000" algn="tl">
                    <a:srgbClr val="000000">
                      <a:alpha val="43137"/>
                    </a:srgbClr>
                  </a:outerShdw>
                </a:effectLst>
              </a:rPr>
              <a:t>Date: </a:t>
            </a:r>
            <a:r>
              <a:rPr lang="en-GB" sz="2400" b="1" dirty="0" smtClean="0">
                <a:solidFill>
                  <a:schemeClr val="tx1"/>
                </a:solidFill>
                <a:effectLst>
                  <a:outerShdw blurRad="38100" dist="38100" dir="2700000" algn="tl">
                    <a:srgbClr val="000000">
                      <a:alpha val="43137"/>
                    </a:srgbClr>
                  </a:outerShdw>
                </a:effectLst>
              </a:rPr>
              <a:t>13 </a:t>
            </a:r>
            <a:r>
              <a:rPr lang="en-GB" sz="2400" b="1" dirty="0">
                <a:solidFill>
                  <a:schemeClr val="tx1"/>
                </a:solidFill>
                <a:effectLst>
                  <a:outerShdw blurRad="38100" dist="38100" dir="2700000" algn="tl">
                    <a:srgbClr val="000000">
                      <a:alpha val="43137"/>
                    </a:srgbClr>
                  </a:outerShdw>
                </a:effectLst>
              </a:rPr>
              <a:t>October </a:t>
            </a:r>
            <a:r>
              <a:rPr lang="en-GB" sz="2400" b="1" dirty="0" smtClean="0">
                <a:solidFill>
                  <a:schemeClr val="tx1"/>
                </a:solidFill>
                <a:effectLst>
                  <a:outerShdw blurRad="38100" dist="38100" dir="2700000" algn="tl">
                    <a:srgbClr val="000000">
                      <a:alpha val="43137"/>
                    </a:srgbClr>
                  </a:outerShdw>
                </a:effectLst>
              </a:rPr>
              <a:t>2016</a:t>
            </a:r>
          </a:p>
          <a:p>
            <a:pPr marL="0" algn="ctr">
              <a:defRPr/>
            </a:pPr>
            <a:endParaRPr lang="en-GB" sz="2400" b="1" dirty="0" smtClean="0">
              <a:solidFill>
                <a:schemeClr val="tx1"/>
              </a:solidFill>
              <a:effectLst>
                <a:outerShdw blurRad="38100" dist="38100" dir="2700000" algn="tl">
                  <a:srgbClr val="000000">
                    <a:alpha val="43137"/>
                  </a:srgbClr>
                </a:outerShdw>
              </a:effectLst>
            </a:endParaRPr>
          </a:p>
          <a:p>
            <a:pPr marL="0" algn="ctr">
              <a:defRPr/>
            </a:pPr>
            <a:r>
              <a:rPr lang="en-GB" sz="2000" b="1" dirty="0" smtClean="0">
                <a:solidFill>
                  <a:schemeClr val="tx1"/>
                </a:solidFill>
                <a:effectLst>
                  <a:outerShdw blurRad="38100" dist="38100" dir="2700000" algn="tl">
                    <a:srgbClr val="000000">
                      <a:alpha val="43137"/>
                    </a:srgbClr>
                  </a:outerShdw>
                </a:effectLst>
              </a:rPr>
              <a:t>Mr. Tshediso Matona: Acting Director General </a:t>
            </a:r>
            <a:endParaRPr lang="en-GB" sz="2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672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5126"/>
            <a:ext cx="8640960" cy="903633"/>
          </a:xfrm>
        </p:spPr>
        <p:txBody>
          <a:bodyPr>
            <a:noAutofit/>
          </a:bodyPr>
          <a:lstStyle/>
          <a:p>
            <a:pPr algn="ctr"/>
            <a:r>
              <a:rPr lang="en-ZA" sz="2800" b="1" dirty="0" smtClean="0">
                <a:solidFill>
                  <a:schemeClr val="tx1"/>
                </a:solidFill>
                <a:ea typeface="+mn-ea"/>
                <a:cs typeface="+mn-cs"/>
              </a:rPr>
              <a:t>Strategy review </a:t>
            </a:r>
            <a:r>
              <a:rPr lang="en-ZA" sz="2800" b="1" dirty="0" smtClean="0">
                <a:solidFill>
                  <a:schemeClr val="tx1"/>
                </a:solidFill>
                <a:ea typeface="+mn-ea"/>
                <a:cs typeface="+mn-cs"/>
              </a:rPr>
              <a:t>process</a:t>
            </a:r>
            <a:endParaRPr lang="en-ZA" sz="2800" b="1" dirty="0">
              <a:solidFill>
                <a:schemeClr val="tx1"/>
              </a:solidFill>
              <a:ea typeface="+mn-ea"/>
              <a:cs typeface="+mn-cs"/>
            </a:endParaRPr>
          </a:p>
        </p:txBody>
      </p:sp>
      <p:sp>
        <p:nvSpPr>
          <p:cNvPr id="3" name="Content Placeholder 2"/>
          <p:cNvSpPr>
            <a:spLocks noGrp="1"/>
          </p:cNvSpPr>
          <p:nvPr>
            <p:ph idx="1"/>
          </p:nvPr>
        </p:nvSpPr>
        <p:spPr>
          <a:xfrm>
            <a:off x="395536" y="1124744"/>
            <a:ext cx="8352927" cy="5299319"/>
          </a:xfrm>
        </p:spPr>
        <p:txBody>
          <a:bodyPr>
            <a:noAutofit/>
          </a:bodyPr>
          <a:lstStyle/>
          <a:p>
            <a:pPr marL="342900" indent="-342900">
              <a:buFont typeface="Wingdings" panose="05000000000000000000" pitchFamily="2" charset="2"/>
              <a:buChar char="§"/>
            </a:pPr>
            <a:r>
              <a:rPr lang="en-US" sz="2200" dirty="0" smtClean="0">
                <a:solidFill>
                  <a:schemeClr val="tx1"/>
                </a:solidFill>
              </a:rPr>
              <a:t>In the past financial year, DPME  embarked on a  </a:t>
            </a:r>
            <a:r>
              <a:rPr lang="en-US" sz="2200" dirty="0" smtClean="0">
                <a:solidFill>
                  <a:schemeClr val="tx1"/>
                </a:solidFill>
              </a:rPr>
              <a:t>strategy review </a:t>
            </a:r>
            <a:r>
              <a:rPr lang="en-US" sz="2200" dirty="0" smtClean="0">
                <a:solidFill>
                  <a:schemeClr val="tx1"/>
                </a:solidFill>
              </a:rPr>
              <a:t>process. </a:t>
            </a:r>
          </a:p>
          <a:p>
            <a:pPr marL="342900" indent="-342900">
              <a:buFont typeface="Wingdings" panose="05000000000000000000" pitchFamily="2" charset="2"/>
              <a:buChar char="§"/>
            </a:pPr>
            <a:r>
              <a:rPr lang="en-ZA" sz="2200" dirty="0" smtClean="0">
                <a:solidFill>
                  <a:schemeClr val="tx1"/>
                </a:solidFill>
              </a:rPr>
              <a:t>The </a:t>
            </a:r>
            <a:r>
              <a:rPr lang="en-ZA" sz="2200" dirty="0">
                <a:solidFill>
                  <a:schemeClr val="tx1"/>
                </a:solidFill>
              </a:rPr>
              <a:t>strategy review process was necessitated by amongst others:</a:t>
            </a:r>
          </a:p>
          <a:p>
            <a:pPr marL="864108" lvl="2" indent="-342900"/>
            <a:r>
              <a:rPr lang="en-ZA" sz="2000" dirty="0">
                <a:solidFill>
                  <a:schemeClr val="tx1"/>
                </a:solidFill>
              </a:rPr>
              <a:t>Integration of the Planning and Performance Monitoring and Evaluation </a:t>
            </a:r>
            <a:r>
              <a:rPr lang="en-ZA" sz="2000" dirty="0">
                <a:solidFill>
                  <a:schemeClr val="tx1"/>
                </a:solidFill>
              </a:rPr>
              <a:t>functions.</a:t>
            </a:r>
            <a:endParaRPr lang="en-ZA" sz="2000" dirty="0">
              <a:solidFill>
                <a:schemeClr val="tx1"/>
              </a:solidFill>
            </a:endParaRPr>
          </a:p>
          <a:p>
            <a:pPr marL="864108" lvl="2" indent="-342900"/>
            <a:r>
              <a:rPr lang="en-ZA" sz="2000" dirty="0">
                <a:solidFill>
                  <a:schemeClr val="tx1"/>
                </a:solidFill>
              </a:rPr>
              <a:t>Heightened expectations for </a:t>
            </a:r>
            <a:r>
              <a:rPr lang="en-ZA" sz="2000" dirty="0">
                <a:solidFill>
                  <a:schemeClr val="tx1"/>
                </a:solidFill>
              </a:rPr>
              <a:t>a more agile and responsive DPME to increase impact on performance of government in delivering on NDP effective Planning, Monitoring and Evaluation (PM&amp;E</a:t>
            </a:r>
            <a:r>
              <a:rPr lang="en-ZA" sz="2000" dirty="0">
                <a:solidFill>
                  <a:schemeClr val="tx1"/>
                </a:solidFill>
              </a:rPr>
              <a:t>).</a:t>
            </a:r>
          </a:p>
          <a:p>
            <a:pPr marL="864108" lvl="2" indent="-342900"/>
            <a:r>
              <a:rPr lang="en-ZA" sz="2000" dirty="0">
                <a:solidFill>
                  <a:schemeClr val="tx1"/>
                </a:solidFill>
              </a:rPr>
              <a:t>Need to improve use of evidence for PM&amp;E by improving data collection and use as well as verification through increased on the ground </a:t>
            </a:r>
            <a:r>
              <a:rPr lang="en-ZA" sz="2000" dirty="0">
                <a:solidFill>
                  <a:schemeClr val="tx1"/>
                </a:solidFill>
              </a:rPr>
              <a:t>monitoring.</a:t>
            </a:r>
          </a:p>
          <a:p>
            <a:pPr marL="864108" lvl="2" indent="-342900"/>
            <a:r>
              <a:rPr lang="en-ZA" sz="2000" dirty="0">
                <a:solidFill>
                  <a:schemeClr val="tx1"/>
                </a:solidFill>
              </a:rPr>
              <a:t>Need for increased focus on  mainstreaming of the youth function and oversight over implementation of youth programmes</a:t>
            </a:r>
            <a:r>
              <a:rPr lang="en-ZA" sz="2000" dirty="0">
                <a:solidFill>
                  <a:schemeClr val="tx1"/>
                </a:solidFill>
              </a:rPr>
              <a:t>.</a:t>
            </a:r>
          </a:p>
          <a:p>
            <a:pPr lvl="1">
              <a:lnSpc>
                <a:spcPct val="120000"/>
              </a:lnSpc>
            </a:pPr>
            <a:endParaRPr lang="en-ZA" sz="2000" dirty="0">
              <a:solidFill>
                <a:schemeClr val="tx1"/>
              </a:solidFill>
            </a:endParaRPr>
          </a:p>
          <a:p>
            <a:pPr>
              <a:buFont typeface="Wingdings" panose="05000000000000000000" pitchFamily="2" charset="2"/>
              <a:buChar char="§"/>
            </a:pPr>
            <a:endParaRPr lang="en-ZA" sz="800" dirty="0">
              <a:solidFill>
                <a:schemeClr val="tx1"/>
              </a:solidFill>
            </a:endParaRPr>
          </a:p>
          <a:p>
            <a:pPr>
              <a:buFont typeface="Wingdings" panose="05000000000000000000" pitchFamily="2" charset="2"/>
              <a:buChar char="§"/>
            </a:pPr>
            <a:endParaRPr lang="en-US" sz="800" dirty="0">
              <a:solidFill>
                <a:schemeClr val="tx1"/>
              </a:solidFill>
            </a:endParaRPr>
          </a:p>
          <a:p>
            <a:pPr marL="274320" lvl="1" indent="0">
              <a:buNone/>
            </a:pPr>
            <a:endParaRPr lang="en-ZA" sz="2200" dirty="0">
              <a:solidFill>
                <a:schemeClr val="tx1"/>
              </a:solidFill>
            </a:endParaRPr>
          </a:p>
          <a:p>
            <a:pPr marL="401638" indent="-401638"/>
            <a:endParaRPr lang="en-ZA" sz="2200" dirty="0">
              <a:solidFill>
                <a:schemeClr val="tx1"/>
              </a:solidFill>
            </a:endParaRPr>
          </a:p>
          <a:p>
            <a:pPr marL="401638" indent="-401638">
              <a:buFont typeface="Wingdings" panose="05000000000000000000" pitchFamily="2" charset="2"/>
              <a:buChar char="Ø"/>
            </a:pPr>
            <a:endParaRPr lang="en-US" sz="2200"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10</a:t>
            </a:fld>
            <a:endParaRPr lang="en-ZA" dirty="0"/>
          </a:p>
        </p:txBody>
      </p:sp>
    </p:spTree>
    <p:extLst>
      <p:ext uri="{BB962C8B-B14F-4D97-AF65-F5344CB8AC3E}">
        <p14:creationId xmlns:p14="http://schemas.microsoft.com/office/powerpoint/2010/main" val="2121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5127"/>
            <a:ext cx="8640960" cy="759618"/>
          </a:xfrm>
        </p:spPr>
        <p:txBody>
          <a:bodyPr>
            <a:noAutofit/>
          </a:bodyPr>
          <a:lstStyle/>
          <a:p>
            <a:r>
              <a:rPr lang="en-ZA" sz="2800" b="1" dirty="0" smtClean="0">
                <a:solidFill>
                  <a:schemeClr val="tx1"/>
                </a:solidFill>
                <a:ea typeface="+mn-ea"/>
                <a:cs typeface="+mn-cs"/>
              </a:rPr>
              <a:t>Weaknesses identified in the Strategy review </a:t>
            </a:r>
            <a:r>
              <a:rPr lang="en-ZA" sz="2800" b="1" dirty="0" smtClean="0">
                <a:solidFill>
                  <a:schemeClr val="tx1"/>
                </a:solidFill>
                <a:ea typeface="+mn-ea"/>
                <a:cs typeface="+mn-cs"/>
              </a:rPr>
              <a:t>process</a:t>
            </a:r>
            <a:endParaRPr lang="en-ZA" sz="2800" b="1" dirty="0">
              <a:solidFill>
                <a:schemeClr val="tx1"/>
              </a:solidFill>
              <a:ea typeface="+mn-ea"/>
              <a:cs typeface="+mn-cs"/>
            </a:endParaRPr>
          </a:p>
        </p:txBody>
      </p:sp>
      <p:sp>
        <p:nvSpPr>
          <p:cNvPr id="3" name="Content Placeholder 2"/>
          <p:cNvSpPr>
            <a:spLocks noGrp="1"/>
          </p:cNvSpPr>
          <p:nvPr>
            <p:ph idx="1"/>
          </p:nvPr>
        </p:nvSpPr>
        <p:spPr>
          <a:xfrm>
            <a:off x="395536" y="1196752"/>
            <a:ext cx="8352927" cy="5299319"/>
          </a:xfrm>
        </p:spPr>
        <p:txBody>
          <a:bodyPr>
            <a:noAutofit/>
          </a:bodyPr>
          <a:lstStyle/>
          <a:p>
            <a:pPr marL="457200" indent="-457200">
              <a:buFont typeface="Wingdings" panose="05000000000000000000" pitchFamily="2" charset="2"/>
              <a:buChar char="§"/>
            </a:pPr>
            <a:r>
              <a:rPr lang="en-US" sz="2200" dirty="0">
                <a:solidFill>
                  <a:schemeClr val="tx1"/>
                </a:solidFill>
              </a:rPr>
              <a:t>The  strategy review process identified the following challenges</a:t>
            </a:r>
            <a:r>
              <a:rPr lang="en-US" sz="2200" dirty="0">
                <a:solidFill>
                  <a:schemeClr val="tx1"/>
                </a:solidFill>
              </a:rPr>
              <a:t>:</a:t>
            </a:r>
          </a:p>
          <a:p>
            <a:pPr marL="864108" lvl="2" indent="-342900"/>
            <a:r>
              <a:rPr lang="en-US" sz="2000" dirty="0" smtClean="0">
                <a:solidFill>
                  <a:schemeClr val="tx1"/>
                </a:solidFill>
              </a:rPr>
              <a:t>Disjoint </a:t>
            </a:r>
            <a:r>
              <a:rPr lang="en-US" sz="2000" dirty="0" smtClean="0">
                <a:solidFill>
                  <a:schemeClr val="tx1"/>
                </a:solidFill>
              </a:rPr>
              <a:t>between sector planning and monitoring is a key weakness </a:t>
            </a:r>
            <a:r>
              <a:rPr lang="en-US" sz="2000" dirty="0" smtClean="0">
                <a:solidFill>
                  <a:schemeClr val="tx1"/>
                </a:solidFill>
              </a:rPr>
              <a:t>which </a:t>
            </a:r>
            <a:r>
              <a:rPr lang="en-US" sz="2000" dirty="0" smtClean="0">
                <a:solidFill>
                  <a:schemeClr val="tx1"/>
                </a:solidFill>
              </a:rPr>
              <a:t>undermine its </a:t>
            </a:r>
            <a:r>
              <a:rPr lang="en-US" sz="2000" dirty="0">
                <a:solidFill>
                  <a:schemeClr val="tx1"/>
                </a:solidFill>
              </a:rPr>
              <a:t>effectiveness of </a:t>
            </a:r>
            <a:r>
              <a:rPr lang="en-US" sz="2000" dirty="0" smtClean="0">
                <a:solidFill>
                  <a:schemeClr val="tx1"/>
                </a:solidFill>
              </a:rPr>
              <a:t>DPME.</a:t>
            </a:r>
            <a:endParaRPr lang="en-US" sz="2000" dirty="0">
              <a:solidFill>
                <a:schemeClr val="tx1"/>
              </a:solidFill>
            </a:endParaRPr>
          </a:p>
          <a:p>
            <a:pPr marL="864108" lvl="2" indent="-342900"/>
            <a:r>
              <a:rPr lang="en-ZA" sz="2000" dirty="0" smtClean="0">
                <a:solidFill>
                  <a:schemeClr val="tx1"/>
                </a:solidFill>
              </a:rPr>
              <a:t>The degree </a:t>
            </a:r>
            <a:r>
              <a:rPr lang="en-ZA" sz="2000" dirty="0">
                <a:solidFill>
                  <a:schemeClr val="tx1"/>
                </a:solidFill>
              </a:rPr>
              <a:t>to which NDP/MTSF directs government </a:t>
            </a:r>
            <a:r>
              <a:rPr lang="en-ZA" sz="2000" dirty="0" smtClean="0">
                <a:solidFill>
                  <a:schemeClr val="tx1"/>
                </a:solidFill>
              </a:rPr>
              <a:t>plans and budget alignment is inadequate.</a:t>
            </a:r>
            <a:endParaRPr lang="en-ZA" sz="2000" dirty="0">
              <a:solidFill>
                <a:schemeClr val="tx1"/>
              </a:solidFill>
            </a:endParaRPr>
          </a:p>
          <a:p>
            <a:pPr marL="864108" lvl="2" indent="-342900"/>
            <a:r>
              <a:rPr lang="en-ZA" sz="2000" dirty="0">
                <a:solidFill>
                  <a:schemeClr val="tx1"/>
                </a:solidFill>
              </a:rPr>
              <a:t>Poor </a:t>
            </a:r>
            <a:r>
              <a:rPr lang="en-ZA" sz="2000" dirty="0">
                <a:solidFill>
                  <a:schemeClr val="tx1"/>
                </a:solidFill>
              </a:rPr>
              <a:t>PM&amp;E and use of evidence </a:t>
            </a:r>
            <a:r>
              <a:rPr lang="en-ZA" sz="2000" dirty="0">
                <a:solidFill>
                  <a:schemeClr val="tx1"/>
                </a:solidFill>
              </a:rPr>
              <a:t>– affects design and implementation of policies and programmes across </a:t>
            </a:r>
            <a:r>
              <a:rPr lang="en-ZA" sz="2000" dirty="0" smtClean="0">
                <a:solidFill>
                  <a:schemeClr val="tx1"/>
                </a:solidFill>
              </a:rPr>
              <a:t>government.</a:t>
            </a:r>
            <a:endParaRPr lang="en-ZA" sz="2000" dirty="0">
              <a:solidFill>
                <a:schemeClr val="tx1"/>
              </a:solidFill>
            </a:endParaRPr>
          </a:p>
          <a:p>
            <a:pPr marL="864108" lvl="2" indent="-342900"/>
            <a:r>
              <a:rPr lang="en-US" sz="2000" dirty="0">
                <a:solidFill>
                  <a:schemeClr val="tx1"/>
                </a:solidFill>
              </a:rPr>
              <a:t>Achieving key NDP/MTSF priorities and outcomes requires strong coordination, strategic collaboration and partnerships, which are lacking. </a:t>
            </a:r>
            <a:r>
              <a:rPr lang="en-US" sz="2000" dirty="0">
                <a:solidFill>
                  <a:schemeClr val="tx1"/>
                </a:solidFill>
              </a:rPr>
              <a:t>DPME capacity  is limited to carry out these </a:t>
            </a:r>
            <a:r>
              <a:rPr lang="en-US" sz="2000" dirty="0" smtClean="0">
                <a:solidFill>
                  <a:schemeClr val="tx1"/>
                </a:solidFill>
              </a:rPr>
              <a:t>functions. </a:t>
            </a:r>
            <a:endParaRPr lang="en-US" sz="2000" dirty="0">
              <a:solidFill>
                <a:schemeClr val="tx1"/>
              </a:solidFill>
            </a:endParaRPr>
          </a:p>
          <a:p>
            <a:pPr marL="864108" lvl="2" indent="-342900"/>
            <a:r>
              <a:rPr lang="en-ZA" sz="2000" dirty="0">
                <a:solidFill>
                  <a:schemeClr val="tx1"/>
                </a:solidFill>
              </a:rPr>
              <a:t>Problems </a:t>
            </a:r>
            <a:r>
              <a:rPr lang="en-ZA" sz="2000" dirty="0">
                <a:solidFill>
                  <a:schemeClr val="tx1"/>
                </a:solidFill>
              </a:rPr>
              <a:t>are not resolved </a:t>
            </a:r>
            <a:r>
              <a:rPr lang="en-ZA" sz="2000" dirty="0" smtClean="0">
                <a:solidFill>
                  <a:schemeClr val="tx1"/>
                </a:solidFill>
              </a:rPr>
              <a:t>quickly.</a:t>
            </a:r>
            <a:endParaRPr lang="en-ZA" sz="2000" dirty="0">
              <a:solidFill>
                <a:schemeClr val="tx1"/>
              </a:solidFill>
            </a:endParaRPr>
          </a:p>
          <a:p>
            <a:pPr marL="864108" lvl="2" indent="-342900"/>
            <a:r>
              <a:rPr lang="en-ZA" sz="2000" dirty="0">
                <a:solidFill>
                  <a:schemeClr val="tx1"/>
                </a:solidFill>
              </a:rPr>
              <a:t>Specific levers of  government </a:t>
            </a:r>
            <a:r>
              <a:rPr lang="en-ZA" sz="2000" dirty="0">
                <a:solidFill>
                  <a:schemeClr val="tx1"/>
                </a:solidFill>
              </a:rPr>
              <a:t>are not </a:t>
            </a:r>
            <a:r>
              <a:rPr lang="en-ZA" sz="2000" dirty="0">
                <a:solidFill>
                  <a:schemeClr val="tx1"/>
                </a:solidFill>
              </a:rPr>
              <a:t>being effectively exploited e.g. </a:t>
            </a:r>
            <a:r>
              <a:rPr lang="en-ZA" sz="2000" dirty="0">
                <a:solidFill>
                  <a:schemeClr val="tx1"/>
                </a:solidFill>
              </a:rPr>
              <a:t>mining licences; DFI funding; SOC </a:t>
            </a:r>
            <a:r>
              <a:rPr lang="en-ZA" sz="2000" dirty="0" smtClean="0">
                <a:solidFill>
                  <a:schemeClr val="tx1"/>
                </a:solidFill>
              </a:rPr>
              <a:t>investment/procurement.</a:t>
            </a:r>
            <a:endParaRPr lang="en-ZA" sz="2000" dirty="0">
              <a:solidFill>
                <a:schemeClr val="tx1"/>
              </a:solidFill>
            </a:endParaRPr>
          </a:p>
          <a:p>
            <a:pPr marL="274320" lvl="1" indent="0">
              <a:buNone/>
            </a:pPr>
            <a:endParaRPr lang="en-ZA" sz="2200" dirty="0">
              <a:solidFill>
                <a:schemeClr val="tx1"/>
              </a:solidFill>
            </a:endParaRPr>
          </a:p>
          <a:p>
            <a:pPr marL="401638" indent="-401638"/>
            <a:endParaRPr lang="en-ZA" sz="2200" dirty="0">
              <a:solidFill>
                <a:schemeClr val="tx1"/>
              </a:solidFill>
            </a:endParaRPr>
          </a:p>
          <a:p>
            <a:pPr marL="401638" indent="-401638">
              <a:buFont typeface="Wingdings" panose="05000000000000000000" pitchFamily="2" charset="2"/>
              <a:buChar char="Ø"/>
            </a:pPr>
            <a:endParaRPr lang="en-US" sz="2200"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11</a:t>
            </a:fld>
            <a:endParaRPr lang="en-ZA" dirty="0"/>
          </a:p>
        </p:txBody>
      </p:sp>
    </p:spTree>
    <p:extLst>
      <p:ext uri="{BB962C8B-B14F-4D97-AF65-F5344CB8AC3E}">
        <p14:creationId xmlns:p14="http://schemas.microsoft.com/office/powerpoint/2010/main" val="2567291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68" y="97438"/>
            <a:ext cx="8712968" cy="811282"/>
          </a:xfrm>
        </p:spPr>
        <p:txBody>
          <a:bodyPr>
            <a:normAutofit/>
          </a:bodyPr>
          <a:lstStyle/>
          <a:p>
            <a:pPr algn="ctr"/>
            <a:r>
              <a:rPr lang="en-ZA" sz="2800" dirty="0" smtClean="0">
                <a:solidFill>
                  <a:schemeClr val="tx1"/>
                </a:solidFill>
              </a:rPr>
              <a:t>Responding to the challenges</a:t>
            </a:r>
            <a:endParaRPr lang="en-ZA" sz="2800" dirty="0">
              <a:solidFill>
                <a:schemeClr val="tx1"/>
              </a:solidFill>
            </a:endParaRPr>
          </a:p>
        </p:txBody>
      </p:sp>
      <p:sp>
        <p:nvSpPr>
          <p:cNvPr id="3" name="Content Placeholder 2"/>
          <p:cNvSpPr>
            <a:spLocks noGrp="1"/>
          </p:cNvSpPr>
          <p:nvPr>
            <p:ph idx="1"/>
          </p:nvPr>
        </p:nvSpPr>
        <p:spPr>
          <a:xfrm>
            <a:off x="251520" y="836712"/>
            <a:ext cx="8726816" cy="5760640"/>
          </a:xfrm>
        </p:spPr>
        <p:txBody>
          <a:bodyPr>
            <a:noAutofit/>
          </a:bodyPr>
          <a:lstStyle/>
          <a:p>
            <a:pPr marL="342900" indent="-342900">
              <a:buFont typeface="Wingdings" pitchFamily="2" charset="2"/>
              <a:buChar char="§"/>
            </a:pPr>
            <a:r>
              <a:rPr lang="en-ZA" sz="2200" dirty="0">
                <a:solidFill>
                  <a:schemeClr val="tx1"/>
                </a:solidFill>
              </a:rPr>
              <a:t>In responding to these challenges, identified the need  </a:t>
            </a:r>
            <a:r>
              <a:rPr lang="en-ZA" sz="2200" dirty="0">
                <a:solidFill>
                  <a:schemeClr val="tx1"/>
                </a:solidFill>
              </a:rPr>
              <a:t>to enhance </a:t>
            </a:r>
            <a:r>
              <a:rPr lang="en-ZA" sz="2200" dirty="0">
                <a:solidFill>
                  <a:schemeClr val="tx1"/>
                </a:solidFill>
              </a:rPr>
              <a:t>capacity for the following:</a:t>
            </a:r>
            <a:endParaRPr lang="en-ZA" sz="2200" dirty="0">
              <a:solidFill>
                <a:schemeClr val="tx1"/>
              </a:solidFill>
            </a:endParaRPr>
          </a:p>
          <a:p>
            <a:pPr marL="864108" lvl="2" indent="-342900"/>
            <a:r>
              <a:rPr lang="en-ZA" sz="2000" dirty="0">
                <a:solidFill>
                  <a:schemeClr val="tx1"/>
                </a:solidFill>
              </a:rPr>
              <a:t>Integrate planning roles in NPC and outcomes – more capacity to look at planning, monitoring and budget alignment with the  NDP/MTSF </a:t>
            </a:r>
            <a:r>
              <a:rPr lang="en-ZA" sz="2000" dirty="0" smtClean="0">
                <a:solidFill>
                  <a:schemeClr val="tx1"/>
                </a:solidFill>
              </a:rPr>
              <a:t>outcomes.</a:t>
            </a:r>
            <a:endParaRPr lang="en-ZA" sz="2000" dirty="0">
              <a:solidFill>
                <a:schemeClr val="tx1"/>
              </a:solidFill>
            </a:endParaRPr>
          </a:p>
          <a:p>
            <a:pPr marL="864108" lvl="2" indent="-342900"/>
            <a:r>
              <a:rPr lang="en-ZA" sz="2000" dirty="0">
                <a:solidFill>
                  <a:schemeClr val="tx1"/>
                </a:solidFill>
              </a:rPr>
              <a:t>Focus government agenda on priority issues and sectors, e.g. </a:t>
            </a:r>
            <a:r>
              <a:rPr lang="en-ZA" sz="2000" dirty="0">
                <a:solidFill>
                  <a:schemeClr val="tx1"/>
                </a:solidFill>
              </a:rPr>
              <a:t>mining licences, procurement, water, energy, NSDF, youth and </a:t>
            </a:r>
            <a:r>
              <a:rPr lang="en-ZA" sz="2000" dirty="0" smtClean="0">
                <a:solidFill>
                  <a:schemeClr val="tx1"/>
                </a:solidFill>
              </a:rPr>
              <a:t>women.</a:t>
            </a:r>
            <a:endParaRPr lang="en-ZA" sz="2000" dirty="0">
              <a:solidFill>
                <a:schemeClr val="tx1"/>
              </a:solidFill>
            </a:endParaRPr>
          </a:p>
          <a:p>
            <a:pPr marL="864108" lvl="2" indent="-342900"/>
            <a:r>
              <a:rPr lang="en-ZA" sz="2000" dirty="0">
                <a:solidFill>
                  <a:schemeClr val="tx1"/>
                </a:solidFill>
              </a:rPr>
              <a:t>Ensure  budget alignment with government priorities and leverage </a:t>
            </a:r>
            <a:r>
              <a:rPr lang="en-ZA" sz="2000" dirty="0">
                <a:solidFill>
                  <a:schemeClr val="tx1"/>
                </a:solidFill>
              </a:rPr>
              <a:t>state procurement spend and regulatory role to advance </a:t>
            </a:r>
            <a:r>
              <a:rPr lang="en-ZA" sz="2000" dirty="0" smtClean="0">
                <a:solidFill>
                  <a:schemeClr val="tx1"/>
                </a:solidFill>
              </a:rPr>
              <a:t>NDP.</a:t>
            </a:r>
            <a:endParaRPr lang="en-ZA" sz="2000" dirty="0">
              <a:solidFill>
                <a:schemeClr val="tx1"/>
              </a:solidFill>
            </a:endParaRPr>
          </a:p>
          <a:p>
            <a:pPr marL="864108" lvl="2" indent="-342900"/>
            <a:r>
              <a:rPr lang="en-ZA" sz="2000" dirty="0">
                <a:solidFill>
                  <a:schemeClr val="tx1"/>
                </a:solidFill>
              </a:rPr>
              <a:t>Oversight of SOCs and </a:t>
            </a:r>
            <a:r>
              <a:rPr lang="en-ZA" sz="2000" dirty="0" smtClean="0">
                <a:solidFill>
                  <a:schemeClr val="tx1"/>
                </a:solidFill>
              </a:rPr>
              <a:t>DFIs.</a:t>
            </a:r>
            <a:endParaRPr lang="en-ZA" sz="2000" dirty="0">
              <a:solidFill>
                <a:schemeClr val="tx1"/>
              </a:solidFill>
            </a:endParaRPr>
          </a:p>
          <a:p>
            <a:pPr marL="864108" lvl="2" indent="-342900"/>
            <a:r>
              <a:rPr lang="en-ZA" sz="2000" dirty="0">
                <a:solidFill>
                  <a:schemeClr val="tx1"/>
                </a:solidFill>
              </a:rPr>
              <a:t>Expand on-the-ground monitoring and </a:t>
            </a:r>
            <a:r>
              <a:rPr lang="en-ZA" sz="2000" dirty="0" smtClean="0">
                <a:solidFill>
                  <a:schemeClr val="tx1"/>
                </a:solidFill>
              </a:rPr>
              <a:t>evidence.</a:t>
            </a:r>
            <a:endParaRPr lang="en-ZA" sz="2000" dirty="0">
              <a:solidFill>
                <a:schemeClr val="tx1"/>
              </a:solidFill>
            </a:endParaRPr>
          </a:p>
          <a:p>
            <a:pPr marL="864108" lvl="2" indent="-342900"/>
            <a:r>
              <a:rPr lang="en-ZA" sz="2000" dirty="0">
                <a:solidFill>
                  <a:schemeClr val="tx1"/>
                </a:solidFill>
              </a:rPr>
              <a:t>Enhance intervention role to resolve </a:t>
            </a:r>
            <a:r>
              <a:rPr lang="en-ZA" sz="2000" dirty="0" smtClean="0">
                <a:solidFill>
                  <a:schemeClr val="tx1"/>
                </a:solidFill>
              </a:rPr>
              <a:t>problems.</a:t>
            </a:r>
            <a:endParaRPr lang="en-ZA" sz="2000" dirty="0">
              <a:solidFill>
                <a:schemeClr val="tx1"/>
              </a:solidFill>
            </a:endParaRPr>
          </a:p>
          <a:p>
            <a:pPr marL="864108" lvl="2" indent="-342900"/>
            <a:r>
              <a:rPr lang="en-ZA" sz="2000" dirty="0">
                <a:solidFill>
                  <a:schemeClr val="tx1"/>
                </a:solidFill>
              </a:rPr>
              <a:t>Widen communication with and involvement of wider </a:t>
            </a:r>
            <a:r>
              <a:rPr lang="en-ZA" sz="2000" dirty="0" smtClean="0">
                <a:solidFill>
                  <a:schemeClr val="tx1"/>
                </a:solidFill>
              </a:rPr>
              <a:t>society.</a:t>
            </a:r>
            <a:endParaRPr lang="en-ZA" sz="2000" dirty="0">
              <a:solidFill>
                <a:schemeClr val="tx1"/>
              </a:solidFill>
            </a:endParaRPr>
          </a:p>
          <a:p>
            <a:pPr marL="864108" lvl="2" indent="-342900"/>
            <a:r>
              <a:rPr lang="en-ZA" sz="2000" dirty="0">
                <a:solidFill>
                  <a:schemeClr val="tx1"/>
                </a:solidFill>
              </a:rPr>
              <a:t>Widen custodial role to strengthen and institutionalise PM&amp;E across government to improve design and implementation of </a:t>
            </a:r>
            <a:r>
              <a:rPr lang="en-ZA" sz="2000" dirty="0" smtClean="0">
                <a:solidFill>
                  <a:schemeClr val="tx1"/>
                </a:solidFill>
              </a:rPr>
              <a:t>programmes.</a:t>
            </a:r>
            <a:endParaRPr lang="en-ZA" sz="2000" dirty="0">
              <a:solidFill>
                <a:schemeClr val="tx1"/>
              </a:solidFill>
            </a:endParaRPr>
          </a:p>
          <a:p>
            <a:pPr marL="864108" lvl="2" indent="-342900"/>
            <a:endParaRPr lang="en-ZA" sz="20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12</a:t>
            </a:fld>
            <a:endParaRPr lang="en-ZA" dirty="0"/>
          </a:p>
        </p:txBody>
      </p:sp>
    </p:spTree>
    <p:extLst>
      <p:ext uri="{BB962C8B-B14F-4D97-AF65-F5344CB8AC3E}">
        <p14:creationId xmlns:p14="http://schemas.microsoft.com/office/powerpoint/2010/main" val="343646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560840" cy="4392488"/>
          </a:xfrm>
        </p:spPr>
        <p:txBody>
          <a:bodyPr>
            <a:normAutofit/>
          </a:bodyPr>
          <a:lstStyle/>
          <a:p>
            <a:pPr algn="ctr"/>
            <a:r>
              <a:rPr lang="en-ZA" sz="3200" b="1" dirty="0" smtClean="0">
                <a:solidFill>
                  <a:schemeClr val="tx1"/>
                </a:solidFill>
              </a:rPr>
              <a:t>HIGHLIGHTS OF PERFORMANCE PER PROGRAMME</a:t>
            </a:r>
            <a:r>
              <a:rPr lang="en-ZA" sz="3200" dirty="0" smtClean="0">
                <a:solidFill>
                  <a:schemeClr val="tx1"/>
                </a:solidFill>
              </a:rPr>
              <a:t/>
            </a:r>
            <a:br>
              <a:rPr lang="en-ZA" sz="3200" dirty="0" smtClean="0">
                <a:solidFill>
                  <a:schemeClr val="tx1"/>
                </a:solidFill>
              </a:rPr>
            </a:br>
            <a:r>
              <a:rPr lang="en-ZA" sz="3200" dirty="0" smtClean="0">
                <a:solidFill>
                  <a:schemeClr val="tx1"/>
                </a:solidFill>
              </a:rPr>
              <a:t/>
            </a:r>
            <a:br>
              <a:rPr lang="en-ZA" sz="3200" dirty="0" smtClean="0">
                <a:solidFill>
                  <a:schemeClr val="tx1"/>
                </a:solidFill>
              </a:rPr>
            </a:br>
            <a:r>
              <a:rPr lang="en-ZA" sz="3200" b="1" dirty="0" smtClean="0">
                <a:solidFill>
                  <a:schemeClr val="tx1"/>
                </a:solidFill>
              </a:rPr>
              <a:t>PROGRAMME 01: ADMINISTRATION</a:t>
            </a:r>
            <a:endParaRPr lang="en-ZA" sz="3200" b="1"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13</a:t>
            </a:fld>
            <a:endParaRPr lang="en-ZA" dirty="0"/>
          </a:p>
        </p:txBody>
      </p:sp>
    </p:spTree>
    <p:extLst>
      <p:ext uri="{BB962C8B-B14F-4D97-AF65-F5344CB8AC3E}">
        <p14:creationId xmlns:p14="http://schemas.microsoft.com/office/powerpoint/2010/main" val="2964822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b="1" dirty="0">
                <a:solidFill>
                  <a:schemeClr val="tx1"/>
                </a:solidFill>
              </a:rPr>
              <a:t>PROG. 1: </a:t>
            </a:r>
            <a:r>
              <a:rPr lang="en-ZA" sz="2800" b="1" dirty="0">
                <a:solidFill>
                  <a:schemeClr val="tx1"/>
                </a:solidFill>
                <a:effectLst>
                  <a:outerShdw blurRad="38100" dist="38100" dir="2700000" algn="tl">
                    <a:srgbClr val="000000">
                      <a:alpha val="43137"/>
                    </a:srgbClr>
                  </a:outerShdw>
                </a:effectLst>
              </a:rPr>
              <a:t>Summary of Performance</a:t>
            </a:r>
            <a:endParaRPr lang="en-ZA"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2200066"/>
              </p:ext>
            </p:extLst>
          </p:nvPr>
        </p:nvGraphicFramePr>
        <p:xfrm>
          <a:off x="250825" y="1341438"/>
          <a:ext cx="8728074" cy="3200640"/>
        </p:xfrm>
        <a:graphic>
          <a:graphicData uri="http://schemas.openxmlformats.org/drawingml/2006/table">
            <a:tbl>
              <a:tblPr firstRow="1" bandRow="1">
                <a:tableStyleId>{F5AB1C69-6EDB-4FF4-983F-18BD219EF322}</a:tableStyleId>
              </a:tblPr>
              <a:tblGrid>
                <a:gridCol w="2909358"/>
                <a:gridCol w="2909358"/>
                <a:gridCol w="2909358"/>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Performance status</a:t>
                      </a:r>
                      <a:endParaRPr lang="en-ZA" sz="24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Number</a:t>
                      </a:r>
                      <a:r>
                        <a:rPr lang="en-ZA" sz="24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400" b="1" dirty="0">
                        <a:effectLst>
                          <a:outerShdw blurRad="38100" dist="38100" dir="2700000" algn="tl">
                            <a:srgbClr val="000000">
                              <a:alpha val="43137"/>
                            </a:srgbClr>
                          </a:outerShdw>
                        </a:effectLst>
                        <a:latin typeface="Calibri" panose="020F0502020204030204" pitchFamily="34" charset="0"/>
                      </a:endParaRPr>
                    </a:p>
                  </a:txBody>
                  <a:tcPr/>
                </a:tc>
                <a:tc>
                  <a:txBody>
                    <a:bodyPr/>
                    <a:lstStyle/>
                    <a:p>
                      <a:pPr algn="ctr"/>
                      <a:r>
                        <a:rPr lang="en-ZA" sz="2400" b="1" dirty="0" smtClean="0">
                          <a:latin typeface="Calibri" panose="020F0502020204030204" pitchFamily="34" charset="0"/>
                        </a:rPr>
                        <a:t>Percentage achievement</a:t>
                      </a:r>
                      <a:endParaRPr lang="en-ZA" sz="2400" b="1" dirty="0">
                        <a:latin typeface="Calibri" panose="020F0502020204030204" pitchFamily="34" charset="0"/>
                      </a:endParaRPr>
                    </a:p>
                  </a:txBody>
                  <a:tcPr/>
                </a:tc>
              </a:tr>
              <a:tr h="370840">
                <a:tc>
                  <a:txBody>
                    <a:bodyPr/>
                    <a:lstStyle/>
                    <a:p>
                      <a:pPr algn="l"/>
                      <a:r>
                        <a:rPr lang="en-ZA" sz="2000" b="1" dirty="0" smtClean="0">
                          <a:effectLst>
                            <a:outerShdw blurRad="38100" dist="38100" dir="2700000" algn="tl">
                              <a:srgbClr val="000000">
                                <a:alpha val="43137"/>
                              </a:srgbClr>
                            </a:outerShdw>
                          </a:effectLst>
                          <a:latin typeface="Calibri" panose="020F0502020204030204" pitchFamily="34" charset="0"/>
                        </a:rPr>
                        <a:t>Number</a:t>
                      </a:r>
                      <a:r>
                        <a:rPr lang="en-ZA" sz="20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16</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69%</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370840">
                <a:tc>
                  <a:txBody>
                    <a:bodyPr/>
                    <a:lstStyle/>
                    <a:p>
                      <a:pPr algn="l"/>
                      <a:r>
                        <a:rPr lang="en-ZA" sz="2000" b="0" dirty="0" smtClean="0">
                          <a:effectLst>
                            <a:outerShdw blurRad="38100" dist="38100" dir="2700000" algn="tl">
                              <a:srgbClr val="000000">
                                <a:alpha val="43137"/>
                              </a:srgbClr>
                            </a:outerShdw>
                          </a:effectLst>
                          <a:latin typeface="Calibri" panose="020F0502020204030204" pitchFamily="34" charset="0"/>
                        </a:rPr>
                        <a:t>Targets</a:t>
                      </a:r>
                      <a:r>
                        <a:rPr lang="en-ZA" sz="2000" b="0" baseline="0" dirty="0" smtClean="0">
                          <a:effectLst>
                            <a:outerShdw blurRad="38100" dist="38100" dir="2700000" algn="tl">
                              <a:srgbClr val="000000">
                                <a:alpha val="43137"/>
                              </a:srgbClr>
                            </a:outerShdw>
                          </a:effectLst>
                          <a:latin typeface="Calibri" panose="020F0502020204030204" pitchFamily="34" charset="0"/>
                        </a:rPr>
                        <a:t> Exceeded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5</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defTabSz="914400"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31.25%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a:t>
                      </a:r>
                      <a:r>
                        <a:rPr lang="en-ZA" sz="2000" baseline="0" dirty="0" smtClean="0">
                          <a:effectLst>
                            <a:outerShdw blurRad="38100" dist="38100" dir="2700000" algn="tl">
                              <a:srgbClr val="000000">
                                <a:alpha val="43137"/>
                              </a:srgbClr>
                            </a:outerShdw>
                          </a:effectLst>
                          <a:latin typeface="Calibri" panose="020F0502020204030204" pitchFamily="34" charset="0"/>
                        </a:rPr>
                        <a:t>s Achieved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6</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defTabSz="914400"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37.5%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r h="370840">
                <a:tc>
                  <a:txBody>
                    <a:bodyPr/>
                    <a:lstStyle/>
                    <a:p>
                      <a:pPr algn="l"/>
                      <a:r>
                        <a:rPr lang="en-ZA" sz="2000" b="0" dirty="0" smtClean="0">
                          <a:effectLst>
                            <a:outerShdw blurRad="38100" dist="38100" dir="2700000" algn="tl">
                              <a:srgbClr val="000000">
                                <a:alpha val="43137"/>
                              </a:srgbClr>
                            </a:outerShdw>
                          </a:effectLst>
                          <a:latin typeface="Calibri" panose="020F0502020204030204" pitchFamily="34" charset="0"/>
                        </a:rPr>
                        <a:t>Targets</a:t>
                      </a:r>
                      <a:r>
                        <a:rPr lang="en-ZA" sz="2000" b="0" baseline="0" dirty="0" smtClean="0">
                          <a:effectLst>
                            <a:outerShdw blurRad="38100" dist="38100" dir="2700000" algn="tl">
                              <a:srgbClr val="000000">
                                <a:alpha val="43137"/>
                              </a:srgbClr>
                            </a:outerShdw>
                          </a:effectLst>
                          <a:latin typeface="Calibri" panose="020F0502020204030204" pitchFamily="34" charset="0"/>
                        </a:rPr>
                        <a:t> Partially achieved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3</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defTabSz="914400"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18.75%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 Not achieved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1</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defTabSz="914400"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6.25%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Targets</a:t>
                      </a:r>
                      <a:r>
                        <a:rPr lang="en-ZA" sz="2000" baseline="0" dirty="0" smtClean="0">
                          <a:effectLst>
                            <a:outerShdw blurRad="38100" dist="38100" dir="2700000" algn="tl">
                              <a:srgbClr val="000000">
                                <a:alpha val="43137"/>
                              </a:srgbClr>
                            </a:outerShdw>
                          </a:effectLst>
                          <a:latin typeface="Calibri" panose="020F0502020204030204" pitchFamily="34" charset="0"/>
                        </a:rPr>
                        <a:t> not applicable</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1</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defTabSz="914400"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6.25%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bl>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14</a:t>
            </a:fld>
            <a:endParaRPr lang="en-ZA" dirty="0"/>
          </a:p>
        </p:txBody>
      </p:sp>
    </p:spTree>
    <p:extLst>
      <p:ext uri="{BB962C8B-B14F-4D97-AF65-F5344CB8AC3E}">
        <p14:creationId xmlns:p14="http://schemas.microsoft.com/office/powerpoint/2010/main" val="192326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15</a:t>
            </a:fld>
            <a:endParaRPr lang="en-ZA" dirty="0"/>
          </a:p>
        </p:txBody>
      </p:sp>
      <p:sp>
        <p:nvSpPr>
          <p:cNvPr id="6" name="Title 1"/>
          <p:cNvSpPr>
            <a:spLocks noGrp="1"/>
          </p:cNvSpPr>
          <p:nvPr>
            <p:ph type="title"/>
          </p:nvPr>
        </p:nvSpPr>
        <p:spPr>
          <a:xfrm>
            <a:off x="143660" y="116097"/>
            <a:ext cx="8712968" cy="584763"/>
          </a:xfrm>
        </p:spPr>
        <p:txBody>
          <a:bodyPr>
            <a:normAutofit/>
          </a:bodyPr>
          <a:lstStyle/>
          <a:p>
            <a:pPr algn="ctr"/>
            <a:r>
              <a:rPr lang="en-ZA" sz="2800" b="1" dirty="0" smtClean="0">
                <a:solidFill>
                  <a:schemeClr val="tx1"/>
                </a:solidFill>
              </a:rPr>
              <a:t>Prog. 1: Narrative on Performance</a:t>
            </a:r>
            <a:endParaRPr lang="en-ZA" sz="2800" b="1" dirty="0">
              <a:solidFill>
                <a:schemeClr val="tx1"/>
              </a:solidFill>
            </a:endParaRPr>
          </a:p>
        </p:txBody>
      </p:sp>
      <p:sp>
        <p:nvSpPr>
          <p:cNvPr id="7" name="Rectangle 6"/>
          <p:cNvSpPr/>
          <p:nvPr/>
        </p:nvSpPr>
        <p:spPr>
          <a:xfrm>
            <a:off x="215008" y="836712"/>
            <a:ext cx="8533456" cy="5970865"/>
          </a:xfrm>
          <a:prstGeom prst="rect">
            <a:avLst/>
          </a:prstGeom>
        </p:spPr>
        <p:txBody>
          <a:bodyPr wrap="square">
            <a:spAutoFit/>
          </a:bodyPr>
          <a:lstStyle/>
          <a:p>
            <a:pPr marL="365760" indent="-283464">
              <a:spcBef>
                <a:spcPts val="600"/>
              </a:spcBef>
              <a:buClr>
                <a:schemeClr val="accent1"/>
              </a:buClr>
              <a:buSzPct val="80000"/>
              <a:buFont typeface="Wingdings" pitchFamily="2" charset="2"/>
              <a:buChar char="§"/>
            </a:pPr>
            <a:r>
              <a:rPr lang="en-ZA" altLang="en-US" dirty="0">
                <a:latin typeface="Calibri" pitchFamily="34" charset="0"/>
              </a:rPr>
              <a:t>T</a:t>
            </a:r>
            <a:r>
              <a:rPr lang="en-ZA" altLang="en-US" dirty="0" smtClean="0">
                <a:latin typeface="Calibri" pitchFamily="34" charset="0"/>
              </a:rPr>
              <a:t>he programme had 16 targets of which 11 were achieved or exceeded</a:t>
            </a:r>
          </a:p>
          <a:p>
            <a:pPr marL="365760" indent="-283464">
              <a:spcBef>
                <a:spcPts val="600"/>
              </a:spcBef>
              <a:buClr>
                <a:schemeClr val="accent1"/>
              </a:buClr>
              <a:buSzPct val="80000"/>
              <a:buFont typeface="Wingdings" pitchFamily="2" charset="2"/>
              <a:buChar char="§"/>
            </a:pPr>
            <a:r>
              <a:rPr lang="en-ZA" altLang="en-US" dirty="0" smtClean="0">
                <a:latin typeface="Calibri" pitchFamily="34" charset="0"/>
              </a:rPr>
              <a:t>Three targets were categorised as  </a:t>
            </a:r>
            <a:r>
              <a:rPr lang="en-ZA" altLang="en-US" b="1" dirty="0" smtClean="0">
                <a:latin typeface="Calibri" pitchFamily="34" charset="0"/>
              </a:rPr>
              <a:t>partially achieved </a:t>
            </a:r>
          </a:p>
          <a:p>
            <a:pPr marL="822960" lvl="1" indent="-283464">
              <a:spcBef>
                <a:spcPts val="600"/>
              </a:spcBef>
              <a:buClr>
                <a:schemeClr val="accent1"/>
              </a:buClr>
              <a:buSzPct val="80000"/>
              <a:buFont typeface="Wingdings" pitchFamily="2" charset="2"/>
              <a:buChar char="§"/>
            </a:pPr>
            <a:r>
              <a:rPr lang="en-ZA" altLang="en-US" dirty="0" smtClean="0">
                <a:latin typeface="Calibri" pitchFamily="34" charset="0"/>
              </a:rPr>
              <a:t>The first target related to Communication plan  and reports.  The target was categorised as partially achieved  due to the fact that the reported activities  were not against the plan.</a:t>
            </a:r>
          </a:p>
          <a:p>
            <a:pPr marL="822960" lvl="1" indent="-283464">
              <a:spcBef>
                <a:spcPts val="600"/>
              </a:spcBef>
              <a:buClr>
                <a:schemeClr val="accent1"/>
              </a:buClr>
              <a:buSzPct val="80000"/>
              <a:buFont typeface="Wingdings" pitchFamily="2" charset="2"/>
              <a:buChar char="§"/>
            </a:pPr>
            <a:r>
              <a:rPr lang="en-ZA" altLang="en-US" dirty="0" smtClean="0">
                <a:latin typeface="Calibri" pitchFamily="34" charset="0"/>
              </a:rPr>
              <a:t>The second target categorised as partially achieved related to payment of suppliers within 30 days. Of all the valid invoices received,  only 5 were paid after 30 days. </a:t>
            </a:r>
          </a:p>
          <a:p>
            <a:pPr marL="822960" lvl="1" indent="-283464">
              <a:spcBef>
                <a:spcPts val="600"/>
              </a:spcBef>
              <a:buClr>
                <a:schemeClr val="accent1"/>
              </a:buClr>
              <a:buSzPct val="80000"/>
              <a:buFont typeface="Wingdings" pitchFamily="2" charset="2"/>
              <a:buChar char="§"/>
            </a:pPr>
            <a:r>
              <a:rPr lang="en-ZA" altLang="en-US" dirty="0" smtClean="0">
                <a:latin typeface="Calibri" pitchFamily="34" charset="0"/>
              </a:rPr>
              <a:t>The third target related to approval of risk plan and risk management reports.  The target has since been met. </a:t>
            </a:r>
          </a:p>
          <a:p>
            <a:pPr marL="365760" indent="-283464">
              <a:spcBef>
                <a:spcPts val="600"/>
              </a:spcBef>
              <a:buClr>
                <a:schemeClr val="accent1"/>
              </a:buClr>
              <a:buSzPct val="80000"/>
              <a:buFont typeface="Wingdings" pitchFamily="2" charset="2"/>
              <a:buChar char="§"/>
            </a:pPr>
            <a:r>
              <a:rPr lang="en-ZA" altLang="en-US" dirty="0" smtClean="0">
                <a:latin typeface="Calibri" pitchFamily="34" charset="0"/>
              </a:rPr>
              <a:t>One </a:t>
            </a:r>
            <a:r>
              <a:rPr lang="en-ZA" altLang="en-US" dirty="0">
                <a:latin typeface="Calibri" pitchFamily="34" charset="0"/>
              </a:rPr>
              <a:t>of the targets that was </a:t>
            </a:r>
            <a:r>
              <a:rPr lang="en-ZA" altLang="en-US" b="1" dirty="0" smtClean="0">
                <a:latin typeface="Calibri" pitchFamily="34" charset="0"/>
              </a:rPr>
              <a:t>not achieved  </a:t>
            </a:r>
            <a:r>
              <a:rPr lang="en-ZA" altLang="en-US" dirty="0">
                <a:latin typeface="Calibri" pitchFamily="34" charset="0"/>
              </a:rPr>
              <a:t>was  the  </a:t>
            </a:r>
            <a:r>
              <a:rPr lang="en-ZA" altLang="en-US" dirty="0" smtClean="0">
                <a:latin typeface="Calibri" pitchFamily="34" charset="0"/>
              </a:rPr>
              <a:t>maintenance  </a:t>
            </a:r>
            <a:r>
              <a:rPr lang="en-ZA" altLang="en-US" dirty="0">
                <a:latin typeface="Calibri" pitchFamily="34" charset="0"/>
              </a:rPr>
              <a:t>of the vacancy rate at  </a:t>
            </a:r>
            <a:r>
              <a:rPr lang="en-ZA" dirty="0">
                <a:latin typeface="Calibri" pitchFamily="34" charset="0"/>
              </a:rPr>
              <a:t>10%. On average, the vacancy rate was at 16.7% average over the full financial  </a:t>
            </a:r>
            <a:r>
              <a:rPr lang="en-ZA" dirty="0" smtClean="0">
                <a:latin typeface="Calibri" pitchFamily="34" charset="0"/>
              </a:rPr>
              <a:t>year. The reason for not achieving the target was that 52 </a:t>
            </a:r>
            <a:r>
              <a:rPr lang="en-ZA" dirty="0">
                <a:latin typeface="Calibri" pitchFamily="34" charset="0"/>
              </a:rPr>
              <a:t>posts were added to the structure resulting in a total of 341 funded posts which took longer to </a:t>
            </a:r>
            <a:r>
              <a:rPr lang="en-ZA" dirty="0" smtClean="0">
                <a:latin typeface="Calibri" pitchFamily="34" charset="0"/>
              </a:rPr>
              <a:t>fill. </a:t>
            </a:r>
          </a:p>
          <a:p>
            <a:pPr marL="365760" indent="-283464">
              <a:spcBef>
                <a:spcPts val="600"/>
              </a:spcBef>
              <a:buClr>
                <a:schemeClr val="accent1"/>
              </a:buClr>
              <a:buSzPct val="80000"/>
              <a:buFont typeface="Wingdings" pitchFamily="2" charset="2"/>
              <a:buChar char="§"/>
            </a:pPr>
            <a:r>
              <a:rPr lang="en-ZA" dirty="0" smtClean="0">
                <a:latin typeface="Calibri" pitchFamily="34" charset="0"/>
              </a:rPr>
              <a:t>One </a:t>
            </a:r>
            <a:r>
              <a:rPr lang="en-ZA" dirty="0" smtClean="0">
                <a:latin typeface="Calibri" pitchFamily="34" charset="0"/>
              </a:rPr>
              <a:t>target categorised as </a:t>
            </a:r>
            <a:r>
              <a:rPr lang="en-ZA" b="1" dirty="0" smtClean="0">
                <a:latin typeface="Calibri" pitchFamily="34" charset="0"/>
              </a:rPr>
              <a:t>not applicable </a:t>
            </a:r>
            <a:r>
              <a:rPr lang="en-ZA" dirty="0" smtClean="0">
                <a:latin typeface="Calibri" pitchFamily="34" charset="0"/>
              </a:rPr>
              <a:t>related to finalisation of disciplinary cases within 90 days. The department had no disciplinary </a:t>
            </a:r>
            <a:r>
              <a:rPr lang="en-ZA" dirty="0">
                <a:latin typeface="Calibri" pitchFamily="34" charset="0"/>
              </a:rPr>
              <a:t>cases to </a:t>
            </a:r>
            <a:r>
              <a:rPr lang="en-ZA" dirty="0" smtClean="0">
                <a:latin typeface="Calibri" pitchFamily="34" charset="0"/>
              </a:rPr>
              <a:t>resolve during </a:t>
            </a:r>
            <a:r>
              <a:rPr lang="en-ZA" dirty="0">
                <a:latin typeface="Calibri" pitchFamily="34" charset="0"/>
              </a:rPr>
              <a:t>the financial year </a:t>
            </a:r>
            <a:r>
              <a:rPr lang="en-ZA" dirty="0" smtClean="0">
                <a:latin typeface="Calibri" pitchFamily="34" charset="0"/>
              </a:rPr>
              <a:t>.</a:t>
            </a:r>
            <a:endParaRPr lang="en-ZA" dirty="0">
              <a:latin typeface="Calibri" pitchFamily="34" charset="0"/>
            </a:endParaRPr>
          </a:p>
          <a:p>
            <a:pPr marL="365760" lvl="1" indent="-283464">
              <a:spcBef>
                <a:spcPts val="600"/>
              </a:spcBef>
              <a:buClr>
                <a:schemeClr val="accent1"/>
              </a:buClr>
              <a:buSzPct val="80000"/>
              <a:buFont typeface="Wingdings" pitchFamily="2" charset="2"/>
              <a:buChar char="§"/>
            </a:pPr>
            <a:endParaRPr lang="en-ZA" dirty="0">
              <a:latin typeface="Calibri" pitchFamily="34" charset="0"/>
            </a:endParaRPr>
          </a:p>
          <a:p>
            <a:pPr marL="402336" lvl="1">
              <a:spcBef>
                <a:spcPts val="550"/>
              </a:spcBef>
              <a:buClr>
                <a:srgbClr val="531A17"/>
              </a:buClr>
            </a:pPr>
            <a:endParaRPr lang="en-ZA" dirty="0">
              <a:latin typeface="Calibri" pitchFamily="34" charset="0"/>
            </a:endParaRPr>
          </a:p>
        </p:txBody>
      </p:sp>
    </p:spTree>
    <p:extLst>
      <p:ext uri="{BB962C8B-B14F-4D97-AF65-F5344CB8AC3E}">
        <p14:creationId xmlns:p14="http://schemas.microsoft.com/office/powerpoint/2010/main" val="2155708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16</a:t>
            </a:fld>
            <a:endParaRPr lang="en-ZA" dirty="0"/>
          </a:p>
        </p:txBody>
      </p:sp>
      <p:sp>
        <p:nvSpPr>
          <p:cNvPr id="5" name="Title 1"/>
          <p:cNvSpPr>
            <a:spLocks noGrp="1"/>
          </p:cNvSpPr>
          <p:nvPr>
            <p:ph type="title"/>
          </p:nvPr>
        </p:nvSpPr>
        <p:spPr>
          <a:xfrm>
            <a:off x="899592" y="692696"/>
            <a:ext cx="7560840" cy="4392488"/>
          </a:xfrm>
        </p:spPr>
        <p:txBody>
          <a:bodyPr>
            <a:normAutofit/>
          </a:bodyPr>
          <a:lstStyle/>
          <a:p>
            <a:pPr algn="ctr"/>
            <a:r>
              <a:rPr lang="en-ZA" sz="3200" b="1" dirty="0" smtClean="0">
                <a:solidFill>
                  <a:schemeClr val="tx1"/>
                </a:solidFill>
              </a:rPr>
              <a:t>PERFORMANCE INFORMATION</a:t>
            </a:r>
            <a:r>
              <a:rPr lang="en-ZA" sz="3200" dirty="0" smtClean="0">
                <a:solidFill>
                  <a:schemeClr val="tx1"/>
                </a:solidFill>
              </a:rPr>
              <a:t/>
            </a:r>
            <a:br>
              <a:rPr lang="en-ZA" sz="3200" dirty="0" smtClean="0">
                <a:solidFill>
                  <a:schemeClr val="tx1"/>
                </a:solidFill>
              </a:rPr>
            </a:br>
            <a:r>
              <a:rPr lang="en-ZA" sz="3200" dirty="0" smtClean="0">
                <a:solidFill>
                  <a:schemeClr val="tx1"/>
                </a:solidFill>
              </a:rPr>
              <a:t/>
            </a:r>
            <a:br>
              <a:rPr lang="en-ZA" sz="3200" dirty="0" smtClean="0">
                <a:solidFill>
                  <a:schemeClr val="tx1"/>
                </a:solidFill>
              </a:rPr>
            </a:br>
            <a:r>
              <a:rPr lang="en-ZA" sz="3200" b="1" dirty="0" smtClean="0">
                <a:solidFill>
                  <a:schemeClr val="tx1"/>
                </a:solidFill>
              </a:rPr>
              <a:t>PROGRAMME 02:  Outcomes Monitoring and Evaluation (OME)</a:t>
            </a:r>
            <a:endParaRPr lang="en-ZA" sz="3200" b="1" dirty="0">
              <a:solidFill>
                <a:schemeClr val="tx1"/>
              </a:solidFill>
            </a:endParaRPr>
          </a:p>
        </p:txBody>
      </p:sp>
    </p:spTree>
    <p:extLst>
      <p:ext uri="{BB962C8B-B14F-4D97-AF65-F5344CB8AC3E}">
        <p14:creationId xmlns:p14="http://schemas.microsoft.com/office/powerpoint/2010/main" val="1533225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17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322014417"/>
              </p:ext>
            </p:extLst>
          </p:nvPr>
        </p:nvGraphicFramePr>
        <p:xfrm>
          <a:off x="539552" y="1124744"/>
          <a:ext cx="8200237" cy="4152245"/>
        </p:xfrm>
        <a:graphic>
          <a:graphicData uri="http://schemas.openxmlformats.org/drawingml/2006/table">
            <a:tbl>
              <a:tblPr firstRow="1" bandRow="1">
                <a:tableStyleId>{00A15C55-8517-42AA-B614-E9B94910E393}</a:tableStyleId>
              </a:tblPr>
              <a:tblGrid>
                <a:gridCol w="3303693"/>
                <a:gridCol w="2240923"/>
                <a:gridCol w="2655621"/>
              </a:tblGrid>
              <a:tr h="7881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Performance status</a:t>
                      </a:r>
                      <a:endParaRPr lang="en-ZA" sz="24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Number</a:t>
                      </a:r>
                      <a:r>
                        <a:rPr lang="en-ZA" sz="24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400" b="1" dirty="0">
                        <a:effectLst>
                          <a:outerShdw blurRad="38100" dist="38100" dir="2700000" algn="tl">
                            <a:srgbClr val="000000">
                              <a:alpha val="43137"/>
                            </a:srgbClr>
                          </a:outerShdw>
                        </a:effectLst>
                        <a:latin typeface="Calibri" panose="020F0502020204030204" pitchFamily="34" charset="0"/>
                      </a:endParaRPr>
                    </a:p>
                  </a:txBody>
                  <a:tcPr/>
                </a:tc>
                <a:tc>
                  <a:txBody>
                    <a:bodyPr/>
                    <a:lstStyle/>
                    <a:p>
                      <a:pPr algn="ctr"/>
                      <a:r>
                        <a:rPr lang="en-ZA" sz="2400" b="1" dirty="0" smtClean="0">
                          <a:latin typeface="Calibri" panose="020F0502020204030204" pitchFamily="34" charset="0"/>
                        </a:rPr>
                        <a:t>Percentage achievement</a:t>
                      </a:r>
                      <a:endParaRPr lang="en-ZA" sz="2400" b="1" dirty="0">
                        <a:latin typeface="Calibri" panose="020F0502020204030204" pitchFamily="34" charset="0"/>
                      </a:endParaRPr>
                    </a:p>
                  </a:txBody>
                  <a:tcPr/>
                </a:tc>
              </a:tr>
              <a:tr h="531270">
                <a:tc>
                  <a:txBody>
                    <a:bodyPr/>
                    <a:lstStyle/>
                    <a:p>
                      <a:pPr algn="l"/>
                      <a:r>
                        <a:rPr lang="en-ZA" sz="2000" b="1" dirty="0" smtClean="0">
                          <a:effectLst>
                            <a:outerShdw blurRad="38100" dist="38100" dir="2700000" algn="tl">
                              <a:srgbClr val="000000">
                                <a:alpha val="43137"/>
                              </a:srgbClr>
                            </a:outerShdw>
                          </a:effectLst>
                          <a:latin typeface="Calibri" panose="020F0502020204030204" pitchFamily="34" charset="0"/>
                        </a:rPr>
                        <a:t>Number</a:t>
                      </a:r>
                      <a:r>
                        <a:rPr lang="en-ZA" sz="20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20</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60%</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r>
              <a:tr h="531270">
                <a:tc>
                  <a:txBody>
                    <a:bodyPr/>
                    <a:lstStyle/>
                    <a:p>
                      <a:pPr algn="l"/>
                      <a:r>
                        <a:rPr lang="en-ZA" sz="2000" b="0" dirty="0" smtClean="0">
                          <a:effectLst>
                            <a:outerShdw blurRad="38100" dist="38100" dir="2700000" algn="tl">
                              <a:srgbClr val="000000">
                                <a:alpha val="43137"/>
                              </a:srgbClr>
                            </a:outerShdw>
                          </a:effectLst>
                          <a:latin typeface="Calibri" panose="020F0502020204030204" pitchFamily="34" charset="0"/>
                        </a:rPr>
                        <a:t>Targets</a:t>
                      </a:r>
                      <a:r>
                        <a:rPr lang="en-ZA" sz="2000" b="0" baseline="0" dirty="0" smtClean="0">
                          <a:effectLst>
                            <a:outerShdw blurRad="38100" dist="38100" dir="2700000" algn="tl">
                              <a:srgbClr val="000000">
                                <a:alpha val="43137"/>
                              </a:srgbClr>
                            </a:outerShdw>
                          </a:effectLst>
                          <a:latin typeface="Calibri" panose="020F0502020204030204" pitchFamily="34" charset="0"/>
                        </a:rPr>
                        <a:t> Exceeded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3</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r h="4827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a:t>
                      </a:r>
                      <a:r>
                        <a:rPr lang="en-ZA" sz="2000" baseline="0" dirty="0" smtClean="0">
                          <a:effectLst>
                            <a:outerShdw blurRad="38100" dist="38100" dir="2700000" algn="tl">
                              <a:srgbClr val="000000">
                                <a:alpha val="43137"/>
                              </a:srgbClr>
                            </a:outerShdw>
                          </a:effectLst>
                          <a:latin typeface="Calibri" panose="020F0502020204030204" pitchFamily="34" charset="0"/>
                        </a:rPr>
                        <a:t>s Achieved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9</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45%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r h="5426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Partially achieved </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5</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25%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r h="6206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Targets</a:t>
                      </a:r>
                      <a:r>
                        <a:rPr lang="en-ZA" sz="2000" baseline="0" dirty="0" smtClean="0">
                          <a:effectLst>
                            <a:outerShdw blurRad="38100" dist="38100" dir="2700000" algn="tl">
                              <a:srgbClr val="000000">
                                <a:alpha val="43137"/>
                              </a:srgbClr>
                            </a:outerShdw>
                          </a:effectLst>
                          <a:latin typeface="Calibri" panose="020F0502020204030204" pitchFamily="34" charset="0"/>
                        </a:rPr>
                        <a:t> not Achieved</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2</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10%</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r h="620689">
                <a:tc>
                  <a:txBody>
                    <a:bodyPr/>
                    <a:lstStyle/>
                    <a:p>
                      <a:pPr algn="l"/>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Targets not applicable </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1</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algn="ctr" rtl="0" eaLnBrk="1" fontAlgn="b" latinLnBrk="0" hangingPunct="1"/>
                      <a:r>
                        <a:rPr kumimoji="0" lang="en-ZA" sz="2000" b="0" kern="1200" dirty="0" smtClean="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5%</a:t>
                      </a:r>
                      <a:endParaRPr kumimoji="0" lang="en-ZA" sz="2000" b="0" kern="1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9525" marR="9525" marT="9525" marB="0" anchor="b"/>
                </a:tc>
              </a:tr>
            </a:tbl>
          </a:graphicData>
        </a:graphic>
      </p:graphicFrame>
      <p:sp>
        <p:nvSpPr>
          <p:cNvPr id="6" name="Title 1"/>
          <p:cNvSpPr>
            <a:spLocks noGrp="1"/>
          </p:cNvSpPr>
          <p:nvPr>
            <p:ph type="title"/>
          </p:nvPr>
        </p:nvSpPr>
        <p:spPr>
          <a:xfrm>
            <a:off x="179512" y="260648"/>
            <a:ext cx="8712968" cy="834380"/>
          </a:xfrm>
        </p:spPr>
        <p:txBody>
          <a:bodyPr>
            <a:noAutofit/>
          </a:bodyPr>
          <a:lstStyle/>
          <a:p>
            <a:pPr algn="ctr"/>
            <a:r>
              <a:rPr lang="en-ZA" sz="2800" b="1" dirty="0" smtClean="0">
                <a:solidFill>
                  <a:schemeClr val="tx1"/>
                </a:solidFill>
              </a:rPr>
              <a:t>Prog. 2: </a:t>
            </a:r>
            <a:r>
              <a:rPr lang="en-ZA" sz="2800" b="1" dirty="0" smtClean="0">
                <a:solidFill>
                  <a:schemeClr val="tx1"/>
                </a:solidFill>
                <a:effectLst>
                  <a:outerShdw blurRad="38100" dist="38100" dir="2700000" algn="tl">
                    <a:srgbClr val="000000">
                      <a:alpha val="43137"/>
                    </a:srgbClr>
                  </a:outerShdw>
                </a:effectLst>
              </a:rPr>
              <a:t>Summary of Performance</a:t>
            </a:r>
            <a:endParaRPr lang="en-ZA"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702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18</a:t>
            </a:fld>
            <a:endParaRPr lang="en-ZA" dirty="0"/>
          </a:p>
        </p:txBody>
      </p:sp>
      <p:sp>
        <p:nvSpPr>
          <p:cNvPr id="5" name="Title 1"/>
          <p:cNvSpPr>
            <a:spLocks noGrp="1"/>
          </p:cNvSpPr>
          <p:nvPr>
            <p:ph type="title"/>
          </p:nvPr>
        </p:nvSpPr>
        <p:spPr>
          <a:xfrm>
            <a:off x="216024" y="260648"/>
            <a:ext cx="8712968" cy="584763"/>
          </a:xfrm>
        </p:spPr>
        <p:txBody>
          <a:bodyPr>
            <a:normAutofit/>
          </a:bodyPr>
          <a:lstStyle/>
          <a:p>
            <a:pPr algn="ctr"/>
            <a:r>
              <a:rPr lang="en-ZA" sz="2800" b="1" dirty="0" smtClean="0">
                <a:solidFill>
                  <a:schemeClr val="tx1"/>
                </a:solidFill>
              </a:rPr>
              <a:t>Prog. 2: Narrative on Performance</a:t>
            </a:r>
            <a:endParaRPr lang="en-ZA" sz="2800" b="1" dirty="0">
              <a:solidFill>
                <a:schemeClr val="tx1"/>
              </a:solidFill>
            </a:endParaRPr>
          </a:p>
        </p:txBody>
      </p:sp>
      <p:sp>
        <p:nvSpPr>
          <p:cNvPr id="6" name="Rectangle 5"/>
          <p:cNvSpPr/>
          <p:nvPr/>
        </p:nvSpPr>
        <p:spPr>
          <a:xfrm>
            <a:off x="395536" y="1124744"/>
            <a:ext cx="8533456" cy="5555367"/>
          </a:xfrm>
          <a:prstGeom prst="rect">
            <a:avLst/>
          </a:prstGeom>
        </p:spPr>
        <p:txBody>
          <a:bodyPr wrap="square">
            <a:spAutoFit/>
          </a:bodyPr>
          <a:lstStyle/>
          <a:p>
            <a:pPr marL="365760" indent="-283464" fontAlgn="base">
              <a:spcBef>
                <a:spcPts val="600"/>
              </a:spcBef>
              <a:spcAft>
                <a:spcPct val="0"/>
              </a:spcAft>
              <a:buClr>
                <a:schemeClr val="accent1"/>
              </a:buClr>
              <a:buSzPct val="80000"/>
              <a:buFont typeface="Wingdings" pitchFamily="2" charset="2"/>
              <a:buChar char="§"/>
              <a:defRPr/>
            </a:pPr>
            <a:r>
              <a:rPr lang="en-ZA" altLang="en-US" sz="2000" dirty="0" smtClean="0">
                <a:latin typeface="Calibri" pitchFamily="34" charset="0"/>
              </a:rPr>
              <a:t>The programme  had 20 targets and 11 were either </a:t>
            </a:r>
            <a:r>
              <a:rPr lang="en-ZA" altLang="en-US" sz="2000" b="1" dirty="0" smtClean="0">
                <a:latin typeface="Calibri" pitchFamily="34" charset="0"/>
              </a:rPr>
              <a:t>achieved or exceeded</a:t>
            </a:r>
            <a:r>
              <a:rPr lang="en-ZA" altLang="en-US" sz="2000" dirty="0" smtClean="0">
                <a:latin typeface="Calibri" pitchFamily="34" charset="0"/>
              </a:rPr>
              <a:t>.</a:t>
            </a:r>
          </a:p>
          <a:p>
            <a:pPr marL="365760" lvl="1" indent="-283464" fontAlgn="base">
              <a:spcBef>
                <a:spcPts val="600"/>
              </a:spcBef>
              <a:spcAft>
                <a:spcPct val="0"/>
              </a:spcAft>
              <a:buClr>
                <a:schemeClr val="accent1"/>
              </a:buClr>
              <a:buSzPct val="80000"/>
              <a:buFont typeface="Wingdings" pitchFamily="2" charset="2"/>
              <a:buChar char="§"/>
              <a:defRPr/>
            </a:pPr>
            <a:r>
              <a:rPr lang="en-ZA" sz="2000" dirty="0">
                <a:latin typeface="Calibri" pitchFamily="34" charset="0"/>
              </a:rPr>
              <a:t>One target related to the review of MTSF chapters was </a:t>
            </a:r>
            <a:r>
              <a:rPr lang="en-ZA" sz="2000" b="1" dirty="0">
                <a:latin typeface="Calibri" pitchFamily="34" charset="0"/>
              </a:rPr>
              <a:t>not applicable</a:t>
            </a:r>
            <a:r>
              <a:rPr lang="en-ZA" sz="2000" dirty="0">
                <a:latin typeface="Calibri" pitchFamily="34" charset="0"/>
              </a:rPr>
              <a:t>. </a:t>
            </a:r>
            <a:r>
              <a:rPr lang="en-ZA" sz="2000" dirty="0" smtClean="0">
                <a:latin typeface="Calibri" pitchFamily="34" charset="0"/>
              </a:rPr>
              <a:t>The reason was that none </a:t>
            </a:r>
            <a:r>
              <a:rPr lang="en-ZA" sz="2000" dirty="0">
                <a:latin typeface="Calibri" pitchFamily="34" charset="0"/>
              </a:rPr>
              <a:t>of the chapters required </a:t>
            </a:r>
            <a:r>
              <a:rPr lang="en-ZA" sz="2000" dirty="0" smtClean="0">
                <a:latin typeface="Calibri" pitchFamily="34" charset="0"/>
              </a:rPr>
              <a:t>to be reviewed.</a:t>
            </a:r>
          </a:p>
          <a:p>
            <a:pPr marL="365760" indent="-283464" fontAlgn="base">
              <a:spcBef>
                <a:spcPts val="600"/>
              </a:spcBef>
              <a:spcAft>
                <a:spcPct val="0"/>
              </a:spcAft>
              <a:buClr>
                <a:schemeClr val="accent1"/>
              </a:buClr>
              <a:buSzPct val="80000"/>
              <a:buFont typeface="Wingdings" pitchFamily="2" charset="2"/>
              <a:buChar char="§"/>
              <a:defRPr/>
            </a:pPr>
            <a:r>
              <a:rPr lang="en-ZA" altLang="en-US" sz="2000" dirty="0">
                <a:latin typeface="Calibri" pitchFamily="34" charset="0"/>
              </a:rPr>
              <a:t>Targets categorised as </a:t>
            </a:r>
            <a:r>
              <a:rPr lang="en-ZA" altLang="en-US" sz="2000" b="1" dirty="0" smtClean="0">
                <a:latin typeface="Calibri" pitchFamily="34" charset="0"/>
              </a:rPr>
              <a:t>partially  achieved </a:t>
            </a:r>
            <a:r>
              <a:rPr lang="en-ZA" altLang="en-US" sz="2000" dirty="0">
                <a:latin typeface="Calibri" pitchFamily="34" charset="0"/>
              </a:rPr>
              <a:t>have since been achieved</a:t>
            </a:r>
          </a:p>
          <a:p>
            <a:pPr marL="365760" indent="-283464" fontAlgn="base">
              <a:spcBef>
                <a:spcPts val="600"/>
              </a:spcBef>
              <a:spcAft>
                <a:spcPct val="0"/>
              </a:spcAft>
              <a:buClr>
                <a:schemeClr val="accent1"/>
              </a:buClr>
              <a:buSzPct val="80000"/>
              <a:buFont typeface="Wingdings" pitchFamily="2" charset="2"/>
              <a:buChar char="§"/>
              <a:defRPr/>
            </a:pPr>
            <a:r>
              <a:rPr lang="en-ZA" altLang="en-US" sz="2000" dirty="0">
                <a:latin typeface="Calibri" pitchFamily="34" charset="0"/>
              </a:rPr>
              <a:t>Some of the reasons for the </a:t>
            </a:r>
            <a:r>
              <a:rPr lang="en-ZA" altLang="en-US" sz="2000" dirty="0" smtClean="0">
                <a:latin typeface="Calibri" pitchFamily="34" charset="0"/>
              </a:rPr>
              <a:t>targets marked as </a:t>
            </a:r>
            <a:r>
              <a:rPr lang="en-ZA" altLang="en-US" sz="2000" dirty="0">
                <a:latin typeface="Calibri" pitchFamily="34" charset="0"/>
              </a:rPr>
              <a:t>partially achieved are as follows:</a:t>
            </a:r>
          </a:p>
          <a:p>
            <a:pPr marL="822960" lvl="2" indent="-283464" fontAlgn="base">
              <a:spcBef>
                <a:spcPts val="600"/>
              </a:spcBef>
              <a:spcAft>
                <a:spcPct val="0"/>
              </a:spcAft>
              <a:buClr>
                <a:schemeClr val="accent1"/>
              </a:buClr>
              <a:buSzPct val="80000"/>
              <a:buFont typeface="Wingdings" pitchFamily="2" charset="2"/>
              <a:buChar char="§"/>
              <a:defRPr/>
            </a:pPr>
            <a:r>
              <a:rPr lang="en-ZA" altLang="en-US" sz="2000" dirty="0">
                <a:latin typeface="Calibri" pitchFamily="34" charset="0"/>
              </a:rPr>
              <a:t>Delay in uploading information on the website  (Operation Phakisa </a:t>
            </a:r>
            <a:r>
              <a:rPr lang="en-ZA" altLang="en-US" sz="2000" dirty="0" smtClean="0">
                <a:latin typeface="Calibri" pitchFamily="34" charset="0"/>
              </a:rPr>
              <a:t>reports, </a:t>
            </a:r>
            <a:r>
              <a:rPr lang="en-ZA" altLang="en-US" sz="2000" dirty="0">
                <a:latin typeface="Calibri" pitchFamily="34" charset="0"/>
              </a:rPr>
              <a:t>p 33</a:t>
            </a:r>
            <a:r>
              <a:rPr lang="en-ZA" altLang="en-US" sz="2000" dirty="0" smtClean="0">
                <a:latin typeface="Calibri" pitchFamily="34" charset="0"/>
              </a:rPr>
              <a:t>). </a:t>
            </a:r>
          </a:p>
          <a:p>
            <a:pPr marL="822960" lvl="2" indent="-283464" fontAlgn="base">
              <a:spcBef>
                <a:spcPts val="600"/>
              </a:spcBef>
              <a:spcAft>
                <a:spcPct val="0"/>
              </a:spcAft>
              <a:buClr>
                <a:schemeClr val="accent1"/>
              </a:buClr>
              <a:buSzPct val="80000"/>
              <a:buFont typeface="Wingdings" pitchFamily="2" charset="2"/>
              <a:buChar char="§"/>
              <a:defRPr/>
            </a:pPr>
            <a:r>
              <a:rPr lang="en-ZA" altLang="en-US" sz="2000" dirty="0">
                <a:latin typeface="Calibri" pitchFamily="34" charset="0"/>
              </a:rPr>
              <a:t>Lack of tracking system (briefing notes on mining towns) which was reported to the DG for discussion with the Minister ( </a:t>
            </a:r>
            <a:r>
              <a:rPr lang="en-ZA" altLang="en-US" sz="2000" dirty="0" smtClean="0">
                <a:latin typeface="Calibri" pitchFamily="34" charset="0"/>
              </a:rPr>
              <a:t>p 36).</a:t>
            </a:r>
            <a:endParaRPr lang="en-ZA" altLang="en-US" sz="2000" dirty="0">
              <a:latin typeface="Calibri" pitchFamily="34" charset="0"/>
            </a:endParaRPr>
          </a:p>
          <a:p>
            <a:pPr marL="822960" lvl="2" indent="-283464" fontAlgn="base">
              <a:spcBef>
                <a:spcPts val="600"/>
              </a:spcBef>
              <a:spcAft>
                <a:spcPct val="0"/>
              </a:spcAft>
              <a:buClr>
                <a:schemeClr val="accent1"/>
              </a:buClr>
              <a:buSzPct val="80000"/>
              <a:buFont typeface="Wingdings" pitchFamily="2" charset="2"/>
              <a:buChar char="§"/>
              <a:defRPr/>
            </a:pPr>
            <a:r>
              <a:rPr lang="en-ZA" altLang="en-US" sz="2000" dirty="0" smtClean="0">
                <a:latin typeface="Calibri" pitchFamily="34" charset="0"/>
              </a:rPr>
              <a:t>Lack </a:t>
            </a:r>
            <a:r>
              <a:rPr lang="en-ZA" altLang="en-US" sz="2000" dirty="0">
                <a:latin typeface="Calibri" pitchFamily="34" charset="0"/>
              </a:rPr>
              <a:t>of signatures on completed documents </a:t>
            </a:r>
            <a:r>
              <a:rPr lang="en-ZA" altLang="en-US" sz="2000" dirty="0" smtClean="0">
                <a:latin typeface="Calibri" pitchFamily="34" charset="0"/>
              </a:rPr>
              <a:t>for example SEIAS Annual Report</a:t>
            </a:r>
            <a:r>
              <a:rPr lang="en-ZA" altLang="en-US" sz="2000" dirty="0">
                <a:latin typeface="Calibri" pitchFamily="34" charset="0"/>
              </a:rPr>
              <a:t> </a:t>
            </a:r>
            <a:r>
              <a:rPr lang="en-ZA" altLang="en-US" sz="2000" dirty="0" smtClean="0">
                <a:latin typeface="Calibri" pitchFamily="34" charset="0"/>
              </a:rPr>
              <a:t>(p 38).</a:t>
            </a:r>
          </a:p>
          <a:p>
            <a:pPr marL="365760" lvl="1" indent="-283464" fontAlgn="base">
              <a:spcBef>
                <a:spcPts val="600"/>
              </a:spcBef>
              <a:spcAft>
                <a:spcPct val="0"/>
              </a:spcAft>
              <a:buClr>
                <a:schemeClr val="accent1"/>
              </a:buClr>
              <a:buSzPct val="80000"/>
              <a:buFont typeface="Wingdings" pitchFamily="2" charset="2"/>
              <a:buChar char="§"/>
              <a:defRPr/>
            </a:pPr>
            <a:r>
              <a:rPr lang="en-ZA" altLang="en-US" sz="2000" dirty="0" smtClean="0">
                <a:latin typeface="Calibri" pitchFamily="34" charset="0"/>
              </a:rPr>
              <a:t>Two targets </a:t>
            </a:r>
            <a:r>
              <a:rPr lang="en-ZA" altLang="en-US" sz="2000" b="1" dirty="0">
                <a:latin typeface="Calibri" pitchFamily="34" charset="0"/>
              </a:rPr>
              <a:t>not </a:t>
            </a:r>
            <a:r>
              <a:rPr lang="en-ZA" altLang="en-US" sz="2000" b="1" dirty="0" smtClean="0">
                <a:latin typeface="Calibri" pitchFamily="34" charset="0"/>
              </a:rPr>
              <a:t>achieved </a:t>
            </a:r>
            <a:r>
              <a:rPr lang="en-ZA" altLang="en-US" sz="2000" dirty="0" smtClean="0">
                <a:latin typeface="Calibri" pitchFamily="34" charset="0"/>
              </a:rPr>
              <a:t>related to the </a:t>
            </a:r>
            <a:r>
              <a:rPr lang="en-ZA" altLang="en-US" sz="2000" dirty="0">
                <a:latin typeface="Calibri" pitchFamily="34" charset="0"/>
              </a:rPr>
              <a:t>production of </a:t>
            </a:r>
            <a:r>
              <a:rPr lang="en-ZA" altLang="en-US" sz="2000" dirty="0" smtClean="0">
                <a:latin typeface="Calibri" pitchFamily="34" charset="0"/>
              </a:rPr>
              <a:t>a </a:t>
            </a:r>
            <a:r>
              <a:rPr lang="en-ZA" altLang="en-US" sz="2000" dirty="0">
                <a:latin typeface="Calibri" pitchFamily="34" charset="0"/>
              </a:rPr>
              <a:t>quality assessment  report </a:t>
            </a:r>
            <a:r>
              <a:rPr lang="en-ZA" altLang="en-US" sz="2000" dirty="0" smtClean="0">
                <a:latin typeface="Calibri" pitchFamily="34" charset="0"/>
              </a:rPr>
              <a:t>and tabling of the National Evaluation Plan to Cabinet by due date</a:t>
            </a:r>
            <a:r>
              <a:rPr lang="en-ZA" altLang="en-US" sz="2000" dirty="0">
                <a:latin typeface="Calibri" pitchFamily="34" charset="0"/>
              </a:rPr>
              <a:t>. </a:t>
            </a:r>
            <a:r>
              <a:rPr lang="en-ZA" altLang="en-US" sz="2000" dirty="0" smtClean="0">
                <a:latin typeface="Calibri" pitchFamily="34" charset="0"/>
              </a:rPr>
              <a:t>There </a:t>
            </a:r>
            <a:r>
              <a:rPr lang="en-ZA" altLang="en-US" sz="2000" dirty="0">
                <a:latin typeface="Calibri" pitchFamily="34" charset="0"/>
              </a:rPr>
              <a:t>were delays  with the production of the </a:t>
            </a:r>
            <a:r>
              <a:rPr lang="en-ZA" altLang="en-US" sz="2000" dirty="0" smtClean="0">
                <a:latin typeface="Calibri" pitchFamily="34" charset="0"/>
              </a:rPr>
              <a:t>reports</a:t>
            </a:r>
            <a:r>
              <a:rPr lang="en-ZA" altLang="en-US" sz="2000" dirty="0">
                <a:latin typeface="Calibri" pitchFamily="34" charset="0"/>
              </a:rPr>
              <a:t> </a:t>
            </a:r>
            <a:r>
              <a:rPr lang="en-ZA" altLang="en-US" sz="2000" dirty="0" smtClean="0">
                <a:latin typeface="Calibri" pitchFamily="34" charset="0"/>
              </a:rPr>
              <a:t>but these have since been completed</a:t>
            </a:r>
            <a:r>
              <a:rPr lang="en-ZA" altLang="en-US" sz="2000" dirty="0">
                <a:latin typeface="Calibri" pitchFamily="34" charset="0"/>
              </a:rPr>
              <a:t>. </a:t>
            </a:r>
          </a:p>
        </p:txBody>
      </p:sp>
    </p:spTree>
    <p:extLst>
      <p:ext uri="{BB962C8B-B14F-4D97-AF65-F5344CB8AC3E}">
        <p14:creationId xmlns:p14="http://schemas.microsoft.com/office/powerpoint/2010/main" val="4107721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19</a:t>
            </a:fld>
            <a:endParaRPr lang="en-ZA" dirty="0"/>
          </a:p>
        </p:txBody>
      </p:sp>
      <p:sp>
        <p:nvSpPr>
          <p:cNvPr id="5" name="Title 1"/>
          <p:cNvSpPr>
            <a:spLocks noGrp="1"/>
          </p:cNvSpPr>
          <p:nvPr>
            <p:ph type="title"/>
          </p:nvPr>
        </p:nvSpPr>
        <p:spPr>
          <a:xfrm>
            <a:off x="899592" y="692696"/>
            <a:ext cx="7560840" cy="4392488"/>
          </a:xfrm>
        </p:spPr>
        <p:txBody>
          <a:bodyPr>
            <a:normAutofit/>
          </a:bodyPr>
          <a:lstStyle/>
          <a:p>
            <a:pPr algn="ctr"/>
            <a:r>
              <a:rPr lang="en-ZA" sz="3200" b="1" dirty="0" smtClean="0">
                <a:solidFill>
                  <a:schemeClr val="tx1"/>
                </a:solidFill>
              </a:rPr>
              <a:t>PERFORMANCE INFORMATION</a:t>
            </a:r>
            <a:r>
              <a:rPr lang="en-ZA" sz="3200" dirty="0" smtClean="0">
                <a:solidFill>
                  <a:schemeClr val="tx1"/>
                </a:solidFill>
              </a:rPr>
              <a:t/>
            </a:r>
            <a:br>
              <a:rPr lang="en-ZA" sz="3200" dirty="0" smtClean="0">
                <a:solidFill>
                  <a:schemeClr val="tx1"/>
                </a:solidFill>
              </a:rPr>
            </a:br>
            <a:r>
              <a:rPr lang="en-ZA" sz="3200" dirty="0" smtClean="0">
                <a:solidFill>
                  <a:schemeClr val="tx1"/>
                </a:solidFill>
              </a:rPr>
              <a:t/>
            </a:r>
            <a:br>
              <a:rPr lang="en-ZA" sz="3200" dirty="0" smtClean="0">
                <a:solidFill>
                  <a:schemeClr val="tx1"/>
                </a:solidFill>
              </a:rPr>
            </a:br>
            <a:r>
              <a:rPr lang="en-ZA" sz="3200" b="1" dirty="0" smtClean="0">
                <a:solidFill>
                  <a:schemeClr val="tx1"/>
                </a:solidFill>
              </a:rPr>
              <a:t>PROGRAMME 03: Institutional Performance Monitoring and Evaluation (IPM&amp;E)</a:t>
            </a:r>
            <a:endParaRPr lang="en-ZA" sz="3200" b="1" dirty="0">
              <a:solidFill>
                <a:schemeClr val="tx1"/>
              </a:solidFill>
            </a:endParaRPr>
          </a:p>
        </p:txBody>
      </p:sp>
    </p:spTree>
    <p:extLst>
      <p:ext uri="{BB962C8B-B14F-4D97-AF65-F5344CB8AC3E}">
        <p14:creationId xmlns:p14="http://schemas.microsoft.com/office/powerpoint/2010/main" val="426443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800" dirty="0">
                <a:solidFill>
                  <a:srgbClr val="531A17">
                    <a:shade val="30000"/>
                    <a:satMod val="150000"/>
                  </a:srgbClr>
                </a:solidFill>
              </a:rPr>
              <a:t/>
            </a:r>
            <a:br>
              <a:rPr lang="en-ZA" sz="2800" dirty="0">
                <a:solidFill>
                  <a:srgbClr val="531A17">
                    <a:shade val="30000"/>
                    <a:satMod val="150000"/>
                  </a:srgbClr>
                </a:solidFill>
              </a:rPr>
            </a:br>
            <a:r>
              <a:rPr lang="en-ZA" sz="3100" b="1" dirty="0">
                <a:solidFill>
                  <a:schemeClr val="tx1"/>
                </a:solidFill>
              </a:rPr>
              <a:t>Outline of the Presentation</a:t>
            </a:r>
            <a:endParaRPr lang="en-ZA" sz="3100"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
            </a:pPr>
            <a:r>
              <a:rPr lang="en-ZA" sz="2400" dirty="0" smtClean="0">
                <a:solidFill>
                  <a:schemeClr val="tx1"/>
                </a:solidFill>
              </a:rPr>
              <a:t>Background</a:t>
            </a:r>
          </a:p>
          <a:p>
            <a:pPr marL="457200" indent="-457200">
              <a:buFont typeface="Wingdings" panose="05000000000000000000" pitchFamily="2" charset="2"/>
              <a:buChar char="§"/>
            </a:pPr>
            <a:r>
              <a:rPr lang="en-ZA" sz="2400" dirty="0" smtClean="0">
                <a:solidFill>
                  <a:schemeClr val="tx1"/>
                </a:solidFill>
              </a:rPr>
              <a:t>Key Performance </a:t>
            </a:r>
            <a:r>
              <a:rPr lang="en-ZA" sz="2400" dirty="0">
                <a:solidFill>
                  <a:schemeClr val="tx1"/>
                </a:solidFill>
              </a:rPr>
              <a:t>H</a:t>
            </a:r>
            <a:r>
              <a:rPr lang="en-ZA" sz="2400" dirty="0" smtClean="0">
                <a:solidFill>
                  <a:schemeClr val="tx1"/>
                </a:solidFill>
              </a:rPr>
              <a:t>ighlights</a:t>
            </a:r>
          </a:p>
          <a:p>
            <a:pPr marL="457200" indent="-457200">
              <a:buFont typeface="Wingdings" panose="05000000000000000000" pitchFamily="2" charset="2"/>
              <a:buChar char="§"/>
            </a:pPr>
            <a:r>
              <a:rPr lang="en-ZA" sz="2400" dirty="0" smtClean="0">
                <a:solidFill>
                  <a:schemeClr val="tx1"/>
                </a:solidFill>
              </a:rPr>
              <a:t>Strategic Focus Areas</a:t>
            </a:r>
            <a:endParaRPr lang="en-ZA" sz="2400" dirty="0">
              <a:solidFill>
                <a:schemeClr val="tx1"/>
              </a:solidFill>
            </a:endParaRPr>
          </a:p>
          <a:p>
            <a:pPr marL="457200" indent="-457200">
              <a:buFont typeface="Wingdings" panose="05000000000000000000" pitchFamily="2" charset="2"/>
              <a:buChar char="§"/>
            </a:pPr>
            <a:r>
              <a:rPr lang="en-ZA" sz="2400" dirty="0">
                <a:solidFill>
                  <a:schemeClr val="tx1"/>
                </a:solidFill>
              </a:rPr>
              <a:t>Performance </a:t>
            </a:r>
            <a:r>
              <a:rPr lang="en-ZA" sz="2400" dirty="0" smtClean="0">
                <a:solidFill>
                  <a:schemeClr val="tx1"/>
                </a:solidFill>
              </a:rPr>
              <a:t>Information</a:t>
            </a:r>
            <a:endParaRPr lang="en-ZA" sz="2400" dirty="0">
              <a:solidFill>
                <a:schemeClr val="tx1"/>
              </a:solidFill>
            </a:endParaRPr>
          </a:p>
          <a:p>
            <a:pPr marL="457200" indent="-457200">
              <a:buFont typeface="Wingdings" panose="05000000000000000000" pitchFamily="2" charset="2"/>
              <a:buChar char="§"/>
            </a:pPr>
            <a:r>
              <a:rPr lang="en-ZA" sz="2400" dirty="0">
                <a:solidFill>
                  <a:schemeClr val="tx1"/>
                </a:solidFill>
              </a:rPr>
              <a:t>Human Resource Management</a:t>
            </a:r>
          </a:p>
          <a:p>
            <a:pPr marL="457200" indent="-457200">
              <a:buFont typeface="Wingdings" panose="05000000000000000000" pitchFamily="2" charset="2"/>
              <a:buChar char="§"/>
            </a:pPr>
            <a:r>
              <a:rPr lang="en-ZA" sz="2400" dirty="0" smtClean="0">
                <a:solidFill>
                  <a:schemeClr val="tx1"/>
                </a:solidFill>
              </a:rPr>
              <a:t>Financial </a:t>
            </a:r>
            <a:r>
              <a:rPr lang="en-ZA" sz="2400" dirty="0">
                <a:solidFill>
                  <a:schemeClr val="tx1"/>
                </a:solidFill>
              </a:rPr>
              <a:t>Information</a:t>
            </a:r>
          </a:p>
          <a:p>
            <a:pPr marL="457200" indent="-457200">
              <a:buFont typeface="Wingdings" panose="05000000000000000000" pitchFamily="2" charset="2"/>
              <a:buChar char="§"/>
            </a:pPr>
            <a:r>
              <a:rPr lang="en-ZA" sz="2400" dirty="0">
                <a:solidFill>
                  <a:schemeClr val="tx1"/>
                </a:solidFill>
              </a:rPr>
              <a:t>Conclusion</a:t>
            </a:r>
          </a:p>
          <a:p>
            <a:pPr marL="82296" indent="0">
              <a:buNone/>
            </a:pPr>
            <a:endParaRPr lang="en-ZA" dirty="0">
              <a:solidFill>
                <a:schemeClr val="tx1"/>
              </a:solidFill>
            </a:endParaRPr>
          </a:p>
          <a:p>
            <a:pPr marL="82296" indent="0">
              <a:buNone/>
            </a:pP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2</a:t>
            </a:fld>
            <a:endParaRPr lang="en-ZA" dirty="0"/>
          </a:p>
        </p:txBody>
      </p:sp>
    </p:spTree>
    <p:extLst>
      <p:ext uri="{BB962C8B-B14F-4D97-AF65-F5344CB8AC3E}">
        <p14:creationId xmlns:p14="http://schemas.microsoft.com/office/powerpoint/2010/main" val="289595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20</a:t>
            </a:fld>
            <a:endParaRPr lang="en-ZA" dirty="0"/>
          </a:p>
        </p:txBody>
      </p:sp>
      <p:sp>
        <p:nvSpPr>
          <p:cNvPr id="8" name="Title 1"/>
          <p:cNvSpPr>
            <a:spLocks noGrp="1"/>
          </p:cNvSpPr>
          <p:nvPr>
            <p:ph type="title"/>
          </p:nvPr>
        </p:nvSpPr>
        <p:spPr>
          <a:xfrm>
            <a:off x="179512" y="260648"/>
            <a:ext cx="8712968" cy="834380"/>
          </a:xfrm>
        </p:spPr>
        <p:txBody>
          <a:bodyPr>
            <a:noAutofit/>
          </a:bodyPr>
          <a:lstStyle/>
          <a:p>
            <a:pPr algn="ctr"/>
            <a:r>
              <a:rPr lang="en-ZA" sz="2800" b="1" dirty="0" smtClean="0">
                <a:solidFill>
                  <a:schemeClr val="tx1"/>
                </a:solidFill>
              </a:rPr>
              <a:t>Prog. 3: </a:t>
            </a:r>
            <a:r>
              <a:rPr lang="en-ZA" sz="2800" b="1" dirty="0" smtClean="0">
                <a:solidFill>
                  <a:schemeClr val="tx1"/>
                </a:solidFill>
                <a:effectLst>
                  <a:outerShdw blurRad="38100" dist="38100" dir="2700000" algn="tl">
                    <a:srgbClr val="000000">
                      <a:alpha val="43137"/>
                    </a:srgbClr>
                  </a:outerShdw>
                </a:effectLst>
              </a:rPr>
              <a:t>Summary Of Performance</a:t>
            </a:r>
            <a:endParaRPr lang="en-ZA" sz="2800" b="1" dirty="0">
              <a:solidFill>
                <a:schemeClr val="tx1"/>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920322280"/>
              </p:ext>
            </p:extLst>
          </p:nvPr>
        </p:nvGraphicFramePr>
        <p:xfrm>
          <a:off x="539552" y="1124744"/>
          <a:ext cx="8200237" cy="4152245"/>
        </p:xfrm>
        <a:graphic>
          <a:graphicData uri="http://schemas.openxmlformats.org/drawingml/2006/table">
            <a:tbl>
              <a:tblPr firstRow="1" bandRow="1">
                <a:tableStyleId>{00A15C55-8517-42AA-B614-E9B94910E393}</a:tableStyleId>
              </a:tblPr>
              <a:tblGrid>
                <a:gridCol w="3303693"/>
                <a:gridCol w="2240923"/>
                <a:gridCol w="2655621"/>
              </a:tblGrid>
              <a:tr h="7881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Performance status</a:t>
                      </a:r>
                      <a:endParaRPr lang="en-ZA" sz="24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Number</a:t>
                      </a:r>
                      <a:r>
                        <a:rPr lang="en-ZA" sz="24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400" b="1" dirty="0">
                        <a:effectLst>
                          <a:outerShdw blurRad="38100" dist="38100" dir="2700000" algn="tl">
                            <a:srgbClr val="000000">
                              <a:alpha val="43137"/>
                            </a:srgbClr>
                          </a:outerShdw>
                        </a:effectLst>
                        <a:latin typeface="Calibri" panose="020F0502020204030204" pitchFamily="34" charset="0"/>
                      </a:endParaRPr>
                    </a:p>
                  </a:txBody>
                  <a:tcPr/>
                </a:tc>
                <a:tc>
                  <a:txBody>
                    <a:bodyPr/>
                    <a:lstStyle/>
                    <a:p>
                      <a:pPr algn="ctr"/>
                      <a:r>
                        <a:rPr lang="en-ZA" sz="2400" b="1" dirty="0" smtClean="0">
                          <a:latin typeface="Calibri" panose="020F0502020204030204" pitchFamily="34" charset="0"/>
                        </a:rPr>
                        <a:t>Percentage achievement</a:t>
                      </a:r>
                      <a:endParaRPr lang="en-ZA" sz="2400" b="1" dirty="0">
                        <a:latin typeface="Calibri" panose="020F0502020204030204" pitchFamily="34" charset="0"/>
                      </a:endParaRPr>
                    </a:p>
                  </a:txBody>
                  <a:tcPr/>
                </a:tc>
              </a:tr>
              <a:tr h="531270">
                <a:tc>
                  <a:txBody>
                    <a:bodyPr/>
                    <a:lstStyle/>
                    <a:p>
                      <a:pPr algn="l"/>
                      <a:r>
                        <a:rPr lang="en-ZA" sz="2000" b="1" dirty="0" smtClean="0">
                          <a:effectLst>
                            <a:outerShdw blurRad="38100" dist="38100" dir="2700000" algn="tl">
                              <a:srgbClr val="000000">
                                <a:alpha val="43137"/>
                              </a:srgbClr>
                            </a:outerShdw>
                          </a:effectLst>
                          <a:latin typeface="Calibri" panose="020F0502020204030204" pitchFamily="34" charset="0"/>
                        </a:rPr>
                        <a:t>Number</a:t>
                      </a:r>
                      <a:r>
                        <a:rPr lang="en-ZA" sz="20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17</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77%</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r>
              <a:tr h="531270">
                <a:tc>
                  <a:txBody>
                    <a:bodyPr/>
                    <a:lstStyle/>
                    <a:p>
                      <a:pPr algn="l"/>
                      <a:r>
                        <a:rPr lang="en-ZA" sz="2000" b="0" dirty="0" smtClean="0">
                          <a:effectLst>
                            <a:outerShdw blurRad="38100" dist="38100" dir="2700000" algn="tl">
                              <a:srgbClr val="000000">
                                <a:alpha val="43137"/>
                              </a:srgbClr>
                            </a:outerShdw>
                          </a:effectLst>
                          <a:latin typeface="Calibri" panose="020F0502020204030204" pitchFamily="34" charset="0"/>
                        </a:rPr>
                        <a:t>Targets</a:t>
                      </a:r>
                      <a:r>
                        <a:rPr lang="en-ZA" sz="2000" b="0" baseline="0" dirty="0" smtClean="0">
                          <a:effectLst>
                            <a:outerShdw blurRad="38100" dist="38100" dir="2700000" algn="tl">
                              <a:srgbClr val="000000">
                                <a:alpha val="43137"/>
                              </a:srgbClr>
                            </a:outerShdw>
                          </a:effectLst>
                          <a:latin typeface="Calibri" panose="020F0502020204030204" pitchFamily="34" charset="0"/>
                        </a:rPr>
                        <a:t> Exceeded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3</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18%</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4827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a:t>
                      </a:r>
                      <a:r>
                        <a:rPr lang="en-ZA" sz="2000" baseline="0" dirty="0" smtClean="0">
                          <a:effectLst>
                            <a:outerShdw blurRad="38100" dist="38100" dir="2700000" algn="tl">
                              <a:srgbClr val="000000">
                                <a:alpha val="43137"/>
                              </a:srgbClr>
                            </a:outerShdw>
                          </a:effectLst>
                          <a:latin typeface="Calibri" panose="020F0502020204030204" pitchFamily="34" charset="0"/>
                        </a:rPr>
                        <a:t>s Achieved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10</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59%</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5426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Partially </a:t>
                      </a:r>
                      <a:r>
                        <a:rPr lang="en-ZA" sz="2000" baseline="0" dirty="0" smtClean="0">
                          <a:effectLst>
                            <a:outerShdw blurRad="38100" dist="38100" dir="2700000" algn="tl">
                              <a:srgbClr val="000000">
                                <a:alpha val="43137"/>
                              </a:srgbClr>
                            </a:outerShdw>
                          </a:effectLst>
                          <a:latin typeface="Calibri" panose="020F0502020204030204" pitchFamily="34" charset="0"/>
                        </a:rPr>
                        <a:t>Achieved </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4</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23%</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6206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Targets</a:t>
                      </a:r>
                      <a:r>
                        <a:rPr lang="en-ZA" sz="2000" baseline="0" dirty="0" smtClean="0">
                          <a:effectLst>
                            <a:outerShdw blurRad="38100" dist="38100" dir="2700000" algn="tl">
                              <a:srgbClr val="000000">
                                <a:alpha val="43137"/>
                              </a:srgbClr>
                            </a:outerShdw>
                          </a:effectLst>
                          <a:latin typeface="Calibri" panose="020F0502020204030204" pitchFamily="34" charset="0"/>
                        </a:rPr>
                        <a:t> not Achieved</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0</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0%</a:t>
                      </a:r>
                      <a:endParaRPr kumimoji="0" lang="en-ZA"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txBody>
                  <a:tcPr marL="91464" marR="91464" marT="45740" marB="45740"/>
                </a:tc>
              </a:tr>
              <a:tr h="620689">
                <a:tc>
                  <a:txBody>
                    <a:bodyPr/>
                    <a:lstStyle/>
                    <a:p>
                      <a:pPr algn="l"/>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Target not applicable</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0</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0%</a:t>
                      </a:r>
                      <a:endParaRPr kumimoji="0" lang="en-ZA"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txBody>
                  <a:tcPr marL="91464" marR="91464" marT="45740" marB="45740"/>
                </a:tc>
              </a:tr>
            </a:tbl>
          </a:graphicData>
        </a:graphic>
      </p:graphicFrame>
    </p:spTree>
    <p:extLst>
      <p:ext uri="{BB962C8B-B14F-4D97-AF65-F5344CB8AC3E}">
        <p14:creationId xmlns:p14="http://schemas.microsoft.com/office/powerpoint/2010/main" val="2996814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21</a:t>
            </a:fld>
            <a:endParaRPr lang="en-ZA" dirty="0"/>
          </a:p>
        </p:txBody>
      </p:sp>
      <p:sp>
        <p:nvSpPr>
          <p:cNvPr id="5" name="Title 1"/>
          <p:cNvSpPr>
            <a:spLocks noGrp="1"/>
          </p:cNvSpPr>
          <p:nvPr>
            <p:ph type="title"/>
          </p:nvPr>
        </p:nvSpPr>
        <p:spPr>
          <a:xfrm>
            <a:off x="223225" y="332656"/>
            <a:ext cx="8712968" cy="584763"/>
          </a:xfrm>
        </p:spPr>
        <p:txBody>
          <a:bodyPr>
            <a:normAutofit/>
          </a:bodyPr>
          <a:lstStyle/>
          <a:p>
            <a:pPr algn="ctr"/>
            <a:r>
              <a:rPr lang="en-ZA" sz="2800" b="1" dirty="0" smtClean="0">
                <a:solidFill>
                  <a:schemeClr val="tx1"/>
                </a:solidFill>
              </a:rPr>
              <a:t>Prog. 3: Narrative on Performance</a:t>
            </a:r>
            <a:endParaRPr lang="en-ZA" sz="2800" b="1" dirty="0">
              <a:solidFill>
                <a:schemeClr val="tx1"/>
              </a:solidFill>
            </a:endParaRPr>
          </a:p>
        </p:txBody>
      </p:sp>
      <p:sp>
        <p:nvSpPr>
          <p:cNvPr id="6" name="Rectangle 5"/>
          <p:cNvSpPr/>
          <p:nvPr/>
        </p:nvSpPr>
        <p:spPr>
          <a:xfrm>
            <a:off x="433112" y="1196752"/>
            <a:ext cx="8533456" cy="4078039"/>
          </a:xfrm>
          <a:prstGeom prst="rect">
            <a:avLst/>
          </a:prstGeom>
        </p:spPr>
        <p:txBody>
          <a:bodyPr wrap="square">
            <a:spAutoFit/>
          </a:bodyPr>
          <a:lstStyle/>
          <a:p>
            <a:pPr marL="342900" indent="-342900" fontAlgn="base">
              <a:spcBef>
                <a:spcPct val="0"/>
              </a:spcBef>
              <a:spcAft>
                <a:spcPct val="0"/>
              </a:spcAft>
              <a:buFont typeface="Wingdings" panose="05000000000000000000" pitchFamily="2" charset="2"/>
              <a:buChar char="§"/>
              <a:defRPr/>
            </a:pPr>
            <a:r>
              <a:rPr lang="en-ZA" altLang="en-US" sz="2000" dirty="0">
                <a:latin typeface="Calibri" pitchFamily="34" charset="0"/>
              </a:rPr>
              <a:t>The </a:t>
            </a:r>
            <a:r>
              <a:rPr lang="en-ZA" altLang="en-US" sz="2000" dirty="0" smtClean="0">
                <a:latin typeface="Calibri" pitchFamily="34" charset="0"/>
              </a:rPr>
              <a:t>Programme had  17 targets and 13 were either </a:t>
            </a:r>
            <a:r>
              <a:rPr lang="en-ZA" altLang="en-US" sz="2000" b="1" dirty="0" smtClean="0">
                <a:latin typeface="Calibri" pitchFamily="34" charset="0"/>
              </a:rPr>
              <a:t>achieved or exceeded</a:t>
            </a:r>
            <a:endParaRPr lang="en-ZA" altLang="en-US" sz="2000" b="1" dirty="0">
              <a:latin typeface="Calibri" pitchFamily="34" charset="0"/>
            </a:endParaRPr>
          </a:p>
          <a:p>
            <a:pPr marL="342900" indent="-342900" fontAlgn="base">
              <a:spcBef>
                <a:spcPct val="0"/>
              </a:spcBef>
              <a:spcAft>
                <a:spcPct val="0"/>
              </a:spcAft>
              <a:buFont typeface="Wingdings" panose="05000000000000000000" pitchFamily="2" charset="2"/>
              <a:buChar char="§"/>
              <a:defRPr/>
            </a:pPr>
            <a:r>
              <a:rPr lang="en-ZA" altLang="en-US" sz="2000" dirty="0">
                <a:latin typeface="Calibri" pitchFamily="34" charset="0"/>
              </a:rPr>
              <a:t>Targets </a:t>
            </a:r>
            <a:r>
              <a:rPr lang="en-ZA" altLang="en-US" sz="2000" b="1" dirty="0">
                <a:latin typeface="Calibri" pitchFamily="34" charset="0"/>
              </a:rPr>
              <a:t>partially achieved </a:t>
            </a:r>
            <a:r>
              <a:rPr lang="en-ZA" altLang="en-US" sz="2000" dirty="0">
                <a:latin typeface="Calibri" pitchFamily="34" charset="0"/>
              </a:rPr>
              <a:t>related to:</a:t>
            </a:r>
          </a:p>
          <a:p>
            <a:pPr marL="640080" lvl="1" indent="-237744">
              <a:spcBef>
                <a:spcPts val="550"/>
              </a:spcBef>
              <a:buClr>
                <a:srgbClr val="531A17"/>
              </a:buClr>
              <a:buFont typeface="Wingdings" pitchFamily="2" charset="2"/>
              <a:buChar char="§"/>
            </a:pPr>
            <a:r>
              <a:rPr lang="en-ZA" dirty="0">
                <a:solidFill>
                  <a:prstClr val="black"/>
                </a:solidFill>
                <a:latin typeface="Calibri"/>
                <a:ea typeface="Calibri"/>
                <a:cs typeface="Times New Roman"/>
              </a:rPr>
              <a:t>One target </a:t>
            </a:r>
            <a:r>
              <a:rPr lang="en-ZA" dirty="0" smtClean="0">
                <a:solidFill>
                  <a:prstClr val="black"/>
                </a:solidFill>
                <a:latin typeface="Calibri"/>
                <a:ea typeface="Calibri"/>
                <a:cs typeface="Times New Roman"/>
              </a:rPr>
              <a:t>related to submission of MPAT results was </a:t>
            </a:r>
            <a:r>
              <a:rPr lang="en-ZA" dirty="0">
                <a:solidFill>
                  <a:prstClr val="black"/>
                </a:solidFill>
                <a:latin typeface="Calibri"/>
                <a:ea typeface="Calibri"/>
                <a:cs typeface="Times New Roman"/>
              </a:rPr>
              <a:t>marked as partially achieved due to the fact that it was submitted after the planned due </a:t>
            </a:r>
            <a:r>
              <a:rPr lang="en-ZA" dirty="0" smtClean="0">
                <a:solidFill>
                  <a:prstClr val="black"/>
                </a:solidFill>
                <a:latin typeface="Calibri"/>
                <a:ea typeface="Calibri"/>
                <a:cs typeface="Times New Roman"/>
              </a:rPr>
              <a:t>date (p 43).</a:t>
            </a:r>
            <a:endParaRPr lang="en-ZA" dirty="0">
              <a:solidFill>
                <a:prstClr val="black"/>
              </a:solidFill>
              <a:latin typeface="Calibri"/>
              <a:ea typeface="Calibri"/>
              <a:cs typeface="Times New Roman"/>
            </a:endParaRPr>
          </a:p>
          <a:p>
            <a:pPr marL="640080" lvl="1" indent="-237744">
              <a:spcBef>
                <a:spcPts val="550"/>
              </a:spcBef>
              <a:buClr>
                <a:srgbClr val="531A17"/>
              </a:buClr>
              <a:buFont typeface="Wingdings" pitchFamily="2" charset="2"/>
              <a:buChar char="§"/>
            </a:pPr>
            <a:r>
              <a:rPr lang="en-ZA" dirty="0" smtClean="0">
                <a:solidFill>
                  <a:prstClr val="black"/>
                </a:solidFill>
                <a:latin typeface="Calibri"/>
                <a:ea typeface="Calibri"/>
                <a:cs typeface="Times New Roman"/>
              </a:rPr>
              <a:t>Production of  8 case studies of which 2 were due to the delay </a:t>
            </a:r>
            <a:r>
              <a:rPr lang="en-ZA" dirty="0">
                <a:solidFill>
                  <a:prstClr val="black"/>
                </a:solidFill>
                <a:latin typeface="Calibri"/>
                <a:ea typeface="Calibri"/>
                <a:cs typeface="Times New Roman"/>
              </a:rPr>
              <a:t>in the approval of the new PMDS </a:t>
            </a:r>
            <a:r>
              <a:rPr lang="en-ZA" dirty="0" smtClean="0">
                <a:solidFill>
                  <a:prstClr val="black"/>
                </a:solidFill>
                <a:latin typeface="Calibri"/>
                <a:ea typeface="Calibri"/>
                <a:cs typeface="Times New Roman"/>
              </a:rPr>
              <a:t>policy. Two case studied were planned based on the assumption that the policy would have </a:t>
            </a:r>
            <a:r>
              <a:rPr lang="en-ZA" dirty="0">
                <a:solidFill>
                  <a:prstClr val="black"/>
                </a:solidFill>
                <a:latin typeface="Calibri"/>
                <a:ea typeface="Calibri"/>
                <a:cs typeface="Times New Roman"/>
              </a:rPr>
              <a:t>been </a:t>
            </a:r>
            <a:r>
              <a:rPr lang="en-ZA" dirty="0" smtClean="0">
                <a:solidFill>
                  <a:prstClr val="black"/>
                </a:solidFill>
                <a:latin typeface="Calibri"/>
                <a:ea typeface="Calibri"/>
                <a:cs typeface="Times New Roman"/>
              </a:rPr>
              <a:t>finalised.</a:t>
            </a:r>
          </a:p>
          <a:p>
            <a:pPr marL="640080" lvl="1" indent="-237744">
              <a:spcBef>
                <a:spcPts val="550"/>
              </a:spcBef>
              <a:buClr>
                <a:srgbClr val="531A17"/>
              </a:buClr>
              <a:buFont typeface="Wingdings" pitchFamily="2" charset="2"/>
              <a:buChar char="§"/>
            </a:pPr>
            <a:r>
              <a:rPr lang="en-ZA" dirty="0">
                <a:solidFill>
                  <a:prstClr val="black"/>
                </a:solidFill>
                <a:latin typeface="Calibri"/>
                <a:ea typeface="Calibri"/>
                <a:cs typeface="Times New Roman"/>
              </a:rPr>
              <a:t>The third target partially achieved  related </a:t>
            </a:r>
            <a:r>
              <a:rPr lang="en-ZA" dirty="0" smtClean="0">
                <a:solidFill>
                  <a:prstClr val="black"/>
                </a:solidFill>
                <a:latin typeface="Calibri"/>
                <a:ea typeface="Calibri"/>
                <a:cs typeface="Times New Roman"/>
              </a:rPr>
              <a:t>to percentage improvement on frontline service delivery. The improvements are not directly controlled by DPME but are based on the cooperation of the affected institution. </a:t>
            </a:r>
          </a:p>
          <a:p>
            <a:pPr marL="640080" lvl="1" indent="-237744">
              <a:spcBef>
                <a:spcPts val="550"/>
              </a:spcBef>
              <a:buClr>
                <a:srgbClr val="531A17"/>
              </a:buClr>
              <a:buFont typeface="Wingdings" pitchFamily="2" charset="2"/>
              <a:buChar char="§"/>
            </a:pPr>
            <a:r>
              <a:rPr lang="en-ZA" dirty="0" smtClean="0">
                <a:solidFill>
                  <a:prstClr val="black"/>
                </a:solidFill>
                <a:latin typeface="Calibri"/>
                <a:ea typeface="Calibri"/>
                <a:cs typeface="Times New Roman"/>
              </a:rPr>
              <a:t>The fourth target rated as partially achieved was due to lack of evidence related to FSDM overview report.</a:t>
            </a:r>
            <a:endParaRPr lang="en-ZA" sz="1400" dirty="0">
              <a:latin typeface="Calibri"/>
              <a:cs typeface="Times New Roman"/>
            </a:endParaRPr>
          </a:p>
          <a:p>
            <a:pPr marL="640080" lvl="1" indent="-237744">
              <a:spcBef>
                <a:spcPts val="550"/>
              </a:spcBef>
              <a:buClr>
                <a:srgbClr val="531A17"/>
              </a:buClr>
              <a:buFont typeface="Wingdings" pitchFamily="2" charset="2"/>
              <a:buChar char="§"/>
            </a:pPr>
            <a:endParaRPr lang="en-ZA" sz="1400" dirty="0">
              <a:latin typeface="Calibri" pitchFamily="34" charset="0"/>
            </a:endParaRPr>
          </a:p>
        </p:txBody>
      </p:sp>
    </p:spTree>
    <p:extLst>
      <p:ext uri="{BB962C8B-B14F-4D97-AF65-F5344CB8AC3E}">
        <p14:creationId xmlns:p14="http://schemas.microsoft.com/office/powerpoint/2010/main" val="1829251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22</a:t>
            </a:fld>
            <a:endParaRPr lang="en-ZA" dirty="0"/>
          </a:p>
        </p:txBody>
      </p:sp>
      <p:sp>
        <p:nvSpPr>
          <p:cNvPr id="5" name="Title 1"/>
          <p:cNvSpPr>
            <a:spLocks noGrp="1"/>
          </p:cNvSpPr>
          <p:nvPr>
            <p:ph type="title"/>
          </p:nvPr>
        </p:nvSpPr>
        <p:spPr>
          <a:xfrm>
            <a:off x="899592" y="692696"/>
            <a:ext cx="7560840" cy="4392488"/>
          </a:xfrm>
        </p:spPr>
        <p:txBody>
          <a:bodyPr>
            <a:normAutofit/>
          </a:bodyPr>
          <a:lstStyle/>
          <a:p>
            <a:pPr algn="ctr"/>
            <a:r>
              <a:rPr lang="en-ZA" sz="2800" b="1" dirty="0" smtClean="0">
                <a:solidFill>
                  <a:schemeClr val="tx1"/>
                </a:solidFill>
              </a:rPr>
              <a:t>PERFORMANCE INFORMATION</a:t>
            </a:r>
            <a:br>
              <a:rPr lang="en-ZA" sz="2800" b="1" dirty="0" smtClean="0">
                <a:solidFill>
                  <a:schemeClr val="tx1"/>
                </a:solidFill>
              </a:rPr>
            </a:br>
            <a:r>
              <a:rPr lang="en-ZA" sz="2800" b="1" dirty="0" smtClean="0">
                <a:solidFill>
                  <a:schemeClr val="tx1"/>
                </a:solidFill>
              </a:rPr>
              <a:t/>
            </a:r>
            <a:br>
              <a:rPr lang="en-ZA" sz="2800" b="1" dirty="0" smtClean="0">
                <a:solidFill>
                  <a:schemeClr val="tx1"/>
                </a:solidFill>
              </a:rPr>
            </a:br>
            <a:r>
              <a:rPr lang="en-ZA" sz="2800" b="1" dirty="0" smtClean="0">
                <a:solidFill>
                  <a:schemeClr val="tx1"/>
                </a:solidFill>
              </a:rPr>
              <a:t>PROGRAMME 04: NATIONAL PLANNING </a:t>
            </a:r>
            <a:endParaRPr lang="en-ZA" sz="2800" b="1" dirty="0">
              <a:solidFill>
                <a:schemeClr val="tx1"/>
              </a:solidFill>
            </a:endParaRPr>
          </a:p>
        </p:txBody>
      </p:sp>
    </p:spTree>
    <p:extLst>
      <p:ext uri="{BB962C8B-B14F-4D97-AF65-F5344CB8AC3E}">
        <p14:creationId xmlns:p14="http://schemas.microsoft.com/office/powerpoint/2010/main" val="292118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23</a:t>
            </a:fld>
            <a:endParaRPr lang="en-ZA" dirty="0"/>
          </a:p>
        </p:txBody>
      </p:sp>
      <p:sp>
        <p:nvSpPr>
          <p:cNvPr id="5" name="Title 1"/>
          <p:cNvSpPr txBox="1">
            <a:spLocks/>
          </p:cNvSpPr>
          <p:nvPr/>
        </p:nvSpPr>
        <p:spPr>
          <a:xfrm>
            <a:off x="179512" y="260648"/>
            <a:ext cx="8712968" cy="834380"/>
          </a:xfrm>
          <a:prstGeom prst="rect">
            <a:avLst/>
          </a:prstGeom>
        </p:spPr>
        <p:txBody>
          <a:bodyPr anchor="ctr">
            <a:noAutofit/>
          </a:bodyPr>
          <a:lst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defRPr>
            </a:lvl1pPr>
            <a:extLst/>
          </a:lstStyle>
          <a:p>
            <a:pPr algn="ctr"/>
            <a:r>
              <a:rPr lang="en-ZA" sz="2800" b="1" dirty="0" smtClean="0">
                <a:solidFill>
                  <a:schemeClr val="tx1"/>
                </a:solidFill>
              </a:rPr>
              <a:t>PROG. </a:t>
            </a:r>
            <a:r>
              <a:rPr lang="en-ZA" sz="2800" b="1" dirty="0">
                <a:solidFill>
                  <a:schemeClr val="tx1"/>
                </a:solidFill>
              </a:rPr>
              <a:t>4</a:t>
            </a:r>
            <a:r>
              <a:rPr lang="en-ZA" sz="2800" b="1" dirty="0" smtClean="0">
                <a:solidFill>
                  <a:schemeClr val="tx1"/>
                </a:solidFill>
              </a:rPr>
              <a:t>: </a:t>
            </a:r>
            <a:r>
              <a:rPr lang="en-ZA" sz="2800" b="1" dirty="0" smtClean="0">
                <a:solidFill>
                  <a:schemeClr val="tx1"/>
                </a:solidFill>
                <a:effectLst>
                  <a:outerShdw blurRad="38100" dist="38100" dir="2700000" algn="tl">
                    <a:srgbClr val="000000">
                      <a:alpha val="43137"/>
                    </a:srgbClr>
                  </a:outerShdw>
                </a:effectLst>
              </a:rPr>
              <a:t>SUMMARY OF PERFORMANCE</a:t>
            </a:r>
            <a:endParaRPr lang="en-ZA" sz="2800" b="1" dirty="0">
              <a:solidFill>
                <a:schemeClr val="tx1"/>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204671747"/>
              </p:ext>
            </p:extLst>
          </p:nvPr>
        </p:nvGraphicFramePr>
        <p:xfrm>
          <a:off x="539552" y="1124744"/>
          <a:ext cx="8200237" cy="3531556"/>
        </p:xfrm>
        <a:graphic>
          <a:graphicData uri="http://schemas.openxmlformats.org/drawingml/2006/table">
            <a:tbl>
              <a:tblPr firstRow="1" bandRow="1">
                <a:tableStyleId>{00A15C55-8517-42AA-B614-E9B94910E393}</a:tableStyleId>
              </a:tblPr>
              <a:tblGrid>
                <a:gridCol w="3303693"/>
                <a:gridCol w="2240923"/>
                <a:gridCol w="2655621"/>
              </a:tblGrid>
              <a:tr h="7881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Performance status</a:t>
                      </a:r>
                      <a:endParaRPr lang="en-ZA" sz="24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Number</a:t>
                      </a:r>
                      <a:r>
                        <a:rPr lang="en-ZA" sz="24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400" b="1" dirty="0">
                        <a:effectLst>
                          <a:outerShdw blurRad="38100" dist="38100" dir="2700000" algn="tl">
                            <a:srgbClr val="000000">
                              <a:alpha val="43137"/>
                            </a:srgbClr>
                          </a:outerShdw>
                        </a:effectLst>
                        <a:latin typeface="Calibri" panose="020F0502020204030204" pitchFamily="34" charset="0"/>
                      </a:endParaRPr>
                    </a:p>
                  </a:txBody>
                  <a:tcPr/>
                </a:tc>
                <a:tc>
                  <a:txBody>
                    <a:bodyPr/>
                    <a:lstStyle/>
                    <a:p>
                      <a:pPr algn="ctr"/>
                      <a:r>
                        <a:rPr lang="en-ZA" sz="2400" b="1" dirty="0" smtClean="0">
                          <a:latin typeface="Calibri" panose="020F0502020204030204" pitchFamily="34" charset="0"/>
                        </a:rPr>
                        <a:t>Percentage achievement</a:t>
                      </a:r>
                      <a:endParaRPr lang="en-ZA" sz="2400" b="1" dirty="0">
                        <a:latin typeface="Calibri" panose="020F0502020204030204" pitchFamily="34" charset="0"/>
                      </a:endParaRPr>
                    </a:p>
                  </a:txBody>
                  <a:tcPr/>
                </a:tc>
              </a:tr>
              <a:tr h="531270">
                <a:tc>
                  <a:txBody>
                    <a:bodyPr/>
                    <a:lstStyle/>
                    <a:p>
                      <a:pPr algn="l"/>
                      <a:r>
                        <a:rPr lang="en-ZA" sz="2000" b="1" dirty="0" smtClean="0">
                          <a:effectLst>
                            <a:outerShdw blurRad="38100" dist="38100" dir="2700000" algn="tl">
                              <a:srgbClr val="000000">
                                <a:alpha val="43137"/>
                              </a:srgbClr>
                            </a:outerShdw>
                          </a:effectLst>
                          <a:latin typeface="Calibri" panose="020F0502020204030204" pitchFamily="34" charset="0"/>
                        </a:rPr>
                        <a:t>Number</a:t>
                      </a:r>
                      <a:r>
                        <a:rPr lang="en-ZA" sz="20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8</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63%</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r>
              <a:tr h="531270">
                <a:tc>
                  <a:txBody>
                    <a:bodyPr/>
                    <a:lstStyle/>
                    <a:p>
                      <a:pPr algn="l"/>
                      <a:r>
                        <a:rPr lang="en-ZA" sz="2000" b="0" dirty="0" smtClean="0">
                          <a:effectLst>
                            <a:outerShdw blurRad="38100" dist="38100" dir="2700000" algn="tl">
                              <a:srgbClr val="000000">
                                <a:alpha val="43137"/>
                              </a:srgbClr>
                            </a:outerShdw>
                          </a:effectLst>
                          <a:latin typeface="Calibri" panose="020F0502020204030204" pitchFamily="34" charset="0"/>
                        </a:rPr>
                        <a:t>Targets</a:t>
                      </a:r>
                      <a:r>
                        <a:rPr lang="en-ZA" sz="2000" b="0" baseline="0" dirty="0" smtClean="0">
                          <a:effectLst>
                            <a:outerShdw blurRad="38100" dist="38100" dir="2700000" algn="tl">
                              <a:srgbClr val="000000">
                                <a:alpha val="43137"/>
                              </a:srgbClr>
                            </a:outerShdw>
                          </a:effectLst>
                          <a:latin typeface="Calibri" panose="020F0502020204030204" pitchFamily="34" charset="0"/>
                        </a:rPr>
                        <a:t> Exceeded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2</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25%</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4827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a:t>
                      </a:r>
                      <a:r>
                        <a:rPr lang="en-ZA" sz="2000" baseline="0" dirty="0" smtClean="0">
                          <a:effectLst>
                            <a:outerShdw blurRad="38100" dist="38100" dir="2700000" algn="tl">
                              <a:srgbClr val="000000">
                                <a:alpha val="43137"/>
                              </a:srgbClr>
                            </a:outerShdw>
                          </a:effectLst>
                          <a:latin typeface="Calibri" panose="020F0502020204030204" pitchFamily="34" charset="0"/>
                        </a:rPr>
                        <a:t>s Achieved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3</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37.5%</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5426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a:t>
                      </a:r>
                      <a:r>
                        <a:rPr lang="en-ZA" sz="2000" baseline="0" dirty="0" smtClean="0">
                          <a:effectLst>
                            <a:outerShdw blurRad="38100" dist="38100" dir="2700000" algn="tl">
                              <a:srgbClr val="000000">
                                <a:alpha val="43137"/>
                              </a:srgbClr>
                            </a:outerShdw>
                          </a:effectLst>
                          <a:latin typeface="Calibri" panose="020F0502020204030204" pitchFamily="34" charset="0"/>
                        </a:rPr>
                        <a:t> Partially Achieved </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3</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37.5%</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6206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Targets</a:t>
                      </a:r>
                      <a:r>
                        <a:rPr lang="en-ZA" sz="2000" baseline="0" dirty="0" smtClean="0">
                          <a:effectLst>
                            <a:outerShdw blurRad="38100" dist="38100" dir="2700000" algn="tl">
                              <a:srgbClr val="000000">
                                <a:alpha val="43137"/>
                              </a:srgbClr>
                            </a:outerShdw>
                          </a:effectLst>
                          <a:latin typeface="Calibri" panose="020F0502020204030204" pitchFamily="34" charset="0"/>
                        </a:rPr>
                        <a:t> not Achieved</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0</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0%</a:t>
                      </a:r>
                      <a:endParaRPr kumimoji="0" lang="en-ZA"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txBody>
                  <a:tcPr marL="91464" marR="91464" marT="45740" marB="45740"/>
                </a:tc>
              </a:tr>
            </a:tbl>
          </a:graphicData>
        </a:graphic>
      </p:graphicFrame>
    </p:spTree>
    <p:extLst>
      <p:ext uri="{BB962C8B-B14F-4D97-AF65-F5344CB8AC3E}">
        <p14:creationId xmlns:p14="http://schemas.microsoft.com/office/powerpoint/2010/main" val="410277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24</a:t>
            </a:fld>
            <a:endParaRPr lang="en-ZA" dirty="0"/>
          </a:p>
        </p:txBody>
      </p:sp>
      <p:sp>
        <p:nvSpPr>
          <p:cNvPr id="6" name="Rectangle 5"/>
          <p:cNvSpPr/>
          <p:nvPr/>
        </p:nvSpPr>
        <p:spPr>
          <a:xfrm>
            <a:off x="433112" y="1412776"/>
            <a:ext cx="8533456" cy="4909036"/>
          </a:xfrm>
          <a:prstGeom prst="rect">
            <a:avLst/>
          </a:prstGeom>
        </p:spPr>
        <p:txBody>
          <a:bodyPr wrap="square">
            <a:spAutoFit/>
          </a:bodyPr>
          <a:lstStyle/>
          <a:p>
            <a:pPr marL="171450" indent="-171450" fontAlgn="base">
              <a:spcBef>
                <a:spcPct val="0"/>
              </a:spcBef>
              <a:spcAft>
                <a:spcPct val="0"/>
              </a:spcAft>
              <a:buFont typeface="Wingdings" panose="05000000000000000000" pitchFamily="2" charset="2"/>
              <a:buChar char="§"/>
              <a:defRPr/>
            </a:pPr>
            <a:r>
              <a:rPr lang="en-ZA" altLang="en-US" sz="2000" dirty="0" smtClean="0">
                <a:latin typeface="Calibri"/>
                <a:ea typeface="Calibri"/>
                <a:cs typeface="Times New Roman"/>
              </a:rPr>
              <a:t>The programme had 8 targets and 5 were </a:t>
            </a:r>
            <a:r>
              <a:rPr lang="en-ZA" altLang="en-US" sz="2000" b="1" dirty="0" smtClean="0">
                <a:latin typeface="Calibri"/>
                <a:ea typeface="Calibri"/>
                <a:cs typeface="Times New Roman"/>
              </a:rPr>
              <a:t>achieved or exceeded</a:t>
            </a:r>
          </a:p>
          <a:p>
            <a:pPr marL="171450" indent="-171450" fontAlgn="base">
              <a:spcBef>
                <a:spcPct val="0"/>
              </a:spcBef>
              <a:spcAft>
                <a:spcPct val="0"/>
              </a:spcAft>
              <a:buFont typeface="Wingdings" panose="05000000000000000000" pitchFamily="2" charset="2"/>
              <a:buChar char="§"/>
              <a:defRPr/>
            </a:pPr>
            <a:r>
              <a:rPr lang="en-ZA" altLang="en-US" sz="2000" dirty="0" smtClean="0">
                <a:latin typeface="Calibri"/>
                <a:ea typeface="Calibri"/>
                <a:cs typeface="Times New Roman"/>
              </a:rPr>
              <a:t>Three </a:t>
            </a:r>
            <a:r>
              <a:rPr lang="en-ZA" altLang="en-US" sz="2000" dirty="0">
                <a:latin typeface="Calibri"/>
                <a:ea typeface="Calibri"/>
                <a:cs typeface="Times New Roman"/>
              </a:rPr>
              <a:t>t</a:t>
            </a:r>
            <a:r>
              <a:rPr lang="en-ZA" altLang="en-US" sz="2000" dirty="0" smtClean="0">
                <a:latin typeface="Calibri"/>
                <a:ea typeface="Calibri"/>
                <a:cs typeface="Times New Roman"/>
              </a:rPr>
              <a:t>argets were rated as </a:t>
            </a:r>
            <a:r>
              <a:rPr lang="en-ZA" altLang="en-US" sz="2000" b="1" dirty="0" smtClean="0">
                <a:latin typeface="Calibri"/>
                <a:ea typeface="Calibri"/>
                <a:cs typeface="Times New Roman"/>
              </a:rPr>
              <a:t>partially achieved </a:t>
            </a:r>
            <a:r>
              <a:rPr lang="en-ZA" altLang="en-US" sz="2000" dirty="0" smtClean="0">
                <a:latin typeface="Calibri"/>
                <a:ea typeface="Calibri"/>
                <a:cs typeface="Times New Roman"/>
              </a:rPr>
              <a:t>due to: </a:t>
            </a:r>
            <a:endParaRPr lang="en-ZA" altLang="en-US" sz="2000" dirty="0">
              <a:latin typeface="Calibri"/>
              <a:ea typeface="Calibri"/>
              <a:cs typeface="Times New Roman"/>
            </a:endParaRPr>
          </a:p>
          <a:p>
            <a:pPr marL="640080" lvl="1" indent="-237744">
              <a:spcBef>
                <a:spcPts val="550"/>
              </a:spcBef>
              <a:buClr>
                <a:srgbClr val="531A17"/>
              </a:buClr>
              <a:buFont typeface="Wingdings" pitchFamily="2" charset="2"/>
              <a:buChar char="§"/>
            </a:pPr>
            <a:r>
              <a:rPr lang="en-ZA" sz="2000" dirty="0" smtClean="0">
                <a:latin typeface="Calibri"/>
                <a:ea typeface="Calibri"/>
                <a:cs typeface="Times New Roman"/>
              </a:rPr>
              <a:t>On the output related to sector specific plans, the target was to produce a draft National Spatial Development Framework (NSDF). Instead, a progress report was produced.</a:t>
            </a:r>
          </a:p>
          <a:p>
            <a:pPr marL="640080" lvl="1" indent="-237744">
              <a:spcBef>
                <a:spcPts val="550"/>
              </a:spcBef>
              <a:buClr>
                <a:srgbClr val="531A17"/>
              </a:buClr>
              <a:buFont typeface="Wingdings" pitchFamily="2" charset="2"/>
              <a:buChar char="§"/>
            </a:pPr>
            <a:r>
              <a:rPr lang="en-ZA" sz="2000" dirty="0" smtClean="0">
                <a:latin typeface="Calibri"/>
                <a:ea typeface="Calibri"/>
                <a:cs typeface="Times New Roman"/>
              </a:rPr>
              <a:t>On the output related to the  Annual Report on Stakeholder engagement, the target was to  produced  the Annual Report and have it  signed off by March 2016. The report was produced but there was an oversight on having the report signed off. </a:t>
            </a:r>
            <a:r>
              <a:rPr lang="en-ZA" sz="2000" dirty="0" smtClean="0">
                <a:latin typeface="Calibri"/>
                <a:ea typeface="Calibri"/>
                <a:cs typeface="Times New Roman"/>
              </a:rPr>
              <a:t>This has since been achieved.</a:t>
            </a:r>
            <a:endParaRPr lang="en-ZA" sz="2000" dirty="0" smtClean="0">
              <a:latin typeface="Calibri"/>
              <a:ea typeface="Calibri"/>
              <a:cs typeface="Times New Roman"/>
            </a:endParaRPr>
          </a:p>
          <a:p>
            <a:pPr marL="640080" lvl="1" indent="-237744">
              <a:spcBef>
                <a:spcPts val="550"/>
              </a:spcBef>
              <a:buClr>
                <a:srgbClr val="531A17"/>
              </a:buClr>
              <a:buFont typeface="Wingdings" pitchFamily="2" charset="2"/>
              <a:buChar char="§"/>
            </a:pPr>
            <a:r>
              <a:rPr lang="en-ZA" sz="2000" dirty="0" smtClean="0">
                <a:latin typeface="Calibri"/>
                <a:ea typeface="Calibri"/>
                <a:cs typeface="Times New Roman"/>
              </a:rPr>
              <a:t>On the </a:t>
            </a:r>
            <a:r>
              <a:rPr lang="en-ZA" sz="2000" dirty="0">
                <a:latin typeface="Calibri"/>
                <a:ea typeface="Calibri"/>
                <a:cs typeface="Times New Roman"/>
              </a:rPr>
              <a:t>output related to revised planning framework </a:t>
            </a:r>
            <a:r>
              <a:rPr lang="en-ZA" sz="2000" dirty="0" smtClean="0">
                <a:latin typeface="Calibri"/>
                <a:ea typeface="Calibri"/>
                <a:cs typeface="Times New Roman"/>
              </a:rPr>
              <a:t>, the target was to produce an evaluation report. The evaluation report was not produced  due to delays in procuring a competent service provider to do research and evaluation.</a:t>
            </a:r>
          </a:p>
          <a:p>
            <a:pPr marL="402336" lvl="1">
              <a:spcBef>
                <a:spcPts val="550"/>
              </a:spcBef>
              <a:buClr>
                <a:srgbClr val="531A17"/>
              </a:buClr>
            </a:pPr>
            <a:endParaRPr lang="en-ZA" sz="1400" dirty="0">
              <a:latin typeface="Calibri"/>
              <a:cs typeface="Times New Roman"/>
            </a:endParaRPr>
          </a:p>
          <a:p>
            <a:pPr marL="640080" lvl="1" indent="-237744">
              <a:spcBef>
                <a:spcPts val="550"/>
              </a:spcBef>
              <a:buClr>
                <a:srgbClr val="531A17"/>
              </a:buClr>
              <a:buFont typeface="Wingdings" pitchFamily="2" charset="2"/>
              <a:buChar char="§"/>
            </a:pPr>
            <a:endParaRPr lang="en-ZA" sz="1400" dirty="0">
              <a:latin typeface="Calibri" pitchFamily="34" charset="0"/>
            </a:endParaRPr>
          </a:p>
        </p:txBody>
      </p:sp>
      <p:sp>
        <p:nvSpPr>
          <p:cNvPr id="7" name="Title 1"/>
          <p:cNvSpPr>
            <a:spLocks noGrp="1"/>
          </p:cNvSpPr>
          <p:nvPr>
            <p:ph type="title"/>
          </p:nvPr>
        </p:nvSpPr>
        <p:spPr>
          <a:xfrm>
            <a:off x="179512" y="404664"/>
            <a:ext cx="8712968" cy="584763"/>
          </a:xfrm>
        </p:spPr>
        <p:txBody>
          <a:bodyPr>
            <a:normAutofit/>
          </a:bodyPr>
          <a:lstStyle/>
          <a:p>
            <a:pPr algn="ctr"/>
            <a:r>
              <a:rPr lang="en-ZA" sz="2800" b="1" dirty="0" smtClean="0">
                <a:solidFill>
                  <a:schemeClr val="tx1"/>
                </a:solidFill>
              </a:rPr>
              <a:t>Prog. 4: Narrative on Performance</a:t>
            </a:r>
            <a:endParaRPr lang="en-ZA" sz="2800" b="1" dirty="0">
              <a:solidFill>
                <a:schemeClr val="tx1"/>
              </a:solidFill>
            </a:endParaRPr>
          </a:p>
        </p:txBody>
      </p:sp>
    </p:spTree>
    <p:extLst>
      <p:ext uri="{BB962C8B-B14F-4D97-AF65-F5344CB8AC3E}">
        <p14:creationId xmlns:p14="http://schemas.microsoft.com/office/powerpoint/2010/main" val="2076613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25</a:t>
            </a:fld>
            <a:endParaRPr lang="en-ZA" dirty="0"/>
          </a:p>
        </p:txBody>
      </p:sp>
      <p:sp>
        <p:nvSpPr>
          <p:cNvPr id="5" name="Title 1"/>
          <p:cNvSpPr>
            <a:spLocks noGrp="1"/>
          </p:cNvSpPr>
          <p:nvPr>
            <p:ph type="title"/>
          </p:nvPr>
        </p:nvSpPr>
        <p:spPr>
          <a:xfrm>
            <a:off x="899592" y="692696"/>
            <a:ext cx="7560840" cy="4392488"/>
          </a:xfrm>
        </p:spPr>
        <p:txBody>
          <a:bodyPr>
            <a:normAutofit/>
          </a:bodyPr>
          <a:lstStyle/>
          <a:p>
            <a:pPr algn="ctr"/>
            <a:r>
              <a:rPr lang="en-ZA" sz="2800" b="1" dirty="0" smtClean="0">
                <a:solidFill>
                  <a:schemeClr val="tx1"/>
                </a:solidFill>
              </a:rPr>
              <a:t>PERFORMANCE INFORMATION</a:t>
            </a:r>
            <a:r>
              <a:rPr lang="en-ZA" sz="2800" dirty="0" smtClean="0">
                <a:solidFill>
                  <a:schemeClr val="tx1"/>
                </a:solidFill>
              </a:rPr>
              <a:t/>
            </a:r>
            <a:br>
              <a:rPr lang="en-ZA" sz="2800" dirty="0" smtClean="0">
                <a:solidFill>
                  <a:schemeClr val="tx1"/>
                </a:solidFill>
              </a:rPr>
            </a:br>
            <a:r>
              <a:rPr lang="en-ZA" sz="2800" dirty="0" smtClean="0">
                <a:solidFill>
                  <a:schemeClr val="tx1"/>
                </a:solidFill>
              </a:rPr>
              <a:t/>
            </a:r>
            <a:br>
              <a:rPr lang="en-ZA" sz="2800" dirty="0" smtClean="0">
                <a:solidFill>
                  <a:schemeClr val="tx1"/>
                </a:solidFill>
              </a:rPr>
            </a:br>
            <a:r>
              <a:rPr lang="en-ZA" sz="2800" b="1" dirty="0" smtClean="0">
                <a:solidFill>
                  <a:schemeClr val="tx1"/>
                </a:solidFill>
              </a:rPr>
              <a:t>PROGRAMME 05: NATIONAL YOUTH DEVELOMENT PROGRAMME (NYDA)</a:t>
            </a:r>
            <a:endParaRPr lang="en-ZA" sz="2800" b="1" dirty="0">
              <a:solidFill>
                <a:schemeClr val="tx1"/>
              </a:solidFill>
            </a:endParaRPr>
          </a:p>
        </p:txBody>
      </p:sp>
    </p:spTree>
    <p:extLst>
      <p:ext uri="{BB962C8B-B14F-4D97-AF65-F5344CB8AC3E}">
        <p14:creationId xmlns:p14="http://schemas.microsoft.com/office/powerpoint/2010/main" val="249982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26</a:t>
            </a:fld>
            <a:endParaRPr lang="en-ZA" dirty="0"/>
          </a:p>
        </p:txBody>
      </p:sp>
      <p:sp>
        <p:nvSpPr>
          <p:cNvPr id="5" name="Title 1"/>
          <p:cNvSpPr txBox="1">
            <a:spLocks/>
          </p:cNvSpPr>
          <p:nvPr/>
        </p:nvSpPr>
        <p:spPr>
          <a:xfrm>
            <a:off x="179512" y="260648"/>
            <a:ext cx="8712968" cy="834380"/>
          </a:xfrm>
          <a:prstGeom prst="rect">
            <a:avLst/>
          </a:prstGeom>
        </p:spPr>
        <p:txBody>
          <a:bodyPr anchor="ctr">
            <a:noAutofit/>
          </a:bodyPr>
          <a:lst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defRPr>
            </a:lvl1pPr>
            <a:extLst/>
          </a:lstStyle>
          <a:p>
            <a:pPr algn="ctr"/>
            <a:r>
              <a:rPr lang="en-ZA" sz="2800" b="1" dirty="0" smtClean="0">
                <a:solidFill>
                  <a:schemeClr val="tx1"/>
                </a:solidFill>
              </a:rPr>
              <a:t>Prog. 5: </a:t>
            </a:r>
            <a:r>
              <a:rPr lang="en-ZA" sz="2800" b="1" dirty="0" smtClean="0">
                <a:solidFill>
                  <a:schemeClr val="tx1"/>
                </a:solidFill>
                <a:effectLst>
                  <a:outerShdw blurRad="38100" dist="38100" dir="2700000" algn="tl">
                    <a:srgbClr val="000000">
                      <a:alpha val="43137"/>
                    </a:srgbClr>
                  </a:outerShdw>
                </a:effectLst>
              </a:rPr>
              <a:t>Summary of Performance</a:t>
            </a:r>
            <a:endParaRPr lang="en-ZA" sz="2800" b="1" dirty="0">
              <a:solidFill>
                <a:schemeClr val="tx1"/>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569219536"/>
              </p:ext>
            </p:extLst>
          </p:nvPr>
        </p:nvGraphicFramePr>
        <p:xfrm>
          <a:off x="539552" y="1124744"/>
          <a:ext cx="8200237" cy="4232636"/>
        </p:xfrm>
        <a:graphic>
          <a:graphicData uri="http://schemas.openxmlformats.org/drawingml/2006/table">
            <a:tbl>
              <a:tblPr firstRow="1" bandRow="1">
                <a:tableStyleId>{00A15C55-8517-42AA-B614-E9B94910E393}</a:tableStyleId>
              </a:tblPr>
              <a:tblGrid>
                <a:gridCol w="3303693"/>
                <a:gridCol w="2240923"/>
                <a:gridCol w="2655621"/>
              </a:tblGrid>
              <a:tr h="7881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Performance status</a:t>
                      </a:r>
                      <a:endParaRPr lang="en-ZA" sz="24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400" b="1" dirty="0" smtClean="0">
                          <a:effectLst>
                            <a:outerShdw blurRad="38100" dist="38100" dir="2700000" algn="tl">
                              <a:srgbClr val="000000">
                                <a:alpha val="43137"/>
                              </a:srgbClr>
                            </a:outerShdw>
                          </a:effectLst>
                          <a:latin typeface="Calibri" panose="020F0502020204030204" pitchFamily="34" charset="0"/>
                        </a:rPr>
                        <a:t>Number</a:t>
                      </a:r>
                      <a:r>
                        <a:rPr lang="en-ZA" sz="24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400" b="1" dirty="0">
                        <a:effectLst>
                          <a:outerShdw blurRad="38100" dist="38100" dir="2700000" algn="tl">
                            <a:srgbClr val="000000">
                              <a:alpha val="43137"/>
                            </a:srgbClr>
                          </a:outerShdw>
                        </a:effectLst>
                        <a:latin typeface="Calibri" panose="020F0502020204030204" pitchFamily="34" charset="0"/>
                      </a:endParaRPr>
                    </a:p>
                  </a:txBody>
                  <a:tcPr/>
                </a:tc>
                <a:tc>
                  <a:txBody>
                    <a:bodyPr/>
                    <a:lstStyle/>
                    <a:p>
                      <a:pPr algn="ctr"/>
                      <a:r>
                        <a:rPr lang="en-ZA" sz="2400" b="1" dirty="0" smtClean="0">
                          <a:latin typeface="Calibri" panose="020F0502020204030204" pitchFamily="34" charset="0"/>
                        </a:rPr>
                        <a:t>Percentage achievement</a:t>
                      </a:r>
                      <a:endParaRPr lang="en-ZA" sz="2400" b="1" dirty="0">
                        <a:latin typeface="Calibri" panose="020F0502020204030204" pitchFamily="34" charset="0"/>
                      </a:endParaRPr>
                    </a:p>
                  </a:txBody>
                  <a:tcPr/>
                </a:tc>
              </a:tr>
              <a:tr h="531270">
                <a:tc>
                  <a:txBody>
                    <a:bodyPr/>
                    <a:lstStyle/>
                    <a:p>
                      <a:pPr algn="l"/>
                      <a:r>
                        <a:rPr lang="en-ZA" sz="2000" b="1" dirty="0" smtClean="0">
                          <a:effectLst>
                            <a:outerShdw blurRad="38100" dist="38100" dir="2700000" algn="tl">
                              <a:srgbClr val="000000">
                                <a:alpha val="43137"/>
                              </a:srgbClr>
                            </a:outerShdw>
                          </a:effectLst>
                          <a:latin typeface="Calibri" panose="020F0502020204030204" pitchFamily="34" charset="0"/>
                        </a:rPr>
                        <a:t>Number</a:t>
                      </a:r>
                      <a:r>
                        <a:rPr lang="en-ZA" sz="2000" b="1" baseline="0" dirty="0" smtClean="0">
                          <a:effectLst>
                            <a:outerShdw blurRad="38100" dist="38100" dir="2700000" algn="tl">
                              <a:srgbClr val="000000">
                                <a:alpha val="43137"/>
                              </a:srgbClr>
                            </a:outerShdw>
                          </a:effectLst>
                          <a:latin typeface="Calibri" panose="020F0502020204030204" pitchFamily="34" charset="0"/>
                        </a:rPr>
                        <a:t> of Targets</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2</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c>
                  <a:txBody>
                    <a:bodyPr/>
                    <a:lstStyle/>
                    <a:p>
                      <a:pPr algn="ctr"/>
                      <a:r>
                        <a:rPr lang="en-ZA" sz="2000" b="1" dirty="0" smtClean="0">
                          <a:effectLst>
                            <a:outerShdw blurRad="38100" dist="38100" dir="2700000" algn="tl">
                              <a:srgbClr val="000000">
                                <a:alpha val="43137"/>
                              </a:srgbClr>
                            </a:outerShdw>
                          </a:effectLst>
                          <a:latin typeface="Calibri" panose="020F0502020204030204" pitchFamily="34" charset="0"/>
                        </a:rPr>
                        <a:t>100%</a:t>
                      </a:r>
                      <a:endParaRPr lang="en-ZA" sz="2000" b="1"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solidFill>
                      <a:schemeClr val="accent4">
                        <a:lumMod val="40000"/>
                        <a:lumOff val="60000"/>
                      </a:schemeClr>
                    </a:solidFill>
                  </a:tcPr>
                </a:tc>
              </a:tr>
              <a:tr h="531270">
                <a:tc>
                  <a:txBody>
                    <a:bodyPr/>
                    <a:lstStyle/>
                    <a:p>
                      <a:pPr algn="l"/>
                      <a:r>
                        <a:rPr lang="en-ZA" sz="2000" b="0" dirty="0" smtClean="0">
                          <a:effectLst>
                            <a:outerShdw blurRad="38100" dist="38100" dir="2700000" algn="tl">
                              <a:srgbClr val="000000">
                                <a:alpha val="43137"/>
                              </a:srgbClr>
                            </a:outerShdw>
                          </a:effectLst>
                          <a:latin typeface="Calibri" panose="020F0502020204030204" pitchFamily="34" charset="0"/>
                        </a:rPr>
                        <a:t>Targets</a:t>
                      </a:r>
                      <a:r>
                        <a:rPr lang="en-ZA" sz="2000" b="0" baseline="0" dirty="0" smtClean="0">
                          <a:effectLst>
                            <a:outerShdw blurRad="38100" dist="38100" dir="2700000" algn="tl">
                              <a:srgbClr val="000000">
                                <a:alpha val="43137"/>
                              </a:srgbClr>
                            </a:outerShdw>
                          </a:effectLst>
                          <a:latin typeface="Calibri" panose="020F0502020204030204" pitchFamily="34" charset="0"/>
                        </a:rPr>
                        <a:t> Exceeded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0</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0%</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4827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a:t>
                      </a:r>
                      <a:r>
                        <a:rPr lang="en-ZA" sz="2000" baseline="0" dirty="0" smtClean="0">
                          <a:effectLst>
                            <a:outerShdw blurRad="38100" dist="38100" dir="2700000" algn="tl">
                              <a:srgbClr val="000000">
                                <a:alpha val="43137"/>
                              </a:srgbClr>
                            </a:outerShdw>
                          </a:effectLst>
                          <a:latin typeface="Calibri" panose="020F0502020204030204" pitchFamily="34" charset="0"/>
                        </a:rPr>
                        <a:t>s Achieved</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2</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100%</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5426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a:t>
                      </a:r>
                      <a:r>
                        <a:rPr lang="en-ZA" sz="2000" baseline="0" dirty="0" smtClean="0">
                          <a:effectLst>
                            <a:outerShdw blurRad="38100" dist="38100" dir="2700000" algn="tl">
                              <a:srgbClr val="000000">
                                <a:alpha val="43137"/>
                              </a:srgbClr>
                            </a:outerShdw>
                          </a:effectLst>
                          <a:latin typeface="Calibri" panose="020F0502020204030204" pitchFamily="34" charset="0"/>
                        </a:rPr>
                        <a:t> Almost Achieved </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0</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effectLst>
                            <a:outerShdw blurRad="38100" dist="38100" dir="2700000" algn="tl">
                              <a:srgbClr val="000000">
                                <a:alpha val="43137"/>
                              </a:srgbClr>
                            </a:outerShdw>
                          </a:effectLst>
                          <a:latin typeface="Calibri" panose="020F0502020204030204" pitchFamily="34" charset="0"/>
                        </a:rPr>
                        <a:t>0%</a:t>
                      </a:r>
                      <a:endParaRPr lang="en-ZA" sz="2000" b="0" dirty="0">
                        <a:effectLst>
                          <a:outerShdw blurRad="38100" dist="38100" dir="2700000" algn="tl">
                            <a:srgbClr val="000000">
                              <a:alpha val="43137"/>
                            </a:srgbClr>
                          </a:outerShdw>
                        </a:effectLst>
                        <a:latin typeface="Calibri" panose="020F0502020204030204" pitchFamily="34" charset="0"/>
                      </a:endParaRPr>
                    </a:p>
                  </a:txBody>
                  <a:tcPr marL="91464" marR="91464" marT="45740" marB="45740"/>
                </a:tc>
              </a:tr>
              <a:tr h="6896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b="0" dirty="0" smtClean="0">
                          <a:solidFill>
                            <a:schemeClr val="dk1"/>
                          </a:solidFill>
                          <a:effectLst>
                            <a:outerShdw blurRad="38100" dist="38100" dir="2700000" algn="tl">
                              <a:srgbClr val="000000">
                                <a:alpha val="43137"/>
                              </a:srgbClr>
                            </a:outerShdw>
                          </a:effectLst>
                          <a:latin typeface="Calibri" panose="020F0502020204030204" pitchFamily="34" charset="0"/>
                        </a:rPr>
                        <a:t>At</a:t>
                      </a:r>
                      <a:r>
                        <a:rPr lang="en-ZA" sz="2000" b="0" baseline="0" dirty="0" smtClean="0">
                          <a:solidFill>
                            <a:schemeClr val="dk1"/>
                          </a:solidFill>
                          <a:effectLst>
                            <a:outerShdw blurRad="38100" dist="38100" dir="2700000" algn="tl">
                              <a:srgbClr val="000000">
                                <a:alpha val="43137"/>
                              </a:srgbClr>
                            </a:outerShdw>
                          </a:effectLst>
                          <a:latin typeface="Calibri" panose="020F0502020204030204" pitchFamily="34" charset="0"/>
                        </a:rPr>
                        <a:t> least 50% of the target Achieved </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0</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0%</a:t>
                      </a:r>
                      <a:endParaRPr kumimoji="0" lang="en-ZA"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txBody>
                  <a:tcPr marL="91464" marR="91464" marT="45740" marB="45740"/>
                </a:tc>
              </a:tr>
              <a:tr h="6206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ZA" sz="2000" dirty="0" smtClean="0">
                          <a:effectLst>
                            <a:outerShdw blurRad="38100" dist="38100" dir="2700000" algn="tl">
                              <a:srgbClr val="000000">
                                <a:alpha val="43137"/>
                              </a:srgbClr>
                            </a:outerShdw>
                          </a:effectLst>
                          <a:latin typeface="Calibri" panose="020F0502020204030204" pitchFamily="34" charset="0"/>
                        </a:rPr>
                        <a:t>Targets</a:t>
                      </a:r>
                      <a:r>
                        <a:rPr lang="en-ZA" sz="2000" baseline="0" dirty="0" smtClean="0">
                          <a:effectLst>
                            <a:outerShdw blurRad="38100" dist="38100" dir="2700000" algn="tl">
                              <a:srgbClr val="000000">
                                <a:alpha val="43137"/>
                              </a:srgbClr>
                            </a:outerShdw>
                          </a:effectLst>
                          <a:latin typeface="Calibri" panose="020F0502020204030204" pitchFamily="34" charset="0"/>
                        </a:rPr>
                        <a:t> not Achieved</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2000" b="0" dirty="0" smtClean="0">
                          <a:solidFill>
                            <a:schemeClr val="tx1"/>
                          </a:solidFill>
                          <a:effectLst>
                            <a:outerShdw blurRad="38100" dist="38100" dir="2700000" algn="tl">
                              <a:srgbClr val="000000">
                                <a:alpha val="43137"/>
                              </a:srgbClr>
                            </a:outerShdw>
                          </a:effectLst>
                          <a:latin typeface="Calibri" panose="020F0502020204030204" pitchFamily="34" charset="0"/>
                        </a:rPr>
                        <a:t>0</a:t>
                      </a:r>
                      <a:endParaRPr lang="en-ZA" sz="2000" b="0"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1464" marR="91464" marT="45740" marB="4574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0%</a:t>
                      </a:r>
                      <a:endParaRPr kumimoji="0" lang="en-ZA"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txBody>
                  <a:tcPr marL="91464" marR="91464" marT="45740" marB="45740"/>
                </a:tc>
              </a:tr>
            </a:tbl>
          </a:graphicData>
        </a:graphic>
      </p:graphicFrame>
    </p:spTree>
    <p:extLst>
      <p:ext uri="{BB962C8B-B14F-4D97-AF65-F5344CB8AC3E}">
        <p14:creationId xmlns:p14="http://schemas.microsoft.com/office/powerpoint/2010/main" val="2890839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27</a:t>
            </a:fld>
            <a:endParaRPr lang="en-ZA" dirty="0"/>
          </a:p>
        </p:txBody>
      </p:sp>
      <p:sp>
        <p:nvSpPr>
          <p:cNvPr id="6" name="Rectangle 5"/>
          <p:cNvSpPr/>
          <p:nvPr/>
        </p:nvSpPr>
        <p:spPr>
          <a:xfrm>
            <a:off x="433112" y="1412776"/>
            <a:ext cx="8533456" cy="1600438"/>
          </a:xfrm>
          <a:prstGeom prst="rect">
            <a:avLst/>
          </a:prstGeom>
        </p:spPr>
        <p:txBody>
          <a:bodyPr wrap="square">
            <a:spAutoFit/>
          </a:bodyPr>
          <a:lstStyle/>
          <a:p>
            <a:pPr marL="171450" indent="-171450" fontAlgn="base">
              <a:spcBef>
                <a:spcPct val="0"/>
              </a:spcBef>
              <a:spcAft>
                <a:spcPct val="0"/>
              </a:spcAft>
              <a:buFont typeface="Wingdings" panose="05000000000000000000" pitchFamily="2" charset="2"/>
              <a:buChar char="§"/>
              <a:defRPr/>
            </a:pPr>
            <a:r>
              <a:rPr lang="en-ZA" altLang="en-US" sz="2000" dirty="0" smtClean="0">
                <a:latin typeface="Calibri"/>
                <a:ea typeface="Calibri"/>
                <a:cs typeface="Times New Roman"/>
              </a:rPr>
              <a:t>The programme had 2 targets  related to submission of Youth Policy to Cabinet and the production of the shareholder compact  as well as  conduct oversight over the work of the NYDA. Both targets were achieved.</a:t>
            </a:r>
            <a:endParaRPr lang="en-ZA" altLang="en-US" sz="2000" b="1" dirty="0" smtClean="0">
              <a:latin typeface="Calibri"/>
              <a:ea typeface="Calibri"/>
              <a:cs typeface="Times New Roman"/>
            </a:endParaRPr>
          </a:p>
          <a:p>
            <a:pPr marL="402336" lvl="1">
              <a:spcBef>
                <a:spcPts val="550"/>
              </a:spcBef>
              <a:buClr>
                <a:srgbClr val="531A17"/>
              </a:buClr>
            </a:pPr>
            <a:endParaRPr lang="en-ZA" sz="1400" dirty="0">
              <a:latin typeface="Calibri"/>
              <a:cs typeface="Times New Roman"/>
            </a:endParaRPr>
          </a:p>
          <a:p>
            <a:pPr marL="640080" lvl="1" indent="-237744">
              <a:spcBef>
                <a:spcPts val="550"/>
              </a:spcBef>
              <a:buClr>
                <a:srgbClr val="531A17"/>
              </a:buClr>
              <a:buFont typeface="Wingdings" pitchFamily="2" charset="2"/>
              <a:buChar char="§"/>
            </a:pPr>
            <a:endParaRPr lang="en-ZA" sz="1400" dirty="0">
              <a:latin typeface="Calibri" pitchFamily="34" charset="0"/>
            </a:endParaRPr>
          </a:p>
        </p:txBody>
      </p:sp>
      <p:sp>
        <p:nvSpPr>
          <p:cNvPr id="7" name="Title 1"/>
          <p:cNvSpPr>
            <a:spLocks noGrp="1"/>
          </p:cNvSpPr>
          <p:nvPr>
            <p:ph type="title"/>
          </p:nvPr>
        </p:nvSpPr>
        <p:spPr>
          <a:xfrm>
            <a:off x="179512" y="404664"/>
            <a:ext cx="8712968" cy="584763"/>
          </a:xfrm>
        </p:spPr>
        <p:txBody>
          <a:bodyPr>
            <a:normAutofit/>
          </a:bodyPr>
          <a:lstStyle/>
          <a:p>
            <a:pPr algn="ctr"/>
            <a:r>
              <a:rPr lang="en-ZA" sz="2800" b="1" dirty="0" smtClean="0">
                <a:solidFill>
                  <a:schemeClr val="tx1"/>
                </a:solidFill>
              </a:rPr>
              <a:t>Prog. 4: Narrative on Performance</a:t>
            </a:r>
            <a:endParaRPr lang="en-ZA" sz="2800" b="1" dirty="0">
              <a:solidFill>
                <a:schemeClr val="tx1"/>
              </a:solidFill>
            </a:endParaRPr>
          </a:p>
        </p:txBody>
      </p:sp>
    </p:spTree>
    <p:extLst>
      <p:ext uri="{BB962C8B-B14F-4D97-AF65-F5344CB8AC3E}">
        <p14:creationId xmlns:p14="http://schemas.microsoft.com/office/powerpoint/2010/main" val="688415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712968" cy="939784"/>
          </a:xfrm>
        </p:spPr>
        <p:txBody>
          <a:bodyPr>
            <a:normAutofit fontScale="90000"/>
          </a:bodyPr>
          <a:lstStyle/>
          <a:p>
            <a:r>
              <a:rPr lang="en-ZA" b="1" dirty="0" smtClean="0">
                <a:solidFill>
                  <a:schemeClr val="tx1"/>
                </a:solidFill>
              </a:rPr>
              <a:t>Human Resource  Performance for 2015-16</a:t>
            </a:r>
            <a:endParaRPr lang="en-ZA" b="1"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28</a:t>
            </a:fld>
            <a:endParaRPr lang="en-ZA" dirty="0"/>
          </a:p>
        </p:txBody>
      </p:sp>
    </p:spTree>
    <p:extLst>
      <p:ext uri="{BB962C8B-B14F-4D97-AF65-F5344CB8AC3E}">
        <p14:creationId xmlns:p14="http://schemas.microsoft.com/office/powerpoint/2010/main" val="54291409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656771"/>
          </a:xfrm>
        </p:spPr>
        <p:txBody>
          <a:bodyPr>
            <a:normAutofit/>
          </a:bodyPr>
          <a:lstStyle/>
          <a:p>
            <a:pPr algn="ctr"/>
            <a:r>
              <a:rPr lang="en-ZA" sz="2800" b="1" dirty="0" smtClean="0">
                <a:solidFill>
                  <a:schemeClr val="tx1"/>
                </a:solidFill>
              </a:rPr>
              <a:t>Key highlights on HR</a:t>
            </a:r>
            <a:endParaRPr lang="en-ZA" sz="2800" b="1" dirty="0">
              <a:solidFill>
                <a:schemeClr val="tx1"/>
              </a:solidFill>
            </a:endParaRPr>
          </a:p>
        </p:txBody>
      </p:sp>
      <p:sp>
        <p:nvSpPr>
          <p:cNvPr id="3" name="Content Placeholder 2"/>
          <p:cNvSpPr>
            <a:spLocks noGrp="1"/>
          </p:cNvSpPr>
          <p:nvPr>
            <p:ph idx="1"/>
          </p:nvPr>
        </p:nvSpPr>
        <p:spPr>
          <a:xfrm>
            <a:off x="251520" y="692696"/>
            <a:ext cx="8726816" cy="6048672"/>
          </a:xfrm>
        </p:spPr>
        <p:txBody>
          <a:bodyPr>
            <a:noAutofit/>
          </a:bodyPr>
          <a:lstStyle/>
          <a:p>
            <a:pPr>
              <a:buFont typeface="Wingdings" pitchFamily="2" charset="2"/>
              <a:buChar char="§"/>
            </a:pPr>
            <a:r>
              <a:rPr lang="en-ZA" sz="2000" dirty="0">
                <a:solidFill>
                  <a:schemeClr val="tx1"/>
                </a:solidFill>
              </a:rPr>
              <a:t>Successfully  absorbed the Ministerial and Deputy Ministerial functions transferred from the Presidency to the DPME. Staff members were inducted and integrated into the DPME with minimum </a:t>
            </a:r>
            <a:r>
              <a:rPr lang="en-ZA" sz="2000" dirty="0" smtClean="0">
                <a:solidFill>
                  <a:schemeClr val="tx1"/>
                </a:solidFill>
              </a:rPr>
              <a:t>disruptions.</a:t>
            </a:r>
            <a:endParaRPr lang="en-ZA" sz="2000" dirty="0">
              <a:solidFill>
                <a:schemeClr val="tx1"/>
              </a:solidFill>
            </a:endParaRPr>
          </a:p>
          <a:p>
            <a:pPr>
              <a:buFont typeface="Wingdings" pitchFamily="2" charset="2"/>
              <a:buChar char="§"/>
            </a:pPr>
            <a:r>
              <a:rPr lang="en-ZA" sz="2000" dirty="0">
                <a:solidFill>
                  <a:schemeClr val="tx1"/>
                </a:solidFill>
              </a:rPr>
              <a:t>The employment equity (EE) statistics at the end of the 2015/16 financial year was as follows: </a:t>
            </a:r>
          </a:p>
          <a:p>
            <a:pPr marL="612648" lvl="2" indent="-283464">
              <a:spcBef>
                <a:spcPts val="600"/>
              </a:spcBef>
              <a:buSzPct val="80000"/>
            </a:pPr>
            <a:r>
              <a:rPr lang="en-ZA" sz="2000" dirty="0">
                <a:solidFill>
                  <a:schemeClr val="tx1"/>
                </a:solidFill>
              </a:rPr>
              <a:t>people with disabilities 1.8%, </a:t>
            </a:r>
          </a:p>
          <a:p>
            <a:pPr marL="612648" lvl="2" indent="-283464">
              <a:spcBef>
                <a:spcPts val="600"/>
              </a:spcBef>
              <a:buSzPct val="80000"/>
            </a:pPr>
            <a:r>
              <a:rPr lang="en-ZA" sz="2000" dirty="0">
                <a:solidFill>
                  <a:schemeClr val="tx1"/>
                </a:solidFill>
              </a:rPr>
              <a:t>with Africans at 83%, </a:t>
            </a:r>
          </a:p>
          <a:p>
            <a:pPr marL="612648" lvl="2" indent="-283464">
              <a:spcBef>
                <a:spcPts val="600"/>
              </a:spcBef>
              <a:buSzPct val="80000"/>
            </a:pPr>
            <a:r>
              <a:rPr lang="en-ZA" sz="2000" dirty="0">
                <a:solidFill>
                  <a:schemeClr val="tx1"/>
                </a:solidFill>
              </a:rPr>
              <a:t>and Women at SMS level at 47.9%. </a:t>
            </a:r>
          </a:p>
          <a:p>
            <a:pPr>
              <a:buFont typeface="Wingdings" pitchFamily="2" charset="2"/>
              <a:buChar char="§"/>
            </a:pPr>
            <a:r>
              <a:rPr lang="en-ZA" sz="2000" dirty="0" smtClean="0">
                <a:solidFill>
                  <a:schemeClr val="tx1"/>
                </a:solidFill>
              </a:rPr>
              <a:t>Performance Management and Development System (PMDS) assessments </a:t>
            </a:r>
            <a:r>
              <a:rPr lang="en-ZA" sz="2000" dirty="0">
                <a:solidFill>
                  <a:schemeClr val="tx1"/>
                </a:solidFill>
              </a:rPr>
              <a:t>were concluded for the 2014/15 performance </a:t>
            </a:r>
            <a:r>
              <a:rPr lang="en-ZA" sz="2000" dirty="0" smtClean="0">
                <a:solidFill>
                  <a:schemeClr val="tx1"/>
                </a:solidFill>
              </a:rPr>
              <a:t>cycle.</a:t>
            </a:r>
            <a:endParaRPr lang="en-ZA" sz="2000" dirty="0">
              <a:solidFill>
                <a:schemeClr val="tx1"/>
              </a:solidFill>
            </a:endParaRPr>
          </a:p>
          <a:p>
            <a:pPr>
              <a:buFont typeface="Wingdings" pitchFamily="2" charset="2"/>
              <a:buChar char="§"/>
            </a:pPr>
            <a:r>
              <a:rPr lang="en-ZA" sz="2000" dirty="0">
                <a:solidFill>
                  <a:schemeClr val="tx1"/>
                </a:solidFill>
              </a:rPr>
              <a:t> EHW services/programmes were implemented in the </a:t>
            </a:r>
            <a:r>
              <a:rPr lang="en-ZA" sz="2000" dirty="0" smtClean="0">
                <a:solidFill>
                  <a:schemeClr val="tx1"/>
                </a:solidFill>
              </a:rPr>
              <a:t>Department.</a:t>
            </a:r>
            <a:endParaRPr lang="en-ZA" sz="2000" dirty="0">
              <a:solidFill>
                <a:schemeClr val="tx1"/>
              </a:solidFill>
            </a:endParaRPr>
          </a:p>
          <a:p>
            <a:pPr>
              <a:buFont typeface="Wingdings" pitchFamily="2" charset="2"/>
              <a:buChar char="§"/>
            </a:pPr>
            <a:r>
              <a:rPr lang="en-ZA" sz="2000" dirty="0">
                <a:solidFill>
                  <a:schemeClr val="tx1"/>
                </a:solidFill>
              </a:rPr>
              <a:t>Training of staff is being undertaken in line with the </a:t>
            </a:r>
            <a:r>
              <a:rPr lang="en-ZA" sz="2000" dirty="0" smtClean="0">
                <a:solidFill>
                  <a:schemeClr val="tx1"/>
                </a:solidFill>
              </a:rPr>
              <a:t>Workplace Skills. Development Plan (WSP) </a:t>
            </a:r>
            <a:r>
              <a:rPr lang="en-ZA" sz="2000" dirty="0">
                <a:solidFill>
                  <a:schemeClr val="tx1"/>
                </a:solidFill>
              </a:rPr>
              <a:t>of the Department. </a:t>
            </a:r>
            <a:r>
              <a:rPr lang="en-ZA" sz="2000" dirty="0" smtClean="0">
                <a:solidFill>
                  <a:schemeClr val="tx1"/>
                </a:solidFill>
              </a:rPr>
              <a:t>WSP targets were exceeded by 196</a:t>
            </a:r>
            <a:r>
              <a:rPr lang="en-ZA" sz="2000" dirty="0">
                <a:solidFill>
                  <a:schemeClr val="tx1"/>
                </a:solidFill>
              </a:rPr>
              <a:t>% against the WSP target of 2015/16.</a:t>
            </a:r>
          </a:p>
          <a:p>
            <a:pPr>
              <a:buFont typeface="Wingdings" pitchFamily="2" charset="2"/>
              <a:buChar char="§"/>
            </a:pPr>
            <a:r>
              <a:rPr lang="en-ZA" sz="2000" dirty="0">
                <a:solidFill>
                  <a:schemeClr val="tx1"/>
                </a:solidFill>
              </a:rPr>
              <a:t> 26 Interns were offered internships during this </a:t>
            </a:r>
            <a:r>
              <a:rPr lang="en-ZA" sz="2000" dirty="0" smtClean="0">
                <a:solidFill>
                  <a:schemeClr val="tx1"/>
                </a:solidFill>
              </a:rPr>
              <a:t>period.</a:t>
            </a:r>
            <a:endParaRPr lang="en-ZA" sz="2000" dirty="0">
              <a:solidFill>
                <a:schemeClr val="tx1"/>
              </a:solidFill>
            </a:endParaRPr>
          </a:p>
          <a:p>
            <a:pPr>
              <a:buFont typeface="Wingdings" pitchFamily="2" charset="2"/>
              <a:buChar char="§"/>
            </a:pPr>
            <a:r>
              <a:rPr lang="en-ZA" sz="2000" dirty="0">
                <a:solidFill>
                  <a:schemeClr val="tx1"/>
                </a:solidFill>
              </a:rPr>
              <a:t>All </a:t>
            </a:r>
            <a:r>
              <a:rPr lang="en-ZA" sz="2000" dirty="0" smtClean="0">
                <a:solidFill>
                  <a:schemeClr val="tx1"/>
                </a:solidFill>
              </a:rPr>
              <a:t>SMS members concluded </a:t>
            </a:r>
            <a:r>
              <a:rPr lang="en-ZA" sz="2000" dirty="0">
                <a:solidFill>
                  <a:schemeClr val="tx1"/>
                </a:solidFill>
              </a:rPr>
              <a:t>and </a:t>
            </a:r>
            <a:r>
              <a:rPr lang="en-ZA" sz="2000" dirty="0" smtClean="0">
                <a:solidFill>
                  <a:schemeClr val="tx1"/>
                </a:solidFill>
              </a:rPr>
              <a:t>signed </a:t>
            </a:r>
            <a:r>
              <a:rPr lang="en-ZA" sz="2000" dirty="0">
                <a:solidFill>
                  <a:schemeClr val="tx1"/>
                </a:solidFill>
              </a:rPr>
              <a:t>performance agreements  and financial disclosures within </a:t>
            </a:r>
            <a:r>
              <a:rPr lang="en-ZA" sz="2000" dirty="0" smtClean="0">
                <a:solidFill>
                  <a:schemeClr val="tx1"/>
                </a:solidFill>
              </a:rPr>
              <a:t>specified  timeframes.</a:t>
            </a:r>
            <a:endParaRPr lang="en-ZA" sz="2000" dirty="0">
              <a:solidFill>
                <a:schemeClr val="tx1"/>
              </a:solidFill>
            </a:endParaRPr>
          </a:p>
          <a:p>
            <a:pPr>
              <a:lnSpc>
                <a:spcPct val="120000"/>
              </a:lnSpc>
              <a:buFont typeface="Wingdings" pitchFamily="2" charset="2"/>
              <a:buChar char="§"/>
            </a:pPr>
            <a:endParaRPr lang="en-ZA" sz="2000" dirty="0">
              <a:solidFill>
                <a:schemeClr val="tx1"/>
              </a:solidFill>
            </a:endParaRPr>
          </a:p>
          <a:p>
            <a:pPr>
              <a:lnSpc>
                <a:spcPct val="120000"/>
              </a:lnSpc>
              <a:buClr>
                <a:srgbClr val="531A17"/>
              </a:buClr>
            </a:pPr>
            <a:endParaRPr lang="en-ZA" sz="2400" dirty="0">
              <a:solidFill>
                <a:schemeClr val="tx1"/>
              </a:solidFill>
              <a:latin typeface="Calibri"/>
              <a:ea typeface="Calibri"/>
              <a:cs typeface="Times New Roman"/>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29</a:t>
            </a:fld>
            <a:endParaRPr lang="en-ZA" dirty="0"/>
          </a:p>
        </p:txBody>
      </p:sp>
    </p:spTree>
    <p:extLst>
      <p:ext uri="{BB962C8B-B14F-4D97-AF65-F5344CB8AC3E}">
        <p14:creationId xmlns:p14="http://schemas.microsoft.com/office/powerpoint/2010/main" val="166370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656771"/>
          </a:xfrm>
        </p:spPr>
        <p:txBody>
          <a:bodyPr>
            <a:normAutofit fontScale="90000"/>
          </a:bodyPr>
          <a:lstStyle/>
          <a:p>
            <a:pPr algn="ctr"/>
            <a:r>
              <a:rPr lang="en-ZA" sz="2200" b="1" dirty="0" smtClean="0">
                <a:solidFill>
                  <a:schemeClr val="tx1"/>
                </a:solidFill>
              </a:rPr>
              <a:t/>
            </a:r>
            <a:br>
              <a:rPr lang="en-ZA" sz="2200" b="1" dirty="0" smtClean="0">
                <a:solidFill>
                  <a:schemeClr val="tx1"/>
                </a:solidFill>
              </a:rPr>
            </a:br>
            <a:r>
              <a:rPr lang="en-ZA" sz="3100" b="1" dirty="0" smtClean="0">
                <a:solidFill>
                  <a:schemeClr val="tx1"/>
                </a:solidFill>
              </a:rPr>
              <a:t>Background</a:t>
            </a:r>
            <a:r>
              <a:rPr lang="en-ZA" sz="2800" dirty="0"/>
              <a:t/>
            </a:r>
            <a:br>
              <a:rPr lang="en-ZA" sz="2800" dirty="0"/>
            </a:br>
            <a:endParaRPr lang="en-ZA" sz="2800" dirty="0"/>
          </a:p>
        </p:txBody>
      </p:sp>
      <p:sp>
        <p:nvSpPr>
          <p:cNvPr id="3" name="Content Placeholder 2"/>
          <p:cNvSpPr>
            <a:spLocks noGrp="1"/>
          </p:cNvSpPr>
          <p:nvPr>
            <p:ph idx="1"/>
          </p:nvPr>
        </p:nvSpPr>
        <p:spPr>
          <a:xfrm>
            <a:off x="251520" y="764704"/>
            <a:ext cx="8726816" cy="5472608"/>
          </a:xfrm>
        </p:spPr>
        <p:txBody>
          <a:bodyPr>
            <a:normAutofit lnSpcReduction="10000"/>
          </a:bodyPr>
          <a:lstStyle/>
          <a:p>
            <a:pPr>
              <a:buFont typeface="Wingdings" panose="05000000000000000000" pitchFamily="2" charset="2"/>
              <a:buChar char="§"/>
            </a:pPr>
            <a:r>
              <a:rPr lang="en-ZA" sz="2400" dirty="0" smtClean="0">
                <a:solidFill>
                  <a:schemeClr val="tx1"/>
                </a:solidFill>
              </a:rPr>
              <a:t>In the Annual Performance Plan (APP) for 2015-16, we emphasised that the main </a:t>
            </a:r>
            <a:r>
              <a:rPr lang="en-ZA" sz="2400" dirty="0">
                <a:solidFill>
                  <a:schemeClr val="tx1"/>
                </a:solidFill>
              </a:rPr>
              <a:t>focus of </a:t>
            </a:r>
            <a:r>
              <a:rPr lang="en-ZA" sz="2400" dirty="0" smtClean="0">
                <a:solidFill>
                  <a:schemeClr val="tx1"/>
                </a:solidFill>
              </a:rPr>
              <a:t>DPME is to:</a:t>
            </a:r>
          </a:p>
          <a:p>
            <a:pPr lvl="1"/>
            <a:r>
              <a:rPr lang="en-ZA" sz="2000" dirty="0" smtClean="0">
                <a:solidFill>
                  <a:schemeClr val="tx1"/>
                </a:solidFill>
              </a:rPr>
              <a:t>Enhance  the  planning function in government </a:t>
            </a:r>
            <a:r>
              <a:rPr lang="en-ZA" sz="2000" dirty="0" smtClean="0">
                <a:solidFill>
                  <a:schemeClr val="tx1"/>
                </a:solidFill>
              </a:rPr>
              <a:t>.</a:t>
            </a:r>
            <a:endParaRPr lang="en-ZA" sz="2000" dirty="0" smtClean="0">
              <a:solidFill>
                <a:schemeClr val="tx1"/>
              </a:solidFill>
            </a:endParaRPr>
          </a:p>
          <a:p>
            <a:pPr lvl="1"/>
            <a:r>
              <a:rPr lang="en-ZA" sz="2000" dirty="0" smtClean="0">
                <a:solidFill>
                  <a:schemeClr val="tx1"/>
                </a:solidFill>
              </a:rPr>
              <a:t>Monitor the implementation of the  National Development Plan (NDP) through </a:t>
            </a:r>
            <a:r>
              <a:rPr lang="en-ZA" sz="2000" dirty="0">
                <a:solidFill>
                  <a:schemeClr val="tx1"/>
                </a:solidFill>
              </a:rPr>
              <a:t>the Medium </a:t>
            </a:r>
            <a:r>
              <a:rPr lang="en-ZA" sz="2000" dirty="0" smtClean="0">
                <a:solidFill>
                  <a:schemeClr val="tx1"/>
                </a:solidFill>
              </a:rPr>
              <a:t>Term Strategic </a:t>
            </a:r>
            <a:r>
              <a:rPr lang="en-ZA" sz="2000" dirty="0">
                <a:solidFill>
                  <a:schemeClr val="tx1"/>
                </a:solidFill>
              </a:rPr>
              <a:t>Framework (MTSF) </a:t>
            </a:r>
            <a:r>
              <a:rPr lang="en-ZA" sz="2000" dirty="0" smtClean="0">
                <a:solidFill>
                  <a:schemeClr val="tx1"/>
                </a:solidFill>
              </a:rPr>
              <a:t>2014-2019.</a:t>
            </a:r>
            <a:endParaRPr lang="en-ZA" sz="2000" dirty="0" smtClean="0">
              <a:solidFill>
                <a:schemeClr val="tx1"/>
              </a:solidFill>
            </a:endParaRPr>
          </a:p>
          <a:p>
            <a:pPr lvl="1"/>
            <a:r>
              <a:rPr lang="en-ZA" sz="2000" dirty="0" smtClean="0">
                <a:solidFill>
                  <a:schemeClr val="tx1"/>
                </a:solidFill>
              </a:rPr>
              <a:t>Continue to sharpen DPME  monitoring and evaluations  tools  and enhance capacity to improve </a:t>
            </a:r>
            <a:r>
              <a:rPr lang="en-ZA" sz="2000" dirty="0" smtClean="0">
                <a:solidFill>
                  <a:schemeClr val="tx1"/>
                </a:solidFill>
              </a:rPr>
              <a:t>performance.</a:t>
            </a:r>
            <a:endParaRPr lang="en-ZA" sz="2000" dirty="0" smtClean="0">
              <a:solidFill>
                <a:schemeClr val="tx1"/>
              </a:solidFill>
            </a:endParaRPr>
          </a:p>
          <a:p>
            <a:pPr>
              <a:buFont typeface="Wingdings" panose="05000000000000000000" pitchFamily="2" charset="2"/>
              <a:buChar char="§"/>
            </a:pPr>
            <a:r>
              <a:rPr lang="en-ZA" sz="2400" dirty="0" smtClean="0">
                <a:solidFill>
                  <a:schemeClr val="tx1"/>
                </a:solidFill>
              </a:rPr>
              <a:t>These areas of focus are captured in the Vision and Mission statements which are as follows: </a:t>
            </a:r>
          </a:p>
          <a:p>
            <a:pPr lvl="1"/>
            <a:r>
              <a:rPr lang="en-ZA" sz="2000" b="1" dirty="0">
                <a:solidFill>
                  <a:schemeClr val="tx1"/>
                </a:solidFill>
              </a:rPr>
              <a:t>Vision: </a:t>
            </a:r>
            <a:r>
              <a:rPr lang="en-ZA" sz="2000" i="1" dirty="0">
                <a:solidFill>
                  <a:schemeClr val="tx1"/>
                </a:solidFill>
              </a:rPr>
              <a:t>Improved government outcomes and impact on </a:t>
            </a:r>
            <a:r>
              <a:rPr lang="en-ZA" sz="2000" i="1" dirty="0" smtClean="0">
                <a:solidFill>
                  <a:schemeClr val="tx1"/>
                </a:solidFill>
              </a:rPr>
              <a:t>society</a:t>
            </a:r>
          </a:p>
          <a:p>
            <a:pPr lvl="1"/>
            <a:r>
              <a:rPr lang="en-ZA" sz="2000" b="1" dirty="0">
                <a:solidFill>
                  <a:schemeClr val="tx1"/>
                </a:solidFill>
              </a:rPr>
              <a:t>Mission statement: </a:t>
            </a:r>
            <a:r>
              <a:rPr lang="en-ZA" sz="2000" i="1" dirty="0">
                <a:solidFill>
                  <a:schemeClr val="tx1"/>
                </a:solidFill>
              </a:rPr>
              <a:t>To facilitate, influence and support effective planning, monitoring and evaluation of government programmes aimed at </a:t>
            </a:r>
            <a:r>
              <a:rPr lang="en-ZA" sz="2000" i="1" dirty="0" smtClean="0">
                <a:solidFill>
                  <a:schemeClr val="tx1"/>
                </a:solidFill>
              </a:rPr>
              <a:t>improving </a:t>
            </a:r>
            <a:r>
              <a:rPr lang="en-ZA" sz="2000" i="1" dirty="0">
                <a:solidFill>
                  <a:schemeClr val="tx1"/>
                </a:solidFill>
              </a:rPr>
              <a:t>service delivery, outcomes and impact on </a:t>
            </a:r>
            <a:r>
              <a:rPr lang="en-ZA" sz="2000" i="1" dirty="0" smtClean="0">
                <a:solidFill>
                  <a:schemeClr val="tx1"/>
                </a:solidFill>
              </a:rPr>
              <a:t>society.</a:t>
            </a:r>
            <a:endParaRPr lang="en-ZA" sz="2000" i="1" dirty="0" smtClean="0">
              <a:solidFill>
                <a:schemeClr val="tx1"/>
              </a:solidFill>
            </a:endParaRPr>
          </a:p>
          <a:p>
            <a:pPr>
              <a:buFont typeface="Wingdings" panose="05000000000000000000" pitchFamily="2" charset="2"/>
              <a:buChar char="§"/>
            </a:pPr>
            <a:r>
              <a:rPr lang="en-ZA" sz="2400" dirty="0">
                <a:solidFill>
                  <a:schemeClr val="tx1"/>
                </a:solidFill>
              </a:rPr>
              <a:t>DPME is guided by </a:t>
            </a:r>
            <a:r>
              <a:rPr lang="en-ZA" sz="2400" dirty="0" smtClean="0">
                <a:solidFill>
                  <a:schemeClr val="tx1"/>
                </a:solidFill>
              </a:rPr>
              <a:t>this vision and mission in planning and executing its work.</a:t>
            </a:r>
            <a:endParaRPr lang="en-ZA" sz="24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a:t>
            </a:fld>
            <a:endParaRPr lang="en-ZA" dirty="0"/>
          </a:p>
        </p:txBody>
      </p:sp>
    </p:spTree>
    <p:extLst>
      <p:ext uri="{BB962C8B-B14F-4D97-AF65-F5344CB8AC3E}">
        <p14:creationId xmlns:p14="http://schemas.microsoft.com/office/powerpoint/2010/main" val="198723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b="1" dirty="0" smtClean="0">
                <a:solidFill>
                  <a:schemeClr val="tx1"/>
                </a:solidFill>
              </a:rPr>
              <a:t>HR Challenges</a:t>
            </a:r>
            <a:endParaRPr lang="en-ZA" sz="2800" b="1"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ZA" sz="2000" dirty="0">
                <a:solidFill>
                  <a:schemeClr val="tx1"/>
                </a:solidFill>
              </a:rPr>
              <a:t>Achieving disability representation in SMS despite efforts to attract disabled </a:t>
            </a:r>
            <a:r>
              <a:rPr lang="en-ZA" sz="2000" dirty="0" smtClean="0">
                <a:solidFill>
                  <a:schemeClr val="tx1"/>
                </a:solidFill>
              </a:rPr>
              <a:t>candidates.</a:t>
            </a:r>
            <a:endParaRPr lang="en-ZA" sz="2000" dirty="0">
              <a:solidFill>
                <a:schemeClr val="tx1"/>
              </a:solidFill>
            </a:endParaRPr>
          </a:p>
          <a:p>
            <a:pPr>
              <a:buFont typeface="Wingdings" panose="05000000000000000000" pitchFamily="2" charset="2"/>
              <a:buChar char="§"/>
            </a:pPr>
            <a:r>
              <a:rPr lang="en-ZA" sz="2000" dirty="0" smtClean="0">
                <a:solidFill>
                  <a:schemeClr val="tx1"/>
                </a:solidFill>
              </a:rPr>
              <a:t>Retention </a:t>
            </a:r>
            <a:r>
              <a:rPr lang="en-ZA" sz="2000" dirty="0">
                <a:solidFill>
                  <a:schemeClr val="tx1"/>
                </a:solidFill>
              </a:rPr>
              <a:t>of staff in corporate services due to job hopping for better remunerations especially at salary levels 9-12 after the restrictions on remunerating staff in Programme 1 in positions at salary levels 10 and 12 was introduced by the </a:t>
            </a:r>
            <a:r>
              <a:rPr lang="en-ZA" sz="2000" dirty="0" smtClean="0">
                <a:solidFill>
                  <a:schemeClr val="tx1"/>
                </a:solidFill>
              </a:rPr>
              <a:t>DPSA.</a:t>
            </a:r>
          </a:p>
          <a:p>
            <a:pPr>
              <a:buFont typeface="Wingdings" panose="05000000000000000000" pitchFamily="2" charset="2"/>
              <a:buChar char="§"/>
            </a:pPr>
            <a:r>
              <a:rPr lang="en-ZA" sz="2000" dirty="0" smtClean="0">
                <a:solidFill>
                  <a:schemeClr val="tx1"/>
                </a:solidFill>
              </a:rPr>
              <a:t>Time </a:t>
            </a:r>
            <a:r>
              <a:rPr lang="en-ZA" sz="2000" dirty="0">
                <a:solidFill>
                  <a:schemeClr val="tx1"/>
                </a:solidFill>
              </a:rPr>
              <a:t>taken to complete compulsory pre-employment screening that is conducted by the </a:t>
            </a:r>
            <a:r>
              <a:rPr lang="en-ZA" sz="2000" dirty="0" smtClean="0">
                <a:solidFill>
                  <a:schemeClr val="tx1"/>
                </a:solidFill>
              </a:rPr>
              <a:t>South African State Security Agency (</a:t>
            </a:r>
            <a:r>
              <a:rPr lang="en-ZA" sz="2000" dirty="0" smtClean="0">
                <a:solidFill>
                  <a:schemeClr val="tx1"/>
                </a:solidFill>
              </a:rPr>
              <a:t>SASSA).</a:t>
            </a:r>
          </a:p>
          <a:p>
            <a:pPr>
              <a:buFont typeface="Wingdings" panose="05000000000000000000" pitchFamily="2" charset="2"/>
              <a:buChar char="§"/>
            </a:pPr>
            <a:r>
              <a:rPr lang="en-ZA" sz="2000" dirty="0">
                <a:solidFill>
                  <a:schemeClr val="tx1"/>
                </a:solidFill>
              </a:rPr>
              <a:t>The vacancy rate was reduced from 16.7% at the beginning of the 2016/17 financial year (1 April 2016) to 12.3% </a:t>
            </a:r>
            <a:r>
              <a:rPr lang="en-ZA" sz="2000" dirty="0" smtClean="0">
                <a:solidFill>
                  <a:schemeClr val="tx1"/>
                </a:solidFill>
              </a:rPr>
              <a:t>as at </a:t>
            </a:r>
            <a:r>
              <a:rPr lang="en-ZA" sz="2000" dirty="0">
                <a:solidFill>
                  <a:schemeClr val="tx1"/>
                </a:solidFill>
              </a:rPr>
              <a:t>30 September </a:t>
            </a:r>
            <a:r>
              <a:rPr lang="en-ZA" sz="2000" dirty="0" smtClean="0">
                <a:solidFill>
                  <a:schemeClr val="tx1"/>
                </a:solidFill>
              </a:rPr>
              <a:t>2016.  As at  October, vacancy rate is at 10.7% .</a:t>
            </a:r>
            <a:endParaRPr lang="en-ZA" sz="20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30</a:t>
            </a:fld>
            <a:endParaRPr lang="en-ZA" dirty="0"/>
          </a:p>
        </p:txBody>
      </p:sp>
    </p:spTree>
    <p:extLst>
      <p:ext uri="{BB962C8B-B14F-4D97-AF65-F5344CB8AC3E}">
        <p14:creationId xmlns:p14="http://schemas.microsoft.com/office/powerpoint/2010/main" val="4064192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712968" cy="939784"/>
          </a:xfrm>
        </p:spPr>
        <p:txBody>
          <a:bodyPr>
            <a:normAutofit/>
          </a:bodyPr>
          <a:lstStyle/>
          <a:p>
            <a:r>
              <a:rPr lang="en-ZA" b="1" dirty="0" smtClean="0">
                <a:solidFill>
                  <a:schemeClr val="tx1"/>
                </a:solidFill>
              </a:rPr>
              <a:t>Financial Performance for 2015-16</a:t>
            </a:r>
            <a:endParaRPr lang="en-ZA" b="1"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31</a:t>
            </a:fld>
            <a:endParaRPr lang="en-ZA" dirty="0"/>
          </a:p>
        </p:txBody>
      </p:sp>
    </p:spTree>
    <p:extLst>
      <p:ext uri="{BB962C8B-B14F-4D97-AF65-F5344CB8AC3E}">
        <p14:creationId xmlns:p14="http://schemas.microsoft.com/office/powerpoint/2010/main" val="3206346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solidFill>
                  <a:schemeClr val="tx1"/>
                </a:solidFill>
              </a:rPr>
              <a:t>2015/16 Financial Performance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solidFill>
                  <a:schemeClr val="tx1"/>
                </a:solidFill>
              </a:rPr>
              <a:t>The functions of Ministry and Deputy Ministry were transferred from The Presidency to the Department in the 2015 Adjustments Budget, increasing the budget allocation from 717.7million to </a:t>
            </a:r>
            <a:r>
              <a:rPr lang="en-US" sz="2400" dirty="0" smtClean="0">
                <a:solidFill>
                  <a:schemeClr val="tx1"/>
                </a:solidFill>
              </a:rPr>
              <a:t>754.2million.</a:t>
            </a:r>
          </a:p>
          <a:p>
            <a:pPr>
              <a:buFont typeface="Wingdings" panose="05000000000000000000" pitchFamily="2" charset="2"/>
              <a:buChar char="§"/>
            </a:pPr>
            <a:endParaRPr lang="en-US" sz="2400" dirty="0">
              <a:solidFill>
                <a:schemeClr val="tx1"/>
              </a:solidFill>
            </a:endParaRPr>
          </a:p>
          <a:p>
            <a:pPr>
              <a:buFont typeface="Wingdings" panose="05000000000000000000" pitchFamily="2" charset="2"/>
              <a:buChar char="§"/>
            </a:pPr>
            <a:r>
              <a:rPr lang="en-US" sz="2400" dirty="0" smtClean="0">
                <a:solidFill>
                  <a:schemeClr val="tx1"/>
                </a:solidFill>
              </a:rPr>
              <a:t>The </a:t>
            </a:r>
            <a:r>
              <a:rPr lang="en-US" sz="2400" dirty="0">
                <a:solidFill>
                  <a:schemeClr val="tx1"/>
                </a:solidFill>
              </a:rPr>
              <a:t>department spent 98.4% of its allocated budget (excl. NYDA transfers) and 99.3% when NYDA transfers are included. </a:t>
            </a:r>
            <a:endParaRPr lang="en-US" sz="2400" dirty="0" smtClean="0">
              <a:solidFill>
                <a:schemeClr val="tx1"/>
              </a:solidFill>
            </a:endParaRPr>
          </a:p>
          <a:p>
            <a:pPr>
              <a:buFont typeface="Wingdings" panose="05000000000000000000" pitchFamily="2" charset="2"/>
              <a:buChar char="§"/>
            </a:pPr>
            <a:endParaRPr lang="en-US" sz="2400" dirty="0" smtClean="0">
              <a:solidFill>
                <a:schemeClr val="tx1"/>
              </a:solidFill>
            </a:endParaRPr>
          </a:p>
          <a:p>
            <a:pPr>
              <a:buFont typeface="Wingdings" panose="05000000000000000000" pitchFamily="2" charset="2"/>
              <a:buChar char="§"/>
            </a:pPr>
            <a:r>
              <a:rPr lang="en-US" sz="2400" dirty="0" smtClean="0">
                <a:solidFill>
                  <a:schemeClr val="tx1"/>
                </a:solidFill>
              </a:rPr>
              <a:t>The Department received a clean audit opinion for the 2015/16 financial year.</a:t>
            </a:r>
            <a:endParaRPr lang="en-US" sz="2400" dirty="0">
              <a:solidFill>
                <a:schemeClr val="tx1"/>
              </a:solidFill>
            </a:endParaRP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32</a:t>
            </a:fld>
            <a:endParaRPr lang="en-ZA" dirty="0"/>
          </a:p>
        </p:txBody>
      </p:sp>
    </p:spTree>
    <p:extLst>
      <p:ext uri="{BB962C8B-B14F-4D97-AF65-F5344CB8AC3E}">
        <p14:creationId xmlns:p14="http://schemas.microsoft.com/office/powerpoint/2010/main" val="217392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smtClean="0">
                <a:solidFill>
                  <a:schemeClr val="tx1"/>
                </a:solidFill>
              </a:rPr>
              <a:t>2015/16 Financial Performance (2)</a:t>
            </a:r>
            <a:endParaRPr lang="en-ZA" sz="3200" b="1"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33</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0679591"/>
              </p:ext>
            </p:extLst>
          </p:nvPr>
        </p:nvGraphicFramePr>
        <p:xfrm>
          <a:off x="250825" y="1341438"/>
          <a:ext cx="8728075" cy="4895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2754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solidFill>
                  <a:schemeClr val="tx1"/>
                </a:solidFill>
              </a:rPr>
              <a:t>2015/16 Financial </a:t>
            </a:r>
            <a:r>
              <a:rPr lang="en-ZA" sz="3200" b="1" dirty="0" smtClean="0">
                <a:solidFill>
                  <a:schemeClr val="tx1"/>
                </a:solidFill>
              </a:rPr>
              <a:t>Performance (3)</a:t>
            </a:r>
            <a:endParaRPr lang="en-ZA" sz="3200"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8493511"/>
              </p:ext>
            </p:extLst>
          </p:nvPr>
        </p:nvGraphicFramePr>
        <p:xfrm>
          <a:off x="273997" y="1196752"/>
          <a:ext cx="8691825" cy="2210880"/>
        </p:xfrm>
        <a:graphic>
          <a:graphicData uri="http://schemas.openxmlformats.org/drawingml/2006/table">
            <a:tbl>
              <a:tblPr/>
              <a:tblGrid>
                <a:gridCol w="2539541">
                  <a:extLst>
                    <a:ext uri="{9D8B030D-6E8A-4147-A177-3AD203B41FA5}">
                      <a16:colId xmlns:a16="http://schemas.microsoft.com/office/drawing/2014/main" xmlns="" val="733332463"/>
                    </a:ext>
                  </a:extLst>
                </a:gridCol>
                <a:gridCol w="1143000">
                  <a:extLst>
                    <a:ext uri="{9D8B030D-6E8A-4147-A177-3AD203B41FA5}">
                      <a16:colId xmlns:a16="http://schemas.microsoft.com/office/drawing/2014/main" xmlns="" val="541800329"/>
                    </a:ext>
                  </a:extLst>
                </a:gridCol>
                <a:gridCol w="1119518">
                  <a:extLst>
                    <a:ext uri="{9D8B030D-6E8A-4147-A177-3AD203B41FA5}">
                      <a16:colId xmlns:a16="http://schemas.microsoft.com/office/drawing/2014/main" xmlns="" val="2023079283"/>
                    </a:ext>
                  </a:extLst>
                </a:gridCol>
                <a:gridCol w="1152128">
                  <a:extLst>
                    <a:ext uri="{9D8B030D-6E8A-4147-A177-3AD203B41FA5}">
                      <a16:colId xmlns:a16="http://schemas.microsoft.com/office/drawing/2014/main" xmlns="" val="1509428365"/>
                    </a:ext>
                  </a:extLst>
                </a:gridCol>
                <a:gridCol w="1152128">
                  <a:extLst>
                    <a:ext uri="{9D8B030D-6E8A-4147-A177-3AD203B41FA5}">
                      <a16:colId xmlns:a16="http://schemas.microsoft.com/office/drawing/2014/main" xmlns="" val="2500944587"/>
                    </a:ext>
                  </a:extLst>
                </a:gridCol>
                <a:gridCol w="792088">
                  <a:extLst>
                    <a:ext uri="{9D8B030D-6E8A-4147-A177-3AD203B41FA5}">
                      <a16:colId xmlns:a16="http://schemas.microsoft.com/office/drawing/2014/main" xmlns="" val="595958968"/>
                    </a:ext>
                  </a:extLst>
                </a:gridCol>
                <a:gridCol w="793422">
                  <a:extLst>
                    <a:ext uri="{9D8B030D-6E8A-4147-A177-3AD203B41FA5}">
                      <a16:colId xmlns:a16="http://schemas.microsoft.com/office/drawing/2014/main" xmlns="" val="273800646"/>
                    </a:ext>
                  </a:extLst>
                </a:gridCol>
              </a:tblGrid>
              <a:tr h="285750">
                <a:tc>
                  <a:txBody>
                    <a:bodyPr/>
                    <a:lstStyle/>
                    <a:p>
                      <a:pPr algn="l" fontAlgn="ctr"/>
                      <a:r>
                        <a:rPr lang="en-ZA" sz="1400" b="1" i="0" u="none" strike="noStrike" dirty="0">
                          <a:solidFill>
                            <a:srgbClr val="000000"/>
                          </a:solidFill>
                          <a:effectLst/>
                          <a:latin typeface="Calibri" panose="020F0502020204030204" pitchFamily="34" charset="0"/>
                        </a:rPr>
                        <a:t> </a:t>
                      </a:r>
                      <a:r>
                        <a:rPr lang="en-ZA" sz="1400" b="1" i="0" u="none" strike="noStrike" dirty="0" smtClean="0">
                          <a:solidFill>
                            <a:srgbClr val="000000"/>
                          </a:solidFill>
                          <a:effectLst/>
                          <a:latin typeface="Calibri" panose="020F0502020204030204" pitchFamily="34" charset="0"/>
                        </a:rPr>
                        <a:t>Expenditure / Programme (R’000)</a:t>
                      </a:r>
                      <a:endParaRPr lang="en-ZA"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Adjusted Appropriation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baseline="0" dirty="0" smtClean="0">
                          <a:solidFill>
                            <a:srgbClr val="000000"/>
                          </a:solidFill>
                          <a:effectLst/>
                          <a:latin typeface="Calibri" panose="020F0502020204030204" pitchFamily="34" charset="0"/>
                        </a:rPr>
                        <a:t>Virement</a:t>
                      </a:r>
                      <a:endParaRPr lang="en-ZA"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Final Appropriation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Actual Expenditure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Variance</a:t>
                      </a:r>
                      <a:endParaRPr lang="en-ZA"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ZA" sz="1400" b="1" i="0" u="none" strike="noStrike" kern="1200" dirty="0" smtClean="0">
                          <a:solidFill>
                            <a:srgbClr val="000000"/>
                          </a:solidFill>
                          <a:effectLst/>
                          <a:latin typeface="Calibri" panose="020F0502020204030204" pitchFamily="34" charset="0"/>
                          <a:ea typeface="+mn-ea"/>
                          <a:cs typeface="+mn-cs"/>
                        </a:rPr>
                        <a:t>% Spent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478731658"/>
                  </a:ext>
                </a:extLst>
              </a:tr>
              <a:tr h="142875">
                <a:tc>
                  <a:txBody>
                    <a:bodyPr/>
                    <a:lstStyle/>
                    <a:p>
                      <a:pPr algn="l" fontAlgn="ctr"/>
                      <a:r>
                        <a:rPr lang="en-ZA" sz="1400" b="0" i="0" u="none" strike="noStrike" dirty="0">
                          <a:solidFill>
                            <a:srgbClr val="000000"/>
                          </a:solidFill>
                          <a:effectLst/>
                          <a:latin typeface="Calibri" panose="020F0502020204030204" pitchFamily="34" charset="0"/>
                        </a:rPr>
                        <a:t>Administration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104 185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7 687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111 872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111 872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Calibri" panose="020F0502020204030204" pitchFamily="34" charset="0"/>
                        </a:rPr>
                        <a:t>100.0%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38542140"/>
                  </a:ext>
                </a:extLst>
              </a:tr>
              <a:tr h="142875">
                <a:tc>
                  <a:txBody>
                    <a:bodyPr/>
                    <a:lstStyle/>
                    <a:p>
                      <a:pPr algn="l" fontAlgn="ctr"/>
                      <a:r>
                        <a:rPr lang="en-ZA" sz="1400" b="0" i="0" u="none" strike="noStrike" dirty="0">
                          <a:solidFill>
                            <a:srgbClr val="000000"/>
                          </a:solidFill>
                          <a:effectLst/>
                          <a:latin typeface="Calibri" panose="020F0502020204030204" pitchFamily="34" charset="0"/>
                        </a:rPr>
                        <a:t>Outcomes </a:t>
                      </a:r>
                      <a:r>
                        <a:rPr lang="en-ZA" sz="1400" b="0" i="0" u="none" strike="noStrike" dirty="0" smtClean="0">
                          <a:solidFill>
                            <a:srgbClr val="000000"/>
                          </a:solidFill>
                          <a:effectLst/>
                          <a:latin typeface="Calibri" panose="020F0502020204030204" pitchFamily="34" charset="0"/>
                        </a:rPr>
                        <a:t>M&amp;E</a:t>
                      </a:r>
                      <a:endParaRPr lang="en-ZA" sz="1400" b="0"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92 324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 (2 237)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90 087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89 560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527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Calibri" panose="020F0502020204030204" pitchFamily="34" charset="0"/>
                        </a:rPr>
                        <a:t>99.4%</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44139079"/>
                  </a:ext>
                </a:extLst>
              </a:tr>
              <a:tr h="142875">
                <a:tc>
                  <a:txBody>
                    <a:bodyPr/>
                    <a:lstStyle/>
                    <a:p>
                      <a:pPr algn="l" fontAlgn="ctr"/>
                      <a:r>
                        <a:rPr lang="en-US" sz="1400" b="0" i="0" u="none" strike="noStrike" dirty="0">
                          <a:solidFill>
                            <a:srgbClr val="000000"/>
                          </a:solidFill>
                          <a:effectLst/>
                          <a:latin typeface="Calibri" panose="020F0502020204030204" pitchFamily="34" charset="0"/>
                        </a:rPr>
                        <a:t>Institutional Performance </a:t>
                      </a:r>
                      <a:r>
                        <a:rPr lang="en-US" sz="1400" b="0" i="0" u="none" strike="noStrike" dirty="0" smtClean="0">
                          <a:solidFill>
                            <a:srgbClr val="000000"/>
                          </a:solidFill>
                          <a:effectLst/>
                          <a:latin typeface="Calibri" panose="020F0502020204030204" pitchFamily="34" charset="0"/>
                        </a:rPr>
                        <a:t>M&amp;E</a:t>
                      </a:r>
                      <a:endParaRPr lang="en-US" sz="1400" b="0"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60 431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195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60 626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60 626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Calibri" panose="020F0502020204030204" pitchFamily="34" charset="0"/>
                        </a:rPr>
                        <a:t>100.0%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27332401"/>
                  </a:ext>
                </a:extLst>
              </a:tr>
              <a:tr h="142875">
                <a:tc>
                  <a:txBody>
                    <a:bodyPr/>
                    <a:lstStyle/>
                    <a:p>
                      <a:pPr algn="l" fontAlgn="ctr"/>
                      <a:r>
                        <a:rPr lang="en-ZA" sz="1400" b="0" i="0" u="none" strike="noStrike" dirty="0">
                          <a:solidFill>
                            <a:srgbClr val="000000"/>
                          </a:solidFill>
                          <a:effectLst/>
                          <a:latin typeface="Calibri" panose="020F0502020204030204" pitchFamily="34" charset="0"/>
                        </a:rPr>
                        <a:t>National Planning</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82 197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 (6 565)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75 632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70 736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4 896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Calibri" panose="020F0502020204030204" pitchFamily="34" charset="0"/>
                        </a:rPr>
                        <a:t>93.5%</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11476284"/>
                  </a:ext>
                </a:extLst>
              </a:tr>
              <a:tr h="142875">
                <a:tc>
                  <a:txBody>
                    <a:bodyPr/>
                    <a:lstStyle/>
                    <a:p>
                      <a:pPr algn="l" fontAlgn="ctr"/>
                      <a:r>
                        <a:rPr lang="en-ZA" sz="1400" b="0" i="0" u="none" strike="noStrike" dirty="0">
                          <a:solidFill>
                            <a:srgbClr val="000000"/>
                          </a:solidFill>
                          <a:effectLst/>
                          <a:latin typeface="Calibri" panose="020F0502020204030204" pitchFamily="34" charset="0"/>
                        </a:rPr>
                        <a:t>Youth Development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415 063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rtl="0" eaLnBrk="1" fontAlgn="t" latinLnBrk="0" hangingPunct="1"/>
                      <a:r>
                        <a:rPr kumimoji="0" lang="en-ZA" sz="1400" b="0" i="0" u="none" strike="noStrike" kern="1200" dirty="0">
                          <a:solidFill>
                            <a:srgbClr val="000000"/>
                          </a:solidFill>
                          <a:effectLst/>
                          <a:latin typeface="Calibri" panose="020F0502020204030204" pitchFamily="34" charset="0"/>
                          <a:ea typeface="+mn-ea"/>
                          <a:cs typeface="+mn-cs"/>
                        </a:rPr>
                        <a:t>920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415 983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415 983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ZA" sz="1400" b="0" i="0" u="none" strike="noStrike" dirty="0">
                          <a:solidFill>
                            <a:srgbClr val="000000"/>
                          </a:solidFill>
                          <a:effectLst/>
                          <a:latin typeface="Calibri" panose="020F0502020204030204" pitchFamily="34" charset="0"/>
                        </a:rPr>
                        <a: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400" b="0" i="0" u="none" strike="noStrike" dirty="0">
                          <a:solidFill>
                            <a:srgbClr val="000000"/>
                          </a:solidFill>
                          <a:effectLst/>
                          <a:latin typeface="Calibri" panose="020F0502020204030204" pitchFamily="34" charset="0"/>
                        </a:rPr>
                        <a:t>100.0%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40448281"/>
                  </a:ext>
                </a:extLst>
              </a:tr>
              <a:tr h="142875">
                <a:tc>
                  <a:txBody>
                    <a:bodyPr/>
                    <a:lstStyle/>
                    <a:p>
                      <a:pPr algn="l" fontAlgn="ctr"/>
                      <a:r>
                        <a:rPr lang="en-ZA" sz="1400" b="1" i="0" u="none" strike="noStrike" dirty="0">
                          <a:solidFill>
                            <a:srgbClr val="000000"/>
                          </a:solidFill>
                          <a:effectLst/>
                          <a:latin typeface="Calibri" panose="020F0502020204030204" pitchFamily="34" charset="0"/>
                        </a:rPr>
                        <a:t>TOTAL</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ZA" sz="1400" b="1" i="0" u="none" strike="noStrike" dirty="0" smtClean="0">
                          <a:solidFill>
                            <a:srgbClr val="000000"/>
                          </a:solidFill>
                          <a:effectLst/>
                          <a:latin typeface="Calibri" panose="020F0502020204030204" pitchFamily="34" charset="0"/>
                        </a:rPr>
                        <a:t>754 200</a:t>
                      </a:r>
                      <a:endParaRPr lang="en-ZA"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ZA" sz="1400" b="1" i="0" u="none" strike="noStrike" dirty="0" smtClean="0">
                          <a:solidFill>
                            <a:srgbClr val="000000"/>
                          </a:solidFill>
                          <a:effectLst/>
                          <a:latin typeface="Calibri" panose="020F0502020204030204" pitchFamily="34" charset="0"/>
                        </a:rPr>
                        <a:t>-</a:t>
                      </a:r>
                      <a:endParaRPr lang="en-ZA"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t"/>
                      <a:r>
                        <a:rPr lang="en-ZA" sz="1400" b="1" i="0" u="none" strike="noStrike" dirty="0">
                          <a:solidFill>
                            <a:srgbClr val="000000"/>
                          </a:solidFill>
                          <a:effectLst/>
                          <a:latin typeface="Calibri" panose="020F0502020204030204" pitchFamily="34" charset="0"/>
                        </a:rPr>
                        <a:t>754 200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t"/>
                      <a:r>
                        <a:rPr lang="en-ZA" sz="1400" b="1" i="0" u="none" strike="noStrike" dirty="0">
                          <a:solidFill>
                            <a:srgbClr val="000000"/>
                          </a:solidFill>
                          <a:effectLst/>
                          <a:latin typeface="Calibri" panose="020F0502020204030204" pitchFamily="34" charset="0"/>
                        </a:rPr>
                        <a:t>748 777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t"/>
                      <a:r>
                        <a:rPr lang="en-ZA" sz="1400" b="1" i="0" u="none" strike="noStrike" dirty="0">
                          <a:solidFill>
                            <a:srgbClr val="000000"/>
                          </a:solidFill>
                          <a:effectLst/>
                          <a:latin typeface="Calibri" panose="020F0502020204030204" pitchFamily="34" charset="0"/>
                        </a:rPr>
                        <a:t>5 423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ZA" sz="1400" b="1" i="0" u="none" strike="noStrike" dirty="0">
                          <a:solidFill>
                            <a:srgbClr val="000000"/>
                          </a:solidFill>
                          <a:effectLst/>
                          <a:latin typeface="Calibri" panose="020F0502020204030204" pitchFamily="34" charset="0"/>
                        </a:rPr>
                        <a:t>99.3%</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993835583"/>
                  </a:ext>
                </a:extLst>
              </a:tr>
            </a:tbl>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34</a:t>
            </a:fld>
            <a:endParaRPr lang="en-ZA" dirty="0"/>
          </a:p>
        </p:txBody>
      </p:sp>
      <p:graphicFrame>
        <p:nvGraphicFramePr>
          <p:cNvPr id="7" name="Content Placeholder 4"/>
          <p:cNvGraphicFramePr>
            <a:graphicFrameLocks/>
          </p:cNvGraphicFramePr>
          <p:nvPr>
            <p:extLst>
              <p:ext uri="{D42A27DB-BD31-4B8C-83A1-F6EECF244321}">
                <p14:modId xmlns:p14="http://schemas.microsoft.com/office/powerpoint/2010/main" val="2022323703"/>
              </p:ext>
            </p:extLst>
          </p:nvPr>
        </p:nvGraphicFramePr>
        <p:xfrm>
          <a:off x="273996" y="3573016"/>
          <a:ext cx="8690490" cy="1925520"/>
        </p:xfrm>
        <a:graphic>
          <a:graphicData uri="http://schemas.openxmlformats.org/drawingml/2006/table">
            <a:tbl>
              <a:tblPr/>
              <a:tblGrid>
                <a:gridCol w="2534727">
                  <a:extLst>
                    <a:ext uri="{9D8B030D-6E8A-4147-A177-3AD203B41FA5}">
                      <a16:colId xmlns:a16="http://schemas.microsoft.com/office/drawing/2014/main" xmlns="" val="1977448124"/>
                    </a:ext>
                  </a:extLst>
                </a:gridCol>
                <a:gridCol w="1142897">
                  <a:extLst>
                    <a:ext uri="{9D8B030D-6E8A-4147-A177-3AD203B41FA5}">
                      <a16:colId xmlns:a16="http://schemas.microsoft.com/office/drawing/2014/main" xmlns="" val="5241510"/>
                    </a:ext>
                  </a:extLst>
                </a:gridCol>
                <a:gridCol w="1142897">
                  <a:extLst>
                    <a:ext uri="{9D8B030D-6E8A-4147-A177-3AD203B41FA5}">
                      <a16:colId xmlns:a16="http://schemas.microsoft.com/office/drawing/2014/main" xmlns="" val="1039912145"/>
                    </a:ext>
                  </a:extLst>
                </a:gridCol>
                <a:gridCol w="1142897">
                  <a:extLst>
                    <a:ext uri="{9D8B030D-6E8A-4147-A177-3AD203B41FA5}">
                      <a16:colId xmlns:a16="http://schemas.microsoft.com/office/drawing/2014/main" xmlns="" val="3574783480"/>
                    </a:ext>
                  </a:extLst>
                </a:gridCol>
                <a:gridCol w="1142897">
                  <a:extLst>
                    <a:ext uri="{9D8B030D-6E8A-4147-A177-3AD203B41FA5}">
                      <a16:colId xmlns:a16="http://schemas.microsoft.com/office/drawing/2014/main" xmlns="" val="4094636915"/>
                    </a:ext>
                  </a:extLst>
                </a:gridCol>
                <a:gridCol w="792088">
                  <a:extLst>
                    <a:ext uri="{9D8B030D-6E8A-4147-A177-3AD203B41FA5}">
                      <a16:colId xmlns:a16="http://schemas.microsoft.com/office/drawing/2014/main" xmlns="" val="1228124133"/>
                    </a:ext>
                  </a:extLst>
                </a:gridCol>
                <a:gridCol w="792087">
                  <a:extLst>
                    <a:ext uri="{9D8B030D-6E8A-4147-A177-3AD203B41FA5}">
                      <a16:colId xmlns:a16="http://schemas.microsoft.com/office/drawing/2014/main" xmlns="" val="142749793"/>
                    </a:ext>
                  </a:extLst>
                </a:gridCol>
              </a:tblGrid>
              <a:tr h="227714">
                <a:tc>
                  <a:txBody>
                    <a:bodyPr/>
                    <a:lstStyle/>
                    <a:p>
                      <a:pPr algn="l" fontAlgn="ctr"/>
                      <a:r>
                        <a:rPr lang="en-ZA" sz="1400" b="1" i="0" u="none" strike="noStrike" dirty="0" smtClean="0">
                          <a:solidFill>
                            <a:srgbClr val="000000"/>
                          </a:solidFill>
                          <a:effectLst/>
                          <a:latin typeface="Calibri" panose="020F0502020204030204" pitchFamily="34" charset="0"/>
                        </a:rPr>
                        <a:t>Expenditure / economic classification (R’000)</a:t>
                      </a:r>
                      <a:endParaRPr lang="en-ZA"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Adjusted Appropriation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smtClean="0">
                          <a:solidFill>
                            <a:srgbClr val="000000"/>
                          </a:solidFill>
                          <a:effectLst/>
                          <a:latin typeface="Calibri" panose="020F0502020204030204" pitchFamily="34" charset="0"/>
                        </a:rPr>
                        <a:t>Shifts</a:t>
                      </a:r>
                      <a:r>
                        <a:rPr lang="en-ZA" sz="1400" b="1" i="0" u="none" strike="noStrike" baseline="0" dirty="0" smtClean="0">
                          <a:solidFill>
                            <a:srgbClr val="000000"/>
                          </a:solidFill>
                          <a:effectLst/>
                          <a:latin typeface="Calibri" panose="020F0502020204030204" pitchFamily="34" charset="0"/>
                        </a:rPr>
                        <a:t> / virement</a:t>
                      </a:r>
                      <a:endParaRPr lang="en-ZA"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Final Appropriation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Actual Expenditure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Variance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b="1" i="0" u="none" strike="noStrike" dirty="0" smtClean="0">
                          <a:solidFill>
                            <a:srgbClr val="000000"/>
                          </a:solidFill>
                          <a:effectLst/>
                          <a:latin typeface="Calibri" panose="020F0502020204030204" pitchFamily="34" charset="0"/>
                        </a:rPr>
                        <a:t>% Spent.</a:t>
                      </a:r>
                      <a:endParaRPr lang="en-US"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318721564"/>
                  </a:ext>
                </a:extLst>
              </a:tr>
              <a:tr h="113857">
                <a:tc>
                  <a:txBody>
                    <a:bodyPr/>
                    <a:lstStyle/>
                    <a:p>
                      <a:pPr algn="l" fontAlgn="ctr"/>
                      <a:r>
                        <a:rPr lang="en-ZA" sz="1400" b="0" i="0" u="none" strike="noStrike" dirty="0" smtClean="0">
                          <a:solidFill>
                            <a:srgbClr val="000000"/>
                          </a:solidFill>
                          <a:effectLst/>
                          <a:latin typeface="Calibri" panose="020F0502020204030204" pitchFamily="34" charset="0"/>
                        </a:rPr>
                        <a:t>Compensation </a:t>
                      </a:r>
                      <a:r>
                        <a:rPr lang="en-ZA" sz="1400" b="0" i="0" u="none" strike="noStrike" dirty="0">
                          <a:solidFill>
                            <a:srgbClr val="000000"/>
                          </a:solidFill>
                          <a:effectLst/>
                          <a:latin typeface="Calibri" panose="020F0502020204030204" pitchFamily="34" charset="0"/>
                        </a:rPr>
                        <a:t>of employees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192 264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 (14 827)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177 437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176 910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527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99.7%</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2977734"/>
                  </a:ext>
                </a:extLst>
              </a:tr>
              <a:tr h="113857">
                <a:tc>
                  <a:txBody>
                    <a:bodyPr/>
                    <a:lstStyle/>
                    <a:p>
                      <a:pPr algn="l" fontAlgn="ctr"/>
                      <a:r>
                        <a:rPr lang="en-ZA" sz="1400" b="0" i="0" u="none" strike="noStrike" dirty="0" smtClean="0">
                          <a:solidFill>
                            <a:srgbClr val="000000"/>
                          </a:solidFill>
                          <a:effectLst/>
                          <a:latin typeface="Calibri" panose="020F0502020204030204" pitchFamily="34" charset="0"/>
                        </a:rPr>
                        <a:t>Goods </a:t>
                      </a:r>
                      <a:r>
                        <a:rPr lang="en-ZA" sz="1400" b="0" i="0" u="none" strike="noStrike" dirty="0">
                          <a:solidFill>
                            <a:srgbClr val="000000"/>
                          </a:solidFill>
                          <a:effectLst/>
                          <a:latin typeface="Calibri" panose="020F0502020204030204" pitchFamily="34" charset="0"/>
                        </a:rPr>
                        <a:t>and services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148 597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smtClean="0">
                          <a:solidFill>
                            <a:srgbClr val="000000"/>
                          </a:solidFill>
                          <a:effectLst/>
                          <a:latin typeface="Calibri" panose="020F0502020204030204" pitchFamily="34" charset="0"/>
                        </a:rPr>
                        <a:t>4 353</a:t>
                      </a:r>
                      <a:endParaRPr lang="en-ZA" sz="1400" b="0"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152 950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148 054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4 896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96.8%</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0203098"/>
                  </a:ext>
                </a:extLst>
              </a:tr>
              <a:tr h="113857">
                <a:tc>
                  <a:txBody>
                    <a:bodyPr/>
                    <a:lstStyle/>
                    <a:p>
                      <a:pPr algn="l" fontAlgn="ctr"/>
                      <a:r>
                        <a:rPr lang="en-ZA" sz="1400" b="0" i="0" u="none" strike="noStrike" dirty="0">
                          <a:solidFill>
                            <a:srgbClr val="000000"/>
                          </a:solidFill>
                          <a:effectLst/>
                          <a:latin typeface="Calibri" panose="020F0502020204030204" pitchFamily="34" charset="0"/>
                        </a:rPr>
                        <a:t>Transfers and subsidies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409 930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132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410 062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410 062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100.0%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29342934"/>
                  </a:ext>
                </a:extLst>
              </a:tr>
              <a:tr h="113857">
                <a:tc>
                  <a:txBody>
                    <a:bodyPr/>
                    <a:lstStyle/>
                    <a:p>
                      <a:pPr algn="l" fontAlgn="ctr"/>
                      <a:r>
                        <a:rPr lang="en-ZA" sz="1400" b="0" i="0" u="none" strike="noStrike" dirty="0">
                          <a:solidFill>
                            <a:srgbClr val="000000"/>
                          </a:solidFill>
                          <a:effectLst/>
                          <a:latin typeface="Calibri" panose="020F0502020204030204" pitchFamily="34" charset="0"/>
                        </a:rPr>
                        <a:t>Payments for capital assets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3 409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smtClean="0">
                          <a:solidFill>
                            <a:srgbClr val="000000"/>
                          </a:solidFill>
                          <a:effectLst/>
                          <a:latin typeface="Calibri" panose="020F0502020204030204" pitchFamily="34" charset="0"/>
                        </a:rPr>
                        <a:t>10 342 </a:t>
                      </a:r>
                      <a:endParaRPr lang="en-ZA" sz="1400" b="0"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13 751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13 751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400" b="0" i="0" u="none" strike="noStrike" dirty="0">
                          <a:solidFill>
                            <a:srgbClr val="000000"/>
                          </a:solidFill>
                          <a:effectLst/>
                          <a:latin typeface="Calibri" panose="020F0502020204030204" pitchFamily="34" charset="0"/>
                        </a:rPr>
                        <a:t>100.0%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64261180"/>
                  </a:ext>
                </a:extLst>
              </a:tr>
              <a:tr h="113857">
                <a:tc>
                  <a:txBody>
                    <a:bodyPr/>
                    <a:lstStyle/>
                    <a:p>
                      <a:pPr algn="l" fontAlgn="ctr"/>
                      <a:r>
                        <a:rPr lang="en-ZA" sz="1400" b="1" i="0" u="none" strike="noStrike" dirty="0" smtClean="0">
                          <a:solidFill>
                            <a:srgbClr val="000000"/>
                          </a:solidFill>
                          <a:effectLst/>
                          <a:latin typeface="Calibri" panose="020F0502020204030204" pitchFamily="34" charset="0"/>
                        </a:rPr>
                        <a:t>TOTAL</a:t>
                      </a:r>
                      <a:endParaRPr lang="en-ZA" sz="14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ZA" sz="1400" b="1" i="0" u="none" strike="noStrike" dirty="0">
                          <a:solidFill>
                            <a:srgbClr val="000000"/>
                          </a:solidFill>
                          <a:effectLst/>
                          <a:latin typeface="Calibri" panose="020F0502020204030204" pitchFamily="34" charset="0"/>
                        </a:rPr>
                        <a:t>754 200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ZA" sz="1400" b="1" i="0" u="none" strike="noStrike" dirty="0">
                          <a:solidFill>
                            <a:srgbClr val="000000"/>
                          </a:solidFill>
                          <a:effectLst/>
                          <a:latin typeface="Calibri" panose="020F0502020204030204" pitchFamily="34" charset="0"/>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ZA" sz="1400" b="1" i="0" u="none" strike="noStrike" dirty="0">
                          <a:solidFill>
                            <a:srgbClr val="000000"/>
                          </a:solidFill>
                          <a:effectLst/>
                          <a:latin typeface="Calibri" panose="020F0502020204030204" pitchFamily="34" charset="0"/>
                        </a:rPr>
                        <a:t>754 200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ZA" sz="1400" b="1" i="0" u="none" strike="noStrike" dirty="0">
                          <a:solidFill>
                            <a:srgbClr val="000000"/>
                          </a:solidFill>
                          <a:effectLst/>
                          <a:latin typeface="Calibri" panose="020F0502020204030204" pitchFamily="34" charset="0"/>
                        </a:rPr>
                        <a:t>748 777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ZA" sz="1400" b="1" i="0" u="none" strike="noStrike" dirty="0">
                          <a:solidFill>
                            <a:srgbClr val="000000"/>
                          </a:solidFill>
                          <a:effectLst/>
                          <a:latin typeface="Calibri" panose="020F0502020204030204" pitchFamily="34" charset="0"/>
                        </a:rPr>
                        <a:t>5 423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ZA" sz="1400" b="1" i="0" u="none" strike="noStrike" dirty="0">
                          <a:solidFill>
                            <a:srgbClr val="000000"/>
                          </a:solidFill>
                          <a:effectLst/>
                          <a:latin typeface="Calibri" panose="020F0502020204030204" pitchFamily="34" charset="0"/>
                        </a:rPr>
                        <a:t>99.3%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344537368"/>
                  </a:ext>
                </a:extLst>
              </a:tr>
            </a:tbl>
          </a:graphicData>
        </a:graphic>
      </p:graphicFrame>
    </p:spTree>
    <p:extLst>
      <p:ext uri="{BB962C8B-B14F-4D97-AF65-F5344CB8AC3E}">
        <p14:creationId xmlns:p14="http://schemas.microsoft.com/office/powerpoint/2010/main" val="3664782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solidFill>
                  <a:schemeClr val="tx1"/>
                </a:solidFill>
              </a:rPr>
              <a:t>2015/16 Financial </a:t>
            </a:r>
            <a:r>
              <a:rPr lang="en-ZA" sz="3200" b="1" dirty="0" smtClean="0">
                <a:solidFill>
                  <a:schemeClr val="tx1"/>
                </a:solidFill>
              </a:rPr>
              <a:t>Performance (4)</a:t>
            </a:r>
            <a:endParaRPr lang="en-ZA" sz="3200" b="1"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157105917"/>
              </p:ext>
            </p:extLst>
          </p:nvPr>
        </p:nvGraphicFramePr>
        <p:xfrm>
          <a:off x="1475656" y="1124744"/>
          <a:ext cx="6696744" cy="4840156"/>
        </p:xfrm>
        <a:graphic>
          <a:graphicData uri="http://schemas.openxmlformats.org/drawingml/2006/table">
            <a:tbl>
              <a:tblPr>
                <a:tableStyleId>{D7AC3CCA-C797-4891-BE02-D94E43425B78}</a:tableStyleId>
              </a:tblPr>
              <a:tblGrid>
                <a:gridCol w="3456384">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6"/>
                    </a:ext>
                  </a:extLst>
                </a:gridCol>
                <a:gridCol w="1584176">
                  <a:extLst>
                    <a:ext uri="{9D8B030D-6E8A-4147-A177-3AD203B41FA5}">
                      <a16:colId xmlns:a16="http://schemas.microsoft.com/office/drawing/2014/main" xmlns="" val="4287669079"/>
                    </a:ext>
                  </a:extLst>
                </a:gridCol>
              </a:tblGrid>
              <a:tr h="256028">
                <a:tc>
                  <a:txBody>
                    <a:bodyPr/>
                    <a:lstStyle/>
                    <a:p>
                      <a:pPr algn="l" fontAlgn="b"/>
                      <a:r>
                        <a:rPr lang="en-ZA" sz="1600" u="none" strike="noStrike" dirty="0">
                          <a:effectLst/>
                          <a:latin typeface="Calibri" panose="020F0502020204030204" pitchFamily="34" charset="0"/>
                        </a:rPr>
                        <a:t>15/16 Primary cost </a:t>
                      </a:r>
                      <a:r>
                        <a:rPr lang="en-ZA" sz="1600" u="none" strike="noStrike" dirty="0" smtClean="0">
                          <a:effectLst/>
                          <a:latin typeface="Calibri" panose="020F0502020204030204" pitchFamily="34" charset="0"/>
                        </a:rPr>
                        <a:t>drivers</a:t>
                      </a:r>
                    </a:p>
                    <a:p>
                      <a:pPr algn="l" fontAlgn="b"/>
                      <a:r>
                        <a:rPr lang="en-ZA" sz="1600" u="none" strike="noStrike" dirty="0" smtClean="0">
                          <a:effectLst/>
                          <a:latin typeface="Calibri" panose="020F0502020204030204" pitchFamily="34" charset="0"/>
                        </a:rPr>
                        <a:t>(Excl</a:t>
                      </a:r>
                      <a:r>
                        <a:rPr lang="en-ZA" sz="1600" u="none" strike="noStrike" baseline="0" dirty="0" smtClean="0">
                          <a:effectLst/>
                          <a:latin typeface="Calibri" panose="020F0502020204030204" pitchFamily="34" charset="0"/>
                        </a:rPr>
                        <a:t> Transfers)</a:t>
                      </a:r>
                      <a:endParaRPr lang="en-ZA" sz="1600" b="1" i="0" u="none" strike="noStrike" dirty="0">
                        <a:solidFill>
                          <a:srgbClr val="000000"/>
                        </a:solidFill>
                        <a:effectLst/>
                        <a:latin typeface="Calibri" panose="020F0502020204030204" pitchFamily="34" charset="0"/>
                      </a:endParaRPr>
                    </a:p>
                  </a:txBody>
                  <a:tcPr marL="36000" marR="36000" marT="0" marB="0" anchor="b"/>
                </a:tc>
                <a:tc>
                  <a:txBody>
                    <a:bodyPr/>
                    <a:lstStyle/>
                    <a:p>
                      <a:pPr algn="ctr" fontAlgn="b"/>
                      <a:r>
                        <a:rPr lang="en-ZA" sz="1600" u="none" strike="noStrike" dirty="0" smtClean="0">
                          <a:effectLst/>
                          <a:latin typeface="Calibri" panose="020F0502020204030204" pitchFamily="34" charset="0"/>
                        </a:rPr>
                        <a:t>Expenditure</a:t>
                      </a:r>
                      <a:endParaRPr lang="en-ZA" sz="1600" b="1" i="0" u="none" strike="noStrike" dirty="0">
                        <a:solidFill>
                          <a:srgbClr val="000000"/>
                        </a:solidFill>
                        <a:effectLst/>
                        <a:latin typeface="Calibri" panose="020F0502020204030204" pitchFamily="34" charset="0"/>
                      </a:endParaRPr>
                    </a:p>
                  </a:txBody>
                  <a:tcPr marL="36000" marR="36000" marT="0" marB="0" anchor="ctr"/>
                </a:tc>
                <a:tc>
                  <a:txBody>
                    <a:bodyPr/>
                    <a:lstStyle/>
                    <a:p>
                      <a:pPr algn="ctr" fontAlgn="b"/>
                      <a:r>
                        <a:rPr lang="en-ZA" sz="1600" u="none" strike="noStrike" dirty="0" smtClean="0">
                          <a:effectLst/>
                          <a:latin typeface="Calibri" panose="020F0502020204030204" pitchFamily="34" charset="0"/>
                        </a:rPr>
                        <a:t>%</a:t>
                      </a:r>
                      <a:endParaRPr lang="en-ZA" sz="1600" b="1" i="0" u="none" strike="noStrike" dirty="0">
                        <a:solidFill>
                          <a:srgbClr val="000000"/>
                        </a:solidFill>
                        <a:effectLst/>
                        <a:latin typeface="Calibri" panose="020F0502020204030204" pitchFamily="34" charset="0"/>
                      </a:endParaRPr>
                    </a:p>
                  </a:txBody>
                  <a:tcPr marL="36000" marR="36000" marT="0" marB="0" anchor="ctr"/>
                </a:tc>
                <a:extLst>
                  <a:ext uri="{0D108BD9-81ED-4DB2-BD59-A6C34878D82A}">
                    <a16:rowId xmlns:a16="http://schemas.microsoft.com/office/drawing/2014/main" xmlns="" val="10003"/>
                  </a:ext>
                </a:extLst>
              </a:tr>
              <a:tr h="256028">
                <a:tc>
                  <a:txBody>
                    <a:bodyPr/>
                    <a:lstStyle/>
                    <a:p>
                      <a:pPr algn="l" fontAlgn="b"/>
                      <a:r>
                        <a:rPr lang="en-ZA" sz="1600" u="none" strike="noStrike" dirty="0">
                          <a:effectLst/>
                          <a:latin typeface="Calibri" panose="020F0502020204030204" pitchFamily="34" charset="0"/>
                        </a:rPr>
                        <a:t>Compensation</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176 </a:t>
                      </a:r>
                      <a:r>
                        <a:rPr lang="en-ZA" sz="1600" u="none" strike="noStrike" dirty="0" smtClean="0">
                          <a:effectLst/>
                          <a:latin typeface="Calibri" panose="020F0502020204030204" pitchFamily="34" charset="0"/>
                        </a:rPr>
                        <a:t>910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52.2%</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04"/>
                  </a:ext>
                </a:extLst>
              </a:tr>
              <a:tr h="256028">
                <a:tc>
                  <a:txBody>
                    <a:bodyPr/>
                    <a:lstStyle/>
                    <a:p>
                      <a:pPr algn="l" fontAlgn="b"/>
                      <a:r>
                        <a:rPr lang="en-ZA" sz="1600" u="none" strike="noStrike" dirty="0" smtClean="0">
                          <a:effectLst/>
                          <a:latin typeface="Calibri" panose="020F0502020204030204" pitchFamily="34" charset="0"/>
                        </a:rPr>
                        <a:t>Professional </a:t>
                      </a:r>
                      <a:r>
                        <a:rPr lang="en-ZA" sz="1600" u="none" strike="noStrike" dirty="0">
                          <a:effectLst/>
                          <a:latin typeface="Calibri" panose="020F0502020204030204" pitchFamily="34" charset="0"/>
                        </a:rPr>
                        <a:t>Services (Excl. NIDS)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a:t>
                      </a:r>
                      <a:r>
                        <a:rPr lang="en-ZA" sz="1600" u="none" strike="noStrike" dirty="0" smtClean="0">
                          <a:effectLst/>
                          <a:latin typeface="Calibri" panose="020F0502020204030204" pitchFamily="34" charset="0"/>
                        </a:rPr>
                        <a:t>30 796</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9.1%</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05"/>
                  </a:ext>
                </a:extLst>
              </a:tr>
              <a:tr h="256028">
                <a:tc>
                  <a:txBody>
                    <a:bodyPr/>
                    <a:lstStyle/>
                    <a:p>
                      <a:pPr algn="l" fontAlgn="b"/>
                      <a:r>
                        <a:rPr lang="en-ZA" sz="1600" u="none" strike="noStrike" dirty="0" smtClean="0">
                          <a:effectLst/>
                          <a:latin typeface="Calibri" panose="020F0502020204030204" pitchFamily="34" charset="0"/>
                        </a:rPr>
                        <a:t>Professional </a:t>
                      </a:r>
                      <a:r>
                        <a:rPr lang="en-ZA" sz="1600" u="none" strike="noStrike" dirty="0">
                          <a:effectLst/>
                          <a:latin typeface="Calibri" panose="020F0502020204030204" pitchFamily="34" charset="0"/>
                        </a:rPr>
                        <a:t>Services: NIDS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20 372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6.0%</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06"/>
                  </a:ext>
                </a:extLst>
              </a:tr>
              <a:tr h="256028">
                <a:tc>
                  <a:txBody>
                    <a:bodyPr/>
                    <a:lstStyle/>
                    <a:p>
                      <a:pPr algn="l" fontAlgn="b"/>
                      <a:r>
                        <a:rPr lang="en-ZA" sz="1600" u="none" strike="noStrike" dirty="0">
                          <a:effectLst/>
                          <a:latin typeface="Calibri" panose="020F0502020204030204" pitchFamily="34" charset="0"/>
                        </a:rPr>
                        <a:t>Travel</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33 </a:t>
                      </a:r>
                      <a:r>
                        <a:rPr lang="en-ZA" sz="1600" u="none" strike="noStrike" dirty="0" smtClean="0">
                          <a:effectLst/>
                          <a:latin typeface="Calibri" panose="020F0502020204030204" pitchFamily="34" charset="0"/>
                        </a:rPr>
                        <a:t>163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9.8%</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07"/>
                  </a:ext>
                </a:extLst>
              </a:tr>
              <a:tr h="256028">
                <a:tc>
                  <a:txBody>
                    <a:bodyPr/>
                    <a:lstStyle/>
                    <a:p>
                      <a:pPr algn="l" fontAlgn="b"/>
                      <a:r>
                        <a:rPr lang="en-ZA" sz="1600" u="none" strike="noStrike" dirty="0" smtClean="0">
                          <a:effectLst/>
                          <a:latin typeface="Calibri" panose="020F0502020204030204" pitchFamily="34" charset="0"/>
                        </a:rPr>
                        <a:t>Computer </a:t>
                      </a:r>
                      <a:r>
                        <a:rPr lang="en-ZA" sz="1600" u="none" strike="noStrike" dirty="0">
                          <a:effectLst/>
                          <a:latin typeface="Calibri" panose="020F0502020204030204" pitchFamily="34" charset="0"/>
                        </a:rPr>
                        <a:t>Services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23 </a:t>
                      </a:r>
                      <a:r>
                        <a:rPr lang="en-ZA" sz="1600" u="none" strike="noStrike" dirty="0" smtClean="0">
                          <a:effectLst/>
                          <a:latin typeface="Calibri" panose="020F0502020204030204" pitchFamily="34" charset="0"/>
                        </a:rPr>
                        <a:t>485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6.9%</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08"/>
                  </a:ext>
                </a:extLst>
              </a:tr>
              <a:tr h="256028">
                <a:tc>
                  <a:txBody>
                    <a:bodyPr/>
                    <a:lstStyle/>
                    <a:p>
                      <a:pPr algn="l" fontAlgn="b"/>
                      <a:r>
                        <a:rPr lang="en-ZA" sz="1600" u="none" strike="noStrike" dirty="0">
                          <a:effectLst/>
                          <a:latin typeface="Calibri" panose="020F0502020204030204" pitchFamily="34" charset="0"/>
                        </a:rPr>
                        <a:t>Capital Assets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13 </a:t>
                      </a:r>
                      <a:r>
                        <a:rPr lang="en-ZA" sz="1600" u="none" strike="noStrike" dirty="0" smtClean="0">
                          <a:effectLst/>
                          <a:latin typeface="Calibri" panose="020F0502020204030204" pitchFamily="34" charset="0"/>
                        </a:rPr>
                        <a:t>751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4.1%</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09"/>
                  </a:ext>
                </a:extLst>
              </a:tr>
              <a:tr h="256028">
                <a:tc>
                  <a:txBody>
                    <a:bodyPr/>
                    <a:lstStyle/>
                    <a:p>
                      <a:pPr algn="l" fontAlgn="b"/>
                      <a:r>
                        <a:rPr lang="en-ZA" sz="1600" u="none" strike="noStrike" dirty="0">
                          <a:effectLst/>
                          <a:latin typeface="Calibri" panose="020F0502020204030204" pitchFamily="34" charset="0"/>
                        </a:rPr>
                        <a:t>Operating Leases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6 </a:t>
                      </a:r>
                      <a:r>
                        <a:rPr lang="en-ZA" sz="1600" u="none" strike="noStrike" dirty="0" smtClean="0">
                          <a:effectLst/>
                          <a:latin typeface="Calibri" panose="020F0502020204030204" pitchFamily="34" charset="0"/>
                        </a:rPr>
                        <a:t>655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2.0%</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0"/>
                  </a:ext>
                </a:extLst>
              </a:tr>
              <a:tr h="256028">
                <a:tc>
                  <a:txBody>
                    <a:bodyPr/>
                    <a:lstStyle/>
                    <a:p>
                      <a:pPr algn="l" fontAlgn="b"/>
                      <a:r>
                        <a:rPr lang="en-ZA" sz="1600" u="none" strike="noStrike" dirty="0">
                          <a:effectLst/>
                          <a:latin typeface="Calibri" panose="020F0502020204030204" pitchFamily="34" charset="0"/>
                        </a:rPr>
                        <a:t>Operating Payments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6 </a:t>
                      </a:r>
                      <a:r>
                        <a:rPr lang="en-ZA" sz="1600" u="none" strike="noStrike" dirty="0" smtClean="0">
                          <a:effectLst/>
                          <a:latin typeface="Calibri" panose="020F0502020204030204" pitchFamily="34" charset="0"/>
                        </a:rPr>
                        <a:t>264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1.8%</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1"/>
                  </a:ext>
                </a:extLst>
              </a:tr>
              <a:tr h="256028">
                <a:tc>
                  <a:txBody>
                    <a:bodyPr/>
                    <a:lstStyle/>
                    <a:p>
                      <a:pPr algn="l" fontAlgn="b"/>
                      <a:r>
                        <a:rPr lang="en-ZA" sz="1600" u="none" strike="noStrike" dirty="0">
                          <a:effectLst/>
                          <a:latin typeface="Calibri" panose="020F0502020204030204" pitchFamily="34" charset="0"/>
                        </a:rPr>
                        <a:t>Communication</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5 </a:t>
                      </a:r>
                      <a:r>
                        <a:rPr lang="en-ZA" sz="1600" u="none" strike="noStrike" dirty="0" smtClean="0">
                          <a:effectLst/>
                          <a:latin typeface="Calibri" panose="020F0502020204030204" pitchFamily="34" charset="0"/>
                        </a:rPr>
                        <a:t>585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1.6%</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2"/>
                  </a:ext>
                </a:extLst>
              </a:tr>
              <a:tr h="256028">
                <a:tc>
                  <a:txBody>
                    <a:bodyPr/>
                    <a:lstStyle/>
                    <a:p>
                      <a:pPr algn="l" fontAlgn="b"/>
                      <a:r>
                        <a:rPr lang="en-ZA" sz="1600" u="none" strike="noStrike" dirty="0">
                          <a:effectLst/>
                          <a:latin typeface="Calibri" panose="020F0502020204030204" pitchFamily="34" charset="0"/>
                        </a:rPr>
                        <a:t>Venues &amp; Facilities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4 </a:t>
                      </a:r>
                      <a:r>
                        <a:rPr lang="en-ZA" sz="1600" u="none" strike="noStrike" dirty="0" smtClean="0">
                          <a:effectLst/>
                          <a:latin typeface="Calibri" panose="020F0502020204030204" pitchFamily="34" charset="0"/>
                        </a:rPr>
                        <a:t>342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1.3%</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3"/>
                  </a:ext>
                </a:extLst>
              </a:tr>
              <a:tr h="256028">
                <a:tc>
                  <a:txBody>
                    <a:bodyPr/>
                    <a:lstStyle/>
                    <a:p>
                      <a:pPr algn="l" fontAlgn="b"/>
                      <a:r>
                        <a:rPr lang="en-ZA" sz="1600" u="none" strike="noStrike" dirty="0">
                          <a:effectLst/>
                          <a:latin typeface="Calibri" panose="020F0502020204030204" pitchFamily="34" charset="0"/>
                        </a:rPr>
                        <a:t>Agency services/contractors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2 </a:t>
                      </a:r>
                      <a:r>
                        <a:rPr lang="en-ZA" sz="1600" u="none" strike="noStrike" baseline="0" dirty="0" smtClean="0">
                          <a:effectLst/>
                          <a:latin typeface="Calibri" panose="020F0502020204030204" pitchFamily="34" charset="0"/>
                        </a:rPr>
                        <a:t>440</a:t>
                      </a:r>
                      <a:r>
                        <a:rPr lang="en-ZA" sz="1600" u="none" strike="noStrike" dirty="0" smtClean="0">
                          <a:effectLst/>
                          <a:latin typeface="Calibri" panose="020F0502020204030204" pitchFamily="34" charset="0"/>
                        </a:rPr>
                        <a:t>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0.7%</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4"/>
                  </a:ext>
                </a:extLst>
              </a:tr>
              <a:tr h="256028">
                <a:tc>
                  <a:txBody>
                    <a:bodyPr/>
                    <a:lstStyle/>
                    <a:p>
                      <a:pPr algn="l" fontAlgn="b"/>
                      <a:r>
                        <a:rPr lang="en-ZA" sz="1600" u="none" strike="noStrike" dirty="0">
                          <a:effectLst/>
                          <a:latin typeface="Calibri" panose="020F0502020204030204" pitchFamily="34" charset="0"/>
                        </a:rPr>
                        <a:t>Audit Cost</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2 </a:t>
                      </a:r>
                      <a:r>
                        <a:rPr lang="en-ZA" sz="1600" u="none" strike="noStrike" dirty="0" smtClean="0">
                          <a:effectLst/>
                          <a:latin typeface="Calibri" panose="020F0502020204030204" pitchFamily="34" charset="0"/>
                        </a:rPr>
                        <a:t>168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0.6%</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5"/>
                  </a:ext>
                </a:extLst>
              </a:tr>
              <a:tr h="256028">
                <a:tc>
                  <a:txBody>
                    <a:bodyPr/>
                    <a:lstStyle/>
                    <a:p>
                      <a:pPr algn="l" fontAlgn="b"/>
                      <a:r>
                        <a:rPr lang="en-ZA" sz="1600" u="none" strike="noStrike" dirty="0" smtClean="0">
                          <a:effectLst/>
                          <a:latin typeface="Calibri" panose="020F0502020204030204" pitchFamily="34" charset="0"/>
                        </a:rPr>
                        <a:t>Consumables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1 895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0.6%</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6"/>
                  </a:ext>
                </a:extLst>
              </a:tr>
              <a:tr h="256028">
                <a:tc>
                  <a:txBody>
                    <a:bodyPr/>
                    <a:lstStyle/>
                    <a:p>
                      <a:pPr algn="l" fontAlgn="b"/>
                      <a:r>
                        <a:rPr lang="en-ZA" sz="1600" u="none" strike="noStrike" dirty="0">
                          <a:effectLst/>
                          <a:latin typeface="Calibri" panose="020F0502020204030204" pitchFamily="34" charset="0"/>
                        </a:rPr>
                        <a:t>Property payments</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a:t>
                      </a:r>
                      <a:r>
                        <a:rPr lang="en-ZA" sz="1600" u="none" strike="noStrike" dirty="0" smtClean="0">
                          <a:effectLst/>
                          <a:latin typeface="Calibri" panose="020F0502020204030204" pitchFamily="34" charset="0"/>
                        </a:rPr>
                        <a:t>2</a:t>
                      </a:r>
                      <a:r>
                        <a:rPr lang="en-ZA" sz="1600" u="none" strike="noStrike" baseline="0" dirty="0" smtClean="0">
                          <a:effectLst/>
                          <a:latin typeface="Calibri" panose="020F0502020204030204" pitchFamily="34" charset="0"/>
                        </a:rPr>
                        <a:t> 225</a:t>
                      </a:r>
                      <a:r>
                        <a:rPr lang="en-ZA" sz="1600" u="none" strike="noStrike" dirty="0" smtClean="0">
                          <a:effectLst/>
                          <a:latin typeface="Calibri" panose="020F0502020204030204" pitchFamily="34" charset="0"/>
                        </a:rPr>
                        <a:t>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0.7%</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7"/>
                  </a:ext>
                </a:extLst>
              </a:tr>
              <a:tr h="256028">
                <a:tc>
                  <a:txBody>
                    <a:bodyPr/>
                    <a:lstStyle/>
                    <a:p>
                      <a:pPr algn="l" fontAlgn="b"/>
                      <a:r>
                        <a:rPr lang="en-ZA" sz="1600" u="none" strike="noStrike" dirty="0">
                          <a:effectLst/>
                          <a:latin typeface="Calibri" panose="020F0502020204030204" pitchFamily="34" charset="0"/>
                        </a:rPr>
                        <a:t>Advertising</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1 </a:t>
                      </a:r>
                      <a:r>
                        <a:rPr lang="en-ZA" sz="1600" u="none" strike="noStrike" dirty="0" smtClean="0">
                          <a:effectLst/>
                          <a:latin typeface="Calibri" panose="020F0502020204030204" pitchFamily="34" charset="0"/>
                        </a:rPr>
                        <a:t>271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0.4%</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8"/>
                  </a:ext>
                </a:extLst>
              </a:tr>
              <a:tr h="256028">
                <a:tc>
                  <a:txBody>
                    <a:bodyPr/>
                    <a:lstStyle/>
                    <a:p>
                      <a:pPr algn="l" fontAlgn="b"/>
                      <a:r>
                        <a:rPr lang="en-ZA" sz="1600" u="none" strike="noStrike" dirty="0">
                          <a:effectLst/>
                          <a:latin typeface="Calibri" panose="020F0502020204030204" pitchFamily="34" charset="0"/>
                        </a:rPr>
                        <a:t>Bursaries / training</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         1 </a:t>
                      </a:r>
                      <a:r>
                        <a:rPr lang="en-ZA" sz="1600" u="none" strike="noStrike" dirty="0" smtClean="0">
                          <a:effectLst/>
                          <a:latin typeface="Calibri" panose="020F0502020204030204" pitchFamily="34" charset="0"/>
                        </a:rPr>
                        <a:t>358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0.4%</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19"/>
                  </a:ext>
                </a:extLst>
              </a:tr>
              <a:tr h="256028">
                <a:tc>
                  <a:txBody>
                    <a:bodyPr/>
                    <a:lstStyle/>
                    <a:p>
                      <a:pPr algn="l" fontAlgn="b"/>
                      <a:r>
                        <a:rPr lang="en-ZA" sz="1600" u="none" strike="noStrike" dirty="0">
                          <a:effectLst/>
                          <a:latin typeface="Calibri" panose="020F0502020204030204" pitchFamily="34" charset="0"/>
                        </a:rPr>
                        <a:t>Other</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smtClean="0">
                          <a:effectLst/>
                          <a:latin typeface="Calibri" panose="020F0502020204030204" pitchFamily="34" charset="0"/>
                        </a:rPr>
                        <a:t>6 035         </a:t>
                      </a:r>
                      <a:endParaRPr lang="en-ZA" sz="1600" b="0" i="0" u="none" strike="noStrike" dirty="0">
                        <a:solidFill>
                          <a:srgbClr val="000000"/>
                        </a:solidFill>
                        <a:effectLst/>
                        <a:latin typeface="Calibri" panose="020F0502020204030204" pitchFamily="34" charset="0"/>
                      </a:endParaRPr>
                    </a:p>
                  </a:txBody>
                  <a:tcPr marL="36000" marR="36000" marT="0" marB="0" anchor="b"/>
                </a:tc>
                <a:tc>
                  <a:txBody>
                    <a:bodyPr/>
                    <a:lstStyle/>
                    <a:p>
                      <a:pPr algn="r" fontAlgn="b"/>
                      <a:r>
                        <a:rPr lang="en-ZA" sz="1600" u="none" strike="noStrike" dirty="0">
                          <a:effectLst/>
                          <a:latin typeface="Calibri" panose="020F0502020204030204" pitchFamily="34" charset="0"/>
                        </a:rPr>
                        <a:t>1.8%</a:t>
                      </a:r>
                      <a:endParaRPr lang="en-ZA" sz="1600" b="0" i="0" u="none" strike="noStrike" dirty="0">
                        <a:solidFill>
                          <a:srgbClr val="000000"/>
                        </a:solidFill>
                        <a:effectLst/>
                        <a:latin typeface="Calibri" panose="020F0502020204030204" pitchFamily="34" charset="0"/>
                      </a:endParaRPr>
                    </a:p>
                  </a:txBody>
                  <a:tcPr marL="36000" marR="36000" marT="9525" marB="0" anchor="b"/>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976887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solidFill>
                  <a:schemeClr val="tx1"/>
                </a:solidFill>
              </a:rPr>
              <a:t>2015/16 Financial </a:t>
            </a:r>
            <a:r>
              <a:rPr lang="en-ZA" sz="3200" b="1" dirty="0" smtClean="0">
                <a:solidFill>
                  <a:schemeClr val="tx1"/>
                </a:solidFill>
              </a:rPr>
              <a:t>Performance(5)</a:t>
            </a:r>
            <a:endParaRPr lang="en-ZA" sz="3200" b="1"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36</a:t>
            </a:fld>
            <a:endParaRPr lang="en-ZA" dirty="0"/>
          </a:p>
        </p:txBody>
      </p:sp>
      <p:sp>
        <p:nvSpPr>
          <p:cNvPr id="6" name="Content Placeholder 5"/>
          <p:cNvSpPr>
            <a:spLocks noGrp="1"/>
          </p:cNvSpPr>
          <p:nvPr>
            <p:ph idx="1"/>
          </p:nvPr>
        </p:nvSpPr>
        <p:spPr/>
        <p:txBody>
          <a:bodyPr>
            <a:normAutofit/>
          </a:bodyPr>
          <a:lstStyle/>
          <a:p>
            <a:pPr>
              <a:buFont typeface="Wingdings" panose="05000000000000000000" pitchFamily="2" charset="2"/>
              <a:buChar char="§"/>
            </a:pPr>
            <a:r>
              <a:rPr lang="en-ZA" sz="2600" dirty="0" smtClean="0">
                <a:solidFill>
                  <a:schemeClr val="tx1"/>
                </a:solidFill>
              </a:rPr>
              <a:t>The department incurred R140,000 in irregular expenditure (3 cases) during 2015/16 :</a:t>
            </a:r>
          </a:p>
          <a:p>
            <a:pPr lvl="1"/>
            <a:r>
              <a:rPr lang="en-ZA" sz="2200" dirty="0" smtClean="0">
                <a:solidFill>
                  <a:schemeClr val="tx1"/>
                </a:solidFill>
              </a:rPr>
              <a:t>R120,000 was condoned (written warnings were issued in 1 case).</a:t>
            </a:r>
          </a:p>
          <a:p>
            <a:pPr lvl="1"/>
            <a:r>
              <a:rPr lang="en-ZA" sz="2200" dirty="0">
                <a:solidFill>
                  <a:schemeClr val="tx1"/>
                </a:solidFill>
              </a:rPr>
              <a:t>R26,000 is awaiting condonation by National </a:t>
            </a:r>
            <a:r>
              <a:rPr lang="en-ZA" sz="2200" dirty="0" smtClean="0">
                <a:solidFill>
                  <a:schemeClr val="tx1"/>
                </a:solidFill>
              </a:rPr>
              <a:t>Treasury.</a:t>
            </a:r>
            <a:endParaRPr lang="en-ZA" sz="2200" dirty="0">
              <a:solidFill>
                <a:schemeClr val="tx1"/>
              </a:solidFill>
            </a:endParaRPr>
          </a:p>
          <a:p>
            <a:pPr>
              <a:buFont typeface="Wingdings" panose="05000000000000000000" pitchFamily="2" charset="2"/>
              <a:buChar char="§"/>
            </a:pPr>
            <a:r>
              <a:rPr lang="en-ZA" sz="2600" dirty="0" smtClean="0">
                <a:solidFill>
                  <a:schemeClr val="tx1"/>
                </a:solidFill>
              </a:rPr>
              <a:t>The Department recorded R347,000 in fruitless and wasteful expenditure during 2015/16:</a:t>
            </a:r>
          </a:p>
          <a:p>
            <a:pPr lvl="1"/>
            <a:r>
              <a:rPr lang="en-ZA" sz="2200" dirty="0">
                <a:solidFill>
                  <a:schemeClr val="tx1"/>
                </a:solidFill>
              </a:rPr>
              <a:t>1 case of R220,000 since </a:t>
            </a:r>
            <a:r>
              <a:rPr lang="en-ZA" sz="2200" dirty="0" smtClean="0">
                <a:solidFill>
                  <a:schemeClr val="tx1"/>
                </a:solidFill>
              </a:rPr>
              <a:t>has been determined as not fruitless (after the end of the financial).</a:t>
            </a:r>
            <a:endParaRPr lang="en-ZA" sz="2200" dirty="0">
              <a:solidFill>
                <a:schemeClr val="tx1"/>
              </a:solidFill>
            </a:endParaRPr>
          </a:p>
          <a:p>
            <a:pPr lvl="1"/>
            <a:r>
              <a:rPr lang="en-ZA" sz="2200" dirty="0" smtClean="0">
                <a:solidFill>
                  <a:schemeClr val="tx1"/>
                </a:solidFill>
              </a:rPr>
              <a:t>R9,000 </a:t>
            </a:r>
            <a:r>
              <a:rPr lang="en-ZA" sz="2200" dirty="0">
                <a:solidFill>
                  <a:schemeClr val="tx1"/>
                </a:solidFill>
              </a:rPr>
              <a:t>was condoned / </a:t>
            </a:r>
            <a:r>
              <a:rPr lang="en-ZA" sz="2200" dirty="0" smtClean="0">
                <a:solidFill>
                  <a:schemeClr val="tx1"/>
                </a:solidFill>
              </a:rPr>
              <a:t>resolved.</a:t>
            </a:r>
            <a:endParaRPr lang="en-ZA" sz="2200" dirty="0">
              <a:solidFill>
                <a:schemeClr val="tx1"/>
              </a:solidFill>
            </a:endParaRPr>
          </a:p>
          <a:p>
            <a:pPr lvl="1"/>
            <a:r>
              <a:rPr lang="en-ZA" sz="2200" dirty="0">
                <a:solidFill>
                  <a:schemeClr val="tx1"/>
                </a:solidFill>
              </a:rPr>
              <a:t>The remaining cases will be resolved in the 2016/17 financial </a:t>
            </a:r>
            <a:r>
              <a:rPr lang="en-ZA" sz="2200" dirty="0" smtClean="0">
                <a:solidFill>
                  <a:schemeClr val="tx1"/>
                </a:solidFill>
              </a:rPr>
              <a:t>year.</a:t>
            </a:r>
            <a:endParaRPr lang="en-ZA" sz="2200" dirty="0">
              <a:solidFill>
                <a:schemeClr val="tx1"/>
              </a:solidFill>
            </a:endParaRPr>
          </a:p>
          <a:p>
            <a:pPr lvl="1"/>
            <a:endParaRPr lang="en-ZA" dirty="0" smtClean="0">
              <a:solidFill>
                <a:schemeClr val="tx1"/>
              </a:solidFill>
            </a:endParaRPr>
          </a:p>
          <a:p>
            <a:endParaRPr lang="en-ZA" dirty="0">
              <a:solidFill>
                <a:schemeClr val="accent1">
                  <a:lumMod val="50000"/>
                </a:schemeClr>
              </a:solidFill>
            </a:endParaRPr>
          </a:p>
        </p:txBody>
      </p:sp>
    </p:spTree>
    <p:extLst>
      <p:ext uri="{BB962C8B-B14F-4D97-AF65-F5344CB8AC3E}">
        <p14:creationId xmlns:p14="http://schemas.microsoft.com/office/powerpoint/2010/main" val="3125817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smtClean="0">
                <a:solidFill>
                  <a:schemeClr val="tx1"/>
                </a:solidFill>
              </a:rPr>
              <a:t>2016/17 Adjustments budget</a:t>
            </a:r>
            <a:endParaRPr lang="en-ZA" sz="3200" b="1" dirty="0">
              <a:solidFill>
                <a:schemeClr val="tx1"/>
              </a:solidFill>
            </a:endParaRPr>
          </a:p>
        </p:txBody>
      </p:sp>
      <p:sp>
        <p:nvSpPr>
          <p:cNvPr id="3" name="Content Placeholder 2"/>
          <p:cNvSpPr>
            <a:spLocks noGrp="1"/>
          </p:cNvSpPr>
          <p:nvPr>
            <p:ph idx="1"/>
          </p:nvPr>
        </p:nvSpPr>
        <p:spPr>
          <a:xfrm>
            <a:off x="4932040" y="1340768"/>
            <a:ext cx="4046296" cy="4896544"/>
          </a:xfrm>
        </p:spPr>
        <p:txBody>
          <a:bodyPr>
            <a:noAutofit/>
          </a:bodyPr>
          <a:lstStyle/>
          <a:p>
            <a:pPr>
              <a:buFont typeface="Wingdings" panose="05000000000000000000" pitchFamily="2" charset="2"/>
              <a:buChar char="§"/>
            </a:pPr>
            <a:r>
              <a:rPr lang="en-ZA" sz="2000" dirty="0" smtClean="0">
                <a:solidFill>
                  <a:schemeClr val="tx1"/>
                </a:solidFill>
              </a:rPr>
              <a:t>R30 million savings declared on Compensation of Employees due to delays in implementing revised organisational </a:t>
            </a:r>
            <a:r>
              <a:rPr lang="en-ZA" sz="2000" dirty="0" smtClean="0">
                <a:solidFill>
                  <a:schemeClr val="tx1"/>
                </a:solidFill>
              </a:rPr>
              <a:t>structure. The consultation process with staff took longer than anticipated.</a:t>
            </a:r>
            <a:endParaRPr lang="en-ZA" sz="2000" dirty="0" smtClean="0">
              <a:solidFill>
                <a:schemeClr val="tx1"/>
              </a:solidFill>
            </a:endParaRPr>
          </a:p>
          <a:p>
            <a:pPr>
              <a:buFont typeface="Wingdings" panose="05000000000000000000" pitchFamily="2" charset="2"/>
              <a:buChar char="§"/>
            </a:pPr>
            <a:r>
              <a:rPr lang="en-ZA" sz="2000" dirty="0" smtClean="0">
                <a:solidFill>
                  <a:schemeClr val="tx1"/>
                </a:solidFill>
              </a:rPr>
              <a:t>The Department projects between 98% and 100% expenditure for </a:t>
            </a:r>
            <a:r>
              <a:rPr lang="en-ZA" sz="2000" dirty="0" smtClean="0">
                <a:solidFill>
                  <a:schemeClr val="tx1"/>
                </a:solidFill>
              </a:rPr>
              <a:t>2016/17.</a:t>
            </a:r>
            <a:endParaRPr lang="en-ZA" sz="2000" dirty="0" smtClean="0">
              <a:solidFill>
                <a:schemeClr val="tx1"/>
              </a:solidFill>
            </a:endParaRPr>
          </a:p>
          <a:p>
            <a:pPr>
              <a:buFont typeface="Wingdings" panose="05000000000000000000" pitchFamily="2" charset="2"/>
              <a:buChar char="§"/>
            </a:pPr>
            <a:r>
              <a:rPr lang="en-ZA" sz="2000" dirty="0" smtClean="0">
                <a:solidFill>
                  <a:schemeClr val="tx1"/>
                </a:solidFill>
              </a:rPr>
              <a:t>Projected shortfall on goods and services to be addressed </a:t>
            </a:r>
            <a:r>
              <a:rPr lang="en-US" sz="2000" dirty="0" smtClean="0">
                <a:solidFill>
                  <a:schemeClr val="tx1"/>
                </a:solidFill>
              </a:rPr>
              <a:t>though </a:t>
            </a:r>
            <a:r>
              <a:rPr lang="en-US" sz="2000" dirty="0">
                <a:solidFill>
                  <a:schemeClr val="tx1"/>
                </a:solidFill>
              </a:rPr>
              <a:t>cost-saving measures and request to NT to transfer R9 million in savings from compensation to </a:t>
            </a:r>
            <a:r>
              <a:rPr lang="en-US" sz="2000" dirty="0" smtClean="0">
                <a:solidFill>
                  <a:schemeClr val="tx1"/>
                </a:solidFill>
              </a:rPr>
              <a:t>Good &amp;</a:t>
            </a:r>
            <a:r>
              <a:rPr lang="en-US" sz="2000" dirty="0" smtClean="0">
                <a:solidFill>
                  <a:schemeClr val="tx1"/>
                </a:solidFill>
              </a:rPr>
              <a:t>Services.</a:t>
            </a:r>
            <a:endParaRPr lang="en-ZA" sz="20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37</a:t>
            </a:fld>
            <a:endParaRPr lang="en-ZA" dirty="0"/>
          </a:p>
        </p:txBody>
      </p:sp>
      <p:graphicFrame>
        <p:nvGraphicFramePr>
          <p:cNvPr id="5" name="Chart 4"/>
          <p:cNvGraphicFramePr>
            <a:graphicFrameLocks/>
          </p:cNvGraphicFramePr>
          <p:nvPr>
            <p:extLst>
              <p:ext uri="{D42A27DB-BD31-4B8C-83A1-F6EECF244321}">
                <p14:modId xmlns:p14="http://schemas.microsoft.com/office/powerpoint/2010/main" val="4101126463"/>
              </p:ext>
            </p:extLst>
          </p:nvPr>
        </p:nvGraphicFramePr>
        <p:xfrm>
          <a:off x="107504" y="1340768"/>
          <a:ext cx="4824536"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2960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869560" cy="504056"/>
          </a:xfrm>
        </p:spPr>
        <p:txBody>
          <a:bodyPr>
            <a:normAutofit fontScale="90000"/>
          </a:bodyPr>
          <a:lstStyle/>
          <a:p>
            <a:pPr algn="ctr"/>
            <a:r>
              <a:rPr lang="en-US" sz="3600" b="1" dirty="0" smtClean="0">
                <a:solidFill>
                  <a:schemeClr val="tx1"/>
                </a:solidFill>
              </a:rPr>
              <a:t>Conclusion</a:t>
            </a:r>
            <a:endParaRPr lang="en-US" sz="3600" b="1" dirty="0">
              <a:solidFill>
                <a:schemeClr val="tx1"/>
              </a:solidFill>
            </a:endParaRPr>
          </a:p>
        </p:txBody>
      </p:sp>
      <p:sp>
        <p:nvSpPr>
          <p:cNvPr id="3" name="Content Placeholder 2"/>
          <p:cNvSpPr>
            <a:spLocks noGrp="1"/>
          </p:cNvSpPr>
          <p:nvPr>
            <p:ph idx="1"/>
          </p:nvPr>
        </p:nvSpPr>
        <p:spPr>
          <a:xfrm>
            <a:off x="539552" y="692696"/>
            <a:ext cx="8229600" cy="5400600"/>
          </a:xfrm>
        </p:spPr>
        <p:txBody>
          <a:bodyPr>
            <a:noAutofit/>
          </a:bodyPr>
          <a:lstStyle/>
          <a:p>
            <a:pPr>
              <a:buFont typeface="Wingdings" panose="05000000000000000000" pitchFamily="2" charset="2"/>
              <a:buChar char="§"/>
            </a:pPr>
            <a:r>
              <a:rPr lang="en-US" sz="1800" dirty="0">
                <a:solidFill>
                  <a:schemeClr val="tx1"/>
                </a:solidFill>
              </a:rPr>
              <a:t>T</a:t>
            </a:r>
            <a:r>
              <a:rPr lang="en-US" sz="1800" dirty="0" smtClean="0">
                <a:solidFill>
                  <a:schemeClr val="tx1"/>
                </a:solidFill>
              </a:rPr>
              <a:t>he Department has made good progress in executing its mandate and programmes that expanding in  weight and scope. </a:t>
            </a:r>
          </a:p>
          <a:p>
            <a:pPr>
              <a:buFont typeface="Wingdings" panose="05000000000000000000" pitchFamily="2" charset="2"/>
              <a:buChar char="§"/>
            </a:pPr>
            <a:r>
              <a:rPr lang="en-US" sz="1800" dirty="0" smtClean="0">
                <a:solidFill>
                  <a:schemeClr val="tx1"/>
                </a:solidFill>
              </a:rPr>
              <a:t>DPME is currently engaged in strategy review process in order to respond to its capacity constraints and to strengthen and align its work to ensure that:</a:t>
            </a:r>
          </a:p>
          <a:p>
            <a:pPr lvl="1"/>
            <a:r>
              <a:rPr lang="en-ZA" sz="1800" dirty="0" smtClean="0">
                <a:solidFill>
                  <a:schemeClr val="tx1"/>
                </a:solidFill>
              </a:rPr>
              <a:t>National </a:t>
            </a:r>
            <a:r>
              <a:rPr lang="en-ZA" sz="1800" dirty="0">
                <a:solidFill>
                  <a:schemeClr val="tx1"/>
                </a:solidFill>
              </a:rPr>
              <a:t>budget </a:t>
            </a:r>
            <a:r>
              <a:rPr lang="en-ZA" sz="1800" dirty="0" smtClean="0">
                <a:solidFill>
                  <a:schemeClr val="tx1"/>
                </a:solidFill>
              </a:rPr>
              <a:t>are aligned to </a:t>
            </a:r>
            <a:r>
              <a:rPr lang="en-ZA" sz="1800" dirty="0">
                <a:solidFill>
                  <a:schemeClr val="tx1"/>
                </a:solidFill>
              </a:rPr>
              <a:t>government priorities as set out in the </a:t>
            </a:r>
            <a:r>
              <a:rPr lang="en-ZA" sz="1800" dirty="0" smtClean="0">
                <a:solidFill>
                  <a:schemeClr val="tx1"/>
                </a:solidFill>
              </a:rPr>
              <a:t>NDP and the MTSF .</a:t>
            </a:r>
            <a:endParaRPr lang="en-ZA" sz="1800" dirty="0">
              <a:solidFill>
                <a:schemeClr val="tx1"/>
              </a:solidFill>
            </a:endParaRPr>
          </a:p>
          <a:p>
            <a:pPr lvl="1"/>
            <a:r>
              <a:rPr lang="en-ZA" sz="1800" dirty="0" smtClean="0">
                <a:solidFill>
                  <a:schemeClr val="tx1"/>
                </a:solidFill>
              </a:rPr>
              <a:t>Identify, develop and monitor implementation of critical </a:t>
            </a:r>
            <a:r>
              <a:rPr lang="en-ZA" sz="1800" dirty="0">
                <a:solidFill>
                  <a:schemeClr val="tx1"/>
                </a:solidFill>
              </a:rPr>
              <a:t>sector plans for strategic sectors .</a:t>
            </a:r>
            <a:endParaRPr lang="en-ZA" sz="1800" dirty="0" smtClean="0">
              <a:solidFill>
                <a:schemeClr val="tx1"/>
              </a:solidFill>
            </a:endParaRPr>
          </a:p>
          <a:p>
            <a:pPr lvl="1"/>
            <a:r>
              <a:rPr lang="en-ZA" sz="1800" dirty="0" smtClean="0">
                <a:solidFill>
                  <a:schemeClr val="tx1"/>
                </a:solidFill>
              </a:rPr>
              <a:t>Expand on the ground monitoring, intelligence and visibility at service delivery points .</a:t>
            </a:r>
          </a:p>
          <a:p>
            <a:pPr lvl="1"/>
            <a:r>
              <a:rPr lang="en-ZA" sz="1800" dirty="0" smtClean="0">
                <a:solidFill>
                  <a:schemeClr val="tx1"/>
                </a:solidFill>
              </a:rPr>
              <a:t>Factoring </a:t>
            </a:r>
            <a:r>
              <a:rPr lang="en-ZA" sz="1800" dirty="0">
                <a:solidFill>
                  <a:schemeClr val="tx1"/>
                </a:solidFill>
              </a:rPr>
              <a:t>youth development into the work of the department by ensuring that it is mainstreamed into all aspects of planning, monitoring and </a:t>
            </a:r>
            <a:r>
              <a:rPr lang="en-ZA" sz="1800" dirty="0" smtClean="0">
                <a:solidFill>
                  <a:schemeClr val="tx1"/>
                </a:solidFill>
              </a:rPr>
              <a:t>evaluation across whole of government.</a:t>
            </a:r>
            <a:endParaRPr lang="en-ZA" sz="1800" dirty="0">
              <a:solidFill>
                <a:schemeClr val="tx1"/>
              </a:solidFill>
            </a:endParaRPr>
          </a:p>
          <a:p>
            <a:pPr>
              <a:buFont typeface="Wingdings" panose="05000000000000000000" pitchFamily="2" charset="2"/>
              <a:buChar char="§"/>
            </a:pPr>
            <a:r>
              <a:rPr lang="en-US" sz="1800" dirty="0" smtClean="0">
                <a:solidFill>
                  <a:schemeClr val="tx1"/>
                </a:solidFill>
              </a:rPr>
              <a:t>We are hopefully that once the review is concluded, the </a:t>
            </a:r>
            <a:r>
              <a:rPr lang="en-US" sz="1800" dirty="0">
                <a:solidFill>
                  <a:schemeClr val="tx1"/>
                </a:solidFill>
              </a:rPr>
              <a:t>work, structure and resourcing of DPME will </a:t>
            </a:r>
            <a:r>
              <a:rPr lang="en-US" sz="1800" dirty="0" smtClean="0">
                <a:solidFill>
                  <a:schemeClr val="tx1"/>
                </a:solidFill>
              </a:rPr>
              <a:t> enable it to better plan and monitor the work of government.</a:t>
            </a:r>
            <a:endParaRPr lang="en-ZA" sz="1800" dirty="0">
              <a:solidFill>
                <a:schemeClr val="tx1"/>
              </a:solidFill>
            </a:endParaRPr>
          </a:p>
          <a:p>
            <a:pPr>
              <a:buFont typeface="Wingdings" panose="05000000000000000000" pitchFamily="2" charset="2"/>
              <a:buChar char="§"/>
            </a:pPr>
            <a:endParaRPr lang="en-US" sz="1800" dirty="0" smtClean="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38</a:t>
            </a:fld>
            <a:endParaRPr lang="en-ZA" dirty="0"/>
          </a:p>
        </p:txBody>
      </p:sp>
    </p:spTree>
    <p:extLst>
      <p:ext uri="{BB962C8B-B14F-4D97-AF65-F5344CB8AC3E}">
        <p14:creationId xmlns:p14="http://schemas.microsoft.com/office/powerpoint/2010/main" val="901033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b.up.ac.za/sitefiles/Image/6506/652142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0768"/>
            <a:ext cx="8856662" cy="504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79388" y="836613"/>
            <a:ext cx="8750300" cy="1752600"/>
          </a:xfrm>
        </p:spPr>
        <p:txBody>
          <a:bodyPr>
            <a:normAutofit/>
          </a:bodyPr>
          <a:lstStyle/>
          <a:p>
            <a:pPr algn="ctr">
              <a:defRPr/>
            </a:pPr>
            <a:endParaRPr lang="en-ZA" b="1" dirty="0" smtClean="0"/>
          </a:p>
          <a:p>
            <a:pPr algn="ctr">
              <a:defRPr/>
            </a:pPr>
            <a:r>
              <a:rPr lang="en-ZA" sz="4000" dirty="0" smtClean="0">
                <a:solidFill>
                  <a:schemeClr val="tx1"/>
                </a:solidFill>
              </a:rPr>
              <a:t>THANK YOU</a:t>
            </a:r>
            <a:endParaRPr lang="en-ZA" sz="4000" dirty="0">
              <a:solidFill>
                <a:schemeClr val="tx1"/>
              </a:solidFill>
            </a:endParaRPr>
          </a:p>
        </p:txBody>
      </p:sp>
    </p:spTree>
    <p:extLst>
      <p:ext uri="{BB962C8B-B14F-4D97-AF65-F5344CB8AC3E}">
        <p14:creationId xmlns:p14="http://schemas.microsoft.com/office/powerpoint/2010/main" val="4239216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b="1" dirty="0" smtClean="0">
                <a:solidFill>
                  <a:schemeClr val="tx1"/>
                </a:solidFill>
              </a:rPr>
              <a:t>Background (2)</a:t>
            </a:r>
            <a:endParaRPr lang="en-ZA" sz="2800" dirty="0"/>
          </a:p>
        </p:txBody>
      </p:sp>
      <p:sp>
        <p:nvSpPr>
          <p:cNvPr id="3" name="Content Placeholder 2"/>
          <p:cNvSpPr>
            <a:spLocks noGrp="1"/>
          </p:cNvSpPr>
          <p:nvPr>
            <p:ph idx="1"/>
          </p:nvPr>
        </p:nvSpPr>
        <p:spPr>
          <a:xfrm>
            <a:off x="251520" y="980728"/>
            <a:ext cx="8726816" cy="5256584"/>
          </a:xfrm>
        </p:spPr>
        <p:txBody>
          <a:bodyPr>
            <a:normAutofit fontScale="92500" lnSpcReduction="10000"/>
          </a:bodyPr>
          <a:lstStyle/>
          <a:p>
            <a:pPr>
              <a:buFont typeface="Wingdings" panose="05000000000000000000" pitchFamily="2" charset="2"/>
              <a:buChar char="§"/>
            </a:pPr>
            <a:r>
              <a:rPr lang="en-ZA" sz="2400" dirty="0" smtClean="0">
                <a:solidFill>
                  <a:schemeClr val="tx1"/>
                </a:solidFill>
              </a:rPr>
              <a:t>Based on the Vision and Mission  statements,  the </a:t>
            </a:r>
            <a:r>
              <a:rPr lang="en-ZA" sz="2400" dirty="0">
                <a:solidFill>
                  <a:schemeClr val="tx1"/>
                </a:solidFill>
              </a:rPr>
              <a:t>overarching outcome that </a:t>
            </a:r>
            <a:r>
              <a:rPr lang="en-ZA" sz="2400" dirty="0" smtClean="0">
                <a:solidFill>
                  <a:schemeClr val="tx1"/>
                </a:solidFill>
              </a:rPr>
              <a:t>DPME plans to achieve </a:t>
            </a:r>
            <a:r>
              <a:rPr lang="en-ZA" sz="2400" dirty="0">
                <a:solidFill>
                  <a:schemeClr val="tx1"/>
                </a:solidFill>
              </a:rPr>
              <a:t>is </a:t>
            </a:r>
            <a:r>
              <a:rPr lang="en-ZA" sz="2400" dirty="0" smtClean="0">
                <a:solidFill>
                  <a:schemeClr val="tx1"/>
                </a:solidFill>
              </a:rPr>
              <a:t>to </a:t>
            </a:r>
            <a:r>
              <a:rPr lang="en-ZA" sz="2400" dirty="0">
                <a:solidFill>
                  <a:schemeClr val="tx1"/>
                </a:solidFill>
              </a:rPr>
              <a:t>improve the performance and developmental impact of the state </a:t>
            </a:r>
            <a:r>
              <a:rPr lang="en-ZA" sz="2400" dirty="0" smtClean="0">
                <a:solidFill>
                  <a:schemeClr val="tx1"/>
                </a:solidFill>
              </a:rPr>
              <a:t>on </a:t>
            </a:r>
            <a:r>
              <a:rPr lang="en-ZA" sz="2400" dirty="0" smtClean="0">
                <a:solidFill>
                  <a:schemeClr val="tx1"/>
                </a:solidFill>
              </a:rPr>
              <a:t>citizens.</a:t>
            </a:r>
            <a:endParaRPr lang="en-ZA" sz="2400" dirty="0" smtClean="0">
              <a:solidFill>
                <a:schemeClr val="tx1"/>
              </a:solidFill>
            </a:endParaRPr>
          </a:p>
          <a:p>
            <a:pPr>
              <a:buFont typeface="Wingdings" panose="05000000000000000000" pitchFamily="2" charset="2"/>
              <a:buChar char="§"/>
            </a:pPr>
            <a:r>
              <a:rPr lang="en-ZA" sz="2400" dirty="0" smtClean="0">
                <a:solidFill>
                  <a:schemeClr val="tx1"/>
                </a:solidFill>
              </a:rPr>
              <a:t>To </a:t>
            </a:r>
            <a:r>
              <a:rPr lang="en-ZA" sz="2400" dirty="0">
                <a:solidFill>
                  <a:schemeClr val="tx1"/>
                </a:solidFill>
              </a:rPr>
              <a:t>achieve </a:t>
            </a:r>
            <a:r>
              <a:rPr lang="en-ZA" sz="2400" dirty="0" smtClean="0">
                <a:solidFill>
                  <a:schemeClr val="tx1"/>
                </a:solidFill>
              </a:rPr>
              <a:t>this requires :</a:t>
            </a:r>
          </a:p>
          <a:p>
            <a:pPr lvl="1"/>
            <a:r>
              <a:rPr lang="en-ZA" sz="2000" dirty="0" smtClean="0">
                <a:solidFill>
                  <a:schemeClr val="tx1"/>
                </a:solidFill>
              </a:rPr>
              <a:t>Improved </a:t>
            </a:r>
            <a:r>
              <a:rPr lang="en-ZA" sz="2000" dirty="0">
                <a:solidFill>
                  <a:schemeClr val="tx1"/>
                </a:solidFill>
              </a:rPr>
              <a:t>policy coherence and </a:t>
            </a:r>
            <a:r>
              <a:rPr lang="en-ZA" sz="2000" dirty="0" smtClean="0">
                <a:solidFill>
                  <a:schemeClr val="tx1"/>
                </a:solidFill>
              </a:rPr>
              <a:t>direction.</a:t>
            </a:r>
            <a:endParaRPr lang="en-ZA" sz="2000" dirty="0" smtClean="0">
              <a:solidFill>
                <a:schemeClr val="tx1"/>
              </a:solidFill>
            </a:endParaRPr>
          </a:p>
          <a:p>
            <a:pPr lvl="1"/>
            <a:r>
              <a:rPr lang="en-ZA" sz="2000" dirty="0">
                <a:solidFill>
                  <a:schemeClr val="tx1"/>
                </a:solidFill>
              </a:rPr>
              <a:t>Seamless and mutually reinforcing planning, monitoring and evaluation systems and practices that clearly spell out the outcomes and targets to be achieved, accountability for the achievement of the targets, rigorous monitoring of progress and evaluation of the </a:t>
            </a:r>
            <a:r>
              <a:rPr lang="en-ZA" sz="2000" dirty="0" smtClean="0">
                <a:solidFill>
                  <a:schemeClr val="tx1"/>
                </a:solidFill>
              </a:rPr>
              <a:t>impacts.</a:t>
            </a:r>
            <a:endParaRPr lang="en-ZA" sz="2000" dirty="0">
              <a:solidFill>
                <a:schemeClr val="tx1"/>
              </a:solidFill>
            </a:endParaRPr>
          </a:p>
          <a:p>
            <a:pPr lvl="1"/>
            <a:r>
              <a:rPr lang="en-ZA" sz="2000" dirty="0">
                <a:solidFill>
                  <a:schemeClr val="tx1"/>
                </a:solidFill>
              </a:rPr>
              <a:t>Effective mechanisms and an enabling environment for coordinated action, collaboration and partnering across departments and with agents outside of </a:t>
            </a:r>
            <a:r>
              <a:rPr lang="en-ZA" sz="2000" dirty="0" smtClean="0">
                <a:solidFill>
                  <a:schemeClr val="tx1"/>
                </a:solidFill>
              </a:rPr>
              <a:t>government.</a:t>
            </a:r>
            <a:endParaRPr lang="en-ZA" sz="2000" dirty="0" smtClean="0">
              <a:solidFill>
                <a:schemeClr val="tx1"/>
              </a:solidFill>
            </a:endParaRPr>
          </a:p>
          <a:p>
            <a:pPr>
              <a:buFont typeface="Wingdings" panose="05000000000000000000" pitchFamily="2" charset="2"/>
              <a:buChar char="§"/>
            </a:pPr>
            <a:r>
              <a:rPr lang="en-ZA" sz="2400" dirty="0">
                <a:solidFill>
                  <a:schemeClr val="tx1"/>
                </a:solidFill>
              </a:rPr>
              <a:t>The Annual </a:t>
            </a:r>
            <a:r>
              <a:rPr lang="en-ZA" sz="2400" dirty="0">
                <a:solidFill>
                  <a:schemeClr val="tx1"/>
                </a:solidFill>
              </a:rPr>
              <a:t>R</a:t>
            </a:r>
            <a:r>
              <a:rPr lang="en-ZA" sz="2400" dirty="0" smtClean="0">
                <a:solidFill>
                  <a:schemeClr val="tx1"/>
                </a:solidFill>
              </a:rPr>
              <a:t>eport  </a:t>
            </a:r>
            <a:r>
              <a:rPr lang="en-ZA" sz="2400" dirty="0">
                <a:solidFill>
                  <a:schemeClr val="tx1"/>
                </a:solidFill>
              </a:rPr>
              <a:t>covers the recommendations of the Portfolio Committee on </a:t>
            </a:r>
            <a:r>
              <a:rPr lang="en-ZA" sz="2400" dirty="0" smtClean="0">
                <a:solidFill>
                  <a:schemeClr val="tx1"/>
                </a:solidFill>
              </a:rPr>
              <a:t>the Budget Vote. Some of the recommendations are included in the key performance highlights while others are reported on under various programme performance.</a:t>
            </a:r>
            <a:endParaRPr lang="en-ZA" sz="24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4</a:t>
            </a:fld>
            <a:endParaRPr lang="en-ZA" dirty="0"/>
          </a:p>
        </p:txBody>
      </p:sp>
    </p:spTree>
    <p:extLst>
      <p:ext uri="{BB962C8B-B14F-4D97-AF65-F5344CB8AC3E}">
        <p14:creationId xmlns:p14="http://schemas.microsoft.com/office/powerpoint/2010/main" val="181443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728779"/>
          </a:xfrm>
        </p:spPr>
        <p:txBody>
          <a:bodyPr>
            <a:normAutofit/>
          </a:bodyPr>
          <a:lstStyle/>
          <a:p>
            <a:pPr algn="ctr"/>
            <a:r>
              <a:rPr lang="en-ZA" sz="2800" b="1" dirty="0">
                <a:solidFill>
                  <a:schemeClr val="tx1"/>
                </a:solidFill>
              </a:rPr>
              <a:t>Background 3</a:t>
            </a:r>
            <a:endParaRPr lang="en-ZA"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5440520"/>
              </p:ext>
            </p:extLst>
          </p:nvPr>
        </p:nvGraphicFramePr>
        <p:xfrm>
          <a:off x="352425" y="1628800"/>
          <a:ext cx="8728076" cy="4419600"/>
        </p:xfrm>
        <a:graphic>
          <a:graphicData uri="http://schemas.openxmlformats.org/drawingml/2006/table">
            <a:tbl>
              <a:tblPr firstRow="1" bandRow="1">
                <a:tableStyleId>{5C22544A-7EE6-4342-B048-85BDC9FD1C3A}</a:tableStyleId>
              </a:tblPr>
              <a:tblGrid>
                <a:gridCol w="2448967"/>
                <a:gridCol w="6279109"/>
              </a:tblGrid>
              <a:tr h="370840">
                <a:tc>
                  <a:txBody>
                    <a:bodyPr/>
                    <a:lstStyle/>
                    <a:p>
                      <a:r>
                        <a:rPr lang="en-ZA" sz="2000" dirty="0" smtClean="0">
                          <a:latin typeface="Calibri" panose="020F0502020204030204" pitchFamily="34" charset="0"/>
                        </a:rPr>
                        <a:t>Programme</a:t>
                      </a:r>
                      <a:endParaRPr lang="en-ZA" sz="2000" b="1" dirty="0">
                        <a:latin typeface="Calibri" panose="020F0502020204030204" pitchFamily="34" charset="0"/>
                      </a:endParaRPr>
                    </a:p>
                  </a:txBody>
                  <a:tcPr/>
                </a:tc>
                <a:tc>
                  <a:txBody>
                    <a:bodyPr/>
                    <a:lstStyle/>
                    <a:p>
                      <a:pPr marL="0" indent="0">
                        <a:buFont typeface="Arial" panose="020B0604020202020204" pitchFamily="34" charset="0"/>
                        <a:buNone/>
                      </a:pPr>
                      <a:r>
                        <a:rPr lang="en-ZA" sz="2000" baseline="0" dirty="0" smtClean="0">
                          <a:latin typeface="Calibri" panose="020F0502020204030204" pitchFamily="34" charset="0"/>
                        </a:rPr>
                        <a:t>Programme Goals </a:t>
                      </a:r>
                      <a:endParaRPr lang="en-ZA" sz="2000" b="1" baseline="0" dirty="0" smtClean="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latin typeface="Calibri" panose="020F0502020204030204" pitchFamily="34" charset="0"/>
                        </a:rPr>
                        <a:t>Programme</a:t>
                      </a:r>
                      <a:r>
                        <a:rPr lang="en-ZA" b="1" baseline="0" dirty="0" smtClean="0">
                          <a:latin typeface="Calibri" panose="020F0502020204030204" pitchFamily="34" charset="0"/>
                        </a:rPr>
                        <a:t> 1 : </a:t>
                      </a:r>
                      <a:r>
                        <a:rPr kumimoji="0" lang="en-ZA" b="1" kern="1200" dirty="0" smtClean="0">
                          <a:solidFill>
                            <a:schemeClr val="dk1"/>
                          </a:solidFill>
                          <a:latin typeface="Calibri" panose="020F0502020204030204" pitchFamily="34" charset="0"/>
                          <a:ea typeface="+mn-ea"/>
                          <a:cs typeface="+mn-cs"/>
                        </a:rPr>
                        <a:t>Administration</a:t>
                      </a:r>
                    </a:p>
                  </a:txBody>
                  <a:tcPr/>
                </a:tc>
                <a:tc>
                  <a:txBody>
                    <a:bodyPr/>
                    <a:lstStyle/>
                    <a:p>
                      <a:r>
                        <a:rPr lang="en-ZA" sz="1800" u="none" strike="noStrike" kern="1200" baseline="0" dirty="0" smtClean="0">
                          <a:latin typeface="Calibri" panose="020F0502020204030204" pitchFamily="34" charset="0"/>
                        </a:rPr>
                        <a:t>An efficient and effective department that complies with legislation, policy and good corporate governance principles</a:t>
                      </a:r>
                      <a:endParaRPr lang="en-ZA" b="1" baseline="0" dirty="0" smtClean="0">
                        <a:latin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latin typeface="Calibri" panose="020F0502020204030204" pitchFamily="34" charset="0"/>
                        </a:rPr>
                        <a:t>Programme 2 : </a:t>
                      </a:r>
                      <a:r>
                        <a:rPr kumimoji="0" lang="en-ZA" b="1" kern="1200" dirty="0" smtClean="0">
                          <a:solidFill>
                            <a:schemeClr val="dk1"/>
                          </a:solidFill>
                          <a:latin typeface="Calibri" panose="020F0502020204030204" pitchFamily="34" charset="0"/>
                          <a:ea typeface="+mn-ea"/>
                          <a:cs typeface="+mn-cs"/>
                        </a:rPr>
                        <a:t>Outcomes Monitoring and Evaluation</a:t>
                      </a:r>
                    </a:p>
                  </a:txBody>
                  <a:tcPr/>
                </a:tc>
                <a:tc>
                  <a:txBody>
                    <a:bodyPr/>
                    <a:lstStyle/>
                    <a:p>
                      <a:r>
                        <a:rPr lang="en-ZA" sz="1800" u="none" strike="noStrike" kern="1200" baseline="0" dirty="0" smtClean="0">
                          <a:latin typeface="Calibri" panose="020F0502020204030204" pitchFamily="34" charset="0"/>
                        </a:rPr>
                        <a:t>To advance the strategic and developmental agenda of government through monitoring, reporting and recommending</a:t>
                      </a:r>
                    </a:p>
                    <a:p>
                      <a:r>
                        <a:rPr lang="en-ZA" sz="1800" u="none" strike="noStrike" kern="1200" baseline="0" dirty="0" smtClean="0">
                          <a:latin typeface="Calibri" panose="020F0502020204030204" pitchFamily="34" charset="0"/>
                        </a:rPr>
                        <a:t>corrective measures on the implementation of the NDP and the MTSF targets and evaluating key government programmes</a:t>
                      </a:r>
                      <a:endParaRPr lang="en-ZA" dirty="0">
                        <a:latin typeface="Calibri" panose="020F0502020204030204" pitchFamily="34" charset="0"/>
                      </a:endParaRPr>
                    </a:p>
                  </a:txBody>
                  <a:tcPr/>
                </a:tc>
              </a:tr>
              <a:tr h="370840">
                <a:tc>
                  <a:txBody>
                    <a:bodyPr/>
                    <a:lstStyle/>
                    <a:p>
                      <a:r>
                        <a:rPr lang="en-ZA" b="1" dirty="0" smtClean="0">
                          <a:latin typeface="Calibri" panose="020F0502020204030204" pitchFamily="34" charset="0"/>
                        </a:rPr>
                        <a:t>Programme 3: </a:t>
                      </a:r>
                    </a:p>
                    <a:p>
                      <a:r>
                        <a:rPr lang="en-ZA" b="1" dirty="0" smtClean="0">
                          <a:latin typeface="Calibri" panose="020F0502020204030204" pitchFamily="34" charset="0"/>
                        </a:rPr>
                        <a:t>IPME</a:t>
                      </a:r>
                      <a:endParaRPr lang="en-ZA" b="1" dirty="0">
                        <a:latin typeface="Calibri" panose="020F0502020204030204" pitchFamily="34" charset="0"/>
                      </a:endParaRPr>
                    </a:p>
                  </a:txBody>
                  <a:tcPr/>
                </a:tc>
                <a:tc>
                  <a:txBody>
                    <a:bodyPr/>
                    <a:lstStyle/>
                    <a:p>
                      <a:r>
                        <a:rPr lang="en-ZA" sz="1800" u="none" strike="noStrike" kern="1200" baseline="0" dirty="0" smtClean="0">
                          <a:latin typeface="Calibri" panose="020F0502020204030204" pitchFamily="34" charset="0"/>
                        </a:rPr>
                        <a:t>To strengthen institutional performance through regular monitoring, evaluation and support</a:t>
                      </a:r>
                      <a:endParaRPr lang="en-ZA" dirty="0">
                        <a:latin typeface="Calibri" panose="020F0502020204030204" pitchFamily="34" charset="0"/>
                      </a:endParaRPr>
                    </a:p>
                  </a:txBody>
                  <a:tcPr/>
                </a:tc>
              </a:tr>
              <a:tr h="370840">
                <a:tc>
                  <a:txBody>
                    <a:bodyPr/>
                    <a:lstStyle/>
                    <a:p>
                      <a:r>
                        <a:rPr lang="en-ZA" b="1" dirty="0" smtClean="0">
                          <a:latin typeface="Calibri" panose="020F0502020204030204" pitchFamily="34" charset="0"/>
                        </a:rPr>
                        <a:t>Programme</a:t>
                      </a:r>
                      <a:r>
                        <a:rPr lang="en-ZA" b="1" baseline="0" dirty="0" smtClean="0">
                          <a:latin typeface="Calibri" panose="020F0502020204030204" pitchFamily="34" charset="0"/>
                        </a:rPr>
                        <a:t> 4:</a:t>
                      </a:r>
                    </a:p>
                    <a:p>
                      <a:r>
                        <a:rPr lang="en-ZA" b="1" baseline="0" dirty="0" smtClean="0">
                          <a:latin typeface="Calibri" panose="020F0502020204030204" pitchFamily="34" charset="0"/>
                        </a:rPr>
                        <a:t>Planning</a:t>
                      </a:r>
                      <a:endParaRPr lang="en-ZA" b="1" dirty="0">
                        <a:latin typeface="Calibri" panose="020F0502020204030204" pitchFamily="34" charset="0"/>
                      </a:endParaRPr>
                    </a:p>
                  </a:txBody>
                  <a:tcPr/>
                </a:tc>
                <a:tc>
                  <a:txBody>
                    <a:bodyPr/>
                    <a:lstStyle/>
                    <a:p>
                      <a:r>
                        <a:rPr lang="en-ZA" sz="1800" u="none" strike="noStrike" kern="1200" baseline="0" dirty="0" smtClean="0">
                          <a:latin typeface="Calibri" panose="020F0502020204030204" pitchFamily="34" charset="0"/>
                        </a:rPr>
                        <a:t>To facilitate integrated short, medium to long-term planning and policy coherence in support of the implementation of the National Development Plan and government programme</a:t>
                      </a:r>
                      <a:endParaRPr lang="en-ZA" dirty="0">
                        <a:latin typeface="Calibri" panose="020F0502020204030204" pitchFamily="34" charset="0"/>
                      </a:endParaRPr>
                    </a:p>
                  </a:txBody>
                  <a:tcPr/>
                </a:tc>
              </a:tr>
              <a:tr h="370840">
                <a:tc>
                  <a:txBody>
                    <a:bodyPr/>
                    <a:lstStyle/>
                    <a:p>
                      <a:r>
                        <a:rPr lang="en-ZA" b="1" dirty="0" smtClean="0">
                          <a:latin typeface="Calibri" panose="020F0502020204030204" pitchFamily="34" charset="0"/>
                        </a:rPr>
                        <a:t>Programme</a:t>
                      </a:r>
                      <a:r>
                        <a:rPr lang="en-ZA" b="1" baseline="0" dirty="0" smtClean="0">
                          <a:latin typeface="Calibri" panose="020F0502020204030204" pitchFamily="34" charset="0"/>
                        </a:rPr>
                        <a:t> 5 :</a:t>
                      </a:r>
                    </a:p>
                    <a:p>
                      <a:r>
                        <a:rPr lang="en-ZA" b="1" baseline="0" dirty="0" smtClean="0">
                          <a:latin typeface="Calibri" panose="020F0502020204030204" pitchFamily="34" charset="0"/>
                        </a:rPr>
                        <a:t>Youth</a:t>
                      </a:r>
                      <a:endParaRPr lang="en-ZA" b="1" dirty="0">
                        <a:latin typeface="Calibri" panose="020F0502020204030204" pitchFamily="34" charset="0"/>
                      </a:endParaRPr>
                    </a:p>
                  </a:txBody>
                  <a:tcPr/>
                </a:tc>
                <a:tc>
                  <a:txBody>
                    <a:bodyPr/>
                    <a:lstStyle/>
                    <a:p>
                      <a:r>
                        <a:rPr lang="en-ZA" sz="1800" u="none" strike="noStrike" kern="1200" baseline="0" dirty="0" smtClean="0">
                          <a:latin typeface="Calibri" panose="020F0502020204030204" pitchFamily="34" charset="0"/>
                        </a:rPr>
                        <a:t>To promote youth development and empowerment</a:t>
                      </a:r>
                      <a:endParaRPr lang="en-ZA" dirty="0">
                        <a:latin typeface="Calibri" panose="020F0502020204030204" pitchFamily="34" charset="0"/>
                      </a:endParaRPr>
                    </a:p>
                  </a:txBody>
                  <a:tcPr/>
                </a:tc>
              </a:tr>
            </a:tbl>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5</a:t>
            </a:fld>
            <a:endParaRPr lang="en-ZA" dirty="0"/>
          </a:p>
        </p:txBody>
      </p:sp>
      <p:sp>
        <p:nvSpPr>
          <p:cNvPr id="3" name="TextBox 2"/>
          <p:cNvSpPr txBox="1"/>
          <p:nvPr/>
        </p:nvSpPr>
        <p:spPr>
          <a:xfrm>
            <a:off x="539552" y="989531"/>
            <a:ext cx="82809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latin typeface="Calibri" panose="020F0502020204030204" pitchFamily="34" charset="0"/>
              </a:rPr>
              <a:t>The work of the DPME is organised according to the </a:t>
            </a:r>
            <a:r>
              <a:rPr lang="en-ZA" dirty="0" smtClean="0">
                <a:latin typeface="Calibri" panose="020F0502020204030204" pitchFamily="34" charset="0"/>
              </a:rPr>
              <a:t>following programmes: </a:t>
            </a:r>
            <a:endParaRPr lang="en-ZA" dirty="0">
              <a:latin typeface="Calibri" panose="020F0502020204030204" pitchFamily="34" charset="0"/>
            </a:endParaRPr>
          </a:p>
        </p:txBody>
      </p:sp>
    </p:spTree>
    <p:extLst>
      <p:ext uri="{BB962C8B-B14F-4D97-AF65-F5344CB8AC3E}">
        <p14:creationId xmlns:p14="http://schemas.microsoft.com/office/powerpoint/2010/main" val="294044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64904"/>
            <a:ext cx="8712968" cy="939784"/>
          </a:xfrm>
        </p:spPr>
        <p:txBody>
          <a:bodyPr>
            <a:normAutofit/>
          </a:bodyPr>
          <a:lstStyle/>
          <a:p>
            <a:r>
              <a:rPr lang="en-ZA" b="1" dirty="0" smtClean="0">
                <a:solidFill>
                  <a:schemeClr val="tx1"/>
                </a:solidFill>
              </a:rPr>
              <a:t>Key Performance highlights for 2015-16</a:t>
            </a:r>
            <a:endParaRPr lang="en-ZA" b="1"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6</a:t>
            </a:fld>
            <a:endParaRPr lang="en-ZA" dirty="0"/>
          </a:p>
        </p:txBody>
      </p:sp>
    </p:spTree>
    <p:extLst>
      <p:ext uri="{BB962C8B-B14F-4D97-AF65-F5344CB8AC3E}">
        <p14:creationId xmlns:p14="http://schemas.microsoft.com/office/powerpoint/2010/main" val="17960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728779"/>
          </a:xfrm>
        </p:spPr>
        <p:txBody>
          <a:bodyPr>
            <a:normAutofit/>
          </a:bodyPr>
          <a:lstStyle/>
          <a:p>
            <a:pPr algn="ctr"/>
            <a:r>
              <a:rPr lang="en-ZA" sz="2800" b="1" dirty="0" smtClean="0">
                <a:solidFill>
                  <a:schemeClr val="tx1"/>
                </a:solidFill>
              </a:rPr>
              <a:t>Key Performance Highlights </a:t>
            </a:r>
            <a:endParaRPr lang="en-ZA" sz="2800" b="1" dirty="0">
              <a:solidFill>
                <a:schemeClr val="tx1"/>
              </a:solidFill>
            </a:endParaRPr>
          </a:p>
        </p:txBody>
      </p:sp>
      <p:sp>
        <p:nvSpPr>
          <p:cNvPr id="3" name="Content Placeholder 2"/>
          <p:cNvSpPr>
            <a:spLocks noGrp="1"/>
          </p:cNvSpPr>
          <p:nvPr>
            <p:ph idx="1"/>
          </p:nvPr>
        </p:nvSpPr>
        <p:spPr>
          <a:xfrm>
            <a:off x="251520" y="980728"/>
            <a:ext cx="8726816" cy="5472608"/>
          </a:xfrm>
        </p:spPr>
        <p:txBody>
          <a:bodyPr>
            <a:noAutofit/>
          </a:bodyPr>
          <a:lstStyle/>
          <a:p>
            <a:pPr>
              <a:buFont typeface="Wingdings" panose="05000000000000000000" pitchFamily="2" charset="2"/>
              <a:buChar char="§"/>
            </a:pPr>
            <a:r>
              <a:rPr lang="en-ZA" sz="2100" dirty="0">
                <a:solidFill>
                  <a:schemeClr val="tx1"/>
                </a:solidFill>
              </a:rPr>
              <a:t>Obtained Clean Audit Opinion from Auditor General South Africa (AGSA</a:t>
            </a:r>
            <a:r>
              <a:rPr lang="en-ZA" sz="2100" dirty="0" smtClean="0">
                <a:solidFill>
                  <a:schemeClr val="tx1"/>
                </a:solidFill>
              </a:rPr>
              <a:t>) for the 4</a:t>
            </a:r>
            <a:r>
              <a:rPr lang="en-ZA" sz="2100" baseline="30000" dirty="0" smtClean="0">
                <a:solidFill>
                  <a:schemeClr val="tx1"/>
                </a:solidFill>
              </a:rPr>
              <a:t>th</a:t>
            </a:r>
            <a:r>
              <a:rPr lang="en-ZA" sz="2100" dirty="0" smtClean="0">
                <a:solidFill>
                  <a:schemeClr val="tx1"/>
                </a:solidFill>
              </a:rPr>
              <a:t> consecutive year.</a:t>
            </a:r>
            <a:endParaRPr lang="en-ZA" sz="2100" dirty="0">
              <a:solidFill>
                <a:schemeClr val="tx1"/>
              </a:solidFill>
            </a:endParaRPr>
          </a:p>
          <a:p>
            <a:pPr>
              <a:buFont typeface="Wingdings" panose="05000000000000000000" pitchFamily="2" charset="2"/>
              <a:buChar char="§"/>
            </a:pPr>
            <a:r>
              <a:rPr lang="en-ZA" sz="2100" dirty="0">
                <a:solidFill>
                  <a:schemeClr val="tx1"/>
                </a:solidFill>
              </a:rPr>
              <a:t>Spent 99.3% of its allocated </a:t>
            </a:r>
            <a:r>
              <a:rPr lang="en-ZA" sz="2100" dirty="0">
                <a:solidFill>
                  <a:schemeClr val="tx1"/>
                </a:solidFill>
              </a:rPr>
              <a:t>budget.</a:t>
            </a:r>
            <a:endParaRPr lang="en-ZA" sz="2100" dirty="0">
              <a:solidFill>
                <a:schemeClr val="tx1"/>
              </a:solidFill>
            </a:endParaRPr>
          </a:p>
          <a:p>
            <a:pPr>
              <a:buFont typeface="Wingdings" panose="05000000000000000000" pitchFamily="2" charset="2"/>
              <a:buChar char="§"/>
            </a:pPr>
            <a:r>
              <a:rPr lang="en-ZA" sz="2100" dirty="0">
                <a:solidFill>
                  <a:schemeClr val="tx1"/>
                </a:solidFill>
              </a:rPr>
              <a:t>Almost  80% of targets have been achieved (although some were completed out of the planned time frames).</a:t>
            </a:r>
          </a:p>
          <a:p>
            <a:pPr>
              <a:buFont typeface="Wingdings" panose="05000000000000000000" pitchFamily="2" charset="2"/>
              <a:buChar char="§"/>
            </a:pPr>
            <a:r>
              <a:rPr lang="en-ZA" sz="2100" dirty="0">
                <a:solidFill>
                  <a:schemeClr val="tx1"/>
                </a:solidFill>
              </a:rPr>
              <a:t>Some of the key highlights in key performance areas are as follows: </a:t>
            </a:r>
          </a:p>
          <a:p>
            <a:pPr lvl="1"/>
            <a:r>
              <a:rPr lang="en-ZA" sz="1800" dirty="0" smtClean="0">
                <a:solidFill>
                  <a:schemeClr val="tx1"/>
                </a:solidFill>
              </a:rPr>
              <a:t>Appointment </a:t>
            </a:r>
            <a:r>
              <a:rPr lang="en-ZA" sz="1800" dirty="0" smtClean="0">
                <a:solidFill>
                  <a:schemeClr val="tx1"/>
                </a:solidFill>
              </a:rPr>
              <a:t>of the New National Planning Commission (NPC) to support the implementation of the National Development Plan (NDP</a:t>
            </a:r>
            <a:r>
              <a:rPr lang="en-ZA" sz="1800" dirty="0" smtClean="0">
                <a:solidFill>
                  <a:schemeClr val="tx1"/>
                </a:solidFill>
              </a:rPr>
              <a:t>).</a:t>
            </a:r>
          </a:p>
          <a:p>
            <a:pPr lvl="1"/>
            <a:r>
              <a:rPr lang="en-ZA" sz="1800" dirty="0" smtClean="0">
                <a:solidFill>
                  <a:schemeClr val="tx1"/>
                </a:solidFill>
              </a:rPr>
              <a:t>Continued </a:t>
            </a:r>
            <a:r>
              <a:rPr lang="en-ZA" sz="1800" dirty="0">
                <a:solidFill>
                  <a:schemeClr val="tx1"/>
                </a:solidFill>
              </a:rPr>
              <a:t>to conduct research work to support implementation of the NDP For example, National </a:t>
            </a:r>
            <a:r>
              <a:rPr lang="en-ZA" sz="1800" dirty="0">
                <a:solidFill>
                  <a:schemeClr val="tx1"/>
                </a:solidFill>
              </a:rPr>
              <a:t>Income Dynamic Study (NIDS) </a:t>
            </a:r>
            <a:r>
              <a:rPr lang="en-ZA" sz="1800" dirty="0">
                <a:solidFill>
                  <a:schemeClr val="tx1"/>
                </a:solidFill>
              </a:rPr>
              <a:t>results </a:t>
            </a:r>
            <a:r>
              <a:rPr lang="en-ZA" sz="1800" dirty="0">
                <a:solidFill>
                  <a:schemeClr val="tx1"/>
                </a:solidFill>
              </a:rPr>
              <a:t>of the fourth survey </a:t>
            </a:r>
            <a:r>
              <a:rPr lang="en-ZA" sz="1800" dirty="0">
                <a:solidFill>
                  <a:schemeClr val="tx1"/>
                </a:solidFill>
              </a:rPr>
              <a:t>have been released in September 2016.</a:t>
            </a:r>
            <a:endParaRPr lang="en-ZA" sz="1800" dirty="0">
              <a:solidFill>
                <a:schemeClr val="tx1"/>
              </a:solidFill>
            </a:endParaRPr>
          </a:p>
          <a:p>
            <a:pPr lvl="1"/>
            <a:r>
              <a:rPr lang="en-ZA" sz="1800" dirty="0">
                <a:solidFill>
                  <a:schemeClr val="tx1"/>
                </a:solidFill>
              </a:rPr>
              <a:t>The </a:t>
            </a:r>
            <a:r>
              <a:rPr lang="en-ZA" sz="1800" dirty="0">
                <a:solidFill>
                  <a:schemeClr val="tx1"/>
                </a:solidFill>
              </a:rPr>
              <a:t>Operation Phakisa initiative which focuses government programmes towards results, is continuing to add value in our </a:t>
            </a:r>
            <a:r>
              <a:rPr lang="en-ZA" sz="1800" dirty="0">
                <a:solidFill>
                  <a:schemeClr val="tx1"/>
                </a:solidFill>
              </a:rPr>
              <a:t>planning and </a:t>
            </a:r>
            <a:r>
              <a:rPr lang="en-ZA" sz="1800" dirty="0">
                <a:solidFill>
                  <a:schemeClr val="tx1"/>
                </a:solidFill>
              </a:rPr>
              <a:t>monitoring approaches. Substantial progress is being made through the methodology in regard to South Africa’s ocean </a:t>
            </a:r>
            <a:r>
              <a:rPr lang="en-ZA" sz="1800" dirty="0">
                <a:solidFill>
                  <a:schemeClr val="tx1"/>
                </a:solidFill>
              </a:rPr>
              <a:t>economy, and </a:t>
            </a:r>
            <a:r>
              <a:rPr lang="en-ZA" sz="1800" dirty="0">
                <a:solidFill>
                  <a:schemeClr val="tx1"/>
                </a:solidFill>
              </a:rPr>
              <a:t>the Health, Education and Mining </a:t>
            </a:r>
            <a:r>
              <a:rPr lang="en-ZA" sz="1800" dirty="0">
                <a:solidFill>
                  <a:schemeClr val="tx1"/>
                </a:solidFill>
              </a:rPr>
              <a:t>sectors. The latest Phakisa on Agriculture, Land Reform and Rural Development was launched in September 2016.</a:t>
            </a:r>
          </a:p>
          <a:p>
            <a:endParaRPr lang="en-ZA" sz="20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7</a:t>
            </a:fld>
            <a:endParaRPr lang="en-ZA" dirty="0"/>
          </a:p>
        </p:txBody>
      </p:sp>
    </p:spTree>
    <p:extLst>
      <p:ext uri="{BB962C8B-B14F-4D97-AF65-F5344CB8AC3E}">
        <p14:creationId xmlns:p14="http://schemas.microsoft.com/office/powerpoint/2010/main" val="290905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2800" b="1" dirty="0" smtClean="0">
                <a:solidFill>
                  <a:schemeClr val="tx1"/>
                </a:solidFill>
              </a:rPr>
              <a:t>Key Performance </a:t>
            </a:r>
            <a:r>
              <a:rPr lang="en-ZA" sz="2800" b="1" dirty="0" smtClean="0">
                <a:solidFill>
                  <a:schemeClr val="tx1"/>
                </a:solidFill>
              </a:rPr>
              <a:t>Highlights (2) </a:t>
            </a:r>
            <a:endParaRPr lang="en-ZA" sz="2800" b="1" dirty="0">
              <a:solidFill>
                <a:schemeClr val="tx1"/>
              </a:solidFill>
            </a:endParaRPr>
          </a:p>
        </p:txBody>
      </p:sp>
      <p:sp>
        <p:nvSpPr>
          <p:cNvPr id="3" name="Content Placeholder 2"/>
          <p:cNvSpPr>
            <a:spLocks noGrp="1"/>
          </p:cNvSpPr>
          <p:nvPr>
            <p:ph idx="1"/>
          </p:nvPr>
        </p:nvSpPr>
        <p:spPr>
          <a:xfrm>
            <a:off x="251520" y="836712"/>
            <a:ext cx="8726816" cy="5760640"/>
          </a:xfrm>
        </p:spPr>
        <p:txBody>
          <a:bodyPr>
            <a:noAutofit/>
          </a:bodyPr>
          <a:lstStyle/>
          <a:p>
            <a:pPr>
              <a:buFont typeface="Wingdings" panose="05000000000000000000" pitchFamily="2" charset="2"/>
              <a:buChar char="§"/>
            </a:pPr>
            <a:r>
              <a:rPr lang="en-ZA" sz="1800" dirty="0">
                <a:solidFill>
                  <a:schemeClr val="tx1"/>
                </a:solidFill>
              </a:rPr>
              <a:t>DPME assessed all national and provincial Strategic and Annual Performance Plans and provided guidance regarding alignment with the NDP and the MTSF  as well as budget alignment with the priorities.</a:t>
            </a:r>
          </a:p>
          <a:p>
            <a:pPr>
              <a:buFont typeface="Wingdings" panose="05000000000000000000" pitchFamily="2" charset="2"/>
              <a:buChar char="§"/>
            </a:pPr>
            <a:r>
              <a:rPr lang="en-ZA" sz="1800" dirty="0" smtClean="0">
                <a:solidFill>
                  <a:schemeClr val="tx1"/>
                </a:solidFill>
              </a:rPr>
              <a:t>Produced POA  quarterly monitoring reports on the MTSF to inform Cabinet on progress and challenges on implementing government priorities.</a:t>
            </a:r>
          </a:p>
          <a:p>
            <a:pPr>
              <a:buFont typeface="Wingdings" panose="05000000000000000000" pitchFamily="2" charset="2"/>
              <a:buChar char="§"/>
            </a:pPr>
            <a:r>
              <a:rPr lang="en-ZA" sz="1800" dirty="0">
                <a:solidFill>
                  <a:schemeClr val="tx1"/>
                </a:solidFill>
              </a:rPr>
              <a:t>S</a:t>
            </a:r>
            <a:r>
              <a:rPr lang="en-ZA" sz="1800" dirty="0" smtClean="0">
                <a:solidFill>
                  <a:schemeClr val="tx1"/>
                </a:solidFill>
              </a:rPr>
              <a:t>upported </a:t>
            </a:r>
            <a:r>
              <a:rPr lang="en-ZA" sz="1800" dirty="0">
                <a:solidFill>
                  <a:schemeClr val="tx1"/>
                </a:solidFill>
              </a:rPr>
              <a:t>four provincial departments to develop provincial evaluation plans. </a:t>
            </a:r>
            <a:r>
              <a:rPr lang="en-ZA" sz="1800" dirty="0">
                <a:solidFill>
                  <a:schemeClr val="tx1"/>
                </a:solidFill>
              </a:rPr>
              <a:t>Six evaluation reports were produced and eight evaluation improvement plans were developed with the aim of improving programme performance during the 2015/16 financial </a:t>
            </a:r>
            <a:r>
              <a:rPr lang="en-ZA" sz="1800" dirty="0">
                <a:solidFill>
                  <a:schemeClr val="tx1"/>
                </a:solidFill>
              </a:rPr>
              <a:t>year.</a:t>
            </a:r>
            <a:endParaRPr lang="en-ZA" sz="1800" dirty="0">
              <a:solidFill>
                <a:schemeClr val="tx1"/>
              </a:solidFill>
            </a:endParaRPr>
          </a:p>
          <a:p>
            <a:pPr>
              <a:buFont typeface="Wingdings" panose="05000000000000000000" pitchFamily="2" charset="2"/>
              <a:buChar char="§"/>
            </a:pPr>
            <a:r>
              <a:rPr lang="en-ZA" sz="1800" dirty="0">
                <a:solidFill>
                  <a:schemeClr val="tx1"/>
                </a:solidFill>
              </a:rPr>
              <a:t>97 </a:t>
            </a:r>
            <a:r>
              <a:rPr lang="en-ZA" sz="1800" dirty="0">
                <a:solidFill>
                  <a:schemeClr val="tx1"/>
                </a:solidFill>
              </a:rPr>
              <a:t>new facilities were monitored through the </a:t>
            </a:r>
            <a:r>
              <a:rPr lang="en-ZA" sz="1800" dirty="0">
                <a:solidFill>
                  <a:schemeClr val="tx1"/>
                </a:solidFill>
              </a:rPr>
              <a:t>Frontline Service  Delivery Monitoring Programme (FSDM).</a:t>
            </a:r>
            <a:endParaRPr lang="en-ZA" sz="1800" dirty="0">
              <a:solidFill>
                <a:schemeClr val="tx1"/>
              </a:solidFill>
            </a:endParaRPr>
          </a:p>
          <a:p>
            <a:pPr>
              <a:buFont typeface="Wingdings" panose="05000000000000000000" pitchFamily="2" charset="2"/>
              <a:buChar char="§"/>
            </a:pPr>
            <a:r>
              <a:rPr lang="en-ZA" sz="1800" dirty="0">
                <a:solidFill>
                  <a:schemeClr val="tx1"/>
                </a:solidFill>
              </a:rPr>
              <a:t>The Local Government Management Improvement Model (LGMIM) </a:t>
            </a:r>
            <a:r>
              <a:rPr lang="en-ZA" sz="1800" dirty="0">
                <a:solidFill>
                  <a:schemeClr val="tx1"/>
                </a:solidFill>
              </a:rPr>
              <a:t>programme has enrolled 30 municipalities across six provinces in the past financial year. Similarly, MPAT secured 100% participation (155 national and provincial departments) on the assessment of management </a:t>
            </a:r>
            <a:r>
              <a:rPr lang="en-ZA" sz="1800" dirty="0">
                <a:solidFill>
                  <a:schemeClr val="tx1"/>
                </a:solidFill>
              </a:rPr>
              <a:t>practices.</a:t>
            </a:r>
            <a:endParaRPr lang="en-ZA" sz="1800" dirty="0">
              <a:solidFill>
                <a:schemeClr val="tx1"/>
              </a:solidFill>
            </a:endParaRPr>
          </a:p>
          <a:p>
            <a:pPr>
              <a:buFont typeface="Wingdings" panose="05000000000000000000" pitchFamily="2" charset="2"/>
              <a:buChar char="§"/>
            </a:pPr>
            <a:r>
              <a:rPr lang="en-ZA" sz="1800" dirty="0">
                <a:solidFill>
                  <a:schemeClr val="tx1"/>
                </a:solidFill>
              </a:rPr>
              <a:t>President </a:t>
            </a:r>
            <a:r>
              <a:rPr lang="en-ZA" sz="1800" dirty="0">
                <a:solidFill>
                  <a:schemeClr val="tx1"/>
                </a:solidFill>
              </a:rPr>
              <a:t>established the Presidential Working Group on Youth comprising of Deputy Ministers to monitor and drive the implementation of the </a:t>
            </a:r>
            <a:r>
              <a:rPr lang="en-ZA" sz="1800" dirty="0">
                <a:solidFill>
                  <a:schemeClr val="tx1"/>
                </a:solidFill>
              </a:rPr>
              <a:t>National Youth Policy  2020. </a:t>
            </a:r>
            <a:r>
              <a:rPr lang="en-ZA" sz="1800" dirty="0">
                <a:solidFill>
                  <a:schemeClr val="tx1"/>
                </a:solidFill>
              </a:rPr>
              <a:t>Work </a:t>
            </a:r>
            <a:r>
              <a:rPr lang="en-ZA" sz="1800" dirty="0">
                <a:solidFill>
                  <a:schemeClr val="tx1"/>
                </a:solidFill>
              </a:rPr>
              <a:t>streams, comprising of business, civil society, and government departments were set up in each of the five priority areas to monitor NYP </a:t>
            </a:r>
            <a:r>
              <a:rPr lang="en-ZA" sz="1800" dirty="0">
                <a:solidFill>
                  <a:schemeClr val="tx1"/>
                </a:solidFill>
              </a:rPr>
              <a:t>2020</a:t>
            </a:r>
            <a:r>
              <a:rPr lang="en-ZA" sz="1800" dirty="0" smtClean="0">
                <a:solidFill>
                  <a:schemeClr val="tx1"/>
                </a:solidFill>
              </a:rPr>
              <a:t>.</a:t>
            </a:r>
          </a:p>
          <a:p>
            <a:pPr>
              <a:buFont typeface="Wingdings" panose="05000000000000000000" pitchFamily="2" charset="2"/>
              <a:buChar char="§"/>
            </a:pPr>
            <a:endParaRPr lang="en-ZA" sz="1800" dirty="0" smtClean="0">
              <a:solidFill>
                <a:schemeClr val="tx1"/>
              </a:solidFill>
            </a:endParaRPr>
          </a:p>
          <a:p>
            <a:pPr>
              <a:buFont typeface="Wingdings" panose="05000000000000000000" pitchFamily="2" charset="2"/>
              <a:buChar char="§"/>
            </a:pPr>
            <a:endParaRPr lang="en-ZA" sz="1800" dirty="0">
              <a:solidFill>
                <a:schemeClr val="tx1"/>
              </a:solidFill>
            </a:endParaRPr>
          </a:p>
          <a:p>
            <a:pPr lvl="1"/>
            <a:endParaRPr lang="en-ZA" sz="2000" dirty="0">
              <a:solidFill>
                <a:schemeClr val="tx1"/>
              </a:solidFill>
            </a:endParaRPr>
          </a:p>
          <a:p>
            <a:endParaRPr lang="en-ZA" sz="20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8</a:t>
            </a:fld>
            <a:endParaRPr lang="en-ZA" dirty="0"/>
          </a:p>
        </p:txBody>
      </p:sp>
    </p:spTree>
    <p:extLst>
      <p:ext uri="{BB962C8B-B14F-4D97-AF65-F5344CB8AC3E}">
        <p14:creationId xmlns:p14="http://schemas.microsoft.com/office/powerpoint/2010/main" val="133492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buNone/>
            </a:pPr>
            <a:endParaRPr lang="en-ZA" dirty="0" smtClean="0"/>
          </a:p>
          <a:p>
            <a:pPr marL="82296" indent="0">
              <a:buNone/>
            </a:pPr>
            <a:endParaRPr lang="en-ZA" dirty="0"/>
          </a:p>
          <a:p>
            <a:pPr marL="82296" indent="0" algn="ctr">
              <a:spcBef>
                <a:spcPct val="0"/>
              </a:spcBef>
              <a:buNone/>
            </a:pPr>
            <a:r>
              <a:rPr lang="en-ZA" sz="4000" b="1" dirty="0" smtClean="0">
                <a:solidFill>
                  <a:schemeClr val="tx1"/>
                </a:solidFill>
                <a:effectLst>
                  <a:outerShdw blurRad="50000" dist="30000" dir="5400000" algn="tl" rotWithShape="0">
                    <a:srgbClr val="000000">
                      <a:alpha val="30000"/>
                    </a:srgbClr>
                  </a:outerShdw>
                </a:effectLst>
                <a:ea typeface="+mj-ea"/>
                <a:cs typeface="+mj-cs"/>
              </a:rPr>
              <a:t>Current and Future Strategic </a:t>
            </a:r>
            <a:r>
              <a:rPr lang="en-ZA" sz="4000" b="1" dirty="0">
                <a:solidFill>
                  <a:schemeClr val="tx1"/>
                </a:solidFill>
                <a:effectLst>
                  <a:outerShdw blurRad="50000" dist="30000" dir="5400000" algn="tl" rotWithShape="0">
                    <a:srgbClr val="000000">
                      <a:alpha val="30000"/>
                    </a:srgbClr>
                  </a:outerShdw>
                </a:effectLst>
                <a:ea typeface="+mj-ea"/>
                <a:cs typeface="+mj-cs"/>
              </a:rPr>
              <a:t>Focus Areas  </a:t>
            </a:r>
            <a:endParaRPr lang="en-ZA" sz="4000" b="1" dirty="0">
              <a:solidFill>
                <a:schemeClr val="tx1"/>
              </a:solidFill>
              <a:effectLst>
                <a:outerShdw blurRad="50000" dist="30000" dir="5400000" algn="tl" rotWithShape="0">
                  <a:srgbClr val="000000">
                    <a:alpha val="30000"/>
                  </a:srgbClr>
                </a:outerShdw>
              </a:effectLst>
              <a:ea typeface="+mj-ea"/>
              <a:cs typeface="+mj-cs"/>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9</a:t>
            </a:fld>
            <a:endParaRPr lang="en-ZA" dirty="0"/>
          </a:p>
        </p:txBody>
      </p:sp>
    </p:spTree>
    <p:extLst>
      <p:ext uri="{BB962C8B-B14F-4D97-AF65-F5344CB8AC3E}">
        <p14:creationId xmlns:p14="http://schemas.microsoft.com/office/powerpoint/2010/main" val="839191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01C80929617446A548DA57D3E39F5E" ma:contentTypeVersion="0" ma:contentTypeDescription="Create a new document." ma:contentTypeScope="" ma:versionID="87735470b9e028ab23c4679e0267b3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854AD0-DEE9-45B4-97A4-679DB28FE934}">
  <ds:schemaRefs>
    <ds:schemaRef ds:uri="http://schemas.microsoft.com/sharepoint/v3/contenttype/forms"/>
  </ds:schemaRefs>
</ds:datastoreItem>
</file>

<file path=customXml/itemProps2.xml><?xml version="1.0" encoding="utf-8"?>
<ds:datastoreItem xmlns:ds="http://schemas.openxmlformats.org/officeDocument/2006/customXml" ds:itemID="{21E66AE6-1E5E-4E9D-B31B-C84A8421B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19AE035-295B-4AE2-AA30-D5C56F42F0CF}">
  <ds:schemaRef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2685</TotalTime>
  <Words>3229</Words>
  <Application>Microsoft Office PowerPoint</Application>
  <PresentationFormat>On-screen Show (4:3)</PresentationFormat>
  <Paragraphs>481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Solstice</vt:lpstr>
      <vt:lpstr>PowerPoint Presentation</vt:lpstr>
      <vt:lpstr> Outline of the Presentation</vt:lpstr>
      <vt:lpstr> Background </vt:lpstr>
      <vt:lpstr>Background (2)</vt:lpstr>
      <vt:lpstr>Background 3</vt:lpstr>
      <vt:lpstr>Key Performance highlights for 2015-16</vt:lpstr>
      <vt:lpstr>Key Performance Highlights </vt:lpstr>
      <vt:lpstr>Key Performance Highlights (2) </vt:lpstr>
      <vt:lpstr>PowerPoint Presentation</vt:lpstr>
      <vt:lpstr>Strategy review process</vt:lpstr>
      <vt:lpstr>Weaknesses identified in the Strategy review process</vt:lpstr>
      <vt:lpstr>Responding to the challenges</vt:lpstr>
      <vt:lpstr>HIGHLIGHTS OF PERFORMANCE PER PROGRAMME  PROGRAMME 01: ADMINISTRATION</vt:lpstr>
      <vt:lpstr>PROG. 1: Summary of Performance</vt:lpstr>
      <vt:lpstr>Prog. 1: Narrative on Performance</vt:lpstr>
      <vt:lpstr>PERFORMANCE INFORMATION  PROGRAMME 02:  Outcomes Monitoring and Evaluation (OME)</vt:lpstr>
      <vt:lpstr>Prog. 2: Summary of Performance</vt:lpstr>
      <vt:lpstr>Prog. 2: Narrative on Performance</vt:lpstr>
      <vt:lpstr>PERFORMANCE INFORMATION  PROGRAMME 03: Institutional Performance Monitoring and Evaluation (IPM&amp;E)</vt:lpstr>
      <vt:lpstr>Prog. 3: Summary Of Performance</vt:lpstr>
      <vt:lpstr>Prog. 3: Narrative on Performance</vt:lpstr>
      <vt:lpstr>PERFORMANCE INFORMATION  PROGRAMME 04: NATIONAL PLANNING </vt:lpstr>
      <vt:lpstr>PowerPoint Presentation</vt:lpstr>
      <vt:lpstr>Prog. 4: Narrative on Performance</vt:lpstr>
      <vt:lpstr>PERFORMANCE INFORMATION  PROGRAMME 05: NATIONAL YOUTH DEVELOMENT PROGRAMME (NYDA)</vt:lpstr>
      <vt:lpstr>PowerPoint Presentation</vt:lpstr>
      <vt:lpstr>Prog. 4: Narrative on Performance</vt:lpstr>
      <vt:lpstr>Human Resource  Performance for 2015-16</vt:lpstr>
      <vt:lpstr>Key highlights on HR</vt:lpstr>
      <vt:lpstr>HR Challenges</vt:lpstr>
      <vt:lpstr>Financial Performance for 2015-16</vt:lpstr>
      <vt:lpstr>2015/16 Financial Performance</vt:lpstr>
      <vt:lpstr>2015/16 Financial Performance (2)</vt:lpstr>
      <vt:lpstr>2015/16 Financial Performance (3)</vt:lpstr>
      <vt:lpstr>2015/16 Financial Performance (4)</vt:lpstr>
      <vt:lpstr>2015/16 Financial Performance(5)</vt:lpstr>
      <vt:lpstr>2016/17 Adjustments budget</vt:lpstr>
      <vt:lpstr>Conclusion</vt:lpstr>
      <vt:lpstr>PowerPoint Presentation</vt:lpstr>
    </vt:vector>
  </TitlesOfParts>
  <Company>SA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Pieter Pretorius</dc:creator>
  <cp:lastModifiedBy>Clement Madale</cp:lastModifiedBy>
  <cp:revision>263</cp:revision>
  <cp:lastPrinted>2016-10-12T09:58:41Z</cp:lastPrinted>
  <dcterms:created xsi:type="dcterms:W3CDTF">2010-04-21T14:27:00Z</dcterms:created>
  <dcterms:modified xsi:type="dcterms:W3CDTF">2016-10-12T11:46:02Z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0x0101005301C80929617446A548DA57D3E39F5E</vt:lpwstr>
  </property>
</Properties>
</file>