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370" r:id="rId3"/>
    <p:sldId id="362" r:id="rId4"/>
    <p:sldId id="379" r:id="rId5"/>
    <p:sldId id="380" r:id="rId6"/>
    <p:sldId id="361" r:id="rId7"/>
    <p:sldId id="360" r:id="rId8"/>
    <p:sldId id="359" r:id="rId9"/>
    <p:sldId id="358" r:id="rId10"/>
    <p:sldId id="364" r:id="rId11"/>
    <p:sldId id="365" r:id="rId12"/>
    <p:sldId id="357" r:id="rId13"/>
    <p:sldId id="356" r:id="rId14"/>
    <p:sldId id="381" r:id="rId15"/>
    <p:sldId id="367" r:id="rId16"/>
    <p:sldId id="366" r:id="rId17"/>
    <p:sldId id="371" r:id="rId18"/>
    <p:sldId id="368" r:id="rId19"/>
    <p:sldId id="373" r:id="rId20"/>
    <p:sldId id="374" r:id="rId21"/>
    <p:sldId id="372" r:id="rId22"/>
    <p:sldId id="355" r:id="rId23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5" y="2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/>
          <a:lstStyle>
            <a:lvl1pPr algn="r">
              <a:defRPr sz="1200"/>
            </a:lvl1pPr>
          </a:lstStyle>
          <a:p>
            <a:fld id="{1C8CB3C8-3F31-4EEF-9D94-73C4487BAC2B}" type="datetimeFigureOut">
              <a:rPr lang="en-ZA" smtClean="0"/>
              <a:pPr/>
              <a:t>2016/10/13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72250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5" y="9172250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 anchor="b"/>
          <a:lstStyle>
            <a:lvl1pPr algn="r">
              <a:defRPr sz="1200"/>
            </a:lvl1pPr>
          </a:lstStyle>
          <a:p>
            <a:fld id="{BC724B60-DEFF-4ABF-BDB2-E510FE5AC28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1552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5" y="2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/>
          <a:lstStyle>
            <a:lvl1pPr algn="r">
              <a:defRPr sz="1200"/>
            </a:lvl1pPr>
          </a:lstStyle>
          <a:p>
            <a:fld id="{745E369D-FEA5-453F-8E82-16C70BAC0126}" type="datetimeFigureOut">
              <a:rPr lang="en-ZA" smtClean="0"/>
              <a:pPr/>
              <a:t>2016/10/13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2917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8" tIns="46359" rIns="92718" bIns="4635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2"/>
            <a:ext cx="5501640" cy="4345544"/>
          </a:xfrm>
          <a:prstGeom prst="rect">
            <a:avLst/>
          </a:prstGeom>
        </p:spPr>
        <p:txBody>
          <a:bodyPr vert="horz" lIns="92718" tIns="46359" rIns="92718" bIns="463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72250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5" y="9172250"/>
            <a:ext cx="2980055" cy="482837"/>
          </a:xfrm>
          <a:prstGeom prst="rect">
            <a:avLst/>
          </a:prstGeom>
        </p:spPr>
        <p:txBody>
          <a:bodyPr vert="horz" lIns="92718" tIns="46359" rIns="92718" bIns="46359" rtlCol="0" anchor="b"/>
          <a:lstStyle>
            <a:lvl1pPr algn="r">
              <a:defRPr sz="1200"/>
            </a:lvl1pPr>
          </a:lstStyle>
          <a:p>
            <a:fld id="{6EEF9D21-AE6B-4452-AF4D-E0A87732F15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4085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5B94-D334-8047-9084-04FA310CE3F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2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ZA" sz="3600" b="1" dirty="0" smtClean="0"/>
          </a:p>
          <a:p>
            <a:pPr marL="0" indent="0">
              <a:buFont typeface="Arial" pitchFamily="34" charset="0"/>
              <a:buNone/>
            </a:pPr>
            <a:endParaRPr lang="en-ZA" sz="3600" b="1" dirty="0"/>
          </a:p>
          <a:p>
            <a:pPr marL="0" indent="0" algn="ctr">
              <a:buFont typeface="Arial" pitchFamily="34" charset="0"/>
              <a:buNone/>
            </a:pPr>
            <a:r>
              <a:rPr lang="en-ZA" sz="3600" b="1" dirty="0" smtClean="0"/>
              <a:t>Presentation to Portfolio Committee on Sport and Recreation </a:t>
            </a:r>
          </a:p>
          <a:p>
            <a:pPr marL="0" indent="0" algn="ctr">
              <a:buFont typeface="Arial" pitchFamily="34" charset="0"/>
              <a:buNone/>
            </a:pPr>
            <a:endParaRPr lang="en-ZA" sz="3600" b="1" dirty="0"/>
          </a:p>
          <a:p>
            <a:pPr marL="0" indent="0" algn="ctr">
              <a:buFont typeface="Arial" pitchFamily="34" charset="0"/>
              <a:buNone/>
            </a:pPr>
            <a:r>
              <a:rPr lang="en-ZA" sz="3600" b="1" dirty="0" smtClean="0"/>
              <a:t>12 October 2016 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1781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885780"/>
          </a:xfrm>
        </p:spPr>
        <p:txBody>
          <a:bodyPr/>
          <a:lstStyle/>
          <a:p>
            <a:r>
              <a:rPr lang="en-ZA" b="1" dirty="0" smtClean="0"/>
              <a:t>Games Village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 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448272" cy="375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88906"/>
            <a:ext cx="3071383" cy="27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430" y="980728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481" y="4065061"/>
            <a:ext cx="3203848" cy="274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885780"/>
          </a:xfrm>
        </p:spPr>
        <p:txBody>
          <a:bodyPr/>
          <a:lstStyle/>
          <a:p>
            <a:r>
              <a:rPr lang="en-ZA" b="1" dirty="0" smtClean="0"/>
              <a:t>Games Village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 smtClean="0"/>
              <a:t> 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00400" cy="28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3495"/>
            <a:ext cx="3528392" cy="29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491" y="4258787"/>
            <a:ext cx="4102836" cy="24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5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Team SA Performances</a:t>
            </a:r>
          </a:p>
          <a:p>
            <a:r>
              <a:rPr lang="en-ZA" dirty="0" smtClean="0"/>
              <a:t>Performance objective – 10 medals</a:t>
            </a:r>
          </a:p>
          <a:p>
            <a:r>
              <a:rPr lang="en-ZA" dirty="0" smtClean="0"/>
              <a:t>Medals achieved – 10  </a:t>
            </a:r>
          </a:p>
          <a:p>
            <a:pPr lvl="1"/>
            <a:r>
              <a:rPr lang="en-ZA" dirty="0" smtClean="0"/>
              <a:t>Athletics – 4 </a:t>
            </a:r>
          </a:p>
          <a:p>
            <a:pPr lvl="1"/>
            <a:r>
              <a:rPr lang="en-ZA" dirty="0" smtClean="0"/>
              <a:t>Rowing – 1</a:t>
            </a:r>
          </a:p>
          <a:p>
            <a:pPr lvl="1"/>
            <a:r>
              <a:rPr lang="en-ZA" dirty="0" smtClean="0"/>
              <a:t>Swimming – 3 </a:t>
            </a:r>
          </a:p>
          <a:p>
            <a:pPr lvl="1"/>
            <a:r>
              <a:rPr lang="en-ZA" dirty="0" smtClean="0"/>
              <a:t>Rugby 7’s – 1	</a:t>
            </a:r>
          </a:p>
          <a:p>
            <a:pPr lvl="1"/>
            <a:r>
              <a:rPr lang="en-ZA" dirty="0" smtClean="0"/>
              <a:t>Triathlon – 1 </a:t>
            </a:r>
          </a:p>
          <a:p>
            <a:pPr marL="400050" lvl="1" indent="0">
              <a:buFont typeface="Arial" pitchFamily="34" charset="0"/>
              <a:buNone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71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Team SA Performances – Olympics </a:t>
            </a:r>
          </a:p>
          <a:p>
            <a:pPr marL="0" indent="0">
              <a:buFont typeface="Arial" pitchFamily="34" charset="0"/>
              <a:buNone/>
            </a:pPr>
            <a:endParaRPr lang="en-ZA" sz="3600" b="1" dirty="0" smtClean="0"/>
          </a:p>
          <a:p>
            <a:pPr marL="0" indent="0">
              <a:buFont typeface="Arial" pitchFamily="34" charset="0"/>
              <a:buNone/>
            </a:pPr>
            <a:endParaRPr lang="en-ZA" b="1" dirty="0" smtClean="0"/>
          </a:p>
          <a:p>
            <a:pPr marL="400050" lvl="1" indent="0">
              <a:buFont typeface="Arial" pitchFamily="34" charset="0"/>
              <a:buNone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48" y="2438400"/>
            <a:ext cx="763284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4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Team SA Performances – Paralympics </a:t>
            </a:r>
          </a:p>
          <a:p>
            <a:pPr marL="0" indent="0">
              <a:buFont typeface="Arial" pitchFamily="34" charset="0"/>
              <a:buNone/>
            </a:pPr>
            <a:endParaRPr lang="en-ZA" sz="3600" b="1" dirty="0" smtClean="0"/>
          </a:p>
          <a:p>
            <a:pPr marL="0" indent="0">
              <a:buFont typeface="Arial" pitchFamily="34" charset="0"/>
              <a:buNone/>
            </a:pPr>
            <a:endParaRPr lang="en-ZA" b="1" dirty="0" smtClean="0"/>
          </a:p>
          <a:p>
            <a:pPr marL="400050" lvl="1" indent="0">
              <a:buFont typeface="Arial" pitchFamily="34" charset="0"/>
              <a:buNone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381626"/>
              </p:ext>
            </p:extLst>
          </p:nvPr>
        </p:nvGraphicFramePr>
        <p:xfrm>
          <a:off x="1066800" y="2438407"/>
          <a:ext cx="6705599" cy="3886192"/>
        </p:xfrm>
        <a:graphic>
          <a:graphicData uri="http://schemas.openxmlformats.org/drawingml/2006/table">
            <a:tbl>
              <a:tblPr firstRow="1" firstCol="1" bandRow="1"/>
              <a:tblGrid>
                <a:gridCol w="1671506"/>
                <a:gridCol w="1724836"/>
                <a:gridCol w="1890736"/>
                <a:gridCol w="1418521"/>
              </a:tblGrid>
              <a:tr h="24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Sport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Athletes Name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Discipline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288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ATHLETICS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Hilton </a:t>
                      </a:r>
                      <a:r>
                        <a:rPr lang="en-ZA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Langenhoven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T12 Long Jump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Charl du Toit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T37 100m and 400m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x 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Reinhardt Hamman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F38 Javelin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Dyan Buis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T38 400M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SWIMMING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Kevin Paul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SB9 100m Breaststroke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CYCLING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Ernst van Dyk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H5 Road Race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88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ATHLETICS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Hilton Langenhoven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T12 200M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Silver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Ilse Hayes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T13 100m and 400m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x Silver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Anrune Liebenberg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T47 400M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Silver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Ntando  Mahlangu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T42 200m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Silver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Jonathan Ntutu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T12 100m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Silver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288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ATHLETICS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Fanie van der Merwe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T37 100m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Bronze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Zanele Situ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F54 Javelin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Bronze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Tyrone Pillay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F42 Shot Put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Bronze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Dyan Buis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F38 Long Jump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Bronze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3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3458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3917" y="1410024"/>
            <a:ext cx="82296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>
                <a:latin typeface="Calibri" pitchFamily="34" charset="0"/>
              </a:rPr>
              <a:t>Medal Incentives from SASCOC </a:t>
            </a:r>
          </a:p>
          <a:p>
            <a:pPr marL="0" indent="0">
              <a:buFont typeface="Arial" pitchFamily="34" charset="0"/>
              <a:buNone/>
            </a:pPr>
            <a:r>
              <a:rPr lang="en-ZA" sz="2400" dirty="0" smtClean="0">
                <a:latin typeface="Calibri" pitchFamily="34" charset="0"/>
              </a:rPr>
              <a:t>				</a:t>
            </a:r>
            <a:r>
              <a:rPr lang="en-ZA" sz="2400" b="1" u="sng" dirty="0" smtClean="0">
                <a:latin typeface="Calibri" pitchFamily="34" charset="0"/>
              </a:rPr>
              <a:t>Athlete</a:t>
            </a:r>
            <a:r>
              <a:rPr lang="en-ZA" sz="2400" b="1" dirty="0" smtClean="0">
                <a:latin typeface="Calibri" pitchFamily="34" charset="0"/>
              </a:rPr>
              <a:t>	</a:t>
            </a:r>
            <a:r>
              <a:rPr lang="en-ZA" sz="2400" b="1" u="sng" dirty="0" smtClean="0">
                <a:latin typeface="Calibri" pitchFamily="34" charset="0"/>
              </a:rPr>
              <a:t>Coach</a:t>
            </a:r>
            <a:endParaRPr lang="en-GB" sz="2400" b="1" u="sng" dirty="0" smtClean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ZA" sz="2400" dirty="0" smtClean="0">
                <a:latin typeface="Calibri" pitchFamily="34" charset="0"/>
              </a:rPr>
              <a:t>Gold:		R500 000	R400 000	R100 000</a:t>
            </a:r>
            <a:endParaRPr lang="en-GB" sz="2400" dirty="0" smtClean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ZA" sz="2400" dirty="0" smtClean="0">
                <a:latin typeface="Calibri" pitchFamily="34" charset="0"/>
              </a:rPr>
              <a:t>Silver:		R250 000	R200 000	R  50 000</a:t>
            </a:r>
            <a:endParaRPr lang="en-GB" sz="2400" dirty="0" smtClean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ZA" sz="2400" dirty="0" smtClean="0">
                <a:latin typeface="Calibri" pitchFamily="34" charset="0"/>
              </a:rPr>
              <a:t>Bronze:	R100 000	R 80 000	R  20 000</a:t>
            </a:r>
            <a:endParaRPr lang="en-GB" sz="2400" dirty="0" smtClean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ZA" sz="2400" b="1" u="sng" dirty="0" smtClean="0"/>
          </a:p>
          <a:p>
            <a:pPr marL="0" indent="0">
              <a:buFont typeface="Arial" pitchFamily="34" charset="0"/>
              <a:buNone/>
            </a:pPr>
            <a:endParaRPr lang="en-GB" sz="16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4" y="3848423"/>
            <a:ext cx="3382010" cy="14347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96660"/>
            <a:ext cx="3437250" cy="143471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923" y="5334000"/>
            <a:ext cx="3229610" cy="13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0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Procurement of Team SA Attire </a:t>
            </a:r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r>
              <a:rPr lang="en-GB" dirty="0" smtClean="0"/>
              <a:t>Clothing for </a:t>
            </a:r>
            <a:r>
              <a:rPr lang="en-GB" dirty="0"/>
              <a:t>the team was sponsored by 361</a:t>
            </a:r>
            <a:r>
              <a:rPr lang="en-GB" dirty="0" smtClean="0"/>
              <a:t>°, a </a:t>
            </a:r>
            <a:r>
              <a:rPr lang="en-GB" dirty="0"/>
              <a:t>sports manufacturing company from China who has the contract to sponsor all our Team SA clothing until </a:t>
            </a:r>
            <a:r>
              <a:rPr lang="en-GB" dirty="0" smtClean="0"/>
              <a:t>2020</a:t>
            </a:r>
          </a:p>
          <a:p>
            <a:r>
              <a:rPr lang="en-ZA" dirty="0" smtClean="0"/>
              <a:t>In the 4 year cycle, we deliver Team SA to 14 multi-coded Games around the World </a:t>
            </a:r>
            <a:endParaRPr lang="en-GB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521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6500" b="1" dirty="0" smtClean="0"/>
              <a:t>Multi-coded Games</a:t>
            </a:r>
          </a:p>
          <a:p>
            <a:pPr marL="0" indent="0">
              <a:buFont typeface="Arial" pitchFamily="34" charset="0"/>
              <a:buNone/>
            </a:pPr>
            <a:endParaRPr lang="en-ZA" sz="17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2017 World Games – Poland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2017 Commonwealth Youth Games- Bahamas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Winter Olympic Games – </a:t>
            </a:r>
            <a:r>
              <a:rPr lang="en-GB" sz="3600" dirty="0"/>
              <a:t>Pyeongchang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</a:t>
            </a:r>
            <a:r>
              <a:rPr lang="en-ZA" sz="3600" dirty="0"/>
              <a:t>Winter </a:t>
            </a:r>
            <a:r>
              <a:rPr lang="en-ZA" sz="3600" dirty="0" smtClean="0"/>
              <a:t>Paralympic </a:t>
            </a:r>
            <a:r>
              <a:rPr lang="en-ZA" sz="3600" dirty="0"/>
              <a:t>Games – </a:t>
            </a:r>
            <a:r>
              <a:rPr lang="en-GB" sz="3600" dirty="0"/>
              <a:t>Pyeongchang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Commonwealth Games – Gold Coast, Australia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African Youth Games – Algeria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Youth Olympic Games – Buenos Aires, Argentina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2018 AUSC Region 5 U/20 Youth Games – Botswana 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2019 African Games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2019 </a:t>
            </a:r>
            <a:r>
              <a:rPr lang="en-ZA" sz="3600" dirty="0"/>
              <a:t>Inaugural </a:t>
            </a:r>
            <a:r>
              <a:rPr lang="en-ZA" sz="3600" dirty="0" smtClean="0"/>
              <a:t>ANOC </a:t>
            </a:r>
            <a:r>
              <a:rPr lang="en-ZA" sz="3600" dirty="0"/>
              <a:t>World Beach Games, San Diego</a:t>
            </a:r>
            <a:r>
              <a:rPr lang="en-ZA" sz="3600" dirty="0" smtClean="0"/>
              <a:t>, USA </a:t>
            </a:r>
            <a:endParaRPr lang="en-ZA" sz="3600" dirty="0"/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2020 Winter Youth Olympic Games – Lausanne, Switzerland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2020 Summer Olympic Games – Tokyo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2020 Summer Paralympic Games – Tokyo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600" dirty="0" smtClean="0"/>
              <a:t>2020 </a:t>
            </a:r>
            <a:r>
              <a:rPr lang="en-ZA" sz="3600" dirty="0"/>
              <a:t>AUSC Region 5 U/20 Youth Games – </a:t>
            </a:r>
            <a:r>
              <a:rPr lang="en-ZA" sz="3600" dirty="0" smtClean="0"/>
              <a:t> Lesotho </a:t>
            </a:r>
            <a:endParaRPr lang="en-ZA" sz="3600" dirty="0"/>
          </a:p>
          <a:p>
            <a:pPr marL="514350" indent="-514350">
              <a:buFont typeface="+mj-lt"/>
              <a:buAutoNum type="arabicPeriod"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20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Funding from SRSA </a:t>
            </a:r>
          </a:p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GB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22253"/>
              </p:ext>
            </p:extLst>
          </p:nvPr>
        </p:nvGraphicFramePr>
        <p:xfrm>
          <a:off x="971600" y="2420888"/>
          <a:ext cx="5124400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2075846"/>
                <a:gridCol w="221270"/>
                <a:gridCol w="171421"/>
                <a:gridCol w="928078"/>
                <a:gridCol w="1727785"/>
              </a:tblGrid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2016/2017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SRSA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SRSA - Admin Grant for SASCOC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1 734 600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Olympic Preparations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2 605 700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Paralympic Preparation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2 605 700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Olympic Games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3 000 000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Paralympic Games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2 000 000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V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Games (Participation Fees)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3 000 000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Coaching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 2 400 000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17 346 000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7200616"/>
              </p:ext>
            </p:extLst>
          </p:nvPr>
        </p:nvGraphicFramePr>
        <p:xfrm>
          <a:off x="990600" y="4705245"/>
          <a:ext cx="5105400" cy="2039892"/>
        </p:xfrm>
        <a:graphic>
          <a:graphicData uri="http://schemas.openxmlformats.org/drawingml/2006/table">
            <a:tbl>
              <a:tblPr firstRow="1" firstCol="1" bandRow="1"/>
              <a:tblGrid>
                <a:gridCol w="2508269"/>
                <a:gridCol w="245918"/>
                <a:gridCol w="245918"/>
                <a:gridCol w="428895"/>
                <a:gridCol w="1676400"/>
              </a:tblGrid>
              <a:tr h="3807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Actual Spent up until 30 September 2016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Olympic Games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         26 300 000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3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Paralympic Games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 15 800 000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3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V Games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      60 000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Coaching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      800 000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                   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42 960 000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57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ZA" sz="3600" b="1" dirty="0" smtClean="0"/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19100" y="1390261"/>
            <a:ext cx="8305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3600" b="1" dirty="0" smtClean="0">
                <a:latin typeface="+mj-lt"/>
                <a:cs typeface="Arial" pitchFamily="34" charset="0"/>
              </a:rPr>
              <a:t>SASCOC Mandate in the NSRP </a:t>
            </a:r>
          </a:p>
          <a:p>
            <a:pPr>
              <a:defRPr/>
            </a:pPr>
            <a:endParaRPr lang="en-ZA" sz="1050" b="1" dirty="0" smtClean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ZA" sz="2800" b="1" dirty="0" smtClean="0">
                <a:latin typeface="+mj-lt"/>
                <a:cs typeface="Arial" pitchFamily="34" charset="0"/>
              </a:rPr>
              <a:t>Winning </a:t>
            </a:r>
            <a:r>
              <a:rPr lang="en-ZA" sz="2800" b="1" dirty="0">
                <a:latin typeface="+mj-lt"/>
                <a:cs typeface="Arial" pitchFamily="34" charset="0"/>
              </a:rPr>
              <a:t>nation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Talent identification and </a:t>
            </a:r>
            <a:r>
              <a:rPr lang="en-ZA" sz="2000" dirty="0" smtClean="0">
                <a:latin typeface="+mj-lt"/>
                <a:cs typeface="Arial" pitchFamily="34" charset="0"/>
              </a:rPr>
              <a:t>development  </a:t>
            </a:r>
            <a:endParaRPr lang="en-ZA" sz="20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Athlete and coach support </a:t>
            </a:r>
            <a:r>
              <a:rPr lang="en-ZA" sz="2000" dirty="0" smtClean="0">
                <a:latin typeface="+mj-lt"/>
                <a:cs typeface="Arial" pitchFamily="34" charset="0"/>
              </a:rPr>
              <a:t>programme </a:t>
            </a:r>
            <a:endParaRPr lang="en-ZA" sz="20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Domestic </a:t>
            </a:r>
            <a:r>
              <a:rPr lang="en-ZA" sz="2000" dirty="0" smtClean="0">
                <a:latin typeface="+mj-lt"/>
                <a:cs typeface="Arial" pitchFamily="34" charset="0"/>
              </a:rPr>
              <a:t>competitions </a:t>
            </a:r>
            <a:endParaRPr lang="en-ZA" sz="2000" dirty="0">
              <a:latin typeface="+mj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International competitions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Recognition </a:t>
            </a:r>
            <a:r>
              <a:rPr lang="en-ZA" sz="2000" dirty="0" smtClean="0">
                <a:latin typeface="+mj-lt"/>
                <a:cs typeface="Arial" pitchFamily="34" charset="0"/>
              </a:rPr>
              <a:t>system </a:t>
            </a:r>
            <a:endParaRPr lang="en-US" sz="2000" b="1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n-ZA" sz="1600" b="1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ZA" sz="2800" b="1" dirty="0">
                <a:latin typeface="+mj-lt"/>
                <a:cs typeface="Arial" pitchFamily="34" charset="0"/>
              </a:rPr>
              <a:t>Enabling environment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Clubs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Sports Councils (Confederations</a:t>
            </a:r>
            <a:r>
              <a:rPr lang="en-ZA" sz="2000" dirty="0" smtClean="0">
                <a:latin typeface="+mj-lt"/>
                <a:cs typeface="Arial" pitchFamily="34" charset="0"/>
              </a:rPr>
              <a:t>) </a:t>
            </a:r>
            <a:r>
              <a:rPr lang="en-ZA" sz="2000" dirty="0">
                <a:latin typeface="+mj-lt"/>
                <a:cs typeface="Arial" pitchFamily="34" charset="0"/>
              </a:rPr>
              <a:t>	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Athletes’ Commission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Coaches’ Commission 	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Administrators and Technical Officials’ Commission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000" dirty="0">
                <a:latin typeface="+mj-lt"/>
                <a:cs typeface="Arial" pitchFamily="34" charset="0"/>
              </a:rPr>
              <a:t>Academy system </a:t>
            </a:r>
          </a:p>
        </p:txBody>
      </p:sp>
    </p:spTree>
    <p:extLst>
      <p:ext uri="{BB962C8B-B14F-4D97-AF65-F5344CB8AC3E}">
        <p14:creationId xmlns:p14="http://schemas.microsoft.com/office/powerpoint/2010/main" xmlns="" val="32473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Final Team Size – Olympic Games</a:t>
            </a:r>
          </a:p>
          <a:p>
            <a:r>
              <a:rPr lang="en-ZA" dirty="0" smtClean="0"/>
              <a:t>Athletes – 137 </a:t>
            </a:r>
          </a:p>
          <a:p>
            <a:r>
              <a:rPr lang="en-ZA" dirty="0" smtClean="0"/>
              <a:t>Officials (Coaches/Managers) – 51 </a:t>
            </a:r>
          </a:p>
          <a:p>
            <a:r>
              <a:rPr lang="en-ZA" dirty="0" smtClean="0"/>
              <a:t>Medical Team – 14 </a:t>
            </a:r>
          </a:p>
          <a:p>
            <a:r>
              <a:rPr lang="en-ZA" dirty="0" smtClean="0"/>
              <a:t>GTM – 7 </a:t>
            </a:r>
          </a:p>
          <a:p>
            <a:r>
              <a:rPr lang="en-ZA" dirty="0" smtClean="0"/>
              <a:t>Number of Sports – 14 </a:t>
            </a:r>
          </a:p>
        </p:txBody>
      </p:sp>
    </p:spTree>
    <p:extLst>
      <p:ext uri="{BB962C8B-B14F-4D97-AF65-F5344CB8AC3E}">
        <p14:creationId xmlns:p14="http://schemas.microsoft.com/office/powerpoint/2010/main" xmlns="" val="40142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ZA" sz="3600" b="1" dirty="0" smtClean="0"/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1000" y="1602560"/>
            <a:ext cx="8305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sz="3600" b="1" dirty="0" smtClean="0">
                <a:latin typeface="+mj-lt"/>
                <a:cs typeface="Arial" pitchFamily="34" charset="0"/>
              </a:rPr>
              <a:t>SASCOC Mandate in the NSRP </a:t>
            </a:r>
          </a:p>
          <a:p>
            <a:pPr>
              <a:defRPr/>
            </a:pPr>
            <a:endParaRPr lang="en-ZA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ZA" sz="2800" b="1" dirty="0" smtClean="0">
                <a:latin typeface="Arial" pitchFamily="34" charset="0"/>
                <a:cs typeface="Arial" pitchFamily="34" charset="0"/>
              </a:rPr>
              <a:t>Transversal 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issues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Code of Conduct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Geo-political sports boundaries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Amateur vs Professional sport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ZA" b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Way forward </a:t>
            </a:r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r>
              <a:rPr lang="en-ZA" dirty="0" smtClean="0"/>
              <a:t>Debrief with the NFs – in process </a:t>
            </a:r>
          </a:p>
          <a:p>
            <a:r>
              <a:rPr lang="en-ZA" dirty="0" smtClean="0"/>
              <a:t>Proposed selection policy for next quadrennial presented at AGM on 27 August 2016</a:t>
            </a:r>
          </a:p>
          <a:p>
            <a:r>
              <a:rPr lang="en-ZA" dirty="0" smtClean="0"/>
              <a:t>Selection policy working group to meet end October/beginning Nov 2016 </a:t>
            </a:r>
          </a:p>
          <a:p>
            <a:r>
              <a:rPr lang="en-ZA" dirty="0" smtClean="0"/>
              <a:t>OPEX and National Academy Support to continue </a:t>
            </a:r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57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>
            <a:off x="9143999" y="6705600"/>
            <a:ext cx="45719" cy="126304"/>
          </a:xfrm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175353"/>
            <a:ext cx="701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8412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251" y="1676400"/>
            <a:ext cx="8534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/>
              <a:t>Number of athletes/sport </a:t>
            </a:r>
            <a:r>
              <a:rPr lang="en-ZA" sz="3600" b="1" dirty="0" smtClean="0"/>
              <a:t>code</a:t>
            </a:r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r>
              <a:rPr lang="en-ZA" b="1" dirty="0" smtClean="0"/>
              <a:t> </a:t>
            </a:r>
            <a:endParaRPr lang="en-ZA" b="1" dirty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347" y="2362199"/>
            <a:ext cx="4227305" cy="43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7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Final Team Size – Paralympic Games </a:t>
            </a:r>
          </a:p>
          <a:p>
            <a:r>
              <a:rPr lang="en-ZA" dirty="0" smtClean="0"/>
              <a:t>Athletes – 45 </a:t>
            </a:r>
          </a:p>
          <a:p>
            <a:r>
              <a:rPr lang="en-ZA" dirty="0" smtClean="0"/>
              <a:t>Officials (Coaches/Managers) – 22 </a:t>
            </a:r>
          </a:p>
          <a:p>
            <a:r>
              <a:rPr lang="en-ZA" dirty="0" smtClean="0"/>
              <a:t>Medical Team – </a:t>
            </a:r>
            <a:r>
              <a:rPr lang="en-ZA" dirty="0"/>
              <a:t>7</a:t>
            </a:r>
            <a:endParaRPr lang="en-ZA" dirty="0" smtClean="0"/>
          </a:p>
          <a:p>
            <a:r>
              <a:rPr lang="en-ZA" dirty="0" smtClean="0"/>
              <a:t>GTM – 7 </a:t>
            </a:r>
          </a:p>
          <a:p>
            <a:r>
              <a:rPr lang="en-ZA" dirty="0" smtClean="0"/>
              <a:t>Number of Sports – 10 </a:t>
            </a:r>
          </a:p>
        </p:txBody>
      </p:sp>
    </p:spTree>
    <p:extLst>
      <p:ext uri="{BB962C8B-B14F-4D97-AF65-F5344CB8AC3E}">
        <p14:creationId xmlns:p14="http://schemas.microsoft.com/office/powerpoint/2010/main" xmlns="" val="38352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251" y="1676400"/>
            <a:ext cx="8534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600" b="1" dirty="0"/>
              <a:t>Number of athletes/sport </a:t>
            </a:r>
            <a:r>
              <a:rPr lang="en-ZA" sz="3600" b="1" dirty="0" smtClean="0"/>
              <a:t>code </a:t>
            </a:r>
          </a:p>
          <a:p>
            <a:endParaRPr lang="en-ZA" sz="3600" b="1" dirty="0"/>
          </a:p>
          <a:p>
            <a:endParaRPr lang="en-ZA" sz="3600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endParaRPr lang="en-ZA" b="1" dirty="0"/>
          </a:p>
          <a:p>
            <a:r>
              <a:rPr lang="en-ZA" b="1" dirty="0" smtClean="0"/>
              <a:t> </a:t>
            </a:r>
            <a:endParaRPr lang="en-ZA" b="1" dirty="0"/>
          </a:p>
          <a:p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695287"/>
              </p:ext>
            </p:extLst>
          </p:nvPr>
        </p:nvGraphicFramePr>
        <p:xfrm>
          <a:off x="1600200" y="2802858"/>
          <a:ext cx="5562600" cy="3674858"/>
        </p:xfrm>
        <a:graphic>
          <a:graphicData uri="http://schemas.openxmlformats.org/drawingml/2006/table">
            <a:tbl>
              <a:tblPr firstRow="1" firstCol="1" bandRow="1"/>
              <a:tblGrid>
                <a:gridCol w="3027470"/>
                <a:gridCol w="2535130"/>
              </a:tblGrid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Sporting Code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Athletes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Aquatics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Archery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Athletics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Canoeing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Cycling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Equestrian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Powerlifting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Rowing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Shooting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Wheelchair tennis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92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600" b="1" dirty="0" smtClean="0"/>
              <a:t>Preparation</a:t>
            </a:r>
            <a:r>
              <a:rPr lang="en-ZA" sz="36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ZA" sz="800" dirty="0" smtClean="0"/>
          </a:p>
          <a:p>
            <a:pPr marL="0" indent="0">
              <a:buFont typeface="Arial" pitchFamily="34" charset="0"/>
              <a:buNone/>
            </a:pPr>
            <a:r>
              <a:rPr lang="en-ZA" b="1" dirty="0" smtClean="0"/>
              <a:t>Selection Policies</a:t>
            </a:r>
          </a:p>
          <a:p>
            <a:r>
              <a:rPr lang="en-ZA" dirty="0" smtClean="0"/>
              <a:t>General Selection and Eligibility Criteria </a:t>
            </a:r>
          </a:p>
          <a:p>
            <a:r>
              <a:rPr lang="en-ZA" dirty="0" smtClean="0"/>
              <a:t>Sport Specific Policies </a:t>
            </a:r>
          </a:p>
          <a:p>
            <a:r>
              <a:rPr lang="en-ZA" dirty="0" smtClean="0"/>
              <a:t>Continental Qualification Slots </a:t>
            </a:r>
          </a:p>
          <a:p>
            <a:r>
              <a:rPr lang="en-ZA" dirty="0" smtClean="0"/>
              <a:t>Publication of policies 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315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3900" b="1" dirty="0" smtClean="0"/>
              <a:t>Other Key policies </a:t>
            </a:r>
          </a:p>
          <a:p>
            <a:r>
              <a:rPr lang="en-ZA" dirty="0" smtClean="0"/>
              <a:t>MOU between SASCOC and NFs </a:t>
            </a:r>
          </a:p>
          <a:p>
            <a:r>
              <a:rPr lang="en-ZA" dirty="0" smtClean="0"/>
              <a:t>Spokespersons Policy </a:t>
            </a:r>
          </a:p>
          <a:p>
            <a:pPr marL="0" indent="0">
              <a:buFont typeface="Arial" pitchFamily="34" charset="0"/>
              <a:buNone/>
            </a:pPr>
            <a:endParaRPr lang="en-ZA" sz="1400" dirty="0" smtClean="0"/>
          </a:p>
          <a:p>
            <a:pPr marL="0" indent="0">
              <a:buFont typeface="Arial" pitchFamily="34" charset="0"/>
              <a:buNone/>
            </a:pPr>
            <a:r>
              <a:rPr lang="en-ZA" sz="3900" b="1" dirty="0" smtClean="0">
                <a:cs typeface="Arial" pitchFamily="34" charset="0"/>
              </a:rPr>
              <a:t>IOC Rules and Regulations  </a:t>
            </a:r>
          </a:p>
          <a:p>
            <a:pPr marL="0" indent="0">
              <a:buFont typeface="Arial" pitchFamily="34" charset="0"/>
              <a:buNone/>
            </a:pPr>
            <a:endParaRPr lang="en-ZA" sz="800" b="1" dirty="0" smtClean="0">
              <a:cs typeface="Arial" pitchFamily="34" charset="0"/>
            </a:endParaRPr>
          </a:p>
          <a:p>
            <a:r>
              <a:rPr lang="en-ZA" sz="2800" b="1" dirty="0" smtClean="0">
                <a:latin typeface="+mj-lt"/>
                <a:cs typeface="Arial" pitchFamily="34" charset="0"/>
              </a:rPr>
              <a:t>Prevention of the Manipulation of Competitions</a:t>
            </a:r>
          </a:p>
          <a:p>
            <a:pPr lvl="1"/>
            <a:r>
              <a:rPr lang="en-ZA" sz="2400" dirty="0" smtClean="0">
                <a:latin typeface="+mj-lt"/>
                <a:cs typeface="Arial" pitchFamily="34" charset="0"/>
              </a:rPr>
              <a:t>Betting in sport </a:t>
            </a:r>
          </a:p>
          <a:p>
            <a:pPr lvl="1"/>
            <a:r>
              <a:rPr lang="en-ZA" sz="2400" dirty="0" smtClean="0">
                <a:latin typeface="+mj-lt"/>
                <a:cs typeface="Arial" pitchFamily="34" charset="0"/>
              </a:rPr>
              <a:t>Taking bribes </a:t>
            </a:r>
          </a:p>
          <a:p>
            <a:r>
              <a:rPr lang="en-US" sz="2800" b="1" dirty="0" smtClean="0">
                <a:latin typeface="+mj-lt"/>
                <a:cs typeface="Arial" pitchFamily="34" charset="0"/>
              </a:rPr>
              <a:t>Use of a Participant’s image for advertising purposes during the Rio 2016 Olympic Games</a:t>
            </a:r>
            <a:endParaRPr lang="en-GB" sz="2800" dirty="0" smtClean="0">
              <a:latin typeface="+mj-lt"/>
              <a:cs typeface="Arial" pitchFamily="34" charset="0"/>
            </a:endParaRPr>
          </a:p>
          <a:p>
            <a:pPr lvl="1"/>
            <a:r>
              <a:rPr lang="en-ZA" sz="2400" dirty="0" smtClean="0">
                <a:latin typeface="+mj-lt"/>
                <a:cs typeface="Arial" pitchFamily="34" charset="0"/>
              </a:rPr>
              <a:t>IOC’s Rule 40 of the Olympic Charter 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7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b="1" dirty="0" smtClean="0"/>
              <a:t>Preparation</a:t>
            </a:r>
            <a:r>
              <a:rPr lang="en-ZA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ZA" sz="800" dirty="0" smtClean="0"/>
          </a:p>
          <a:p>
            <a:r>
              <a:rPr lang="en-ZA" dirty="0" smtClean="0"/>
              <a:t>One-on-one meetings with NFs </a:t>
            </a:r>
          </a:p>
          <a:p>
            <a:r>
              <a:rPr lang="en-ZA" dirty="0" smtClean="0"/>
              <a:t>One-on-one meetings with athletes/coaches (OPEX) </a:t>
            </a:r>
          </a:p>
          <a:p>
            <a:r>
              <a:rPr lang="en-ZA" dirty="0" smtClean="0"/>
              <a:t>Presentations to the General Assembly </a:t>
            </a:r>
          </a:p>
          <a:p>
            <a:r>
              <a:rPr lang="en-ZA" dirty="0" smtClean="0"/>
              <a:t>Global camp </a:t>
            </a:r>
          </a:p>
          <a:p>
            <a:r>
              <a:rPr lang="en-ZA" dirty="0" smtClean="0"/>
              <a:t>Medical Screening </a:t>
            </a:r>
          </a:p>
          <a:p>
            <a:r>
              <a:rPr lang="en-ZA" dirty="0" smtClean="0"/>
              <a:t>Doping Control </a:t>
            </a:r>
          </a:p>
          <a:p>
            <a:r>
              <a:rPr lang="en-ZA" dirty="0" smtClean="0"/>
              <a:t>Code Managers Meeting </a:t>
            </a:r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7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4755"/>
            <a:ext cx="10287000" cy="3200400"/>
          </a:xfrm>
        </p:spPr>
        <p:txBody>
          <a:bodyPr>
            <a:normAutofit/>
          </a:bodyPr>
          <a:lstStyle/>
          <a:p>
            <a:pPr algn="l"/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r>
              <a:rPr lang="en-ZA" sz="2400" b="1" dirty="0"/>
              <a:t/>
            </a:r>
            <a:br>
              <a:rPr lang="en-ZA" sz="2400" b="1" dirty="0"/>
            </a:br>
            <a:endParaRPr lang="en-ZA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828800"/>
            <a:ext cx="8534399" cy="3896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3600" dirty="0"/>
              <a:t/>
            </a:r>
            <a:br>
              <a:rPr lang="en-ZA" altLang="en-US" sz="3600" dirty="0"/>
            </a:br>
            <a:r>
              <a:rPr lang="en-ZA" altLang="en-US" sz="8800" dirty="0"/>
              <a:t/>
            </a:r>
            <a:br>
              <a:rPr lang="en-ZA" altLang="en-US" sz="8800" dirty="0"/>
            </a:br>
            <a:endParaRPr lang="en-GB" alt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b="1" dirty="0" smtClean="0"/>
              <a:t>Pre-Departure Holding Camp</a:t>
            </a:r>
          </a:p>
          <a:p>
            <a:pPr marL="0" indent="0">
              <a:buFont typeface="Arial" pitchFamily="34" charset="0"/>
              <a:buNone/>
            </a:pPr>
            <a:endParaRPr lang="en-ZA" sz="1100" b="1" dirty="0" smtClean="0"/>
          </a:p>
          <a:p>
            <a:r>
              <a:rPr lang="en-ZA" dirty="0" smtClean="0"/>
              <a:t>Held from 21 – 23 July 2016 </a:t>
            </a:r>
          </a:p>
          <a:p>
            <a:r>
              <a:rPr lang="en-ZA" dirty="0" smtClean="0"/>
              <a:t>Finalise outstanding matters – admin, clothing, medical </a:t>
            </a:r>
          </a:p>
          <a:p>
            <a:r>
              <a:rPr lang="en-ZA" dirty="0" smtClean="0"/>
              <a:t>Team send-off dinner – 22 July 2016 </a:t>
            </a:r>
          </a:p>
          <a:p>
            <a:r>
              <a:rPr lang="en-ZA" dirty="0" smtClean="0"/>
              <a:t>Team departure for Rio – staggered</a:t>
            </a:r>
          </a:p>
          <a:p>
            <a:pPr marL="0" indent="0">
              <a:buFont typeface="Arial" pitchFamily="34" charset="0"/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353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615</Words>
  <Application>Microsoft Office PowerPoint</Application>
  <PresentationFormat>On-screen Show (4:3)</PresentationFormat>
  <Paragraphs>317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Games Village</vt:lpstr>
      <vt:lpstr>Games Village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Operation Excellence Progamme</dc:title>
  <dc:creator>Ezera Tshabangu</dc:creator>
  <cp:lastModifiedBy>PUMZA</cp:lastModifiedBy>
  <cp:revision>383</cp:revision>
  <cp:lastPrinted>2015-05-25T09:25:53Z</cp:lastPrinted>
  <dcterms:created xsi:type="dcterms:W3CDTF">2006-08-16T00:00:00Z</dcterms:created>
  <dcterms:modified xsi:type="dcterms:W3CDTF">2016-10-13T13:11:24Z</dcterms:modified>
</cp:coreProperties>
</file>