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comments/comment1.xml" ContentType="application/vnd.openxmlformats-officedocument.presentationml.comment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0" r:id="rId3"/>
    <p:sldId id="384" r:id="rId4"/>
    <p:sldId id="385" r:id="rId5"/>
    <p:sldId id="387" r:id="rId6"/>
    <p:sldId id="300" r:id="rId7"/>
    <p:sldId id="265" r:id="rId8"/>
    <p:sldId id="266" r:id="rId9"/>
    <p:sldId id="368" r:id="rId10"/>
    <p:sldId id="374" r:id="rId11"/>
    <p:sldId id="375" r:id="rId12"/>
    <p:sldId id="376" r:id="rId13"/>
    <p:sldId id="377" r:id="rId14"/>
    <p:sldId id="397" r:id="rId15"/>
    <p:sldId id="393" r:id="rId16"/>
    <p:sldId id="388" r:id="rId17"/>
    <p:sldId id="389" r:id="rId18"/>
    <p:sldId id="390" r:id="rId19"/>
    <p:sldId id="391" r:id="rId20"/>
    <p:sldId id="392" r:id="rId21"/>
    <p:sldId id="396" r:id="rId22"/>
    <p:sldId id="394" r:id="rId23"/>
    <p:sldId id="395" r:id="rId24"/>
    <p:sldId id="386" r:id="rId25"/>
    <p:sldId id="258" r:id="rId26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lisa Nogenga" initials="YN" lastIdx="1" clrIdx="0">
    <p:extLst>
      <p:ext uri="{19B8F6BF-5375-455C-9EA6-DF929625EA0E}">
        <p15:presenceInfo xmlns:p15="http://schemas.microsoft.com/office/powerpoint/2012/main" xmlns="" userId="S-1-5-21-1454741856-2891356945-868088179-2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85817" autoAdjust="0"/>
  </p:normalViewPr>
  <p:slideViewPr>
    <p:cSldViewPr>
      <p:cViewPr varScale="1">
        <p:scale>
          <a:sx n="94" d="100"/>
          <a:sy n="94" d="100"/>
        </p:scale>
        <p:origin x="-2124" y="-108"/>
      </p:cViewPr>
      <p:guideLst>
        <p:guide orient="horz" pos="2160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12T16:45:53.635" idx="1">
    <p:pos x="3938" y="2842"/>
    <p:text>these funds are disbursed in 2016/2017 financial year</p:text>
    <p:extLst>
      <p:ext uri="{C676402C-5697-4E1C-873F-D02D1690AC5C}">
        <p15:threadingInfo xmlns:p15="http://schemas.microsoft.com/office/powerpoint/2012/main" xmlns="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13C0E0-F6E0-4F09-9FA1-F1C321F0FB53}" type="doc">
      <dgm:prSet loTypeId="urn:microsoft.com/office/officeart/2005/8/layout/hProcess3" loCatId="process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n-ZA"/>
        </a:p>
      </dgm:t>
    </dgm:pt>
    <dgm:pt modelId="{6756A37A-AA80-492D-841A-BC6FBCEC7207}">
      <dgm:prSet phldrT="[Text]" custT="1"/>
      <dgm:spPr/>
      <dgm:t>
        <a:bodyPr/>
        <a:lstStyle/>
        <a:p>
          <a:r>
            <a:rPr lang="en-ZA" sz="1800" b="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Carrying out programmes and projects aimed at meeting development needs of the poor </a:t>
          </a:r>
          <a:endParaRPr lang="en-ZA" sz="1800" b="0" dirty="0">
            <a:solidFill>
              <a:schemeClr val="accent6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47BB2FB-7D40-47AA-B2FD-FEB0ADE221BA}" type="parTrans" cxnId="{207D8B7B-D117-42BA-B91E-4D745941683A}">
      <dgm:prSet/>
      <dgm:spPr/>
      <dgm:t>
        <a:bodyPr/>
        <a:lstStyle/>
        <a:p>
          <a:endParaRPr lang="en-ZA"/>
        </a:p>
      </dgm:t>
    </dgm:pt>
    <dgm:pt modelId="{75FFFC7A-71DB-42CF-A230-2DCEC3B1DF82}" type="sibTrans" cxnId="{207D8B7B-D117-42BA-B91E-4D745941683A}">
      <dgm:prSet/>
      <dgm:spPr/>
      <dgm:t>
        <a:bodyPr/>
        <a:lstStyle/>
        <a:p>
          <a:endParaRPr lang="en-ZA"/>
        </a:p>
      </dgm:t>
    </dgm:pt>
    <dgm:pt modelId="{0579A6A1-4981-434D-BE6B-96361FD5FB7B}">
      <dgm:prSet phldrT="[Text]" custT="1"/>
      <dgm:spPr/>
      <dgm:t>
        <a:bodyPr/>
        <a:lstStyle/>
        <a:p>
          <a:r>
            <a:rPr lang="en-ZA" sz="1800" b="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Strengthening the institutional capacity of other civil society organisations involved in direct service provision to the poor communities  </a:t>
          </a:r>
        </a:p>
      </dgm:t>
    </dgm:pt>
    <dgm:pt modelId="{7D78EBA5-6115-417C-BD23-3CA5C3D13475}" type="parTrans" cxnId="{C5BBF92A-C605-4452-990E-BBA60893AD43}">
      <dgm:prSet/>
      <dgm:spPr/>
      <dgm:t>
        <a:bodyPr/>
        <a:lstStyle/>
        <a:p>
          <a:endParaRPr lang="en-ZA"/>
        </a:p>
      </dgm:t>
    </dgm:pt>
    <dgm:pt modelId="{938CA8F5-E509-4787-B36E-BAA4F49D5A32}" type="sibTrans" cxnId="{C5BBF92A-C605-4452-990E-BBA60893AD43}">
      <dgm:prSet/>
      <dgm:spPr/>
      <dgm:t>
        <a:bodyPr/>
        <a:lstStyle/>
        <a:p>
          <a:endParaRPr lang="en-ZA"/>
        </a:p>
      </dgm:t>
    </dgm:pt>
    <dgm:pt modelId="{7EFC1181-F5BB-4658-BBF0-D56B7D49E947}" type="pres">
      <dgm:prSet presAssocID="{4C13C0E0-F6E0-4F09-9FA1-F1C321F0FB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5E9CA840-C568-46C8-83C1-C9B4983A3D9D}" type="pres">
      <dgm:prSet presAssocID="{4C13C0E0-F6E0-4F09-9FA1-F1C321F0FB53}" presName="dummy" presStyleCnt="0"/>
      <dgm:spPr/>
    </dgm:pt>
    <dgm:pt modelId="{407CE9BA-98C5-4DDF-B55A-AF6BB24936E1}" type="pres">
      <dgm:prSet presAssocID="{4C13C0E0-F6E0-4F09-9FA1-F1C321F0FB53}" presName="linH" presStyleCnt="0"/>
      <dgm:spPr/>
    </dgm:pt>
    <dgm:pt modelId="{5DBFFB62-9E81-4037-B501-C22CA0201295}" type="pres">
      <dgm:prSet presAssocID="{4C13C0E0-F6E0-4F09-9FA1-F1C321F0FB53}" presName="padding1" presStyleCnt="0"/>
      <dgm:spPr/>
    </dgm:pt>
    <dgm:pt modelId="{1B1A8180-3653-4BE6-A447-0B61BAB3D9B4}" type="pres">
      <dgm:prSet presAssocID="{6756A37A-AA80-492D-841A-BC6FBCEC7207}" presName="linV" presStyleCnt="0"/>
      <dgm:spPr/>
    </dgm:pt>
    <dgm:pt modelId="{E6A99B62-80AF-44E4-B729-D232CA24D70A}" type="pres">
      <dgm:prSet presAssocID="{6756A37A-AA80-492D-841A-BC6FBCEC7207}" presName="spVertical1" presStyleCnt="0"/>
      <dgm:spPr/>
    </dgm:pt>
    <dgm:pt modelId="{EB108AA9-350E-4ECD-8A09-A3866A818233}" type="pres">
      <dgm:prSet presAssocID="{6756A37A-AA80-492D-841A-BC6FBCEC7207}" presName="parTx" presStyleLbl="revTx" presStyleIdx="0" presStyleCnt="2" custScaleX="659687" custScaleY="198875" custLinFactX="-83278" custLinFactNeighborX="-100000" custLinFactNeighborY="-164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DDB97F4-B68C-4C34-BF9C-1EDA30E78373}" type="pres">
      <dgm:prSet presAssocID="{6756A37A-AA80-492D-841A-BC6FBCEC7207}" presName="spVertical2" presStyleCnt="0"/>
      <dgm:spPr/>
    </dgm:pt>
    <dgm:pt modelId="{97B523E9-26CA-4786-811D-D6760E786C05}" type="pres">
      <dgm:prSet presAssocID="{6756A37A-AA80-492D-841A-BC6FBCEC7207}" presName="spVertical3" presStyleCnt="0"/>
      <dgm:spPr/>
    </dgm:pt>
    <dgm:pt modelId="{BB73D2A6-5EC3-40D0-ADCA-5E27D9B329DB}" type="pres">
      <dgm:prSet presAssocID="{75FFFC7A-71DB-42CF-A230-2DCEC3B1DF82}" presName="space" presStyleCnt="0"/>
      <dgm:spPr/>
    </dgm:pt>
    <dgm:pt modelId="{680448B0-BB3C-4013-AF69-0685C4635A51}" type="pres">
      <dgm:prSet presAssocID="{0579A6A1-4981-434D-BE6B-96361FD5FB7B}" presName="linV" presStyleCnt="0"/>
      <dgm:spPr/>
    </dgm:pt>
    <dgm:pt modelId="{633ACCE4-72C6-42E2-9526-4415D78EB7CA}" type="pres">
      <dgm:prSet presAssocID="{0579A6A1-4981-434D-BE6B-96361FD5FB7B}" presName="spVertical1" presStyleCnt="0"/>
      <dgm:spPr/>
    </dgm:pt>
    <dgm:pt modelId="{ECD22C6C-568D-4B44-AAE4-CBD209ED1714}" type="pres">
      <dgm:prSet presAssocID="{0579A6A1-4981-434D-BE6B-96361FD5FB7B}" presName="parTx" presStyleLbl="revTx" presStyleIdx="1" presStyleCnt="2" custScaleX="680128" custLinFactY="20862" custLinFactNeighborX="-648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24CA717-BC5F-41B2-AE5F-1BC8ED6EA638}" type="pres">
      <dgm:prSet presAssocID="{0579A6A1-4981-434D-BE6B-96361FD5FB7B}" presName="spVertical2" presStyleCnt="0"/>
      <dgm:spPr/>
    </dgm:pt>
    <dgm:pt modelId="{2582E984-8519-42FE-96BA-5E778240793B}" type="pres">
      <dgm:prSet presAssocID="{0579A6A1-4981-434D-BE6B-96361FD5FB7B}" presName="spVertical3" presStyleCnt="0"/>
      <dgm:spPr/>
    </dgm:pt>
    <dgm:pt modelId="{0761D7DC-FC75-4AC2-AE90-06CEABCBBA3E}" type="pres">
      <dgm:prSet presAssocID="{4C13C0E0-F6E0-4F09-9FA1-F1C321F0FB53}" presName="padding2" presStyleCnt="0"/>
      <dgm:spPr/>
    </dgm:pt>
    <dgm:pt modelId="{C05A8CD3-105D-4395-B4FD-3924E5F6D95A}" type="pres">
      <dgm:prSet presAssocID="{4C13C0E0-F6E0-4F09-9FA1-F1C321F0FB53}" presName="negArrow" presStyleCnt="0"/>
      <dgm:spPr/>
    </dgm:pt>
    <dgm:pt modelId="{1B8E1617-8B1C-4B6E-BC64-B11435C15F1D}" type="pres">
      <dgm:prSet presAssocID="{4C13C0E0-F6E0-4F09-9FA1-F1C321F0FB53}" presName="backgroundArrow" presStyleLbl="node1" presStyleIdx="0" presStyleCnt="1" custScaleY="189991" custLinFactNeighborX="1175"/>
      <dgm:spPr/>
    </dgm:pt>
  </dgm:ptLst>
  <dgm:cxnLst>
    <dgm:cxn modelId="{A65F4AC6-62C1-4B99-8033-682C609A4397}" type="presOf" srcId="{0579A6A1-4981-434D-BE6B-96361FD5FB7B}" destId="{ECD22C6C-568D-4B44-AAE4-CBD209ED1714}" srcOrd="0" destOrd="0" presId="urn:microsoft.com/office/officeart/2005/8/layout/hProcess3"/>
    <dgm:cxn modelId="{C5BBF92A-C605-4452-990E-BBA60893AD43}" srcId="{4C13C0E0-F6E0-4F09-9FA1-F1C321F0FB53}" destId="{0579A6A1-4981-434D-BE6B-96361FD5FB7B}" srcOrd="1" destOrd="0" parTransId="{7D78EBA5-6115-417C-BD23-3CA5C3D13475}" sibTransId="{938CA8F5-E509-4787-B36E-BAA4F49D5A32}"/>
    <dgm:cxn modelId="{34499E6B-033B-4130-938E-2F6C67CD608F}" type="presOf" srcId="{4C13C0E0-F6E0-4F09-9FA1-F1C321F0FB53}" destId="{7EFC1181-F5BB-4658-BBF0-D56B7D49E947}" srcOrd="0" destOrd="0" presId="urn:microsoft.com/office/officeart/2005/8/layout/hProcess3"/>
    <dgm:cxn modelId="{DD9214B2-2435-46BC-BE38-794DECC5FAD0}" type="presOf" srcId="{6756A37A-AA80-492D-841A-BC6FBCEC7207}" destId="{EB108AA9-350E-4ECD-8A09-A3866A818233}" srcOrd="0" destOrd="0" presId="urn:microsoft.com/office/officeart/2005/8/layout/hProcess3"/>
    <dgm:cxn modelId="{207D8B7B-D117-42BA-B91E-4D745941683A}" srcId="{4C13C0E0-F6E0-4F09-9FA1-F1C321F0FB53}" destId="{6756A37A-AA80-492D-841A-BC6FBCEC7207}" srcOrd="0" destOrd="0" parTransId="{B47BB2FB-7D40-47AA-B2FD-FEB0ADE221BA}" sibTransId="{75FFFC7A-71DB-42CF-A230-2DCEC3B1DF82}"/>
    <dgm:cxn modelId="{FD6AD356-9AAC-4A10-97C0-957D18FC3DA0}" type="presParOf" srcId="{7EFC1181-F5BB-4658-BBF0-D56B7D49E947}" destId="{5E9CA840-C568-46C8-83C1-C9B4983A3D9D}" srcOrd="0" destOrd="0" presId="urn:microsoft.com/office/officeart/2005/8/layout/hProcess3"/>
    <dgm:cxn modelId="{111AA76B-B953-47AF-B308-07CB80E9EEA2}" type="presParOf" srcId="{7EFC1181-F5BB-4658-BBF0-D56B7D49E947}" destId="{407CE9BA-98C5-4DDF-B55A-AF6BB24936E1}" srcOrd="1" destOrd="0" presId="urn:microsoft.com/office/officeart/2005/8/layout/hProcess3"/>
    <dgm:cxn modelId="{6936C293-CDC0-4A52-A3FB-BDEA64E859CD}" type="presParOf" srcId="{407CE9BA-98C5-4DDF-B55A-AF6BB24936E1}" destId="{5DBFFB62-9E81-4037-B501-C22CA0201295}" srcOrd="0" destOrd="0" presId="urn:microsoft.com/office/officeart/2005/8/layout/hProcess3"/>
    <dgm:cxn modelId="{E1B99979-DD5D-4361-921F-84131C7AEA03}" type="presParOf" srcId="{407CE9BA-98C5-4DDF-B55A-AF6BB24936E1}" destId="{1B1A8180-3653-4BE6-A447-0B61BAB3D9B4}" srcOrd="1" destOrd="0" presId="urn:microsoft.com/office/officeart/2005/8/layout/hProcess3"/>
    <dgm:cxn modelId="{C905E8AD-51C2-4984-80DD-892094775CC4}" type="presParOf" srcId="{1B1A8180-3653-4BE6-A447-0B61BAB3D9B4}" destId="{E6A99B62-80AF-44E4-B729-D232CA24D70A}" srcOrd="0" destOrd="0" presId="urn:microsoft.com/office/officeart/2005/8/layout/hProcess3"/>
    <dgm:cxn modelId="{1447CA55-71C0-4E9A-AD79-C7AD9969802E}" type="presParOf" srcId="{1B1A8180-3653-4BE6-A447-0B61BAB3D9B4}" destId="{EB108AA9-350E-4ECD-8A09-A3866A818233}" srcOrd="1" destOrd="0" presId="urn:microsoft.com/office/officeart/2005/8/layout/hProcess3"/>
    <dgm:cxn modelId="{676FD7D0-D0E1-463A-B235-B65CFB5BFBAF}" type="presParOf" srcId="{1B1A8180-3653-4BE6-A447-0B61BAB3D9B4}" destId="{1DDB97F4-B68C-4C34-BF9C-1EDA30E78373}" srcOrd="2" destOrd="0" presId="urn:microsoft.com/office/officeart/2005/8/layout/hProcess3"/>
    <dgm:cxn modelId="{1AC17665-2683-4A21-80CC-F51C66C1E27F}" type="presParOf" srcId="{1B1A8180-3653-4BE6-A447-0B61BAB3D9B4}" destId="{97B523E9-26CA-4786-811D-D6760E786C05}" srcOrd="3" destOrd="0" presId="urn:microsoft.com/office/officeart/2005/8/layout/hProcess3"/>
    <dgm:cxn modelId="{1AECB3AC-7204-4D44-9850-94324FD1DF03}" type="presParOf" srcId="{407CE9BA-98C5-4DDF-B55A-AF6BB24936E1}" destId="{BB73D2A6-5EC3-40D0-ADCA-5E27D9B329DB}" srcOrd="2" destOrd="0" presId="urn:microsoft.com/office/officeart/2005/8/layout/hProcess3"/>
    <dgm:cxn modelId="{70D9F942-2753-4BCF-84F5-F4D744B057FE}" type="presParOf" srcId="{407CE9BA-98C5-4DDF-B55A-AF6BB24936E1}" destId="{680448B0-BB3C-4013-AF69-0685C4635A51}" srcOrd="3" destOrd="0" presId="urn:microsoft.com/office/officeart/2005/8/layout/hProcess3"/>
    <dgm:cxn modelId="{AA17F031-DB7C-4C07-B97F-DA2E82432B2D}" type="presParOf" srcId="{680448B0-BB3C-4013-AF69-0685C4635A51}" destId="{633ACCE4-72C6-42E2-9526-4415D78EB7CA}" srcOrd="0" destOrd="0" presId="urn:microsoft.com/office/officeart/2005/8/layout/hProcess3"/>
    <dgm:cxn modelId="{733767D4-8649-4FE1-BBA9-398939D23B82}" type="presParOf" srcId="{680448B0-BB3C-4013-AF69-0685C4635A51}" destId="{ECD22C6C-568D-4B44-AAE4-CBD209ED1714}" srcOrd="1" destOrd="0" presId="urn:microsoft.com/office/officeart/2005/8/layout/hProcess3"/>
    <dgm:cxn modelId="{B3919603-3AD9-47AE-8F4A-870BDD3C5D9B}" type="presParOf" srcId="{680448B0-BB3C-4013-AF69-0685C4635A51}" destId="{124CA717-BC5F-41B2-AE5F-1BC8ED6EA638}" srcOrd="2" destOrd="0" presId="urn:microsoft.com/office/officeart/2005/8/layout/hProcess3"/>
    <dgm:cxn modelId="{9FA8BFFB-D38C-4337-BA93-285D8B3C0618}" type="presParOf" srcId="{680448B0-BB3C-4013-AF69-0685C4635A51}" destId="{2582E984-8519-42FE-96BA-5E778240793B}" srcOrd="3" destOrd="0" presId="urn:microsoft.com/office/officeart/2005/8/layout/hProcess3"/>
    <dgm:cxn modelId="{B07C8649-1253-4E73-9A0B-4382CC3D596F}" type="presParOf" srcId="{407CE9BA-98C5-4DDF-B55A-AF6BB24936E1}" destId="{0761D7DC-FC75-4AC2-AE90-06CEABCBBA3E}" srcOrd="4" destOrd="0" presId="urn:microsoft.com/office/officeart/2005/8/layout/hProcess3"/>
    <dgm:cxn modelId="{B2D4C812-F3BE-43DB-94E7-74926BDC3221}" type="presParOf" srcId="{407CE9BA-98C5-4DDF-B55A-AF6BB24936E1}" destId="{C05A8CD3-105D-4395-B4FD-3924E5F6D95A}" srcOrd="5" destOrd="0" presId="urn:microsoft.com/office/officeart/2005/8/layout/hProcess3"/>
    <dgm:cxn modelId="{8BCDE239-DFC1-4B09-9D57-EF859D44C7F6}" type="presParOf" srcId="{407CE9BA-98C5-4DDF-B55A-AF6BB24936E1}" destId="{1B8E1617-8B1C-4B6E-BC64-B11435C15F1D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13C0E0-F6E0-4F09-9FA1-F1C321F0FB53}" type="doc">
      <dgm:prSet loTypeId="urn:microsoft.com/office/officeart/2005/8/layout/hProcess3" loCatId="process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n-ZA"/>
        </a:p>
      </dgm:t>
    </dgm:pt>
    <dgm:pt modelId="{64559273-2A63-45BF-AE92-7A6646A5E51F}">
      <dgm:prSet phldrT="[Text]" custT="1"/>
      <dgm:spPr/>
      <dgm:t>
        <a:bodyPr/>
        <a:lstStyle/>
        <a:p>
          <a:r>
            <a:rPr lang="en-ZA" sz="1800" b="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Debating  development policy  </a:t>
          </a:r>
        </a:p>
      </dgm:t>
    </dgm:pt>
    <dgm:pt modelId="{9BE25823-2C38-4B8C-8716-685EBD6A43DA}" type="parTrans" cxnId="{251D2F4A-95B0-407F-AC84-E64BF947CB62}">
      <dgm:prSet/>
      <dgm:spPr/>
      <dgm:t>
        <a:bodyPr/>
        <a:lstStyle/>
        <a:p>
          <a:endParaRPr lang="en-ZA"/>
        </a:p>
      </dgm:t>
    </dgm:pt>
    <dgm:pt modelId="{5BD43352-0CDD-4E54-9491-F2E2724FAF55}" type="sibTrans" cxnId="{251D2F4A-95B0-407F-AC84-E64BF947CB62}">
      <dgm:prSet/>
      <dgm:spPr/>
      <dgm:t>
        <a:bodyPr/>
        <a:lstStyle/>
        <a:p>
          <a:endParaRPr lang="en-ZA"/>
        </a:p>
      </dgm:t>
    </dgm:pt>
    <dgm:pt modelId="{E637347A-D1EF-4B36-B3DE-C5E1D8D4F5CB}">
      <dgm:prSet custT="1"/>
      <dgm:spPr/>
      <dgm:t>
        <a:bodyPr/>
        <a:lstStyle/>
        <a:p>
          <a:r>
            <a:rPr lang="en-ZA" sz="1800" b="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Acting as conduit for funding from Government, foreign government and other national and international donors for development work carried-out by CSOs ”</a:t>
          </a:r>
          <a:endParaRPr lang="en-ZA" sz="1800" b="0" dirty="0">
            <a:solidFill>
              <a:schemeClr val="accent6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F0CC892-A68D-435A-91E1-A950041CE8C6}" type="parTrans" cxnId="{4A75A41E-4A89-4784-9BDB-CBCE64BDCC2A}">
      <dgm:prSet/>
      <dgm:spPr/>
      <dgm:t>
        <a:bodyPr/>
        <a:lstStyle/>
        <a:p>
          <a:endParaRPr lang="en-ZA"/>
        </a:p>
      </dgm:t>
    </dgm:pt>
    <dgm:pt modelId="{1860AC5F-23A2-484E-AFB0-BA643E60ABB9}" type="sibTrans" cxnId="{4A75A41E-4A89-4784-9BDB-CBCE64BDCC2A}">
      <dgm:prSet/>
      <dgm:spPr/>
      <dgm:t>
        <a:bodyPr/>
        <a:lstStyle/>
        <a:p>
          <a:endParaRPr lang="en-ZA"/>
        </a:p>
      </dgm:t>
    </dgm:pt>
    <dgm:pt modelId="{A097ED43-80CA-44CA-B4FE-9FF2C4A350CB}">
      <dgm:prSet custT="1"/>
      <dgm:spPr/>
      <dgm:t>
        <a:bodyPr/>
        <a:lstStyle/>
        <a:p>
          <a:r>
            <a:rPr lang="en-ZA" sz="1800" b="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Undertaking research and publication aimed at proving basis for development policy </a:t>
          </a:r>
        </a:p>
      </dgm:t>
    </dgm:pt>
    <dgm:pt modelId="{5209DE26-3FFF-4C2A-8AE9-2C96BB6D247D}" type="parTrans" cxnId="{C92B2CD6-A65D-48F8-86B1-9A2B81902413}">
      <dgm:prSet/>
      <dgm:spPr/>
      <dgm:t>
        <a:bodyPr/>
        <a:lstStyle/>
        <a:p>
          <a:endParaRPr lang="en-ZA"/>
        </a:p>
      </dgm:t>
    </dgm:pt>
    <dgm:pt modelId="{FE96B125-573F-4290-8F71-37EE567AA3A7}" type="sibTrans" cxnId="{C92B2CD6-A65D-48F8-86B1-9A2B81902413}">
      <dgm:prSet/>
      <dgm:spPr/>
      <dgm:t>
        <a:bodyPr/>
        <a:lstStyle/>
        <a:p>
          <a:endParaRPr lang="en-ZA"/>
        </a:p>
      </dgm:t>
    </dgm:pt>
    <dgm:pt modelId="{7EFC1181-F5BB-4658-BBF0-D56B7D49E947}" type="pres">
      <dgm:prSet presAssocID="{4C13C0E0-F6E0-4F09-9FA1-F1C321F0FB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5E9CA840-C568-46C8-83C1-C9B4983A3D9D}" type="pres">
      <dgm:prSet presAssocID="{4C13C0E0-F6E0-4F09-9FA1-F1C321F0FB53}" presName="dummy" presStyleCnt="0"/>
      <dgm:spPr/>
    </dgm:pt>
    <dgm:pt modelId="{407CE9BA-98C5-4DDF-B55A-AF6BB24936E1}" type="pres">
      <dgm:prSet presAssocID="{4C13C0E0-F6E0-4F09-9FA1-F1C321F0FB53}" presName="linH" presStyleCnt="0"/>
      <dgm:spPr/>
    </dgm:pt>
    <dgm:pt modelId="{5DBFFB62-9E81-4037-B501-C22CA0201295}" type="pres">
      <dgm:prSet presAssocID="{4C13C0E0-F6E0-4F09-9FA1-F1C321F0FB53}" presName="padding1" presStyleCnt="0"/>
      <dgm:spPr/>
    </dgm:pt>
    <dgm:pt modelId="{C1970D8E-6217-488A-BF46-1ED737D5DFDA}" type="pres">
      <dgm:prSet presAssocID="{64559273-2A63-45BF-AE92-7A6646A5E51F}" presName="linV" presStyleCnt="0"/>
      <dgm:spPr/>
    </dgm:pt>
    <dgm:pt modelId="{972C0EFC-6506-4E1A-9393-8430C7CCAC7F}" type="pres">
      <dgm:prSet presAssocID="{64559273-2A63-45BF-AE92-7A6646A5E51F}" presName="spVertical1" presStyleCnt="0"/>
      <dgm:spPr/>
    </dgm:pt>
    <dgm:pt modelId="{8E81E59F-22A1-40C6-9C45-08357226619B}" type="pres">
      <dgm:prSet presAssocID="{64559273-2A63-45BF-AE92-7A6646A5E51F}" presName="parTx" presStyleLbl="revTx" presStyleIdx="0" presStyleCnt="3" custScaleX="560657" custLinFactX="-100000" custLinFactY="22457" custLinFactNeighborX="-11065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A6C1322-2C43-4BB8-8AF9-41EEB4E2A146}" type="pres">
      <dgm:prSet presAssocID="{64559273-2A63-45BF-AE92-7A6646A5E51F}" presName="spVertical2" presStyleCnt="0"/>
      <dgm:spPr/>
    </dgm:pt>
    <dgm:pt modelId="{D7DF8228-AE85-445C-A0A6-58243A6C42D9}" type="pres">
      <dgm:prSet presAssocID="{64559273-2A63-45BF-AE92-7A6646A5E51F}" presName="spVertical3" presStyleCnt="0"/>
      <dgm:spPr/>
    </dgm:pt>
    <dgm:pt modelId="{1845D673-9612-4263-A3E4-942B3988604B}" type="pres">
      <dgm:prSet presAssocID="{5BD43352-0CDD-4E54-9491-F2E2724FAF55}" presName="space" presStyleCnt="0"/>
      <dgm:spPr/>
    </dgm:pt>
    <dgm:pt modelId="{55B6D95A-623F-4951-8B7C-35168EE3EDBF}" type="pres">
      <dgm:prSet presAssocID="{E637347A-D1EF-4B36-B3DE-C5E1D8D4F5CB}" presName="linV" presStyleCnt="0"/>
      <dgm:spPr/>
    </dgm:pt>
    <dgm:pt modelId="{04AA8A25-80E1-4A0C-87FA-B21A124FC279}" type="pres">
      <dgm:prSet presAssocID="{E637347A-D1EF-4B36-B3DE-C5E1D8D4F5CB}" presName="spVertical1" presStyleCnt="0"/>
      <dgm:spPr/>
    </dgm:pt>
    <dgm:pt modelId="{737EEA76-B0EA-4827-A73B-00FA0625C9F4}" type="pres">
      <dgm:prSet presAssocID="{E637347A-D1EF-4B36-B3DE-C5E1D8D4F5CB}" presName="parTx" presStyleLbl="revTx" presStyleIdx="1" presStyleCnt="3" custScaleX="760115" custScaleY="128277" custLinFactX="200000" custLinFactY="46477" custLinFactNeighborX="282518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61C3AEB-D822-468A-A2FD-8C46FFF15101}" type="pres">
      <dgm:prSet presAssocID="{E637347A-D1EF-4B36-B3DE-C5E1D8D4F5CB}" presName="spVertical2" presStyleCnt="0"/>
      <dgm:spPr/>
    </dgm:pt>
    <dgm:pt modelId="{E7738F23-469F-4F9E-A9D7-56E34B4369BE}" type="pres">
      <dgm:prSet presAssocID="{E637347A-D1EF-4B36-B3DE-C5E1D8D4F5CB}" presName="spVertical3" presStyleCnt="0"/>
      <dgm:spPr/>
    </dgm:pt>
    <dgm:pt modelId="{49E25619-1949-44BB-97B1-7F94B9D17FBC}" type="pres">
      <dgm:prSet presAssocID="{1860AC5F-23A2-484E-AFB0-BA643E60ABB9}" presName="space" presStyleCnt="0"/>
      <dgm:spPr/>
    </dgm:pt>
    <dgm:pt modelId="{08558EA6-88D4-4F7A-9684-789A7C0A790D}" type="pres">
      <dgm:prSet presAssocID="{A097ED43-80CA-44CA-B4FE-9FF2C4A350CB}" presName="linV" presStyleCnt="0"/>
      <dgm:spPr/>
    </dgm:pt>
    <dgm:pt modelId="{02AFA8F1-AB31-4A81-A2E7-2563E434BF7E}" type="pres">
      <dgm:prSet presAssocID="{A097ED43-80CA-44CA-B4FE-9FF2C4A350CB}" presName="spVertical1" presStyleCnt="0"/>
      <dgm:spPr/>
    </dgm:pt>
    <dgm:pt modelId="{D4EF7425-9F05-4393-A75A-44D033610BF5}" type="pres">
      <dgm:prSet presAssocID="{A097ED43-80CA-44CA-B4FE-9FF2C4A350CB}" presName="parTx" presStyleLbl="revTx" presStyleIdx="2" presStyleCnt="3" custScaleX="615411" custLinFactX="-500000" custLinFactY="63138" custLinFactNeighborX="-516994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D9B6BCA-BB02-42BB-9E2D-72C4C47F5B62}" type="pres">
      <dgm:prSet presAssocID="{A097ED43-80CA-44CA-B4FE-9FF2C4A350CB}" presName="spVertical2" presStyleCnt="0"/>
      <dgm:spPr/>
    </dgm:pt>
    <dgm:pt modelId="{8458EB50-A20D-48FA-8312-7E88065E0BD6}" type="pres">
      <dgm:prSet presAssocID="{A097ED43-80CA-44CA-B4FE-9FF2C4A350CB}" presName="spVertical3" presStyleCnt="0"/>
      <dgm:spPr/>
    </dgm:pt>
    <dgm:pt modelId="{0761D7DC-FC75-4AC2-AE90-06CEABCBBA3E}" type="pres">
      <dgm:prSet presAssocID="{4C13C0E0-F6E0-4F09-9FA1-F1C321F0FB53}" presName="padding2" presStyleCnt="0"/>
      <dgm:spPr/>
    </dgm:pt>
    <dgm:pt modelId="{C05A8CD3-105D-4395-B4FD-3924E5F6D95A}" type="pres">
      <dgm:prSet presAssocID="{4C13C0E0-F6E0-4F09-9FA1-F1C321F0FB53}" presName="negArrow" presStyleCnt="0"/>
      <dgm:spPr/>
    </dgm:pt>
    <dgm:pt modelId="{1B8E1617-8B1C-4B6E-BC64-B11435C15F1D}" type="pres">
      <dgm:prSet presAssocID="{4C13C0E0-F6E0-4F09-9FA1-F1C321F0FB53}" presName="backgroundArrow" presStyleLbl="node1" presStyleIdx="0" presStyleCnt="1" custScaleY="202640" custLinFactNeighborX="-629"/>
      <dgm:spPr/>
    </dgm:pt>
  </dgm:ptLst>
  <dgm:cxnLst>
    <dgm:cxn modelId="{3944A42D-9066-4D17-B090-499CB01FDEFD}" type="presOf" srcId="{4C13C0E0-F6E0-4F09-9FA1-F1C321F0FB53}" destId="{7EFC1181-F5BB-4658-BBF0-D56B7D49E947}" srcOrd="0" destOrd="0" presId="urn:microsoft.com/office/officeart/2005/8/layout/hProcess3"/>
    <dgm:cxn modelId="{C92B2CD6-A65D-48F8-86B1-9A2B81902413}" srcId="{4C13C0E0-F6E0-4F09-9FA1-F1C321F0FB53}" destId="{A097ED43-80CA-44CA-B4FE-9FF2C4A350CB}" srcOrd="2" destOrd="0" parTransId="{5209DE26-3FFF-4C2A-8AE9-2C96BB6D247D}" sibTransId="{FE96B125-573F-4290-8F71-37EE567AA3A7}"/>
    <dgm:cxn modelId="{122B3169-DAFE-4483-9064-1B34EABC6E1C}" type="presOf" srcId="{E637347A-D1EF-4B36-B3DE-C5E1D8D4F5CB}" destId="{737EEA76-B0EA-4827-A73B-00FA0625C9F4}" srcOrd="0" destOrd="0" presId="urn:microsoft.com/office/officeart/2005/8/layout/hProcess3"/>
    <dgm:cxn modelId="{251D2F4A-95B0-407F-AC84-E64BF947CB62}" srcId="{4C13C0E0-F6E0-4F09-9FA1-F1C321F0FB53}" destId="{64559273-2A63-45BF-AE92-7A6646A5E51F}" srcOrd="0" destOrd="0" parTransId="{9BE25823-2C38-4B8C-8716-685EBD6A43DA}" sibTransId="{5BD43352-0CDD-4E54-9491-F2E2724FAF55}"/>
    <dgm:cxn modelId="{2CC59C08-1B5C-436C-977C-FEFEE57B8E5F}" type="presOf" srcId="{64559273-2A63-45BF-AE92-7A6646A5E51F}" destId="{8E81E59F-22A1-40C6-9C45-08357226619B}" srcOrd="0" destOrd="0" presId="urn:microsoft.com/office/officeart/2005/8/layout/hProcess3"/>
    <dgm:cxn modelId="{C8D7B561-5118-4B6E-8D16-4A1891214A7F}" type="presOf" srcId="{A097ED43-80CA-44CA-B4FE-9FF2C4A350CB}" destId="{D4EF7425-9F05-4393-A75A-44D033610BF5}" srcOrd="0" destOrd="0" presId="urn:microsoft.com/office/officeart/2005/8/layout/hProcess3"/>
    <dgm:cxn modelId="{4A75A41E-4A89-4784-9BDB-CBCE64BDCC2A}" srcId="{4C13C0E0-F6E0-4F09-9FA1-F1C321F0FB53}" destId="{E637347A-D1EF-4B36-B3DE-C5E1D8D4F5CB}" srcOrd="1" destOrd="0" parTransId="{3F0CC892-A68D-435A-91E1-A950041CE8C6}" sibTransId="{1860AC5F-23A2-484E-AFB0-BA643E60ABB9}"/>
    <dgm:cxn modelId="{B61F27EC-1F0E-40F1-A906-A5D6B612BA6C}" type="presParOf" srcId="{7EFC1181-F5BB-4658-BBF0-D56B7D49E947}" destId="{5E9CA840-C568-46C8-83C1-C9B4983A3D9D}" srcOrd="0" destOrd="0" presId="urn:microsoft.com/office/officeart/2005/8/layout/hProcess3"/>
    <dgm:cxn modelId="{8F3162D6-56FE-4237-8DF3-5E7008D4810D}" type="presParOf" srcId="{7EFC1181-F5BB-4658-BBF0-D56B7D49E947}" destId="{407CE9BA-98C5-4DDF-B55A-AF6BB24936E1}" srcOrd="1" destOrd="0" presId="urn:microsoft.com/office/officeart/2005/8/layout/hProcess3"/>
    <dgm:cxn modelId="{06C5AFF8-E644-4794-921D-1455C692922A}" type="presParOf" srcId="{407CE9BA-98C5-4DDF-B55A-AF6BB24936E1}" destId="{5DBFFB62-9E81-4037-B501-C22CA0201295}" srcOrd="0" destOrd="0" presId="urn:microsoft.com/office/officeart/2005/8/layout/hProcess3"/>
    <dgm:cxn modelId="{C757B364-0A4E-4865-A0D6-214B2C1A577C}" type="presParOf" srcId="{407CE9BA-98C5-4DDF-B55A-AF6BB24936E1}" destId="{C1970D8E-6217-488A-BF46-1ED737D5DFDA}" srcOrd="1" destOrd="0" presId="urn:microsoft.com/office/officeart/2005/8/layout/hProcess3"/>
    <dgm:cxn modelId="{996BF97F-9649-4A74-95A1-D29E2F6133B6}" type="presParOf" srcId="{C1970D8E-6217-488A-BF46-1ED737D5DFDA}" destId="{972C0EFC-6506-4E1A-9393-8430C7CCAC7F}" srcOrd="0" destOrd="0" presId="urn:microsoft.com/office/officeart/2005/8/layout/hProcess3"/>
    <dgm:cxn modelId="{1D3771AD-F096-452A-9BB0-815F38B230A4}" type="presParOf" srcId="{C1970D8E-6217-488A-BF46-1ED737D5DFDA}" destId="{8E81E59F-22A1-40C6-9C45-08357226619B}" srcOrd="1" destOrd="0" presId="urn:microsoft.com/office/officeart/2005/8/layout/hProcess3"/>
    <dgm:cxn modelId="{911B3349-18AD-4C4B-B04D-8499AF370B28}" type="presParOf" srcId="{C1970D8E-6217-488A-BF46-1ED737D5DFDA}" destId="{8A6C1322-2C43-4BB8-8AF9-41EEB4E2A146}" srcOrd="2" destOrd="0" presId="urn:microsoft.com/office/officeart/2005/8/layout/hProcess3"/>
    <dgm:cxn modelId="{D6A5FB70-7026-45C8-A136-EAC640B0B913}" type="presParOf" srcId="{C1970D8E-6217-488A-BF46-1ED737D5DFDA}" destId="{D7DF8228-AE85-445C-A0A6-58243A6C42D9}" srcOrd="3" destOrd="0" presId="urn:microsoft.com/office/officeart/2005/8/layout/hProcess3"/>
    <dgm:cxn modelId="{4AA9897B-F99E-4761-8FF2-2C1E2C0ED9F7}" type="presParOf" srcId="{407CE9BA-98C5-4DDF-B55A-AF6BB24936E1}" destId="{1845D673-9612-4263-A3E4-942B3988604B}" srcOrd="2" destOrd="0" presId="urn:microsoft.com/office/officeart/2005/8/layout/hProcess3"/>
    <dgm:cxn modelId="{A09AA7DB-A0EC-4800-A580-385B9DEC0866}" type="presParOf" srcId="{407CE9BA-98C5-4DDF-B55A-AF6BB24936E1}" destId="{55B6D95A-623F-4951-8B7C-35168EE3EDBF}" srcOrd="3" destOrd="0" presId="urn:microsoft.com/office/officeart/2005/8/layout/hProcess3"/>
    <dgm:cxn modelId="{5B6B3BD4-CC91-4719-B938-C39F61B3C591}" type="presParOf" srcId="{55B6D95A-623F-4951-8B7C-35168EE3EDBF}" destId="{04AA8A25-80E1-4A0C-87FA-B21A124FC279}" srcOrd="0" destOrd="0" presId="urn:microsoft.com/office/officeart/2005/8/layout/hProcess3"/>
    <dgm:cxn modelId="{85D34E76-0A56-42EF-B7B5-6A8DD9D79DDC}" type="presParOf" srcId="{55B6D95A-623F-4951-8B7C-35168EE3EDBF}" destId="{737EEA76-B0EA-4827-A73B-00FA0625C9F4}" srcOrd="1" destOrd="0" presId="urn:microsoft.com/office/officeart/2005/8/layout/hProcess3"/>
    <dgm:cxn modelId="{04690E14-40F2-4D05-83DF-91184046069B}" type="presParOf" srcId="{55B6D95A-623F-4951-8B7C-35168EE3EDBF}" destId="{F61C3AEB-D822-468A-A2FD-8C46FFF15101}" srcOrd="2" destOrd="0" presId="urn:microsoft.com/office/officeart/2005/8/layout/hProcess3"/>
    <dgm:cxn modelId="{FE508EAE-201A-4888-8CA6-B257BE55A31A}" type="presParOf" srcId="{55B6D95A-623F-4951-8B7C-35168EE3EDBF}" destId="{E7738F23-469F-4F9E-A9D7-56E34B4369BE}" srcOrd="3" destOrd="0" presId="urn:microsoft.com/office/officeart/2005/8/layout/hProcess3"/>
    <dgm:cxn modelId="{D8272896-EFC6-4ECD-A851-789DB5EF7D83}" type="presParOf" srcId="{407CE9BA-98C5-4DDF-B55A-AF6BB24936E1}" destId="{49E25619-1949-44BB-97B1-7F94B9D17FBC}" srcOrd="4" destOrd="0" presId="urn:microsoft.com/office/officeart/2005/8/layout/hProcess3"/>
    <dgm:cxn modelId="{ACAAE76D-3B8E-4461-B2C7-71DFCBE203B5}" type="presParOf" srcId="{407CE9BA-98C5-4DDF-B55A-AF6BB24936E1}" destId="{08558EA6-88D4-4F7A-9684-789A7C0A790D}" srcOrd="5" destOrd="0" presId="urn:microsoft.com/office/officeart/2005/8/layout/hProcess3"/>
    <dgm:cxn modelId="{15D64CEA-109E-4F82-8C48-82D0BEA31A6A}" type="presParOf" srcId="{08558EA6-88D4-4F7A-9684-789A7C0A790D}" destId="{02AFA8F1-AB31-4A81-A2E7-2563E434BF7E}" srcOrd="0" destOrd="0" presId="urn:microsoft.com/office/officeart/2005/8/layout/hProcess3"/>
    <dgm:cxn modelId="{DC188730-098C-45A9-9A48-1D4C6553FFEF}" type="presParOf" srcId="{08558EA6-88D4-4F7A-9684-789A7C0A790D}" destId="{D4EF7425-9F05-4393-A75A-44D033610BF5}" srcOrd="1" destOrd="0" presId="urn:microsoft.com/office/officeart/2005/8/layout/hProcess3"/>
    <dgm:cxn modelId="{C9B6F584-2E29-4C80-972A-99399A69F793}" type="presParOf" srcId="{08558EA6-88D4-4F7A-9684-789A7C0A790D}" destId="{8D9B6BCA-BB02-42BB-9E2D-72C4C47F5B62}" srcOrd="2" destOrd="0" presId="urn:microsoft.com/office/officeart/2005/8/layout/hProcess3"/>
    <dgm:cxn modelId="{79FC8859-5B58-4CBB-B9A6-72FDAA4F361E}" type="presParOf" srcId="{08558EA6-88D4-4F7A-9684-789A7C0A790D}" destId="{8458EB50-A20D-48FA-8312-7E88065E0BD6}" srcOrd="3" destOrd="0" presId="urn:microsoft.com/office/officeart/2005/8/layout/hProcess3"/>
    <dgm:cxn modelId="{0FB95B95-A462-4E15-8D09-04D79485C3CC}" type="presParOf" srcId="{407CE9BA-98C5-4DDF-B55A-AF6BB24936E1}" destId="{0761D7DC-FC75-4AC2-AE90-06CEABCBBA3E}" srcOrd="6" destOrd="0" presId="urn:microsoft.com/office/officeart/2005/8/layout/hProcess3"/>
    <dgm:cxn modelId="{A6D64044-25B7-4B6A-BF51-604B7AAF0327}" type="presParOf" srcId="{407CE9BA-98C5-4DDF-B55A-AF6BB24936E1}" destId="{C05A8CD3-105D-4395-B4FD-3924E5F6D95A}" srcOrd="7" destOrd="0" presId="urn:microsoft.com/office/officeart/2005/8/layout/hProcess3"/>
    <dgm:cxn modelId="{85DDAA73-D20F-4C73-BCA5-E07FE1E9E05A}" type="presParOf" srcId="{407CE9BA-98C5-4DDF-B55A-AF6BB24936E1}" destId="{1B8E1617-8B1C-4B6E-BC64-B11435C15F1D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8E1617-8B1C-4B6E-BC64-B11435C15F1D}">
      <dsp:nvSpPr>
        <dsp:cNvPr id="0" name=""/>
        <dsp:cNvSpPr/>
      </dsp:nvSpPr>
      <dsp:spPr>
        <a:xfrm>
          <a:off x="13073" y="0"/>
          <a:ext cx="6683670" cy="4064000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CD22C6C-568D-4B44-AAE4-CBD209ED1714}">
      <dsp:nvSpPr>
        <dsp:cNvPr id="0" name=""/>
        <dsp:cNvSpPr/>
      </dsp:nvSpPr>
      <dsp:spPr>
        <a:xfrm>
          <a:off x="3022200" y="1327695"/>
          <a:ext cx="2738438" cy="1536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0" kern="1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Strengthening the institutional capacity of other civil society organisations involved in direct service provision to the poor communities  </a:t>
          </a:r>
        </a:p>
      </dsp:txBody>
      <dsp:txXfrm>
        <a:off x="3022200" y="1327695"/>
        <a:ext cx="2738438" cy="1536612"/>
      </dsp:txXfrm>
    </dsp:sp>
    <dsp:sp modelId="{EB108AA9-350E-4ECD-8A09-A3866A818233}">
      <dsp:nvSpPr>
        <dsp:cNvPr id="0" name=""/>
        <dsp:cNvSpPr/>
      </dsp:nvSpPr>
      <dsp:spPr>
        <a:xfrm>
          <a:off x="0" y="420888"/>
          <a:ext cx="2656135" cy="3055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0" kern="1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Carrying out programmes and projects aimed at meeting development needs of the poor </a:t>
          </a:r>
          <a:endParaRPr lang="en-ZA" sz="1800" b="0" kern="1200" dirty="0">
            <a:solidFill>
              <a:schemeClr val="accent6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0" y="420888"/>
        <a:ext cx="2656135" cy="30559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8E1617-8B1C-4B6E-BC64-B11435C15F1D}">
      <dsp:nvSpPr>
        <dsp:cNvPr id="0" name=""/>
        <dsp:cNvSpPr/>
      </dsp:nvSpPr>
      <dsp:spPr>
        <a:xfrm>
          <a:off x="0" y="0"/>
          <a:ext cx="6683670" cy="4496048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EF7425-9F05-4393-A75A-44D033610BF5}">
      <dsp:nvSpPr>
        <dsp:cNvPr id="0" name=""/>
        <dsp:cNvSpPr/>
      </dsp:nvSpPr>
      <dsp:spPr>
        <a:xfrm>
          <a:off x="1500233" y="1771256"/>
          <a:ext cx="1704630" cy="1085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0" kern="1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Undertaking research and publication aimed at proving basis for development policy </a:t>
          </a:r>
        </a:p>
      </dsp:txBody>
      <dsp:txXfrm>
        <a:off x="1500233" y="1771256"/>
        <a:ext cx="1704630" cy="1085741"/>
      </dsp:txXfrm>
    </dsp:sp>
    <dsp:sp modelId="{737EEA76-B0EA-4827-A73B-00FA0625C9F4}">
      <dsp:nvSpPr>
        <dsp:cNvPr id="0" name=""/>
        <dsp:cNvSpPr/>
      </dsp:nvSpPr>
      <dsp:spPr>
        <a:xfrm>
          <a:off x="3492894" y="1733052"/>
          <a:ext cx="2105446" cy="1786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0" kern="1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Acting as conduit for funding from Government, foreign government and other national and international donors for development work carried-out by CSOs ”</a:t>
          </a:r>
          <a:endParaRPr lang="en-ZA" sz="1800" b="0" kern="1200" dirty="0">
            <a:solidFill>
              <a:schemeClr val="accent6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492894" y="1733052"/>
        <a:ext cx="2105446" cy="1786586"/>
      </dsp:txXfrm>
    </dsp:sp>
    <dsp:sp modelId="{8E81E59F-22A1-40C6-9C45-08357226619B}">
      <dsp:nvSpPr>
        <dsp:cNvPr id="0" name=""/>
        <dsp:cNvSpPr/>
      </dsp:nvSpPr>
      <dsp:spPr>
        <a:xfrm>
          <a:off x="0" y="1329566"/>
          <a:ext cx="1552966" cy="1085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0" kern="1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Debating  development policy  </a:t>
          </a:r>
        </a:p>
      </dsp:txBody>
      <dsp:txXfrm>
        <a:off x="0" y="1329566"/>
        <a:ext cx="1552966" cy="1085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0F2338-ACC5-4BE9-88A2-5D1E574798B4}" type="datetime1">
              <a:rPr lang="en-US"/>
              <a:pPr>
                <a:defRPr/>
              </a:pPr>
              <a:t>10/17/2016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72CC25-31D2-4930-AD16-5BC8A0EA45C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1326485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C90E3D-C290-42F8-B881-0D9BB6590C31}" type="datetime1">
              <a:rPr lang="en-US"/>
              <a:pPr>
                <a:defRPr/>
              </a:pPr>
              <a:t>10/17/2016</a:t>
            </a:fld>
            <a:endParaRPr lang="en-US" dirty="0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009DFC-4451-491B-93F3-2FB1FB78F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099053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5060" name="Date Placeholder 6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4831DC6-647B-4951-933B-75F3D5023CED}" type="datetime1">
              <a:rPr lang="en-US" altLang="en-US" smtClean="0"/>
              <a:pPr/>
              <a:t>10/17/2016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38611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ZA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D66703-1C3C-4CBE-AD9F-B0E06F165B39}" type="slidenum">
              <a:rPr lang="en-ZA" smtClean="0"/>
              <a:pPr/>
              <a:t>3</a:t>
            </a:fld>
            <a:endParaRPr lang="en-ZA" smtClean="0"/>
          </a:p>
        </p:txBody>
      </p:sp>
    </p:spTree>
    <p:extLst>
      <p:ext uri="{BB962C8B-B14F-4D97-AF65-F5344CB8AC3E}">
        <p14:creationId xmlns:p14="http://schemas.microsoft.com/office/powerpoint/2010/main" xmlns="" val="1445958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ZA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2865B-A4FD-410B-8DA9-572167D67356}" type="slidenum">
              <a:rPr lang="en-ZA" smtClean="0"/>
              <a:pPr/>
              <a:t>4</a:t>
            </a:fld>
            <a:endParaRPr lang="en-ZA" smtClean="0"/>
          </a:p>
        </p:txBody>
      </p:sp>
    </p:spTree>
    <p:extLst>
      <p:ext uri="{BB962C8B-B14F-4D97-AF65-F5344CB8AC3E}">
        <p14:creationId xmlns:p14="http://schemas.microsoft.com/office/powerpoint/2010/main" xmlns="" val="3839722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6C90E3D-C290-42F8-B881-0D9BB6590C31}" type="datetime1">
              <a:rPr lang="en-US" smtClean="0"/>
              <a:pPr>
                <a:defRPr/>
              </a:pPr>
              <a:t>10/17/2016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664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6324" name="Date Placeholder 6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C2DAF64-9908-4AA3-8EEA-68DDA5F9CA32}" type="datetime1">
              <a:rPr lang="en-US" altLang="en-US" smtClean="0"/>
              <a:pPr/>
              <a:t>10/17/2016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244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archive:TWOTONE%20jhb%20WIP:1405%20NDA%20CI%20&amp;%20manual:DESIGNED%20CI%20ELEMENTS:1405%20NDA%20ppt:1405%20NDA%20ppt%20final%20main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6" descr="archive:TWOTONE jhb WIP:1405 NDA CI &amp; manual:DESIGNED CI ELEMENTS:1405 NDA ppt:1405 NDA ppt final main.jpg"/>
          <p:cNvPicPr>
            <a:picLocks noChangeAspect="1" noChangeArrowheads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0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667000"/>
            <a:ext cx="6705600" cy="947738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848100"/>
            <a:ext cx="6705600" cy="1028700"/>
          </a:xfrm>
        </p:spPr>
        <p:txBody>
          <a:bodyPr/>
          <a:lstStyle>
            <a:lvl1pPr marL="0" indent="0" algn="r">
              <a:buFont typeface="Times" charset="0"/>
              <a:buNone/>
              <a:defRPr sz="1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quarter" idx="10"/>
          </p:nvPr>
        </p:nvSpPr>
        <p:spPr>
          <a:xfrm>
            <a:off x="1905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248400"/>
            <a:ext cx="2667000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333500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56C271-1B1E-4434-B969-160E66F28F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E0BC4-20BB-42E4-98DA-B2AB11D3D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8913" y="0"/>
            <a:ext cx="19240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0"/>
            <a:ext cx="5624513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517C8-5DF2-4793-BBC2-5DB8E01CE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A2101-C1C2-4057-8262-EB528C86E1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F04BA-9EE7-4D86-8F69-644E809532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7734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888" y="1524000"/>
            <a:ext cx="37750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54CC5-90A5-4F96-AF1C-172649A14B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907EB-491B-4FD1-9CED-179C440601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C481C-EBB3-46B8-82E0-717F3C347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4F63D-5BA7-4943-B08E-7EDF1690FF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78509-8F94-4E2A-B750-1EDF97D2E5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63336-F225-4748-A342-5A9055761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archive:TWOTONE%20jhb%20WIP:1405%20NDA%20CI%20&amp;%20manual:DESIGNED%20CI%20ELEMENTS:1405%20NDA%20ppt:NDA%201-02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3" descr="archive:TWOTONE jhb WIP:1405 NDA CI &amp; manual:DESIGNED CI ELEMENTS:1405 NDA ppt:NDA 1-02.jpg"/>
          <p:cNvPicPr>
            <a:picLocks noChangeAspect="1" noChangeArrowheads="1"/>
          </p:cNvPicPr>
          <p:nvPr userDrawn="1"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-1588" y="0"/>
            <a:ext cx="914558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78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51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C1C3471C-B1D1-45C0-A155-C4C96DA518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009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5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6628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14282" y="2060848"/>
            <a:ext cx="7526368" cy="2736577"/>
          </a:xfrm>
        </p:spPr>
        <p:txBody>
          <a:bodyPr/>
          <a:lstStyle/>
          <a:p>
            <a:pPr algn="ctr" eaLnBrk="1" hangingPunct="1"/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>PRESENTATION OF THE ANNUAL REPORT (2015/2016) TO THE PORTFOLIO COMMITTEE ON SOCIAL DEVELOPMENT 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>12 OCTOBER 2016</a:t>
            </a:r>
            <a:br>
              <a:rPr lang="en-US" altLang="en-US" sz="2400" b="1" dirty="0" smtClean="0"/>
            </a:br>
            <a:endParaRPr lang="en-US" altLang="en-US" sz="2400" dirty="0" smtClean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2232248" cy="959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https://encrypted-tbn0.gstatic.com/images?q=tbn:ANd9GcQ9-GpgvbTswanqNRN2pSNTmgFzNDceXLo9Yt_trGfRFRpNz2F8c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653136"/>
            <a:ext cx="1224136" cy="1155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PROGRAMME 2: CAPACITY BUILDING FOR CIVIL SOCIETY ORGANISATIONS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486E2-6E92-4643-A463-86E0D668458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520" y="908720"/>
          <a:ext cx="8678198" cy="4937268"/>
        </p:xfrm>
        <a:graphic>
          <a:graphicData uri="http://schemas.openxmlformats.org/drawingml/2006/table">
            <a:tbl>
              <a:tblPr/>
              <a:tblGrid>
                <a:gridCol w="604868"/>
                <a:gridCol w="3891887"/>
                <a:gridCol w="1318611"/>
                <a:gridCol w="1411932"/>
                <a:gridCol w="1450900"/>
              </a:tblGrid>
              <a:tr h="936104">
                <a:tc gridSpan="5">
                  <a:txBody>
                    <a:bodyPr/>
                    <a:lstStyle/>
                    <a:p>
                      <a:pPr marL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Strategic Objective: To</a:t>
                      </a:r>
                      <a:r>
                        <a:rPr lang="en-ZA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build the capacity of CSOs through training, mentorship and incubation to 13000 CSOs by 2017/18</a:t>
                      </a:r>
                      <a:endParaRPr lang="en-ZA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374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No.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Performance indicator </a:t>
                      </a:r>
                      <a:endParaRPr lang="en-ZA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Planned target </a:t>
                      </a:r>
                      <a:r>
                        <a:rPr lang="en-ZA" sz="14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Actual achievement </a:t>
                      </a:r>
                      <a:r>
                        <a:rPr lang="en-ZA" sz="14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Deviation from planned target </a:t>
                      </a:r>
                      <a:endParaRPr lang="en-ZA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07120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civil society organisations (CSOs) trained, mentored and incubated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2 000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2 687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687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56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staff members of CSOs trained, mentored and incubated 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4 000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5 044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1 044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90484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CSOs capacitated in Mikondzo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600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2 002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1 402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PROGRAMME 3: CIVIL SOCIETY MOBILISATION AND ADVOCACY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486E2-6E92-4643-A463-86E0D668458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3529" y="908720"/>
          <a:ext cx="8568951" cy="5319328"/>
        </p:xfrm>
        <a:graphic>
          <a:graphicData uri="http://schemas.openxmlformats.org/drawingml/2006/table">
            <a:tbl>
              <a:tblPr/>
              <a:tblGrid>
                <a:gridCol w="726647"/>
                <a:gridCol w="3732635"/>
                <a:gridCol w="1307622"/>
                <a:gridCol w="1400166"/>
                <a:gridCol w="1401881"/>
              </a:tblGrid>
              <a:tr h="893351">
                <a:tc gridSpan="5">
                  <a:txBody>
                    <a:bodyPr/>
                    <a:lstStyle/>
                    <a:p>
                      <a:pPr marL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Strategic Objective: To promote </a:t>
                      </a:r>
                      <a:r>
                        <a:rPr lang="en-ZA" sz="16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active citizenry through consultation, dialogues and sharing of development experience between CSO’s and relevant organs of state in all 52 district municipalities by 2017/18</a:t>
                      </a:r>
                      <a:endParaRPr lang="en-ZA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121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No.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Performance indicator 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Planned target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Actual achievement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Deviation from planned target 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37950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consultations with social partners on CSOs participation on national development programmes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10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dialogues and information sharing with CSOs on promotion of the NDP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9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(1)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PROGRAMME 4: RESEARCH AND KNOWLEDGE MANAGEMENT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486E2-6E92-4643-A463-86E0D668458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1520" y="908720"/>
          <a:ext cx="8640959" cy="4968553"/>
        </p:xfrm>
        <a:graphic>
          <a:graphicData uri="http://schemas.openxmlformats.org/drawingml/2006/table">
            <a:tbl>
              <a:tblPr/>
              <a:tblGrid>
                <a:gridCol w="594498"/>
                <a:gridCol w="3902257"/>
                <a:gridCol w="1318611"/>
                <a:gridCol w="1411932"/>
                <a:gridCol w="1413661"/>
              </a:tblGrid>
              <a:tr h="853970">
                <a:tc gridSpan="5">
                  <a:txBody>
                    <a:bodyPr/>
                    <a:lstStyle/>
                    <a:p>
                      <a:pPr marL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Strategic</a:t>
                      </a:r>
                      <a:r>
                        <a:rPr lang="en-ZA" sz="1800" b="1" baseline="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 Objective: </a:t>
                      </a:r>
                      <a:r>
                        <a:rPr lang="en-ZA" sz="1800" b="1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To </a:t>
                      </a:r>
                      <a:r>
                        <a:rPr lang="en-ZA" sz="18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undertake </a:t>
                      </a:r>
                      <a:r>
                        <a:rPr lang="en-ZA" sz="18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4 action research and policy publications that informs policy development and good practice by 2017/18</a:t>
                      </a:r>
                      <a:endParaRPr lang="en-Z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526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No.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Performance indicator 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Planned target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Actual achievement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Deviation from planned target 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853970">
                <a:tc>
                  <a:txBody>
                    <a:bodyPr/>
                    <a:lstStyle/>
                    <a:p>
                      <a:pPr marL="107950" algn="r"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</a:t>
                      </a:r>
                      <a:endParaRPr lang="en-ZA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action research conducted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01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(1)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70">
                <a:tc>
                  <a:txBody>
                    <a:bodyPr/>
                    <a:lstStyle/>
                    <a:p>
                      <a:pPr marL="2286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endParaRPr lang="en-ZA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policy engagements with government and CSOs sector held</a:t>
                      </a:r>
                      <a:endParaRPr lang="en-ZA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250190" indent="-89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853970"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3.</a:t>
                      </a:r>
                      <a:endParaRPr lang="en-ZA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publications on research and evaluation produced</a:t>
                      </a:r>
                      <a:endParaRPr lang="en-ZA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ZA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382000" cy="838200"/>
          </a:xfrm>
        </p:spPr>
        <p:txBody>
          <a:bodyPr/>
          <a:lstStyle/>
          <a:p>
            <a:r>
              <a:rPr lang="en-US" altLang="en-US" b="1" dirty="0" smtClean="0"/>
              <a:t>PROGRAMME 5: GOVERNANCE AND ADMINISTRATION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486E2-6E92-4643-A463-86E0D668458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9514" y="908717"/>
          <a:ext cx="8784973" cy="5892323"/>
        </p:xfrm>
        <a:graphic>
          <a:graphicData uri="http://schemas.openxmlformats.org/drawingml/2006/table">
            <a:tbl>
              <a:tblPr/>
              <a:tblGrid>
                <a:gridCol w="616705"/>
                <a:gridCol w="3956753"/>
                <a:gridCol w="1340587"/>
                <a:gridCol w="1435464"/>
                <a:gridCol w="1435464"/>
              </a:tblGrid>
              <a:tr h="898989">
                <a:tc gridSpan="5">
                  <a:txBody>
                    <a:bodyPr/>
                    <a:lstStyle/>
                    <a:p>
                      <a:pPr marL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Strategic Objective:</a:t>
                      </a:r>
                      <a:r>
                        <a:rPr lang="en-ZA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 </a:t>
                      </a: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To </a:t>
                      </a: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strengthen </a:t>
                      </a:r>
                      <a:r>
                        <a:rPr lang="en-ZA" sz="16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the internal capacity, systems</a:t>
                      </a:r>
                      <a:r>
                        <a:rPr lang="en-ZA" sz="1600" b="1" dirty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 and processes t</a:t>
                      </a:r>
                      <a:r>
                        <a:rPr lang="en-ZA" sz="16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en-ZA" sz="1600" b="1" dirty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improve operation efficiency</a:t>
                      </a:r>
                      <a:r>
                        <a:rPr lang="en-ZA" sz="16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ZA" sz="1600" b="1" dirty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and effectiveness by 2017/18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No.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Performance indicator 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Planned target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Actual achievement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Deviation from planned target 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94439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914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Percent (%) achievement of organisational targets as set in the 2015/16 Annual Performance Plan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80%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01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73%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(7%)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10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914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Percent (%) of positive rating on NDA brand recognition achieved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70%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250190" indent="-89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95.5%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25.5%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89898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914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Unqualified audit opinion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Unqualified audit    opinion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Unqualified audit    opinion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98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914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New NDA business plan and model finalised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914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New NDA business model 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New NDA business model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282" y="2060575"/>
            <a:ext cx="8715436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altLang="en-US" sz="2800" b="1" dirty="0" smtClean="0"/>
              <a:t> AUDITED FINANCIAL STATEMENTS </a:t>
            </a:r>
            <a:r>
              <a:rPr lang="en-US" sz="2800" b="1" kern="0" dirty="0" smtClean="0">
                <a:latin typeface="+mj-lt"/>
                <a:ea typeface="+mj-ea"/>
                <a:cs typeface="+mj-cs"/>
              </a:rPr>
              <a:t>FOR </a:t>
            </a:r>
            <a:r>
              <a:rPr lang="en-US" sz="2800" b="1" kern="0" dirty="0">
                <a:latin typeface="+mj-lt"/>
                <a:ea typeface="+mj-ea"/>
                <a:cs typeface="+mj-cs"/>
              </a:rPr>
              <a:t>THE YEAR ENDED 31 MARCH </a:t>
            </a:r>
            <a:r>
              <a:rPr lang="en-US" sz="2800" b="1" kern="0" dirty="0" smtClean="0">
                <a:latin typeface="+mj-lt"/>
                <a:ea typeface="+mj-ea"/>
                <a:cs typeface="+mj-cs"/>
              </a:rPr>
              <a:t>2016</a:t>
            </a: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endParaRPr lang="en-US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40290-EC93-4165-81BC-20B9827FE6A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02488" cy="838200"/>
          </a:xfrm>
        </p:spPr>
        <p:txBody>
          <a:bodyPr/>
          <a:lstStyle/>
          <a:p>
            <a:r>
              <a:rPr lang="en-ZA" b="1" dirty="0" smtClean="0"/>
              <a:t>STATEMENT OF FINANCIAL PERFORMANCE  FOR YEAR ENDED  31 MARCH 2016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838200"/>
            <a:ext cx="8784976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4800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NOTES TO STATEMENT OF FINANCIAL PERFORMANCE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928670"/>
            <a:ext cx="8927572" cy="5929330"/>
          </a:xfrm>
        </p:spPr>
        <p:txBody>
          <a:bodyPr/>
          <a:lstStyle/>
          <a:p>
            <a:pPr algn="ctr">
              <a:buNone/>
            </a:pPr>
            <a:r>
              <a:rPr lang="en-ZA" sz="2000" b="1" dirty="0" smtClean="0"/>
              <a:t>INTRODUCTION</a:t>
            </a:r>
          </a:p>
          <a:p>
            <a:pPr>
              <a:buNone/>
            </a:pPr>
            <a:endParaRPr lang="en-ZA" sz="2000" b="1" dirty="0" smtClean="0"/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The NDA continues to operate under stringent financial constraints due to financial allocation increasing at 3% year on year while CPI averaged 6.5%. The resources are decreasing in real term.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Key organisational expenses such as rentals of offices and employment costs  increased by 9% and 7% respectively in the previous financial year.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The public entity is reporting a deficit of R 1,7m in 2016 versus deficit of R12,4m in 2015.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The reported deficits are accounting deficits not cash deficits. These deficits are attributable to timing difference between the recognition of revenue and  expenditure related to funded projects.</a:t>
            </a:r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>
              <a:buFont typeface="Wingdings" pitchFamily="2" charset="2"/>
              <a:buChar char="§"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3766638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NOTES TO STATEMENT OF FINANCIAL PERFORMANCE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785794"/>
            <a:ext cx="8927572" cy="6072206"/>
          </a:xfrm>
        </p:spPr>
        <p:txBody>
          <a:bodyPr/>
          <a:lstStyle/>
          <a:p>
            <a:pPr algn="ctr">
              <a:buNone/>
            </a:pPr>
            <a:r>
              <a:rPr lang="en-ZA" sz="2000" b="1" dirty="0" smtClean="0"/>
              <a:t>REVENUE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Revenue is made up of three sources of funding as indicated in the table below.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Revenue decreased by 6% year on year from R260 million in 2015 to R255 million in 2016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The main contributor to the reduction in revenue of R5 million is attributable to reduction in conditional grants received from other government departments.</a:t>
            </a:r>
          </a:p>
          <a:p>
            <a:pPr>
              <a:buNone/>
            </a:pPr>
            <a:endParaRPr lang="en-ZA" b="1" dirty="0" smtClean="0"/>
          </a:p>
          <a:p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3500438"/>
          <a:ext cx="8064903" cy="2859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7"/>
                <a:gridCol w="1800201"/>
                <a:gridCol w="936104"/>
                <a:gridCol w="1728193"/>
                <a:gridCol w="936108"/>
              </a:tblGrid>
              <a:tr h="572671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%</a:t>
                      </a:r>
                      <a:endParaRPr lang="en-ZA" dirty="0"/>
                    </a:p>
                  </a:txBody>
                  <a:tcPr/>
                </a:tc>
              </a:tr>
              <a:tr h="572671">
                <a:tc>
                  <a:txBody>
                    <a:bodyPr/>
                    <a:lstStyle/>
                    <a:p>
                      <a:r>
                        <a:rPr lang="en-ZA" dirty="0" smtClean="0"/>
                        <a:t>Allocation</a:t>
                      </a:r>
                      <a:r>
                        <a:rPr lang="en-ZA" baseline="0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R184 381 000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72%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R178 337 000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68%</a:t>
                      </a:r>
                      <a:endParaRPr lang="en-ZA" dirty="0"/>
                    </a:p>
                  </a:txBody>
                  <a:tcPr/>
                </a:tc>
              </a:tr>
              <a:tr h="569170">
                <a:tc>
                  <a:txBody>
                    <a:bodyPr/>
                    <a:lstStyle/>
                    <a:p>
                      <a:r>
                        <a:rPr lang="en-ZA" dirty="0" smtClean="0"/>
                        <a:t>Conditional grants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60 717 962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24%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</a:t>
                      </a:r>
                      <a:r>
                        <a:rPr lang="en-ZA" baseline="0" dirty="0" smtClean="0"/>
                        <a:t>  71 143 685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27%</a:t>
                      </a:r>
                      <a:endParaRPr lang="en-ZA" dirty="0"/>
                    </a:p>
                  </a:txBody>
                  <a:tcPr/>
                </a:tc>
              </a:tr>
              <a:tr h="572671">
                <a:tc>
                  <a:txBody>
                    <a:bodyPr/>
                    <a:lstStyle/>
                    <a:p>
                      <a:r>
                        <a:rPr lang="en-ZA" dirty="0" smtClean="0"/>
                        <a:t>Other Income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</a:t>
                      </a:r>
                      <a:r>
                        <a:rPr lang="en-ZA" baseline="0" dirty="0" smtClean="0"/>
                        <a:t>    9 893 611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4%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</a:t>
                      </a:r>
                      <a:r>
                        <a:rPr lang="en-ZA" baseline="0" dirty="0" smtClean="0"/>
                        <a:t>  10 540 010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5%</a:t>
                      </a:r>
                      <a:endParaRPr lang="en-ZA" dirty="0"/>
                    </a:p>
                  </a:txBody>
                  <a:tcPr/>
                </a:tc>
              </a:tr>
              <a:tr h="572671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R254 992 573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100%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R260 020 695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100%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6638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NOTES TO STATEMENT OF FINANCIAL PERFORMANCE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928670"/>
            <a:ext cx="9141854" cy="5929330"/>
          </a:xfrm>
        </p:spPr>
        <p:txBody>
          <a:bodyPr/>
          <a:lstStyle/>
          <a:p>
            <a:pPr marL="0" indent="0" algn="ctr">
              <a:buNone/>
            </a:pPr>
            <a:r>
              <a:rPr lang="en-ZA" sz="2000" b="1" dirty="0" smtClean="0"/>
              <a:t>TOTAL EXPENDITURE</a:t>
            </a:r>
          </a:p>
          <a:p>
            <a:pPr marL="0" indent="0">
              <a:buNone/>
            </a:pPr>
            <a:endParaRPr lang="en-ZA" b="1" dirty="0" smtClean="0"/>
          </a:p>
          <a:p>
            <a:pPr marL="0" indent="0" algn="just">
              <a:buFont typeface="Wingdings" pitchFamily="2" charset="2"/>
              <a:buChar char="q"/>
            </a:pPr>
            <a:r>
              <a:rPr lang="en-ZA" sz="2000" dirty="0" smtClean="0"/>
              <a:t>   The total spend of R256.7 million represents a spending of 90% of total </a:t>
            </a:r>
          </a:p>
          <a:p>
            <a:pPr marL="0" indent="0">
              <a:buNone/>
            </a:pPr>
            <a:r>
              <a:rPr lang="en-ZA" sz="2000" dirty="0" smtClean="0"/>
              <a:t>      annual budget.</a:t>
            </a:r>
          </a:p>
          <a:p>
            <a:pPr marL="0" indent="0">
              <a:buFont typeface="Wingdings" pitchFamily="2" charset="2"/>
              <a:buChar char="q"/>
            </a:pPr>
            <a:r>
              <a:rPr lang="en-ZA" sz="2000" dirty="0" smtClean="0"/>
              <a:t>   R163.7 million from the total annual spend of R256.7 million was on mandate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en-ZA" sz="2000" dirty="0" smtClean="0"/>
              <a:t>   64% of total annual budget was spent on mandate expenses and the</a:t>
            </a:r>
          </a:p>
          <a:p>
            <a:pPr marL="0" indent="0" algn="just">
              <a:buNone/>
            </a:pPr>
            <a:r>
              <a:rPr lang="en-ZA" sz="2000" dirty="0" smtClean="0"/>
              <a:t>      remaining 36% was on administration and support.</a:t>
            </a:r>
          </a:p>
          <a:p>
            <a:pPr marL="0" indent="0" algn="just">
              <a:buNone/>
            </a:pPr>
            <a:endParaRPr lang="en-ZA" sz="2000" dirty="0" smtClean="0"/>
          </a:p>
          <a:p>
            <a:pPr marL="0" indent="0">
              <a:buFont typeface="Wingdings" pitchFamily="2" charset="2"/>
              <a:buChar char="§"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Font typeface="Wingdings" pitchFamily="2" charset="2"/>
              <a:buChar char="§"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282" y="3357562"/>
          <a:ext cx="8605489" cy="291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656185"/>
                <a:gridCol w="1512169"/>
                <a:gridCol w="1656185"/>
                <a:gridCol w="1620710"/>
              </a:tblGrid>
              <a:tr h="1177892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% of total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% of total expenditure</a:t>
                      </a:r>
                    </a:p>
                    <a:p>
                      <a:endParaRPr lang="en-ZA" dirty="0"/>
                    </a:p>
                  </a:txBody>
                  <a:tcPr/>
                </a:tc>
              </a:tr>
              <a:tr h="294473">
                <a:tc>
                  <a:txBody>
                    <a:bodyPr/>
                    <a:lstStyle/>
                    <a:p>
                      <a:r>
                        <a:rPr lang="en-ZA" dirty="0" smtClean="0"/>
                        <a:t>Mandate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R163 759 340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64%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R176 615 929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65%</a:t>
                      </a:r>
                      <a:endParaRPr lang="en-ZA" b="1" dirty="0"/>
                    </a:p>
                  </a:txBody>
                  <a:tcPr/>
                </a:tc>
              </a:tr>
              <a:tr h="294473">
                <a:tc>
                  <a:txBody>
                    <a:bodyPr/>
                    <a:lstStyle/>
                    <a:p>
                      <a:r>
                        <a:rPr lang="en-ZA" dirty="0" smtClean="0"/>
                        <a:t>Administration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R  92 874 825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36%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R  95 564 373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35%</a:t>
                      </a:r>
                      <a:endParaRPr lang="en-ZA" b="1" dirty="0"/>
                    </a:p>
                  </a:txBody>
                  <a:tcPr/>
                </a:tc>
              </a:tr>
              <a:tr h="515328">
                <a:tc>
                  <a:txBody>
                    <a:bodyPr/>
                    <a:lstStyle/>
                    <a:p>
                      <a:r>
                        <a:rPr lang="en-ZA" dirty="0" smtClean="0"/>
                        <a:t>Loss on disposal</a:t>
                      </a:r>
                      <a:r>
                        <a:rPr lang="en-ZA" baseline="0" dirty="0" smtClean="0"/>
                        <a:t> of assets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R       149</a:t>
                      </a:r>
                      <a:r>
                        <a:rPr lang="en-ZA" baseline="0" dirty="0" smtClean="0"/>
                        <a:t> 677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0%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R       282 390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0%</a:t>
                      </a:r>
                      <a:endParaRPr lang="en-ZA" b="1" dirty="0"/>
                    </a:p>
                  </a:txBody>
                  <a:tcPr/>
                </a:tc>
              </a:tr>
              <a:tr h="294473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b="1" dirty="0" smtClean="0"/>
                        <a:t>R256</a:t>
                      </a:r>
                      <a:r>
                        <a:rPr lang="en-ZA" b="1" baseline="0" dirty="0" smtClean="0"/>
                        <a:t> 783 842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100%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b="1" dirty="0" smtClean="0"/>
                        <a:t>R272</a:t>
                      </a:r>
                      <a:r>
                        <a:rPr lang="en-ZA" b="1" baseline="0" dirty="0" smtClean="0"/>
                        <a:t> 462 692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100%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263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NOTES TO STATEMENT OF FINANCIAL PERFORMANCE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870094"/>
            <a:ext cx="9141854" cy="5987906"/>
          </a:xfrm>
        </p:spPr>
        <p:txBody>
          <a:bodyPr/>
          <a:lstStyle/>
          <a:p>
            <a:pPr algn="ctr">
              <a:buNone/>
            </a:pPr>
            <a:r>
              <a:rPr lang="en-ZA" sz="2000" b="1" dirty="0" smtClean="0"/>
              <a:t>MANDATE EXPENDITURE  ( R 163 million : 2016 R 176 million: 2015)</a:t>
            </a:r>
          </a:p>
          <a:p>
            <a:pPr>
              <a:buFont typeface="Wingdings" pitchFamily="2" charset="2"/>
              <a:buChar char="q"/>
            </a:pPr>
            <a:r>
              <a:rPr lang="en-ZA" sz="2000" dirty="0" smtClean="0"/>
              <a:t>Disbursements decreased by 12.6% year on year due to shift in emphasis from grant funding  to capacity building.</a:t>
            </a:r>
          </a:p>
          <a:p>
            <a:pPr>
              <a:buFont typeface="Wingdings" pitchFamily="2" charset="2"/>
              <a:buChar char="q"/>
            </a:pPr>
            <a:r>
              <a:rPr lang="en-ZA" sz="2000" dirty="0" smtClean="0"/>
              <a:t>Capacity building decreased by 14.3% due to efficiency savings and reduction in funds mobilized from other government departments.</a:t>
            </a:r>
          </a:p>
          <a:p>
            <a:pPr>
              <a:buFont typeface="Wingdings" pitchFamily="2" charset="2"/>
              <a:buChar char="q"/>
            </a:pPr>
            <a:r>
              <a:rPr lang="en-ZA" sz="2000" dirty="0" smtClean="0"/>
              <a:t>Reduction in research is due to planned studies that did not materialize in 2016.</a:t>
            </a:r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1031" y="3199030"/>
          <a:ext cx="8712969" cy="3337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42238"/>
                <a:gridCol w="2214247"/>
                <a:gridCol w="2178242"/>
              </a:tblGrid>
              <a:tr h="655804">
                <a:tc>
                  <a:txBody>
                    <a:bodyPr/>
                    <a:lstStyle/>
                    <a:p>
                      <a:r>
                        <a:rPr lang="en-ZA" dirty="0" smtClean="0"/>
                        <a:t>Mandate Expenses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2015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% CHANGE</a:t>
                      </a:r>
                      <a:endParaRPr lang="en-ZA" dirty="0"/>
                    </a:p>
                  </a:txBody>
                  <a:tcPr/>
                </a:tc>
              </a:tr>
              <a:tr h="655804">
                <a:tc>
                  <a:txBody>
                    <a:bodyPr/>
                    <a:lstStyle/>
                    <a:p>
                      <a:r>
                        <a:rPr lang="en-ZA" dirty="0" smtClean="0"/>
                        <a:t>Disbursement</a:t>
                      </a:r>
                      <a:r>
                        <a:rPr lang="en-ZA" baseline="0" dirty="0" smtClean="0"/>
                        <a:t> to projects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R66 248</a:t>
                      </a:r>
                      <a:r>
                        <a:rPr lang="en-ZA" baseline="0" dirty="0" smtClean="0"/>
                        <a:t> 183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R75 789 533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12.6%</a:t>
                      </a:r>
                      <a:endParaRPr lang="en-ZA" dirty="0"/>
                    </a:p>
                  </a:txBody>
                  <a:tcPr/>
                </a:tc>
              </a:tr>
              <a:tr h="489998">
                <a:tc>
                  <a:txBody>
                    <a:bodyPr/>
                    <a:lstStyle/>
                    <a:p>
                      <a:r>
                        <a:rPr lang="en-ZA" dirty="0" smtClean="0"/>
                        <a:t>Programme costs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R39 793 684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R30 973 818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20%</a:t>
                      </a:r>
                      <a:endParaRPr lang="en-ZA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n-ZA" dirty="0" smtClean="0"/>
                        <a:t>Capacity building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R55 714 519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R65 059 950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14.3%</a:t>
                      </a:r>
                      <a:endParaRPr lang="en-ZA" dirty="0"/>
                    </a:p>
                  </a:txBody>
                  <a:tcPr/>
                </a:tc>
              </a:tr>
              <a:tr h="655804">
                <a:tc>
                  <a:txBody>
                    <a:bodyPr/>
                    <a:lstStyle/>
                    <a:p>
                      <a:r>
                        <a:rPr lang="en-ZA" dirty="0" smtClean="0"/>
                        <a:t>Research programme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</a:t>
                      </a:r>
                      <a:r>
                        <a:rPr lang="en-ZA" baseline="0" dirty="0" smtClean="0"/>
                        <a:t>  2 002 954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</a:t>
                      </a:r>
                      <a:r>
                        <a:rPr lang="en-ZA" baseline="0" dirty="0" smtClean="0"/>
                        <a:t>  4 792 631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58%</a:t>
                      </a:r>
                      <a:endParaRPr lang="en-ZA" dirty="0"/>
                    </a:p>
                  </a:txBody>
                  <a:tcPr/>
                </a:tc>
              </a:tr>
              <a:tr h="37995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R163 759 340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R176 615 929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7.3%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263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71500" y="0"/>
            <a:ext cx="8143875" cy="838200"/>
          </a:xfrm>
        </p:spPr>
        <p:txBody>
          <a:bodyPr/>
          <a:lstStyle/>
          <a:p>
            <a:r>
              <a:rPr lang="en-US" altLang="en-US" b="1" smtClean="0"/>
              <a:t>PURPOSE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14313" y="928688"/>
            <a:ext cx="8786812" cy="5237162"/>
          </a:xfrm>
        </p:spPr>
        <p:txBody>
          <a:bodyPr/>
          <a:lstStyle/>
          <a:p>
            <a:pPr marL="80963" indent="-80963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dirty="0" smtClean="0"/>
              <a:t>To present the 2015/2016 Annual Report to the Portfolio Committee on Social Development for consideration.</a:t>
            </a:r>
          </a:p>
        </p:txBody>
      </p:sp>
      <p:pic>
        <p:nvPicPr>
          <p:cNvPr id="7172" name="Picture 5" descr="E:\Beyond_10yrs_of_Unlocking_Potential___various_logo_formats\FULL_COLOUR\JPEG\For_Screen\Beyond_10yrs_of_Unlocking_Potential__Low_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876925"/>
            <a:ext cx="14414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534E8-2CD7-437D-BB74-FF9B8E9F85F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NOTES TO STATEMENT OF FINANCIAL PERFORMANCE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928670"/>
            <a:ext cx="8927572" cy="5929330"/>
          </a:xfrm>
        </p:spPr>
        <p:txBody>
          <a:bodyPr/>
          <a:lstStyle/>
          <a:p>
            <a:pPr algn="ctr">
              <a:buNone/>
            </a:pPr>
            <a:r>
              <a:rPr lang="en-ZA" sz="2000" b="1" dirty="0" smtClean="0"/>
              <a:t>ADMINISTRATION EXPENSES</a:t>
            </a:r>
          </a:p>
          <a:p>
            <a:pPr algn="ctr">
              <a:buNone/>
            </a:pPr>
            <a:endParaRPr lang="en-ZA" b="1" dirty="0" smtClean="0"/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The organisation continues to implement cost containment measures due to budgetary constraints.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Administration expenses were 6% below the previous year mainly due to savings from unfilled vacant posts and efficiency savings on the overheads.</a:t>
            </a:r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8263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STATEMENT OF FINANCIAL POSITION AS AT 31 MARCH 2016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838200"/>
            <a:ext cx="7056784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4616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02488" cy="838200"/>
          </a:xfrm>
        </p:spPr>
        <p:txBody>
          <a:bodyPr/>
          <a:lstStyle/>
          <a:p>
            <a:r>
              <a:rPr lang="en-ZA" b="1" dirty="0" smtClean="0"/>
              <a:t>NOTES TO THE STATEMENT OF FINANCIAL POSITION  (BALANCE SHEET)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870094"/>
            <a:ext cx="9141854" cy="5987906"/>
          </a:xfrm>
        </p:spPr>
        <p:txBody>
          <a:bodyPr/>
          <a:lstStyle/>
          <a:p>
            <a:pPr marL="0" indent="0" algn="ctr">
              <a:buNone/>
            </a:pPr>
            <a:r>
              <a:rPr lang="en-ZA" sz="2000" b="1" dirty="0" smtClean="0"/>
              <a:t>KEY BALANCE SHEET PERFOMANCE</a:t>
            </a:r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r>
              <a:rPr lang="en-ZA" sz="2000" b="1" dirty="0" smtClean="0"/>
              <a:t>Current Assets</a:t>
            </a:r>
          </a:p>
          <a:p>
            <a:pPr marL="0" indent="0">
              <a:buNone/>
            </a:pPr>
            <a:r>
              <a:rPr lang="en-ZA" sz="2000" dirty="0" smtClean="0"/>
              <a:t>The entity has total current assets of R105 million in 2016, with cash balances making up 99% of total current assets</a:t>
            </a:r>
          </a:p>
          <a:p>
            <a:pPr marL="0" indent="0">
              <a:buNone/>
            </a:pPr>
            <a:endParaRPr lang="en-ZA" sz="2000" dirty="0" smtClean="0"/>
          </a:p>
          <a:p>
            <a:pPr marL="0" indent="0">
              <a:buNone/>
            </a:pPr>
            <a:r>
              <a:rPr lang="en-ZA" sz="2000" dirty="0" smtClean="0"/>
              <a:t>Cash balances are committed as follows: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	  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pPr>
              <a:buNone/>
            </a:pPr>
            <a:r>
              <a:rPr lang="en-ZA" dirty="0" smtClean="0"/>
              <a:t> </a:t>
            </a:r>
            <a:endParaRPr lang="en-ZA" dirty="0"/>
          </a:p>
          <a:p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3356992"/>
          <a:ext cx="835292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8709"/>
                <a:gridCol w="3814219"/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Amounts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Third</a:t>
                      </a:r>
                      <a:r>
                        <a:rPr lang="en-ZA" baseline="0" dirty="0" smtClean="0"/>
                        <a:t> party funds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R34 130 526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Other</a:t>
                      </a:r>
                      <a:r>
                        <a:rPr lang="en-ZA" baseline="0" dirty="0" smtClean="0"/>
                        <a:t> current liabilities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R21 204 082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Project commitments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R32</a:t>
                      </a:r>
                      <a:r>
                        <a:rPr lang="en-ZA" baseline="0" dirty="0" smtClean="0"/>
                        <a:t> 256 490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Project evaluations</a:t>
                      </a:r>
                      <a:r>
                        <a:rPr lang="en-ZA" baseline="0" dirty="0" smtClean="0"/>
                        <a:t> committed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1 047 300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Savings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R15 470 388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R104 108 787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263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02488" cy="838200"/>
          </a:xfrm>
        </p:spPr>
        <p:txBody>
          <a:bodyPr/>
          <a:lstStyle/>
          <a:p>
            <a:r>
              <a:rPr lang="en-ZA" b="1" dirty="0" smtClean="0"/>
              <a:t>NOTES TO THE STATEMENT OF FINANCIAL POSITION </a:t>
            </a:r>
            <a:br>
              <a:rPr lang="en-ZA" b="1" dirty="0" smtClean="0"/>
            </a:br>
            <a:r>
              <a:rPr lang="en-ZA" b="1" dirty="0" smtClean="0"/>
              <a:t>(BALANCE SHEET)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870094"/>
            <a:ext cx="9141854" cy="5987906"/>
          </a:xfrm>
        </p:spPr>
        <p:txBody>
          <a:bodyPr/>
          <a:lstStyle/>
          <a:p>
            <a:pPr marL="0" indent="0" algn="ctr">
              <a:buNone/>
            </a:pPr>
            <a:r>
              <a:rPr lang="en-ZA" sz="2000" b="1" dirty="0" smtClean="0"/>
              <a:t>KEY BALANCE SHEET PERFOMANCE</a:t>
            </a:r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r>
              <a:rPr lang="en-ZA" sz="2000" b="1" dirty="0" smtClean="0"/>
              <a:t>	Current Assets liabilities</a:t>
            </a:r>
            <a:endParaRPr lang="en-ZA" sz="2000" dirty="0" smtClean="0"/>
          </a:p>
          <a:p>
            <a:pPr marL="0" indent="0">
              <a:buNone/>
            </a:pPr>
            <a:r>
              <a:rPr lang="en-ZA" sz="2000" dirty="0" smtClean="0"/>
              <a:t>	Total liabilities are made up as follows: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pPr>
              <a:buNone/>
            </a:pPr>
            <a:r>
              <a:rPr lang="en-ZA" dirty="0" smtClean="0"/>
              <a:t> </a:t>
            </a:r>
            <a:endParaRPr lang="en-ZA" dirty="0"/>
          </a:p>
          <a:p>
            <a:endParaRPr lang="en-ZA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95536" y="2420890"/>
          <a:ext cx="8208912" cy="3528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086"/>
                <a:gridCol w="2110862"/>
                <a:gridCol w="1719964"/>
              </a:tblGrid>
              <a:tr h="522724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Amount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%</a:t>
                      </a:r>
                      <a:endParaRPr lang="en-ZA" dirty="0"/>
                    </a:p>
                  </a:txBody>
                  <a:tcPr/>
                </a:tc>
              </a:tr>
              <a:tr h="522724">
                <a:tc>
                  <a:txBody>
                    <a:bodyPr/>
                    <a:lstStyle/>
                    <a:p>
                      <a:r>
                        <a:rPr lang="en-ZA" dirty="0" smtClean="0"/>
                        <a:t>Unutilized third party funds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R34 130 526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62%</a:t>
                      </a:r>
                      <a:endParaRPr lang="en-ZA" dirty="0"/>
                    </a:p>
                  </a:txBody>
                  <a:tcPr/>
                </a:tc>
              </a:tr>
              <a:tr h="522724">
                <a:tc>
                  <a:txBody>
                    <a:bodyPr/>
                    <a:lstStyle/>
                    <a:p>
                      <a:r>
                        <a:rPr lang="en-ZA" dirty="0" smtClean="0"/>
                        <a:t>Payables (Funds due to creditors)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R12 317 476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22%</a:t>
                      </a:r>
                      <a:endParaRPr lang="en-ZA" dirty="0"/>
                    </a:p>
                  </a:txBody>
                  <a:tcPr/>
                </a:tc>
              </a:tr>
              <a:tr h="914768">
                <a:tc>
                  <a:txBody>
                    <a:bodyPr/>
                    <a:lstStyle/>
                    <a:p>
                      <a:r>
                        <a:rPr lang="en-ZA" dirty="0" smtClean="0"/>
                        <a:t>Employee</a:t>
                      </a:r>
                      <a:r>
                        <a:rPr lang="en-ZA" baseline="0" dirty="0" smtClean="0"/>
                        <a:t> benefits (leave provision &amp; 13</a:t>
                      </a:r>
                      <a:r>
                        <a:rPr lang="en-ZA" baseline="30000" dirty="0" smtClean="0"/>
                        <a:t>th</a:t>
                      </a:r>
                      <a:r>
                        <a:rPr lang="en-ZA" baseline="0" dirty="0" smtClean="0"/>
                        <a:t> cheque)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4</a:t>
                      </a:r>
                      <a:r>
                        <a:rPr lang="en-ZA" baseline="0" dirty="0" smtClean="0"/>
                        <a:t> 298 450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8%</a:t>
                      </a:r>
                      <a:endParaRPr lang="en-ZA" dirty="0"/>
                    </a:p>
                  </a:txBody>
                  <a:tcPr/>
                </a:tc>
              </a:tr>
              <a:tr h="522724">
                <a:tc>
                  <a:txBody>
                    <a:bodyPr/>
                    <a:lstStyle/>
                    <a:p>
                      <a:r>
                        <a:rPr lang="en-ZA" dirty="0" smtClean="0"/>
                        <a:t>Provision for project payment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4 588 156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8%</a:t>
                      </a:r>
                      <a:endParaRPr lang="en-ZA" dirty="0"/>
                    </a:p>
                  </a:txBody>
                  <a:tcPr/>
                </a:tc>
              </a:tr>
              <a:tr h="522724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R55</a:t>
                      </a:r>
                      <a:r>
                        <a:rPr lang="en-ZA" b="1" baseline="0" dirty="0" smtClean="0"/>
                        <a:t> 334 608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100%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263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71500" y="0"/>
            <a:ext cx="7853363" cy="8382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RECOMMENDATION</a:t>
            </a:r>
            <a:endParaRPr lang="en-US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14282" y="1096963"/>
            <a:ext cx="8929718" cy="5761037"/>
          </a:xfrm>
        </p:spPr>
        <p:txBody>
          <a:bodyPr/>
          <a:lstStyle/>
          <a:p>
            <a:pPr>
              <a:buNone/>
              <a:defRPr/>
            </a:pPr>
            <a:r>
              <a:rPr lang="en-ZA" sz="2400" dirty="0" smtClean="0">
                <a:ea typeface="Constantia"/>
                <a:cs typeface="Times New Roman"/>
              </a:rPr>
              <a:t>It is recommended that the Portfolio Committee considers the</a:t>
            </a:r>
          </a:p>
          <a:p>
            <a:pPr>
              <a:buNone/>
              <a:defRPr/>
            </a:pPr>
            <a:r>
              <a:rPr lang="en-ZA" sz="2400" dirty="0" smtClean="0">
                <a:ea typeface="Constantia"/>
                <a:cs typeface="Times New Roman"/>
              </a:rPr>
              <a:t>Annual Report  of NDA for  the financial year 2015/2016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08698-37F1-4845-AC68-66FE5386AD6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2709863"/>
            <a:ext cx="7700963" cy="719137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Thank you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450" y="3213100"/>
            <a:ext cx="64801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sz="3600" dirty="0">
                <a:solidFill>
                  <a:schemeClr val="bg1"/>
                </a:solidFill>
                <a:latin typeface="+mn-lt"/>
              </a:rPr>
              <a:t>THANK YOU</a:t>
            </a:r>
          </a:p>
        </p:txBody>
      </p:sp>
      <p:pic>
        <p:nvPicPr>
          <p:cNvPr id="43012" name="Picture 5" descr="E:\Beyond_10yrs_of_Unlocking_Potential___various_logo_formats\FULL_COLOUR\JPEG\For_Screen\Beyond_10yrs_of_Unlocking_Potential__Low_Resolu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876925"/>
            <a:ext cx="14414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lowchart: Terminator 50"/>
          <p:cNvSpPr>
            <a:spLocks noChangeArrowheads="1"/>
          </p:cNvSpPr>
          <p:nvPr/>
        </p:nvSpPr>
        <p:spPr bwMode="auto">
          <a:xfrm>
            <a:off x="0" y="765175"/>
            <a:ext cx="7380288" cy="1081088"/>
          </a:xfrm>
          <a:prstGeom prst="flowChartTerminator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Arial" pitchFamily="34" charset="0"/>
              </a:rPr>
              <a:t>NDA ACT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5319" name="AutoShape 23"/>
          <p:cNvSpPr>
            <a:spLocks noChangeArrowheads="1"/>
          </p:cNvSpPr>
          <p:nvPr/>
        </p:nvSpPr>
        <p:spPr bwMode="auto">
          <a:xfrm>
            <a:off x="0" y="3330575"/>
            <a:ext cx="2124075" cy="35274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>
            <a:noFill/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1200">
              <a:cs typeface="Arial" charset="0"/>
            </a:endParaRPr>
          </a:p>
        </p:txBody>
      </p:sp>
      <p:sp>
        <p:nvSpPr>
          <p:cNvPr id="6148" name="Text Box 20"/>
          <p:cNvSpPr txBox="1">
            <a:spLocks noChangeArrowheads="1"/>
          </p:cNvSpPr>
          <p:nvPr/>
        </p:nvSpPr>
        <p:spPr bwMode="auto">
          <a:xfrm>
            <a:off x="4572000" y="4803775"/>
            <a:ext cx="1203325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ZA" sz="1200"/>
          </a:p>
        </p:txBody>
      </p:sp>
      <p:sp>
        <p:nvSpPr>
          <p:cNvPr id="6149" name="Text Box 16"/>
          <p:cNvSpPr txBox="1">
            <a:spLocks noChangeArrowheads="1"/>
          </p:cNvSpPr>
          <p:nvPr/>
        </p:nvSpPr>
        <p:spPr bwMode="auto">
          <a:xfrm>
            <a:off x="2700338" y="4803775"/>
            <a:ext cx="1208087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ZA" sz="1200"/>
          </a:p>
        </p:txBody>
      </p:sp>
      <p:sp>
        <p:nvSpPr>
          <p:cNvPr id="6150" name="Text Box 15"/>
          <p:cNvSpPr txBox="1">
            <a:spLocks noChangeArrowheads="1"/>
          </p:cNvSpPr>
          <p:nvPr/>
        </p:nvSpPr>
        <p:spPr bwMode="auto">
          <a:xfrm>
            <a:off x="0" y="3213100"/>
            <a:ext cx="20510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400" b="1" dirty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n-ZA" sz="16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ZA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contribute towards the eradication of poverty and its causes by granting funds to civil society organisations for the purpose of:-</a:t>
            </a:r>
          </a:p>
          <a:p>
            <a:pPr algn="ctr"/>
            <a:endParaRPr lang="en-ZA" sz="16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1287" name="Text Box 10"/>
          <p:cNvSpPr txBox="1">
            <a:spLocks noChangeArrowheads="1"/>
          </p:cNvSpPr>
          <p:nvPr/>
        </p:nvSpPr>
        <p:spPr bwMode="auto">
          <a:xfrm rot="16200000">
            <a:off x="395288" y="2133600"/>
            <a:ext cx="15843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8" indent="-39688" algn="ctr"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Primary Mandate</a:t>
            </a:r>
            <a:endParaRPr lang="en-US" sz="16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55343" name="Rectangle 4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468313" y="0"/>
            <a:ext cx="4319587" cy="936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bIns="50800" anchor="ctr"/>
          <a:lstStyle/>
          <a:p>
            <a:pPr marL="39688" indent="-39688" algn="ctr">
              <a:defRPr/>
            </a:pPr>
            <a:endParaRPr lang="en-US" sz="28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  <a:sym typeface="Arial" pitchFamily="34" charset="0"/>
            </a:endParaRPr>
          </a:p>
        </p:txBody>
      </p:sp>
      <p:sp>
        <p:nvSpPr>
          <p:cNvPr id="38" name="Isosceles Triangle 37"/>
          <p:cNvSpPr/>
          <p:nvPr/>
        </p:nvSpPr>
        <p:spPr>
          <a:xfrm>
            <a:off x="4499992" y="-99392"/>
            <a:ext cx="4464496" cy="3573016"/>
          </a:xfrm>
          <a:prstGeom prst="triangl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134100" y="404813"/>
            <a:ext cx="3009900" cy="792162"/>
            <a:chOff x="2743199" y="346540"/>
            <a:chExt cx="2641600" cy="1016068"/>
          </a:xfrm>
        </p:grpSpPr>
        <p:sp>
          <p:nvSpPr>
            <p:cNvPr id="46" name="Rounded Rectangle 45"/>
            <p:cNvSpPr/>
            <p:nvPr/>
          </p:nvSpPr>
          <p:spPr>
            <a:xfrm>
              <a:off x="2743199" y="407626"/>
              <a:ext cx="2641600" cy="954982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Rounded Rectangle 5"/>
            <p:cNvSpPr/>
            <p:nvPr/>
          </p:nvSpPr>
          <p:spPr>
            <a:xfrm>
              <a:off x="2773850" y="346540"/>
              <a:ext cx="2610949" cy="1016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ZA" sz="1300" b="1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Vision 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ZA" sz="1400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An active civil society for sustainable poverty eradication</a:t>
              </a:r>
              <a:endParaRPr lang="en-ZA" sz="14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6064250" y="1341438"/>
            <a:ext cx="3079750" cy="865187"/>
            <a:chOff x="2743199" y="1174295"/>
            <a:chExt cx="2641600" cy="1103312"/>
          </a:xfrm>
        </p:grpSpPr>
        <p:sp>
          <p:nvSpPr>
            <p:cNvPr id="44" name="Rounded Rectangle 43"/>
            <p:cNvSpPr/>
            <p:nvPr/>
          </p:nvSpPr>
          <p:spPr>
            <a:xfrm>
              <a:off x="2743199" y="1174295"/>
              <a:ext cx="2641600" cy="1103312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Rounded Rectangle 7"/>
            <p:cNvSpPr/>
            <p:nvPr/>
          </p:nvSpPr>
          <p:spPr>
            <a:xfrm>
              <a:off x="2849408" y="1267419"/>
              <a:ext cx="2535391" cy="7166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Mission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ZA" sz="1400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To contribute to poverty eradication and the elimination of its causes</a:t>
              </a:r>
              <a:r>
                <a:rPr lang="en-ZA" sz="1400" dirty="0">
                  <a:latin typeface="Arial" pitchFamily="34" charset="0"/>
                  <a:cs typeface="Arial" pitchFamily="34" charset="0"/>
                </a:rPr>
                <a:t>.</a:t>
              </a:r>
              <a:endParaRPr lang="en-ZA" sz="14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5940425" y="2276474"/>
            <a:ext cx="3168650" cy="1008509"/>
            <a:chOff x="2803832" y="2358834"/>
            <a:chExt cx="2642112" cy="1287326"/>
          </a:xfrm>
        </p:grpSpPr>
        <p:sp>
          <p:nvSpPr>
            <p:cNvPr id="42" name="Rounded Rectangle 41"/>
            <p:cNvSpPr/>
            <p:nvPr/>
          </p:nvSpPr>
          <p:spPr>
            <a:xfrm>
              <a:off x="2803832" y="2364914"/>
              <a:ext cx="2642112" cy="1195568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Rounded Rectangle 9"/>
            <p:cNvSpPr/>
            <p:nvPr/>
          </p:nvSpPr>
          <p:spPr>
            <a:xfrm>
              <a:off x="2905758" y="2358834"/>
              <a:ext cx="2533568" cy="1287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Values 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Integrity </a:t>
              </a:r>
              <a:r>
                <a:rPr lang="en-US" sz="1300" i="1" u="sng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with</a:t>
              </a:r>
              <a:r>
                <a:rPr lang="en-US" sz="1300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Dignity</a:t>
              </a:r>
              <a:r>
                <a:rPr lang="en-US" sz="1300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1300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Empowerment </a:t>
              </a:r>
              <a:r>
                <a:rPr lang="en-US" sz="1300" i="1" u="sng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for </a:t>
              </a:r>
              <a:r>
                <a:rPr lang="en-US" sz="1300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Accountability, Responsibility </a:t>
              </a:r>
              <a:r>
                <a:rPr lang="en-US" sz="1300" i="1" u="sng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with</a:t>
              </a:r>
              <a:r>
                <a:rPr lang="en-US" sz="1300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1300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Transparency, Excellence</a:t>
              </a:r>
              <a:r>
                <a:rPr lang="en-US" sz="1300" i="1" u="sng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and </a:t>
              </a:r>
              <a:r>
                <a:rPr lang="en-US" sz="1300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Partnering</a:t>
              </a:r>
              <a:endParaRPr lang="en-ZA" sz="13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8" name="Diagram 27"/>
          <p:cNvGraphicFramePr/>
          <p:nvPr/>
        </p:nvGraphicFramePr>
        <p:xfrm>
          <a:off x="2267744" y="3037408"/>
          <a:ext cx="66967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Rectangle 29"/>
          <p:cNvSpPr/>
          <p:nvPr/>
        </p:nvSpPr>
        <p:spPr>
          <a:xfrm>
            <a:off x="539750" y="87313"/>
            <a:ext cx="44640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  <a:latin typeface="+mn-lt"/>
                <a:ea typeface="+mj-ea"/>
                <a:cs typeface="+mj-cs"/>
                <a:sym typeface="Arial" pitchFamily="34" charset="0"/>
              </a:rPr>
              <a:t>NDA </a:t>
            </a:r>
            <a:r>
              <a:rPr lang="en-US" b="1" dirty="0" smtClean="0">
                <a:solidFill>
                  <a:schemeClr val="tx2"/>
                </a:solidFill>
                <a:latin typeface="+mn-lt"/>
                <a:ea typeface="+mj-ea"/>
                <a:cs typeface="+mj-cs"/>
                <a:sym typeface="Arial" pitchFamily="34" charset="0"/>
              </a:rPr>
              <a:t>MANDATE</a:t>
            </a:r>
            <a:endParaRPr lang="en-US" b="1" dirty="0">
              <a:solidFill>
                <a:schemeClr val="tx2"/>
              </a:solidFill>
              <a:latin typeface="+mn-lt"/>
              <a:ea typeface="+mj-ea"/>
              <a:cs typeface="+mj-cs"/>
              <a:sym typeface="Arial" pitchFamily="34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323528" y="1772816"/>
            <a:ext cx="1440160" cy="1584176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17F89-3ACB-46C4-B852-434CC81C38D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lowchart: Terminator 50"/>
          <p:cNvSpPr>
            <a:spLocks noChangeArrowheads="1"/>
          </p:cNvSpPr>
          <p:nvPr/>
        </p:nvSpPr>
        <p:spPr bwMode="auto">
          <a:xfrm>
            <a:off x="0" y="765175"/>
            <a:ext cx="8892480" cy="863625"/>
          </a:xfrm>
          <a:prstGeom prst="flowChartTerminator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Arial" pitchFamily="34" charset="0"/>
              </a:rPr>
              <a:t>NDA ACT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5319" name="AutoShape 23"/>
          <p:cNvSpPr>
            <a:spLocks noChangeArrowheads="1"/>
          </p:cNvSpPr>
          <p:nvPr/>
        </p:nvSpPr>
        <p:spPr bwMode="auto">
          <a:xfrm>
            <a:off x="179512" y="3140968"/>
            <a:ext cx="2124075" cy="35274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>
            <a:noFill/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ZA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Promote consultation, dialogue and sharing of development experience between the CSOs and relevance organs of state through</a:t>
            </a:r>
            <a:r>
              <a:rPr lang="en-ZA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endParaRPr lang="en-ZA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172" name="Text Box 20"/>
          <p:cNvSpPr txBox="1">
            <a:spLocks noChangeArrowheads="1"/>
          </p:cNvSpPr>
          <p:nvPr/>
        </p:nvSpPr>
        <p:spPr bwMode="auto">
          <a:xfrm>
            <a:off x="4572000" y="4803775"/>
            <a:ext cx="1203325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ZA" sz="1200"/>
          </a:p>
        </p:txBody>
      </p:sp>
      <p:sp>
        <p:nvSpPr>
          <p:cNvPr id="7173" name="Text Box 16"/>
          <p:cNvSpPr txBox="1">
            <a:spLocks noChangeArrowheads="1"/>
          </p:cNvSpPr>
          <p:nvPr/>
        </p:nvSpPr>
        <p:spPr bwMode="auto">
          <a:xfrm>
            <a:off x="2700338" y="4803775"/>
            <a:ext cx="1208087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ZA" sz="1200"/>
          </a:p>
        </p:txBody>
      </p:sp>
      <p:sp>
        <p:nvSpPr>
          <p:cNvPr id="7174" name="Text Box 15"/>
          <p:cNvSpPr txBox="1">
            <a:spLocks noChangeArrowheads="1"/>
          </p:cNvSpPr>
          <p:nvPr/>
        </p:nvSpPr>
        <p:spPr bwMode="auto">
          <a:xfrm>
            <a:off x="250825" y="3068638"/>
            <a:ext cx="20510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400" b="1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endParaRPr lang="en-US" sz="160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1287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15843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8" indent="-39688" algn="ctr">
              <a:defRPr/>
            </a:pPr>
            <a:endParaRPr lang="en-US" sz="16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Arial" pitchFamily="34" charset="0"/>
            </a:endParaRPr>
          </a:p>
        </p:txBody>
      </p:sp>
      <p:sp>
        <p:nvSpPr>
          <p:cNvPr id="55343" name="Rectangle 4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468313" y="0"/>
            <a:ext cx="4319587" cy="936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bIns="50800" anchor="ctr"/>
          <a:lstStyle/>
          <a:p>
            <a:pPr marL="39688" indent="-39688" algn="ctr">
              <a:defRPr/>
            </a:pPr>
            <a:endParaRPr lang="en-US" sz="28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  <a:sym typeface="Arial" pitchFamily="34" charset="0"/>
            </a:endParaRPr>
          </a:p>
        </p:txBody>
      </p:sp>
      <p:graphicFrame>
        <p:nvGraphicFramePr>
          <p:cNvPr id="28" name="Diagram 27"/>
          <p:cNvGraphicFramePr/>
          <p:nvPr/>
        </p:nvGraphicFramePr>
        <p:xfrm>
          <a:off x="2447256" y="1988840"/>
          <a:ext cx="6696744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Rectangle 29"/>
          <p:cNvSpPr/>
          <p:nvPr/>
        </p:nvSpPr>
        <p:spPr>
          <a:xfrm>
            <a:off x="611560" y="188640"/>
            <a:ext cx="44640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  <a:sym typeface="Arial" pitchFamily="34" charset="0"/>
              </a:rPr>
              <a:t>NDA 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  <a:sym typeface="Arial" pitchFamily="34" charset="0"/>
              </a:rPr>
              <a:t>MANDATE</a:t>
            </a:r>
            <a:endParaRPr lang="en-US" b="1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  <a:sym typeface="Arial" pitchFamily="34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323528" y="1556792"/>
            <a:ext cx="1440160" cy="1584176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 rot="16200000">
            <a:off x="382515" y="2001863"/>
            <a:ext cx="15843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8" indent="-39688" algn="ctr"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Secondary Mandate</a:t>
            </a:r>
            <a:endParaRPr lang="en-US" sz="16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17F89-3ACB-46C4-B852-434CC81C38D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E6457-6FCA-4D92-9618-1515EAC06EC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28" name="Title 1"/>
          <p:cNvSpPr>
            <a:spLocks noGrp="1"/>
          </p:cNvSpPr>
          <p:nvPr>
            <p:ph type="title" idx="4294967295"/>
          </p:nvPr>
        </p:nvSpPr>
        <p:spPr>
          <a:xfrm>
            <a:off x="539750" y="0"/>
            <a:ext cx="7313613" cy="8382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ORGANISATIONAL STRUCTURE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79388" y="836613"/>
          <a:ext cx="8713787" cy="5832475"/>
        </p:xfrm>
        <a:graphic>
          <a:graphicData uri="http://schemas.openxmlformats.org/presentationml/2006/ole">
            <p:oleObj spid="_x0000_s1030" name="Visio" r:id="rId3" imgW="10389551" imgH="614899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NDA STRATEGIC PROGRAMME AREAS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836613"/>
            <a:ext cx="8785225" cy="5761037"/>
          </a:xfrm>
        </p:spPr>
        <p:txBody>
          <a:bodyPr/>
          <a:lstStyle/>
          <a:p>
            <a:pPr marL="0" indent="0" algn="just">
              <a:buNone/>
            </a:pPr>
            <a:r>
              <a:rPr lang="en-ZA" sz="2000" dirty="0" smtClean="0"/>
              <a:t>The programmes implemented in the year under review are briefly described as follows:</a:t>
            </a:r>
          </a:p>
          <a:p>
            <a:pPr algn="just"/>
            <a:r>
              <a:rPr lang="en-ZA" sz="2000" b="1" dirty="0" smtClean="0"/>
              <a:t>Programme 1: Resource Mobilisation for CSOs</a:t>
            </a:r>
            <a:r>
              <a:rPr lang="en-ZA" sz="2000" dirty="0" smtClean="0"/>
              <a:t> –  focused on creating an enabling environment for CSOs, inclusive of cooperatives to grant funding. </a:t>
            </a:r>
          </a:p>
          <a:p>
            <a:pPr algn="just"/>
            <a:r>
              <a:rPr lang="en-ZA" sz="2000" b="1" dirty="0" smtClean="0"/>
              <a:t>Programme 2: Capacity Building for CSOs - </a:t>
            </a:r>
            <a:r>
              <a:rPr lang="en-ZA" sz="2000" dirty="0" smtClean="0"/>
              <a:t>focused on building capacities of CSOs and cooperatives across the country to improve the quality of service delivered and their sustainability.  </a:t>
            </a:r>
          </a:p>
          <a:p>
            <a:pPr algn="just"/>
            <a:r>
              <a:rPr lang="en-ZA" sz="2000" b="1" dirty="0" smtClean="0"/>
              <a:t>Programme 3: Civil society mobilisation and advocacy</a:t>
            </a:r>
            <a:r>
              <a:rPr lang="en-ZA" sz="2000" dirty="0" smtClean="0"/>
              <a:t> – focused on mobilising, facilitating and re-organising available resources to support the CSO sector. </a:t>
            </a:r>
          </a:p>
          <a:p>
            <a:pPr algn="just"/>
            <a:r>
              <a:rPr lang="en-ZA" sz="2000" b="1" dirty="0" smtClean="0"/>
              <a:t>Programme 4: Research and Knowledge Management </a:t>
            </a:r>
            <a:r>
              <a:rPr lang="en-ZA" sz="2000" dirty="0" smtClean="0"/>
              <a:t>- focused on conducting research and evaluative studies that can be used to inform national policy debates and enhancement of CSOs programmes and projects. </a:t>
            </a:r>
          </a:p>
          <a:p>
            <a:pPr algn="just"/>
            <a:r>
              <a:rPr lang="en-ZA" sz="2000" b="1" dirty="0" smtClean="0"/>
              <a:t>Programme 5: Governance and Administration </a:t>
            </a:r>
            <a:r>
              <a:rPr lang="en-ZA" sz="2000" dirty="0" smtClean="0"/>
              <a:t>- focused on promoting and maintaining organisational excellence and sustainability through effective and efficient administration. 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C8255-8065-4067-AE59-E501E438038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71500" y="0"/>
            <a:ext cx="7853363" cy="8382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STRATEGIC OBJECTIVES</a:t>
            </a:r>
            <a:endParaRPr lang="en-US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85720" y="1096963"/>
            <a:ext cx="8569325" cy="5761037"/>
          </a:xfrm>
        </p:spPr>
        <p:txBody>
          <a:bodyPr/>
          <a:lstStyle/>
          <a:p>
            <a:pPr algn="just">
              <a:buFont typeface="Wingdings" pitchFamily="2" charset="2"/>
              <a:buChar char="q"/>
              <a:defRPr/>
            </a:pPr>
            <a:r>
              <a:rPr lang="en-ZA" sz="2400" dirty="0" smtClean="0">
                <a:ea typeface="Constantia"/>
                <a:cs typeface="Times New Roman"/>
              </a:rPr>
              <a:t>To </a:t>
            </a:r>
            <a:r>
              <a:rPr lang="en-ZA" sz="2400" dirty="0" smtClean="0">
                <a:ea typeface="Calibri"/>
                <a:cs typeface="Times New Roman"/>
              </a:rPr>
              <a:t>mobilise R160m to enable CSOs/Cooperatives to implement development programmes by 2017/18.</a:t>
            </a:r>
            <a:endParaRPr lang="en-ZA" sz="2400" b="1" dirty="0" smtClean="0"/>
          </a:p>
          <a:p>
            <a:pPr algn="just">
              <a:buFont typeface="Wingdings" pitchFamily="2" charset="2"/>
              <a:buChar char="q"/>
              <a:defRPr/>
            </a:pPr>
            <a:r>
              <a:rPr lang="en-ZA" sz="2400" dirty="0" smtClean="0"/>
              <a:t>To build the capacity of CSOs through training, mentorship and incubation to 13000 CSOs by 2017/18. </a:t>
            </a:r>
            <a:endParaRPr lang="en-ZA" sz="2400" b="1" dirty="0" smtClean="0"/>
          </a:p>
          <a:p>
            <a:pPr algn="just">
              <a:buFont typeface="Wingdings" pitchFamily="2" charset="2"/>
              <a:buChar char="q"/>
              <a:defRPr/>
            </a:pPr>
            <a:r>
              <a:rPr lang="en-ZA" sz="2400" dirty="0" smtClean="0"/>
              <a:t>To promote active citizenry through consultation, dialogues and sharing of development experience between CSO’s and relevant organs of state in all 52 district municipalities by 2017/18. 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ZA" sz="2400" dirty="0" smtClean="0"/>
              <a:t>To undertake 4 action research and policy publications that informs policy development and good practice by 2017/18.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ZA" sz="2400" dirty="0" smtClean="0"/>
              <a:t>To strengthen the internal capacity, systems and processes to improve operation efficiency and effectiveness by 2017/18.</a:t>
            </a:r>
          </a:p>
          <a:p>
            <a:pPr>
              <a:buFont typeface="Wingdings" pitchFamily="2" charset="2"/>
              <a:buChar char="q"/>
              <a:defRPr/>
            </a:pPr>
            <a:endParaRPr lang="en-ZA" sz="20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08698-37F1-4845-AC68-66FE5386AD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57188" y="1571625"/>
            <a:ext cx="8358187" cy="2286000"/>
          </a:xfrm>
        </p:spPr>
        <p:txBody>
          <a:bodyPr/>
          <a:lstStyle/>
          <a:p>
            <a:pPr algn="ctr" eaLnBrk="1" hangingPunct="1">
              <a:buFont typeface="Times" charset="0"/>
              <a:buNone/>
            </a:pPr>
            <a:endParaRPr lang="en-US" altLang="en-US" dirty="0" smtClean="0"/>
          </a:p>
          <a:p>
            <a:pPr algn="ctr" eaLnBrk="1" hangingPunct="1">
              <a:buFont typeface="Times" charset="0"/>
              <a:buNone/>
            </a:pPr>
            <a:endParaRPr lang="en-US" altLang="en-US" dirty="0" smtClean="0"/>
          </a:p>
          <a:p>
            <a:pPr algn="ctr" eaLnBrk="1" hangingPunct="1">
              <a:buFont typeface="Times" charset="0"/>
              <a:buNone/>
            </a:pPr>
            <a:endParaRPr lang="en-US" altLang="en-US" dirty="0" smtClean="0"/>
          </a:p>
          <a:p>
            <a:pPr algn="ctr" eaLnBrk="1" hangingPunct="1">
              <a:buFont typeface="Times" charset="0"/>
              <a:buNone/>
            </a:pPr>
            <a:endParaRPr lang="en-US" altLang="en-US" dirty="0" smtClean="0"/>
          </a:p>
          <a:p>
            <a:pPr algn="ctr" eaLnBrk="1" hangingPunct="1">
              <a:buFont typeface="Times" charset="0"/>
              <a:buNone/>
            </a:pPr>
            <a:r>
              <a:rPr lang="en-US" altLang="en-US" sz="2200" b="1" dirty="0" smtClean="0"/>
              <a:t>PROGRAMME PERFORMANCE </a:t>
            </a:r>
          </a:p>
          <a:p>
            <a:pPr algn="ctr" eaLnBrk="1" hangingPunct="1">
              <a:buFont typeface="Times" charset="0"/>
              <a:buNone/>
            </a:pPr>
            <a:endParaRPr lang="en-US" altLang="en-US" b="1" dirty="0" smtClean="0"/>
          </a:p>
          <a:p>
            <a:pPr algn="ctr" eaLnBrk="1" hangingPunct="1">
              <a:buFont typeface="Times" charset="0"/>
              <a:buNone/>
            </a:pPr>
            <a:endParaRPr lang="en-US" altLang="en-US" b="1" dirty="0" smtClean="0"/>
          </a:p>
          <a:p>
            <a:pPr algn="ctr" eaLnBrk="1" hangingPunct="1">
              <a:buFont typeface="Times" charset="0"/>
              <a:buNone/>
            </a:pPr>
            <a:endParaRPr lang="en-US" altLang="en-US" b="1" dirty="0" smtClean="0"/>
          </a:p>
          <a:p>
            <a:pPr algn="ctr" eaLnBrk="1" hangingPunct="1">
              <a:buFont typeface="Times" charset="0"/>
              <a:buNone/>
            </a:pPr>
            <a:endParaRPr lang="en-US" altLang="en-US" sz="2400" b="1" dirty="0" smtClean="0"/>
          </a:p>
          <a:p>
            <a:pPr algn="ctr" eaLnBrk="1" hangingPunct="1">
              <a:buFont typeface="Times" charset="0"/>
              <a:buNone/>
            </a:pPr>
            <a:endParaRPr lang="en-US" altLang="en-US" sz="24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2DE7B-3F41-419B-B8FF-742C3318B6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0"/>
            <a:ext cx="8130480" cy="838200"/>
          </a:xfrm>
        </p:spPr>
        <p:txBody>
          <a:bodyPr/>
          <a:lstStyle/>
          <a:p>
            <a:r>
              <a:rPr lang="en-US" altLang="en-US" sz="2000" b="1" dirty="0" smtClean="0"/>
              <a:t>PROGRAMME 1: RESOURCE MOBILISATION FOR CIVIL SOCIETY ORGANISATIONS </a:t>
            </a:r>
            <a:br>
              <a:rPr lang="en-US" altLang="en-US" sz="2000" b="1" dirty="0" smtClean="0"/>
            </a:br>
            <a:endParaRPr lang="en-ZA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B995E-E0FC-4F50-BBCE-F769BE2A5D1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51521" y="908720"/>
          <a:ext cx="8892480" cy="5823674"/>
        </p:xfrm>
        <a:graphic>
          <a:graphicData uri="http://schemas.openxmlformats.org/drawingml/2006/table">
            <a:tbl>
              <a:tblPr/>
              <a:tblGrid>
                <a:gridCol w="689443"/>
                <a:gridCol w="3972741"/>
                <a:gridCol w="1346003"/>
                <a:gridCol w="1441264"/>
                <a:gridCol w="1443029"/>
              </a:tblGrid>
              <a:tr h="1023755">
                <a:tc gridSpan="5">
                  <a:txBody>
                    <a:bodyPr/>
                    <a:lstStyle/>
                    <a:p>
                      <a:pPr marL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Strategic</a:t>
                      </a:r>
                      <a:r>
                        <a:rPr lang="en-ZA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 Objective: To </a:t>
                      </a: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mobilise </a:t>
                      </a:r>
                      <a:r>
                        <a:rPr lang="en-ZA" sz="16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R160m to enable CSOs/ Cooperatives to implement development programmes by 2017/18</a:t>
                      </a:r>
                      <a:endParaRPr lang="en-ZA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151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No.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Performance indicator 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Planned target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Actual achievement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Deviation from planned target  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01521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Value of resources mobilised from alternative sources in cash and in kind for supporting CSOs and Cooperative programmes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R120m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R67,3m</a:t>
                      </a:r>
                      <a:endParaRPr lang="en-ZA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ZA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R52,7m</a:t>
                      </a:r>
                      <a:r>
                        <a:rPr lang="en-ZA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ZA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5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Number of civil society organisations (CSOs) and Cooperatives funded through grants 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150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250190" indent="-89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154</a:t>
                      </a:r>
                      <a:endParaRPr lang="en-ZA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ZA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81632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households supported through Mikondzo programme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1050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896</a:t>
                      </a:r>
                      <a:endParaRPr lang="en-ZA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(154)</a:t>
                      </a:r>
                      <a:endParaRPr lang="en-ZA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32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beneficiaries from CSOs and Cooperative which have received grant funding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1800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ZA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321</a:t>
                      </a:r>
                      <a:endParaRPr lang="en-ZA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1 521</a:t>
                      </a:r>
                      <a:endParaRPr lang="en-ZA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Azure 4">
      <a:dk1>
        <a:srgbClr val="007784"/>
      </a:dk1>
      <a:lt1>
        <a:srgbClr val="FFFFFF"/>
      </a:lt1>
      <a:dk2>
        <a:srgbClr val="FFFFFF"/>
      </a:dk2>
      <a:lt2>
        <a:srgbClr val="AEBBB0"/>
      </a:lt2>
      <a:accent1>
        <a:srgbClr val="5F7C4D"/>
      </a:accent1>
      <a:accent2>
        <a:srgbClr val="5D7660"/>
      </a:accent2>
      <a:accent3>
        <a:srgbClr val="FFFFFF"/>
      </a:accent3>
      <a:accent4>
        <a:srgbClr val="006570"/>
      </a:accent4>
      <a:accent5>
        <a:srgbClr val="B6BFB2"/>
      </a:accent5>
      <a:accent6>
        <a:srgbClr val="536A56"/>
      </a:accent6>
      <a:hlink>
        <a:srgbClr val="80BBC2"/>
      </a:hlink>
      <a:folHlink>
        <a:srgbClr val="000000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4">
        <a:dk1>
          <a:srgbClr val="007784"/>
        </a:dk1>
        <a:lt1>
          <a:srgbClr val="FFFFFF"/>
        </a:lt1>
        <a:dk2>
          <a:srgbClr val="FFFFFF"/>
        </a:dk2>
        <a:lt2>
          <a:srgbClr val="AEBBB0"/>
        </a:lt2>
        <a:accent1>
          <a:srgbClr val="5F7C4D"/>
        </a:accent1>
        <a:accent2>
          <a:srgbClr val="5D7660"/>
        </a:accent2>
        <a:accent3>
          <a:srgbClr val="FFFFFF"/>
        </a:accent3>
        <a:accent4>
          <a:srgbClr val="006570"/>
        </a:accent4>
        <a:accent5>
          <a:srgbClr val="B6BFB2"/>
        </a:accent5>
        <a:accent6>
          <a:srgbClr val="536A56"/>
        </a:accent6>
        <a:hlink>
          <a:srgbClr val="80BBC2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6752</TotalTime>
  <Words>1674</Words>
  <Application>Microsoft Office PowerPoint</Application>
  <PresentationFormat>On-screen Show (4:3)</PresentationFormat>
  <Paragraphs>413</Paragraphs>
  <Slides>25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Azure</vt:lpstr>
      <vt:lpstr>Visio</vt:lpstr>
      <vt:lpstr>           PRESENTATION OF THE ANNUAL REPORT (2015/2016) TO THE PORTFOLIO COMMITTEE ON SOCIAL DEVELOPMENT   12 OCTOBER 2016 </vt:lpstr>
      <vt:lpstr>PURPOSE </vt:lpstr>
      <vt:lpstr>Slide 3</vt:lpstr>
      <vt:lpstr>Slide 4</vt:lpstr>
      <vt:lpstr>ORGANISATIONAL STRUCTURE</vt:lpstr>
      <vt:lpstr>NDA STRATEGIC PROGRAMME AREAS</vt:lpstr>
      <vt:lpstr>STRATEGIC OBJECTIVES</vt:lpstr>
      <vt:lpstr>Slide 8</vt:lpstr>
      <vt:lpstr>PROGRAMME 1: RESOURCE MOBILISATION FOR CIVIL SOCIETY ORGANISATIONS  </vt:lpstr>
      <vt:lpstr>PROGRAMME 2: CAPACITY BUILDING FOR CIVIL SOCIETY ORGANISATIONS</vt:lpstr>
      <vt:lpstr>PROGRAMME 3: CIVIL SOCIETY MOBILISATION AND ADVOCACY</vt:lpstr>
      <vt:lpstr>PROGRAMME 4: RESEARCH AND KNOWLEDGE MANAGEMENT</vt:lpstr>
      <vt:lpstr>PROGRAMME 5: GOVERNANCE AND ADMINISTRATION</vt:lpstr>
      <vt:lpstr>Slide 14</vt:lpstr>
      <vt:lpstr>STATEMENT OF FINANCIAL PERFORMANCE  FOR YEAR ENDED  31 MARCH 2016</vt:lpstr>
      <vt:lpstr>NOTES TO STATEMENT OF FINANCIAL PERFORMANCE</vt:lpstr>
      <vt:lpstr>NOTES TO STATEMENT OF FINANCIAL PERFORMANCE</vt:lpstr>
      <vt:lpstr>NOTES TO STATEMENT OF FINANCIAL PERFORMANCE</vt:lpstr>
      <vt:lpstr>NOTES TO STATEMENT OF FINANCIAL PERFORMANCE</vt:lpstr>
      <vt:lpstr>NOTES TO STATEMENT OF FINANCIAL PERFORMANCE</vt:lpstr>
      <vt:lpstr>STATEMENT OF FINANCIAL POSITION AS AT 31 MARCH 2016</vt:lpstr>
      <vt:lpstr>NOTES TO THE STATEMENT OF FINANCIAL POSITION  (BALANCE SHEET)</vt:lpstr>
      <vt:lpstr>NOTES TO THE STATEMENT OF FINANCIAL POSITION  (BALANCE SHEET)</vt:lpstr>
      <vt:lpstr>RECOMMENDATION</vt:lpstr>
      <vt:lpstr>Thank you</vt:lpstr>
    </vt:vector>
  </TitlesOfParts>
  <Company>Two Tone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 x</dc:creator>
  <cp:lastModifiedBy>PUMZA</cp:lastModifiedBy>
  <cp:revision>522</cp:revision>
  <dcterms:created xsi:type="dcterms:W3CDTF">2006-06-05T08:36:22Z</dcterms:created>
  <dcterms:modified xsi:type="dcterms:W3CDTF">2016-10-17T10:19:57Z</dcterms:modified>
</cp:coreProperties>
</file>