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handoutMasterIdLst>
    <p:handoutMasterId r:id="rId24"/>
  </p:handoutMasterIdLst>
  <p:sldIdLst>
    <p:sldId id="260" r:id="rId2"/>
    <p:sldId id="272" r:id="rId3"/>
    <p:sldId id="273" r:id="rId4"/>
    <p:sldId id="310" r:id="rId5"/>
    <p:sldId id="275" r:id="rId6"/>
    <p:sldId id="268" r:id="rId7"/>
    <p:sldId id="332" r:id="rId8"/>
    <p:sldId id="333" r:id="rId9"/>
    <p:sldId id="334" r:id="rId10"/>
    <p:sldId id="335" r:id="rId11"/>
    <p:sldId id="336" r:id="rId12"/>
    <p:sldId id="337" r:id="rId13"/>
    <p:sldId id="338" r:id="rId14"/>
    <p:sldId id="339" r:id="rId15"/>
    <p:sldId id="314" r:id="rId16"/>
    <p:sldId id="315" r:id="rId17"/>
    <p:sldId id="316" r:id="rId18"/>
    <p:sldId id="340" r:id="rId19"/>
    <p:sldId id="341" r:id="rId20"/>
    <p:sldId id="331" r:id="rId21"/>
    <p:sldId id="299" r:id="rId2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5598" autoAdjust="0"/>
  </p:normalViewPr>
  <p:slideViewPr>
    <p:cSldViewPr>
      <p:cViewPr varScale="1">
        <p:scale>
          <a:sx n="100" d="100"/>
          <a:sy n="100" d="100"/>
        </p:scale>
        <p:origin x="1536" y="72"/>
      </p:cViewPr>
      <p:guideLst>
        <p:guide orient="horz" pos="2160"/>
        <p:guide pos="2880"/>
      </p:guideLst>
    </p:cSldViewPr>
  </p:slideViewPr>
  <p:outlineViewPr>
    <p:cViewPr>
      <p:scale>
        <a:sx n="33" d="100"/>
        <a:sy n="33" d="100"/>
      </p:scale>
      <p:origin x="246" y="33966"/>
    </p:cViewPr>
  </p:outlineViewPr>
  <p:notesTextViewPr>
    <p:cViewPr>
      <p:scale>
        <a:sx n="100" d="100"/>
        <a:sy n="100" d="100"/>
      </p:scale>
      <p:origin x="0" y="0"/>
    </p:cViewPr>
  </p:notesTextViewPr>
  <p:sorterViewPr>
    <p:cViewPr>
      <p:scale>
        <a:sx n="66" d="100"/>
        <a:sy n="66" d="100"/>
      </p:scale>
      <p:origin x="0" y="1452"/>
    </p:cViewPr>
  </p:sorterViewPr>
  <p:notesViewPr>
    <p:cSldViewPr>
      <p:cViewPr varScale="1">
        <p:scale>
          <a:sx n="59" d="100"/>
          <a:sy n="59" d="100"/>
        </p:scale>
        <p:origin x="-2490" y="-7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
          <c:y val="9.5744680851063933E-3"/>
          <c:w val="0.96474358974358976"/>
          <c:h val="0.77773049645390069"/>
        </c:manualLayout>
      </c:layout>
      <c:barChart>
        <c:barDir val="col"/>
        <c:grouping val="clustered"/>
        <c:varyColors val="0"/>
        <c:ser>
          <c:idx val="1"/>
          <c:order val="1"/>
          <c:tx>
            <c:strRef>
              <c:f>Sheet3!$C$5</c:f>
              <c:strCache>
                <c:ptCount val="1"/>
                <c:pt idx="0">
                  <c:v>Accumulated Surplus</c:v>
                </c:pt>
              </c:strCache>
            </c:strRef>
          </c:tx>
          <c:spPr>
            <a:gradFill>
              <a:gsLst>
                <a:gs pos="0">
                  <a:schemeClr val="accent1">
                    <a:shade val="76000"/>
                  </a:schemeClr>
                </a:gs>
                <a:gs pos="100000">
                  <a:schemeClr val="accent1">
                    <a:shade val="76000"/>
                    <a:lumMod val="84000"/>
                  </a:schemeClr>
                </a:gs>
              </a:gsLst>
              <a:lin ang="5400000" scaled="1"/>
            </a:gradFill>
            <a:ln>
              <a:noFill/>
            </a:ln>
            <a:effectLst>
              <a:outerShdw blurRad="76200" dir="18900000" sy="23000" kx="-1200000" algn="bl" rotWithShape="0">
                <a:prstClr val="black">
                  <a:alpha val="20000"/>
                </a:prstClr>
              </a:outerShdw>
            </a:effectLst>
          </c:spPr>
          <c:invertIfNegative val="0"/>
          <c:dLbls>
            <c:dLbl>
              <c:idx val="0"/>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Sheet3!$D$3:$E$3</c:f>
              <c:strCache>
                <c:ptCount val="2"/>
                <c:pt idx="0">
                  <c:v>2015/2016</c:v>
                </c:pt>
                <c:pt idx="1">
                  <c:v>2014/2015</c:v>
                </c:pt>
              </c:strCache>
            </c:strRef>
          </c:cat>
          <c:val>
            <c:numRef>
              <c:f>Sheet3!$D$5:$E$5</c:f>
              <c:numCache>
                <c:formatCode>_ * #,##0_ ;_ * \-#,##0_ ;_ * "-"??_ ;_ @_ </c:formatCode>
                <c:ptCount val="2"/>
                <c:pt idx="0">
                  <c:v>49589</c:v>
                </c:pt>
                <c:pt idx="1">
                  <c:v>43298</c:v>
                </c:pt>
              </c:numCache>
            </c:numRef>
          </c:val>
        </c:ser>
        <c:dLbls>
          <c:dLblPos val="inEnd"/>
          <c:showLegendKey val="0"/>
          <c:showVal val="1"/>
          <c:showCatName val="0"/>
          <c:showSerName val="0"/>
          <c:showPercent val="0"/>
          <c:showBubbleSize val="0"/>
        </c:dLbls>
        <c:gapWidth val="41"/>
        <c:axId val="211209824"/>
        <c:axId val="211206688"/>
        <c:extLst>
          <c:ext xmlns:c15="http://schemas.microsoft.com/office/drawing/2012/chart" uri="{02D57815-91ED-43cb-92C2-25804820EDAC}">
            <c15:filteredBarSeries>
              <c15:ser>
                <c:idx val="0"/>
                <c:order val="0"/>
                <c:tx>
                  <c:strRef>
                    <c:extLst>
                      <c:ext uri="{02D57815-91ED-43cb-92C2-25804820EDAC}">
                        <c15:formulaRef>
                          <c15:sqref>Sheet3!$C$4</c15:sqref>
                        </c15:formulaRef>
                      </c:ext>
                    </c:extLst>
                    <c:strCache>
                      <c:ptCount val="1"/>
                    </c:strCache>
                  </c:strRef>
                </c:tx>
                <c:spPr>
                  <a:gradFill>
                    <a:gsLst>
                      <a:gs pos="0">
                        <a:schemeClr val="accent1">
                          <a:tint val="77000"/>
                        </a:schemeClr>
                      </a:gs>
                      <a:gs pos="100000">
                        <a:schemeClr val="accent1">
                          <a:tint val="77000"/>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cat>
                  <c:strRef>
                    <c:extLst>
                      <c:ext uri="{02D57815-91ED-43cb-92C2-25804820EDAC}">
                        <c15:formulaRef>
                          <c15:sqref>Sheet3!$D$3:$E$3</c15:sqref>
                        </c15:formulaRef>
                      </c:ext>
                    </c:extLst>
                    <c:strCache>
                      <c:ptCount val="2"/>
                      <c:pt idx="0">
                        <c:v>2015/2016</c:v>
                      </c:pt>
                      <c:pt idx="1">
                        <c:v>2014/2015</c:v>
                      </c:pt>
                    </c:strCache>
                  </c:strRef>
                </c:cat>
                <c:val>
                  <c:numRef>
                    <c:extLst>
                      <c:ext uri="{02D57815-91ED-43cb-92C2-25804820EDAC}">
                        <c15:formulaRef>
                          <c15:sqref>Sheet3!$D$4:$E$4</c15:sqref>
                        </c15:formulaRef>
                      </c:ext>
                    </c:extLst>
                    <c:numCache>
                      <c:formatCode>General</c:formatCode>
                      <c:ptCount val="2"/>
                    </c:numCache>
                  </c:numRef>
                </c:val>
              </c15:ser>
            </c15:filteredBarSeries>
          </c:ext>
        </c:extLst>
      </c:barChart>
      <c:catAx>
        <c:axId val="211209824"/>
        <c:scaling>
          <c:orientation val="minMax"/>
        </c:scaling>
        <c:delete val="1"/>
        <c:axPos val="b"/>
        <c:numFmt formatCode="General" sourceLinked="1"/>
        <c:majorTickMark val="out"/>
        <c:minorTickMark val="none"/>
        <c:tickLblPos val="nextTo"/>
        <c:crossAx val="211206688"/>
        <c:crosses val="autoZero"/>
        <c:auto val="1"/>
        <c:lblAlgn val="ctr"/>
        <c:lblOffset val="100"/>
        <c:noMultiLvlLbl val="0"/>
      </c:catAx>
      <c:valAx>
        <c:axId val="211206688"/>
        <c:scaling>
          <c:orientation val="minMax"/>
        </c:scaling>
        <c:delete val="1"/>
        <c:axPos val="l"/>
        <c:numFmt formatCode="_ * #,##0_ ;_ * \-#,##0_ ;_ * &quot;-&quot;??_ ;_ @_ " sourceLinked="1"/>
        <c:majorTickMark val="out"/>
        <c:minorTickMark val="none"/>
        <c:tickLblPos val="nextTo"/>
        <c:crossAx val="21120982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A30F37C1-2D66-49A1-A4F4-E8DF7EF7D623}" type="datetimeFigureOut">
              <a:rPr lang="en-US"/>
              <a:pPr>
                <a:defRPr/>
              </a:pPr>
              <a:t>10/17/2016</a:t>
            </a:fld>
            <a:endParaRPr lang="en-US"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pPr>
              <a:defRPr/>
            </a:pPr>
            <a:fld id="{B374203F-717F-4EE6-9CFE-AC6F0BBB0E39}" type="slidenum">
              <a:rPr lang="en-US"/>
              <a:pPr>
                <a:defRPr/>
              </a:pPr>
              <a:t>‹#›</a:t>
            </a:fld>
            <a:endParaRPr lang="en-US" dirty="0"/>
          </a:p>
        </p:txBody>
      </p:sp>
    </p:spTree>
    <p:extLst>
      <p:ext uri="{BB962C8B-B14F-4D97-AF65-F5344CB8AC3E}">
        <p14:creationId xmlns:p14="http://schemas.microsoft.com/office/powerpoint/2010/main" val="3307583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2885" tIns="46442" rIns="92885" bIns="46442"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2885" tIns="46442" rIns="92885" bIns="46442" rtlCol="0"/>
          <a:lstStyle>
            <a:lvl1pPr algn="r" fontAlgn="auto">
              <a:spcBef>
                <a:spcPts val="0"/>
              </a:spcBef>
              <a:spcAft>
                <a:spcPts val="0"/>
              </a:spcAft>
              <a:defRPr sz="1200">
                <a:latin typeface="+mn-lt"/>
              </a:defRPr>
            </a:lvl1pPr>
          </a:lstStyle>
          <a:p>
            <a:pPr>
              <a:defRPr/>
            </a:pPr>
            <a:fld id="{C0BDA321-5C2A-4A61-8BE2-DB9793619B33}" type="datetimeFigureOut">
              <a:rPr lang="en-US"/>
              <a:pPr>
                <a:defRPr/>
              </a:pPr>
              <a:t>10/17/2016</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885" tIns="46442" rIns="92885" bIns="46442" rtlCol="0" anchor="ctr"/>
          <a:lstStyle/>
          <a:p>
            <a:pPr lvl="0"/>
            <a:endParaRPr lang="en-US" noProof="0" dirty="0"/>
          </a:p>
        </p:txBody>
      </p:sp>
      <p:sp>
        <p:nvSpPr>
          <p:cNvPr id="5" name="Notes Placeholder 4"/>
          <p:cNvSpPr>
            <a:spLocks noGrp="1"/>
          </p:cNvSpPr>
          <p:nvPr>
            <p:ph type="body" sz="quarter" idx="3"/>
          </p:nvPr>
        </p:nvSpPr>
        <p:spPr>
          <a:xfrm>
            <a:off x="679451" y="4714875"/>
            <a:ext cx="5438775" cy="4467225"/>
          </a:xfrm>
          <a:prstGeom prst="rect">
            <a:avLst/>
          </a:prstGeom>
        </p:spPr>
        <p:txBody>
          <a:bodyPr vert="horz" lIns="92885" tIns="46442" rIns="92885" bIns="4644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28164"/>
            <a:ext cx="2946400" cy="496887"/>
          </a:xfrm>
          <a:prstGeom prst="rect">
            <a:avLst/>
          </a:prstGeom>
        </p:spPr>
        <p:txBody>
          <a:bodyPr vert="horz" lIns="92885" tIns="46442" rIns="92885" bIns="46442"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49688" y="9428164"/>
            <a:ext cx="2946400" cy="496887"/>
          </a:xfrm>
          <a:prstGeom prst="rect">
            <a:avLst/>
          </a:prstGeom>
        </p:spPr>
        <p:txBody>
          <a:bodyPr vert="horz" lIns="92885" tIns="46442" rIns="92885" bIns="46442" rtlCol="0" anchor="b"/>
          <a:lstStyle>
            <a:lvl1pPr algn="r" fontAlgn="auto">
              <a:spcBef>
                <a:spcPts val="0"/>
              </a:spcBef>
              <a:spcAft>
                <a:spcPts val="0"/>
              </a:spcAft>
              <a:defRPr sz="1200">
                <a:latin typeface="+mn-lt"/>
              </a:defRPr>
            </a:lvl1pPr>
          </a:lstStyle>
          <a:p>
            <a:pPr>
              <a:defRPr/>
            </a:pPr>
            <a:fld id="{4389413B-47AB-499C-B4DC-28A3EC199443}" type="slidenum">
              <a:rPr lang="en-US"/>
              <a:pPr>
                <a:defRPr/>
              </a:pPr>
              <a:t>‹#›</a:t>
            </a:fld>
            <a:endParaRPr lang="en-US" dirty="0"/>
          </a:p>
        </p:txBody>
      </p:sp>
    </p:spTree>
    <p:extLst>
      <p:ext uri="{BB962C8B-B14F-4D97-AF65-F5344CB8AC3E}">
        <p14:creationId xmlns:p14="http://schemas.microsoft.com/office/powerpoint/2010/main" val="31324123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F3064C52-7888-4A0D-AEC9-22D4F85C5D66}" type="slidenum">
              <a:rPr lang="en-US" smtClean="0"/>
              <a:pPr>
                <a:defRPr/>
              </a:pPr>
              <a:t>1</a:t>
            </a:fld>
            <a:endParaRPr lang="en-US" dirty="0"/>
          </a:p>
        </p:txBody>
      </p:sp>
    </p:spTree>
    <p:extLst>
      <p:ext uri="{BB962C8B-B14F-4D97-AF65-F5344CB8AC3E}">
        <p14:creationId xmlns:p14="http://schemas.microsoft.com/office/powerpoint/2010/main" val="1320648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9071879A-1BE0-4E54-BB16-019C90E22B6B}" type="slidenum">
              <a:rPr lang="en-US" smtClean="0"/>
              <a:pPr>
                <a:defRPr/>
              </a:pPr>
              <a:t>2</a:t>
            </a:fld>
            <a:endParaRPr lang="en-US" dirty="0"/>
          </a:p>
        </p:txBody>
      </p:sp>
    </p:spTree>
    <p:extLst>
      <p:ext uri="{BB962C8B-B14F-4D97-AF65-F5344CB8AC3E}">
        <p14:creationId xmlns:p14="http://schemas.microsoft.com/office/powerpoint/2010/main" val="2189379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89413B-47AB-499C-B4DC-28A3EC199443}" type="slidenum">
              <a:rPr lang="en-US" smtClean="0"/>
              <a:pPr>
                <a:defRPr/>
              </a:pPr>
              <a:t>20</a:t>
            </a:fld>
            <a:endParaRPr lang="en-US" dirty="0"/>
          </a:p>
        </p:txBody>
      </p:sp>
    </p:spTree>
    <p:extLst>
      <p:ext uri="{BB962C8B-B14F-4D97-AF65-F5344CB8AC3E}">
        <p14:creationId xmlns:p14="http://schemas.microsoft.com/office/powerpoint/2010/main" val="3285428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5A7D0147-FAF6-4DBD-A3FC-0A51E6342212}" type="slidenum">
              <a:rPr lang="en-US" smtClean="0"/>
              <a:pPr>
                <a:defRPr/>
              </a:pPr>
              <a:t>21</a:t>
            </a:fld>
            <a:endParaRPr lang="en-US" dirty="0"/>
          </a:p>
        </p:txBody>
      </p:sp>
    </p:spTree>
    <p:extLst>
      <p:ext uri="{BB962C8B-B14F-4D97-AF65-F5344CB8AC3E}">
        <p14:creationId xmlns:p14="http://schemas.microsoft.com/office/powerpoint/2010/main" val="1586569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514600"/>
            <a:ext cx="9144000" cy="914400"/>
          </a:xfrm>
        </p:spPr>
        <p:txBody>
          <a:bodyPr/>
          <a:lstStyle>
            <a:lvl1pPr>
              <a:defRPr sz="3600">
                <a:latin typeface="Arial" pitchFamily="34" charset="0"/>
                <a:cs typeface="Arial" pitchFamily="34" charset="0"/>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0" y="3479800"/>
            <a:ext cx="9144000" cy="635000"/>
          </a:xfrm>
        </p:spPr>
        <p:txBody>
          <a:bodyPr/>
          <a:lstStyle>
            <a:lvl1pPr marL="0" indent="0" algn="ctr">
              <a:buFontTx/>
              <a:buNone/>
              <a:defRPr b="0"/>
            </a:lvl1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pPr>
              <a:defRPr/>
            </a:pPr>
            <a:fld id="{9D404050-950F-4663-88AB-CF2355205418}" type="datetime1">
              <a:rPr lang="en-US"/>
              <a:pPr>
                <a:defRPr/>
              </a:pPr>
              <a:t>10/17/2016</a:t>
            </a:fld>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D954BF06-7841-4FA3-B61A-69850BB0EB7C}"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1AC857B-7A70-422D-BBDF-F14ADE127D77}" type="datetime1">
              <a:rPr lang="en-US"/>
              <a:pPr>
                <a:defRPr/>
              </a:pPr>
              <a:t>10/17/2016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EFD78F2-DC2D-4C75-A241-631F152399BB}"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1246AB4-2020-447C-84DC-1345B86BC9B0}" type="datetime1">
              <a:rPr lang="en-US"/>
              <a:pPr>
                <a:defRPr/>
              </a:pPr>
              <a:t>10/17/2016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EADFCD-6609-4581-AD14-60C29B0F445A}"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30C8D59E-B33A-4184-AFB3-C175984DF601}" type="datetime1">
              <a:rPr lang="en-US"/>
              <a:pPr>
                <a:defRPr/>
              </a:pPr>
              <a:t>10/17/2016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FFADC7-4917-4535-BB7F-0FFF31B653C1}" type="slidenum">
              <a:rPr lang="en-US"/>
              <a:pPr>
                <a:defRPr/>
              </a:pPr>
              <a:t>‹#›</a:t>
            </a:fld>
            <a:endParaRPr lang="en-US" dirty="0"/>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4DB6A2E-18FA-4E88-9EB5-15F08101D759}" type="datetime1">
              <a:rPr lang="en-US"/>
              <a:pPr>
                <a:defRPr/>
              </a:pPr>
              <a:t>10/17/2016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6F714EE-0BD4-47C2-B5CF-73B910707AF9}"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762000"/>
            <a:ext cx="3810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41401DF-CA38-42D9-B66D-EDF734391C62}" type="datetime1">
              <a:rPr lang="en-US"/>
              <a:pPr>
                <a:defRPr/>
              </a:pPr>
              <a:t>10/17/2016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75B5794-46B4-429C-817C-1BAE326AC34D}"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65D4C53-5DB9-41F5-A66B-D5292C933006}" type="datetime1">
              <a:rPr lang="en-US"/>
              <a:pPr>
                <a:defRPr/>
              </a:pPr>
              <a:t>10/17/2016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8FFB841-E8E1-4938-97AF-41EE95F1E08A}" type="slidenum">
              <a:rPr lang="en-US"/>
              <a:pPr>
                <a:defRPr/>
              </a:pPr>
              <a:t>‹#›</a:t>
            </a:fld>
            <a:endParaRPr lang="en-US" dirty="0"/>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7FDDC60-6A8C-4942-9D8C-6DB4D6A2C4E0}" type="datetime1">
              <a:rPr lang="en-US"/>
              <a:pPr>
                <a:defRPr/>
              </a:pPr>
              <a:t>10/17/2016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18FEE11-F6F5-426F-8AF9-366B077B19AC}"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5A7BDB6-0312-4057-BB34-863EC047120A}" type="datetime1">
              <a:rPr lang="en-US"/>
              <a:pPr>
                <a:defRPr/>
              </a:pPr>
              <a:t>10/17/2016</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F35903F-8DF0-415D-A1FB-8022C6A0D4D7}"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77A707C-F780-4349-9919-3FA826390447}" type="datetime1">
              <a:rPr lang="en-US"/>
              <a:pPr>
                <a:defRPr/>
              </a:pPr>
              <a:t>10/17/2016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DD56D32-4B7E-403F-B5D4-B3D7E5DB812D}"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3CD0985-5E98-4DAB-8749-66E89C156D2F}" type="datetime1">
              <a:rPr lang="en-US"/>
              <a:pPr>
                <a:defRPr/>
              </a:pPr>
              <a:t>10/17/2016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BD40F10-7A99-43D8-B240-F429E9D0F846}"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371600" y="762000"/>
            <a:ext cx="7772400" cy="571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7" name="Rectangle 2"/>
          <p:cNvSpPr>
            <a:spLocks noGrp="1" noChangeArrowheads="1"/>
          </p:cNvSpPr>
          <p:nvPr>
            <p:ph type="title"/>
          </p:nvPr>
        </p:nvSpPr>
        <p:spPr bwMode="auto">
          <a:xfrm>
            <a:off x="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000" b="1">
                <a:latin typeface="+mn-lt"/>
              </a:defRPr>
            </a:lvl1pPr>
          </a:lstStyle>
          <a:p>
            <a:pPr>
              <a:defRPr/>
            </a:pPr>
            <a:fld id="{03B71F51-0E56-4F9E-AEF6-900698D0E56F}" type="datetime1">
              <a:rPr lang="en-US"/>
              <a:pPr>
                <a:defRPr/>
              </a:pPr>
              <a:t>10/17/2016</a:t>
            </a:fld>
            <a:endParaRPr lang="en-US" dirty="0"/>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000" b="1">
                <a:latin typeface="+mn-lt"/>
              </a:defRPr>
            </a:lvl1pPr>
          </a:lstStyle>
          <a:p>
            <a:pPr>
              <a:defRPr/>
            </a:pPr>
            <a:endParaRPr lang="en-US" dirty="0"/>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000" b="1">
                <a:latin typeface="+mn-lt"/>
              </a:defRPr>
            </a:lvl1pPr>
          </a:lstStyle>
          <a:p>
            <a:pPr>
              <a:defRPr/>
            </a:pPr>
            <a:fld id="{8DDE7C8D-E6AB-4AB7-9C04-6F1D9D062E7D}" type="slidenum">
              <a:rPr lang="en-US"/>
              <a:pPr>
                <a:defRPr/>
              </a:pPr>
              <a:t>‹#›</a:t>
            </a:fld>
            <a:endParaRPr lang="en-US" dirty="0"/>
          </a:p>
        </p:txBody>
      </p:sp>
      <p:pic>
        <p:nvPicPr>
          <p:cNvPr id="1031" name="Picture 2" descr="C:\Documents and Settings\patiencen\Desktop\Man docs 2006\Letterhead and fax cover\Logos\logo&amp;typenew3.png"/>
          <p:cNvPicPr>
            <a:picLocks noChangeAspect="1" noChangeArrowheads="1"/>
          </p:cNvPicPr>
          <p:nvPr userDrawn="1"/>
        </p:nvPicPr>
        <p:blipFill>
          <a:blip r:embed="rId14" cstate="print"/>
          <a:srcRect/>
          <a:stretch>
            <a:fillRect/>
          </a:stretch>
        </p:blipFill>
        <p:spPr bwMode="auto">
          <a:xfrm>
            <a:off x="6172200" y="6096000"/>
            <a:ext cx="2667000" cy="609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3"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ransition>
    <p:fade thruBlk="1"/>
  </p:transition>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Impact" pitchFamily="34" charset="0"/>
        </a:defRPr>
      </a:lvl2pPr>
      <a:lvl3pPr algn="ctr" rtl="0" eaLnBrk="0" fontAlgn="base" hangingPunct="0">
        <a:spcBef>
          <a:spcPct val="0"/>
        </a:spcBef>
        <a:spcAft>
          <a:spcPct val="0"/>
        </a:spcAft>
        <a:defRPr sz="4000">
          <a:solidFill>
            <a:schemeClr val="tx2"/>
          </a:solidFill>
          <a:latin typeface="Impact" pitchFamily="34" charset="0"/>
        </a:defRPr>
      </a:lvl3pPr>
      <a:lvl4pPr algn="ctr" rtl="0" eaLnBrk="0" fontAlgn="base" hangingPunct="0">
        <a:spcBef>
          <a:spcPct val="0"/>
        </a:spcBef>
        <a:spcAft>
          <a:spcPct val="0"/>
        </a:spcAft>
        <a:defRPr sz="4000">
          <a:solidFill>
            <a:schemeClr val="tx2"/>
          </a:solidFill>
          <a:latin typeface="Impact" pitchFamily="34" charset="0"/>
        </a:defRPr>
      </a:lvl4pPr>
      <a:lvl5pPr algn="ctr" rtl="0" eaLnBrk="0" fontAlgn="base" hangingPunct="0">
        <a:spcBef>
          <a:spcPct val="0"/>
        </a:spcBef>
        <a:spcAft>
          <a:spcPct val="0"/>
        </a:spcAft>
        <a:defRPr sz="4000">
          <a:solidFill>
            <a:schemeClr val="tx2"/>
          </a:solidFill>
          <a:latin typeface="Impact" pitchFamily="34" charset="0"/>
        </a:defRPr>
      </a:lvl5pPr>
      <a:lvl6pPr marL="457200" algn="ctr" rtl="0" eaLnBrk="1" fontAlgn="base" hangingPunct="1">
        <a:spcBef>
          <a:spcPct val="0"/>
        </a:spcBef>
        <a:spcAft>
          <a:spcPct val="0"/>
        </a:spcAft>
        <a:defRPr sz="4000">
          <a:solidFill>
            <a:schemeClr val="tx2"/>
          </a:solidFill>
          <a:latin typeface="Impact" pitchFamily="34" charset="0"/>
        </a:defRPr>
      </a:lvl6pPr>
      <a:lvl7pPr marL="914400" algn="ctr" rtl="0" eaLnBrk="1" fontAlgn="base" hangingPunct="1">
        <a:spcBef>
          <a:spcPct val="0"/>
        </a:spcBef>
        <a:spcAft>
          <a:spcPct val="0"/>
        </a:spcAft>
        <a:defRPr sz="4000">
          <a:solidFill>
            <a:schemeClr val="tx2"/>
          </a:solidFill>
          <a:latin typeface="Impact" pitchFamily="34" charset="0"/>
        </a:defRPr>
      </a:lvl7pPr>
      <a:lvl8pPr marL="1371600" algn="ctr" rtl="0" eaLnBrk="1" fontAlgn="base" hangingPunct="1">
        <a:spcBef>
          <a:spcPct val="0"/>
        </a:spcBef>
        <a:spcAft>
          <a:spcPct val="0"/>
        </a:spcAft>
        <a:defRPr sz="4000">
          <a:solidFill>
            <a:schemeClr val="tx2"/>
          </a:solidFill>
          <a:latin typeface="Impact" pitchFamily="34" charset="0"/>
        </a:defRPr>
      </a:lvl8pPr>
      <a:lvl9pPr marL="1828800" algn="ctr" rtl="0" eaLnBrk="1" fontAlgn="base" hangingPunct="1">
        <a:spcBef>
          <a:spcPct val="0"/>
        </a:spcBef>
        <a:spcAft>
          <a:spcPct val="0"/>
        </a:spcAft>
        <a:defRPr sz="4000">
          <a:solidFill>
            <a:schemeClr val="tx2"/>
          </a:solidFill>
          <a:latin typeface="Impact"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762000" y="1219200"/>
            <a:ext cx="7772400" cy="2000250"/>
          </a:xfrm>
        </p:spPr>
        <p:txBody>
          <a:bodyPr/>
          <a:lstStyle/>
          <a:p>
            <a:pPr eaLnBrk="1" hangingPunct="1"/>
            <a:r>
              <a:rPr lang="en-US" dirty="0" smtClean="0">
                <a:latin typeface="Arial" charset="0"/>
                <a:cs typeface="Arial" charset="0"/>
              </a:rPr>
              <a:t/>
            </a:r>
            <a:br>
              <a:rPr lang="en-US" dirty="0" smtClean="0">
                <a:latin typeface="Arial" charset="0"/>
                <a:cs typeface="Arial" charset="0"/>
              </a:rPr>
            </a:br>
            <a:endParaRPr lang="en-US" dirty="0" smtClean="0">
              <a:latin typeface="Arial" charset="0"/>
              <a:cs typeface="Arial" charset="0"/>
            </a:endParaRPr>
          </a:p>
        </p:txBody>
      </p:sp>
      <p:sp>
        <p:nvSpPr>
          <p:cNvPr id="3075" name="Subtitle 2"/>
          <p:cNvSpPr>
            <a:spLocks noGrp="1"/>
          </p:cNvSpPr>
          <p:nvPr>
            <p:ph type="subTitle" idx="1"/>
          </p:nvPr>
        </p:nvSpPr>
        <p:spPr>
          <a:xfrm>
            <a:off x="0" y="3048000"/>
            <a:ext cx="9144000" cy="1066800"/>
          </a:xfrm>
        </p:spPr>
        <p:txBody>
          <a:bodyPr/>
          <a:lstStyle/>
          <a:p>
            <a:pPr eaLnBrk="1" hangingPunct="1"/>
            <a:r>
              <a:rPr lang="en-US" b="1" dirty="0" smtClean="0"/>
              <a:t>SOUTH AFRICAN DIAMOND AND PRECIOUS METALS REGULATOR (SADPMR) </a:t>
            </a: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HUMAN RESOURCES</a:t>
            </a:r>
            <a:endParaRPr lang="en-ZA" sz="3200" b="1" dirty="0"/>
          </a:p>
        </p:txBody>
      </p:sp>
      <p:sp>
        <p:nvSpPr>
          <p:cNvPr id="3" name="Content Placeholder 2"/>
          <p:cNvSpPr>
            <a:spLocks noGrp="1"/>
          </p:cNvSpPr>
          <p:nvPr>
            <p:ph idx="1"/>
          </p:nvPr>
        </p:nvSpPr>
        <p:spPr>
          <a:xfrm>
            <a:off x="0" y="762000"/>
            <a:ext cx="9144000" cy="5715000"/>
          </a:xfrm>
        </p:spPr>
        <p:txBody>
          <a:bodyPr/>
          <a:lstStyle/>
          <a:p>
            <a:pPr marL="0" indent="0">
              <a:buNone/>
            </a:pPr>
            <a:r>
              <a:rPr lang="en-ZA" u="sng" dirty="0" smtClean="0"/>
              <a:t>Organogram</a:t>
            </a:r>
          </a:p>
          <a:p>
            <a:pPr marL="0" indent="0">
              <a:buNone/>
            </a:pPr>
            <a:endParaRPr lang="en-ZA" u="sng" dirty="0" smtClean="0"/>
          </a:p>
          <a:p>
            <a:r>
              <a:rPr lang="en-ZA" b="0" dirty="0" smtClean="0"/>
              <a:t>The South African Diamond and Precious Metals Regulator had a total of 125 employees by the end of March 2016.</a:t>
            </a:r>
          </a:p>
          <a:p>
            <a:endParaRPr lang="en-ZA" b="0" dirty="0"/>
          </a:p>
        </p:txBody>
      </p:sp>
      <p:sp>
        <p:nvSpPr>
          <p:cNvPr id="4" name="Slide Number Placeholder 3"/>
          <p:cNvSpPr>
            <a:spLocks noGrp="1"/>
          </p:cNvSpPr>
          <p:nvPr>
            <p:ph type="sldNum" sz="quarter" idx="12"/>
          </p:nvPr>
        </p:nvSpPr>
        <p:spPr/>
        <p:txBody>
          <a:bodyPr/>
          <a:lstStyle/>
          <a:p>
            <a:pPr>
              <a:defRPr/>
            </a:pPr>
            <a:fld id="{CCFFADC7-4917-4535-BB7F-0FFF31B653C1}" type="slidenum">
              <a:rPr lang="en-US" smtClean="0"/>
              <a:pPr>
                <a:defRPr/>
              </a:pPr>
              <a:t>10</a:t>
            </a:fld>
            <a:endParaRPr lang="en-US" dirty="0"/>
          </a:p>
        </p:txBody>
      </p:sp>
    </p:spTree>
    <p:extLst>
      <p:ext uri="{BB962C8B-B14F-4D97-AF65-F5344CB8AC3E}">
        <p14:creationId xmlns:p14="http://schemas.microsoft.com/office/powerpoint/2010/main" val="1092292729"/>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lstStyle/>
          <a:p>
            <a:r>
              <a:rPr lang="en-ZA" sz="3200" b="1" dirty="0" smtClean="0"/>
              <a:t>HUMAN RESOURCES</a:t>
            </a:r>
            <a:endParaRPr lang="en-ZA" sz="3200" b="1" dirty="0"/>
          </a:p>
        </p:txBody>
      </p:sp>
      <p:sp>
        <p:nvSpPr>
          <p:cNvPr id="3" name="Content Placeholder 2"/>
          <p:cNvSpPr>
            <a:spLocks noGrp="1"/>
          </p:cNvSpPr>
          <p:nvPr>
            <p:ph idx="1"/>
          </p:nvPr>
        </p:nvSpPr>
        <p:spPr>
          <a:xfrm>
            <a:off x="152400" y="762000"/>
            <a:ext cx="8991600" cy="5715000"/>
          </a:xfrm>
        </p:spPr>
        <p:txBody>
          <a:bodyPr/>
          <a:lstStyle/>
          <a:p>
            <a:pPr marL="0" indent="0">
              <a:buNone/>
            </a:pPr>
            <a:r>
              <a:rPr lang="en-ZA" u="sng" dirty="0" smtClean="0"/>
              <a:t>Employment Equity statistics</a:t>
            </a:r>
          </a:p>
          <a:p>
            <a:pPr marL="0" indent="0">
              <a:buNone/>
            </a:pPr>
            <a:endParaRPr lang="en-ZA" b="0" dirty="0"/>
          </a:p>
          <a:p>
            <a:pPr marL="0" indent="0">
              <a:buNone/>
            </a:pPr>
            <a:endParaRPr lang="en-ZA" b="0" dirty="0"/>
          </a:p>
        </p:txBody>
      </p:sp>
      <p:sp>
        <p:nvSpPr>
          <p:cNvPr id="4" name="Slide Number Placeholder 3"/>
          <p:cNvSpPr>
            <a:spLocks noGrp="1"/>
          </p:cNvSpPr>
          <p:nvPr>
            <p:ph type="sldNum" sz="quarter" idx="12"/>
          </p:nvPr>
        </p:nvSpPr>
        <p:spPr/>
        <p:txBody>
          <a:bodyPr/>
          <a:lstStyle/>
          <a:p>
            <a:pPr>
              <a:defRPr/>
            </a:pPr>
            <a:fld id="{CCFFADC7-4917-4535-BB7F-0FFF31B653C1}" type="slidenum">
              <a:rPr lang="en-US" smtClean="0"/>
              <a:pPr>
                <a:defRPr/>
              </a:pPr>
              <a:t>11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28296014"/>
              </p:ext>
            </p:extLst>
          </p:nvPr>
        </p:nvGraphicFramePr>
        <p:xfrm>
          <a:off x="228600" y="1752600"/>
          <a:ext cx="8610600" cy="4343400"/>
        </p:xfrm>
        <a:graphic>
          <a:graphicData uri="http://schemas.openxmlformats.org/drawingml/2006/table">
            <a:tbl>
              <a:tblPr firstRow="1" bandRow="1">
                <a:tableStyleId>{5C22544A-7EE6-4342-B048-85BDC9FD1C3A}</a:tableStyleId>
              </a:tblPr>
              <a:tblGrid>
                <a:gridCol w="2870200"/>
                <a:gridCol w="2870200"/>
                <a:gridCol w="2870200"/>
              </a:tblGrid>
              <a:tr h="723900">
                <a:tc>
                  <a:txBody>
                    <a:bodyPr/>
                    <a:lstStyle/>
                    <a:p>
                      <a:r>
                        <a:rPr lang="en-ZA" dirty="0" smtClean="0"/>
                        <a:t>NUMBER OF MALES</a:t>
                      </a:r>
                      <a:endParaRPr lang="en-ZA" dirty="0"/>
                    </a:p>
                  </a:txBody>
                  <a:tcPr/>
                </a:tc>
                <a:tc>
                  <a:txBody>
                    <a:bodyPr/>
                    <a:lstStyle/>
                    <a:p>
                      <a:r>
                        <a:rPr lang="en-ZA" dirty="0" smtClean="0"/>
                        <a:t>NUMBER OF FEMALES</a:t>
                      </a:r>
                      <a:endParaRPr lang="en-ZA" dirty="0"/>
                    </a:p>
                  </a:txBody>
                  <a:tcPr/>
                </a:tc>
                <a:tc>
                  <a:txBody>
                    <a:bodyPr/>
                    <a:lstStyle/>
                    <a:p>
                      <a:r>
                        <a:rPr lang="en-ZA" dirty="0" smtClean="0"/>
                        <a:t>NUMBER OF PEOPLE WITH DISABILITIES</a:t>
                      </a:r>
                      <a:endParaRPr lang="en-ZA" dirty="0"/>
                    </a:p>
                  </a:txBody>
                  <a:tcPr/>
                </a:tc>
              </a:tr>
              <a:tr h="723900">
                <a:tc>
                  <a:txBody>
                    <a:bodyPr/>
                    <a:lstStyle/>
                    <a:p>
                      <a:r>
                        <a:rPr lang="en-ZA" dirty="0" smtClean="0"/>
                        <a:t>Senior Managers and Executive:  </a:t>
                      </a:r>
                      <a:r>
                        <a:rPr lang="en-ZA" b="1" dirty="0" smtClean="0"/>
                        <a:t>8</a:t>
                      </a:r>
                      <a:endParaRPr lang="en-ZA" b="1" dirty="0"/>
                    </a:p>
                  </a:txBody>
                  <a:tcPr/>
                </a:tc>
                <a:tc>
                  <a:txBody>
                    <a:bodyPr/>
                    <a:lstStyle/>
                    <a:p>
                      <a:r>
                        <a:rPr lang="en-ZA" dirty="0" smtClean="0"/>
                        <a:t>Senior Managers and Executive: </a:t>
                      </a:r>
                      <a:r>
                        <a:rPr lang="en-ZA" b="1" dirty="0" smtClean="0"/>
                        <a:t>4</a:t>
                      </a:r>
                      <a:endParaRPr lang="en-ZA" b="1" dirty="0"/>
                    </a:p>
                  </a:txBody>
                  <a:tcPr/>
                </a:tc>
                <a:tc>
                  <a:txBody>
                    <a:bodyPr/>
                    <a:lstStyle/>
                    <a:p>
                      <a:r>
                        <a:rPr lang="en-ZA" dirty="0" smtClean="0"/>
                        <a:t>Senior Managers and Executive: </a:t>
                      </a:r>
                      <a:r>
                        <a:rPr lang="en-ZA" b="1" dirty="0" smtClean="0"/>
                        <a:t>0</a:t>
                      </a:r>
                      <a:endParaRPr lang="en-ZA" b="1" dirty="0"/>
                    </a:p>
                  </a:txBody>
                  <a:tcPr/>
                </a:tc>
              </a:tr>
              <a:tr h="723900">
                <a:tc>
                  <a:txBody>
                    <a:bodyPr/>
                    <a:lstStyle/>
                    <a:p>
                      <a:r>
                        <a:rPr lang="en-ZA" dirty="0" smtClean="0"/>
                        <a:t>Professionals and skilled employees: </a:t>
                      </a:r>
                      <a:r>
                        <a:rPr lang="en-ZA" b="1" dirty="0" smtClean="0"/>
                        <a:t>31</a:t>
                      </a:r>
                      <a:endParaRPr lang="en-ZA" b="1" dirty="0"/>
                    </a:p>
                  </a:txBody>
                  <a:tcPr/>
                </a:tc>
                <a:tc>
                  <a:txBody>
                    <a:bodyPr/>
                    <a:lstStyle/>
                    <a:p>
                      <a:r>
                        <a:rPr lang="en-ZA" dirty="0" smtClean="0"/>
                        <a:t>Professionals and skilled employees: </a:t>
                      </a:r>
                      <a:r>
                        <a:rPr lang="en-ZA" b="1" dirty="0" smtClean="0"/>
                        <a:t>50</a:t>
                      </a:r>
                      <a:endParaRPr lang="en-ZA" b="1" dirty="0"/>
                    </a:p>
                  </a:txBody>
                  <a:tcPr/>
                </a:tc>
                <a:tc>
                  <a:txBody>
                    <a:bodyPr/>
                    <a:lstStyle/>
                    <a:p>
                      <a:r>
                        <a:rPr lang="en-ZA" dirty="0" smtClean="0"/>
                        <a:t>Professionals and skilled employees: </a:t>
                      </a:r>
                      <a:r>
                        <a:rPr lang="en-ZA" b="1" dirty="0" smtClean="0"/>
                        <a:t>0</a:t>
                      </a:r>
                      <a:endParaRPr lang="en-ZA" b="1" dirty="0"/>
                    </a:p>
                  </a:txBody>
                  <a:tcPr/>
                </a:tc>
              </a:tr>
              <a:tr h="723900">
                <a:tc>
                  <a:txBody>
                    <a:bodyPr/>
                    <a:lstStyle/>
                    <a:p>
                      <a:r>
                        <a:rPr lang="en-ZA" dirty="0" smtClean="0"/>
                        <a:t>Semi-skilled employees: </a:t>
                      </a:r>
                      <a:r>
                        <a:rPr lang="en-ZA" b="1" dirty="0" smtClean="0"/>
                        <a:t>11</a:t>
                      </a:r>
                      <a:endParaRPr lang="en-ZA" b="1" dirty="0"/>
                    </a:p>
                  </a:txBody>
                  <a:tcPr/>
                </a:tc>
                <a:tc>
                  <a:txBody>
                    <a:bodyPr/>
                    <a:lstStyle/>
                    <a:p>
                      <a:r>
                        <a:rPr lang="en-ZA" dirty="0" smtClean="0"/>
                        <a:t>Semi-skilled employees:</a:t>
                      </a:r>
                      <a:r>
                        <a:rPr lang="en-ZA" b="1" dirty="0" smtClean="0"/>
                        <a:t>14</a:t>
                      </a:r>
                      <a:endParaRPr lang="en-ZA" b="1" dirty="0"/>
                    </a:p>
                  </a:txBody>
                  <a:tcPr/>
                </a:tc>
                <a:tc>
                  <a:txBody>
                    <a:bodyPr/>
                    <a:lstStyle/>
                    <a:p>
                      <a:r>
                        <a:rPr lang="en-ZA" dirty="0" smtClean="0"/>
                        <a:t>Semi-skilled employees:</a:t>
                      </a:r>
                      <a:r>
                        <a:rPr lang="en-ZA" b="1" dirty="0" smtClean="0"/>
                        <a:t>1</a:t>
                      </a:r>
                      <a:endParaRPr lang="en-ZA" b="1" dirty="0"/>
                    </a:p>
                  </a:txBody>
                  <a:tcPr/>
                </a:tc>
              </a:tr>
              <a:tr h="723900">
                <a:tc>
                  <a:txBody>
                    <a:bodyPr/>
                    <a:lstStyle/>
                    <a:p>
                      <a:r>
                        <a:rPr lang="en-ZA" dirty="0" smtClean="0"/>
                        <a:t>Unskilled employees: </a:t>
                      </a:r>
                      <a:r>
                        <a:rPr lang="en-ZA" b="1" dirty="0" smtClean="0"/>
                        <a:t>2</a:t>
                      </a:r>
                      <a:endParaRPr lang="en-ZA" b="1" dirty="0"/>
                    </a:p>
                  </a:txBody>
                  <a:tcPr/>
                </a:tc>
                <a:tc>
                  <a:txBody>
                    <a:bodyPr/>
                    <a:lstStyle/>
                    <a:p>
                      <a:r>
                        <a:rPr lang="en-ZA" dirty="0" smtClean="0"/>
                        <a:t>Unskilled employees: </a:t>
                      </a:r>
                      <a:r>
                        <a:rPr lang="en-ZA" b="1" dirty="0" smtClean="0"/>
                        <a:t>5</a:t>
                      </a:r>
                      <a:endParaRPr lang="en-ZA" b="1" dirty="0"/>
                    </a:p>
                  </a:txBody>
                  <a:tcPr/>
                </a:tc>
                <a:tc>
                  <a:txBody>
                    <a:bodyPr/>
                    <a:lstStyle/>
                    <a:p>
                      <a:r>
                        <a:rPr lang="en-ZA" dirty="0" smtClean="0"/>
                        <a:t>Unskilled employees: </a:t>
                      </a:r>
                      <a:r>
                        <a:rPr lang="en-ZA" b="1" dirty="0" smtClean="0"/>
                        <a:t>0</a:t>
                      </a:r>
                      <a:endParaRPr lang="en-ZA" b="1" dirty="0"/>
                    </a:p>
                  </a:txBody>
                  <a:tcPr/>
                </a:tc>
              </a:tr>
              <a:tr h="723900">
                <a:tc>
                  <a:txBody>
                    <a:bodyPr/>
                    <a:lstStyle/>
                    <a:p>
                      <a:r>
                        <a:rPr lang="en-ZA" dirty="0" smtClean="0"/>
                        <a:t>Total : </a:t>
                      </a:r>
                      <a:r>
                        <a:rPr lang="en-ZA" b="1" dirty="0" smtClean="0"/>
                        <a:t>52 </a:t>
                      </a:r>
                      <a:r>
                        <a:rPr lang="en-ZA" dirty="0" smtClean="0"/>
                        <a:t>male employees</a:t>
                      </a:r>
                      <a:endParaRPr lang="en-ZA" dirty="0"/>
                    </a:p>
                  </a:txBody>
                  <a:tcPr/>
                </a:tc>
                <a:tc>
                  <a:txBody>
                    <a:bodyPr/>
                    <a:lstStyle/>
                    <a:p>
                      <a:r>
                        <a:rPr lang="en-ZA" dirty="0" smtClean="0"/>
                        <a:t>Total: </a:t>
                      </a:r>
                      <a:r>
                        <a:rPr lang="en-ZA" b="1" dirty="0" smtClean="0"/>
                        <a:t>73</a:t>
                      </a:r>
                      <a:r>
                        <a:rPr lang="en-ZA" baseline="0" dirty="0" smtClean="0"/>
                        <a:t> </a:t>
                      </a:r>
                      <a:r>
                        <a:rPr lang="en-ZA" dirty="0" smtClean="0"/>
                        <a:t> female employees</a:t>
                      </a:r>
                      <a:endParaRPr lang="en-ZA" dirty="0"/>
                    </a:p>
                  </a:txBody>
                  <a:tcPr/>
                </a:tc>
                <a:tc>
                  <a:txBody>
                    <a:bodyPr/>
                    <a:lstStyle/>
                    <a:p>
                      <a:r>
                        <a:rPr lang="en-ZA" dirty="0" smtClean="0"/>
                        <a:t>Total: </a:t>
                      </a:r>
                      <a:r>
                        <a:rPr lang="en-ZA" b="1" dirty="0" smtClean="0"/>
                        <a:t>1</a:t>
                      </a:r>
                      <a:endParaRPr lang="en-ZA" b="1" dirty="0"/>
                    </a:p>
                  </a:txBody>
                  <a:tcPr/>
                </a:tc>
              </a:tr>
            </a:tbl>
          </a:graphicData>
        </a:graphic>
      </p:graphicFrame>
    </p:spTree>
    <p:extLst>
      <p:ext uri="{BB962C8B-B14F-4D97-AF65-F5344CB8AC3E}">
        <p14:creationId xmlns:p14="http://schemas.microsoft.com/office/powerpoint/2010/main" val="4287238693"/>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HUMAN RESOURCES</a:t>
            </a:r>
            <a:endParaRPr lang="en-ZA"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82291255"/>
              </p:ext>
            </p:extLst>
          </p:nvPr>
        </p:nvGraphicFramePr>
        <p:xfrm>
          <a:off x="0" y="762000"/>
          <a:ext cx="9144000" cy="4724400"/>
        </p:xfrm>
        <a:graphic>
          <a:graphicData uri="http://schemas.openxmlformats.org/drawingml/2006/table">
            <a:tbl>
              <a:tblPr firstRow="1" bandRow="1">
                <a:tableStyleId>{5C22544A-7EE6-4342-B048-85BDC9FD1C3A}</a:tableStyleId>
              </a:tblPr>
              <a:tblGrid>
                <a:gridCol w="3048000"/>
                <a:gridCol w="3048000"/>
                <a:gridCol w="3048000"/>
              </a:tblGrid>
              <a:tr h="1817077">
                <a:tc>
                  <a:txBody>
                    <a:bodyPr/>
                    <a:lstStyle/>
                    <a:p>
                      <a:r>
                        <a:rPr lang="en-ZA" dirty="0" smtClean="0"/>
                        <a:t>NUMBER</a:t>
                      </a:r>
                      <a:r>
                        <a:rPr lang="en-ZA" baseline="0" dirty="0" smtClean="0"/>
                        <a:t> OF APPOINTMENTS MADE</a:t>
                      </a:r>
                      <a:endParaRPr lang="en-ZA" dirty="0"/>
                    </a:p>
                  </a:txBody>
                  <a:tcPr/>
                </a:tc>
                <a:tc>
                  <a:txBody>
                    <a:bodyPr/>
                    <a:lstStyle/>
                    <a:p>
                      <a:r>
                        <a:rPr lang="en-ZA" dirty="0" smtClean="0"/>
                        <a:t>NUMBER</a:t>
                      </a:r>
                      <a:r>
                        <a:rPr lang="en-ZA" baseline="0" dirty="0" smtClean="0"/>
                        <a:t> OF TERMINATION OF SERVICE</a:t>
                      </a:r>
                      <a:endParaRPr lang="en-ZA" dirty="0"/>
                    </a:p>
                  </a:txBody>
                  <a:tcPr/>
                </a:tc>
                <a:tc>
                  <a:txBody>
                    <a:bodyPr/>
                    <a:lstStyle/>
                    <a:p>
                      <a:r>
                        <a:rPr lang="en-ZA" dirty="0" smtClean="0"/>
                        <a:t>NUMBER OF INTERNAL PROMOTIONS</a:t>
                      </a:r>
                      <a:endParaRPr lang="en-ZA" dirty="0"/>
                    </a:p>
                  </a:txBody>
                  <a:tcPr/>
                </a:tc>
              </a:tr>
              <a:tr h="2907323">
                <a:tc>
                  <a:txBody>
                    <a:bodyPr/>
                    <a:lstStyle/>
                    <a:p>
                      <a:r>
                        <a:rPr lang="en-ZA" sz="2000" b="1" dirty="0" smtClean="0"/>
                        <a:t>11 </a:t>
                      </a:r>
                      <a:r>
                        <a:rPr lang="en-ZA" sz="2000" dirty="0" smtClean="0"/>
                        <a:t>new</a:t>
                      </a:r>
                      <a:r>
                        <a:rPr lang="en-ZA" sz="2000" baseline="0" dirty="0" smtClean="0"/>
                        <a:t> appointments </a:t>
                      </a:r>
                      <a:endParaRPr lang="en-ZA" sz="2000" dirty="0"/>
                    </a:p>
                  </a:txBody>
                  <a:tcPr/>
                </a:tc>
                <a:tc>
                  <a:txBody>
                    <a:bodyPr/>
                    <a:lstStyle/>
                    <a:p>
                      <a:r>
                        <a:rPr lang="en-ZA" sz="2000" b="1" dirty="0" smtClean="0"/>
                        <a:t>2 </a:t>
                      </a:r>
                      <a:r>
                        <a:rPr lang="en-ZA" sz="2000" dirty="0" smtClean="0"/>
                        <a:t>termination of services</a:t>
                      </a:r>
                    </a:p>
                    <a:p>
                      <a:pPr marL="285750" indent="-285750">
                        <a:buFont typeface="Arial" pitchFamily="34" charset="0"/>
                        <a:buChar char="•"/>
                      </a:pPr>
                      <a:r>
                        <a:rPr lang="en-ZA" sz="2000" b="1" dirty="0" smtClean="0"/>
                        <a:t>1</a:t>
                      </a:r>
                      <a:r>
                        <a:rPr lang="en-ZA" sz="2000" dirty="0" smtClean="0"/>
                        <a:t> resignations</a:t>
                      </a:r>
                    </a:p>
                    <a:p>
                      <a:pPr marL="285750" indent="-285750">
                        <a:buFont typeface="Arial" pitchFamily="34" charset="0"/>
                        <a:buChar char="•"/>
                      </a:pPr>
                      <a:r>
                        <a:rPr lang="en-ZA" sz="2000" b="1" dirty="0" smtClean="0"/>
                        <a:t>1</a:t>
                      </a:r>
                      <a:r>
                        <a:rPr lang="en-ZA" sz="2000" baseline="0" dirty="0" smtClean="0"/>
                        <a:t> dismissal</a:t>
                      </a:r>
                      <a:endParaRPr lang="en-ZA" sz="2000" dirty="0"/>
                    </a:p>
                  </a:txBody>
                  <a:tcPr/>
                </a:tc>
                <a:tc>
                  <a:txBody>
                    <a:bodyPr/>
                    <a:lstStyle/>
                    <a:p>
                      <a:r>
                        <a:rPr lang="en-ZA" sz="2000" b="1" dirty="0" smtClean="0"/>
                        <a:t>2 </a:t>
                      </a:r>
                      <a:r>
                        <a:rPr lang="en-ZA" sz="2000" dirty="0" smtClean="0"/>
                        <a:t>employees were promoted</a:t>
                      </a:r>
                      <a:endParaRPr lang="en-ZA" sz="2000" dirty="0"/>
                    </a:p>
                  </a:txBody>
                  <a:tcPr/>
                </a:tc>
              </a:tr>
            </a:tbl>
          </a:graphicData>
        </a:graphic>
      </p:graphicFrame>
      <p:sp>
        <p:nvSpPr>
          <p:cNvPr id="4" name="Slide Number Placeholder 3"/>
          <p:cNvSpPr>
            <a:spLocks noGrp="1"/>
          </p:cNvSpPr>
          <p:nvPr>
            <p:ph type="sldNum" sz="quarter" idx="12"/>
          </p:nvPr>
        </p:nvSpPr>
        <p:spPr/>
        <p:txBody>
          <a:bodyPr/>
          <a:lstStyle/>
          <a:p>
            <a:pPr>
              <a:defRPr/>
            </a:pPr>
            <a:fld id="{CCFFADC7-4917-4535-BB7F-0FFF31B653C1}" type="slidenum">
              <a:rPr lang="en-US" smtClean="0"/>
              <a:pPr>
                <a:defRPr/>
              </a:pPr>
              <a:t>12</a:t>
            </a:fld>
            <a:endParaRPr lang="en-US" dirty="0"/>
          </a:p>
        </p:txBody>
      </p:sp>
    </p:spTree>
    <p:extLst>
      <p:ext uri="{BB962C8B-B14F-4D97-AF65-F5344CB8AC3E}">
        <p14:creationId xmlns:p14="http://schemas.microsoft.com/office/powerpoint/2010/main" val="3548604163"/>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HUMAN RESOURCES</a:t>
            </a:r>
            <a:endParaRPr lang="en-ZA" sz="3200" b="1" dirty="0"/>
          </a:p>
        </p:txBody>
      </p:sp>
      <p:sp>
        <p:nvSpPr>
          <p:cNvPr id="3" name="Content Placeholder 2"/>
          <p:cNvSpPr>
            <a:spLocks noGrp="1"/>
          </p:cNvSpPr>
          <p:nvPr>
            <p:ph idx="1"/>
          </p:nvPr>
        </p:nvSpPr>
        <p:spPr>
          <a:xfrm>
            <a:off x="152400" y="762000"/>
            <a:ext cx="8991600" cy="5715000"/>
          </a:xfrm>
        </p:spPr>
        <p:txBody>
          <a:bodyPr/>
          <a:lstStyle/>
          <a:p>
            <a:pPr marL="0" indent="0">
              <a:buNone/>
            </a:pPr>
            <a:r>
              <a:rPr lang="en-ZA" sz="2800" dirty="0" smtClean="0"/>
              <a:t>Labour relations- misconduct and disciplinary action</a:t>
            </a:r>
          </a:p>
          <a:p>
            <a:pPr marL="0" indent="0">
              <a:buNone/>
            </a:pPr>
            <a:endParaRPr lang="en-ZA" sz="2800" dirty="0"/>
          </a:p>
        </p:txBody>
      </p:sp>
      <p:sp>
        <p:nvSpPr>
          <p:cNvPr id="4" name="Slide Number Placeholder 3"/>
          <p:cNvSpPr>
            <a:spLocks noGrp="1"/>
          </p:cNvSpPr>
          <p:nvPr>
            <p:ph type="sldNum" sz="quarter" idx="12"/>
          </p:nvPr>
        </p:nvSpPr>
        <p:spPr/>
        <p:txBody>
          <a:bodyPr/>
          <a:lstStyle/>
          <a:p>
            <a:pPr>
              <a:defRPr/>
            </a:pPr>
            <a:fld id="{CCFFADC7-4917-4535-BB7F-0FFF31B653C1}" type="slidenum">
              <a:rPr lang="en-US" smtClean="0"/>
              <a:pPr>
                <a:defRPr/>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57252692"/>
              </p:ext>
            </p:extLst>
          </p:nvPr>
        </p:nvGraphicFramePr>
        <p:xfrm>
          <a:off x="76200" y="1828800"/>
          <a:ext cx="9067800" cy="4038600"/>
        </p:xfrm>
        <a:graphic>
          <a:graphicData uri="http://schemas.openxmlformats.org/drawingml/2006/table">
            <a:tbl>
              <a:tblPr firstRow="1" bandRow="1">
                <a:tableStyleId>{5C22544A-7EE6-4342-B048-85BDC9FD1C3A}</a:tableStyleId>
              </a:tblPr>
              <a:tblGrid>
                <a:gridCol w="4533900"/>
                <a:gridCol w="4533900"/>
              </a:tblGrid>
              <a:tr h="673100">
                <a:tc>
                  <a:txBody>
                    <a:bodyPr/>
                    <a:lstStyle/>
                    <a:p>
                      <a:r>
                        <a:rPr lang="en-ZA" dirty="0" smtClean="0"/>
                        <a:t>Nature of disciplinary action</a:t>
                      </a:r>
                      <a:endParaRPr lang="en-ZA" dirty="0"/>
                    </a:p>
                  </a:txBody>
                  <a:tcPr/>
                </a:tc>
                <a:tc>
                  <a:txBody>
                    <a:bodyPr/>
                    <a:lstStyle/>
                    <a:p>
                      <a:r>
                        <a:rPr lang="en-ZA" dirty="0" smtClean="0"/>
                        <a:t>Number</a:t>
                      </a:r>
                      <a:endParaRPr lang="en-ZA" dirty="0"/>
                    </a:p>
                  </a:txBody>
                  <a:tcPr/>
                </a:tc>
              </a:tr>
              <a:tr h="673100">
                <a:tc>
                  <a:txBody>
                    <a:bodyPr/>
                    <a:lstStyle/>
                    <a:p>
                      <a:r>
                        <a:rPr lang="en-ZA" dirty="0" smtClean="0"/>
                        <a:t>Verbal warning</a:t>
                      </a:r>
                      <a:endParaRPr lang="en-ZA" dirty="0"/>
                    </a:p>
                  </a:txBody>
                  <a:tcPr/>
                </a:tc>
                <a:tc>
                  <a:txBody>
                    <a:bodyPr/>
                    <a:lstStyle/>
                    <a:p>
                      <a:r>
                        <a:rPr lang="en-ZA" b="1" dirty="0" smtClean="0"/>
                        <a:t>3</a:t>
                      </a:r>
                      <a:endParaRPr lang="en-ZA" b="1" dirty="0"/>
                    </a:p>
                  </a:txBody>
                  <a:tcPr/>
                </a:tc>
              </a:tr>
              <a:tr h="673100">
                <a:tc>
                  <a:txBody>
                    <a:bodyPr/>
                    <a:lstStyle/>
                    <a:p>
                      <a:r>
                        <a:rPr lang="en-ZA" dirty="0" smtClean="0"/>
                        <a:t>Written</a:t>
                      </a:r>
                      <a:r>
                        <a:rPr lang="en-ZA" baseline="0" dirty="0" smtClean="0"/>
                        <a:t> warning</a:t>
                      </a:r>
                      <a:endParaRPr lang="en-ZA" dirty="0"/>
                    </a:p>
                  </a:txBody>
                  <a:tcPr/>
                </a:tc>
                <a:tc>
                  <a:txBody>
                    <a:bodyPr/>
                    <a:lstStyle/>
                    <a:p>
                      <a:r>
                        <a:rPr lang="en-ZA" b="1" dirty="0" smtClean="0"/>
                        <a:t>4</a:t>
                      </a:r>
                      <a:endParaRPr lang="en-ZA" b="1" dirty="0"/>
                    </a:p>
                  </a:txBody>
                  <a:tcPr/>
                </a:tc>
              </a:tr>
              <a:tr h="673100">
                <a:tc>
                  <a:txBody>
                    <a:bodyPr/>
                    <a:lstStyle/>
                    <a:p>
                      <a:r>
                        <a:rPr lang="en-ZA" dirty="0" smtClean="0"/>
                        <a:t>Final written</a:t>
                      </a:r>
                      <a:r>
                        <a:rPr lang="en-ZA" baseline="0" dirty="0" smtClean="0"/>
                        <a:t> warning</a:t>
                      </a:r>
                      <a:endParaRPr lang="en-ZA" dirty="0"/>
                    </a:p>
                  </a:txBody>
                  <a:tcPr/>
                </a:tc>
                <a:tc>
                  <a:txBody>
                    <a:bodyPr/>
                    <a:lstStyle/>
                    <a:p>
                      <a:r>
                        <a:rPr lang="en-ZA" b="1" dirty="0" smtClean="0"/>
                        <a:t>1</a:t>
                      </a:r>
                      <a:endParaRPr lang="en-ZA" b="1" dirty="0"/>
                    </a:p>
                  </a:txBody>
                  <a:tcPr/>
                </a:tc>
              </a:tr>
              <a:tr h="673100">
                <a:tc>
                  <a:txBody>
                    <a:bodyPr/>
                    <a:lstStyle/>
                    <a:p>
                      <a:r>
                        <a:rPr lang="en-ZA" dirty="0" smtClean="0"/>
                        <a:t>Dismissal</a:t>
                      </a:r>
                      <a:endParaRPr lang="en-ZA" dirty="0"/>
                    </a:p>
                  </a:txBody>
                  <a:tcPr/>
                </a:tc>
                <a:tc>
                  <a:txBody>
                    <a:bodyPr/>
                    <a:lstStyle/>
                    <a:p>
                      <a:r>
                        <a:rPr lang="en-ZA" b="1" dirty="0" smtClean="0"/>
                        <a:t>1</a:t>
                      </a:r>
                      <a:endParaRPr lang="en-ZA" b="1" dirty="0"/>
                    </a:p>
                  </a:txBody>
                  <a:tcPr/>
                </a:tc>
              </a:tr>
              <a:tr h="673100">
                <a:tc>
                  <a:txBody>
                    <a:bodyPr/>
                    <a:lstStyle/>
                    <a:p>
                      <a:r>
                        <a:rPr lang="en-ZA" b="1" dirty="0" smtClean="0"/>
                        <a:t>Total</a:t>
                      </a:r>
                      <a:endParaRPr lang="en-ZA" b="1" dirty="0"/>
                    </a:p>
                  </a:txBody>
                  <a:tcPr/>
                </a:tc>
                <a:tc>
                  <a:txBody>
                    <a:bodyPr/>
                    <a:lstStyle/>
                    <a:p>
                      <a:r>
                        <a:rPr lang="en-ZA" b="1" dirty="0" smtClean="0"/>
                        <a:t>9</a:t>
                      </a:r>
                      <a:endParaRPr lang="en-ZA" b="1" dirty="0"/>
                    </a:p>
                  </a:txBody>
                  <a:tcPr/>
                </a:tc>
              </a:tr>
            </a:tbl>
          </a:graphicData>
        </a:graphic>
      </p:graphicFrame>
    </p:spTree>
    <p:extLst>
      <p:ext uri="{BB962C8B-B14F-4D97-AF65-F5344CB8AC3E}">
        <p14:creationId xmlns:p14="http://schemas.microsoft.com/office/powerpoint/2010/main" val="3031661758"/>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HUMAN RESOURCES</a:t>
            </a:r>
            <a:endParaRPr lang="en-ZA" sz="3200" b="1" dirty="0"/>
          </a:p>
        </p:txBody>
      </p:sp>
      <p:sp>
        <p:nvSpPr>
          <p:cNvPr id="3" name="Content Placeholder 2"/>
          <p:cNvSpPr>
            <a:spLocks noGrp="1"/>
          </p:cNvSpPr>
          <p:nvPr>
            <p:ph idx="1"/>
          </p:nvPr>
        </p:nvSpPr>
        <p:spPr>
          <a:xfrm>
            <a:off x="0" y="762000"/>
            <a:ext cx="9144000" cy="5715000"/>
          </a:xfrm>
        </p:spPr>
        <p:txBody>
          <a:bodyPr/>
          <a:lstStyle/>
          <a:p>
            <a:pPr marL="0" indent="0">
              <a:buNone/>
            </a:pPr>
            <a:r>
              <a:rPr lang="en-ZA" dirty="0" smtClean="0"/>
              <a:t>Human Resources Development</a:t>
            </a:r>
          </a:p>
          <a:p>
            <a:pPr marL="0" indent="0">
              <a:buNone/>
            </a:pPr>
            <a:endParaRPr lang="en-ZA" dirty="0"/>
          </a:p>
        </p:txBody>
      </p:sp>
      <p:sp>
        <p:nvSpPr>
          <p:cNvPr id="4" name="Slide Number Placeholder 3"/>
          <p:cNvSpPr>
            <a:spLocks noGrp="1"/>
          </p:cNvSpPr>
          <p:nvPr>
            <p:ph type="sldNum" sz="quarter" idx="12"/>
          </p:nvPr>
        </p:nvSpPr>
        <p:spPr/>
        <p:txBody>
          <a:bodyPr/>
          <a:lstStyle/>
          <a:p>
            <a:pPr>
              <a:defRPr/>
            </a:pPr>
            <a:fld id="{CCFFADC7-4917-4535-BB7F-0FFF31B653C1}" type="slidenum">
              <a:rPr lang="en-US" smtClean="0"/>
              <a:pPr>
                <a:defRPr/>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07214328"/>
              </p:ext>
            </p:extLst>
          </p:nvPr>
        </p:nvGraphicFramePr>
        <p:xfrm>
          <a:off x="0" y="1295400"/>
          <a:ext cx="9144000" cy="1554480"/>
        </p:xfrm>
        <a:graphic>
          <a:graphicData uri="http://schemas.openxmlformats.org/drawingml/2006/table">
            <a:tbl>
              <a:tblPr firstRow="1" bandRow="1">
                <a:tableStyleId>{5C22544A-7EE6-4342-B048-85BDC9FD1C3A}</a:tableStyleId>
              </a:tblPr>
              <a:tblGrid>
                <a:gridCol w="3048000"/>
                <a:gridCol w="3048000"/>
                <a:gridCol w="3048000"/>
              </a:tblGrid>
              <a:tr h="408940">
                <a:tc>
                  <a:txBody>
                    <a:bodyPr/>
                    <a:lstStyle/>
                    <a:p>
                      <a:r>
                        <a:rPr lang="en-ZA" dirty="0" smtClean="0"/>
                        <a:t>INTERNSHIP PROGRAMME </a:t>
                      </a:r>
                      <a:endParaRPr lang="en-ZA" dirty="0"/>
                    </a:p>
                  </a:txBody>
                  <a:tcPr/>
                </a:tc>
                <a:tc>
                  <a:txBody>
                    <a:bodyPr/>
                    <a:lstStyle/>
                    <a:p>
                      <a:r>
                        <a:rPr lang="en-ZA" dirty="0" smtClean="0"/>
                        <a:t>FEMALES</a:t>
                      </a:r>
                      <a:endParaRPr lang="en-ZA" dirty="0"/>
                    </a:p>
                  </a:txBody>
                  <a:tcPr/>
                </a:tc>
                <a:tc>
                  <a:txBody>
                    <a:bodyPr/>
                    <a:lstStyle/>
                    <a:p>
                      <a:r>
                        <a:rPr lang="en-ZA" dirty="0" smtClean="0"/>
                        <a:t>MALES</a:t>
                      </a:r>
                      <a:endParaRPr lang="en-ZA" dirty="0"/>
                    </a:p>
                  </a:txBody>
                  <a:tcPr/>
                </a:tc>
              </a:tr>
              <a:tr h="408940">
                <a:tc>
                  <a:txBody>
                    <a:bodyPr/>
                    <a:lstStyle/>
                    <a:p>
                      <a:r>
                        <a:rPr lang="en-ZA" b="1" dirty="0" smtClean="0"/>
                        <a:t>5</a:t>
                      </a:r>
                      <a:endParaRPr lang="en-ZA" b="1" dirty="0"/>
                    </a:p>
                  </a:txBody>
                  <a:tcPr/>
                </a:tc>
                <a:tc>
                  <a:txBody>
                    <a:bodyPr/>
                    <a:lstStyle/>
                    <a:p>
                      <a:r>
                        <a:rPr lang="en-ZA" b="1" dirty="0" smtClean="0"/>
                        <a:t>2</a:t>
                      </a:r>
                      <a:endParaRPr lang="en-ZA" b="1" dirty="0"/>
                    </a:p>
                  </a:txBody>
                  <a:tcPr/>
                </a:tc>
                <a:tc>
                  <a:txBody>
                    <a:bodyPr/>
                    <a:lstStyle/>
                    <a:p>
                      <a:r>
                        <a:rPr lang="en-ZA" b="1" dirty="0" smtClean="0"/>
                        <a:t>3</a:t>
                      </a:r>
                    </a:p>
                    <a:p>
                      <a:endParaRPr lang="en-ZA" b="1" dirty="0" smtClean="0"/>
                    </a:p>
                    <a:p>
                      <a:endParaRPr lang="en-ZA" b="1"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20620615"/>
              </p:ext>
            </p:extLst>
          </p:nvPr>
        </p:nvGraphicFramePr>
        <p:xfrm>
          <a:off x="0" y="2667001"/>
          <a:ext cx="9144000" cy="1996134"/>
        </p:xfrm>
        <a:graphic>
          <a:graphicData uri="http://schemas.openxmlformats.org/drawingml/2006/table">
            <a:tbl>
              <a:tblPr firstRow="1" bandRow="1">
                <a:tableStyleId>{5C22544A-7EE6-4342-B048-85BDC9FD1C3A}</a:tableStyleId>
              </a:tblPr>
              <a:tblGrid>
                <a:gridCol w="3048000"/>
                <a:gridCol w="3048000"/>
                <a:gridCol w="3048000"/>
              </a:tblGrid>
              <a:tr h="366066">
                <a:tc>
                  <a:txBody>
                    <a:bodyPr/>
                    <a:lstStyle/>
                    <a:p>
                      <a:r>
                        <a:rPr lang="en-ZA" dirty="0" smtClean="0"/>
                        <a:t>TOTAL NUMBER OF INTERNAL STAFF ON BURSARIES</a:t>
                      </a:r>
                    </a:p>
                  </a:txBody>
                  <a:tcPr/>
                </a:tc>
                <a:tc>
                  <a:txBody>
                    <a:bodyPr/>
                    <a:lstStyle/>
                    <a:p>
                      <a:r>
                        <a:rPr lang="en-ZA" dirty="0" smtClean="0"/>
                        <a:t>MALES</a:t>
                      </a:r>
                      <a:endParaRPr lang="en-ZA" dirty="0"/>
                    </a:p>
                  </a:txBody>
                  <a:tcPr/>
                </a:tc>
                <a:tc>
                  <a:txBody>
                    <a:bodyPr/>
                    <a:lstStyle/>
                    <a:p>
                      <a:r>
                        <a:rPr lang="en-ZA" dirty="0" smtClean="0"/>
                        <a:t>FEMALES</a:t>
                      </a:r>
                      <a:endParaRPr lang="en-ZA" dirty="0"/>
                    </a:p>
                  </a:txBody>
                  <a:tcPr/>
                </a:tc>
              </a:tr>
              <a:tr h="1081734">
                <a:tc>
                  <a:txBody>
                    <a:bodyPr/>
                    <a:lstStyle/>
                    <a:p>
                      <a:r>
                        <a:rPr lang="en-ZA" sz="2000" b="1" dirty="0" smtClean="0"/>
                        <a:t>17</a:t>
                      </a:r>
                      <a:endParaRPr lang="en-ZA" sz="2000" b="1" dirty="0"/>
                    </a:p>
                  </a:txBody>
                  <a:tcPr/>
                </a:tc>
                <a:tc>
                  <a:txBody>
                    <a:bodyPr/>
                    <a:lstStyle/>
                    <a:p>
                      <a:r>
                        <a:rPr lang="en-ZA" sz="2000" b="1" dirty="0" smtClean="0"/>
                        <a:t>7</a:t>
                      </a:r>
                      <a:endParaRPr lang="en-ZA" sz="2000" b="1" dirty="0"/>
                    </a:p>
                  </a:txBody>
                  <a:tcPr/>
                </a:tc>
                <a:tc>
                  <a:txBody>
                    <a:bodyPr/>
                    <a:lstStyle/>
                    <a:p>
                      <a:r>
                        <a:rPr lang="en-ZA" sz="2000" b="1" dirty="0" smtClean="0"/>
                        <a:t>10</a:t>
                      </a:r>
                      <a:endParaRPr lang="en-ZA" sz="2000" b="1" dirty="0"/>
                    </a:p>
                  </a:txBody>
                  <a:tcPr/>
                </a:tc>
              </a:tr>
            </a:tbl>
          </a:graphicData>
        </a:graphic>
      </p:graphicFrame>
    </p:spTree>
    <p:extLst>
      <p:ext uri="{BB962C8B-B14F-4D97-AF65-F5344CB8AC3E}">
        <p14:creationId xmlns:p14="http://schemas.microsoft.com/office/powerpoint/2010/main" val="3285920906"/>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t>ANNUAL FINANCIAL STATEMENTS </a:t>
            </a:r>
            <a:endParaRPr lang="en-US" sz="3200" b="1" dirty="0"/>
          </a:p>
        </p:txBody>
      </p:sp>
      <p:sp>
        <p:nvSpPr>
          <p:cNvPr id="33795" name="Content Placeholder 2"/>
          <p:cNvSpPr>
            <a:spLocks noGrp="1"/>
          </p:cNvSpPr>
          <p:nvPr>
            <p:ph idx="1"/>
          </p:nvPr>
        </p:nvSpPr>
        <p:spPr>
          <a:xfrm>
            <a:off x="381000" y="762000"/>
            <a:ext cx="8763000" cy="5715000"/>
          </a:xfrm>
        </p:spPr>
        <p:txBody>
          <a:bodyPr/>
          <a:lstStyle/>
          <a:p>
            <a:pPr algn="just"/>
            <a:endParaRPr lang="en-GB" sz="2000" dirty="0" smtClean="0"/>
          </a:p>
          <a:p>
            <a:pPr marL="0" indent="0" algn="just">
              <a:buNone/>
            </a:pPr>
            <a:r>
              <a:rPr lang="en-GB" sz="1800" dirty="0"/>
              <a:t>OVERVIEW.</a:t>
            </a:r>
          </a:p>
          <a:p>
            <a:pPr algn="just">
              <a:buFontTx/>
              <a:buNone/>
            </a:pPr>
            <a:endParaRPr lang="en-US" sz="1800" dirty="0" smtClean="0"/>
          </a:p>
          <a:p>
            <a:pPr algn="just"/>
            <a:r>
              <a:rPr lang="en-GB" sz="2400" b="0" dirty="0" smtClean="0"/>
              <a:t>The SADPMR </a:t>
            </a:r>
            <a:r>
              <a:rPr lang="en-GB" sz="2400" b="0" dirty="0"/>
              <a:t>submitted the budget of R </a:t>
            </a:r>
            <a:r>
              <a:rPr lang="en-GB" sz="2400" b="0" dirty="0" smtClean="0"/>
              <a:t>88 795 </a:t>
            </a:r>
            <a:r>
              <a:rPr lang="en-GB" sz="2400" b="0" dirty="0"/>
              <a:t>million to National Treasury via the Department of Mineral Resources. </a:t>
            </a:r>
          </a:p>
          <a:p>
            <a:pPr algn="just"/>
            <a:r>
              <a:rPr lang="en-GB" sz="2400" b="0" dirty="0"/>
              <a:t>The final  allocation was </a:t>
            </a:r>
            <a:r>
              <a:rPr lang="en-GB" sz="2400" b="0" dirty="0" smtClean="0"/>
              <a:t>R 50 527 </a:t>
            </a:r>
            <a:r>
              <a:rPr lang="en-GB" sz="2400" b="0" dirty="0"/>
              <a:t>million which left the Regulator with a shortfall of </a:t>
            </a:r>
            <a:r>
              <a:rPr lang="en-GB" sz="2400" b="0" dirty="0" smtClean="0"/>
              <a:t>R 38 268 </a:t>
            </a:r>
            <a:r>
              <a:rPr lang="en-GB" sz="2400" b="0" dirty="0"/>
              <a:t>million.</a:t>
            </a:r>
          </a:p>
          <a:p>
            <a:pPr algn="just"/>
            <a:r>
              <a:rPr lang="en-GB" sz="2400" b="0" dirty="0"/>
              <a:t>The budget and the classification of funds </a:t>
            </a:r>
            <a:r>
              <a:rPr lang="en-GB" sz="2400" b="0" dirty="0" smtClean="0"/>
              <a:t>were adjusted </a:t>
            </a:r>
            <a:r>
              <a:rPr lang="en-GB" sz="2400" b="0" dirty="0"/>
              <a:t>in accordance with the final allocation. </a:t>
            </a:r>
          </a:p>
          <a:p>
            <a:pPr algn="just"/>
            <a:r>
              <a:rPr lang="en-GB" sz="2400" b="0" dirty="0" smtClean="0"/>
              <a:t>The SADPMR obtained </a:t>
            </a:r>
            <a:r>
              <a:rPr lang="en-GB" sz="2400" b="0" dirty="0"/>
              <a:t>the National Treasury’s approval </a:t>
            </a:r>
            <a:r>
              <a:rPr lang="en-GB" sz="2400" b="0" dirty="0" smtClean="0"/>
              <a:t>to utilise accumulated surplus for capital projects and other contractual obligations.</a:t>
            </a:r>
          </a:p>
          <a:p>
            <a:pPr marL="0" indent="0" algn="just">
              <a:buNone/>
            </a:pPr>
            <a:endParaRPr lang="en-GB" sz="2000" b="0" dirty="0" smtClean="0">
              <a:solidFill>
                <a:srgbClr val="FF0000"/>
              </a:solidFill>
            </a:endParaRPr>
          </a:p>
          <a:p>
            <a:pPr algn="just">
              <a:buFontTx/>
              <a:buNone/>
            </a:pPr>
            <a:r>
              <a:rPr lang="en-GB" sz="2000" b="0" dirty="0" smtClean="0"/>
              <a:t>	</a:t>
            </a:r>
          </a:p>
        </p:txBody>
      </p:sp>
      <p:sp>
        <p:nvSpPr>
          <p:cNvPr id="4" name="Slide Number Placeholder 3"/>
          <p:cNvSpPr>
            <a:spLocks noGrp="1"/>
          </p:cNvSpPr>
          <p:nvPr>
            <p:ph type="sldNum" sz="quarter" idx="12"/>
          </p:nvPr>
        </p:nvSpPr>
        <p:spPr/>
        <p:txBody>
          <a:bodyPr/>
          <a:lstStyle/>
          <a:p>
            <a:pPr>
              <a:defRPr/>
            </a:pPr>
            <a:fld id="{525F7FE9-9658-45A5-B592-7E2A2FEABB36}" type="slidenum">
              <a:rPr lang="en-US" smtClean="0"/>
              <a:pPr>
                <a:defRPr/>
              </a:pPr>
              <a:t>15</a:t>
            </a:fld>
            <a:endParaRPr lang="en-US" dirty="0"/>
          </a:p>
        </p:txBody>
      </p:sp>
    </p:spTree>
    <p:extLst>
      <p:ext uri="{BB962C8B-B14F-4D97-AF65-F5344CB8AC3E}">
        <p14:creationId xmlns:p14="http://schemas.microsoft.com/office/powerpoint/2010/main" val="2033023083"/>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ANNUAL FINANCIAL STATEMENTS </a:t>
            </a:r>
            <a:endParaRPr lang="en-GB" sz="3200" b="1" dirty="0"/>
          </a:p>
        </p:txBody>
      </p:sp>
      <p:sp>
        <p:nvSpPr>
          <p:cNvPr id="3" name="Content Placeholder 2"/>
          <p:cNvSpPr>
            <a:spLocks noGrp="1"/>
          </p:cNvSpPr>
          <p:nvPr>
            <p:ph idx="1"/>
          </p:nvPr>
        </p:nvSpPr>
        <p:spPr>
          <a:xfrm>
            <a:off x="152400" y="762000"/>
            <a:ext cx="8839200" cy="5410200"/>
          </a:xfrm>
        </p:spPr>
        <p:txBody>
          <a:bodyPr/>
          <a:lstStyle/>
          <a:p>
            <a:pPr algn="just">
              <a:buFontTx/>
              <a:buNone/>
            </a:pPr>
            <a:endParaRPr lang="en-GB" sz="1400" dirty="0" smtClean="0"/>
          </a:p>
          <a:p>
            <a:pPr algn="just">
              <a:buFontTx/>
              <a:buNone/>
            </a:pPr>
            <a:r>
              <a:rPr lang="en-GB" sz="2000" dirty="0" smtClean="0"/>
              <a:t> </a:t>
            </a:r>
            <a:r>
              <a:rPr lang="en-GB" sz="2400" dirty="0" smtClean="0"/>
              <a:t>Revenue</a:t>
            </a:r>
          </a:p>
          <a:p>
            <a:pPr algn="just"/>
            <a:r>
              <a:rPr lang="en-GB" sz="2400" b="0" dirty="0" smtClean="0"/>
              <a:t>The </a:t>
            </a:r>
            <a:r>
              <a:rPr lang="en-GB" sz="2400" b="0" dirty="0"/>
              <a:t>actual revenue was R </a:t>
            </a:r>
            <a:r>
              <a:rPr lang="en-GB" sz="2400" b="0" dirty="0" smtClean="0"/>
              <a:t>93 090 million </a:t>
            </a:r>
            <a:r>
              <a:rPr lang="en-GB" sz="2400" b="0" dirty="0"/>
              <a:t>(incl. </a:t>
            </a:r>
            <a:r>
              <a:rPr lang="en-GB" sz="2400" b="0" dirty="0" smtClean="0"/>
              <a:t>Transfer Payment of R 50 527 </a:t>
            </a:r>
            <a:r>
              <a:rPr lang="en-GB" sz="2400" b="0" dirty="0"/>
              <a:t>million). </a:t>
            </a:r>
          </a:p>
          <a:p>
            <a:pPr algn="just"/>
            <a:r>
              <a:rPr lang="en-GB" sz="2400" b="0" dirty="0"/>
              <a:t>The </a:t>
            </a:r>
            <a:r>
              <a:rPr lang="en-GB" sz="2400" b="0" dirty="0" smtClean="0"/>
              <a:t>in-house </a:t>
            </a:r>
            <a:r>
              <a:rPr lang="en-GB" sz="2400" b="0" dirty="0"/>
              <a:t>generated revenue </a:t>
            </a:r>
            <a:r>
              <a:rPr lang="en-GB" sz="2400" b="0" dirty="0" smtClean="0"/>
              <a:t>increase to R 42 563 </a:t>
            </a:r>
            <a:r>
              <a:rPr lang="en-GB" sz="2400" b="0" dirty="0"/>
              <a:t>million </a:t>
            </a:r>
            <a:r>
              <a:rPr lang="en-GB" sz="2400" b="0" dirty="0" smtClean="0"/>
              <a:t>compared to the budget of R 38 268 </a:t>
            </a:r>
            <a:r>
              <a:rPr lang="en-GB" sz="2400" b="0" dirty="0"/>
              <a:t>million</a:t>
            </a:r>
            <a:r>
              <a:rPr lang="en-GB" sz="2400" b="0" dirty="0" smtClean="0"/>
              <a:t>.</a:t>
            </a:r>
          </a:p>
          <a:p>
            <a:pPr algn="just"/>
            <a:r>
              <a:rPr lang="en-GB" sz="2400" b="0" dirty="0"/>
              <a:t>The increase in the in-house generated revenue is due to the increase in collection of penalties and increase in the sale of services</a:t>
            </a:r>
            <a:r>
              <a:rPr lang="en-GB" sz="2400" b="0" dirty="0" smtClean="0"/>
              <a:t>.</a:t>
            </a:r>
          </a:p>
          <a:p>
            <a:r>
              <a:rPr lang="en-ZA" sz="2400" b="0" dirty="0" smtClean="0"/>
              <a:t>The </a:t>
            </a:r>
            <a:r>
              <a:rPr lang="en-ZA" sz="2400" b="0" dirty="0"/>
              <a:t>rate of exchange which was above R15.00 also contributed to the increase in revenue as compared to the estimated exchange rate of R10.70 which was used during the budgeting process. </a:t>
            </a:r>
            <a:endParaRPr lang="en-GB" sz="2400" b="0" dirty="0"/>
          </a:p>
          <a:p>
            <a:pPr>
              <a:buNone/>
            </a:pPr>
            <a:endParaRPr lang="en-GB" sz="2400" dirty="0" smtClean="0"/>
          </a:p>
          <a:p>
            <a:pPr>
              <a:buNone/>
            </a:pPr>
            <a:r>
              <a:rPr lang="en-GB" sz="2400" dirty="0"/>
              <a:t> </a:t>
            </a:r>
            <a:r>
              <a:rPr lang="en-GB" sz="2400" dirty="0" smtClean="0"/>
              <a:t> </a:t>
            </a:r>
          </a:p>
          <a:p>
            <a:pPr>
              <a:buNone/>
            </a:pPr>
            <a:endParaRPr lang="en-GB" sz="2400" dirty="0"/>
          </a:p>
        </p:txBody>
      </p:sp>
      <p:sp>
        <p:nvSpPr>
          <p:cNvPr id="4" name="Slide Number Placeholder 3"/>
          <p:cNvSpPr>
            <a:spLocks noGrp="1"/>
          </p:cNvSpPr>
          <p:nvPr>
            <p:ph type="sldNum" sz="quarter" idx="12"/>
          </p:nvPr>
        </p:nvSpPr>
        <p:spPr/>
        <p:txBody>
          <a:bodyPr/>
          <a:lstStyle/>
          <a:p>
            <a:pPr>
              <a:defRPr/>
            </a:pPr>
            <a:fld id="{CCFFADC7-4917-4535-BB7F-0FFF31B653C1}" type="slidenum">
              <a:rPr lang="en-US" smtClean="0"/>
              <a:pPr>
                <a:defRPr/>
              </a:pPr>
              <a:t>16</a:t>
            </a:fld>
            <a:endParaRPr lang="en-US" dirty="0"/>
          </a:p>
        </p:txBody>
      </p:sp>
    </p:spTree>
    <p:extLst>
      <p:ext uri="{BB962C8B-B14F-4D97-AF65-F5344CB8AC3E}">
        <p14:creationId xmlns:p14="http://schemas.microsoft.com/office/powerpoint/2010/main" val="2645462942"/>
      </p:ext>
    </p:extLst>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ANNUAL FINANCIAL STATEMENTS </a:t>
            </a:r>
            <a:endParaRPr lang="en-GB" sz="3200" b="1" dirty="0"/>
          </a:p>
        </p:txBody>
      </p:sp>
      <p:sp>
        <p:nvSpPr>
          <p:cNvPr id="3" name="Content Placeholder 2"/>
          <p:cNvSpPr>
            <a:spLocks noGrp="1"/>
          </p:cNvSpPr>
          <p:nvPr>
            <p:ph idx="1"/>
          </p:nvPr>
        </p:nvSpPr>
        <p:spPr>
          <a:xfrm>
            <a:off x="304800" y="990600"/>
            <a:ext cx="8839200" cy="5486400"/>
          </a:xfrm>
        </p:spPr>
        <p:txBody>
          <a:bodyPr/>
          <a:lstStyle/>
          <a:p>
            <a:pPr algn="just">
              <a:buFontTx/>
              <a:buNone/>
            </a:pPr>
            <a:endParaRPr lang="en-GB" sz="1400" dirty="0" smtClean="0"/>
          </a:p>
          <a:p>
            <a:pPr algn="just">
              <a:buFontTx/>
              <a:buNone/>
            </a:pPr>
            <a:r>
              <a:rPr lang="en-GB" sz="2400" dirty="0" smtClean="0">
                <a:solidFill>
                  <a:srgbClr val="FF0000"/>
                </a:solidFill>
              </a:rPr>
              <a:t> </a:t>
            </a:r>
            <a:r>
              <a:rPr lang="en-GB" sz="2400" dirty="0" smtClean="0"/>
              <a:t>Expenditure</a:t>
            </a:r>
          </a:p>
          <a:p>
            <a:pPr algn="just">
              <a:buFontTx/>
              <a:buNone/>
            </a:pPr>
            <a:endParaRPr lang="en-GB" sz="2400" dirty="0"/>
          </a:p>
          <a:p>
            <a:pPr algn="just"/>
            <a:r>
              <a:rPr lang="en-GB" sz="2400" b="0" dirty="0"/>
              <a:t>The actual expenditure for the year under review was </a:t>
            </a:r>
            <a:r>
              <a:rPr lang="en-GB" sz="2400" b="0" dirty="0" smtClean="0"/>
              <a:t>R 86 800 </a:t>
            </a:r>
            <a:r>
              <a:rPr lang="en-GB" sz="2400" b="0" dirty="0"/>
              <a:t>million.</a:t>
            </a:r>
          </a:p>
          <a:p>
            <a:pPr algn="just"/>
            <a:r>
              <a:rPr lang="en-GB" sz="2400" b="0" dirty="0"/>
              <a:t>The </a:t>
            </a:r>
            <a:r>
              <a:rPr lang="en-GB" sz="2400" b="0" dirty="0" smtClean="0"/>
              <a:t>expenditures trends were </a:t>
            </a:r>
            <a:r>
              <a:rPr lang="en-GB" sz="2400" b="0" dirty="0"/>
              <a:t>as follows:</a:t>
            </a:r>
          </a:p>
          <a:p>
            <a:pPr lvl="2" algn="just"/>
            <a:r>
              <a:rPr lang="en-GB" b="0" dirty="0"/>
              <a:t>Compensation of employees: </a:t>
            </a:r>
            <a:r>
              <a:rPr lang="en-GB" b="0" dirty="0" smtClean="0"/>
              <a:t>R 64 607 million;</a:t>
            </a:r>
            <a:endParaRPr lang="en-GB" b="0" dirty="0"/>
          </a:p>
          <a:p>
            <a:pPr lvl="2" algn="just"/>
            <a:r>
              <a:rPr lang="en-GB" b="0" dirty="0" smtClean="0"/>
              <a:t>Other operating </a:t>
            </a:r>
            <a:r>
              <a:rPr lang="en-GB" b="0" dirty="0"/>
              <a:t>expenditure: </a:t>
            </a:r>
            <a:r>
              <a:rPr lang="en-GB" b="0" dirty="0" smtClean="0"/>
              <a:t>R 17 555 million;</a:t>
            </a:r>
          </a:p>
          <a:p>
            <a:pPr lvl="2" algn="just"/>
            <a:r>
              <a:rPr lang="en-GB" b="0" dirty="0" smtClean="0"/>
              <a:t>Non-cash &amp; abnormal expenditure: R 4 638 million;</a:t>
            </a:r>
          </a:p>
          <a:p>
            <a:pPr algn="just"/>
            <a:r>
              <a:rPr lang="en-ZA" sz="2400" b="0" dirty="0"/>
              <a:t>Insignificant variances were identified </a:t>
            </a:r>
            <a:r>
              <a:rPr lang="en-ZA" sz="2400" b="0" dirty="0" smtClean="0"/>
              <a:t>and </a:t>
            </a:r>
            <a:r>
              <a:rPr lang="en-ZA" sz="2400" b="0" dirty="0"/>
              <a:t>most of the </a:t>
            </a:r>
            <a:r>
              <a:rPr lang="en-ZA" sz="2400" b="0" dirty="0" smtClean="0"/>
              <a:t>expenditures </a:t>
            </a:r>
            <a:r>
              <a:rPr lang="en-ZA" sz="2400" b="0" dirty="0"/>
              <a:t>were contained as directed by the National Treasury cost containment measure. </a:t>
            </a:r>
            <a:endParaRPr lang="en-GB" dirty="0" smtClean="0"/>
          </a:p>
          <a:p>
            <a:pPr>
              <a:buNone/>
            </a:pPr>
            <a:endParaRPr lang="en-GB" dirty="0"/>
          </a:p>
        </p:txBody>
      </p:sp>
      <p:sp>
        <p:nvSpPr>
          <p:cNvPr id="4" name="Slide Number Placeholder 3"/>
          <p:cNvSpPr>
            <a:spLocks noGrp="1"/>
          </p:cNvSpPr>
          <p:nvPr>
            <p:ph type="sldNum" sz="quarter" idx="12"/>
          </p:nvPr>
        </p:nvSpPr>
        <p:spPr/>
        <p:txBody>
          <a:bodyPr/>
          <a:lstStyle/>
          <a:p>
            <a:pPr>
              <a:defRPr/>
            </a:pPr>
            <a:fld id="{CCFFADC7-4917-4535-BB7F-0FFF31B653C1}" type="slidenum">
              <a:rPr lang="en-US" smtClean="0"/>
              <a:pPr>
                <a:defRPr/>
              </a:pPr>
              <a:t>17</a:t>
            </a:fld>
            <a:endParaRPr lang="en-US" dirty="0"/>
          </a:p>
        </p:txBody>
      </p:sp>
    </p:spTree>
    <p:extLst>
      <p:ext uri="{BB962C8B-B14F-4D97-AF65-F5344CB8AC3E}">
        <p14:creationId xmlns:p14="http://schemas.microsoft.com/office/powerpoint/2010/main" val="890246254"/>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03766" y="14816"/>
            <a:ext cx="7696200" cy="717550"/>
          </a:xfrm>
        </p:spPr>
        <p:txBody>
          <a:bodyPr/>
          <a:lstStyle/>
          <a:p>
            <a:r>
              <a:rPr lang="en-US" sz="3200" dirty="0">
                <a:solidFill>
                  <a:srgbClr val="000000"/>
                </a:solidFill>
                <a:latin typeface="Arial"/>
                <a:cs typeface="Arial" charset="0"/>
              </a:rPr>
              <a:t>ANNUAL FINANCIAL STATEMENTS</a:t>
            </a:r>
            <a:endParaRPr lang="en-ZA" dirty="0"/>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3318272683"/>
              </p:ext>
            </p:extLst>
          </p:nvPr>
        </p:nvGraphicFramePr>
        <p:xfrm>
          <a:off x="662515" y="2531531"/>
          <a:ext cx="8153401" cy="3545613"/>
        </p:xfrm>
        <a:graphic>
          <a:graphicData uri="http://schemas.openxmlformats.org/drawingml/2006/table">
            <a:tbl>
              <a:tblPr/>
              <a:tblGrid>
                <a:gridCol w="3713853"/>
                <a:gridCol w="2219774"/>
                <a:gridCol w="2219774"/>
              </a:tblGrid>
              <a:tr h="321493">
                <a:tc>
                  <a:txBody>
                    <a:bodyPr/>
                    <a:lstStyle/>
                    <a:p>
                      <a:pPr algn="l" fontAlgn="b"/>
                      <a:r>
                        <a:rPr lang="en-ZA" sz="2000" b="1" i="0" u="none" strike="noStrike" dirty="0" smtClean="0">
                          <a:solidFill>
                            <a:srgbClr val="000000"/>
                          </a:solidFill>
                          <a:effectLst/>
                          <a:latin typeface="+mn-lt"/>
                        </a:rPr>
                        <a:t>Financial Year</a:t>
                      </a:r>
                      <a:endParaRPr lang="en-ZA" sz="2000" b="1" i="0" u="none" strike="noStrike" dirty="0">
                        <a:solidFill>
                          <a:srgbClr val="000000"/>
                        </a:solidFill>
                        <a:effectLst/>
                        <a:latin typeface="+mn-lt"/>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ZA" sz="2000" b="1" i="0" u="none" strike="noStrike" dirty="0" smtClean="0">
                          <a:solidFill>
                            <a:srgbClr val="000000"/>
                          </a:solidFill>
                          <a:effectLst/>
                          <a:latin typeface="+mn-lt"/>
                        </a:rPr>
                        <a:t>2015/2016</a:t>
                      </a:r>
                      <a:endParaRPr lang="en-ZA" sz="2000" b="1"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2000" b="1" i="0" u="none" strike="noStrike" dirty="0" smtClean="0">
                          <a:solidFill>
                            <a:srgbClr val="000000"/>
                          </a:solidFill>
                          <a:effectLst/>
                          <a:latin typeface="+mn-lt"/>
                        </a:rPr>
                        <a:t>2014/2015</a:t>
                      </a:r>
                      <a:endParaRPr lang="en-ZA" sz="2000" b="1" i="0" u="none" strike="noStrike" dirty="0">
                        <a:solidFill>
                          <a:srgbClr val="000000"/>
                        </a:solidFill>
                        <a:effectLst/>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93">
                <a:tc>
                  <a:txBody>
                    <a:bodyPr/>
                    <a:lstStyle/>
                    <a:p>
                      <a:pPr algn="l" fontAlgn="b"/>
                      <a:endParaRPr lang="en-ZA" sz="2000" b="0" i="0" u="none" strike="noStrike" dirty="0">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ZA" sz="2000" b="0" i="0" u="none" strike="noStrike" dirty="0">
                        <a:solidFill>
                          <a:srgbClr val="000000"/>
                        </a:solidFill>
                        <a:effectLst/>
                        <a:latin typeface="+mn-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2000" b="0" i="0" u="none" strike="noStrike" dirty="0">
                        <a:solidFill>
                          <a:srgbClr val="000000"/>
                        </a:solidFill>
                        <a:effectLst/>
                        <a:latin typeface="+mn-lt"/>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683">
                <a:tc>
                  <a:txBody>
                    <a:bodyPr/>
                    <a:lstStyle/>
                    <a:p>
                      <a:pPr algn="l" fontAlgn="b"/>
                      <a:r>
                        <a:rPr lang="en-ZA" sz="2000" b="0" i="0" u="none" strike="noStrike">
                          <a:solidFill>
                            <a:srgbClr val="000000"/>
                          </a:solidFill>
                          <a:effectLst/>
                          <a:latin typeface="+mn-lt"/>
                        </a:rPr>
                        <a:t>Approved budget</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2000" b="0" i="0" u="none" strike="noStrike" dirty="0">
                          <a:solidFill>
                            <a:srgbClr val="000000"/>
                          </a:solidFill>
                          <a:effectLst/>
                          <a:latin typeface="+mn-lt"/>
                        </a:rPr>
                        <a:t>       88 795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2000" b="0" i="0" u="none" strike="noStrike" dirty="0">
                          <a:solidFill>
                            <a:srgbClr val="000000"/>
                          </a:solidFill>
                          <a:effectLst/>
                          <a:latin typeface="+mn-lt"/>
                        </a:rPr>
                        <a:t>       80 318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493">
                <a:tc>
                  <a:txBody>
                    <a:bodyPr/>
                    <a:lstStyle/>
                    <a:p>
                      <a:pPr algn="l" fontAlgn="b"/>
                      <a:endParaRPr lang="en-ZA" sz="2000" b="0" i="0" u="none" strike="noStrike" dirty="0">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ZA" sz="2000" b="0" i="0" u="none" strike="noStrike">
                        <a:solidFill>
                          <a:srgbClr val="000000"/>
                        </a:solidFill>
                        <a:effectLst/>
                        <a:latin typeface="+mn-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ZA" sz="2000" b="0" i="0" u="none" strike="noStrike" dirty="0">
                        <a:solidFill>
                          <a:srgbClr val="000000"/>
                        </a:solidFill>
                        <a:effectLst/>
                        <a:latin typeface="+mn-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93">
                <a:tc>
                  <a:txBody>
                    <a:bodyPr/>
                    <a:lstStyle/>
                    <a:p>
                      <a:pPr algn="l" fontAlgn="b"/>
                      <a:r>
                        <a:rPr lang="en-ZA" sz="2000" b="0" i="0" u="none" strike="noStrike" dirty="0">
                          <a:solidFill>
                            <a:srgbClr val="000000"/>
                          </a:solidFill>
                          <a:effectLst/>
                          <a:latin typeface="+mn-lt"/>
                        </a:rPr>
                        <a:t>Transfer Payment</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2000" b="0" i="0" u="none" strike="noStrike">
                          <a:solidFill>
                            <a:srgbClr val="000000"/>
                          </a:solidFill>
                          <a:effectLst/>
                          <a:latin typeface="+mn-lt"/>
                        </a:rPr>
                        <a:t>       50 527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2000" b="0" i="0" u="none" strike="noStrike" dirty="0">
                          <a:solidFill>
                            <a:srgbClr val="000000"/>
                          </a:solidFill>
                          <a:effectLst/>
                          <a:latin typeface="+mn-lt"/>
                        </a:rPr>
                        <a:t>       47 810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93">
                <a:tc>
                  <a:txBody>
                    <a:bodyPr/>
                    <a:lstStyle/>
                    <a:p>
                      <a:pPr algn="l" fontAlgn="b"/>
                      <a:r>
                        <a:rPr lang="en-ZA" sz="2000" b="0" i="0" u="none" strike="noStrike">
                          <a:solidFill>
                            <a:srgbClr val="000000"/>
                          </a:solidFill>
                          <a:effectLst/>
                          <a:latin typeface="+mn-lt"/>
                        </a:rPr>
                        <a:t>Sale of services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2000" b="0" i="0" u="none" strike="noStrike">
                          <a:solidFill>
                            <a:srgbClr val="000000"/>
                          </a:solidFill>
                          <a:effectLst/>
                          <a:latin typeface="+mn-lt"/>
                        </a:rPr>
                        <a:t>       42 563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2000" b="0" i="0" u="none" strike="noStrike" dirty="0">
                          <a:solidFill>
                            <a:srgbClr val="000000"/>
                          </a:solidFill>
                          <a:effectLst/>
                          <a:latin typeface="+mn-lt"/>
                        </a:rPr>
                        <a:t>       39 867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93">
                <a:tc>
                  <a:txBody>
                    <a:bodyPr/>
                    <a:lstStyle/>
                    <a:p>
                      <a:pPr algn="l" fontAlgn="b"/>
                      <a:r>
                        <a:rPr lang="en-ZA" sz="2000" b="1" i="0" u="none" strike="noStrike">
                          <a:solidFill>
                            <a:srgbClr val="000000"/>
                          </a:solidFill>
                          <a:effectLst/>
                          <a:latin typeface="+mn-lt"/>
                        </a:rPr>
                        <a:t>Total revenue</a:t>
                      </a:r>
                    </a:p>
                  </a:txBody>
                  <a:tcPr marL="9525" marR="9525" marT="9525" marB="0" anchor="b">
                    <a:lnL>
                      <a:noFill/>
                    </a:lnL>
                    <a:lnR>
                      <a:noFill/>
                    </a:lnR>
                    <a:lnT>
                      <a:noFill/>
                    </a:lnT>
                    <a:lnB>
                      <a:noFill/>
                    </a:lnB>
                  </a:tcPr>
                </a:tc>
                <a:tc>
                  <a:txBody>
                    <a:bodyPr/>
                    <a:lstStyle/>
                    <a:p>
                      <a:pPr algn="l" fontAlgn="b"/>
                      <a:r>
                        <a:rPr lang="en-ZA" sz="2000" b="1" i="0" u="none" strike="noStrike" dirty="0">
                          <a:solidFill>
                            <a:srgbClr val="000000"/>
                          </a:solidFill>
                          <a:effectLst/>
                          <a:latin typeface="+mn-lt"/>
                        </a:rPr>
                        <a:t>       93 090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2000" b="1" i="0" u="none" strike="noStrike" dirty="0">
                          <a:solidFill>
                            <a:srgbClr val="000000"/>
                          </a:solidFill>
                          <a:effectLst/>
                          <a:latin typeface="+mn-lt"/>
                        </a:rPr>
                        <a:t>       87 677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493">
                <a:tc>
                  <a:txBody>
                    <a:bodyPr/>
                    <a:lstStyle/>
                    <a:p>
                      <a:pPr algn="l" fontAlgn="b"/>
                      <a:endParaRPr lang="en-ZA" sz="2000" b="0" i="0" u="none" strike="noStrike" dirty="0">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ZA" sz="2000" b="0" i="0" u="none" strike="noStrike">
                        <a:solidFill>
                          <a:srgbClr val="000000"/>
                        </a:solidFill>
                        <a:effectLst/>
                        <a:latin typeface="+mn-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2000" b="0" i="0" u="none" strike="noStrike" dirty="0">
                        <a:solidFill>
                          <a:srgbClr val="000000"/>
                        </a:solidFill>
                        <a:effectLst/>
                        <a:latin typeface="+mn-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321493">
                <a:tc>
                  <a:txBody>
                    <a:bodyPr/>
                    <a:lstStyle/>
                    <a:p>
                      <a:pPr algn="l" fontAlgn="b"/>
                      <a:r>
                        <a:rPr lang="en-ZA" sz="2000" b="1" i="0" u="none" strike="noStrike" dirty="0" smtClean="0">
                          <a:solidFill>
                            <a:srgbClr val="000000"/>
                          </a:solidFill>
                          <a:effectLst/>
                          <a:latin typeface="+mn-lt"/>
                        </a:rPr>
                        <a:t>Total expenditure</a:t>
                      </a:r>
                      <a:endParaRPr lang="en-ZA" sz="2000" b="1" i="0" u="none" strike="noStrike" dirty="0">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r>
                        <a:rPr lang="en-ZA" sz="2000" b="1" i="0" u="none" strike="noStrike" dirty="0">
                          <a:solidFill>
                            <a:srgbClr val="000000"/>
                          </a:solidFill>
                          <a:effectLst/>
                          <a:latin typeface="+mn-lt"/>
                        </a:rPr>
                        <a:t>       86 800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ZA" sz="2000" b="1" i="0" u="none" strike="noStrike" dirty="0">
                          <a:solidFill>
                            <a:srgbClr val="000000"/>
                          </a:solidFill>
                          <a:effectLst/>
                          <a:latin typeface="+mn-lt"/>
                        </a:rPr>
                        <a:t>       93 234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321493">
                <a:tc>
                  <a:txBody>
                    <a:bodyPr/>
                    <a:lstStyle/>
                    <a:p>
                      <a:pPr algn="l" fontAlgn="b"/>
                      <a:endParaRPr lang="en-ZA" sz="2000" b="0" i="0" u="none" strike="noStrike">
                        <a:solidFill>
                          <a:srgbClr val="000000"/>
                        </a:solidFill>
                        <a:effectLst/>
                        <a:latin typeface="+mn-lt"/>
                      </a:endParaRPr>
                    </a:p>
                  </a:txBody>
                  <a:tcPr marL="9525" marR="9525" marT="9525" marB="0" anchor="b">
                    <a:lnL>
                      <a:noFill/>
                    </a:lnL>
                    <a:lnR>
                      <a:noFill/>
                    </a:lnR>
                    <a:lnT>
                      <a:noFill/>
                    </a:lnT>
                    <a:lnB>
                      <a:noFill/>
                    </a:lnB>
                  </a:tcPr>
                </a:tc>
                <a:tc>
                  <a:txBody>
                    <a:bodyPr/>
                    <a:lstStyle/>
                    <a:p>
                      <a:pPr algn="l" fontAlgn="b"/>
                      <a:endParaRPr lang="en-ZA" sz="2000" b="0" i="0" u="none" strike="noStrike" dirty="0">
                        <a:solidFill>
                          <a:srgbClr val="000000"/>
                        </a:solidFill>
                        <a:effectLst/>
                        <a:latin typeface="+mn-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ZA" sz="2000" b="0" i="0" u="none" strike="noStrike" dirty="0">
                        <a:solidFill>
                          <a:srgbClr val="000000"/>
                        </a:solidFill>
                        <a:effectLst/>
                        <a:latin typeface="+mn-lt"/>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321493">
                <a:tc>
                  <a:txBody>
                    <a:bodyPr/>
                    <a:lstStyle/>
                    <a:p>
                      <a:pPr algn="l" fontAlgn="b"/>
                      <a:r>
                        <a:rPr lang="en-ZA" sz="2000" b="1" i="0" u="none" strike="noStrike">
                          <a:solidFill>
                            <a:srgbClr val="000000"/>
                          </a:solidFill>
                          <a:effectLst/>
                          <a:latin typeface="+mn-lt"/>
                        </a:rPr>
                        <a:t>Surplus/(deficit)</a:t>
                      </a:r>
                    </a:p>
                  </a:txBody>
                  <a:tcPr marL="9525" marR="9525" marT="9525" marB="0" anchor="b">
                    <a:lnL>
                      <a:noFill/>
                    </a:lnL>
                    <a:lnR>
                      <a:noFill/>
                    </a:lnR>
                    <a:lnT>
                      <a:noFill/>
                    </a:lnT>
                    <a:lnB>
                      <a:noFill/>
                    </a:lnB>
                  </a:tcPr>
                </a:tc>
                <a:tc>
                  <a:txBody>
                    <a:bodyPr/>
                    <a:lstStyle/>
                    <a:p>
                      <a:pPr algn="l" fontAlgn="b"/>
                      <a:r>
                        <a:rPr lang="en-ZA" sz="2000" b="1" i="0" u="none" strike="noStrike" dirty="0">
                          <a:solidFill>
                            <a:srgbClr val="000000"/>
                          </a:solidFill>
                          <a:effectLst/>
                          <a:latin typeface="+mn-lt"/>
                        </a:rPr>
                        <a:t>          6 291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ZA" sz="2000" b="1" i="0" u="none" strike="noStrike" dirty="0">
                          <a:solidFill>
                            <a:srgbClr val="000000"/>
                          </a:solidFill>
                          <a:effectLst/>
                          <a:latin typeface="+mn-lt"/>
                        </a:rPr>
                        <a:t>        -5 557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6" name="Text Placeholder 15"/>
          <p:cNvSpPr>
            <a:spLocks noGrp="1"/>
          </p:cNvSpPr>
          <p:nvPr>
            <p:ph type="body" sz="half" idx="2"/>
          </p:nvPr>
        </p:nvSpPr>
        <p:spPr>
          <a:xfrm>
            <a:off x="503766" y="779990"/>
            <a:ext cx="8208434" cy="1678517"/>
          </a:xfrm>
        </p:spPr>
        <p:txBody>
          <a:bodyPr/>
          <a:lstStyle/>
          <a:p>
            <a:pPr marL="285750" indent="-285750">
              <a:buFont typeface="Wingdings" panose="05000000000000000000" pitchFamily="2" charset="2"/>
              <a:buChar char="§"/>
            </a:pPr>
            <a:r>
              <a:rPr lang="en-ZA" sz="2000" b="0" dirty="0" smtClean="0"/>
              <a:t>The transfer payment remains a challenge when compared to the annual budget.</a:t>
            </a:r>
          </a:p>
          <a:p>
            <a:pPr marL="285750" indent="-285750">
              <a:buFont typeface="Wingdings" panose="05000000000000000000" pitchFamily="2" charset="2"/>
              <a:buChar char="§"/>
            </a:pPr>
            <a:r>
              <a:rPr lang="en-ZA" sz="2000" b="0" dirty="0" smtClean="0"/>
              <a:t>The final result shows remarkable improvement from a deficit of R 5 557 million (2014/2015) to a surplus of R 6 291 (2015/2016). </a:t>
            </a:r>
            <a:endParaRPr lang="en-ZA" sz="2000" b="0" dirty="0"/>
          </a:p>
        </p:txBody>
      </p:sp>
      <p:sp>
        <p:nvSpPr>
          <p:cNvPr id="4" name="Slide Number Placeholder 3"/>
          <p:cNvSpPr>
            <a:spLocks noGrp="1"/>
          </p:cNvSpPr>
          <p:nvPr>
            <p:ph type="sldNum" sz="quarter" idx="12"/>
          </p:nvPr>
        </p:nvSpPr>
        <p:spPr/>
        <p:txBody>
          <a:bodyPr/>
          <a:lstStyle/>
          <a:p>
            <a:pPr>
              <a:defRPr/>
            </a:pPr>
            <a:fld id="{CCFFADC7-4917-4535-BB7F-0FFF31B653C1}" type="slidenum">
              <a:rPr lang="en-US" smtClean="0"/>
              <a:pPr>
                <a:defRPr/>
              </a:pPr>
              <a:t>18</a:t>
            </a:fld>
            <a:endParaRPr lang="en-US" dirty="0"/>
          </a:p>
        </p:txBody>
      </p:sp>
    </p:spTree>
    <p:extLst>
      <p:ext uri="{BB962C8B-B14F-4D97-AF65-F5344CB8AC3E}">
        <p14:creationId xmlns:p14="http://schemas.microsoft.com/office/powerpoint/2010/main" val="2302290515"/>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762000"/>
          </a:xfrm>
        </p:spPr>
        <p:txBody>
          <a:bodyPr/>
          <a:lstStyle/>
          <a:p>
            <a:r>
              <a:rPr lang="en-ZA" sz="3600" dirty="0">
                <a:solidFill>
                  <a:srgbClr val="000000"/>
                </a:solidFill>
                <a:latin typeface="Arial"/>
              </a:rPr>
              <a:t>CHANGES IN NET ASSETS</a:t>
            </a:r>
            <a:endParaRPr lang="en-ZA" dirty="0"/>
          </a:p>
        </p:txBody>
      </p:sp>
      <p:sp>
        <p:nvSpPr>
          <p:cNvPr id="4" name="Text Placeholder 3"/>
          <p:cNvSpPr>
            <a:spLocks noGrp="1"/>
          </p:cNvSpPr>
          <p:nvPr>
            <p:ph type="body" sz="half" idx="2"/>
          </p:nvPr>
        </p:nvSpPr>
        <p:spPr>
          <a:xfrm>
            <a:off x="457200" y="4267200"/>
            <a:ext cx="8153400" cy="1858963"/>
          </a:xfrm>
        </p:spPr>
        <p:txBody>
          <a:bodyPr/>
          <a:lstStyle/>
          <a:p>
            <a:pPr marL="342900" indent="-342900">
              <a:buFont typeface="Wingdings" panose="05000000000000000000" pitchFamily="2" charset="2"/>
              <a:buChar char="§"/>
            </a:pPr>
            <a:r>
              <a:rPr lang="en-ZA" sz="2400" b="0" dirty="0" smtClean="0"/>
              <a:t>The accumulated surplus has increased to R 49 589 million (2015/16) as compared to R 43 298 (2014/15).</a:t>
            </a:r>
          </a:p>
          <a:p>
            <a:pPr marL="342900" indent="-342900">
              <a:buFont typeface="Wingdings" panose="05000000000000000000" pitchFamily="2" charset="2"/>
              <a:buChar char="§"/>
            </a:pPr>
            <a:r>
              <a:rPr lang="en-ZA" sz="2400" b="0" dirty="0"/>
              <a:t>As per National Treasury approval, the accumulated surplus is used to fund capital assets</a:t>
            </a:r>
            <a:endParaRPr lang="en-ZA" sz="2400" b="0" dirty="0" smtClean="0"/>
          </a:p>
          <a:p>
            <a:pPr marL="342900" indent="-342900">
              <a:buFont typeface="Wingdings" panose="05000000000000000000" pitchFamily="2" charset="2"/>
              <a:buChar char="§"/>
            </a:pPr>
            <a:endParaRPr lang="en-ZA" sz="2400" dirty="0"/>
          </a:p>
        </p:txBody>
      </p:sp>
      <p:sp>
        <p:nvSpPr>
          <p:cNvPr id="5" name="Slide Number Placeholder 4"/>
          <p:cNvSpPr>
            <a:spLocks noGrp="1"/>
          </p:cNvSpPr>
          <p:nvPr>
            <p:ph type="sldNum" sz="quarter" idx="12"/>
          </p:nvPr>
        </p:nvSpPr>
        <p:spPr/>
        <p:txBody>
          <a:bodyPr/>
          <a:lstStyle/>
          <a:p>
            <a:pPr>
              <a:defRPr/>
            </a:pPr>
            <a:fld id="{2DD56D32-4B7E-403F-B5D4-B3D7E5DB812D}" type="slidenum">
              <a:rPr lang="en-US" smtClean="0"/>
              <a:pPr>
                <a:defRPr/>
              </a:pPr>
              <a:t>19</a:t>
            </a:fld>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97522961"/>
              </p:ext>
            </p:extLst>
          </p:nvPr>
        </p:nvGraphicFramePr>
        <p:xfrm>
          <a:off x="457200" y="1066800"/>
          <a:ext cx="8077200"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9398717"/>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1828800"/>
            <a:ext cx="7772400" cy="2667000"/>
          </a:xfrm>
        </p:spPr>
        <p:txBody>
          <a:bodyPr/>
          <a:lstStyle/>
          <a:p>
            <a:pPr eaLnBrk="1" hangingPunct="1"/>
            <a:r>
              <a:rPr lang="en-US" b="1" dirty="0" smtClean="0">
                <a:latin typeface="Arial" charset="0"/>
                <a:cs typeface="Arial" charset="0"/>
              </a:rPr>
              <a:t/>
            </a:r>
            <a:br>
              <a:rPr lang="en-US" b="1" dirty="0" smtClean="0">
                <a:latin typeface="Arial" charset="0"/>
                <a:cs typeface="Arial" charset="0"/>
              </a:rPr>
            </a:br>
            <a:r>
              <a:rPr lang="en-US" b="1" dirty="0" smtClean="0">
                <a:latin typeface="Arial" charset="0"/>
                <a:cs typeface="Arial" charset="0"/>
              </a:rPr>
              <a:t>PRESENTATION TO THE PORTFOLIO COMMITTEE ON </a:t>
            </a:r>
            <a:r>
              <a:rPr lang="en-US" sz="3200" b="1" dirty="0" smtClean="0">
                <a:latin typeface="Arial" charset="0"/>
                <a:cs typeface="Arial" charset="0"/>
              </a:rPr>
              <a:t>SADPMR’s</a:t>
            </a:r>
            <a:r>
              <a:rPr lang="en-US" b="1" dirty="0" smtClean="0">
                <a:latin typeface="Arial" charset="0"/>
                <a:cs typeface="Arial" charset="0"/>
              </a:rPr>
              <a:t> ANNUAL REPORT FOR THE 2015/ 2016 FINANCIAL YEAR</a:t>
            </a:r>
            <a:r>
              <a:rPr lang="en-US" dirty="0" smtClean="0">
                <a:latin typeface="Arial" charset="0"/>
                <a:cs typeface="Arial" charset="0"/>
              </a:rPr>
              <a:t/>
            </a:r>
            <a:br>
              <a:rPr lang="en-US" dirty="0" smtClean="0">
                <a:latin typeface="Arial" charset="0"/>
                <a:cs typeface="Arial" charset="0"/>
              </a:rPr>
            </a:br>
            <a:endParaRPr lang="en-US" dirty="0" smtClean="0">
              <a:latin typeface="Arial" charset="0"/>
              <a:cs typeface="Arial" charset="0"/>
            </a:endParaRPr>
          </a:p>
        </p:txBody>
      </p:sp>
      <p:sp>
        <p:nvSpPr>
          <p:cNvPr id="4099" name="Subtitle 2"/>
          <p:cNvSpPr>
            <a:spLocks noGrp="1"/>
          </p:cNvSpPr>
          <p:nvPr>
            <p:ph type="subTitle" idx="1"/>
          </p:nvPr>
        </p:nvSpPr>
        <p:spPr>
          <a:xfrm>
            <a:off x="0" y="3048000"/>
            <a:ext cx="9144000" cy="1066800"/>
          </a:xfrm>
        </p:spPr>
        <p:txBody>
          <a:bodyPr/>
          <a:lstStyle/>
          <a:p>
            <a:pPr eaLnBrk="1" hangingPunct="1"/>
            <a:endParaRPr lang="en-US" b="1" dirty="0" smtClean="0"/>
          </a:p>
          <a:p>
            <a:pPr eaLnBrk="1" hangingPunct="1"/>
            <a:endParaRPr lang="en-US" b="1" dirty="0" smtClean="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t>CHALLENGES &amp; INTERVENTIONS</a:t>
            </a:r>
            <a:endParaRPr lang="en-US" sz="3200" b="1" dirty="0"/>
          </a:p>
        </p:txBody>
      </p:sp>
      <p:sp>
        <p:nvSpPr>
          <p:cNvPr id="36867" name="Content Placeholder 2"/>
          <p:cNvSpPr>
            <a:spLocks noGrp="1"/>
          </p:cNvSpPr>
          <p:nvPr>
            <p:ph idx="1"/>
          </p:nvPr>
        </p:nvSpPr>
        <p:spPr>
          <a:xfrm>
            <a:off x="304800" y="762000"/>
            <a:ext cx="8839200" cy="5715000"/>
          </a:xfrm>
        </p:spPr>
        <p:txBody>
          <a:bodyPr/>
          <a:lstStyle/>
          <a:p>
            <a:r>
              <a:rPr lang="en-ZA" sz="2000" b="0" dirty="0" smtClean="0"/>
              <a:t>The has been a significant decline in the beneficiation of diamonds in the industry. The SADPMR, through the Technical Committee of the Board has embarked on an investigation into the challenges that the industry is facing. </a:t>
            </a:r>
          </a:p>
          <a:p>
            <a:pPr marL="0" indent="0">
              <a:buNone/>
            </a:pPr>
            <a:endParaRPr lang="en-ZA" sz="2000" b="0" dirty="0" smtClean="0"/>
          </a:p>
          <a:p>
            <a:r>
              <a:rPr lang="en-ZA" sz="2000" b="0" dirty="0" smtClean="0"/>
              <a:t>Funding of HDSA’s (especially with the current economic downturn) is a problem. The SADPMR has planned to intensify its relationship with funding entities/institutions of government to assist. </a:t>
            </a:r>
          </a:p>
          <a:p>
            <a:endParaRPr lang="en-ZA" sz="2000" b="0" dirty="0" smtClean="0"/>
          </a:p>
          <a:p>
            <a:r>
              <a:rPr lang="en-ZA" sz="2000" b="0" dirty="0" smtClean="0"/>
              <a:t>The </a:t>
            </a:r>
            <a:r>
              <a:rPr lang="en-ZA" sz="2000" b="0" dirty="0"/>
              <a:t>National Treasury has indicated and projected budget </a:t>
            </a:r>
            <a:r>
              <a:rPr lang="en-ZA" sz="2000" b="0" dirty="0" smtClean="0"/>
              <a:t>cuts to all </a:t>
            </a:r>
            <a:r>
              <a:rPr lang="en-ZA" sz="2000" b="0" dirty="0"/>
              <a:t>D</a:t>
            </a:r>
            <a:r>
              <a:rPr lang="en-ZA" sz="2000" b="0" dirty="0" smtClean="0"/>
              <a:t>epartments </a:t>
            </a:r>
            <a:r>
              <a:rPr lang="en-ZA" sz="2000" b="0" dirty="0"/>
              <a:t>and entities. </a:t>
            </a:r>
            <a:r>
              <a:rPr lang="en-ZA" sz="2000" b="0" dirty="0" smtClean="0"/>
              <a:t>The SADPMR however have projected for the eventuality and has planned to intensify its cost cutting measures. </a:t>
            </a:r>
          </a:p>
          <a:p>
            <a:pPr marL="0" indent="0">
              <a:buNone/>
            </a:pPr>
            <a:endParaRPr lang="en-ZA" sz="2000" b="0" dirty="0" smtClean="0"/>
          </a:p>
          <a:p>
            <a:pPr eaLnBrk="1" hangingPunct="1"/>
            <a:r>
              <a:rPr lang="en-US" sz="2000" b="0" dirty="0" smtClean="0"/>
              <a:t>Access to markets for polished diamonds by small beneficiators is limited; the Regulator is facilitating polished diamond tenders as well as access to markets to promote small beneficiators.</a:t>
            </a:r>
          </a:p>
          <a:p>
            <a:pPr>
              <a:buNone/>
            </a:pPr>
            <a:endParaRPr lang="en-US" sz="2400" b="0" dirty="0"/>
          </a:p>
          <a:p>
            <a:pPr>
              <a:buNone/>
            </a:pPr>
            <a:endParaRPr lang="en-US" sz="2000" b="0" dirty="0" smtClean="0"/>
          </a:p>
          <a:p>
            <a:pPr>
              <a:buFontTx/>
              <a:buNone/>
            </a:pPr>
            <a:endParaRPr lang="en-US" sz="1800" dirty="0" smtClean="0"/>
          </a:p>
          <a:p>
            <a:pPr>
              <a:buFontTx/>
              <a:buNone/>
            </a:pPr>
            <a:endParaRPr lang="en-US" sz="1800" dirty="0" smtClean="0"/>
          </a:p>
        </p:txBody>
      </p:sp>
      <p:sp>
        <p:nvSpPr>
          <p:cNvPr id="4" name="Slide Number Placeholder 3"/>
          <p:cNvSpPr>
            <a:spLocks noGrp="1"/>
          </p:cNvSpPr>
          <p:nvPr>
            <p:ph type="sldNum" sz="quarter" idx="12"/>
          </p:nvPr>
        </p:nvSpPr>
        <p:spPr/>
        <p:txBody>
          <a:bodyPr/>
          <a:lstStyle/>
          <a:p>
            <a:pPr>
              <a:defRPr/>
            </a:pPr>
            <a:fld id="{5EB89149-FCDA-46CB-8CE8-CBA494851AFD}" type="slidenum">
              <a:rPr lang="en-US" smtClean="0"/>
              <a:pPr>
                <a:defRPr/>
              </a:pPr>
              <a:t>20</a:t>
            </a:fld>
            <a:endParaRPr lang="en-US" dirty="0"/>
          </a:p>
        </p:txBody>
      </p:sp>
    </p:spTree>
    <p:extLst>
      <p:ext uri="{BB962C8B-B14F-4D97-AF65-F5344CB8AC3E}">
        <p14:creationId xmlns:p14="http://schemas.microsoft.com/office/powerpoint/2010/main" val="4184623022"/>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  </a:t>
            </a:r>
            <a:endParaRPr lang="en-US" sz="3200" b="1" dirty="0"/>
          </a:p>
        </p:txBody>
      </p:sp>
      <p:sp>
        <p:nvSpPr>
          <p:cNvPr id="37891" name="Content Placeholder 2"/>
          <p:cNvSpPr>
            <a:spLocks noGrp="1"/>
          </p:cNvSpPr>
          <p:nvPr>
            <p:ph idx="1"/>
          </p:nvPr>
        </p:nvSpPr>
        <p:spPr>
          <a:xfrm>
            <a:off x="0" y="762000"/>
            <a:ext cx="9144000" cy="5715000"/>
          </a:xfrm>
        </p:spPr>
        <p:txBody>
          <a:bodyPr/>
          <a:lstStyle/>
          <a:p>
            <a:endParaRPr lang="en-US" sz="2000" dirty="0" smtClean="0"/>
          </a:p>
          <a:p>
            <a:pPr algn="just"/>
            <a:endParaRPr lang="en-US" sz="2000" dirty="0" smtClean="0"/>
          </a:p>
          <a:p>
            <a:pPr algn="just">
              <a:buFontTx/>
              <a:buNone/>
            </a:pPr>
            <a:endParaRPr lang="en-US" sz="2000" dirty="0" smtClean="0"/>
          </a:p>
          <a:p>
            <a:pPr algn="just">
              <a:buFontTx/>
              <a:buNone/>
            </a:pPr>
            <a:r>
              <a:rPr lang="en-US" sz="3600" dirty="0" smtClean="0"/>
              <a:t>				THANK YOU</a:t>
            </a:r>
            <a:r>
              <a:rPr lang="en-US" sz="2000" dirty="0" smtClean="0"/>
              <a:t> </a:t>
            </a:r>
          </a:p>
          <a:p>
            <a:pPr algn="just">
              <a:buFontTx/>
              <a:buNone/>
            </a:pPr>
            <a:r>
              <a:rPr lang="en-US" sz="2000" dirty="0" smtClean="0"/>
              <a:t>					</a:t>
            </a:r>
            <a:r>
              <a:rPr lang="en-US" sz="3600" dirty="0" smtClean="0"/>
              <a:t>&amp;</a:t>
            </a:r>
          </a:p>
          <a:p>
            <a:pPr algn="just">
              <a:buFontTx/>
              <a:buNone/>
            </a:pPr>
            <a:r>
              <a:rPr lang="en-US" sz="3600" dirty="0" smtClean="0"/>
              <a:t>				DISCUSSIONS</a:t>
            </a:r>
            <a:endParaRPr lang="en-US" sz="2000" dirty="0" smtClean="0"/>
          </a:p>
          <a:p>
            <a:pPr algn="just">
              <a:buFontTx/>
              <a:buNone/>
            </a:pPr>
            <a:endParaRPr lang="en-US" sz="2000" dirty="0" smtClean="0"/>
          </a:p>
          <a:p>
            <a:pPr eaLnBrk="1" fontAlgn="t" hangingPunct="1"/>
            <a:endParaRPr lang="en-US" sz="2000" dirty="0" smtClean="0"/>
          </a:p>
        </p:txBody>
      </p:sp>
      <p:sp>
        <p:nvSpPr>
          <p:cNvPr id="4" name="Slide Number Placeholder 3"/>
          <p:cNvSpPr>
            <a:spLocks noGrp="1"/>
          </p:cNvSpPr>
          <p:nvPr>
            <p:ph type="sldNum" sz="quarter" idx="12"/>
          </p:nvPr>
        </p:nvSpPr>
        <p:spPr/>
        <p:txBody>
          <a:bodyPr/>
          <a:lstStyle/>
          <a:p>
            <a:pPr>
              <a:defRPr/>
            </a:pPr>
            <a:fld id="{1DF96167-9537-4E4B-9011-A21193AE0B03}" type="slidenum">
              <a:rPr lang="en-US" smtClean="0"/>
              <a:pPr>
                <a:defRPr/>
              </a:pPr>
              <a:t>21</a:t>
            </a:fld>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pPr algn="l" eaLnBrk="1" hangingPunct="1">
              <a:defRPr/>
            </a:pPr>
            <a:r>
              <a:rPr lang="en-US" sz="3200" dirty="0" smtClean="0"/>
              <a:t> 	</a:t>
            </a:r>
            <a:r>
              <a:rPr lang="en-US" sz="3200" b="1" dirty="0" smtClean="0"/>
              <a:t>PRESENTATION OUTLINE</a:t>
            </a:r>
            <a:endParaRPr lang="en-US" sz="3200" b="1" dirty="0"/>
          </a:p>
        </p:txBody>
      </p:sp>
      <p:sp>
        <p:nvSpPr>
          <p:cNvPr id="5123" name="Content Placeholder 2"/>
          <p:cNvSpPr>
            <a:spLocks noGrp="1"/>
          </p:cNvSpPr>
          <p:nvPr>
            <p:ph idx="1"/>
          </p:nvPr>
        </p:nvSpPr>
        <p:spPr>
          <a:xfrm>
            <a:off x="304800" y="1143000"/>
            <a:ext cx="8839200" cy="5334000"/>
          </a:xfrm>
        </p:spPr>
        <p:txBody>
          <a:bodyPr/>
          <a:lstStyle/>
          <a:p>
            <a:pPr eaLnBrk="1" hangingPunct="1">
              <a:buFont typeface="Impact" pitchFamily="34" charset="0"/>
              <a:buAutoNum type="arabicPeriod"/>
            </a:pPr>
            <a:endParaRPr lang="en-US" sz="2000" b="0" dirty="0" smtClean="0"/>
          </a:p>
          <a:p>
            <a:pPr eaLnBrk="1" hangingPunct="1">
              <a:buNone/>
            </a:pPr>
            <a:endParaRPr lang="en-US" sz="2000" b="0" dirty="0" smtClean="0">
              <a:solidFill>
                <a:srgbClr val="FF0000"/>
              </a:solidFill>
            </a:endParaRPr>
          </a:p>
          <a:p>
            <a:pPr eaLnBrk="1" hangingPunct="1">
              <a:buFont typeface="Impact" pitchFamily="34" charset="0"/>
              <a:buAutoNum type="arabicPeriod"/>
            </a:pPr>
            <a:r>
              <a:rPr lang="en-US" sz="2000" b="0" dirty="0" smtClean="0"/>
              <a:t>  Introduction</a:t>
            </a:r>
          </a:p>
          <a:p>
            <a:pPr eaLnBrk="1" hangingPunct="1">
              <a:buFont typeface="Impact" pitchFamily="34" charset="0"/>
              <a:buAutoNum type="arabicPeriod"/>
            </a:pPr>
            <a:r>
              <a:rPr lang="en-US" sz="2000" b="0" dirty="0" smtClean="0"/>
              <a:t>  Audit outcome for 2015/2016 financial year</a:t>
            </a:r>
          </a:p>
          <a:p>
            <a:pPr marL="457200" indent="-457200" eaLnBrk="1" hangingPunct="1">
              <a:buFontTx/>
              <a:buAutoNum type="arabicPeriod" startAt="3"/>
            </a:pPr>
            <a:r>
              <a:rPr lang="en-US" sz="2000" b="0" dirty="0" smtClean="0"/>
              <a:t>Achievements on Predetermined objectives</a:t>
            </a:r>
          </a:p>
          <a:p>
            <a:pPr marL="457200" indent="-457200" eaLnBrk="1" hangingPunct="1">
              <a:buFontTx/>
              <a:buAutoNum type="arabicPeriod" startAt="3"/>
            </a:pPr>
            <a:r>
              <a:rPr lang="en-US" sz="2000" b="0" dirty="0" smtClean="0"/>
              <a:t>Human Resources</a:t>
            </a:r>
          </a:p>
          <a:p>
            <a:pPr marL="457200" indent="-457200" eaLnBrk="1" hangingPunct="1">
              <a:buFontTx/>
              <a:buAutoNum type="arabicPeriod" startAt="3"/>
            </a:pPr>
            <a:r>
              <a:rPr lang="en-US" sz="2000" b="0" dirty="0" smtClean="0"/>
              <a:t>Annual Financial Statements</a:t>
            </a:r>
          </a:p>
          <a:p>
            <a:pPr eaLnBrk="1" hangingPunct="1">
              <a:buFontTx/>
              <a:buNone/>
            </a:pPr>
            <a:r>
              <a:rPr lang="en-US" sz="2000" b="0" dirty="0" smtClean="0"/>
              <a:t>4. </a:t>
            </a:r>
            <a:r>
              <a:rPr lang="en-US" sz="2000" b="0" dirty="0"/>
              <a:t>	 </a:t>
            </a:r>
            <a:r>
              <a:rPr lang="en-US" sz="2000" b="0" dirty="0" smtClean="0"/>
              <a:t> Challenges</a:t>
            </a:r>
          </a:p>
          <a:p>
            <a:pPr eaLnBrk="1" hangingPunct="1">
              <a:buFontTx/>
              <a:buNone/>
            </a:pPr>
            <a:r>
              <a:rPr lang="en-US" sz="2000" b="0" dirty="0" smtClean="0"/>
              <a:t>6.    Closure</a:t>
            </a:r>
          </a:p>
        </p:txBody>
      </p:sp>
      <p:sp>
        <p:nvSpPr>
          <p:cNvPr id="4" name="Slide Number Placeholder 3"/>
          <p:cNvSpPr>
            <a:spLocks noGrp="1"/>
          </p:cNvSpPr>
          <p:nvPr>
            <p:ph type="sldNum" sz="quarter" idx="12"/>
          </p:nvPr>
        </p:nvSpPr>
        <p:spPr/>
        <p:txBody>
          <a:bodyPr/>
          <a:lstStyle/>
          <a:p>
            <a:pPr>
              <a:defRPr/>
            </a:pPr>
            <a:fld id="{FEA07A58-9DAE-427B-953F-2E431BD779A8}" type="slidenum">
              <a:rPr lang="en-US" smtClean="0"/>
              <a:pPr>
                <a:defRPr/>
              </a:pPr>
              <a:t>3</a:t>
            </a:fld>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INTRODUCTION</a:t>
            </a:r>
            <a:endParaRPr lang="en-GB" sz="3200" b="1" dirty="0"/>
          </a:p>
        </p:txBody>
      </p:sp>
      <p:sp>
        <p:nvSpPr>
          <p:cNvPr id="3" name="Content Placeholder 2"/>
          <p:cNvSpPr>
            <a:spLocks noGrp="1"/>
          </p:cNvSpPr>
          <p:nvPr>
            <p:ph idx="1"/>
          </p:nvPr>
        </p:nvSpPr>
        <p:spPr>
          <a:xfrm>
            <a:off x="457200" y="838200"/>
            <a:ext cx="8686800" cy="5638800"/>
          </a:xfrm>
        </p:spPr>
        <p:txBody>
          <a:bodyPr/>
          <a:lstStyle/>
          <a:p>
            <a:pPr>
              <a:buNone/>
            </a:pPr>
            <a:r>
              <a:rPr lang="en-GB" sz="2000" b="0" dirty="0" smtClean="0"/>
              <a:t>	</a:t>
            </a:r>
          </a:p>
          <a:p>
            <a:pPr>
              <a:lnSpc>
                <a:spcPct val="150000"/>
              </a:lnSpc>
              <a:buNone/>
            </a:pPr>
            <a:r>
              <a:rPr lang="en-GB" sz="2000" b="0" dirty="0" smtClean="0"/>
              <a:t>	</a:t>
            </a:r>
            <a:r>
              <a:rPr lang="en-GB" sz="2800" b="0" dirty="0" smtClean="0"/>
              <a:t>The audit report for the year under review was </a:t>
            </a:r>
            <a:r>
              <a:rPr lang="en-GB" sz="2800" b="0" dirty="0"/>
              <a:t>f</a:t>
            </a:r>
            <a:r>
              <a:rPr lang="en-GB" sz="2800" b="0" dirty="0" smtClean="0"/>
              <a:t>or the period 2015/2016, policies have been reviewed and aligned to the PFMA requirements and relevant financial systems and controls have been established and are correctly implemented</a:t>
            </a:r>
            <a:endParaRPr lang="en-GB" sz="2800" b="0" dirty="0"/>
          </a:p>
        </p:txBody>
      </p:sp>
      <p:sp>
        <p:nvSpPr>
          <p:cNvPr id="4" name="Slide Number Placeholder 3"/>
          <p:cNvSpPr>
            <a:spLocks noGrp="1"/>
          </p:cNvSpPr>
          <p:nvPr>
            <p:ph type="sldNum" sz="quarter" idx="12"/>
          </p:nvPr>
        </p:nvSpPr>
        <p:spPr/>
        <p:txBody>
          <a:bodyPr/>
          <a:lstStyle/>
          <a:p>
            <a:pPr>
              <a:defRPr/>
            </a:pPr>
            <a:fld id="{CCFFADC7-4917-4535-BB7F-0FFF31B653C1}" type="slidenum">
              <a:rPr lang="en-US" smtClean="0"/>
              <a:pPr>
                <a:defRPr/>
              </a:pPr>
              <a:t>4</a:t>
            </a:fld>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2800" b="1" dirty="0" smtClean="0"/>
              <a:t>AUDIT OUTCOME FROM 2015/2016 FINANCIAL YEAR</a:t>
            </a:r>
            <a:endParaRPr lang="en-US" sz="2800" b="1" dirty="0"/>
          </a:p>
        </p:txBody>
      </p:sp>
      <p:sp>
        <p:nvSpPr>
          <p:cNvPr id="8195" name="Content Placeholder 2"/>
          <p:cNvSpPr>
            <a:spLocks noGrp="1"/>
          </p:cNvSpPr>
          <p:nvPr>
            <p:ph idx="1"/>
          </p:nvPr>
        </p:nvSpPr>
        <p:spPr>
          <a:xfrm>
            <a:off x="381000" y="762000"/>
            <a:ext cx="8763000" cy="5715000"/>
          </a:xfrm>
        </p:spPr>
        <p:txBody>
          <a:bodyPr/>
          <a:lstStyle/>
          <a:p>
            <a:pPr eaLnBrk="1" hangingPunct="1">
              <a:buFontTx/>
              <a:buNone/>
            </a:pPr>
            <a:endParaRPr lang="en-US" sz="1800" dirty="0" smtClean="0"/>
          </a:p>
          <a:p>
            <a:pPr eaLnBrk="1" hangingPunct="1">
              <a:buNone/>
            </a:pPr>
            <a:endParaRPr lang="en-US" sz="2000" dirty="0"/>
          </a:p>
          <a:p>
            <a:pPr eaLnBrk="1" hangingPunct="1"/>
            <a:r>
              <a:rPr lang="en-US" b="0" dirty="0" smtClean="0"/>
              <a:t>The South African Diamond and Precious Metals Regulator received </a:t>
            </a:r>
            <a:r>
              <a:rPr lang="en-US" b="0" u="sng" dirty="0" smtClean="0"/>
              <a:t>clean audit outcome </a:t>
            </a:r>
          </a:p>
          <a:p>
            <a:pPr marL="0" indent="0" eaLnBrk="1" hangingPunct="1">
              <a:buNone/>
            </a:pPr>
            <a:endParaRPr lang="en-US" b="0" dirty="0"/>
          </a:p>
          <a:p>
            <a:pPr eaLnBrk="1" hangingPunct="1"/>
            <a:r>
              <a:rPr lang="en-US" b="0" dirty="0" smtClean="0"/>
              <a:t>The AG has invited the SADPMR to the 2015/16 PFMA Clean Audit awards.</a:t>
            </a:r>
          </a:p>
        </p:txBody>
      </p:sp>
      <p:sp>
        <p:nvSpPr>
          <p:cNvPr id="4" name="Slide Number Placeholder 3"/>
          <p:cNvSpPr>
            <a:spLocks noGrp="1"/>
          </p:cNvSpPr>
          <p:nvPr>
            <p:ph type="sldNum" sz="quarter" idx="12"/>
          </p:nvPr>
        </p:nvSpPr>
        <p:spPr/>
        <p:txBody>
          <a:bodyPr/>
          <a:lstStyle/>
          <a:p>
            <a:pPr>
              <a:defRPr/>
            </a:pPr>
            <a:fld id="{CFBF3082-133A-47BF-B01E-4F01EAB5439C}" type="slidenum">
              <a:rPr lang="en-US" smtClean="0"/>
              <a:pPr>
                <a:defRPr/>
              </a:pPr>
              <a:t>5</a:t>
            </a:fld>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US" dirty="0" smtClean="0"/>
              <a:t>    </a:t>
            </a:r>
            <a:endParaRPr lang="en-US" dirty="0"/>
          </a:p>
        </p:txBody>
      </p:sp>
      <p:sp>
        <p:nvSpPr>
          <p:cNvPr id="9219" name="Content Placeholder 2"/>
          <p:cNvSpPr>
            <a:spLocks noGrp="1"/>
          </p:cNvSpPr>
          <p:nvPr>
            <p:ph idx="1"/>
          </p:nvPr>
        </p:nvSpPr>
        <p:spPr>
          <a:xfrm>
            <a:off x="381000" y="762000"/>
            <a:ext cx="8763000" cy="5715000"/>
          </a:xfrm>
        </p:spPr>
        <p:txBody>
          <a:bodyPr/>
          <a:lstStyle/>
          <a:p>
            <a:pPr eaLnBrk="1" hangingPunct="1">
              <a:buFontTx/>
              <a:buNone/>
            </a:pPr>
            <a:endParaRPr lang="en-US" sz="1800" dirty="0" smtClean="0"/>
          </a:p>
          <a:p>
            <a:pPr eaLnBrk="1" hangingPunct="1">
              <a:buFont typeface="Wingdings" pitchFamily="2" charset="2"/>
              <a:buChar char="§"/>
            </a:pPr>
            <a:endParaRPr lang="en-US" dirty="0" smtClean="0"/>
          </a:p>
          <a:p>
            <a:pPr eaLnBrk="1" hangingPunct="1">
              <a:buFont typeface="Wingdings" pitchFamily="2" charset="2"/>
              <a:buChar char="§"/>
            </a:pPr>
            <a:endParaRPr lang="en-US" dirty="0" smtClean="0"/>
          </a:p>
          <a:p>
            <a:pPr eaLnBrk="1" hangingPunct="1">
              <a:buFont typeface="Wingdings" pitchFamily="2" charset="2"/>
              <a:buChar char="§"/>
            </a:pPr>
            <a:endParaRPr lang="en-US" dirty="0" smtClean="0"/>
          </a:p>
          <a:p>
            <a:pPr marL="0" indent="0" algn="ctr" eaLnBrk="1" hangingPunct="1">
              <a:buNone/>
            </a:pPr>
            <a:r>
              <a:rPr lang="en-US" sz="3600" dirty="0" smtClean="0"/>
              <a:t>ANNUAL REPORT FOR THE </a:t>
            </a:r>
          </a:p>
          <a:p>
            <a:pPr marL="0" indent="0" algn="ctr" eaLnBrk="1" hangingPunct="1">
              <a:buNone/>
            </a:pPr>
            <a:r>
              <a:rPr lang="en-US" sz="3600" dirty="0" smtClean="0"/>
              <a:t>2015/16 FINANCIAL YEAR</a:t>
            </a:r>
          </a:p>
        </p:txBody>
      </p:sp>
      <p:sp>
        <p:nvSpPr>
          <p:cNvPr id="4" name="Slide Number Placeholder 3"/>
          <p:cNvSpPr>
            <a:spLocks noGrp="1"/>
          </p:cNvSpPr>
          <p:nvPr>
            <p:ph type="sldNum" sz="quarter" idx="12"/>
          </p:nvPr>
        </p:nvSpPr>
        <p:spPr/>
        <p:txBody>
          <a:bodyPr/>
          <a:lstStyle/>
          <a:p>
            <a:pPr>
              <a:defRPr/>
            </a:pPr>
            <a:fld id="{89AF2EA4-6E07-4D6F-A9DD-8750D39DBD33}" type="slidenum">
              <a:rPr lang="en-US" smtClean="0"/>
              <a:pPr>
                <a:defRPr/>
              </a:pPr>
              <a:t>6</a:t>
            </a:fld>
            <a:endParaRPr lang="en-US"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dirty="0" smtClean="0"/>
              <a:t>ACHIEVEMENTS ON PREDETERMINED OBJECTIVES</a:t>
            </a:r>
            <a:endParaRPr lang="en-US" sz="2800" b="1" dirty="0"/>
          </a:p>
        </p:txBody>
      </p:sp>
      <p:sp>
        <p:nvSpPr>
          <p:cNvPr id="36867" name="Content Placeholder 2"/>
          <p:cNvSpPr>
            <a:spLocks noGrp="1"/>
          </p:cNvSpPr>
          <p:nvPr>
            <p:ph idx="1"/>
          </p:nvPr>
        </p:nvSpPr>
        <p:spPr>
          <a:xfrm>
            <a:off x="304800" y="762000"/>
            <a:ext cx="8839200" cy="5715000"/>
          </a:xfrm>
        </p:spPr>
        <p:txBody>
          <a:bodyPr/>
          <a:lstStyle/>
          <a:p>
            <a:pPr marL="0" indent="0">
              <a:buNone/>
            </a:pPr>
            <a:r>
              <a:rPr lang="en-US" sz="2000" dirty="0" smtClean="0"/>
              <a:t>Ensure equitable access to resources for local beneficiation</a:t>
            </a:r>
          </a:p>
          <a:p>
            <a:pPr>
              <a:buFont typeface="Wingdings" pitchFamily="2" charset="2"/>
              <a:buChar char="ü"/>
            </a:pPr>
            <a:r>
              <a:rPr lang="en-US" sz="2000" b="0" dirty="0" smtClean="0"/>
              <a:t>Due to the new facilities over 2845 clients visited the DEEC and placed and bid for diamond parcels. </a:t>
            </a:r>
          </a:p>
          <a:p>
            <a:pPr>
              <a:buFont typeface="Wingdings" pitchFamily="2" charset="2"/>
              <a:buChar char="ü"/>
            </a:pPr>
            <a:r>
              <a:rPr lang="en-US" sz="2000" b="0" dirty="0" smtClean="0"/>
              <a:t>During the same period, 131 diamond beneficiators visited the DEEC where they were given priority</a:t>
            </a:r>
            <a:endParaRPr lang="en-US" sz="2000" b="0" dirty="0" smtClean="0">
              <a:solidFill>
                <a:srgbClr val="FF0000"/>
              </a:solidFill>
            </a:endParaRPr>
          </a:p>
          <a:p>
            <a:pPr>
              <a:buFont typeface="Wingdings" pitchFamily="2" charset="2"/>
              <a:buChar char="ü"/>
            </a:pPr>
            <a:r>
              <a:rPr lang="en-US" sz="2000" b="0" dirty="0" smtClean="0"/>
              <a:t>The DEEC was able to facilitate 18 polished tenders for the small diamond </a:t>
            </a:r>
            <a:r>
              <a:rPr lang="en-US" sz="2000" b="0" dirty="0" err="1" smtClean="0"/>
              <a:t>beneficiators</a:t>
            </a:r>
            <a:r>
              <a:rPr lang="en-US" sz="2000" b="0" dirty="0" smtClean="0"/>
              <a:t>.</a:t>
            </a:r>
          </a:p>
          <a:p>
            <a:pPr marL="0" indent="0">
              <a:buNone/>
            </a:pPr>
            <a:endParaRPr lang="en-US" sz="2000" b="0" dirty="0" smtClean="0"/>
          </a:p>
          <a:p>
            <a:pPr>
              <a:buFontTx/>
              <a:buNone/>
            </a:pPr>
            <a:r>
              <a:rPr lang="en-US" sz="2000" dirty="0" smtClean="0"/>
              <a:t>Ensure compliance with legislative requirements</a:t>
            </a:r>
          </a:p>
          <a:p>
            <a:pPr>
              <a:buFontTx/>
              <a:buNone/>
            </a:pPr>
            <a:endParaRPr lang="en-US" sz="2000" dirty="0" smtClean="0">
              <a:solidFill>
                <a:srgbClr val="FF0000"/>
              </a:solidFill>
            </a:endParaRPr>
          </a:p>
          <a:p>
            <a:pPr>
              <a:buFont typeface="Wingdings" pitchFamily="2" charset="2"/>
              <a:buChar char="ü"/>
            </a:pPr>
            <a:r>
              <a:rPr lang="en-US" sz="2000" b="0" dirty="0" smtClean="0"/>
              <a:t>During the period under review, 428 diamonds were offered/ presented for valuation and 100% of these diamonds were valuated for fair market value. There was no dispute raised during the 2015/2016 financial year. </a:t>
            </a:r>
          </a:p>
          <a:p>
            <a:pPr>
              <a:buFont typeface="Wingdings" pitchFamily="2" charset="2"/>
              <a:buChar char="ü"/>
            </a:pPr>
            <a:r>
              <a:rPr lang="en-US" sz="2000" b="0" dirty="0" smtClean="0"/>
              <a:t>The Regulator was able to conduct 1478 inspections within the diamond and precious metals industries against the set target of 1444 inspections</a:t>
            </a:r>
            <a:r>
              <a:rPr lang="en-US" sz="2000" b="0" dirty="0" smtClean="0">
                <a:solidFill>
                  <a:srgbClr val="FF0000"/>
                </a:solidFill>
              </a:rPr>
              <a:t>.</a:t>
            </a:r>
          </a:p>
        </p:txBody>
      </p:sp>
      <p:sp>
        <p:nvSpPr>
          <p:cNvPr id="4" name="Slide Number Placeholder 3"/>
          <p:cNvSpPr>
            <a:spLocks noGrp="1"/>
          </p:cNvSpPr>
          <p:nvPr>
            <p:ph type="sldNum" sz="quarter" idx="12"/>
          </p:nvPr>
        </p:nvSpPr>
        <p:spPr/>
        <p:txBody>
          <a:bodyPr/>
          <a:lstStyle/>
          <a:p>
            <a:pPr>
              <a:defRPr/>
            </a:pPr>
            <a:fld id="{5EB89149-FCDA-46CB-8CE8-CBA494851AFD}" type="slidenum">
              <a:rPr lang="en-US" smtClean="0"/>
              <a:pPr>
                <a:defRPr/>
              </a:pPr>
              <a:t>7</a:t>
            </a:fld>
            <a:endParaRPr lang="en-US" dirty="0"/>
          </a:p>
        </p:txBody>
      </p:sp>
    </p:spTree>
    <p:extLst>
      <p:ext uri="{BB962C8B-B14F-4D97-AF65-F5344CB8AC3E}">
        <p14:creationId xmlns:p14="http://schemas.microsoft.com/office/powerpoint/2010/main" val="28224943"/>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b="1" dirty="0"/>
              <a:t>ACHIEVEMENTS ON PREDETERMINED OBJECTIVES</a:t>
            </a:r>
          </a:p>
        </p:txBody>
      </p:sp>
      <p:sp>
        <p:nvSpPr>
          <p:cNvPr id="36867" name="Content Placeholder 2"/>
          <p:cNvSpPr>
            <a:spLocks noGrp="1"/>
          </p:cNvSpPr>
          <p:nvPr>
            <p:ph idx="1"/>
          </p:nvPr>
        </p:nvSpPr>
        <p:spPr>
          <a:xfrm>
            <a:off x="0" y="762000"/>
            <a:ext cx="9144000" cy="5715000"/>
          </a:xfrm>
        </p:spPr>
        <p:txBody>
          <a:bodyPr/>
          <a:lstStyle/>
          <a:p>
            <a:pPr>
              <a:buFontTx/>
              <a:buNone/>
            </a:pPr>
            <a:r>
              <a:rPr lang="en-US" sz="2000" dirty="0" smtClean="0"/>
              <a:t>Ensure competitiveness, sustainable development and job creation in the diamond and precious metals industries</a:t>
            </a:r>
          </a:p>
          <a:p>
            <a:pPr>
              <a:buFontTx/>
              <a:buNone/>
            </a:pPr>
            <a:endParaRPr lang="en-US" sz="2000" dirty="0">
              <a:solidFill>
                <a:srgbClr val="FF0000"/>
              </a:solidFill>
            </a:endParaRPr>
          </a:p>
          <a:p>
            <a:pPr>
              <a:buFont typeface="Wingdings" pitchFamily="2" charset="2"/>
              <a:buChar char="ü"/>
            </a:pPr>
            <a:r>
              <a:rPr lang="en-US" sz="2000" b="0" dirty="0" smtClean="0"/>
              <a:t>During the 2015/2016 financial year, 66 beneficiation licenses were issued against the target of 63;</a:t>
            </a:r>
          </a:p>
          <a:p>
            <a:pPr marL="0" indent="0">
              <a:buNone/>
            </a:pPr>
            <a:endParaRPr lang="en-US" sz="2000" b="0" dirty="0" smtClean="0">
              <a:solidFill>
                <a:srgbClr val="FF0000"/>
              </a:solidFill>
            </a:endParaRPr>
          </a:p>
          <a:p>
            <a:pPr>
              <a:buFont typeface="Wingdings" pitchFamily="2" charset="2"/>
              <a:buChar char="ü"/>
            </a:pPr>
            <a:r>
              <a:rPr lang="en-US" sz="2000" b="0" dirty="0" smtClean="0"/>
              <a:t>The Regulator assisted 9 prospective entrepreneurs in the diamond and precious metals industries, against the annual target of 8</a:t>
            </a:r>
          </a:p>
          <a:p>
            <a:pPr>
              <a:buFont typeface="Wingdings" pitchFamily="2" charset="2"/>
              <a:buChar char="ü"/>
            </a:pPr>
            <a:endParaRPr lang="en-US" sz="2000" b="0" dirty="0" smtClean="0">
              <a:solidFill>
                <a:srgbClr val="FF0000"/>
              </a:solidFill>
            </a:endParaRPr>
          </a:p>
          <a:p>
            <a:pPr>
              <a:buFont typeface="Wingdings" pitchFamily="2" charset="2"/>
              <a:buChar char="ü"/>
            </a:pPr>
            <a:r>
              <a:rPr lang="en-US" sz="2000" b="0" dirty="0" smtClean="0"/>
              <a:t>31 inactive businesses were assisted, against the annual target of 30 </a:t>
            </a:r>
          </a:p>
          <a:p>
            <a:pPr marL="0" indent="0">
              <a:buNone/>
            </a:pPr>
            <a:endParaRPr lang="en-US" sz="2000" b="0" dirty="0" smtClean="0">
              <a:solidFill>
                <a:srgbClr val="FF0000"/>
              </a:solidFill>
            </a:endParaRPr>
          </a:p>
          <a:p>
            <a:pPr>
              <a:buFont typeface="Wingdings" pitchFamily="2" charset="2"/>
              <a:buChar char="ü"/>
            </a:pPr>
            <a:r>
              <a:rPr lang="en-US" sz="2000" b="0" dirty="0" smtClean="0"/>
              <a:t>Also, the Regulator managed to facilitate 3 skills development initiatives in the diamond and precious metals industries against the target of 3</a:t>
            </a:r>
          </a:p>
          <a:p>
            <a:pPr marL="0" indent="0">
              <a:buNone/>
            </a:pPr>
            <a:endParaRPr lang="en-US" sz="1800" dirty="0">
              <a:solidFill>
                <a:srgbClr val="FF0000"/>
              </a:solidFill>
            </a:endParaRPr>
          </a:p>
          <a:p>
            <a:pPr>
              <a:buNone/>
            </a:pPr>
            <a:endParaRPr lang="en-US" sz="2000" b="0" dirty="0" smtClean="0"/>
          </a:p>
          <a:p>
            <a:endParaRPr lang="en-US" sz="2000" b="0" dirty="0" smtClean="0"/>
          </a:p>
          <a:p>
            <a:pPr>
              <a:buFontTx/>
              <a:buNone/>
            </a:pPr>
            <a:endParaRPr lang="en-US" sz="1800" dirty="0" smtClean="0"/>
          </a:p>
          <a:p>
            <a:pPr>
              <a:buFontTx/>
              <a:buNone/>
            </a:pPr>
            <a:endParaRPr lang="en-US" sz="1800" dirty="0" smtClean="0"/>
          </a:p>
        </p:txBody>
      </p:sp>
      <p:sp>
        <p:nvSpPr>
          <p:cNvPr id="4" name="Slide Number Placeholder 3"/>
          <p:cNvSpPr>
            <a:spLocks noGrp="1"/>
          </p:cNvSpPr>
          <p:nvPr>
            <p:ph type="sldNum" sz="quarter" idx="12"/>
          </p:nvPr>
        </p:nvSpPr>
        <p:spPr/>
        <p:txBody>
          <a:bodyPr/>
          <a:lstStyle/>
          <a:p>
            <a:pPr>
              <a:defRPr/>
            </a:pPr>
            <a:fld id="{5EB89149-FCDA-46CB-8CE8-CBA494851AFD}" type="slidenum">
              <a:rPr lang="en-US" smtClean="0"/>
              <a:pPr>
                <a:defRPr/>
              </a:pPr>
              <a:t>8</a:t>
            </a:fld>
            <a:endParaRPr lang="en-US" dirty="0"/>
          </a:p>
        </p:txBody>
      </p:sp>
    </p:spTree>
    <p:extLst>
      <p:ext uri="{BB962C8B-B14F-4D97-AF65-F5344CB8AC3E}">
        <p14:creationId xmlns:p14="http://schemas.microsoft.com/office/powerpoint/2010/main" val="3402130201"/>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b="1" dirty="0" smtClean="0"/>
              <a:t>DEVELOPMENTS WITHIN THE SADPMR</a:t>
            </a:r>
            <a:endParaRPr lang="en-US" sz="3200" b="1" dirty="0"/>
          </a:p>
        </p:txBody>
      </p:sp>
      <p:sp>
        <p:nvSpPr>
          <p:cNvPr id="36867" name="Content Placeholder 2"/>
          <p:cNvSpPr>
            <a:spLocks noGrp="1"/>
          </p:cNvSpPr>
          <p:nvPr>
            <p:ph idx="1"/>
          </p:nvPr>
        </p:nvSpPr>
        <p:spPr>
          <a:xfrm>
            <a:off x="0" y="685800"/>
            <a:ext cx="9144000" cy="5791200"/>
          </a:xfrm>
        </p:spPr>
        <p:txBody>
          <a:bodyPr/>
          <a:lstStyle/>
          <a:p>
            <a:pPr>
              <a:buNone/>
            </a:pPr>
            <a:r>
              <a:rPr lang="en-US" sz="2000" b="0" dirty="0" smtClean="0"/>
              <a:t> </a:t>
            </a:r>
            <a:r>
              <a:rPr lang="en-US" sz="1800" dirty="0"/>
              <a:t>R</a:t>
            </a:r>
            <a:r>
              <a:rPr lang="en-US" sz="1800" dirty="0" smtClean="0"/>
              <a:t>elocation to the Gauteng Development Industrial Zone (GIDZ) </a:t>
            </a:r>
          </a:p>
          <a:p>
            <a:pPr>
              <a:buNone/>
            </a:pPr>
            <a:endParaRPr lang="en-US" sz="2000" dirty="0" smtClean="0">
              <a:solidFill>
                <a:srgbClr val="FF0000"/>
              </a:solidFill>
            </a:endParaRPr>
          </a:p>
          <a:p>
            <a:r>
              <a:rPr lang="en-US" sz="2000" b="0" dirty="0" smtClean="0"/>
              <a:t>The Board  has realized a need to relocate to the new premises of the GIDZ, which are based at OR Tambo International Airport. </a:t>
            </a:r>
          </a:p>
          <a:p>
            <a:pPr marL="0" indent="0">
              <a:buNone/>
            </a:pPr>
            <a:endParaRPr lang="en-US" sz="2000" b="0" dirty="0" smtClean="0"/>
          </a:p>
          <a:p>
            <a:r>
              <a:rPr lang="en-US" sz="2000" b="0" dirty="0" smtClean="0"/>
              <a:t>The GIDZ is an initiative of the Gauteng Growth Development Agency (GGDA), to stimulate economic development in South Africa. </a:t>
            </a:r>
          </a:p>
          <a:p>
            <a:pPr marL="0" indent="0">
              <a:buNone/>
            </a:pPr>
            <a:endParaRPr lang="en-US" sz="2000" b="0" dirty="0" smtClean="0"/>
          </a:p>
          <a:p>
            <a:r>
              <a:rPr lang="en-US" sz="2000" b="0" dirty="0" smtClean="0"/>
              <a:t>The GIDZ will consists of a </a:t>
            </a:r>
            <a:r>
              <a:rPr lang="en-US" sz="2000" b="0" dirty="0" err="1" smtClean="0"/>
              <a:t>Jewellery</a:t>
            </a:r>
            <a:r>
              <a:rPr lang="en-US" sz="2000" b="0" dirty="0"/>
              <a:t> </a:t>
            </a:r>
            <a:r>
              <a:rPr lang="en-US" sz="2000" b="0" dirty="0" smtClean="0"/>
              <a:t>Manufacture Precinct, state of the training facility for upcoming </a:t>
            </a:r>
            <a:r>
              <a:rPr lang="en-US" sz="2000" b="0" dirty="0" err="1" smtClean="0"/>
              <a:t>jewellery</a:t>
            </a:r>
            <a:r>
              <a:rPr lang="en-US" sz="2000" b="0" dirty="0" smtClean="0"/>
              <a:t> manufactures and tenants from the industry, law enforcement and government sectors. </a:t>
            </a:r>
          </a:p>
          <a:p>
            <a:pPr marL="0" indent="0">
              <a:buNone/>
            </a:pPr>
            <a:endParaRPr lang="en-US" sz="2000" b="0" dirty="0" smtClean="0"/>
          </a:p>
          <a:p>
            <a:r>
              <a:rPr lang="en-US" sz="2000" b="0" dirty="0" smtClean="0"/>
              <a:t>The objectives of the precinct are similar to those of the SADPMR and has partnered with the GIDZ to ensure that the SADPMR fulfils its mandate of promoting beneficiation, in accordance to the Beneficiation Strategy of government</a:t>
            </a:r>
          </a:p>
        </p:txBody>
      </p:sp>
      <p:sp>
        <p:nvSpPr>
          <p:cNvPr id="4" name="Slide Number Placeholder 3"/>
          <p:cNvSpPr>
            <a:spLocks noGrp="1"/>
          </p:cNvSpPr>
          <p:nvPr>
            <p:ph type="sldNum" sz="quarter" idx="12"/>
          </p:nvPr>
        </p:nvSpPr>
        <p:spPr/>
        <p:txBody>
          <a:bodyPr/>
          <a:lstStyle/>
          <a:p>
            <a:pPr>
              <a:defRPr/>
            </a:pPr>
            <a:fld id="{5EB89149-FCDA-46CB-8CE8-CBA494851AFD}" type="slidenum">
              <a:rPr lang="en-US" smtClean="0"/>
              <a:pPr>
                <a:defRPr/>
              </a:pPr>
              <a:t>9</a:t>
            </a:fld>
            <a:endParaRPr lang="en-US" dirty="0"/>
          </a:p>
        </p:txBody>
      </p:sp>
    </p:spTree>
    <p:extLst>
      <p:ext uri="{BB962C8B-B14F-4D97-AF65-F5344CB8AC3E}">
        <p14:creationId xmlns:p14="http://schemas.microsoft.com/office/powerpoint/2010/main" val="3220223326"/>
      </p:ext>
    </p:extLst>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loud skipper design template">
  <a:themeElements>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oud skipper design template">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3423</TotalTime>
  <Words>1169</Words>
  <Application>Microsoft Office PowerPoint</Application>
  <PresentationFormat>On-screen Show (4:3)</PresentationFormat>
  <Paragraphs>219</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Impact</vt:lpstr>
      <vt:lpstr>Wingdings</vt:lpstr>
      <vt:lpstr>Cloud skipper design template</vt:lpstr>
      <vt:lpstr> </vt:lpstr>
      <vt:lpstr> PRESENTATION TO THE PORTFOLIO COMMITTEE ON SADPMR’s ANNUAL REPORT FOR THE 2015/ 2016 FINANCIAL YEAR </vt:lpstr>
      <vt:lpstr>  PRESENTATION OUTLINE</vt:lpstr>
      <vt:lpstr>INTRODUCTION</vt:lpstr>
      <vt:lpstr>AUDIT OUTCOME FROM 2015/2016 FINANCIAL YEAR</vt:lpstr>
      <vt:lpstr>    </vt:lpstr>
      <vt:lpstr>ACHIEVEMENTS ON PREDETERMINED OBJECTIVES</vt:lpstr>
      <vt:lpstr>ACHIEVEMENTS ON PREDETERMINED OBJECTIVES</vt:lpstr>
      <vt:lpstr>DEVELOPMENTS WITHIN THE SADPMR</vt:lpstr>
      <vt:lpstr>HUMAN RESOURCES</vt:lpstr>
      <vt:lpstr>HUMAN RESOURCES</vt:lpstr>
      <vt:lpstr>HUMAN RESOURCES</vt:lpstr>
      <vt:lpstr>HUMAN RESOURCES</vt:lpstr>
      <vt:lpstr>HUMAN RESOURCES</vt:lpstr>
      <vt:lpstr>ANNUAL FINANCIAL STATEMENTS </vt:lpstr>
      <vt:lpstr>ANNUAL FINANCIAL STATEMENTS </vt:lpstr>
      <vt:lpstr>ANNUAL FINANCIAL STATEMENTS </vt:lpstr>
      <vt:lpstr>ANNUAL FINANCIAL STATEMENTS</vt:lpstr>
      <vt:lpstr>CHANGES IN NET ASSETS</vt:lpstr>
      <vt:lpstr>CHALLENGES &amp; INTERVENTIONS</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patiencen</dc:creator>
  <cp:lastModifiedBy>Ayanda Boss</cp:lastModifiedBy>
  <cp:revision>317</cp:revision>
  <cp:lastPrinted>2014-10-17T11:25:43Z</cp:lastPrinted>
  <dcterms:created xsi:type="dcterms:W3CDTF">2009-07-02T14:19:49Z</dcterms:created>
  <dcterms:modified xsi:type="dcterms:W3CDTF">2016-10-17T12:26:08Z</dcterms:modified>
</cp:coreProperties>
</file>