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3">
  <p:sldMasterIdLst>
    <p:sldMasterId id="2147483649" r:id="rId1"/>
    <p:sldMasterId id="2147483663" r:id="rId2"/>
  </p:sldMasterIdLst>
  <p:notesMasterIdLst>
    <p:notesMasterId r:id="rId37"/>
  </p:notesMasterIdLst>
  <p:handoutMasterIdLst>
    <p:handoutMasterId r:id="rId38"/>
  </p:handoutMasterIdLst>
  <p:sldIdLst>
    <p:sldId id="727" r:id="rId3"/>
    <p:sldId id="716" r:id="rId4"/>
    <p:sldId id="616" r:id="rId5"/>
    <p:sldId id="867" r:id="rId6"/>
    <p:sldId id="823" r:id="rId7"/>
    <p:sldId id="896" r:id="rId8"/>
    <p:sldId id="898" r:id="rId9"/>
    <p:sldId id="897" r:id="rId10"/>
    <p:sldId id="871" r:id="rId11"/>
    <p:sldId id="883" r:id="rId12"/>
    <p:sldId id="887" r:id="rId13"/>
    <p:sldId id="895" r:id="rId14"/>
    <p:sldId id="901" r:id="rId15"/>
    <p:sldId id="884" r:id="rId16"/>
    <p:sldId id="875" r:id="rId17"/>
    <p:sldId id="885" r:id="rId18"/>
    <p:sldId id="717" r:id="rId19"/>
    <p:sldId id="854" r:id="rId20"/>
    <p:sldId id="821" r:id="rId21"/>
    <p:sldId id="850" r:id="rId22"/>
    <p:sldId id="720" r:id="rId23"/>
    <p:sldId id="829" r:id="rId24"/>
    <p:sldId id="868" r:id="rId25"/>
    <p:sldId id="869" r:id="rId26"/>
    <p:sldId id="890" r:id="rId27"/>
    <p:sldId id="722" r:id="rId28"/>
    <p:sldId id="832" r:id="rId29"/>
    <p:sldId id="870" r:id="rId30"/>
    <p:sldId id="833" r:id="rId31"/>
    <p:sldId id="899" r:id="rId32"/>
    <p:sldId id="900" r:id="rId33"/>
    <p:sldId id="886" r:id="rId34"/>
    <p:sldId id="894" r:id="rId35"/>
    <p:sldId id="730" r:id="rId36"/>
  </p:sldIdLst>
  <p:sldSz cx="9144000" cy="6858000" type="screen4x3"/>
  <p:notesSz cx="6797675" cy="9926638"/>
  <p:defaultTextStyle>
    <a:defPPr>
      <a:defRPr lang="en-US"/>
    </a:defPPr>
    <a:lvl1pPr algn="ctr" rtl="0" fontAlgn="base">
      <a:spcBef>
        <a:spcPct val="0"/>
      </a:spcBef>
      <a:spcAft>
        <a:spcPct val="0"/>
      </a:spcAft>
      <a:defRPr sz="3200" b="1"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sz="3200" b="1"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sz="3200" b="1"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sz="3200" b="1"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sz="3200" b="1" kern="1200">
        <a:solidFill>
          <a:schemeClr val="tx1"/>
        </a:solidFill>
        <a:latin typeface="Arial" charset="0"/>
        <a:ea typeface="ＭＳ Ｐゴシック" pitchFamily="34" charset="-128"/>
        <a:cs typeface="+mn-cs"/>
      </a:defRPr>
    </a:lvl5pPr>
    <a:lvl6pPr marL="2286000" algn="l" defTabSz="914400" rtl="0" eaLnBrk="1" latinLnBrk="0" hangingPunct="1">
      <a:defRPr sz="3200" b="1" kern="1200">
        <a:solidFill>
          <a:schemeClr val="tx1"/>
        </a:solidFill>
        <a:latin typeface="Arial" charset="0"/>
        <a:ea typeface="ＭＳ Ｐゴシック" pitchFamily="34" charset="-128"/>
        <a:cs typeface="+mn-cs"/>
      </a:defRPr>
    </a:lvl6pPr>
    <a:lvl7pPr marL="2743200" algn="l" defTabSz="914400" rtl="0" eaLnBrk="1" latinLnBrk="0" hangingPunct="1">
      <a:defRPr sz="3200" b="1" kern="1200">
        <a:solidFill>
          <a:schemeClr val="tx1"/>
        </a:solidFill>
        <a:latin typeface="Arial" charset="0"/>
        <a:ea typeface="ＭＳ Ｐゴシック" pitchFamily="34" charset="-128"/>
        <a:cs typeface="+mn-cs"/>
      </a:defRPr>
    </a:lvl7pPr>
    <a:lvl8pPr marL="3200400" algn="l" defTabSz="914400" rtl="0" eaLnBrk="1" latinLnBrk="0" hangingPunct="1">
      <a:defRPr sz="3200" b="1" kern="1200">
        <a:solidFill>
          <a:schemeClr val="tx1"/>
        </a:solidFill>
        <a:latin typeface="Arial" charset="0"/>
        <a:ea typeface="ＭＳ Ｐゴシック" pitchFamily="34" charset="-128"/>
        <a:cs typeface="+mn-cs"/>
      </a:defRPr>
    </a:lvl8pPr>
    <a:lvl9pPr marL="3657600" algn="l" defTabSz="914400" rtl="0" eaLnBrk="1" latinLnBrk="0" hangingPunct="1">
      <a:defRPr sz="3200" b="1" kern="1200">
        <a:solidFill>
          <a:schemeClr val="tx1"/>
        </a:solidFill>
        <a:latin typeface="Arial" charset="0"/>
        <a:ea typeface="ＭＳ Ｐゴシック"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CC"/>
    <a:srgbClr val="993300"/>
    <a:srgbClr val="800000"/>
    <a:srgbClr val="FF6600"/>
    <a:srgbClr val="FFCC99"/>
    <a:srgbClr val="FF7C80"/>
    <a:srgbClr val="FF9933"/>
    <a:srgbClr val="FFFF99"/>
    <a:srgbClr val="CCECFF"/>
    <a:srgbClr val="99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4" autoAdjust="0"/>
    <p:restoredTop sz="90764" autoAdjust="0"/>
  </p:normalViewPr>
  <p:slideViewPr>
    <p:cSldViewPr>
      <p:cViewPr varScale="1">
        <p:scale>
          <a:sx n="105" d="100"/>
          <a:sy n="105" d="100"/>
        </p:scale>
        <p:origin x="-1794" y="-96"/>
      </p:cViewPr>
      <p:guideLst>
        <p:guide orient="horz" pos="2160"/>
        <p:guide pos="2880"/>
      </p:guideLst>
    </p:cSldViewPr>
  </p:slideViewPr>
  <p:outlineViewPr>
    <p:cViewPr>
      <p:scale>
        <a:sx n="33" d="100"/>
        <a:sy n="33" d="100"/>
      </p:scale>
      <p:origin x="0" y="11370"/>
    </p:cViewPr>
  </p:outlineViewPr>
  <p:notesTextViewPr>
    <p:cViewPr>
      <p:scale>
        <a:sx n="100" d="100"/>
        <a:sy n="100" d="100"/>
      </p:scale>
      <p:origin x="0" y="0"/>
    </p:cViewPr>
  </p:notesTextViewPr>
  <p:sorterViewPr>
    <p:cViewPr>
      <p:scale>
        <a:sx n="66" d="100"/>
        <a:sy n="66" d="100"/>
      </p:scale>
      <p:origin x="0" y="483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dPt>
            <c:idx val="0"/>
            <c:spPr>
              <a:solidFill>
                <a:srgbClr val="00B050"/>
              </a:solidFill>
              <a:ln w="25400">
                <a:noFill/>
              </a:ln>
              <a:effectLst/>
              <a:sp3d/>
            </c:spPr>
          </c:dPt>
          <c:dPt>
            <c:idx val="1"/>
            <c:spPr>
              <a:solidFill>
                <a:srgbClr val="FFC000"/>
              </a:solidFill>
              <a:ln w="25400">
                <a:noFill/>
              </a:ln>
              <a:effectLst/>
              <a:sp3d/>
            </c:spPr>
          </c:dPt>
          <c:dPt>
            <c:idx val="2"/>
            <c:spPr>
              <a:solidFill>
                <a:srgbClr val="FF0000"/>
              </a:solidFill>
              <a:ln w="25400">
                <a:noFill/>
              </a:ln>
              <a:effectLst/>
              <a:sp3d/>
            </c:spPr>
          </c:dPt>
          <c:dLbls>
            <c:dLbl>
              <c:idx val="2"/>
              <c:layout>
                <c:manualLayout>
                  <c:x val="5.5642491878167721E-2"/>
                  <c:y val="-3.4185217012560492E-3"/>
                </c:manualLayout>
              </c:layout>
              <c:dLblPos val="bestFit"/>
              <c:showVal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Val val="1"/>
            <c:extLst>
              <c:ext xmlns:c15="http://schemas.microsoft.com/office/drawing/2012/chart" uri="{CE6537A1-D6FC-4f65-9D91-7224C49458BB}"/>
            </c:extLst>
          </c:dLbls>
          <c:cat>
            <c:strRef>
              <c:f>Sheet1!$A$1:$A$3</c:f>
              <c:strCache>
                <c:ptCount val="3"/>
                <c:pt idx="0">
                  <c:v>Achieved</c:v>
                </c:pt>
                <c:pt idx="1">
                  <c:v>Partially achieved</c:v>
                </c:pt>
                <c:pt idx="2">
                  <c:v>Not achieved</c:v>
                </c:pt>
              </c:strCache>
            </c:strRef>
          </c:cat>
          <c:val>
            <c:numRef>
              <c:f>Sheet1!$B$1:$B$3</c:f>
              <c:numCache>
                <c:formatCode>0.0%</c:formatCode>
                <c:ptCount val="3"/>
                <c:pt idx="0">
                  <c:v>0.88700000000000012</c:v>
                </c:pt>
                <c:pt idx="1">
                  <c:v>6.4000000000000015E-2</c:v>
                </c:pt>
                <c:pt idx="2">
                  <c:v>4.9000000000000016E-2</c:v>
                </c:pt>
              </c:numCache>
            </c:numRef>
          </c:val>
        </c:ser>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zero"/>
  </c:chart>
  <c:spPr>
    <a:noFill/>
    <a:ln>
      <a:noFill/>
    </a:ln>
    <a:effectLst/>
  </c:spPr>
  <c:txPr>
    <a:bodyPr/>
    <a:lstStyle/>
    <a:p>
      <a:pPr>
        <a:defRPr sz="1800">
          <a:solidFill>
            <a:schemeClr val="tx1"/>
          </a:solidFil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view3D>
      <c:depthPercent val="100"/>
      <c:rAngAx val="1"/>
    </c:view3D>
    <c:floor>
      <c:spPr>
        <a:noFill/>
        <a:ln>
          <a:noFill/>
        </a:ln>
        <a:effectLst/>
        <a:sp3d/>
      </c:spPr>
    </c:floor>
    <c:sideWall>
      <c:spPr>
        <a:noFill/>
        <a:ln w="25400">
          <a:noFill/>
        </a:ln>
        <a:effectLst/>
        <a:sp3d/>
      </c:spPr>
    </c:sideWall>
    <c:backWall>
      <c:spPr>
        <a:noFill/>
        <a:ln w="25400">
          <a:noFill/>
        </a:ln>
        <a:effectLst/>
        <a:sp3d/>
      </c:spPr>
    </c:backWall>
    <c:plotArea>
      <c:layout/>
      <c:bar3DChart>
        <c:barDir val="col"/>
        <c:grouping val="stacked"/>
        <c:ser>
          <c:idx val="0"/>
          <c:order val="0"/>
          <c:tx>
            <c:strRef>
              <c:f>'Share of budget'!$A$2</c:f>
              <c:strCache>
                <c:ptCount val="1"/>
                <c:pt idx="0">
                  <c:v>Administration</c:v>
                </c:pt>
              </c:strCache>
            </c:strRef>
          </c:tx>
          <c:spPr>
            <a:solidFill>
              <a:schemeClr val="accent5">
                <a:lumMod val="50000"/>
              </a:schemeClr>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'Share of budget'!$B$1:$E$1</c:f>
              <c:strCache>
                <c:ptCount val="2"/>
                <c:pt idx="0">
                  <c:v>2014/15</c:v>
                </c:pt>
                <c:pt idx="1">
                  <c:v>2015/16</c:v>
                </c:pt>
              </c:strCache>
            </c:strRef>
          </c:cat>
          <c:val>
            <c:numRef>
              <c:f>'Share of budget'!$B$2:$E$2</c:f>
              <c:numCache>
                <c:formatCode>0%</c:formatCode>
                <c:ptCount val="2"/>
                <c:pt idx="0">
                  <c:v>0.45723206377325071</c:v>
                </c:pt>
                <c:pt idx="1">
                  <c:v>0.47072854844125434</c:v>
                </c:pt>
              </c:numCache>
            </c:numRef>
          </c:val>
        </c:ser>
        <c:ser>
          <c:idx val="1"/>
          <c:order val="1"/>
          <c:tx>
            <c:strRef>
              <c:f>'Share of budget'!$A$3</c:f>
              <c:strCache>
                <c:ptCount val="1"/>
                <c:pt idx="0">
                  <c:v>LMP</c:v>
                </c:pt>
              </c:strCache>
            </c:strRef>
          </c:tx>
          <c:spPr>
            <a:solidFill>
              <a:srgbClr val="993300"/>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'Share of budget'!$B$1:$E$1</c:f>
              <c:strCache>
                <c:ptCount val="2"/>
                <c:pt idx="0">
                  <c:v>2014/15</c:v>
                </c:pt>
                <c:pt idx="1">
                  <c:v>2015/16</c:v>
                </c:pt>
              </c:strCache>
            </c:strRef>
          </c:cat>
          <c:val>
            <c:numRef>
              <c:f>'Share of budget'!$B$3:$E$3</c:f>
              <c:numCache>
                <c:formatCode>0%</c:formatCode>
                <c:ptCount val="2"/>
                <c:pt idx="0">
                  <c:v>0.16532772364924708</c:v>
                </c:pt>
                <c:pt idx="1">
                  <c:v>0.16642319214718368</c:v>
                </c:pt>
              </c:numCache>
            </c:numRef>
          </c:val>
        </c:ser>
        <c:ser>
          <c:idx val="2"/>
          <c:order val="2"/>
          <c:tx>
            <c:strRef>
              <c:f>'Share of budget'!$A$4</c:f>
              <c:strCache>
                <c:ptCount val="1"/>
                <c:pt idx="0">
                  <c:v>M&amp;E</c:v>
                </c:pt>
              </c:strCache>
            </c:strRef>
          </c:tx>
          <c:spPr>
            <a:solidFill>
              <a:srgbClr val="FFC000"/>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'Share of budget'!$B$1:$E$1</c:f>
              <c:strCache>
                <c:ptCount val="2"/>
                <c:pt idx="0">
                  <c:v>2014/15</c:v>
                </c:pt>
                <c:pt idx="1">
                  <c:v>2015/16</c:v>
                </c:pt>
              </c:strCache>
            </c:strRef>
          </c:cat>
          <c:val>
            <c:numRef>
              <c:f>'Share of budget'!$B$4:$E$4</c:f>
              <c:numCache>
                <c:formatCode>0%</c:formatCode>
                <c:ptCount val="2"/>
                <c:pt idx="0">
                  <c:v>0.16705491585473869</c:v>
                </c:pt>
                <c:pt idx="1">
                  <c:v>0.15766247018345625</c:v>
                </c:pt>
              </c:numCache>
            </c:numRef>
          </c:val>
        </c:ser>
        <c:ser>
          <c:idx val="3"/>
          <c:order val="3"/>
          <c:tx>
            <c:strRef>
              <c:f>'Share of budget'!$A$5</c:f>
              <c:strCache>
                <c:ptCount val="1"/>
                <c:pt idx="0">
                  <c:v>IAC</c:v>
                </c:pt>
              </c:strCache>
            </c:strRef>
          </c:tx>
          <c:spPr>
            <a:solidFill>
              <a:srgbClr val="92D050"/>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'Share of budget'!$B$1:$E$1</c:f>
              <c:strCache>
                <c:ptCount val="2"/>
                <c:pt idx="0">
                  <c:v>2014/15</c:v>
                </c:pt>
                <c:pt idx="1">
                  <c:v>2015/16</c:v>
                </c:pt>
              </c:strCache>
            </c:strRef>
          </c:cat>
          <c:val>
            <c:numRef>
              <c:f>'Share of budget'!$B$5:$E$5</c:f>
              <c:numCache>
                <c:formatCode>0%</c:formatCode>
                <c:ptCount val="2"/>
                <c:pt idx="0">
                  <c:v>0.21038529672276357</c:v>
                </c:pt>
                <c:pt idx="1">
                  <c:v>0.20518578922810582</c:v>
                </c:pt>
              </c:numCache>
            </c:numRef>
          </c:val>
        </c:ser>
        <c:dLbls/>
        <c:shape val="box"/>
        <c:axId val="85267968"/>
        <c:axId val="85269504"/>
        <c:axId val="0"/>
      </c:bar3DChart>
      <c:catAx>
        <c:axId val="85267968"/>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5269504"/>
        <c:crosses val="autoZero"/>
        <c:auto val="1"/>
        <c:lblAlgn val="ctr"/>
        <c:lblOffset val="100"/>
      </c:catAx>
      <c:valAx>
        <c:axId val="85269504"/>
        <c:scaling>
          <c:orientation val="minMax"/>
        </c:scaling>
        <c:delete val="1"/>
        <c:axPos val="l"/>
        <c:majorGridlines>
          <c:spPr>
            <a:ln w="9525" cap="flat" cmpd="sng" algn="ctr">
              <a:noFill/>
              <a:round/>
            </a:ln>
            <a:effectLst/>
          </c:spPr>
        </c:majorGridlines>
        <c:numFmt formatCode="0%" sourceLinked="1"/>
        <c:majorTickMark val="none"/>
        <c:tickLblPos val="none"/>
        <c:crossAx val="8526796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chart>
  <c:spPr>
    <a:noFill/>
    <a:ln>
      <a:noFill/>
    </a:ln>
    <a:effectLst/>
  </c:spPr>
  <c:txPr>
    <a:bodyPr/>
    <a:lstStyle/>
    <a:p>
      <a:pPr>
        <a:defRPr sz="1800">
          <a:solidFill>
            <a:schemeClr val="tx1"/>
          </a:solidFil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view3D>
      <c:rotX val="30"/>
      <c:depthPercent val="17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8.6887404667455218E-2"/>
          <c:y val="4.6438680302999677E-2"/>
          <c:w val="0.75054623560345168"/>
          <c:h val="0.82371361191104087"/>
        </c:manualLayout>
      </c:layout>
      <c:pie3DChart>
        <c:varyColors val="1"/>
        <c:ser>
          <c:idx val="0"/>
          <c:order val="0"/>
          <c:spPr>
            <a:solidFill>
              <a:srgbClr val="993300"/>
            </a:solidFill>
            <a:ln>
              <a:noFill/>
            </a:ln>
          </c:spPr>
          <c:dPt>
            <c:idx val="0"/>
            <c:spPr>
              <a:solidFill>
                <a:schemeClr val="accent5">
                  <a:lumMod val="50000"/>
                </a:schemeClr>
              </a:solidFill>
              <a:ln w="25400">
                <a:noFill/>
              </a:ln>
              <a:effectLst/>
              <a:sp3d/>
            </c:spPr>
          </c:dPt>
          <c:dPt>
            <c:idx val="1"/>
            <c:spPr>
              <a:solidFill>
                <a:srgbClr val="993300"/>
              </a:solidFill>
              <a:ln w="25400">
                <a:noFill/>
              </a:ln>
              <a:effectLst/>
              <a:sp3d/>
            </c:spPr>
          </c:dPt>
          <c:dPt>
            <c:idx val="2"/>
            <c:spPr>
              <a:solidFill>
                <a:srgbClr val="FFC000"/>
              </a:solidFill>
              <a:ln w="25400">
                <a:noFill/>
              </a:ln>
              <a:effectLst/>
              <a:sp3d/>
            </c:spPr>
          </c:dPt>
          <c:dLbls>
            <c:dLbl>
              <c:idx val="0"/>
              <c:dLblPos val="outEnd"/>
              <c:showPercent val="1"/>
              <c:extLst>
                <c:ext xmlns:c15="http://schemas.microsoft.com/office/drawing/2012/chart" uri="{CE6537A1-D6FC-4f65-9D91-7224C49458BB}"/>
              </c:extLst>
            </c:dLbl>
            <c:dLbl>
              <c:idx val="1"/>
              <c:dLblPos val="outEnd"/>
              <c:showPercent val="1"/>
              <c:extLst>
                <c:ext xmlns:c15="http://schemas.microsoft.com/office/drawing/2012/chart" uri="{CE6537A1-D6FC-4f65-9D91-7224C49458BB}"/>
              </c:extLst>
            </c:dLbl>
            <c:dLbl>
              <c:idx val="2"/>
              <c:dLblPos val="outEnd"/>
              <c:showPercent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Percent val="1"/>
            <c:extLst>
              <c:ext xmlns:c15="http://schemas.microsoft.com/office/drawing/2012/chart" uri="{CE6537A1-D6FC-4f65-9D91-7224C49458BB}"/>
            </c:extLst>
          </c:dLbls>
          <c:cat>
            <c:strRef>
              <c:f>Sheet3!$A$1:$A$3</c:f>
              <c:strCache>
                <c:ptCount val="3"/>
                <c:pt idx="0">
                  <c:v>Compensation of employees</c:v>
                </c:pt>
                <c:pt idx="1">
                  <c:v>Goods &amp; Services</c:v>
                </c:pt>
                <c:pt idx="2">
                  <c:v>Other</c:v>
                </c:pt>
              </c:strCache>
            </c:strRef>
          </c:cat>
          <c:val>
            <c:numRef>
              <c:f>Sheet3!$B$1:$B$3</c:f>
              <c:numCache>
                <c:formatCode>General</c:formatCode>
                <c:ptCount val="3"/>
                <c:pt idx="0">
                  <c:v>167108</c:v>
                </c:pt>
                <c:pt idx="1">
                  <c:v>59502</c:v>
                </c:pt>
                <c:pt idx="2">
                  <c:v>2710</c:v>
                </c:pt>
              </c:numCache>
            </c:numRef>
          </c:val>
        </c:ser>
        <c:dLbls/>
      </c:pie3DChart>
      <c:spPr>
        <a:noFill/>
        <a:ln>
          <a:noFill/>
        </a:ln>
        <a:effectLst/>
      </c:spPr>
    </c:plotArea>
    <c:legend>
      <c:legendPos val="b"/>
      <c:layout>
        <c:manualLayout>
          <c:xMode val="edge"/>
          <c:yMode val="edge"/>
          <c:x val="0"/>
          <c:y val="0.65700523503759634"/>
          <c:w val="0.94831048184188671"/>
          <c:h val="0.22495139424789529"/>
        </c:manualLayout>
      </c:layout>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zero"/>
  </c:chart>
  <c:spPr>
    <a:noFill/>
    <a:ln>
      <a:noFill/>
    </a:ln>
    <a:effectLst/>
  </c:spPr>
  <c:txPr>
    <a:bodyPr/>
    <a:lstStyle/>
    <a:p>
      <a:pPr>
        <a:defRPr sz="1800">
          <a:solidFill>
            <a:schemeClr val="tx1"/>
          </a:solidFil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view3D>
      <c:rotX val="30"/>
      <c:perspective val="30"/>
    </c:view3D>
    <c:plotArea>
      <c:layout/>
      <c:pie3DChart>
        <c:varyColors val="1"/>
        <c:ser>
          <c:idx val="0"/>
          <c:order val="0"/>
          <c:dPt>
            <c:idx val="0"/>
            <c:spPr>
              <a:solidFill>
                <a:srgbClr val="FF0000"/>
              </a:solidFill>
            </c:spPr>
          </c:dPt>
          <c:dPt>
            <c:idx val="1"/>
            <c:spPr>
              <a:solidFill>
                <a:srgbClr val="00B050"/>
              </a:solidFill>
            </c:spPr>
          </c:dPt>
          <c:dLbls>
            <c:dLbl>
              <c:idx val="0"/>
              <c:layout>
                <c:manualLayout>
                  <c:x val="1.4715660542432198E-2"/>
                  <c:y val="-4.4297900262467195E-2"/>
                </c:manualLayout>
              </c:layout>
              <c:tx>
                <c:rich>
                  <a:bodyPr/>
                  <a:lstStyle/>
                  <a:p>
                    <a:r>
                      <a:rPr lang="en-US" sz="1800">
                        <a:latin typeface="Arial" pitchFamily="34" charset="0"/>
                        <a:cs typeface="Arial" pitchFamily="34" charset="0"/>
                      </a:rPr>
                      <a:t>139</a:t>
                    </a:r>
                  </a:p>
                  <a:p>
                    <a:r>
                      <a:rPr lang="en-US" sz="1800">
                        <a:latin typeface="Arial" pitchFamily="34" charset="0"/>
                        <a:cs typeface="Arial" pitchFamily="34" charset="0"/>
                      </a:rPr>
                      <a:t>(27%)</a:t>
                    </a:r>
                    <a:endParaRPr lang="en-US"/>
                  </a:p>
                </c:rich>
              </c:tx>
              <c:showVal val="1"/>
              <c:extLst>
                <c:ext xmlns:c15="http://schemas.microsoft.com/office/drawing/2012/chart" uri="{CE6537A1-D6FC-4f65-9D91-7224C49458BB}"/>
              </c:extLst>
            </c:dLbl>
            <c:dLbl>
              <c:idx val="1"/>
              <c:layout>
                <c:manualLayout>
                  <c:x val="-5.2872922134733179E-3"/>
                  <c:y val="9.7889326334208247E-3"/>
                </c:manualLayout>
              </c:layout>
              <c:tx>
                <c:rich>
                  <a:bodyPr/>
                  <a:lstStyle/>
                  <a:p>
                    <a:r>
                      <a:rPr lang="en-US" sz="1800">
                        <a:latin typeface="Arial" pitchFamily="34" charset="0"/>
                        <a:cs typeface="Arial" pitchFamily="34" charset="0"/>
                      </a:rPr>
                      <a:t>371</a:t>
                    </a:r>
                  </a:p>
                  <a:p>
                    <a:r>
                      <a:rPr lang="en-US" sz="1800">
                        <a:latin typeface="Arial" pitchFamily="34" charset="0"/>
                        <a:cs typeface="Arial" pitchFamily="34" charset="0"/>
                      </a:rPr>
                      <a:t>(73%)</a:t>
                    </a:r>
                    <a:endParaRPr lang="en-US"/>
                  </a:p>
                </c:rich>
              </c:tx>
              <c:showVal val="1"/>
              <c:extLst>
                <c:ext xmlns:c15="http://schemas.microsoft.com/office/drawing/2012/chart" uri="{CE6537A1-D6FC-4f65-9D91-7224C49458BB}"/>
              </c:extLst>
            </c:dLbl>
            <c:delete val="1"/>
            <c:spPr>
              <a:noFill/>
              <a:ln>
                <a:noFill/>
              </a:ln>
              <a:effectLst/>
            </c:spPr>
            <c:txPr>
              <a:bodyPr/>
              <a:lstStyle/>
              <a:p>
                <a:pPr>
                  <a:defRPr sz="1800">
                    <a:latin typeface="Arial" pitchFamily="34" charset="0"/>
                    <a:cs typeface="Arial" pitchFamily="34" charset="0"/>
                  </a:defRPr>
                </a:pPr>
                <a:endParaRPr lang="en-US"/>
              </a:p>
            </c:txPr>
            <c:extLst>
              <c:ext xmlns:c15="http://schemas.microsoft.com/office/drawing/2012/chart" uri="{CE6537A1-D6FC-4f65-9D91-7224C49458BB}"/>
            </c:extLst>
          </c:dLbls>
          <c:cat>
            <c:strRef>
              <c:f>Sheet1!$A$1:$A$2</c:f>
              <c:strCache>
                <c:ptCount val="2"/>
                <c:pt idx="0">
                  <c:v>Pending</c:v>
                </c:pt>
                <c:pt idx="1">
                  <c:v>Closed</c:v>
                </c:pt>
              </c:strCache>
            </c:strRef>
          </c:cat>
          <c:val>
            <c:numRef>
              <c:f>Sheet1!$B$1:$B$2</c:f>
              <c:numCache>
                <c:formatCode>General</c:formatCode>
                <c:ptCount val="2"/>
                <c:pt idx="0">
                  <c:v>139</c:v>
                </c:pt>
                <c:pt idx="1">
                  <c:v>371</c:v>
                </c:pt>
              </c:numCache>
            </c:numRef>
          </c:val>
        </c:ser>
        <c:dLbls/>
      </c:pie3DChart>
    </c:plotArea>
    <c:legend>
      <c:legendPos val="b"/>
      <c:txPr>
        <a:bodyPr/>
        <a:lstStyle/>
        <a:p>
          <a:pPr>
            <a:defRPr sz="1800">
              <a:latin typeface="Arial" pitchFamily="34" charset="0"/>
              <a:cs typeface="Arial" pitchFamily="34" charset="0"/>
            </a:defRPr>
          </a:pPr>
          <a:endParaRPr lang="en-US"/>
        </a:p>
      </c:txPr>
    </c:legend>
    <c:plotVisOnly val="1"/>
    <c:dispBlanksAs val="zero"/>
  </c:chart>
  <c:spPr>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2.2501383148371142E-2"/>
          <c:y val="1.2106741277571533E-3"/>
          <c:w val="0.97099661220509037"/>
          <c:h val="0.56909923460711853"/>
        </c:manualLayout>
      </c:layout>
      <c:pie3DChart>
        <c:varyColors val="1"/>
        <c:ser>
          <c:idx val="0"/>
          <c:order val="0"/>
          <c:spPr>
            <a:solidFill>
              <a:srgbClr val="00B050"/>
            </a:solidFill>
          </c:spPr>
          <c:dPt>
            <c:idx val="0"/>
            <c:spPr>
              <a:solidFill>
                <a:srgbClr val="FFC000"/>
              </a:solidFill>
              <a:ln w="25400">
                <a:noFill/>
              </a:ln>
              <a:effectLst/>
              <a:sp3d/>
            </c:spPr>
          </c:dPt>
          <c:dPt>
            <c:idx val="1"/>
            <c:spPr>
              <a:solidFill>
                <a:srgbClr val="009999"/>
              </a:solidFill>
              <a:ln w="25400">
                <a:noFill/>
              </a:ln>
              <a:effectLst/>
              <a:sp3d/>
            </c:spPr>
          </c:dPt>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Percent val="1"/>
            <c:extLst>
              <c:ext xmlns:c15="http://schemas.microsoft.com/office/drawing/2012/chart" uri="{CE6537A1-D6FC-4f65-9D91-7224C49458BB}"/>
            </c:extLst>
          </c:dLbls>
          <c:cat>
            <c:strRef>
              <c:f>NACH!$C$2:$C$3</c:f>
              <c:strCache>
                <c:ptCount val="2"/>
                <c:pt idx="0">
                  <c:v>Closed through early resolution (1125)</c:v>
                </c:pt>
                <c:pt idx="1">
                  <c:v>Referred to national and provincial departments and pubic entities (1374)</c:v>
                </c:pt>
              </c:strCache>
            </c:strRef>
          </c:cat>
          <c:val>
            <c:numRef>
              <c:f>NACH!$D$2:$D$3</c:f>
              <c:numCache>
                <c:formatCode>General</c:formatCode>
                <c:ptCount val="2"/>
                <c:pt idx="0">
                  <c:v>1125</c:v>
                </c:pt>
                <c:pt idx="1">
                  <c:v>1374</c:v>
                </c:pt>
              </c:numCache>
            </c:numRef>
          </c:val>
        </c:ser>
        <c:dLbls/>
      </c:pie3DChart>
      <c:spPr>
        <a:noFill/>
        <a:ln>
          <a:noFill/>
        </a:ln>
        <a:effectLst/>
      </c:spPr>
    </c:plotArea>
    <c:legend>
      <c:legendPos val="b"/>
      <c:layout>
        <c:manualLayout>
          <c:xMode val="edge"/>
          <c:yMode val="edge"/>
          <c:x val="0"/>
          <c:y val="0.59520358468933732"/>
          <c:w val="0.95050375995893077"/>
          <c:h val="0.37748875401892634"/>
        </c:manualLayout>
      </c:layout>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zero"/>
  </c:chart>
  <c:spPr>
    <a:noFill/>
    <a:ln>
      <a:noFill/>
    </a:ln>
    <a:effectLst/>
  </c:spPr>
  <c:txPr>
    <a:bodyPr/>
    <a:lstStyle/>
    <a:p>
      <a:pPr>
        <a:defRPr sz="1800">
          <a:solidFill>
            <a:schemeClr val="tx1"/>
          </a:solidFill>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945659" cy="496073"/>
          </a:xfrm>
          <a:prstGeom prst="rect">
            <a:avLst/>
          </a:prstGeom>
        </p:spPr>
        <p:txBody>
          <a:bodyPr vert="horz" lIns="92967" tIns="46484" rIns="92967" bIns="46484" rtlCol="0"/>
          <a:lstStyle>
            <a:lvl1pPr algn="l" eaLnBrk="0" hangingPunct="0">
              <a:defRPr sz="1200" b="0">
                <a:latin typeface="Arial" charset="0"/>
                <a:ea typeface="ＭＳ Ｐゴシック" pitchFamily="-48" charset="-128"/>
                <a:cs typeface="+mn-cs"/>
              </a:defRPr>
            </a:lvl1pPr>
          </a:lstStyle>
          <a:p>
            <a:pPr>
              <a:defRPr/>
            </a:pPr>
            <a:endParaRPr lang="en-ZA" dirty="0"/>
          </a:p>
        </p:txBody>
      </p:sp>
      <p:sp>
        <p:nvSpPr>
          <p:cNvPr id="3" name="Date Placeholder 2"/>
          <p:cNvSpPr>
            <a:spLocks noGrp="1"/>
          </p:cNvSpPr>
          <p:nvPr>
            <p:ph type="dt" sz="quarter" idx="1"/>
          </p:nvPr>
        </p:nvSpPr>
        <p:spPr>
          <a:xfrm>
            <a:off x="3850443" y="4"/>
            <a:ext cx="2945659" cy="496073"/>
          </a:xfrm>
          <a:prstGeom prst="rect">
            <a:avLst/>
          </a:prstGeom>
        </p:spPr>
        <p:txBody>
          <a:bodyPr vert="horz" lIns="92967" tIns="46484" rIns="92967" bIns="46484" rtlCol="0"/>
          <a:lstStyle>
            <a:lvl1pPr algn="r" eaLnBrk="0" hangingPunct="0">
              <a:defRPr sz="1200" b="0">
                <a:latin typeface="Arial" charset="0"/>
                <a:ea typeface="ＭＳ Ｐゴシック" pitchFamily="-48" charset="-128"/>
                <a:cs typeface="+mn-cs"/>
              </a:defRPr>
            </a:lvl1pPr>
          </a:lstStyle>
          <a:p>
            <a:pPr>
              <a:defRPr/>
            </a:pPr>
            <a:fld id="{2430148A-7F62-40A2-824F-427D6E36BE93}" type="datetimeFigureOut">
              <a:rPr lang="en-US"/>
              <a:pPr>
                <a:defRPr/>
              </a:pPr>
              <a:t>10/13/2016</a:t>
            </a:fld>
            <a:endParaRPr lang="en-ZA" dirty="0"/>
          </a:p>
        </p:txBody>
      </p:sp>
      <p:sp>
        <p:nvSpPr>
          <p:cNvPr id="4" name="Footer Placeholder 3"/>
          <p:cNvSpPr>
            <a:spLocks noGrp="1"/>
          </p:cNvSpPr>
          <p:nvPr>
            <p:ph type="ftr" sz="quarter" idx="2"/>
          </p:nvPr>
        </p:nvSpPr>
        <p:spPr>
          <a:xfrm>
            <a:off x="0" y="9428853"/>
            <a:ext cx="2945659" cy="496073"/>
          </a:xfrm>
          <a:prstGeom prst="rect">
            <a:avLst/>
          </a:prstGeom>
        </p:spPr>
        <p:txBody>
          <a:bodyPr vert="horz" lIns="92967" tIns="46484" rIns="92967" bIns="46484" rtlCol="0" anchor="b"/>
          <a:lstStyle>
            <a:lvl1pPr algn="l" eaLnBrk="0" hangingPunct="0">
              <a:defRPr sz="1200" b="0">
                <a:latin typeface="Arial" charset="0"/>
                <a:ea typeface="ＭＳ Ｐゴシック" pitchFamily="-48" charset="-128"/>
                <a:cs typeface="+mn-cs"/>
              </a:defRPr>
            </a:lvl1pPr>
          </a:lstStyle>
          <a:p>
            <a:pPr>
              <a:defRPr/>
            </a:pPr>
            <a:endParaRPr lang="en-ZA" dirty="0"/>
          </a:p>
        </p:txBody>
      </p:sp>
      <p:sp>
        <p:nvSpPr>
          <p:cNvPr id="5" name="Slide Number Placeholder 4"/>
          <p:cNvSpPr>
            <a:spLocks noGrp="1"/>
          </p:cNvSpPr>
          <p:nvPr>
            <p:ph type="sldNum" sz="quarter" idx="3"/>
          </p:nvPr>
        </p:nvSpPr>
        <p:spPr>
          <a:xfrm>
            <a:off x="3850443" y="9428853"/>
            <a:ext cx="2945659" cy="496073"/>
          </a:xfrm>
          <a:prstGeom prst="rect">
            <a:avLst/>
          </a:prstGeom>
        </p:spPr>
        <p:txBody>
          <a:bodyPr vert="horz" lIns="92967" tIns="46484" rIns="92967" bIns="46484" rtlCol="0" anchor="b"/>
          <a:lstStyle>
            <a:lvl1pPr algn="r" eaLnBrk="0" hangingPunct="0">
              <a:defRPr sz="1200" b="0">
                <a:latin typeface="Arial" charset="0"/>
                <a:ea typeface="ＭＳ Ｐゴシック" pitchFamily="-48" charset="-128"/>
                <a:cs typeface="+mn-cs"/>
              </a:defRPr>
            </a:lvl1pPr>
          </a:lstStyle>
          <a:p>
            <a:pPr>
              <a:defRPr/>
            </a:pPr>
            <a:fld id="{A045A1A6-60F2-4C97-874B-E7E424B54D88}" type="slidenum">
              <a:rPr lang="en-ZA"/>
              <a:pPr>
                <a:defRPr/>
              </a:pPr>
              <a:t>‹#›</a:t>
            </a:fld>
            <a:endParaRPr lang="en-ZA" dirty="0"/>
          </a:p>
        </p:txBody>
      </p:sp>
    </p:spTree>
    <p:extLst>
      <p:ext uri="{BB962C8B-B14F-4D97-AF65-F5344CB8AC3E}">
        <p14:creationId xmlns:p14="http://schemas.microsoft.com/office/powerpoint/2010/main" xmlns="" val="6688840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945659" cy="496073"/>
          </a:xfrm>
          <a:prstGeom prst="rect">
            <a:avLst/>
          </a:prstGeom>
        </p:spPr>
        <p:txBody>
          <a:bodyPr vert="horz" lIns="92967" tIns="46484" rIns="92967" bIns="46484" rtlCol="0"/>
          <a:lstStyle>
            <a:lvl1pPr algn="l" eaLnBrk="0" hangingPunct="0">
              <a:defRPr sz="1200" b="0">
                <a:latin typeface="Arial" charset="0"/>
                <a:ea typeface="ＭＳ Ｐゴシック" pitchFamily="-48" charset="-128"/>
                <a:cs typeface="+mn-cs"/>
              </a:defRPr>
            </a:lvl1pPr>
          </a:lstStyle>
          <a:p>
            <a:pPr>
              <a:defRPr/>
            </a:pPr>
            <a:endParaRPr lang="en-ZA" dirty="0"/>
          </a:p>
        </p:txBody>
      </p:sp>
      <p:sp>
        <p:nvSpPr>
          <p:cNvPr id="3" name="Date Placeholder 2"/>
          <p:cNvSpPr>
            <a:spLocks noGrp="1"/>
          </p:cNvSpPr>
          <p:nvPr>
            <p:ph type="dt" idx="1"/>
          </p:nvPr>
        </p:nvSpPr>
        <p:spPr>
          <a:xfrm>
            <a:off x="3850443" y="4"/>
            <a:ext cx="2945659" cy="496073"/>
          </a:xfrm>
          <a:prstGeom prst="rect">
            <a:avLst/>
          </a:prstGeom>
        </p:spPr>
        <p:txBody>
          <a:bodyPr vert="horz" lIns="92967" tIns="46484" rIns="92967" bIns="46484" rtlCol="0"/>
          <a:lstStyle>
            <a:lvl1pPr algn="r" eaLnBrk="0" hangingPunct="0">
              <a:defRPr sz="1200" b="0">
                <a:latin typeface="Arial" charset="0"/>
                <a:ea typeface="ＭＳ Ｐゴシック" pitchFamily="-48" charset="-128"/>
                <a:cs typeface="+mn-cs"/>
              </a:defRPr>
            </a:lvl1pPr>
          </a:lstStyle>
          <a:p>
            <a:pPr>
              <a:defRPr/>
            </a:pPr>
            <a:fld id="{0B88FE0B-F6C0-487D-A2ED-BAAD900562E9}" type="datetimeFigureOut">
              <a:rPr lang="en-US"/>
              <a:pPr>
                <a:defRPr/>
              </a:pPr>
              <a:t>10/13/2016</a:t>
            </a:fld>
            <a:endParaRPr lang="en-ZA" dirty="0"/>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2967" tIns="46484" rIns="92967" bIns="46484" rtlCol="0" anchor="ctr"/>
          <a:lstStyle/>
          <a:p>
            <a:pPr lvl="0"/>
            <a:endParaRPr lang="en-ZA" noProof="0" dirty="0" smtClean="0"/>
          </a:p>
        </p:txBody>
      </p:sp>
      <p:sp>
        <p:nvSpPr>
          <p:cNvPr id="5" name="Notes Placeholder 4"/>
          <p:cNvSpPr>
            <a:spLocks noGrp="1"/>
          </p:cNvSpPr>
          <p:nvPr>
            <p:ph type="body" sz="quarter" idx="3"/>
          </p:nvPr>
        </p:nvSpPr>
        <p:spPr>
          <a:xfrm>
            <a:off x="679768" y="4715287"/>
            <a:ext cx="5438140" cy="4466385"/>
          </a:xfrm>
          <a:prstGeom prst="rect">
            <a:avLst/>
          </a:prstGeom>
        </p:spPr>
        <p:txBody>
          <a:bodyPr vert="horz" wrap="square" lIns="92967" tIns="46484" rIns="92967" bIns="46484"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smtClean="0"/>
          </a:p>
        </p:txBody>
      </p:sp>
      <p:sp>
        <p:nvSpPr>
          <p:cNvPr id="6" name="Footer Placeholder 5"/>
          <p:cNvSpPr>
            <a:spLocks noGrp="1"/>
          </p:cNvSpPr>
          <p:nvPr>
            <p:ph type="ftr" sz="quarter" idx="4"/>
          </p:nvPr>
        </p:nvSpPr>
        <p:spPr>
          <a:xfrm>
            <a:off x="0" y="9428853"/>
            <a:ext cx="2945659" cy="496073"/>
          </a:xfrm>
          <a:prstGeom prst="rect">
            <a:avLst/>
          </a:prstGeom>
        </p:spPr>
        <p:txBody>
          <a:bodyPr vert="horz" lIns="92967" tIns="46484" rIns="92967" bIns="46484" rtlCol="0" anchor="b"/>
          <a:lstStyle>
            <a:lvl1pPr algn="l" eaLnBrk="0" hangingPunct="0">
              <a:defRPr sz="1200" b="0">
                <a:latin typeface="Arial" charset="0"/>
                <a:ea typeface="ＭＳ Ｐゴシック" pitchFamily="-48" charset="-128"/>
                <a:cs typeface="+mn-cs"/>
              </a:defRPr>
            </a:lvl1pPr>
          </a:lstStyle>
          <a:p>
            <a:pPr>
              <a:defRPr/>
            </a:pPr>
            <a:endParaRPr lang="en-ZA" dirty="0"/>
          </a:p>
        </p:txBody>
      </p:sp>
      <p:sp>
        <p:nvSpPr>
          <p:cNvPr id="7" name="Slide Number Placeholder 6"/>
          <p:cNvSpPr>
            <a:spLocks noGrp="1"/>
          </p:cNvSpPr>
          <p:nvPr>
            <p:ph type="sldNum" sz="quarter" idx="5"/>
          </p:nvPr>
        </p:nvSpPr>
        <p:spPr>
          <a:xfrm>
            <a:off x="3850443" y="9428853"/>
            <a:ext cx="2945659" cy="496073"/>
          </a:xfrm>
          <a:prstGeom prst="rect">
            <a:avLst/>
          </a:prstGeom>
        </p:spPr>
        <p:txBody>
          <a:bodyPr vert="horz" lIns="92967" tIns="46484" rIns="92967" bIns="46484" rtlCol="0" anchor="b"/>
          <a:lstStyle>
            <a:lvl1pPr algn="r" eaLnBrk="0" hangingPunct="0">
              <a:defRPr sz="1200" b="0">
                <a:latin typeface="Arial" charset="0"/>
                <a:ea typeface="ＭＳ Ｐゴシック" pitchFamily="-48" charset="-128"/>
                <a:cs typeface="+mn-cs"/>
              </a:defRPr>
            </a:lvl1pPr>
          </a:lstStyle>
          <a:p>
            <a:pPr>
              <a:defRPr/>
            </a:pPr>
            <a:fld id="{6FD86555-0999-48F5-B7A1-4CC0EFA71706}" type="slidenum">
              <a:rPr lang="en-ZA"/>
              <a:pPr>
                <a:defRPr/>
              </a:pPr>
              <a:t>‹#›</a:t>
            </a:fld>
            <a:endParaRPr lang="en-ZA" dirty="0"/>
          </a:p>
        </p:txBody>
      </p:sp>
    </p:spTree>
    <p:extLst>
      <p:ext uri="{BB962C8B-B14F-4D97-AF65-F5344CB8AC3E}">
        <p14:creationId xmlns:p14="http://schemas.microsoft.com/office/powerpoint/2010/main" xmlns="" val="270570173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pPr/>
              <a:t>1</a:t>
            </a:fld>
            <a:endParaRPr lang="en-ZA" sz="1200" b="0" dirty="0"/>
          </a:p>
        </p:txBody>
      </p:sp>
    </p:spTree>
    <p:extLst>
      <p:ext uri="{BB962C8B-B14F-4D97-AF65-F5344CB8AC3E}">
        <p14:creationId xmlns:p14="http://schemas.microsoft.com/office/powerpoint/2010/main" xmlns="" val="4080287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ZA"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82FCBCA5-FC11-4CBF-B435-F7E403CAD7AB}" type="slidenum">
              <a:rPr lang="en-ZA" sz="1200" b="0"/>
              <a:pPr/>
              <a:t>10</a:t>
            </a:fld>
            <a:endParaRPr lang="en-ZA" sz="1200" b="0" dirty="0"/>
          </a:p>
        </p:txBody>
      </p:sp>
    </p:spTree>
    <p:extLst>
      <p:ext uri="{BB962C8B-B14F-4D97-AF65-F5344CB8AC3E}">
        <p14:creationId xmlns:p14="http://schemas.microsoft.com/office/powerpoint/2010/main" xmlns="" val="2262200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ZA"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82FCBCA5-FC11-4CBF-B435-F7E403CAD7AB}" type="slidenum">
              <a:rPr lang="en-ZA" sz="1200" b="0"/>
              <a:pPr/>
              <a:t>11</a:t>
            </a:fld>
            <a:endParaRPr lang="en-ZA" sz="1200" b="0" dirty="0"/>
          </a:p>
        </p:txBody>
      </p:sp>
    </p:spTree>
    <p:extLst>
      <p:ext uri="{BB962C8B-B14F-4D97-AF65-F5344CB8AC3E}">
        <p14:creationId xmlns:p14="http://schemas.microsoft.com/office/powerpoint/2010/main" xmlns="" val="3919149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0048EBC6-D747-486B-AB47-1C9B24E9867B}" type="slidenum">
              <a:rPr lang="en-ZA" sz="1200" b="0"/>
              <a:pPr/>
              <a:t>12</a:t>
            </a:fld>
            <a:endParaRPr lang="en-ZA" sz="1200" b="0" dirty="0"/>
          </a:p>
        </p:txBody>
      </p:sp>
    </p:spTree>
    <p:extLst>
      <p:ext uri="{BB962C8B-B14F-4D97-AF65-F5344CB8AC3E}">
        <p14:creationId xmlns:p14="http://schemas.microsoft.com/office/powerpoint/2010/main" xmlns="" val="2922099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ZA"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82FCBCA5-FC11-4CBF-B435-F7E403CAD7AB}" type="slidenum">
              <a:rPr lang="en-ZA" sz="1200" b="0"/>
              <a:pPr/>
              <a:t>13</a:t>
            </a:fld>
            <a:endParaRPr lang="en-ZA" sz="1200" b="0" dirty="0"/>
          </a:p>
        </p:txBody>
      </p:sp>
    </p:spTree>
    <p:extLst>
      <p:ext uri="{BB962C8B-B14F-4D97-AF65-F5344CB8AC3E}">
        <p14:creationId xmlns:p14="http://schemas.microsoft.com/office/powerpoint/2010/main" xmlns="" val="213613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ZA"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82FCBCA5-FC11-4CBF-B435-F7E403CAD7AB}" type="slidenum">
              <a:rPr lang="en-ZA" sz="1200" b="0"/>
              <a:pPr/>
              <a:t>14</a:t>
            </a:fld>
            <a:endParaRPr lang="en-ZA" sz="1200" b="0" dirty="0"/>
          </a:p>
        </p:txBody>
      </p:sp>
    </p:spTree>
    <p:extLst>
      <p:ext uri="{BB962C8B-B14F-4D97-AF65-F5344CB8AC3E}">
        <p14:creationId xmlns:p14="http://schemas.microsoft.com/office/powerpoint/2010/main" xmlns="" val="2158752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fld id="{49F6C8C8-EEE8-4218-A25B-AD8D5EB84337}" type="slidenum">
              <a:rPr lang="en-ZA" sz="1200" b="0" smtClean="0"/>
              <a:pPr/>
              <a:t>15</a:t>
            </a:fld>
            <a:endParaRPr lang="en-ZA" sz="1200" b="0" smtClean="0"/>
          </a:p>
        </p:txBody>
      </p:sp>
    </p:spTree>
    <p:extLst>
      <p:ext uri="{BB962C8B-B14F-4D97-AF65-F5344CB8AC3E}">
        <p14:creationId xmlns:p14="http://schemas.microsoft.com/office/powerpoint/2010/main" xmlns="" val="1476507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fld id="{49F6C8C8-EEE8-4218-A25B-AD8D5EB84337}" type="slidenum">
              <a:rPr lang="en-ZA" sz="1200" b="0" smtClean="0"/>
              <a:pPr/>
              <a:t>16</a:t>
            </a:fld>
            <a:endParaRPr lang="en-ZA" sz="1200" b="0" smtClean="0"/>
          </a:p>
        </p:txBody>
      </p:sp>
    </p:spTree>
    <p:extLst>
      <p:ext uri="{BB962C8B-B14F-4D97-AF65-F5344CB8AC3E}">
        <p14:creationId xmlns:p14="http://schemas.microsoft.com/office/powerpoint/2010/main" xmlns="" val="3455916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pPr/>
              <a:t>17</a:t>
            </a:fld>
            <a:endParaRPr lang="en-ZA" sz="1200" b="0" dirty="0"/>
          </a:p>
        </p:txBody>
      </p:sp>
    </p:spTree>
    <p:extLst>
      <p:ext uri="{BB962C8B-B14F-4D97-AF65-F5344CB8AC3E}">
        <p14:creationId xmlns:p14="http://schemas.microsoft.com/office/powerpoint/2010/main" xmlns="" val="2495216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lgn="just">
              <a:buFontTx/>
              <a:buNone/>
              <a:defRPr/>
            </a:pPr>
            <a:endParaRPr lang="en-US" sz="1200" dirty="0" smtClean="0"/>
          </a:p>
          <a:p>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fld id="{7A0D7179-C86E-427A-A94A-1173DE185CC9}" type="slidenum">
              <a:rPr lang="en-ZA" sz="1200" b="0" smtClean="0"/>
              <a:pPr/>
              <a:t>18</a:t>
            </a:fld>
            <a:endParaRPr lang="en-ZA" sz="1200" b="0" dirty="0" smtClean="0"/>
          </a:p>
        </p:txBody>
      </p:sp>
    </p:spTree>
    <p:extLst>
      <p:ext uri="{BB962C8B-B14F-4D97-AF65-F5344CB8AC3E}">
        <p14:creationId xmlns:p14="http://schemas.microsoft.com/office/powerpoint/2010/main" xmlns="" val="2968157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lgn="just">
              <a:buFontTx/>
              <a:buNone/>
              <a:defRPr/>
            </a:pPr>
            <a:endParaRPr lang="en-US" sz="1200" dirty="0" smtClean="0"/>
          </a:p>
          <a:p>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fld id="{7A0D7179-C86E-427A-A94A-1173DE185CC9}" type="slidenum">
              <a:rPr lang="en-ZA" sz="1200" b="0" smtClean="0">
                <a:solidFill>
                  <a:prstClr val="black"/>
                </a:solidFill>
              </a:rPr>
              <a:pPr/>
              <a:t>19</a:t>
            </a:fld>
            <a:endParaRPr lang="en-ZA" sz="1200" b="0" dirty="0" smtClean="0">
              <a:solidFill>
                <a:prstClr val="black"/>
              </a:solidFill>
            </a:endParaRPr>
          </a:p>
        </p:txBody>
      </p:sp>
    </p:spTree>
    <p:extLst>
      <p:ext uri="{BB962C8B-B14F-4D97-AF65-F5344CB8AC3E}">
        <p14:creationId xmlns:p14="http://schemas.microsoft.com/office/powerpoint/2010/main" xmlns="" val="176314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ZA"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A2C3CE0F-C61C-45EB-A6B7-0E29986A680B}" type="slidenum">
              <a:rPr lang="en-ZA" sz="1200" b="0"/>
              <a:pPr/>
              <a:t>2</a:t>
            </a:fld>
            <a:endParaRPr lang="en-ZA" sz="1200" b="0" dirty="0"/>
          </a:p>
        </p:txBody>
      </p:sp>
    </p:spTree>
    <p:extLst>
      <p:ext uri="{BB962C8B-B14F-4D97-AF65-F5344CB8AC3E}">
        <p14:creationId xmlns:p14="http://schemas.microsoft.com/office/powerpoint/2010/main" xmlns="" val="3136468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lgn="just">
              <a:buFontTx/>
              <a:buNone/>
              <a:defRPr/>
            </a:pPr>
            <a:endParaRPr lang="en-US" sz="1200" dirty="0" smtClean="0"/>
          </a:p>
          <a:p>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fld id="{7A0D7179-C86E-427A-A94A-1173DE185CC9}" type="slidenum">
              <a:rPr lang="en-ZA" sz="1200" b="0" smtClean="0">
                <a:solidFill>
                  <a:prstClr val="black"/>
                </a:solidFill>
              </a:rPr>
              <a:pPr/>
              <a:t>20</a:t>
            </a:fld>
            <a:endParaRPr lang="en-ZA" sz="1200" b="0" dirty="0" smtClean="0">
              <a:solidFill>
                <a:prstClr val="black"/>
              </a:solidFill>
            </a:endParaRPr>
          </a:p>
        </p:txBody>
      </p:sp>
    </p:spTree>
    <p:extLst>
      <p:ext uri="{BB962C8B-B14F-4D97-AF65-F5344CB8AC3E}">
        <p14:creationId xmlns:p14="http://schemas.microsoft.com/office/powerpoint/2010/main" xmlns="" val="3713624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pPr/>
              <a:t>21</a:t>
            </a:fld>
            <a:endParaRPr lang="en-ZA" sz="1200" b="0" dirty="0"/>
          </a:p>
        </p:txBody>
      </p:sp>
    </p:spTree>
    <p:extLst>
      <p:ext uri="{BB962C8B-B14F-4D97-AF65-F5344CB8AC3E}">
        <p14:creationId xmlns:p14="http://schemas.microsoft.com/office/powerpoint/2010/main" xmlns="" val="2495216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lgn="just">
              <a:buFontTx/>
              <a:buNone/>
              <a:defRPr/>
            </a:pPr>
            <a:endParaRPr lang="en-US" sz="1200" dirty="0" smtClean="0"/>
          </a:p>
          <a:p>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fld id="{7A0D7179-C86E-427A-A94A-1173DE185CC9}" type="slidenum">
              <a:rPr lang="en-ZA" sz="1200" b="0" smtClean="0">
                <a:solidFill>
                  <a:prstClr val="black"/>
                </a:solidFill>
              </a:rPr>
              <a:pPr/>
              <a:t>22</a:t>
            </a:fld>
            <a:endParaRPr lang="en-ZA" sz="1200" b="0" dirty="0" smtClean="0">
              <a:solidFill>
                <a:prstClr val="black"/>
              </a:solidFill>
            </a:endParaRPr>
          </a:p>
        </p:txBody>
      </p:sp>
    </p:spTree>
    <p:extLst>
      <p:ext uri="{BB962C8B-B14F-4D97-AF65-F5344CB8AC3E}">
        <p14:creationId xmlns:p14="http://schemas.microsoft.com/office/powerpoint/2010/main" xmlns="" val="2658342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lgn="just">
              <a:buFontTx/>
              <a:buNone/>
              <a:defRPr/>
            </a:pPr>
            <a:endParaRPr lang="en-US" sz="1200" dirty="0" smtClean="0"/>
          </a:p>
          <a:p>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fld id="{7A0D7179-C86E-427A-A94A-1173DE185CC9}" type="slidenum">
              <a:rPr lang="en-ZA" sz="1200" b="0" smtClean="0">
                <a:solidFill>
                  <a:prstClr val="black"/>
                </a:solidFill>
              </a:rPr>
              <a:pPr/>
              <a:t>23</a:t>
            </a:fld>
            <a:endParaRPr lang="en-ZA" sz="1200" b="0" dirty="0" smtClean="0">
              <a:solidFill>
                <a:prstClr val="black"/>
              </a:solidFill>
            </a:endParaRPr>
          </a:p>
        </p:txBody>
      </p:sp>
    </p:spTree>
    <p:extLst>
      <p:ext uri="{BB962C8B-B14F-4D97-AF65-F5344CB8AC3E}">
        <p14:creationId xmlns:p14="http://schemas.microsoft.com/office/powerpoint/2010/main" xmlns="" val="2358638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lgn="just">
              <a:buFontTx/>
              <a:buNone/>
              <a:defRPr/>
            </a:pPr>
            <a:endParaRPr lang="en-US" sz="1200" dirty="0" smtClean="0"/>
          </a:p>
          <a:p>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fld id="{7A0D7179-C86E-427A-A94A-1173DE185CC9}" type="slidenum">
              <a:rPr lang="en-ZA" sz="1200" b="0" smtClean="0">
                <a:solidFill>
                  <a:prstClr val="black"/>
                </a:solidFill>
              </a:rPr>
              <a:pPr/>
              <a:t>24</a:t>
            </a:fld>
            <a:endParaRPr lang="en-ZA" sz="1200" b="0" dirty="0" smtClean="0">
              <a:solidFill>
                <a:prstClr val="black"/>
              </a:solidFill>
            </a:endParaRPr>
          </a:p>
        </p:txBody>
      </p:sp>
    </p:spTree>
    <p:extLst>
      <p:ext uri="{BB962C8B-B14F-4D97-AF65-F5344CB8AC3E}">
        <p14:creationId xmlns:p14="http://schemas.microsoft.com/office/powerpoint/2010/main" xmlns="" val="126260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lgn="just">
              <a:buFontTx/>
              <a:buNone/>
              <a:defRPr/>
            </a:pPr>
            <a:endParaRPr lang="en-US" sz="1200" dirty="0" smtClean="0"/>
          </a:p>
          <a:p>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fld id="{7A0D7179-C86E-427A-A94A-1173DE185CC9}" type="slidenum">
              <a:rPr lang="en-ZA" sz="1200" b="0" smtClean="0">
                <a:solidFill>
                  <a:prstClr val="black"/>
                </a:solidFill>
              </a:rPr>
              <a:pPr/>
              <a:t>25</a:t>
            </a:fld>
            <a:endParaRPr lang="en-ZA" sz="1200" b="0" dirty="0" smtClean="0">
              <a:solidFill>
                <a:prstClr val="black"/>
              </a:solidFill>
            </a:endParaRPr>
          </a:p>
        </p:txBody>
      </p:sp>
    </p:spTree>
    <p:extLst>
      <p:ext uri="{BB962C8B-B14F-4D97-AF65-F5344CB8AC3E}">
        <p14:creationId xmlns:p14="http://schemas.microsoft.com/office/powerpoint/2010/main" xmlns="" val="1945001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pPr/>
              <a:t>26</a:t>
            </a:fld>
            <a:endParaRPr lang="en-ZA" sz="1200" b="0" dirty="0"/>
          </a:p>
        </p:txBody>
      </p:sp>
    </p:spTree>
    <p:extLst>
      <p:ext uri="{BB962C8B-B14F-4D97-AF65-F5344CB8AC3E}">
        <p14:creationId xmlns:p14="http://schemas.microsoft.com/office/powerpoint/2010/main" xmlns="" val="2495216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lgn="just">
              <a:buFontTx/>
              <a:buNone/>
              <a:defRPr/>
            </a:pPr>
            <a:endParaRPr lang="en-US" sz="1200" dirty="0" smtClean="0"/>
          </a:p>
          <a:p>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fld id="{7A0D7179-C86E-427A-A94A-1173DE185CC9}" type="slidenum">
              <a:rPr lang="en-ZA" sz="1200" b="0" smtClean="0">
                <a:solidFill>
                  <a:prstClr val="black"/>
                </a:solidFill>
              </a:rPr>
              <a:pPr/>
              <a:t>27</a:t>
            </a:fld>
            <a:endParaRPr lang="en-ZA" sz="1200" b="0" dirty="0" smtClean="0">
              <a:solidFill>
                <a:prstClr val="black"/>
              </a:solidFill>
            </a:endParaRPr>
          </a:p>
        </p:txBody>
      </p:sp>
    </p:spTree>
    <p:extLst>
      <p:ext uri="{BB962C8B-B14F-4D97-AF65-F5344CB8AC3E}">
        <p14:creationId xmlns:p14="http://schemas.microsoft.com/office/powerpoint/2010/main" xmlns="" val="2658342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lgn="just">
              <a:buFontTx/>
              <a:buNone/>
              <a:defRPr/>
            </a:pPr>
            <a:endParaRPr lang="en-US" sz="1200" dirty="0" smtClean="0"/>
          </a:p>
          <a:p>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fld id="{7A0D7179-C86E-427A-A94A-1173DE185CC9}" type="slidenum">
              <a:rPr lang="en-ZA" sz="1200" b="0" smtClean="0">
                <a:solidFill>
                  <a:prstClr val="black"/>
                </a:solidFill>
              </a:rPr>
              <a:pPr/>
              <a:t>28</a:t>
            </a:fld>
            <a:endParaRPr lang="en-ZA" sz="1200" b="0" dirty="0" smtClean="0">
              <a:solidFill>
                <a:prstClr val="black"/>
              </a:solidFill>
            </a:endParaRPr>
          </a:p>
        </p:txBody>
      </p:sp>
    </p:spTree>
    <p:extLst>
      <p:ext uri="{BB962C8B-B14F-4D97-AF65-F5344CB8AC3E}">
        <p14:creationId xmlns:p14="http://schemas.microsoft.com/office/powerpoint/2010/main" xmlns="" val="2592492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lgn="just">
              <a:buFontTx/>
              <a:buNone/>
              <a:defRPr/>
            </a:pPr>
            <a:endParaRPr lang="en-US" sz="1200" dirty="0" smtClean="0"/>
          </a:p>
          <a:p>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fld id="{7A0D7179-C86E-427A-A94A-1173DE185CC9}" type="slidenum">
              <a:rPr lang="en-ZA" sz="1200" b="0" smtClean="0">
                <a:solidFill>
                  <a:prstClr val="black"/>
                </a:solidFill>
              </a:rPr>
              <a:pPr/>
              <a:t>29</a:t>
            </a:fld>
            <a:endParaRPr lang="en-ZA" sz="1200" b="0" dirty="0" smtClean="0">
              <a:solidFill>
                <a:prstClr val="black"/>
              </a:solidFill>
            </a:endParaRPr>
          </a:p>
        </p:txBody>
      </p:sp>
    </p:spTree>
    <p:extLst>
      <p:ext uri="{BB962C8B-B14F-4D97-AF65-F5344CB8AC3E}">
        <p14:creationId xmlns:p14="http://schemas.microsoft.com/office/powerpoint/2010/main" xmlns="" val="2658342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fld id="{D69DB3C6-58AC-4CC2-AD36-79477620FFA5}" type="slidenum">
              <a:rPr lang="en-ZA" sz="1200" b="0" smtClean="0"/>
              <a:pPr/>
              <a:t>3</a:t>
            </a:fld>
            <a:endParaRPr lang="en-ZA" sz="1200" b="0" dirty="0" smtClean="0"/>
          </a:p>
        </p:txBody>
      </p:sp>
    </p:spTree>
    <p:extLst>
      <p:ext uri="{BB962C8B-B14F-4D97-AF65-F5344CB8AC3E}">
        <p14:creationId xmlns:p14="http://schemas.microsoft.com/office/powerpoint/2010/main" xmlns="" val="17791075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fld id="{D69DB3C6-58AC-4CC2-AD36-79477620FFA5}" type="slidenum">
              <a:rPr lang="en-ZA" sz="1200" b="0" smtClean="0"/>
              <a:pPr/>
              <a:t>30</a:t>
            </a:fld>
            <a:endParaRPr lang="en-ZA" sz="1200" b="0" dirty="0" smtClean="0"/>
          </a:p>
        </p:txBody>
      </p:sp>
    </p:spTree>
    <p:extLst>
      <p:ext uri="{BB962C8B-B14F-4D97-AF65-F5344CB8AC3E}">
        <p14:creationId xmlns:p14="http://schemas.microsoft.com/office/powerpoint/2010/main" xmlns="" val="1156334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fld id="{D69DB3C6-58AC-4CC2-AD36-79477620FFA5}" type="slidenum">
              <a:rPr lang="en-ZA" sz="1200" b="0" smtClean="0"/>
              <a:pPr/>
              <a:t>31</a:t>
            </a:fld>
            <a:endParaRPr lang="en-ZA" sz="1200" b="0" dirty="0" smtClean="0"/>
          </a:p>
        </p:txBody>
      </p:sp>
    </p:spTree>
    <p:extLst>
      <p:ext uri="{BB962C8B-B14F-4D97-AF65-F5344CB8AC3E}">
        <p14:creationId xmlns:p14="http://schemas.microsoft.com/office/powerpoint/2010/main" xmlns="" val="3493975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0048EBC6-D747-486B-AB47-1C9B24E9867B}" type="slidenum">
              <a:rPr lang="en-ZA" sz="1200" b="0"/>
              <a:pPr/>
              <a:t>32</a:t>
            </a:fld>
            <a:endParaRPr lang="en-ZA" sz="1200" b="0" dirty="0"/>
          </a:p>
        </p:txBody>
      </p:sp>
    </p:spTree>
    <p:extLst>
      <p:ext uri="{BB962C8B-B14F-4D97-AF65-F5344CB8AC3E}">
        <p14:creationId xmlns:p14="http://schemas.microsoft.com/office/powerpoint/2010/main" xmlns="" val="40364304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0048EBC6-D747-486B-AB47-1C9B24E9867B}" type="slidenum">
              <a:rPr lang="en-ZA" sz="1200" b="0"/>
              <a:pPr/>
              <a:t>33</a:t>
            </a:fld>
            <a:endParaRPr lang="en-ZA" sz="1200" b="0" dirty="0"/>
          </a:p>
        </p:txBody>
      </p:sp>
    </p:spTree>
    <p:extLst>
      <p:ext uri="{BB962C8B-B14F-4D97-AF65-F5344CB8AC3E}">
        <p14:creationId xmlns:p14="http://schemas.microsoft.com/office/powerpoint/2010/main" xmlns="" val="14142209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34</a:t>
            </a:fld>
            <a:endParaRPr lang="en-ZA" dirty="0"/>
          </a:p>
        </p:txBody>
      </p:sp>
    </p:spTree>
    <p:extLst>
      <p:ext uri="{BB962C8B-B14F-4D97-AF65-F5344CB8AC3E}">
        <p14:creationId xmlns:p14="http://schemas.microsoft.com/office/powerpoint/2010/main" xmlns="" val="3766515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fld id="{D69DB3C6-58AC-4CC2-AD36-79477620FFA5}" type="slidenum">
              <a:rPr lang="en-ZA" sz="1200" b="0" smtClean="0"/>
              <a:pPr/>
              <a:t>4</a:t>
            </a:fld>
            <a:endParaRPr lang="en-ZA" sz="1200" b="0" dirty="0" smtClean="0"/>
          </a:p>
        </p:txBody>
      </p:sp>
    </p:spTree>
    <p:extLst>
      <p:ext uri="{BB962C8B-B14F-4D97-AF65-F5344CB8AC3E}">
        <p14:creationId xmlns:p14="http://schemas.microsoft.com/office/powerpoint/2010/main" xmlns="" val="2337478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86316F90-01DE-4601-B8D6-BB0D05D8E0B3}" type="slidenum">
              <a:rPr lang="en-ZA" sz="1200" b="0">
                <a:solidFill>
                  <a:prstClr val="black"/>
                </a:solidFill>
              </a:rPr>
              <a:pPr/>
              <a:t>5</a:t>
            </a:fld>
            <a:endParaRPr lang="en-ZA" sz="1200" b="0" dirty="0">
              <a:solidFill>
                <a:prstClr val="black"/>
              </a:solidFill>
            </a:endParaRPr>
          </a:p>
        </p:txBody>
      </p:sp>
    </p:spTree>
    <p:extLst>
      <p:ext uri="{BB962C8B-B14F-4D97-AF65-F5344CB8AC3E}">
        <p14:creationId xmlns:p14="http://schemas.microsoft.com/office/powerpoint/2010/main" xmlns="" val="3720901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86316F90-01DE-4601-B8D6-BB0D05D8E0B3}" type="slidenum">
              <a:rPr lang="en-ZA" sz="1200" b="0">
                <a:solidFill>
                  <a:prstClr val="black"/>
                </a:solidFill>
              </a:rPr>
              <a:pPr/>
              <a:t>6</a:t>
            </a:fld>
            <a:endParaRPr lang="en-ZA" sz="1200" b="0" dirty="0">
              <a:solidFill>
                <a:prstClr val="black"/>
              </a:solidFill>
            </a:endParaRPr>
          </a:p>
        </p:txBody>
      </p:sp>
    </p:spTree>
    <p:extLst>
      <p:ext uri="{BB962C8B-B14F-4D97-AF65-F5344CB8AC3E}">
        <p14:creationId xmlns:p14="http://schemas.microsoft.com/office/powerpoint/2010/main" xmlns="" val="1953919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86316F90-01DE-4601-B8D6-BB0D05D8E0B3}" type="slidenum">
              <a:rPr lang="en-ZA" sz="1200" b="0">
                <a:solidFill>
                  <a:prstClr val="black"/>
                </a:solidFill>
              </a:rPr>
              <a:pPr/>
              <a:t>7</a:t>
            </a:fld>
            <a:endParaRPr lang="en-ZA" sz="1200" b="0" dirty="0">
              <a:solidFill>
                <a:prstClr val="black"/>
              </a:solidFill>
            </a:endParaRPr>
          </a:p>
        </p:txBody>
      </p:sp>
    </p:spTree>
    <p:extLst>
      <p:ext uri="{BB962C8B-B14F-4D97-AF65-F5344CB8AC3E}">
        <p14:creationId xmlns:p14="http://schemas.microsoft.com/office/powerpoint/2010/main" xmlns="" val="2055536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86316F90-01DE-4601-B8D6-BB0D05D8E0B3}" type="slidenum">
              <a:rPr lang="en-ZA" sz="1200" b="0">
                <a:solidFill>
                  <a:prstClr val="black"/>
                </a:solidFill>
              </a:rPr>
              <a:pPr/>
              <a:t>8</a:t>
            </a:fld>
            <a:endParaRPr lang="en-ZA" sz="1200" b="0" dirty="0">
              <a:solidFill>
                <a:prstClr val="black"/>
              </a:solidFill>
            </a:endParaRPr>
          </a:p>
        </p:txBody>
      </p:sp>
    </p:spTree>
    <p:extLst>
      <p:ext uri="{BB962C8B-B14F-4D97-AF65-F5344CB8AC3E}">
        <p14:creationId xmlns:p14="http://schemas.microsoft.com/office/powerpoint/2010/main" xmlns="" val="561179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pPr/>
              <a:t>9</a:t>
            </a:fld>
            <a:endParaRPr lang="en-ZA" sz="1200" b="0" dirty="0"/>
          </a:p>
        </p:txBody>
      </p:sp>
    </p:spTree>
    <p:extLst>
      <p:ext uri="{BB962C8B-B14F-4D97-AF65-F5344CB8AC3E}">
        <p14:creationId xmlns:p14="http://schemas.microsoft.com/office/powerpoint/2010/main" xmlns="" val="2777062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5B03459D-22A0-4C3E-A63A-255AB46653D6}" type="datetime1">
              <a:rPr lang="en-US"/>
              <a:pPr>
                <a:defRPr/>
              </a:pPr>
              <a:t>10/13/2016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433890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C4BB9865-E7D0-4FC9-8F92-D497F4CE920F}" type="datetime1">
              <a:rPr lang="en-US"/>
              <a:pPr>
                <a:defRPr/>
              </a:pPr>
              <a:t>10/13/2016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42936188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274638"/>
            <a:ext cx="2095500" cy="5808662"/>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135688" cy="5808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91BF47DC-AE35-4319-BE6D-C5B8D7A2FBB9}" type="datetime1">
              <a:rPr lang="en-US"/>
              <a:pPr>
                <a:defRPr/>
              </a:pPr>
              <a:t>10/13/2016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36998432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611188" y="15573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802188" y="15573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fld id="{D8FE8762-CA84-43F0-9D43-AE3E122428E4}" type="datetime1">
              <a:rPr lang="en-US"/>
              <a:pPr>
                <a:defRPr/>
              </a:pPr>
              <a:t>10/13/2016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8692567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611188" y="1557338"/>
            <a:ext cx="8229600" cy="4525962"/>
          </a:xfrm>
        </p:spPr>
        <p:txBody>
          <a:bodyPr/>
          <a:lstStyle/>
          <a:p>
            <a:pPr lvl="0"/>
            <a:endParaRPr lang="en-ZA"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6448EA00-C086-42FD-BD8A-ABCD32881A2B}" type="datetime1">
              <a:rPr lang="en-US"/>
              <a:pPr>
                <a:defRPr/>
              </a:pPr>
              <a:t>10/13/2016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12790432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5B6461F5-004E-4E7B-8507-D58531BFB0D7}" type="datetime1">
              <a:rPr lang="en-US">
                <a:solidFill>
                  <a:srgbClr val="000000"/>
                </a:solidFill>
              </a:rPr>
              <a:pPr>
                <a:defRPr/>
              </a:pPr>
              <a:t>10/13/2016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pic>
        <p:nvPicPr>
          <p:cNvPr id="6" name="Picture 5" descr="C:\Users\JusticeK\AppData\Local\Microsoft\Windows\Temporary Internet Files\Content.Outlook\3R6TD3T3\100 YEARS LOGO.jpg"/>
          <p:cNvPicPr>
            <a:picLocks noChangeAspect="1" noChangeArrowheads="1"/>
          </p:cNvPicPr>
          <p:nvPr userDrawn="1"/>
        </p:nvPicPr>
        <p:blipFill>
          <a:blip r:embed="rId2" cstate="print">
            <a:extLst>
              <a:ext uri="{28A0092B-C50C-407E-A947-70E740481C1C}">
                <a14:useLocalDpi xmlns:a14="http://schemas.microsoft.com/office/drawing/2010/main" xmlns=""/>
              </a:ext>
            </a:extLst>
          </a:blip>
          <a:srcRect/>
          <a:stretch>
            <a:fillRect/>
          </a:stretch>
        </p:blipFill>
        <p:spPr bwMode="auto">
          <a:xfrm>
            <a:off x="539552" y="6316870"/>
            <a:ext cx="985083" cy="36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0847734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812AB486-5AAD-4227-A212-943268566CF9}" type="datetime1">
              <a:rPr lang="en-US">
                <a:solidFill>
                  <a:srgbClr val="000000"/>
                </a:solidFill>
              </a:rPr>
              <a:pPr>
                <a:defRPr/>
              </a:pPr>
              <a:t>10/13/2016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39225566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FA3E245-BE75-46BD-A295-4BBF9F294D31}" type="datetime1">
              <a:rPr lang="en-US">
                <a:solidFill>
                  <a:srgbClr val="000000"/>
                </a:solidFill>
              </a:rPr>
              <a:pPr>
                <a:defRPr/>
              </a:pPr>
              <a:t>10/13/2016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83837490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11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802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fld id="{3F75760A-957B-41B7-8747-230A19B857C1}" type="datetime1">
              <a:rPr lang="en-US">
                <a:solidFill>
                  <a:srgbClr val="000000"/>
                </a:solidFill>
              </a:rPr>
              <a:pPr>
                <a:defRPr/>
              </a:pPr>
              <a:t>10/13/2016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13551569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fld id="{6E3EC27E-96A3-40EE-8AE4-87896EE43D45}" type="datetime1">
              <a:rPr lang="en-US">
                <a:solidFill>
                  <a:srgbClr val="000000"/>
                </a:solidFill>
              </a:rPr>
              <a:pPr>
                <a:defRPr/>
              </a:pPr>
              <a:t>10/13/2016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1369264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fld id="{0FC5FC91-B8B0-41C9-A999-7846DED5A415}" type="datetime1">
              <a:rPr lang="en-US">
                <a:solidFill>
                  <a:srgbClr val="000000"/>
                </a:solidFill>
              </a:rPr>
              <a:pPr>
                <a:defRPr/>
              </a:pPr>
              <a:t>10/13/2016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22625847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AAF922B9-BD0F-446A-8550-E1CB4DD30A14}" type="datetime1">
              <a:rPr lang="en-US"/>
              <a:pPr>
                <a:defRPr/>
              </a:pPr>
              <a:t>10/13/2016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1552678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D0C3332-4306-4F2F-AAE7-167C2A457FA7}" type="datetime1">
              <a:rPr lang="en-US">
                <a:solidFill>
                  <a:srgbClr val="000000"/>
                </a:solidFill>
              </a:rPr>
              <a:pPr>
                <a:defRPr/>
              </a:pPr>
              <a:t>10/13/2016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158451834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B2CAD21-73BB-4B59-9D5D-34F09B64B111}" type="datetime1">
              <a:rPr lang="en-US">
                <a:solidFill>
                  <a:srgbClr val="000000"/>
                </a:solidFill>
              </a:rPr>
              <a:pPr>
                <a:defRPr/>
              </a:pPr>
              <a:t>10/13/2016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325290764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0991215-C628-418E-853D-6382062371F9}" type="datetime1">
              <a:rPr lang="en-US">
                <a:solidFill>
                  <a:srgbClr val="000000"/>
                </a:solidFill>
              </a:rPr>
              <a:pPr>
                <a:defRPr/>
              </a:pPr>
              <a:t>10/13/2016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182539369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96A9FFF0-7E39-4897-A556-2AA64FA5F3A0}" type="datetime1">
              <a:rPr lang="en-US">
                <a:solidFill>
                  <a:srgbClr val="000000"/>
                </a:solidFill>
              </a:rPr>
              <a:pPr>
                <a:defRPr/>
              </a:pPr>
              <a:t>10/13/2016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259609724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274638"/>
            <a:ext cx="2095500" cy="5808662"/>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135688" cy="5808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7D78C5A7-9289-454A-B98C-59F4FA08E2B6}" type="datetime1">
              <a:rPr lang="en-US">
                <a:solidFill>
                  <a:srgbClr val="000000"/>
                </a:solidFill>
              </a:rPr>
              <a:pPr>
                <a:defRPr/>
              </a:pPr>
              <a:t>10/13/2016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331336173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611188" y="15573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802188" y="15573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fld id="{37B6903E-6263-46E6-871F-A106C16DC7C4}" type="datetime1">
              <a:rPr lang="en-US">
                <a:solidFill>
                  <a:srgbClr val="000000"/>
                </a:solidFill>
              </a:rPr>
              <a:pPr>
                <a:defRPr/>
              </a:pPr>
              <a:t>10/13/2016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368338688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611188" y="1557338"/>
            <a:ext cx="8229600" cy="4525962"/>
          </a:xfrm>
        </p:spPr>
        <p:txBody>
          <a:bodyPr/>
          <a:lstStyle/>
          <a:p>
            <a:pPr lvl="0"/>
            <a:endParaRPr lang="en-ZA"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F5CFA0CE-31BF-414F-B605-8BAAC1921446}" type="datetime1">
              <a:rPr lang="en-US">
                <a:solidFill>
                  <a:srgbClr val="000000"/>
                </a:solidFill>
              </a:rPr>
              <a:pPr>
                <a:defRPr/>
              </a:pPr>
              <a:t>10/13/2016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20496435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F1DCA0E-52BF-45B5-A190-D849294815B2}" type="datetime1">
              <a:rPr lang="en-US"/>
              <a:pPr>
                <a:defRPr/>
              </a:pPr>
              <a:t>10/13/2016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3218874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11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802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fld id="{099B9EE9-A96F-4D86-8C48-D28DDABBC737}" type="datetime1">
              <a:rPr lang="en-US"/>
              <a:pPr>
                <a:defRPr/>
              </a:pPr>
              <a:t>10/13/2016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3393550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fld id="{906ADBBD-0476-487C-BCCF-4CF2ABF245A5}" type="datetime1">
              <a:rPr lang="en-US"/>
              <a:pPr>
                <a:defRPr/>
              </a:pPr>
              <a:t>10/13/2016</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323160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fld id="{E049D663-4C39-40B6-AEF6-7D6677AC2088}" type="datetime1">
              <a:rPr lang="en-US"/>
              <a:pPr>
                <a:defRPr/>
              </a:pPr>
              <a:t>10/13/2016</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864149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FBCC2BE-7143-4E63-BF1B-3C24F4BD7C27}" type="datetime1">
              <a:rPr lang="en-US"/>
              <a:pPr>
                <a:defRPr/>
              </a:pPr>
              <a:t>10/13/2016</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39630500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FFCDA34-BB9E-45D3-A863-35DD1F8CD5C8}" type="datetime1">
              <a:rPr lang="en-US"/>
              <a:pPr>
                <a:defRPr/>
              </a:pPr>
              <a:t>10/13/2016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10686027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CBF598F-8649-4EAE-A6B3-42855F6D4ECC}" type="datetime1">
              <a:rPr lang="en-US"/>
              <a:pPr>
                <a:defRPr/>
              </a:pPr>
              <a:t>10/13/2016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31034892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11188" y="155733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latin typeface="Arial" charset="0"/>
              </a:defRPr>
            </a:lvl1pPr>
          </a:lstStyle>
          <a:p>
            <a:pPr>
              <a:defRPr/>
            </a:pPr>
            <a:fld id="{6A1017FC-B4E6-4F30-B19D-0113801E02FC}" type="datetime1">
              <a:rPr lang="en-US"/>
              <a:pPr>
                <a:defRPr/>
              </a:pPr>
              <a:t>10/13/2016</a:t>
            </a:fld>
            <a:endParaRPr lang="en-US" dirty="0"/>
          </a:p>
        </p:txBody>
      </p:sp>
      <p:sp>
        <p:nvSpPr>
          <p:cNvPr id="62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Arial" charset="0"/>
              </a:defRPr>
            </a:lvl1pPr>
          </a:lstStyle>
          <a:p>
            <a:pPr>
              <a:defRPr/>
            </a:pPr>
            <a:endParaRPr lang="en-US" dirty="0"/>
          </a:p>
        </p:txBody>
      </p:sp>
      <p:pic>
        <p:nvPicPr>
          <p:cNvPr id="1030" name="Picture 11" descr="slide2_nu.jpg"/>
          <p:cNvPicPr>
            <a:picLocks noChangeAspect="1"/>
          </p:cNvPicPr>
          <p:nvPr/>
        </p:nvPicPr>
        <p:blipFill>
          <a:blip r:embed="rId15" cstate="print">
            <a:extLst>
              <a:ext uri="{28A0092B-C50C-407E-A947-70E740481C1C}">
                <a14:useLocalDpi xmlns:a14="http://schemas.microsoft.com/office/drawing/2010/main" xmlns=""/>
              </a:ext>
            </a:extLst>
          </a:blip>
          <a:srcRect/>
          <a:stretch>
            <a:fillRect/>
          </a:stretch>
        </p:blipFill>
        <p:spPr bwMode="auto">
          <a:xfrm>
            <a:off x="3175"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11188" y="155733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Arial" pitchFamily="34" charset="0"/>
              </a:defRPr>
            </a:lvl1pPr>
          </a:lstStyle>
          <a:p>
            <a:pPr algn="l">
              <a:defRPr/>
            </a:pPr>
            <a:fld id="{BB7760C3-4D28-400F-A074-0BEB7F55B3FD}" type="datetime1">
              <a:rPr lang="en-US">
                <a:solidFill>
                  <a:srgbClr val="000000"/>
                </a:solidFill>
                <a:ea typeface="MS PGothic" pitchFamily="34" charset="-128"/>
              </a:rPr>
              <a:pPr algn="l">
                <a:defRPr/>
              </a:pPr>
              <a:t>10/13/2016</a:t>
            </a:fld>
            <a:endParaRPr lang="en-US">
              <a:solidFill>
                <a:srgbClr val="000000"/>
              </a:solidFill>
              <a:ea typeface="MS PGothic" pitchFamily="34" charset="-128"/>
            </a:endParaRPr>
          </a:p>
        </p:txBody>
      </p:sp>
      <p:sp>
        <p:nvSpPr>
          <p:cNvPr id="62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atin typeface="Arial" charset="0"/>
                <a:ea typeface="ＭＳ Ｐゴシック" pitchFamily="34" charset="-128"/>
                <a:cs typeface="+mn-cs"/>
              </a:defRPr>
            </a:lvl1pPr>
          </a:lstStyle>
          <a:p>
            <a:pPr>
              <a:defRPr/>
            </a:pPr>
            <a:endParaRPr lang="en-US">
              <a:solidFill>
                <a:srgbClr val="000000"/>
              </a:solidFill>
            </a:endParaRPr>
          </a:p>
        </p:txBody>
      </p:sp>
      <p:pic>
        <p:nvPicPr>
          <p:cNvPr id="1030" name="Picture 11" descr="slide2_nu.jpg"/>
          <p:cNvPicPr>
            <a:picLocks noChangeAspect="1"/>
          </p:cNvPicPr>
          <p:nvPr/>
        </p:nvPicPr>
        <p:blipFill>
          <a:blip r:embed="rId15" cstate="print">
            <a:extLst>
              <a:ext uri="{28A0092B-C50C-407E-A947-70E740481C1C}">
                <a14:useLocalDpi xmlns:a14="http://schemas.microsoft.com/office/drawing/2010/main" xmlns=""/>
              </a:ext>
            </a:extLst>
          </a:blip>
          <a:srcRect/>
          <a:stretch>
            <a:fillRect/>
          </a:stretch>
        </p:blipFill>
        <p:spPr bwMode="auto">
          <a:xfrm>
            <a:off x="3175"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795484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37" y="-1905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4" cstate="print">
            <a:lum bright="70000" contrast="-70000"/>
          </a:blip>
          <a:stretch>
            <a:fillRect/>
          </a:stretch>
        </p:blipFill>
        <p:spPr>
          <a:xfrm>
            <a:off x="849596" y="4437112"/>
            <a:ext cx="1542422" cy="2164268"/>
          </a:xfrm>
          <a:prstGeom prst="rect">
            <a:avLst/>
          </a:prstGeom>
        </p:spPr>
      </p:pic>
      <p:pic>
        <p:nvPicPr>
          <p:cNvPr id="2" name="Picture 1"/>
          <p:cNvPicPr>
            <a:picLocks noChangeAspect="1"/>
          </p:cNvPicPr>
          <p:nvPr/>
        </p:nvPicPr>
        <p:blipFill>
          <a:blip r:embed="rId5" cstate="print"/>
          <a:stretch>
            <a:fillRect/>
          </a:stretch>
        </p:blipFill>
        <p:spPr>
          <a:xfrm>
            <a:off x="-15607" y="3682247"/>
            <a:ext cx="1538943" cy="2165820"/>
          </a:xfrm>
          <a:prstGeom prst="rect">
            <a:avLst/>
          </a:prstGeom>
        </p:spPr>
      </p:pic>
      <p:sp>
        <p:nvSpPr>
          <p:cNvPr id="4" name="Subtitle 14"/>
          <p:cNvSpPr>
            <a:spLocks/>
          </p:cNvSpPr>
          <p:nvPr/>
        </p:nvSpPr>
        <p:spPr bwMode="auto">
          <a:xfrm>
            <a:off x="107208" y="2708920"/>
            <a:ext cx="8968107" cy="4003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4800" dirty="0" smtClean="0">
                <a:solidFill>
                  <a:srgbClr val="993300"/>
                </a:solidFill>
                <a:latin typeface="Berlin Sans FB Demi" pitchFamily="34" charset="0"/>
              </a:rPr>
              <a:t>PUBLIC SERVICE COMMISSION </a:t>
            </a:r>
          </a:p>
          <a:p>
            <a:endParaRPr lang="en-US" sz="3600" dirty="0" smtClean="0">
              <a:solidFill>
                <a:srgbClr val="006666"/>
              </a:solidFill>
              <a:latin typeface="Berlin Sans FB Demi" pitchFamily="34" charset="0"/>
            </a:endParaRPr>
          </a:p>
          <a:p>
            <a:r>
              <a:rPr lang="en-US" sz="3600" dirty="0" smtClean="0">
                <a:solidFill>
                  <a:srgbClr val="006666"/>
                </a:solidFill>
                <a:latin typeface="Berlin Sans FB Demi" pitchFamily="34" charset="0"/>
              </a:rPr>
              <a:t>ANNUAL REPORT FOR THE</a:t>
            </a:r>
          </a:p>
          <a:p>
            <a:r>
              <a:rPr lang="en-US" sz="3600" dirty="0" smtClean="0">
                <a:solidFill>
                  <a:srgbClr val="006666"/>
                </a:solidFill>
                <a:latin typeface="Berlin Sans FB Demi" pitchFamily="34" charset="0"/>
              </a:rPr>
              <a:t>2015/16 FINANCIAL YEAR</a:t>
            </a:r>
            <a:endParaRPr lang="en-US" sz="3600" dirty="0">
              <a:solidFill>
                <a:srgbClr val="006666"/>
              </a:solidFill>
              <a:latin typeface="Berlin Sans FB Demi" pitchFamily="34" charset="0"/>
            </a:endParaRPr>
          </a:p>
          <a:p>
            <a:endParaRPr lang="en-US" sz="1600" dirty="0">
              <a:solidFill>
                <a:srgbClr val="800000"/>
              </a:solidFill>
              <a:latin typeface="Berlin Sans FB Demi" pitchFamily="34" charset="0"/>
            </a:endParaRPr>
          </a:p>
          <a:p>
            <a:endParaRPr lang="en-ZA" sz="1600" dirty="0" smtClean="0">
              <a:solidFill>
                <a:srgbClr val="800000"/>
              </a:solidFill>
              <a:latin typeface="Berlin Sans FB Demi" pitchFamily="34" charset="0"/>
            </a:endParaRPr>
          </a:p>
          <a:p>
            <a:r>
              <a:rPr lang="en-ZA" dirty="0">
                <a:solidFill>
                  <a:srgbClr val="800000"/>
                </a:solidFill>
                <a:latin typeface="Berlin Sans FB Demi" pitchFamily="34" charset="0"/>
              </a:rPr>
              <a:t>	</a:t>
            </a:r>
            <a:r>
              <a:rPr lang="en-ZA" dirty="0" smtClean="0">
                <a:solidFill>
                  <a:srgbClr val="993300"/>
                </a:solidFill>
                <a:latin typeface="Berlin Sans FB Demi" pitchFamily="34" charset="0"/>
              </a:rPr>
              <a:t>OCTOBER 2016</a:t>
            </a:r>
          </a:p>
        </p:txBody>
      </p:sp>
    </p:spTree>
    <p:extLst>
      <p:ext uri="{BB962C8B-B14F-4D97-AF65-F5344CB8AC3E}">
        <p14:creationId xmlns:p14="http://schemas.microsoft.com/office/powerpoint/2010/main" xmlns="" val="2747907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6804025" y="6237288"/>
            <a:ext cx="2339975"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6DD372E8-77CB-47B2-AF7D-65B8D623BA21}" type="slidenum">
              <a:rPr lang="en-US" sz="1400" b="0"/>
              <a:pPr algn="r" eaLnBrk="0" hangingPunct="0"/>
              <a:t>10</a:t>
            </a:fld>
            <a:endParaRPr lang="en-US" sz="1400" b="0" dirty="0"/>
          </a:p>
        </p:txBody>
      </p:sp>
      <p:sp>
        <p:nvSpPr>
          <p:cNvPr id="11" name="Rectangle 10"/>
          <p:cNvSpPr/>
          <p:nvPr/>
        </p:nvSpPr>
        <p:spPr bwMode="auto">
          <a:xfrm>
            <a:off x="467544" y="637209"/>
            <a:ext cx="8143875" cy="78581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nchorCtr="0"/>
          <a:lstStyle/>
          <a:p>
            <a:pPr marL="182563" lvl="2">
              <a:tabLst>
                <a:tab pos="182563" algn="l"/>
              </a:tabLst>
              <a:defRPr/>
            </a:pPr>
            <a:r>
              <a:rPr lang="en-US" dirty="0">
                <a:solidFill>
                  <a:srgbClr val="993300"/>
                </a:solidFill>
                <a:latin typeface="Berlin Sans FB Demi" panose="020E0802020502020306" pitchFamily="34" charset="0"/>
                <a:cs typeface="Aharoni" pitchFamily="2" charset="-79"/>
              </a:rPr>
              <a:t>PROGRAMME 1</a:t>
            </a:r>
            <a:r>
              <a:rPr lang="en-US" dirty="0" smtClean="0">
                <a:solidFill>
                  <a:srgbClr val="993300"/>
                </a:solidFill>
                <a:latin typeface="Berlin Sans FB Demi" panose="020E0802020502020306" pitchFamily="34" charset="0"/>
                <a:cs typeface="Aharoni" pitchFamily="2" charset="-79"/>
              </a:rPr>
              <a:t>: </a:t>
            </a:r>
            <a:r>
              <a:rPr lang="en-US" dirty="0">
                <a:solidFill>
                  <a:srgbClr val="993300"/>
                </a:solidFill>
                <a:latin typeface="Berlin Sans FB Demi" panose="020E0802020502020306" pitchFamily="34" charset="0"/>
                <a:cs typeface="Aharoni" pitchFamily="2" charset="-79"/>
              </a:rPr>
              <a:t>ADMINISTRATION </a:t>
            </a:r>
            <a:r>
              <a:rPr lang="en-US" dirty="0" smtClean="0">
                <a:solidFill>
                  <a:srgbClr val="993300"/>
                </a:solidFill>
                <a:latin typeface="Berlin Sans FB Demi" panose="020E0802020502020306" pitchFamily="34" charset="0"/>
                <a:cs typeface="Aharoni" pitchFamily="2" charset="-79"/>
              </a:rPr>
              <a:t>(1)</a:t>
            </a:r>
          </a:p>
          <a:p>
            <a:pPr marL="182563" lvl="2">
              <a:tabLst>
                <a:tab pos="182563" algn="l"/>
              </a:tabLst>
              <a:defRPr/>
            </a:pPr>
            <a:r>
              <a:rPr lang="en-US" sz="2000" dirty="0" smtClean="0">
                <a:solidFill>
                  <a:schemeClr val="accent5">
                    <a:lumMod val="50000"/>
                  </a:schemeClr>
                </a:solidFill>
                <a:latin typeface="Berlin Sans FB Demi" panose="020E0802020502020306" pitchFamily="34" charset="0"/>
                <a:cs typeface="Aharoni" pitchFamily="2" charset="-79"/>
              </a:rPr>
              <a:t>FINANCIAL MANAGEMENT</a:t>
            </a:r>
            <a:endParaRPr lang="en-ZA" sz="2000" dirty="0">
              <a:solidFill>
                <a:schemeClr val="accent5">
                  <a:lumMod val="50000"/>
                </a:schemeClr>
              </a:solidFill>
              <a:latin typeface="Berlin Sans FB Demi" panose="020E0802020502020306" pitchFamily="34" charset="0"/>
              <a:cs typeface="Aharoni" pitchFamily="2" charset="-79"/>
            </a:endParaRPr>
          </a:p>
        </p:txBody>
      </p:sp>
      <p:graphicFrame>
        <p:nvGraphicFramePr>
          <p:cNvPr id="4" name="Table 3"/>
          <p:cNvGraphicFramePr>
            <a:graphicFrameLocks noGrp="1"/>
          </p:cNvGraphicFramePr>
          <p:nvPr>
            <p:extLst>
              <p:ext uri="{D42A27DB-BD31-4B8C-83A1-F6EECF244321}">
                <p14:modId xmlns:p14="http://schemas.microsoft.com/office/powerpoint/2010/main" xmlns="" val="2388684609"/>
              </p:ext>
            </p:extLst>
          </p:nvPr>
        </p:nvGraphicFramePr>
        <p:xfrm>
          <a:off x="395536" y="3140942"/>
          <a:ext cx="8496943" cy="3096346"/>
        </p:xfrm>
        <a:graphic>
          <a:graphicData uri="http://schemas.openxmlformats.org/drawingml/2006/table">
            <a:tbl>
              <a:tblPr firstRow="1" bandRow="1">
                <a:tableStyleId>{8FD4443E-F989-4FC4-A0C8-D5A2AF1F390B}</a:tableStyleId>
              </a:tblPr>
              <a:tblGrid>
                <a:gridCol w="3161380"/>
                <a:gridCol w="1794625"/>
                <a:gridCol w="1770469"/>
                <a:gridCol w="1770469"/>
              </a:tblGrid>
              <a:tr h="717993">
                <a:tc rowSpan="2">
                  <a:txBody>
                    <a:bodyPr/>
                    <a:lstStyle/>
                    <a:p>
                      <a:pPr algn="ctr">
                        <a:lnSpc>
                          <a:spcPct val="90000"/>
                        </a:lnSpc>
                      </a:pPr>
                      <a:r>
                        <a:rPr lang="en-ZA" sz="1800" b="0" dirty="0" smtClean="0">
                          <a:solidFill>
                            <a:srgbClr val="FFFFCC"/>
                          </a:solidFill>
                        </a:rPr>
                        <a:t>PROGRAMME</a:t>
                      </a:r>
                      <a:endParaRPr lang="en-ZA" sz="1800" b="0" dirty="0">
                        <a:solidFill>
                          <a:srgbClr val="FFFFCC"/>
                        </a:solidFill>
                        <a:latin typeface="+mn-lt"/>
                      </a:endParaRPr>
                    </a:p>
                  </a:txBody>
                  <a:tcPr marL="91439" marR="91439"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50000"/>
                      </a:schemeClr>
                    </a:solidFill>
                  </a:tcPr>
                </a:tc>
                <a:tc>
                  <a:txBody>
                    <a:bodyPr/>
                    <a:lstStyle/>
                    <a:p>
                      <a:pPr algn="ctr">
                        <a:lnSpc>
                          <a:spcPct val="90000"/>
                        </a:lnSpc>
                      </a:pPr>
                      <a:r>
                        <a:rPr lang="en-ZA" sz="1800" b="0" dirty="0" smtClean="0">
                          <a:solidFill>
                            <a:srgbClr val="FFFFCC"/>
                          </a:solidFill>
                        </a:rPr>
                        <a:t>Final Appropriation</a:t>
                      </a:r>
                      <a:endParaRPr lang="en-ZA" sz="1800" b="0" dirty="0">
                        <a:solidFill>
                          <a:srgbClr val="FFFFCC"/>
                        </a:solidFill>
                        <a:latin typeface="+mn-lt"/>
                      </a:endParaRPr>
                    </a:p>
                  </a:txBody>
                  <a:tcPr marL="91439" marR="91439"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50000"/>
                      </a:schemeClr>
                    </a:solidFill>
                  </a:tcPr>
                </a:tc>
                <a:tc>
                  <a:txBody>
                    <a:bodyPr/>
                    <a:lstStyle/>
                    <a:p>
                      <a:pPr algn="ctr">
                        <a:lnSpc>
                          <a:spcPct val="90000"/>
                        </a:lnSpc>
                      </a:pPr>
                      <a:r>
                        <a:rPr lang="en-ZA" sz="1800" b="0" dirty="0" smtClean="0">
                          <a:solidFill>
                            <a:srgbClr val="FFFFCC"/>
                          </a:solidFill>
                        </a:rPr>
                        <a:t>Actual spent</a:t>
                      </a:r>
                      <a:endParaRPr lang="en-ZA" sz="1800" b="0" dirty="0">
                        <a:solidFill>
                          <a:srgbClr val="FFFFCC"/>
                        </a:solidFill>
                        <a:latin typeface="+mn-lt"/>
                      </a:endParaRPr>
                    </a:p>
                  </a:txBody>
                  <a:tcPr marL="91439" marR="91439"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50000"/>
                      </a:schemeClr>
                    </a:solidFill>
                  </a:tcPr>
                </a:tc>
                <a:tc>
                  <a:txBody>
                    <a:bodyPr/>
                    <a:lstStyle/>
                    <a:p>
                      <a:pPr algn="ctr">
                        <a:lnSpc>
                          <a:spcPct val="90000"/>
                        </a:lnSpc>
                      </a:pPr>
                      <a:r>
                        <a:rPr lang="en-ZA" sz="1800" b="0" kern="1200" dirty="0" smtClean="0">
                          <a:solidFill>
                            <a:srgbClr val="FFFFCC"/>
                          </a:solidFill>
                          <a:effectLst/>
                        </a:rPr>
                        <a:t>(Over)/Under Expenditure </a:t>
                      </a:r>
                      <a:endParaRPr lang="en-ZA" sz="1800" b="0" dirty="0">
                        <a:solidFill>
                          <a:srgbClr val="FFFFCC"/>
                        </a:solidFill>
                        <a:latin typeface="+mn-lt"/>
                      </a:endParaRPr>
                    </a:p>
                  </a:txBody>
                  <a:tcPr marL="91439" marR="91439"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50000"/>
                      </a:schemeClr>
                    </a:solidFill>
                  </a:tcPr>
                </a:tc>
              </a:tr>
              <a:tr h="302903">
                <a:tc vMerge="1">
                  <a:txBody>
                    <a:bodyPr/>
                    <a:lstStyle/>
                    <a:p>
                      <a:pPr algn="ctr">
                        <a:lnSpc>
                          <a:spcPct val="100000"/>
                        </a:lnSpc>
                      </a:pPr>
                      <a:endParaRPr lang="en-ZA" sz="1700" dirty="0"/>
                    </a:p>
                  </a:txBody>
                  <a:tcPr anchor="ctr">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r">
                        <a:lnSpc>
                          <a:spcPct val="90000"/>
                        </a:lnSpc>
                        <a:spcAft>
                          <a:spcPts val="0"/>
                        </a:spcAft>
                        <a:tabLst>
                          <a:tab pos="2743200" algn="ctr"/>
                          <a:tab pos="5486400" algn="r"/>
                          <a:tab pos="457200" algn="l"/>
                        </a:tabLst>
                      </a:pPr>
                      <a:r>
                        <a:rPr lang="en-US" sz="1800" b="0" dirty="0">
                          <a:solidFill>
                            <a:srgbClr val="FFFFCC"/>
                          </a:solidFill>
                        </a:rPr>
                        <a:t>R’000</a:t>
                      </a:r>
                      <a:endParaRPr lang="en-ZA" sz="1800" b="0" dirty="0">
                        <a:solidFill>
                          <a:srgbClr val="FFFFCC"/>
                        </a:solidFill>
                        <a:latin typeface="+mn-lt"/>
                        <a:ea typeface="Times New Roman"/>
                      </a:endParaRPr>
                    </a:p>
                  </a:txBody>
                  <a:tcPr marL="68580" marR="6858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50000"/>
                      </a:schemeClr>
                    </a:solidFill>
                  </a:tcPr>
                </a:tc>
                <a:tc>
                  <a:txBody>
                    <a:bodyPr/>
                    <a:lstStyle/>
                    <a:p>
                      <a:pPr algn="r">
                        <a:lnSpc>
                          <a:spcPct val="90000"/>
                        </a:lnSpc>
                        <a:spcAft>
                          <a:spcPts val="0"/>
                        </a:spcAft>
                        <a:tabLst>
                          <a:tab pos="2743200" algn="ctr"/>
                          <a:tab pos="5486400" algn="r"/>
                          <a:tab pos="457200" algn="l"/>
                        </a:tabLst>
                      </a:pPr>
                      <a:r>
                        <a:rPr lang="en-US" sz="1800" b="0" dirty="0">
                          <a:solidFill>
                            <a:srgbClr val="FFFFCC"/>
                          </a:solidFill>
                        </a:rPr>
                        <a:t>R’000</a:t>
                      </a:r>
                      <a:endParaRPr lang="en-ZA" sz="1800" b="0" dirty="0">
                        <a:solidFill>
                          <a:srgbClr val="FFFFCC"/>
                        </a:solidFill>
                        <a:latin typeface="+mn-lt"/>
                        <a:ea typeface="Times New Roman"/>
                      </a:endParaRPr>
                    </a:p>
                  </a:txBody>
                  <a:tcPr marL="68580" marR="6858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50000"/>
                      </a:schemeClr>
                    </a:solidFill>
                  </a:tcPr>
                </a:tc>
                <a:tc>
                  <a:txBody>
                    <a:bodyPr/>
                    <a:lstStyle/>
                    <a:p>
                      <a:pPr marL="0" marR="0" lvl="0" indent="0" algn="r" defTabSz="914400" rtl="0" eaLnBrk="1" fontAlgn="auto" latinLnBrk="0" hangingPunct="1">
                        <a:lnSpc>
                          <a:spcPct val="90000"/>
                        </a:lnSpc>
                        <a:spcBef>
                          <a:spcPts val="0"/>
                        </a:spcBef>
                        <a:spcAft>
                          <a:spcPts val="0"/>
                        </a:spcAft>
                        <a:buClrTx/>
                        <a:buSzTx/>
                        <a:buFontTx/>
                        <a:buNone/>
                        <a:tabLst>
                          <a:tab pos="2743200" algn="ctr"/>
                          <a:tab pos="5486400" algn="r"/>
                          <a:tab pos="457200" algn="l"/>
                        </a:tabLst>
                        <a:defRPr/>
                      </a:pPr>
                      <a:r>
                        <a:rPr lang="en-US" sz="1800" b="0" dirty="0" smtClean="0">
                          <a:solidFill>
                            <a:srgbClr val="FFFFCC"/>
                          </a:solidFill>
                        </a:rPr>
                        <a:t>R’000</a:t>
                      </a:r>
                      <a:endParaRPr lang="en-ZA" sz="1800" b="0" dirty="0" smtClean="0">
                        <a:solidFill>
                          <a:srgbClr val="FFFFCC"/>
                        </a:solidFill>
                        <a:latin typeface="+mn-lt"/>
                        <a:ea typeface="Times New Roman"/>
                      </a:endParaRPr>
                    </a:p>
                  </a:txBody>
                  <a:tcPr marL="68580" marR="6858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50000"/>
                      </a:schemeClr>
                    </a:solidFill>
                  </a:tcPr>
                </a:tc>
              </a:tr>
              <a:tr h="415090">
                <a:tc>
                  <a:txBody>
                    <a:bodyPr/>
                    <a:lstStyle/>
                    <a:p>
                      <a:pPr>
                        <a:lnSpc>
                          <a:spcPct val="90000"/>
                        </a:lnSpc>
                      </a:pPr>
                      <a:r>
                        <a:rPr lang="en-ZA" sz="1800" dirty="0" smtClean="0">
                          <a:solidFill>
                            <a:schemeClr val="tx1"/>
                          </a:solidFill>
                        </a:rPr>
                        <a:t>Programme</a:t>
                      </a:r>
                      <a:r>
                        <a:rPr lang="en-ZA" sz="1800" baseline="0" dirty="0" smtClean="0">
                          <a:solidFill>
                            <a:schemeClr val="tx1"/>
                          </a:solidFill>
                        </a:rPr>
                        <a:t> 1: Administration</a:t>
                      </a:r>
                      <a:endParaRPr lang="en-ZA" sz="1800" b="0" dirty="0">
                        <a:solidFill>
                          <a:schemeClr val="tx1"/>
                        </a:solidFill>
                        <a:latin typeface="+mn-lt"/>
                      </a:endParaRPr>
                    </a:p>
                  </a:txBody>
                  <a:tcPr marL="91439" marR="91439"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90000"/>
                        </a:lnSpc>
                        <a:spcBef>
                          <a:spcPts val="0"/>
                        </a:spcBef>
                        <a:spcAft>
                          <a:spcPts val="0"/>
                        </a:spcAft>
                      </a:pPr>
                      <a:r>
                        <a:rPr lang="en-ZA" sz="1800" dirty="0">
                          <a:solidFill>
                            <a:schemeClr val="tx1"/>
                          </a:solidFill>
                          <a:effectLst/>
                        </a:rPr>
                        <a:t>108 167</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90000"/>
                        </a:lnSpc>
                        <a:spcBef>
                          <a:spcPts val="0"/>
                        </a:spcBef>
                        <a:spcAft>
                          <a:spcPts val="0"/>
                        </a:spcAft>
                      </a:pPr>
                      <a:r>
                        <a:rPr lang="en-ZA" sz="1800">
                          <a:solidFill>
                            <a:schemeClr val="tx1"/>
                          </a:solidFill>
                          <a:effectLst/>
                        </a:rPr>
                        <a:t>107 947</a:t>
                      </a:r>
                      <a:endParaRPr lang="en-US" sz="1800" b="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90000"/>
                        </a:lnSpc>
                        <a:spcBef>
                          <a:spcPts val="0"/>
                        </a:spcBef>
                        <a:spcAft>
                          <a:spcPts val="0"/>
                        </a:spcAft>
                      </a:pPr>
                      <a:r>
                        <a:rPr lang="en-ZA" sz="1800">
                          <a:solidFill>
                            <a:schemeClr val="tx1"/>
                          </a:solidFill>
                          <a:effectLst/>
                        </a:rPr>
                        <a:t>220</a:t>
                      </a:r>
                      <a:endParaRPr lang="en-US" sz="1800" b="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415090">
                <a:tc>
                  <a:txBody>
                    <a:bodyPr/>
                    <a:lstStyle/>
                    <a:p>
                      <a:pPr>
                        <a:lnSpc>
                          <a:spcPct val="90000"/>
                        </a:lnSpc>
                      </a:pPr>
                      <a:r>
                        <a:rPr lang="en-ZA" sz="1800" dirty="0" smtClean="0">
                          <a:solidFill>
                            <a:schemeClr val="tx1"/>
                          </a:solidFill>
                        </a:rPr>
                        <a:t>Programme 2:</a:t>
                      </a:r>
                      <a:r>
                        <a:rPr lang="en-ZA" sz="1800" baseline="0" dirty="0" smtClean="0">
                          <a:solidFill>
                            <a:schemeClr val="tx1"/>
                          </a:solidFill>
                        </a:rPr>
                        <a:t> LMP</a:t>
                      </a:r>
                      <a:endParaRPr lang="en-ZA" sz="1800" b="0" dirty="0">
                        <a:solidFill>
                          <a:schemeClr val="tx1"/>
                        </a:solidFill>
                        <a:latin typeface="+mn-lt"/>
                      </a:endParaRPr>
                    </a:p>
                  </a:txBody>
                  <a:tcPr marL="91439" marR="91439"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90000"/>
                        </a:lnSpc>
                        <a:spcBef>
                          <a:spcPts val="0"/>
                        </a:spcBef>
                        <a:spcAft>
                          <a:spcPts val="0"/>
                        </a:spcAft>
                      </a:pPr>
                      <a:r>
                        <a:rPr lang="en-ZA" sz="1800" dirty="0">
                          <a:solidFill>
                            <a:schemeClr val="tx1"/>
                          </a:solidFill>
                          <a:effectLst/>
                        </a:rPr>
                        <a:t>38 308</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90000"/>
                        </a:lnSpc>
                        <a:spcBef>
                          <a:spcPts val="0"/>
                        </a:spcBef>
                        <a:spcAft>
                          <a:spcPts val="0"/>
                        </a:spcAft>
                      </a:pPr>
                      <a:r>
                        <a:rPr lang="en-ZA" sz="1800" dirty="0">
                          <a:solidFill>
                            <a:schemeClr val="tx1"/>
                          </a:solidFill>
                          <a:effectLst/>
                        </a:rPr>
                        <a:t>38 164</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90000"/>
                        </a:lnSpc>
                        <a:spcBef>
                          <a:spcPts val="0"/>
                        </a:spcBef>
                        <a:spcAft>
                          <a:spcPts val="0"/>
                        </a:spcAft>
                      </a:pPr>
                      <a:r>
                        <a:rPr lang="en-ZA" sz="1800">
                          <a:solidFill>
                            <a:schemeClr val="tx1"/>
                          </a:solidFill>
                          <a:effectLst/>
                        </a:rPr>
                        <a:t>144</a:t>
                      </a:r>
                      <a:endParaRPr lang="en-US" sz="1800" b="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415090">
                <a:tc>
                  <a:txBody>
                    <a:bodyPr/>
                    <a:lstStyle/>
                    <a:p>
                      <a:pPr>
                        <a:lnSpc>
                          <a:spcPct val="90000"/>
                        </a:lnSpc>
                      </a:pPr>
                      <a:r>
                        <a:rPr lang="en-ZA" sz="1800" dirty="0" smtClean="0">
                          <a:solidFill>
                            <a:schemeClr val="tx1"/>
                          </a:solidFill>
                        </a:rPr>
                        <a:t>Programme 3:</a:t>
                      </a:r>
                      <a:r>
                        <a:rPr lang="en-ZA" sz="1800" baseline="0" dirty="0" smtClean="0">
                          <a:solidFill>
                            <a:schemeClr val="tx1"/>
                          </a:solidFill>
                        </a:rPr>
                        <a:t> M&amp;E</a:t>
                      </a:r>
                      <a:endParaRPr lang="en-ZA" sz="1800" b="0" dirty="0">
                        <a:solidFill>
                          <a:schemeClr val="tx1"/>
                        </a:solidFill>
                        <a:latin typeface="+mn-lt"/>
                      </a:endParaRPr>
                    </a:p>
                  </a:txBody>
                  <a:tcPr marL="91439" marR="91439"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90000"/>
                        </a:lnSpc>
                        <a:spcBef>
                          <a:spcPts val="0"/>
                        </a:spcBef>
                        <a:spcAft>
                          <a:spcPts val="0"/>
                        </a:spcAft>
                      </a:pPr>
                      <a:r>
                        <a:rPr lang="en-ZA" sz="1800" dirty="0">
                          <a:solidFill>
                            <a:schemeClr val="tx1"/>
                          </a:solidFill>
                          <a:effectLst/>
                        </a:rPr>
                        <a:t>36 184</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90000"/>
                        </a:lnSpc>
                        <a:spcBef>
                          <a:spcPts val="0"/>
                        </a:spcBef>
                        <a:spcAft>
                          <a:spcPts val="0"/>
                        </a:spcAft>
                      </a:pPr>
                      <a:r>
                        <a:rPr lang="en-ZA" sz="1800" dirty="0">
                          <a:solidFill>
                            <a:schemeClr val="tx1"/>
                          </a:solidFill>
                          <a:effectLst/>
                        </a:rPr>
                        <a:t>36 155</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90000"/>
                        </a:lnSpc>
                        <a:spcBef>
                          <a:spcPts val="0"/>
                        </a:spcBef>
                        <a:spcAft>
                          <a:spcPts val="0"/>
                        </a:spcAft>
                      </a:pPr>
                      <a:r>
                        <a:rPr lang="en-ZA" sz="1800">
                          <a:solidFill>
                            <a:schemeClr val="tx1"/>
                          </a:solidFill>
                          <a:effectLst/>
                        </a:rPr>
                        <a:t>29</a:t>
                      </a:r>
                      <a:endParaRPr lang="en-US" sz="1800" b="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415090">
                <a:tc>
                  <a:txBody>
                    <a:bodyPr/>
                    <a:lstStyle/>
                    <a:p>
                      <a:pPr>
                        <a:lnSpc>
                          <a:spcPct val="90000"/>
                        </a:lnSpc>
                      </a:pPr>
                      <a:r>
                        <a:rPr lang="en-ZA" sz="1800" dirty="0" smtClean="0">
                          <a:solidFill>
                            <a:schemeClr val="tx1"/>
                          </a:solidFill>
                        </a:rPr>
                        <a:t>Programme 4: IAC</a:t>
                      </a:r>
                      <a:endParaRPr lang="en-ZA" sz="1800" b="0" dirty="0">
                        <a:solidFill>
                          <a:schemeClr val="tx1"/>
                        </a:solidFill>
                        <a:latin typeface="+mn-lt"/>
                      </a:endParaRPr>
                    </a:p>
                  </a:txBody>
                  <a:tcPr marL="91439" marR="91439"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90000"/>
                        </a:lnSpc>
                        <a:spcBef>
                          <a:spcPts val="0"/>
                        </a:spcBef>
                        <a:spcAft>
                          <a:spcPts val="0"/>
                        </a:spcAft>
                      </a:pPr>
                      <a:r>
                        <a:rPr lang="en-ZA" sz="1800" dirty="0">
                          <a:solidFill>
                            <a:schemeClr val="tx1"/>
                          </a:solidFill>
                          <a:effectLst/>
                        </a:rPr>
                        <a:t>47 093</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90000"/>
                        </a:lnSpc>
                        <a:spcBef>
                          <a:spcPts val="0"/>
                        </a:spcBef>
                        <a:spcAft>
                          <a:spcPts val="0"/>
                        </a:spcAft>
                      </a:pPr>
                      <a:r>
                        <a:rPr lang="en-ZA" sz="1800" dirty="0">
                          <a:solidFill>
                            <a:schemeClr val="tx1"/>
                          </a:solidFill>
                          <a:effectLst/>
                        </a:rPr>
                        <a:t>47 053</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90000"/>
                        </a:lnSpc>
                        <a:spcBef>
                          <a:spcPts val="0"/>
                        </a:spcBef>
                        <a:spcAft>
                          <a:spcPts val="0"/>
                        </a:spcAft>
                      </a:pPr>
                      <a:r>
                        <a:rPr lang="en-ZA" sz="1800" dirty="0">
                          <a:solidFill>
                            <a:schemeClr val="tx1"/>
                          </a:solidFill>
                          <a:effectLst/>
                        </a:rPr>
                        <a:t>40</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415090">
                <a:tc>
                  <a:txBody>
                    <a:bodyPr/>
                    <a:lstStyle/>
                    <a:p>
                      <a:pPr>
                        <a:lnSpc>
                          <a:spcPct val="90000"/>
                        </a:lnSpc>
                      </a:pPr>
                      <a:r>
                        <a:rPr lang="en-ZA" sz="1800" dirty="0" smtClean="0">
                          <a:solidFill>
                            <a:schemeClr val="tx1"/>
                          </a:solidFill>
                        </a:rPr>
                        <a:t>Total</a:t>
                      </a:r>
                      <a:endParaRPr lang="en-ZA" sz="1800" b="0" dirty="0">
                        <a:solidFill>
                          <a:schemeClr val="tx1"/>
                        </a:solidFill>
                        <a:latin typeface="+mn-lt"/>
                      </a:endParaRPr>
                    </a:p>
                  </a:txBody>
                  <a:tcPr marL="91439" marR="91439"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90000"/>
                        </a:lnSpc>
                        <a:spcBef>
                          <a:spcPts val="0"/>
                        </a:spcBef>
                        <a:spcAft>
                          <a:spcPts val="0"/>
                        </a:spcAft>
                      </a:pPr>
                      <a:r>
                        <a:rPr lang="en-ZA" sz="1800" dirty="0" smtClean="0">
                          <a:solidFill>
                            <a:schemeClr val="tx1"/>
                          </a:solidFill>
                          <a:effectLst/>
                        </a:rPr>
                        <a:t>229752</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90000"/>
                        </a:lnSpc>
                        <a:spcBef>
                          <a:spcPts val="0"/>
                        </a:spcBef>
                        <a:spcAft>
                          <a:spcPts val="0"/>
                        </a:spcAft>
                      </a:pPr>
                      <a:r>
                        <a:rPr lang="en-ZA" sz="1800" dirty="0">
                          <a:solidFill>
                            <a:schemeClr val="tx1"/>
                          </a:solidFill>
                          <a:effectLst/>
                        </a:rPr>
                        <a:t>229 320</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90000"/>
                        </a:lnSpc>
                        <a:spcBef>
                          <a:spcPts val="0"/>
                        </a:spcBef>
                        <a:spcAft>
                          <a:spcPts val="0"/>
                        </a:spcAft>
                      </a:pPr>
                      <a:r>
                        <a:rPr lang="en-ZA" sz="1800" dirty="0">
                          <a:solidFill>
                            <a:schemeClr val="tx1"/>
                          </a:solidFill>
                          <a:effectLst/>
                        </a:rPr>
                        <a:t>432</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bl>
          </a:graphicData>
        </a:graphic>
      </p:graphicFrame>
      <p:sp>
        <p:nvSpPr>
          <p:cNvPr id="2" name="Rectangle 1"/>
          <p:cNvSpPr/>
          <p:nvPr/>
        </p:nvSpPr>
        <p:spPr>
          <a:xfrm>
            <a:off x="467544" y="1598760"/>
            <a:ext cx="8064896" cy="1532727"/>
          </a:xfrm>
          <a:prstGeom prst="rect">
            <a:avLst/>
          </a:prstGeom>
        </p:spPr>
        <p:txBody>
          <a:bodyPr wrap="square">
            <a:spAutoFit/>
          </a:bodyPr>
          <a:lstStyle/>
          <a:p>
            <a:pPr marL="285750" indent="-285750" algn="just" eaLnBrk="0" hangingPunct="0">
              <a:lnSpc>
                <a:spcPct val="130000"/>
              </a:lnSpc>
              <a:spcBef>
                <a:spcPts val="0"/>
              </a:spcBef>
              <a:spcAft>
                <a:spcPts val="0"/>
              </a:spcAft>
              <a:buFont typeface="Arial" panose="020B0604020202020204" pitchFamily="34" charset="0"/>
              <a:buChar char="•"/>
            </a:pPr>
            <a:r>
              <a:rPr lang="en-US" sz="1800" b="0" dirty="0">
                <a:latin typeface="Arial" panose="020B0604020202020204" pitchFamily="34" charset="0"/>
                <a:ea typeface="Times New Roman" panose="02020603050405020304" pitchFamily="18" charset="0"/>
              </a:rPr>
              <a:t>The PSC spent 99.81% of its budget </a:t>
            </a:r>
            <a:r>
              <a:rPr lang="en-US" sz="1800" b="0" dirty="0" smtClean="0">
                <a:latin typeface="Arial" panose="020B0604020202020204" pitchFamily="34" charset="0"/>
                <a:ea typeface="Times New Roman" panose="02020603050405020304" pitchFamily="18" charset="0"/>
              </a:rPr>
              <a:t>allocation and achieved 88.7% of its predetermined objectives</a:t>
            </a:r>
          </a:p>
          <a:p>
            <a:pPr marL="285750" indent="-285750" algn="just" eaLnBrk="0" hangingPunct="0">
              <a:lnSpc>
                <a:spcPct val="130000"/>
              </a:lnSpc>
              <a:spcBef>
                <a:spcPts val="0"/>
              </a:spcBef>
              <a:spcAft>
                <a:spcPts val="0"/>
              </a:spcAft>
              <a:buFont typeface="Arial" panose="020B0604020202020204" pitchFamily="34" charset="0"/>
              <a:buChar char="•"/>
            </a:pPr>
            <a:r>
              <a:rPr lang="en-US" sz="1800" b="0" dirty="0">
                <a:latin typeface="Arial" panose="020B0604020202020204" pitchFamily="34" charset="0"/>
                <a:ea typeface="Times New Roman" panose="02020603050405020304" pitchFamily="18" charset="0"/>
              </a:rPr>
              <a:t>Through its stringent financial management process, the PSC again received an unqualified audit for the </a:t>
            </a:r>
            <a:r>
              <a:rPr lang="en-US" sz="1800" b="0" dirty="0" smtClean="0">
                <a:latin typeface="Arial" panose="020B0604020202020204" pitchFamily="34" charset="0"/>
                <a:ea typeface="Times New Roman" panose="02020603050405020304" pitchFamily="18" charset="0"/>
              </a:rPr>
              <a:t>2015/16 </a:t>
            </a:r>
            <a:r>
              <a:rPr lang="en-US" sz="1800" b="0" dirty="0">
                <a:latin typeface="Arial" panose="020B0604020202020204" pitchFamily="34" charset="0"/>
                <a:ea typeface="Times New Roman" panose="02020603050405020304" pitchFamily="18" charset="0"/>
              </a:rPr>
              <a:t>financial year</a:t>
            </a:r>
            <a:endParaRPr lang="en-ZA" sz="1800" b="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xmlns="" val="2181756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25877" y="1447793"/>
            <a:ext cx="3916045" cy="3361036"/>
          </a:xfrm>
          <a:prstGeom prst="rect">
            <a:avLst/>
          </a:prstGeom>
          <a:solidFill>
            <a:srgbClr val="FFFFCC"/>
          </a:solidFill>
        </p:spPr>
        <p:txBody>
          <a:bodyPr wrap="square">
            <a:noAutofit/>
          </a:bodyPr>
          <a:lstStyle/>
          <a:p>
            <a:pPr marL="285750" indent="-285750" algn="just" eaLnBrk="0" hangingPunct="0">
              <a:lnSpc>
                <a:spcPct val="110000"/>
              </a:lnSpc>
              <a:spcBef>
                <a:spcPts val="0"/>
              </a:spcBef>
              <a:spcAft>
                <a:spcPts val="0"/>
              </a:spcAft>
              <a:buFont typeface="Arial" panose="020B0604020202020204" pitchFamily="34" charset="0"/>
              <a:buChar char="•"/>
            </a:pPr>
            <a:r>
              <a:rPr lang="en-US" sz="1800" b="0" dirty="0" smtClean="0">
                <a:latin typeface="Arial" panose="020B0604020202020204" pitchFamily="34" charset="0"/>
                <a:ea typeface="Times New Roman" panose="02020603050405020304" pitchFamily="18" charset="0"/>
              </a:rPr>
              <a:t>Share of budget per economic classification</a:t>
            </a:r>
            <a:endParaRPr lang="en-ZA" sz="1800" b="0" dirty="0">
              <a:latin typeface="Arial" panose="020B0604020202020204" pitchFamily="34" charset="0"/>
              <a:ea typeface="Times New Roman" panose="02020603050405020304" pitchFamily="18" charset="0"/>
            </a:endParaRPr>
          </a:p>
        </p:txBody>
      </p:sp>
      <p:sp>
        <p:nvSpPr>
          <p:cNvPr id="7171" name="Rectangle 4"/>
          <p:cNvSpPr>
            <a:spLocks noChangeArrowheads="1"/>
          </p:cNvSpPr>
          <p:nvPr/>
        </p:nvSpPr>
        <p:spPr bwMode="auto">
          <a:xfrm>
            <a:off x="6804025" y="6237288"/>
            <a:ext cx="2339975"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6DD372E8-77CB-47B2-AF7D-65B8D623BA21}" type="slidenum">
              <a:rPr lang="en-US" sz="1400" b="0"/>
              <a:pPr algn="r" eaLnBrk="0" hangingPunct="0"/>
              <a:t>11</a:t>
            </a:fld>
            <a:endParaRPr lang="en-US" sz="1400" b="0" dirty="0"/>
          </a:p>
        </p:txBody>
      </p:sp>
      <p:sp>
        <p:nvSpPr>
          <p:cNvPr id="11" name="Rectangle 10"/>
          <p:cNvSpPr/>
          <p:nvPr/>
        </p:nvSpPr>
        <p:spPr bwMode="auto">
          <a:xfrm>
            <a:off x="467544" y="637209"/>
            <a:ext cx="8143875" cy="78581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nchorCtr="0"/>
          <a:lstStyle/>
          <a:p>
            <a:pPr marL="182563" lvl="2">
              <a:tabLst>
                <a:tab pos="182563" algn="l"/>
              </a:tabLst>
              <a:defRPr/>
            </a:pPr>
            <a:r>
              <a:rPr lang="en-US" dirty="0">
                <a:solidFill>
                  <a:srgbClr val="993300"/>
                </a:solidFill>
                <a:latin typeface="Berlin Sans FB Demi" panose="020E0802020502020306" pitchFamily="34" charset="0"/>
                <a:cs typeface="Aharoni" pitchFamily="2" charset="-79"/>
              </a:rPr>
              <a:t>PROGRAMME 1</a:t>
            </a:r>
            <a:r>
              <a:rPr lang="en-US" dirty="0" smtClean="0">
                <a:solidFill>
                  <a:srgbClr val="993300"/>
                </a:solidFill>
                <a:latin typeface="Berlin Sans FB Demi" panose="020E0802020502020306" pitchFamily="34" charset="0"/>
                <a:cs typeface="Aharoni" pitchFamily="2" charset="-79"/>
              </a:rPr>
              <a:t>: </a:t>
            </a:r>
            <a:r>
              <a:rPr lang="en-US" dirty="0">
                <a:solidFill>
                  <a:srgbClr val="993300"/>
                </a:solidFill>
                <a:latin typeface="Berlin Sans FB Demi" panose="020E0802020502020306" pitchFamily="34" charset="0"/>
                <a:cs typeface="Aharoni" pitchFamily="2" charset="-79"/>
              </a:rPr>
              <a:t>ADMINISTRATION </a:t>
            </a:r>
            <a:r>
              <a:rPr lang="en-US" dirty="0" smtClean="0">
                <a:solidFill>
                  <a:srgbClr val="993300"/>
                </a:solidFill>
                <a:latin typeface="Berlin Sans FB Demi" panose="020E0802020502020306" pitchFamily="34" charset="0"/>
                <a:cs typeface="Aharoni" pitchFamily="2" charset="-79"/>
              </a:rPr>
              <a:t>(2)</a:t>
            </a:r>
          </a:p>
          <a:p>
            <a:pPr marL="182563" lvl="2">
              <a:tabLst>
                <a:tab pos="182563" algn="l"/>
              </a:tabLst>
              <a:defRPr/>
            </a:pPr>
            <a:r>
              <a:rPr lang="en-US" sz="2000" dirty="0" smtClean="0">
                <a:solidFill>
                  <a:schemeClr val="accent5">
                    <a:lumMod val="50000"/>
                  </a:schemeClr>
                </a:solidFill>
                <a:latin typeface="Berlin Sans FB Demi" panose="020E0802020502020306" pitchFamily="34" charset="0"/>
                <a:cs typeface="Aharoni" pitchFamily="2" charset="-79"/>
              </a:rPr>
              <a:t>FINANCIAL MANAGEMENT</a:t>
            </a:r>
            <a:endParaRPr lang="en-ZA" sz="2000" dirty="0">
              <a:solidFill>
                <a:schemeClr val="accent5">
                  <a:lumMod val="50000"/>
                </a:schemeClr>
              </a:solidFill>
              <a:latin typeface="Berlin Sans FB Demi" panose="020E0802020502020306" pitchFamily="34" charset="0"/>
              <a:cs typeface="Aharoni" pitchFamily="2" charset="-79"/>
            </a:endParaRPr>
          </a:p>
        </p:txBody>
      </p:sp>
      <p:grpSp>
        <p:nvGrpSpPr>
          <p:cNvPr id="3" name="Group 2"/>
          <p:cNvGrpSpPr/>
          <p:nvPr/>
        </p:nvGrpSpPr>
        <p:grpSpPr>
          <a:xfrm>
            <a:off x="4341922" y="1447793"/>
            <a:ext cx="4608512" cy="4752338"/>
            <a:chOff x="341530" y="1484950"/>
            <a:chExt cx="4608512" cy="4752338"/>
          </a:xfrm>
        </p:grpSpPr>
        <p:sp>
          <p:nvSpPr>
            <p:cNvPr id="2" name="Rectangle 1"/>
            <p:cNvSpPr/>
            <p:nvPr/>
          </p:nvSpPr>
          <p:spPr>
            <a:xfrm>
              <a:off x="539089" y="1484950"/>
              <a:ext cx="4189238" cy="4752338"/>
            </a:xfrm>
            <a:prstGeom prst="rect">
              <a:avLst/>
            </a:prstGeom>
            <a:solidFill>
              <a:srgbClr val="FFFFCC"/>
            </a:solidFill>
          </p:spPr>
          <p:txBody>
            <a:bodyPr wrap="square">
              <a:noAutofit/>
            </a:bodyPr>
            <a:lstStyle/>
            <a:p>
              <a:pPr marL="285750" indent="-285750" algn="just" eaLnBrk="0" hangingPunct="0">
                <a:lnSpc>
                  <a:spcPct val="110000"/>
                </a:lnSpc>
                <a:spcBef>
                  <a:spcPts val="0"/>
                </a:spcBef>
                <a:spcAft>
                  <a:spcPts val="0"/>
                </a:spcAft>
                <a:buFont typeface="Arial" panose="020B0604020202020204" pitchFamily="34" charset="0"/>
                <a:buChar char="•"/>
              </a:pPr>
              <a:r>
                <a:rPr lang="en-US" sz="1800" b="0" dirty="0" smtClean="0">
                  <a:latin typeface="Arial" panose="020B0604020202020204" pitchFamily="34" charset="0"/>
                  <a:ea typeface="Times New Roman" panose="02020603050405020304" pitchFamily="18" charset="0"/>
                </a:rPr>
                <a:t>Share of budget per budget </a:t>
              </a:r>
              <a:r>
                <a:rPr lang="en-US" sz="1800" b="0" dirty="0" err="1" smtClean="0">
                  <a:latin typeface="Arial" panose="020B0604020202020204" pitchFamily="34" charset="0"/>
                  <a:ea typeface="Times New Roman" panose="02020603050405020304" pitchFamily="18" charset="0"/>
                </a:rPr>
                <a:t>programme</a:t>
              </a:r>
              <a:endParaRPr lang="en-ZA" sz="1800" b="0" dirty="0">
                <a:latin typeface="Arial" panose="020B0604020202020204" pitchFamily="34" charset="0"/>
                <a:ea typeface="Times New Roman" panose="02020603050405020304" pitchFamily="18" charset="0"/>
              </a:endParaRPr>
            </a:p>
          </p:txBody>
        </p:sp>
        <p:graphicFrame>
          <p:nvGraphicFramePr>
            <p:cNvPr id="7" name="Chart 6"/>
            <p:cNvGraphicFramePr>
              <a:graphicFrameLocks/>
            </p:cNvGraphicFramePr>
            <p:nvPr>
              <p:extLst>
                <p:ext uri="{D42A27DB-BD31-4B8C-83A1-F6EECF244321}">
                  <p14:modId xmlns:p14="http://schemas.microsoft.com/office/powerpoint/2010/main" xmlns="" val="1662700679"/>
                </p:ext>
              </p:extLst>
            </p:nvPr>
          </p:nvGraphicFramePr>
          <p:xfrm>
            <a:off x="341530" y="1803926"/>
            <a:ext cx="4608512" cy="4416060"/>
          </p:xfrm>
          <a:graphic>
            <a:graphicData uri="http://schemas.openxmlformats.org/drawingml/2006/chart">
              <c:chart xmlns:c="http://schemas.openxmlformats.org/drawingml/2006/chart" xmlns:r="http://schemas.openxmlformats.org/officeDocument/2006/relationships" r:id="rId3"/>
            </a:graphicData>
          </a:graphic>
        </p:graphicFrame>
      </p:grpSp>
      <p:graphicFrame>
        <p:nvGraphicFramePr>
          <p:cNvPr id="8" name="Chart 7"/>
          <p:cNvGraphicFramePr>
            <a:graphicFrameLocks/>
          </p:cNvGraphicFramePr>
          <p:nvPr>
            <p:extLst>
              <p:ext uri="{D42A27DB-BD31-4B8C-83A1-F6EECF244321}">
                <p14:modId xmlns:p14="http://schemas.microsoft.com/office/powerpoint/2010/main" xmlns="" val="1026206930"/>
              </p:ext>
            </p:extLst>
          </p:nvPr>
        </p:nvGraphicFramePr>
        <p:xfrm>
          <a:off x="867073" y="1268761"/>
          <a:ext cx="3672408" cy="3883816"/>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ular Callout 4"/>
          <p:cNvSpPr/>
          <p:nvPr/>
        </p:nvSpPr>
        <p:spPr bwMode="auto">
          <a:xfrm>
            <a:off x="458439" y="4941168"/>
            <a:ext cx="3883483" cy="1258964"/>
          </a:xfrm>
          <a:prstGeom prst="wedgeRectCallout">
            <a:avLst>
              <a:gd name="adj1" fmla="val 69987"/>
              <a:gd name="adj2" fmla="val -59569"/>
            </a:avLst>
          </a:prstGeom>
          <a:solidFill>
            <a:schemeClr val="accent1"/>
          </a:solidFill>
          <a:ln w="38100" cap="flat" cmpd="sng" algn="ctr">
            <a:solidFill>
              <a:srgbClr val="0066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90000"/>
              </a:lnSpc>
            </a:pPr>
            <a:r>
              <a:rPr lang="en-GB" sz="1800" b="0" dirty="0" smtClean="0">
                <a:ea typeface="Calibri" panose="020F0502020204030204" pitchFamily="34" charset="0"/>
                <a:cs typeface="Times New Roman" panose="02020603050405020304" pitchFamily="18" charset="0"/>
              </a:rPr>
              <a:t>Functions </a:t>
            </a:r>
            <a:r>
              <a:rPr lang="en-GB" sz="1800" b="0" dirty="0">
                <a:ea typeface="Calibri" panose="020F0502020204030204" pitchFamily="34" charset="0"/>
                <a:cs typeface="Times New Roman" panose="02020603050405020304" pitchFamily="18" charset="0"/>
              </a:rPr>
              <a:t>are </a:t>
            </a:r>
            <a:r>
              <a:rPr lang="en-GB" sz="1800" b="0" dirty="0" smtClean="0">
                <a:ea typeface="Calibri" panose="020F0502020204030204" pitchFamily="34" charset="0"/>
                <a:cs typeface="Times New Roman" panose="02020603050405020304" pitchFamily="18" charset="0"/>
              </a:rPr>
              <a:t>centralised in Programme 1 (includes </a:t>
            </a:r>
            <a:r>
              <a:rPr lang="en-GB" sz="1800" b="0" dirty="0">
                <a:ea typeface="Calibri" panose="020F0502020204030204" pitchFamily="34" charset="0"/>
                <a:cs typeface="Times New Roman" panose="02020603050405020304" pitchFamily="18" charset="0"/>
              </a:rPr>
              <a:t>rentals for national and provinces, SITA costs, communication costs, training and bursaries </a:t>
            </a:r>
            <a:r>
              <a:rPr lang="en-GB" sz="1800" b="0" dirty="0" smtClean="0">
                <a:ea typeface="Calibri" panose="020F0502020204030204" pitchFamily="34" charset="0"/>
                <a:cs typeface="Times New Roman" panose="02020603050405020304" pitchFamily="18" charset="0"/>
              </a:rPr>
              <a:t>)</a:t>
            </a:r>
            <a:endParaRPr lang="en-US" sz="1800" b="0" dirty="0">
              <a:ea typeface="Calibri" panose="020F0502020204030204" pitchFamily="34" charset="0"/>
              <a:cs typeface="Times New Roman" panose="02020603050405020304" pitchFamily="18" charset="0"/>
            </a:endParaRPr>
          </a:p>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cs typeface="Arial" charset="0"/>
            </a:endParaRPr>
          </a:p>
        </p:txBody>
      </p:sp>
    </p:spTree>
    <p:extLst>
      <p:ext uri="{BB962C8B-B14F-4D97-AF65-F5344CB8AC3E}">
        <p14:creationId xmlns:p14="http://schemas.microsoft.com/office/powerpoint/2010/main" xmlns="" val="1257312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AE3B3125-D99F-447C-8191-39316206DA46}" type="slidenum">
              <a:rPr lang="en-US" sz="1400" b="0"/>
              <a:pPr algn="r" eaLnBrk="0" hangingPunct="0"/>
              <a:t>12</a:t>
            </a:fld>
            <a:endParaRPr lang="en-US" sz="1400" b="0" dirty="0"/>
          </a:p>
        </p:txBody>
      </p:sp>
      <p:sp>
        <p:nvSpPr>
          <p:cNvPr id="6" name="Rectangle 2"/>
          <p:cNvSpPr txBox="1">
            <a:spLocks noChangeArrowheads="1"/>
          </p:cNvSpPr>
          <p:nvPr/>
        </p:nvSpPr>
        <p:spPr>
          <a:xfrm>
            <a:off x="377602" y="692696"/>
            <a:ext cx="8229600" cy="50363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182563" lvl="2">
              <a:tabLst>
                <a:tab pos="182563" algn="l"/>
              </a:tabLst>
              <a:defRPr/>
            </a:pPr>
            <a:r>
              <a:rPr lang="en-US" sz="3200" dirty="0" smtClean="0">
                <a:solidFill>
                  <a:srgbClr val="993300"/>
                </a:solidFill>
                <a:latin typeface="Berlin Sans FB Demi" pitchFamily="34" charset="0"/>
                <a:cs typeface="Aharoni" pitchFamily="2" charset="-79"/>
              </a:rPr>
              <a:t> </a:t>
            </a:r>
            <a:r>
              <a:rPr lang="en-US" sz="3200" dirty="0">
                <a:solidFill>
                  <a:srgbClr val="993300"/>
                </a:solidFill>
                <a:latin typeface="Berlin Sans FB Demi" panose="020E0802020502020306" pitchFamily="34" charset="0"/>
                <a:cs typeface="Aharoni" pitchFamily="2" charset="-79"/>
              </a:rPr>
              <a:t>PROGRAMME 1: ADMINISTRATION </a:t>
            </a:r>
            <a:r>
              <a:rPr lang="en-US" sz="3200" dirty="0" smtClean="0">
                <a:solidFill>
                  <a:srgbClr val="993300"/>
                </a:solidFill>
                <a:latin typeface="Berlin Sans FB Demi" panose="020E0802020502020306" pitchFamily="34" charset="0"/>
                <a:cs typeface="Aharoni" pitchFamily="2" charset="-79"/>
              </a:rPr>
              <a:t>(3)</a:t>
            </a:r>
            <a:endParaRPr lang="en-US" sz="3200" dirty="0">
              <a:solidFill>
                <a:srgbClr val="993300"/>
              </a:solidFill>
              <a:latin typeface="Berlin Sans FB Demi" panose="020E0802020502020306" pitchFamily="34" charset="0"/>
              <a:cs typeface="Aharoni" pitchFamily="2" charset="-79"/>
            </a:endParaRPr>
          </a:p>
          <a:p>
            <a:pPr marL="182563" lvl="2">
              <a:tabLst>
                <a:tab pos="182563" algn="l"/>
              </a:tabLst>
              <a:defRPr/>
            </a:pPr>
            <a:r>
              <a:rPr lang="en-US" sz="2000" dirty="0">
                <a:solidFill>
                  <a:schemeClr val="accent5">
                    <a:lumMod val="50000"/>
                  </a:schemeClr>
                </a:solidFill>
                <a:latin typeface="Berlin Sans FB Demi" panose="020E0802020502020306" pitchFamily="34" charset="0"/>
                <a:cs typeface="Aharoni" pitchFamily="2" charset="-79"/>
              </a:rPr>
              <a:t>FINANCIAL MANAGEMENT</a:t>
            </a:r>
            <a:endParaRPr lang="en-ZA" sz="2000" dirty="0">
              <a:solidFill>
                <a:schemeClr val="accent5">
                  <a:lumMod val="50000"/>
                </a:schemeClr>
              </a:solidFill>
              <a:latin typeface="Berlin Sans FB Demi" panose="020E0802020502020306" pitchFamily="34" charset="0"/>
              <a:cs typeface="Aharoni" pitchFamily="2" charset="-79"/>
            </a:endParaRPr>
          </a:p>
        </p:txBody>
      </p:sp>
      <p:graphicFrame>
        <p:nvGraphicFramePr>
          <p:cNvPr id="4" name="Table 3"/>
          <p:cNvGraphicFramePr>
            <a:graphicFrameLocks noGrp="1"/>
          </p:cNvGraphicFramePr>
          <p:nvPr>
            <p:extLst>
              <p:ext uri="{D42A27DB-BD31-4B8C-83A1-F6EECF244321}">
                <p14:modId xmlns:p14="http://schemas.microsoft.com/office/powerpoint/2010/main" xmlns="" val="3271270218"/>
              </p:ext>
            </p:extLst>
          </p:nvPr>
        </p:nvGraphicFramePr>
        <p:xfrm>
          <a:off x="443854" y="2852936"/>
          <a:ext cx="8097096" cy="2113058"/>
        </p:xfrm>
        <a:graphic>
          <a:graphicData uri="http://schemas.openxmlformats.org/drawingml/2006/table">
            <a:tbl>
              <a:tblPr firstRow="1" bandRow="1">
                <a:tableStyleId>{5C22544A-7EE6-4342-B048-85BDC9FD1C3A}</a:tableStyleId>
              </a:tblPr>
              <a:tblGrid>
                <a:gridCol w="922783"/>
                <a:gridCol w="1208716"/>
                <a:gridCol w="1416667"/>
                <a:gridCol w="1208716"/>
                <a:gridCol w="1130734"/>
                <a:gridCol w="1117737"/>
                <a:gridCol w="1091743"/>
              </a:tblGrid>
              <a:tr h="650018">
                <a:tc>
                  <a:txBody>
                    <a:bodyPr/>
                    <a:lstStyle/>
                    <a:p>
                      <a:pPr marL="0" marR="0">
                        <a:spcBef>
                          <a:spcPts val="0"/>
                        </a:spcBef>
                        <a:spcAft>
                          <a:spcPts val="0"/>
                        </a:spcAft>
                      </a:pPr>
                      <a:r>
                        <a:rPr lang="en-US" sz="1800" b="0" dirty="0">
                          <a:effectLst/>
                          <a:latin typeface="+mj-lt"/>
                        </a:rPr>
                        <a:t>MTEF</a:t>
                      </a:r>
                    </a:p>
                    <a:p>
                      <a:pPr marL="0" marR="0">
                        <a:spcBef>
                          <a:spcPts val="0"/>
                        </a:spcBef>
                        <a:spcAft>
                          <a:spcPts val="0"/>
                        </a:spcAft>
                      </a:pPr>
                      <a:r>
                        <a:rPr lang="en-US" sz="1800" b="0" dirty="0">
                          <a:effectLst/>
                          <a:latin typeface="+mj-lt"/>
                        </a:rPr>
                        <a:t>R’000</a:t>
                      </a:r>
                      <a:endParaRPr lang="en-US" sz="1800" b="0" dirty="0">
                        <a:effectLst/>
                        <a:latin typeface="+mj-lt"/>
                        <a:ea typeface="Calibri" panose="020F0502020204030204" pitchFamily="34" charset="0"/>
                        <a:cs typeface="Times New Roman" panose="02020603050405020304" pitchFamily="18"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a:spcBef>
                          <a:spcPts val="0"/>
                        </a:spcBef>
                        <a:spcAft>
                          <a:spcPts val="0"/>
                        </a:spcAft>
                      </a:pPr>
                      <a:r>
                        <a:rPr lang="en-US" sz="1800" b="0" dirty="0">
                          <a:effectLst/>
                          <a:latin typeface="+mj-lt"/>
                        </a:rPr>
                        <a:t>2013/14</a:t>
                      </a:r>
                      <a:endParaRPr lang="en-US" sz="1800" b="0" dirty="0">
                        <a:effectLst/>
                        <a:latin typeface="+mj-lt"/>
                        <a:ea typeface="Calibri" panose="020F0502020204030204" pitchFamily="34" charset="0"/>
                        <a:cs typeface="Times New Roman" panose="02020603050405020304" pitchFamily="18"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a:spcBef>
                          <a:spcPts val="0"/>
                        </a:spcBef>
                        <a:spcAft>
                          <a:spcPts val="0"/>
                        </a:spcAft>
                      </a:pPr>
                      <a:r>
                        <a:rPr lang="en-US" sz="1800" b="0" dirty="0">
                          <a:effectLst/>
                          <a:latin typeface="+mj-lt"/>
                        </a:rPr>
                        <a:t>2014/15</a:t>
                      </a:r>
                      <a:endParaRPr lang="en-US" sz="1800" b="0" dirty="0">
                        <a:effectLst/>
                        <a:latin typeface="+mj-lt"/>
                        <a:ea typeface="Calibri" panose="020F0502020204030204" pitchFamily="34" charset="0"/>
                        <a:cs typeface="Times New Roman" panose="02020603050405020304" pitchFamily="18"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a:spcBef>
                          <a:spcPts val="0"/>
                        </a:spcBef>
                        <a:spcAft>
                          <a:spcPts val="0"/>
                        </a:spcAft>
                      </a:pPr>
                      <a:r>
                        <a:rPr lang="en-US" sz="1800" b="0" dirty="0">
                          <a:effectLst/>
                          <a:latin typeface="+mj-lt"/>
                        </a:rPr>
                        <a:t>2015/16</a:t>
                      </a:r>
                      <a:endParaRPr lang="en-US" sz="1800" b="0" dirty="0">
                        <a:effectLst/>
                        <a:latin typeface="+mj-lt"/>
                        <a:ea typeface="Calibri" panose="020F0502020204030204" pitchFamily="34" charset="0"/>
                        <a:cs typeface="Times New Roman" panose="02020603050405020304" pitchFamily="18"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a:spcBef>
                          <a:spcPts val="0"/>
                        </a:spcBef>
                        <a:spcAft>
                          <a:spcPts val="0"/>
                        </a:spcAft>
                      </a:pPr>
                      <a:r>
                        <a:rPr lang="en-US" sz="1800" b="0" dirty="0">
                          <a:effectLst/>
                          <a:latin typeface="+mj-lt"/>
                        </a:rPr>
                        <a:t>2016/17</a:t>
                      </a:r>
                      <a:endParaRPr lang="en-US" sz="1800" b="0" dirty="0">
                        <a:effectLst/>
                        <a:latin typeface="+mj-lt"/>
                        <a:ea typeface="Calibri" panose="020F0502020204030204" pitchFamily="34" charset="0"/>
                        <a:cs typeface="Times New Roman" panose="02020603050405020304" pitchFamily="18"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a:spcBef>
                          <a:spcPts val="0"/>
                        </a:spcBef>
                        <a:spcAft>
                          <a:spcPts val="0"/>
                        </a:spcAft>
                      </a:pPr>
                      <a:r>
                        <a:rPr lang="en-US" sz="1800" b="0" dirty="0">
                          <a:effectLst/>
                          <a:latin typeface="+mj-lt"/>
                        </a:rPr>
                        <a:t>2017/18</a:t>
                      </a:r>
                      <a:endParaRPr lang="en-US" sz="1800" b="0" dirty="0">
                        <a:effectLst/>
                        <a:latin typeface="+mj-lt"/>
                        <a:ea typeface="Calibri" panose="020F0502020204030204" pitchFamily="34" charset="0"/>
                        <a:cs typeface="Times New Roman" panose="02020603050405020304" pitchFamily="18"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a:spcBef>
                          <a:spcPts val="0"/>
                        </a:spcBef>
                        <a:spcAft>
                          <a:spcPts val="0"/>
                        </a:spcAft>
                      </a:pPr>
                      <a:r>
                        <a:rPr lang="en-US" sz="1800" b="0" dirty="0">
                          <a:effectLst/>
                          <a:latin typeface="+mj-lt"/>
                        </a:rPr>
                        <a:t>2018/19</a:t>
                      </a:r>
                      <a:endParaRPr lang="en-US" sz="1800" b="0" dirty="0">
                        <a:effectLst/>
                        <a:latin typeface="+mj-lt"/>
                        <a:ea typeface="Calibri" panose="020F0502020204030204" pitchFamily="34" charset="0"/>
                        <a:cs typeface="Times New Roman" panose="02020603050405020304" pitchFamily="18"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r>
              <a:tr h="338455">
                <a:tc>
                  <a:txBody>
                    <a:bodyPr/>
                    <a:lstStyle/>
                    <a:p>
                      <a:pPr marL="0" marR="0">
                        <a:spcBef>
                          <a:spcPts val="0"/>
                        </a:spcBef>
                        <a:spcAft>
                          <a:spcPts val="0"/>
                        </a:spcAft>
                      </a:pPr>
                      <a:r>
                        <a:rPr lang="en-US" sz="1800" dirty="0">
                          <a:effectLst/>
                          <a:latin typeface="+mj-lt"/>
                        </a:rPr>
                        <a:t>2013 </a:t>
                      </a:r>
                      <a:endParaRPr lang="en-US" sz="1800" dirty="0">
                        <a:effectLst/>
                        <a:latin typeface="+mj-lt"/>
                        <a:ea typeface="Calibri" panose="020F0502020204030204" pitchFamily="34" charset="0"/>
                        <a:cs typeface="Times New Roman" panose="02020603050405020304" pitchFamily="18"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800">
                          <a:effectLst/>
                          <a:latin typeface="+mj-lt"/>
                        </a:rPr>
                        <a:t>196 324</a:t>
                      </a:r>
                      <a:endParaRPr lang="en-US" sz="1800">
                        <a:effectLst/>
                        <a:latin typeface="+mj-lt"/>
                        <a:ea typeface="Calibri" panose="020F0502020204030204" pitchFamily="34" charset="0"/>
                        <a:cs typeface="Times New Roman" panose="02020603050405020304" pitchFamily="18"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800" dirty="0">
                          <a:solidFill>
                            <a:srgbClr val="00B050"/>
                          </a:solidFill>
                          <a:effectLst/>
                          <a:latin typeface="+mj-lt"/>
                        </a:rPr>
                        <a:t>207 379</a:t>
                      </a:r>
                      <a:endParaRPr lang="en-US" sz="1800" dirty="0">
                        <a:solidFill>
                          <a:srgbClr val="00B050"/>
                        </a:solidFill>
                        <a:effectLst/>
                        <a:latin typeface="+mj-lt"/>
                        <a:ea typeface="Calibri" panose="020F0502020204030204" pitchFamily="34" charset="0"/>
                        <a:cs typeface="Times New Roman" panose="02020603050405020304" pitchFamily="18"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800" dirty="0">
                          <a:solidFill>
                            <a:srgbClr val="FF0000"/>
                          </a:solidFill>
                          <a:effectLst/>
                          <a:latin typeface="+mj-lt"/>
                        </a:rPr>
                        <a:t>199 647</a:t>
                      </a:r>
                      <a:endParaRPr lang="en-US" sz="1800" dirty="0">
                        <a:solidFill>
                          <a:srgbClr val="FF0000"/>
                        </a:solidFill>
                        <a:effectLst/>
                        <a:latin typeface="+mj-lt"/>
                        <a:ea typeface="Calibri" panose="020F0502020204030204" pitchFamily="34" charset="0"/>
                        <a:cs typeface="Times New Roman" panose="02020603050405020304" pitchFamily="18"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a:effectLst/>
                        <a:latin typeface="+mj-lt"/>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a:effectLst/>
                        <a:latin typeface="+mj-lt"/>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a:effectLst/>
                        <a:latin typeface="+mj-lt"/>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r>
              <a:tr h="338455">
                <a:tc>
                  <a:txBody>
                    <a:bodyPr/>
                    <a:lstStyle/>
                    <a:p>
                      <a:pPr marL="0" marR="0">
                        <a:spcBef>
                          <a:spcPts val="0"/>
                        </a:spcBef>
                        <a:spcAft>
                          <a:spcPts val="0"/>
                        </a:spcAft>
                      </a:pPr>
                      <a:r>
                        <a:rPr lang="en-US" sz="1800">
                          <a:effectLst/>
                          <a:latin typeface="+mj-lt"/>
                        </a:rPr>
                        <a:t>2014 </a:t>
                      </a:r>
                      <a:endParaRPr lang="en-US" sz="1800">
                        <a:effectLst/>
                        <a:latin typeface="+mj-lt"/>
                        <a:ea typeface="Calibri" panose="020F0502020204030204" pitchFamily="34" charset="0"/>
                        <a:cs typeface="Times New Roman" panose="02020603050405020304" pitchFamily="18"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a:effectLst/>
                        <a:latin typeface="+mj-lt"/>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800" dirty="0">
                          <a:solidFill>
                            <a:srgbClr val="00B050"/>
                          </a:solidFill>
                          <a:effectLst/>
                          <a:latin typeface="+mj-lt"/>
                        </a:rPr>
                        <a:t>226 031</a:t>
                      </a:r>
                      <a:endParaRPr lang="en-US" sz="1800" dirty="0">
                        <a:solidFill>
                          <a:srgbClr val="00B050"/>
                        </a:solidFill>
                        <a:effectLst/>
                        <a:latin typeface="+mj-lt"/>
                        <a:ea typeface="Calibri" panose="020F0502020204030204" pitchFamily="34" charset="0"/>
                        <a:cs typeface="Times New Roman" panose="02020603050405020304" pitchFamily="18"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800" dirty="0">
                          <a:solidFill>
                            <a:srgbClr val="FF0000"/>
                          </a:solidFill>
                          <a:effectLst/>
                          <a:latin typeface="+mj-lt"/>
                        </a:rPr>
                        <a:t>211 031</a:t>
                      </a:r>
                      <a:endParaRPr lang="en-US" sz="1800" dirty="0">
                        <a:solidFill>
                          <a:srgbClr val="FF0000"/>
                        </a:solidFill>
                        <a:effectLst/>
                        <a:latin typeface="+mj-lt"/>
                        <a:ea typeface="Calibri" panose="020F0502020204030204" pitchFamily="34" charset="0"/>
                        <a:cs typeface="Times New Roman" panose="02020603050405020304" pitchFamily="18"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800">
                          <a:effectLst/>
                          <a:latin typeface="+mj-lt"/>
                        </a:rPr>
                        <a:t>224 413</a:t>
                      </a:r>
                      <a:endParaRPr lang="en-US" sz="1800">
                        <a:effectLst/>
                        <a:latin typeface="+mj-lt"/>
                        <a:ea typeface="Calibri" panose="020F0502020204030204" pitchFamily="34" charset="0"/>
                        <a:cs typeface="Times New Roman" panose="02020603050405020304" pitchFamily="18"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effectLst/>
                        <a:latin typeface="+mj-lt"/>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effectLst/>
                        <a:latin typeface="+mj-lt"/>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r>
              <a:tr h="338455">
                <a:tc>
                  <a:txBody>
                    <a:bodyPr/>
                    <a:lstStyle/>
                    <a:p>
                      <a:pPr marL="0" marR="0">
                        <a:spcBef>
                          <a:spcPts val="0"/>
                        </a:spcBef>
                        <a:spcAft>
                          <a:spcPts val="0"/>
                        </a:spcAft>
                      </a:pPr>
                      <a:r>
                        <a:rPr lang="en-US" sz="1800">
                          <a:effectLst/>
                          <a:latin typeface="+mj-lt"/>
                        </a:rPr>
                        <a:t>2015 </a:t>
                      </a:r>
                      <a:endParaRPr lang="en-US" sz="1800">
                        <a:effectLst/>
                        <a:latin typeface="+mj-lt"/>
                        <a:ea typeface="Calibri" panose="020F0502020204030204" pitchFamily="34" charset="0"/>
                        <a:cs typeface="Times New Roman" panose="02020603050405020304" pitchFamily="18"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a:effectLst/>
                        <a:latin typeface="+mj-lt"/>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effectLst/>
                        <a:latin typeface="+mj-lt"/>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800" dirty="0">
                          <a:solidFill>
                            <a:srgbClr val="FF0000"/>
                          </a:solidFill>
                          <a:effectLst/>
                          <a:latin typeface="+mj-lt"/>
                        </a:rPr>
                        <a:t>229 321</a:t>
                      </a:r>
                      <a:endParaRPr lang="en-US" sz="1800" dirty="0">
                        <a:solidFill>
                          <a:srgbClr val="FF0000"/>
                        </a:solidFill>
                        <a:effectLst/>
                        <a:latin typeface="+mj-lt"/>
                        <a:ea typeface="Calibri" panose="020F0502020204030204" pitchFamily="34" charset="0"/>
                        <a:cs typeface="Times New Roman" panose="02020603050405020304" pitchFamily="18"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800">
                          <a:effectLst/>
                          <a:latin typeface="+mj-lt"/>
                        </a:rPr>
                        <a:t>234 233</a:t>
                      </a:r>
                      <a:endParaRPr lang="en-US" sz="1800">
                        <a:effectLst/>
                        <a:latin typeface="+mj-lt"/>
                        <a:ea typeface="Calibri" panose="020F0502020204030204" pitchFamily="34" charset="0"/>
                        <a:cs typeface="Times New Roman" panose="02020603050405020304" pitchFamily="18"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800">
                          <a:effectLst/>
                          <a:latin typeface="+mj-lt"/>
                        </a:rPr>
                        <a:t>253 397</a:t>
                      </a:r>
                      <a:endParaRPr lang="en-US" sz="1800">
                        <a:effectLst/>
                        <a:latin typeface="+mj-lt"/>
                        <a:ea typeface="Calibri" panose="020F0502020204030204" pitchFamily="34" charset="0"/>
                        <a:cs typeface="Times New Roman" panose="02020603050405020304" pitchFamily="18"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a:effectLst/>
                        <a:latin typeface="+mj-lt"/>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r>
              <a:tr h="338455">
                <a:tc>
                  <a:txBody>
                    <a:bodyPr/>
                    <a:lstStyle/>
                    <a:p>
                      <a:pPr marL="0" marR="0">
                        <a:spcBef>
                          <a:spcPts val="0"/>
                        </a:spcBef>
                        <a:spcAft>
                          <a:spcPts val="0"/>
                        </a:spcAft>
                      </a:pPr>
                      <a:r>
                        <a:rPr lang="en-US" sz="1800">
                          <a:effectLst/>
                          <a:latin typeface="+mj-lt"/>
                        </a:rPr>
                        <a:t>2016 </a:t>
                      </a:r>
                      <a:endParaRPr lang="en-US" sz="1800">
                        <a:effectLst/>
                        <a:latin typeface="+mj-lt"/>
                        <a:ea typeface="Calibri" panose="020F0502020204030204" pitchFamily="34" charset="0"/>
                        <a:cs typeface="Times New Roman" panose="02020603050405020304" pitchFamily="18"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effectLst/>
                        <a:latin typeface="+mj-lt"/>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effectLst/>
                        <a:latin typeface="+mj-lt"/>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a:effectLst/>
                        <a:latin typeface="+mj-lt"/>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800" dirty="0">
                          <a:solidFill>
                            <a:srgbClr val="FF0000"/>
                          </a:solidFill>
                          <a:effectLst/>
                          <a:latin typeface="+mj-lt"/>
                        </a:rPr>
                        <a:t>229 233</a:t>
                      </a:r>
                      <a:endParaRPr lang="en-US" sz="1800" dirty="0">
                        <a:solidFill>
                          <a:srgbClr val="FF0000"/>
                        </a:solidFill>
                        <a:effectLst/>
                        <a:latin typeface="+mj-lt"/>
                        <a:ea typeface="Calibri" panose="020F0502020204030204" pitchFamily="34" charset="0"/>
                        <a:cs typeface="Times New Roman" panose="02020603050405020304" pitchFamily="18"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ZA" sz="1800" dirty="0">
                          <a:solidFill>
                            <a:srgbClr val="FF0000"/>
                          </a:solidFill>
                          <a:effectLst/>
                          <a:latin typeface="+mj-lt"/>
                          <a:ea typeface="Calibri" panose="020F0502020204030204" pitchFamily="34" charset="0"/>
                          <a:cs typeface="Times New Roman" panose="02020603050405020304" pitchFamily="18" charset="0"/>
                        </a:rPr>
                        <a:t>243 017</a:t>
                      </a:r>
                      <a:endParaRPr lang="en-ZA" sz="1800" dirty="0">
                        <a:effectLst/>
                        <a:latin typeface="+mj-lt"/>
                        <a:ea typeface="Calibri" panose="020F0502020204030204" pitchFamily="34" charset="0"/>
                        <a:cs typeface="Times New Roman" panose="02020603050405020304" pitchFamily="18"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ZA" sz="1800" dirty="0">
                          <a:solidFill>
                            <a:srgbClr val="FF0000"/>
                          </a:solidFill>
                          <a:effectLst/>
                          <a:latin typeface="+mj-lt"/>
                          <a:ea typeface="Calibri" panose="020F0502020204030204" pitchFamily="34" charset="0"/>
                          <a:cs typeface="Times New Roman" panose="02020603050405020304" pitchFamily="18" charset="0"/>
                        </a:rPr>
                        <a:t>259 933</a:t>
                      </a:r>
                      <a:endParaRPr lang="en-ZA" sz="1800" dirty="0">
                        <a:effectLst/>
                        <a:latin typeface="+mj-lt"/>
                        <a:ea typeface="Calibri" panose="020F0502020204030204" pitchFamily="34" charset="0"/>
                        <a:cs typeface="Times New Roman" panose="02020603050405020304" pitchFamily="18"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Rectangle 2"/>
          <p:cNvSpPr>
            <a:spLocks noChangeArrowheads="1"/>
          </p:cNvSpPr>
          <p:nvPr/>
        </p:nvSpPr>
        <p:spPr bwMode="auto">
          <a:xfrm>
            <a:off x="752960" y="3350462"/>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384737" y="1775947"/>
            <a:ext cx="7929390" cy="923330"/>
          </a:xfrm>
          <a:prstGeom prst="rect">
            <a:avLst/>
          </a:prstGeom>
        </p:spPr>
        <p:txBody>
          <a:bodyPr wrap="square">
            <a:spAutoFit/>
          </a:bodyPr>
          <a:lstStyle/>
          <a:p>
            <a:pPr marL="400050" indent="-400050" algn="just">
              <a:spcBef>
                <a:spcPts val="0"/>
              </a:spcBef>
              <a:buSzPct val="100000"/>
              <a:buFont typeface="Arial" panose="020B0604020202020204" pitchFamily="34" charset="0"/>
              <a:buChar char="•"/>
            </a:pPr>
            <a:r>
              <a:rPr lang="en-US" sz="1800" b="0" dirty="0">
                <a:latin typeface="Arial" pitchFamily="34" charset="0"/>
                <a:cs typeface="Arial" pitchFamily="34" charset="0"/>
              </a:rPr>
              <a:t>T</a:t>
            </a:r>
            <a:r>
              <a:rPr lang="en-US" sz="1800" b="0" dirty="0" smtClean="0">
                <a:latin typeface="Arial" pitchFamily="34" charset="0"/>
                <a:cs typeface="Arial" pitchFamily="34" charset="0"/>
              </a:rPr>
              <a:t>he </a:t>
            </a:r>
            <a:r>
              <a:rPr lang="en-US" sz="1800" b="0" dirty="0">
                <a:latin typeface="Arial" pitchFamily="34" charset="0"/>
                <a:cs typeface="Arial" pitchFamily="34" charset="0"/>
              </a:rPr>
              <a:t>PSC has been notified that the NT has decided to cut its </a:t>
            </a:r>
            <a:r>
              <a:rPr lang="en-US" sz="1800" b="0" dirty="0" smtClean="0">
                <a:latin typeface="Arial" pitchFamily="34" charset="0"/>
                <a:cs typeface="Arial" pitchFamily="34" charset="0"/>
              </a:rPr>
              <a:t>budget for the 2016/17 financial year </a:t>
            </a:r>
            <a:r>
              <a:rPr lang="en-US" sz="1800" b="0" dirty="0">
                <a:latin typeface="Arial" pitchFamily="34" charset="0"/>
                <a:cs typeface="Arial" pitchFamily="34" charset="0"/>
              </a:rPr>
              <a:t>with R5 million following an analysis of its spending trends</a:t>
            </a:r>
          </a:p>
        </p:txBody>
      </p:sp>
    </p:spTree>
    <p:extLst>
      <p:ext uri="{BB962C8B-B14F-4D97-AF65-F5344CB8AC3E}">
        <p14:creationId xmlns:p14="http://schemas.microsoft.com/office/powerpoint/2010/main" xmlns="" val="486855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6804025" y="6237288"/>
            <a:ext cx="2339975"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6DD372E8-77CB-47B2-AF7D-65B8D623BA21}" type="slidenum">
              <a:rPr lang="en-US" sz="1400" b="0"/>
              <a:pPr algn="r" eaLnBrk="0" hangingPunct="0"/>
              <a:t>13</a:t>
            </a:fld>
            <a:endParaRPr lang="en-US" sz="1400" b="0" dirty="0"/>
          </a:p>
        </p:txBody>
      </p:sp>
      <p:sp>
        <p:nvSpPr>
          <p:cNvPr id="11" name="Rectangle 10"/>
          <p:cNvSpPr/>
          <p:nvPr/>
        </p:nvSpPr>
        <p:spPr bwMode="auto">
          <a:xfrm>
            <a:off x="539552" y="646271"/>
            <a:ext cx="8143875" cy="78581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nchorCtr="0"/>
          <a:lstStyle/>
          <a:p>
            <a:pPr marL="182563" lvl="2">
              <a:tabLst>
                <a:tab pos="182563" algn="l"/>
              </a:tabLst>
              <a:defRPr/>
            </a:pPr>
            <a:r>
              <a:rPr lang="en-US" dirty="0">
                <a:solidFill>
                  <a:srgbClr val="993300"/>
                </a:solidFill>
                <a:latin typeface="Berlin Sans FB Demi" panose="020E0802020502020306" pitchFamily="34" charset="0"/>
                <a:cs typeface="Aharoni" pitchFamily="2" charset="-79"/>
              </a:rPr>
              <a:t>PROGRAMME 1</a:t>
            </a:r>
            <a:r>
              <a:rPr lang="en-US" dirty="0" smtClean="0">
                <a:solidFill>
                  <a:srgbClr val="993300"/>
                </a:solidFill>
                <a:latin typeface="Berlin Sans FB Demi" panose="020E0802020502020306" pitchFamily="34" charset="0"/>
                <a:cs typeface="Aharoni" pitchFamily="2" charset="-79"/>
              </a:rPr>
              <a:t>: </a:t>
            </a:r>
            <a:r>
              <a:rPr lang="en-US" dirty="0">
                <a:solidFill>
                  <a:srgbClr val="993300"/>
                </a:solidFill>
                <a:latin typeface="Berlin Sans FB Demi" panose="020E0802020502020306" pitchFamily="34" charset="0"/>
                <a:cs typeface="Aharoni" pitchFamily="2" charset="-79"/>
              </a:rPr>
              <a:t>ADMINISTRATION </a:t>
            </a:r>
            <a:r>
              <a:rPr lang="en-US" dirty="0" smtClean="0">
                <a:solidFill>
                  <a:srgbClr val="993300"/>
                </a:solidFill>
                <a:latin typeface="Berlin Sans FB Demi" panose="020E0802020502020306" pitchFamily="34" charset="0"/>
                <a:cs typeface="Aharoni" pitchFamily="2" charset="-79"/>
              </a:rPr>
              <a:t>(4)</a:t>
            </a:r>
          </a:p>
          <a:p>
            <a:pPr marL="182563" lvl="2">
              <a:tabLst>
                <a:tab pos="182563" algn="l"/>
              </a:tabLst>
              <a:defRPr/>
            </a:pPr>
            <a:r>
              <a:rPr lang="en-US" sz="2000" dirty="0" smtClean="0">
                <a:solidFill>
                  <a:schemeClr val="accent5">
                    <a:lumMod val="50000"/>
                  </a:schemeClr>
                </a:solidFill>
                <a:latin typeface="Berlin Sans FB Demi" panose="020E0802020502020306" pitchFamily="34" charset="0"/>
                <a:cs typeface="Aharoni" pitchFamily="2" charset="-79"/>
              </a:rPr>
              <a:t>FINANCIAL MANAGEMENT</a:t>
            </a:r>
            <a:endParaRPr lang="en-ZA" sz="2000" dirty="0">
              <a:solidFill>
                <a:schemeClr val="accent5">
                  <a:lumMod val="50000"/>
                </a:schemeClr>
              </a:solidFill>
              <a:latin typeface="Berlin Sans FB Demi" panose="020E0802020502020306" pitchFamily="34" charset="0"/>
              <a:cs typeface="Aharoni" pitchFamily="2" charset="-79"/>
            </a:endParaRPr>
          </a:p>
        </p:txBody>
      </p:sp>
      <p:graphicFrame>
        <p:nvGraphicFramePr>
          <p:cNvPr id="5" name="Table 4"/>
          <p:cNvGraphicFramePr>
            <a:graphicFrameLocks noGrp="1"/>
          </p:cNvGraphicFramePr>
          <p:nvPr>
            <p:extLst>
              <p:ext uri="{D42A27DB-BD31-4B8C-83A1-F6EECF244321}">
                <p14:modId xmlns:p14="http://schemas.microsoft.com/office/powerpoint/2010/main" xmlns="" val="973449544"/>
              </p:ext>
            </p:extLst>
          </p:nvPr>
        </p:nvGraphicFramePr>
        <p:xfrm>
          <a:off x="398312" y="2494642"/>
          <a:ext cx="8312367" cy="3540717"/>
        </p:xfrm>
        <a:graphic>
          <a:graphicData uri="http://schemas.openxmlformats.org/drawingml/2006/table">
            <a:tbl>
              <a:tblPr firstRow="1" bandRow="1">
                <a:tableStyleId>{5C22544A-7EE6-4342-B048-85BDC9FD1C3A}</a:tableStyleId>
              </a:tblPr>
              <a:tblGrid>
                <a:gridCol w="2661520"/>
                <a:gridCol w="1217258"/>
                <a:gridCol w="1540543"/>
                <a:gridCol w="1467184"/>
                <a:gridCol w="1425862"/>
              </a:tblGrid>
              <a:tr h="833104">
                <a:tc>
                  <a:txBody>
                    <a:bodyPr/>
                    <a:lstStyle/>
                    <a:p>
                      <a:pPr algn="l"/>
                      <a:r>
                        <a:rPr lang="en-ZA" sz="1800" b="0" kern="1200" dirty="0" smtClean="0">
                          <a:effectLst/>
                        </a:rPr>
                        <a:t>Item</a:t>
                      </a:r>
                      <a:endParaRPr lang="en-ZA" sz="1800" b="0" i="0" dirty="0">
                        <a:solidFill>
                          <a:srgbClr val="FFFF00"/>
                        </a:solidFill>
                        <a:latin typeface="+mn-lt"/>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50000"/>
                      </a:schemeClr>
                    </a:solidFill>
                  </a:tcPr>
                </a:tc>
                <a:tc>
                  <a:txBody>
                    <a:bodyPr/>
                    <a:lstStyle/>
                    <a:p>
                      <a:pPr algn="r"/>
                      <a:r>
                        <a:rPr lang="en-ZA" sz="1800" b="0" kern="1200" dirty="0" smtClean="0">
                          <a:effectLst/>
                        </a:rPr>
                        <a:t>Allocated Budget</a:t>
                      </a:r>
                    </a:p>
                    <a:p>
                      <a:pPr algn="r"/>
                      <a:r>
                        <a:rPr lang="en-ZA" sz="1800" b="0" kern="1200" dirty="0" smtClean="0">
                          <a:effectLst/>
                        </a:rPr>
                        <a:t>(R’000)</a:t>
                      </a:r>
                      <a:endParaRPr lang="en-ZA" sz="1800" b="0" i="0" dirty="0">
                        <a:solidFill>
                          <a:srgbClr val="FFFF00"/>
                        </a:solidFill>
                        <a:latin typeface="+mn-lt"/>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50000"/>
                      </a:schemeClr>
                    </a:solidFill>
                  </a:tcPr>
                </a:tc>
                <a:tc>
                  <a:txBody>
                    <a:bodyPr/>
                    <a:lstStyle/>
                    <a:p>
                      <a:pPr algn="r"/>
                      <a:r>
                        <a:rPr lang="en-ZA" sz="1800" b="0" kern="1200" dirty="0" smtClean="0">
                          <a:effectLst/>
                        </a:rPr>
                        <a:t>Expenditure to</a:t>
                      </a:r>
                      <a:r>
                        <a:rPr lang="en-ZA" sz="1800" b="0" kern="1200" baseline="0" dirty="0" smtClean="0">
                          <a:effectLst/>
                        </a:rPr>
                        <a:t> date</a:t>
                      </a:r>
                    </a:p>
                    <a:p>
                      <a:pPr algn="r"/>
                      <a:r>
                        <a:rPr lang="en-ZA" sz="1800" b="0" kern="1200" baseline="0" dirty="0" smtClean="0">
                          <a:effectLst/>
                        </a:rPr>
                        <a:t>(R’000)</a:t>
                      </a:r>
                      <a:endParaRPr lang="en-ZA" sz="1800" b="0" i="0" dirty="0">
                        <a:solidFill>
                          <a:srgbClr val="FFFF00"/>
                        </a:solidFill>
                        <a:latin typeface="+mn-lt"/>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50000"/>
                      </a:schemeClr>
                    </a:solidFill>
                  </a:tcPr>
                </a:tc>
                <a:tc>
                  <a:txBody>
                    <a:bodyPr/>
                    <a:lstStyle/>
                    <a:p>
                      <a:pPr algn="r"/>
                      <a:r>
                        <a:rPr lang="en-ZA" sz="1800" b="0" dirty="0" smtClean="0"/>
                        <a:t>Percentage Spending (%)</a:t>
                      </a:r>
                      <a:endParaRPr lang="en-ZA" sz="1800" b="0" i="0" dirty="0">
                        <a:solidFill>
                          <a:srgbClr val="FFFF00"/>
                        </a:solidFill>
                        <a:latin typeface="+mn-lt"/>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50000"/>
                      </a:schemeClr>
                    </a:solidFill>
                  </a:tcPr>
                </a:tc>
                <a:tc>
                  <a:txBody>
                    <a:bodyPr/>
                    <a:lstStyle/>
                    <a:p>
                      <a:pPr algn="r"/>
                      <a:r>
                        <a:rPr lang="en-ZA" sz="1800" b="0" kern="1200" dirty="0" smtClean="0">
                          <a:effectLst/>
                        </a:rPr>
                        <a:t>Percentage Variance (%) </a:t>
                      </a:r>
                      <a:endParaRPr lang="en-ZA" sz="1800" b="0" i="0" dirty="0">
                        <a:solidFill>
                          <a:srgbClr val="FFFF00"/>
                        </a:solidFill>
                        <a:latin typeface="+mn-lt"/>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50000"/>
                      </a:schemeClr>
                    </a:solidFill>
                  </a:tcPr>
                </a:tc>
              </a:tr>
              <a:tr h="461773">
                <a:tc>
                  <a:txBody>
                    <a:bodyPr/>
                    <a:lstStyle/>
                    <a:p>
                      <a:pPr algn="l" fontAlgn="ctr"/>
                      <a:r>
                        <a:rPr lang="en-ZA" sz="1800" u="none" strike="noStrike" dirty="0" smtClean="0">
                          <a:effectLst/>
                        </a:rPr>
                        <a:t>Compensation of Employees</a:t>
                      </a:r>
                      <a:endParaRPr lang="en-ZA" sz="1800" b="1" i="0" u="none" strike="noStrike" dirty="0">
                        <a:solidFill>
                          <a:srgbClr val="000000"/>
                        </a:solidFill>
                        <a:effectLst/>
                        <a:latin typeface="+mn-lt"/>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ctr"/>
                      <a:r>
                        <a:rPr lang="en-ZA" sz="1800" u="none" strike="noStrike" smtClean="0">
                          <a:effectLst/>
                        </a:rPr>
                        <a:t>    </a:t>
                      </a:r>
                      <a:r>
                        <a:rPr lang="en-ZA" sz="1800" u="none" strike="noStrike" dirty="0" smtClean="0">
                          <a:effectLst/>
                        </a:rPr>
                        <a:t>187 869 </a:t>
                      </a:r>
                      <a:endParaRPr lang="en-ZA" sz="1800" b="1" i="0" u="none" strike="noStrike" dirty="0">
                        <a:solidFill>
                          <a:srgbClr val="000000"/>
                        </a:solidFill>
                        <a:effectLst/>
                        <a:latin typeface="+mn-lt"/>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ctr"/>
                      <a:r>
                        <a:rPr lang="en-ZA" sz="1800" u="none" strike="noStrike" dirty="0" smtClean="0">
                          <a:effectLst/>
                        </a:rPr>
                        <a:t>74 386</a:t>
                      </a:r>
                      <a:endParaRPr lang="en-ZA" sz="1800" b="1" i="0" u="none" strike="noStrike" dirty="0">
                        <a:solidFill>
                          <a:srgbClr val="000000"/>
                        </a:solidFill>
                        <a:effectLst/>
                        <a:latin typeface="+mn-lt"/>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ctr"/>
                      <a:r>
                        <a:rPr lang="en-ZA" sz="1800" u="none" strike="noStrike" dirty="0" smtClean="0">
                          <a:effectLst/>
                        </a:rPr>
                        <a:t>39.59%</a:t>
                      </a:r>
                      <a:endParaRPr lang="en-ZA" sz="1800" b="1" i="0" u="none" strike="noStrike" dirty="0">
                        <a:solidFill>
                          <a:srgbClr val="000000"/>
                        </a:solidFill>
                        <a:effectLst/>
                        <a:latin typeface="+mn-lt"/>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ctr"/>
                      <a:r>
                        <a:rPr lang="en-ZA" sz="1800" u="none" strike="noStrike" dirty="0" smtClean="0">
                          <a:effectLst/>
                        </a:rPr>
                        <a:t>2.08%</a:t>
                      </a:r>
                      <a:endParaRPr lang="en-ZA" sz="1800" b="1" i="0" u="none" strike="noStrike" dirty="0">
                        <a:solidFill>
                          <a:srgbClr val="000000"/>
                        </a:solidFill>
                        <a:effectLst/>
                        <a:latin typeface="+mn-lt"/>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0">
                <a:tc>
                  <a:txBody>
                    <a:bodyPr/>
                    <a:lstStyle/>
                    <a:p>
                      <a:pPr algn="l" fontAlgn="ctr"/>
                      <a:r>
                        <a:rPr lang="en-ZA" sz="1800" u="none" strike="noStrike" dirty="0" smtClean="0">
                          <a:effectLst/>
                        </a:rPr>
                        <a:t>Goods &amp; Services</a:t>
                      </a:r>
                      <a:endParaRPr lang="en-ZA" sz="1800" b="1" i="0" u="none" strike="noStrike" dirty="0">
                        <a:solidFill>
                          <a:srgbClr val="000000"/>
                        </a:solidFill>
                        <a:effectLst/>
                        <a:latin typeface="+mn-lt"/>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ctr"/>
                      <a:r>
                        <a:rPr lang="en-ZA" sz="1800" u="none" strike="noStrike" dirty="0" smtClean="0">
                          <a:effectLst/>
                        </a:rPr>
                        <a:t>       46 121 </a:t>
                      </a:r>
                      <a:endParaRPr lang="en-ZA" sz="1800" b="1" i="0" u="none" strike="noStrike" dirty="0">
                        <a:solidFill>
                          <a:srgbClr val="000000"/>
                        </a:solidFill>
                        <a:effectLst/>
                        <a:latin typeface="+mn-lt"/>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ctr"/>
                      <a:r>
                        <a:rPr lang="en-ZA" sz="1800" u="none" strike="noStrike" dirty="0" smtClean="0">
                          <a:effectLst/>
                        </a:rPr>
                        <a:t>21 579</a:t>
                      </a:r>
                      <a:endParaRPr lang="en-ZA" sz="1800" b="1" i="0" u="none" strike="noStrike" dirty="0">
                        <a:solidFill>
                          <a:srgbClr val="000000"/>
                        </a:solidFill>
                        <a:effectLst/>
                        <a:latin typeface="+mn-lt"/>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ctr"/>
                      <a:r>
                        <a:rPr lang="en-ZA" sz="1800" u="none" strike="noStrike" dirty="0" smtClean="0">
                          <a:effectLst/>
                        </a:rPr>
                        <a:t>46.79%</a:t>
                      </a:r>
                      <a:endParaRPr lang="en-ZA" sz="1800" b="1" i="0" u="none" strike="noStrike" dirty="0">
                        <a:solidFill>
                          <a:srgbClr val="000000"/>
                        </a:solidFill>
                        <a:effectLst/>
                        <a:latin typeface="+mn-lt"/>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ctr"/>
                      <a:r>
                        <a:rPr lang="en-ZA" sz="1800" u="none" strike="noStrike" dirty="0" smtClean="0">
                          <a:solidFill>
                            <a:srgbClr val="FF0000"/>
                          </a:solidFill>
                          <a:effectLst/>
                        </a:rPr>
                        <a:t>(7.19)%</a:t>
                      </a:r>
                      <a:endParaRPr lang="en-ZA" sz="1800" b="1" i="0" u="none" strike="noStrike" dirty="0">
                        <a:solidFill>
                          <a:srgbClr val="FF0000"/>
                        </a:solidFill>
                        <a:effectLst/>
                        <a:latin typeface="+mn-lt"/>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304383">
                <a:tc>
                  <a:txBody>
                    <a:bodyPr/>
                    <a:lstStyle/>
                    <a:p>
                      <a:pPr algn="l" fontAlgn="ctr"/>
                      <a:r>
                        <a:rPr lang="en-ZA" sz="1800" u="none" strike="noStrike" dirty="0" smtClean="0">
                          <a:effectLst/>
                        </a:rPr>
                        <a:t>Transfers and subsidies</a:t>
                      </a:r>
                      <a:endParaRPr lang="en-ZA" sz="1800" b="1" i="0" u="none" strike="noStrike" dirty="0">
                        <a:solidFill>
                          <a:srgbClr val="000000"/>
                        </a:solidFill>
                        <a:effectLst/>
                        <a:latin typeface="+mn-lt"/>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ctr"/>
                      <a:r>
                        <a:rPr lang="en-ZA" sz="1800" u="none" strike="noStrike" dirty="0" smtClean="0">
                          <a:effectLst/>
                        </a:rPr>
                        <a:t>           206 </a:t>
                      </a:r>
                      <a:endParaRPr lang="en-ZA" sz="1800" b="1" i="0" u="none" strike="noStrike" dirty="0">
                        <a:solidFill>
                          <a:srgbClr val="000000"/>
                        </a:solidFill>
                        <a:effectLst/>
                        <a:latin typeface="+mn-lt"/>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ctr"/>
                      <a:r>
                        <a:rPr lang="en-ZA" sz="1800" u="none" strike="noStrike" dirty="0" smtClean="0">
                          <a:effectLst/>
                        </a:rPr>
                        <a:t>332</a:t>
                      </a:r>
                      <a:endParaRPr lang="en-ZA" sz="1800" b="1" i="0" u="none" strike="noStrike" dirty="0">
                        <a:solidFill>
                          <a:srgbClr val="000000"/>
                        </a:solidFill>
                        <a:effectLst/>
                        <a:latin typeface="+mn-lt"/>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ctr"/>
                      <a:r>
                        <a:rPr lang="en-ZA" sz="1800" u="none" strike="noStrike" dirty="0" smtClean="0">
                          <a:effectLst/>
                        </a:rPr>
                        <a:t>161.17%</a:t>
                      </a:r>
                      <a:endParaRPr lang="en-ZA" sz="1800" b="1" i="0" u="none" strike="noStrike" dirty="0">
                        <a:solidFill>
                          <a:srgbClr val="000000"/>
                        </a:solidFill>
                        <a:effectLst/>
                        <a:latin typeface="+mn-lt"/>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ctr"/>
                      <a:r>
                        <a:rPr lang="en-ZA" sz="1800" u="none" strike="noStrike" dirty="0" smtClean="0">
                          <a:solidFill>
                            <a:srgbClr val="FF0000"/>
                          </a:solidFill>
                          <a:effectLst/>
                        </a:rPr>
                        <a:t>(119.50)%</a:t>
                      </a:r>
                      <a:endParaRPr lang="en-ZA" sz="1800" b="1" i="0" u="none" strike="noStrike" dirty="0">
                        <a:solidFill>
                          <a:srgbClr val="FF0000"/>
                        </a:solidFill>
                        <a:effectLst/>
                        <a:latin typeface="+mn-lt"/>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461773">
                <a:tc>
                  <a:txBody>
                    <a:bodyPr/>
                    <a:lstStyle/>
                    <a:p>
                      <a:pPr algn="l" fontAlgn="ctr"/>
                      <a:r>
                        <a:rPr lang="en-ZA" sz="1800" u="none" strike="noStrike" dirty="0" smtClean="0">
                          <a:effectLst/>
                        </a:rPr>
                        <a:t>Payments for capital assets</a:t>
                      </a:r>
                      <a:endParaRPr lang="en-ZA" sz="1800" b="1" i="0" u="none" strike="noStrike" dirty="0">
                        <a:solidFill>
                          <a:srgbClr val="000000"/>
                        </a:solidFill>
                        <a:effectLst/>
                        <a:latin typeface="+mn-lt"/>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ctr"/>
                      <a:r>
                        <a:rPr lang="en-ZA" sz="1800" u="none" strike="noStrike" dirty="0">
                          <a:effectLst/>
                        </a:rPr>
                        <a:t>       </a:t>
                      </a:r>
                      <a:r>
                        <a:rPr lang="en-ZA" sz="1800" u="none" strike="noStrike" dirty="0" smtClean="0">
                          <a:effectLst/>
                        </a:rPr>
                        <a:t>37 </a:t>
                      </a:r>
                      <a:endParaRPr lang="en-ZA" sz="1800" b="1" i="0" u="none" strike="noStrike" dirty="0">
                        <a:solidFill>
                          <a:srgbClr val="000000"/>
                        </a:solidFill>
                        <a:effectLst/>
                        <a:latin typeface="+mn-lt"/>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ctr"/>
                      <a:r>
                        <a:rPr lang="en-ZA" sz="1800" u="none" strike="noStrike" dirty="0" smtClean="0">
                          <a:effectLst/>
                        </a:rPr>
                        <a:t>269</a:t>
                      </a:r>
                      <a:endParaRPr lang="en-ZA" sz="1800" b="1" i="0" u="none" strike="noStrike" dirty="0">
                        <a:solidFill>
                          <a:srgbClr val="000000"/>
                        </a:solidFill>
                        <a:effectLst/>
                        <a:latin typeface="+mn-lt"/>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ctr"/>
                      <a:r>
                        <a:rPr lang="en-ZA" sz="1800" u="none" strike="noStrike" dirty="0" smtClean="0">
                          <a:effectLst/>
                        </a:rPr>
                        <a:t>727.03%</a:t>
                      </a:r>
                      <a:endParaRPr lang="en-ZA" sz="1800" b="1" i="0" u="none" strike="noStrike" dirty="0">
                        <a:solidFill>
                          <a:srgbClr val="000000"/>
                        </a:solidFill>
                        <a:effectLst/>
                        <a:latin typeface="+mn-lt"/>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ctr"/>
                      <a:r>
                        <a:rPr lang="en-ZA" sz="1800" u="none" strike="noStrike" dirty="0" smtClean="0">
                          <a:solidFill>
                            <a:srgbClr val="FF0000"/>
                          </a:solidFill>
                          <a:effectLst/>
                        </a:rPr>
                        <a:t>(685.36)%</a:t>
                      </a:r>
                      <a:endParaRPr lang="en-ZA" sz="1800" b="1" i="0" u="none" strike="noStrike" dirty="0">
                        <a:solidFill>
                          <a:srgbClr val="FF0000"/>
                        </a:solidFill>
                        <a:effectLst/>
                        <a:latin typeface="+mn-lt"/>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461773">
                <a:tc>
                  <a:txBody>
                    <a:bodyPr/>
                    <a:lstStyle/>
                    <a:p>
                      <a:pPr algn="l" fontAlgn="ctr"/>
                      <a:r>
                        <a:rPr lang="en-ZA" sz="1800" u="none" strike="noStrike" dirty="0" smtClean="0">
                          <a:effectLst/>
                        </a:rPr>
                        <a:t>Payment for financial assets</a:t>
                      </a:r>
                      <a:endParaRPr lang="en-ZA" sz="1800" b="1" i="0" u="none" strike="noStrike" dirty="0">
                        <a:solidFill>
                          <a:srgbClr val="000000"/>
                        </a:solidFill>
                        <a:effectLst/>
                        <a:latin typeface="+mn-lt"/>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ctr"/>
                      <a:r>
                        <a:rPr lang="en-ZA" sz="1800" u="none" strike="noStrike" dirty="0">
                          <a:effectLst/>
                        </a:rPr>
                        <a:t>               </a:t>
                      </a:r>
                      <a:r>
                        <a:rPr lang="en-ZA" sz="1800" u="none" strike="noStrike" dirty="0" smtClean="0">
                          <a:effectLst/>
                        </a:rPr>
                        <a:t>40 </a:t>
                      </a:r>
                      <a:r>
                        <a:rPr lang="en-ZA" sz="1800" u="none" strike="noStrike" dirty="0">
                          <a:effectLst/>
                        </a:rPr>
                        <a:t>441 </a:t>
                      </a:r>
                      <a:endParaRPr lang="en-ZA" sz="1800" b="1" i="0" u="none" strike="noStrike" dirty="0">
                        <a:solidFill>
                          <a:srgbClr val="000000"/>
                        </a:solidFill>
                        <a:effectLst/>
                        <a:latin typeface="+mn-lt"/>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ctr"/>
                      <a:r>
                        <a:rPr lang="en-ZA" sz="1800" u="none" strike="noStrike" dirty="0" smtClean="0">
                          <a:effectLst/>
                        </a:rPr>
                        <a:t>-</a:t>
                      </a:r>
                      <a:endParaRPr lang="en-ZA" sz="1800" b="1" i="0" u="none" strike="noStrike" dirty="0">
                        <a:solidFill>
                          <a:srgbClr val="000000"/>
                        </a:solidFill>
                        <a:effectLst/>
                        <a:latin typeface="+mn-lt"/>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ctr"/>
                      <a:r>
                        <a:rPr lang="en-ZA" sz="1800" u="none" strike="noStrike" dirty="0" smtClean="0">
                          <a:effectLst/>
                        </a:rPr>
                        <a:t>-</a:t>
                      </a:r>
                      <a:endParaRPr lang="en-ZA" sz="1800" b="1" i="0" u="none" strike="noStrike" dirty="0">
                        <a:solidFill>
                          <a:srgbClr val="000000"/>
                        </a:solidFill>
                        <a:effectLst/>
                        <a:latin typeface="+mn-lt"/>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ctr"/>
                      <a:r>
                        <a:rPr lang="en-ZA" sz="1800" u="none" strike="noStrike" dirty="0" smtClean="0">
                          <a:effectLst/>
                        </a:rPr>
                        <a:t>-</a:t>
                      </a:r>
                      <a:endParaRPr lang="en-ZA" sz="1800" b="1" i="0" u="none" strike="noStrike" dirty="0">
                        <a:solidFill>
                          <a:srgbClr val="000000"/>
                        </a:solidFill>
                        <a:effectLst/>
                        <a:latin typeface="+mn-lt"/>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363594">
                <a:tc>
                  <a:txBody>
                    <a:bodyPr/>
                    <a:lstStyle/>
                    <a:p>
                      <a:pPr algn="l" fontAlgn="ctr"/>
                      <a:r>
                        <a:rPr lang="en-ZA" sz="1800" u="none" strike="noStrike" dirty="0">
                          <a:effectLst/>
                        </a:rPr>
                        <a:t>Total </a:t>
                      </a:r>
                      <a:endParaRPr lang="en-ZA" sz="1800" b="1" i="0" u="none" strike="noStrike" dirty="0">
                        <a:solidFill>
                          <a:srgbClr val="000000"/>
                        </a:solidFill>
                        <a:effectLst/>
                        <a:latin typeface="+mn-lt"/>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ctr"/>
                      <a:r>
                        <a:rPr lang="en-ZA" sz="1800" u="none" strike="noStrike" dirty="0">
                          <a:effectLst/>
                        </a:rPr>
                        <a:t>    </a:t>
                      </a:r>
                      <a:r>
                        <a:rPr lang="en-ZA" sz="1800" u="none" strike="noStrike" dirty="0" smtClean="0">
                          <a:effectLst/>
                        </a:rPr>
                        <a:t>234 </a:t>
                      </a:r>
                      <a:r>
                        <a:rPr lang="en-ZA" sz="1800" u="none" strike="noStrike" dirty="0">
                          <a:effectLst/>
                        </a:rPr>
                        <a:t>233 </a:t>
                      </a:r>
                      <a:endParaRPr lang="en-ZA" sz="1800" b="1" i="0" u="none" strike="noStrike" dirty="0">
                        <a:solidFill>
                          <a:srgbClr val="000000"/>
                        </a:solidFill>
                        <a:effectLst/>
                        <a:latin typeface="+mn-lt"/>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ctr"/>
                      <a:r>
                        <a:rPr lang="en-ZA" sz="1800" u="none" strike="noStrike" dirty="0" smtClean="0">
                          <a:effectLst/>
                        </a:rPr>
                        <a:t>96 566</a:t>
                      </a:r>
                      <a:endParaRPr lang="en-ZA" sz="1800" b="1" i="0" u="none" strike="noStrike" dirty="0">
                        <a:solidFill>
                          <a:srgbClr val="000000"/>
                        </a:solidFill>
                        <a:effectLst/>
                        <a:latin typeface="+mn-lt"/>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ctr"/>
                      <a:r>
                        <a:rPr lang="en-ZA" sz="1800" u="none" strike="noStrike" dirty="0" smtClean="0">
                          <a:effectLst/>
                        </a:rPr>
                        <a:t>41.23%</a:t>
                      </a:r>
                      <a:endParaRPr lang="en-ZA" sz="1800" b="1" i="0" u="none" strike="noStrike" dirty="0">
                        <a:solidFill>
                          <a:srgbClr val="000000"/>
                        </a:solidFill>
                        <a:effectLst/>
                        <a:latin typeface="+mn-lt"/>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ctr"/>
                      <a:r>
                        <a:rPr lang="en-ZA" sz="1800" u="none" strike="noStrike" dirty="0" smtClean="0">
                          <a:effectLst/>
                        </a:rPr>
                        <a:t>0.44%</a:t>
                      </a:r>
                      <a:endParaRPr lang="en-ZA" sz="1800" b="1" i="0" u="none" strike="noStrike" dirty="0">
                        <a:solidFill>
                          <a:srgbClr val="000000"/>
                        </a:solidFill>
                        <a:effectLst/>
                        <a:latin typeface="+mn-lt"/>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bl>
          </a:graphicData>
        </a:graphic>
      </p:graphicFrame>
      <p:sp>
        <p:nvSpPr>
          <p:cNvPr id="6" name="Rectangle 5"/>
          <p:cNvSpPr/>
          <p:nvPr/>
        </p:nvSpPr>
        <p:spPr>
          <a:xfrm>
            <a:off x="398312" y="1680327"/>
            <a:ext cx="7929390" cy="646331"/>
          </a:xfrm>
          <a:prstGeom prst="rect">
            <a:avLst/>
          </a:prstGeom>
        </p:spPr>
        <p:txBody>
          <a:bodyPr wrap="square">
            <a:spAutoFit/>
          </a:bodyPr>
          <a:lstStyle/>
          <a:p>
            <a:pPr marL="400050" indent="-400050" algn="just">
              <a:spcBef>
                <a:spcPts val="0"/>
              </a:spcBef>
              <a:buSzPct val="100000"/>
              <a:buFont typeface="Arial" panose="020B0604020202020204" pitchFamily="34" charset="0"/>
              <a:buChar char="•"/>
            </a:pPr>
            <a:r>
              <a:rPr lang="en-US" sz="1800" b="0" dirty="0">
                <a:latin typeface="Arial" pitchFamily="34" charset="0"/>
                <a:cs typeface="Arial" pitchFamily="34" charset="0"/>
              </a:rPr>
              <a:t>Overview of the budget for 2016/17 financial </a:t>
            </a:r>
            <a:r>
              <a:rPr lang="en-US" sz="1800" b="0" dirty="0" smtClean="0">
                <a:latin typeface="Arial" pitchFamily="34" charset="0"/>
                <a:cs typeface="Arial" pitchFamily="34" charset="0"/>
              </a:rPr>
              <a:t>performance as at 31 August 2016:</a:t>
            </a:r>
            <a:endParaRPr lang="en-US" sz="1800" b="0" dirty="0">
              <a:latin typeface="Arial" pitchFamily="34" charset="0"/>
              <a:cs typeface="Arial" pitchFamily="34" charset="0"/>
            </a:endParaRPr>
          </a:p>
        </p:txBody>
      </p:sp>
    </p:spTree>
    <p:extLst>
      <p:ext uri="{BB962C8B-B14F-4D97-AF65-F5344CB8AC3E}">
        <p14:creationId xmlns:p14="http://schemas.microsoft.com/office/powerpoint/2010/main" xmlns="" val="2913074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6804025" y="6237288"/>
            <a:ext cx="2339975"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6DD372E8-77CB-47B2-AF7D-65B8D623BA21}" type="slidenum">
              <a:rPr lang="en-US" sz="1400" b="0"/>
              <a:pPr algn="r" eaLnBrk="0" hangingPunct="0"/>
              <a:t>14</a:t>
            </a:fld>
            <a:endParaRPr lang="en-US" sz="1400" b="0" dirty="0"/>
          </a:p>
        </p:txBody>
      </p:sp>
      <p:sp>
        <p:nvSpPr>
          <p:cNvPr id="11" name="Rectangle 10"/>
          <p:cNvSpPr/>
          <p:nvPr/>
        </p:nvSpPr>
        <p:spPr bwMode="auto">
          <a:xfrm>
            <a:off x="539552" y="646271"/>
            <a:ext cx="8143875" cy="78581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nchorCtr="0"/>
          <a:lstStyle/>
          <a:p>
            <a:pPr marL="182563" lvl="2">
              <a:tabLst>
                <a:tab pos="182563" algn="l"/>
              </a:tabLst>
              <a:defRPr/>
            </a:pPr>
            <a:r>
              <a:rPr lang="en-US" dirty="0">
                <a:solidFill>
                  <a:srgbClr val="993300"/>
                </a:solidFill>
                <a:latin typeface="Berlin Sans FB Demi" panose="020E0802020502020306" pitchFamily="34" charset="0"/>
                <a:cs typeface="Aharoni" pitchFamily="2" charset="-79"/>
              </a:rPr>
              <a:t>PROGRAMME 1</a:t>
            </a:r>
            <a:r>
              <a:rPr lang="en-US" dirty="0" smtClean="0">
                <a:solidFill>
                  <a:srgbClr val="993300"/>
                </a:solidFill>
                <a:latin typeface="Berlin Sans FB Demi" panose="020E0802020502020306" pitchFamily="34" charset="0"/>
                <a:cs typeface="Aharoni" pitchFamily="2" charset="-79"/>
              </a:rPr>
              <a:t>: </a:t>
            </a:r>
            <a:r>
              <a:rPr lang="en-US" dirty="0">
                <a:solidFill>
                  <a:srgbClr val="993300"/>
                </a:solidFill>
                <a:latin typeface="Berlin Sans FB Demi" panose="020E0802020502020306" pitchFamily="34" charset="0"/>
                <a:cs typeface="Aharoni" pitchFamily="2" charset="-79"/>
              </a:rPr>
              <a:t>ADMINISTRATION </a:t>
            </a:r>
            <a:r>
              <a:rPr lang="en-US" dirty="0" smtClean="0">
                <a:solidFill>
                  <a:srgbClr val="993300"/>
                </a:solidFill>
                <a:latin typeface="Berlin Sans FB Demi" panose="020E0802020502020306" pitchFamily="34" charset="0"/>
                <a:cs typeface="Aharoni" pitchFamily="2" charset="-79"/>
              </a:rPr>
              <a:t>(5)</a:t>
            </a:r>
          </a:p>
          <a:p>
            <a:pPr marL="182563" lvl="2">
              <a:tabLst>
                <a:tab pos="182563" algn="l"/>
              </a:tabLst>
              <a:defRPr/>
            </a:pPr>
            <a:r>
              <a:rPr lang="en-US" sz="2000" dirty="0" smtClean="0">
                <a:solidFill>
                  <a:schemeClr val="accent5">
                    <a:lumMod val="50000"/>
                  </a:schemeClr>
                </a:solidFill>
                <a:latin typeface="Berlin Sans FB Demi" panose="020E0802020502020306" pitchFamily="34" charset="0"/>
                <a:cs typeface="Aharoni" pitchFamily="2" charset="-79"/>
              </a:rPr>
              <a:t>FINANCIAL MANAGEMENT</a:t>
            </a:r>
            <a:endParaRPr lang="en-ZA" sz="2000" dirty="0">
              <a:solidFill>
                <a:schemeClr val="accent5">
                  <a:lumMod val="50000"/>
                </a:schemeClr>
              </a:solidFill>
              <a:latin typeface="Berlin Sans FB Demi" panose="020E0802020502020306" pitchFamily="34" charset="0"/>
              <a:cs typeface="Aharoni" pitchFamily="2" charset="-79"/>
            </a:endParaRPr>
          </a:p>
        </p:txBody>
      </p:sp>
      <p:sp>
        <p:nvSpPr>
          <p:cNvPr id="2" name="Rectangle 1"/>
          <p:cNvSpPr/>
          <p:nvPr/>
        </p:nvSpPr>
        <p:spPr>
          <a:xfrm>
            <a:off x="471029" y="1661985"/>
            <a:ext cx="8280920" cy="4358116"/>
          </a:xfrm>
          <a:prstGeom prst="rect">
            <a:avLst/>
          </a:prstGeom>
        </p:spPr>
        <p:txBody>
          <a:bodyPr wrap="square">
            <a:spAutoFit/>
          </a:bodyPr>
          <a:lstStyle/>
          <a:p>
            <a:pPr marL="285750" indent="-285750" algn="just" eaLnBrk="0" hangingPunct="0">
              <a:lnSpc>
                <a:spcPct val="110000"/>
              </a:lnSpc>
              <a:spcBef>
                <a:spcPts val="0"/>
              </a:spcBef>
              <a:spcAft>
                <a:spcPts val="0"/>
              </a:spcAft>
              <a:buFont typeface="Arial" panose="020B0604020202020204" pitchFamily="34" charset="0"/>
              <a:buChar char="•"/>
            </a:pPr>
            <a:r>
              <a:rPr lang="en-ZA" sz="1800" b="0" dirty="0" smtClean="0">
                <a:latin typeface="Arial" panose="020B0604020202020204" pitchFamily="34" charset="0"/>
                <a:ea typeface="Times New Roman" panose="02020603050405020304" pitchFamily="18" charset="0"/>
              </a:rPr>
              <a:t>Due </a:t>
            </a:r>
            <a:r>
              <a:rPr lang="en-ZA" sz="1800" b="0" dirty="0">
                <a:latin typeface="Arial" panose="020B0604020202020204" pitchFamily="34" charset="0"/>
                <a:ea typeface="Times New Roman" panose="02020603050405020304" pitchFamily="18" charset="0"/>
              </a:rPr>
              <a:t>to financial constraints and the reduction on its budget, the PSC implemented a limited number of </a:t>
            </a:r>
            <a:r>
              <a:rPr lang="en-ZA" sz="1800" b="0" dirty="0" smtClean="0">
                <a:latin typeface="Arial" panose="020B0604020202020204" pitchFamily="34" charset="0"/>
                <a:ea typeface="Times New Roman" panose="02020603050405020304" pitchFamily="18" charset="0"/>
              </a:rPr>
              <a:t>projects</a:t>
            </a:r>
          </a:p>
          <a:p>
            <a:pPr marL="285750" indent="-285750" algn="just" eaLnBrk="0" hangingPunct="0">
              <a:lnSpc>
                <a:spcPct val="110000"/>
              </a:lnSpc>
              <a:spcBef>
                <a:spcPts val="0"/>
              </a:spcBef>
              <a:spcAft>
                <a:spcPts val="0"/>
              </a:spcAft>
              <a:buFont typeface="Arial" panose="020B0604020202020204" pitchFamily="34" charset="0"/>
              <a:buChar char="•"/>
            </a:pPr>
            <a:r>
              <a:rPr lang="en-ZA" sz="1800" b="0" dirty="0" smtClean="0">
                <a:latin typeface="Arial" panose="020B0604020202020204" pitchFamily="34" charset="0"/>
                <a:ea typeface="Times New Roman" panose="02020603050405020304" pitchFamily="18" charset="0"/>
              </a:rPr>
              <a:t>Furthermore</a:t>
            </a:r>
            <a:r>
              <a:rPr lang="en-ZA" sz="1800" b="0" dirty="0">
                <a:latin typeface="Arial" panose="020B0604020202020204" pitchFamily="34" charset="0"/>
                <a:ea typeface="Times New Roman" panose="02020603050405020304" pitchFamily="18" charset="0"/>
              </a:rPr>
              <a:t>, the PSC took a decision to delay the filling of certain posts as well as to abolish certain posts in order to generate savings for its </a:t>
            </a:r>
            <a:r>
              <a:rPr lang="en-ZA" sz="1800" b="0" dirty="0" smtClean="0">
                <a:latin typeface="Arial" panose="020B0604020202020204" pitchFamily="34" charset="0"/>
                <a:ea typeface="Times New Roman" panose="02020603050405020304" pitchFamily="18" charset="0"/>
              </a:rPr>
              <a:t>operations</a:t>
            </a:r>
          </a:p>
          <a:p>
            <a:pPr marL="285750" indent="-285750" algn="just" eaLnBrk="0" hangingPunct="0">
              <a:lnSpc>
                <a:spcPct val="110000"/>
              </a:lnSpc>
              <a:spcBef>
                <a:spcPts val="0"/>
              </a:spcBef>
              <a:spcAft>
                <a:spcPts val="0"/>
              </a:spcAft>
              <a:buFont typeface="Arial" panose="020B0604020202020204" pitchFamily="34" charset="0"/>
              <a:buChar char="•"/>
            </a:pPr>
            <a:r>
              <a:rPr lang="en-ZA" sz="1800" b="0" dirty="0" smtClean="0">
                <a:latin typeface="Arial" panose="020B0604020202020204" pitchFamily="34" charset="0"/>
                <a:ea typeface="Times New Roman" panose="02020603050405020304" pitchFamily="18" charset="0"/>
              </a:rPr>
              <a:t>The </a:t>
            </a:r>
            <a:r>
              <a:rPr lang="en-ZA" sz="1800" b="0" dirty="0">
                <a:latin typeface="Arial" panose="020B0604020202020204" pitchFamily="34" charset="0"/>
                <a:ea typeface="Times New Roman" panose="02020603050405020304" pitchFamily="18" charset="0"/>
              </a:rPr>
              <a:t>PSC also introduced further cost containment measures in areas such as travelling, which has for example generated savings of an estimated amount of R3 million as compared to the 2014/15 financial </a:t>
            </a:r>
            <a:r>
              <a:rPr lang="en-ZA" sz="1800" b="0" dirty="0" smtClean="0">
                <a:latin typeface="Arial" panose="020B0604020202020204" pitchFamily="34" charset="0"/>
                <a:ea typeface="Times New Roman" panose="02020603050405020304" pitchFamily="18" charset="0"/>
              </a:rPr>
              <a:t>year</a:t>
            </a:r>
          </a:p>
          <a:p>
            <a:pPr marL="285750" indent="-285750" algn="just" eaLnBrk="0" hangingPunct="0">
              <a:lnSpc>
                <a:spcPct val="110000"/>
              </a:lnSpc>
              <a:spcBef>
                <a:spcPts val="0"/>
              </a:spcBef>
              <a:spcAft>
                <a:spcPts val="0"/>
              </a:spcAft>
              <a:buFont typeface="Arial" panose="020B0604020202020204" pitchFamily="34" charset="0"/>
              <a:buChar char="•"/>
            </a:pPr>
            <a:r>
              <a:rPr lang="en-ZA" sz="1800" b="0" dirty="0" smtClean="0">
                <a:latin typeface="Arial" panose="020B0604020202020204" pitchFamily="34" charset="0"/>
                <a:ea typeface="Times New Roman" panose="02020603050405020304" pitchFamily="18" charset="0"/>
              </a:rPr>
              <a:t>Although </a:t>
            </a:r>
            <a:r>
              <a:rPr lang="en-ZA" sz="1800" b="0" dirty="0">
                <a:latin typeface="Arial" panose="020B0604020202020204" pitchFamily="34" charset="0"/>
                <a:ea typeface="Times New Roman" panose="02020603050405020304" pitchFamily="18" charset="0"/>
              </a:rPr>
              <a:t>the PSC did attempt to cut costs, other unexpected costs arose. A case in point is that the National Office of the PSC relocated to temporary accommodation whilst the Department of Public Works was in the process of procuring permanent accommodation. The temporary office building had a huge and unexpected rental </a:t>
            </a:r>
            <a:r>
              <a:rPr lang="en-ZA" sz="1800" b="0" dirty="0" smtClean="0">
                <a:latin typeface="Arial" panose="020B0604020202020204" pitchFamily="34" charset="0"/>
                <a:ea typeface="Times New Roman" panose="02020603050405020304" pitchFamily="18" charset="0"/>
              </a:rPr>
              <a:t>increase</a:t>
            </a:r>
          </a:p>
          <a:p>
            <a:pPr marL="285750" indent="-285750" algn="just" eaLnBrk="0" hangingPunct="0">
              <a:lnSpc>
                <a:spcPct val="110000"/>
              </a:lnSpc>
              <a:spcBef>
                <a:spcPts val="0"/>
              </a:spcBef>
              <a:spcAft>
                <a:spcPts val="0"/>
              </a:spcAft>
              <a:buFont typeface="Arial" panose="020B0604020202020204" pitchFamily="34" charset="0"/>
              <a:buChar char="•"/>
            </a:pPr>
            <a:r>
              <a:rPr lang="en-ZA" sz="1800" b="0" dirty="0" smtClean="0">
                <a:latin typeface="Arial" panose="020B0604020202020204" pitchFamily="34" charset="0"/>
                <a:ea typeface="Times New Roman" panose="02020603050405020304" pitchFamily="18" charset="0"/>
              </a:rPr>
              <a:t>This </a:t>
            </a:r>
            <a:r>
              <a:rPr lang="en-ZA" sz="1800" b="0" dirty="0">
                <a:latin typeface="Arial" panose="020B0604020202020204" pitchFamily="34" charset="0"/>
                <a:ea typeface="Times New Roman" panose="02020603050405020304" pitchFamily="18" charset="0"/>
              </a:rPr>
              <a:t>is also worsened by the fact that selected provincial offices also relocated, which also resulted in increased costs for office </a:t>
            </a:r>
            <a:r>
              <a:rPr lang="en-ZA" sz="1800" b="0" dirty="0" smtClean="0">
                <a:latin typeface="Arial" panose="020B0604020202020204" pitchFamily="34" charset="0"/>
                <a:ea typeface="Times New Roman" panose="02020603050405020304" pitchFamily="18" charset="0"/>
              </a:rPr>
              <a:t>accommodation</a:t>
            </a:r>
            <a:endParaRPr lang="en-US" sz="2000" b="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121378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492989" y="1627895"/>
            <a:ext cx="8255475" cy="1985069"/>
          </a:xfrm>
        </p:spPr>
        <p:txBody>
          <a:bodyPr/>
          <a:lstStyle/>
          <a:p>
            <a:pPr>
              <a:spcBef>
                <a:spcPct val="0"/>
              </a:spcBef>
            </a:pPr>
            <a:r>
              <a:rPr lang="en-ZA" sz="1800" dirty="0" smtClean="0"/>
              <a:t>As at 31 March 2016, 31 posts in the Office were vacant (</a:t>
            </a:r>
            <a:r>
              <a:rPr lang="en-ZA" sz="1800" b="1" dirty="0" smtClean="0">
                <a:solidFill>
                  <a:srgbClr val="993300"/>
                </a:solidFill>
              </a:rPr>
              <a:t>10%</a:t>
            </a:r>
            <a:r>
              <a:rPr lang="en-ZA" sz="1800" b="1" dirty="0" smtClean="0">
                <a:solidFill>
                  <a:srgbClr val="C00000"/>
                </a:solidFill>
              </a:rPr>
              <a:t> </a:t>
            </a:r>
            <a:r>
              <a:rPr lang="en-ZA" sz="1800" dirty="0" smtClean="0"/>
              <a:t>vacancy rate)</a:t>
            </a:r>
          </a:p>
          <a:p>
            <a:pPr>
              <a:lnSpc>
                <a:spcPct val="110000"/>
              </a:lnSpc>
              <a:spcBef>
                <a:spcPct val="0"/>
              </a:spcBef>
            </a:pPr>
            <a:r>
              <a:rPr lang="en-US" sz="1800" smtClean="0">
                <a:solidFill>
                  <a:schemeClr val="accent4"/>
                </a:solidFill>
                <a:latin typeface="Arial" pitchFamily="34" charset="0"/>
                <a:cs typeface="Arial" pitchFamily="34" charset="0"/>
              </a:rPr>
              <a:t>Some </a:t>
            </a:r>
            <a:r>
              <a:rPr lang="en-US" sz="1800" dirty="0">
                <a:solidFill>
                  <a:schemeClr val="accent4"/>
                </a:solidFill>
                <a:latin typeface="Arial" pitchFamily="34" charset="0"/>
                <a:cs typeface="Arial" pitchFamily="34" charset="0"/>
              </a:rPr>
              <a:t>posts had to be re-advertised as suitable candidates were not </a:t>
            </a:r>
            <a:r>
              <a:rPr lang="en-US" sz="1800" dirty="0" smtClean="0">
                <a:solidFill>
                  <a:schemeClr val="accent4"/>
                </a:solidFill>
                <a:latin typeface="Arial" pitchFamily="34" charset="0"/>
                <a:cs typeface="Arial" pitchFamily="34" charset="0"/>
              </a:rPr>
              <a:t>identified</a:t>
            </a:r>
          </a:p>
          <a:p>
            <a:pPr>
              <a:lnSpc>
                <a:spcPct val="110000"/>
              </a:lnSpc>
              <a:spcBef>
                <a:spcPct val="0"/>
              </a:spcBef>
            </a:pPr>
            <a:r>
              <a:rPr lang="en-ZA" sz="1800" dirty="0"/>
              <a:t>Employment Equity profile of the Office</a:t>
            </a:r>
            <a:r>
              <a:rPr lang="en-ZA" sz="1800" dirty="0" smtClean="0"/>
              <a:t>:</a:t>
            </a:r>
            <a:endParaRPr lang="en-ZA" sz="1800" dirty="0"/>
          </a:p>
          <a:p>
            <a:pPr>
              <a:lnSpc>
                <a:spcPct val="110000"/>
              </a:lnSpc>
              <a:spcBef>
                <a:spcPct val="0"/>
              </a:spcBef>
            </a:pPr>
            <a:endParaRPr lang="en-ZA" sz="1800" dirty="0" smtClean="0"/>
          </a:p>
        </p:txBody>
      </p:sp>
      <p:sp>
        <p:nvSpPr>
          <p:cNvPr id="4" name="Rectangle 2"/>
          <p:cNvSpPr txBox="1">
            <a:spLocks noChangeArrowheads="1"/>
          </p:cNvSpPr>
          <p:nvPr/>
        </p:nvSpPr>
        <p:spPr bwMode="auto">
          <a:xfrm>
            <a:off x="428625" y="620713"/>
            <a:ext cx="82296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marL="182563" lvl="2">
              <a:tabLst>
                <a:tab pos="182563" algn="l"/>
              </a:tabLst>
              <a:defRPr/>
            </a:pPr>
            <a:r>
              <a:rPr lang="en-US" dirty="0">
                <a:solidFill>
                  <a:srgbClr val="993300"/>
                </a:solidFill>
                <a:latin typeface="Berlin Sans FB Demi" panose="020E0802020502020306" pitchFamily="34" charset="0"/>
                <a:cs typeface="Aharoni" pitchFamily="2" charset="-79"/>
              </a:rPr>
              <a:t>PROGRAMME 1: ADMINISTRATION </a:t>
            </a:r>
            <a:r>
              <a:rPr lang="en-US" dirty="0" smtClean="0">
                <a:solidFill>
                  <a:srgbClr val="993300"/>
                </a:solidFill>
                <a:latin typeface="Berlin Sans FB Demi" panose="020E0802020502020306" pitchFamily="34" charset="0"/>
                <a:cs typeface="Aharoni" pitchFamily="2" charset="-79"/>
              </a:rPr>
              <a:t>(6)</a:t>
            </a:r>
            <a:endParaRPr lang="en-US" dirty="0">
              <a:solidFill>
                <a:srgbClr val="993300"/>
              </a:solidFill>
              <a:latin typeface="Berlin Sans FB Demi" panose="020E0802020502020306" pitchFamily="34" charset="0"/>
              <a:cs typeface="Aharoni" pitchFamily="2" charset="-79"/>
            </a:endParaRPr>
          </a:p>
          <a:p>
            <a:pPr algn="ctr" eaLnBrk="1" hangingPunct="1">
              <a:lnSpc>
                <a:spcPct val="80000"/>
              </a:lnSpc>
              <a:defRPr/>
            </a:pPr>
            <a:r>
              <a:rPr lang="en-US" sz="2000" dirty="0" smtClean="0">
                <a:solidFill>
                  <a:schemeClr val="accent5">
                    <a:lumMod val="50000"/>
                  </a:schemeClr>
                </a:solidFill>
                <a:latin typeface="Berlin Sans FB Demi" pitchFamily="34" charset="0"/>
                <a:cs typeface="Aharoni" pitchFamily="2" charset="-79"/>
              </a:rPr>
              <a:t>VACANCY RATE AND EMPLOYMENT EQUITY</a:t>
            </a:r>
          </a:p>
        </p:txBody>
      </p:sp>
      <p:graphicFrame>
        <p:nvGraphicFramePr>
          <p:cNvPr id="8" name="Table 7"/>
          <p:cNvGraphicFramePr>
            <a:graphicFrameLocks noGrp="1"/>
          </p:cNvGraphicFramePr>
          <p:nvPr>
            <p:extLst>
              <p:ext uri="{D42A27DB-BD31-4B8C-83A1-F6EECF244321}">
                <p14:modId xmlns:p14="http://schemas.microsoft.com/office/powerpoint/2010/main" xmlns="" val="3558290355"/>
              </p:ext>
            </p:extLst>
          </p:nvPr>
        </p:nvGraphicFramePr>
        <p:xfrm>
          <a:off x="611560" y="4149080"/>
          <a:ext cx="4032448" cy="1379926"/>
        </p:xfrm>
        <a:graphic>
          <a:graphicData uri="http://schemas.openxmlformats.org/drawingml/2006/table">
            <a:tbl>
              <a:tblPr bandRow="1">
                <a:tableStyleId>{125E5076-3810-47DD-B79F-674D7AD40C01}</a:tableStyleId>
              </a:tblPr>
              <a:tblGrid>
                <a:gridCol w="2688299"/>
                <a:gridCol w="1344149"/>
              </a:tblGrid>
              <a:tr h="516374">
                <a:tc gridSpan="2">
                  <a:txBody>
                    <a:bodyPr/>
                    <a:lstStyle/>
                    <a:p>
                      <a:pPr algn="ctr" fontAlgn="b"/>
                      <a:r>
                        <a:rPr lang="en-US" sz="1800" b="0" i="0" u="none" strike="noStrike" dirty="0" smtClean="0">
                          <a:solidFill>
                            <a:schemeClr val="bg1"/>
                          </a:solidFill>
                          <a:effectLst/>
                          <a:latin typeface="Arial"/>
                        </a:rPr>
                        <a:t>Females at management level</a:t>
                      </a:r>
                      <a:endParaRPr lang="en-US" sz="1800" b="0" i="0" u="none" strike="noStrike" dirty="0">
                        <a:solidFill>
                          <a:schemeClr val="bg1"/>
                        </a:solidFill>
                        <a:effectLst/>
                        <a:latin typeface="Arial"/>
                      </a:endParaRPr>
                    </a:p>
                  </a:txBody>
                  <a:tcPr marL="9525" marR="9525" marT="9531"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50000"/>
                      </a:schemeClr>
                    </a:solidFill>
                  </a:tcPr>
                </a:tc>
                <a:tc hMerge="1">
                  <a:txBody>
                    <a:bodyPr/>
                    <a:lstStyle/>
                    <a:p>
                      <a:pPr algn="r" fontAlgn="b"/>
                      <a:endParaRPr lang="en-US" sz="1800" b="0" i="0" u="none" strike="noStrike" dirty="0">
                        <a:solidFill>
                          <a:schemeClr val="tx1"/>
                        </a:solidFill>
                        <a:effectLst/>
                        <a:latin typeface="Arial"/>
                      </a:endParaRPr>
                    </a:p>
                  </a:txBody>
                  <a:tcPr marL="9525" marR="9525" marT="9525" marB="0" anchor="b"/>
                </a:tc>
              </a:tr>
              <a:tr h="431776">
                <a:tc>
                  <a:txBody>
                    <a:bodyPr/>
                    <a:lstStyle/>
                    <a:p>
                      <a:pPr algn="l" fontAlgn="b"/>
                      <a:r>
                        <a:rPr lang="en-US" sz="1800" u="none" strike="noStrike" dirty="0">
                          <a:solidFill>
                            <a:schemeClr val="tx1"/>
                          </a:solidFill>
                          <a:effectLst/>
                        </a:rPr>
                        <a:t>SMS 13 - 16</a:t>
                      </a:r>
                      <a:endParaRPr lang="en-US" sz="1800" b="0" i="0" u="none" strike="noStrike" dirty="0">
                        <a:solidFill>
                          <a:schemeClr val="tx1"/>
                        </a:solidFill>
                        <a:effectLst/>
                        <a:latin typeface="Arial"/>
                      </a:endParaRPr>
                    </a:p>
                  </a:txBody>
                  <a:tcPr marL="9525" marR="9525" marT="9531"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ZA" sz="1800" b="0" dirty="0" smtClean="0">
                          <a:solidFill>
                            <a:schemeClr val="tx1"/>
                          </a:solidFill>
                        </a:rPr>
                        <a:t>51.2% </a:t>
                      </a:r>
                      <a:endParaRPr lang="en-US" sz="1800" b="0" i="0" u="none" strike="noStrike" dirty="0">
                        <a:solidFill>
                          <a:schemeClr val="tx1"/>
                        </a:solidFill>
                        <a:effectLst/>
                        <a:latin typeface="Arial"/>
                      </a:endParaRPr>
                    </a:p>
                  </a:txBody>
                  <a:tcPr marL="9525" marR="9525" marT="9531"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431776">
                <a:tc>
                  <a:txBody>
                    <a:bodyPr/>
                    <a:lstStyle/>
                    <a:p>
                      <a:pPr algn="l" fontAlgn="b"/>
                      <a:r>
                        <a:rPr lang="en-US" sz="1800" u="none" strike="noStrike" dirty="0">
                          <a:solidFill>
                            <a:schemeClr val="tx1"/>
                          </a:solidFill>
                          <a:effectLst/>
                        </a:rPr>
                        <a:t>MMS 11 to 12</a:t>
                      </a:r>
                      <a:endParaRPr lang="en-US" sz="1800" b="0" i="0" u="none" strike="noStrike" dirty="0">
                        <a:solidFill>
                          <a:schemeClr val="tx1"/>
                        </a:solidFill>
                        <a:effectLst/>
                        <a:latin typeface="Arial"/>
                      </a:endParaRPr>
                    </a:p>
                  </a:txBody>
                  <a:tcPr marL="9525" marR="9525" marT="9531"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chemeClr val="tx1"/>
                          </a:solidFill>
                          <a:effectLst/>
                          <a:latin typeface="Arial"/>
                        </a:rPr>
                        <a:t>43%</a:t>
                      </a:r>
                      <a:endParaRPr lang="en-US" sz="1800" b="0" i="0" u="none" strike="noStrike" dirty="0">
                        <a:solidFill>
                          <a:schemeClr val="tx1"/>
                        </a:solidFill>
                        <a:effectLst/>
                        <a:latin typeface="Arial"/>
                      </a:endParaRPr>
                    </a:p>
                  </a:txBody>
                  <a:tcPr marL="9525" marR="9525" marT="9531"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2425920575"/>
              </p:ext>
            </p:extLst>
          </p:nvPr>
        </p:nvGraphicFramePr>
        <p:xfrm>
          <a:off x="611560" y="5624183"/>
          <a:ext cx="4031649" cy="576064"/>
        </p:xfrm>
        <a:graphic>
          <a:graphicData uri="http://schemas.openxmlformats.org/drawingml/2006/table">
            <a:tbl>
              <a:tblPr bandRow="1">
                <a:tableStyleId>{125E5076-3810-47DD-B79F-674D7AD40C01}</a:tableStyleId>
              </a:tblPr>
              <a:tblGrid>
                <a:gridCol w="2736304"/>
                <a:gridCol w="1295345"/>
              </a:tblGrid>
              <a:tr h="576064">
                <a:tc>
                  <a:txBody>
                    <a:bodyPr/>
                    <a:lstStyle/>
                    <a:p>
                      <a:pPr algn="ctr" fontAlgn="b"/>
                      <a:r>
                        <a:rPr lang="en-US" sz="1800" b="0" u="none" strike="noStrike" dirty="0" smtClean="0">
                          <a:solidFill>
                            <a:schemeClr val="bg1"/>
                          </a:solidFill>
                          <a:effectLst/>
                        </a:rPr>
                        <a:t>People with disabilities</a:t>
                      </a:r>
                      <a:endParaRPr lang="en-US" sz="1800" b="0" i="0" u="none" strike="noStrike" dirty="0">
                        <a:solidFill>
                          <a:schemeClr val="bg1"/>
                        </a:solidFill>
                        <a:effectLst/>
                        <a:latin typeface="Arial"/>
                      </a:endParaRPr>
                    </a:p>
                  </a:txBody>
                  <a:tcPr marL="9525" marR="9525" marT="9518"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50000"/>
                      </a:schemeClr>
                    </a:solidFill>
                  </a:tcPr>
                </a:tc>
                <a:tc>
                  <a:txBody>
                    <a:bodyPr/>
                    <a:lstStyle/>
                    <a:p>
                      <a:pPr algn="r" fontAlgn="b"/>
                      <a:r>
                        <a:rPr lang="en-US" sz="1800" b="0" i="0" u="none" strike="noStrike" dirty="0" smtClean="0">
                          <a:solidFill>
                            <a:schemeClr val="tx1"/>
                          </a:solidFill>
                          <a:effectLst/>
                          <a:latin typeface="Arial"/>
                        </a:rPr>
                        <a:t>1.87%</a:t>
                      </a:r>
                      <a:endParaRPr lang="en-US" sz="1800" b="0" i="0" u="none" strike="noStrike" dirty="0">
                        <a:solidFill>
                          <a:schemeClr val="tx1"/>
                        </a:solidFill>
                        <a:effectLst/>
                        <a:latin typeface="Arial"/>
                      </a:endParaRPr>
                    </a:p>
                  </a:txBody>
                  <a:tcPr marL="9525" marR="9525" marT="9518"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bl>
          </a:graphicData>
        </a:graphic>
      </p:graphicFrame>
      <p:sp>
        <p:nvSpPr>
          <p:cNvPr id="3381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FB95DA4E-14CE-4299-B3BD-9B6EC4A7308F}" type="slidenum">
              <a:rPr lang="en-US" sz="1400" b="0"/>
              <a:pPr algn="r" eaLnBrk="0" hangingPunct="0"/>
              <a:t>15</a:t>
            </a:fld>
            <a:endParaRPr lang="en-US" sz="1400" b="0"/>
          </a:p>
        </p:txBody>
      </p:sp>
      <p:graphicFrame>
        <p:nvGraphicFramePr>
          <p:cNvPr id="7" name="Table 6"/>
          <p:cNvGraphicFramePr>
            <a:graphicFrameLocks noGrp="1"/>
          </p:cNvGraphicFramePr>
          <p:nvPr>
            <p:extLst>
              <p:ext uri="{D42A27DB-BD31-4B8C-83A1-F6EECF244321}">
                <p14:modId xmlns:p14="http://schemas.microsoft.com/office/powerpoint/2010/main" xmlns="" val="2407952859"/>
              </p:ext>
            </p:extLst>
          </p:nvPr>
        </p:nvGraphicFramePr>
        <p:xfrm>
          <a:off x="5272069" y="3939825"/>
          <a:ext cx="3476662" cy="2212644"/>
        </p:xfrm>
        <a:graphic>
          <a:graphicData uri="http://schemas.openxmlformats.org/drawingml/2006/table">
            <a:tbl>
              <a:tblPr firstRow="1" bandRow="1">
                <a:tableStyleId>{125E5076-3810-47DD-B79F-674D7AD40C01}</a:tableStyleId>
              </a:tblPr>
              <a:tblGrid>
                <a:gridCol w="1834630"/>
                <a:gridCol w="1642032"/>
              </a:tblGrid>
              <a:tr h="537088">
                <a:tc gridSpan="2">
                  <a:txBody>
                    <a:bodyPr/>
                    <a:lstStyle/>
                    <a:p>
                      <a:pPr algn="ctr" rtl="0" fontAlgn="b"/>
                      <a:r>
                        <a:rPr lang="en-US" sz="1800" b="0" u="none" strike="noStrike" dirty="0">
                          <a:solidFill>
                            <a:schemeClr val="bg1"/>
                          </a:solidFill>
                          <a:effectLst/>
                        </a:rPr>
                        <a:t>Race</a:t>
                      </a:r>
                      <a:endParaRPr lang="en-US" sz="1800" b="0" i="0" u="none" strike="noStrike" dirty="0">
                        <a:solidFill>
                          <a:schemeClr val="bg1"/>
                        </a:solidFill>
                        <a:effectLst/>
                        <a:latin typeface="Arial"/>
                      </a:endParaRPr>
                    </a:p>
                  </a:txBody>
                  <a:tcPr marL="0" marR="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50000"/>
                      </a:schemeClr>
                    </a:solidFill>
                  </a:tcPr>
                </a:tc>
                <a:tc hMerge="1">
                  <a:txBody>
                    <a:bodyPr/>
                    <a:lstStyle/>
                    <a:p>
                      <a:pPr algn="ctr" rtl="0" fontAlgn="b"/>
                      <a:endParaRPr lang="en-US" sz="1800" b="0" i="0" u="none" strike="noStrike" dirty="0">
                        <a:solidFill>
                          <a:srgbClr val="FFFF99"/>
                        </a:solidFill>
                        <a:effectLst/>
                        <a:latin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5000"/>
                      </a:schemeClr>
                    </a:solidFill>
                  </a:tcPr>
                </a:tc>
              </a:tr>
              <a:tr h="418889">
                <a:tc>
                  <a:txBody>
                    <a:bodyPr/>
                    <a:lstStyle/>
                    <a:p>
                      <a:pPr algn="l" rtl="0" fontAlgn="b"/>
                      <a:r>
                        <a:rPr lang="en-US" sz="1800" b="0" u="none" strike="noStrike" dirty="0">
                          <a:solidFill>
                            <a:schemeClr val="tx1"/>
                          </a:solidFill>
                          <a:effectLst/>
                        </a:rPr>
                        <a:t>Africans</a:t>
                      </a:r>
                      <a:endParaRPr lang="en-US" sz="1800" b="0" i="0" u="none" strike="noStrike" dirty="0">
                        <a:solidFill>
                          <a:schemeClr val="tx1"/>
                        </a:solidFill>
                        <a:effectLst/>
                        <a:latin typeface="Arial"/>
                      </a:endParaRPr>
                    </a:p>
                  </a:txBody>
                  <a:tcPr marL="0" marR="0" marT="0" marB="0" anchor="ctr" anchorCtr="1">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rtl="0" fontAlgn="b"/>
                      <a:r>
                        <a:rPr lang="en-ZA" sz="1800" b="0" dirty="0" smtClean="0">
                          <a:solidFill>
                            <a:schemeClr val="tx1"/>
                          </a:solidFill>
                        </a:rPr>
                        <a:t>85% </a:t>
                      </a:r>
                      <a:endParaRPr lang="en-US" sz="1800" b="0" i="0" u="none" strike="noStrike" dirty="0">
                        <a:solidFill>
                          <a:schemeClr val="tx1"/>
                        </a:solidFill>
                        <a:effectLst/>
                        <a:latin typeface="Arial"/>
                      </a:endParaRPr>
                    </a:p>
                  </a:txBody>
                  <a:tcPr marL="0" marR="0" marT="0" marB="0" anchor="ctr" anchorCtr="1">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418889">
                <a:tc>
                  <a:txBody>
                    <a:bodyPr/>
                    <a:lstStyle/>
                    <a:p>
                      <a:pPr algn="l" rtl="0" fontAlgn="b"/>
                      <a:r>
                        <a:rPr lang="en-US" sz="1800" b="0" u="none" strike="noStrike" dirty="0" err="1">
                          <a:solidFill>
                            <a:schemeClr val="tx1"/>
                          </a:solidFill>
                          <a:effectLst/>
                        </a:rPr>
                        <a:t>Coloureds</a:t>
                      </a:r>
                      <a:endParaRPr lang="en-US" sz="1800" b="0" i="0" u="none" strike="noStrike" dirty="0">
                        <a:solidFill>
                          <a:schemeClr val="tx1"/>
                        </a:solidFill>
                        <a:effectLst/>
                        <a:latin typeface="Arial"/>
                      </a:endParaRPr>
                    </a:p>
                  </a:txBody>
                  <a:tcPr marL="0" marR="0" marT="0" marB="0" anchor="ctr" anchorCtr="1">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rtl="0" fontAlgn="b"/>
                      <a:r>
                        <a:rPr lang="en-ZA" sz="1800" b="0" dirty="0" smtClean="0">
                          <a:solidFill>
                            <a:schemeClr val="tx1"/>
                          </a:solidFill>
                        </a:rPr>
                        <a:t>5.3%</a:t>
                      </a:r>
                      <a:endParaRPr lang="en-US" sz="1800" b="0" i="0" u="none" strike="noStrike" dirty="0">
                        <a:solidFill>
                          <a:schemeClr val="tx1"/>
                        </a:solidFill>
                        <a:effectLst/>
                        <a:latin typeface="Arial"/>
                      </a:endParaRPr>
                    </a:p>
                  </a:txBody>
                  <a:tcPr marL="0" marR="0" marT="0" marB="0" anchor="ctr" anchorCtr="1">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418889">
                <a:tc>
                  <a:txBody>
                    <a:bodyPr/>
                    <a:lstStyle/>
                    <a:p>
                      <a:pPr algn="l" rtl="0" fontAlgn="b"/>
                      <a:r>
                        <a:rPr lang="en-US" sz="1800" b="0" u="none" strike="noStrike" dirty="0">
                          <a:solidFill>
                            <a:schemeClr val="tx1"/>
                          </a:solidFill>
                          <a:effectLst/>
                        </a:rPr>
                        <a:t>Indians</a:t>
                      </a:r>
                      <a:endParaRPr lang="en-US" sz="1800" b="0" i="0" u="none" strike="noStrike" dirty="0">
                        <a:solidFill>
                          <a:schemeClr val="tx1"/>
                        </a:solidFill>
                        <a:effectLst/>
                        <a:latin typeface="Arial"/>
                      </a:endParaRPr>
                    </a:p>
                  </a:txBody>
                  <a:tcPr marL="0" marR="0" marT="0" marB="0" anchor="ctr" anchorCtr="1">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rtl="0" fontAlgn="b"/>
                      <a:r>
                        <a:rPr lang="en-ZA" sz="1800" b="0" dirty="0" smtClean="0">
                          <a:solidFill>
                            <a:schemeClr val="tx1"/>
                          </a:solidFill>
                        </a:rPr>
                        <a:t>3%</a:t>
                      </a:r>
                      <a:endParaRPr lang="en-US" sz="1800" b="0" i="0" u="none" strike="noStrike" dirty="0">
                        <a:solidFill>
                          <a:schemeClr val="tx1"/>
                        </a:solidFill>
                        <a:effectLst/>
                        <a:latin typeface="Arial"/>
                      </a:endParaRPr>
                    </a:p>
                  </a:txBody>
                  <a:tcPr marL="0" marR="0" marT="0" marB="0" anchor="ctr" anchorCtr="1">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418889">
                <a:tc>
                  <a:txBody>
                    <a:bodyPr/>
                    <a:lstStyle/>
                    <a:p>
                      <a:pPr algn="l" rtl="0" fontAlgn="b"/>
                      <a:r>
                        <a:rPr lang="en-US" sz="1800" b="0" u="none" strike="noStrike" dirty="0">
                          <a:solidFill>
                            <a:schemeClr val="tx1"/>
                          </a:solidFill>
                          <a:effectLst/>
                        </a:rPr>
                        <a:t>Whites</a:t>
                      </a:r>
                      <a:endParaRPr lang="en-US" sz="1800" b="0" i="0" u="none" strike="noStrike" dirty="0">
                        <a:solidFill>
                          <a:schemeClr val="tx1"/>
                        </a:solidFill>
                        <a:effectLst/>
                        <a:latin typeface="Arial"/>
                      </a:endParaRPr>
                    </a:p>
                  </a:txBody>
                  <a:tcPr marL="0" marR="0" marT="0" marB="0" anchor="ctr" anchorCtr="1">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rtl="0" fontAlgn="b"/>
                      <a:r>
                        <a:rPr lang="en-ZA" sz="1800" b="0" dirty="0" smtClean="0">
                          <a:solidFill>
                            <a:schemeClr val="tx1"/>
                          </a:solidFill>
                        </a:rPr>
                        <a:t>7.5%</a:t>
                      </a:r>
                      <a:endParaRPr lang="en-US" sz="1800" b="0" i="0" u="none" strike="noStrike" dirty="0">
                        <a:solidFill>
                          <a:schemeClr val="tx1"/>
                        </a:solidFill>
                        <a:effectLst/>
                        <a:latin typeface="Arial"/>
                      </a:endParaRPr>
                    </a:p>
                  </a:txBody>
                  <a:tcPr marL="0" marR="0" marT="0" marB="0" anchor="ctr" anchorCtr="1">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445194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492989" y="1627895"/>
            <a:ext cx="8255742" cy="4681425"/>
          </a:xfrm>
        </p:spPr>
        <p:txBody>
          <a:bodyPr/>
          <a:lstStyle/>
          <a:p>
            <a:pPr>
              <a:lnSpc>
                <a:spcPct val="110000"/>
              </a:lnSpc>
              <a:spcBef>
                <a:spcPct val="0"/>
              </a:spcBef>
            </a:pPr>
            <a:r>
              <a:rPr lang="en-US" sz="1800" dirty="0" smtClean="0"/>
              <a:t>A successful Joint </a:t>
            </a:r>
            <a:r>
              <a:rPr lang="en-US" sz="1800" dirty="0"/>
              <a:t>Public Lecture between the PSC and UNISA </a:t>
            </a:r>
            <a:r>
              <a:rPr lang="en-US" sz="1800" dirty="0" smtClean="0"/>
              <a:t>on </a:t>
            </a:r>
            <a:r>
              <a:rPr lang="en-US" sz="1800" dirty="0"/>
              <a:t>Building a Capable, Career-Oriented and Professional Public Service for a Developmental State as stated in the National Development Plan Vision 2030 </a:t>
            </a:r>
            <a:r>
              <a:rPr lang="en-US" sz="1800" dirty="0" smtClean="0"/>
              <a:t>was held</a:t>
            </a:r>
          </a:p>
          <a:p>
            <a:pPr>
              <a:lnSpc>
                <a:spcPct val="110000"/>
              </a:lnSpc>
              <a:spcBef>
                <a:spcPct val="0"/>
              </a:spcBef>
            </a:pPr>
            <a:r>
              <a:rPr lang="en-US" sz="1800" dirty="0" smtClean="0"/>
              <a:t>With </a:t>
            </a:r>
            <a:r>
              <a:rPr lang="en-US" sz="1800" dirty="0"/>
              <a:t>regards to internal communications, a </a:t>
            </a:r>
            <a:r>
              <a:rPr lang="en-US" sz="1800" dirty="0" smtClean="0"/>
              <a:t>communiqué </a:t>
            </a:r>
            <a:r>
              <a:rPr lang="en-US" sz="1800" dirty="0"/>
              <a:t>by the Director-General, </a:t>
            </a:r>
            <a:r>
              <a:rPr lang="en-US" sz="1800" i="1" dirty="0"/>
              <a:t>Mafhungo</a:t>
            </a:r>
            <a:r>
              <a:rPr lang="en-US" sz="1800" dirty="0"/>
              <a:t> which is aimed at keeping officials abreast of developments in the organisation was issued on a monthly basis. Likewise, bi-annual </a:t>
            </a:r>
            <a:r>
              <a:rPr lang="en-US" sz="1800" dirty="0" smtClean="0"/>
              <a:t>newsletter</a:t>
            </a:r>
            <a:r>
              <a:rPr lang="en-US" sz="1800" i="1" dirty="0"/>
              <a:t>, Izwi lase </a:t>
            </a:r>
            <a:r>
              <a:rPr lang="en-US" sz="1800" dirty="0"/>
              <a:t>OPSC was also issued every second </a:t>
            </a:r>
            <a:r>
              <a:rPr lang="en-US" sz="1800" dirty="0" smtClean="0"/>
              <a:t>month</a:t>
            </a:r>
          </a:p>
          <a:p>
            <a:r>
              <a:rPr lang="en-US" sz="1800" dirty="0" smtClean="0"/>
              <a:t>The Office prescribed </a:t>
            </a:r>
            <a:r>
              <a:rPr lang="en-US" sz="1800" dirty="0"/>
              <a:t>to the Corporate Governance of Information and Communications Technology (ICT) Policy Framework by appointing a Governance Champion and </a:t>
            </a:r>
            <a:r>
              <a:rPr lang="en-US" sz="1800" dirty="0" smtClean="0"/>
              <a:t>implemented a IT </a:t>
            </a:r>
            <a:r>
              <a:rPr lang="en-US" sz="1800" dirty="0"/>
              <a:t>Governance </a:t>
            </a:r>
            <a:r>
              <a:rPr lang="en-US" sz="1800" dirty="0" smtClean="0"/>
              <a:t>Charter</a:t>
            </a:r>
          </a:p>
          <a:p>
            <a:r>
              <a:rPr lang="en-US" sz="1800" dirty="0" smtClean="0"/>
              <a:t>To </a:t>
            </a:r>
            <a:r>
              <a:rPr lang="en-US" sz="1800" dirty="0"/>
              <a:t>enhance productivity and the effective utilisation of network resources, a network monitoring tool was </a:t>
            </a:r>
            <a:r>
              <a:rPr lang="en-US" sz="1800" dirty="0" smtClean="0"/>
              <a:t>implemented</a:t>
            </a:r>
            <a:r>
              <a:rPr lang="en-US" sz="1800" dirty="0"/>
              <a:t> </a:t>
            </a:r>
          </a:p>
          <a:p>
            <a:r>
              <a:rPr lang="en-US" sz="1800" dirty="0"/>
              <a:t>In line with cost cutting measures, the Internet Protocol Telephony was fully implemented at the National Office and in 8 provincial </a:t>
            </a:r>
            <a:r>
              <a:rPr lang="en-US" sz="1800" dirty="0" smtClean="0"/>
              <a:t>offices</a:t>
            </a:r>
            <a:endParaRPr lang="en-US" sz="1800" dirty="0"/>
          </a:p>
          <a:p>
            <a:pPr>
              <a:lnSpc>
                <a:spcPct val="110000"/>
              </a:lnSpc>
              <a:spcBef>
                <a:spcPct val="0"/>
              </a:spcBef>
            </a:pPr>
            <a:endParaRPr lang="en-ZA" sz="1800" dirty="0" smtClean="0"/>
          </a:p>
        </p:txBody>
      </p:sp>
      <p:sp>
        <p:nvSpPr>
          <p:cNvPr id="4" name="Rectangle 2"/>
          <p:cNvSpPr txBox="1">
            <a:spLocks noChangeArrowheads="1"/>
          </p:cNvSpPr>
          <p:nvPr/>
        </p:nvSpPr>
        <p:spPr bwMode="auto">
          <a:xfrm>
            <a:off x="428625" y="620713"/>
            <a:ext cx="82296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marL="182563" lvl="2">
              <a:tabLst>
                <a:tab pos="182563" algn="l"/>
              </a:tabLst>
              <a:defRPr/>
            </a:pPr>
            <a:r>
              <a:rPr lang="en-US" dirty="0">
                <a:solidFill>
                  <a:srgbClr val="993300"/>
                </a:solidFill>
                <a:latin typeface="Berlin Sans FB Demi" panose="020E0802020502020306" pitchFamily="34" charset="0"/>
                <a:cs typeface="Aharoni" pitchFamily="2" charset="-79"/>
              </a:rPr>
              <a:t>PROGRAMME 1: ADMINISTRATION </a:t>
            </a:r>
            <a:r>
              <a:rPr lang="en-US" dirty="0" smtClean="0">
                <a:solidFill>
                  <a:srgbClr val="993300"/>
                </a:solidFill>
                <a:latin typeface="Berlin Sans FB Demi" panose="020E0802020502020306" pitchFamily="34" charset="0"/>
                <a:cs typeface="Aharoni" pitchFamily="2" charset="-79"/>
              </a:rPr>
              <a:t>(7)</a:t>
            </a:r>
            <a:endParaRPr lang="en-US" dirty="0">
              <a:solidFill>
                <a:srgbClr val="993300"/>
              </a:solidFill>
              <a:latin typeface="Berlin Sans FB Demi" panose="020E0802020502020306" pitchFamily="34" charset="0"/>
              <a:cs typeface="Aharoni" pitchFamily="2" charset="-79"/>
            </a:endParaRPr>
          </a:p>
          <a:p>
            <a:pPr algn="ctr" eaLnBrk="1" hangingPunct="1">
              <a:lnSpc>
                <a:spcPct val="80000"/>
              </a:lnSpc>
              <a:defRPr/>
            </a:pPr>
            <a:r>
              <a:rPr lang="en-US" sz="2000" dirty="0" smtClean="0">
                <a:solidFill>
                  <a:schemeClr val="accent5">
                    <a:lumMod val="50000"/>
                  </a:schemeClr>
                </a:solidFill>
                <a:latin typeface="Berlin Sans FB Demi" pitchFamily="34" charset="0"/>
                <a:cs typeface="Aharoni" pitchFamily="2" charset="-79"/>
              </a:rPr>
              <a:t>COMMUNICATION AND IT</a:t>
            </a:r>
          </a:p>
        </p:txBody>
      </p:sp>
      <p:sp>
        <p:nvSpPr>
          <p:cNvPr id="3381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FB95DA4E-14CE-4299-B3BD-9B6EC4A7308F}" type="slidenum">
              <a:rPr lang="en-US" sz="1400" b="0"/>
              <a:pPr algn="r" eaLnBrk="0" hangingPunct="0"/>
              <a:t>16</a:t>
            </a:fld>
            <a:endParaRPr lang="en-US" sz="1400" b="0"/>
          </a:p>
        </p:txBody>
      </p:sp>
    </p:spTree>
    <p:extLst>
      <p:ext uri="{BB962C8B-B14F-4D97-AF65-F5344CB8AC3E}">
        <p14:creationId xmlns:p14="http://schemas.microsoft.com/office/powerpoint/2010/main" xmlns="" val="2926800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9050" y="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619672" y="3284985"/>
            <a:ext cx="5832647" cy="1446550"/>
          </a:xfrm>
          <a:prstGeom prst="rect">
            <a:avLst/>
          </a:prstGeom>
          <a:noFill/>
        </p:spPr>
        <p:txBody>
          <a:bodyPr wrap="square" rtlCol="0">
            <a:spAutoFit/>
          </a:bodyPr>
          <a:lstStyle/>
          <a:p>
            <a:r>
              <a:rPr lang="en-US" sz="4400" dirty="0" smtClean="0">
                <a:solidFill>
                  <a:srgbClr val="993300"/>
                </a:solidFill>
                <a:latin typeface="Berlin Sans FB Demi" pitchFamily="34" charset="0"/>
              </a:rPr>
              <a:t>PROGRAMME 2:</a:t>
            </a:r>
          </a:p>
          <a:p>
            <a:r>
              <a:rPr lang="en-US" sz="4400" dirty="0" smtClean="0">
                <a:solidFill>
                  <a:srgbClr val="993300"/>
                </a:solidFill>
                <a:latin typeface="Berlin Sans FB Demi" pitchFamily="34" charset="0"/>
              </a:rPr>
              <a:t>LMP </a:t>
            </a:r>
          </a:p>
        </p:txBody>
      </p:sp>
    </p:spTree>
    <p:extLst>
      <p:ext uri="{BB962C8B-B14F-4D97-AF65-F5344CB8AC3E}">
        <p14:creationId xmlns:p14="http://schemas.microsoft.com/office/powerpoint/2010/main" xmlns="" val="3735238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txBox="1">
            <a:spLocks/>
          </p:cNvSpPr>
          <p:nvPr/>
        </p:nvSpPr>
        <p:spPr bwMode="auto">
          <a:xfrm>
            <a:off x="125247" y="1607736"/>
            <a:ext cx="8784976" cy="2060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marL="285750" lvl="0" indent="-285750" algn="l" eaLnBrk="1" hangingPunct="1">
              <a:lnSpc>
                <a:spcPct val="120000"/>
              </a:lnSpc>
              <a:buFont typeface="Arial"/>
              <a:buChar char="•"/>
            </a:pPr>
            <a:r>
              <a:rPr lang="en-US" sz="1800" dirty="0" smtClean="0">
                <a:latin typeface="Arial" pitchFamily="34" charset="0"/>
                <a:cs typeface="Arial" pitchFamily="34" charset="0"/>
              </a:rPr>
              <a:t>Grievances Management</a:t>
            </a:r>
          </a:p>
          <a:p>
            <a:pPr marL="685800" lvl="1" algn="l" eaLnBrk="1" hangingPunct="1">
              <a:lnSpc>
                <a:spcPct val="120000"/>
              </a:lnSpc>
              <a:buFont typeface="Wingdings" panose="05000000000000000000" pitchFamily="2" charset="2"/>
              <a:buChar char="ü"/>
            </a:pPr>
            <a:r>
              <a:rPr lang="en-US" sz="1800" b="0" dirty="0" smtClean="0">
                <a:latin typeface="Arial" pitchFamily="34" charset="0"/>
                <a:cs typeface="Arial" pitchFamily="34" charset="0"/>
              </a:rPr>
              <a:t>As </a:t>
            </a:r>
            <a:r>
              <a:rPr lang="en-US" sz="1800" b="0" dirty="0">
                <a:latin typeface="Arial" pitchFamily="34" charset="0"/>
                <a:cs typeface="Arial" pitchFamily="34" charset="0"/>
              </a:rPr>
              <a:t>at </a:t>
            </a:r>
            <a:r>
              <a:rPr lang="en-US" sz="1800" b="0" dirty="0" smtClean="0">
                <a:latin typeface="Arial" pitchFamily="34" charset="0"/>
                <a:cs typeface="Arial" pitchFamily="34" charset="0"/>
              </a:rPr>
              <a:t>31 March 2016</a:t>
            </a:r>
            <a:r>
              <a:rPr lang="en-ZA" sz="1800" b="0" dirty="0" smtClean="0">
                <a:latin typeface="Arial" pitchFamily="34" charset="0"/>
                <a:cs typeface="Arial" pitchFamily="34" charset="0"/>
              </a:rPr>
              <a:t>, the PSC received a total of </a:t>
            </a:r>
            <a:r>
              <a:rPr lang="en-ZA" sz="1800" dirty="0" smtClean="0">
                <a:solidFill>
                  <a:srgbClr val="993300"/>
                </a:solidFill>
                <a:latin typeface="Arial" pitchFamily="34" charset="0"/>
                <a:cs typeface="Arial" pitchFamily="34" charset="0"/>
              </a:rPr>
              <a:t>682</a:t>
            </a:r>
            <a:r>
              <a:rPr lang="en-ZA" sz="1800" b="0" dirty="0" smtClean="0">
                <a:latin typeface="Arial" pitchFamily="34" charset="0"/>
                <a:cs typeface="Arial" pitchFamily="34" charset="0"/>
              </a:rPr>
              <a:t> cases of which </a:t>
            </a:r>
            <a:r>
              <a:rPr lang="en-ZA" sz="1800" dirty="0" smtClean="0">
                <a:solidFill>
                  <a:srgbClr val="993300"/>
                </a:solidFill>
                <a:latin typeface="Arial" pitchFamily="34" charset="0"/>
                <a:cs typeface="Arial" pitchFamily="34" charset="0"/>
              </a:rPr>
              <a:t>484 </a:t>
            </a:r>
            <a:r>
              <a:rPr lang="en-ZA" sz="1800" b="0" dirty="0" smtClean="0">
                <a:latin typeface="Arial" pitchFamily="34" charset="0"/>
                <a:cs typeface="Arial" pitchFamily="34" charset="0"/>
              </a:rPr>
              <a:t>grievances were properly lodged and an additional </a:t>
            </a:r>
            <a:r>
              <a:rPr lang="en-ZA" sz="1800" dirty="0" smtClean="0">
                <a:solidFill>
                  <a:srgbClr val="993300"/>
                </a:solidFill>
                <a:latin typeface="Arial" pitchFamily="34" charset="0"/>
                <a:cs typeface="Arial" pitchFamily="34" charset="0"/>
              </a:rPr>
              <a:t>198</a:t>
            </a:r>
            <a:r>
              <a:rPr lang="en-ZA" sz="1800" b="0" dirty="0" smtClean="0">
                <a:latin typeface="Arial" pitchFamily="34" charset="0"/>
                <a:cs typeface="Arial" pitchFamily="34" charset="0"/>
              </a:rPr>
              <a:t> received grievances were not properly referred and the PSC had no jurisdiction in some </a:t>
            </a:r>
          </a:p>
          <a:p>
            <a:pPr marL="685800" lvl="1" algn="l" eaLnBrk="1" hangingPunct="1">
              <a:lnSpc>
                <a:spcPct val="120000"/>
              </a:lnSpc>
              <a:buFont typeface="Wingdings" panose="05000000000000000000" pitchFamily="2" charset="2"/>
              <a:buChar char="ü"/>
            </a:pPr>
            <a:r>
              <a:rPr lang="en-ZA" sz="1800" b="0" dirty="0" smtClean="0">
                <a:latin typeface="Arial" pitchFamily="34" charset="0"/>
                <a:cs typeface="Arial" pitchFamily="34" charset="0"/>
              </a:rPr>
              <a:t>A total of </a:t>
            </a:r>
            <a:r>
              <a:rPr lang="en-ZA" sz="1800" dirty="0" smtClean="0">
                <a:solidFill>
                  <a:srgbClr val="993300"/>
                </a:solidFill>
                <a:latin typeface="Arial" pitchFamily="34" charset="0"/>
                <a:cs typeface="Arial" pitchFamily="34" charset="0"/>
              </a:rPr>
              <a:t>605</a:t>
            </a:r>
            <a:r>
              <a:rPr lang="en-ZA" sz="1800" b="0" dirty="0" smtClean="0">
                <a:latin typeface="Arial" pitchFamily="34" charset="0"/>
                <a:cs typeface="Arial" pitchFamily="34" charset="0"/>
              </a:rPr>
              <a:t> </a:t>
            </a:r>
            <a:r>
              <a:rPr lang="en-ZA" sz="1800" b="0" dirty="0" smtClean="0">
                <a:solidFill>
                  <a:srgbClr val="993300"/>
                </a:solidFill>
                <a:latin typeface="Arial" pitchFamily="34" charset="0"/>
                <a:cs typeface="Arial" pitchFamily="34" charset="0"/>
              </a:rPr>
              <a:t>(</a:t>
            </a:r>
            <a:r>
              <a:rPr lang="en-ZA" sz="1800" dirty="0" smtClean="0">
                <a:solidFill>
                  <a:srgbClr val="993300"/>
                </a:solidFill>
                <a:latin typeface="Arial" pitchFamily="34" charset="0"/>
                <a:cs typeface="Arial" pitchFamily="34" charset="0"/>
              </a:rPr>
              <a:t>89</a:t>
            </a:r>
            <a:r>
              <a:rPr lang="en-ZA" sz="1800" b="0" dirty="0" smtClean="0">
                <a:solidFill>
                  <a:srgbClr val="993300"/>
                </a:solidFill>
                <a:latin typeface="Arial" pitchFamily="34" charset="0"/>
                <a:cs typeface="Arial" pitchFamily="34" charset="0"/>
              </a:rPr>
              <a:t>%) </a:t>
            </a:r>
            <a:r>
              <a:rPr lang="en-ZA" sz="1800" b="0" dirty="0" smtClean="0">
                <a:latin typeface="Arial" pitchFamily="34" charset="0"/>
                <a:cs typeface="Arial" pitchFamily="34" charset="0"/>
              </a:rPr>
              <a:t>grievances were finalised </a:t>
            </a:r>
          </a:p>
          <a:p>
            <a:pPr>
              <a:lnSpc>
                <a:spcPct val="120000"/>
              </a:lnSpc>
            </a:pPr>
            <a:r>
              <a:rPr lang="en-GB" sz="1800" dirty="0"/>
              <a:t> </a:t>
            </a:r>
            <a:endParaRPr lang="en-US" sz="1800" dirty="0"/>
          </a:p>
          <a:p>
            <a:pPr algn="just">
              <a:lnSpc>
                <a:spcPct val="120000"/>
              </a:lnSpc>
              <a:buFontTx/>
              <a:buChar char="•"/>
            </a:pPr>
            <a:endParaRPr lang="en-US" sz="1800" b="0" dirty="0">
              <a:latin typeface="+mn-lt"/>
            </a:endParaRPr>
          </a:p>
        </p:txBody>
      </p:sp>
      <p:sp>
        <p:nvSpPr>
          <p:cNvPr id="6148"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A76ED1B1-F3EF-4A93-B973-B585409153D3}" type="slidenum">
              <a:rPr lang="en-US" sz="1400" b="0"/>
              <a:pPr algn="r" eaLnBrk="0" hangingPunct="0"/>
              <a:t>18</a:t>
            </a:fld>
            <a:endParaRPr lang="en-US" sz="1400" b="0" dirty="0"/>
          </a:p>
        </p:txBody>
      </p:sp>
      <p:sp>
        <p:nvSpPr>
          <p:cNvPr id="9" name="Content Placeholder 2"/>
          <p:cNvSpPr txBox="1">
            <a:spLocks/>
          </p:cNvSpPr>
          <p:nvPr/>
        </p:nvSpPr>
        <p:spPr bwMode="auto">
          <a:xfrm>
            <a:off x="1187624" y="6138960"/>
            <a:ext cx="8198403" cy="719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marL="457200" lvl="1" indent="0" algn="l" eaLnBrk="1" hangingPunct="1">
              <a:lnSpc>
                <a:spcPct val="110000"/>
              </a:lnSpc>
              <a:buFont typeface="Wingdings" pitchFamily="2" charset="2"/>
              <a:buChar char="ü"/>
            </a:pPr>
            <a:endParaRPr lang="en-US" sz="2000" b="0" dirty="0"/>
          </a:p>
        </p:txBody>
      </p:sp>
      <p:sp>
        <p:nvSpPr>
          <p:cNvPr id="7" name="Rectangle 2"/>
          <p:cNvSpPr txBox="1">
            <a:spLocks noChangeArrowheads="1"/>
          </p:cNvSpPr>
          <p:nvPr/>
        </p:nvSpPr>
        <p:spPr>
          <a:xfrm>
            <a:off x="437560" y="604716"/>
            <a:ext cx="8229600" cy="80394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lnSpc>
                <a:spcPct val="90000"/>
              </a:lnSpc>
              <a:defRPr/>
            </a:pPr>
            <a:r>
              <a:rPr lang="en-US" sz="3200" dirty="0">
                <a:solidFill>
                  <a:srgbClr val="993300"/>
                </a:solidFill>
                <a:latin typeface="Berlin Sans FB Demi" pitchFamily="34" charset="0"/>
                <a:cs typeface="Aharoni" pitchFamily="2" charset="-79"/>
              </a:rPr>
              <a:t>PROGRAMME 2: </a:t>
            </a:r>
            <a:r>
              <a:rPr lang="en-US" sz="3200" dirty="0" smtClean="0">
                <a:solidFill>
                  <a:srgbClr val="993300"/>
                </a:solidFill>
                <a:latin typeface="Berlin Sans FB Demi" pitchFamily="34" charset="0"/>
                <a:cs typeface="Aharoni" pitchFamily="2" charset="-79"/>
              </a:rPr>
              <a:t>LMP</a:t>
            </a:r>
          </a:p>
          <a:p>
            <a:pPr eaLnBrk="1" hangingPunct="1">
              <a:lnSpc>
                <a:spcPct val="90000"/>
              </a:lnSpc>
              <a:defRPr/>
            </a:pPr>
            <a:r>
              <a:rPr lang="en-US" sz="2000" dirty="0">
                <a:solidFill>
                  <a:schemeClr val="accent5">
                    <a:lumMod val="50000"/>
                  </a:schemeClr>
                </a:solidFill>
                <a:latin typeface="Berlin Sans FB Demi" panose="020E0802020502020306" pitchFamily="34" charset="0"/>
              </a:rPr>
              <a:t>LABOUR RELATIONS IMPROVEMENT</a:t>
            </a:r>
            <a:endParaRPr lang="en-US" sz="2000" b="0" dirty="0">
              <a:solidFill>
                <a:srgbClr val="000000"/>
              </a:solidFill>
            </a:endParaRPr>
          </a:p>
          <a:p>
            <a:pPr eaLnBrk="1" hangingPunct="1">
              <a:lnSpc>
                <a:spcPct val="90000"/>
              </a:lnSpc>
              <a:defRPr/>
            </a:pPr>
            <a:endParaRPr lang="en-US" sz="3200" dirty="0">
              <a:solidFill>
                <a:srgbClr val="993300"/>
              </a:solidFill>
              <a:latin typeface="Berlin Sans FB Demi" pitchFamily="34" charset="0"/>
              <a:cs typeface="Aharoni" pitchFamily="2" charset="-79"/>
            </a:endParaRPr>
          </a:p>
        </p:txBody>
      </p:sp>
      <p:pic>
        <p:nvPicPr>
          <p:cNvPr id="10" name="Picture 9"/>
          <p:cNvPicPr>
            <a:picLocks noChangeAspect="1"/>
          </p:cNvPicPr>
          <p:nvPr/>
        </p:nvPicPr>
        <p:blipFill>
          <a:blip r:embed="rId3" cstate="print"/>
          <a:stretch>
            <a:fillRect/>
          </a:stretch>
        </p:blipFill>
        <p:spPr>
          <a:xfrm>
            <a:off x="565230" y="3284984"/>
            <a:ext cx="7974259" cy="2554445"/>
          </a:xfrm>
          <a:prstGeom prst="rect">
            <a:avLst/>
          </a:prstGeom>
        </p:spPr>
      </p:pic>
    </p:spTree>
    <p:extLst>
      <p:ext uri="{BB962C8B-B14F-4D97-AF65-F5344CB8AC3E}">
        <p14:creationId xmlns:p14="http://schemas.microsoft.com/office/powerpoint/2010/main" xmlns="" val="3619586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A76ED1B1-F3EF-4A93-B973-B585409153D3}" type="slidenum">
              <a:rPr lang="en-US" sz="1400" b="0">
                <a:solidFill>
                  <a:srgbClr val="000000"/>
                </a:solidFill>
              </a:rPr>
              <a:pPr algn="r" eaLnBrk="0" hangingPunct="0"/>
              <a:t>19</a:t>
            </a:fld>
            <a:endParaRPr lang="en-US" sz="1400" b="0" dirty="0">
              <a:solidFill>
                <a:srgbClr val="000000"/>
              </a:solidFill>
            </a:endParaRPr>
          </a:p>
        </p:txBody>
      </p:sp>
      <p:sp>
        <p:nvSpPr>
          <p:cNvPr id="4" name="Rectangle 3"/>
          <p:cNvSpPr/>
          <p:nvPr/>
        </p:nvSpPr>
        <p:spPr>
          <a:xfrm>
            <a:off x="608911" y="1484784"/>
            <a:ext cx="8058249" cy="4376070"/>
          </a:xfrm>
          <a:prstGeom prst="rect">
            <a:avLst/>
          </a:prstGeom>
        </p:spPr>
        <p:txBody>
          <a:bodyPr wrap="square">
            <a:spAutoFit/>
          </a:bodyPr>
          <a:lstStyle/>
          <a:p>
            <a:pPr marL="285750" indent="-285750" algn="just">
              <a:lnSpc>
                <a:spcPct val="130000"/>
              </a:lnSpc>
              <a:buFont typeface="Arial" panose="020B0604020202020204" pitchFamily="34" charset="0"/>
              <a:buChar char="•"/>
            </a:pPr>
            <a:r>
              <a:rPr lang="en-US" sz="1800" b="0" dirty="0"/>
              <a:t>On its own accord, the PSC conducted two studies with a specific focus on critical functions that are located within the DoJCD. The studies were designed to assess the effectiveness and efficiency of the Office of the State Attorney and the Office of the Chief State Law Advisor. The two reports </a:t>
            </a:r>
            <a:r>
              <a:rPr lang="en-US" sz="1800" b="0" dirty="0" smtClean="0"/>
              <a:t>were submitted </a:t>
            </a:r>
            <a:r>
              <a:rPr lang="en-US" sz="1800" b="0" dirty="0"/>
              <a:t>to the Minister for Justice and Correctional Services and the DG for the </a:t>
            </a:r>
            <a:r>
              <a:rPr lang="en-US" sz="1800" b="0" dirty="0" smtClean="0"/>
              <a:t>DoJCD </a:t>
            </a:r>
            <a:endParaRPr lang="en-US" sz="1800" b="0" dirty="0"/>
          </a:p>
          <a:p>
            <a:pPr marL="285750" indent="-285750" algn="just">
              <a:lnSpc>
                <a:spcPct val="130000"/>
              </a:lnSpc>
              <a:buFont typeface="Arial" panose="020B0604020202020204" pitchFamily="34" charset="0"/>
              <a:buChar char="•"/>
            </a:pPr>
            <a:r>
              <a:rPr lang="en-US" sz="1800" b="0" dirty="0"/>
              <a:t>As part of its oversight and monitoring function, the PSC produced a Factsheet on Grievance Resolution in the Public Service for the 2014/15 </a:t>
            </a:r>
            <a:r>
              <a:rPr lang="en-US" sz="1800" b="0" dirty="0" smtClean="0"/>
              <a:t>financial year</a:t>
            </a:r>
          </a:p>
          <a:p>
            <a:pPr marL="285750" indent="-285750" algn="just">
              <a:lnSpc>
                <a:spcPct val="130000"/>
              </a:lnSpc>
              <a:buFont typeface="Arial" panose="020B0604020202020204" pitchFamily="34" charset="0"/>
              <a:buChar char="•"/>
            </a:pPr>
            <a:r>
              <a:rPr lang="en-US" sz="1800" b="0" dirty="0" smtClean="0"/>
              <a:t>To </a:t>
            </a:r>
            <a:r>
              <a:rPr lang="en-US" sz="1800" b="0" dirty="0"/>
              <a:t>promote sound labour relations in the Public Service and information sharing with labour relations practitioners and employees in general, the PSC published a Grievance Management </a:t>
            </a:r>
            <a:r>
              <a:rPr lang="en-US" sz="1800" b="0" dirty="0" smtClean="0"/>
              <a:t>Communiqué</a:t>
            </a:r>
            <a:endParaRPr lang="en-US" sz="1800" b="0" dirty="0"/>
          </a:p>
        </p:txBody>
      </p:sp>
      <p:sp>
        <p:nvSpPr>
          <p:cNvPr id="14" name="Rectangle 2"/>
          <p:cNvSpPr txBox="1">
            <a:spLocks noChangeArrowheads="1"/>
          </p:cNvSpPr>
          <p:nvPr/>
        </p:nvSpPr>
        <p:spPr>
          <a:xfrm>
            <a:off x="437560" y="604716"/>
            <a:ext cx="8229600" cy="80394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lnSpc>
                <a:spcPct val="90000"/>
              </a:lnSpc>
              <a:defRPr/>
            </a:pPr>
            <a:r>
              <a:rPr lang="en-US" sz="3200" dirty="0">
                <a:solidFill>
                  <a:srgbClr val="993300"/>
                </a:solidFill>
                <a:latin typeface="Berlin Sans FB Demi" pitchFamily="34" charset="0"/>
                <a:cs typeface="Aharoni" pitchFamily="2" charset="-79"/>
              </a:rPr>
              <a:t>PROGRAMME 2: </a:t>
            </a:r>
            <a:r>
              <a:rPr lang="en-US" sz="3200" dirty="0" smtClean="0">
                <a:solidFill>
                  <a:srgbClr val="993300"/>
                </a:solidFill>
                <a:latin typeface="Berlin Sans FB Demi" pitchFamily="34" charset="0"/>
                <a:cs typeface="Aharoni" pitchFamily="2" charset="-79"/>
              </a:rPr>
              <a:t>LMP (2)</a:t>
            </a:r>
          </a:p>
          <a:p>
            <a:pPr eaLnBrk="1" hangingPunct="1">
              <a:lnSpc>
                <a:spcPct val="90000"/>
              </a:lnSpc>
              <a:defRPr/>
            </a:pPr>
            <a:r>
              <a:rPr lang="en-US" sz="2000" dirty="0">
                <a:solidFill>
                  <a:schemeClr val="accent5">
                    <a:lumMod val="50000"/>
                  </a:schemeClr>
                </a:solidFill>
                <a:latin typeface="Berlin Sans FB Demi" panose="020E0802020502020306" pitchFamily="34" charset="0"/>
              </a:rPr>
              <a:t>LABOUR RELATIONS IMPROVEMENT</a:t>
            </a:r>
            <a:endParaRPr lang="en-US" sz="2000" b="0" dirty="0">
              <a:solidFill>
                <a:srgbClr val="000000"/>
              </a:solidFill>
            </a:endParaRPr>
          </a:p>
          <a:p>
            <a:pPr eaLnBrk="1" hangingPunct="1">
              <a:lnSpc>
                <a:spcPct val="90000"/>
              </a:lnSpc>
              <a:defRPr/>
            </a:pPr>
            <a:endParaRPr lang="en-US" sz="3200" dirty="0">
              <a:solidFill>
                <a:srgbClr val="993300"/>
              </a:solidFill>
              <a:latin typeface="Berlin Sans FB Demi" pitchFamily="34" charset="0"/>
              <a:cs typeface="Aharoni" pitchFamily="2" charset="-79"/>
            </a:endParaRPr>
          </a:p>
        </p:txBody>
      </p:sp>
    </p:spTree>
    <p:extLst>
      <p:ext uri="{BB962C8B-B14F-4D97-AF65-F5344CB8AC3E}">
        <p14:creationId xmlns:p14="http://schemas.microsoft.com/office/powerpoint/2010/main" xmlns="" val="288555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2</a:t>
            </a:fld>
            <a:endParaRPr lang="en-US" sz="1400" b="0" dirty="0"/>
          </a:p>
        </p:txBody>
      </p:sp>
      <p:sp>
        <p:nvSpPr>
          <p:cNvPr id="8" name="Rectangle 2"/>
          <p:cNvSpPr txBox="1">
            <a:spLocks noChangeArrowheads="1"/>
          </p:cNvSpPr>
          <p:nvPr/>
        </p:nvSpPr>
        <p:spPr bwMode="auto">
          <a:xfrm>
            <a:off x="474973" y="548680"/>
            <a:ext cx="8229600" cy="604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algn="ctr" eaLnBrk="1" hangingPunct="1"/>
            <a:r>
              <a:rPr lang="en-US" dirty="0">
                <a:solidFill>
                  <a:srgbClr val="993300"/>
                </a:solidFill>
                <a:latin typeface="Berlin Sans FB Demi" pitchFamily="34" charset="0"/>
              </a:rPr>
              <a:t>PRESENTATION OUTLINE</a:t>
            </a:r>
          </a:p>
        </p:txBody>
      </p:sp>
      <p:sp>
        <p:nvSpPr>
          <p:cNvPr id="2" name="Rectangle 1"/>
          <p:cNvSpPr/>
          <p:nvPr/>
        </p:nvSpPr>
        <p:spPr>
          <a:xfrm>
            <a:off x="4383032" y="1271926"/>
            <a:ext cx="4321541" cy="4893647"/>
          </a:xfrm>
          <a:prstGeom prst="rect">
            <a:avLst/>
          </a:prstGeom>
        </p:spPr>
        <p:txBody>
          <a:bodyPr wrap="square">
            <a:spAutoFit/>
          </a:bodyPr>
          <a:lstStyle/>
          <a:p>
            <a:pPr marL="395288" lvl="0" indent="-395288" algn="l">
              <a:lnSpc>
                <a:spcPct val="130000"/>
              </a:lnSpc>
              <a:buFontTx/>
              <a:buChar char="•"/>
            </a:pPr>
            <a:r>
              <a:rPr lang="en-US" sz="2000" b="0" dirty="0" smtClean="0">
                <a:solidFill>
                  <a:srgbClr val="000000"/>
                </a:solidFill>
                <a:ea typeface="MS PGothic" pitchFamily="34" charset="-128"/>
              </a:rPr>
              <a:t>Introduction</a:t>
            </a:r>
          </a:p>
          <a:p>
            <a:pPr marL="395288" lvl="0" indent="-395288" algn="l">
              <a:lnSpc>
                <a:spcPct val="130000"/>
              </a:lnSpc>
              <a:buFontTx/>
              <a:buChar char="•"/>
            </a:pPr>
            <a:r>
              <a:rPr lang="en-US" sz="2000" b="0" dirty="0" smtClean="0">
                <a:solidFill>
                  <a:srgbClr val="000000"/>
                </a:solidFill>
                <a:ea typeface="MS PGothic" pitchFamily="34" charset="-128"/>
              </a:rPr>
              <a:t>Summary of performance</a:t>
            </a:r>
          </a:p>
          <a:p>
            <a:pPr marL="395288" lvl="0" indent="-395288" algn="l">
              <a:lnSpc>
                <a:spcPct val="130000"/>
              </a:lnSpc>
              <a:buFontTx/>
              <a:buChar char="•"/>
            </a:pPr>
            <a:r>
              <a:rPr lang="en-US" sz="2000" b="0" dirty="0" err="1">
                <a:solidFill>
                  <a:srgbClr val="000000"/>
                </a:solidFill>
                <a:ea typeface="MS PGothic" pitchFamily="34" charset="-128"/>
              </a:rPr>
              <a:t>Programme</a:t>
            </a:r>
            <a:r>
              <a:rPr lang="en-US" sz="2000" b="0" dirty="0">
                <a:solidFill>
                  <a:srgbClr val="000000"/>
                </a:solidFill>
                <a:ea typeface="MS PGothic" pitchFamily="34" charset="-128"/>
              </a:rPr>
              <a:t> Performance</a:t>
            </a:r>
          </a:p>
          <a:p>
            <a:pPr marL="852488" lvl="1" indent="-395288" algn="l">
              <a:lnSpc>
                <a:spcPct val="130000"/>
              </a:lnSpc>
              <a:buFont typeface="Wingdings" panose="05000000000000000000" pitchFamily="2" charset="2"/>
              <a:buChar char="ü"/>
            </a:pPr>
            <a:r>
              <a:rPr lang="en-US" sz="2000" b="0" dirty="0" err="1">
                <a:solidFill>
                  <a:srgbClr val="000000"/>
                </a:solidFill>
                <a:ea typeface="MS PGothic" pitchFamily="34" charset="-128"/>
              </a:rPr>
              <a:t>Programme</a:t>
            </a:r>
            <a:r>
              <a:rPr lang="en-US" sz="2000" b="0" dirty="0">
                <a:solidFill>
                  <a:srgbClr val="000000"/>
                </a:solidFill>
                <a:ea typeface="MS PGothic" pitchFamily="34" charset="-128"/>
              </a:rPr>
              <a:t> 1: Administration </a:t>
            </a:r>
          </a:p>
          <a:p>
            <a:pPr marL="852488" lvl="1" indent="-395288" algn="l">
              <a:lnSpc>
                <a:spcPct val="130000"/>
              </a:lnSpc>
              <a:buFont typeface="Wingdings" panose="05000000000000000000" pitchFamily="2" charset="2"/>
              <a:buChar char="ü"/>
            </a:pPr>
            <a:r>
              <a:rPr lang="en-US" sz="2000" b="0" dirty="0" err="1">
                <a:solidFill>
                  <a:srgbClr val="000000"/>
                </a:solidFill>
                <a:ea typeface="MS PGothic" pitchFamily="34" charset="-128"/>
              </a:rPr>
              <a:t>Programme</a:t>
            </a:r>
            <a:r>
              <a:rPr lang="en-US" sz="2000" b="0" dirty="0">
                <a:solidFill>
                  <a:srgbClr val="000000"/>
                </a:solidFill>
                <a:ea typeface="MS PGothic" pitchFamily="34" charset="-128"/>
              </a:rPr>
              <a:t> 2: Leadership and Management Practices (LMP)</a:t>
            </a:r>
          </a:p>
          <a:p>
            <a:pPr marL="852488" lvl="1" indent="-395288" algn="l">
              <a:lnSpc>
                <a:spcPct val="130000"/>
              </a:lnSpc>
              <a:buFont typeface="Wingdings" panose="05000000000000000000" pitchFamily="2" charset="2"/>
              <a:buChar char="ü"/>
            </a:pPr>
            <a:r>
              <a:rPr lang="en-US" sz="2000" b="0" dirty="0" err="1">
                <a:solidFill>
                  <a:srgbClr val="000000"/>
                </a:solidFill>
                <a:ea typeface="MS PGothic" pitchFamily="34" charset="-128"/>
              </a:rPr>
              <a:t>Programme</a:t>
            </a:r>
            <a:r>
              <a:rPr lang="en-US" sz="2000" b="0" dirty="0">
                <a:solidFill>
                  <a:srgbClr val="000000"/>
                </a:solidFill>
                <a:ea typeface="MS PGothic" pitchFamily="34" charset="-128"/>
              </a:rPr>
              <a:t> 3: Monitoring and Evaluation (M&amp;E)</a:t>
            </a:r>
          </a:p>
          <a:p>
            <a:pPr marL="852488" lvl="1" indent="-395288" algn="l">
              <a:lnSpc>
                <a:spcPct val="130000"/>
              </a:lnSpc>
              <a:buFont typeface="Wingdings" panose="05000000000000000000" pitchFamily="2" charset="2"/>
              <a:buChar char="ü"/>
            </a:pPr>
            <a:r>
              <a:rPr lang="en-US" sz="2000" b="0" dirty="0" err="1">
                <a:solidFill>
                  <a:srgbClr val="000000"/>
                </a:solidFill>
                <a:ea typeface="MS PGothic" pitchFamily="34" charset="-128"/>
              </a:rPr>
              <a:t>Programme</a:t>
            </a:r>
            <a:r>
              <a:rPr lang="en-US" sz="2000" b="0" dirty="0">
                <a:solidFill>
                  <a:srgbClr val="000000"/>
                </a:solidFill>
                <a:ea typeface="MS PGothic" pitchFamily="34" charset="-128"/>
              </a:rPr>
              <a:t> 4: Integrity and Anti-Corruption (IAC)</a:t>
            </a:r>
          </a:p>
          <a:p>
            <a:pPr marL="395288" indent="-395288" algn="l">
              <a:lnSpc>
                <a:spcPct val="130000"/>
              </a:lnSpc>
              <a:buFontTx/>
              <a:buChar char="•"/>
            </a:pPr>
            <a:r>
              <a:rPr lang="en-US" sz="2000" b="0" dirty="0" smtClean="0">
                <a:solidFill>
                  <a:srgbClr val="000000"/>
                </a:solidFill>
                <a:ea typeface="MS PGothic" pitchFamily="34" charset="-128"/>
              </a:rPr>
              <a:t>Conclusion</a:t>
            </a:r>
          </a:p>
        </p:txBody>
      </p:sp>
      <p:pic>
        <p:nvPicPr>
          <p:cNvPr id="5" name="Picture 4"/>
          <p:cNvPicPr>
            <a:picLocks noChangeAspect="1"/>
          </p:cNvPicPr>
          <p:nvPr/>
        </p:nvPicPr>
        <p:blipFill>
          <a:blip r:embed="rId3" cstate="print"/>
          <a:stretch>
            <a:fillRect/>
          </a:stretch>
        </p:blipFill>
        <p:spPr>
          <a:xfrm>
            <a:off x="395536" y="1153517"/>
            <a:ext cx="4096373" cy="5012056"/>
          </a:xfrm>
          <a:prstGeom prst="rect">
            <a:avLst/>
          </a:prstGeom>
          <a:ln>
            <a:noFill/>
          </a:ln>
          <a:effectLst>
            <a:softEdge rad="112500"/>
          </a:effectLst>
        </p:spPr>
      </p:pic>
    </p:spTree>
    <p:extLst>
      <p:ext uri="{BB962C8B-B14F-4D97-AF65-F5344CB8AC3E}">
        <p14:creationId xmlns:p14="http://schemas.microsoft.com/office/powerpoint/2010/main" xmlns="" val="6748282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A76ED1B1-F3EF-4A93-B973-B585409153D3}" type="slidenum">
              <a:rPr lang="en-US" sz="1400" b="0">
                <a:solidFill>
                  <a:srgbClr val="000000"/>
                </a:solidFill>
              </a:rPr>
              <a:pPr algn="r" eaLnBrk="0" hangingPunct="0"/>
              <a:t>20</a:t>
            </a:fld>
            <a:endParaRPr lang="en-US" sz="1400" b="0" dirty="0">
              <a:solidFill>
                <a:srgbClr val="000000"/>
              </a:solidFill>
            </a:endParaRPr>
          </a:p>
        </p:txBody>
      </p:sp>
      <p:sp>
        <p:nvSpPr>
          <p:cNvPr id="15" name="Rectangle 2"/>
          <p:cNvSpPr txBox="1">
            <a:spLocks noChangeArrowheads="1"/>
          </p:cNvSpPr>
          <p:nvPr/>
        </p:nvSpPr>
        <p:spPr>
          <a:xfrm>
            <a:off x="271672" y="581672"/>
            <a:ext cx="8229600" cy="80394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lnSpc>
                <a:spcPct val="90000"/>
              </a:lnSpc>
              <a:defRPr/>
            </a:pPr>
            <a:r>
              <a:rPr lang="en-US" sz="3200" dirty="0">
                <a:solidFill>
                  <a:srgbClr val="993300"/>
                </a:solidFill>
                <a:latin typeface="Berlin Sans FB Demi" pitchFamily="34" charset="0"/>
                <a:cs typeface="Aharoni" pitchFamily="2" charset="-79"/>
              </a:rPr>
              <a:t>PROGRAMME 2: </a:t>
            </a:r>
            <a:r>
              <a:rPr lang="en-US" sz="3200" dirty="0" smtClean="0">
                <a:solidFill>
                  <a:srgbClr val="993300"/>
                </a:solidFill>
                <a:latin typeface="Berlin Sans FB Demi" pitchFamily="34" charset="0"/>
                <a:cs typeface="Aharoni" pitchFamily="2" charset="-79"/>
              </a:rPr>
              <a:t>LMP (3)</a:t>
            </a:r>
          </a:p>
          <a:p>
            <a:pPr eaLnBrk="1" hangingPunct="1">
              <a:lnSpc>
                <a:spcPct val="90000"/>
              </a:lnSpc>
              <a:defRPr/>
            </a:pPr>
            <a:r>
              <a:rPr lang="en-US" sz="2000" dirty="0">
                <a:solidFill>
                  <a:schemeClr val="accent5">
                    <a:lumMod val="50000"/>
                  </a:schemeClr>
                </a:solidFill>
                <a:latin typeface="Berlin Sans FB Demi" panose="020E0802020502020306" pitchFamily="34" charset="0"/>
              </a:rPr>
              <a:t>LEADERSHIP AND HUMAN RESOURCE </a:t>
            </a:r>
            <a:r>
              <a:rPr lang="en-US" sz="2000" dirty="0" smtClean="0">
                <a:solidFill>
                  <a:schemeClr val="accent5">
                    <a:lumMod val="50000"/>
                  </a:schemeClr>
                </a:solidFill>
                <a:latin typeface="Berlin Sans FB Demi" panose="020E0802020502020306" pitchFamily="34" charset="0"/>
              </a:rPr>
              <a:t>REVIEWS</a:t>
            </a:r>
            <a:endParaRPr lang="en-US" sz="2000" dirty="0">
              <a:solidFill>
                <a:schemeClr val="accent5">
                  <a:lumMod val="50000"/>
                </a:schemeClr>
              </a:solidFill>
              <a:latin typeface="Berlin Sans FB Demi" panose="020E0802020502020306" pitchFamily="34" charset="0"/>
            </a:endParaRPr>
          </a:p>
        </p:txBody>
      </p:sp>
      <p:sp>
        <p:nvSpPr>
          <p:cNvPr id="4" name="Rectangle 3"/>
          <p:cNvSpPr/>
          <p:nvPr/>
        </p:nvSpPr>
        <p:spPr>
          <a:xfrm>
            <a:off x="451422" y="1484784"/>
            <a:ext cx="8225033" cy="4801314"/>
          </a:xfrm>
          <a:prstGeom prst="rect">
            <a:avLst/>
          </a:prstGeom>
        </p:spPr>
        <p:txBody>
          <a:bodyPr wrap="square">
            <a:spAutoFit/>
          </a:bodyPr>
          <a:lstStyle/>
          <a:p>
            <a:pPr marL="285750" marR="0" indent="-285750" algn="just">
              <a:spcBef>
                <a:spcPts val="0"/>
              </a:spcBef>
              <a:spcAft>
                <a:spcPts val="0"/>
              </a:spcAft>
              <a:buFont typeface="Arial" panose="020B0604020202020204" pitchFamily="34" charset="0"/>
              <a:buChar char="•"/>
              <a:tabLst>
                <a:tab pos="540385" algn="l"/>
              </a:tabLst>
            </a:pPr>
            <a:r>
              <a:rPr lang="en-ZA" sz="1800" b="0" dirty="0">
                <a:latin typeface="Arial" panose="020B0604020202020204" pitchFamily="34" charset="0"/>
                <a:ea typeface="MS Mincho"/>
                <a:cs typeface="Arial" panose="020B0604020202020204" pitchFamily="34" charset="0"/>
              </a:rPr>
              <a:t>The PSC continued to monitor compliance with the signing and filing of performance agreements by Heads of Departments (</a:t>
            </a:r>
            <a:r>
              <a:rPr lang="en-ZA" sz="1800" b="0" dirty="0" err="1">
                <a:latin typeface="Arial" panose="020B0604020202020204" pitchFamily="34" charset="0"/>
                <a:ea typeface="MS Mincho"/>
                <a:cs typeface="Arial" panose="020B0604020202020204" pitchFamily="34" charset="0"/>
              </a:rPr>
              <a:t>HoDs</a:t>
            </a:r>
            <a:r>
              <a:rPr lang="en-ZA" sz="1800" b="0" dirty="0">
                <a:latin typeface="Arial" panose="020B0604020202020204" pitchFamily="34" charset="0"/>
                <a:ea typeface="MS Mincho"/>
                <a:cs typeface="Arial" panose="020B0604020202020204" pitchFamily="34" charset="0"/>
              </a:rPr>
              <a:t>) and conducted an inquiry into the implementation of the </a:t>
            </a:r>
            <a:r>
              <a:rPr lang="en-ZA" sz="1800" b="0" dirty="0" err="1">
                <a:latin typeface="Arial" panose="020B0604020202020204" pitchFamily="34" charset="0"/>
                <a:ea typeface="MS Mincho"/>
                <a:cs typeface="Arial" panose="020B0604020202020204" pitchFamily="34" charset="0"/>
              </a:rPr>
              <a:t>HoD</a:t>
            </a:r>
            <a:r>
              <a:rPr lang="en-ZA" sz="1800" b="0" dirty="0">
                <a:latin typeface="Arial" panose="020B0604020202020204" pitchFamily="34" charset="0"/>
                <a:ea typeface="MS Mincho"/>
                <a:cs typeface="Arial" panose="020B0604020202020204" pitchFamily="34" charset="0"/>
              </a:rPr>
              <a:t> evaluation deviation that was issued by the </a:t>
            </a:r>
            <a:r>
              <a:rPr lang="en-ZA" sz="1800" b="0" dirty="0" smtClean="0">
                <a:latin typeface="Arial" panose="020B0604020202020204" pitchFamily="34" charset="0"/>
                <a:ea typeface="MS Mincho"/>
                <a:cs typeface="Arial" panose="020B0604020202020204" pitchFamily="34" charset="0"/>
              </a:rPr>
              <a:t>MPSA</a:t>
            </a:r>
          </a:p>
          <a:p>
            <a:pPr marL="285750" marR="0" indent="-285750" algn="just">
              <a:spcBef>
                <a:spcPts val="0"/>
              </a:spcBef>
              <a:spcAft>
                <a:spcPts val="0"/>
              </a:spcAft>
              <a:buFont typeface="Arial" panose="020B0604020202020204" pitchFamily="34" charset="0"/>
              <a:buChar char="•"/>
              <a:tabLst>
                <a:tab pos="540385" algn="l"/>
              </a:tabLst>
            </a:pPr>
            <a:r>
              <a:rPr lang="en-US" sz="1800" b="0" dirty="0">
                <a:latin typeface="Arial" panose="020B0604020202020204" pitchFamily="34" charset="0"/>
                <a:ea typeface="MS Mincho"/>
                <a:cs typeface="Times New Roman" panose="02020603050405020304" pitchFamily="18" charset="0"/>
              </a:rPr>
              <a:t>Research was also conducted in key areas related to human resource </a:t>
            </a:r>
            <a:r>
              <a:rPr lang="en-US" sz="1800" b="0" dirty="0" smtClean="0">
                <a:latin typeface="Arial" panose="020B0604020202020204" pitchFamily="34" charset="0"/>
                <a:ea typeface="MS Mincho"/>
                <a:cs typeface="Times New Roman" panose="02020603050405020304" pitchFamily="18" charset="0"/>
              </a:rPr>
              <a:t>management, such as-</a:t>
            </a:r>
          </a:p>
          <a:p>
            <a:pPr marL="742950" lvl="1" indent="-285750" algn="just">
              <a:spcBef>
                <a:spcPts val="0"/>
              </a:spcBef>
              <a:spcAft>
                <a:spcPts val="0"/>
              </a:spcAft>
              <a:buFont typeface="Wingdings" panose="05000000000000000000" pitchFamily="2" charset="2"/>
              <a:buChar char="ü"/>
              <a:tabLst>
                <a:tab pos="540385" algn="l"/>
              </a:tabLst>
            </a:pPr>
            <a:r>
              <a:rPr lang="en-US" sz="1800" b="0" dirty="0" smtClean="0">
                <a:latin typeface="Arial" panose="020B0604020202020204" pitchFamily="34" charset="0"/>
                <a:ea typeface="MS Mincho"/>
                <a:cs typeface="Times New Roman" panose="02020603050405020304" pitchFamily="18" charset="0"/>
              </a:rPr>
              <a:t>the </a:t>
            </a:r>
            <a:r>
              <a:rPr lang="en-US" sz="1800" b="0" dirty="0">
                <a:latin typeface="Arial" panose="020B0604020202020204" pitchFamily="34" charset="0"/>
                <a:ea typeface="MS Mincho"/>
                <a:cs typeface="Times New Roman" panose="02020603050405020304" pitchFamily="18" charset="0"/>
              </a:rPr>
              <a:t>Assessment of the Handling of Disciplinary Cases in the Public </a:t>
            </a:r>
            <a:r>
              <a:rPr lang="en-US" sz="1800" b="0" dirty="0" smtClean="0">
                <a:latin typeface="Arial" panose="020B0604020202020204" pitchFamily="34" charset="0"/>
                <a:ea typeface="MS Mincho"/>
                <a:cs typeface="Times New Roman" panose="02020603050405020304" pitchFamily="18" charset="0"/>
              </a:rPr>
              <a:t>Service</a:t>
            </a:r>
          </a:p>
          <a:p>
            <a:pPr marL="742950" lvl="1" indent="-285750" algn="just">
              <a:spcBef>
                <a:spcPts val="0"/>
              </a:spcBef>
              <a:spcAft>
                <a:spcPts val="0"/>
              </a:spcAft>
              <a:buFont typeface="Wingdings" panose="05000000000000000000" pitchFamily="2" charset="2"/>
              <a:buChar char="ü"/>
              <a:tabLst>
                <a:tab pos="540385" algn="l"/>
              </a:tabLst>
            </a:pPr>
            <a:r>
              <a:rPr lang="en-ZA" sz="1800" b="0" dirty="0" smtClean="0"/>
              <a:t>Factsheet </a:t>
            </a:r>
            <a:r>
              <a:rPr lang="en-ZA" sz="1800" b="0" dirty="0"/>
              <a:t>on Irregular Appointments in the Public </a:t>
            </a:r>
            <a:r>
              <a:rPr lang="en-ZA" sz="1800" b="0" dirty="0" smtClean="0"/>
              <a:t>Service</a:t>
            </a:r>
          </a:p>
          <a:p>
            <a:pPr marL="742950" lvl="1" indent="-285750" algn="just">
              <a:spcBef>
                <a:spcPts val="0"/>
              </a:spcBef>
              <a:spcAft>
                <a:spcPts val="0"/>
              </a:spcAft>
              <a:buFont typeface="Wingdings" panose="05000000000000000000" pitchFamily="2" charset="2"/>
              <a:buChar char="ü"/>
              <a:tabLst>
                <a:tab pos="540385" algn="l"/>
              </a:tabLst>
            </a:pPr>
            <a:r>
              <a:rPr lang="en-ZA" sz="1800" b="0" dirty="0" smtClean="0"/>
              <a:t>Assessment </a:t>
            </a:r>
            <a:r>
              <a:rPr lang="en-ZA" sz="1800" b="0" dirty="0"/>
              <a:t>of the management of service terminations and pension pay-outs in the Public </a:t>
            </a:r>
            <a:r>
              <a:rPr lang="en-ZA" sz="1800" b="0" dirty="0" smtClean="0"/>
              <a:t>Service</a:t>
            </a:r>
          </a:p>
          <a:p>
            <a:pPr marL="285750" indent="-285750" algn="just">
              <a:spcBef>
                <a:spcPts val="0"/>
              </a:spcBef>
              <a:spcAft>
                <a:spcPts val="0"/>
              </a:spcAft>
              <a:buFont typeface="Arial" panose="020B0604020202020204" pitchFamily="34" charset="0"/>
              <a:buChar char="•"/>
              <a:tabLst>
                <a:tab pos="540385" algn="l"/>
              </a:tabLst>
            </a:pPr>
            <a:r>
              <a:rPr lang="en-US" sz="1800" b="0" dirty="0" smtClean="0"/>
              <a:t>An audit was conducted </a:t>
            </a:r>
            <a:r>
              <a:rPr lang="en-US" sz="1800" b="0" dirty="0"/>
              <a:t>on </a:t>
            </a:r>
            <a:r>
              <a:rPr lang="en-US" sz="1800" b="0" dirty="0" smtClean="0"/>
              <a:t>recruitment </a:t>
            </a:r>
            <a:r>
              <a:rPr lang="en-US" sz="1800" b="0" dirty="0"/>
              <a:t>and selection processes in the Gauteng Department of </a:t>
            </a:r>
            <a:r>
              <a:rPr lang="en-US" sz="1800" b="0" dirty="0" smtClean="0"/>
              <a:t>Finance and a s</a:t>
            </a:r>
            <a:r>
              <a:rPr lang="en-ZA" sz="1800" b="0" dirty="0" smtClean="0"/>
              <a:t>kills and competency audit </a:t>
            </a:r>
            <a:r>
              <a:rPr lang="en-ZA" sz="1800" b="0" dirty="0"/>
              <a:t>of human resource and financial management senior managers </a:t>
            </a:r>
            <a:r>
              <a:rPr lang="en-ZA" sz="1800" b="0" dirty="0" smtClean="0"/>
              <a:t>was conducted in </a:t>
            </a:r>
            <a:r>
              <a:rPr lang="en-ZA" sz="1800" b="0" dirty="0"/>
              <a:t>the Western Cape </a:t>
            </a:r>
            <a:endParaRPr lang="en-ZA" sz="1800" b="0" dirty="0" smtClean="0"/>
          </a:p>
          <a:p>
            <a:pPr marL="285750" indent="-285750" algn="just">
              <a:spcBef>
                <a:spcPts val="0"/>
              </a:spcBef>
              <a:spcAft>
                <a:spcPts val="0"/>
              </a:spcAft>
              <a:buFont typeface="Arial" panose="020B0604020202020204" pitchFamily="34" charset="0"/>
              <a:buChar char="•"/>
              <a:tabLst>
                <a:tab pos="540385" algn="l"/>
              </a:tabLst>
            </a:pPr>
            <a:r>
              <a:rPr lang="en-ZA" sz="1800" b="0" dirty="0" smtClean="0"/>
              <a:t>The PSC also provided extensive inputs </a:t>
            </a:r>
            <a:r>
              <a:rPr lang="en-ZA" sz="1800" b="0" dirty="0"/>
              <a:t>to the Presidential Remuneration Review </a:t>
            </a:r>
            <a:r>
              <a:rPr lang="en-ZA" sz="1800" b="0" dirty="0" smtClean="0"/>
              <a:t>Commission following their call for submissions</a:t>
            </a:r>
          </a:p>
        </p:txBody>
      </p:sp>
    </p:spTree>
    <p:extLst>
      <p:ext uri="{BB962C8B-B14F-4D97-AF65-F5344CB8AC3E}">
        <p14:creationId xmlns:p14="http://schemas.microsoft.com/office/powerpoint/2010/main" xmlns="" val="6437932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9050" y="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619672" y="3284985"/>
            <a:ext cx="5832647" cy="769441"/>
          </a:xfrm>
          <a:prstGeom prst="rect">
            <a:avLst/>
          </a:prstGeom>
          <a:noFill/>
        </p:spPr>
        <p:txBody>
          <a:bodyPr wrap="square" rtlCol="0">
            <a:spAutoFit/>
          </a:bodyPr>
          <a:lstStyle/>
          <a:p>
            <a:r>
              <a:rPr lang="en-US" sz="4400" dirty="0" smtClean="0">
                <a:solidFill>
                  <a:srgbClr val="993300"/>
                </a:solidFill>
                <a:latin typeface="Berlin Sans FB Demi" pitchFamily="34" charset="0"/>
              </a:rPr>
              <a:t>PROGRAMME 3: M&amp;E</a:t>
            </a:r>
            <a:endParaRPr lang="en-US" sz="4400" dirty="0">
              <a:solidFill>
                <a:srgbClr val="993300"/>
              </a:solidFill>
              <a:latin typeface="Berlin Sans FB Demi" pitchFamily="34" charset="0"/>
            </a:endParaRPr>
          </a:p>
        </p:txBody>
      </p:sp>
    </p:spTree>
    <p:extLst>
      <p:ext uri="{BB962C8B-B14F-4D97-AF65-F5344CB8AC3E}">
        <p14:creationId xmlns:p14="http://schemas.microsoft.com/office/powerpoint/2010/main" xmlns="" val="1886134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61478" y="620812"/>
            <a:ext cx="8229600" cy="9572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lnSpc>
                <a:spcPct val="90000"/>
              </a:lnSpc>
              <a:defRPr/>
            </a:pPr>
            <a:r>
              <a:rPr lang="en-US" sz="3200" dirty="0" smtClean="0">
                <a:solidFill>
                  <a:srgbClr val="993300"/>
                </a:solidFill>
                <a:latin typeface="Berlin Sans FB Demi" pitchFamily="34" charset="0"/>
                <a:cs typeface="Aharoni" pitchFamily="2" charset="-79"/>
              </a:rPr>
              <a:t>PROGRAMME: M&amp;E</a:t>
            </a:r>
          </a:p>
          <a:p>
            <a:pPr eaLnBrk="1" hangingPunct="1">
              <a:lnSpc>
                <a:spcPct val="90000"/>
              </a:lnSpc>
              <a:defRPr/>
            </a:pPr>
            <a:r>
              <a:rPr lang="en-US" sz="2000" b="0" dirty="0" smtClean="0">
                <a:solidFill>
                  <a:schemeClr val="accent5">
                    <a:lumMod val="50000"/>
                  </a:schemeClr>
                </a:solidFill>
                <a:latin typeface="Berlin Sans FB Demi" panose="020E0802020502020306" pitchFamily="34" charset="0"/>
              </a:rPr>
              <a:t>GOVERNANCE </a:t>
            </a:r>
            <a:r>
              <a:rPr lang="en-US" sz="2000" b="0" dirty="0">
                <a:solidFill>
                  <a:schemeClr val="accent5">
                    <a:lumMod val="50000"/>
                  </a:schemeClr>
                </a:solidFill>
                <a:latin typeface="Berlin Sans FB Demi" panose="020E0802020502020306" pitchFamily="34" charset="0"/>
              </a:rPr>
              <a:t>MONITORING</a:t>
            </a:r>
            <a:endParaRPr lang="en-US" sz="2000" dirty="0" smtClean="0">
              <a:solidFill>
                <a:srgbClr val="993300"/>
              </a:solidFill>
              <a:latin typeface="Berlin Sans FB Demi" pitchFamily="34" charset="0"/>
              <a:cs typeface="Aharoni" pitchFamily="2" charset="-79"/>
            </a:endParaRPr>
          </a:p>
        </p:txBody>
      </p:sp>
      <p:sp>
        <p:nvSpPr>
          <p:cNvPr id="6148"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A76ED1B1-F3EF-4A93-B973-B585409153D3}" type="slidenum">
              <a:rPr lang="en-US" sz="1400" b="0">
                <a:solidFill>
                  <a:srgbClr val="000000"/>
                </a:solidFill>
              </a:rPr>
              <a:pPr algn="r" eaLnBrk="0" hangingPunct="0"/>
              <a:t>22</a:t>
            </a:fld>
            <a:endParaRPr lang="en-US" sz="1400" b="0" dirty="0">
              <a:solidFill>
                <a:srgbClr val="000000"/>
              </a:solidFill>
            </a:endParaRPr>
          </a:p>
        </p:txBody>
      </p:sp>
      <p:sp>
        <p:nvSpPr>
          <p:cNvPr id="2" name="Rectangle 1"/>
          <p:cNvSpPr/>
          <p:nvPr/>
        </p:nvSpPr>
        <p:spPr>
          <a:xfrm>
            <a:off x="461478" y="1484784"/>
            <a:ext cx="8229600" cy="4662815"/>
          </a:xfrm>
          <a:prstGeom prst="rect">
            <a:avLst/>
          </a:prstGeom>
        </p:spPr>
        <p:txBody>
          <a:bodyPr wrap="square">
            <a:spAutoFit/>
          </a:bodyPr>
          <a:lstStyle/>
          <a:p>
            <a:pPr marL="285750" marR="0" indent="-285750" algn="just">
              <a:lnSpc>
                <a:spcPct val="110000"/>
              </a:lnSpc>
              <a:spcBef>
                <a:spcPts val="0"/>
              </a:spcBef>
              <a:spcAft>
                <a:spcPts val="0"/>
              </a:spcAft>
              <a:buFont typeface="Arial" panose="020B0604020202020204" pitchFamily="34" charset="0"/>
              <a:buChar char="•"/>
            </a:pPr>
            <a:r>
              <a:rPr lang="en-ZA" sz="1800" b="0" dirty="0">
                <a:latin typeface="Arial" panose="020B0604020202020204" pitchFamily="34" charset="0"/>
                <a:ea typeface="MS Mincho"/>
                <a:cs typeface="Arial" panose="020B0604020202020204" pitchFamily="34" charset="0"/>
              </a:rPr>
              <a:t>The main focus </a:t>
            </a:r>
            <a:r>
              <a:rPr lang="en-ZA" sz="1800" b="0" dirty="0" smtClean="0">
                <a:latin typeface="Arial" panose="020B0604020202020204" pitchFamily="34" charset="0"/>
                <a:ea typeface="MS Mincho"/>
                <a:cs typeface="Arial" panose="020B0604020202020204" pitchFamily="34" charset="0"/>
              </a:rPr>
              <a:t>was </a:t>
            </a:r>
            <a:r>
              <a:rPr lang="en-ZA" sz="1800" b="0" dirty="0">
                <a:latin typeface="Arial" panose="020B0604020202020204" pitchFamily="34" charset="0"/>
                <a:ea typeface="MS Mincho"/>
                <a:cs typeface="Arial" panose="020B0604020202020204" pitchFamily="34" charset="0"/>
              </a:rPr>
              <a:t>to prepare material for the promotion of the nine values and principles in Section 195 of the Constitution and a framework for the evaluation of departments against the values. The framework defines each of the values, spells out the scope and content of each of the values and proposes a number of indicators that will be used for the evaluation of </a:t>
            </a:r>
            <a:r>
              <a:rPr lang="en-ZA" sz="1800" b="0" dirty="0" smtClean="0">
                <a:latin typeface="Arial" panose="020B0604020202020204" pitchFamily="34" charset="0"/>
                <a:ea typeface="MS Mincho"/>
                <a:cs typeface="Arial" panose="020B0604020202020204" pitchFamily="34" charset="0"/>
              </a:rPr>
              <a:t>departments</a:t>
            </a:r>
            <a:endParaRPr lang="en-US" sz="2000" dirty="0" smtClean="0">
              <a:latin typeface="Arial" panose="020B0604020202020204" pitchFamily="34" charset="0"/>
              <a:ea typeface="MS Mincho"/>
              <a:cs typeface="Times New Roman" panose="02020603050405020304" pitchFamily="18" charset="0"/>
            </a:endParaRPr>
          </a:p>
          <a:p>
            <a:pPr marL="285750" marR="0" indent="-285750" algn="just">
              <a:lnSpc>
                <a:spcPct val="110000"/>
              </a:lnSpc>
              <a:spcBef>
                <a:spcPts val="0"/>
              </a:spcBef>
              <a:spcAft>
                <a:spcPts val="0"/>
              </a:spcAft>
              <a:buFont typeface="Arial" panose="020B0604020202020204" pitchFamily="34" charset="0"/>
              <a:buChar char="•"/>
            </a:pPr>
            <a:r>
              <a:rPr lang="en-ZA" sz="1800" b="0" dirty="0" smtClean="0">
                <a:latin typeface="Arial" panose="020B0604020202020204" pitchFamily="34" charset="0"/>
                <a:ea typeface="MS Mincho"/>
                <a:cs typeface="Arial" panose="020B0604020202020204" pitchFamily="34" charset="0"/>
              </a:rPr>
              <a:t>The </a:t>
            </a:r>
            <a:r>
              <a:rPr lang="en-ZA" sz="1800" b="0" dirty="0">
                <a:latin typeface="Arial" panose="020B0604020202020204" pitchFamily="34" charset="0"/>
                <a:ea typeface="MS Mincho"/>
                <a:cs typeface="Arial" panose="020B0604020202020204" pitchFamily="34" charset="0"/>
              </a:rPr>
              <a:t>concept design of a data warehouse that will store the data that will be used in evaluations </a:t>
            </a:r>
            <a:r>
              <a:rPr lang="en-ZA" sz="1800" b="0" dirty="0" smtClean="0">
                <a:latin typeface="Arial" panose="020B0604020202020204" pitchFamily="34" charset="0"/>
                <a:ea typeface="MS Mincho"/>
                <a:cs typeface="Arial" panose="020B0604020202020204" pitchFamily="34" charset="0"/>
              </a:rPr>
              <a:t>was completed. Such </a:t>
            </a:r>
            <a:r>
              <a:rPr lang="en-ZA" sz="1800" b="0" dirty="0">
                <a:latin typeface="Arial" panose="020B0604020202020204" pitchFamily="34" charset="0"/>
                <a:ea typeface="MS Mincho"/>
                <a:cs typeface="Arial" panose="020B0604020202020204" pitchFamily="34" charset="0"/>
              </a:rPr>
              <a:t>data will provide the evidence for any evaluative comment of the PSC about the Public </a:t>
            </a:r>
            <a:r>
              <a:rPr lang="en-ZA" sz="1800" b="0" dirty="0" smtClean="0">
                <a:latin typeface="Arial" panose="020B0604020202020204" pitchFamily="34" charset="0"/>
                <a:ea typeface="MS Mincho"/>
                <a:cs typeface="Arial" panose="020B0604020202020204" pitchFamily="34" charset="0"/>
              </a:rPr>
              <a:t>Service </a:t>
            </a:r>
          </a:p>
          <a:p>
            <a:pPr marL="285750" marR="0" indent="-285750" algn="just">
              <a:lnSpc>
                <a:spcPct val="110000"/>
              </a:lnSpc>
              <a:spcBef>
                <a:spcPts val="0"/>
              </a:spcBef>
              <a:spcAft>
                <a:spcPts val="0"/>
              </a:spcAft>
              <a:buFont typeface="Arial" panose="020B0604020202020204" pitchFamily="34" charset="0"/>
              <a:buChar char="•"/>
            </a:pPr>
            <a:r>
              <a:rPr lang="en-ZA" sz="1800" b="0" dirty="0" smtClean="0">
                <a:latin typeface="Arial" panose="020B0604020202020204" pitchFamily="34" charset="0"/>
                <a:ea typeface="MS Mincho"/>
                <a:cs typeface="Arial" panose="020B0604020202020204" pitchFamily="34" charset="0"/>
              </a:rPr>
              <a:t>Since </a:t>
            </a:r>
            <a:r>
              <a:rPr lang="en-ZA" sz="1800" b="0" dirty="0">
                <a:latin typeface="Arial" panose="020B0604020202020204" pitchFamily="34" charset="0"/>
                <a:ea typeface="MS Mincho"/>
                <a:cs typeface="Arial" panose="020B0604020202020204" pitchFamily="34" charset="0"/>
              </a:rPr>
              <a:t>annual reports are a valuable source of information on the performance of departments, the PSC has developed guidelines on analysing strategic plans and annual reports. As the PSC cannot only evaluate departments but must also propose measures to improve performance, it has strengthened its methodology for diagnosing the underlying causes of problems and developing implementable </a:t>
            </a:r>
            <a:r>
              <a:rPr lang="en-ZA" sz="1800" b="0" dirty="0" smtClean="0">
                <a:latin typeface="Arial" panose="020B0604020202020204" pitchFamily="34" charset="0"/>
                <a:ea typeface="MS Mincho"/>
                <a:cs typeface="Arial" panose="020B0604020202020204" pitchFamily="34" charset="0"/>
              </a:rPr>
              <a:t>solutions</a:t>
            </a:r>
            <a:endParaRPr lang="en-US" sz="2000" dirty="0">
              <a:latin typeface="Arial" panose="020B0604020202020204" pitchFamily="34" charset="0"/>
              <a:ea typeface="MS Mincho"/>
              <a:cs typeface="Times New Roman" panose="02020603050405020304" pitchFamily="18" charset="0"/>
            </a:endParaRPr>
          </a:p>
        </p:txBody>
      </p:sp>
    </p:spTree>
    <p:extLst>
      <p:ext uri="{BB962C8B-B14F-4D97-AF65-F5344CB8AC3E}">
        <p14:creationId xmlns:p14="http://schemas.microsoft.com/office/powerpoint/2010/main" xmlns="" val="1290355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61478" y="620812"/>
            <a:ext cx="8229600" cy="9572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lnSpc>
                <a:spcPct val="90000"/>
              </a:lnSpc>
              <a:defRPr/>
            </a:pPr>
            <a:r>
              <a:rPr lang="en-US" sz="3200" dirty="0" smtClean="0">
                <a:solidFill>
                  <a:srgbClr val="993300"/>
                </a:solidFill>
                <a:latin typeface="Berlin Sans FB Demi" pitchFamily="34" charset="0"/>
                <a:cs typeface="Aharoni" pitchFamily="2" charset="-79"/>
              </a:rPr>
              <a:t>PROGRAMME: M&amp;E (2)</a:t>
            </a:r>
          </a:p>
          <a:p>
            <a:pPr eaLnBrk="1" hangingPunct="1">
              <a:lnSpc>
                <a:spcPct val="90000"/>
              </a:lnSpc>
              <a:defRPr/>
            </a:pPr>
            <a:r>
              <a:rPr lang="en-US" sz="2000" b="0" dirty="0" smtClean="0">
                <a:solidFill>
                  <a:schemeClr val="accent5">
                    <a:lumMod val="50000"/>
                  </a:schemeClr>
                </a:solidFill>
                <a:latin typeface="Berlin Sans FB Demi" panose="020E0802020502020306" pitchFamily="34" charset="0"/>
              </a:rPr>
              <a:t>GOVERNANCE </a:t>
            </a:r>
            <a:r>
              <a:rPr lang="en-US" sz="2000" b="0" dirty="0">
                <a:solidFill>
                  <a:schemeClr val="accent5">
                    <a:lumMod val="50000"/>
                  </a:schemeClr>
                </a:solidFill>
                <a:latin typeface="Berlin Sans FB Demi" panose="020E0802020502020306" pitchFamily="34" charset="0"/>
              </a:rPr>
              <a:t>MONITORING</a:t>
            </a:r>
            <a:endParaRPr lang="en-US" sz="2000" dirty="0" smtClean="0">
              <a:solidFill>
                <a:srgbClr val="993300"/>
              </a:solidFill>
              <a:latin typeface="Berlin Sans FB Demi" pitchFamily="34" charset="0"/>
              <a:cs typeface="Aharoni" pitchFamily="2" charset="-79"/>
            </a:endParaRPr>
          </a:p>
        </p:txBody>
      </p:sp>
      <p:sp>
        <p:nvSpPr>
          <p:cNvPr id="6148"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A76ED1B1-F3EF-4A93-B973-B585409153D3}" type="slidenum">
              <a:rPr lang="en-US" sz="1400" b="0">
                <a:solidFill>
                  <a:srgbClr val="000000"/>
                </a:solidFill>
              </a:rPr>
              <a:pPr algn="r" eaLnBrk="0" hangingPunct="0"/>
              <a:t>23</a:t>
            </a:fld>
            <a:endParaRPr lang="en-US" sz="1400" b="0" dirty="0">
              <a:solidFill>
                <a:srgbClr val="000000"/>
              </a:solidFill>
            </a:endParaRPr>
          </a:p>
        </p:txBody>
      </p:sp>
      <p:sp>
        <p:nvSpPr>
          <p:cNvPr id="4" name="Rectangle 3"/>
          <p:cNvSpPr/>
          <p:nvPr/>
        </p:nvSpPr>
        <p:spPr>
          <a:xfrm>
            <a:off x="585740" y="1484784"/>
            <a:ext cx="8070962" cy="4801314"/>
          </a:xfrm>
          <a:prstGeom prst="rect">
            <a:avLst/>
          </a:prstGeom>
        </p:spPr>
        <p:txBody>
          <a:bodyPr wrap="square">
            <a:spAutoFit/>
          </a:bodyPr>
          <a:lstStyle/>
          <a:p>
            <a:pPr marL="342900" marR="0" lvl="0" indent="-342900" algn="just">
              <a:spcBef>
                <a:spcPts val="0"/>
              </a:spcBef>
              <a:spcAft>
                <a:spcPts val="0"/>
              </a:spcAft>
              <a:buFont typeface="Arial" panose="020B0604020202020204" pitchFamily="34" charset="0"/>
              <a:buChar char="•"/>
            </a:pPr>
            <a:r>
              <a:rPr lang="en-US" sz="1800" b="0" dirty="0" smtClean="0">
                <a:latin typeface="Arial" panose="020B0604020202020204" pitchFamily="34" charset="0"/>
                <a:ea typeface="Times New Roman" panose="02020603050405020304" pitchFamily="18" charset="0"/>
              </a:rPr>
              <a:t>The PSC also engaged with other Portfolio Committees and Committees in Parliament; e.g.</a:t>
            </a:r>
          </a:p>
          <a:p>
            <a:pPr marL="800100" lvl="1" indent="-342900" algn="just">
              <a:spcBef>
                <a:spcPts val="0"/>
              </a:spcBef>
              <a:spcAft>
                <a:spcPts val="0"/>
              </a:spcAft>
              <a:buFont typeface="Wingdings" panose="05000000000000000000" pitchFamily="2" charset="2"/>
              <a:buChar char="ü"/>
            </a:pPr>
            <a:r>
              <a:rPr lang="en-US" sz="1800" b="0" dirty="0" smtClean="0">
                <a:latin typeface="Arial" panose="020B0604020202020204" pitchFamily="34" charset="0"/>
                <a:ea typeface="Times New Roman" panose="02020603050405020304" pitchFamily="18" charset="0"/>
              </a:rPr>
              <a:t>Portfolio </a:t>
            </a:r>
            <a:r>
              <a:rPr lang="en-US" sz="1800" b="0" dirty="0">
                <a:latin typeface="Arial" panose="020B0604020202020204" pitchFamily="34" charset="0"/>
                <a:ea typeface="Times New Roman" panose="02020603050405020304" pitchFamily="18" charset="0"/>
              </a:rPr>
              <a:t>Committee on Agriculture for </a:t>
            </a:r>
            <a:r>
              <a:rPr lang="en-US" sz="1800" b="0" dirty="0" smtClean="0">
                <a:latin typeface="Arial" panose="020B0604020202020204" pitchFamily="34" charset="0"/>
                <a:ea typeface="Times New Roman" panose="02020603050405020304" pitchFamily="18" charset="0"/>
              </a:rPr>
              <a:t>their </a:t>
            </a:r>
            <a:r>
              <a:rPr lang="en-US" sz="1800" b="0" dirty="0">
                <a:latin typeface="Arial" panose="020B0604020202020204" pitchFamily="34" charset="0"/>
                <a:ea typeface="Times New Roman" panose="02020603050405020304" pitchFamily="18" charset="0"/>
              </a:rPr>
              <a:t>Strategic Planning Session</a:t>
            </a:r>
            <a:endParaRPr lang="en-US" sz="2000" b="0" dirty="0">
              <a:latin typeface="Times New Roman" panose="02020603050405020304" pitchFamily="18" charset="0"/>
              <a:ea typeface="Times New Roman" panose="02020603050405020304" pitchFamily="18" charset="0"/>
            </a:endParaRPr>
          </a:p>
          <a:p>
            <a:pPr marL="800100" lvl="1" indent="-342900" algn="just">
              <a:spcBef>
                <a:spcPts val="0"/>
              </a:spcBef>
              <a:spcAft>
                <a:spcPts val="0"/>
              </a:spcAft>
              <a:buFont typeface="Wingdings" panose="05000000000000000000" pitchFamily="2" charset="2"/>
              <a:buChar char="ü"/>
            </a:pPr>
            <a:r>
              <a:rPr lang="en-US" sz="1800" b="0" dirty="0" smtClean="0">
                <a:latin typeface="Arial" panose="020B0604020202020204" pitchFamily="34" charset="0"/>
                <a:ea typeface="Times New Roman" panose="02020603050405020304" pitchFamily="18" charset="0"/>
              </a:rPr>
              <a:t>Portfolio </a:t>
            </a:r>
            <a:r>
              <a:rPr lang="en-US" sz="1800" b="0" dirty="0">
                <a:latin typeface="Arial" panose="020B0604020202020204" pitchFamily="34" charset="0"/>
                <a:ea typeface="Times New Roman" panose="02020603050405020304" pitchFamily="18" charset="0"/>
              </a:rPr>
              <a:t>Committee on Health on the </a:t>
            </a:r>
            <a:r>
              <a:rPr lang="en-US" sz="1800" b="0" dirty="0" smtClean="0">
                <a:latin typeface="Arial" panose="020B0604020202020204" pitchFamily="34" charset="0"/>
                <a:ea typeface="Times New Roman" panose="02020603050405020304" pitchFamily="18" charset="0"/>
              </a:rPr>
              <a:t>PSC’s report </a:t>
            </a:r>
            <a:r>
              <a:rPr lang="en-US" sz="1800" b="0" dirty="0">
                <a:latin typeface="Arial" panose="020B0604020202020204" pitchFamily="34" charset="0"/>
                <a:ea typeface="Times New Roman" panose="02020603050405020304" pitchFamily="18" charset="0"/>
              </a:rPr>
              <a:t>on the distribution of medicines</a:t>
            </a:r>
            <a:endParaRPr lang="en-US" sz="2000" b="0" dirty="0">
              <a:latin typeface="Times New Roman" panose="02020603050405020304" pitchFamily="18" charset="0"/>
              <a:ea typeface="Times New Roman" panose="02020603050405020304" pitchFamily="18" charset="0"/>
            </a:endParaRPr>
          </a:p>
          <a:p>
            <a:pPr marL="800100" lvl="1" indent="-342900" algn="just">
              <a:spcBef>
                <a:spcPts val="0"/>
              </a:spcBef>
              <a:spcAft>
                <a:spcPts val="0"/>
              </a:spcAft>
              <a:buFont typeface="Wingdings" panose="05000000000000000000" pitchFamily="2" charset="2"/>
              <a:buChar char="ü"/>
            </a:pPr>
            <a:r>
              <a:rPr lang="en-US" sz="1800" b="0" dirty="0" smtClean="0">
                <a:latin typeface="Arial" panose="020B0604020202020204" pitchFamily="34" charset="0"/>
                <a:ea typeface="Times New Roman" panose="02020603050405020304" pitchFamily="18" charset="0"/>
              </a:rPr>
              <a:t>Standing </a:t>
            </a:r>
            <a:r>
              <a:rPr lang="en-US" sz="1800" b="0" dirty="0">
                <a:latin typeface="Arial" panose="020B0604020202020204" pitchFamily="34" charset="0"/>
                <a:ea typeface="Times New Roman" panose="02020603050405020304" pitchFamily="18" charset="0"/>
              </a:rPr>
              <a:t>Committee on Appropriations on the Appropriations Bill</a:t>
            </a:r>
            <a:endParaRPr lang="en-US" sz="2000" b="0" dirty="0">
              <a:latin typeface="Times New Roman" panose="02020603050405020304" pitchFamily="18" charset="0"/>
              <a:ea typeface="Times New Roman" panose="02020603050405020304" pitchFamily="18" charset="0"/>
            </a:endParaRPr>
          </a:p>
          <a:p>
            <a:pPr marL="800100" lvl="1" indent="-342900" algn="just">
              <a:spcBef>
                <a:spcPts val="0"/>
              </a:spcBef>
              <a:spcAft>
                <a:spcPts val="0"/>
              </a:spcAft>
              <a:buFont typeface="Wingdings" panose="05000000000000000000" pitchFamily="2" charset="2"/>
              <a:buChar char="ü"/>
            </a:pPr>
            <a:r>
              <a:rPr lang="en-ZA" sz="1800" b="0" dirty="0" smtClean="0">
                <a:latin typeface="Arial" panose="020B0604020202020204" pitchFamily="34" charset="0"/>
                <a:ea typeface="Times New Roman" panose="02020603050405020304" pitchFamily="18" charset="0"/>
              </a:rPr>
              <a:t>Human </a:t>
            </a:r>
            <a:r>
              <a:rPr lang="en-ZA" sz="1800" b="0" dirty="0">
                <a:latin typeface="Arial" panose="020B0604020202020204" pitchFamily="34" charset="0"/>
                <a:ea typeface="Times New Roman" panose="02020603050405020304" pitchFamily="18" charset="0"/>
              </a:rPr>
              <a:t>Settlements about the capacity of the Department to spend its budget</a:t>
            </a:r>
            <a:endParaRPr lang="en-US" sz="2000" b="0" dirty="0">
              <a:latin typeface="Times New Roman" panose="02020603050405020304" pitchFamily="18" charset="0"/>
              <a:ea typeface="Times New Roman" panose="02020603050405020304" pitchFamily="18" charset="0"/>
            </a:endParaRPr>
          </a:p>
          <a:p>
            <a:pPr marL="800100" lvl="1" indent="-342900" algn="just">
              <a:spcBef>
                <a:spcPts val="0"/>
              </a:spcBef>
              <a:spcAft>
                <a:spcPts val="0"/>
              </a:spcAft>
              <a:buFont typeface="Wingdings" panose="05000000000000000000" pitchFamily="2" charset="2"/>
              <a:buChar char="ü"/>
            </a:pPr>
            <a:r>
              <a:rPr lang="en-ZA" sz="1800" b="0" dirty="0" smtClean="0">
                <a:latin typeface="Arial" panose="020B0604020202020204" pitchFamily="34" charset="0"/>
                <a:ea typeface="Times New Roman" panose="02020603050405020304" pitchFamily="18" charset="0"/>
              </a:rPr>
              <a:t>Standing </a:t>
            </a:r>
            <a:r>
              <a:rPr lang="en-ZA" sz="1800" b="0" dirty="0">
                <a:latin typeface="Arial" panose="020B0604020202020204" pitchFamily="34" charset="0"/>
                <a:ea typeface="Times New Roman" panose="02020603050405020304" pitchFamily="18" charset="0"/>
              </a:rPr>
              <a:t>Committee on Public Accounts on </a:t>
            </a:r>
            <a:r>
              <a:rPr lang="en-ZA" sz="1800" b="0" dirty="0" smtClean="0">
                <a:latin typeface="Arial" panose="020B0604020202020204" pitchFamily="34" charset="0"/>
                <a:ea typeface="Times New Roman" panose="02020603050405020304" pitchFamily="18" charset="0"/>
              </a:rPr>
              <a:t>the annual </a:t>
            </a:r>
            <a:r>
              <a:rPr lang="en-ZA" sz="1800" b="0" dirty="0">
                <a:latin typeface="Arial" panose="020B0604020202020204" pitchFamily="34" charset="0"/>
                <a:ea typeface="Times New Roman" panose="02020603050405020304" pitchFamily="18" charset="0"/>
              </a:rPr>
              <a:t>report of the Department of Correctional Services</a:t>
            </a:r>
            <a:endParaRPr lang="en-US" sz="2000" b="0" dirty="0">
              <a:latin typeface="Times New Roman" panose="02020603050405020304" pitchFamily="18" charset="0"/>
              <a:ea typeface="Times New Roman" panose="02020603050405020304" pitchFamily="18" charset="0"/>
            </a:endParaRPr>
          </a:p>
          <a:p>
            <a:pPr marL="800100" lvl="1" indent="-342900" algn="just">
              <a:spcBef>
                <a:spcPts val="0"/>
              </a:spcBef>
              <a:spcAft>
                <a:spcPts val="0"/>
              </a:spcAft>
              <a:buFont typeface="Wingdings" panose="05000000000000000000" pitchFamily="2" charset="2"/>
              <a:buChar char="ü"/>
            </a:pPr>
            <a:r>
              <a:rPr lang="en-ZA" sz="1800" b="0" dirty="0" smtClean="0">
                <a:latin typeface="Arial" panose="020B0604020202020204" pitchFamily="34" charset="0"/>
                <a:ea typeface="Times New Roman" panose="02020603050405020304" pitchFamily="18" charset="0"/>
              </a:rPr>
              <a:t>Standing </a:t>
            </a:r>
            <a:r>
              <a:rPr lang="en-ZA" sz="1800" b="0" dirty="0">
                <a:latin typeface="Arial" panose="020B0604020202020204" pitchFamily="34" charset="0"/>
                <a:ea typeface="Times New Roman" panose="02020603050405020304" pitchFamily="18" charset="0"/>
              </a:rPr>
              <a:t>Committee on Appropriations on The Medium Term Budget Policy Statement</a:t>
            </a:r>
            <a:endParaRPr lang="en-US" sz="2000" b="0" dirty="0">
              <a:latin typeface="Times New Roman" panose="02020603050405020304" pitchFamily="18" charset="0"/>
              <a:ea typeface="Times New Roman" panose="02020603050405020304" pitchFamily="18" charset="0"/>
            </a:endParaRPr>
          </a:p>
          <a:p>
            <a:pPr marL="800100" lvl="1" indent="-342900" algn="just">
              <a:spcBef>
                <a:spcPts val="0"/>
              </a:spcBef>
              <a:spcAft>
                <a:spcPts val="0"/>
              </a:spcAft>
              <a:buFont typeface="Wingdings" panose="05000000000000000000" pitchFamily="2" charset="2"/>
              <a:buChar char="ü"/>
            </a:pPr>
            <a:r>
              <a:rPr lang="en-ZA" sz="1800" b="0" dirty="0" smtClean="0">
                <a:latin typeface="Arial" panose="020B0604020202020204" pitchFamily="34" charset="0"/>
                <a:ea typeface="Times New Roman" panose="02020603050405020304" pitchFamily="18" charset="0"/>
              </a:rPr>
              <a:t>Standing </a:t>
            </a:r>
            <a:r>
              <a:rPr lang="en-ZA" sz="1800" b="0" dirty="0">
                <a:latin typeface="Arial" panose="020B0604020202020204" pitchFamily="34" charset="0"/>
                <a:ea typeface="Times New Roman" panose="02020603050405020304" pitchFamily="18" charset="0"/>
              </a:rPr>
              <a:t>Committee on Appropriations on the national departments performance vs. </a:t>
            </a:r>
            <a:r>
              <a:rPr lang="en-ZA" sz="1800" b="0" dirty="0" smtClean="0">
                <a:latin typeface="Arial" panose="020B0604020202020204" pitchFamily="34" charset="0"/>
                <a:ea typeface="Times New Roman" panose="02020603050405020304" pitchFamily="18" charset="0"/>
              </a:rPr>
              <a:t>expenditure</a:t>
            </a:r>
          </a:p>
          <a:p>
            <a:pPr marL="342900" indent="-342900" algn="just">
              <a:spcBef>
                <a:spcPts val="0"/>
              </a:spcBef>
              <a:spcAft>
                <a:spcPts val="0"/>
              </a:spcAft>
              <a:buFont typeface="Arial" panose="020B0604020202020204" pitchFamily="34" charset="0"/>
              <a:buChar char="•"/>
            </a:pPr>
            <a:r>
              <a:rPr lang="en-US" sz="1800" b="0" dirty="0" smtClean="0"/>
              <a:t>The PSC also hosted a Roundtable Discussion on </a:t>
            </a:r>
            <a:r>
              <a:rPr lang="en-US" sz="1800" b="0" dirty="0"/>
              <a:t>the 2014 State of the Public Service </a:t>
            </a:r>
            <a:r>
              <a:rPr lang="en-US" sz="1800" b="0" dirty="0" smtClean="0"/>
              <a:t>Report</a:t>
            </a:r>
            <a:endParaRPr lang="en-US" sz="1800" b="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40471050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61478" y="620812"/>
            <a:ext cx="8229600" cy="9572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lnSpc>
                <a:spcPct val="90000"/>
              </a:lnSpc>
              <a:defRPr/>
            </a:pPr>
            <a:r>
              <a:rPr lang="en-US" sz="3200" dirty="0" smtClean="0">
                <a:solidFill>
                  <a:srgbClr val="993300"/>
                </a:solidFill>
                <a:latin typeface="Berlin Sans FB Demi" pitchFamily="34" charset="0"/>
                <a:cs typeface="Aharoni" pitchFamily="2" charset="-79"/>
              </a:rPr>
              <a:t>PROGRAMME: M&amp;E (3)</a:t>
            </a:r>
          </a:p>
          <a:p>
            <a:pPr eaLnBrk="1" hangingPunct="1">
              <a:lnSpc>
                <a:spcPct val="90000"/>
              </a:lnSpc>
              <a:defRPr/>
            </a:pPr>
            <a:r>
              <a:rPr lang="en-US" sz="2000" b="0" dirty="0">
                <a:solidFill>
                  <a:schemeClr val="accent5">
                    <a:lumMod val="50000"/>
                  </a:schemeClr>
                </a:solidFill>
                <a:latin typeface="Berlin Sans FB Demi" panose="020E0802020502020306" pitchFamily="34" charset="0"/>
              </a:rPr>
              <a:t>SERVICE DELIVERY AND COMPLIANCE EVALUATIONS</a:t>
            </a:r>
            <a:endParaRPr lang="en-US" sz="2000" dirty="0" smtClean="0">
              <a:solidFill>
                <a:srgbClr val="993300"/>
              </a:solidFill>
              <a:latin typeface="Berlin Sans FB Demi" pitchFamily="34" charset="0"/>
              <a:cs typeface="Aharoni" pitchFamily="2" charset="-79"/>
            </a:endParaRPr>
          </a:p>
        </p:txBody>
      </p:sp>
      <p:sp>
        <p:nvSpPr>
          <p:cNvPr id="6148"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A76ED1B1-F3EF-4A93-B973-B585409153D3}" type="slidenum">
              <a:rPr lang="en-US" sz="1400" b="0">
                <a:solidFill>
                  <a:srgbClr val="000000"/>
                </a:solidFill>
              </a:rPr>
              <a:pPr algn="r" eaLnBrk="0" hangingPunct="0"/>
              <a:t>24</a:t>
            </a:fld>
            <a:endParaRPr lang="en-US" sz="1400" b="0" dirty="0">
              <a:solidFill>
                <a:srgbClr val="000000"/>
              </a:solidFill>
            </a:endParaRPr>
          </a:p>
        </p:txBody>
      </p:sp>
      <p:sp>
        <p:nvSpPr>
          <p:cNvPr id="2" name="Rectangle 1"/>
          <p:cNvSpPr/>
          <p:nvPr/>
        </p:nvSpPr>
        <p:spPr>
          <a:xfrm>
            <a:off x="461478" y="1412776"/>
            <a:ext cx="8229600" cy="4413516"/>
          </a:xfrm>
          <a:prstGeom prst="rect">
            <a:avLst/>
          </a:prstGeom>
        </p:spPr>
        <p:txBody>
          <a:bodyPr wrap="square">
            <a:spAutoFit/>
          </a:bodyPr>
          <a:lstStyle/>
          <a:p>
            <a:pPr marL="285750" marR="0" indent="-285750" algn="just">
              <a:lnSpc>
                <a:spcPct val="120000"/>
              </a:lnSpc>
              <a:spcBef>
                <a:spcPts val="0"/>
              </a:spcBef>
              <a:spcAft>
                <a:spcPts val="0"/>
              </a:spcAft>
              <a:buFont typeface="Arial" panose="020B0604020202020204" pitchFamily="34" charset="0"/>
              <a:buChar char="•"/>
            </a:pPr>
            <a:r>
              <a:rPr lang="en-ZA" sz="1800" b="0" dirty="0" smtClean="0">
                <a:latin typeface="Arial" panose="020B0604020202020204" pitchFamily="34" charset="0"/>
                <a:ea typeface="Times New Roman" panose="02020603050405020304" pitchFamily="18" charset="0"/>
              </a:rPr>
              <a:t>The </a:t>
            </a:r>
            <a:r>
              <a:rPr lang="en-ZA" sz="1800" b="0" dirty="0">
                <a:latin typeface="Arial" panose="020B0604020202020204" pitchFamily="34" charset="0"/>
                <a:ea typeface="Times New Roman" panose="02020603050405020304" pitchFamily="18" charset="0"/>
              </a:rPr>
              <a:t>PSC conducted 16 inspections of service delivery sites, including </a:t>
            </a:r>
            <a:r>
              <a:rPr lang="en-ZA" sz="1800" b="0" dirty="0" smtClean="0">
                <a:latin typeface="Arial" panose="020B0604020202020204" pitchFamily="34" charset="0"/>
                <a:ea typeface="Times New Roman" panose="02020603050405020304" pitchFamily="18" charset="0"/>
              </a:rPr>
              <a:t>inspections of-</a:t>
            </a:r>
          </a:p>
          <a:p>
            <a:pPr marL="742950" lvl="1" indent="-285750" algn="just">
              <a:lnSpc>
                <a:spcPct val="120000"/>
              </a:lnSpc>
              <a:spcBef>
                <a:spcPts val="0"/>
              </a:spcBef>
              <a:spcAft>
                <a:spcPts val="0"/>
              </a:spcAft>
              <a:buFont typeface="Wingdings" panose="05000000000000000000" pitchFamily="2" charset="2"/>
              <a:buChar char="ü"/>
            </a:pPr>
            <a:r>
              <a:rPr lang="en-ZA" sz="1800" b="0" dirty="0" smtClean="0">
                <a:latin typeface="Arial" panose="020B0604020202020204" pitchFamily="34" charset="0"/>
                <a:ea typeface="Times New Roman" panose="02020603050405020304" pitchFamily="18" charset="0"/>
              </a:rPr>
              <a:t>hospitals to assess the availability of </a:t>
            </a:r>
            <a:r>
              <a:rPr lang="en-ZA" sz="1800" b="0" dirty="0">
                <a:latin typeface="Arial" panose="020B0604020202020204" pitchFamily="34" charset="0"/>
                <a:ea typeface="Times New Roman" panose="02020603050405020304" pitchFamily="18" charset="0"/>
              </a:rPr>
              <a:t>medicines</a:t>
            </a:r>
            <a:r>
              <a:rPr lang="en-ZA" sz="1800" b="0" dirty="0" smtClean="0">
                <a:latin typeface="Arial" panose="020B0604020202020204" pitchFamily="34" charset="0"/>
                <a:ea typeface="Times New Roman" panose="02020603050405020304" pitchFamily="18" charset="0"/>
              </a:rPr>
              <a:t>,</a:t>
            </a:r>
          </a:p>
          <a:p>
            <a:pPr marL="742950" lvl="1" indent="-285750" algn="just">
              <a:lnSpc>
                <a:spcPct val="120000"/>
              </a:lnSpc>
              <a:spcBef>
                <a:spcPts val="0"/>
              </a:spcBef>
              <a:spcAft>
                <a:spcPts val="0"/>
              </a:spcAft>
              <a:buFont typeface="Wingdings" panose="05000000000000000000" pitchFamily="2" charset="2"/>
              <a:buChar char="ü"/>
            </a:pPr>
            <a:r>
              <a:rPr lang="en-ZA" sz="1800" b="0" dirty="0" smtClean="0">
                <a:latin typeface="Arial" panose="020B0604020202020204" pitchFamily="34" charset="0"/>
                <a:ea typeface="Times New Roman" panose="02020603050405020304" pitchFamily="18" charset="0"/>
              </a:rPr>
              <a:t>border posts to assess the state and nature of compliance with immigration prescripts </a:t>
            </a:r>
          </a:p>
          <a:p>
            <a:pPr marL="742950" lvl="1" indent="-285750" algn="just">
              <a:lnSpc>
                <a:spcPct val="120000"/>
              </a:lnSpc>
              <a:spcBef>
                <a:spcPts val="0"/>
              </a:spcBef>
              <a:spcAft>
                <a:spcPts val="0"/>
              </a:spcAft>
              <a:buFont typeface="Wingdings" panose="05000000000000000000" pitchFamily="2" charset="2"/>
              <a:buChar char="ü"/>
            </a:pPr>
            <a:r>
              <a:rPr lang="en-ZA" sz="1800" b="0" dirty="0" smtClean="0">
                <a:latin typeface="Arial" panose="020B0604020202020204" pitchFamily="34" charset="0"/>
                <a:ea typeface="Times New Roman" panose="02020603050405020304" pitchFamily="18" charset="0"/>
              </a:rPr>
              <a:t>Schools to assess the </a:t>
            </a:r>
            <a:r>
              <a:rPr lang="en-ZA" sz="1800" b="0" dirty="0">
                <a:latin typeface="Arial" panose="020B0604020202020204" pitchFamily="34" charset="0"/>
                <a:ea typeface="Times New Roman" panose="02020603050405020304" pitchFamily="18" charset="0"/>
              </a:rPr>
              <a:t>delivery of Learner and Teacher Support </a:t>
            </a:r>
            <a:r>
              <a:rPr lang="en-ZA" sz="1800" b="0" dirty="0" smtClean="0">
                <a:latin typeface="Arial" panose="020B0604020202020204" pitchFamily="34" charset="0"/>
                <a:ea typeface="Times New Roman" panose="02020603050405020304" pitchFamily="18" charset="0"/>
              </a:rPr>
              <a:t>Material.</a:t>
            </a:r>
          </a:p>
          <a:p>
            <a:pPr marL="285750" indent="-285750" algn="just">
              <a:lnSpc>
                <a:spcPct val="120000"/>
              </a:lnSpc>
              <a:spcBef>
                <a:spcPts val="0"/>
              </a:spcBef>
              <a:spcAft>
                <a:spcPts val="0"/>
              </a:spcAft>
              <a:buFont typeface="Arial" panose="020B0604020202020204" pitchFamily="34" charset="0"/>
              <a:buChar char="•"/>
            </a:pPr>
            <a:r>
              <a:rPr lang="en-ZA" sz="1800" b="0" dirty="0" smtClean="0">
                <a:latin typeface="Arial" panose="020B0604020202020204" pitchFamily="34" charset="0"/>
                <a:ea typeface="Times New Roman" panose="02020603050405020304" pitchFamily="18" charset="0"/>
              </a:rPr>
              <a:t>The </a:t>
            </a:r>
            <a:r>
              <a:rPr lang="en-ZA" sz="1800" b="0" dirty="0">
                <a:latin typeface="Arial" panose="020B0604020202020204" pitchFamily="34" charset="0"/>
                <a:ea typeface="Times New Roman" panose="02020603050405020304" pitchFamily="18" charset="0"/>
              </a:rPr>
              <a:t>inspections provided the PSC with valuable information on practical service delivery challenges at the coal </a:t>
            </a:r>
            <a:r>
              <a:rPr lang="en-ZA" sz="1800" b="0" dirty="0" smtClean="0">
                <a:latin typeface="Arial" panose="020B0604020202020204" pitchFamily="34" charset="0"/>
                <a:ea typeface="Times New Roman" panose="02020603050405020304" pitchFamily="18" charset="0"/>
              </a:rPr>
              <a:t>face</a:t>
            </a:r>
          </a:p>
          <a:p>
            <a:pPr marL="285750" marR="0" indent="-285750" algn="just">
              <a:lnSpc>
                <a:spcPct val="120000"/>
              </a:lnSpc>
              <a:spcBef>
                <a:spcPts val="0"/>
              </a:spcBef>
              <a:spcAft>
                <a:spcPts val="0"/>
              </a:spcAft>
              <a:buFont typeface="Arial" panose="020B0604020202020204" pitchFamily="34" charset="0"/>
              <a:buChar char="•"/>
            </a:pPr>
            <a:r>
              <a:rPr lang="en-US" sz="1800" b="0" dirty="0" smtClean="0">
                <a:latin typeface="+mn-lt"/>
                <a:ea typeface="Times New Roman" panose="02020603050405020304" pitchFamily="18" charset="0"/>
              </a:rPr>
              <a:t>In particular, following the inspection at the </a:t>
            </a:r>
            <a:r>
              <a:rPr lang="en-ZA" sz="1800" b="0" dirty="0" err="1" smtClean="0">
                <a:latin typeface="+mn-lt"/>
              </a:rPr>
              <a:t>Pelonomi</a:t>
            </a:r>
            <a:r>
              <a:rPr lang="en-ZA" sz="1800" b="0" dirty="0" smtClean="0">
                <a:latin typeface="+mn-lt"/>
              </a:rPr>
              <a:t> </a:t>
            </a:r>
            <a:r>
              <a:rPr lang="en-ZA" sz="1800" b="0" dirty="0">
                <a:latin typeface="+mn-lt"/>
              </a:rPr>
              <a:t>Regional Hospital</a:t>
            </a:r>
            <a:r>
              <a:rPr lang="en-US" sz="1800" b="0" dirty="0" smtClean="0">
                <a:latin typeface="+mn-lt"/>
                <a:ea typeface="Times New Roman" panose="02020603050405020304" pitchFamily="18" charset="0"/>
              </a:rPr>
              <a:t> in the Free State to </a:t>
            </a:r>
            <a:r>
              <a:rPr lang="en-US" sz="1800" b="0" dirty="0">
                <a:latin typeface="+mn-lt"/>
                <a:ea typeface="Times New Roman" panose="02020603050405020304" pitchFamily="18" charset="0"/>
              </a:rPr>
              <a:t>determine the challenges experienced by the hospital in respect of patient treatment, safety and security services and availability of medicines and medical </a:t>
            </a:r>
            <a:r>
              <a:rPr lang="en-US" sz="1800" b="0" dirty="0" smtClean="0">
                <a:latin typeface="+mn-lt"/>
                <a:ea typeface="Times New Roman" panose="02020603050405020304" pitchFamily="18" charset="0"/>
              </a:rPr>
              <a:t>equipment, the </a:t>
            </a:r>
            <a:r>
              <a:rPr lang="en-US" sz="1800" b="0" dirty="0">
                <a:latin typeface="+mn-lt"/>
                <a:ea typeface="Times New Roman" panose="02020603050405020304" pitchFamily="18" charset="0"/>
              </a:rPr>
              <a:t>Department of Health </a:t>
            </a:r>
            <a:r>
              <a:rPr lang="en-US" sz="1800" b="0" dirty="0" smtClean="0">
                <a:latin typeface="+mn-lt"/>
                <a:ea typeface="Times New Roman" panose="02020603050405020304" pitchFamily="18" charset="0"/>
              </a:rPr>
              <a:t>set </a:t>
            </a:r>
            <a:r>
              <a:rPr lang="en-US" sz="1800" b="0" dirty="0">
                <a:latin typeface="+mn-lt"/>
                <a:ea typeface="Times New Roman" panose="02020603050405020304" pitchFamily="18" charset="0"/>
              </a:rPr>
              <a:t>aside an additional </a:t>
            </a:r>
            <a:r>
              <a:rPr lang="en-US" sz="1800" b="0" dirty="0" smtClean="0">
                <a:latin typeface="+mn-lt"/>
                <a:ea typeface="Times New Roman" panose="02020603050405020304" pitchFamily="18" charset="0"/>
              </a:rPr>
              <a:t>R170 million </a:t>
            </a:r>
            <a:r>
              <a:rPr lang="en-US" sz="1800" b="0" dirty="0">
                <a:latin typeface="+mn-lt"/>
                <a:ea typeface="Times New Roman" panose="02020603050405020304" pitchFamily="18" charset="0"/>
              </a:rPr>
              <a:t>for the Hospital’s goods and services in </a:t>
            </a:r>
            <a:r>
              <a:rPr lang="en-US" sz="1800" b="0" dirty="0" smtClean="0">
                <a:latin typeface="+mn-lt"/>
                <a:ea typeface="Times New Roman" panose="02020603050405020304" pitchFamily="18" charset="0"/>
              </a:rPr>
              <a:t>2015/16</a:t>
            </a:r>
          </a:p>
        </p:txBody>
      </p:sp>
    </p:spTree>
    <p:extLst>
      <p:ext uri="{BB962C8B-B14F-4D97-AF65-F5344CB8AC3E}">
        <p14:creationId xmlns:p14="http://schemas.microsoft.com/office/powerpoint/2010/main" xmlns="" val="2654394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61478" y="620812"/>
            <a:ext cx="8229600" cy="9572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lnSpc>
                <a:spcPct val="90000"/>
              </a:lnSpc>
              <a:defRPr/>
            </a:pPr>
            <a:r>
              <a:rPr lang="en-US" sz="3200" dirty="0" smtClean="0">
                <a:solidFill>
                  <a:srgbClr val="993300"/>
                </a:solidFill>
                <a:latin typeface="Berlin Sans FB Demi" pitchFamily="34" charset="0"/>
                <a:cs typeface="Aharoni" pitchFamily="2" charset="-79"/>
              </a:rPr>
              <a:t>PROGRAMME: M&amp;E (4)</a:t>
            </a:r>
          </a:p>
          <a:p>
            <a:pPr eaLnBrk="1" hangingPunct="1">
              <a:lnSpc>
                <a:spcPct val="90000"/>
              </a:lnSpc>
              <a:defRPr/>
            </a:pPr>
            <a:r>
              <a:rPr lang="en-US" sz="2000" b="0" dirty="0">
                <a:solidFill>
                  <a:schemeClr val="accent5">
                    <a:lumMod val="50000"/>
                  </a:schemeClr>
                </a:solidFill>
                <a:latin typeface="Berlin Sans FB Demi" panose="020E0802020502020306" pitchFamily="34" charset="0"/>
              </a:rPr>
              <a:t>SERVICE DELIVERY AND COMPLIANCE EVALUATIONS</a:t>
            </a:r>
            <a:endParaRPr lang="en-US" sz="2000" dirty="0" smtClean="0">
              <a:solidFill>
                <a:srgbClr val="993300"/>
              </a:solidFill>
              <a:latin typeface="Berlin Sans FB Demi" pitchFamily="34" charset="0"/>
              <a:cs typeface="Aharoni" pitchFamily="2" charset="-79"/>
            </a:endParaRPr>
          </a:p>
        </p:txBody>
      </p:sp>
      <p:sp>
        <p:nvSpPr>
          <p:cNvPr id="6148"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A76ED1B1-F3EF-4A93-B973-B585409153D3}" type="slidenum">
              <a:rPr lang="en-US" sz="1400" b="0">
                <a:solidFill>
                  <a:srgbClr val="000000"/>
                </a:solidFill>
              </a:rPr>
              <a:pPr algn="r" eaLnBrk="0" hangingPunct="0"/>
              <a:t>25</a:t>
            </a:fld>
            <a:endParaRPr lang="en-US" sz="1400" b="0" dirty="0">
              <a:solidFill>
                <a:srgbClr val="000000"/>
              </a:solidFill>
            </a:endParaRPr>
          </a:p>
        </p:txBody>
      </p:sp>
      <p:sp>
        <p:nvSpPr>
          <p:cNvPr id="2" name="Rectangle 1"/>
          <p:cNvSpPr/>
          <p:nvPr/>
        </p:nvSpPr>
        <p:spPr>
          <a:xfrm>
            <a:off x="461478" y="1412776"/>
            <a:ext cx="8229600" cy="2390141"/>
          </a:xfrm>
          <a:prstGeom prst="rect">
            <a:avLst/>
          </a:prstGeom>
        </p:spPr>
        <p:txBody>
          <a:bodyPr wrap="square">
            <a:spAutoFit/>
          </a:bodyPr>
          <a:lstStyle/>
          <a:p>
            <a:pPr marL="285750" marR="0" indent="-285750" algn="just">
              <a:lnSpc>
                <a:spcPct val="120000"/>
              </a:lnSpc>
              <a:spcBef>
                <a:spcPts val="0"/>
              </a:spcBef>
              <a:spcAft>
                <a:spcPts val="0"/>
              </a:spcAft>
              <a:buFont typeface="Arial" panose="020B0604020202020204" pitchFamily="34" charset="0"/>
              <a:buChar char="•"/>
            </a:pPr>
            <a:r>
              <a:rPr lang="en-US" sz="1800" b="0" dirty="0" smtClean="0">
                <a:latin typeface="+mn-lt"/>
                <a:ea typeface="Times New Roman" panose="02020603050405020304" pitchFamily="18" charset="0"/>
              </a:rPr>
              <a:t>Following the application of the </a:t>
            </a:r>
            <a:r>
              <a:rPr lang="en-US" sz="1800" b="0" dirty="0">
                <a:latin typeface="+mn-lt"/>
                <a:ea typeface="Times New Roman" panose="02020603050405020304" pitchFamily="18" charset="0"/>
              </a:rPr>
              <a:t>Citizens Forum </a:t>
            </a:r>
            <a:r>
              <a:rPr lang="en-US" sz="1800" b="0" dirty="0" smtClean="0">
                <a:latin typeface="+mn-lt"/>
                <a:ea typeface="Times New Roman" panose="02020603050405020304" pitchFamily="18" charset="0"/>
              </a:rPr>
              <a:t>Toolkit in Mpumalanga Province in the –</a:t>
            </a:r>
          </a:p>
          <a:p>
            <a:pPr marL="742950" lvl="1" indent="-285750" algn="just">
              <a:lnSpc>
                <a:spcPct val="120000"/>
              </a:lnSpc>
              <a:spcBef>
                <a:spcPts val="0"/>
              </a:spcBef>
              <a:spcAft>
                <a:spcPts val="0"/>
              </a:spcAft>
              <a:buFont typeface="Wingdings" panose="05000000000000000000" pitchFamily="2" charset="2"/>
              <a:buChar char="ü"/>
            </a:pPr>
            <a:r>
              <a:rPr lang="en-US" sz="1800" b="0" dirty="0" err="1" smtClean="0">
                <a:latin typeface="+mn-lt"/>
                <a:ea typeface="Times New Roman" panose="02020603050405020304" pitchFamily="18" charset="0"/>
              </a:rPr>
              <a:t>Msukaligwa</a:t>
            </a:r>
            <a:r>
              <a:rPr lang="en-US" sz="1800" b="0" dirty="0" smtClean="0">
                <a:latin typeface="+mn-lt"/>
                <a:ea typeface="Times New Roman" panose="02020603050405020304" pitchFamily="18" charset="0"/>
              </a:rPr>
              <a:t> </a:t>
            </a:r>
            <a:r>
              <a:rPr lang="en-US" sz="1800" b="0" dirty="0">
                <a:latin typeface="+mn-lt"/>
                <a:ea typeface="Times New Roman" panose="02020603050405020304" pitchFamily="18" charset="0"/>
              </a:rPr>
              <a:t>Local Municipality </a:t>
            </a:r>
            <a:r>
              <a:rPr lang="en-US" sz="1800" b="0" dirty="0" smtClean="0">
                <a:latin typeface="+mn-lt"/>
                <a:ea typeface="Times New Roman" panose="02020603050405020304" pitchFamily="18" charset="0"/>
              </a:rPr>
              <a:t>a site </a:t>
            </a:r>
            <a:r>
              <a:rPr lang="en-US" sz="1800" b="0" dirty="0">
                <a:latin typeface="+mn-lt"/>
                <a:ea typeface="Times New Roman" panose="02020603050405020304" pitchFamily="18" charset="0"/>
              </a:rPr>
              <a:t>for the building of </a:t>
            </a:r>
            <a:r>
              <a:rPr lang="en-US" sz="1800" b="0" dirty="0" smtClean="0">
                <a:latin typeface="+mn-lt"/>
                <a:ea typeface="Times New Roman" panose="02020603050405020304" pitchFamily="18" charset="0"/>
              </a:rPr>
              <a:t>a clinic was identified</a:t>
            </a:r>
          </a:p>
          <a:p>
            <a:pPr marL="742950" lvl="1" indent="-285750" algn="just">
              <a:lnSpc>
                <a:spcPct val="120000"/>
              </a:lnSpc>
              <a:spcBef>
                <a:spcPts val="0"/>
              </a:spcBef>
              <a:spcAft>
                <a:spcPts val="0"/>
              </a:spcAft>
              <a:buFont typeface="Wingdings" panose="05000000000000000000" pitchFamily="2" charset="2"/>
              <a:buChar char="ü"/>
            </a:pPr>
            <a:r>
              <a:rPr lang="en-US" sz="1800" b="0" dirty="0" err="1">
                <a:latin typeface="+mn-lt"/>
                <a:ea typeface="Times New Roman" panose="02020603050405020304" pitchFamily="18" charset="0"/>
              </a:rPr>
              <a:t>Thembisile</a:t>
            </a:r>
            <a:r>
              <a:rPr lang="en-US" sz="1800" b="0" dirty="0">
                <a:latin typeface="+mn-lt"/>
                <a:ea typeface="Times New Roman" panose="02020603050405020304" pitchFamily="18" charset="0"/>
              </a:rPr>
              <a:t> Hani Local </a:t>
            </a:r>
            <a:r>
              <a:rPr lang="en-US" sz="1800" b="0" dirty="0" smtClean="0">
                <a:latin typeface="+mn-lt"/>
                <a:ea typeface="Times New Roman" panose="02020603050405020304" pitchFamily="18" charset="0"/>
              </a:rPr>
              <a:t>Municipality progress was made towards the  </a:t>
            </a:r>
            <a:r>
              <a:rPr lang="en-US" sz="1800" b="0" dirty="0">
                <a:latin typeface="+mn-lt"/>
                <a:ea typeface="Times New Roman" panose="02020603050405020304" pitchFamily="18" charset="0"/>
              </a:rPr>
              <a:t>building of a new </a:t>
            </a:r>
            <a:r>
              <a:rPr lang="en-US" sz="1800" b="0" dirty="0" smtClean="0">
                <a:latin typeface="+mn-lt"/>
                <a:ea typeface="Times New Roman" panose="02020603050405020304" pitchFamily="18" charset="0"/>
              </a:rPr>
              <a:t>school </a:t>
            </a:r>
            <a:r>
              <a:rPr lang="en-US" sz="1800" b="0" dirty="0">
                <a:latin typeface="+mn-lt"/>
                <a:ea typeface="Times New Roman" panose="02020603050405020304" pitchFamily="18" charset="0"/>
              </a:rPr>
              <a:t>(</a:t>
            </a:r>
            <a:r>
              <a:rPr lang="en-US" sz="1800" b="0" dirty="0" err="1">
                <a:latin typeface="+mn-lt"/>
                <a:ea typeface="Times New Roman" panose="02020603050405020304" pitchFamily="18" charset="0"/>
              </a:rPr>
              <a:t>Vezikgono</a:t>
            </a:r>
            <a:r>
              <a:rPr lang="en-US" sz="1800" b="0" dirty="0">
                <a:latin typeface="+mn-lt"/>
                <a:ea typeface="Times New Roman" panose="02020603050405020304" pitchFamily="18" charset="0"/>
              </a:rPr>
              <a:t> Secondary School) </a:t>
            </a:r>
          </a:p>
          <a:p>
            <a:pPr marL="285750" marR="0" indent="-285750" algn="just">
              <a:lnSpc>
                <a:spcPct val="120000"/>
              </a:lnSpc>
              <a:spcBef>
                <a:spcPts val="0"/>
              </a:spcBef>
              <a:spcAft>
                <a:spcPts val="0"/>
              </a:spcAft>
              <a:buFont typeface="Arial" panose="020B0604020202020204" pitchFamily="34" charset="0"/>
              <a:buChar char="•"/>
            </a:pPr>
            <a:endParaRPr lang="en-US" sz="1800" b="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922083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9050" y="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619672" y="3284985"/>
            <a:ext cx="5832647" cy="769441"/>
          </a:xfrm>
          <a:prstGeom prst="rect">
            <a:avLst/>
          </a:prstGeom>
          <a:noFill/>
        </p:spPr>
        <p:txBody>
          <a:bodyPr wrap="square" rtlCol="0">
            <a:spAutoFit/>
          </a:bodyPr>
          <a:lstStyle/>
          <a:p>
            <a:r>
              <a:rPr lang="en-US" sz="4400" dirty="0" smtClean="0">
                <a:solidFill>
                  <a:srgbClr val="993300"/>
                </a:solidFill>
                <a:latin typeface="Berlin Sans FB Demi" pitchFamily="34" charset="0"/>
              </a:rPr>
              <a:t>PROGRAMME 4: IAC</a:t>
            </a:r>
          </a:p>
        </p:txBody>
      </p:sp>
    </p:spTree>
    <p:extLst>
      <p:ext uri="{BB962C8B-B14F-4D97-AF65-F5344CB8AC3E}">
        <p14:creationId xmlns:p14="http://schemas.microsoft.com/office/powerpoint/2010/main" xmlns="" val="8052856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40209" y="620688"/>
            <a:ext cx="8229600"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lnSpc>
                <a:spcPct val="90000"/>
              </a:lnSpc>
              <a:defRPr/>
            </a:pPr>
            <a:r>
              <a:rPr lang="en-US" sz="3200" dirty="0" smtClean="0">
                <a:solidFill>
                  <a:srgbClr val="993300"/>
                </a:solidFill>
                <a:latin typeface="Berlin Sans FB Demi" pitchFamily="34" charset="0"/>
                <a:cs typeface="Aharoni" pitchFamily="2" charset="-79"/>
              </a:rPr>
              <a:t>PROGRAMME 4: IAC</a:t>
            </a:r>
          </a:p>
          <a:p>
            <a:pPr eaLnBrk="1" hangingPunct="1">
              <a:lnSpc>
                <a:spcPct val="90000"/>
              </a:lnSpc>
              <a:defRPr/>
            </a:pPr>
            <a:r>
              <a:rPr lang="en-US" sz="2000" b="0" dirty="0">
                <a:solidFill>
                  <a:schemeClr val="accent5">
                    <a:lumMod val="50000"/>
                  </a:schemeClr>
                </a:solidFill>
                <a:latin typeface="Berlin Sans FB Demi" panose="020E0802020502020306" pitchFamily="34" charset="0"/>
              </a:rPr>
              <a:t>PUBLIC ADMINISTRATION INVESTIATIONS</a:t>
            </a:r>
            <a:endParaRPr lang="en-US" sz="2000" dirty="0" smtClean="0">
              <a:solidFill>
                <a:srgbClr val="993300"/>
              </a:solidFill>
              <a:latin typeface="Berlin Sans FB Demi" pitchFamily="34" charset="0"/>
              <a:cs typeface="Aharoni" pitchFamily="2" charset="-79"/>
            </a:endParaRPr>
          </a:p>
        </p:txBody>
      </p:sp>
      <p:sp>
        <p:nvSpPr>
          <p:cNvPr id="6148"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A76ED1B1-F3EF-4A93-B973-B585409153D3}" type="slidenum">
              <a:rPr lang="en-US" sz="1400" b="0">
                <a:solidFill>
                  <a:srgbClr val="000000"/>
                </a:solidFill>
              </a:rPr>
              <a:pPr algn="r" eaLnBrk="0" hangingPunct="0"/>
              <a:t>27</a:t>
            </a:fld>
            <a:endParaRPr lang="en-US" sz="1400" b="0" dirty="0">
              <a:solidFill>
                <a:srgbClr val="000000"/>
              </a:solidFill>
            </a:endParaRPr>
          </a:p>
        </p:txBody>
      </p:sp>
      <p:sp>
        <p:nvSpPr>
          <p:cNvPr id="8" name="Content Placeholder 2"/>
          <p:cNvSpPr txBox="1">
            <a:spLocks/>
          </p:cNvSpPr>
          <p:nvPr/>
        </p:nvSpPr>
        <p:spPr bwMode="auto">
          <a:xfrm>
            <a:off x="509217" y="3356992"/>
            <a:ext cx="4351138" cy="259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marL="285750" lvl="0" indent="-285750" algn="l" eaLnBrk="1" hangingPunct="1">
              <a:lnSpc>
                <a:spcPct val="110000"/>
              </a:lnSpc>
              <a:buFont typeface="Arial"/>
              <a:buChar char="•"/>
            </a:pPr>
            <a:r>
              <a:rPr lang="en-US" sz="1800" b="0" dirty="0" smtClean="0">
                <a:latin typeface="Arial" pitchFamily="34" charset="0"/>
                <a:cs typeface="Arial" pitchFamily="34" charset="0"/>
              </a:rPr>
              <a:t>Complaints investigated</a:t>
            </a:r>
          </a:p>
          <a:p>
            <a:pPr marL="685800" lvl="1" algn="l" eaLnBrk="1" hangingPunct="1">
              <a:lnSpc>
                <a:spcPct val="110000"/>
              </a:lnSpc>
              <a:buFont typeface="Wingdings" panose="05000000000000000000" pitchFamily="2" charset="2"/>
              <a:buChar char="ü"/>
            </a:pPr>
            <a:r>
              <a:rPr lang="en-US" sz="1800" b="0" dirty="0" smtClean="0">
                <a:latin typeface="Arial" pitchFamily="34" charset="0"/>
                <a:cs typeface="Arial" pitchFamily="34" charset="0"/>
              </a:rPr>
              <a:t>As at 31 March 2016</a:t>
            </a:r>
            <a:r>
              <a:rPr lang="en-ZA" sz="1800" b="0" dirty="0" smtClean="0">
                <a:latin typeface="Arial" pitchFamily="34" charset="0"/>
                <a:cs typeface="Arial" pitchFamily="34" charset="0"/>
              </a:rPr>
              <a:t>, the PSC had </a:t>
            </a:r>
            <a:r>
              <a:rPr lang="en-ZA" sz="1800" dirty="0" smtClean="0">
                <a:solidFill>
                  <a:srgbClr val="800000"/>
                </a:solidFill>
                <a:latin typeface="Arial" pitchFamily="34" charset="0"/>
                <a:cs typeface="Arial" pitchFamily="34" charset="0"/>
              </a:rPr>
              <a:t>510</a:t>
            </a:r>
            <a:r>
              <a:rPr lang="en-ZA" sz="1800" dirty="0" smtClean="0">
                <a:solidFill>
                  <a:srgbClr val="993300"/>
                </a:solidFill>
                <a:latin typeface="Arial" pitchFamily="34" charset="0"/>
                <a:cs typeface="Arial" pitchFamily="34" charset="0"/>
              </a:rPr>
              <a:t> </a:t>
            </a:r>
            <a:r>
              <a:rPr lang="en-ZA" sz="1800" b="0" dirty="0" smtClean="0">
                <a:latin typeface="Arial" pitchFamily="34" charset="0"/>
                <a:cs typeface="Arial" pitchFamily="34" charset="0"/>
              </a:rPr>
              <a:t>complaints, of which </a:t>
            </a:r>
            <a:r>
              <a:rPr lang="en-ZA" sz="1800" dirty="0" smtClean="0">
                <a:solidFill>
                  <a:srgbClr val="800000"/>
                </a:solidFill>
                <a:latin typeface="Arial" pitchFamily="34" charset="0"/>
                <a:cs typeface="Arial" pitchFamily="34" charset="0"/>
              </a:rPr>
              <a:t>265</a:t>
            </a:r>
            <a:r>
              <a:rPr lang="en-ZA" sz="1800" b="0" dirty="0" smtClean="0">
                <a:latin typeface="Arial" pitchFamily="34" charset="0"/>
                <a:cs typeface="Arial" pitchFamily="34" charset="0"/>
              </a:rPr>
              <a:t> were carried over from 2014/15 and </a:t>
            </a:r>
            <a:r>
              <a:rPr lang="en-ZA" sz="1800" dirty="0" smtClean="0">
                <a:solidFill>
                  <a:srgbClr val="800000"/>
                </a:solidFill>
                <a:latin typeface="Arial" pitchFamily="34" charset="0"/>
                <a:cs typeface="Arial" pitchFamily="34" charset="0"/>
              </a:rPr>
              <a:t>245</a:t>
            </a:r>
            <a:r>
              <a:rPr lang="en-ZA" sz="1800" b="0" dirty="0" smtClean="0">
                <a:latin typeface="Arial" pitchFamily="34" charset="0"/>
                <a:cs typeface="Arial" pitchFamily="34" charset="0"/>
              </a:rPr>
              <a:t> were lodged during the 2015/16 financial year. A total of </a:t>
            </a:r>
            <a:r>
              <a:rPr lang="en-ZA" sz="1800" dirty="0" smtClean="0">
                <a:solidFill>
                  <a:srgbClr val="800000"/>
                </a:solidFill>
                <a:latin typeface="Arial" pitchFamily="34" charset="0"/>
                <a:cs typeface="Arial" pitchFamily="34" charset="0"/>
              </a:rPr>
              <a:t>371</a:t>
            </a:r>
            <a:r>
              <a:rPr lang="en-ZA" sz="1800" b="0" dirty="0" smtClean="0">
                <a:latin typeface="Arial" pitchFamily="34" charset="0"/>
                <a:cs typeface="Arial" pitchFamily="34" charset="0"/>
              </a:rPr>
              <a:t> complaints were finalised and </a:t>
            </a:r>
            <a:r>
              <a:rPr lang="en-ZA" sz="1800" dirty="0" smtClean="0">
                <a:solidFill>
                  <a:srgbClr val="800000"/>
                </a:solidFill>
                <a:latin typeface="Arial" pitchFamily="34" charset="0"/>
                <a:cs typeface="Arial" pitchFamily="34" charset="0"/>
              </a:rPr>
              <a:t>139</a:t>
            </a:r>
            <a:r>
              <a:rPr lang="en-ZA" sz="1800" b="0" dirty="0" smtClean="0">
                <a:latin typeface="Arial" pitchFamily="34" charset="0"/>
                <a:cs typeface="Arial" pitchFamily="34" charset="0"/>
              </a:rPr>
              <a:t> are pending</a:t>
            </a:r>
          </a:p>
          <a:p>
            <a:pPr>
              <a:lnSpc>
                <a:spcPct val="110000"/>
              </a:lnSpc>
            </a:pPr>
            <a:r>
              <a:rPr lang="en-GB" sz="1800" dirty="0"/>
              <a:t> </a:t>
            </a:r>
            <a:endParaRPr lang="en-US" sz="1800" dirty="0"/>
          </a:p>
          <a:p>
            <a:pPr algn="just">
              <a:lnSpc>
                <a:spcPct val="110000"/>
              </a:lnSpc>
              <a:buFontTx/>
              <a:buChar char="•"/>
            </a:pPr>
            <a:endParaRPr lang="en-US" sz="1800" b="0" dirty="0">
              <a:latin typeface="+mn-lt"/>
            </a:endParaRPr>
          </a:p>
        </p:txBody>
      </p:sp>
      <p:graphicFrame>
        <p:nvGraphicFramePr>
          <p:cNvPr id="9" name="Chart 8"/>
          <p:cNvGraphicFramePr>
            <a:graphicFrameLocks/>
          </p:cNvGraphicFramePr>
          <p:nvPr>
            <p:extLst>
              <p:ext uri="{D42A27DB-BD31-4B8C-83A1-F6EECF244321}">
                <p14:modId xmlns:p14="http://schemas.microsoft.com/office/powerpoint/2010/main" xmlns="" val="228710108"/>
              </p:ext>
            </p:extLst>
          </p:nvPr>
        </p:nvGraphicFramePr>
        <p:xfrm>
          <a:off x="4716016" y="3273139"/>
          <a:ext cx="4176464" cy="2592288"/>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630573" y="1496629"/>
            <a:ext cx="8039236" cy="1920526"/>
          </a:xfrm>
          <a:prstGeom prst="rect">
            <a:avLst/>
          </a:prstGeom>
        </p:spPr>
        <p:txBody>
          <a:bodyPr wrap="square">
            <a:spAutoFit/>
          </a:bodyPr>
          <a:lstStyle/>
          <a:p>
            <a:pPr marL="171450" indent="-171450" algn="l">
              <a:lnSpc>
                <a:spcPct val="110000"/>
              </a:lnSpc>
              <a:buFont typeface="Arial" pitchFamily="34" charset="0"/>
              <a:buChar char="•"/>
            </a:pPr>
            <a:r>
              <a:rPr lang="en-US" sz="1800" b="0" dirty="0" smtClean="0">
                <a:solidFill>
                  <a:srgbClr val="000000"/>
                </a:solidFill>
              </a:rPr>
              <a:t>A Factsheet </a:t>
            </a:r>
            <a:r>
              <a:rPr lang="en-US" sz="1800" b="0" dirty="0">
                <a:solidFill>
                  <a:srgbClr val="000000"/>
                </a:solidFill>
              </a:rPr>
              <a:t>on completed disciplinary </a:t>
            </a:r>
            <a:r>
              <a:rPr lang="en-US" sz="1800" b="0" dirty="0" smtClean="0">
                <a:solidFill>
                  <a:srgbClr val="000000"/>
                </a:solidFill>
              </a:rPr>
              <a:t>proceedings for the 2014/15 financial year was compiled </a:t>
            </a:r>
            <a:endParaRPr lang="en-US" sz="1800" b="0" dirty="0">
              <a:solidFill>
                <a:srgbClr val="000000"/>
              </a:solidFill>
            </a:endParaRPr>
          </a:p>
          <a:p>
            <a:pPr marL="171450" indent="-171450" algn="l">
              <a:lnSpc>
                <a:spcPct val="110000"/>
              </a:lnSpc>
              <a:buFont typeface="Arial" pitchFamily="34" charset="0"/>
              <a:buChar char="•"/>
            </a:pPr>
            <a:r>
              <a:rPr lang="en-US" sz="1800" b="0" dirty="0" smtClean="0">
                <a:solidFill>
                  <a:srgbClr val="000000"/>
                </a:solidFill>
              </a:rPr>
              <a:t>The Complaints </a:t>
            </a:r>
            <a:r>
              <a:rPr lang="en-US" sz="1800" b="0" dirty="0">
                <a:solidFill>
                  <a:srgbClr val="000000"/>
                </a:solidFill>
              </a:rPr>
              <a:t>Rules and </a:t>
            </a:r>
            <a:r>
              <a:rPr lang="en-US" sz="1800" b="0" dirty="0" smtClean="0">
                <a:solidFill>
                  <a:srgbClr val="000000"/>
                </a:solidFill>
              </a:rPr>
              <a:t>Guidelines were reviewed to improve efficiency</a:t>
            </a:r>
            <a:endParaRPr lang="en-US" sz="1800" b="0" dirty="0">
              <a:solidFill>
                <a:srgbClr val="000000"/>
              </a:solidFill>
            </a:endParaRPr>
          </a:p>
          <a:p>
            <a:pPr marL="171450" indent="-171450" algn="l">
              <a:lnSpc>
                <a:spcPct val="110000"/>
              </a:lnSpc>
              <a:buFont typeface="Arial" pitchFamily="34" charset="0"/>
              <a:buChar char="•"/>
            </a:pPr>
            <a:r>
              <a:rPr lang="en-US" sz="1800" b="0" dirty="0">
                <a:solidFill>
                  <a:srgbClr val="000000"/>
                </a:solidFill>
              </a:rPr>
              <a:t>The PSC </a:t>
            </a:r>
            <a:r>
              <a:rPr lang="en-US" sz="1800" b="0" dirty="0" smtClean="0">
                <a:solidFill>
                  <a:srgbClr val="000000"/>
                </a:solidFill>
              </a:rPr>
              <a:t>also conducted investigations </a:t>
            </a:r>
            <a:r>
              <a:rPr lang="en-US" sz="1800" b="0" dirty="0">
                <a:solidFill>
                  <a:srgbClr val="000000"/>
                </a:solidFill>
              </a:rPr>
              <a:t>and </a:t>
            </a:r>
            <a:r>
              <a:rPr lang="en-US" sz="1800" b="0" dirty="0" smtClean="0">
                <a:solidFill>
                  <a:srgbClr val="000000"/>
                </a:solidFill>
              </a:rPr>
              <a:t>assessments </a:t>
            </a:r>
            <a:r>
              <a:rPr lang="en-US" sz="1800" b="0" dirty="0">
                <a:solidFill>
                  <a:srgbClr val="000000"/>
                </a:solidFill>
              </a:rPr>
              <a:t>of the awarding of higher salaries on appointment and counter offers in the national Departments of Transport and </a:t>
            </a:r>
            <a:r>
              <a:rPr lang="en-US" sz="1800" b="0" dirty="0" smtClean="0">
                <a:solidFill>
                  <a:srgbClr val="000000"/>
                </a:solidFill>
              </a:rPr>
              <a:t>Labour </a:t>
            </a:r>
            <a:endParaRPr lang="en-US" sz="1800" dirty="0">
              <a:solidFill>
                <a:srgbClr val="000000"/>
              </a:solidFill>
            </a:endParaRPr>
          </a:p>
        </p:txBody>
      </p:sp>
    </p:spTree>
    <p:extLst>
      <p:ext uri="{BB962C8B-B14F-4D97-AF65-F5344CB8AC3E}">
        <p14:creationId xmlns:p14="http://schemas.microsoft.com/office/powerpoint/2010/main" xmlns="" val="9434296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A76ED1B1-F3EF-4A93-B973-B585409153D3}" type="slidenum">
              <a:rPr lang="en-US" sz="1400" b="0">
                <a:solidFill>
                  <a:srgbClr val="000000"/>
                </a:solidFill>
              </a:rPr>
              <a:pPr algn="r" eaLnBrk="0" hangingPunct="0"/>
              <a:t>28</a:t>
            </a:fld>
            <a:endParaRPr lang="en-US" sz="1400" b="0" dirty="0">
              <a:solidFill>
                <a:srgbClr val="000000"/>
              </a:solidFill>
            </a:endParaRPr>
          </a:p>
        </p:txBody>
      </p:sp>
      <p:sp>
        <p:nvSpPr>
          <p:cNvPr id="14" name="Rectangle 2"/>
          <p:cNvSpPr txBox="1">
            <a:spLocks noChangeArrowheads="1"/>
          </p:cNvSpPr>
          <p:nvPr/>
        </p:nvSpPr>
        <p:spPr>
          <a:xfrm>
            <a:off x="440209" y="620688"/>
            <a:ext cx="8229600"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lnSpc>
                <a:spcPct val="90000"/>
              </a:lnSpc>
              <a:defRPr/>
            </a:pPr>
            <a:r>
              <a:rPr lang="en-US" sz="3200" dirty="0" smtClean="0">
                <a:solidFill>
                  <a:srgbClr val="993300"/>
                </a:solidFill>
                <a:latin typeface="Berlin Sans FB Demi" pitchFamily="34" charset="0"/>
                <a:cs typeface="Aharoni" pitchFamily="2" charset="-79"/>
              </a:rPr>
              <a:t>PROGRAMME 4: IAC (2)</a:t>
            </a:r>
          </a:p>
          <a:p>
            <a:pPr eaLnBrk="1" hangingPunct="1">
              <a:lnSpc>
                <a:spcPct val="90000"/>
              </a:lnSpc>
              <a:defRPr/>
            </a:pPr>
            <a:r>
              <a:rPr lang="en-US" sz="2000" b="0" dirty="0" smtClean="0">
                <a:solidFill>
                  <a:schemeClr val="accent5">
                    <a:lumMod val="50000"/>
                  </a:schemeClr>
                </a:solidFill>
                <a:latin typeface="Berlin Sans FB Demi" panose="020E0802020502020306" pitchFamily="34" charset="0"/>
              </a:rPr>
              <a:t>PROFESSIONAL ETHICS</a:t>
            </a:r>
            <a:endParaRPr lang="en-US" sz="2000" dirty="0" smtClean="0">
              <a:solidFill>
                <a:srgbClr val="993300"/>
              </a:solidFill>
              <a:latin typeface="Berlin Sans FB Demi" pitchFamily="34" charset="0"/>
              <a:cs typeface="Aharoni" pitchFamily="2" charset="-79"/>
            </a:endParaRPr>
          </a:p>
        </p:txBody>
      </p:sp>
      <p:sp>
        <p:nvSpPr>
          <p:cNvPr id="2" name="Rectangle 1"/>
          <p:cNvSpPr/>
          <p:nvPr/>
        </p:nvSpPr>
        <p:spPr>
          <a:xfrm>
            <a:off x="440209" y="1425865"/>
            <a:ext cx="8071917" cy="2031325"/>
          </a:xfrm>
          <a:prstGeom prst="rect">
            <a:avLst/>
          </a:prstGeom>
        </p:spPr>
        <p:txBody>
          <a:bodyPr wrap="square">
            <a:spAutoFit/>
          </a:bodyPr>
          <a:lstStyle/>
          <a:p>
            <a:pPr marL="285750" indent="-285750" algn="just">
              <a:buFont typeface="Arial" panose="020B0604020202020204" pitchFamily="34" charset="0"/>
              <a:buChar char="•"/>
            </a:pPr>
            <a:r>
              <a:rPr lang="en-US" sz="1800" b="0" dirty="0"/>
              <a:t>The PSC </a:t>
            </a:r>
            <a:r>
              <a:rPr lang="en-US" sz="1800" b="0" dirty="0" smtClean="0"/>
              <a:t>developed </a:t>
            </a:r>
            <a:r>
              <a:rPr lang="en-US" sz="1800" b="0" dirty="0"/>
              <a:t>a three year strategy in promoting professional ethics in the public service. Following on this, the PSC hosted various workshops with a particular focus on selected departments in the Western Cape and North West provinces as well as with the Departments of International Relations and Cooperation and Labour. This included workshops relating to the management of conflicts of interests, the Code of Conduct and financial </a:t>
            </a:r>
            <a:r>
              <a:rPr lang="en-US" sz="1800" b="0" dirty="0" smtClean="0"/>
              <a:t>misconduct </a:t>
            </a:r>
          </a:p>
        </p:txBody>
      </p:sp>
      <p:sp>
        <p:nvSpPr>
          <p:cNvPr id="3" name="Rectangle 2"/>
          <p:cNvSpPr/>
          <p:nvPr/>
        </p:nvSpPr>
        <p:spPr>
          <a:xfrm>
            <a:off x="395536" y="3457190"/>
            <a:ext cx="3744416" cy="1754326"/>
          </a:xfrm>
          <a:prstGeom prst="rect">
            <a:avLst/>
          </a:prstGeom>
        </p:spPr>
        <p:txBody>
          <a:bodyPr wrap="square">
            <a:spAutoFit/>
          </a:bodyPr>
          <a:lstStyle/>
          <a:p>
            <a:pPr marL="285750" indent="-285750" algn="just">
              <a:buFont typeface="Arial" panose="020B0604020202020204" pitchFamily="34" charset="0"/>
              <a:buChar char="•"/>
            </a:pPr>
            <a:r>
              <a:rPr lang="en-US" sz="1800" b="0" dirty="0"/>
              <a:t>During the 2015/16 financial year, the PSC received 48 424 calls on the National Anti-Corruption Hotline. Out of 48 424 calls, a total of </a:t>
            </a:r>
            <a:r>
              <a:rPr lang="en-US" sz="1800" dirty="0">
                <a:solidFill>
                  <a:srgbClr val="993300"/>
                </a:solidFill>
              </a:rPr>
              <a:t>2 499 </a:t>
            </a:r>
            <a:r>
              <a:rPr lang="en-US" sz="1800" b="0" dirty="0"/>
              <a:t>case reports were </a:t>
            </a:r>
            <a:r>
              <a:rPr lang="en-US" sz="1800" b="0" dirty="0" smtClean="0"/>
              <a:t>generated</a:t>
            </a:r>
            <a:endParaRPr lang="en-US" sz="1800" b="0" dirty="0"/>
          </a:p>
        </p:txBody>
      </p:sp>
      <p:graphicFrame>
        <p:nvGraphicFramePr>
          <p:cNvPr id="8" name="Chart 7"/>
          <p:cNvGraphicFramePr>
            <a:graphicFrameLocks/>
          </p:cNvGraphicFramePr>
          <p:nvPr>
            <p:extLst>
              <p:ext uri="{D42A27DB-BD31-4B8C-83A1-F6EECF244321}">
                <p14:modId xmlns:p14="http://schemas.microsoft.com/office/powerpoint/2010/main" xmlns="" val="1927762213"/>
              </p:ext>
            </p:extLst>
          </p:nvPr>
        </p:nvGraphicFramePr>
        <p:xfrm>
          <a:off x="4067944" y="3442550"/>
          <a:ext cx="4762685" cy="28521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3155322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A76ED1B1-F3EF-4A93-B973-B585409153D3}" type="slidenum">
              <a:rPr lang="en-US" sz="1400" b="0">
                <a:solidFill>
                  <a:srgbClr val="000000"/>
                </a:solidFill>
              </a:rPr>
              <a:pPr algn="r" eaLnBrk="0" hangingPunct="0"/>
              <a:t>29</a:t>
            </a:fld>
            <a:endParaRPr lang="en-US" sz="1400" b="0" dirty="0">
              <a:solidFill>
                <a:srgbClr val="000000"/>
              </a:solidFill>
            </a:endParaRPr>
          </a:p>
        </p:txBody>
      </p:sp>
      <p:sp>
        <p:nvSpPr>
          <p:cNvPr id="14" name="Rectangle 2"/>
          <p:cNvSpPr txBox="1">
            <a:spLocks noChangeArrowheads="1"/>
          </p:cNvSpPr>
          <p:nvPr/>
        </p:nvSpPr>
        <p:spPr>
          <a:xfrm>
            <a:off x="440209" y="620688"/>
            <a:ext cx="8229600"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lnSpc>
                <a:spcPct val="90000"/>
              </a:lnSpc>
              <a:defRPr/>
            </a:pPr>
            <a:r>
              <a:rPr lang="en-US" sz="3200" dirty="0" smtClean="0">
                <a:solidFill>
                  <a:srgbClr val="993300"/>
                </a:solidFill>
                <a:latin typeface="Berlin Sans FB Demi" pitchFamily="34" charset="0"/>
                <a:cs typeface="Aharoni" pitchFamily="2" charset="-79"/>
              </a:rPr>
              <a:t>PROGRAMME 4: IAC (3)</a:t>
            </a:r>
          </a:p>
          <a:p>
            <a:pPr eaLnBrk="1" hangingPunct="1">
              <a:lnSpc>
                <a:spcPct val="90000"/>
              </a:lnSpc>
              <a:defRPr/>
            </a:pPr>
            <a:r>
              <a:rPr lang="en-US" sz="2000" b="0" dirty="0" smtClean="0">
                <a:solidFill>
                  <a:schemeClr val="accent5">
                    <a:lumMod val="50000"/>
                  </a:schemeClr>
                </a:solidFill>
                <a:latin typeface="Berlin Sans FB Demi" panose="020E0802020502020306" pitchFamily="34" charset="0"/>
              </a:rPr>
              <a:t>PROFESSIONAL ETHICS</a:t>
            </a:r>
            <a:endParaRPr lang="en-US" sz="2000" dirty="0" smtClean="0">
              <a:solidFill>
                <a:srgbClr val="993300"/>
              </a:solidFill>
              <a:latin typeface="Berlin Sans FB Demi" pitchFamily="34" charset="0"/>
              <a:cs typeface="Aharoni" pitchFamily="2" charset="-79"/>
            </a:endParaRPr>
          </a:p>
        </p:txBody>
      </p:sp>
      <p:sp>
        <p:nvSpPr>
          <p:cNvPr id="2" name="Rectangle 1"/>
          <p:cNvSpPr/>
          <p:nvPr/>
        </p:nvSpPr>
        <p:spPr>
          <a:xfrm>
            <a:off x="403697" y="1480513"/>
            <a:ext cx="8266112" cy="369332"/>
          </a:xfrm>
          <a:prstGeom prst="rect">
            <a:avLst/>
          </a:prstGeom>
        </p:spPr>
        <p:txBody>
          <a:bodyPr wrap="square">
            <a:spAutoFit/>
          </a:bodyPr>
          <a:lstStyle/>
          <a:p>
            <a:pPr marL="285750" indent="-285750" algn="just">
              <a:buFont typeface="Arial" panose="020B0604020202020204" pitchFamily="34" charset="0"/>
              <a:buChar char="•"/>
            </a:pPr>
            <a:r>
              <a:rPr lang="en-ZA" sz="1800" b="0" dirty="0" smtClean="0"/>
              <a:t>Compliance with the Financial </a:t>
            </a:r>
            <a:r>
              <a:rPr lang="en-ZA" sz="1800" b="0" dirty="0"/>
              <a:t>Disclosure Framework in the Public </a:t>
            </a:r>
            <a:r>
              <a:rPr lang="en-ZA" sz="1800" b="0" dirty="0" smtClean="0"/>
              <a:t>Service</a:t>
            </a:r>
            <a:endParaRPr lang="en-US" sz="1800" b="0" dirty="0"/>
          </a:p>
        </p:txBody>
      </p:sp>
      <p:graphicFrame>
        <p:nvGraphicFramePr>
          <p:cNvPr id="4" name="Table 3"/>
          <p:cNvGraphicFramePr>
            <a:graphicFrameLocks noGrp="1"/>
          </p:cNvGraphicFramePr>
          <p:nvPr>
            <p:extLst>
              <p:ext uri="{D42A27DB-BD31-4B8C-83A1-F6EECF244321}">
                <p14:modId xmlns:p14="http://schemas.microsoft.com/office/powerpoint/2010/main" xmlns="" val="2435098026"/>
              </p:ext>
            </p:extLst>
          </p:nvPr>
        </p:nvGraphicFramePr>
        <p:xfrm>
          <a:off x="800903" y="1836004"/>
          <a:ext cx="7564530" cy="1566256"/>
        </p:xfrm>
        <a:graphic>
          <a:graphicData uri="http://schemas.openxmlformats.org/drawingml/2006/table">
            <a:tbl>
              <a:tblPr firstRow="1" bandRow="1">
                <a:tableStyleId>{5C22544A-7EE6-4342-B048-85BDC9FD1C3A}</a:tableStyleId>
              </a:tblPr>
              <a:tblGrid>
                <a:gridCol w="1248142"/>
                <a:gridCol w="3794878"/>
                <a:gridCol w="2521510"/>
              </a:tblGrid>
              <a:tr h="391564">
                <a:tc>
                  <a:txBody>
                    <a:bodyPr/>
                    <a:lstStyle/>
                    <a:p>
                      <a:pPr>
                        <a:lnSpc>
                          <a:spcPct val="90000"/>
                        </a:lnSpc>
                      </a:pPr>
                      <a:endParaRPr lang="en-US" dirty="0"/>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50000"/>
                      </a:schemeClr>
                    </a:solidFill>
                  </a:tcPr>
                </a:tc>
                <a:tc>
                  <a:txBody>
                    <a:bodyPr/>
                    <a:lstStyle/>
                    <a:p>
                      <a:pPr algn="ctr">
                        <a:lnSpc>
                          <a:spcPct val="90000"/>
                        </a:lnSpc>
                      </a:pPr>
                      <a:r>
                        <a:rPr lang="en-US" baseline="0" dirty="0" smtClean="0"/>
                        <a:t>Compliance date: 31 May 2016</a:t>
                      </a:r>
                      <a:endParaRPr lang="en-US" dirty="0"/>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50000"/>
                      </a:schemeClr>
                    </a:solidFill>
                  </a:tcPr>
                </a:tc>
                <a:tc>
                  <a:txBody>
                    <a:bodyPr/>
                    <a:lstStyle/>
                    <a:p>
                      <a:pPr algn="ctr">
                        <a:lnSpc>
                          <a:spcPct val="90000"/>
                        </a:lnSpc>
                      </a:pPr>
                      <a:r>
                        <a:rPr lang="en-US" dirty="0" smtClean="0"/>
                        <a:t>31 March 2016</a:t>
                      </a:r>
                      <a:endParaRPr lang="en-US" dirty="0"/>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50000"/>
                      </a:schemeClr>
                    </a:solidFill>
                  </a:tcPr>
                </a:tc>
              </a:tr>
              <a:tr h="391564">
                <a:tc>
                  <a:txBody>
                    <a:bodyPr/>
                    <a:lstStyle/>
                    <a:p>
                      <a:pPr>
                        <a:lnSpc>
                          <a:spcPct val="90000"/>
                        </a:lnSpc>
                      </a:pPr>
                      <a:r>
                        <a:rPr lang="en-US" dirty="0" smtClean="0"/>
                        <a:t>National</a:t>
                      </a:r>
                      <a:endParaRPr lang="en-US" dirty="0"/>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lnSpc>
                          <a:spcPct val="90000"/>
                        </a:lnSpc>
                      </a:pPr>
                      <a:r>
                        <a:rPr lang="en-US" dirty="0" smtClean="0"/>
                        <a:t>4 264 (74%)</a:t>
                      </a:r>
                      <a:endParaRPr lang="en-US" dirty="0"/>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lnSpc>
                          <a:spcPct val="90000"/>
                        </a:lnSpc>
                      </a:pPr>
                      <a:r>
                        <a:rPr lang="en-ZA" sz="1800" kern="1200" dirty="0" smtClean="0">
                          <a:solidFill>
                            <a:schemeClr val="dk1"/>
                          </a:solidFill>
                          <a:effectLst/>
                          <a:latin typeface="+mn-lt"/>
                          <a:ea typeface="+mn-ea"/>
                          <a:cs typeface="+mn-cs"/>
                        </a:rPr>
                        <a:t>4 834 (83%)</a:t>
                      </a:r>
                      <a:endParaRPr lang="en-US" dirty="0"/>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391564">
                <a:tc>
                  <a:txBody>
                    <a:bodyPr/>
                    <a:lstStyle/>
                    <a:p>
                      <a:pPr>
                        <a:lnSpc>
                          <a:spcPct val="90000"/>
                        </a:lnSpc>
                      </a:pPr>
                      <a:r>
                        <a:rPr lang="en-US" dirty="0" smtClean="0"/>
                        <a:t>Provincial</a:t>
                      </a:r>
                      <a:endParaRPr lang="en-US" dirty="0"/>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lnSpc>
                          <a:spcPct val="90000"/>
                        </a:lnSpc>
                      </a:pPr>
                      <a:r>
                        <a:rPr lang="en-US" dirty="0" smtClean="0"/>
                        <a:t> 3 949 (95%)</a:t>
                      </a:r>
                      <a:endParaRPr lang="en-US" dirty="0"/>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lnSpc>
                          <a:spcPct val="90000"/>
                        </a:lnSpc>
                      </a:pPr>
                      <a:r>
                        <a:rPr lang="en-US" dirty="0" smtClean="0"/>
                        <a:t>4 152 (99.7%)</a:t>
                      </a:r>
                      <a:endParaRPr lang="en-US" dirty="0"/>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391564">
                <a:tc>
                  <a:txBody>
                    <a:bodyPr/>
                    <a:lstStyle/>
                    <a:p>
                      <a:pPr>
                        <a:lnSpc>
                          <a:spcPct val="90000"/>
                        </a:lnSpc>
                      </a:pPr>
                      <a:r>
                        <a:rPr lang="en-US" dirty="0" smtClean="0"/>
                        <a:t>Overall</a:t>
                      </a:r>
                      <a:endParaRPr lang="en-US" dirty="0"/>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lnSpc>
                          <a:spcPct val="90000"/>
                        </a:lnSpc>
                      </a:pPr>
                      <a:r>
                        <a:rPr lang="en-US" dirty="0" smtClean="0"/>
                        <a:t>8 213 (82%)</a:t>
                      </a:r>
                      <a:endParaRPr lang="en-US" dirty="0"/>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lnSpc>
                          <a:spcPct val="90000"/>
                        </a:lnSpc>
                      </a:pPr>
                      <a:r>
                        <a:rPr lang="en-US" dirty="0" smtClean="0"/>
                        <a:t>8 986 (90%)</a:t>
                      </a:r>
                      <a:endParaRPr lang="en-US" dirty="0"/>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bl>
          </a:graphicData>
        </a:graphic>
      </p:graphicFrame>
      <p:sp>
        <p:nvSpPr>
          <p:cNvPr id="5" name="Rectangle 4"/>
          <p:cNvSpPr/>
          <p:nvPr/>
        </p:nvSpPr>
        <p:spPr>
          <a:xfrm>
            <a:off x="417872" y="3402260"/>
            <a:ext cx="8330592" cy="2834622"/>
          </a:xfrm>
          <a:prstGeom prst="rect">
            <a:avLst/>
          </a:prstGeom>
        </p:spPr>
        <p:txBody>
          <a:bodyPr wrap="square">
            <a:spAutoFit/>
          </a:bodyPr>
          <a:lstStyle/>
          <a:p>
            <a:pPr marL="285750" indent="-285750" algn="just">
              <a:lnSpc>
                <a:spcPct val="90000"/>
              </a:lnSpc>
              <a:buFont typeface="Arial" panose="020B0604020202020204" pitchFamily="34" charset="0"/>
              <a:buChar char="•"/>
            </a:pPr>
            <a:r>
              <a:rPr lang="en-ZA" sz="1800" b="0" dirty="0" smtClean="0">
                <a:latin typeface="Arial" panose="020B0604020202020204" pitchFamily="34" charset="0"/>
                <a:ea typeface="Times New Roman" panose="02020603050405020304" pitchFamily="18" charset="0"/>
              </a:rPr>
              <a:t>The </a:t>
            </a:r>
            <a:r>
              <a:rPr lang="en-ZA" sz="1800" b="0" dirty="0">
                <a:latin typeface="Arial" panose="020B0604020202020204" pitchFamily="34" charset="0"/>
                <a:ea typeface="Times New Roman" panose="02020603050405020304" pitchFamily="18" charset="0"/>
              </a:rPr>
              <a:t>PSC </a:t>
            </a:r>
            <a:r>
              <a:rPr lang="en-ZA" sz="1800" b="0" dirty="0" smtClean="0">
                <a:latin typeface="Arial" panose="020B0604020202020204" pitchFamily="34" charset="0"/>
                <a:ea typeface="Times New Roman" panose="02020603050405020304" pitchFamily="18" charset="0"/>
              </a:rPr>
              <a:t>scrutinised </a:t>
            </a:r>
            <a:r>
              <a:rPr lang="en-ZA" sz="1800" b="0" dirty="0">
                <a:latin typeface="Arial" panose="020B0604020202020204" pitchFamily="34" charset="0"/>
                <a:ea typeface="Times New Roman" panose="02020603050405020304" pitchFamily="18" charset="0"/>
              </a:rPr>
              <a:t>a 100</a:t>
            </a:r>
            <a:r>
              <a:rPr lang="en-ZA" sz="1800" b="0" dirty="0" smtClean="0">
                <a:latin typeface="Arial" panose="020B0604020202020204" pitchFamily="34" charset="0"/>
                <a:ea typeface="Times New Roman" panose="02020603050405020304" pitchFamily="18" charset="0"/>
              </a:rPr>
              <a:t>% (</a:t>
            </a:r>
            <a:r>
              <a:rPr lang="en-ZA" sz="1800" b="0" dirty="0">
                <a:latin typeface="Arial" panose="020B0604020202020204" pitchFamily="34" charset="0"/>
                <a:ea typeface="Times New Roman" panose="02020603050405020304" pitchFamily="18" charset="0"/>
              </a:rPr>
              <a:t>8 986) of the financial disclosure forms </a:t>
            </a:r>
            <a:r>
              <a:rPr lang="en-ZA" sz="1800" b="0" dirty="0" smtClean="0">
                <a:latin typeface="Arial" panose="020B0604020202020204" pitchFamily="34" charset="0"/>
                <a:ea typeface="Times New Roman" panose="02020603050405020304" pitchFamily="18" charset="0"/>
              </a:rPr>
              <a:t>received </a:t>
            </a:r>
            <a:r>
              <a:rPr lang="en-ZA" sz="1800" b="0" dirty="0" smtClean="0"/>
              <a:t>to </a:t>
            </a:r>
            <a:r>
              <a:rPr lang="en-ZA" sz="1800" b="0" dirty="0"/>
              <a:t>assess </a:t>
            </a:r>
            <a:r>
              <a:rPr lang="en-ZA" sz="1800" b="0" dirty="0" smtClean="0"/>
              <a:t>compliance </a:t>
            </a:r>
            <a:r>
              <a:rPr lang="en-ZA" sz="1800" b="0" dirty="0"/>
              <a:t>and whether the involvement of officials in any activities of the companies could lead to potential and/or actual conflicts of interest. </a:t>
            </a:r>
            <a:endParaRPr lang="en-ZA" sz="1800" b="0" dirty="0" smtClean="0"/>
          </a:p>
          <a:p>
            <a:pPr marL="285750" indent="-285750" algn="just">
              <a:lnSpc>
                <a:spcPct val="90000"/>
              </a:lnSpc>
              <a:buFont typeface="Arial" panose="020B0604020202020204" pitchFamily="34" charset="0"/>
              <a:buChar char="•"/>
            </a:pPr>
            <a:r>
              <a:rPr lang="en-ZA" sz="1800" b="0" dirty="0" smtClean="0"/>
              <a:t>The </a:t>
            </a:r>
            <a:r>
              <a:rPr lang="en-ZA" sz="1800" b="0" dirty="0"/>
              <a:t>financial interests of SMS members who did not submit their financial disclosure forms were also scrutinised to assess their involvement in any activities of the companies that could lead to potential and/or actual conflicts of interest.</a:t>
            </a:r>
            <a:endParaRPr lang="en-US" sz="1800" b="0" dirty="0"/>
          </a:p>
          <a:p>
            <a:pPr marL="285750" indent="-285750" algn="just">
              <a:lnSpc>
                <a:spcPct val="90000"/>
              </a:lnSpc>
              <a:buFont typeface="Arial" panose="020B0604020202020204" pitchFamily="34" charset="0"/>
              <a:buChar char="•"/>
            </a:pPr>
            <a:r>
              <a:rPr lang="en-US" sz="1800" b="0" dirty="0"/>
              <a:t>Where applicable, </a:t>
            </a:r>
            <a:r>
              <a:rPr lang="en-US" sz="1800" b="0" dirty="0" smtClean="0"/>
              <a:t>the PSC conducted consultations with </a:t>
            </a:r>
            <a:r>
              <a:rPr lang="en-US" sz="1800" b="0" dirty="0"/>
              <a:t>SMS members who were found to be involved in activities that could be construed as posing conflicts of interest. </a:t>
            </a:r>
          </a:p>
        </p:txBody>
      </p:sp>
    </p:spTree>
    <p:extLst>
      <p:ext uri="{BB962C8B-B14F-4D97-AF65-F5344CB8AC3E}">
        <p14:creationId xmlns:p14="http://schemas.microsoft.com/office/powerpoint/2010/main" xmlns="" val="230582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ChangeArrowheads="1"/>
          </p:cNvSpPr>
          <p:nvPr/>
        </p:nvSpPr>
        <p:spPr bwMode="auto">
          <a:xfrm>
            <a:off x="467544" y="620688"/>
            <a:ext cx="8229600"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algn="ctr" eaLnBrk="1" hangingPunct="1"/>
            <a:r>
              <a:rPr lang="en-US" dirty="0" smtClean="0">
                <a:solidFill>
                  <a:srgbClr val="993300"/>
                </a:solidFill>
                <a:latin typeface="Berlin Sans FB Demi" pitchFamily="34" charset="0"/>
              </a:rPr>
              <a:t>INTRODUCTION</a:t>
            </a:r>
            <a:endParaRPr lang="en-US" dirty="0">
              <a:solidFill>
                <a:srgbClr val="993300"/>
              </a:solidFill>
              <a:latin typeface="Berlin Sans FB Demi" pitchFamily="34" charset="0"/>
            </a:endParaRPr>
          </a:p>
        </p:txBody>
      </p:sp>
      <p:sp>
        <p:nvSpPr>
          <p:cNvPr id="4100"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a:pPr algn="r" eaLnBrk="0" hangingPunct="0"/>
              <a:t>3</a:t>
            </a:fld>
            <a:endParaRPr lang="en-US" sz="1400" b="0" dirty="0"/>
          </a:p>
        </p:txBody>
      </p:sp>
      <p:sp>
        <p:nvSpPr>
          <p:cNvPr id="4" name="Content Placeholder 2"/>
          <p:cNvSpPr txBox="1">
            <a:spLocks/>
          </p:cNvSpPr>
          <p:nvPr/>
        </p:nvSpPr>
        <p:spPr bwMode="auto">
          <a:xfrm>
            <a:off x="394157" y="1260933"/>
            <a:ext cx="8376374" cy="5112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marL="285750" indent="-285750" algn="l">
              <a:lnSpc>
                <a:spcPct val="120000"/>
              </a:lnSpc>
              <a:buFont typeface="Arial" panose="020B0604020202020204" pitchFamily="34" charset="0"/>
              <a:buChar char="•"/>
            </a:pPr>
            <a:r>
              <a:rPr lang="en-US" sz="1800" b="0" dirty="0" smtClean="0"/>
              <a:t>The Public Service Commission (PSC) had a budget of approximately R229.3 million. It is supported by a National Department,  the Office of the PSC (OPSC) which comprised of 268 employees.</a:t>
            </a:r>
          </a:p>
          <a:p>
            <a:pPr marL="285750" indent="-285750" algn="l">
              <a:lnSpc>
                <a:spcPct val="120000"/>
              </a:lnSpc>
              <a:buFont typeface="Arial" panose="020B0604020202020204" pitchFamily="34" charset="0"/>
              <a:buChar char="•"/>
            </a:pPr>
            <a:r>
              <a:rPr lang="en-US" sz="1800" b="0" dirty="0" smtClean="0"/>
              <a:t>During the period under review we witnessed the appointment of Commissioner George Mashamba in Limpopo Province, Commissioner Mpilo Sithole in KwaZulu-Natal Province as well as the re-appointment of Commissioner Moira Marais-Martin in the Northern Cape Province and Commissioner Ben Mthembu at National level. </a:t>
            </a:r>
          </a:p>
          <a:p>
            <a:pPr marL="285750" indent="-285750" algn="l">
              <a:lnSpc>
                <a:spcPct val="120000"/>
              </a:lnSpc>
              <a:buFont typeface="Arial" panose="020B0604020202020204" pitchFamily="34" charset="0"/>
              <a:buChar char="•"/>
            </a:pPr>
            <a:r>
              <a:rPr lang="en-US" sz="1800" b="0" dirty="0"/>
              <a:t>In its endeavour to improve efficiency, with effect from 1 April 2015, the PSC implemented the new Governance Rules. </a:t>
            </a:r>
            <a:endParaRPr lang="en-US" sz="1800" b="0" dirty="0" smtClean="0"/>
          </a:p>
          <a:p>
            <a:pPr marL="285750" indent="-285750" algn="l">
              <a:lnSpc>
                <a:spcPct val="120000"/>
              </a:lnSpc>
              <a:buFont typeface="Arial" panose="020B0604020202020204" pitchFamily="34" charset="0"/>
              <a:buChar char="•"/>
            </a:pPr>
            <a:r>
              <a:rPr lang="en-US" sz="1800" b="0" dirty="0" smtClean="0"/>
              <a:t>Delegations </a:t>
            </a:r>
            <a:r>
              <a:rPr lang="en-US" sz="1800" b="0" dirty="0"/>
              <a:t>to the Provincially Based Commissioners and assignment of duties to Commissioners and employees of the OPSC were also approved with the hope of improving the effectiveness of the PSC in realising its mandate. </a:t>
            </a:r>
            <a:endParaRPr lang="en-US" sz="1800" b="0" dirty="0" smtClean="0"/>
          </a:p>
        </p:txBody>
      </p:sp>
    </p:spTree>
    <p:extLst>
      <p:ext uri="{BB962C8B-B14F-4D97-AF65-F5344CB8AC3E}">
        <p14:creationId xmlns:p14="http://schemas.microsoft.com/office/powerpoint/2010/main" xmlns="" val="523543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ChangeArrowheads="1"/>
          </p:cNvSpPr>
          <p:nvPr/>
        </p:nvSpPr>
        <p:spPr bwMode="auto">
          <a:xfrm>
            <a:off x="467544" y="620688"/>
            <a:ext cx="8229600"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algn="ctr" eaLnBrk="1" hangingPunct="1"/>
            <a:r>
              <a:rPr lang="en-US" dirty="0" smtClean="0">
                <a:solidFill>
                  <a:srgbClr val="993300"/>
                </a:solidFill>
                <a:latin typeface="Berlin Sans FB Demi" pitchFamily="34" charset="0"/>
              </a:rPr>
              <a:t>ACHIEVEMENTS FOR 2016/17</a:t>
            </a:r>
            <a:endParaRPr lang="en-US" dirty="0">
              <a:solidFill>
                <a:srgbClr val="993300"/>
              </a:solidFill>
              <a:latin typeface="Berlin Sans FB Demi" pitchFamily="34" charset="0"/>
            </a:endParaRPr>
          </a:p>
        </p:txBody>
      </p:sp>
      <p:sp>
        <p:nvSpPr>
          <p:cNvPr id="4100"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a:pPr algn="r" eaLnBrk="0" hangingPunct="0"/>
              <a:t>30</a:t>
            </a:fld>
            <a:endParaRPr lang="en-US" sz="1400" b="0" dirty="0"/>
          </a:p>
        </p:txBody>
      </p:sp>
      <p:sp>
        <p:nvSpPr>
          <p:cNvPr id="4" name="Content Placeholder 2"/>
          <p:cNvSpPr txBox="1">
            <a:spLocks/>
          </p:cNvSpPr>
          <p:nvPr/>
        </p:nvSpPr>
        <p:spPr bwMode="auto">
          <a:xfrm>
            <a:off x="444098" y="1268760"/>
            <a:ext cx="8376374" cy="5112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lvl="0" algn="just">
              <a:buFont typeface="Arial" panose="020B0604020202020204" pitchFamily="34" charset="0"/>
              <a:buChar char="•"/>
            </a:pPr>
            <a:r>
              <a:rPr lang="en-US" sz="1800" b="0" dirty="0" smtClean="0"/>
              <a:t>The PSC’s visibility </a:t>
            </a:r>
            <a:r>
              <a:rPr lang="en-US" sz="1800" b="0" dirty="0" err="1" smtClean="0"/>
              <a:t>programme</a:t>
            </a:r>
            <a:r>
              <a:rPr lang="en-US" sz="1800" b="0" dirty="0" smtClean="0"/>
              <a:t> ensured that during the reporting period the media extensively covered the following reports of the PSC:</a:t>
            </a:r>
            <a:endParaRPr lang="en-US" sz="1800" b="0" dirty="0"/>
          </a:p>
          <a:p>
            <a:pPr marL="685800" lvl="1" algn="just">
              <a:buFont typeface="Wingdings" panose="05000000000000000000" pitchFamily="2" charset="2"/>
              <a:buChar char="ü"/>
            </a:pPr>
            <a:r>
              <a:rPr lang="en-US" sz="1800" b="0" dirty="0" smtClean="0"/>
              <a:t>Assessment </a:t>
            </a:r>
            <a:r>
              <a:rPr lang="en-US" sz="1800" b="0" dirty="0"/>
              <a:t>of the management of service terminations and pension pay-outs in the Public </a:t>
            </a:r>
            <a:r>
              <a:rPr lang="en-US" sz="1800" b="0" dirty="0" smtClean="0"/>
              <a:t>Service</a:t>
            </a:r>
            <a:endParaRPr lang="en-US" sz="1800" b="0" dirty="0"/>
          </a:p>
          <a:p>
            <a:pPr marL="685800" lvl="1" algn="just">
              <a:buFont typeface="Wingdings" panose="05000000000000000000" pitchFamily="2" charset="2"/>
              <a:buChar char="ü"/>
            </a:pPr>
            <a:r>
              <a:rPr lang="en-US" sz="1800" b="0" dirty="0" smtClean="0"/>
              <a:t>Assessments </a:t>
            </a:r>
            <a:r>
              <a:rPr lang="en-US" sz="1800" b="0" dirty="0"/>
              <a:t>of the effectiveness and efficiency of the Office of the Chief State Law Adviser  </a:t>
            </a:r>
            <a:endParaRPr lang="en-US" sz="1800" b="0" dirty="0" smtClean="0"/>
          </a:p>
          <a:p>
            <a:pPr marL="685800" lvl="1" algn="just">
              <a:buFont typeface="Wingdings" panose="05000000000000000000" pitchFamily="2" charset="2"/>
              <a:buChar char="ü"/>
            </a:pPr>
            <a:r>
              <a:rPr lang="en-US" sz="1800" b="0" dirty="0" smtClean="0"/>
              <a:t>Assessment </a:t>
            </a:r>
            <a:r>
              <a:rPr lang="en-US" sz="1800" b="0" dirty="0"/>
              <a:t>of the effectiveness and efficiency of  the Office of the State Attorney </a:t>
            </a:r>
            <a:endParaRPr lang="en-US" sz="1800" b="0" dirty="0" smtClean="0"/>
          </a:p>
          <a:p>
            <a:pPr marL="685800" lvl="1" algn="just">
              <a:buFont typeface="Wingdings" panose="05000000000000000000" pitchFamily="2" charset="2"/>
              <a:buChar char="ü"/>
            </a:pPr>
            <a:r>
              <a:rPr lang="en-US" sz="1800" b="0" dirty="0" smtClean="0"/>
              <a:t>Availability </a:t>
            </a:r>
            <a:r>
              <a:rPr lang="en-US" sz="1800" b="0" dirty="0"/>
              <a:t>of Learner and Teacher Support </a:t>
            </a:r>
            <a:r>
              <a:rPr lang="en-US" sz="1800" b="0" dirty="0" smtClean="0"/>
              <a:t>Material</a:t>
            </a:r>
          </a:p>
          <a:p>
            <a:pPr marL="285750" algn="just">
              <a:buFont typeface="Arial" panose="020B0604020202020204" pitchFamily="34" charset="0"/>
              <a:buChar char="•"/>
            </a:pPr>
            <a:r>
              <a:rPr lang="en-ZA" sz="1800" b="0" dirty="0" smtClean="0"/>
              <a:t>The </a:t>
            </a:r>
            <a:r>
              <a:rPr lang="en-ZA" sz="1800" b="0" dirty="0"/>
              <a:t>PSC is </a:t>
            </a:r>
            <a:r>
              <a:rPr lang="en-ZA" sz="1800" b="0" dirty="0" smtClean="0"/>
              <a:t>required </a:t>
            </a:r>
            <a:r>
              <a:rPr lang="en-ZA" sz="1800" b="0" dirty="0"/>
              <a:t>in terms of Section 196 (4)(e), read with Section 196 (6), of the Constitution to give a detailed report to the National Assembly on its activities, including any finding it has made and any direction and advice it has given, and to provide an evaluation of the extent to which the values and principles in Section 195 are complied with. For the first time, the PSC will submit such a report in 2016 and the report will provide an overview of the purpose and outcome of the activities of the PSC and the contribution of the PSC to public </a:t>
            </a:r>
            <a:r>
              <a:rPr lang="en-ZA" sz="1800" b="0" dirty="0" smtClean="0"/>
              <a:t>administration</a:t>
            </a:r>
            <a:endParaRPr lang="en-US" sz="1800" b="0" dirty="0"/>
          </a:p>
          <a:p>
            <a:pPr marL="285750" algn="just">
              <a:buFont typeface="Arial" panose="020B0604020202020204" pitchFamily="34" charset="0"/>
              <a:buChar char="•"/>
            </a:pPr>
            <a:endParaRPr lang="en-US" sz="1800" b="0" dirty="0"/>
          </a:p>
        </p:txBody>
      </p:sp>
    </p:spTree>
    <p:extLst>
      <p:ext uri="{BB962C8B-B14F-4D97-AF65-F5344CB8AC3E}">
        <p14:creationId xmlns:p14="http://schemas.microsoft.com/office/powerpoint/2010/main" xmlns="" val="9630988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ChangeArrowheads="1"/>
          </p:cNvSpPr>
          <p:nvPr/>
        </p:nvSpPr>
        <p:spPr bwMode="auto">
          <a:xfrm>
            <a:off x="467544" y="620688"/>
            <a:ext cx="8229600"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algn="ctr" eaLnBrk="1" hangingPunct="1"/>
            <a:r>
              <a:rPr lang="en-US" dirty="0" smtClean="0">
                <a:solidFill>
                  <a:srgbClr val="993300"/>
                </a:solidFill>
                <a:latin typeface="Berlin Sans FB Demi" pitchFamily="34" charset="0"/>
              </a:rPr>
              <a:t>ACHIEVEMENTS FOR 2016/17 (2)</a:t>
            </a:r>
            <a:endParaRPr lang="en-US" dirty="0">
              <a:solidFill>
                <a:srgbClr val="993300"/>
              </a:solidFill>
              <a:latin typeface="Berlin Sans FB Demi" pitchFamily="34" charset="0"/>
            </a:endParaRPr>
          </a:p>
        </p:txBody>
      </p:sp>
      <p:sp>
        <p:nvSpPr>
          <p:cNvPr id="4100"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a:pPr algn="r" eaLnBrk="0" hangingPunct="0"/>
              <a:t>31</a:t>
            </a:fld>
            <a:endParaRPr lang="en-US" sz="1400" b="0" dirty="0"/>
          </a:p>
        </p:txBody>
      </p:sp>
      <p:sp>
        <p:nvSpPr>
          <p:cNvPr id="4" name="Content Placeholder 2"/>
          <p:cNvSpPr txBox="1">
            <a:spLocks/>
          </p:cNvSpPr>
          <p:nvPr/>
        </p:nvSpPr>
        <p:spPr bwMode="auto">
          <a:xfrm>
            <a:off x="467544" y="1196752"/>
            <a:ext cx="8376374" cy="5112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lvl="0" algn="just">
              <a:spcBef>
                <a:spcPts val="0"/>
              </a:spcBef>
              <a:spcAft>
                <a:spcPts val="0"/>
              </a:spcAft>
              <a:buFont typeface="Arial" panose="020B0604020202020204" pitchFamily="34" charset="0"/>
              <a:buChar char="•"/>
            </a:pPr>
            <a:r>
              <a:rPr lang="en-US" sz="1800" b="0" dirty="0" smtClean="0"/>
              <a:t>The PSC has commenced with inspections in </a:t>
            </a:r>
            <a:r>
              <a:rPr lang="en-US" sz="1800" b="0" dirty="0" smtClean="0">
                <a:ea typeface="Times New Roman" panose="02020603050405020304" pitchFamily="18" charset="0"/>
                <a:cs typeface="Times New Roman" panose="02020603050405020304" pitchFamily="18" charset="0"/>
              </a:rPr>
              <a:t>Health Facilities in the Eastern Cape, Free State, KwaZulu-Natal and North West </a:t>
            </a:r>
            <a:r>
              <a:rPr lang="en-US" sz="1800" b="0" dirty="0" err="1" smtClean="0">
                <a:ea typeface="Times New Roman" panose="02020603050405020304" pitchFamily="18" charset="0"/>
                <a:cs typeface="Times New Roman" panose="02020603050405020304" pitchFamily="18" charset="0"/>
              </a:rPr>
              <a:t>provincies</a:t>
            </a:r>
            <a:endParaRPr lang="en-US" sz="1800" b="0" dirty="0" smtClean="0">
              <a:ea typeface="Times New Roman" panose="02020603050405020304" pitchFamily="18" charset="0"/>
              <a:cs typeface="Times New Roman" panose="02020603050405020304" pitchFamily="18" charset="0"/>
            </a:endParaRPr>
          </a:p>
          <a:p>
            <a:pPr lvl="0" algn="just">
              <a:spcBef>
                <a:spcPts val="0"/>
              </a:spcBef>
              <a:spcAft>
                <a:spcPts val="0"/>
              </a:spcAft>
              <a:buFont typeface="Arial" panose="020B0604020202020204" pitchFamily="34" charset="0"/>
              <a:buChar char="•"/>
            </a:pPr>
            <a:r>
              <a:rPr lang="en-US" sz="1800" b="0" dirty="0" smtClean="0">
                <a:ea typeface="Times New Roman" panose="02020603050405020304" pitchFamily="18" charset="0"/>
                <a:cs typeface="Times New Roman" panose="02020603050405020304" pitchFamily="18" charset="0"/>
              </a:rPr>
              <a:t>It has also commenced with inspections at Border Gates and Police Stations</a:t>
            </a:r>
          </a:p>
          <a:p>
            <a:pPr lvl="0" algn="just">
              <a:spcBef>
                <a:spcPts val="0"/>
              </a:spcBef>
              <a:spcAft>
                <a:spcPts val="0"/>
              </a:spcAft>
              <a:buFont typeface="Arial" panose="020B0604020202020204" pitchFamily="34" charset="0"/>
              <a:buChar char="•"/>
            </a:pPr>
            <a:r>
              <a:rPr lang="en-US" sz="1800" b="0" dirty="0" smtClean="0">
                <a:ea typeface="Times New Roman" panose="02020603050405020304" pitchFamily="18" charset="0"/>
                <a:cs typeface="Times New Roman" panose="02020603050405020304" pitchFamily="18" charset="0"/>
              </a:rPr>
              <a:t>Inspections were concluded to conduct an </a:t>
            </a:r>
            <a:r>
              <a:rPr lang="en-US" sz="1800" b="0" dirty="0">
                <a:ea typeface="Times New Roman" panose="02020603050405020304" pitchFamily="18" charset="0"/>
                <a:cs typeface="Times New Roman" panose="02020603050405020304" pitchFamily="18" charset="0"/>
              </a:rPr>
              <a:t>evaluation of the level of adherence to the Constitutional values and principles in district hospitals in the Western </a:t>
            </a:r>
            <a:r>
              <a:rPr lang="en-US" sz="1800" b="0" dirty="0" smtClean="0">
                <a:ea typeface="Times New Roman" panose="02020603050405020304" pitchFamily="18" charset="0"/>
                <a:cs typeface="Times New Roman" panose="02020603050405020304" pitchFamily="18" charset="0"/>
              </a:rPr>
              <a:t>Cape</a:t>
            </a:r>
          </a:p>
          <a:p>
            <a:pPr lvl="0" algn="just">
              <a:spcBef>
                <a:spcPts val="0"/>
              </a:spcBef>
              <a:spcAft>
                <a:spcPts val="0"/>
              </a:spcAft>
              <a:buFont typeface="Arial" panose="020B0604020202020204" pitchFamily="34" charset="0"/>
              <a:buChar char="•"/>
            </a:pPr>
            <a:r>
              <a:rPr lang="en-US" sz="1800" b="0" dirty="0">
                <a:ea typeface="Times New Roman" panose="02020603050405020304" pitchFamily="18" charset="0"/>
                <a:cs typeface="Times New Roman" panose="02020603050405020304" pitchFamily="18" charset="0"/>
              </a:rPr>
              <a:t>Reports on an investigation and evaluation of the awarding of higher salaries on appointment and counter offers in the national Departments of Transport and </a:t>
            </a:r>
            <a:r>
              <a:rPr lang="en-US" sz="1800" b="0" dirty="0" err="1" smtClean="0">
                <a:ea typeface="Times New Roman" panose="02020603050405020304" pitchFamily="18" charset="0"/>
                <a:cs typeface="Times New Roman" panose="02020603050405020304" pitchFamily="18" charset="0"/>
              </a:rPr>
              <a:t>Labour</a:t>
            </a:r>
            <a:r>
              <a:rPr lang="en-US" sz="1800" b="0" dirty="0" smtClean="0">
                <a:ea typeface="Times New Roman" panose="02020603050405020304" pitchFamily="18" charset="0"/>
                <a:cs typeface="Times New Roman" panose="02020603050405020304" pitchFamily="18" charset="0"/>
              </a:rPr>
              <a:t> were finalized</a:t>
            </a:r>
          </a:p>
          <a:p>
            <a:pPr lvl="0" algn="just">
              <a:spcBef>
                <a:spcPts val="0"/>
              </a:spcBef>
              <a:spcAft>
                <a:spcPts val="0"/>
              </a:spcAft>
              <a:buFont typeface="Arial" panose="020B0604020202020204" pitchFamily="34" charset="0"/>
              <a:buChar char="•"/>
            </a:pPr>
            <a:r>
              <a:rPr lang="en-US" sz="1800" b="0" dirty="0">
                <a:ea typeface="Times New Roman" panose="02020603050405020304" pitchFamily="18" charset="0"/>
                <a:cs typeface="Times New Roman" panose="02020603050405020304" pitchFamily="18" charset="0"/>
              </a:rPr>
              <a:t>The submission rate of financial disclosure forms by the due date of 31 May 2016 </a:t>
            </a:r>
            <a:r>
              <a:rPr lang="en-US" sz="1800" b="0" dirty="0" smtClean="0">
                <a:ea typeface="Times New Roman" panose="02020603050405020304" pitchFamily="18" charset="0"/>
                <a:cs typeface="Times New Roman" panose="02020603050405020304" pitchFamily="18" charset="0"/>
              </a:rPr>
              <a:t>was as </a:t>
            </a:r>
            <a:r>
              <a:rPr lang="en-US" sz="1800" b="0" dirty="0">
                <a:ea typeface="Times New Roman" panose="02020603050405020304" pitchFamily="18" charset="0"/>
                <a:cs typeface="Times New Roman" panose="02020603050405020304" pitchFamily="18" charset="0"/>
              </a:rPr>
              <a:t>follows:</a:t>
            </a:r>
          </a:p>
          <a:p>
            <a:pPr marL="800100" lvl="1" algn="just">
              <a:spcBef>
                <a:spcPts val="0"/>
              </a:spcBef>
              <a:spcAft>
                <a:spcPts val="0"/>
              </a:spcAft>
              <a:buFont typeface="Courier New" panose="02070309020205020404" pitchFamily="49" charset="0"/>
              <a:buChar char="o"/>
            </a:pPr>
            <a:r>
              <a:rPr lang="en-US" sz="1800" b="0" dirty="0">
                <a:ea typeface="Times New Roman" panose="02020603050405020304" pitchFamily="18" charset="0"/>
                <a:cs typeface="Times New Roman" panose="02020603050405020304" pitchFamily="18" charset="0"/>
              </a:rPr>
              <a:t>National departments (5 838 - 98%)</a:t>
            </a:r>
          </a:p>
          <a:p>
            <a:pPr marL="800100" lvl="1" algn="just">
              <a:spcBef>
                <a:spcPts val="0"/>
              </a:spcBef>
              <a:spcAft>
                <a:spcPts val="0"/>
              </a:spcAft>
              <a:buFont typeface="Courier New" panose="02070309020205020404" pitchFamily="49" charset="0"/>
              <a:buChar char="o"/>
            </a:pPr>
            <a:r>
              <a:rPr lang="en-US" sz="1800" b="0" dirty="0">
                <a:ea typeface="Times New Roman" panose="02020603050405020304" pitchFamily="18" charset="0"/>
                <a:cs typeface="Times New Roman" panose="02020603050405020304" pitchFamily="18" charset="0"/>
              </a:rPr>
              <a:t>Provincial departments (4 161  - 97.8%)</a:t>
            </a:r>
          </a:p>
          <a:p>
            <a:pPr marL="800100" lvl="1" algn="just">
              <a:spcBef>
                <a:spcPts val="0"/>
              </a:spcBef>
              <a:spcAft>
                <a:spcPts val="0"/>
              </a:spcAft>
              <a:buFont typeface="Courier New" panose="02070309020205020404" pitchFamily="49" charset="0"/>
              <a:buChar char="o"/>
            </a:pPr>
            <a:r>
              <a:rPr lang="en-US" sz="1800" b="0" dirty="0">
                <a:ea typeface="Times New Roman" panose="02020603050405020304" pitchFamily="18" charset="0"/>
                <a:cs typeface="Times New Roman" panose="02020603050405020304" pitchFamily="18" charset="0"/>
              </a:rPr>
              <a:t>Overall (9 999 - 98%)</a:t>
            </a:r>
          </a:p>
          <a:p>
            <a:pPr marL="285750" indent="-285750" algn="just" eaLnBrk="1" fontAlgn="auto" hangingPunct="1">
              <a:spcBef>
                <a:spcPts val="0"/>
              </a:spcBef>
              <a:spcAft>
                <a:spcPts val="0"/>
              </a:spcAft>
              <a:buFont typeface="Arial" panose="020B0604020202020204" pitchFamily="34" charset="0"/>
              <a:buChar char="•"/>
              <a:defRPr/>
            </a:pPr>
            <a:r>
              <a:rPr lang="en-GB" sz="1800" b="0" dirty="0"/>
              <a:t>Status of </a:t>
            </a:r>
            <a:r>
              <a:rPr lang="en-GB" sz="1800" b="0" dirty="0" smtClean="0"/>
              <a:t>16832</a:t>
            </a:r>
            <a:r>
              <a:rPr lang="en-GB" sz="1800" dirty="0" smtClean="0"/>
              <a:t> </a:t>
            </a:r>
            <a:r>
              <a:rPr lang="en-GB" sz="1800" b="0" dirty="0"/>
              <a:t>NACH cases on the </a:t>
            </a:r>
            <a:r>
              <a:rPr lang="en-GB" sz="1800" b="0" dirty="0" smtClean="0"/>
              <a:t>database as on 30 September 2016:</a:t>
            </a:r>
            <a:endParaRPr lang="en-GB" sz="1800" b="0" dirty="0"/>
          </a:p>
          <a:p>
            <a:pPr marL="685800" lvl="1" algn="just">
              <a:spcBef>
                <a:spcPts val="0"/>
              </a:spcBef>
              <a:spcAft>
                <a:spcPts val="0"/>
              </a:spcAft>
              <a:buFont typeface="Courier New" panose="02070309020205020404" pitchFamily="49" charset="0"/>
              <a:buChar char="o"/>
            </a:pPr>
            <a:r>
              <a:rPr lang="en-GB" sz="1800" b="0" dirty="0"/>
              <a:t>Feedback</a:t>
            </a:r>
            <a:r>
              <a:rPr lang="en-GB" sz="1800" dirty="0"/>
              <a:t> </a:t>
            </a:r>
            <a:r>
              <a:rPr lang="en-GB" sz="1800" b="0" dirty="0"/>
              <a:t>received: </a:t>
            </a:r>
            <a:r>
              <a:rPr lang="en-GB" sz="1800" b="0" dirty="0" smtClean="0"/>
              <a:t>16832 (92%)</a:t>
            </a:r>
            <a:endParaRPr lang="en-GB" sz="1800" b="0" dirty="0"/>
          </a:p>
          <a:p>
            <a:pPr marL="685800" lvl="1" algn="just">
              <a:spcBef>
                <a:spcPts val="0"/>
              </a:spcBef>
              <a:spcAft>
                <a:spcPts val="0"/>
              </a:spcAft>
              <a:buFont typeface="Courier New" panose="02070309020205020404" pitchFamily="49" charset="0"/>
              <a:buChar char="o"/>
            </a:pPr>
            <a:r>
              <a:rPr lang="en-GB" sz="1800" b="0" dirty="0"/>
              <a:t>Closed: </a:t>
            </a:r>
            <a:r>
              <a:rPr lang="en-GB" sz="1800" b="0" dirty="0" smtClean="0"/>
              <a:t>16626 (91%)</a:t>
            </a:r>
            <a:endParaRPr lang="en-GB" sz="1800" b="0" dirty="0"/>
          </a:p>
          <a:p>
            <a:pPr marL="685800" lvl="1" algn="just">
              <a:spcBef>
                <a:spcPts val="0"/>
              </a:spcBef>
              <a:spcAft>
                <a:spcPts val="0"/>
              </a:spcAft>
              <a:buFont typeface="Courier New" panose="02070309020205020404" pitchFamily="49" charset="0"/>
              <a:buChar char="o"/>
            </a:pPr>
            <a:r>
              <a:rPr lang="en-GB" sz="1800" b="0" dirty="0"/>
              <a:t>Outstanding: </a:t>
            </a:r>
            <a:r>
              <a:rPr lang="en-GB" sz="1800" b="0" smtClean="0"/>
              <a:t>1597 (9%)</a:t>
            </a:r>
            <a:endParaRPr lang="en-GB" sz="1800" dirty="0">
              <a:solidFill>
                <a:schemeClr val="dk1"/>
              </a:solidFill>
            </a:endParaRPr>
          </a:p>
          <a:p>
            <a:pPr lvl="0" algn="just">
              <a:spcBef>
                <a:spcPts val="0"/>
              </a:spcBef>
              <a:spcAft>
                <a:spcPts val="0"/>
              </a:spcAft>
              <a:buFont typeface="Symbol" panose="05050102010706020507" pitchFamily="18" charset="2"/>
              <a:buChar char=""/>
            </a:pPr>
            <a:endParaRPr lang="en-US" sz="1800" b="0" dirty="0">
              <a:ea typeface="Times New Roman" panose="02020603050405020304" pitchFamily="18" charset="0"/>
              <a:cs typeface="Times New Roman" panose="02020603050405020304" pitchFamily="18" charset="0"/>
            </a:endParaRPr>
          </a:p>
          <a:p>
            <a:pPr lvl="0" algn="just">
              <a:spcBef>
                <a:spcPts val="0"/>
              </a:spcBef>
              <a:spcAft>
                <a:spcPts val="0"/>
              </a:spcAft>
              <a:buFont typeface="Symbol" panose="05050102010706020507" pitchFamily="18" charset="2"/>
              <a:buChar char=""/>
            </a:pPr>
            <a:endParaRPr lang="en-US" sz="1800" b="0" dirty="0">
              <a:ea typeface="Times New Roman" panose="02020603050405020304" pitchFamily="18" charset="0"/>
              <a:cs typeface="Times New Roman" panose="02020603050405020304" pitchFamily="18" charset="0"/>
            </a:endParaRPr>
          </a:p>
          <a:p>
            <a:pPr lvl="0" algn="just">
              <a:spcBef>
                <a:spcPts val="0"/>
              </a:spcBef>
              <a:spcAft>
                <a:spcPts val="0"/>
              </a:spcAft>
              <a:buFont typeface="Symbol" panose="05050102010706020507" pitchFamily="18" charset="2"/>
              <a:buChar char=""/>
            </a:pPr>
            <a:endParaRPr lang="en-US" sz="1800" b="0" dirty="0">
              <a:ea typeface="Times New Roman" panose="02020603050405020304" pitchFamily="18" charset="0"/>
              <a:cs typeface="Times New Roman" panose="02020603050405020304" pitchFamily="18" charset="0"/>
            </a:endParaRPr>
          </a:p>
          <a:p>
            <a:pPr lvl="0" algn="just">
              <a:buFont typeface="Arial" panose="020B0604020202020204" pitchFamily="34" charset="0"/>
              <a:buChar char="•"/>
            </a:pPr>
            <a:endParaRPr lang="en-US" sz="1800" b="0" dirty="0"/>
          </a:p>
        </p:txBody>
      </p:sp>
    </p:spTree>
    <p:extLst>
      <p:ext uri="{BB962C8B-B14F-4D97-AF65-F5344CB8AC3E}">
        <p14:creationId xmlns:p14="http://schemas.microsoft.com/office/powerpoint/2010/main" xmlns="" val="27928886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AE3B3125-D99F-447C-8191-39316206DA46}" type="slidenum">
              <a:rPr lang="en-US" sz="1400" b="0"/>
              <a:pPr algn="r" eaLnBrk="0" hangingPunct="0"/>
              <a:t>32</a:t>
            </a:fld>
            <a:endParaRPr lang="en-US" sz="1400" b="0" dirty="0"/>
          </a:p>
        </p:txBody>
      </p:sp>
      <p:sp>
        <p:nvSpPr>
          <p:cNvPr id="8" name="Rectangle 3"/>
          <p:cNvSpPr txBox="1">
            <a:spLocks noChangeArrowheads="1"/>
          </p:cNvSpPr>
          <p:nvPr/>
        </p:nvSpPr>
        <p:spPr bwMode="auto">
          <a:xfrm>
            <a:off x="502816" y="1268760"/>
            <a:ext cx="8104386" cy="4968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a:lnSpc>
                <a:spcPct val="120000"/>
              </a:lnSpc>
              <a:spcBef>
                <a:spcPts val="0"/>
              </a:spcBef>
              <a:buSzPct val="100000"/>
              <a:buFont typeface="Arial" panose="020B0604020202020204" pitchFamily="34" charset="0"/>
              <a:buChar char="•"/>
            </a:pPr>
            <a:r>
              <a:rPr lang="en-US" sz="1800" b="0" dirty="0" smtClean="0">
                <a:latin typeface="Arial" pitchFamily="34" charset="0"/>
                <a:cs typeface="Arial" pitchFamily="34" charset="0"/>
              </a:rPr>
              <a:t>The PSC will continue to execute its mandate through conducting its oversight work in the Public Service</a:t>
            </a:r>
          </a:p>
          <a:p>
            <a:pPr algn="just">
              <a:lnSpc>
                <a:spcPct val="120000"/>
              </a:lnSpc>
              <a:spcBef>
                <a:spcPts val="0"/>
              </a:spcBef>
              <a:buSzPct val="100000"/>
              <a:buFont typeface="Arial" panose="020B0604020202020204" pitchFamily="34" charset="0"/>
              <a:buChar char="•"/>
            </a:pPr>
            <a:r>
              <a:rPr lang="en-US" sz="1800" b="0" dirty="0" smtClean="0">
                <a:latin typeface="Arial" pitchFamily="34" charset="0"/>
                <a:cs typeface="Arial" pitchFamily="34" charset="0"/>
              </a:rPr>
              <a:t>It is however severely constrained by its </a:t>
            </a:r>
            <a:r>
              <a:rPr lang="en-US" sz="1800" b="0" dirty="0">
                <a:latin typeface="Arial" pitchFamily="34" charset="0"/>
                <a:cs typeface="Arial" pitchFamily="34" charset="0"/>
              </a:rPr>
              <a:t>limited </a:t>
            </a:r>
            <a:r>
              <a:rPr lang="en-US" sz="1800" b="0" dirty="0" smtClean="0">
                <a:latin typeface="Arial" pitchFamily="34" charset="0"/>
                <a:cs typeface="Arial" pitchFamily="34" charset="0"/>
              </a:rPr>
              <a:t>resources</a:t>
            </a:r>
          </a:p>
          <a:p>
            <a:pPr algn="just">
              <a:lnSpc>
                <a:spcPct val="120000"/>
              </a:lnSpc>
              <a:spcBef>
                <a:spcPts val="0"/>
              </a:spcBef>
              <a:buSzPct val="100000"/>
              <a:buFont typeface="Arial" panose="020B0604020202020204" pitchFamily="34" charset="0"/>
              <a:buChar char="•"/>
            </a:pPr>
            <a:r>
              <a:rPr lang="en-US" sz="1800" b="0" dirty="0" smtClean="0">
                <a:latin typeface="Arial" pitchFamily="34" charset="0"/>
                <a:cs typeface="Arial" pitchFamily="34" charset="0"/>
              </a:rPr>
              <a:t>The </a:t>
            </a:r>
            <a:r>
              <a:rPr lang="en-US" sz="1800" b="0" dirty="0">
                <a:latin typeface="Arial" pitchFamily="34" charset="0"/>
                <a:cs typeface="Arial" pitchFamily="34" charset="0"/>
              </a:rPr>
              <a:t>PSC is a knowledge based </a:t>
            </a:r>
            <a:r>
              <a:rPr lang="en-US" sz="1800" b="0" dirty="0" err="1">
                <a:latin typeface="Arial" pitchFamily="34" charset="0"/>
                <a:cs typeface="Arial" pitchFamily="34" charset="0"/>
              </a:rPr>
              <a:t>organisation</a:t>
            </a:r>
            <a:r>
              <a:rPr lang="en-US" sz="1800" b="0" dirty="0">
                <a:latin typeface="Arial" pitchFamily="34" charset="0"/>
                <a:cs typeface="Arial" pitchFamily="34" charset="0"/>
              </a:rPr>
              <a:t> and does not outsource its work. The bulk of the PSC’s budget is allocated to compensation of employees. This has created an imbalance in the PSC’s budget in the sense that an average of 81% is allocated to compensation of employees and 19% to goods and </a:t>
            </a:r>
            <a:r>
              <a:rPr lang="en-US" sz="1800" b="0" dirty="0" smtClean="0">
                <a:latin typeface="Arial" pitchFamily="34" charset="0"/>
                <a:cs typeface="Arial" pitchFamily="34" charset="0"/>
              </a:rPr>
              <a:t>services</a:t>
            </a:r>
            <a:endParaRPr lang="en-US" sz="1800" b="0" dirty="0">
              <a:latin typeface="Arial" pitchFamily="34" charset="0"/>
              <a:cs typeface="Arial" pitchFamily="34" charset="0"/>
            </a:endParaRPr>
          </a:p>
          <a:p>
            <a:pPr algn="just">
              <a:lnSpc>
                <a:spcPct val="120000"/>
              </a:lnSpc>
              <a:spcBef>
                <a:spcPts val="0"/>
              </a:spcBef>
              <a:buSzPct val="100000"/>
              <a:buFont typeface="Arial" panose="020B0604020202020204" pitchFamily="34" charset="0"/>
              <a:buChar char="•"/>
            </a:pPr>
            <a:r>
              <a:rPr lang="en-US" sz="1800" b="0" dirty="0" smtClean="0">
                <a:latin typeface="Arial" pitchFamily="34" charset="0"/>
                <a:cs typeface="Arial" pitchFamily="34" charset="0"/>
              </a:rPr>
              <a:t>The </a:t>
            </a:r>
            <a:r>
              <a:rPr lang="en-US" sz="1800" b="0" dirty="0">
                <a:latin typeface="Arial" pitchFamily="34" charset="0"/>
                <a:cs typeface="Arial" pitchFamily="34" charset="0"/>
              </a:rPr>
              <a:t>process of correcting the imbalances </a:t>
            </a:r>
            <a:r>
              <a:rPr lang="en-US" sz="1800" b="0" dirty="0" smtClean="0">
                <a:latin typeface="Arial" pitchFamily="34" charset="0"/>
                <a:cs typeface="Arial" pitchFamily="34" charset="0"/>
              </a:rPr>
              <a:t>more permanently has </a:t>
            </a:r>
            <a:r>
              <a:rPr lang="en-US" sz="1800" b="0" dirty="0">
                <a:latin typeface="Arial" pitchFamily="34" charset="0"/>
                <a:cs typeface="Arial" pitchFamily="34" charset="0"/>
              </a:rPr>
              <a:t>commenced, and to this end, 11 posts were abolished </a:t>
            </a:r>
            <a:r>
              <a:rPr lang="en-US" sz="1800" b="0" dirty="0" smtClean="0">
                <a:latin typeface="Arial" pitchFamily="34" charset="0"/>
                <a:cs typeface="Arial" pitchFamily="34" charset="0"/>
              </a:rPr>
              <a:t>as at </a:t>
            </a:r>
            <a:r>
              <a:rPr lang="en-US" sz="1800" b="0" dirty="0">
                <a:latin typeface="Arial" pitchFamily="34" charset="0"/>
                <a:cs typeface="Arial" pitchFamily="34" charset="0"/>
              </a:rPr>
              <a:t>31 March </a:t>
            </a:r>
            <a:r>
              <a:rPr lang="en-US" sz="1800" b="0" dirty="0" smtClean="0">
                <a:latin typeface="Arial" pitchFamily="34" charset="0"/>
                <a:cs typeface="Arial" pitchFamily="34" charset="0"/>
              </a:rPr>
              <a:t>2016</a:t>
            </a:r>
          </a:p>
          <a:p>
            <a:pPr algn="just">
              <a:lnSpc>
                <a:spcPct val="120000"/>
              </a:lnSpc>
              <a:spcBef>
                <a:spcPts val="0"/>
              </a:spcBef>
              <a:buSzPct val="100000"/>
              <a:buFont typeface="Arial" panose="020B0604020202020204" pitchFamily="34" charset="0"/>
              <a:buChar char="•"/>
            </a:pPr>
            <a:r>
              <a:rPr lang="en-US" sz="1800" b="0" dirty="0" smtClean="0">
                <a:latin typeface="Arial" pitchFamily="34" charset="0"/>
                <a:cs typeface="Arial" pitchFamily="34" charset="0"/>
              </a:rPr>
              <a:t>The </a:t>
            </a:r>
            <a:r>
              <a:rPr lang="en-US" sz="1800" b="0" dirty="0">
                <a:latin typeface="Arial" pitchFamily="34" charset="0"/>
                <a:cs typeface="Arial" pitchFamily="34" charset="0"/>
              </a:rPr>
              <a:t>purpose of abolishing the posts was to have a sustainable solution to address the shortfall in the goods and services budget and avoid being dependent on savings from compensation of </a:t>
            </a:r>
            <a:r>
              <a:rPr lang="en-US" sz="1800" b="0" dirty="0" smtClean="0">
                <a:latin typeface="Arial" pitchFamily="34" charset="0"/>
                <a:cs typeface="Arial" pitchFamily="34" charset="0"/>
              </a:rPr>
              <a:t>employees</a:t>
            </a:r>
          </a:p>
          <a:p>
            <a:pPr algn="just">
              <a:lnSpc>
                <a:spcPct val="120000"/>
              </a:lnSpc>
              <a:spcBef>
                <a:spcPts val="0"/>
              </a:spcBef>
              <a:buSzPct val="100000"/>
              <a:buFont typeface="Arial" panose="020B0604020202020204" pitchFamily="34" charset="0"/>
              <a:buChar char="•"/>
            </a:pPr>
            <a:endParaRPr lang="en-US" sz="1800" b="0" dirty="0" smtClean="0">
              <a:latin typeface="Arial" pitchFamily="34" charset="0"/>
              <a:cs typeface="Arial" pitchFamily="34" charset="0"/>
            </a:endParaRPr>
          </a:p>
          <a:p>
            <a:pPr marL="0" indent="0" algn="just">
              <a:lnSpc>
                <a:spcPct val="120000"/>
              </a:lnSpc>
              <a:spcBef>
                <a:spcPts val="0"/>
              </a:spcBef>
              <a:buClr>
                <a:srgbClr val="800000"/>
              </a:buClr>
              <a:buSzPct val="60000"/>
              <a:buNone/>
            </a:pPr>
            <a:endParaRPr lang="en-US" sz="1800" b="0" dirty="0" smtClean="0"/>
          </a:p>
        </p:txBody>
      </p:sp>
      <p:sp>
        <p:nvSpPr>
          <p:cNvPr id="5" name="Rectangle 2"/>
          <p:cNvSpPr txBox="1">
            <a:spLocks noChangeArrowheads="1"/>
          </p:cNvSpPr>
          <p:nvPr/>
        </p:nvSpPr>
        <p:spPr>
          <a:xfrm>
            <a:off x="377602" y="692696"/>
            <a:ext cx="8229600" cy="50363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lnSpc>
                <a:spcPct val="90000"/>
              </a:lnSpc>
              <a:defRPr/>
            </a:pPr>
            <a:r>
              <a:rPr lang="en-US" sz="3200" dirty="0" smtClean="0">
                <a:solidFill>
                  <a:srgbClr val="993300"/>
                </a:solidFill>
                <a:latin typeface="Berlin Sans FB Demi" pitchFamily="34" charset="0"/>
                <a:cs typeface="Aharoni" pitchFamily="2" charset="-79"/>
              </a:rPr>
              <a:t> CONCLUSION</a:t>
            </a:r>
            <a:endParaRPr lang="en-US" sz="2000" dirty="0" smtClean="0">
              <a:solidFill>
                <a:srgbClr val="993300"/>
              </a:solidFill>
              <a:latin typeface="Berlin Sans FB Demi" pitchFamily="34" charset="0"/>
              <a:cs typeface="Aharoni" pitchFamily="2" charset="-79"/>
            </a:endParaRPr>
          </a:p>
        </p:txBody>
      </p:sp>
    </p:spTree>
    <p:extLst>
      <p:ext uri="{BB962C8B-B14F-4D97-AF65-F5344CB8AC3E}">
        <p14:creationId xmlns:p14="http://schemas.microsoft.com/office/powerpoint/2010/main" xmlns="" val="13419365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AE3B3125-D99F-447C-8191-39316206DA46}" type="slidenum">
              <a:rPr lang="en-US" sz="1400" b="0"/>
              <a:pPr algn="r" eaLnBrk="0" hangingPunct="0"/>
              <a:t>33</a:t>
            </a:fld>
            <a:endParaRPr lang="en-US" sz="1400" b="0" dirty="0"/>
          </a:p>
        </p:txBody>
      </p:sp>
      <p:sp>
        <p:nvSpPr>
          <p:cNvPr id="8" name="Rectangle 3"/>
          <p:cNvSpPr txBox="1">
            <a:spLocks noChangeArrowheads="1"/>
          </p:cNvSpPr>
          <p:nvPr/>
        </p:nvSpPr>
        <p:spPr bwMode="auto">
          <a:xfrm>
            <a:off x="560674" y="1268760"/>
            <a:ext cx="8104386" cy="4968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nSpc>
                <a:spcPct val="120000"/>
              </a:lnSpc>
              <a:spcBef>
                <a:spcPts val="0"/>
              </a:spcBef>
              <a:spcAft>
                <a:spcPts val="0"/>
              </a:spcAft>
              <a:defRPr/>
            </a:pPr>
            <a:r>
              <a:rPr lang="en-US" sz="1800" b="0" dirty="0"/>
              <a:t>The baseline allocations for </a:t>
            </a:r>
            <a:r>
              <a:rPr lang="en-US" sz="1800" b="0" dirty="0" smtClean="0"/>
              <a:t>2017/18 and 2018/19 has also been reduced with R5 mil.</a:t>
            </a:r>
            <a:endParaRPr lang="en-US" sz="1800" b="0" dirty="0"/>
          </a:p>
          <a:p>
            <a:pPr>
              <a:lnSpc>
                <a:spcPct val="120000"/>
              </a:lnSpc>
              <a:spcBef>
                <a:spcPts val="0"/>
              </a:spcBef>
              <a:spcAft>
                <a:spcPts val="0"/>
              </a:spcAft>
              <a:defRPr/>
            </a:pPr>
            <a:r>
              <a:rPr lang="en-US" sz="1800" b="0" dirty="0"/>
              <a:t>National Treasury was informed </a:t>
            </a:r>
            <a:r>
              <a:rPr lang="en-US" sz="1800" b="0" dirty="0" smtClean="0"/>
              <a:t>that the reduction will have a further adverse impact on the PSC’s ability to </a:t>
            </a:r>
            <a:r>
              <a:rPr lang="en-US" sz="1800" b="0" dirty="0" smtClean="0">
                <a:latin typeface="Arial" pitchFamily="34" charset="0"/>
                <a:cs typeface="Arial" pitchFamily="34" charset="0"/>
              </a:rPr>
              <a:t>execute its mandate effectively</a:t>
            </a:r>
          </a:p>
          <a:p>
            <a:pPr algn="just">
              <a:lnSpc>
                <a:spcPct val="120000"/>
              </a:lnSpc>
              <a:spcBef>
                <a:spcPts val="0"/>
              </a:spcBef>
              <a:spcAft>
                <a:spcPts val="0"/>
              </a:spcAft>
              <a:buSzPct val="100000"/>
              <a:buFont typeface="Arial" panose="020B0604020202020204" pitchFamily="34" charset="0"/>
              <a:buChar char="•"/>
            </a:pPr>
            <a:r>
              <a:rPr lang="en-US" sz="1800" b="0" dirty="0" smtClean="0"/>
              <a:t>In </a:t>
            </a:r>
            <a:r>
              <a:rPr lang="en-US" sz="1800" b="0" dirty="0"/>
              <a:t>order to ensure improvement in the performance of the Public Service, continuous engagements will need to be held with departments and partnerships will need to be further </a:t>
            </a:r>
            <a:r>
              <a:rPr lang="en-US" sz="1800" b="0" dirty="0" smtClean="0"/>
              <a:t>strengthened</a:t>
            </a:r>
          </a:p>
          <a:p>
            <a:pPr algn="just">
              <a:lnSpc>
                <a:spcPct val="120000"/>
              </a:lnSpc>
              <a:spcBef>
                <a:spcPts val="0"/>
              </a:spcBef>
              <a:spcAft>
                <a:spcPts val="0"/>
              </a:spcAft>
              <a:buSzPct val="100000"/>
              <a:buFont typeface="Arial" panose="020B0604020202020204" pitchFamily="34" charset="0"/>
              <a:buChar char="•"/>
            </a:pPr>
            <a:r>
              <a:rPr lang="en-US" sz="1800" b="0" dirty="0" smtClean="0"/>
              <a:t>In </a:t>
            </a:r>
            <a:r>
              <a:rPr lang="en-US" sz="1800" b="0" dirty="0"/>
              <a:t>response to the demands of its </a:t>
            </a:r>
            <a:r>
              <a:rPr lang="en-US" sz="1800" b="0" dirty="0" smtClean="0"/>
              <a:t>stakeholders and its financial constraints, </a:t>
            </a:r>
            <a:r>
              <a:rPr lang="en-US" sz="1800" b="0" dirty="0"/>
              <a:t>the PSC will </a:t>
            </a:r>
            <a:r>
              <a:rPr lang="en-US" sz="1800" b="0" dirty="0" smtClean="0"/>
              <a:t>have to identify vacant posts to be abolished and re-</a:t>
            </a:r>
            <a:r>
              <a:rPr lang="en-US" sz="1800" b="0" dirty="0" err="1" smtClean="0"/>
              <a:t>prioritise</a:t>
            </a:r>
            <a:r>
              <a:rPr lang="en-US" sz="1800" b="0" dirty="0" smtClean="0"/>
              <a:t> its work</a:t>
            </a:r>
          </a:p>
          <a:p>
            <a:pPr marL="0" indent="0" algn="just">
              <a:lnSpc>
                <a:spcPct val="120000"/>
              </a:lnSpc>
              <a:spcBef>
                <a:spcPts val="0"/>
              </a:spcBef>
              <a:spcAft>
                <a:spcPts val="0"/>
              </a:spcAft>
              <a:buClr>
                <a:srgbClr val="800000"/>
              </a:buClr>
              <a:buSzPct val="60000"/>
              <a:buNone/>
            </a:pPr>
            <a:endParaRPr lang="en-US" sz="1800" b="0" dirty="0" smtClean="0"/>
          </a:p>
        </p:txBody>
      </p:sp>
      <p:sp>
        <p:nvSpPr>
          <p:cNvPr id="6" name="Rectangle 2"/>
          <p:cNvSpPr txBox="1">
            <a:spLocks noChangeArrowheads="1"/>
          </p:cNvSpPr>
          <p:nvPr/>
        </p:nvSpPr>
        <p:spPr>
          <a:xfrm>
            <a:off x="377602" y="692696"/>
            <a:ext cx="8229600" cy="50363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lnSpc>
                <a:spcPct val="90000"/>
              </a:lnSpc>
              <a:defRPr/>
            </a:pPr>
            <a:r>
              <a:rPr lang="en-US" sz="3200" dirty="0" smtClean="0">
                <a:solidFill>
                  <a:srgbClr val="993300"/>
                </a:solidFill>
                <a:latin typeface="Berlin Sans FB Demi" pitchFamily="34" charset="0"/>
                <a:cs typeface="Aharoni" pitchFamily="2" charset="-79"/>
              </a:rPr>
              <a:t> CONCLUSION (2)</a:t>
            </a:r>
            <a:endParaRPr lang="en-US" sz="2000" dirty="0" smtClean="0">
              <a:solidFill>
                <a:srgbClr val="993300"/>
              </a:solidFill>
              <a:latin typeface="Berlin Sans FB Demi" pitchFamily="34" charset="0"/>
              <a:cs typeface="Aharoni" pitchFamily="2" charset="-79"/>
            </a:endParaRPr>
          </a:p>
        </p:txBody>
      </p:sp>
    </p:spTree>
    <p:extLst>
      <p:ext uri="{BB962C8B-B14F-4D97-AF65-F5344CB8AC3E}">
        <p14:creationId xmlns:p14="http://schemas.microsoft.com/office/powerpoint/2010/main" xmlns="" val="5223118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50551" cy="6868752"/>
            <a:chOff x="0" y="0"/>
            <a:chExt cx="9150551" cy="6633319"/>
          </a:xfrm>
        </p:grpSpPr>
        <p:pic>
          <p:nvPicPr>
            <p:cNvPr id="27650" name="Picture 10" descr="thankyou2.jpg"/>
            <p:cNvPicPr>
              <a:picLocks noChangeAspect="1"/>
            </p:cNvPicPr>
            <p:nvPr/>
          </p:nvPicPr>
          <p:blipFill rotWithShape="1">
            <a:blip r:embed="rId3" cstate="print"/>
            <a:srcRect b="62462"/>
            <a:stretch/>
          </p:blipFill>
          <p:spPr bwMode="auto">
            <a:xfrm>
              <a:off x="3175" y="0"/>
              <a:ext cx="9137650" cy="2574377"/>
            </a:xfrm>
            <a:prstGeom prst="rect">
              <a:avLst/>
            </a:prstGeom>
            <a:noFill/>
            <a:ln w="9525">
              <a:noFill/>
              <a:miter lim="800000"/>
              <a:headEnd/>
              <a:tailEnd/>
            </a:ln>
          </p:spPr>
        </p:pic>
        <p:sp>
          <p:nvSpPr>
            <p:cNvPr id="7" name="Rectangle 7"/>
            <p:cNvSpPr>
              <a:spLocks noChangeArrowheads="1"/>
            </p:cNvSpPr>
            <p:nvPr/>
          </p:nvSpPr>
          <p:spPr bwMode="auto">
            <a:xfrm>
              <a:off x="0" y="5699869"/>
              <a:ext cx="9150551" cy="933450"/>
            </a:xfrm>
            <a:prstGeom prst="rect">
              <a:avLst/>
            </a:prstGeom>
            <a:solidFill>
              <a:schemeClr val="accent1">
                <a:lumMod val="50000"/>
              </a:schemeClr>
            </a:solidFill>
            <a:ln>
              <a:noFill/>
            </a:ln>
            <a:extLst/>
          </p:spPr>
          <p:txBody>
            <a:bodyPr wrap="none" anchor="ctr"/>
            <a:lstStyle/>
            <a:p>
              <a:pPr algn="ctr">
                <a:defRPr/>
              </a:pPr>
              <a:r>
                <a:rPr lang="en-US" sz="1600" b="1" dirty="0" smtClean="0">
                  <a:solidFill>
                    <a:srgbClr val="FFFF99"/>
                  </a:solidFill>
                  <a:effectLst>
                    <a:outerShdw blurRad="38100" dist="38100" dir="2700000" algn="tl">
                      <a:srgbClr val="000000">
                        <a:alpha val="43137"/>
                      </a:srgbClr>
                    </a:outerShdw>
                  </a:effectLst>
                </a:rPr>
                <a:t>PSC </a:t>
              </a:r>
              <a:r>
                <a:rPr lang="en-US" sz="1600" b="1" dirty="0">
                  <a:solidFill>
                    <a:srgbClr val="FFFF99"/>
                  </a:solidFill>
                  <a:effectLst>
                    <a:outerShdw blurRad="38100" dist="38100" dir="2700000" algn="tl">
                      <a:srgbClr val="000000">
                        <a:alpha val="43137"/>
                      </a:srgbClr>
                    </a:outerShdw>
                  </a:effectLst>
                </a:rPr>
                <a:t>Website: </a:t>
              </a:r>
              <a:r>
                <a:rPr lang="en-US" sz="1600" b="1" dirty="0">
                  <a:solidFill>
                    <a:schemeClr val="bg1"/>
                  </a:solidFill>
                  <a:effectLst>
                    <a:outerShdw blurRad="38100" dist="38100" dir="2700000" algn="tl">
                      <a:srgbClr val="000000">
                        <a:alpha val="43137"/>
                      </a:srgbClr>
                    </a:outerShdw>
                  </a:effectLst>
                </a:rPr>
                <a:t>www.psc.gov.za</a:t>
              </a:r>
            </a:p>
            <a:p>
              <a:pPr algn="ctr">
                <a:defRPr/>
              </a:pPr>
              <a:endParaRPr lang="en-US" sz="1600" b="1" dirty="0">
                <a:solidFill>
                  <a:srgbClr val="FFFF99"/>
                </a:solidFill>
                <a:effectLst>
                  <a:outerShdw blurRad="38100" dist="38100" dir="2700000" algn="tl">
                    <a:srgbClr val="000000">
                      <a:alpha val="43137"/>
                    </a:srgbClr>
                  </a:outerShdw>
                </a:effectLst>
              </a:endParaRPr>
            </a:p>
            <a:p>
              <a:pPr algn="ctr">
                <a:defRPr/>
              </a:pPr>
              <a:r>
                <a:rPr lang="en-US" sz="1600" b="1" dirty="0">
                  <a:solidFill>
                    <a:srgbClr val="FFFF99"/>
                  </a:solidFill>
                  <a:effectLst>
                    <a:outerShdw blurRad="38100" dist="38100" dir="2700000" algn="tl">
                      <a:srgbClr val="000000">
                        <a:alpha val="43137"/>
                      </a:srgbClr>
                    </a:outerShdw>
                  </a:effectLst>
                </a:rPr>
                <a:t>National Anti-Corruption Hotline for the Public Service:  0800 701 701</a:t>
              </a:r>
            </a:p>
            <a:p>
              <a:pPr algn="ctr">
                <a:defRPr/>
              </a:pPr>
              <a:endParaRPr lang="en-US" sz="1600" b="1" dirty="0">
                <a:solidFill>
                  <a:srgbClr val="FFFF99"/>
                </a:solidFill>
                <a:effectLst>
                  <a:outerShdw blurRad="38100" dist="38100" dir="2700000" algn="tl">
                    <a:srgbClr val="000000">
                      <a:alpha val="43137"/>
                    </a:srgbClr>
                  </a:outerShdw>
                </a:effectLst>
              </a:endParaRPr>
            </a:p>
          </p:txBody>
        </p:sp>
      </p:grpSp>
      <p:sp>
        <p:nvSpPr>
          <p:cNvPr id="8" name="Rectangle 3"/>
          <p:cNvSpPr txBox="1">
            <a:spLocks noChangeArrowheads="1"/>
          </p:cNvSpPr>
          <p:nvPr/>
        </p:nvSpPr>
        <p:spPr>
          <a:xfrm>
            <a:off x="2699792" y="3068960"/>
            <a:ext cx="6577608" cy="2456698"/>
          </a:xfrm>
          <a:prstGeom prst="rect">
            <a:avLst/>
          </a:prstGeom>
        </p:spPr>
        <p:txBody>
          <a:bodyPr/>
          <a:lstStyle/>
          <a:p>
            <a:pPr marL="342900" indent="-342900" algn="just" eaLnBrk="0" hangingPunct="0">
              <a:lnSpc>
                <a:spcPct val="80000"/>
              </a:lnSpc>
              <a:spcBef>
                <a:spcPct val="20000"/>
              </a:spcBef>
              <a:buFont typeface="Wingdings" pitchFamily="2" charset="2"/>
              <a:buChar char="q"/>
              <a:defRPr/>
            </a:pPr>
            <a:endParaRPr lang="en-ZA" sz="2000" b="0" kern="0" dirty="0">
              <a:solidFill>
                <a:schemeClr val="accent1">
                  <a:lumMod val="25000"/>
                </a:schemeClr>
              </a:solidFill>
              <a:latin typeface="+mn-lt"/>
              <a:ea typeface="+mn-ea"/>
            </a:endParaRPr>
          </a:p>
        </p:txBody>
      </p:sp>
      <p:pic>
        <p:nvPicPr>
          <p:cNvPr id="11" name="Picture 10"/>
          <p:cNvPicPr>
            <a:picLocks noChangeAspect="1"/>
          </p:cNvPicPr>
          <p:nvPr/>
        </p:nvPicPr>
        <p:blipFill>
          <a:blip r:embed="rId4" cstate="print"/>
          <a:stretch>
            <a:fillRect/>
          </a:stretch>
        </p:blipFill>
        <p:spPr>
          <a:xfrm>
            <a:off x="1691680" y="2855379"/>
            <a:ext cx="6047756" cy="2670279"/>
          </a:xfrm>
          <a:prstGeom prst="rect">
            <a:avLst/>
          </a:prstGeom>
        </p:spPr>
      </p:pic>
    </p:spTree>
    <p:extLst>
      <p:ext uri="{BB962C8B-B14F-4D97-AF65-F5344CB8AC3E}">
        <p14:creationId xmlns:p14="http://schemas.microsoft.com/office/powerpoint/2010/main" xmlns="" val="1601934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ChangeArrowheads="1"/>
          </p:cNvSpPr>
          <p:nvPr/>
        </p:nvSpPr>
        <p:spPr bwMode="auto">
          <a:xfrm>
            <a:off x="467544" y="620688"/>
            <a:ext cx="8229600"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algn="ctr" eaLnBrk="1" hangingPunct="1"/>
            <a:r>
              <a:rPr lang="en-US" dirty="0" smtClean="0">
                <a:solidFill>
                  <a:srgbClr val="993300"/>
                </a:solidFill>
                <a:latin typeface="Berlin Sans FB Demi" pitchFamily="34" charset="0"/>
              </a:rPr>
              <a:t>INTRODUCTION (2)</a:t>
            </a:r>
            <a:endParaRPr lang="en-US" dirty="0">
              <a:solidFill>
                <a:srgbClr val="993300"/>
              </a:solidFill>
              <a:latin typeface="Berlin Sans FB Demi" pitchFamily="34" charset="0"/>
            </a:endParaRPr>
          </a:p>
        </p:txBody>
      </p:sp>
      <p:sp>
        <p:nvSpPr>
          <p:cNvPr id="4100"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a:pPr algn="r" eaLnBrk="0" hangingPunct="0"/>
              <a:t>4</a:t>
            </a:fld>
            <a:endParaRPr lang="en-US" sz="1400" b="0" dirty="0"/>
          </a:p>
        </p:txBody>
      </p:sp>
      <p:sp>
        <p:nvSpPr>
          <p:cNvPr id="4" name="Content Placeholder 2"/>
          <p:cNvSpPr txBox="1">
            <a:spLocks/>
          </p:cNvSpPr>
          <p:nvPr/>
        </p:nvSpPr>
        <p:spPr bwMode="auto">
          <a:xfrm>
            <a:off x="611560" y="1298770"/>
            <a:ext cx="8376374" cy="5112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marL="285750" indent="-285750" algn="l">
              <a:lnSpc>
                <a:spcPct val="120000"/>
              </a:lnSpc>
              <a:buFont typeface="Arial" panose="020B0604020202020204" pitchFamily="34" charset="0"/>
              <a:buChar char="•"/>
            </a:pPr>
            <a:r>
              <a:rPr lang="en-US" sz="1800" b="0" dirty="0" smtClean="0"/>
              <a:t>Since </a:t>
            </a:r>
            <a:r>
              <a:rPr lang="en-US" sz="1800" b="0" dirty="0"/>
              <a:t>the implementation of the new Governance Rules, the PSC has witnessed a significant improvement in the manner in which the work of the PSC through its work streams had been carried out</a:t>
            </a:r>
            <a:r>
              <a:rPr lang="en-US" sz="1800" b="0" dirty="0" smtClean="0"/>
              <a:t>.</a:t>
            </a:r>
          </a:p>
          <a:p>
            <a:pPr marL="285750" indent="-285750" algn="l">
              <a:lnSpc>
                <a:spcPct val="120000"/>
              </a:lnSpc>
              <a:buFont typeface="Arial" panose="020B0604020202020204" pitchFamily="34" charset="0"/>
              <a:buChar char="•"/>
            </a:pPr>
            <a:r>
              <a:rPr lang="en-US" sz="1800" b="0" dirty="0" smtClean="0"/>
              <a:t>The </a:t>
            </a:r>
            <a:r>
              <a:rPr lang="en-US" sz="1800" b="0" dirty="0" err="1"/>
              <a:t>decentralisation</a:t>
            </a:r>
            <a:r>
              <a:rPr lang="en-US" sz="1800" b="0" dirty="0"/>
              <a:t> of the majority of the work of the PSC to Provincially Based Commissioners and nationally based Commissioners to specific cluster departments has also contributed to increased efficiency. </a:t>
            </a:r>
            <a:endParaRPr lang="en-US" sz="1800" b="0" dirty="0" smtClean="0"/>
          </a:p>
          <a:p>
            <a:pPr marL="285750" indent="-285750" algn="l">
              <a:lnSpc>
                <a:spcPct val="120000"/>
              </a:lnSpc>
              <a:buFont typeface="Arial" panose="020B0604020202020204" pitchFamily="34" charset="0"/>
              <a:buChar char="•"/>
            </a:pPr>
            <a:r>
              <a:rPr lang="en-ZA" sz="1800" b="0" dirty="0"/>
              <a:t>In an effort to increase its visibility, during the reporting period under review, the PSC conducted service delivery inspections at selected schools on the availability of Learner Teacher Support </a:t>
            </a:r>
            <a:r>
              <a:rPr lang="en-ZA" sz="1800" b="0" dirty="0" smtClean="0"/>
              <a:t>Material, as well as at selected hospitals and border posts.</a:t>
            </a:r>
          </a:p>
          <a:p>
            <a:pPr marL="285750" indent="-285750" algn="l">
              <a:lnSpc>
                <a:spcPct val="120000"/>
              </a:lnSpc>
              <a:buFont typeface="Arial" panose="020B0604020202020204" pitchFamily="34" charset="0"/>
              <a:buChar char="•"/>
            </a:pPr>
            <a:r>
              <a:rPr lang="en-US" sz="1800" b="0" dirty="0"/>
              <a:t>The PSC and the University of South </a:t>
            </a:r>
            <a:r>
              <a:rPr lang="en-US" sz="1800" b="0" dirty="0" smtClean="0"/>
              <a:t>Africa signed </a:t>
            </a:r>
            <a:r>
              <a:rPr lang="en-US" sz="1800" b="0" dirty="0"/>
              <a:t>a Memorandum of Understanding (MoU), which provides a framework for collaboration on selected areas of research, monitoring and evaluation, and development of public administration. </a:t>
            </a:r>
          </a:p>
          <a:p>
            <a:pPr marL="285750" indent="-285750" algn="l">
              <a:lnSpc>
                <a:spcPct val="120000"/>
              </a:lnSpc>
              <a:buFont typeface="Arial" panose="020B0604020202020204" pitchFamily="34" charset="0"/>
              <a:buChar char="•"/>
            </a:pPr>
            <a:endParaRPr lang="en-US" sz="1800" b="0" dirty="0" smtClean="0"/>
          </a:p>
        </p:txBody>
      </p:sp>
    </p:spTree>
    <p:extLst>
      <p:ext uri="{BB962C8B-B14F-4D97-AF65-F5344CB8AC3E}">
        <p14:creationId xmlns:p14="http://schemas.microsoft.com/office/powerpoint/2010/main" xmlns="" val="1751820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2D91844D-CA6C-4CC3-BAC8-0E2B7DC92EA3}" type="slidenum">
              <a:rPr lang="en-US" sz="1400" b="0">
                <a:solidFill>
                  <a:srgbClr val="000000"/>
                </a:solidFill>
              </a:rPr>
              <a:pPr algn="r" eaLnBrk="0" hangingPunct="0"/>
              <a:t>5</a:t>
            </a:fld>
            <a:endParaRPr lang="en-US" sz="1400" b="0" dirty="0">
              <a:solidFill>
                <a:srgbClr val="000000"/>
              </a:solidFill>
            </a:endParaRPr>
          </a:p>
        </p:txBody>
      </p:sp>
      <p:sp>
        <p:nvSpPr>
          <p:cNvPr id="6" name="Rectangle 2"/>
          <p:cNvSpPr txBox="1">
            <a:spLocks noChangeArrowheads="1"/>
          </p:cNvSpPr>
          <p:nvPr/>
        </p:nvSpPr>
        <p:spPr bwMode="auto">
          <a:xfrm>
            <a:off x="424162" y="640649"/>
            <a:ext cx="8229600"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marL="914400" lvl="2" indent="-731838" eaLnBrk="1" hangingPunct="1">
              <a:defRPr/>
            </a:pPr>
            <a:r>
              <a:rPr lang="en-US" dirty="0">
                <a:solidFill>
                  <a:srgbClr val="993300"/>
                </a:solidFill>
                <a:latin typeface="Berlin Sans FB Demi" pitchFamily="34" charset="0"/>
                <a:ea typeface="+mn-ea"/>
                <a:cs typeface="Aharoni" pitchFamily="2" charset="-79"/>
              </a:rPr>
              <a:t>OVERALL PERFORMANCE FOR </a:t>
            </a:r>
            <a:r>
              <a:rPr lang="en-US" dirty="0" smtClean="0">
                <a:solidFill>
                  <a:srgbClr val="993300"/>
                </a:solidFill>
                <a:latin typeface="Berlin Sans FB Demi" pitchFamily="34" charset="0"/>
                <a:ea typeface="+mn-ea"/>
                <a:cs typeface="Aharoni" pitchFamily="2" charset="-79"/>
              </a:rPr>
              <a:t>2015/16</a:t>
            </a:r>
            <a:endParaRPr lang="en-ZA" dirty="0">
              <a:solidFill>
                <a:srgbClr val="993300"/>
              </a:solidFill>
              <a:latin typeface="Berlin Sans FB Demi" pitchFamily="34" charset="0"/>
              <a:ea typeface="+mn-ea"/>
              <a:cs typeface="Aharoni" pitchFamily="2" charset="-79"/>
            </a:endParaRPr>
          </a:p>
        </p:txBody>
      </p:sp>
      <p:sp>
        <p:nvSpPr>
          <p:cNvPr id="8" name="Content Placeholder 2"/>
          <p:cNvSpPr txBox="1">
            <a:spLocks noGrp="1"/>
          </p:cNvSpPr>
          <p:nvPr>
            <p:ph idx="1"/>
          </p:nvPr>
        </p:nvSpPr>
        <p:spPr bwMode="auto">
          <a:xfrm>
            <a:off x="441564" y="1366137"/>
            <a:ext cx="8212197" cy="16308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a:lnSpc>
                <a:spcPct val="110000"/>
              </a:lnSpc>
            </a:pPr>
            <a:r>
              <a:rPr lang="en-US" sz="1800" b="0" dirty="0" smtClean="0"/>
              <a:t>The PSC achieved </a:t>
            </a:r>
            <a:r>
              <a:rPr lang="en-US" sz="1800" dirty="0" smtClean="0">
                <a:solidFill>
                  <a:srgbClr val="993300"/>
                </a:solidFill>
              </a:rPr>
              <a:t>88.7% </a:t>
            </a:r>
            <a:r>
              <a:rPr lang="en-US" sz="1800" b="0" dirty="0" smtClean="0"/>
              <a:t>of its outputs in the 2015/16 financial year as compared to </a:t>
            </a:r>
            <a:r>
              <a:rPr lang="en-US" sz="1800" dirty="0" smtClean="0">
                <a:solidFill>
                  <a:srgbClr val="993300"/>
                </a:solidFill>
              </a:rPr>
              <a:t>88% </a:t>
            </a:r>
            <a:r>
              <a:rPr lang="en-US" sz="1800" b="0" dirty="0" smtClean="0"/>
              <a:t>in the 2014/15 financial year</a:t>
            </a:r>
          </a:p>
          <a:p>
            <a:pPr>
              <a:lnSpc>
                <a:spcPct val="110000"/>
              </a:lnSpc>
            </a:pPr>
            <a:r>
              <a:rPr lang="en-US" sz="1800" b="0" dirty="0" smtClean="0"/>
              <a:t>Although the performance has only improved slightly, it is encouraging that </a:t>
            </a:r>
            <a:r>
              <a:rPr lang="en-US" sz="1800" dirty="0" smtClean="0">
                <a:solidFill>
                  <a:srgbClr val="993300"/>
                </a:solidFill>
              </a:rPr>
              <a:t>16.1% </a:t>
            </a:r>
            <a:r>
              <a:rPr lang="en-US" sz="1800" b="0" dirty="0" smtClean="0"/>
              <a:t>of the outputs were achieved earlier than planned.</a:t>
            </a:r>
          </a:p>
          <a:p>
            <a:pPr>
              <a:lnSpc>
                <a:spcPct val="110000"/>
              </a:lnSpc>
            </a:pPr>
            <a:endParaRPr lang="en-US" sz="1800" b="0" dirty="0" smtClean="0"/>
          </a:p>
          <a:p>
            <a:pPr marL="0" indent="0" algn="just">
              <a:lnSpc>
                <a:spcPct val="90000"/>
              </a:lnSpc>
              <a:buNone/>
            </a:pPr>
            <a:endParaRPr lang="en-US" sz="1800" b="0" dirty="0"/>
          </a:p>
        </p:txBody>
      </p:sp>
      <p:graphicFrame>
        <p:nvGraphicFramePr>
          <p:cNvPr id="9" name="Chart 8"/>
          <p:cNvGraphicFramePr>
            <a:graphicFrameLocks/>
          </p:cNvGraphicFramePr>
          <p:nvPr>
            <p:extLst>
              <p:ext uri="{D42A27DB-BD31-4B8C-83A1-F6EECF244321}">
                <p14:modId xmlns:p14="http://schemas.microsoft.com/office/powerpoint/2010/main" xmlns="" val="1733648213"/>
              </p:ext>
            </p:extLst>
          </p:nvPr>
        </p:nvGraphicFramePr>
        <p:xfrm>
          <a:off x="454421" y="2996952"/>
          <a:ext cx="8216742" cy="29732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216141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2D91844D-CA6C-4CC3-BAC8-0E2B7DC92EA3}" type="slidenum">
              <a:rPr lang="en-US" sz="1400" b="0">
                <a:solidFill>
                  <a:srgbClr val="000000"/>
                </a:solidFill>
              </a:rPr>
              <a:pPr algn="r" eaLnBrk="0" hangingPunct="0"/>
              <a:t>6</a:t>
            </a:fld>
            <a:endParaRPr lang="en-US" sz="1400" b="0" dirty="0">
              <a:solidFill>
                <a:srgbClr val="000000"/>
              </a:solidFill>
            </a:endParaRPr>
          </a:p>
        </p:txBody>
      </p:sp>
      <p:sp>
        <p:nvSpPr>
          <p:cNvPr id="6" name="Rectangle 2"/>
          <p:cNvSpPr txBox="1">
            <a:spLocks noChangeArrowheads="1"/>
          </p:cNvSpPr>
          <p:nvPr/>
        </p:nvSpPr>
        <p:spPr bwMode="auto">
          <a:xfrm>
            <a:off x="424162" y="640649"/>
            <a:ext cx="8229600"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marL="914400" lvl="2" indent="-731838" eaLnBrk="1" hangingPunct="1">
              <a:defRPr/>
            </a:pPr>
            <a:r>
              <a:rPr lang="en-US" dirty="0" smtClean="0">
                <a:solidFill>
                  <a:srgbClr val="993300"/>
                </a:solidFill>
                <a:latin typeface="Berlin Sans FB Demi" pitchFamily="34" charset="0"/>
                <a:ea typeface="+mn-ea"/>
                <a:cs typeface="Aharoni" pitchFamily="2" charset="-79"/>
              </a:rPr>
              <a:t>ACHIEVEMENTS FOR 2015/16</a:t>
            </a:r>
            <a:endParaRPr lang="en-ZA" dirty="0">
              <a:solidFill>
                <a:srgbClr val="993300"/>
              </a:solidFill>
              <a:latin typeface="Berlin Sans FB Demi" pitchFamily="34" charset="0"/>
              <a:ea typeface="+mn-ea"/>
              <a:cs typeface="Aharoni" pitchFamily="2" charset="-79"/>
            </a:endParaRPr>
          </a:p>
        </p:txBody>
      </p:sp>
      <p:sp>
        <p:nvSpPr>
          <p:cNvPr id="8" name="Content Placeholder 2"/>
          <p:cNvSpPr txBox="1">
            <a:spLocks noGrp="1"/>
          </p:cNvSpPr>
          <p:nvPr>
            <p:ph idx="1"/>
          </p:nvPr>
        </p:nvSpPr>
        <p:spPr bwMode="auto">
          <a:xfrm>
            <a:off x="441565" y="1268760"/>
            <a:ext cx="8212197" cy="4799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algn="just">
              <a:lnSpc>
                <a:spcPct val="120000"/>
              </a:lnSpc>
              <a:spcBef>
                <a:spcPts val="0"/>
              </a:spcBef>
            </a:pPr>
            <a:r>
              <a:rPr lang="en-ZA" sz="1800" b="0" dirty="0" smtClean="0">
                <a:latin typeface="Arial" pitchFamily="34" charset="0"/>
                <a:cs typeface="Arial" pitchFamily="34" charset="0"/>
              </a:rPr>
              <a:t>Although the number of grievances lodged with the PSC increased, the finalisation rate improved due to the review of internal processes. 89% of </a:t>
            </a:r>
            <a:r>
              <a:rPr lang="en-ZA" sz="1800" b="0" dirty="0">
                <a:latin typeface="Arial" pitchFamily="34" charset="0"/>
                <a:cs typeface="Arial" pitchFamily="34" charset="0"/>
              </a:rPr>
              <a:t>grievances were </a:t>
            </a:r>
            <a:r>
              <a:rPr lang="en-ZA" sz="1800" b="0" dirty="0" smtClean="0">
                <a:latin typeface="Arial" pitchFamily="34" charset="0"/>
                <a:cs typeface="Arial" pitchFamily="34" charset="0"/>
              </a:rPr>
              <a:t>finalised, as compared to 75% in the previous financial year</a:t>
            </a:r>
          </a:p>
          <a:p>
            <a:pPr algn="just">
              <a:lnSpc>
                <a:spcPct val="120000"/>
              </a:lnSpc>
              <a:spcBef>
                <a:spcPts val="0"/>
              </a:spcBef>
            </a:pPr>
            <a:r>
              <a:rPr lang="en-ZA" sz="1800" b="0" dirty="0" smtClean="0">
                <a:latin typeface="Arial" pitchFamily="34" charset="0"/>
                <a:cs typeface="Arial" pitchFamily="34" charset="0"/>
              </a:rPr>
              <a:t>Similarly, the rate of finalisation of complaints increased from 59% in the previous financial year, to 73% in 2015/16</a:t>
            </a:r>
            <a:endParaRPr lang="en-ZA" sz="1800" b="0" dirty="0">
              <a:latin typeface="Arial" pitchFamily="34" charset="0"/>
              <a:cs typeface="Arial" pitchFamily="34" charset="0"/>
            </a:endParaRPr>
          </a:p>
          <a:p>
            <a:pPr algn="just">
              <a:lnSpc>
                <a:spcPct val="120000"/>
              </a:lnSpc>
              <a:spcBef>
                <a:spcPts val="0"/>
              </a:spcBef>
            </a:pPr>
            <a:r>
              <a:rPr lang="en-US" sz="1800" b="0" dirty="0" smtClean="0"/>
              <a:t>The </a:t>
            </a:r>
            <a:r>
              <a:rPr lang="en-US" sz="1800" b="0" dirty="0"/>
              <a:t>PSC developed a framework for the promotion of the </a:t>
            </a:r>
            <a:r>
              <a:rPr lang="en-US" sz="1800" b="0" dirty="0" smtClean="0"/>
              <a:t>Constitutional Values and Principles (CVPs) governing public administration. This </a:t>
            </a:r>
            <a:r>
              <a:rPr lang="en-US" sz="1800" b="0" dirty="0"/>
              <a:t>framework will in future provide Parliament and provincial legislatures with trends on the performance of the Public Service against these </a:t>
            </a:r>
            <a:r>
              <a:rPr lang="en-US" sz="1800" b="0" dirty="0" smtClean="0"/>
              <a:t>CVPs</a:t>
            </a:r>
          </a:p>
          <a:p>
            <a:pPr algn="just">
              <a:lnSpc>
                <a:spcPct val="120000"/>
              </a:lnSpc>
              <a:spcBef>
                <a:spcPts val="0"/>
              </a:spcBef>
            </a:pPr>
            <a:r>
              <a:rPr lang="en-US" sz="1800" b="0" dirty="0"/>
              <a:t>In its effort to contribute towards building of an integrity-driven and ethical Public Service, </a:t>
            </a:r>
            <a:r>
              <a:rPr lang="en-US" sz="1800" b="0" dirty="0" smtClean="0"/>
              <a:t>the </a:t>
            </a:r>
            <a:r>
              <a:rPr lang="en-US" sz="1800" b="0" dirty="0"/>
              <a:t>PSC continued to manage senior managers’ conflicts of interest through the Financial Disclosure Framework (FDF). </a:t>
            </a:r>
            <a:r>
              <a:rPr lang="en-US" sz="1800" b="0" dirty="0" smtClean="0"/>
              <a:t>For </a:t>
            </a:r>
            <a:r>
              <a:rPr lang="en-US" sz="1800" b="0" dirty="0"/>
              <a:t>the second year in a row, the PSC managed to scrutinize 100% of all financial disclosure forms </a:t>
            </a:r>
            <a:r>
              <a:rPr lang="en-US" sz="1800" b="0" dirty="0" smtClean="0"/>
              <a:t>received</a:t>
            </a:r>
          </a:p>
        </p:txBody>
      </p:sp>
    </p:spTree>
    <p:extLst>
      <p:ext uri="{BB962C8B-B14F-4D97-AF65-F5344CB8AC3E}">
        <p14:creationId xmlns:p14="http://schemas.microsoft.com/office/powerpoint/2010/main" xmlns="" val="2063711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2D91844D-CA6C-4CC3-BAC8-0E2B7DC92EA3}" type="slidenum">
              <a:rPr lang="en-US" sz="1400" b="0">
                <a:solidFill>
                  <a:srgbClr val="000000"/>
                </a:solidFill>
              </a:rPr>
              <a:pPr algn="r" eaLnBrk="0" hangingPunct="0"/>
              <a:t>7</a:t>
            </a:fld>
            <a:endParaRPr lang="en-US" sz="1400" b="0" dirty="0">
              <a:solidFill>
                <a:srgbClr val="000000"/>
              </a:solidFill>
            </a:endParaRPr>
          </a:p>
        </p:txBody>
      </p:sp>
      <p:sp>
        <p:nvSpPr>
          <p:cNvPr id="6" name="Rectangle 2"/>
          <p:cNvSpPr txBox="1">
            <a:spLocks noChangeArrowheads="1"/>
          </p:cNvSpPr>
          <p:nvPr/>
        </p:nvSpPr>
        <p:spPr bwMode="auto">
          <a:xfrm>
            <a:off x="424162" y="640649"/>
            <a:ext cx="8229600"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marL="914400" lvl="2" indent="-731838" eaLnBrk="1" hangingPunct="1">
              <a:defRPr/>
            </a:pPr>
            <a:r>
              <a:rPr lang="en-US" dirty="0" smtClean="0">
                <a:solidFill>
                  <a:srgbClr val="993300"/>
                </a:solidFill>
                <a:latin typeface="Berlin Sans FB Demi" pitchFamily="34" charset="0"/>
                <a:ea typeface="+mn-ea"/>
                <a:cs typeface="Aharoni" pitchFamily="2" charset="-79"/>
              </a:rPr>
              <a:t>ACHIEVEMENTS FOR 2015/16 (2)</a:t>
            </a:r>
            <a:endParaRPr lang="en-ZA" dirty="0">
              <a:solidFill>
                <a:srgbClr val="993300"/>
              </a:solidFill>
              <a:latin typeface="Berlin Sans FB Demi" pitchFamily="34" charset="0"/>
              <a:ea typeface="+mn-ea"/>
              <a:cs typeface="Aharoni" pitchFamily="2" charset="-79"/>
            </a:endParaRPr>
          </a:p>
        </p:txBody>
      </p:sp>
      <p:sp>
        <p:nvSpPr>
          <p:cNvPr id="8" name="Content Placeholder 2"/>
          <p:cNvSpPr txBox="1">
            <a:spLocks noGrp="1"/>
          </p:cNvSpPr>
          <p:nvPr>
            <p:ph idx="1"/>
          </p:nvPr>
        </p:nvSpPr>
        <p:spPr bwMode="auto">
          <a:xfrm>
            <a:off x="441565" y="1268760"/>
            <a:ext cx="8212197" cy="4799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algn="just">
              <a:lnSpc>
                <a:spcPct val="120000"/>
              </a:lnSpc>
              <a:spcBef>
                <a:spcPts val="0"/>
              </a:spcBef>
            </a:pPr>
            <a:r>
              <a:rPr lang="en-US" sz="1800" b="0" dirty="0" smtClean="0"/>
              <a:t>The </a:t>
            </a:r>
            <a:r>
              <a:rPr lang="en-US" sz="1800" b="0" dirty="0"/>
              <a:t>work of the PSC requires strong analytical, research and project management capacities. Therefore, the PSC </a:t>
            </a:r>
            <a:r>
              <a:rPr lang="en-US" sz="1800" b="0" dirty="0" err="1"/>
              <a:t>prioritised</a:t>
            </a:r>
            <a:r>
              <a:rPr lang="en-US" sz="1800" b="0" dirty="0"/>
              <a:t> strengthening of its own capacity through various initiatives such as developing and rolling out of a </a:t>
            </a:r>
            <a:r>
              <a:rPr lang="en-US" sz="1800" b="0" dirty="0" err="1"/>
              <a:t>customised</a:t>
            </a:r>
            <a:r>
              <a:rPr lang="en-US" sz="1800" b="0" dirty="0"/>
              <a:t> training course on research in partnership with the University of South Africa (UNISA) as well as offering training on legislative </a:t>
            </a:r>
            <a:r>
              <a:rPr lang="en-US" sz="1800" b="0" dirty="0" smtClean="0"/>
              <a:t>drafting</a:t>
            </a:r>
            <a:r>
              <a:rPr lang="en-US" sz="1800" b="0" dirty="0"/>
              <a:t>, investigations and project </a:t>
            </a:r>
            <a:r>
              <a:rPr lang="en-US" sz="1800" b="0" dirty="0" smtClean="0"/>
              <a:t>management </a:t>
            </a:r>
          </a:p>
          <a:p>
            <a:pPr algn="just">
              <a:lnSpc>
                <a:spcPct val="120000"/>
              </a:lnSpc>
              <a:spcBef>
                <a:spcPts val="0"/>
              </a:spcBef>
            </a:pPr>
            <a:r>
              <a:rPr lang="en-US" sz="1800" b="0" dirty="0" smtClean="0"/>
              <a:t>The </a:t>
            </a:r>
            <a:r>
              <a:rPr lang="en-US" sz="1800" b="0" dirty="0"/>
              <a:t>PSC continued to contribute effectively in public administration through its research. To this end, various presentations were </a:t>
            </a:r>
            <a:r>
              <a:rPr lang="en-US" sz="1800" b="0" dirty="0" smtClean="0"/>
              <a:t>to support Parliament in its oversight function</a:t>
            </a:r>
          </a:p>
          <a:p>
            <a:pPr algn="just">
              <a:lnSpc>
                <a:spcPct val="120000"/>
              </a:lnSpc>
              <a:spcBef>
                <a:spcPts val="0"/>
              </a:spcBef>
            </a:pPr>
            <a:r>
              <a:rPr lang="en-US" sz="1800" b="0" dirty="0" smtClean="0"/>
              <a:t>The PSC maintained its unqualified audit record</a:t>
            </a:r>
          </a:p>
          <a:p>
            <a:pPr algn="just">
              <a:lnSpc>
                <a:spcPct val="120000"/>
              </a:lnSpc>
              <a:spcBef>
                <a:spcPts val="0"/>
              </a:spcBef>
            </a:pPr>
            <a:r>
              <a:rPr lang="en-ZA" sz="1800" b="0" dirty="0"/>
              <a:t>The </a:t>
            </a:r>
            <a:r>
              <a:rPr lang="en-ZA" sz="1800" b="0" dirty="0" smtClean="0"/>
              <a:t>PSC’s visibility </a:t>
            </a:r>
            <a:r>
              <a:rPr lang="en-ZA" sz="1800" b="0" dirty="0"/>
              <a:t>programme </a:t>
            </a:r>
            <a:r>
              <a:rPr lang="en-ZA" sz="1800" b="0" dirty="0" smtClean="0"/>
              <a:t>has raised </a:t>
            </a:r>
            <a:r>
              <a:rPr lang="en-ZA" sz="1800" b="0" dirty="0"/>
              <a:t>the profile of </a:t>
            </a:r>
            <a:r>
              <a:rPr lang="en-ZA" sz="1800" b="0" dirty="0" smtClean="0"/>
              <a:t>its work. An example is the </a:t>
            </a:r>
            <a:r>
              <a:rPr lang="en-US" sz="1800" b="0" dirty="0" smtClean="0"/>
              <a:t>successful hosting of a </a:t>
            </a:r>
            <a:r>
              <a:rPr lang="en-US" sz="1800" b="0" dirty="0"/>
              <a:t>Joint Public Lecture between the PSC and UNISA on Building a Capable, Career-Oriented and Professional Public Service </a:t>
            </a:r>
            <a:r>
              <a:rPr lang="en-US" sz="1800" b="0" dirty="0" smtClean="0"/>
              <a:t>and the media coverage around the event</a:t>
            </a:r>
            <a:endParaRPr lang="en-US" sz="1800" b="0" dirty="0"/>
          </a:p>
          <a:p>
            <a:pPr algn="just">
              <a:lnSpc>
                <a:spcPct val="120000"/>
              </a:lnSpc>
              <a:spcBef>
                <a:spcPts val="0"/>
              </a:spcBef>
            </a:pPr>
            <a:endParaRPr lang="en-US" sz="1800" b="0" dirty="0" smtClean="0"/>
          </a:p>
        </p:txBody>
      </p:sp>
    </p:spTree>
    <p:extLst>
      <p:ext uri="{BB962C8B-B14F-4D97-AF65-F5344CB8AC3E}">
        <p14:creationId xmlns:p14="http://schemas.microsoft.com/office/powerpoint/2010/main" xmlns="" val="1678387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2D91844D-CA6C-4CC3-BAC8-0E2B7DC92EA3}" type="slidenum">
              <a:rPr lang="en-US" sz="1400" b="0">
                <a:solidFill>
                  <a:srgbClr val="000000"/>
                </a:solidFill>
              </a:rPr>
              <a:pPr algn="r" eaLnBrk="0" hangingPunct="0"/>
              <a:t>8</a:t>
            </a:fld>
            <a:endParaRPr lang="en-US" sz="1400" b="0" dirty="0">
              <a:solidFill>
                <a:srgbClr val="000000"/>
              </a:solidFill>
            </a:endParaRPr>
          </a:p>
        </p:txBody>
      </p:sp>
      <p:sp>
        <p:nvSpPr>
          <p:cNvPr id="6" name="Rectangle 2"/>
          <p:cNvSpPr txBox="1">
            <a:spLocks noChangeArrowheads="1"/>
          </p:cNvSpPr>
          <p:nvPr/>
        </p:nvSpPr>
        <p:spPr bwMode="auto">
          <a:xfrm>
            <a:off x="424162" y="640649"/>
            <a:ext cx="8229600"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marL="914400" lvl="2" indent="-731838" eaLnBrk="1" hangingPunct="1">
              <a:defRPr/>
            </a:pPr>
            <a:r>
              <a:rPr lang="en-US" dirty="0" smtClean="0">
                <a:solidFill>
                  <a:srgbClr val="993300"/>
                </a:solidFill>
                <a:latin typeface="Berlin Sans FB Demi" pitchFamily="34" charset="0"/>
                <a:ea typeface="+mn-ea"/>
                <a:cs typeface="Aharoni" pitchFamily="2" charset="-79"/>
              </a:rPr>
              <a:t>CHALLENGES FOR 2015/16</a:t>
            </a:r>
            <a:endParaRPr lang="en-ZA" dirty="0">
              <a:solidFill>
                <a:srgbClr val="993300"/>
              </a:solidFill>
              <a:latin typeface="Berlin Sans FB Demi" pitchFamily="34" charset="0"/>
              <a:ea typeface="+mn-ea"/>
              <a:cs typeface="Aharoni" pitchFamily="2" charset="-79"/>
            </a:endParaRPr>
          </a:p>
        </p:txBody>
      </p:sp>
      <p:sp>
        <p:nvSpPr>
          <p:cNvPr id="8" name="Content Placeholder 2"/>
          <p:cNvSpPr txBox="1">
            <a:spLocks noGrp="1"/>
          </p:cNvSpPr>
          <p:nvPr>
            <p:ph idx="1"/>
          </p:nvPr>
        </p:nvSpPr>
        <p:spPr bwMode="auto">
          <a:xfrm>
            <a:off x="424162" y="1268760"/>
            <a:ext cx="8212197" cy="4799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a:spcBef>
                <a:spcPts val="0"/>
              </a:spcBef>
            </a:pPr>
            <a:r>
              <a:rPr lang="en-ZA" sz="1800" b="0" dirty="0" smtClean="0"/>
              <a:t>Due to its limited financial resources, the PSC </a:t>
            </a:r>
            <a:r>
              <a:rPr lang="en-ZA" sz="1800" b="0" dirty="0"/>
              <a:t>decided to </a:t>
            </a:r>
            <a:r>
              <a:rPr lang="en-ZA" sz="1800" b="0" dirty="0" smtClean="0"/>
              <a:t>prioritise </a:t>
            </a:r>
            <a:r>
              <a:rPr lang="en-ZA" sz="1800" b="0" dirty="0"/>
              <a:t>selected mandatory projects such as the investigation of grievances and complaints </a:t>
            </a:r>
            <a:r>
              <a:rPr lang="en-ZA" sz="1800" b="0" dirty="0" smtClean="0"/>
              <a:t>and to </a:t>
            </a:r>
            <a:r>
              <a:rPr lang="en-US" sz="1800" b="0" dirty="0" err="1"/>
              <a:t>prioritise</a:t>
            </a:r>
            <a:r>
              <a:rPr lang="en-US" sz="1800" b="0" dirty="0"/>
              <a:t> other outputs with greater impact for </a:t>
            </a:r>
            <a:r>
              <a:rPr lang="en-US" sz="1800" b="0" dirty="0" smtClean="0"/>
              <a:t>implementation. Its financial constraints impacts negatively on the PSC’s ability to respond effectively to its stakeholders</a:t>
            </a:r>
          </a:p>
          <a:p>
            <a:pPr>
              <a:spcBef>
                <a:spcPts val="0"/>
              </a:spcBef>
            </a:pPr>
            <a:r>
              <a:rPr lang="en-US" sz="1800" b="0" dirty="0" smtClean="0"/>
              <a:t>Some outputs were delayed or had to be re-prioritized due to capacity constraints or the need for additional research. The re-</a:t>
            </a:r>
            <a:r>
              <a:rPr lang="en-US" sz="1800" b="0" dirty="0" err="1" smtClean="0"/>
              <a:t>prioritisation</a:t>
            </a:r>
            <a:r>
              <a:rPr lang="en-US" sz="1800" b="0" dirty="0" smtClean="0"/>
              <a:t> was mainly to facilitate ad hoc requests from key stakeholders, such as Parliament and </a:t>
            </a:r>
            <a:r>
              <a:rPr lang="en-US" sz="1800" b="0" dirty="0"/>
              <a:t>the Presidential Remuneration Review </a:t>
            </a:r>
            <a:r>
              <a:rPr lang="en-US" sz="1800" b="0" dirty="0" smtClean="0"/>
              <a:t>Commission</a:t>
            </a:r>
          </a:p>
          <a:p>
            <a:pPr>
              <a:spcBef>
                <a:spcPts val="0"/>
              </a:spcBef>
            </a:pPr>
            <a:r>
              <a:rPr lang="en-US" sz="1800" b="0" dirty="0" smtClean="0"/>
              <a:t>The relocation of the </a:t>
            </a:r>
            <a:r>
              <a:rPr lang="en-US" sz="1800" b="0" dirty="0"/>
              <a:t>National Office of the PSC </a:t>
            </a:r>
            <a:r>
              <a:rPr lang="en-US" sz="1800" b="0" dirty="0" smtClean="0"/>
              <a:t>to </a:t>
            </a:r>
            <a:r>
              <a:rPr lang="en-US" sz="1800" b="0" dirty="0"/>
              <a:t>temporary accommodation </a:t>
            </a:r>
            <a:r>
              <a:rPr lang="en-US" sz="1800" b="0" dirty="0" smtClean="0"/>
              <a:t>also had a negative impact on the operations of the PSC. The accommodation is not conducive and has an impact on employee morale</a:t>
            </a:r>
          </a:p>
          <a:p>
            <a:pPr>
              <a:spcBef>
                <a:spcPts val="0"/>
              </a:spcBef>
            </a:pPr>
            <a:r>
              <a:rPr lang="en-US" sz="1800" b="0" dirty="0"/>
              <a:t>The research work conducted by the PSC is largely dependent on inputs from departments. The incomplete or late submission of required information by departments </a:t>
            </a:r>
            <a:r>
              <a:rPr lang="en-US" sz="1800" b="0" dirty="0" smtClean="0"/>
              <a:t>had </a:t>
            </a:r>
            <a:r>
              <a:rPr lang="en-US" sz="1800" b="0" dirty="0"/>
              <a:t>an impact on the timely </a:t>
            </a:r>
            <a:r>
              <a:rPr lang="en-US" sz="1800" b="0" dirty="0" err="1"/>
              <a:t>finalisation</a:t>
            </a:r>
            <a:r>
              <a:rPr lang="en-US" sz="1800" b="0" dirty="0"/>
              <a:t> of </a:t>
            </a:r>
            <a:r>
              <a:rPr lang="en-US" sz="1800" b="0" dirty="0" smtClean="0"/>
              <a:t>some outputs. To mitigate this, nationally </a:t>
            </a:r>
            <a:r>
              <a:rPr lang="en-US" sz="1800" b="0" dirty="0"/>
              <a:t>based Commissioners </a:t>
            </a:r>
            <a:r>
              <a:rPr lang="en-US" sz="1800" b="0" dirty="0" smtClean="0"/>
              <a:t>were assigned to </a:t>
            </a:r>
            <a:r>
              <a:rPr lang="en-US" sz="1800" b="0" dirty="0"/>
              <a:t>specific cluster </a:t>
            </a:r>
            <a:r>
              <a:rPr lang="en-US" sz="1800" b="0" dirty="0" smtClean="0"/>
              <a:t>departments</a:t>
            </a:r>
            <a:endParaRPr lang="en-US" sz="1800" b="0" dirty="0"/>
          </a:p>
        </p:txBody>
      </p:sp>
    </p:spTree>
    <p:extLst>
      <p:ext uri="{BB962C8B-B14F-4D97-AF65-F5344CB8AC3E}">
        <p14:creationId xmlns:p14="http://schemas.microsoft.com/office/powerpoint/2010/main" xmlns="" val="1712870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08520" y="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475656" y="3573016"/>
            <a:ext cx="6192688" cy="1446550"/>
          </a:xfrm>
          <a:prstGeom prst="rect">
            <a:avLst/>
          </a:prstGeom>
          <a:noFill/>
        </p:spPr>
        <p:txBody>
          <a:bodyPr wrap="square" rtlCol="0">
            <a:spAutoFit/>
          </a:bodyPr>
          <a:lstStyle/>
          <a:p>
            <a:r>
              <a:rPr lang="en-US" sz="4400" dirty="0" smtClean="0">
                <a:solidFill>
                  <a:srgbClr val="993300"/>
                </a:solidFill>
                <a:latin typeface="Berlin Sans FB Demi" pitchFamily="34" charset="0"/>
              </a:rPr>
              <a:t>PROGRAMME 1: ADMINISTRATION</a:t>
            </a:r>
            <a:endParaRPr lang="en-US" sz="4400" dirty="0">
              <a:solidFill>
                <a:srgbClr val="993300"/>
              </a:solidFill>
              <a:latin typeface="Berlin Sans FB Demi" pitchFamily="34" charset="0"/>
            </a:endParaRPr>
          </a:p>
        </p:txBody>
      </p:sp>
    </p:spTree>
    <p:extLst>
      <p:ext uri="{BB962C8B-B14F-4D97-AF65-F5344CB8AC3E}">
        <p14:creationId xmlns:p14="http://schemas.microsoft.com/office/powerpoint/2010/main" xmlns="" val="1126051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66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66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66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66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49474</TotalTime>
  <Words>3509</Words>
  <Application>Microsoft Office PowerPoint</Application>
  <PresentationFormat>On-screen Show (4:3)</PresentationFormat>
  <Paragraphs>368</Paragraphs>
  <Slides>34</Slides>
  <Notes>34</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Custom Design</vt:lpstr>
      <vt:lpstr>1_Custom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dc:creator>
  <cp:lastModifiedBy>PUMZA</cp:lastModifiedBy>
  <cp:revision>4258</cp:revision>
  <cp:lastPrinted>2016-10-12T07:08:14Z</cp:lastPrinted>
  <dcterms:created xsi:type="dcterms:W3CDTF">2007-09-12T07:11:06Z</dcterms:created>
  <dcterms:modified xsi:type="dcterms:W3CDTF">2016-10-13T09:38:55Z</dcterms:modified>
</cp:coreProperties>
</file>