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charts/style2.xml" ContentType="application/vnd.ms-office.chart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charts/colors4.xml" ContentType="application/vnd.ms-office.chartcolorstyl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harts/colors2.xml" ContentType="application/vnd.ms-office.chartcolorstyl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charts/colors1.xml" ContentType="application/vnd.ms-office.chartcolorstyle+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style5.xml" ContentType="application/vnd.ms-office.chartstyl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charts/style4.xml" ContentType="application/vnd.ms-office.chartstyle+xml"/>
  <Override PartName="/ppt/charts/style3.xml" ContentType="application/vnd.ms-office.chartstyle+xml"/>
  <Override PartName="/ppt/slides/slide5.xml" ContentType="application/vnd.openxmlformats-officedocument.presentationml.slide+xml"/>
  <Override PartName="/ppt/slides/slide19.xml" ContentType="application/vnd.openxmlformats-officedocument.presentationml.slide+xml"/>
  <Default Extension="png" ContentType="image/png"/>
  <Override PartName="/ppt/notesSlides/notesSlide1.xml" ContentType="application/vnd.openxmlformats-officedocument.presentationml.notesSlide+xml"/>
  <Override PartName="/ppt/charts/style1.xml" ContentType="application/vnd.ms-office.chartstyl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charts/colors5.xml" ContentType="application/vnd.ms-office.chartcolor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charts/colors3.xml" ContentType="application/vnd.ms-office.chartcolor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9"/>
  </p:notesMasterIdLst>
  <p:handoutMasterIdLst>
    <p:handoutMasterId r:id="rId30"/>
  </p:handoutMasterIdLst>
  <p:sldIdLst>
    <p:sldId id="485" r:id="rId2"/>
    <p:sldId id="546" r:id="rId3"/>
    <p:sldId id="521" r:id="rId4"/>
    <p:sldId id="590" r:id="rId5"/>
    <p:sldId id="591" r:id="rId6"/>
    <p:sldId id="548" r:id="rId7"/>
    <p:sldId id="549" r:id="rId8"/>
    <p:sldId id="551" r:id="rId9"/>
    <p:sldId id="592" r:id="rId10"/>
    <p:sldId id="530" r:id="rId11"/>
    <p:sldId id="588" r:id="rId12"/>
    <p:sldId id="593" r:id="rId13"/>
    <p:sldId id="538" r:id="rId14"/>
    <p:sldId id="582" r:id="rId15"/>
    <p:sldId id="583" r:id="rId16"/>
    <p:sldId id="585" r:id="rId17"/>
    <p:sldId id="586" r:id="rId18"/>
    <p:sldId id="594" r:id="rId19"/>
    <p:sldId id="567" r:id="rId20"/>
    <p:sldId id="595" r:id="rId21"/>
    <p:sldId id="596" r:id="rId22"/>
    <p:sldId id="568" r:id="rId23"/>
    <p:sldId id="598" r:id="rId24"/>
    <p:sldId id="597" r:id="rId25"/>
    <p:sldId id="599" r:id="rId26"/>
    <p:sldId id="519" r:id="rId27"/>
    <p:sldId id="520" r:id="rId2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9900"/>
    <a:srgbClr val="006600"/>
    <a:srgbClr val="FF3300"/>
    <a:srgbClr val="B61918"/>
    <a:srgbClr val="AAAAAA"/>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06" autoAdjust="0"/>
    <p:restoredTop sz="94709" autoAdjust="0"/>
  </p:normalViewPr>
  <p:slideViewPr>
    <p:cSldViewPr>
      <p:cViewPr varScale="1">
        <p:scale>
          <a:sx n="110" d="100"/>
          <a:sy n="110" d="100"/>
        </p:scale>
        <p:origin x="-1644"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3" Type="http://schemas.microsoft.com/office/2011/relationships/chartStyle" Target="style3.xml"/><Relationship Id="rId2" Type="http://schemas.microsoft.com/office/2011/relationships/chartColorStyle" Target="colors3.xml"/><Relationship Id="rId1" Type="http://schemas.openxmlformats.org/officeDocument/2006/relationships/package" Target="../embeddings/Microsoft_Office_Excel_Worksheet3.xlsx"/></Relationships>
</file>

<file path=ppt/charts/_rels/chart4.xml.rels><?xml version="1.0" encoding="UTF-8" standalone="yes"?>
<Relationships xmlns="http://schemas.openxmlformats.org/package/2006/relationships"><Relationship Id="rId3" Type="http://schemas.microsoft.com/office/2011/relationships/chartStyle" Target="style4.xml"/><Relationship Id="rId2" Type="http://schemas.microsoft.com/office/2011/relationships/chartColorStyle" Target="colors4.xml"/><Relationship Id="rId1" Type="http://schemas.openxmlformats.org/officeDocument/2006/relationships/package" Target="../embeddings/Microsoft_Office_Excel_Worksheet4.xlsx"/></Relationships>
</file>

<file path=ppt/charts/_rels/chart5.xml.rels><?xml version="1.0" encoding="UTF-8" standalone="yes"?>
<Relationships xmlns="http://schemas.openxmlformats.org/package/2006/relationships"><Relationship Id="rId3" Type="http://schemas.microsoft.com/office/2011/relationships/chartStyle" Target="style5.xml"/><Relationship Id="rId2" Type="http://schemas.microsoft.com/office/2011/relationships/chartColorStyle" Target="colors5.xml"/><Relationship Id="rId1" Type="http://schemas.openxmlformats.org/officeDocument/2006/relationships/package" Target="../embeddings/Microsoft_Office_Excel_Worksheet5.xlsx"/></Relationships>
</file>

<file path=ppt/charts/chart1.xml><?xml version="1.0" encoding="utf-8"?>
<c:chartSpace xmlns:c="http://schemas.openxmlformats.org/drawingml/2006/chart" xmlns:a="http://schemas.openxmlformats.org/drawingml/2006/main" xmlns:r="http://schemas.openxmlformats.org/officeDocument/2006/relationships">
  <c:lang val="en-ZA"/>
  <c:chart>
    <c:autoTitleDeleted val="1"/>
    <c:view3D>
      <c:rotX val="30"/>
      <c:depthPercent val="100"/>
      <c:perspective val="30"/>
    </c:view3D>
    <c:floor>
      <c:spPr>
        <a:noFill/>
        <a:ln>
          <a:noFill/>
        </a:ln>
        <a:effectLst/>
        <a:sp3d/>
      </c:spPr>
    </c:floor>
    <c:sideWall>
      <c:spPr>
        <a:noFill/>
        <a:ln>
          <a:noFill/>
        </a:ln>
        <a:effectLst/>
        <a:sp3d/>
      </c:spPr>
    </c:sideWall>
    <c:backWall>
      <c:spPr>
        <a:noFill/>
        <a:ln>
          <a:noFill/>
        </a:ln>
        <a:effectLst/>
        <a:sp3d/>
      </c:spPr>
    </c:backWall>
    <c:plotArea>
      <c:layout>
        <c:manualLayout>
          <c:layoutTarget val="inner"/>
          <c:xMode val="edge"/>
          <c:yMode val="edge"/>
          <c:x val="0.13509256732278827"/>
          <c:y val="3.1068329369636511E-3"/>
          <c:w val="0.68187911752298669"/>
          <c:h val="0.99689316706303632"/>
        </c:manualLayout>
      </c:layout>
      <c:pie3DChart>
        <c:varyColors val="1"/>
        <c:ser>
          <c:idx val="0"/>
          <c:order val="0"/>
          <c:dPt>
            <c:idx val="0"/>
            <c:explosion val="32"/>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1"/>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Lbls>
            <c:dLbl>
              <c:idx val="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en-US"/>
                </a:p>
              </c:txPr>
            </c:dLbl>
            <c:dLbl>
              <c:idx val="1"/>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endParaRPr lang="en-US"/>
                </a:p>
              </c:txPr>
            </c:dLbl>
            <c:spPr>
              <a:noFill/>
              <a:ln>
                <a:noFill/>
              </a:ln>
              <a:effectLst/>
            </c:spPr>
            <c:dLblPos val="outEnd"/>
            <c:showCatName val="1"/>
            <c:showPercent val="1"/>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Sheet1!$E$13:$E$14</c:f>
              <c:strCache>
                <c:ptCount val="2"/>
                <c:pt idx="0">
                  <c:v>Targets Achieved</c:v>
                </c:pt>
                <c:pt idx="1">
                  <c:v>Targets Not Achieved</c:v>
                </c:pt>
              </c:strCache>
            </c:strRef>
          </c:cat>
          <c:val>
            <c:numRef>
              <c:f>Sheet1!$F$13:$F$14</c:f>
              <c:numCache>
                <c:formatCode>General</c:formatCode>
                <c:ptCount val="2"/>
                <c:pt idx="0">
                  <c:v>17</c:v>
                </c:pt>
                <c:pt idx="1">
                  <c:v>10</c:v>
                </c:pt>
              </c:numCache>
            </c:numRef>
          </c:val>
        </c:ser>
        <c:dLbls>
          <c:showPercent val="1"/>
        </c:dLbls>
      </c:pie3DChart>
      <c:spPr>
        <a:noFill/>
        <a:ln>
          <a:noFill/>
        </a:ln>
        <a:effectLst/>
      </c:spPr>
    </c:plotArea>
    <c:plotVisOnly val="1"/>
    <c:dispBlanksAs val="zero"/>
  </c:chart>
  <c:spPr>
    <a:noFill/>
    <a:ln>
      <a:noFill/>
    </a:ln>
    <a:effectLst/>
  </c:spPr>
  <c:txPr>
    <a:bodyPr/>
    <a:lstStyle/>
    <a:p>
      <a:pPr>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ZA"/>
  <c:chart>
    <c:title>
      <c:tx>
        <c:rich>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r>
              <a:rPr lang="en-ZA"/>
              <a:t>Programme 1 </a:t>
            </a:r>
          </a:p>
        </c:rich>
      </c:tx>
      <c:layout>
        <c:manualLayout>
          <c:xMode val="edge"/>
          <c:yMode val="edge"/>
          <c:x val="0.4289863260807279"/>
          <c:y val="3.3444826713243156E-2"/>
        </c:manualLayout>
      </c:layout>
      <c:spPr>
        <a:noFill/>
        <a:ln>
          <a:noFill/>
        </a:ln>
        <a:effectLst/>
      </c:spPr>
    </c:title>
    <c:view3D>
      <c:rotX val="30"/>
      <c:depthPercent val="100"/>
      <c:perspective val="30"/>
    </c:view3D>
    <c:floor>
      <c:spPr>
        <a:noFill/>
        <a:ln>
          <a:noFill/>
        </a:ln>
        <a:effectLst/>
        <a:sp3d/>
      </c:spPr>
    </c:floor>
    <c:sideWall>
      <c:spPr>
        <a:noFill/>
        <a:ln>
          <a:noFill/>
        </a:ln>
        <a:effectLst/>
        <a:sp3d/>
      </c:spPr>
    </c:sideWall>
    <c:backWall>
      <c:spPr>
        <a:noFill/>
        <a:ln>
          <a:noFill/>
        </a:ln>
        <a:effectLst/>
        <a:sp3d/>
      </c:spPr>
    </c:backWall>
    <c:plotArea>
      <c:layout>
        <c:manualLayout>
          <c:layoutTarget val="inner"/>
          <c:xMode val="edge"/>
          <c:yMode val="edge"/>
          <c:x val="0.13509256732278827"/>
          <c:y val="3.1068329369636511E-3"/>
          <c:w val="0.68187911752298658"/>
          <c:h val="0.99689316706303632"/>
        </c:manualLayout>
      </c:layout>
      <c:pie3DChart>
        <c:varyColors val="1"/>
        <c:ser>
          <c:idx val="0"/>
          <c:order val="0"/>
          <c:dPt>
            <c:idx val="0"/>
            <c:explosion val="32"/>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c:spPr>
          </c:dPt>
          <c:dPt>
            <c:idx val="1"/>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c:spPr>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dLblPos val="ctr"/>
            <c:showPercent val="1"/>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Sheet1!$E$13:$E$14</c:f>
              <c:strCache>
                <c:ptCount val="2"/>
                <c:pt idx="0">
                  <c:v>Targets Achieved</c:v>
                </c:pt>
                <c:pt idx="1">
                  <c:v>Targets Not Achieved</c:v>
                </c:pt>
              </c:strCache>
            </c:strRef>
          </c:cat>
          <c:val>
            <c:numRef>
              <c:f>Sheet1!$F$13:$F$14</c:f>
              <c:numCache>
                <c:formatCode>General</c:formatCode>
                <c:ptCount val="2"/>
                <c:pt idx="0">
                  <c:v>9</c:v>
                </c:pt>
                <c:pt idx="1">
                  <c:v>6</c:v>
                </c:pt>
              </c:numCache>
            </c:numRef>
          </c:val>
        </c:ser>
        <c:dLbls>
          <c:showPercent val="1"/>
        </c:dLbls>
      </c:pie3DChart>
      <c:spPr>
        <a:noFill/>
        <a:ln>
          <a:noFill/>
        </a:ln>
        <a:effectLst/>
      </c:spPr>
    </c:plotArea>
    <c:legend>
      <c:legendPos val="b"/>
      <c:layout/>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zero"/>
  </c:chart>
  <c:spPr>
    <a:solidFill>
      <a:schemeClr val="bg1">
        <a:lumMod val="95000"/>
      </a:schemeClr>
    </a:solidFill>
    <a:ln w="9525" cap="flat" cmpd="sng" algn="ctr">
      <a:solidFill>
        <a:schemeClr val="tx1">
          <a:lumMod val="15000"/>
          <a:lumOff val="85000"/>
        </a:schemeClr>
      </a:solidFill>
      <a:round/>
    </a:ln>
    <a:effectLst/>
  </c:spPr>
  <c:txPr>
    <a:bodyPr/>
    <a:lstStyle/>
    <a:p>
      <a:pPr>
        <a:defRPr/>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ZA"/>
  <c:chart>
    <c:title>
      <c:tx>
        <c:rich>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r>
              <a:rPr lang="en-ZA"/>
              <a:t>Programme 2 </a:t>
            </a:r>
          </a:p>
        </c:rich>
      </c:tx>
      <c:layout>
        <c:manualLayout>
          <c:xMode val="edge"/>
          <c:yMode val="edge"/>
          <c:x val="0.30266113842647963"/>
          <c:y val="3.6972003110765483E-2"/>
        </c:manualLayout>
      </c:layout>
      <c:spPr>
        <a:noFill/>
        <a:ln>
          <a:noFill/>
        </a:ln>
        <a:effectLst/>
      </c:spPr>
    </c:title>
    <c:view3D>
      <c:rotX val="30"/>
      <c:depthPercent val="100"/>
      <c:perspective val="30"/>
    </c:view3D>
    <c:floor>
      <c:spPr>
        <a:noFill/>
        <a:ln>
          <a:noFill/>
        </a:ln>
        <a:effectLst/>
        <a:sp3d/>
      </c:spPr>
    </c:floor>
    <c:sideWall>
      <c:spPr>
        <a:noFill/>
        <a:ln>
          <a:noFill/>
        </a:ln>
        <a:effectLst/>
        <a:sp3d/>
      </c:spPr>
    </c:sideWall>
    <c:backWall>
      <c:spPr>
        <a:noFill/>
        <a:ln>
          <a:noFill/>
        </a:ln>
        <a:effectLst/>
        <a:sp3d/>
      </c:spPr>
    </c:backWall>
    <c:plotArea>
      <c:layout>
        <c:manualLayout>
          <c:layoutTarget val="inner"/>
          <c:xMode val="edge"/>
          <c:yMode val="edge"/>
          <c:x val="0.15042893784748559"/>
          <c:y val="3.106907874433705E-3"/>
          <c:w val="0.68187911752298658"/>
          <c:h val="0.99689316706303632"/>
        </c:manualLayout>
      </c:layout>
      <c:pie3DChart>
        <c:varyColors val="1"/>
        <c:ser>
          <c:idx val="0"/>
          <c:order val="0"/>
          <c:dPt>
            <c:idx val="0"/>
            <c:explosion val="32"/>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c:spPr>
          </c:dPt>
          <c:dPt>
            <c:idx val="1"/>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c:spPr>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dLblPos val="ctr"/>
            <c:showPercent val="1"/>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Sheet1!$E$13:$E$14</c:f>
              <c:strCache>
                <c:ptCount val="2"/>
                <c:pt idx="0">
                  <c:v>Targets Achieved</c:v>
                </c:pt>
                <c:pt idx="1">
                  <c:v>Targets Not Achieved</c:v>
                </c:pt>
              </c:strCache>
            </c:strRef>
          </c:cat>
          <c:val>
            <c:numRef>
              <c:f>Sheet1!$F$13:$F$14</c:f>
              <c:numCache>
                <c:formatCode>General</c:formatCode>
                <c:ptCount val="2"/>
                <c:pt idx="0">
                  <c:v>8</c:v>
                </c:pt>
                <c:pt idx="1">
                  <c:v>4</c:v>
                </c:pt>
              </c:numCache>
            </c:numRef>
          </c:val>
        </c:ser>
        <c:dLbls>
          <c:showPercent val="1"/>
        </c:dLbls>
      </c:pie3DChart>
      <c:spPr>
        <a:noFill/>
        <a:ln>
          <a:noFill/>
        </a:ln>
        <a:effectLst/>
      </c:spPr>
    </c:plotArea>
    <c:legend>
      <c:legendPos val="b"/>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zero"/>
  </c:chart>
  <c:spPr>
    <a:solidFill>
      <a:schemeClr val="bg1">
        <a:lumMod val="95000"/>
      </a:schemeClr>
    </a:solidFill>
    <a:ln w="9525" cap="flat" cmpd="sng" algn="ctr">
      <a:solidFill>
        <a:schemeClr val="tx1">
          <a:lumMod val="15000"/>
          <a:lumOff val="85000"/>
        </a:schemeClr>
      </a:solidFill>
      <a:round/>
    </a:ln>
    <a:effectLst/>
  </c:spPr>
  <c:txPr>
    <a:bodyPr/>
    <a:lstStyle/>
    <a:p>
      <a:pPr>
        <a:defRPr/>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n-ZA"/>
  <c:chart>
    <c:title>
      <c:tx>
        <c:rich>
          <a:bodyPr rot="0" spcFirstLastPara="1" vertOverflow="ellipsis" vert="horz" wrap="square" anchor="ctr" anchorCtr="1"/>
          <a:lstStyle/>
          <a:p>
            <a:pPr>
              <a:defRPr sz="1600" b="1" i="0" u="none" strike="noStrike" kern="1200" cap="all" spc="120" normalizeH="0" baseline="0">
                <a:solidFill>
                  <a:schemeClr val="tx1">
                    <a:lumMod val="65000"/>
                    <a:lumOff val="35000"/>
                  </a:schemeClr>
                </a:solidFill>
                <a:latin typeface="+mn-lt"/>
                <a:ea typeface="+mn-ea"/>
                <a:cs typeface="+mn-cs"/>
              </a:defRPr>
            </a:pPr>
            <a:r>
              <a:rPr lang="en-ZA" sz="1200">
                <a:solidFill>
                  <a:srgbClr val="C00000"/>
                </a:solidFill>
              </a:rPr>
              <a:t>PERSONNEL EXPENDITURE (R'000) BY PROGRAMME </a:t>
            </a:r>
          </a:p>
        </c:rich>
      </c:tx>
      <c:spPr>
        <a:noFill/>
        <a:ln>
          <a:noFill/>
        </a:ln>
        <a:effectLst/>
      </c:spPr>
    </c:title>
    <c:plotArea>
      <c:layout/>
      <c:barChart>
        <c:barDir val="col"/>
        <c:grouping val="clustered"/>
        <c:ser>
          <c:idx val="0"/>
          <c:order val="0"/>
          <c:tx>
            <c:strRef>
              <c:f>Sheet1!$B$1</c:f>
              <c:strCache>
                <c:ptCount val="1"/>
                <c:pt idx="0">
                  <c:v>Personnel Expenditure</c:v>
                </c:pt>
              </c:strCache>
            </c:strRef>
          </c:tx>
          <c:spPr>
            <a:solidFill>
              <a:schemeClr val="accent2"/>
            </a:solidFill>
            <a:ln>
              <a:noFill/>
            </a:ln>
            <a:effectLst/>
          </c:spPr>
          <c:dLbls>
            <c:spPr>
              <a:noFill/>
              <a:ln>
                <a:noFill/>
              </a:ln>
              <a:effectLst/>
            </c:spPr>
            <c:txPr>
              <a:bodyPr rot="-5400000" spcFirstLastPara="1" vertOverflow="clip" horzOverflow="clip" vert="horz" wrap="square" lIns="38100" tIns="19050" rIns="38100" bIns="19050" anchor="ctr" anchorCtr="1">
                <a:spAutoFit/>
              </a:bodyPr>
              <a:lstStyle/>
              <a:p>
                <a:pPr>
                  <a:defRPr sz="800" b="0" i="0" u="none" strike="noStrike" kern="1200" baseline="0">
                    <a:solidFill>
                      <a:schemeClr val="tx1">
                        <a:lumMod val="50000"/>
                        <a:lumOff val="50000"/>
                      </a:schemeClr>
                    </a:solidFill>
                    <a:latin typeface="+mn-lt"/>
                    <a:ea typeface="+mn-ea"/>
                    <a:cs typeface="+mn-cs"/>
                  </a:defRPr>
                </a:pPr>
                <a:endParaRPr lang="en-US"/>
              </a:p>
            </c:txPr>
            <c:dLblPos val="outEnd"/>
            <c:showVal val="1"/>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Sheet1!$A$2:$A$5</c:f>
              <c:strCache>
                <c:ptCount val="2"/>
                <c:pt idx="0">
                  <c:v>Programme 1</c:v>
                </c:pt>
                <c:pt idx="1">
                  <c:v>Programme 2</c:v>
                </c:pt>
              </c:strCache>
            </c:strRef>
          </c:cat>
          <c:val>
            <c:numRef>
              <c:f>Sheet1!$B$2:$B$5</c:f>
              <c:numCache>
                <c:formatCode>General</c:formatCode>
                <c:ptCount val="2"/>
                <c:pt idx="0">
                  <c:v>44056</c:v>
                </c:pt>
                <c:pt idx="1">
                  <c:v>70624</c:v>
                </c:pt>
              </c:numCache>
            </c:numRef>
          </c:val>
        </c:ser>
        <c:ser>
          <c:idx val="1"/>
          <c:order val="1"/>
          <c:tx>
            <c:strRef>
              <c:f>Sheet1!$C$1</c:f>
              <c:strCache>
                <c:ptCount val="1"/>
                <c:pt idx="0">
                  <c:v>Training Expenditure</c:v>
                </c:pt>
              </c:strCache>
            </c:strRef>
          </c:tx>
          <c:spPr>
            <a:solidFill>
              <a:schemeClr val="accent4"/>
            </a:solidFill>
            <a:ln>
              <a:noFill/>
            </a:ln>
            <a:effectLst/>
          </c:spPr>
          <c:dLbls>
            <c:spPr>
              <a:noFill/>
              <a:ln>
                <a:noFill/>
              </a:ln>
              <a:effectLst/>
            </c:spPr>
            <c:txPr>
              <a:bodyPr rot="-5400000" spcFirstLastPara="1" vertOverflow="clip" horzOverflow="clip" vert="horz" wrap="square" lIns="38100" tIns="19050" rIns="38100" bIns="19050" anchor="ctr" anchorCtr="1">
                <a:spAutoFit/>
              </a:bodyPr>
              <a:lstStyle/>
              <a:p>
                <a:pPr>
                  <a:defRPr sz="800" b="0" i="0" u="none" strike="noStrike" kern="1200" baseline="0">
                    <a:solidFill>
                      <a:schemeClr val="tx1">
                        <a:lumMod val="50000"/>
                        <a:lumOff val="50000"/>
                      </a:schemeClr>
                    </a:solidFill>
                    <a:latin typeface="+mn-lt"/>
                    <a:ea typeface="+mn-ea"/>
                    <a:cs typeface="+mn-cs"/>
                  </a:defRPr>
                </a:pPr>
                <a:endParaRPr lang="en-US"/>
              </a:p>
            </c:txPr>
            <c:dLblPos val="outEnd"/>
            <c:showVal val="1"/>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Sheet1!$A$2:$A$5</c:f>
              <c:strCache>
                <c:ptCount val="2"/>
                <c:pt idx="0">
                  <c:v>Programme 1</c:v>
                </c:pt>
                <c:pt idx="1">
                  <c:v>Programme 2</c:v>
                </c:pt>
              </c:strCache>
            </c:strRef>
          </c:cat>
          <c:val>
            <c:numRef>
              <c:f>Sheet1!$C$2:$C$5</c:f>
              <c:numCache>
                <c:formatCode>General</c:formatCode>
                <c:ptCount val="2"/>
                <c:pt idx="0">
                  <c:v>667</c:v>
                </c:pt>
                <c:pt idx="1">
                  <c:v>629</c:v>
                </c:pt>
              </c:numCache>
            </c:numRef>
          </c:val>
        </c:ser>
        <c:ser>
          <c:idx val="2"/>
          <c:order val="2"/>
          <c:tx>
            <c:strRef>
              <c:f>Sheet1!$D$1</c:f>
              <c:strCache>
                <c:ptCount val="1"/>
                <c:pt idx="0">
                  <c:v>Prof. &amp; Spec Services Expenditure</c:v>
                </c:pt>
              </c:strCache>
            </c:strRef>
          </c:tx>
          <c:spPr>
            <a:solidFill>
              <a:schemeClr val="accent6"/>
            </a:solidFill>
            <a:ln>
              <a:noFill/>
            </a:ln>
            <a:effectLst/>
          </c:spPr>
          <c:dLbls>
            <c:spPr>
              <a:noFill/>
              <a:ln>
                <a:noFill/>
              </a:ln>
              <a:effectLst/>
            </c:spPr>
            <c:txPr>
              <a:bodyPr rot="-5400000" spcFirstLastPara="1" vertOverflow="clip" horzOverflow="clip" vert="horz" wrap="square" lIns="38100" tIns="19050" rIns="38100" bIns="19050" anchor="ctr" anchorCtr="1">
                <a:spAutoFit/>
              </a:bodyPr>
              <a:lstStyle/>
              <a:p>
                <a:pPr>
                  <a:defRPr sz="800" b="0" i="0" u="none" strike="noStrike" kern="1200" baseline="0">
                    <a:solidFill>
                      <a:schemeClr val="tx1">
                        <a:lumMod val="50000"/>
                        <a:lumOff val="50000"/>
                      </a:schemeClr>
                    </a:solidFill>
                    <a:latin typeface="+mn-lt"/>
                    <a:ea typeface="+mn-ea"/>
                    <a:cs typeface="+mn-cs"/>
                  </a:defRPr>
                </a:pPr>
                <a:endParaRPr lang="en-US"/>
              </a:p>
            </c:txPr>
            <c:dLblPos val="outEnd"/>
            <c:showVal val="1"/>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Sheet1!$A$2:$A$5</c:f>
              <c:strCache>
                <c:ptCount val="2"/>
                <c:pt idx="0">
                  <c:v>Programme 1</c:v>
                </c:pt>
                <c:pt idx="1">
                  <c:v>Programme 2</c:v>
                </c:pt>
              </c:strCache>
            </c:strRef>
          </c:cat>
          <c:val>
            <c:numRef>
              <c:f>Sheet1!$D$2:$D$5</c:f>
              <c:numCache>
                <c:formatCode>General</c:formatCode>
                <c:ptCount val="2"/>
                <c:pt idx="0">
                  <c:v>12326</c:v>
                </c:pt>
                <c:pt idx="1">
                  <c:v>30394</c:v>
                </c:pt>
              </c:numCache>
            </c:numRef>
          </c:val>
        </c:ser>
        <c:dLbls>
          <c:showVal val="1"/>
        </c:dLbls>
        <c:gapWidth val="444"/>
        <c:overlap val="-90"/>
        <c:axId val="91260800"/>
        <c:axId val="91262336"/>
      </c:barChart>
      <c:catAx>
        <c:axId val="91260800"/>
        <c:scaling>
          <c:orientation val="minMax"/>
        </c:scaling>
        <c:axPos val="b"/>
        <c:majorGridlines>
          <c:spPr>
            <a:ln w="9525" cap="flat" cmpd="sng" algn="ctr">
              <a:solidFill>
                <a:schemeClr val="tx1">
                  <a:lumMod val="15000"/>
                  <a:lumOff val="85000"/>
                </a:schemeClr>
              </a:solidFill>
              <a:round/>
            </a:ln>
            <a:effectLst/>
          </c:spPr>
        </c:majorGridlines>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cap="all" spc="120" normalizeH="0" baseline="0">
                <a:solidFill>
                  <a:schemeClr val="tx1">
                    <a:lumMod val="65000"/>
                    <a:lumOff val="35000"/>
                  </a:schemeClr>
                </a:solidFill>
                <a:latin typeface="+mn-lt"/>
                <a:ea typeface="+mn-ea"/>
                <a:cs typeface="+mn-cs"/>
              </a:defRPr>
            </a:pPr>
            <a:endParaRPr lang="en-US"/>
          </a:p>
        </c:txPr>
        <c:crossAx val="91262336"/>
        <c:crosses val="autoZero"/>
        <c:auto val="1"/>
        <c:lblAlgn val="ctr"/>
        <c:lblOffset val="100"/>
      </c:catAx>
      <c:valAx>
        <c:axId val="91262336"/>
        <c:scaling>
          <c:orientation val="minMax"/>
        </c:scaling>
        <c:delete val="1"/>
        <c:axPos val="l"/>
        <c:numFmt formatCode="General" sourceLinked="1"/>
        <c:majorTickMark val="none"/>
        <c:tickLblPos val="none"/>
        <c:crossAx val="91260800"/>
        <c:crosses val="autoZero"/>
        <c:crossBetween val="between"/>
      </c:valAx>
      <c:spPr>
        <a:noFill/>
        <a:ln>
          <a:noFill/>
        </a:ln>
        <a:effectLst/>
      </c:spPr>
    </c:plotArea>
    <c:legend>
      <c:legendPos val="t"/>
      <c:layout>
        <c:manualLayout>
          <c:xMode val="edge"/>
          <c:yMode val="edge"/>
          <c:x val="1.4274282787822255E-2"/>
          <c:y val="0.10500158719098165"/>
          <c:w val="0.37294682676860524"/>
          <c:h val="0.27220402759389595"/>
        </c:manualLayout>
      </c:layout>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chart>
  <c:spPr>
    <a:noFill/>
    <a:ln>
      <a:solidFill>
        <a:srgbClr val="C00000"/>
      </a:solidFill>
    </a:ln>
    <a:effectLst/>
  </c:spPr>
  <c:txPr>
    <a:bodyPr/>
    <a:lstStyle/>
    <a:p>
      <a:pPr>
        <a:defRPr/>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n-ZA"/>
  <c:chart>
    <c:title>
      <c:tx>
        <c:rich>
          <a:bodyPr rot="0" spcFirstLastPara="1" vertOverflow="ellipsis" vert="horz" wrap="square" anchor="ctr" anchorCtr="1"/>
          <a:lstStyle/>
          <a:p>
            <a:pPr>
              <a:defRPr sz="1600" b="1" i="0" u="none" strike="noStrike" kern="1200" cap="all" spc="120" normalizeH="0" baseline="0">
                <a:solidFill>
                  <a:schemeClr val="tx1">
                    <a:lumMod val="65000"/>
                    <a:lumOff val="35000"/>
                  </a:schemeClr>
                </a:solidFill>
                <a:latin typeface="+mn-lt"/>
                <a:ea typeface="+mn-ea"/>
                <a:cs typeface="+mn-cs"/>
              </a:defRPr>
            </a:pPr>
            <a:r>
              <a:rPr lang="en-US" sz="1200">
                <a:solidFill>
                  <a:srgbClr val="C00000"/>
                </a:solidFill>
              </a:rPr>
              <a:t>PERSONNEL COSTS BY SALARY BAND </a:t>
            </a:r>
          </a:p>
        </c:rich>
      </c:tx>
      <c:spPr>
        <a:noFill/>
        <a:ln>
          <a:noFill/>
        </a:ln>
        <a:effectLst/>
      </c:spPr>
    </c:title>
    <c:plotArea>
      <c:layout/>
      <c:barChart>
        <c:barDir val="col"/>
        <c:grouping val="clustered"/>
        <c:ser>
          <c:idx val="0"/>
          <c:order val="0"/>
          <c:tx>
            <c:strRef>
              <c:f>Sheet1!$B$1</c:f>
              <c:strCache>
                <c:ptCount val="1"/>
                <c:pt idx="0">
                  <c:v>R'000</c:v>
                </c:pt>
              </c:strCache>
            </c:strRef>
          </c:tx>
          <c:spPr>
            <a:solidFill>
              <a:schemeClr val="accent6"/>
            </a:solidFill>
            <a:ln>
              <a:noFill/>
            </a:ln>
            <a:effectLst/>
          </c:spPr>
          <c:dLbls>
            <c:spPr>
              <a:noFill/>
              <a:ln>
                <a:noFill/>
              </a:ln>
              <a:effectLst/>
            </c:spPr>
            <c:txPr>
              <a:bodyPr rot="-5400000" spcFirstLastPara="1" vertOverflow="clip" horzOverflow="clip" vert="horz" wrap="square" lIns="38100" tIns="19050" rIns="38100" bIns="19050" anchor="ctr" anchorCtr="1">
                <a:spAutoFit/>
              </a:bodyPr>
              <a:lstStyle/>
              <a:p>
                <a:pPr>
                  <a:defRPr sz="800" b="0" i="0" u="none" strike="noStrike" kern="1200" baseline="0">
                    <a:solidFill>
                      <a:schemeClr val="tx1">
                        <a:lumMod val="50000"/>
                        <a:lumOff val="50000"/>
                      </a:schemeClr>
                    </a:solidFill>
                    <a:latin typeface="+mn-lt"/>
                    <a:ea typeface="+mn-ea"/>
                    <a:cs typeface="+mn-cs"/>
                  </a:defRPr>
                </a:pPr>
                <a:endParaRPr lang="en-US"/>
              </a:p>
            </c:txPr>
            <c:dLblPos val="outEnd"/>
            <c:showVal val="1"/>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Sheet1!$A$2:$A$5</c:f>
              <c:strCache>
                <c:ptCount val="4"/>
                <c:pt idx="0">
                  <c:v>SMS (SL 13-16)</c:v>
                </c:pt>
                <c:pt idx="1">
                  <c:v>Highly level supervision (SL 9-12)</c:v>
                </c:pt>
                <c:pt idx="2">
                  <c:v>Highly skilled production (SL6-8)</c:v>
                </c:pt>
                <c:pt idx="3">
                  <c:v>Skilled (SL 3-5)</c:v>
                </c:pt>
              </c:strCache>
            </c:strRef>
          </c:cat>
          <c:val>
            <c:numRef>
              <c:f>Sheet1!$B$2:$B$5</c:f>
              <c:numCache>
                <c:formatCode>General</c:formatCode>
                <c:ptCount val="4"/>
                <c:pt idx="0">
                  <c:v>46051</c:v>
                </c:pt>
                <c:pt idx="1">
                  <c:v>41929</c:v>
                </c:pt>
                <c:pt idx="2">
                  <c:v>21699</c:v>
                </c:pt>
                <c:pt idx="3">
                  <c:v>4.5</c:v>
                </c:pt>
              </c:numCache>
            </c:numRef>
          </c:val>
        </c:ser>
        <c:ser>
          <c:idx val="1"/>
          <c:order val="1"/>
          <c:tx>
            <c:strRef>
              <c:f>Sheet1!$C$1</c:f>
              <c:strCache>
                <c:ptCount val="1"/>
                <c:pt idx="0">
                  <c:v>Series 2</c:v>
                </c:pt>
              </c:strCache>
            </c:strRef>
          </c:tx>
          <c:spPr>
            <a:solidFill>
              <a:schemeClr val="accent5"/>
            </a:solidFill>
            <a:ln>
              <a:noFill/>
            </a:ln>
            <a:effectLst/>
          </c:spPr>
          <c:dLbls>
            <c:spPr>
              <a:noFill/>
              <a:ln>
                <a:noFill/>
              </a:ln>
              <a:effectLst/>
            </c:spPr>
            <c:txPr>
              <a:bodyPr rot="-5400000" spcFirstLastPara="1" vertOverflow="clip" horzOverflow="clip" vert="horz" wrap="square" lIns="38100" tIns="19050" rIns="38100" bIns="19050" anchor="ctr" anchorCtr="1">
                <a:spAutoFit/>
              </a:bodyPr>
              <a:lstStyle/>
              <a:p>
                <a:pPr>
                  <a:defRPr sz="800" b="0" i="0" u="none" strike="noStrike" kern="1200" baseline="0">
                    <a:solidFill>
                      <a:schemeClr val="tx1">
                        <a:lumMod val="50000"/>
                        <a:lumOff val="50000"/>
                      </a:schemeClr>
                    </a:solidFill>
                    <a:latin typeface="+mn-lt"/>
                    <a:ea typeface="+mn-ea"/>
                    <a:cs typeface="+mn-cs"/>
                  </a:defRPr>
                </a:pPr>
                <a:endParaRPr lang="en-US"/>
              </a:p>
            </c:txPr>
            <c:dLblPos val="outEnd"/>
            <c:showVal val="1"/>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Sheet1!$A$2:$A$5</c:f>
              <c:strCache>
                <c:ptCount val="4"/>
                <c:pt idx="0">
                  <c:v>SMS (SL 13-16)</c:v>
                </c:pt>
                <c:pt idx="1">
                  <c:v>Highly level supervision (SL 9-12)</c:v>
                </c:pt>
                <c:pt idx="2">
                  <c:v>Highly skilled production (SL6-8)</c:v>
                </c:pt>
                <c:pt idx="3">
                  <c:v>Skilled (SL 3-5)</c:v>
                </c:pt>
              </c:strCache>
            </c:strRef>
          </c:cat>
          <c:val>
            <c:numRef>
              <c:f>Sheet1!$C$2:$C$5</c:f>
            </c:numRef>
          </c:val>
        </c:ser>
        <c:ser>
          <c:idx val="2"/>
          <c:order val="2"/>
          <c:tx>
            <c:strRef>
              <c:f>Sheet1!$D$1</c:f>
              <c:strCache>
                <c:ptCount val="1"/>
                <c:pt idx="0">
                  <c:v>Series 3</c:v>
                </c:pt>
              </c:strCache>
            </c:strRef>
          </c:tx>
          <c:spPr>
            <a:solidFill>
              <a:schemeClr val="accent4"/>
            </a:solidFill>
            <a:ln>
              <a:noFill/>
            </a:ln>
            <a:effectLst/>
          </c:spPr>
          <c:dLbls>
            <c:spPr>
              <a:noFill/>
              <a:ln>
                <a:noFill/>
              </a:ln>
              <a:effectLst/>
            </c:spPr>
            <c:txPr>
              <a:bodyPr rot="-5400000" spcFirstLastPara="1" vertOverflow="clip" horzOverflow="clip" vert="horz" wrap="square" lIns="38100" tIns="19050" rIns="38100" bIns="19050" anchor="ctr" anchorCtr="1">
                <a:spAutoFit/>
              </a:bodyPr>
              <a:lstStyle/>
              <a:p>
                <a:pPr>
                  <a:defRPr sz="800" b="0" i="0" u="none" strike="noStrike" kern="1200" baseline="0">
                    <a:solidFill>
                      <a:schemeClr val="tx1">
                        <a:lumMod val="50000"/>
                        <a:lumOff val="50000"/>
                      </a:schemeClr>
                    </a:solidFill>
                    <a:latin typeface="+mn-lt"/>
                    <a:ea typeface="+mn-ea"/>
                    <a:cs typeface="+mn-cs"/>
                  </a:defRPr>
                </a:pPr>
                <a:endParaRPr lang="en-US"/>
              </a:p>
            </c:txPr>
            <c:dLblPos val="outEnd"/>
            <c:showVal val="1"/>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Sheet1!$A$2:$A$5</c:f>
              <c:strCache>
                <c:ptCount val="4"/>
                <c:pt idx="0">
                  <c:v>SMS (SL 13-16)</c:v>
                </c:pt>
                <c:pt idx="1">
                  <c:v>Highly level supervision (SL 9-12)</c:v>
                </c:pt>
                <c:pt idx="2">
                  <c:v>Highly skilled production (SL6-8)</c:v>
                </c:pt>
                <c:pt idx="3">
                  <c:v>Skilled (SL 3-5)</c:v>
                </c:pt>
              </c:strCache>
            </c:strRef>
          </c:cat>
          <c:val>
            <c:numRef>
              <c:f>Sheet1!$D$2:$D$5</c:f>
            </c:numRef>
          </c:val>
        </c:ser>
        <c:dLbls>
          <c:showVal val="1"/>
        </c:dLbls>
        <c:gapWidth val="444"/>
        <c:overlap val="-90"/>
        <c:axId val="91200128"/>
        <c:axId val="91218304"/>
      </c:barChart>
      <c:catAx>
        <c:axId val="91200128"/>
        <c:scaling>
          <c:orientation val="minMax"/>
        </c:scaling>
        <c:axPos val="b"/>
        <c:majorGridlines>
          <c:spPr>
            <a:ln w="9525" cap="flat" cmpd="sng" algn="ctr">
              <a:solidFill>
                <a:schemeClr val="tx1">
                  <a:lumMod val="15000"/>
                  <a:lumOff val="85000"/>
                </a:schemeClr>
              </a:solidFill>
              <a:round/>
            </a:ln>
            <a:effectLst/>
          </c:spPr>
        </c:majorGridlines>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cap="all" spc="120" normalizeH="0" baseline="0">
                <a:solidFill>
                  <a:schemeClr val="tx1">
                    <a:lumMod val="65000"/>
                    <a:lumOff val="35000"/>
                  </a:schemeClr>
                </a:solidFill>
                <a:latin typeface="+mn-lt"/>
                <a:ea typeface="+mn-ea"/>
                <a:cs typeface="+mn-cs"/>
              </a:defRPr>
            </a:pPr>
            <a:endParaRPr lang="en-US"/>
          </a:p>
        </c:txPr>
        <c:crossAx val="91218304"/>
        <c:crosses val="autoZero"/>
        <c:auto val="1"/>
        <c:lblAlgn val="ctr"/>
        <c:lblOffset val="100"/>
      </c:catAx>
      <c:valAx>
        <c:axId val="91218304"/>
        <c:scaling>
          <c:orientation val="minMax"/>
        </c:scaling>
        <c:delete val="1"/>
        <c:axPos val="l"/>
        <c:numFmt formatCode="General" sourceLinked="1"/>
        <c:majorTickMark val="none"/>
        <c:tickLblPos val="none"/>
        <c:crossAx val="91200128"/>
        <c:crosses val="autoZero"/>
        <c:crossBetween val="between"/>
      </c:valAx>
      <c:spPr>
        <a:noFill/>
        <a:ln>
          <a:noFill/>
        </a:ln>
        <a:effectLst/>
      </c:spPr>
    </c:plotArea>
    <c:legend>
      <c:legendPos val="t"/>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chart>
  <c:spPr>
    <a:noFill/>
    <a:ln>
      <a:solidFill>
        <a:srgbClr val="006600"/>
      </a:solidFill>
    </a:ln>
    <a:effectLst/>
  </c:spPr>
  <c:txPr>
    <a:bodyPr/>
    <a:lstStyle/>
    <a:p>
      <a:pPr>
        <a:defRPr/>
      </a:pPr>
      <a:endParaRPr lang="en-US"/>
    </a:p>
  </c:txPr>
  <c:externalData r:id="rId1"/>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44">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3.xml><?xml version="1.0" encoding="utf-8"?>
<cs:chartStyle xmlns:cs="http://schemas.microsoft.com/office/drawing/2012/chartStyle" xmlns:a="http://schemas.openxmlformats.org/drawingml/2006/main" id="344">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4.xml><?xml version="1.0" encoding="utf-8"?>
<cs:chartStyle xmlns:cs="http://schemas.microsoft.com/office/drawing/2012/chartStyle" xmlns:a="http://schemas.openxmlformats.org/drawingml/2006/main" id="202">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800" b="0" i="0" u="none" strike="noStrike" kern="1200" baseline="0"/>
    <cs:bodyPr rot="-5400000" spcFirstLastPara="1" vertOverflow="clip" horzOverflow="clip" vert="horz" wrap="square" lIns="38100" tIns="19050" rIns="38100" bIns="19050" anchor="ctr" anchorCtr="1">
      <a:spAutoFit/>
    </cs:bodyPr>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202">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800" b="0" i="0" u="none" strike="noStrike" kern="1200" baseline="0"/>
    <cs:bodyPr rot="-5400000" spcFirstLastPara="1" vertOverflow="clip" horzOverflow="clip" vert="horz" wrap="square" lIns="38100" tIns="19050" rIns="38100" bIns="19050" anchor="ctr" anchorCtr="1">
      <a:spAutoFit/>
    </cs:bodyPr>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604" cy="46534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970159" y="0"/>
            <a:ext cx="3038604" cy="465341"/>
          </a:xfrm>
          <a:prstGeom prst="rect">
            <a:avLst/>
          </a:prstGeom>
        </p:spPr>
        <p:txBody>
          <a:bodyPr vert="horz" lIns="91440" tIns="45720" rIns="91440" bIns="45720" rtlCol="0"/>
          <a:lstStyle>
            <a:lvl1pPr algn="r">
              <a:defRPr sz="1200"/>
            </a:lvl1pPr>
          </a:lstStyle>
          <a:p>
            <a:fld id="{1C1F4D07-2139-4FD7-B8AF-A6D831AD5478}" type="datetimeFigureOut">
              <a:rPr lang="en-GB" smtClean="0"/>
              <a:pPr/>
              <a:t>13/10/2016</a:t>
            </a:fld>
            <a:endParaRPr lang="en-GB"/>
          </a:p>
        </p:txBody>
      </p:sp>
      <p:sp>
        <p:nvSpPr>
          <p:cNvPr id="4" name="Footer Placeholder 3"/>
          <p:cNvSpPr>
            <a:spLocks noGrp="1"/>
          </p:cNvSpPr>
          <p:nvPr>
            <p:ph type="ftr" sz="quarter" idx="2"/>
          </p:nvPr>
        </p:nvSpPr>
        <p:spPr>
          <a:xfrm>
            <a:off x="0" y="8831059"/>
            <a:ext cx="3038604" cy="465341"/>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970159" y="8831059"/>
            <a:ext cx="3038604" cy="465341"/>
          </a:xfrm>
          <a:prstGeom prst="rect">
            <a:avLst/>
          </a:prstGeom>
        </p:spPr>
        <p:txBody>
          <a:bodyPr vert="horz" lIns="91440" tIns="45720" rIns="91440" bIns="45720" rtlCol="0" anchor="b"/>
          <a:lstStyle>
            <a:lvl1pPr algn="r">
              <a:defRPr sz="1200"/>
            </a:lvl1pPr>
          </a:lstStyle>
          <a:p>
            <a:fld id="{04EACA5B-D8D3-4D7B-BCB3-C7F1FBAA0F0D}" type="slidenum">
              <a:rPr lang="en-GB" smtClean="0"/>
              <a:pPr/>
              <a:t>‹#›</a:t>
            </a:fld>
            <a:endParaRPr lang="en-GB"/>
          </a:p>
        </p:txBody>
      </p:sp>
    </p:spTree>
    <p:extLst>
      <p:ext uri="{BB962C8B-B14F-4D97-AF65-F5344CB8AC3E}">
        <p14:creationId xmlns:p14="http://schemas.microsoft.com/office/powerpoint/2010/main" xmlns="" val="40241675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970938" y="0"/>
            <a:ext cx="3037840" cy="464820"/>
          </a:xfrm>
          <a:prstGeom prst="rect">
            <a:avLst/>
          </a:prstGeom>
        </p:spPr>
        <p:txBody>
          <a:bodyPr vert="horz" lIns="91440" tIns="45720" rIns="91440" bIns="45720" rtlCol="0"/>
          <a:lstStyle>
            <a:lvl1pPr algn="r">
              <a:defRPr sz="1200"/>
            </a:lvl1pPr>
          </a:lstStyle>
          <a:p>
            <a:fld id="{A35D978A-D81D-40E3-ADB7-82795D22C5D5}" type="datetimeFigureOut">
              <a:rPr lang="en-ZA" smtClean="0"/>
              <a:pPr/>
              <a:t>2016/10/13</a:t>
            </a:fld>
            <a:endParaRPr lang="en-ZA"/>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701041" y="4415790"/>
            <a:ext cx="560832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829966"/>
            <a:ext cx="3037840" cy="464820"/>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970938" y="8829966"/>
            <a:ext cx="3037840" cy="464820"/>
          </a:xfrm>
          <a:prstGeom prst="rect">
            <a:avLst/>
          </a:prstGeom>
        </p:spPr>
        <p:txBody>
          <a:bodyPr vert="horz" lIns="91440" tIns="45720" rIns="91440" bIns="45720" rtlCol="0" anchor="b"/>
          <a:lstStyle>
            <a:lvl1pPr algn="r">
              <a:defRPr sz="1200"/>
            </a:lvl1pPr>
          </a:lstStyle>
          <a:p>
            <a:fld id="{C1605DA4-7C1C-4544-9339-03148019208C}" type="slidenum">
              <a:rPr lang="en-ZA" smtClean="0"/>
              <a:pPr/>
              <a:t>‹#›</a:t>
            </a:fld>
            <a:endParaRPr lang="en-ZA"/>
          </a:p>
        </p:txBody>
      </p:sp>
    </p:spTree>
    <p:extLst>
      <p:ext uri="{BB962C8B-B14F-4D97-AF65-F5344CB8AC3E}">
        <p14:creationId xmlns:p14="http://schemas.microsoft.com/office/powerpoint/2010/main" xmlns="" val="34605015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smtClean="0"/>
              <a:t>Budgeted a deficit</a:t>
            </a:r>
            <a:r>
              <a:rPr lang="en-ZA" baseline="0" dirty="0" smtClean="0"/>
              <a:t> to </a:t>
            </a:r>
            <a:r>
              <a:rPr lang="en-ZA" baseline="0" smtClean="0"/>
              <a:t>be financed by </a:t>
            </a:r>
            <a:r>
              <a:rPr lang="en-ZA" baseline="0" dirty="0" smtClean="0"/>
              <a:t>the reserves </a:t>
            </a:r>
            <a:endParaRPr lang="en-ZA" dirty="0"/>
          </a:p>
        </p:txBody>
      </p:sp>
      <p:sp>
        <p:nvSpPr>
          <p:cNvPr id="4" name="Slide Number Placeholder 3"/>
          <p:cNvSpPr>
            <a:spLocks noGrp="1"/>
          </p:cNvSpPr>
          <p:nvPr>
            <p:ph type="sldNum" sz="quarter" idx="10"/>
          </p:nvPr>
        </p:nvSpPr>
        <p:spPr/>
        <p:txBody>
          <a:bodyPr/>
          <a:lstStyle/>
          <a:p>
            <a:fld id="{C1605DA4-7C1C-4544-9339-03148019208C}" type="slidenum">
              <a:rPr lang="en-ZA" smtClean="0"/>
              <a:pPr/>
              <a:t>25</a:t>
            </a:fld>
            <a:endParaRPr lang="en-ZA"/>
          </a:p>
        </p:txBody>
      </p:sp>
    </p:spTree>
    <p:extLst>
      <p:ext uri="{BB962C8B-B14F-4D97-AF65-F5344CB8AC3E}">
        <p14:creationId xmlns:p14="http://schemas.microsoft.com/office/powerpoint/2010/main" xmlns="" val="21983997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C1605DA4-7C1C-4544-9339-03148019208C}" type="slidenum">
              <a:rPr lang="en-ZA" smtClean="0"/>
              <a:pPr/>
              <a:t>26</a:t>
            </a:fld>
            <a:endParaRPr lang="en-ZA"/>
          </a:p>
        </p:txBody>
      </p:sp>
    </p:spTree>
    <p:extLst>
      <p:ext uri="{BB962C8B-B14F-4D97-AF65-F5344CB8AC3E}">
        <p14:creationId xmlns:p14="http://schemas.microsoft.com/office/powerpoint/2010/main" xmlns="" val="36388213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a:p>
        </p:txBody>
      </p:sp>
      <p:sp>
        <p:nvSpPr>
          <p:cNvPr id="6" name="Slide Number Placeholder 5"/>
          <p:cNvSpPr>
            <a:spLocks noGrp="1"/>
          </p:cNvSpPr>
          <p:nvPr>
            <p:ph type="sldNum" sz="quarter" idx="12"/>
          </p:nvPr>
        </p:nvSpPr>
        <p:spPr/>
        <p:txBody>
          <a:bodyPr/>
          <a:lstStyle/>
          <a:p>
            <a:fld id="{1CE6738C-8955-4CF1-A256-1C49941BBB03}" type="slidenum">
              <a:rPr lang="en-ZA" smtClean="0"/>
              <a:pPr/>
              <a:t>‹#›</a:t>
            </a:fld>
            <a:endParaRPr lang="en-ZA"/>
          </a:p>
        </p:txBody>
      </p:sp>
    </p:spTree>
    <p:extLst>
      <p:ext uri="{BB962C8B-B14F-4D97-AF65-F5344CB8AC3E}">
        <p14:creationId xmlns:p14="http://schemas.microsoft.com/office/powerpoint/2010/main" xmlns="" val="36807390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Slide Number Placeholder 5"/>
          <p:cNvSpPr>
            <a:spLocks noGrp="1"/>
          </p:cNvSpPr>
          <p:nvPr>
            <p:ph type="sldNum" sz="quarter" idx="12"/>
          </p:nvPr>
        </p:nvSpPr>
        <p:spPr/>
        <p:txBody>
          <a:bodyPr/>
          <a:lstStyle/>
          <a:p>
            <a:fld id="{1CE6738C-8955-4CF1-A256-1C49941BBB03}" type="slidenum">
              <a:rPr lang="en-ZA" smtClean="0"/>
              <a:pPr/>
              <a:t>‹#›</a:t>
            </a:fld>
            <a:endParaRPr lang="en-ZA"/>
          </a:p>
        </p:txBody>
      </p:sp>
    </p:spTree>
    <p:extLst>
      <p:ext uri="{BB962C8B-B14F-4D97-AF65-F5344CB8AC3E}">
        <p14:creationId xmlns:p14="http://schemas.microsoft.com/office/powerpoint/2010/main" xmlns="" val="30379692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fld id="{1CE6738C-8955-4CF1-A256-1C49941BBB03}" type="slidenum">
              <a:rPr lang="en-ZA" smtClean="0"/>
              <a:pPr/>
              <a:t>‹#›</a:t>
            </a:fld>
            <a:endParaRPr lang="en-ZA"/>
          </a:p>
        </p:txBody>
      </p:sp>
    </p:spTree>
    <p:extLst>
      <p:ext uri="{BB962C8B-B14F-4D97-AF65-F5344CB8AC3E}">
        <p14:creationId xmlns:p14="http://schemas.microsoft.com/office/powerpoint/2010/main" xmlns="" val="10474141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Slide Number Placeholder 6"/>
          <p:cNvSpPr>
            <a:spLocks noGrp="1"/>
          </p:cNvSpPr>
          <p:nvPr>
            <p:ph type="sldNum" sz="quarter" idx="12"/>
          </p:nvPr>
        </p:nvSpPr>
        <p:spPr/>
        <p:txBody>
          <a:bodyPr/>
          <a:lstStyle/>
          <a:p>
            <a:fld id="{1CE6738C-8955-4CF1-A256-1C49941BBB03}" type="slidenum">
              <a:rPr lang="en-ZA" smtClean="0"/>
              <a:pPr/>
              <a:t>‹#›</a:t>
            </a:fld>
            <a:endParaRPr lang="en-ZA"/>
          </a:p>
        </p:txBody>
      </p:sp>
    </p:spTree>
    <p:extLst>
      <p:ext uri="{BB962C8B-B14F-4D97-AF65-F5344CB8AC3E}">
        <p14:creationId xmlns:p14="http://schemas.microsoft.com/office/powerpoint/2010/main" xmlns="" val="41025337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5" name="Slide Number Placeholder 4"/>
          <p:cNvSpPr>
            <a:spLocks noGrp="1"/>
          </p:cNvSpPr>
          <p:nvPr>
            <p:ph type="sldNum" sz="quarter" idx="12"/>
          </p:nvPr>
        </p:nvSpPr>
        <p:spPr/>
        <p:txBody>
          <a:bodyPr/>
          <a:lstStyle/>
          <a:p>
            <a:fld id="{1CE6738C-8955-4CF1-A256-1C49941BBB03}" type="slidenum">
              <a:rPr lang="en-ZA" smtClean="0"/>
              <a:pPr/>
              <a:t>‹#›</a:t>
            </a:fld>
            <a:endParaRPr lang="en-ZA"/>
          </a:p>
        </p:txBody>
      </p:sp>
    </p:spTree>
    <p:extLst>
      <p:ext uri="{BB962C8B-B14F-4D97-AF65-F5344CB8AC3E}">
        <p14:creationId xmlns:p14="http://schemas.microsoft.com/office/powerpoint/2010/main" xmlns="" val="21750817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82450287-9780-4CD3-8B0A-62AA3981FB6B}" type="datetimeFigureOut">
              <a:rPr lang="en-ZA" smtClean="0"/>
              <a:pPr/>
              <a:t>2016/10/13</a:t>
            </a:fld>
            <a:endParaRPr lang="en-ZA"/>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en-ZA"/>
          </a:p>
        </p:txBody>
      </p:sp>
      <p:sp>
        <p:nvSpPr>
          <p:cNvPr id="4" name="Slide Number Placeholder 3"/>
          <p:cNvSpPr>
            <a:spLocks noGrp="1"/>
          </p:cNvSpPr>
          <p:nvPr>
            <p:ph type="sldNum" sz="quarter" idx="12"/>
          </p:nvPr>
        </p:nvSpPr>
        <p:spPr/>
        <p:txBody>
          <a:bodyPr/>
          <a:lstStyle/>
          <a:p>
            <a:fld id="{F173C290-DD8E-4211-A32B-6B26B4ECEE4B}" type="slidenum">
              <a:rPr lang="en-ZA" smtClean="0"/>
              <a:pPr/>
              <a:t>‹#›</a:t>
            </a:fld>
            <a:endParaRPr lang="en-ZA"/>
          </a:p>
        </p:txBody>
      </p:sp>
    </p:spTree>
    <p:extLst>
      <p:ext uri="{BB962C8B-B14F-4D97-AF65-F5344CB8AC3E}">
        <p14:creationId xmlns:p14="http://schemas.microsoft.com/office/powerpoint/2010/main" xmlns="" val="861812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708465"/>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457200" y="1242996"/>
            <a:ext cx="8229600" cy="4538581"/>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6" name="Slide Number Placeholder 5"/>
          <p:cNvSpPr>
            <a:spLocks noGrp="1"/>
          </p:cNvSpPr>
          <p:nvPr>
            <p:ph type="sldNum" sz="quarter" idx="4"/>
          </p:nvPr>
        </p:nvSpPr>
        <p:spPr>
          <a:xfrm>
            <a:off x="3273759" y="6234886"/>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E6738C-8955-4CF1-A256-1C49941BBB03}" type="slidenum">
              <a:rPr lang="en-ZA" smtClean="0"/>
              <a:pPr/>
              <a:t>‹#›</a:t>
            </a:fld>
            <a:endParaRPr lang="en-ZA"/>
          </a:p>
        </p:txBody>
      </p:sp>
      <p:pic>
        <p:nvPicPr>
          <p:cNvPr id="8" name="Picture 7"/>
          <p:cNvPicPr>
            <a:picLocks/>
          </p:cNvPicPr>
          <p:nvPr userDrawn="1"/>
        </p:nvPicPr>
        <p:blipFill>
          <a:blip r:embed="rId8" cstate="print"/>
          <a:stretch>
            <a:fillRect/>
          </a:stretch>
        </p:blipFill>
        <p:spPr>
          <a:xfrm flipV="1">
            <a:off x="2571" y="5841272"/>
            <a:ext cx="9144000" cy="36000"/>
          </a:xfrm>
          <a:prstGeom prst="rect">
            <a:avLst/>
          </a:prstGeom>
        </p:spPr>
      </p:pic>
      <p:pic>
        <p:nvPicPr>
          <p:cNvPr id="10" name="Picture 9"/>
          <p:cNvPicPr>
            <a:picLocks noChangeAspect="1"/>
          </p:cNvPicPr>
          <p:nvPr userDrawn="1"/>
        </p:nvPicPr>
        <p:blipFill>
          <a:blip r:embed="rId9" cstate="print">
            <a:extLst>
              <a:ext uri="{28A0092B-C50C-407E-A947-70E740481C1C}">
                <a14:useLocalDpi xmlns:a14="http://schemas.microsoft.com/office/drawing/2010/main" xmlns="" val="0"/>
              </a:ext>
            </a:extLst>
          </a:blip>
          <a:stretch>
            <a:fillRect/>
          </a:stretch>
        </p:blipFill>
        <p:spPr>
          <a:xfrm>
            <a:off x="107504" y="6031468"/>
            <a:ext cx="2300066" cy="710210"/>
          </a:xfrm>
          <a:prstGeom prst="rect">
            <a:avLst/>
          </a:prstGeom>
        </p:spPr>
      </p:pic>
      <p:sp>
        <p:nvSpPr>
          <p:cNvPr id="11" name="TextBox 10"/>
          <p:cNvSpPr txBox="1"/>
          <p:nvPr userDrawn="1"/>
        </p:nvSpPr>
        <p:spPr>
          <a:xfrm>
            <a:off x="6814592" y="6234886"/>
            <a:ext cx="1872208" cy="369332"/>
          </a:xfrm>
          <a:prstGeom prst="rect">
            <a:avLst/>
          </a:prstGeom>
          <a:noFill/>
        </p:spPr>
        <p:txBody>
          <a:bodyPr wrap="square" rtlCol="0">
            <a:spAutoFit/>
          </a:bodyPr>
          <a:lstStyle/>
          <a:p>
            <a:r>
              <a:rPr lang="en-US" sz="1800" b="0" i="0" u="none" strike="noStrike" kern="1200" baseline="0" dirty="0" smtClean="0">
                <a:solidFill>
                  <a:srgbClr val="B61918"/>
                </a:solidFill>
                <a:latin typeface="Gill Sans Light" charset="0"/>
                <a:ea typeface="Gill Sans Light" charset="0"/>
                <a:cs typeface="Gill Sans Light" charset="0"/>
              </a:rPr>
              <a:t>Learn</a:t>
            </a:r>
            <a:r>
              <a:rPr lang="en-US" sz="1800" b="0" i="0" u="none" strike="noStrike" kern="1200" baseline="0" dirty="0" smtClean="0">
                <a:solidFill>
                  <a:schemeClr val="tx1"/>
                </a:solidFill>
                <a:latin typeface="Gill Sans Light" charset="0"/>
                <a:ea typeface="Gill Sans Light" charset="0"/>
                <a:cs typeface="Gill Sans Light" charset="0"/>
              </a:rPr>
              <a:t> </a:t>
            </a:r>
            <a:r>
              <a:rPr lang="en-US" sz="1800" b="0" i="0" u="none" strike="noStrike" kern="1200" baseline="0" dirty="0" smtClean="0">
                <a:solidFill>
                  <a:srgbClr val="006600"/>
                </a:solidFill>
                <a:latin typeface="Gill Sans Light" charset="0"/>
                <a:ea typeface="Gill Sans Light" charset="0"/>
                <a:cs typeface="Gill Sans Light" charset="0"/>
              </a:rPr>
              <a:t>Grow</a:t>
            </a:r>
            <a:r>
              <a:rPr lang="en-US" sz="1800" b="0" i="0" u="none" strike="noStrike" kern="1200" baseline="0" dirty="0" smtClean="0">
                <a:solidFill>
                  <a:schemeClr val="tx1"/>
                </a:solidFill>
                <a:latin typeface="Gill Sans Light" charset="0"/>
                <a:ea typeface="Gill Sans Light" charset="0"/>
                <a:cs typeface="Gill Sans Light" charset="0"/>
              </a:rPr>
              <a:t> </a:t>
            </a:r>
            <a:r>
              <a:rPr lang="en-US" sz="1800" b="0" i="0" u="none" strike="noStrike" kern="1200" baseline="0" dirty="0" smtClean="0">
                <a:solidFill>
                  <a:srgbClr val="AAAAAA"/>
                </a:solidFill>
                <a:latin typeface="Gill Sans Light" charset="0"/>
                <a:ea typeface="Gill Sans Light" charset="0"/>
                <a:cs typeface="Gill Sans Light" charset="0"/>
              </a:rPr>
              <a:t>Serve</a:t>
            </a:r>
            <a:endParaRPr lang="en-US" b="0" i="0" dirty="0">
              <a:solidFill>
                <a:srgbClr val="AAAAAA"/>
              </a:solidFill>
              <a:latin typeface="Gill Sans Light" charset="0"/>
              <a:ea typeface="Gill Sans Light" charset="0"/>
              <a:cs typeface="Gill Sans Light" charset="0"/>
            </a:endParaRPr>
          </a:p>
        </p:txBody>
      </p:sp>
      <p:pic>
        <p:nvPicPr>
          <p:cNvPr id="12" name="Picture 11"/>
          <p:cNvPicPr>
            <a:picLocks/>
          </p:cNvPicPr>
          <p:nvPr userDrawn="1"/>
        </p:nvPicPr>
        <p:blipFill>
          <a:blip r:embed="rId8" cstate="print"/>
          <a:stretch>
            <a:fillRect/>
          </a:stretch>
        </p:blipFill>
        <p:spPr>
          <a:xfrm flipV="1">
            <a:off x="2571" y="1081123"/>
            <a:ext cx="9144000" cy="36000"/>
          </a:xfrm>
          <a:prstGeom prst="rect">
            <a:avLst/>
          </a:prstGeom>
        </p:spPr>
      </p:pic>
    </p:spTree>
    <p:extLst>
      <p:ext uri="{BB962C8B-B14F-4D97-AF65-F5344CB8AC3E}">
        <p14:creationId xmlns:p14="http://schemas.microsoft.com/office/powerpoint/2010/main" xmlns="" val="41416883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1412776"/>
            <a:ext cx="8568952" cy="2376264"/>
          </a:xfrm>
        </p:spPr>
        <p:txBody>
          <a:bodyPr>
            <a:normAutofit/>
          </a:bodyPr>
          <a:lstStyle/>
          <a:p>
            <a:r>
              <a:rPr lang="en-ZA" sz="3200" dirty="0">
                <a:solidFill>
                  <a:srgbClr val="C00000"/>
                </a:solidFill>
                <a:latin typeface="Tahoma" panose="020B0604030504040204" pitchFamily="34" charset="0"/>
                <a:ea typeface="Tahoma" panose="020B0604030504040204" pitchFamily="34" charset="0"/>
                <a:cs typeface="Tahoma" panose="020B0604030504040204" pitchFamily="34" charset="0"/>
              </a:rPr>
              <a:t>2015/16 Annual Report </a:t>
            </a:r>
            <a:r>
              <a:rPr lang="en-ZA" sz="3200" dirty="0" smtClean="0">
                <a:solidFill>
                  <a:srgbClr val="C00000"/>
                </a:solidFill>
                <a:latin typeface="Tahoma" panose="020B0604030504040204" pitchFamily="34" charset="0"/>
                <a:ea typeface="Tahoma" panose="020B0604030504040204" pitchFamily="34" charset="0"/>
                <a:cs typeface="Tahoma" panose="020B0604030504040204" pitchFamily="34" charset="0"/>
              </a:rPr>
              <a:t>of the </a:t>
            </a:r>
            <a:br>
              <a:rPr lang="en-ZA" sz="3200" dirty="0" smtClean="0">
                <a:solidFill>
                  <a:srgbClr val="C00000"/>
                </a:solidFill>
                <a:latin typeface="Tahoma" panose="020B0604030504040204" pitchFamily="34" charset="0"/>
                <a:ea typeface="Tahoma" panose="020B0604030504040204" pitchFamily="34" charset="0"/>
                <a:cs typeface="Tahoma" panose="020B0604030504040204" pitchFamily="34" charset="0"/>
              </a:rPr>
            </a:br>
            <a:r>
              <a:rPr lang="en-ZA" sz="3200" dirty="0" smtClean="0">
                <a:solidFill>
                  <a:srgbClr val="C00000"/>
                </a:solidFill>
                <a:latin typeface="Tahoma" panose="020B0604030504040204" pitchFamily="34" charset="0"/>
                <a:ea typeface="Tahoma" panose="020B0604030504040204" pitchFamily="34" charset="0"/>
                <a:cs typeface="Tahoma" panose="020B0604030504040204" pitchFamily="34" charset="0"/>
              </a:rPr>
              <a:t>National School of Government:</a:t>
            </a:r>
            <a:r>
              <a:rPr lang="en-ZA" sz="2800" dirty="0" smtClean="0">
                <a:solidFill>
                  <a:srgbClr val="C00000"/>
                </a:solidFill>
                <a:latin typeface="Tahoma" panose="020B0604030504040204" pitchFamily="34" charset="0"/>
                <a:ea typeface="Tahoma" panose="020B0604030504040204" pitchFamily="34" charset="0"/>
                <a:cs typeface="Tahoma" panose="020B0604030504040204" pitchFamily="34" charset="0"/>
              </a:rPr>
              <a:t> </a:t>
            </a:r>
            <a:br>
              <a:rPr lang="en-ZA" sz="2800" dirty="0" smtClean="0">
                <a:solidFill>
                  <a:srgbClr val="C00000"/>
                </a:solidFill>
                <a:latin typeface="Tahoma" panose="020B0604030504040204" pitchFamily="34" charset="0"/>
                <a:ea typeface="Tahoma" panose="020B0604030504040204" pitchFamily="34" charset="0"/>
                <a:cs typeface="Tahoma" panose="020B0604030504040204" pitchFamily="34" charset="0"/>
              </a:rPr>
            </a:br>
            <a:r>
              <a:rPr lang="en-ZA" sz="2800" dirty="0" smtClean="0">
                <a:solidFill>
                  <a:srgbClr val="C00000"/>
                </a:solidFill>
                <a:latin typeface="Tahoma" panose="020B0604030504040204" pitchFamily="34" charset="0"/>
                <a:ea typeface="Tahoma" panose="020B0604030504040204" pitchFamily="34" charset="0"/>
                <a:cs typeface="Tahoma" panose="020B0604030504040204" pitchFamily="34" charset="0"/>
              </a:rPr>
              <a:t> </a:t>
            </a:r>
            <a:br>
              <a:rPr lang="en-ZA" sz="2800" dirty="0" smtClean="0">
                <a:solidFill>
                  <a:srgbClr val="C00000"/>
                </a:solidFill>
                <a:latin typeface="Tahoma" panose="020B0604030504040204" pitchFamily="34" charset="0"/>
                <a:ea typeface="Tahoma" panose="020B0604030504040204" pitchFamily="34" charset="0"/>
                <a:cs typeface="Tahoma" panose="020B0604030504040204" pitchFamily="34" charset="0"/>
              </a:rPr>
            </a:br>
            <a:r>
              <a:rPr lang="en-ZA" sz="2000" dirty="0" smtClean="0">
                <a:solidFill>
                  <a:srgbClr val="C00000"/>
                </a:solidFill>
                <a:latin typeface="Tahoma" panose="020B0604030504040204" pitchFamily="34" charset="0"/>
                <a:ea typeface="Tahoma" panose="020B0604030504040204" pitchFamily="34" charset="0"/>
                <a:cs typeface="Tahoma" panose="020B0604030504040204" pitchFamily="34" charset="0"/>
              </a:rPr>
              <a:t>A presentation to the Portfolio Committee </a:t>
            </a:r>
            <a:endParaRPr lang="en-ZA" sz="2800" dirty="0">
              <a:solidFill>
                <a:srgbClr val="C00000"/>
              </a:solidFill>
              <a:latin typeface="Tahoma" panose="020B0604030504040204" pitchFamily="34" charset="0"/>
              <a:ea typeface="Tahoma" panose="020B0604030504040204" pitchFamily="34" charset="0"/>
              <a:cs typeface="Tahoma" panose="020B0604030504040204" pitchFamily="34" charset="0"/>
            </a:endParaRPr>
          </a:p>
        </p:txBody>
      </p:sp>
      <p:sp>
        <p:nvSpPr>
          <p:cNvPr id="5" name="Title 1"/>
          <p:cNvSpPr txBox="1">
            <a:spLocks/>
          </p:cNvSpPr>
          <p:nvPr/>
        </p:nvSpPr>
        <p:spPr>
          <a:xfrm>
            <a:off x="4067944" y="5805263"/>
            <a:ext cx="5076056"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ZA" sz="2000" b="1" dirty="0" smtClean="0">
                <a:latin typeface="Calibri" pitchFamily="34" charset="0"/>
                <a:cs typeface="Arial" pitchFamily="34" charset="0"/>
              </a:rPr>
              <a:t> </a:t>
            </a:r>
            <a:endParaRPr lang="en-ZA" sz="2000" b="1" dirty="0">
              <a:latin typeface="Calibri" pitchFamily="34" charset="0"/>
              <a:cs typeface="Arial" pitchFamily="34" charset="0"/>
            </a:endParaRPr>
          </a:p>
        </p:txBody>
      </p:sp>
      <p:sp>
        <p:nvSpPr>
          <p:cNvPr id="4" name="Title 1"/>
          <p:cNvSpPr txBox="1">
            <a:spLocks/>
          </p:cNvSpPr>
          <p:nvPr/>
        </p:nvSpPr>
        <p:spPr>
          <a:xfrm>
            <a:off x="3419872" y="5805263"/>
            <a:ext cx="4464496" cy="72727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endParaRPr lang="en-ZA" sz="1600" dirty="0">
              <a:solidFill>
                <a:srgbClr val="006600"/>
              </a:solidFill>
              <a:latin typeface="Tahoma" panose="020B0604030504040204" pitchFamily="34" charset="0"/>
              <a:ea typeface="Tahoma" panose="020B0604030504040204" pitchFamily="34" charset="0"/>
              <a:cs typeface="Tahoma" panose="020B0604030504040204" pitchFamily="34" charset="0"/>
            </a:endParaRPr>
          </a:p>
        </p:txBody>
      </p:sp>
      <p:sp>
        <p:nvSpPr>
          <p:cNvPr id="6" name="Subtitle 2"/>
          <p:cNvSpPr>
            <a:spLocks noGrp="1"/>
          </p:cNvSpPr>
          <p:nvPr>
            <p:ph type="subTitle" idx="1"/>
          </p:nvPr>
        </p:nvSpPr>
        <p:spPr>
          <a:xfrm>
            <a:off x="1619672" y="5062514"/>
            <a:ext cx="7415242" cy="724070"/>
          </a:xfrm>
        </p:spPr>
        <p:txBody>
          <a:bodyPr>
            <a:normAutofit fontScale="25000" lnSpcReduction="20000"/>
          </a:bodyPr>
          <a:lstStyle/>
          <a:p>
            <a:endParaRPr lang="en-US" b="1" i="1" dirty="0" smtClean="0">
              <a:solidFill>
                <a:srgbClr val="00B050"/>
              </a:solidFill>
            </a:endParaRPr>
          </a:p>
          <a:p>
            <a:pPr algn="r"/>
            <a:r>
              <a:rPr lang="en-US" sz="4800" dirty="0" smtClean="0">
                <a:solidFill>
                  <a:schemeClr val="tx1"/>
                </a:solidFill>
                <a:latin typeface="Tahoma" panose="020B0604030504040204" pitchFamily="34" charset="0"/>
                <a:ea typeface="Tahoma" panose="020B0604030504040204" pitchFamily="34" charset="0"/>
                <a:cs typeface="Tahoma" panose="020B0604030504040204" pitchFamily="34" charset="0"/>
              </a:rPr>
              <a:t>Prof. Richard M Levin</a:t>
            </a:r>
          </a:p>
          <a:p>
            <a:pPr algn="r"/>
            <a:r>
              <a:rPr lang="en-US" sz="4800" dirty="0" smtClean="0">
                <a:solidFill>
                  <a:schemeClr val="tx1"/>
                </a:solidFill>
                <a:latin typeface="Tahoma" panose="020B0604030504040204" pitchFamily="34" charset="0"/>
                <a:ea typeface="Tahoma" panose="020B0604030504040204" pitchFamily="34" charset="0"/>
                <a:cs typeface="Tahoma" panose="020B0604030504040204" pitchFamily="34" charset="0"/>
              </a:rPr>
              <a:t>Principal: National School of Government </a:t>
            </a:r>
          </a:p>
          <a:p>
            <a:pPr algn="r"/>
            <a:r>
              <a:rPr lang="en-US" sz="4800" dirty="0" smtClean="0">
                <a:solidFill>
                  <a:schemeClr val="tx1"/>
                </a:solidFill>
                <a:latin typeface="Tahoma" panose="020B0604030504040204" pitchFamily="34" charset="0"/>
                <a:ea typeface="Tahoma" panose="020B0604030504040204" pitchFamily="34" charset="0"/>
                <a:cs typeface="Tahoma" panose="020B0604030504040204" pitchFamily="34" charset="0"/>
              </a:rPr>
              <a:t>October 2016</a:t>
            </a:r>
          </a:p>
          <a:p>
            <a:endParaRPr lang="en-US" sz="4500" b="1" dirty="0">
              <a:solidFill>
                <a:srgbClr val="C00000"/>
              </a:solidFill>
              <a:latin typeface="Tahoma" panose="020B0604030504040204" pitchFamily="34" charset="0"/>
              <a:ea typeface="Tahoma" panose="020B0604030504040204" pitchFamily="34" charset="0"/>
              <a:cs typeface="Tahoma" panose="020B0604030504040204" pitchFamily="34" charset="0"/>
            </a:endParaRPr>
          </a:p>
          <a:p>
            <a:endParaRPr lang="en-US" sz="7000" b="1" i="1" dirty="0">
              <a:solidFill>
                <a:srgbClr val="00B050"/>
              </a:solidFill>
            </a:endParaRPr>
          </a:p>
        </p:txBody>
      </p:sp>
    </p:spTree>
    <p:extLst>
      <p:ext uri="{BB962C8B-B14F-4D97-AF65-F5344CB8AC3E}">
        <p14:creationId xmlns:p14="http://schemas.microsoft.com/office/powerpoint/2010/main" xmlns="" val="17806603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7544" y="0"/>
            <a:ext cx="8229600" cy="908720"/>
          </a:xfrm>
        </p:spPr>
        <p:txBody>
          <a:bodyPr>
            <a:normAutofit/>
          </a:bodyPr>
          <a:lstStyle/>
          <a:p>
            <a:r>
              <a:rPr lang="en-ZA" sz="2200" b="1" dirty="0">
                <a:solidFill>
                  <a:srgbClr val="006600"/>
                </a:solidFill>
                <a:latin typeface="Tahoma" panose="020B0604030504040204" pitchFamily="34" charset="0"/>
                <a:ea typeface="Tahoma" panose="020B0604030504040204" pitchFamily="34" charset="0"/>
                <a:cs typeface="Tahoma" panose="020B0604030504040204" pitchFamily="34" charset="0"/>
              </a:rPr>
              <a:t>Summary of Performance for Programme 2: (Public Sector Organisational and Staff Development)</a:t>
            </a:r>
            <a:endParaRPr lang="en-ZA" sz="2200" b="1"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
        <p:nvSpPr>
          <p:cNvPr id="5" name="Content Placeholder 4"/>
          <p:cNvSpPr>
            <a:spLocks noGrp="1"/>
          </p:cNvSpPr>
          <p:nvPr>
            <p:ph idx="1"/>
          </p:nvPr>
        </p:nvSpPr>
        <p:spPr>
          <a:xfrm>
            <a:off x="251520" y="757363"/>
            <a:ext cx="8738101" cy="4953653"/>
          </a:xfrm>
        </p:spPr>
        <p:txBody>
          <a:bodyPr>
            <a:noAutofit/>
          </a:bodyPr>
          <a:lstStyle/>
          <a:p>
            <a:pPr>
              <a:buClr>
                <a:srgbClr val="006600"/>
              </a:buClr>
              <a:buSzPct val="60000"/>
              <a:buFont typeface="Wingdings" pitchFamily="2" charset="2"/>
              <a:buChar char="v"/>
            </a:pPr>
            <a:endParaRPr lang="en-ZA" sz="1800" dirty="0">
              <a:latin typeface="Calibri" pitchFamily="34" charset="0"/>
              <a:cs typeface="Calibri" pitchFamily="34" charset="0"/>
            </a:endParaRPr>
          </a:p>
          <a:p>
            <a:pPr>
              <a:buClr>
                <a:srgbClr val="006600"/>
              </a:buClr>
              <a:buSzPct val="60000"/>
              <a:buFont typeface="Wingdings" pitchFamily="2" charset="2"/>
              <a:buChar char="v"/>
            </a:pPr>
            <a:endParaRPr lang="en-ZA" sz="1800" dirty="0">
              <a:latin typeface="Calibri" pitchFamily="34" charset="0"/>
              <a:cs typeface="Calibri" pitchFamily="34" charset="0"/>
            </a:endParaRPr>
          </a:p>
          <a:p>
            <a:pPr>
              <a:buClr>
                <a:srgbClr val="006600"/>
              </a:buClr>
              <a:buSzPct val="60000"/>
              <a:buFont typeface="Wingdings" pitchFamily="2" charset="2"/>
              <a:buChar char="v"/>
            </a:pPr>
            <a:endParaRPr lang="en-ZA" sz="1800" dirty="0" smtClean="0">
              <a:latin typeface="Calibri" pitchFamily="34" charset="0"/>
              <a:cs typeface="Calibri" pitchFamily="34" charset="0"/>
            </a:endParaRPr>
          </a:p>
          <a:p>
            <a:pPr>
              <a:buClr>
                <a:srgbClr val="006600"/>
              </a:buClr>
              <a:buSzPct val="60000"/>
              <a:buFont typeface="Wingdings" pitchFamily="2" charset="2"/>
              <a:buChar char="v"/>
            </a:pPr>
            <a:endParaRPr lang="en-ZA" sz="1800" dirty="0">
              <a:latin typeface="Calibri" pitchFamily="34" charset="0"/>
              <a:cs typeface="Arial" pitchFamily="34" charset="0"/>
            </a:endParaRPr>
          </a:p>
        </p:txBody>
      </p:sp>
      <p:sp>
        <p:nvSpPr>
          <p:cNvPr id="3" name="Slide Number Placeholder 2"/>
          <p:cNvSpPr>
            <a:spLocks noGrp="1"/>
          </p:cNvSpPr>
          <p:nvPr>
            <p:ph type="sldNum" sz="quarter" idx="12"/>
          </p:nvPr>
        </p:nvSpPr>
        <p:spPr>
          <a:xfrm>
            <a:off x="6156176" y="6381328"/>
            <a:ext cx="2592288" cy="365125"/>
          </a:xfrm>
        </p:spPr>
        <p:txBody>
          <a:bodyPr/>
          <a:lstStyle/>
          <a:p>
            <a:fld id="{1CE6738C-8955-4CF1-A256-1C49941BBB03}" type="slidenum">
              <a:rPr lang="en-ZA" smtClean="0">
                <a:solidFill>
                  <a:prstClr val="black">
                    <a:tint val="75000"/>
                  </a:prstClr>
                </a:solidFill>
              </a:rPr>
              <a:pPr/>
              <a:t>10</a:t>
            </a:fld>
            <a:endParaRPr lang="en-ZA" dirty="0">
              <a:solidFill>
                <a:prstClr val="black">
                  <a:tint val="75000"/>
                </a:prstClr>
              </a:solidFill>
            </a:endParaRPr>
          </a:p>
        </p:txBody>
      </p:sp>
      <p:graphicFrame>
        <p:nvGraphicFramePr>
          <p:cNvPr id="7" name="Chart 6"/>
          <p:cNvGraphicFramePr>
            <a:graphicFrameLocks/>
          </p:cNvGraphicFramePr>
          <p:nvPr>
            <p:extLst>
              <p:ext uri="{D42A27DB-BD31-4B8C-83A1-F6EECF244321}">
                <p14:modId xmlns:p14="http://schemas.microsoft.com/office/powerpoint/2010/main" xmlns="" val="3774760511"/>
              </p:ext>
            </p:extLst>
          </p:nvPr>
        </p:nvGraphicFramePr>
        <p:xfrm>
          <a:off x="251520" y="1340768"/>
          <a:ext cx="3744416" cy="3888432"/>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5"/>
          <p:cNvSpPr/>
          <p:nvPr/>
        </p:nvSpPr>
        <p:spPr>
          <a:xfrm>
            <a:off x="251520" y="5203185"/>
            <a:ext cx="4166101" cy="707886"/>
          </a:xfrm>
          <a:prstGeom prst="rect">
            <a:avLst/>
          </a:prstGeom>
        </p:spPr>
        <p:txBody>
          <a:bodyPr wrap="square">
            <a:spAutoFit/>
          </a:bodyPr>
          <a:lstStyle/>
          <a:p>
            <a:pPr marR="551180" lvl="0">
              <a:tabLst>
                <a:tab pos="457200" algn="l"/>
              </a:tabLst>
            </a:pPr>
            <a:r>
              <a:rPr lang="en-ZA" sz="1300" dirty="0" smtClean="0">
                <a:solidFill>
                  <a:srgbClr val="000000"/>
                </a:solidFill>
                <a:latin typeface="Tahoma" panose="020B0604030504040204" pitchFamily="34" charset="0"/>
                <a:ea typeface="Tahoma" panose="020B0604030504040204" pitchFamily="34" charset="0"/>
                <a:cs typeface="Tahoma" panose="020B0604030504040204" pitchFamily="34" charset="0"/>
              </a:rPr>
              <a:t>A total </a:t>
            </a:r>
            <a:r>
              <a:rPr lang="en-ZA" sz="1300" dirty="0">
                <a:solidFill>
                  <a:srgbClr val="000000"/>
                </a:solidFill>
                <a:latin typeface="Tahoma" panose="020B0604030504040204" pitchFamily="34" charset="0"/>
                <a:ea typeface="Tahoma" panose="020B0604030504040204" pitchFamily="34" charset="0"/>
                <a:cs typeface="Tahoma" panose="020B0604030504040204" pitchFamily="34" charset="0"/>
              </a:rPr>
              <a:t>of </a:t>
            </a:r>
            <a:r>
              <a:rPr lang="en-ZA" sz="1300" dirty="0" smtClean="0">
                <a:solidFill>
                  <a:srgbClr val="000000"/>
                </a:solidFill>
                <a:latin typeface="Tahoma" panose="020B0604030504040204" pitchFamily="34" charset="0"/>
                <a:ea typeface="Tahoma" panose="020B0604030504040204" pitchFamily="34" charset="0"/>
                <a:cs typeface="Tahoma" panose="020B0604030504040204" pitchFamily="34" charset="0"/>
              </a:rPr>
              <a:t>12 performance </a:t>
            </a:r>
            <a:r>
              <a:rPr lang="en-ZA" sz="1300" dirty="0">
                <a:solidFill>
                  <a:srgbClr val="000000"/>
                </a:solidFill>
                <a:latin typeface="Tahoma" panose="020B0604030504040204" pitchFamily="34" charset="0"/>
                <a:ea typeface="Tahoma" panose="020B0604030504040204" pitchFamily="34" charset="0"/>
                <a:cs typeface="Tahoma" panose="020B0604030504040204" pitchFamily="34" charset="0"/>
              </a:rPr>
              <a:t>targets were set out </a:t>
            </a:r>
            <a:r>
              <a:rPr lang="en-ZA" sz="1300" dirty="0" smtClean="0">
                <a:solidFill>
                  <a:srgbClr val="000000"/>
                </a:solidFill>
                <a:latin typeface="Tahoma" panose="020B0604030504040204" pitchFamily="34" charset="0"/>
                <a:ea typeface="Tahoma" panose="020B0604030504040204" pitchFamily="34" charset="0"/>
                <a:cs typeface="Tahoma" panose="020B0604030504040204" pitchFamily="34" charset="0"/>
              </a:rPr>
              <a:t>for Programme 2, </a:t>
            </a:r>
            <a:r>
              <a:rPr lang="en-ZA" sz="1300" dirty="0">
                <a:solidFill>
                  <a:srgbClr val="000000"/>
                </a:solidFill>
                <a:latin typeface="Tahoma" panose="020B0604030504040204" pitchFamily="34" charset="0"/>
                <a:ea typeface="Tahoma" panose="020B0604030504040204" pitchFamily="34" charset="0"/>
                <a:cs typeface="Tahoma" panose="020B0604030504040204" pitchFamily="34" charset="0"/>
              </a:rPr>
              <a:t>of which </a:t>
            </a:r>
            <a:r>
              <a:rPr lang="en-ZA" sz="1300" dirty="0" smtClean="0">
                <a:solidFill>
                  <a:srgbClr val="000000"/>
                </a:solidFill>
                <a:latin typeface="Tahoma" panose="020B0604030504040204" pitchFamily="34" charset="0"/>
                <a:ea typeface="Tahoma" panose="020B0604030504040204" pitchFamily="34" charset="0"/>
                <a:cs typeface="Tahoma" panose="020B0604030504040204" pitchFamily="34" charset="0"/>
              </a:rPr>
              <a:t>8 </a:t>
            </a:r>
            <a:r>
              <a:rPr lang="en-ZA" sz="1300" dirty="0">
                <a:solidFill>
                  <a:srgbClr val="000000"/>
                </a:solidFill>
                <a:latin typeface="Tahoma" panose="020B0604030504040204" pitchFamily="34" charset="0"/>
                <a:ea typeface="Tahoma" panose="020B0604030504040204" pitchFamily="34" charset="0"/>
                <a:cs typeface="Tahoma" panose="020B0604030504040204" pitchFamily="34" charset="0"/>
              </a:rPr>
              <a:t>targets were achieved</a:t>
            </a:r>
            <a:r>
              <a:rPr lang="en-ZA" sz="1400" dirty="0">
                <a:solidFill>
                  <a:srgbClr val="000000"/>
                </a:solidFill>
                <a:latin typeface="Tahoma" panose="020B0604030504040204" pitchFamily="34" charset="0"/>
                <a:ea typeface="Tahoma" panose="020B0604030504040204" pitchFamily="34" charset="0"/>
                <a:cs typeface="Tahoma" panose="020B0604030504040204" pitchFamily="34" charset="0"/>
              </a:rPr>
              <a:t>.  </a:t>
            </a:r>
            <a:endParaRPr lang="en-ZA" sz="1400" dirty="0">
              <a:effectLst/>
              <a:latin typeface="Tahoma" panose="020B0604030504040204" pitchFamily="34" charset="0"/>
              <a:ea typeface="Tahoma" panose="020B0604030504040204" pitchFamily="34" charset="0"/>
              <a:cs typeface="Tahoma" panose="020B0604030504040204" pitchFamily="34" charset="0"/>
            </a:endParaRPr>
          </a:p>
        </p:txBody>
      </p:sp>
      <p:sp>
        <p:nvSpPr>
          <p:cNvPr id="2" name="Rectangle 1"/>
          <p:cNvSpPr/>
          <p:nvPr/>
        </p:nvSpPr>
        <p:spPr>
          <a:xfrm>
            <a:off x="4417621" y="1116986"/>
            <a:ext cx="4572000" cy="4616648"/>
          </a:xfrm>
          <a:prstGeom prst="rect">
            <a:avLst/>
          </a:prstGeom>
        </p:spPr>
        <p:txBody>
          <a:bodyPr>
            <a:spAutoFit/>
          </a:bodyPr>
          <a:lstStyle/>
          <a:p>
            <a:pPr marL="285750" lvl="0" indent="-285750">
              <a:buClr>
                <a:srgbClr val="006600"/>
              </a:buClr>
              <a:buSzPct val="60000"/>
              <a:buFont typeface="Wingdings" panose="05000000000000000000" pitchFamily="2" charset="2"/>
              <a:buChar char="v"/>
            </a:pPr>
            <a:r>
              <a:rPr lang="en-GB" sz="1400" dirty="0" smtClean="0">
                <a:solidFill>
                  <a:prstClr val="black"/>
                </a:solidFill>
                <a:latin typeface="Tahoma" panose="020B0604030504040204" pitchFamily="34" charset="0"/>
                <a:ea typeface="Tahoma" panose="020B0604030504040204" pitchFamily="34" charset="0"/>
                <a:cs typeface="Tahoma" panose="020B0604030504040204" pitchFamily="34" charset="0"/>
              </a:rPr>
              <a:t>Seven research projects completed </a:t>
            </a:r>
          </a:p>
          <a:p>
            <a:pPr marL="285750" lvl="0" indent="-285750">
              <a:buClr>
                <a:srgbClr val="006600"/>
              </a:buClr>
              <a:buSzPct val="60000"/>
              <a:buFont typeface="Wingdings" panose="05000000000000000000" pitchFamily="2" charset="2"/>
              <a:buChar char="v"/>
            </a:pPr>
            <a:endParaRPr lang="en-GB" sz="14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marL="285750" lvl="0" indent="-285750">
              <a:buClr>
                <a:srgbClr val="006600"/>
              </a:buClr>
              <a:buSzPct val="60000"/>
              <a:buFont typeface="Wingdings" panose="05000000000000000000" pitchFamily="2" charset="2"/>
              <a:buChar char="v"/>
            </a:pPr>
            <a:r>
              <a:rPr lang="en-GB" sz="1400" dirty="0" smtClean="0">
                <a:solidFill>
                  <a:prstClr val="black"/>
                </a:solidFill>
                <a:latin typeface="Tahoma" panose="020B0604030504040204" pitchFamily="34" charset="0"/>
                <a:ea typeface="Tahoma" panose="020B0604030504040204" pitchFamily="34" charset="0"/>
                <a:cs typeface="Tahoma" panose="020B0604030504040204" pitchFamily="34" charset="0"/>
              </a:rPr>
              <a:t>21 Training Needs Analysis (TNA) undertaken </a:t>
            </a:r>
          </a:p>
          <a:p>
            <a:pPr marL="285750" lvl="0" indent="-285750">
              <a:buClr>
                <a:srgbClr val="006600"/>
              </a:buClr>
              <a:buSzPct val="60000"/>
              <a:buFont typeface="Wingdings" panose="05000000000000000000" pitchFamily="2" charset="2"/>
              <a:buChar char="v"/>
            </a:pPr>
            <a:endParaRPr lang="en-GB" sz="14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marL="285750" indent="-285750">
              <a:buClr>
                <a:srgbClr val="006600"/>
              </a:buClr>
              <a:buSzPct val="60000"/>
              <a:buFont typeface="Wingdings" panose="05000000000000000000" pitchFamily="2" charset="2"/>
              <a:buChar char="v"/>
            </a:pPr>
            <a:r>
              <a:rPr lang="en-GB" sz="1400" dirty="0">
                <a:latin typeface="Tahoma" panose="020B0604030504040204" pitchFamily="34" charset="0"/>
                <a:ea typeface="Tahoma" panose="020B0604030504040204" pitchFamily="34" charset="0"/>
                <a:cs typeface="Tahoma" panose="020B0604030504040204" pitchFamily="34" charset="0"/>
              </a:rPr>
              <a:t>108 selected onsite evaluations and 4 application </a:t>
            </a:r>
            <a:r>
              <a:rPr lang="en-GB" sz="1400" dirty="0" smtClean="0">
                <a:latin typeface="Tahoma" panose="020B0604030504040204" pitchFamily="34" charset="0"/>
                <a:ea typeface="Tahoma" panose="020B0604030504040204" pitchFamily="34" charset="0"/>
                <a:cs typeface="Tahoma" panose="020B0604030504040204" pitchFamily="34" charset="0"/>
              </a:rPr>
              <a:t>of learning studies undertaken</a:t>
            </a:r>
          </a:p>
          <a:p>
            <a:pPr marL="285750" indent="-285750">
              <a:buClr>
                <a:srgbClr val="006600"/>
              </a:buClr>
              <a:buSzPct val="60000"/>
              <a:buFont typeface="Wingdings" panose="05000000000000000000" pitchFamily="2" charset="2"/>
              <a:buChar char="v"/>
            </a:pPr>
            <a:endParaRPr lang="en-GB" sz="1400" dirty="0">
              <a:latin typeface="Tahoma" panose="020B0604030504040204" pitchFamily="34" charset="0"/>
              <a:ea typeface="Tahoma" panose="020B0604030504040204" pitchFamily="34" charset="0"/>
              <a:cs typeface="Tahoma" panose="020B0604030504040204" pitchFamily="34" charset="0"/>
            </a:endParaRPr>
          </a:p>
          <a:p>
            <a:pPr marL="285750" indent="-285750">
              <a:buClr>
                <a:srgbClr val="006600"/>
              </a:buClr>
              <a:buSzPct val="60000"/>
              <a:buFont typeface="Wingdings" panose="05000000000000000000" pitchFamily="2" charset="2"/>
              <a:buChar char="v"/>
            </a:pPr>
            <a:r>
              <a:rPr lang="en-ZA" sz="1400" dirty="0" smtClean="0">
                <a:latin typeface="Tahoma" panose="020B0604030504040204" pitchFamily="34" charset="0"/>
                <a:ea typeface="Tahoma" panose="020B0604030504040204" pitchFamily="34" charset="0"/>
                <a:cs typeface="Tahoma" panose="020B0604030504040204" pitchFamily="34" charset="0"/>
              </a:rPr>
              <a:t>Seven courses </a:t>
            </a:r>
            <a:r>
              <a:rPr lang="en-ZA" sz="1400" dirty="0">
                <a:latin typeface="Tahoma" panose="020B0604030504040204" pitchFamily="34" charset="0"/>
                <a:ea typeface="Tahoma" panose="020B0604030504040204" pitchFamily="34" charset="0"/>
                <a:cs typeface="Tahoma" panose="020B0604030504040204" pitchFamily="34" charset="0"/>
              </a:rPr>
              <a:t>designed and </a:t>
            </a:r>
            <a:r>
              <a:rPr lang="en-ZA" sz="1400" dirty="0" smtClean="0">
                <a:latin typeface="Tahoma" panose="020B0604030504040204" pitchFamily="34" charset="0"/>
                <a:ea typeface="Tahoma" panose="020B0604030504040204" pitchFamily="34" charset="0"/>
                <a:cs typeface="Tahoma" panose="020B0604030504040204" pitchFamily="34" charset="0"/>
              </a:rPr>
              <a:t>developed</a:t>
            </a:r>
          </a:p>
          <a:p>
            <a:pPr marL="285750" indent="-285750">
              <a:buClr>
                <a:srgbClr val="006600"/>
              </a:buClr>
              <a:buSzPct val="60000"/>
              <a:buFont typeface="Wingdings" panose="05000000000000000000" pitchFamily="2" charset="2"/>
              <a:buChar char="v"/>
            </a:pPr>
            <a:endParaRPr lang="en-ZA" sz="1400" dirty="0">
              <a:latin typeface="Tahoma" panose="020B0604030504040204" pitchFamily="34" charset="0"/>
              <a:ea typeface="Tahoma" panose="020B0604030504040204" pitchFamily="34" charset="0"/>
              <a:cs typeface="Tahoma" panose="020B0604030504040204" pitchFamily="34" charset="0"/>
            </a:endParaRPr>
          </a:p>
          <a:p>
            <a:pPr marL="285750" indent="-285750">
              <a:buClr>
                <a:srgbClr val="006600"/>
              </a:buClr>
              <a:buSzPct val="60000"/>
              <a:buFont typeface="Wingdings" panose="05000000000000000000" pitchFamily="2" charset="2"/>
              <a:buChar char="v"/>
            </a:pPr>
            <a:r>
              <a:rPr lang="en-ZA" sz="1400" dirty="0" smtClean="0">
                <a:latin typeface="Tahoma" panose="020B0604030504040204" pitchFamily="34" charset="0"/>
                <a:ea typeface="Tahoma" panose="020B0604030504040204" pitchFamily="34" charset="0"/>
                <a:cs typeface="Tahoma" panose="020B0604030504040204" pitchFamily="34" charset="0"/>
              </a:rPr>
              <a:t>28 programmes quality </a:t>
            </a:r>
            <a:r>
              <a:rPr lang="en-ZA" sz="1400" dirty="0">
                <a:latin typeface="Tahoma" panose="020B0604030504040204" pitchFamily="34" charset="0"/>
                <a:ea typeface="Tahoma" panose="020B0604030504040204" pitchFamily="34" charset="0"/>
                <a:cs typeface="Tahoma" panose="020B0604030504040204" pitchFamily="34" charset="0"/>
              </a:rPr>
              <a:t>assured to ensure credibility</a:t>
            </a:r>
            <a:r>
              <a:rPr lang="en-ZA" sz="1400" dirty="0" smtClean="0">
                <a:latin typeface="Tahoma" panose="020B0604030504040204" pitchFamily="34" charset="0"/>
                <a:ea typeface="Tahoma" panose="020B0604030504040204" pitchFamily="34" charset="0"/>
                <a:cs typeface="Tahoma" panose="020B0604030504040204" pitchFamily="34" charset="0"/>
              </a:rPr>
              <a:t>  </a:t>
            </a:r>
          </a:p>
          <a:p>
            <a:pPr marL="285750" indent="-285750">
              <a:buClr>
                <a:srgbClr val="006600"/>
              </a:buClr>
              <a:buSzPct val="60000"/>
              <a:buFont typeface="Wingdings" panose="05000000000000000000" pitchFamily="2" charset="2"/>
              <a:buChar char="v"/>
            </a:pPr>
            <a:endParaRPr lang="en-ZA" sz="1400" dirty="0">
              <a:latin typeface="Tahoma" panose="020B0604030504040204" pitchFamily="34" charset="0"/>
              <a:ea typeface="Tahoma" panose="020B0604030504040204" pitchFamily="34" charset="0"/>
              <a:cs typeface="Tahoma" panose="020B0604030504040204" pitchFamily="34" charset="0"/>
            </a:endParaRPr>
          </a:p>
          <a:p>
            <a:pPr marL="285750" indent="-285750">
              <a:buClr>
                <a:srgbClr val="006600"/>
              </a:buClr>
              <a:buSzPct val="60000"/>
              <a:buFont typeface="Wingdings" panose="05000000000000000000" pitchFamily="2" charset="2"/>
              <a:buChar char="v"/>
            </a:pPr>
            <a:r>
              <a:rPr lang="en-ZA" sz="1400" dirty="0">
                <a:latin typeface="Tahoma" panose="020B0604030504040204" pitchFamily="34" charset="0"/>
                <a:ea typeface="Tahoma" panose="020B0604030504040204" pitchFamily="34" charset="0"/>
                <a:cs typeface="Tahoma" panose="020B0604030504040204" pitchFamily="34" charset="0"/>
              </a:rPr>
              <a:t>28 eLearning interventions </a:t>
            </a:r>
            <a:r>
              <a:rPr lang="en-ZA" sz="1400" dirty="0" smtClean="0">
                <a:latin typeface="Tahoma" panose="020B0604030504040204" pitchFamily="34" charset="0"/>
                <a:ea typeface="Tahoma" panose="020B0604030504040204" pitchFamily="34" charset="0"/>
                <a:cs typeface="Tahoma" panose="020B0604030504040204" pitchFamily="34" charset="0"/>
              </a:rPr>
              <a:t>undertaken</a:t>
            </a:r>
          </a:p>
          <a:p>
            <a:pPr marL="285750" indent="-285750">
              <a:buClr>
                <a:srgbClr val="006600"/>
              </a:buClr>
              <a:buSzPct val="60000"/>
              <a:buFont typeface="Wingdings" panose="05000000000000000000" pitchFamily="2" charset="2"/>
              <a:buChar char="v"/>
            </a:pPr>
            <a:endParaRPr lang="en-ZA" sz="1400" dirty="0">
              <a:latin typeface="Tahoma" panose="020B0604030504040204" pitchFamily="34" charset="0"/>
              <a:ea typeface="Tahoma" panose="020B0604030504040204" pitchFamily="34" charset="0"/>
              <a:cs typeface="Tahoma" panose="020B0604030504040204" pitchFamily="34" charset="0"/>
            </a:endParaRPr>
          </a:p>
          <a:p>
            <a:pPr marL="285750" indent="-285750">
              <a:buClr>
                <a:srgbClr val="006600"/>
              </a:buClr>
              <a:buSzPct val="60000"/>
              <a:buFont typeface="Wingdings" panose="05000000000000000000" pitchFamily="2" charset="2"/>
              <a:buChar char="v"/>
            </a:pPr>
            <a:r>
              <a:rPr lang="en-ZA" sz="1400" dirty="0" smtClean="0">
                <a:latin typeface="Tahoma" panose="020B0604030504040204" pitchFamily="34" charset="0"/>
                <a:ea typeface="Tahoma" panose="020B0604030504040204" pitchFamily="34" charset="0"/>
                <a:cs typeface="Tahoma" panose="020B0604030504040204" pitchFamily="34" charset="0"/>
              </a:rPr>
              <a:t>661 </a:t>
            </a:r>
            <a:r>
              <a:rPr lang="en-ZA" sz="1400" dirty="0">
                <a:latin typeface="Tahoma" panose="020B0604030504040204" pitchFamily="34" charset="0"/>
                <a:ea typeface="Tahoma" panose="020B0604030504040204" pitchFamily="34" charset="0"/>
                <a:cs typeface="Tahoma" panose="020B0604030504040204" pitchFamily="34" charset="0"/>
              </a:rPr>
              <a:t>learning and development facilitators, moderators and assessors were contracted. Out of this, 153 IICs were </a:t>
            </a:r>
            <a:r>
              <a:rPr lang="en-ZA" sz="1400" dirty="0" smtClean="0">
                <a:latin typeface="Tahoma" panose="020B0604030504040204" pitchFamily="34" charset="0"/>
                <a:ea typeface="Tahoma" panose="020B0604030504040204" pitchFamily="34" charset="0"/>
                <a:cs typeface="Tahoma" panose="020B0604030504040204" pitchFamily="34" charset="0"/>
              </a:rPr>
              <a:t>re-contracted</a:t>
            </a:r>
          </a:p>
          <a:p>
            <a:pPr marL="285750" indent="-285750">
              <a:buClr>
                <a:srgbClr val="006600"/>
              </a:buClr>
              <a:buSzPct val="60000"/>
              <a:buFont typeface="Wingdings" panose="05000000000000000000" pitchFamily="2" charset="2"/>
              <a:buChar char="v"/>
            </a:pPr>
            <a:endParaRPr lang="en-ZA" sz="14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marL="285750" indent="-285750">
              <a:buClr>
                <a:srgbClr val="006600"/>
              </a:buClr>
              <a:buSzPct val="60000"/>
              <a:buFont typeface="Wingdings" panose="05000000000000000000" pitchFamily="2" charset="2"/>
              <a:buChar char="v"/>
            </a:pPr>
            <a:r>
              <a:rPr lang="en-ZA" sz="1400" dirty="0" smtClean="0">
                <a:solidFill>
                  <a:prstClr val="black"/>
                </a:solidFill>
                <a:latin typeface="Tahoma" panose="020B0604030504040204" pitchFamily="34" charset="0"/>
                <a:ea typeface="Tahoma" panose="020B0604030504040204" pitchFamily="34" charset="0"/>
                <a:cs typeface="Tahoma" panose="020B0604030504040204" pitchFamily="34" charset="0"/>
              </a:rPr>
              <a:t>The </a:t>
            </a:r>
            <a:r>
              <a:rPr lang="en-ZA" sz="1400" dirty="0">
                <a:solidFill>
                  <a:prstClr val="black"/>
                </a:solidFill>
                <a:latin typeface="Tahoma" panose="020B0604030504040204" pitchFamily="34" charset="0"/>
                <a:ea typeface="Tahoma" panose="020B0604030504040204" pitchFamily="34" charset="0"/>
                <a:cs typeface="Tahoma" panose="020B0604030504040204" pitchFamily="34" charset="0"/>
              </a:rPr>
              <a:t>NSG has </a:t>
            </a:r>
            <a:r>
              <a:rPr lang="en-ZA" sz="1400" dirty="0" smtClean="0">
                <a:solidFill>
                  <a:prstClr val="black"/>
                </a:solidFill>
                <a:latin typeface="Tahoma" panose="020B0604030504040204" pitchFamily="34" charset="0"/>
                <a:ea typeface="Tahoma" panose="020B0604030504040204" pitchFamily="34" charset="0"/>
                <a:cs typeface="Tahoma" panose="020B0604030504040204" pitchFamily="34" charset="0"/>
              </a:rPr>
              <a:t>maintained its accreditation status for </a:t>
            </a:r>
            <a:r>
              <a:rPr lang="en-ZA" sz="1400" dirty="0">
                <a:solidFill>
                  <a:prstClr val="black"/>
                </a:solidFill>
                <a:latin typeface="Tahoma" panose="020B0604030504040204" pitchFamily="34" charset="0"/>
                <a:ea typeface="Tahoma" panose="020B0604030504040204" pitchFamily="34" charset="0"/>
                <a:cs typeface="Tahoma" panose="020B0604030504040204" pitchFamily="34" charset="0"/>
              </a:rPr>
              <a:t>the period 1 February 2016 to 31 March 2018 by the PSETA</a:t>
            </a:r>
          </a:p>
          <a:p>
            <a:pPr lvl="0">
              <a:buClr>
                <a:srgbClr val="006600"/>
              </a:buClr>
              <a:buSzPct val="60000"/>
              <a:buFont typeface="Wingdings" pitchFamily="2" charset="2"/>
              <a:buChar char="v"/>
            </a:pPr>
            <a:endParaRPr lang="en-ZA" sz="1400" dirty="0">
              <a:solidFill>
                <a:prstClr val="black"/>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xmlns="" val="31257633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6156176" y="6309320"/>
            <a:ext cx="2592288" cy="365125"/>
          </a:xfrm>
        </p:spPr>
        <p:txBody>
          <a:bodyPr/>
          <a:lstStyle/>
          <a:p>
            <a:fld id="{1CE6738C-8955-4CF1-A256-1C49941BBB03}" type="slidenum">
              <a:rPr lang="en-ZA" smtClean="0">
                <a:solidFill>
                  <a:prstClr val="black">
                    <a:tint val="75000"/>
                  </a:prstClr>
                </a:solidFill>
              </a:rPr>
              <a:pPr/>
              <a:t>11</a:t>
            </a:fld>
            <a:endParaRPr lang="en-ZA" dirty="0">
              <a:solidFill>
                <a:prstClr val="black">
                  <a:tint val="75000"/>
                </a:prstClr>
              </a:solidFill>
            </a:endParaRPr>
          </a:p>
        </p:txBody>
      </p:sp>
      <p:sp>
        <p:nvSpPr>
          <p:cNvPr id="3" name="Rectangle 2"/>
          <p:cNvSpPr/>
          <p:nvPr/>
        </p:nvSpPr>
        <p:spPr>
          <a:xfrm>
            <a:off x="539552" y="836712"/>
            <a:ext cx="7992888" cy="1311128"/>
          </a:xfrm>
          <a:prstGeom prst="rect">
            <a:avLst/>
          </a:prstGeom>
        </p:spPr>
        <p:txBody>
          <a:bodyPr wrap="square">
            <a:spAutoFit/>
          </a:bodyPr>
          <a:lstStyle/>
          <a:p>
            <a:pPr defTabSz="457200" fontAlgn="base">
              <a:spcBef>
                <a:spcPct val="20000"/>
              </a:spcBef>
              <a:spcAft>
                <a:spcPct val="0"/>
              </a:spcAft>
            </a:pPr>
            <a:endParaRPr lang="en-ZA" b="1" dirty="0">
              <a:solidFill>
                <a:prstClr val="black"/>
              </a:solidFill>
              <a:latin typeface="Gill Sans" pitchFamily="-52" charset="0"/>
              <a:ea typeface="ＭＳ Ｐゴシック" pitchFamily="-52" charset="-128"/>
            </a:endParaRPr>
          </a:p>
          <a:p>
            <a:pPr defTabSz="457200" fontAlgn="base">
              <a:lnSpc>
                <a:spcPct val="150000"/>
              </a:lnSpc>
              <a:spcBef>
                <a:spcPct val="20000"/>
              </a:spcBef>
              <a:spcAft>
                <a:spcPct val="0"/>
              </a:spcAft>
            </a:pPr>
            <a:endParaRPr lang="en-ZA" b="1" dirty="0">
              <a:solidFill>
                <a:prstClr val="black"/>
              </a:solidFill>
              <a:latin typeface="Gill Sans" pitchFamily="-52" charset="0"/>
              <a:ea typeface="ＭＳ Ｐゴシック" pitchFamily="-52" charset="-128"/>
            </a:endParaRPr>
          </a:p>
          <a:p>
            <a:pPr defTabSz="457200" fontAlgn="base">
              <a:lnSpc>
                <a:spcPct val="150000"/>
              </a:lnSpc>
              <a:spcBef>
                <a:spcPct val="20000"/>
              </a:spcBef>
              <a:spcAft>
                <a:spcPct val="0"/>
              </a:spcAft>
            </a:pPr>
            <a:r>
              <a:rPr lang="en-ZA" b="1" dirty="0" smtClean="0">
                <a:solidFill>
                  <a:prstClr val="black"/>
                </a:solidFill>
                <a:latin typeface="Gill Sans" pitchFamily="-52" charset="0"/>
                <a:ea typeface="ＭＳ Ｐゴシック" pitchFamily="-52" charset="-128"/>
              </a:rPr>
              <a:t>		</a:t>
            </a:r>
            <a:endParaRPr lang="en-ZA" b="1" dirty="0">
              <a:solidFill>
                <a:prstClr val="black"/>
              </a:solidFill>
              <a:latin typeface="Gill Sans" pitchFamily="-52" charset="0"/>
              <a:ea typeface="ＭＳ Ｐゴシック" pitchFamily="-52" charset="-128"/>
            </a:endParaRPr>
          </a:p>
        </p:txBody>
      </p:sp>
      <p:sp>
        <p:nvSpPr>
          <p:cNvPr id="7" name="Title 6"/>
          <p:cNvSpPr>
            <a:spLocks noGrp="1"/>
          </p:cNvSpPr>
          <p:nvPr>
            <p:ph type="title"/>
          </p:nvPr>
        </p:nvSpPr>
        <p:spPr>
          <a:xfrm>
            <a:off x="30324" y="307304"/>
            <a:ext cx="8718140" cy="529408"/>
          </a:xfrm>
        </p:spPr>
        <p:txBody>
          <a:bodyPr>
            <a:normAutofit fontScale="90000"/>
          </a:bodyPr>
          <a:lstStyle/>
          <a:p>
            <a:pPr lvl="0" eaLnBrk="0" fontAlgn="base" hangingPunct="0">
              <a:spcAft>
                <a:spcPct val="0"/>
              </a:spcAft>
            </a:pPr>
            <a:r>
              <a:rPr lang="en-ZA" altLang="en-US" sz="1100" b="1" dirty="0" smtClean="0">
                <a:solidFill>
                  <a:srgbClr val="006600"/>
                </a:solidFill>
                <a:latin typeface="Tahoma" panose="020B0604030504040204" pitchFamily="34" charset="0"/>
                <a:ea typeface="Tahoma" panose="020B0604030504040204" pitchFamily="34" charset="0"/>
                <a:cs typeface="Tahoma" panose="020B0604030504040204" pitchFamily="34" charset="0"/>
              </a:rPr>
              <a:t/>
            </a:r>
            <a:br>
              <a:rPr lang="en-ZA" altLang="en-US" sz="1100" b="1" dirty="0" smtClean="0">
                <a:solidFill>
                  <a:srgbClr val="006600"/>
                </a:solidFill>
                <a:latin typeface="Tahoma" panose="020B0604030504040204" pitchFamily="34" charset="0"/>
                <a:ea typeface="Tahoma" panose="020B0604030504040204" pitchFamily="34" charset="0"/>
                <a:cs typeface="Tahoma" panose="020B0604030504040204" pitchFamily="34" charset="0"/>
              </a:rPr>
            </a:br>
            <a:r>
              <a:rPr lang="en-ZA" altLang="en-US" sz="1100" b="1" dirty="0">
                <a:solidFill>
                  <a:srgbClr val="006600"/>
                </a:solidFill>
                <a:latin typeface="Tahoma" panose="020B0604030504040204" pitchFamily="34" charset="0"/>
                <a:ea typeface="Tahoma" panose="020B0604030504040204" pitchFamily="34" charset="0"/>
                <a:cs typeface="Tahoma" panose="020B0604030504040204" pitchFamily="34" charset="0"/>
              </a:rPr>
              <a:t/>
            </a:r>
            <a:br>
              <a:rPr lang="en-ZA" altLang="en-US" sz="1100" b="1" dirty="0">
                <a:solidFill>
                  <a:srgbClr val="006600"/>
                </a:solidFill>
                <a:latin typeface="Tahoma" panose="020B0604030504040204" pitchFamily="34" charset="0"/>
                <a:ea typeface="Tahoma" panose="020B0604030504040204" pitchFamily="34" charset="0"/>
                <a:cs typeface="Tahoma" panose="020B0604030504040204" pitchFamily="34" charset="0"/>
              </a:rPr>
            </a:br>
            <a:r>
              <a:rPr lang="en-ZA" sz="2400" b="1" dirty="0">
                <a:solidFill>
                  <a:srgbClr val="006600"/>
                </a:solidFill>
                <a:latin typeface="Tahoma" panose="020B0604030504040204" pitchFamily="34" charset="0"/>
                <a:ea typeface="Tahoma" panose="020B0604030504040204" pitchFamily="34" charset="0"/>
                <a:cs typeface="Tahoma" panose="020B0604030504040204" pitchFamily="34" charset="0"/>
              </a:rPr>
              <a:t>Summary of Performance for Programme 2: (Public Sector Organisational and Staff Development</a:t>
            </a:r>
            <a:r>
              <a:rPr lang="en-ZA" sz="2400" b="1" dirty="0" smtClean="0">
                <a:solidFill>
                  <a:srgbClr val="006600"/>
                </a:solidFill>
                <a:latin typeface="Tahoma" panose="020B0604030504040204" pitchFamily="34" charset="0"/>
                <a:ea typeface="Tahoma" panose="020B0604030504040204" pitchFamily="34" charset="0"/>
                <a:cs typeface="Tahoma" panose="020B0604030504040204" pitchFamily="34" charset="0"/>
              </a:rPr>
              <a:t>)</a:t>
            </a:r>
            <a:br>
              <a:rPr lang="en-ZA" sz="2400" b="1" dirty="0" smtClean="0">
                <a:solidFill>
                  <a:srgbClr val="006600"/>
                </a:solidFill>
                <a:latin typeface="Tahoma" panose="020B0604030504040204" pitchFamily="34" charset="0"/>
                <a:ea typeface="Tahoma" panose="020B0604030504040204" pitchFamily="34" charset="0"/>
                <a:cs typeface="Tahoma" panose="020B0604030504040204" pitchFamily="34" charset="0"/>
              </a:rPr>
            </a:br>
            <a:r>
              <a:rPr lang="en-ZA" altLang="en-US" sz="2000" b="1" dirty="0" smtClean="0">
                <a:solidFill>
                  <a:srgbClr val="006600"/>
                </a:solidFill>
                <a:latin typeface="Tahoma" panose="020B0604030504040204" pitchFamily="34" charset="0"/>
                <a:ea typeface="Tahoma" panose="020B0604030504040204" pitchFamily="34" charset="0"/>
                <a:cs typeface="Tahoma" panose="020B0604030504040204" pitchFamily="34" charset="0"/>
              </a:rPr>
              <a:t>Training Delivery and Access to Learning Opportunities</a:t>
            </a:r>
            <a:r>
              <a:rPr lang="en-ZA" sz="2700" dirty="0">
                <a:solidFill>
                  <a:schemeClr val="accent3">
                    <a:lumMod val="60000"/>
                    <a:lumOff val="40000"/>
                  </a:schemeClr>
                </a:solidFill>
                <a:latin typeface="Tahoma" panose="020B0604030504040204" pitchFamily="34" charset="0"/>
                <a:ea typeface="Tahoma" panose="020B0604030504040204" pitchFamily="34" charset="0"/>
                <a:cs typeface="Tahoma" panose="020B0604030504040204" pitchFamily="34" charset="0"/>
              </a:rPr>
              <a:t/>
            </a:r>
            <a:br>
              <a:rPr lang="en-ZA" sz="2700" dirty="0">
                <a:solidFill>
                  <a:schemeClr val="accent3">
                    <a:lumMod val="60000"/>
                    <a:lumOff val="40000"/>
                  </a:schemeClr>
                </a:solidFill>
                <a:latin typeface="Tahoma" panose="020B0604030504040204" pitchFamily="34" charset="0"/>
                <a:ea typeface="Tahoma" panose="020B0604030504040204" pitchFamily="34" charset="0"/>
                <a:cs typeface="Tahoma" panose="020B0604030504040204" pitchFamily="34" charset="0"/>
              </a:rPr>
            </a:br>
            <a:endParaRPr lang="en-ZA" sz="2700" dirty="0"/>
          </a:p>
        </p:txBody>
      </p:sp>
      <p:sp>
        <p:nvSpPr>
          <p:cNvPr id="4" name="Rectangle 3"/>
          <p:cNvSpPr/>
          <p:nvPr/>
        </p:nvSpPr>
        <p:spPr>
          <a:xfrm>
            <a:off x="102332" y="1169368"/>
            <a:ext cx="8934164" cy="4027706"/>
          </a:xfrm>
          <a:prstGeom prst="rect">
            <a:avLst/>
          </a:prstGeom>
        </p:spPr>
        <p:txBody>
          <a:bodyPr wrap="square">
            <a:spAutoFit/>
          </a:bodyPr>
          <a:lstStyle/>
          <a:p>
            <a:pPr eaLnBrk="0" hangingPunct="0">
              <a:lnSpc>
                <a:spcPct val="107000"/>
              </a:lnSpc>
              <a:buClr>
                <a:srgbClr val="006600"/>
              </a:buClr>
              <a:buSzPct val="60000"/>
              <a:tabLst>
                <a:tab pos="457200" algn="l"/>
              </a:tabLst>
            </a:pPr>
            <a:r>
              <a:rPr lang="en-ZA" sz="1400" dirty="0" smtClean="0">
                <a:solidFill>
                  <a:prstClr val="black"/>
                </a:solidFill>
                <a:latin typeface="Tahoma" panose="020B0604030504040204" pitchFamily="34" charset="0"/>
                <a:ea typeface="Tahoma" panose="020B0604030504040204" pitchFamily="34" charset="0"/>
                <a:cs typeface="Tahoma" panose="020B0604030504040204" pitchFamily="34" charset="0"/>
              </a:rPr>
              <a:t>The focus of training is centred on four streams. The targets for training in the year under review were as follows: </a:t>
            </a:r>
          </a:p>
          <a:p>
            <a:pPr eaLnBrk="0" hangingPunct="0">
              <a:lnSpc>
                <a:spcPct val="107000"/>
              </a:lnSpc>
              <a:buClr>
                <a:srgbClr val="006600"/>
              </a:buClr>
              <a:buSzPct val="60000"/>
              <a:tabLst>
                <a:tab pos="457200" algn="l"/>
              </a:tabLst>
            </a:pPr>
            <a:endParaRPr lang="en-ZA" sz="1600" dirty="0" smtClean="0">
              <a:solidFill>
                <a:prstClr val="black"/>
              </a:solidFill>
              <a:latin typeface="Tahoma" panose="020B0604030504040204" pitchFamily="34" charset="0"/>
              <a:ea typeface="Tahoma" panose="020B0604030504040204" pitchFamily="34" charset="0"/>
              <a:cs typeface="Tahoma" panose="020B0604030504040204" pitchFamily="34" charset="0"/>
            </a:endParaRPr>
          </a:p>
          <a:p>
            <a:pPr eaLnBrk="0" hangingPunct="0">
              <a:lnSpc>
                <a:spcPct val="107000"/>
              </a:lnSpc>
              <a:buClr>
                <a:srgbClr val="006600"/>
              </a:buClr>
              <a:buSzPct val="60000"/>
              <a:tabLst>
                <a:tab pos="457200" algn="l"/>
              </a:tabLst>
            </a:pPr>
            <a:endParaRPr lang="en-ZA" sz="16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eaLnBrk="0" hangingPunct="0">
              <a:lnSpc>
                <a:spcPct val="107000"/>
              </a:lnSpc>
              <a:buClr>
                <a:srgbClr val="006600"/>
              </a:buClr>
              <a:buSzPct val="60000"/>
              <a:tabLst>
                <a:tab pos="457200" algn="l"/>
              </a:tabLst>
            </a:pPr>
            <a:r>
              <a:rPr lang="en-ZA" sz="1600" dirty="0" smtClean="0">
                <a:solidFill>
                  <a:prstClr val="black"/>
                </a:solidFill>
                <a:latin typeface="Tahoma" panose="020B0604030504040204" pitchFamily="34" charset="0"/>
                <a:ea typeface="Tahoma" panose="020B0604030504040204" pitchFamily="34" charset="0"/>
                <a:cs typeface="Tahoma" panose="020B0604030504040204" pitchFamily="34" charset="0"/>
              </a:rPr>
              <a:t>	</a:t>
            </a:r>
          </a:p>
          <a:p>
            <a:pPr eaLnBrk="0" hangingPunct="0">
              <a:lnSpc>
                <a:spcPct val="107000"/>
              </a:lnSpc>
              <a:buClr>
                <a:srgbClr val="006600"/>
              </a:buClr>
              <a:buSzPct val="60000"/>
              <a:tabLst>
                <a:tab pos="457200" algn="l"/>
              </a:tabLst>
            </a:pPr>
            <a:endParaRPr lang="en-ZA" sz="1400" dirty="0" smtClean="0">
              <a:solidFill>
                <a:prstClr val="black"/>
              </a:solidFill>
              <a:latin typeface="Tahoma" panose="020B0604030504040204" pitchFamily="34" charset="0"/>
              <a:ea typeface="Tahoma" panose="020B0604030504040204" pitchFamily="34" charset="0"/>
              <a:cs typeface="Tahoma" panose="020B0604030504040204" pitchFamily="34" charset="0"/>
            </a:endParaRPr>
          </a:p>
          <a:p>
            <a:pPr eaLnBrk="0" hangingPunct="0">
              <a:lnSpc>
                <a:spcPct val="107000"/>
              </a:lnSpc>
              <a:buClr>
                <a:srgbClr val="006600"/>
              </a:buClr>
              <a:buSzPct val="60000"/>
              <a:tabLst>
                <a:tab pos="457200" algn="l"/>
              </a:tabLst>
            </a:pPr>
            <a:endParaRPr lang="en-ZA" sz="14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eaLnBrk="0" hangingPunct="0">
              <a:lnSpc>
                <a:spcPct val="107000"/>
              </a:lnSpc>
              <a:buClr>
                <a:srgbClr val="006600"/>
              </a:buClr>
              <a:buSzPct val="60000"/>
              <a:tabLst>
                <a:tab pos="457200" algn="l"/>
              </a:tabLst>
            </a:pPr>
            <a:endParaRPr lang="en-ZA" sz="1400" dirty="0" smtClean="0">
              <a:solidFill>
                <a:prstClr val="black"/>
              </a:solidFill>
              <a:latin typeface="Tahoma" panose="020B0604030504040204" pitchFamily="34" charset="0"/>
              <a:ea typeface="Tahoma" panose="020B0604030504040204" pitchFamily="34" charset="0"/>
              <a:cs typeface="Tahoma" panose="020B0604030504040204" pitchFamily="34" charset="0"/>
            </a:endParaRPr>
          </a:p>
          <a:p>
            <a:pPr eaLnBrk="0" hangingPunct="0">
              <a:lnSpc>
                <a:spcPct val="107000"/>
              </a:lnSpc>
              <a:buClr>
                <a:srgbClr val="006600"/>
              </a:buClr>
              <a:buSzPct val="60000"/>
              <a:tabLst>
                <a:tab pos="457200" algn="l"/>
              </a:tabLst>
            </a:pPr>
            <a:endParaRPr lang="en-ZA" sz="14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eaLnBrk="0" hangingPunct="0">
              <a:lnSpc>
                <a:spcPct val="107000"/>
              </a:lnSpc>
              <a:buClr>
                <a:srgbClr val="006600"/>
              </a:buClr>
              <a:buSzPct val="60000"/>
              <a:tabLst>
                <a:tab pos="457200" algn="l"/>
              </a:tabLst>
            </a:pPr>
            <a:endParaRPr lang="en-ZA" sz="1400" dirty="0" smtClean="0">
              <a:solidFill>
                <a:prstClr val="black"/>
              </a:solidFill>
              <a:latin typeface="Tahoma" panose="020B0604030504040204" pitchFamily="34" charset="0"/>
              <a:ea typeface="Tahoma" panose="020B0604030504040204" pitchFamily="34" charset="0"/>
              <a:cs typeface="Tahoma" panose="020B0604030504040204" pitchFamily="34" charset="0"/>
            </a:endParaRPr>
          </a:p>
          <a:p>
            <a:pPr eaLnBrk="0" hangingPunct="0">
              <a:lnSpc>
                <a:spcPct val="107000"/>
              </a:lnSpc>
              <a:buClr>
                <a:srgbClr val="006600"/>
              </a:buClr>
              <a:buSzPct val="60000"/>
              <a:tabLst>
                <a:tab pos="457200" algn="l"/>
              </a:tabLst>
            </a:pPr>
            <a:endParaRPr lang="en-ZA" sz="14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eaLnBrk="0" hangingPunct="0">
              <a:lnSpc>
                <a:spcPct val="107000"/>
              </a:lnSpc>
              <a:buClr>
                <a:srgbClr val="006600"/>
              </a:buClr>
              <a:buSzPct val="60000"/>
              <a:tabLst>
                <a:tab pos="457200" algn="l"/>
              </a:tabLst>
            </a:pPr>
            <a:endParaRPr lang="en-ZA" sz="1400" dirty="0" smtClean="0">
              <a:solidFill>
                <a:prstClr val="black"/>
              </a:solidFill>
              <a:latin typeface="Tahoma" panose="020B0604030504040204" pitchFamily="34" charset="0"/>
              <a:ea typeface="Tahoma" panose="020B0604030504040204" pitchFamily="34" charset="0"/>
              <a:cs typeface="Tahoma" panose="020B0604030504040204" pitchFamily="34" charset="0"/>
            </a:endParaRPr>
          </a:p>
          <a:p>
            <a:pPr eaLnBrk="0" hangingPunct="0">
              <a:lnSpc>
                <a:spcPct val="107000"/>
              </a:lnSpc>
              <a:buClr>
                <a:srgbClr val="006600"/>
              </a:buClr>
              <a:buSzPct val="60000"/>
              <a:tabLst>
                <a:tab pos="457200" algn="l"/>
              </a:tabLst>
            </a:pPr>
            <a:endParaRPr lang="en-ZA" sz="1400" dirty="0" smtClean="0">
              <a:solidFill>
                <a:prstClr val="black"/>
              </a:solidFill>
              <a:latin typeface="Tahoma" panose="020B0604030504040204" pitchFamily="34" charset="0"/>
              <a:ea typeface="Tahoma" panose="020B0604030504040204" pitchFamily="34" charset="0"/>
              <a:cs typeface="Tahoma" panose="020B0604030504040204" pitchFamily="34" charset="0"/>
            </a:endParaRPr>
          </a:p>
          <a:p>
            <a:pPr eaLnBrk="0" hangingPunct="0">
              <a:lnSpc>
                <a:spcPct val="107000"/>
              </a:lnSpc>
              <a:buClr>
                <a:srgbClr val="006600"/>
              </a:buClr>
              <a:buSzPct val="60000"/>
              <a:tabLst>
                <a:tab pos="457200" algn="l"/>
              </a:tabLst>
            </a:pPr>
            <a:endParaRPr lang="en-ZA" sz="1600" dirty="0" smtClean="0">
              <a:solidFill>
                <a:prstClr val="black"/>
              </a:solidFill>
              <a:latin typeface="Tahoma" panose="020B0604030504040204" pitchFamily="34" charset="0"/>
              <a:ea typeface="Tahoma" panose="020B0604030504040204" pitchFamily="34" charset="0"/>
              <a:cs typeface="Tahoma" panose="020B0604030504040204" pitchFamily="34" charset="0"/>
            </a:endParaRPr>
          </a:p>
          <a:p>
            <a:pPr eaLnBrk="0" hangingPunct="0">
              <a:lnSpc>
                <a:spcPct val="107000"/>
              </a:lnSpc>
              <a:buClr>
                <a:srgbClr val="006600"/>
              </a:buClr>
              <a:buSzPct val="60000"/>
              <a:buFont typeface="Wingdings" panose="05000000000000000000" pitchFamily="2" charset="2"/>
              <a:buChar char="v"/>
              <a:tabLst>
                <a:tab pos="457200" algn="l"/>
              </a:tabLst>
            </a:pPr>
            <a:endParaRPr lang="en-ZA" sz="800" dirty="0" smtClean="0">
              <a:solidFill>
                <a:prstClr val="black"/>
              </a:solidFill>
              <a:latin typeface="Tahoma" panose="020B0604030504040204" pitchFamily="34" charset="0"/>
              <a:ea typeface="Tahoma" panose="020B0604030504040204" pitchFamily="34" charset="0"/>
              <a:cs typeface="Tahoma" panose="020B0604030504040204" pitchFamily="34" charset="0"/>
            </a:endParaRPr>
          </a:p>
          <a:p>
            <a:pPr eaLnBrk="0" hangingPunct="0">
              <a:lnSpc>
                <a:spcPct val="107000"/>
              </a:lnSpc>
              <a:buClr>
                <a:srgbClr val="006600"/>
              </a:buClr>
              <a:buSzPct val="60000"/>
              <a:buFont typeface="Wingdings" panose="05000000000000000000" pitchFamily="2" charset="2"/>
              <a:buChar char="v"/>
              <a:tabLst>
                <a:tab pos="457200" algn="l"/>
              </a:tabLst>
            </a:pPr>
            <a:endParaRPr lang="en-ZA" sz="700" dirty="0" smtClean="0">
              <a:solidFill>
                <a:prstClr val="black"/>
              </a:solidFill>
              <a:latin typeface="Tahoma" panose="020B0604030504040204" pitchFamily="34" charset="0"/>
              <a:ea typeface="Tahoma" panose="020B0604030504040204" pitchFamily="34" charset="0"/>
              <a:cs typeface="Tahoma" panose="020B0604030504040204" pitchFamily="34" charset="0"/>
            </a:endParaRPr>
          </a:p>
          <a:p>
            <a:pPr marL="285750" indent="-285750" eaLnBrk="0" hangingPunct="0">
              <a:lnSpc>
                <a:spcPct val="107000"/>
              </a:lnSpc>
              <a:buClr>
                <a:srgbClr val="006600"/>
              </a:buClr>
              <a:buSzPct val="60000"/>
              <a:buFont typeface="Wingdings" panose="05000000000000000000" pitchFamily="2" charset="2"/>
              <a:buChar char="v"/>
              <a:tabLst>
                <a:tab pos="457200" algn="l"/>
              </a:tabLst>
            </a:pPr>
            <a:endParaRPr lang="en-ZA" sz="1600" dirty="0">
              <a:solidFill>
                <a:prstClr val="black"/>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xmlns="" val="1557581347"/>
              </p:ext>
            </p:extLst>
          </p:nvPr>
        </p:nvGraphicFramePr>
        <p:xfrm>
          <a:off x="102332" y="1700808"/>
          <a:ext cx="8934164" cy="3960440"/>
        </p:xfrm>
        <a:graphic>
          <a:graphicData uri="http://schemas.openxmlformats.org/drawingml/2006/table">
            <a:tbl>
              <a:tblPr>
                <a:tableStyleId>{69C7853C-536D-4A76-A0AE-DD22124D55A5}</a:tableStyleId>
              </a:tblPr>
              <a:tblGrid>
                <a:gridCol w="2010015"/>
                <a:gridCol w="1325901"/>
                <a:gridCol w="1399562"/>
                <a:gridCol w="1325901"/>
                <a:gridCol w="1252240"/>
                <a:gridCol w="1620545"/>
              </a:tblGrid>
              <a:tr h="745456">
                <a:tc rowSpan="2">
                  <a:txBody>
                    <a:bodyPr/>
                    <a:lstStyle/>
                    <a:p>
                      <a:pPr algn="ctr" fontAlgn="ctr">
                        <a:lnSpc>
                          <a:spcPct val="107000"/>
                        </a:lnSpc>
                        <a:spcAft>
                          <a:spcPts val="0"/>
                        </a:spcAft>
                      </a:pPr>
                      <a:r>
                        <a:rPr lang="en-GB" sz="1100" kern="1200" dirty="0">
                          <a:effectLst/>
                          <a:latin typeface="Tahoma" panose="020B0604030504040204" pitchFamily="34" charset="0"/>
                          <a:ea typeface="Tahoma" panose="020B0604030504040204" pitchFamily="34" charset="0"/>
                          <a:cs typeface="Tahoma" panose="020B0604030504040204" pitchFamily="34" charset="0"/>
                        </a:rPr>
                        <a:t>Training Stream </a:t>
                      </a:r>
                      <a:endParaRPr lang="en-ZA" sz="110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350" marR="6350" marT="6350" marB="0" anchor="ctr"/>
                </a:tc>
                <a:tc gridSpan="2">
                  <a:txBody>
                    <a:bodyPr/>
                    <a:lstStyle/>
                    <a:p>
                      <a:pPr algn="ctr" fontAlgn="ctr">
                        <a:lnSpc>
                          <a:spcPct val="107000"/>
                        </a:lnSpc>
                        <a:spcAft>
                          <a:spcPts val="0"/>
                        </a:spcAft>
                      </a:pPr>
                      <a:r>
                        <a:rPr lang="en-GB" sz="1100" kern="1200" dirty="0" smtClean="0">
                          <a:effectLst/>
                          <a:latin typeface="Tahoma" panose="020B0604030504040204" pitchFamily="34" charset="0"/>
                          <a:ea typeface="Tahoma" panose="020B0604030504040204" pitchFamily="34" charset="0"/>
                          <a:cs typeface="Tahoma" panose="020B0604030504040204" pitchFamily="34" charset="0"/>
                        </a:rPr>
                        <a:t>Performance  </a:t>
                      </a:r>
                      <a:endParaRPr lang="en-ZA" sz="1100" dirty="0">
                        <a:effectLst/>
                        <a:latin typeface="Tahoma" panose="020B0604030504040204" pitchFamily="34" charset="0"/>
                        <a:ea typeface="Tahoma" panose="020B0604030504040204" pitchFamily="34" charset="0"/>
                        <a:cs typeface="Tahoma" panose="020B0604030504040204" pitchFamily="34" charset="0"/>
                      </a:endParaRPr>
                    </a:p>
                    <a:p>
                      <a:pPr algn="ctr" fontAlgn="ctr">
                        <a:lnSpc>
                          <a:spcPct val="107000"/>
                        </a:lnSpc>
                        <a:spcAft>
                          <a:spcPts val="0"/>
                        </a:spcAft>
                      </a:pPr>
                      <a:r>
                        <a:rPr lang="en-GB" sz="1100" kern="1200" dirty="0">
                          <a:effectLst/>
                          <a:latin typeface="Tahoma" panose="020B0604030504040204" pitchFamily="34" charset="0"/>
                          <a:ea typeface="Tahoma" panose="020B0604030504040204" pitchFamily="34" charset="0"/>
                          <a:cs typeface="Tahoma" panose="020B0604030504040204" pitchFamily="34" charset="0"/>
                        </a:rPr>
                        <a:t>Against 2015/16 APP </a:t>
                      </a:r>
                      <a:r>
                        <a:rPr lang="en-GB" sz="1100" kern="1200" dirty="0" smtClean="0">
                          <a:effectLst/>
                          <a:latin typeface="Tahoma" panose="020B0604030504040204" pitchFamily="34" charset="0"/>
                          <a:ea typeface="Tahoma" panose="020B0604030504040204" pitchFamily="34" charset="0"/>
                          <a:cs typeface="Tahoma" panose="020B0604030504040204" pitchFamily="34" charset="0"/>
                        </a:rPr>
                        <a:t>Targets</a:t>
                      </a:r>
                      <a:endParaRPr lang="en-ZA" sz="110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350" marR="6350" marT="6350" marB="0" anchor="ctr"/>
                </a:tc>
                <a:tc hMerge="1">
                  <a:txBody>
                    <a:bodyPr/>
                    <a:lstStyle/>
                    <a:p>
                      <a:endParaRPr lang="en-ZA"/>
                    </a:p>
                  </a:txBody>
                  <a:tcPr/>
                </a:tc>
                <a:tc gridSpan="2">
                  <a:txBody>
                    <a:bodyPr/>
                    <a:lstStyle/>
                    <a:p>
                      <a:pPr algn="ctr" fontAlgn="ctr">
                        <a:lnSpc>
                          <a:spcPct val="107000"/>
                        </a:lnSpc>
                        <a:spcAft>
                          <a:spcPts val="0"/>
                        </a:spcAft>
                      </a:pPr>
                      <a:r>
                        <a:rPr lang="en-GB" sz="1100" kern="1200" dirty="0" smtClean="0">
                          <a:effectLst/>
                          <a:latin typeface="Tahoma" panose="020B0604030504040204" pitchFamily="34" charset="0"/>
                          <a:ea typeface="Tahoma" panose="020B0604030504040204" pitchFamily="34" charset="0"/>
                          <a:cs typeface="Tahoma" panose="020B0604030504040204" pitchFamily="34" charset="0"/>
                        </a:rPr>
                        <a:t>Other initiatives additional to </a:t>
                      </a:r>
                      <a:r>
                        <a:rPr lang="en-GB" sz="1100" kern="1200" dirty="0">
                          <a:effectLst/>
                          <a:latin typeface="Tahoma" panose="020B0604030504040204" pitchFamily="34" charset="0"/>
                          <a:ea typeface="Tahoma" panose="020B0604030504040204" pitchFamily="34" charset="0"/>
                          <a:cs typeface="Tahoma" panose="020B0604030504040204" pitchFamily="34" charset="0"/>
                        </a:rPr>
                        <a:t>APP</a:t>
                      </a:r>
                      <a:endParaRPr lang="en-ZA" sz="1100" dirty="0">
                        <a:effectLst/>
                        <a:latin typeface="Tahoma" panose="020B0604030504040204" pitchFamily="34" charset="0"/>
                        <a:ea typeface="Tahoma" panose="020B0604030504040204" pitchFamily="34" charset="0"/>
                        <a:cs typeface="Tahoma" panose="020B0604030504040204" pitchFamily="34" charset="0"/>
                      </a:endParaRPr>
                    </a:p>
                    <a:p>
                      <a:pPr algn="ctr" fontAlgn="ctr">
                        <a:lnSpc>
                          <a:spcPct val="107000"/>
                        </a:lnSpc>
                        <a:spcAft>
                          <a:spcPts val="0"/>
                        </a:spcAft>
                      </a:pPr>
                      <a:r>
                        <a:rPr lang="en-GB" sz="1100" kern="1200" dirty="0">
                          <a:effectLst/>
                          <a:latin typeface="Tahoma" panose="020B0604030504040204" pitchFamily="34" charset="0"/>
                          <a:ea typeface="Tahoma" panose="020B0604030504040204" pitchFamily="34" charset="0"/>
                          <a:cs typeface="Tahoma" panose="020B0604030504040204" pitchFamily="34" charset="0"/>
                        </a:rPr>
                        <a:t>Access to Learning Opportunities</a:t>
                      </a:r>
                      <a:endParaRPr lang="en-ZA" sz="110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0" marR="0" marT="0" marB="0" anchor="ctr"/>
                </a:tc>
                <a:tc hMerge="1">
                  <a:txBody>
                    <a:bodyPr/>
                    <a:lstStyle/>
                    <a:p>
                      <a:endParaRPr lang="en-ZA"/>
                    </a:p>
                  </a:txBody>
                  <a:tcPr/>
                </a:tc>
                <a:tc rowSpan="2">
                  <a:txBody>
                    <a:bodyPr/>
                    <a:lstStyle/>
                    <a:p>
                      <a:pPr algn="ctr" fontAlgn="ctr">
                        <a:lnSpc>
                          <a:spcPct val="107000"/>
                        </a:lnSpc>
                        <a:spcAft>
                          <a:spcPts val="0"/>
                        </a:spcAft>
                      </a:pPr>
                      <a:r>
                        <a:rPr lang="en-GB" sz="1100" kern="1200" dirty="0" smtClean="0">
                          <a:effectLst/>
                          <a:latin typeface="Tahoma" panose="020B0604030504040204" pitchFamily="34" charset="0"/>
                          <a:ea typeface="Tahoma" panose="020B0604030504040204" pitchFamily="34" charset="0"/>
                          <a:cs typeface="Tahoma" panose="020B0604030504040204" pitchFamily="34" charset="0"/>
                        </a:rPr>
                        <a:t>Total Number of</a:t>
                      </a:r>
                      <a:r>
                        <a:rPr lang="en-GB" sz="1100" kern="1200" baseline="0" dirty="0" smtClean="0">
                          <a:effectLst/>
                          <a:latin typeface="Tahoma" panose="020B0604030504040204" pitchFamily="34" charset="0"/>
                          <a:ea typeface="Tahoma" panose="020B0604030504040204" pitchFamily="34" charset="0"/>
                          <a:cs typeface="Tahoma" panose="020B0604030504040204" pitchFamily="34" charset="0"/>
                        </a:rPr>
                        <a:t> p</a:t>
                      </a:r>
                      <a:r>
                        <a:rPr lang="en-GB" sz="1100" kern="1200" dirty="0" smtClean="0">
                          <a:effectLst/>
                          <a:latin typeface="Tahoma" panose="020B0604030504040204" pitchFamily="34" charset="0"/>
                          <a:ea typeface="Tahoma" panose="020B0604030504040204" pitchFamily="34" charset="0"/>
                          <a:cs typeface="Tahoma" panose="020B0604030504040204" pitchFamily="34" charset="0"/>
                        </a:rPr>
                        <a:t>eople trained and </a:t>
                      </a:r>
                      <a:r>
                        <a:rPr lang="en-GB" sz="1100" kern="1200" dirty="0">
                          <a:effectLst/>
                          <a:latin typeface="Tahoma" panose="020B0604030504040204" pitchFamily="34" charset="0"/>
                          <a:ea typeface="Tahoma" panose="020B0604030504040204" pitchFamily="34" charset="0"/>
                          <a:cs typeface="Tahoma" panose="020B0604030504040204" pitchFamily="34" charset="0"/>
                        </a:rPr>
                        <a:t>given </a:t>
                      </a:r>
                      <a:r>
                        <a:rPr lang="en-GB" sz="1100" kern="1200" dirty="0" smtClean="0">
                          <a:effectLst/>
                          <a:latin typeface="Tahoma" panose="020B0604030504040204" pitchFamily="34" charset="0"/>
                          <a:ea typeface="Tahoma" panose="020B0604030504040204" pitchFamily="34" charset="0"/>
                          <a:cs typeface="Tahoma" panose="020B0604030504040204" pitchFamily="34" charset="0"/>
                        </a:rPr>
                        <a:t>access  </a:t>
                      </a:r>
                      <a:r>
                        <a:rPr lang="en-GB" sz="1100" kern="1200" dirty="0">
                          <a:effectLst/>
                          <a:latin typeface="Tahoma" panose="020B0604030504040204" pitchFamily="34" charset="0"/>
                          <a:ea typeface="Tahoma" panose="020B0604030504040204" pitchFamily="34" charset="0"/>
                          <a:cs typeface="Tahoma" panose="020B0604030504040204" pitchFamily="34" charset="0"/>
                        </a:rPr>
                        <a:t>to Learning Opportunities</a:t>
                      </a:r>
                      <a:endParaRPr lang="en-ZA" sz="110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0" marR="0" marT="0" marB="0" anchor="ctr"/>
                </a:tc>
              </a:tr>
              <a:tr h="778084">
                <a:tc vMerge="1">
                  <a:txBody>
                    <a:bodyPr/>
                    <a:lstStyle/>
                    <a:p>
                      <a:endParaRPr lang="en-ZA"/>
                    </a:p>
                  </a:txBody>
                  <a:tcPr/>
                </a:tc>
                <a:tc>
                  <a:txBody>
                    <a:bodyPr/>
                    <a:lstStyle/>
                    <a:p>
                      <a:pPr algn="l" fontAlgn="ctr">
                        <a:lnSpc>
                          <a:spcPct val="107000"/>
                        </a:lnSpc>
                        <a:spcAft>
                          <a:spcPts val="0"/>
                        </a:spcAft>
                      </a:pPr>
                      <a:r>
                        <a:rPr lang="en-GB" sz="1100" kern="1200" dirty="0">
                          <a:effectLst/>
                          <a:latin typeface="Tahoma" panose="020B0604030504040204" pitchFamily="34" charset="0"/>
                          <a:ea typeface="Tahoma" panose="020B0604030504040204" pitchFamily="34" charset="0"/>
                          <a:cs typeface="Tahoma" panose="020B0604030504040204" pitchFamily="34" charset="0"/>
                        </a:rPr>
                        <a:t> </a:t>
                      </a:r>
                      <a:r>
                        <a:rPr lang="en-GB" sz="1100" kern="1200" dirty="0" smtClean="0">
                          <a:effectLst/>
                          <a:latin typeface="Tahoma" panose="020B0604030504040204" pitchFamily="34" charset="0"/>
                          <a:ea typeface="Tahoma" panose="020B0604030504040204" pitchFamily="34" charset="0"/>
                          <a:cs typeface="Tahoma" panose="020B0604030504040204" pitchFamily="34" charset="0"/>
                        </a:rPr>
                        <a:t>Projected </a:t>
                      </a:r>
                      <a:r>
                        <a:rPr lang="en-GB" sz="1100" kern="1200" dirty="0">
                          <a:effectLst/>
                          <a:latin typeface="Tahoma" panose="020B0604030504040204" pitchFamily="34" charset="0"/>
                          <a:ea typeface="Tahoma" panose="020B0604030504040204" pitchFamily="34" charset="0"/>
                          <a:cs typeface="Tahoma" panose="020B0604030504040204" pitchFamily="34" charset="0"/>
                        </a:rPr>
                        <a:t>target </a:t>
                      </a:r>
                      <a:endParaRPr lang="en-ZA" sz="110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0" marR="0" marT="0" marB="0" anchor="ctr"/>
                </a:tc>
                <a:tc>
                  <a:txBody>
                    <a:bodyPr/>
                    <a:lstStyle/>
                    <a:p>
                      <a:pPr algn="l" fontAlgn="ctr">
                        <a:lnSpc>
                          <a:spcPct val="107000"/>
                        </a:lnSpc>
                        <a:spcAft>
                          <a:spcPts val="0"/>
                        </a:spcAft>
                      </a:pPr>
                      <a:r>
                        <a:rPr lang="en-GB" sz="1100" kern="1200" dirty="0">
                          <a:effectLst/>
                          <a:latin typeface="Tahoma" panose="020B0604030504040204" pitchFamily="34" charset="0"/>
                          <a:ea typeface="Tahoma" panose="020B0604030504040204" pitchFamily="34" charset="0"/>
                          <a:cs typeface="Tahoma" panose="020B0604030504040204" pitchFamily="34" charset="0"/>
                        </a:rPr>
                        <a:t>Facilitated Learning </a:t>
                      </a:r>
                      <a:endParaRPr lang="en-ZA" sz="110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350" marR="6350" marT="6350" marB="0" anchor="ctr"/>
                </a:tc>
                <a:tc>
                  <a:txBody>
                    <a:bodyPr/>
                    <a:lstStyle/>
                    <a:p>
                      <a:pPr algn="l" fontAlgn="ctr">
                        <a:lnSpc>
                          <a:spcPct val="107000"/>
                        </a:lnSpc>
                        <a:spcAft>
                          <a:spcPts val="0"/>
                        </a:spcAft>
                      </a:pPr>
                      <a:r>
                        <a:rPr lang="en-GB" sz="1100" kern="1200" dirty="0">
                          <a:effectLst/>
                          <a:latin typeface="Tahoma" panose="020B0604030504040204" pitchFamily="34" charset="0"/>
                          <a:ea typeface="Tahoma" panose="020B0604030504040204" pitchFamily="34" charset="0"/>
                          <a:cs typeface="Tahoma" panose="020B0604030504040204" pitchFamily="34" charset="0"/>
                        </a:rPr>
                        <a:t>Open-Online learning </a:t>
                      </a:r>
                      <a:endParaRPr lang="en-ZA" sz="110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350" marR="6350" marT="6350" marB="0" anchor="ctr"/>
                </a:tc>
                <a:tc>
                  <a:txBody>
                    <a:bodyPr/>
                    <a:lstStyle/>
                    <a:p>
                      <a:pPr algn="l" fontAlgn="ctr">
                        <a:lnSpc>
                          <a:spcPct val="107000"/>
                        </a:lnSpc>
                        <a:spcAft>
                          <a:spcPts val="0"/>
                        </a:spcAft>
                      </a:pPr>
                      <a:r>
                        <a:rPr lang="en-GB" sz="1100" kern="1200" dirty="0">
                          <a:effectLst/>
                          <a:latin typeface="Tahoma" panose="020B0604030504040204" pitchFamily="34" charset="0"/>
                          <a:ea typeface="Tahoma" panose="020B0604030504040204" pitchFamily="34" charset="0"/>
                          <a:cs typeface="Tahoma" panose="020B0604030504040204" pitchFamily="34" charset="0"/>
                        </a:rPr>
                        <a:t>Online Communities  of Practice</a:t>
                      </a:r>
                      <a:endParaRPr lang="en-ZA" sz="110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350" marR="6350" marT="6350" marB="0" anchor="ctr"/>
                </a:tc>
                <a:tc vMerge="1">
                  <a:txBody>
                    <a:bodyPr/>
                    <a:lstStyle/>
                    <a:p>
                      <a:pPr algn="just">
                        <a:lnSpc>
                          <a:spcPct val="107000"/>
                        </a:lnSpc>
                      </a:pPr>
                      <a:endParaRPr lang="en-ZA" sz="110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350" marR="6350" marT="6350" marB="0" anchor="ctr"/>
                </a:tc>
              </a:tr>
              <a:tr h="343259">
                <a:tc>
                  <a:txBody>
                    <a:bodyPr/>
                    <a:lstStyle/>
                    <a:p>
                      <a:pPr algn="l" fontAlgn="ctr">
                        <a:lnSpc>
                          <a:spcPct val="107000"/>
                        </a:lnSpc>
                        <a:spcAft>
                          <a:spcPts val="0"/>
                        </a:spcAft>
                      </a:pPr>
                      <a:r>
                        <a:rPr lang="en-GB" sz="1100" kern="1200" dirty="0">
                          <a:effectLst/>
                          <a:latin typeface="Tahoma" panose="020B0604030504040204" pitchFamily="34" charset="0"/>
                          <a:ea typeface="Tahoma" panose="020B0604030504040204" pitchFamily="34" charset="0"/>
                          <a:cs typeface="Tahoma" panose="020B0604030504040204" pitchFamily="34" charset="0"/>
                        </a:rPr>
                        <a:t>Leadership</a:t>
                      </a:r>
                      <a:endParaRPr lang="en-ZA" sz="11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350" marR="6350" marT="6350" marB="0" anchor="ctr"/>
                </a:tc>
                <a:tc>
                  <a:txBody>
                    <a:bodyPr/>
                    <a:lstStyle/>
                    <a:p>
                      <a:pPr algn="r" fontAlgn="ctr">
                        <a:lnSpc>
                          <a:spcPct val="107000"/>
                        </a:lnSpc>
                        <a:spcAft>
                          <a:spcPts val="0"/>
                        </a:spcAft>
                      </a:pPr>
                      <a:r>
                        <a:rPr lang="en-GB" sz="1100" kern="1200" dirty="0">
                          <a:effectLst/>
                          <a:latin typeface="Tahoma" panose="020B0604030504040204" pitchFamily="34" charset="0"/>
                          <a:ea typeface="Tahoma" panose="020B0604030504040204" pitchFamily="34" charset="0"/>
                          <a:cs typeface="Tahoma" panose="020B0604030504040204" pitchFamily="34" charset="0"/>
                        </a:rPr>
                        <a:t>10 900</a:t>
                      </a:r>
                      <a:endParaRPr lang="en-ZA" sz="11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350" marR="6350" marT="6350" marB="0" anchor="ctr"/>
                </a:tc>
                <a:tc>
                  <a:txBody>
                    <a:bodyPr/>
                    <a:lstStyle/>
                    <a:p>
                      <a:pPr algn="r" fontAlgn="ctr">
                        <a:lnSpc>
                          <a:spcPct val="107000"/>
                        </a:lnSpc>
                        <a:spcAft>
                          <a:spcPts val="0"/>
                        </a:spcAft>
                      </a:pPr>
                      <a:r>
                        <a:rPr lang="en-GB" sz="1100" kern="1200" dirty="0">
                          <a:effectLst/>
                          <a:latin typeface="Tahoma" panose="020B0604030504040204" pitchFamily="34" charset="0"/>
                          <a:ea typeface="Tahoma" panose="020B0604030504040204" pitchFamily="34" charset="0"/>
                          <a:cs typeface="Tahoma" panose="020B0604030504040204" pitchFamily="34" charset="0"/>
                        </a:rPr>
                        <a:t>6193 </a:t>
                      </a:r>
                      <a:endParaRPr lang="en-ZA" sz="11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350" marR="6350" marT="6350" marB="0" anchor="ctr"/>
                </a:tc>
                <a:tc>
                  <a:txBody>
                    <a:bodyPr/>
                    <a:lstStyle/>
                    <a:p>
                      <a:pPr algn="r" fontAlgn="ctr">
                        <a:lnSpc>
                          <a:spcPct val="107000"/>
                        </a:lnSpc>
                        <a:spcAft>
                          <a:spcPts val="0"/>
                        </a:spcAft>
                      </a:pPr>
                      <a:r>
                        <a:rPr lang="en-GB" sz="1100" kern="1200" dirty="0" smtClean="0">
                          <a:effectLst/>
                          <a:latin typeface="Tahoma" panose="020B0604030504040204" pitchFamily="34" charset="0"/>
                          <a:ea typeface="Tahoma" panose="020B0604030504040204" pitchFamily="34" charset="0"/>
                          <a:cs typeface="Tahoma" panose="020B0604030504040204" pitchFamily="34" charset="0"/>
                        </a:rPr>
                        <a:t>-</a:t>
                      </a:r>
                      <a:r>
                        <a:rPr lang="en-GB" sz="1100" kern="1200" dirty="0">
                          <a:effectLst/>
                          <a:latin typeface="Tahoma" panose="020B0604030504040204" pitchFamily="34" charset="0"/>
                          <a:ea typeface="Tahoma" panose="020B0604030504040204" pitchFamily="34" charset="0"/>
                          <a:cs typeface="Tahoma" panose="020B0604030504040204" pitchFamily="34" charset="0"/>
                        </a:rPr>
                        <a:t> </a:t>
                      </a:r>
                      <a:endParaRPr lang="en-ZA" sz="11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350" marR="6350" marT="6350" marB="0" anchor="ctr"/>
                </a:tc>
                <a:tc>
                  <a:txBody>
                    <a:bodyPr/>
                    <a:lstStyle/>
                    <a:p>
                      <a:pPr algn="r" fontAlgn="ctr">
                        <a:lnSpc>
                          <a:spcPct val="107000"/>
                        </a:lnSpc>
                        <a:spcAft>
                          <a:spcPts val="0"/>
                        </a:spcAft>
                      </a:pPr>
                      <a:r>
                        <a:rPr lang="en-GB" sz="1100" kern="1200" dirty="0">
                          <a:effectLst/>
                          <a:latin typeface="Tahoma" panose="020B0604030504040204" pitchFamily="34" charset="0"/>
                          <a:ea typeface="Tahoma" panose="020B0604030504040204" pitchFamily="34" charset="0"/>
                          <a:cs typeface="Tahoma" panose="020B0604030504040204" pitchFamily="34" charset="0"/>
                        </a:rPr>
                        <a:t>24</a:t>
                      </a:r>
                      <a:endParaRPr lang="en-ZA" sz="11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350" marR="6350" marT="6350" marB="0" anchor="ctr"/>
                </a:tc>
                <a:tc>
                  <a:txBody>
                    <a:bodyPr/>
                    <a:lstStyle/>
                    <a:p>
                      <a:pPr algn="r" fontAlgn="ctr">
                        <a:lnSpc>
                          <a:spcPct val="107000"/>
                        </a:lnSpc>
                        <a:spcAft>
                          <a:spcPts val="0"/>
                        </a:spcAft>
                      </a:pPr>
                      <a:r>
                        <a:rPr lang="en-GB" sz="1100" kern="1200" dirty="0">
                          <a:effectLst/>
                          <a:latin typeface="Tahoma" panose="020B0604030504040204" pitchFamily="34" charset="0"/>
                          <a:ea typeface="Tahoma" panose="020B0604030504040204" pitchFamily="34" charset="0"/>
                          <a:cs typeface="Tahoma" panose="020B0604030504040204" pitchFamily="34" charset="0"/>
                        </a:rPr>
                        <a:t>6 217</a:t>
                      </a:r>
                      <a:endParaRPr lang="en-ZA" sz="11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350" marR="6350" marT="6350" marB="0" anchor="ctr"/>
                </a:tc>
              </a:tr>
              <a:tr h="423972">
                <a:tc>
                  <a:txBody>
                    <a:bodyPr/>
                    <a:lstStyle/>
                    <a:p>
                      <a:pPr algn="l" fontAlgn="ctr">
                        <a:lnSpc>
                          <a:spcPct val="107000"/>
                        </a:lnSpc>
                        <a:spcAft>
                          <a:spcPts val="0"/>
                        </a:spcAft>
                      </a:pPr>
                      <a:r>
                        <a:rPr lang="en-GB" sz="1100" kern="1200" dirty="0">
                          <a:effectLst/>
                          <a:latin typeface="Tahoma" panose="020B0604030504040204" pitchFamily="34" charset="0"/>
                          <a:ea typeface="Tahoma" panose="020B0604030504040204" pitchFamily="34" charset="0"/>
                          <a:cs typeface="Tahoma" panose="020B0604030504040204" pitchFamily="34" charset="0"/>
                        </a:rPr>
                        <a:t>Management </a:t>
                      </a:r>
                      <a:endParaRPr lang="en-ZA" sz="11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350" marR="6350" marT="6350" marB="0" anchor="ctr"/>
                </a:tc>
                <a:tc>
                  <a:txBody>
                    <a:bodyPr/>
                    <a:lstStyle/>
                    <a:p>
                      <a:pPr algn="r" fontAlgn="ctr">
                        <a:lnSpc>
                          <a:spcPct val="107000"/>
                        </a:lnSpc>
                        <a:spcAft>
                          <a:spcPts val="0"/>
                        </a:spcAft>
                      </a:pPr>
                      <a:r>
                        <a:rPr lang="en-GB" sz="1100" kern="1200" dirty="0">
                          <a:effectLst/>
                          <a:latin typeface="Tahoma" panose="020B0604030504040204" pitchFamily="34" charset="0"/>
                          <a:ea typeface="Tahoma" panose="020B0604030504040204" pitchFamily="34" charset="0"/>
                          <a:cs typeface="Tahoma" panose="020B0604030504040204" pitchFamily="34" charset="0"/>
                        </a:rPr>
                        <a:t>11 900</a:t>
                      </a:r>
                      <a:endParaRPr lang="en-ZA" sz="11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350" marR="6350" marT="6350" marB="0" anchor="ctr"/>
                </a:tc>
                <a:tc>
                  <a:txBody>
                    <a:bodyPr/>
                    <a:lstStyle/>
                    <a:p>
                      <a:pPr algn="r" fontAlgn="ctr">
                        <a:lnSpc>
                          <a:spcPct val="107000"/>
                        </a:lnSpc>
                        <a:spcAft>
                          <a:spcPts val="0"/>
                        </a:spcAft>
                      </a:pPr>
                      <a:r>
                        <a:rPr lang="en-GB" sz="1100" kern="1200" dirty="0">
                          <a:effectLst/>
                          <a:latin typeface="Tahoma" panose="020B0604030504040204" pitchFamily="34" charset="0"/>
                          <a:ea typeface="Tahoma" panose="020B0604030504040204" pitchFamily="34" charset="0"/>
                          <a:cs typeface="Tahoma" panose="020B0604030504040204" pitchFamily="34" charset="0"/>
                        </a:rPr>
                        <a:t>5424 </a:t>
                      </a:r>
                      <a:endParaRPr lang="en-ZA" sz="11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350" marR="6350" marT="6350" marB="0" anchor="ctr"/>
                </a:tc>
                <a:tc>
                  <a:txBody>
                    <a:bodyPr/>
                    <a:lstStyle/>
                    <a:p>
                      <a:pPr algn="r" fontAlgn="ctr">
                        <a:lnSpc>
                          <a:spcPct val="107000"/>
                        </a:lnSpc>
                        <a:spcAft>
                          <a:spcPts val="0"/>
                        </a:spcAft>
                      </a:pPr>
                      <a:r>
                        <a:rPr lang="en-GB" sz="1100" kern="1200" dirty="0">
                          <a:effectLst/>
                          <a:latin typeface="Tahoma" panose="020B0604030504040204" pitchFamily="34" charset="0"/>
                          <a:ea typeface="Tahoma" panose="020B0604030504040204" pitchFamily="34" charset="0"/>
                          <a:cs typeface="Tahoma" panose="020B0604030504040204" pitchFamily="34" charset="0"/>
                        </a:rPr>
                        <a:t>18 586</a:t>
                      </a:r>
                      <a:endParaRPr lang="en-ZA" sz="11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350" marR="6350" marT="6350" marB="0" anchor="ctr"/>
                </a:tc>
                <a:tc>
                  <a:txBody>
                    <a:bodyPr/>
                    <a:lstStyle/>
                    <a:p>
                      <a:pPr algn="r" fontAlgn="ctr">
                        <a:lnSpc>
                          <a:spcPct val="107000"/>
                        </a:lnSpc>
                        <a:spcAft>
                          <a:spcPts val="0"/>
                        </a:spcAft>
                      </a:pPr>
                      <a:r>
                        <a:rPr lang="en-GB" sz="1100" kern="1200" dirty="0">
                          <a:effectLst/>
                          <a:latin typeface="Tahoma" panose="020B0604030504040204" pitchFamily="34" charset="0"/>
                          <a:ea typeface="Tahoma" panose="020B0604030504040204" pitchFamily="34" charset="0"/>
                          <a:cs typeface="Tahoma" panose="020B0604030504040204" pitchFamily="34" charset="0"/>
                        </a:rPr>
                        <a:t>4 341</a:t>
                      </a:r>
                      <a:endParaRPr lang="en-ZA" sz="11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350" marR="6350" marT="6350" marB="0" anchor="ctr"/>
                </a:tc>
                <a:tc>
                  <a:txBody>
                    <a:bodyPr/>
                    <a:lstStyle/>
                    <a:p>
                      <a:pPr algn="r" fontAlgn="ctr">
                        <a:lnSpc>
                          <a:spcPct val="107000"/>
                        </a:lnSpc>
                        <a:spcAft>
                          <a:spcPts val="0"/>
                        </a:spcAft>
                      </a:pPr>
                      <a:r>
                        <a:rPr lang="en-US" sz="1100" kern="1200" dirty="0">
                          <a:effectLst/>
                          <a:latin typeface="Tahoma" panose="020B0604030504040204" pitchFamily="34" charset="0"/>
                          <a:ea typeface="Tahoma" panose="020B0604030504040204" pitchFamily="34" charset="0"/>
                          <a:cs typeface="Tahoma" panose="020B0604030504040204" pitchFamily="34" charset="0"/>
                        </a:rPr>
                        <a:t>28 351</a:t>
                      </a:r>
                      <a:endParaRPr lang="en-ZA" sz="11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350" marR="6350" marT="6350" marB="0" anchor="ctr"/>
                </a:tc>
              </a:tr>
              <a:tr h="337370">
                <a:tc>
                  <a:txBody>
                    <a:bodyPr/>
                    <a:lstStyle/>
                    <a:p>
                      <a:pPr algn="l" fontAlgn="ctr">
                        <a:lnSpc>
                          <a:spcPct val="107000"/>
                        </a:lnSpc>
                        <a:spcAft>
                          <a:spcPts val="0"/>
                        </a:spcAft>
                      </a:pPr>
                      <a:r>
                        <a:rPr lang="en-GB" sz="1100" kern="1200" dirty="0">
                          <a:effectLst/>
                          <a:latin typeface="Tahoma" panose="020B0604030504040204" pitchFamily="34" charset="0"/>
                          <a:ea typeface="Tahoma" panose="020B0604030504040204" pitchFamily="34" charset="0"/>
                          <a:cs typeface="Tahoma" panose="020B0604030504040204" pitchFamily="34" charset="0"/>
                        </a:rPr>
                        <a:t>Administration</a:t>
                      </a:r>
                      <a:endParaRPr lang="en-ZA" sz="11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350" marR="6350" marT="6350" marB="0" anchor="ctr"/>
                </a:tc>
                <a:tc>
                  <a:txBody>
                    <a:bodyPr/>
                    <a:lstStyle/>
                    <a:p>
                      <a:pPr algn="r" fontAlgn="ctr">
                        <a:lnSpc>
                          <a:spcPct val="107000"/>
                        </a:lnSpc>
                        <a:spcAft>
                          <a:spcPts val="0"/>
                        </a:spcAft>
                      </a:pPr>
                      <a:r>
                        <a:rPr lang="en-GB" sz="1100" kern="1200" dirty="0">
                          <a:effectLst/>
                          <a:latin typeface="Tahoma" panose="020B0604030504040204" pitchFamily="34" charset="0"/>
                          <a:ea typeface="Tahoma" panose="020B0604030504040204" pitchFamily="34" charset="0"/>
                          <a:cs typeface="Tahoma" panose="020B0604030504040204" pitchFamily="34" charset="0"/>
                        </a:rPr>
                        <a:t>5 150</a:t>
                      </a:r>
                      <a:endParaRPr lang="en-ZA" sz="11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350" marR="6350" marT="6350" marB="0" anchor="ctr"/>
                </a:tc>
                <a:tc>
                  <a:txBody>
                    <a:bodyPr/>
                    <a:lstStyle/>
                    <a:p>
                      <a:pPr algn="r" fontAlgn="ctr">
                        <a:lnSpc>
                          <a:spcPct val="107000"/>
                        </a:lnSpc>
                        <a:spcAft>
                          <a:spcPts val="0"/>
                        </a:spcAft>
                      </a:pPr>
                      <a:r>
                        <a:rPr lang="en-GB" sz="1100" kern="1200" dirty="0">
                          <a:effectLst/>
                          <a:latin typeface="Tahoma" panose="020B0604030504040204" pitchFamily="34" charset="0"/>
                          <a:ea typeface="Tahoma" panose="020B0604030504040204" pitchFamily="34" charset="0"/>
                          <a:cs typeface="Tahoma" panose="020B0604030504040204" pitchFamily="34" charset="0"/>
                        </a:rPr>
                        <a:t>2704 </a:t>
                      </a:r>
                      <a:endParaRPr lang="en-ZA" sz="11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350" marR="6350" marT="6350" marB="0" anchor="ctr"/>
                </a:tc>
                <a:tc>
                  <a:txBody>
                    <a:bodyPr/>
                    <a:lstStyle/>
                    <a:p>
                      <a:pPr algn="r" fontAlgn="ctr">
                        <a:lnSpc>
                          <a:spcPct val="107000"/>
                        </a:lnSpc>
                        <a:spcAft>
                          <a:spcPts val="0"/>
                        </a:spcAft>
                      </a:pPr>
                      <a:r>
                        <a:rPr lang="en-GB" sz="1100" kern="1200" dirty="0" smtClean="0">
                          <a:effectLst/>
                          <a:latin typeface="Tahoma" panose="020B0604030504040204" pitchFamily="34" charset="0"/>
                          <a:ea typeface="Tahoma" panose="020B0604030504040204" pitchFamily="34" charset="0"/>
                          <a:cs typeface="Tahoma" panose="020B0604030504040204" pitchFamily="34" charset="0"/>
                        </a:rPr>
                        <a:t>-</a:t>
                      </a:r>
                      <a:r>
                        <a:rPr lang="en-GB" sz="1100" kern="1200" dirty="0">
                          <a:effectLst/>
                          <a:latin typeface="Tahoma" panose="020B0604030504040204" pitchFamily="34" charset="0"/>
                          <a:ea typeface="Tahoma" panose="020B0604030504040204" pitchFamily="34" charset="0"/>
                          <a:cs typeface="Tahoma" panose="020B0604030504040204" pitchFamily="34" charset="0"/>
                        </a:rPr>
                        <a:t> </a:t>
                      </a:r>
                      <a:endParaRPr lang="en-ZA" sz="11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350" marR="6350" marT="6350" marB="0" anchor="ctr"/>
                </a:tc>
                <a:tc>
                  <a:txBody>
                    <a:bodyPr/>
                    <a:lstStyle/>
                    <a:p>
                      <a:pPr algn="r" fontAlgn="ctr">
                        <a:lnSpc>
                          <a:spcPct val="107000"/>
                        </a:lnSpc>
                        <a:spcAft>
                          <a:spcPts val="0"/>
                        </a:spcAft>
                      </a:pPr>
                      <a:r>
                        <a:rPr lang="en-GB" sz="1100" kern="1200" dirty="0">
                          <a:effectLst/>
                          <a:latin typeface="Tahoma" panose="020B0604030504040204" pitchFamily="34" charset="0"/>
                          <a:ea typeface="Tahoma" panose="020B0604030504040204" pitchFamily="34" charset="0"/>
                          <a:cs typeface="Tahoma" panose="020B0604030504040204" pitchFamily="34" charset="0"/>
                        </a:rPr>
                        <a:t>2 220</a:t>
                      </a:r>
                      <a:endParaRPr lang="en-ZA" sz="11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350" marR="6350" marT="6350" marB="0" anchor="ctr"/>
                </a:tc>
                <a:tc>
                  <a:txBody>
                    <a:bodyPr/>
                    <a:lstStyle/>
                    <a:p>
                      <a:pPr algn="r" fontAlgn="ctr">
                        <a:lnSpc>
                          <a:spcPct val="107000"/>
                        </a:lnSpc>
                        <a:spcAft>
                          <a:spcPts val="0"/>
                        </a:spcAft>
                      </a:pPr>
                      <a:r>
                        <a:rPr lang="en-GB" sz="1100" kern="1200" dirty="0">
                          <a:effectLst/>
                          <a:latin typeface="Tahoma" panose="020B0604030504040204" pitchFamily="34" charset="0"/>
                          <a:ea typeface="Tahoma" panose="020B0604030504040204" pitchFamily="34" charset="0"/>
                          <a:cs typeface="Tahoma" panose="020B0604030504040204" pitchFamily="34" charset="0"/>
                        </a:rPr>
                        <a:t>4 924 </a:t>
                      </a:r>
                      <a:endParaRPr lang="en-ZA" sz="11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350" marR="6350" marT="6350" marB="0" anchor="ctr"/>
                </a:tc>
              </a:tr>
              <a:tr h="337370">
                <a:tc>
                  <a:txBody>
                    <a:bodyPr/>
                    <a:lstStyle/>
                    <a:p>
                      <a:pPr algn="l" fontAlgn="ctr">
                        <a:lnSpc>
                          <a:spcPct val="107000"/>
                        </a:lnSpc>
                        <a:spcAft>
                          <a:spcPts val="0"/>
                        </a:spcAft>
                      </a:pPr>
                      <a:r>
                        <a:rPr lang="en-GB" sz="1100" kern="1200" dirty="0">
                          <a:effectLst/>
                          <a:latin typeface="Tahoma" panose="020B0604030504040204" pitchFamily="34" charset="0"/>
                          <a:ea typeface="Tahoma" panose="020B0604030504040204" pitchFamily="34" charset="0"/>
                          <a:cs typeface="Tahoma" panose="020B0604030504040204" pitchFamily="34" charset="0"/>
                        </a:rPr>
                        <a:t>Induction </a:t>
                      </a:r>
                      <a:endParaRPr lang="en-ZA" sz="11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350" marR="6350" marT="6350" marB="0" anchor="ctr"/>
                </a:tc>
                <a:tc>
                  <a:txBody>
                    <a:bodyPr/>
                    <a:lstStyle/>
                    <a:p>
                      <a:pPr algn="r" fontAlgn="ctr">
                        <a:lnSpc>
                          <a:spcPct val="107000"/>
                        </a:lnSpc>
                        <a:spcAft>
                          <a:spcPts val="0"/>
                        </a:spcAft>
                      </a:pPr>
                      <a:r>
                        <a:rPr lang="en-GB" sz="1100" kern="1200" dirty="0">
                          <a:effectLst/>
                          <a:latin typeface="Tahoma" panose="020B0604030504040204" pitchFamily="34" charset="0"/>
                          <a:ea typeface="Tahoma" panose="020B0604030504040204" pitchFamily="34" charset="0"/>
                          <a:cs typeface="Tahoma" panose="020B0604030504040204" pitchFamily="34" charset="0"/>
                        </a:rPr>
                        <a:t>29 350</a:t>
                      </a:r>
                      <a:endParaRPr lang="en-ZA" sz="11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350" marR="6350" marT="6350" marB="0" anchor="ctr"/>
                </a:tc>
                <a:tc>
                  <a:txBody>
                    <a:bodyPr/>
                    <a:lstStyle/>
                    <a:p>
                      <a:pPr algn="r" fontAlgn="ctr">
                        <a:lnSpc>
                          <a:spcPct val="107000"/>
                        </a:lnSpc>
                        <a:spcAft>
                          <a:spcPts val="0"/>
                        </a:spcAft>
                      </a:pPr>
                      <a:r>
                        <a:rPr lang="en-GB" sz="1100" kern="1200" dirty="0">
                          <a:effectLst/>
                          <a:latin typeface="Tahoma" panose="020B0604030504040204" pitchFamily="34" charset="0"/>
                          <a:ea typeface="Tahoma" panose="020B0604030504040204" pitchFamily="34" charset="0"/>
                          <a:cs typeface="Tahoma" panose="020B0604030504040204" pitchFamily="34" charset="0"/>
                        </a:rPr>
                        <a:t>14 619 </a:t>
                      </a:r>
                      <a:endParaRPr lang="en-ZA" sz="11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350" marR="6350" marT="6350" marB="0" anchor="ctr"/>
                </a:tc>
                <a:tc>
                  <a:txBody>
                    <a:bodyPr/>
                    <a:lstStyle/>
                    <a:p>
                      <a:pPr algn="r">
                        <a:lnSpc>
                          <a:spcPct val="107000"/>
                        </a:lnSpc>
                      </a:pPr>
                      <a:r>
                        <a:rPr lang="en-ZA" sz="1100" dirty="0" smtClean="0">
                          <a:solidFill>
                            <a:schemeClr val="tx1"/>
                          </a:solidFill>
                          <a:effectLst/>
                          <a:latin typeface="Tahoma" panose="020B0604030504040204" pitchFamily="34" charset="0"/>
                          <a:ea typeface="Tahoma" panose="020B0604030504040204" pitchFamily="34" charset="0"/>
                          <a:cs typeface="Tahoma" panose="020B0604030504040204" pitchFamily="34" charset="0"/>
                        </a:rPr>
                        <a:t>-</a:t>
                      </a:r>
                      <a:endParaRPr lang="en-ZA" sz="11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350" marR="6350" marT="6350" marB="0" anchor="ctr"/>
                </a:tc>
                <a:tc>
                  <a:txBody>
                    <a:bodyPr/>
                    <a:lstStyle/>
                    <a:p>
                      <a:pPr algn="r" fontAlgn="ctr">
                        <a:lnSpc>
                          <a:spcPct val="107000"/>
                        </a:lnSpc>
                        <a:spcAft>
                          <a:spcPts val="0"/>
                        </a:spcAft>
                      </a:pPr>
                      <a:r>
                        <a:rPr lang="en-GB" sz="1100" kern="1200" dirty="0">
                          <a:effectLst/>
                          <a:latin typeface="Tahoma" panose="020B0604030504040204" pitchFamily="34" charset="0"/>
                          <a:ea typeface="Tahoma" panose="020B0604030504040204" pitchFamily="34" charset="0"/>
                          <a:cs typeface="Tahoma" panose="020B0604030504040204" pitchFamily="34" charset="0"/>
                        </a:rPr>
                        <a:t>9</a:t>
                      </a:r>
                      <a:endParaRPr lang="en-ZA" sz="11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350" marR="6350" marT="6350" marB="0" anchor="ctr"/>
                </a:tc>
                <a:tc>
                  <a:txBody>
                    <a:bodyPr/>
                    <a:lstStyle/>
                    <a:p>
                      <a:pPr algn="r" fontAlgn="ctr">
                        <a:lnSpc>
                          <a:spcPct val="107000"/>
                        </a:lnSpc>
                        <a:spcAft>
                          <a:spcPts val="0"/>
                        </a:spcAft>
                      </a:pPr>
                      <a:r>
                        <a:rPr lang="en-GB" sz="1100" kern="1200" dirty="0">
                          <a:effectLst/>
                          <a:latin typeface="Tahoma" panose="020B0604030504040204" pitchFamily="34" charset="0"/>
                          <a:ea typeface="Tahoma" panose="020B0604030504040204" pitchFamily="34" charset="0"/>
                          <a:cs typeface="Tahoma" panose="020B0604030504040204" pitchFamily="34" charset="0"/>
                        </a:rPr>
                        <a:t>14 628</a:t>
                      </a:r>
                      <a:endParaRPr lang="en-ZA" sz="11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350" marR="6350" marT="6350" marB="0" anchor="ctr"/>
                </a:tc>
              </a:tr>
              <a:tr h="337370">
                <a:tc>
                  <a:txBody>
                    <a:bodyPr/>
                    <a:lstStyle/>
                    <a:p>
                      <a:pPr algn="l" fontAlgn="ctr">
                        <a:lnSpc>
                          <a:spcPct val="107000"/>
                        </a:lnSpc>
                        <a:spcAft>
                          <a:spcPts val="0"/>
                        </a:spcAft>
                      </a:pPr>
                      <a:r>
                        <a:rPr lang="en-GB" sz="1100" kern="1200" dirty="0">
                          <a:effectLst/>
                          <a:latin typeface="Tahoma" panose="020B0604030504040204" pitchFamily="34" charset="0"/>
                          <a:ea typeface="Tahoma" panose="020B0604030504040204" pitchFamily="34" charset="0"/>
                          <a:cs typeface="Tahoma" panose="020B0604030504040204" pitchFamily="34" charset="0"/>
                        </a:rPr>
                        <a:t>Sub-Total </a:t>
                      </a:r>
                      <a:endParaRPr lang="en-ZA" sz="1100" b="1"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350" marR="6350" marT="6350" marB="0" anchor="ctr"/>
                </a:tc>
                <a:tc>
                  <a:txBody>
                    <a:bodyPr/>
                    <a:lstStyle/>
                    <a:p>
                      <a:pPr algn="r" fontAlgn="ctr">
                        <a:lnSpc>
                          <a:spcPct val="107000"/>
                        </a:lnSpc>
                        <a:spcAft>
                          <a:spcPts val="0"/>
                        </a:spcAft>
                      </a:pPr>
                      <a:r>
                        <a:rPr lang="en-GB" sz="1100" kern="1200" dirty="0" smtClean="0">
                          <a:effectLst/>
                          <a:latin typeface="Tahoma" panose="020B0604030504040204" pitchFamily="34" charset="0"/>
                          <a:ea typeface="Tahoma" panose="020B0604030504040204" pitchFamily="34" charset="0"/>
                          <a:cs typeface="Tahoma" panose="020B0604030504040204" pitchFamily="34" charset="0"/>
                        </a:rPr>
                        <a:t>57 300</a:t>
                      </a:r>
                      <a:endParaRPr lang="en-ZA" sz="1100" b="1"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350" marR="6350" marT="6350" marB="0" anchor="ctr"/>
                </a:tc>
                <a:tc>
                  <a:txBody>
                    <a:bodyPr/>
                    <a:lstStyle/>
                    <a:p>
                      <a:pPr algn="r" fontAlgn="ctr">
                        <a:lnSpc>
                          <a:spcPct val="107000"/>
                        </a:lnSpc>
                        <a:spcAft>
                          <a:spcPts val="0"/>
                        </a:spcAft>
                      </a:pPr>
                      <a:r>
                        <a:rPr lang="en-GB" sz="1100" kern="1200" dirty="0" smtClean="0">
                          <a:effectLst/>
                          <a:latin typeface="Tahoma" panose="020B0604030504040204" pitchFamily="34" charset="0"/>
                          <a:ea typeface="Tahoma" panose="020B0604030504040204" pitchFamily="34" charset="0"/>
                          <a:cs typeface="Tahoma" panose="020B0604030504040204" pitchFamily="34" charset="0"/>
                        </a:rPr>
                        <a:t>28 940</a:t>
                      </a:r>
                      <a:endParaRPr lang="en-ZA" sz="1100" b="1"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350" marR="6350" marT="6350" marB="0" anchor="ctr"/>
                </a:tc>
                <a:tc>
                  <a:txBody>
                    <a:bodyPr/>
                    <a:lstStyle/>
                    <a:p>
                      <a:pPr algn="r" fontAlgn="ctr">
                        <a:lnSpc>
                          <a:spcPct val="107000"/>
                        </a:lnSpc>
                        <a:spcAft>
                          <a:spcPts val="0"/>
                        </a:spcAft>
                      </a:pPr>
                      <a:r>
                        <a:rPr lang="en-GB" sz="1100" kern="1200" dirty="0">
                          <a:effectLst/>
                          <a:latin typeface="Tahoma" panose="020B0604030504040204" pitchFamily="34" charset="0"/>
                          <a:ea typeface="Tahoma" panose="020B0604030504040204" pitchFamily="34" charset="0"/>
                          <a:cs typeface="Tahoma" panose="020B0604030504040204" pitchFamily="34" charset="0"/>
                        </a:rPr>
                        <a:t>18 586</a:t>
                      </a:r>
                      <a:endParaRPr lang="en-ZA" sz="1100" b="1"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350" marR="6350" marT="6350" marB="0" anchor="ctr"/>
                </a:tc>
                <a:tc>
                  <a:txBody>
                    <a:bodyPr/>
                    <a:lstStyle/>
                    <a:p>
                      <a:pPr algn="r" fontAlgn="ctr">
                        <a:lnSpc>
                          <a:spcPct val="107000"/>
                        </a:lnSpc>
                        <a:spcAft>
                          <a:spcPts val="0"/>
                        </a:spcAft>
                      </a:pPr>
                      <a:r>
                        <a:rPr lang="en-GB" sz="1100" kern="1200" dirty="0">
                          <a:effectLst/>
                          <a:latin typeface="Tahoma" panose="020B0604030504040204" pitchFamily="34" charset="0"/>
                          <a:ea typeface="Tahoma" panose="020B0604030504040204" pitchFamily="34" charset="0"/>
                          <a:cs typeface="Tahoma" panose="020B0604030504040204" pitchFamily="34" charset="0"/>
                        </a:rPr>
                        <a:t>6 </a:t>
                      </a:r>
                      <a:r>
                        <a:rPr lang="en-GB" sz="1100" kern="1200" dirty="0" smtClean="0">
                          <a:effectLst/>
                          <a:latin typeface="Tahoma" panose="020B0604030504040204" pitchFamily="34" charset="0"/>
                          <a:ea typeface="Tahoma" panose="020B0604030504040204" pitchFamily="34" charset="0"/>
                          <a:cs typeface="Tahoma" panose="020B0604030504040204" pitchFamily="34" charset="0"/>
                        </a:rPr>
                        <a:t>594</a:t>
                      </a:r>
                      <a:endParaRPr lang="en-ZA" sz="1100" b="1"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350" marR="6350" marT="6350" marB="0" anchor="ctr"/>
                </a:tc>
                <a:tc>
                  <a:txBody>
                    <a:bodyPr/>
                    <a:lstStyle/>
                    <a:p>
                      <a:pPr algn="r" fontAlgn="ctr">
                        <a:lnSpc>
                          <a:spcPct val="107000"/>
                        </a:lnSpc>
                        <a:spcAft>
                          <a:spcPts val="0"/>
                        </a:spcAft>
                      </a:pPr>
                      <a:r>
                        <a:rPr lang="en-GB" sz="1100" kern="1200" dirty="0" smtClean="0">
                          <a:effectLst/>
                          <a:latin typeface="Tahoma" panose="020B0604030504040204" pitchFamily="34" charset="0"/>
                          <a:ea typeface="Tahoma" panose="020B0604030504040204" pitchFamily="34" charset="0"/>
                          <a:cs typeface="Tahoma" panose="020B0604030504040204" pitchFamily="34" charset="0"/>
                        </a:rPr>
                        <a:t>54 120</a:t>
                      </a:r>
                      <a:endParaRPr lang="en-ZA" sz="1100" b="1"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350" marR="6350" marT="6350" marB="0" anchor="ctr"/>
                </a:tc>
              </a:tr>
              <a:tr h="384781">
                <a:tc>
                  <a:txBody>
                    <a:bodyPr/>
                    <a:lstStyle/>
                    <a:p>
                      <a:pPr algn="l" fontAlgn="ctr">
                        <a:lnSpc>
                          <a:spcPct val="107000"/>
                        </a:lnSpc>
                        <a:spcAft>
                          <a:spcPts val="0"/>
                        </a:spcAft>
                      </a:pPr>
                      <a:r>
                        <a:rPr lang="en-GB" sz="1100" kern="1200" dirty="0">
                          <a:effectLst/>
                          <a:latin typeface="Tahoma" panose="020B0604030504040204" pitchFamily="34" charset="0"/>
                          <a:ea typeface="Tahoma" panose="020B0604030504040204" pitchFamily="34" charset="0"/>
                          <a:cs typeface="Tahoma" panose="020B0604030504040204" pitchFamily="34" charset="0"/>
                        </a:rPr>
                        <a:t>Unemployed youth graduates </a:t>
                      </a:r>
                      <a:endParaRPr lang="en-ZA" sz="11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350" marR="6350" marT="6350" marB="0" anchor="ctr"/>
                </a:tc>
                <a:tc>
                  <a:txBody>
                    <a:bodyPr/>
                    <a:lstStyle/>
                    <a:p>
                      <a:pPr algn="r" fontAlgn="ctr">
                        <a:lnSpc>
                          <a:spcPct val="107000"/>
                        </a:lnSpc>
                        <a:spcAft>
                          <a:spcPts val="0"/>
                        </a:spcAft>
                      </a:pPr>
                      <a:r>
                        <a:rPr lang="en-GB" sz="1100" kern="1200" dirty="0">
                          <a:effectLst/>
                          <a:latin typeface="Tahoma" panose="020B0604030504040204" pitchFamily="34" charset="0"/>
                          <a:ea typeface="Tahoma" panose="020B0604030504040204" pitchFamily="34" charset="0"/>
                          <a:cs typeface="Tahoma" panose="020B0604030504040204" pitchFamily="34" charset="0"/>
                        </a:rPr>
                        <a:t>2 750</a:t>
                      </a:r>
                      <a:endParaRPr lang="en-ZA" sz="11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350" marR="6350" marT="6350" marB="0" anchor="ctr"/>
                </a:tc>
                <a:tc>
                  <a:txBody>
                    <a:bodyPr/>
                    <a:lstStyle/>
                    <a:p>
                      <a:pPr algn="r" fontAlgn="ctr">
                        <a:lnSpc>
                          <a:spcPct val="107000"/>
                        </a:lnSpc>
                        <a:spcAft>
                          <a:spcPts val="0"/>
                        </a:spcAft>
                      </a:pPr>
                      <a:r>
                        <a:rPr lang="en-GB" sz="1100" kern="1200" dirty="0">
                          <a:effectLst/>
                          <a:latin typeface="Tahoma" panose="020B0604030504040204" pitchFamily="34" charset="0"/>
                          <a:ea typeface="Tahoma" panose="020B0604030504040204" pitchFamily="34" charset="0"/>
                          <a:cs typeface="Tahoma" panose="020B0604030504040204" pitchFamily="34" charset="0"/>
                        </a:rPr>
                        <a:t>1784 </a:t>
                      </a:r>
                      <a:endParaRPr lang="en-ZA" sz="11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350" marR="6350" marT="6350" marB="0" anchor="ctr"/>
                </a:tc>
                <a:tc>
                  <a:txBody>
                    <a:bodyPr/>
                    <a:lstStyle/>
                    <a:p>
                      <a:pPr algn="r" fontAlgn="ctr">
                        <a:lnSpc>
                          <a:spcPct val="107000"/>
                        </a:lnSpc>
                        <a:spcAft>
                          <a:spcPts val="0"/>
                        </a:spcAft>
                      </a:pPr>
                      <a:r>
                        <a:rPr lang="en-GB" sz="1100" kern="1200" dirty="0" smtClean="0">
                          <a:effectLst/>
                          <a:latin typeface="Tahoma" panose="020B0604030504040204" pitchFamily="34" charset="0"/>
                          <a:ea typeface="Tahoma" panose="020B0604030504040204" pitchFamily="34" charset="0"/>
                          <a:cs typeface="Tahoma" panose="020B0604030504040204" pitchFamily="34" charset="0"/>
                        </a:rPr>
                        <a:t>-</a:t>
                      </a:r>
                      <a:r>
                        <a:rPr lang="en-GB" sz="1100" kern="1200" dirty="0">
                          <a:effectLst/>
                          <a:latin typeface="Tahoma" panose="020B0604030504040204" pitchFamily="34" charset="0"/>
                          <a:ea typeface="Tahoma" panose="020B0604030504040204" pitchFamily="34" charset="0"/>
                          <a:cs typeface="Tahoma" panose="020B0604030504040204" pitchFamily="34" charset="0"/>
                        </a:rPr>
                        <a:t> </a:t>
                      </a:r>
                      <a:endParaRPr lang="en-ZA" sz="11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350" marR="6350" marT="6350" marB="0" anchor="ctr"/>
                </a:tc>
                <a:tc>
                  <a:txBody>
                    <a:bodyPr/>
                    <a:lstStyle/>
                    <a:p>
                      <a:pPr algn="r" fontAlgn="ctr">
                        <a:lnSpc>
                          <a:spcPct val="107000"/>
                        </a:lnSpc>
                        <a:spcAft>
                          <a:spcPts val="0"/>
                        </a:spcAft>
                      </a:pPr>
                      <a:r>
                        <a:rPr lang="en-GB" sz="1100" kern="1200" dirty="0" smtClean="0">
                          <a:effectLst/>
                          <a:latin typeface="Tahoma" panose="020B0604030504040204" pitchFamily="34" charset="0"/>
                          <a:ea typeface="Tahoma" panose="020B0604030504040204" pitchFamily="34" charset="0"/>
                          <a:cs typeface="Tahoma" panose="020B0604030504040204" pitchFamily="34" charset="0"/>
                        </a:rPr>
                        <a:t>-</a:t>
                      </a:r>
                      <a:r>
                        <a:rPr lang="en-GB" sz="1100" kern="1200" dirty="0">
                          <a:effectLst/>
                          <a:latin typeface="Tahoma" panose="020B0604030504040204" pitchFamily="34" charset="0"/>
                          <a:ea typeface="Tahoma" panose="020B0604030504040204" pitchFamily="34" charset="0"/>
                          <a:cs typeface="Tahoma" panose="020B0604030504040204" pitchFamily="34" charset="0"/>
                        </a:rPr>
                        <a:t> </a:t>
                      </a:r>
                      <a:endParaRPr lang="en-ZA" sz="11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350" marR="6350" marT="6350" marB="0" anchor="ctr"/>
                </a:tc>
                <a:tc>
                  <a:txBody>
                    <a:bodyPr/>
                    <a:lstStyle/>
                    <a:p>
                      <a:pPr algn="r" fontAlgn="ctr">
                        <a:lnSpc>
                          <a:spcPct val="107000"/>
                        </a:lnSpc>
                        <a:spcAft>
                          <a:spcPts val="0"/>
                        </a:spcAft>
                      </a:pPr>
                      <a:r>
                        <a:rPr lang="en-GB" sz="1100" kern="1200" dirty="0">
                          <a:effectLst/>
                          <a:latin typeface="Tahoma" panose="020B0604030504040204" pitchFamily="34" charset="0"/>
                          <a:ea typeface="Tahoma" panose="020B0604030504040204" pitchFamily="34" charset="0"/>
                          <a:cs typeface="Tahoma" panose="020B0604030504040204" pitchFamily="34" charset="0"/>
                        </a:rPr>
                        <a:t>1 784</a:t>
                      </a:r>
                      <a:endParaRPr lang="en-ZA" sz="11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350" marR="6350" marT="6350" marB="0" anchor="ctr"/>
                </a:tc>
              </a:tr>
              <a:tr h="272778">
                <a:tc>
                  <a:txBody>
                    <a:bodyPr/>
                    <a:lstStyle/>
                    <a:p>
                      <a:pPr algn="l" fontAlgn="ctr">
                        <a:lnSpc>
                          <a:spcPct val="107000"/>
                        </a:lnSpc>
                        <a:spcAft>
                          <a:spcPts val="0"/>
                        </a:spcAft>
                      </a:pPr>
                      <a:r>
                        <a:rPr lang="en-GB" sz="1100" b="1" kern="1200" dirty="0">
                          <a:effectLst/>
                          <a:latin typeface="Tahoma" panose="020B0604030504040204" pitchFamily="34" charset="0"/>
                          <a:ea typeface="Tahoma" panose="020B0604030504040204" pitchFamily="34" charset="0"/>
                          <a:cs typeface="Tahoma" panose="020B0604030504040204" pitchFamily="34" charset="0"/>
                        </a:rPr>
                        <a:t>Total </a:t>
                      </a:r>
                      <a:endParaRPr lang="en-ZA" sz="1100" b="1"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350" marR="6350" marT="6350" marB="0" anchor="ctr"/>
                </a:tc>
                <a:tc>
                  <a:txBody>
                    <a:bodyPr/>
                    <a:lstStyle/>
                    <a:p>
                      <a:pPr algn="r" fontAlgn="ctr">
                        <a:lnSpc>
                          <a:spcPct val="107000"/>
                        </a:lnSpc>
                        <a:spcAft>
                          <a:spcPts val="0"/>
                        </a:spcAft>
                      </a:pPr>
                      <a:r>
                        <a:rPr lang="en-GB" sz="1100" b="1" kern="1200" dirty="0">
                          <a:effectLst/>
                          <a:latin typeface="Tahoma" panose="020B0604030504040204" pitchFamily="34" charset="0"/>
                          <a:ea typeface="Tahoma" panose="020B0604030504040204" pitchFamily="34" charset="0"/>
                          <a:cs typeface="Tahoma" panose="020B0604030504040204" pitchFamily="34" charset="0"/>
                        </a:rPr>
                        <a:t>60 050</a:t>
                      </a:r>
                      <a:endParaRPr lang="en-ZA" sz="1100" b="1"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350" marR="6350" marT="6350" marB="0" anchor="ctr"/>
                </a:tc>
                <a:tc>
                  <a:txBody>
                    <a:bodyPr/>
                    <a:lstStyle/>
                    <a:p>
                      <a:pPr algn="r" fontAlgn="ctr">
                        <a:lnSpc>
                          <a:spcPct val="107000"/>
                        </a:lnSpc>
                        <a:spcAft>
                          <a:spcPts val="0"/>
                        </a:spcAft>
                      </a:pPr>
                      <a:r>
                        <a:rPr lang="en-GB" sz="1100" b="1" kern="1200" dirty="0">
                          <a:effectLst/>
                          <a:latin typeface="Tahoma" panose="020B0604030504040204" pitchFamily="34" charset="0"/>
                          <a:ea typeface="Tahoma" panose="020B0604030504040204" pitchFamily="34" charset="0"/>
                          <a:cs typeface="Tahoma" panose="020B0604030504040204" pitchFamily="34" charset="0"/>
                        </a:rPr>
                        <a:t>30 724  </a:t>
                      </a:r>
                      <a:endParaRPr lang="en-ZA" sz="1100" b="1"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350" marR="6350" marT="6350" marB="0" anchor="ctr"/>
                </a:tc>
                <a:tc>
                  <a:txBody>
                    <a:bodyPr/>
                    <a:lstStyle/>
                    <a:p>
                      <a:pPr algn="r" fontAlgn="ctr">
                        <a:lnSpc>
                          <a:spcPct val="107000"/>
                        </a:lnSpc>
                        <a:spcAft>
                          <a:spcPts val="0"/>
                        </a:spcAft>
                      </a:pPr>
                      <a:r>
                        <a:rPr lang="en-GB" sz="1100" b="1" kern="1200" dirty="0">
                          <a:effectLst/>
                          <a:latin typeface="Tahoma" panose="020B0604030504040204" pitchFamily="34" charset="0"/>
                          <a:ea typeface="Tahoma" panose="020B0604030504040204" pitchFamily="34" charset="0"/>
                          <a:cs typeface="Tahoma" panose="020B0604030504040204" pitchFamily="34" charset="0"/>
                        </a:rPr>
                        <a:t>18 586 </a:t>
                      </a:r>
                      <a:endParaRPr lang="en-ZA" sz="1100" b="1"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350" marR="6350" marT="6350" marB="0" anchor="ctr"/>
                </a:tc>
                <a:tc>
                  <a:txBody>
                    <a:bodyPr/>
                    <a:lstStyle/>
                    <a:p>
                      <a:pPr algn="r" fontAlgn="ctr">
                        <a:lnSpc>
                          <a:spcPct val="107000"/>
                        </a:lnSpc>
                        <a:spcAft>
                          <a:spcPts val="0"/>
                        </a:spcAft>
                      </a:pPr>
                      <a:r>
                        <a:rPr lang="en-GB" sz="1100" b="1" kern="1200" dirty="0">
                          <a:effectLst/>
                          <a:latin typeface="Tahoma" panose="020B0604030504040204" pitchFamily="34" charset="0"/>
                          <a:ea typeface="Tahoma" panose="020B0604030504040204" pitchFamily="34" charset="0"/>
                          <a:cs typeface="Tahoma" panose="020B0604030504040204" pitchFamily="34" charset="0"/>
                        </a:rPr>
                        <a:t> 6 594</a:t>
                      </a:r>
                      <a:endParaRPr lang="en-ZA" sz="1100" b="1"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350" marR="6350" marT="6350" marB="0" anchor="ctr"/>
                </a:tc>
                <a:tc>
                  <a:txBody>
                    <a:bodyPr/>
                    <a:lstStyle/>
                    <a:p>
                      <a:pPr algn="r" fontAlgn="ctr">
                        <a:lnSpc>
                          <a:spcPct val="107000"/>
                        </a:lnSpc>
                        <a:spcAft>
                          <a:spcPts val="0"/>
                        </a:spcAft>
                      </a:pPr>
                      <a:r>
                        <a:rPr lang="en-GB" sz="1100" b="1" kern="1200" dirty="0">
                          <a:effectLst/>
                          <a:latin typeface="Tahoma" panose="020B0604030504040204" pitchFamily="34" charset="0"/>
                          <a:ea typeface="Tahoma" panose="020B0604030504040204" pitchFamily="34" charset="0"/>
                          <a:cs typeface="Tahoma" panose="020B0604030504040204" pitchFamily="34" charset="0"/>
                        </a:rPr>
                        <a:t>55  904</a:t>
                      </a:r>
                      <a:endParaRPr lang="en-ZA" sz="1100" b="1"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350" marR="6350" marT="6350" marB="0" anchor="ctr"/>
                </a:tc>
              </a:tr>
            </a:tbl>
          </a:graphicData>
        </a:graphic>
      </p:graphicFrame>
    </p:spTree>
    <p:extLst>
      <p:ext uri="{BB962C8B-B14F-4D97-AF65-F5344CB8AC3E}">
        <p14:creationId xmlns:p14="http://schemas.microsoft.com/office/powerpoint/2010/main" xmlns="" val="9677872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7504" y="331667"/>
            <a:ext cx="8856984" cy="692696"/>
          </a:xfrm>
        </p:spPr>
        <p:txBody>
          <a:bodyPr>
            <a:noAutofit/>
          </a:bodyPr>
          <a:lstStyle/>
          <a:p>
            <a:r>
              <a:rPr lang="en-ZA" sz="2200" b="1" dirty="0">
                <a:solidFill>
                  <a:srgbClr val="006600"/>
                </a:solidFill>
                <a:latin typeface="Tahoma" panose="020B0604030504040204" pitchFamily="34" charset="0"/>
                <a:ea typeface="Tahoma" panose="020B0604030504040204" pitchFamily="34" charset="0"/>
                <a:cs typeface="Tahoma" panose="020B0604030504040204" pitchFamily="34" charset="0"/>
              </a:rPr>
              <a:t>Summary of Performance for Programme 2: (Public Sector Organisational and Staff Development)</a:t>
            </a:r>
            <a:endParaRPr lang="en-ZA" sz="2200" b="1"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
        <p:nvSpPr>
          <p:cNvPr id="5" name="Content Placeholder 4"/>
          <p:cNvSpPr>
            <a:spLocks noGrp="1"/>
          </p:cNvSpPr>
          <p:nvPr>
            <p:ph idx="1"/>
          </p:nvPr>
        </p:nvSpPr>
        <p:spPr>
          <a:xfrm>
            <a:off x="107504" y="1196752"/>
            <a:ext cx="8856984" cy="4953653"/>
          </a:xfrm>
          <a:ln>
            <a:noFill/>
          </a:ln>
        </p:spPr>
        <p:txBody>
          <a:bodyPr>
            <a:noAutofit/>
          </a:bodyPr>
          <a:lstStyle/>
          <a:p>
            <a:endParaRPr lang="en-ZA" sz="1800" dirty="0" smtClean="0"/>
          </a:p>
          <a:p>
            <a:endParaRPr lang="en-ZA" sz="1800" dirty="0"/>
          </a:p>
          <a:p>
            <a:pPr marL="0" lvl="0" indent="0">
              <a:buClr>
                <a:srgbClr val="006600"/>
              </a:buClr>
              <a:buNone/>
            </a:pPr>
            <a:endParaRPr lang="en-ZA" sz="1600" dirty="0" smtClean="0">
              <a:latin typeface="Arial" pitchFamily="34" charset="0"/>
              <a:cs typeface="Arial" pitchFamily="34" charset="0"/>
            </a:endParaRPr>
          </a:p>
        </p:txBody>
      </p:sp>
      <p:sp>
        <p:nvSpPr>
          <p:cNvPr id="2" name="Slide Number Placeholder 1"/>
          <p:cNvSpPr>
            <a:spLocks noGrp="1"/>
          </p:cNvSpPr>
          <p:nvPr>
            <p:ph type="sldNum" sz="quarter" idx="12"/>
          </p:nvPr>
        </p:nvSpPr>
        <p:spPr>
          <a:xfrm>
            <a:off x="6156176" y="6309320"/>
            <a:ext cx="2612976" cy="365125"/>
          </a:xfrm>
        </p:spPr>
        <p:txBody>
          <a:bodyPr/>
          <a:lstStyle/>
          <a:p>
            <a:fld id="{1CE6738C-8955-4CF1-A256-1C49941BBB03}" type="slidenum">
              <a:rPr lang="en-ZA" smtClean="0">
                <a:solidFill>
                  <a:prstClr val="black">
                    <a:tint val="75000"/>
                  </a:prstClr>
                </a:solidFill>
              </a:rPr>
              <a:pPr/>
              <a:t>12</a:t>
            </a:fld>
            <a:endParaRPr lang="en-ZA" dirty="0">
              <a:solidFill>
                <a:prstClr val="black">
                  <a:tint val="75000"/>
                </a:prstClr>
              </a:solidFill>
            </a:endParaRPr>
          </a:p>
        </p:txBody>
      </p:sp>
      <p:sp>
        <p:nvSpPr>
          <p:cNvPr id="6" name="Content Placeholder 4"/>
          <p:cNvSpPr txBox="1">
            <a:spLocks/>
          </p:cNvSpPr>
          <p:nvPr/>
        </p:nvSpPr>
        <p:spPr>
          <a:xfrm>
            <a:off x="150469" y="1196753"/>
            <a:ext cx="8839152" cy="4536504"/>
          </a:xfrm>
          <a:prstGeom prst="rect">
            <a:avLst/>
          </a:prstGeom>
          <a:ln>
            <a:no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buClr>
                <a:srgbClr val="006600"/>
              </a:buClr>
              <a:buSzPct val="60000"/>
              <a:buFont typeface="Arial" pitchFamily="34" charset="0"/>
              <a:buNone/>
            </a:pPr>
            <a:r>
              <a:rPr lang="en-ZA" sz="1400" dirty="0" smtClean="0">
                <a:solidFill>
                  <a:prstClr val="black"/>
                </a:solidFill>
                <a:latin typeface="Tahoma" panose="020B0604030504040204" pitchFamily="34" charset="0"/>
                <a:ea typeface="Tahoma" panose="020B0604030504040204" pitchFamily="34" charset="0"/>
                <a:cs typeface="Tahoma" panose="020B0604030504040204" pitchFamily="34" charset="0"/>
              </a:rPr>
              <a:t>With regard to targets not achieved, the NSG has put in place plans for remedial action</a:t>
            </a:r>
          </a:p>
          <a:p>
            <a:pPr marL="0" indent="0">
              <a:spcBef>
                <a:spcPts val="0"/>
              </a:spcBef>
              <a:buClr>
                <a:srgbClr val="006600"/>
              </a:buClr>
              <a:buSzPct val="60000"/>
              <a:buNone/>
            </a:pPr>
            <a:endParaRPr lang="en-ZA" sz="1600" dirty="0" smtClean="0">
              <a:solidFill>
                <a:srgbClr val="000000"/>
              </a:solidFill>
              <a:latin typeface="Tahoma" panose="020B0604030504040204" pitchFamily="34" charset="0"/>
              <a:ea typeface="Tahoma" panose="020B0604030504040204" pitchFamily="34" charset="0"/>
              <a:cs typeface="Tahoma" panose="020B0604030504040204" pitchFamily="34" charset="0"/>
            </a:endParaRPr>
          </a:p>
          <a:p>
            <a:pPr>
              <a:spcBef>
                <a:spcPts val="0"/>
              </a:spcBef>
              <a:buClr>
                <a:srgbClr val="006600"/>
              </a:buClr>
              <a:buSzPct val="60000"/>
              <a:buFont typeface="Wingdings" pitchFamily="2" charset="2"/>
              <a:buChar char="v"/>
            </a:pPr>
            <a:endParaRPr lang="en-ZA" sz="1400"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a:spcBef>
                <a:spcPts val="0"/>
              </a:spcBef>
              <a:buClr>
                <a:srgbClr val="006600"/>
              </a:buClr>
              <a:buSzPct val="60000"/>
              <a:buFont typeface="Wingdings" pitchFamily="2" charset="2"/>
              <a:buChar char="v"/>
            </a:pPr>
            <a:endParaRPr lang="en-ZA" sz="1400" dirty="0" smtClean="0">
              <a:solidFill>
                <a:srgbClr val="000000"/>
              </a:solidFill>
              <a:latin typeface="Tahoma" panose="020B0604030504040204" pitchFamily="34" charset="0"/>
              <a:ea typeface="Tahoma" panose="020B0604030504040204" pitchFamily="34" charset="0"/>
              <a:cs typeface="Tahoma" panose="020B0604030504040204" pitchFamily="34" charset="0"/>
            </a:endParaRPr>
          </a:p>
          <a:p>
            <a:pPr marL="0" indent="0">
              <a:spcBef>
                <a:spcPts val="0"/>
              </a:spcBef>
              <a:buClr>
                <a:srgbClr val="006600"/>
              </a:buClr>
              <a:buSzPct val="60000"/>
              <a:buFont typeface="Arial" pitchFamily="34" charset="0"/>
              <a:buNone/>
            </a:pPr>
            <a:endParaRPr lang="en-ZA" sz="1400"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marL="0" indent="0">
              <a:spcBef>
                <a:spcPts val="0"/>
              </a:spcBef>
              <a:buClr>
                <a:srgbClr val="006600"/>
              </a:buClr>
              <a:buSzPct val="60000"/>
              <a:buFont typeface="Arial" pitchFamily="34" charset="0"/>
              <a:buNone/>
            </a:pPr>
            <a:endParaRPr lang="en-ZA" sz="1400" dirty="0" smtClean="0">
              <a:solidFill>
                <a:srgbClr val="000000"/>
              </a:solidFill>
              <a:latin typeface="Tahoma" panose="020B0604030504040204" pitchFamily="34" charset="0"/>
              <a:ea typeface="Tahoma" panose="020B0604030504040204" pitchFamily="34" charset="0"/>
              <a:cs typeface="Tahoma" panose="020B0604030504040204" pitchFamily="34" charset="0"/>
            </a:endParaRPr>
          </a:p>
          <a:p>
            <a:pPr>
              <a:spcBef>
                <a:spcPts val="0"/>
              </a:spcBef>
              <a:buClr>
                <a:srgbClr val="006600"/>
              </a:buClr>
              <a:buSzPct val="60000"/>
              <a:buFont typeface="Wingdings" pitchFamily="2" charset="2"/>
              <a:buChar char="v"/>
            </a:pPr>
            <a:endParaRPr lang="en-ZA" sz="1400"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a:spcBef>
                <a:spcPts val="0"/>
              </a:spcBef>
              <a:buClr>
                <a:srgbClr val="006600"/>
              </a:buClr>
              <a:buSzPct val="60000"/>
              <a:buFont typeface="Wingdings" pitchFamily="2" charset="2"/>
              <a:buChar char="v"/>
            </a:pPr>
            <a:endParaRPr lang="en-ZA" sz="1600" dirty="0">
              <a:solidFill>
                <a:srgbClr val="414751"/>
              </a:solidFill>
              <a:latin typeface="Arial" pitchFamily="34" charset="0"/>
              <a:ea typeface="Century Schoolbook"/>
              <a:cs typeface="Arial" pitchFamily="34" charset="0"/>
            </a:endParaRPr>
          </a:p>
          <a:p>
            <a:pPr>
              <a:spcBef>
                <a:spcPts val="0"/>
              </a:spcBef>
              <a:buClr>
                <a:srgbClr val="006600"/>
              </a:buClr>
              <a:buSzPct val="60000"/>
              <a:buFont typeface="Wingdings" pitchFamily="2" charset="2"/>
              <a:buChar char="v"/>
            </a:pPr>
            <a:endParaRPr lang="en-ZA" sz="1600" dirty="0" smtClean="0">
              <a:solidFill>
                <a:prstClr val="black"/>
              </a:solidFill>
              <a:latin typeface="Tahoma" panose="020B0604030504040204" pitchFamily="34" charset="0"/>
              <a:ea typeface="Tahoma" panose="020B0604030504040204" pitchFamily="34" charset="0"/>
              <a:cs typeface="Tahoma" panose="020B0604030504040204" pitchFamily="34" charset="0"/>
            </a:endParaRPr>
          </a:p>
          <a:p>
            <a:pPr>
              <a:spcBef>
                <a:spcPts val="0"/>
              </a:spcBef>
              <a:buClr>
                <a:srgbClr val="006600"/>
              </a:buClr>
              <a:buSzPct val="60000"/>
              <a:buFont typeface="Wingdings" pitchFamily="2" charset="2"/>
              <a:buChar char="v"/>
            </a:pPr>
            <a:endParaRPr lang="en-ZA" sz="1600" dirty="0" smtClean="0">
              <a:solidFill>
                <a:prstClr val="black"/>
              </a:solidFill>
              <a:latin typeface="Tahoma" panose="020B0604030504040204" pitchFamily="34" charset="0"/>
              <a:ea typeface="Tahoma" panose="020B0604030504040204" pitchFamily="34" charset="0"/>
              <a:cs typeface="Tahoma" panose="020B0604030504040204" pitchFamily="34" charset="0"/>
            </a:endParaRPr>
          </a:p>
          <a:p>
            <a:pPr>
              <a:spcBef>
                <a:spcPts val="0"/>
              </a:spcBef>
              <a:buClr>
                <a:srgbClr val="006600"/>
              </a:buClr>
              <a:buSzPct val="60000"/>
              <a:buFont typeface="Wingdings" pitchFamily="2" charset="2"/>
              <a:buChar char="v"/>
            </a:pPr>
            <a:endParaRPr lang="en-ZA" sz="1600" dirty="0" smtClean="0">
              <a:solidFill>
                <a:prstClr val="black"/>
              </a:solidFill>
              <a:latin typeface="Tahoma" panose="020B0604030504040204" pitchFamily="34" charset="0"/>
              <a:ea typeface="Tahoma" panose="020B0604030504040204" pitchFamily="34" charset="0"/>
              <a:cs typeface="Tahoma" panose="020B0604030504040204" pitchFamily="34" charset="0"/>
            </a:endParaRPr>
          </a:p>
          <a:p>
            <a:pPr marL="0" indent="0">
              <a:spcBef>
                <a:spcPts val="0"/>
              </a:spcBef>
              <a:buClr>
                <a:srgbClr val="006600"/>
              </a:buClr>
              <a:buSzPct val="60000"/>
              <a:buFont typeface="Arial" pitchFamily="34" charset="0"/>
              <a:buNone/>
            </a:pPr>
            <a:r>
              <a:rPr lang="en-ZA" sz="1600" dirty="0" smtClean="0">
                <a:solidFill>
                  <a:prstClr val="black"/>
                </a:solidFill>
                <a:latin typeface="Tahoma" panose="020B0604030504040204" pitchFamily="34" charset="0"/>
                <a:ea typeface="Tahoma" panose="020B0604030504040204" pitchFamily="34" charset="0"/>
                <a:cs typeface="Tahoma" panose="020B0604030504040204" pitchFamily="34" charset="0"/>
              </a:rPr>
              <a:t> </a:t>
            </a:r>
            <a:endParaRPr lang="en-ZA" sz="1600" dirty="0">
              <a:solidFill>
                <a:prstClr val="black"/>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xmlns="" val="3017234692"/>
              </p:ext>
            </p:extLst>
          </p:nvPr>
        </p:nvGraphicFramePr>
        <p:xfrm>
          <a:off x="323528" y="1700809"/>
          <a:ext cx="8517632" cy="3774469"/>
        </p:xfrm>
        <a:graphic>
          <a:graphicData uri="http://schemas.openxmlformats.org/drawingml/2006/table">
            <a:tbl>
              <a:tblPr firstRow="1" bandRow="1">
                <a:tableStyleId>{69C7853C-536D-4A76-A0AE-DD22124D55A5}</a:tableStyleId>
              </a:tblPr>
              <a:tblGrid>
                <a:gridCol w="3512623"/>
                <a:gridCol w="5005009"/>
              </a:tblGrid>
              <a:tr h="305226">
                <a:tc>
                  <a:txBody>
                    <a:bodyPr/>
                    <a:lstStyle/>
                    <a:p>
                      <a:r>
                        <a:rPr lang="en-ZA" sz="1600" b="0" dirty="0" smtClean="0">
                          <a:latin typeface="Tahoma" panose="020B0604030504040204" pitchFamily="34" charset="0"/>
                          <a:ea typeface="Tahoma" panose="020B0604030504040204" pitchFamily="34" charset="0"/>
                          <a:cs typeface="Tahoma" panose="020B0604030504040204" pitchFamily="34" charset="0"/>
                        </a:rPr>
                        <a:t>Performance</a:t>
                      </a:r>
                      <a:r>
                        <a:rPr lang="en-ZA" sz="1600" b="0" baseline="0" dirty="0" smtClean="0">
                          <a:latin typeface="Tahoma" panose="020B0604030504040204" pitchFamily="34" charset="0"/>
                          <a:ea typeface="Tahoma" panose="020B0604030504040204" pitchFamily="34" charset="0"/>
                          <a:cs typeface="Tahoma" panose="020B0604030504040204" pitchFamily="34" charset="0"/>
                        </a:rPr>
                        <a:t> targets not achieved</a:t>
                      </a:r>
                      <a:endParaRPr lang="en-ZA" sz="1600" b="0"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r>
                        <a:rPr lang="en-ZA" sz="1600" b="0" dirty="0" smtClean="0">
                          <a:latin typeface="Tahoma" panose="020B0604030504040204" pitchFamily="34" charset="0"/>
                          <a:ea typeface="Tahoma" panose="020B0604030504040204" pitchFamily="34" charset="0"/>
                          <a:cs typeface="Tahoma" panose="020B0604030504040204" pitchFamily="34" charset="0"/>
                        </a:rPr>
                        <a:t>Remedial</a:t>
                      </a:r>
                      <a:r>
                        <a:rPr lang="en-ZA" sz="1600" b="0" baseline="0" dirty="0" smtClean="0">
                          <a:latin typeface="Tahoma" panose="020B0604030504040204" pitchFamily="34" charset="0"/>
                          <a:ea typeface="Tahoma" panose="020B0604030504040204" pitchFamily="34" charset="0"/>
                          <a:cs typeface="Tahoma" panose="020B0604030504040204" pitchFamily="34" charset="0"/>
                        </a:rPr>
                        <a:t> action</a:t>
                      </a:r>
                      <a:endParaRPr lang="en-ZA" sz="1600" b="0" dirty="0">
                        <a:latin typeface="Tahoma" panose="020B0604030504040204" pitchFamily="34" charset="0"/>
                        <a:ea typeface="Tahoma" panose="020B0604030504040204" pitchFamily="34" charset="0"/>
                        <a:cs typeface="Tahoma" panose="020B0604030504040204" pitchFamily="34" charset="0"/>
                      </a:endParaRPr>
                    </a:p>
                  </a:txBody>
                  <a:tcPr/>
                </a:tc>
              </a:tr>
              <a:tr h="87473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kern="1200" dirty="0" smtClean="0">
                          <a:effectLst/>
                          <a:latin typeface="Tahoma" panose="020B0604030504040204" pitchFamily="34" charset="0"/>
                          <a:ea typeface="Tahoma" panose="020B0604030504040204" pitchFamily="34" charset="0"/>
                          <a:cs typeface="Tahoma" panose="020B0604030504040204" pitchFamily="34" charset="0"/>
                        </a:rPr>
                        <a:t>Train 29 350 new public servants on the Compulsory Induction Programme </a:t>
                      </a:r>
                      <a:endParaRPr lang="en-ZA" sz="1200" kern="120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endParaRPr>
                    </a:p>
                    <a:p>
                      <a:endParaRPr lang="en-ZA" sz="1200" b="0" dirty="0">
                        <a:latin typeface="Tahoma" panose="020B0604030504040204" pitchFamily="34" charset="0"/>
                        <a:ea typeface="Tahoma" panose="020B0604030504040204" pitchFamily="34" charset="0"/>
                        <a:cs typeface="Tahoma" panose="020B0604030504040204" pitchFamily="34" charset="0"/>
                      </a:endParaRPr>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kern="1200" dirty="0" smtClean="0">
                          <a:effectLst/>
                          <a:latin typeface="Tahoma" panose="020B0604030504040204" pitchFamily="34" charset="0"/>
                          <a:ea typeface="Tahoma" panose="020B0604030504040204" pitchFamily="34" charset="0"/>
                          <a:cs typeface="Tahoma" panose="020B0604030504040204" pitchFamily="34" charset="0"/>
                        </a:rPr>
                        <a:t>The increased</a:t>
                      </a:r>
                      <a:r>
                        <a:rPr lang="en-ZA" sz="1200" kern="1200" baseline="0" dirty="0" smtClean="0">
                          <a:effectLst/>
                          <a:latin typeface="Tahoma" panose="020B0604030504040204" pitchFamily="34" charset="0"/>
                          <a:ea typeface="Tahoma" panose="020B0604030504040204" pitchFamily="34" charset="0"/>
                          <a:cs typeface="Tahoma" panose="020B0604030504040204" pitchFamily="34" charset="0"/>
                        </a:rPr>
                        <a:t> capacity through the establishment of the Project Management Unit (PMU) </a:t>
                      </a:r>
                      <a:r>
                        <a:rPr lang="en-ZA" sz="1200" kern="1200" dirty="0" smtClean="0">
                          <a:effectLst/>
                          <a:latin typeface="Tahoma" panose="020B0604030504040204" pitchFamily="34" charset="0"/>
                          <a:ea typeface="Tahoma" panose="020B0604030504040204" pitchFamily="34" charset="0"/>
                          <a:cs typeface="Tahoma" panose="020B0604030504040204" pitchFamily="34" charset="0"/>
                        </a:rPr>
                        <a:t>and the rollout of the </a:t>
                      </a:r>
                      <a:r>
                        <a:rPr lang="en-ZA" sz="1200" i="1" kern="1200" dirty="0" err="1" smtClean="0">
                          <a:effectLst/>
                          <a:latin typeface="Tahoma" panose="020B0604030504040204" pitchFamily="34" charset="0"/>
                          <a:ea typeface="Tahoma" panose="020B0604030504040204" pitchFamily="34" charset="0"/>
                          <a:cs typeface="Tahoma" panose="020B0604030504040204" pitchFamily="34" charset="0"/>
                        </a:rPr>
                        <a:t>Rutanang</a:t>
                      </a:r>
                      <a:r>
                        <a:rPr lang="en-ZA" sz="1200" i="1" kern="1200" dirty="0" smtClean="0">
                          <a:effectLst/>
                          <a:latin typeface="Tahoma" panose="020B0604030504040204" pitchFamily="34" charset="0"/>
                          <a:ea typeface="Tahoma" panose="020B0604030504040204" pitchFamily="34" charset="0"/>
                          <a:cs typeface="Tahoma" panose="020B0604030504040204" pitchFamily="34" charset="0"/>
                        </a:rPr>
                        <a:t> </a:t>
                      </a:r>
                      <a:r>
                        <a:rPr lang="en-ZA" sz="1200" i="1" kern="1200" dirty="0" err="1" smtClean="0">
                          <a:effectLst/>
                          <a:latin typeface="Tahoma" panose="020B0604030504040204" pitchFamily="34" charset="0"/>
                          <a:ea typeface="Tahoma" panose="020B0604030504040204" pitchFamily="34" charset="0"/>
                          <a:cs typeface="Tahoma" panose="020B0604030504040204" pitchFamily="34" charset="0"/>
                        </a:rPr>
                        <a:t>MaAfrika</a:t>
                      </a:r>
                      <a:r>
                        <a:rPr lang="en-ZA" sz="1200" i="1" kern="1200" dirty="0" smtClean="0">
                          <a:effectLst/>
                          <a:latin typeface="Tahoma" panose="020B0604030504040204" pitchFamily="34" charset="0"/>
                          <a:ea typeface="Tahoma" panose="020B0604030504040204" pitchFamily="34" charset="0"/>
                          <a:cs typeface="Tahoma" panose="020B0604030504040204" pitchFamily="34" charset="0"/>
                        </a:rPr>
                        <a:t> </a:t>
                      </a:r>
                      <a:r>
                        <a:rPr lang="en-ZA" sz="1200" kern="1200" dirty="0" smtClean="0">
                          <a:effectLst/>
                          <a:latin typeface="Tahoma" panose="020B0604030504040204" pitchFamily="34" charset="0"/>
                          <a:ea typeface="Tahoma" panose="020B0604030504040204" pitchFamily="34" charset="0"/>
                          <a:cs typeface="Tahoma" panose="020B0604030504040204" pitchFamily="34" charset="0"/>
                        </a:rPr>
                        <a:t>project</a:t>
                      </a:r>
                      <a:r>
                        <a:rPr lang="en-ZA" sz="1200" kern="1200" baseline="0" dirty="0" smtClean="0">
                          <a:effectLst/>
                          <a:latin typeface="Tahoma" panose="020B0604030504040204" pitchFamily="34" charset="0"/>
                          <a:ea typeface="Tahoma" panose="020B0604030504040204" pitchFamily="34" charset="0"/>
                          <a:cs typeface="Tahoma" panose="020B0604030504040204" pitchFamily="34" charset="0"/>
                        </a:rPr>
                        <a:t> in support for CIP</a:t>
                      </a:r>
                      <a:endParaRPr lang="en-ZA" sz="1200" b="0" dirty="0">
                        <a:latin typeface="Tahoma" panose="020B0604030504040204" pitchFamily="34" charset="0"/>
                        <a:ea typeface="Tahoma" panose="020B0604030504040204" pitchFamily="34" charset="0"/>
                        <a:cs typeface="Tahoma" panose="020B0604030504040204" pitchFamily="34" charset="0"/>
                      </a:endParaRPr>
                    </a:p>
                  </a:txBody>
                  <a:tcPr>
                    <a:solidFill>
                      <a:schemeClr val="bg1"/>
                    </a:solidFill>
                  </a:tcPr>
                </a:tc>
              </a:tr>
              <a:tr h="104885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kern="1200" dirty="0" smtClean="0">
                          <a:effectLst/>
                          <a:latin typeface="Tahoma" panose="020B0604030504040204" pitchFamily="34" charset="0"/>
                          <a:ea typeface="Tahoma" panose="020B0604030504040204" pitchFamily="34" charset="0"/>
                          <a:cs typeface="Tahoma" panose="020B0604030504040204" pitchFamily="34" charset="0"/>
                        </a:rPr>
                        <a:t>Train 28 400 persons in Leadership, Management and Administration</a:t>
                      </a:r>
                      <a:endParaRPr lang="en-ZA" sz="1200" b="0" dirty="0">
                        <a:latin typeface="Tahoma" panose="020B0604030504040204" pitchFamily="34" charset="0"/>
                        <a:ea typeface="Tahoma" panose="020B0604030504040204" pitchFamily="34" charset="0"/>
                        <a:cs typeface="Tahoma" panose="020B0604030504040204" pitchFamily="34" charset="0"/>
                      </a:endParaRPr>
                    </a:p>
                  </a:txBody>
                  <a:tcPr>
                    <a:solidFill>
                      <a:schemeClr val="bg1"/>
                    </a:solidFill>
                  </a:tcPr>
                </a:tc>
                <a:tc>
                  <a:txBody>
                    <a:bodyPr/>
                    <a:lstStyle/>
                    <a:p>
                      <a:r>
                        <a:rPr lang="en-ZA" sz="1200" b="0" dirty="0" smtClean="0">
                          <a:latin typeface="Tahoma" panose="020B0604030504040204" pitchFamily="34" charset="0"/>
                          <a:ea typeface="Tahoma" panose="020B0604030504040204" pitchFamily="34" charset="0"/>
                          <a:cs typeface="Tahoma" panose="020B0604030504040204" pitchFamily="34" charset="0"/>
                        </a:rPr>
                        <a:t>The NSG needs to implement</a:t>
                      </a:r>
                      <a:r>
                        <a:rPr lang="en-ZA" sz="1200" b="0" baseline="0" dirty="0" smtClean="0">
                          <a:latin typeface="Tahoma" panose="020B0604030504040204" pitchFamily="34" charset="0"/>
                          <a:ea typeface="Tahoma" panose="020B0604030504040204" pitchFamily="34" charset="0"/>
                          <a:cs typeface="Tahoma" panose="020B0604030504040204" pitchFamily="34" charset="0"/>
                        </a:rPr>
                        <a:t> the Integrated Marketing and Brand Strategy. Plans are also underway with the National Treasury to establish a Sales Unit within the NSG. We will also focus on greater access to learning opportunities through online learning </a:t>
                      </a:r>
                      <a:endParaRPr lang="en-ZA" sz="1200" b="0" dirty="0">
                        <a:latin typeface="Tahoma" panose="020B0604030504040204" pitchFamily="34" charset="0"/>
                        <a:ea typeface="Tahoma" panose="020B0604030504040204" pitchFamily="34" charset="0"/>
                        <a:cs typeface="Tahoma" panose="020B0604030504040204" pitchFamily="34" charset="0"/>
                      </a:endParaRPr>
                    </a:p>
                  </a:txBody>
                  <a:tcPr>
                    <a:solidFill>
                      <a:schemeClr val="bg1"/>
                    </a:solidFill>
                  </a:tcPr>
                </a:tc>
              </a:tr>
              <a:tr h="1515600">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en-ZA" sz="1200" kern="1200" dirty="0" smtClean="0">
                          <a:effectLst/>
                          <a:latin typeface="Tahoma" panose="020B0604030504040204" pitchFamily="34" charset="0"/>
                          <a:ea typeface="Tahoma" panose="020B0604030504040204" pitchFamily="34" charset="0"/>
                          <a:cs typeface="Tahoma" panose="020B0604030504040204" pitchFamily="34" charset="0"/>
                        </a:rPr>
                        <a:t>Orientate 2 750 unemployed youth graduates through the BB2E Programme</a:t>
                      </a:r>
                      <a:endParaRPr lang="en-ZA" sz="1200" b="0" dirty="0">
                        <a:latin typeface="Tahoma" panose="020B0604030504040204" pitchFamily="34" charset="0"/>
                        <a:ea typeface="Tahoma" panose="020B0604030504040204" pitchFamily="34" charset="0"/>
                        <a:cs typeface="Tahoma" panose="020B0604030504040204" pitchFamily="34" charset="0"/>
                      </a:endParaRPr>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kern="1200" dirty="0" smtClean="0">
                          <a:effectLst/>
                          <a:latin typeface="Tahoma" panose="020B0604030504040204" pitchFamily="34" charset="0"/>
                          <a:ea typeface="Tahoma" panose="020B0604030504040204" pitchFamily="34" charset="0"/>
                          <a:cs typeface="Tahoma" panose="020B0604030504040204" pitchFamily="34" charset="0"/>
                        </a:rPr>
                        <a:t>The challenge is the funding of the programme as it targets unemployed graduates who are not public servants and therefore their training cannot be funded by departments. A new funding strategy is being considered. </a:t>
                      </a:r>
                      <a:endParaRPr lang="en-ZA" sz="1200" b="0" dirty="0">
                        <a:latin typeface="Tahoma" panose="020B0604030504040204" pitchFamily="34" charset="0"/>
                        <a:ea typeface="Tahoma" panose="020B0604030504040204" pitchFamily="34" charset="0"/>
                        <a:cs typeface="Tahoma" panose="020B0604030504040204" pitchFamily="34" charset="0"/>
                      </a:endParaRPr>
                    </a:p>
                  </a:txBody>
                  <a:tcPr>
                    <a:solidFill>
                      <a:schemeClr val="bg1"/>
                    </a:solidFill>
                  </a:tcPr>
                </a:tc>
              </a:tr>
            </a:tbl>
          </a:graphicData>
        </a:graphic>
      </p:graphicFrame>
    </p:spTree>
    <p:extLst>
      <p:ext uri="{BB962C8B-B14F-4D97-AF65-F5344CB8AC3E}">
        <p14:creationId xmlns:p14="http://schemas.microsoft.com/office/powerpoint/2010/main" xmlns="" val="27786184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9512" y="2492896"/>
            <a:ext cx="8424936" cy="576064"/>
          </a:xfrm>
        </p:spPr>
        <p:txBody>
          <a:bodyPr>
            <a:noAutofit/>
          </a:bodyPr>
          <a:lstStyle/>
          <a:p>
            <a:r>
              <a:rPr lang="en-ZA" sz="2800" b="1" dirty="0" smtClean="0">
                <a:solidFill>
                  <a:srgbClr val="C00000"/>
                </a:solidFill>
                <a:latin typeface="Tahoma" panose="020B0604030504040204" pitchFamily="34" charset="0"/>
                <a:ea typeface="Tahoma" panose="020B0604030504040204" pitchFamily="34" charset="0"/>
                <a:cs typeface="Tahoma" panose="020B0604030504040204" pitchFamily="34" charset="0"/>
              </a:rPr>
              <a:t>FINANCIAL PERFORMANCE</a:t>
            </a:r>
            <a:endParaRPr lang="en-ZA" sz="2800" b="1" dirty="0">
              <a:solidFill>
                <a:srgbClr val="C00000"/>
              </a:solidFill>
              <a:latin typeface="Tahoma" panose="020B0604030504040204" pitchFamily="34" charset="0"/>
              <a:ea typeface="Tahoma" panose="020B0604030504040204" pitchFamily="34" charset="0"/>
              <a:cs typeface="Tahoma" panose="020B0604030504040204" pitchFamily="34" charset="0"/>
            </a:endParaRPr>
          </a:p>
        </p:txBody>
      </p:sp>
      <p:sp>
        <p:nvSpPr>
          <p:cNvPr id="2" name="Slide Number Placeholder 1"/>
          <p:cNvSpPr>
            <a:spLocks noGrp="1"/>
          </p:cNvSpPr>
          <p:nvPr>
            <p:ph type="sldNum" sz="quarter" idx="12"/>
          </p:nvPr>
        </p:nvSpPr>
        <p:spPr>
          <a:xfrm>
            <a:off x="6156176" y="6309320"/>
            <a:ext cx="2664296" cy="365125"/>
          </a:xfrm>
        </p:spPr>
        <p:txBody>
          <a:bodyPr/>
          <a:lstStyle/>
          <a:p>
            <a:fld id="{1CE6738C-8955-4CF1-A256-1C49941BBB03}" type="slidenum">
              <a:rPr lang="en-ZA" smtClean="0">
                <a:solidFill>
                  <a:prstClr val="black">
                    <a:tint val="75000"/>
                  </a:prstClr>
                </a:solidFill>
              </a:rPr>
              <a:pPr/>
              <a:t>13</a:t>
            </a:fld>
            <a:endParaRPr lang="en-ZA" dirty="0">
              <a:solidFill>
                <a:prstClr val="black">
                  <a:tint val="75000"/>
                </a:prstClr>
              </a:solidFill>
            </a:endParaRPr>
          </a:p>
        </p:txBody>
      </p:sp>
      <p:sp>
        <p:nvSpPr>
          <p:cNvPr id="3" name="Rectangle 2"/>
          <p:cNvSpPr/>
          <p:nvPr/>
        </p:nvSpPr>
        <p:spPr>
          <a:xfrm>
            <a:off x="539552" y="836712"/>
            <a:ext cx="7992888" cy="1311128"/>
          </a:xfrm>
          <a:prstGeom prst="rect">
            <a:avLst/>
          </a:prstGeom>
        </p:spPr>
        <p:txBody>
          <a:bodyPr wrap="square">
            <a:spAutoFit/>
          </a:bodyPr>
          <a:lstStyle/>
          <a:p>
            <a:pPr defTabSz="457200" fontAlgn="base">
              <a:spcBef>
                <a:spcPct val="20000"/>
              </a:spcBef>
              <a:spcAft>
                <a:spcPct val="0"/>
              </a:spcAft>
            </a:pPr>
            <a:endParaRPr lang="en-ZA" b="1" dirty="0">
              <a:solidFill>
                <a:prstClr val="black"/>
              </a:solidFill>
              <a:latin typeface="Gill Sans" pitchFamily="-52" charset="0"/>
              <a:ea typeface="ＭＳ Ｐゴシック" pitchFamily="-52" charset="-128"/>
            </a:endParaRPr>
          </a:p>
          <a:p>
            <a:pPr defTabSz="457200" fontAlgn="base">
              <a:lnSpc>
                <a:spcPct val="150000"/>
              </a:lnSpc>
              <a:spcBef>
                <a:spcPct val="20000"/>
              </a:spcBef>
              <a:spcAft>
                <a:spcPct val="0"/>
              </a:spcAft>
            </a:pPr>
            <a:endParaRPr lang="en-ZA" b="1" dirty="0">
              <a:solidFill>
                <a:prstClr val="black"/>
              </a:solidFill>
              <a:latin typeface="Gill Sans" pitchFamily="-52" charset="0"/>
              <a:ea typeface="ＭＳ Ｐゴシック" pitchFamily="-52" charset="-128"/>
            </a:endParaRPr>
          </a:p>
          <a:p>
            <a:pPr defTabSz="457200" fontAlgn="base">
              <a:lnSpc>
                <a:spcPct val="150000"/>
              </a:lnSpc>
              <a:spcBef>
                <a:spcPct val="20000"/>
              </a:spcBef>
              <a:spcAft>
                <a:spcPct val="0"/>
              </a:spcAft>
            </a:pPr>
            <a:r>
              <a:rPr lang="en-ZA" b="1" dirty="0" smtClean="0">
                <a:solidFill>
                  <a:prstClr val="black"/>
                </a:solidFill>
                <a:latin typeface="Gill Sans" pitchFamily="-52" charset="0"/>
                <a:ea typeface="ＭＳ Ｐゴシック" pitchFamily="-52" charset="-128"/>
              </a:rPr>
              <a:t>		</a:t>
            </a:r>
            <a:endParaRPr lang="en-ZA" b="1" dirty="0">
              <a:solidFill>
                <a:prstClr val="black"/>
              </a:solidFill>
              <a:latin typeface="Gill Sans" pitchFamily="-52" charset="0"/>
              <a:ea typeface="ＭＳ Ｐゴシック" pitchFamily="-52" charset="-128"/>
            </a:endParaRPr>
          </a:p>
        </p:txBody>
      </p:sp>
    </p:spTree>
    <p:extLst>
      <p:ext uri="{BB962C8B-B14F-4D97-AF65-F5344CB8AC3E}">
        <p14:creationId xmlns:p14="http://schemas.microsoft.com/office/powerpoint/2010/main" xmlns="" val="34763257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70100" y="443204"/>
            <a:ext cx="6172200" cy="681540"/>
          </a:xfrm>
        </p:spPr>
        <p:txBody>
          <a:bodyPr>
            <a:normAutofit/>
          </a:bodyPr>
          <a:lstStyle/>
          <a:p>
            <a:r>
              <a:rPr lang="en-ZA" sz="2400" b="1" dirty="0" smtClean="0">
                <a:solidFill>
                  <a:srgbClr val="006600"/>
                </a:solidFill>
                <a:latin typeface="Tahoma" panose="020B0604030504040204" pitchFamily="34" charset="0"/>
                <a:ea typeface="Tahoma" panose="020B0604030504040204" pitchFamily="34" charset="0"/>
                <a:cs typeface="Tahoma" panose="020B0604030504040204" pitchFamily="34" charset="0"/>
              </a:rPr>
              <a:t>Vote Financial Performance Overview</a:t>
            </a:r>
            <a:endParaRPr lang="en-ZA" sz="1800" b="1" dirty="0">
              <a:solidFill>
                <a:srgbClr val="006600"/>
              </a:solidFill>
              <a:latin typeface="Tahoma" panose="020B0604030504040204" pitchFamily="34" charset="0"/>
              <a:ea typeface="Tahoma" panose="020B0604030504040204" pitchFamily="34" charset="0"/>
              <a:cs typeface="Tahoma" panose="020B0604030504040204" pitchFamily="34" charset="0"/>
            </a:endParaRPr>
          </a:p>
        </p:txBody>
      </p:sp>
      <p:sp>
        <p:nvSpPr>
          <p:cNvPr id="5" name="Content Placeholder 4"/>
          <p:cNvSpPr>
            <a:spLocks noGrp="1"/>
          </p:cNvSpPr>
          <p:nvPr>
            <p:ph idx="1"/>
          </p:nvPr>
        </p:nvSpPr>
        <p:spPr>
          <a:xfrm>
            <a:off x="1255853" y="1916832"/>
            <a:ext cx="6600694" cy="3294366"/>
          </a:xfrm>
        </p:spPr>
        <p:txBody>
          <a:bodyPr>
            <a:noAutofit/>
          </a:bodyPr>
          <a:lstStyle/>
          <a:p>
            <a:pPr>
              <a:buClr>
                <a:srgbClr val="006600"/>
              </a:buClr>
              <a:buSzPct val="60000"/>
              <a:buFont typeface="Wingdings" pitchFamily="2" charset="2"/>
              <a:buChar char="v"/>
            </a:pPr>
            <a:endParaRPr lang="en-ZA" sz="1350" dirty="0">
              <a:latin typeface="Calibri" pitchFamily="34" charset="0"/>
              <a:cs typeface="Calibri" pitchFamily="34" charset="0"/>
            </a:endParaRPr>
          </a:p>
          <a:p>
            <a:pPr>
              <a:buClr>
                <a:srgbClr val="006600"/>
              </a:buClr>
              <a:buSzPct val="60000"/>
              <a:buFont typeface="Wingdings" pitchFamily="2" charset="2"/>
              <a:buChar char="v"/>
            </a:pPr>
            <a:endParaRPr lang="en-ZA" sz="1350" dirty="0">
              <a:latin typeface="Calibri" pitchFamily="34" charset="0"/>
              <a:cs typeface="Calibri" pitchFamily="34" charset="0"/>
            </a:endParaRPr>
          </a:p>
          <a:p>
            <a:pPr>
              <a:buClr>
                <a:srgbClr val="006600"/>
              </a:buClr>
              <a:buSzPct val="60000"/>
              <a:buFont typeface="Wingdings" pitchFamily="2" charset="2"/>
              <a:buChar char="v"/>
            </a:pPr>
            <a:endParaRPr lang="en-ZA" sz="1350" dirty="0">
              <a:latin typeface="Calibri" pitchFamily="34" charset="0"/>
              <a:cs typeface="Calibri" pitchFamily="34" charset="0"/>
            </a:endParaRPr>
          </a:p>
          <a:p>
            <a:pPr>
              <a:buClr>
                <a:srgbClr val="006600"/>
              </a:buClr>
              <a:buSzPct val="60000"/>
              <a:buFont typeface="Wingdings" pitchFamily="2" charset="2"/>
              <a:buChar char="v"/>
            </a:pPr>
            <a:endParaRPr lang="en-ZA" sz="1350" dirty="0">
              <a:latin typeface="Calibri" pitchFamily="34" charset="0"/>
              <a:cs typeface="Arial" pitchFamily="34" charset="0"/>
            </a:endParaRPr>
          </a:p>
        </p:txBody>
      </p:sp>
      <p:sp>
        <p:nvSpPr>
          <p:cNvPr id="3" name="Slide Number Placeholder 2"/>
          <p:cNvSpPr>
            <a:spLocks noGrp="1"/>
          </p:cNvSpPr>
          <p:nvPr>
            <p:ph type="sldNum" sz="quarter" idx="12"/>
          </p:nvPr>
        </p:nvSpPr>
        <p:spPr>
          <a:xfrm>
            <a:off x="5760132" y="5643247"/>
            <a:ext cx="1600200" cy="273844"/>
          </a:xfrm>
        </p:spPr>
        <p:txBody>
          <a:bodyPr/>
          <a:lstStyle/>
          <a:p>
            <a:fld id="{1CE6738C-8955-4CF1-A256-1C49941BBB03}" type="slidenum">
              <a:rPr lang="en-ZA" smtClean="0">
                <a:solidFill>
                  <a:prstClr val="black">
                    <a:tint val="75000"/>
                  </a:prstClr>
                </a:solidFill>
              </a:rPr>
              <a:pPr/>
              <a:t>14</a:t>
            </a:fld>
            <a:endParaRPr lang="en-ZA" dirty="0">
              <a:solidFill>
                <a:prstClr val="black">
                  <a:tint val="75000"/>
                </a:prstClr>
              </a:solidFill>
            </a:endParaRPr>
          </a:p>
        </p:txBody>
      </p:sp>
      <p:sp>
        <p:nvSpPr>
          <p:cNvPr id="6" name="Content Placeholder 4"/>
          <p:cNvSpPr txBox="1">
            <a:spLocks/>
          </p:cNvSpPr>
          <p:nvPr/>
        </p:nvSpPr>
        <p:spPr>
          <a:xfrm>
            <a:off x="35496" y="1268760"/>
            <a:ext cx="8748464" cy="3261232"/>
          </a:xfrm>
          <a:prstGeom prst="rect">
            <a:avLst/>
          </a:prstGeom>
          <a:ln>
            <a:noFill/>
          </a:ln>
        </p:spPr>
        <p:txBody>
          <a:bodyPr vert="horz" lIns="68580" tIns="34290" rIns="68580" bIns="3429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lnSpc>
                <a:spcPct val="107000"/>
              </a:lnSpc>
              <a:buClr>
                <a:srgbClr val="006600"/>
              </a:buClr>
              <a:buSzPct val="60000"/>
              <a:buFont typeface="Wingdings" panose="05000000000000000000" pitchFamily="2" charset="2"/>
              <a:buChar char="v"/>
            </a:pPr>
            <a:r>
              <a:rPr lang="en-ZA" sz="1400" dirty="0" smtClean="0">
                <a:solidFill>
                  <a:srgbClr val="000000"/>
                </a:solidFill>
                <a:latin typeface="Tahoma"/>
                <a:ea typeface="Times New Roman" panose="02020603050405020304" pitchFamily="18" charset="0"/>
                <a:cs typeface="Tahoma"/>
              </a:rPr>
              <a:t>The NSG received an unqualified </a:t>
            </a:r>
            <a:r>
              <a:rPr lang="en-ZA" sz="1400" dirty="0">
                <a:solidFill>
                  <a:srgbClr val="000000"/>
                </a:solidFill>
                <a:latin typeface="Tahoma"/>
                <a:ea typeface="Times New Roman" panose="02020603050405020304" pitchFamily="18" charset="0"/>
                <a:cs typeface="Tahoma"/>
              </a:rPr>
              <a:t>Audit Report </a:t>
            </a:r>
            <a:r>
              <a:rPr lang="en-ZA" sz="1400" dirty="0" smtClean="0">
                <a:solidFill>
                  <a:srgbClr val="000000"/>
                </a:solidFill>
                <a:latin typeface="Tahoma"/>
                <a:ea typeface="Times New Roman" panose="02020603050405020304" pitchFamily="18" charset="0"/>
                <a:cs typeface="Tahoma"/>
              </a:rPr>
              <a:t>by the Auditor-General South Africa (AGSA) for </a:t>
            </a:r>
            <a:r>
              <a:rPr lang="en-ZA" sz="1400" dirty="0">
                <a:solidFill>
                  <a:srgbClr val="000000"/>
                </a:solidFill>
                <a:latin typeface="Tahoma"/>
                <a:ea typeface="Times New Roman" panose="02020603050405020304" pitchFamily="18" charset="0"/>
                <a:cs typeface="Tahoma"/>
              </a:rPr>
              <a:t>the 8</a:t>
            </a:r>
            <a:r>
              <a:rPr lang="en-ZA" sz="1400" baseline="30000" dirty="0">
                <a:solidFill>
                  <a:srgbClr val="000000"/>
                </a:solidFill>
                <a:latin typeface="Tahoma"/>
                <a:ea typeface="Times New Roman" panose="02020603050405020304" pitchFamily="18" charset="0"/>
                <a:cs typeface="Tahoma"/>
              </a:rPr>
              <a:t>th</a:t>
            </a:r>
            <a:r>
              <a:rPr lang="en-ZA" sz="1400" dirty="0">
                <a:solidFill>
                  <a:srgbClr val="000000"/>
                </a:solidFill>
                <a:latin typeface="Tahoma"/>
                <a:ea typeface="Times New Roman" panose="02020603050405020304" pitchFamily="18" charset="0"/>
                <a:cs typeface="Tahoma"/>
              </a:rPr>
              <a:t> </a:t>
            </a:r>
            <a:r>
              <a:rPr lang="en-ZA" sz="1400" dirty="0" smtClean="0">
                <a:solidFill>
                  <a:srgbClr val="000000"/>
                </a:solidFill>
                <a:latin typeface="Tahoma"/>
                <a:ea typeface="Times New Roman" panose="02020603050405020304" pitchFamily="18" charset="0"/>
                <a:cs typeface="Tahoma"/>
              </a:rPr>
              <a:t>consecutive year</a:t>
            </a:r>
            <a:endParaRPr lang="en-ZA" sz="1400" dirty="0">
              <a:solidFill>
                <a:srgbClr val="000000"/>
              </a:solidFill>
              <a:latin typeface="Tahoma"/>
              <a:ea typeface="Times New Roman" panose="02020603050405020304" pitchFamily="18" charset="0"/>
              <a:cs typeface="Tahoma"/>
            </a:endParaRPr>
          </a:p>
          <a:p>
            <a:pPr algn="just">
              <a:lnSpc>
                <a:spcPct val="107000"/>
              </a:lnSpc>
              <a:buClr>
                <a:srgbClr val="006600"/>
              </a:buClr>
              <a:buSzPct val="60000"/>
              <a:buFont typeface="Wingdings" panose="05000000000000000000" pitchFamily="2" charset="2"/>
              <a:buChar char="v"/>
            </a:pPr>
            <a:endParaRPr lang="en-ZA" sz="1400" b="1" dirty="0">
              <a:solidFill>
                <a:srgbClr val="000000"/>
              </a:solidFill>
              <a:latin typeface="Tahoma"/>
              <a:ea typeface="Times New Roman" panose="02020603050405020304" pitchFamily="18" charset="0"/>
              <a:cs typeface="Tahoma"/>
            </a:endParaRPr>
          </a:p>
          <a:p>
            <a:pPr algn="just">
              <a:lnSpc>
                <a:spcPct val="107000"/>
              </a:lnSpc>
              <a:buClr>
                <a:srgbClr val="006600"/>
              </a:buClr>
              <a:buSzPct val="60000"/>
              <a:buFont typeface="Wingdings" panose="05000000000000000000" pitchFamily="2" charset="2"/>
              <a:buChar char="v"/>
            </a:pPr>
            <a:r>
              <a:rPr lang="en-ZA" sz="1400" dirty="0" smtClean="0">
                <a:solidFill>
                  <a:prstClr val="black">
                    <a:lumMod val="95000"/>
                    <a:lumOff val="5000"/>
                  </a:prstClr>
                </a:solidFill>
                <a:latin typeface="Tahoma"/>
                <a:ea typeface="Times New Roman" panose="02020603050405020304" pitchFamily="18" charset="0"/>
                <a:cs typeface="Tahoma"/>
              </a:rPr>
              <a:t>No </a:t>
            </a:r>
            <a:r>
              <a:rPr lang="en-ZA" sz="1400" dirty="0" err="1" smtClean="0">
                <a:solidFill>
                  <a:prstClr val="black">
                    <a:lumMod val="95000"/>
                    <a:lumOff val="5000"/>
                  </a:prstClr>
                </a:solidFill>
                <a:latin typeface="Tahoma"/>
                <a:ea typeface="Times New Roman" panose="02020603050405020304" pitchFamily="18" charset="0"/>
                <a:cs typeface="Tahoma"/>
              </a:rPr>
              <a:t>virement</a:t>
            </a:r>
            <a:r>
              <a:rPr lang="en-ZA" sz="1400" dirty="0" smtClean="0">
                <a:solidFill>
                  <a:prstClr val="black">
                    <a:lumMod val="95000"/>
                    <a:lumOff val="5000"/>
                  </a:prstClr>
                </a:solidFill>
                <a:latin typeface="Tahoma"/>
                <a:ea typeface="Times New Roman" panose="02020603050405020304" pitchFamily="18" charset="0"/>
                <a:cs typeface="Tahoma"/>
              </a:rPr>
              <a:t> </a:t>
            </a:r>
            <a:r>
              <a:rPr lang="en-ZA" sz="1400" dirty="0">
                <a:solidFill>
                  <a:prstClr val="black">
                    <a:lumMod val="95000"/>
                    <a:lumOff val="5000"/>
                  </a:prstClr>
                </a:solidFill>
                <a:latin typeface="Tahoma"/>
                <a:ea typeface="Times New Roman" panose="02020603050405020304" pitchFamily="18" charset="0"/>
                <a:cs typeface="Tahoma"/>
              </a:rPr>
              <a:t>was requested during the financial year under review </a:t>
            </a:r>
            <a:endParaRPr lang="en-ZA" sz="1400" dirty="0">
              <a:solidFill>
                <a:prstClr val="black">
                  <a:lumMod val="95000"/>
                  <a:lumOff val="5000"/>
                </a:prstClr>
              </a:solidFill>
              <a:latin typeface="Tahoma"/>
              <a:ea typeface="Century Schoolbook" panose="02040604050505020304" pitchFamily="18" charset="0"/>
              <a:cs typeface="Tahoma"/>
            </a:endParaRPr>
          </a:p>
          <a:p>
            <a:pPr algn="just">
              <a:lnSpc>
                <a:spcPct val="107000"/>
              </a:lnSpc>
              <a:buClr>
                <a:srgbClr val="006600"/>
              </a:buClr>
              <a:buSzPct val="60000"/>
              <a:buFont typeface="Wingdings" panose="05000000000000000000" pitchFamily="2" charset="2"/>
              <a:buChar char="v"/>
            </a:pPr>
            <a:endParaRPr lang="en-ZA" sz="1400" dirty="0">
              <a:solidFill>
                <a:prstClr val="black">
                  <a:lumMod val="95000"/>
                  <a:lumOff val="5000"/>
                </a:prstClr>
              </a:solidFill>
              <a:latin typeface="Tahoma"/>
              <a:ea typeface="Century Schoolbook" panose="02040604050505020304" pitchFamily="18" charset="0"/>
              <a:cs typeface="Tahoma"/>
            </a:endParaRPr>
          </a:p>
          <a:p>
            <a:pPr algn="just">
              <a:lnSpc>
                <a:spcPct val="107000"/>
              </a:lnSpc>
              <a:buClr>
                <a:srgbClr val="006600"/>
              </a:buClr>
              <a:buSzPct val="60000"/>
              <a:buFont typeface="Wingdings" panose="05000000000000000000" pitchFamily="2" charset="2"/>
              <a:buChar char="v"/>
            </a:pPr>
            <a:r>
              <a:rPr lang="en-ZA" sz="1400" dirty="0" smtClean="0">
                <a:solidFill>
                  <a:prstClr val="black">
                    <a:lumMod val="95000"/>
                    <a:lumOff val="5000"/>
                  </a:prstClr>
                </a:solidFill>
                <a:latin typeface="Tahoma"/>
                <a:ea typeface="Times New Roman" panose="02020603050405020304" pitchFamily="18" charset="0"/>
                <a:cs typeface="Tahoma"/>
              </a:rPr>
              <a:t>A </a:t>
            </a:r>
            <a:r>
              <a:rPr lang="en-ZA" sz="1400" dirty="0">
                <a:solidFill>
                  <a:prstClr val="black">
                    <a:lumMod val="95000"/>
                    <a:lumOff val="5000"/>
                  </a:prstClr>
                </a:solidFill>
                <a:latin typeface="Tahoma"/>
                <a:ea typeface="Times New Roman" panose="02020603050405020304" pitchFamily="18" charset="0"/>
                <a:cs typeface="Tahoma"/>
              </a:rPr>
              <a:t>total of </a:t>
            </a:r>
            <a:r>
              <a:rPr lang="en-ZA" sz="1400" dirty="0" smtClean="0">
                <a:solidFill>
                  <a:prstClr val="black">
                    <a:lumMod val="95000"/>
                    <a:lumOff val="5000"/>
                  </a:prstClr>
                </a:solidFill>
                <a:latin typeface="Tahoma"/>
                <a:ea typeface="Times New Roman" panose="02020603050405020304" pitchFamily="18" charset="0"/>
                <a:cs typeface="Tahoma"/>
              </a:rPr>
              <a:t>R38 </a:t>
            </a:r>
            <a:r>
              <a:rPr lang="en-ZA" sz="1400" dirty="0">
                <a:solidFill>
                  <a:prstClr val="black">
                    <a:lumMod val="95000"/>
                    <a:lumOff val="5000"/>
                  </a:prstClr>
                </a:solidFill>
                <a:latin typeface="Tahoma"/>
                <a:ea typeface="Times New Roman" panose="02020603050405020304" pitchFamily="18" charset="0"/>
                <a:cs typeface="Tahoma"/>
              </a:rPr>
              <a:t>000 was incurred as </a:t>
            </a:r>
            <a:r>
              <a:rPr lang="en-ZA" sz="1400" dirty="0">
                <a:latin typeface="Tahoma"/>
                <a:ea typeface="Times New Roman" panose="02020603050405020304" pitchFamily="18" charset="0"/>
                <a:cs typeface="Tahoma"/>
              </a:rPr>
              <a:t>irregular </a:t>
            </a:r>
            <a:r>
              <a:rPr lang="en-ZA" sz="1400" dirty="0" smtClean="0">
                <a:latin typeface="Tahoma"/>
                <a:ea typeface="Times New Roman" panose="02020603050405020304" pitchFamily="18" charset="0"/>
                <a:cs typeface="Tahoma"/>
              </a:rPr>
              <a:t>expenditure (approval made in 2014/15 FY) </a:t>
            </a:r>
            <a:r>
              <a:rPr lang="en-ZA" sz="1400" dirty="0" smtClean="0">
                <a:solidFill>
                  <a:prstClr val="black">
                    <a:lumMod val="95000"/>
                    <a:lumOff val="5000"/>
                  </a:prstClr>
                </a:solidFill>
                <a:latin typeface="Tahoma"/>
                <a:ea typeface="Times New Roman" panose="02020603050405020304" pitchFamily="18" charset="0"/>
                <a:cs typeface="Tahoma"/>
              </a:rPr>
              <a:t>during </a:t>
            </a:r>
            <a:r>
              <a:rPr lang="en-ZA" sz="1400" dirty="0">
                <a:solidFill>
                  <a:prstClr val="black">
                    <a:lumMod val="95000"/>
                    <a:lumOff val="5000"/>
                  </a:prstClr>
                </a:solidFill>
                <a:latin typeface="Tahoma"/>
                <a:ea typeface="Times New Roman" panose="02020603050405020304" pitchFamily="18" charset="0"/>
                <a:cs typeface="Tahoma"/>
              </a:rPr>
              <a:t>the financial year and condoned as the </a:t>
            </a:r>
            <a:r>
              <a:rPr lang="en-ZA" sz="1400" dirty="0" smtClean="0">
                <a:solidFill>
                  <a:prstClr val="black">
                    <a:lumMod val="95000"/>
                    <a:lumOff val="5000"/>
                  </a:prstClr>
                </a:solidFill>
                <a:latin typeface="Tahoma"/>
                <a:ea typeface="Times New Roman" panose="02020603050405020304" pitchFamily="18" charset="0"/>
                <a:cs typeface="Tahoma"/>
              </a:rPr>
              <a:t>NSG did </a:t>
            </a:r>
            <a:r>
              <a:rPr lang="en-ZA" sz="1400" dirty="0">
                <a:solidFill>
                  <a:prstClr val="black">
                    <a:lumMod val="95000"/>
                    <a:lumOff val="5000"/>
                  </a:prstClr>
                </a:solidFill>
                <a:latin typeface="Tahoma"/>
                <a:ea typeface="Times New Roman" panose="02020603050405020304" pitchFamily="18" charset="0"/>
                <a:cs typeface="Tahoma"/>
              </a:rPr>
              <a:t>not suffer any financial loss due to these transactions. The irregularities relate to non-adherence to procurement approval process for </a:t>
            </a:r>
            <a:r>
              <a:rPr lang="en-ZA" sz="1400" dirty="0" smtClean="0">
                <a:solidFill>
                  <a:prstClr val="black">
                    <a:lumMod val="95000"/>
                    <a:lumOff val="5000"/>
                  </a:prstClr>
                </a:solidFill>
                <a:latin typeface="Tahoma"/>
                <a:ea typeface="Times New Roman" panose="02020603050405020304" pitchFamily="18" charset="0"/>
                <a:cs typeface="Tahoma"/>
              </a:rPr>
              <a:t>deviations </a:t>
            </a:r>
            <a:endParaRPr lang="en-ZA" sz="1400" dirty="0">
              <a:solidFill>
                <a:prstClr val="black">
                  <a:lumMod val="95000"/>
                  <a:lumOff val="5000"/>
                </a:prstClr>
              </a:solidFill>
              <a:latin typeface="Tahoma"/>
              <a:ea typeface="Times New Roman" panose="02020603050405020304" pitchFamily="18" charset="0"/>
              <a:cs typeface="Tahoma"/>
            </a:endParaRPr>
          </a:p>
          <a:p>
            <a:pPr algn="just">
              <a:lnSpc>
                <a:spcPct val="107000"/>
              </a:lnSpc>
              <a:buClr>
                <a:srgbClr val="006600"/>
              </a:buClr>
              <a:buSzPct val="60000"/>
              <a:buFont typeface="Wingdings" panose="05000000000000000000" pitchFamily="2" charset="2"/>
              <a:buChar char="v"/>
            </a:pPr>
            <a:endParaRPr lang="en-ZA" sz="1400" dirty="0">
              <a:solidFill>
                <a:prstClr val="black">
                  <a:lumMod val="95000"/>
                  <a:lumOff val="5000"/>
                </a:prstClr>
              </a:solidFill>
              <a:latin typeface="Tahoma"/>
              <a:ea typeface="Century Schoolbook" panose="02040604050505020304" pitchFamily="18" charset="0"/>
              <a:cs typeface="Tahoma"/>
            </a:endParaRPr>
          </a:p>
          <a:p>
            <a:pPr algn="just">
              <a:lnSpc>
                <a:spcPct val="107000"/>
              </a:lnSpc>
              <a:buClr>
                <a:srgbClr val="006600"/>
              </a:buClr>
              <a:buSzPct val="60000"/>
              <a:buFont typeface="Wingdings" panose="05000000000000000000" pitchFamily="2" charset="2"/>
              <a:buChar char="v"/>
            </a:pPr>
            <a:r>
              <a:rPr lang="en-ZA" sz="1400" dirty="0" smtClean="0">
                <a:solidFill>
                  <a:prstClr val="black">
                    <a:lumMod val="95000"/>
                    <a:lumOff val="5000"/>
                  </a:prstClr>
                </a:solidFill>
                <a:latin typeface="Tahoma"/>
                <a:ea typeface="Times New Roman" panose="02020603050405020304" pitchFamily="18" charset="0"/>
                <a:cs typeface="Tahoma"/>
              </a:rPr>
              <a:t>Official </a:t>
            </a:r>
            <a:r>
              <a:rPr lang="en-ZA" sz="1400" dirty="0">
                <a:solidFill>
                  <a:prstClr val="black">
                    <a:lumMod val="95000"/>
                    <a:lumOff val="5000"/>
                  </a:prstClr>
                </a:solidFill>
                <a:latin typeface="Tahoma"/>
                <a:ea typeface="Times New Roman" panose="02020603050405020304" pitchFamily="18" charset="0"/>
                <a:cs typeface="Tahoma"/>
              </a:rPr>
              <a:t>assets captured in the asset register that complies with the minimum requirements as set by National Treasury. In order to strengthen asset management and minimise the risk of loss of assets, quarterly asset verifications are conducted and reports presented to the Executive Management </a:t>
            </a:r>
            <a:r>
              <a:rPr lang="en-ZA" sz="1400" dirty="0" smtClean="0">
                <a:solidFill>
                  <a:prstClr val="black">
                    <a:lumMod val="95000"/>
                    <a:lumOff val="5000"/>
                  </a:prstClr>
                </a:solidFill>
                <a:latin typeface="Tahoma"/>
                <a:ea typeface="Times New Roman" panose="02020603050405020304" pitchFamily="18" charset="0"/>
                <a:cs typeface="Tahoma"/>
              </a:rPr>
              <a:t>Committee</a:t>
            </a:r>
            <a:endParaRPr lang="en-ZA" sz="1400" dirty="0">
              <a:solidFill>
                <a:prstClr val="black">
                  <a:lumMod val="95000"/>
                  <a:lumOff val="5000"/>
                </a:prstClr>
              </a:solidFill>
              <a:latin typeface="Tahoma"/>
              <a:ea typeface="Times New Roman" panose="02020603050405020304" pitchFamily="18" charset="0"/>
              <a:cs typeface="Tahoma"/>
            </a:endParaRPr>
          </a:p>
          <a:p>
            <a:pPr>
              <a:lnSpc>
                <a:spcPct val="107000"/>
              </a:lnSpc>
              <a:buClr>
                <a:srgbClr val="006600"/>
              </a:buClr>
              <a:buSzPct val="60000"/>
              <a:buFont typeface="Wingdings" panose="05000000000000000000" pitchFamily="2" charset="2"/>
              <a:buChar char="v"/>
            </a:pPr>
            <a:endParaRPr lang="en-ZA" sz="1400" dirty="0">
              <a:solidFill>
                <a:prstClr val="black">
                  <a:lumMod val="95000"/>
                  <a:lumOff val="5000"/>
                </a:prstClr>
              </a:solidFill>
              <a:latin typeface="Tahoma"/>
              <a:ea typeface="Times New Roman" panose="02020603050405020304" pitchFamily="18" charset="0"/>
              <a:cs typeface="Tahoma"/>
            </a:endParaRPr>
          </a:p>
          <a:p>
            <a:pPr algn="just">
              <a:lnSpc>
                <a:spcPct val="107000"/>
              </a:lnSpc>
              <a:buClr>
                <a:srgbClr val="006600"/>
              </a:buClr>
              <a:buSzPct val="60000"/>
              <a:buFont typeface="Wingdings" panose="05000000000000000000" pitchFamily="2" charset="2"/>
              <a:buChar char="v"/>
            </a:pPr>
            <a:r>
              <a:rPr lang="en-ZA" sz="1400" dirty="0">
                <a:solidFill>
                  <a:prstClr val="black">
                    <a:lumMod val="95000"/>
                    <a:lumOff val="5000"/>
                  </a:prstClr>
                </a:solidFill>
                <a:latin typeface="Tahoma"/>
                <a:ea typeface="Times New Roman" panose="02020603050405020304" pitchFamily="18" charset="0"/>
                <a:cs typeface="Tahoma"/>
              </a:rPr>
              <a:t>All payments </a:t>
            </a:r>
            <a:r>
              <a:rPr lang="en-ZA" sz="1400" dirty="0" smtClean="0">
                <a:solidFill>
                  <a:prstClr val="black">
                    <a:lumMod val="95000"/>
                    <a:lumOff val="5000"/>
                  </a:prstClr>
                </a:solidFill>
                <a:latin typeface="Tahoma"/>
                <a:ea typeface="Times New Roman" panose="02020603050405020304" pitchFamily="18" charset="0"/>
                <a:cs typeface="Tahoma"/>
              </a:rPr>
              <a:t>were processed </a:t>
            </a:r>
            <a:r>
              <a:rPr lang="en-ZA" sz="1400" dirty="0">
                <a:solidFill>
                  <a:prstClr val="black">
                    <a:lumMod val="95000"/>
                    <a:lumOff val="5000"/>
                  </a:prstClr>
                </a:solidFill>
                <a:latin typeface="Tahoma"/>
                <a:ea typeface="Times New Roman" panose="02020603050405020304" pitchFamily="18" charset="0"/>
                <a:cs typeface="Tahoma"/>
              </a:rPr>
              <a:t>within 30 days of receipt of </a:t>
            </a:r>
            <a:r>
              <a:rPr lang="en-ZA" sz="1400" dirty="0" smtClean="0">
                <a:solidFill>
                  <a:prstClr val="black">
                    <a:lumMod val="95000"/>
                    <a:lumOff val="5000"/>
                  </a:prstClr>
                </a:solidFill>
                <a:latin typeface="Tahoma"/>
                <a:ea typeface="Times New Roman" panose="02020603050405020304" pitchFamily="18" charset="0"/>
                <a:cs typeface="Tahoma"/>
              </a:rPr>
              <a:t>invoices</a:t>
            </a:r>
            <a:endParaRPr lang="en-ZA" sz="1400" dirty="0">
              <a:solidFill>
                <a:prstClr val="black">
                  <a:lumMod val="95000"/>
                  <a:lumOff val="5000"/>
                </a:prstClr>
              </a:solidFill>
              <a:latin typeface="Tahoma"/>
              <a:ea typeface="Times New Roman" panose="02020603050405020304" pitchFamily="18" charset="0"/>
              <a:cs typeface="Tahoma"/>
            </a:endParaRPr>
          </a:p>
          <a:p>
            <a:pPr algn="just">
              <a:lnSpc>
                <a:spcPct val="107000"/>
              </a:lnSpc>
              <a:buClr>
                <a:srgbClr val="006600"/>
              </a:buClr>
              <a:buSzPct val="60000"/>
              <a:buFont typeface="Wingdings" panose="05000000000000000000" pitchFamily="2" charset="2"/>
              <a:buChar char="v"/>
            </a:pPr>
            <a:endParaRPr lang="en-ZA" sz="1400" dirty="0">
              <a:solidFill>
                <a:prstClr val="black">
                  <a:lumMod val="95000"/>
                  <a:lumOff val="5000"/>
                </a:prstClr>
              </a:solidFill>
              <a:latin typeface="Tahoma"/>
              <a:ea typeface="Times New Roman" panose="02020603050405020304" pitchFamily="18" charset="0"/>
              <a:cs typeface="Tahoma"/>
            </a:endParaRPr>
          </a:p>
          <a:p>
            <a:pPr marL="0" indent="0" algn="just">
              <a:lnSpc>
                <a:spcPct val="107000"/>
              </a:lnSpc>
              <a:buClr>
                <a:srgbClr val="006600"/>
              </a:buClr>
              <a:buSzPct val="60000"/>
              <a:buNone/>
            </a:pPr>
            <a:endParaRPr lang="en-ZA" sz="1800" dirty="0">
              <a:solidFill>
                <a:prstClr val="black">
                  <a:lumMod val="95000"/>
                  <a:lumOff val="5000"/>
                </a:prstClr>
              </a:solidFill>
              <a:latin typeface="Tahoma"/>
              <a:ea typeface="Times New Roman" panose="02020603050405020304" pitchFamily="18" charset="0"/>
              <a:cs typeface="Tahoma"/>
            </a:endParaRPr>
          </a:p>
          <a:p>
            <a:pPr marL="0" indent="0">
              <a:buClr>
                <a:srgbClr val="006600"/>
              </a:buClr>
              <a:buSzPct val="60000"/>
              <a:buNone/>
            </a:pPr>
            <a:endParaRPr lang="en-ZA" sz="1200" dirty="0">
              <a:latin typeface="Tahoma" panose="020B0604030504040204" pitchFamily="34" charset="0"/>
              <a:ea typeface="Tahoma" panose="020B0604030504040204" pitchFamily="34" charset="0"/>
              <a:cs typeface="Tahoma" panose="020B0604030504040204" pitchFamily="34" charset="0"/>
            </a:endParaRPr>
          </a:p>
          <a:p>
            <a:pPr>
              <a:spcBef>
                <a:spcPts val="0"/>
              </a:spcBef>
              <a:buClr>
                <a:srgbClr val="006600"/>
              </a:buClr>
              <a:buSzPct val="60000"/>
              <a:buFont typeface="Wingdings" pitchFamily="2" charset="2"/>
              <a:buChar char="v"/>
            </a:pPr>
            <a:endParaRPr lang="en-ZA" sz="1200" dirty="0">
              <a:solidFill>
                <a:srgbClr val="000000"/>
              </a:solidFill>
              <a:ea typeface="Tahoma" panose="020B0604030504040204" pitchFamily="34" charset="0"/>
              <a:cs typeface="Tahoma" panose="020B0604030504040204" pitchFamily="34" charset="0"/>
            </a:endParaRPr>
          </a:p>
          <a:p>
            <a:pPr>
              <a:spcBef>
                <a:spcPts val="0"/>
              </a:spcBef>
              <a:buClr>
                <a:srgbClr val="006600"/>
              </a:buClr>
              <a:buSzPct val="60000"/>
              <a:buFont typeface="Wingdings" pitchFamily="2" charset="2"/>
              <a:buChar char="v"/>
            </a:pPr>
            <a:endParaRPr lang="en-ZA" sz="1200"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a:spcBef>
                <a:spcPts val="0"/>
              </a:spcBef>
              <a:buClr>
                <a:srgbClr val="006600"/>
              </a:buClr>
              <a:buSzPct val="60000"/>
              <a:buFont typeface="Wingdings" pitchFamily="2" charset="2"/>
              <a:buChar char="v"/>
            </a:pPr>
            <a:endParaRPr lang="en-ZA" sz="1200"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a:spcBef>
                <a:spcPts val="0"/>
              </a:spcBef>
              <a:buClr>
                <a:srgbClr val="006600"/>
              </a:buClr>
              <a:buSzPct val="60000"/>
              <a:buFont typeface="Wingdings" pitchFamily="2" charset="2"/>
              <a:buChar char="v"/>
            </a:pPr>
            <a:endParaRPr lang="en-ZA" sz="1200"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a:spcBef>
                <a:spcPts val="0"/>
              </a:spcBef>
              <a:buClr>
                <a:srgbClr val="006600"/>
              </a:buClr>
              <a:buSzPct val="60000"/>
              <a:buFont typeface="Wingdings" pitchFamily="2" charset="2"/>
              <a:buChar char="v"/>
            </a:pPr>
            <a:endParaRPr lang="en-ZA" sz="1200"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a:spcBef>
                <a:spcPts val="0"/>
              </a:spcBef>
              <a:buClr>
                <a:srgbClr val="006600"/>
              </a:buClr>
              <a:buSzPct val="60000"/>
              <a:buFont typeface="Wingdings" pitchFamily="2" charset="2"/>
              <a:buChar char="v"/>
            </a:pPr>
            <a:endParaRPr lang="en-ZA" sz="1050"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marL="0" indent="0">
              <a:spcBef>
                <a:spcPts val="0"/>
              </a:spcBef>
              <a:buClr>
                <a:srgbClr val="006600"/>
              </a:buClr>
              <a:buSzPct val="60000"/>
              <a:buNone/>
            </a:pPr>
            <a:endParaRPr lang="en-ZA" sz="1050"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marL="0" indent="0">
              <a:spcBef>
                <a:spcPts val="0"/>
              </a:spcBef>
              <a:buClr>
                <a:srgbClr val="006600"/>
              </a:buClr>
              <a:buSzPct val="60000"/>
              <a:buNone/>
            </a:pPr>
            <a:endParaRPr lang="en-ZA" sz="1050"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a:spcBef>
                <a:spcPts val="0"/>
              </a:spcBef>
              <a:buClr>
                <a:srgbClr val="006600"/>
              </a:buClr>
              <a:buSzPct val="60000"/>
              <a:buFont typeface="Wingdings" pitchFamily="2" charset="2"/>
              <a:buChar char="v"/>
            </a:pPr>
            <a:endParaRPr lang="en-ZA" sz="1050"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a:spcBef>
                <a:spcPts val="0"/>
              </a:spcBef>
              <a:buClr>
                <a:srgbClr val="006600"/>
              </a:buClr>
              <a:buSzPct val="60000"/>
              <a:buFont typeface="Wingdings" pitchFamily="2" charset="2"/>
              <a:buChar char="v"/>
            </a:pPr>
            <a:endParaRPr lang="en-ZA" sz="1200" dirty="0">
              <a:solidFill>
                <a:srgbClr val="414751"/>
              </a:solidFill>
              <a:latin typeface="Arial" pitchFamily="34" charset="0"/>
              <a:ea typeface="Century Schoolbook"/>
              <a:cs typeface="Arial" pitchFamily="34" charset="0"/>
            </a:endParaRPr>
          </a:p>
          <a:p>
            <a:pPr>
              <a:spcBef>
                <a:spcPts val="0"/>
              </a:spcBef>
              <a:buClr>
                <a:srgbClr val="006600"/>
              </a:buClr>
              <a:buSzPct val="60000"/>
              <a:buFont typeface="Wingdings" pitchFamily="2" charset="2"/>
              <a:buChar char="v"/>
            </a:pPr>
            <a:endParaRPr lang="en-ZA" sz="12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a:spcBef>
                <a:spcPts val="0"/>
              </a:spcBef>
              <a:buClr>
                <a:srgbClr val="006600"/>
              </a:buClr>
              <a:buSzPct val="60000"/>
              <a:buFont typeface="Wingdings" pitchFamily="2" charset="2"/>
              <a:buChar char="v"/>
            </a:pPr>
            <a:endParaRPr lang="en-ZA" sz="12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a:spcBef>
                <a:spcPts val="0"/>
              </a:spcBef>
              <a:buClr>
                <a:srgbClr val="006600"/>
              </a:buClr>
              <a:buSzPct val="60000"/>
              <a:buFont typeface="Wingdings" pitchFamily="2" charset="2"/>
              <a:buChar char="v"/>
            </a:pPr>
            <a:endParaRPr lang="en-ZA" sz="12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marL="0" indent="0">
              <a:spcBef>
                <a:spcPts val="0"/>
              </a:spcBef>
              <a:buClr>
                <a:srgbClr val="006600"/>
              </a:buClr>
              <a:buSzPct val="60000"/>
              <a:buNone/>
            </a:pPr>
            <a:r>
              <a:rPr lang="en-ZA" sz="1200" dirty="0">
                <a:solidFill>
                  <a:prstClr val="black"/>
                </a:solidFill>
                <a:latin typeface="Tahoma" panose="020B0604030504040204" pitchFamily="34" charset="0"/>
                <a:ea typeface="Tahoma" panose="020B0604030504040204" pitchFamily="34" charset="0"/>
                <a:cs typeface="Tahoma" panose="020B0604030504040204" pitchFamily="34" charset="0"/>
              </a:rPr>
              <a:t> </a:t>
            </a:r>
          </a:p>
        </p:txBody>
      </p:sp>
    </p:spTree>
    <p:extLst>
      <p:ext uri="{BB962C8B-B14F-4D97-AF65-F5344CB8AC3E}">
        <p14:creationId xmlns:p14="http://schemas.microsoft.com/office/powerpoint/2010/main" xmlns="" val="40030345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70100" y="476672"/>
            <a:ext cx="6172200" cy="537524"/>
          </a:xfrm>
        </p:spPr>
        <p:txBody>
          <a:bodyPr>
            <a:normAutofit/>
          </a:bodyPr>
          <a:lstStyle/>
          <a:p>
            <a:r>
              <a:rPr lang="en-ZA" sz="2400" b="1" dirty="0">
                <a:solidFill>
                  <a:srgbClr val="006600"/>
                </a:solidFill>
                <a:latin typeface="Tahoma" panose="020B0604030504040204" pitchFamily="34" charset="0"/>
                <a:ea typeface="Tahoma" panose="020B0604030504040204" pitchFamily="34" charset="0"/>
                <a:cs typeface="Tahoma" panose="020B0604030504040204" pitchFamily="34" charset="0"/>
              </a:rPr>
              <a:t>Financial Performance Overview</a:t>
            </a:r>
            <a:endParaRPr lang="en-ZA" sz="1800" b="1" dirty="0">
              <a:solidFill>
                <a:srgbClr val="006600"/>
              </a:solidFill>
              <a:latin typeface="Tahoma" panose="020B0604030504040204" pitchFamily="34" charset="0"/>
              <a:ea typeface="Tahoma" panose="020B0604030504040204" pitchFamily="34" charset="0"/>
              <a:cs typeface="Tahoma" panose="020B0604030504040204" pitchFamily="34" charset="0"/>
            </a:endParaRPr>
          </a:p>
        </p:txBody>
      </p:sp>
      <p:sp>
        <p:nvSpPr>
          <p:cNvPr id="5" name="Content Placeholder 4"/>
          <p:cNvSpPr>
            <a:spLocks noGrp="1"/>
          </p:cNvSpPr>
          <p:nvPr>
            <p:ph idx="1"/>
          </p:nvPr>
        </p:nvSpPr>
        <p:spPr>
          <a:xfrm>
            <a:off x="1255853" y="1862826"/>
            <a:ext cx="6600694" cy="3348372"/>
          </a:xfrm>
        </p:spPr>
        <p:txBody>
          <a:bodyPr>
            <a:noAutofit/>
          </a:bodyPr>
          <a:lstStyle/>
          <a:p>
            <a:pPr>
              <a:buClr>
                <a:srgbClr val="006600"/>
              </a:buClr>
              <a:buSzPct val="60000"/>
              <a:buFont typeface="Wingdings" pitchFamily="2" charset="2"/>
              <a:buChar char="v"/>
            </a:pPr>
            <a:endParaRPr lang="en-ZA" sz="1350" dirty="0">
              <a:latin typeface="Calibri" pitchFamily="34" charset="0"/>
              <a:cs typeface="Calibri" pitchFamily="34" charset="0"/>
            </a:endParaRPr>
          </a:p>
          <a:p>
            <a:pPr>
              <a:buClr>
                <a:srgbClr val="006600"/>
              </a:buClr>
              <a:buSzPct val="60000"/>
              <a:buFont typeface="Wingdings" pitchFamily="2" charset="2"/>
              <a:buChar char="v"/>
            </a:pPr>
            <a:endParaRPr lang="en-ZA" sz="1350" dirty="0">
              <a:latin typeface="Calibri" pitchFamily="34" charset="0"/>
              <a:cs typeface="Calibri" pitchFamily="34" charset="0"/>
            </a:endParaRPr>
          </a:p>
          <a:p>
            <a:pPr>
              <a:buClr>
                <a:srgbClr val="006600"/>
              </a:buClr>
              <a:buSzPct val="60000"/>
              <a:buFont typeface="Wingdings" pitchFamily="2" charset="2"/>
              <a:buChar char="v"/>
            </a:pPr>
            <a:endParaRPr lang="en-ZA" sz="1350" dirty="0">
              <a:latin typeface="Calibri" pitchFamily="34" charset="0"/>
              <a:cs typeface="Calibri" pitchFamily="34" charset="0"/>
            </a:endParaRPr>
          </a:p>
          <a:p>
            <a:pPr>
              <a:buClr>
                <a:srgbClr val="006600"/>
              </a:buClr>
              <a:buSzPct val="60000"/>
              <a:buFont typeface="Wingdings" pitchFamily="2" charset="2"/>
              <a:buChar char="v"/>
            </a:pPr>
            <a:endParaRPr lang="en-ZA" sz="1350" dirty="0">
              <a:latin typeface="Calibri" pitchFamily="34" charset="0"/>
              <a:cs typeface="Arial" pitchFamily="34" charset="0"/>
            </a:endParaRPr>
          </a:p>
        </p:txBody>
      </p:sp>
      <p:sp>
        <p:nvSpPr>
          <p:cNvPr id="3" name="Slide Number Placeholder 2"/>
          <p:cNvSpPr>
            <a:spLocks noGrp="1"/>
          </p:cNvSpPr>
          <p:nvPr>
            <p:ph type="sldNum" sz="quarter" idx="12"/>
          </p:nvPr>
        </p:nvSpPr>
        <p:spPr>
          <a:xfrm>
            <a:off x="6932353" y="6309320"/>
            <a:ext cx="1905726" cy="273844"/>
          </a:xfrm>
        </p:spPr>
        <p:txBody>
          <a:bodyPr/>
          <a:lstStyle/>
          <a:p>
            <a:fld id="{1CE6738C-8955-4CF1-A256-1C49941BBB03}" type="slidenum">
              <a:rPr lang="en-ZA" smtClean="0">
                <a:solidFill>
                  <a:prstClr val="black">
                    <a:tint val="75000"/>
                  </a:prstClr>
                </a:solidFill>
              </a:rPr>
              <a:pPr/>
              <a:t>15</a:t>
            </a:fld>
            <a:endParaRPr lang="en-ZA" dirty="0">
              <a:solidFill>
                <a:prstClr val="black">
                  <a:tint val="75000"/>
                </a:prstClr>
              </a:solidFill>
            </a:endParaRPr>
          </a:p>
        </p:txBody>
      </p:sp>
      <p:sp>
        <p:nvSpPr>
          <p:cNvPr id="6" name="Content Placeholder 4"/>
          <p:cNvSpPr txBox="1">
            <a:spLocks/>
          </p:cNvSpPr>
          <p:nvPr/>
        </p:nvSpPr>
        <p:spPr>
          <a:xfrm>
            <a:off x="1255852" y="1754815"/>
            <a:ext cx="6629364" cy="3715240"/>
          </a:xfrm>
          <a:prstGeom prst="rect">
            <a:avLst/>
          </a:prstGeom>
          <a:ln>
            <a:noFill/>
          </a:ln>
        </p:spPr>
        <p:txBody>
          <a:bodyPr vert="horz" lIns="68580" tIns="34290" rIns="68580" bIns="3429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Clr>
                <a:srgbClr val="006600"/>
              </a:buClr>
              <a:buSzPct val="60000"/>
              <a:buFont typeface="Wingdings" pitchFamily="2" charset="2"/>
              <a:buChar char="v"/>
            </a:pPr>
            <a:endParaRPr lang="en-ZA" sz="1200" dirty="0">
              <a:latin typeface="Tahoma" panose="020B0604030504040204" pitchFamily="34" charset="0"/>
              <a:ea typeface="Tahoma" panose="020B0604030504040204" pitchFamily="34" charset="0"/>
              <a:cs typeface="Tahoma" panose="020B0604030504040204" pitchFamily="34" charset="0"/>
            </a:endParaRPr>
          </a:p>
          <a:p>
            <a:pPr marL="0" indent="0">
              <a:buClr>
                <a:srgbClr val="006600"/>
              </a:buClr>
              <a:buSzPct val="60000"/>
              <a:buNone/>
            </a:pPr>
            <a:endParaRPr lang="en-ZA" sz="1200" dirty="0">
              <a:latin typeface="Tahoma" panose="020B0604030504040204" pitchFamily="34" charset="0"/>
              <a:ea typeface="Tahoma" panose="020B0604030504040204" pitchFamily="34" charset="0"/>
              <a:cs typeface="Tahoma" panose="020B0604030504040204" pitchFamily="34" charset="0"/>
            </a:endParaRPr>
          </a:p>
          <a:p>
            <a:pPr>
              <a:spcBef>
                <a:spcPts val="0"/>
              </a:spcBef>
              <a:buClr>
                <a:srgbClr val="006600"/>
              </a:buClr>
              <a:buSzPct val="60000"/>
              <a:buFont typeface="Wingdings" pitchFamily="2" charset="2"/>
              <a:buChar char="v"/>
            </a:pPr>
            <a:endParaRPr lang="en-ZA" sz="1200" dirty="0">
              <a:solidFill>
                <a:srgbClr val="000000"/>
              </a:solidFill>
              <a:ea typeface="Tahoma" panose="020B0604030504040204" pitchFamily="34" charset="0"/>
              <a:cs typeface="Tahoma" panose="020B0604030504040204" pitchFamily="34" charset="0"/>
            </a:endParaRPr>
          </a:p>
          <a:p>
            <a:pPr>
              <a:spcBef>
                <a:spcPts val="0"/>
              </a:spcBef>
              <a:buClr>
                <a:srgbClr val="006600"/>
              </a:buClr>
              <a:buSzPct val="60000"/>
              <a:buFont typeface="Wingdings" pitchFamily="2" charset="2"/>
              <a:buChar char="v"/>
            </a:pPr>
            <a:endParaRPr lang="en-ZA" sz="1200"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a:spcBef>
                <a:spcPts val="0"/>
              </a:spcBef>
              <a:buClr>
                <a:srgbClr val="006600"/>
              </a:buClr>
              <a:buSzPct val="60000"/>
              <a:buFont typeface="Wingdings" pitchFamily="2" charset="2"/>
              <a:buChar char="v"/>
            </a:pPr>
            <a:endParaRPr lang="en-ZA" sz="1200"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a:spcBef>
                <a:spcPts val="0"/>
              </a:spcBef>
              <a:buClr>
                <a:srgbClr val="006600"/>
              </a:buClr>
              <a:buSzPct val="60000"/>
              <a:buFont typeface="Wingdings" pitchFamily="2" charset="2"/>
              <a:buChar char="v"/>
            </a:pPr>
            <a:endParaRPr lang="en-ZA" sz="1200"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a:spcBef>
                <a:spcPts val="0"/>
              </a:spcBef>
              <a:buClr>
                <a:srgbClr val="006600"/>
              </a:buClr>
              <a:buSzPct val="60000"/>
              <a:buFont typeface="Wingdings" pitchFamily="2" charset="2"/>
              <a:buChar char="v"/>
            </a:pPr>
            <a:endParaRPr lang="en-ZA" sz="1200"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a:spcBef>
                <a:spcPts val="0"/>
              </a:spcBef>
              <a:buClr>
                <a:srgbClr val="006600"/>
              </a:buClr>
              <a:buSzPct val="60000"/>
              <a:buFont typeface="Wingdings" pitchFamily="2" charset="2"/>
              <a:buChar char="v"/>
            </a:pPr>
            <a:endParaRPr lang="en-ZA" sz="1050"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a:spcBef>
                <a:spcPts val="0"/>
              </a:spcBef>
              <a:buClr>
                <a:srgbClr val="006600"/>
              </a:buClr>
              <a:buSzPct val="60000"/>
              <a:buFont typeface="Wingdings" pitchFamily="2" charset="2"/>
              <a:buChar char="v"/>
            </a:pPr>
            <a:endParaRPr lang="en-ZA" sz="1050"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marL="0" indent="0">
              <a:spcBef>
                <a:spcPts val="0"/>
              </a:spcBef>
              <a:buClr>
                <a:srgbClr val="006600"/>
              </a:buClr>
              <a:buSzPct val="60000"/>
              <a:buNone/>
            </a:pPr>
            <a:endParaRPr lang="en-ZA" sz="1050"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marL="0" indent="0">
              <a:spcBef>
                <a:spcPts val="0"/>
              </a:spcBef>
              <a:buClr>
                <a:srgbClr val="006600"/>
              </a:buClr>
              <a:buSzPct val="60000"/>
              <a:buNone/>
            </a:pPr>
            <a:endParaRPr lang="en-ZA" sz="1050"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a:spcBef>
                <a:spcPts val="0"/>
              </a:spcBef>
              <a:buClr>
                <a:srgbClr val="006600"/>
              </a:buClr>
              <a:buSzPct val="60000"/>
              <a:buFont typeface="Wingdings" pitchFamily="2" charset="2"/>
              <a:buChar char="v"/>
            </a:pPr>
            <a:endParaRPr lang="en-ZA" sz="1050"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a:spcBef>
                <a:spcPts val="0"/>
              </a:spcBef>
              <a:buClr>
                <a:srgbClr val="006600"/>
              </a:buClr>
              <a:buSzPct val="60000"/>
              <a:buFont typeface="Wingdings" pitchFamily="2" charset="2"/>
              <a:buChar char="v"/>
            </a:pPr>
            <a:endParaRPr lang="en-ZA" sz="1200" dirty="0">
              <a:solidFill>
                <a:srgbClr val="414751"/>
              </a:solidFill>
              <a:latin typeface="Arial" pitchFamily="34" charset="0"/>
              <a:ea typeface="Century Schoolbook"/>
              <a:cs typeface="Arial" pitchFamily="34" charset="0"/>
            </a:endParaRPr>
          </a:p>
          <a:p>
            <a:pPr>
              <a:spcBef>
                <a:spcPts val="0"/>
              </a:spcBef>
              <a:buClr>
                <a:srgbClr val="006600"/>
              </a:buClr>
              <a:buSzPct val="60000"/>
              <a:buFont typeface="Wingdings" pitchFamily="2" charset="2"/>
              <a:buChar char="v"/>
            </a:pPr>
            <a:endParaRPr lang="en-ZA" sz="12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a:spcBef>
                <a:spcPts val="0"/>
              </a:spcBef>
              <a:buClr>
                <a:srgbClr val="006600"/>
              </a:buClr>
              <a:buSzPct val="60000"/>
              <a:buFont typeface="Wingdings" pitchFamily="2" charset="2"/>
              <a:buChar char="v"/>
            </a:pPr>
            <a:endParaRPr lang="en-ZA" sz="12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a:spcBef>
                <a:spcPts val="0"/>
              </a:spcBef>
              <a:buClr>
                <a:srgbClr val="006600"/>
              </a:buClr>
              <a:buSzPct val="60000"/>
              <a:buFont typeface="Wingdings" pitchFamily="2" charset="2"/>
              <a:buChar char="v"/>
            </a:pPr>
            <a:endParaRPr lang="en-ZA" sz="12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marL="0" indent="0">
              <a:spcBef>
                <a:spcPts val="0"/>
              </a:spcBef>
              <a:buClr>
                <a:srgbClr val="006600"/>
              </a:buClr>
              <a:buSzPct val="60000"/>
              <a:buNone/>
            </a:pPr>
            <a:r>
              <a:rPr lang="en-ZA" sz="1200">
                <a:solidFill>
                  <a:prstClr val="black"/>
                </a:solidFill>
                <a:latin typeface="Tahoma" panose="020B0604030504040204" pitchFamily="34" charset="0"/>
                <a:ea typeface="Tahoma" panose="020B0604030504040204" pitchFamily="34" charset="0"/>
                <a:cs typeface="Tahoma" panose="020B0604030504040204" pitchFamily="34" charset="0"/>
              </a:rPr>
              <a:t> </a:t>
            </a:r>
            <a:endParaRPr lang="en-ZA" sz="1200" dirty="0">
              <a:solidFill>
                <a:prstClr val="black"/>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7" name="Table 6"/>
          <p:cNvGraphicFramePr>
            <a:graphicFrameLocks noGrp="1"/>
          </p:cNvGraphicFramePr>
          <p:nvPr>
            <p:extLst>
              <p:ext uri="{D42A27DB-BD31-4B8C-83A1-F6EECF244321}">
                <p14:modId xmlns:p14="http://schemas.microsoft.com/office/powerpoint/2010/main" xmlns="" val="2945675580"/>
              </p:ext>
            </p:extLst>
          </p:nvPr>
        </p:nvGraphicFramePr>
        <p:xfrm>
          <a:off x="323528" y="1340768"/>
          <a:ext cx="8136904" cy="1599441"/>
        </p:xfrm>
        <a:graphic>
          <a:graphicData uri="http://schemas.openxmlformats.org/drawingml/2006/table">
            <a:tbl>
              <a:tblPr firstRow="1" firstCol="1" bandRow="1">
                <a:tableStyleId>{5940675A-B579-460E-94D1-54222C63F5DA}</a:tableStyleId>
              </a:tblPr>
              <a:tblGrid>
                <a:gridCol w="3224923"/>
                <a:gridCol w="1736498"/>
                <a:gridCol w="1533172"/>
                <a:gridCol w="1642311"/>
              </a:tblGrid>
              <a:tr h="374116">
                <a:tc rowSpan="2">
                  <a:txBody>
                    <a:bodyPr/>
                    <a:lstStyle/>
                    <a:p>
                      <a:pPr>
                        <a:spcAft>
                          <a:spcPts val="0"/>
                        </a:spcAft>
                      </a:pPr>
                      <a:r>
                        <a:rPr lang="en-ZA" sz="1200" b="1" i="0" dirty="0">
                          <a:effectLst/>
                          <a:latin typeface="Tahoma" panose="020B0604030504040204" pitchFamily="34" charset="0"/>
                          <a:ea typeface="Tahoma" panose="020B0604030504040204" pitchFamily="34" charset="0"/>
                          <a:cs typeface="Tahoma" panose="020B0604030504040204" pitchFamily="34" charset="0"/>
                        </a:rPr>
                        <a:t>DESCRIPTION</a:t>
                      </a:r>
                      <a:endParaRPr lang="en-ZA" sz="1200" b="1" i="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ZA" sz="1200" b="1" i="0" dirty="0" smtClean="0">
                          <a:effectLst/>
                          <a:latin typeface="Tahoma" panose="020B0604030504040204" pitchFamily="34" charset="0"/>
                          <a:ea typeface="Tahoma" panose="020B0604030504040204" pitchFamily="34" charset="0"/>
                          <a:cs typeface="Tahoma" panose="020B0604030504040204" pitchFamily="34" charset="0"/>
                        </a:rPr>
                        <a:t> </a:t>
                      </a:r>
                      <a:endParaRPr lang="en-ZA" sz="1200" b="1" i="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51435" marR="51435" marT="0" marB="0">
                    <a:solidFill>
                      <a:schemeClr val="accent2">
                        <a:lumMod val="60000"/>
                        <a:lumOff val="40000"/>
                      </a:schemeClr>
                    </a:solidFill>
                  </a:tcPr>
                </a:tc>
                <a:tc>
                  <a:txBody>
                    <a:bodyPr/>
                    <a:lstStyle/>
                    <a:p>
                      <a:pPr>
                        <a:spcAft>
                          <a:spcPts val="0"/>
                        </a:spcAft>
                      </a:pPr>
                      <a:r>
                        <a:rPr lang="en-ZA" sz="1200" b="1" i="0" dirty="0" smtClean="0">
                          <a:effectLst/>
                          <a:latin typeface="Tahoma" panose="020B0604030504040204" pitchFamily="34" charset="0"/>
                          <a:ea typeface="Tahoma" panose="020B0604030504040204" pitchFamily="34" charset="0"/>
                          <a:cs typeface="Tahoma" panose="020B0604030504040204" pitchFamily="34" charset="0"/>
                        </a:rPr>
                        <a:t>Budget Allocation</a:t>
                      </a:r>
                      <a:endParaRPr lang="en-ZA" sz="1200" b="1" i="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51435" marR="51435" marT="0" marB="0">
                    <a:solidFill>
                      <a:schemeClr val="accent2">
                        <a:lumMod val="60000"/>
                        <a:lumOff val="40000"/>
                      </a:schemeClr>
                    </a:solidFill>
                  </a:tcPr>
                </a:tc>
                <a:tc>
                  <a:txBody>
                    <a:bodyPr/>
                    <a:lstStyle/>
                    <a:p>
                      <a:pPr>
                        <a:spcAft>
                          <a:spcPts val="0"/>
                        </a:spcAft>
                      </a:pPr>
                      <a:r>
                        <a:rPr lang="en-ZA" sz="1200" b="1" i="0" dirty="0" smtClean="0">
                          <a:effectLst/>
                          <a:latin typeface="Tahoma" panose="020B0604030504040204" pitchFamily="34" charset="0"/>
                          <a:ea typeface="Tahoma" panose="020B0604030504040204" pitchFamily="34" charset="0"/>
                          <a:cs typeface="Tahoma" panose="020B0604030504040204" pitchFamily="34" charset="0"/>
                        </a:rPr>
                        <a:t>Actual  </a:t>
                      </a:r>
                    </a:p>
                  </a:txBody>
                  <a:tcPr marL="51435" marR="51435" marT="0" marB="0">
                    <a:solidFill>
                      <a:schemeClr val="accent2">
                        <a:lumMod val="60000"/>
                        <a:lumOff val="40000"/>
                      </a:schemeClr>
                    </a:solidFill>
                  </a:tcPr>
                </a:tc>
                <a:tc>
                  <a:txBody>
                    <a:bodyPr/>
                    <a:lstStyle/>
                    <a:p>
                      <a:pPr>
                        <a:spcAft>
                          <a:spcPts val="0"/>
                        </a:spcAft>
                      </a:pPr>
                      <a:r>
                        <a:rPr lang="en-ZA" sz="1200" b="1" i="0" dirty="0" smtClean="0">
                          <a:effectLst/>
                          <a:latin typeface="Tahoma" panose="020B0604030504040204" pitchFamily="34" charset="0"/>
                          <a:ea typeface="Tahoma" panose="020B0604030504040204" pitchFamily="34" charset="0"/>
                          <a:cs typeface="Tahoma" panose="020B0604030504040204" pitchFamily="34" charset="0"/>
                        </a:rPr>
                        <a:t>% on Budget </a:t>
                      </a:r>
                      <a:endParaRPr lang="en-ZA" sz="1200" b="1" i="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51435" marR="51435" marT="0" marB="0">
                    <a:solidFill>
                      <a:schemeClr val="accent2">
                        <a:lumMod val="60000"/>
                        <a:lumOff val="40000"/>
                      </a:schemeClr>
                    </a:solidFill>
                  </a:tcPr>
                </a:tc>
              </a:tr>
              <a:tr h="206234">
                <a:tc vMerge="1">
                  <a:txBody>
                    <a:bodyPr/>
                    <a:lstStyle/>
                    <a:p>
                      <a:pPr>
                        <a:spcAft>
                          <a:spcPts val="0"/>
                        </a:spcAft>
                      </a:pPr>
                      <a:endParaRPr lang="en-ZA" sz="900" dirty="0">
                        <a:solidFill>
                          <a:schemeClr val="tx1"/>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 R'000 </a:t>
                      </a:r>
                      <a:endParaRPr lang="en-ZA"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51435" marR="51435" marT="0" marB="0" anchor="b">
                    <a:solidFill>
                      <a:schemeClr val="accent2">
                        <a:lumMod val="60000"/>
                        <a:lumOff val="40000"/>
                      </a:schemeClr>
                    </a:solidFill>
                  </a:tcPr>
                </a:tc>
                <a:tc>
                  <a:txBody>
                    <a:bodyPr/>
                    <a:lstStyle/>
                    <a:p>
                      <a:pPr algn="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 R'000 </a:t>
                      </a:r>
                      <a:endParaRPr lang="en-ZA"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51435" marR="51435" marT="0" marB="0" anchor="b">
                    <a:solidFill>
                      <a:schemeClr val="accent2">
                        <a:lumMod val="60000"/>
                        <a:lumOff val="40000"/>
                      </a:schemeClr>
                    </a:solidFill>
                  </a:tcPr>
                </a:tc>
                <a:tc>
                  <a:txBody>
                    <a:bodyPr/>
                    <a:lstStyle/>
                    <a:p>
                      <a:pPr algn="r">
                        <a:spcAft>
                          <a:spcPts val="0"/>
                        </a:spcAft>
                      </a:pPr>
                      <a:r>
                        <a:rPr lang="en-ZA" sz="1200" dirty="0">
                          <a:effectLst/>
                          <a:latin typeface="Tahoma" panose="020B0604030504040204" pitchFamily="34" charset="0"/>
                          <a:ea typeface="Tahoma" panose="020B0604030504040204" pitchFamily="34" charset="0"/>
                          <a:cs typeface="Tahoma" panose="020B0604030504040204" pitchFamily="34" charset="0"/>
                        </a:rPr>
                        <a:t>%</a:t>
                      </a:r>
                      <a:endParaRPr lang="en-ZA"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51435" marR="51435" marT="0" marB="0" anchor="b">
                    <a:solidFill>
                      <a:schemeClr val="accent2">
                        <a:lumMod val="60000"/>
                        <a:lumOff val="40000"/>
                      </a:schemeClr>
                    </a:solidFill>
                  </a:tcPr>
                </a:tc>
              </a:tr>
              <a:tr h="261700">
                <a:tc>
                  <a:txBody>
                    <a:bodyPr/>
                    <a:lstStyle/>
                    <a:p>
                      <a:pPr algn="l" fontAlgn="b"/>
                      <a:r>
                        <a:rPr lang="en-ZA" sz="1200" b="0" i="0" u="none" strike="noStrike" dirty="0" smtClean="0">
                          <a:solidFill>
                            <a:srgbClr val="000000"/>
                          </a:solidFill>
                          <a:effectLst/>
                          <a:latin typeface="Tahoma" panose="020B0604030504040204" pitchFamily="34" charset="0"/>
                          <a:ea typeface="Tahoma" panose="020B0604030504040204" pitchFamily="34" charset="0"/>
                          <a:cs typeface="Tahoma" panose="020B0604030504040204" pitchFamily="34" charset="0"/>
                        </a:rPr>
                        <a:t> Administration</a:t>
                      </a:r>
                      <a:endParaRPr lang="en-ZA" sz="12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0" marR="0" marT="0" marB="0" anchor="b">
                    <a:solidFill>
                      <a:schemeClr val="bg1"/>
                    </a:solidFill>
                  </a:tcPr>
                </a:tc>
                <a:tc>
                  <a:txBody>
                    <a:bodyPr/>
                    <a:lstStyle/>
                    <a:p>
                      <a:pPr algn="r">
                        <a:spcAft>
                          <a:spcPts val="0"/>
                        </a:spcAft>
                      </a:pPr>
                      <a:r>
                        <a:rPr lang="en-ZA" sz="1200" dirty="0" smtClean="0">
                          <a:solidFill>
                            <a:schemeClr val="tx1"/>
                          </a:solidFill>
                          <a:effectLst/>
                          <a:latin typeface="Tahoma" panose="020B0604030504040204" pitchFamily="34" charset="0"/>
                          <a:ea typeface="Tahoma" panose="020B0604030504040204" pitchFamily="34" charset="0"/>
                          <a:cs typeface="Tahoma" panose="020B0604030504040204" pitchFamily="34" charset="0"/>
                        </a:rPr>
                        <a:t>92,644</a:t>
                      </a:r>
                      <a:endParaRPr lang="en-ZA" sz="12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51435" marR="51435" marT="0" marB="0" anchor="b">
                    <a:solidFill>
                      <a:schemeClr val="bg1"/>
                    </a:solidFill>
                  </a:tcPr>
                </a:tc>
                <a:tc>
                  <a:txBody>
                    <a:bodyPr/>
                    <a:lstStyle/>
                    <a:p>
                      <a:pPr algn="r">
                        <a:spcAft>
                          <a:spcPts val="0"/>
                        </a:spcAft>
                      </a:pPr>
                      <a:r>
                        <a:rPr lang="en-ZA" sz="1200" dirty="0" smtClean="0">
                          <a:solidFill>
                            <a:schemeClr val="tx1"/>
                          </a:solidFill>
                          <a:effectLst/>
                          <a:latin typeface="Tahoma" panose="020B0604030504040204" pitchFamily="34" charset="0"/>
                          <a:ea typeface="Tahoma" panose="020B0604030504040204" pitchFamily="34" charset="0"/>
                          <a:cs typeface="Tahoma" panose="020B0604030504040204" pitchFamily="34" charset="0"/>
                        </a:rPr>
                        <a:t>89,843</a:t>
                      </a:r>
                      <a:endParaRPr lang="en-ZA" sz="12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51435" marR="51435" marT="0" marB="0" anchor="b">
                    <a:solidFill>
                      <a:schemeClr val="bg1"/>
                    </a:solidFill>
                  </a:tcPr>
                </a:tc>
                <a:tc>
                  <a:txBody>
                    <a:bodyPr/>
                    <a:lstStyle/>
                    <a:p>
                      <a:pPr algn="r">
                        <a:spcAft>
                          <a:spcPts val="0"/>
                        </a:spcAft>
                      </a:pPr>
                      <a:r>
                        <a:rPr lang="en-ZA" sz="1200" dirty="0" smtClean="0">
                          <a:solidFill>
                            <a:schemeClr val="tx1"/>
                          </a:solidFill>
                          <a:effectLst/>
                          <a:latin typeface="Tahoma" panose="020B0604030504040204" pitchFamily="34" charset="0"/>
                          <a:ea typeface="Tahoma" panose="020B0604030504040204" pitchFamily="34" charset="0"/>
                          <a:cs typeface="Tahoma" panose="020B0604030504040204" pitchFamily="34" charset="0"/>
                        </a:rPr>
                        <a:t>97.0%</a:t>
                      </a:r>
                      <a:endParaRPr lang="en-ZA" sz="12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51435" marR="51435" marT="0" marB="0" anchor="b">
                    <a:solidFill>
                      <a:schemeClr val="bg1"/>
                    </a:solidFill>
                  </a:tcPr>
                </a:tc>
              </a:tr>
              <a:tr h="320040">
                <a:tc>
                  <a:txBody>
                    <a:bodyPr/>
                    <a:lstStyle/>
                    <a:p>
                      <a:pPr algn="l" fontAlgn="b"/>
                      <a:r>
                        <a:rPr lang="en-ZA" sz="1200" b="0" i="0" u="none" strike="noStrike" dirty="0" smtClean="0">
                          <a:solidFill>
                            <a:srgbClr val="000000"/>
                          </a:solidFill>
                          <a:effectLst/>
                          <a:latin typeface="Tahoma" panose="020B0604030504040204" pitchFamily="34" charset="0"/>
                          <a:ea typeface="Tahoma" panose="020B0604030504040204" pitchFamily="34" charset="0"/>
                          <a:cs typeface="Tahoma" panose="020B0604030504040204" pitchFamily="34" charset="0"/>
                        </a:rPr>
                        <a:t>Public Sector Organisational and              </a:t>
                      </a:r>
                      <a:r>
                        <a:rPr lang="en-ZA" sz="1200" b="0" i="0" u="none" strike="noStrike" baseline="0" dirty="0" smtClean="0">
                          <a:solidFill>
                            <a:srgbClr val="000000"/>
                          </a:solidFill>
                          <a:effectLst/>
                          <a:latin typeface="Tahoma" panose="020B0604030504040204" pitchFamily="34" charset="0"/>
                          <a:ea typeface="Tahoma" panose="020B0604030504040204" pitchFamily="34" charset="0"/>
                          <a:cs typeface="Tahoma" panose="020B0604030504040204" pitchFamily="34" charset="0"/>
                        </a:rPr>
                        <a:t>  S</a:t>
                      </a:r>
                      <a:r>
                        <a:rPr lang="en-ZA" sz="1200" b="0" i="0" u="none" strike="noStrike" dirty="0" smtClean="0">
                          <a:solidFill>
                            <a:srgbClr val="000000"/>
                          </a:solidFill>
                          <a:effectLst/>
                          <a:latin typeface="Tahoma" panose="020B0604030504040204" pitchFamily="34" charset="0"/>
                          <a:ea typeface="Tahoma" panose="020B0604030504040204" pitchFamily="34" charset="0"/>
                          <a:cs typeface="Tahoma" panose="020B0604030504040204" pitchFamily="34" charset="0"/>
                        </a:rPr>
                        <a:t>taff Development</a:t>
                      </a:r>
                      <a:endParaRPr lang="en-ZA" sz="12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0" marR="0" marT="0" marB="0" anchor="b">
                    <a:solidFill>
                      <a:schemeClr val="bg1"/>
                    </a:solidFill>
                  </a:tcPr>
                </a:tc>
                <a:tc>
                  <a:txBody>
                    <a:bodyPr/>
                    <a:lstStyle/>
                    <a:p>
                      <a:pPr algn="r">
                        <a:spcAft>
                          <a:spcPts val="0"/>
                        </a:spcAft>
                      </a:pPr>
                      <a:r>
                        <a:rPr lang="en-ZA" sz="1200" dirty="0" smtClean="0">
                          <a:solidFill>
                            <a:schemeClr val="tx1"/>
                          </a:solidFill>
                          <a:effectLst/>
                          <a:latin typeface="Tahoma" panose="020B0604030504040204" pitchFamily="34" charset="0"/>
                          <a:ea typeface="Tahoma" panose="020B0604030504040204" pitchFamily="34" charset="0"/>
                          <a:cs typeface="Tahoma" panose="020B0604030504040204" pitchFamily="34" charset="0"/>
                        </a:rPr>
                        <a:t>47,795</a:t>
                      </a:r>
                      <a:endParaRPr lang="en-ZA" sz="12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51435" marR="51435" marT="0" marB="0" anchor="b">
                    <a:solidFill>
                      <a:schemeClr val="bg1"/>
                    </a:solidFill>
                  </a:tcPr>
                </a:tc>
                <a:tc>
                  <a:txBody>
                    <a:bodyPr/>
                    <a:lstStyle/>
                    <a:p>
                      <a:pPr algn="r">
                        <a:spcAft>
                          <a:spcPts val="0"/>
                        </a:spcAft>
                      </a:pPr>
                      <a:r>
                        <a:rPr lang="en-ZA" sz="1200" dirty="0" smtClean="0">
                          <a:solidFill>
                            <a:schemeClr val="tx1"/>
                          </a:solidFill>
                          <a:effectLst/>
                          <a:latin typeface="Tahoma" panose="020B0604030504040204" pitchFamily="34" charset="0"/>
                          <a:ea typeface="Tahoma" panose="020B0604030504040204" pitchFamily="34" charset="0"/>
                          <a:cs typeface="Tahoma" panose="020B0604030504040204" pitchFamily="34" charset="0"/>
                        </a:rPr>
                        <a:t>47,795</a:t>
                      </a:r>
                      <a:endParaRPr lang="en-ZA" sz="12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51435" marR="51435" marT="0" marB="0" anchor="b">
                    <a:solidFill>
                      <a:schemeClr val="bg1"/>
                    </a:solidFill>
                  </a:tcPr>
                </a:tc>
                <a:tc>
                  <a:txBody>
                    <a:bodyPr/>
                    <a:lstStyle/>
                    <a:p>
                      <a:pPr algn="r">
                        <a:spcAft>
                          <a:spcPts val="0"/>
                        </a:spcAft>
                      </a:pPr>
                      <a:r>
                        <a:rPr lang="en-ZA" sz="1200" dirty="0" smtClean="0">
                          <a:solidFill>
                            <a:schemeClr val="tx1"/>
                          </a:solidFill>
                          <a:effectLst/>
                          <a:latin typeface="Tahoma" panose="020B0604030504040204" pitchFamily="34" charset="0"/>
                          <a:ea typeface="Tahoma" panose="020B0604030504040204" pitchFamily="34" charset="0"/>
                          <a:cs typeface="Tahoma" panose="020B0604030504040204" pitchFamily="34" charset="0"/>
                        </a:rPr>
                        <a:t>100.0%</a:t>
                      </a:r>
                      <a:endParaRPr lang="en-ZA" sz="12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51435" marR="51435" marT="0" marB="0" anchor="b">
                    <a:solidFill>
                      <a:schemeClr val="bg1"/>
                    </a:solidFill>
                  </a:tcPr>
                </a:tc>
              </a:tr>
              <a:tr h="204573">
                <a:tc>
                  <a:txBody>
                    <a:bodyPr/>
                    <a:lstStyle/>
                    <a:p>
                      <a:pPr algn="l" fontAlgn="b"/>
                      <a:endParaRPr lang="en-ZA" sz="12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0" marR="0" marT="0" marB="0" anchor="b">
                    <a:solidFill>
                      <a:schemeClr val="bg1"/>
                    </a:solidFill>
                  </a:tcPr>
                </a:tc>
                <a:tc>
                  <a:txBody>
                    <a:bodyPr/>
                    <a:lstStyle/>
                    <a:p>
                      <a:pPr algn="r">
                        <a:spcAft>
                          <a:spcPts val="0"/>
                        </a:spcAft>
                      </a:pPr>
                      <a:endParaRPr lang="en-ZA" sz="12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51435" marR="51435" marT="0" marB="0" anchor="b">
                    <a:solidFill>
                      <a:schemeClr val="bg1"/>
                    </a:solidFill>
                  </a:tcPr>
                </a:tc>
                <a:tc>
                  <a:txBody>
                    <a:bodyPr/>
                    <a:lstStyle/>
                    <a:p>
                      <a:pPr algn="r">
                        <a:spcAft>
                          <a:spcPts val="0"/>
                        </a:spcAft>
                      </a:pPr>
                      <a:endParaRPr lang="en-ZA" sz="12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51435" marR="51435" marT="0" marB="0" anchor="b">
                    <a:solidFill>
                      <a:schemeClr val="bg1"/>
                    </a:solidFill>
                  </a:tcPr>
                </a:tc>
                <a:tc>
                  <a:txBody>
                    <a:bodyPr/>
                    <a:lstStyle/>
                    <a:p>
                      <a:pPr algn="r">
                        <a:spcAft>
                          <a:spcPts val="0"/>
                        </a:spcAft>
                      </a:pPr>
                      <a:endParaRPr lang="en-ZA" sz="12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51435" marR="51435" marT="0" marB="0" anchor="b">
                    <a:solidFill>
                      <a:schemeClr val="bg1"/>
                    </a:solidFill>
                  </a:tcPr>
                </a:tc>
              </a:tr>
              <a:tr h="187058">
                <a:tc>
                  <a:txBody>
                    <a:bodyPr/>
                    <a:lstStyle/>
                    <a:p>
                      <a:pPr>
                        <a:spcAft>
                          <a:spcPts val="0"/>
                        </a:spcAft>
                      </a:pPr>
                      <a:r>
                        <a:rPr lang="en-ZA" sz="1200" b="1" dirty="0">
                          <a:effectLst/>
                          <a:latin typeface="Tahoma" panose="020B0604030504040204" pitchFamily="34" charset="0"/>
                          <a:ea typeface="Tahoma" panose="020B0604030504040204" pitchFamily="34" charset="0"/>
                          <a:cs typeface="Tahoma" panose="020B0604030504040204" pitchFamily="34" charset="0"/>
                        </a:rPr>
                        <a:t>Total</a:t>
                      </a:r>
                      <a:endParaRPr lang="en-ZA"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51435" marR="51435" marT="0" marB="0">
                    <a:solidFill>
                      <a:schemeClr val="accent2">
                        <a:lumMod val="20000"/>
                        <a:lumOff val="80000"/>
                      </a:schemeClr>
                    </a:solidFill>
                  </a:tcPr>
                </a:tc>
                <a:tc>
                  <a:txBody>
                    <a:bodyPr/>
                    <a:lstStyle/>
                    <a:p>
                      <a:pPr algn="r">
                        <a:spcAft>
                          <a:spcPts val="0"/>
                        </a:spcAft>
                      </a:pPr>
                      <a:r>
                        <a:rPr lang="en-ZA" sz="1200" b="1" dirty="0" smtClean="0">
                          <a:solidFill>
                            <a:schemeClr val="tx1"/>
                          </a:solidFill>
                          <a:effectLst/>
                          <a:latin typeface="Tahoma" panose="020B0604030504040204" pitchFamily="34" charset="0"/>
                          <a:ea typeface="Tahoma" panose="020B0604030504040204" pitchFamily="34" charset="0"/>
                          <a:cs typeface="Tahoma" panose="020B0604030504040204" pitchFamily="34" charset="0"/>
                        </a:rPr>
                        <a:t>140,439</a:t>
                      </a:r>
                      <a:endParaRPr lang="en-ZA"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51435" marR="51435" marT="0" marB="0" anchor="b">
                    <a:solidFill>
                      <a:schemeClr val="accent2">
                        <a:lumMod val="20000"/>
                        <a:lumOff val="80000"/>
                      </a:schemeClr>
                    </a:solidFill>
                  </a:tcPr>
                </a:tc>
                <a:tc>
                  <a:txBody>
                    <a:bodyPr/>
                    <a:lstStyle/>
                    <a:p>
                      <a:pPr algn="r">
                        <a:spcAft>
                          <a:spcPts val="0"/>
                        </a:spcAft>
                      </a:pPr>
                      <a:r>
                        <a:rPr lang="en-ZA" sz="1200" b="1" dirty="0" smtClean="0">
                          <a:solidFill>
                            <a:schemeClr val="tx1"/>
                          </a:solidFill>
                          <a:effectLst/>
                          <a:latin typeface="Tahoma" panose="020B0604030504040204" pitchFamily="34" charset="0"/>
                          <a:ea typeface="Tahoma" panose="020B0604030504040204" pitchFamily="34" charset="0"/>
                          <a:cs typeface="Tahoma" panose="020B0604030504040204" pitchFamily="34" charset="0"/>
                        </a:rPr>
                        <a:t>137,638</a:t>
                      </a:r>
                      <a:endParaRPr lang="en-ZA"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51435" marR="51435" marT="0" marB="0" anchor="b">
                    <a:solidFill>
                      <a:schemeClr val="accent2">
                        <a:lumMod val="20000"/>
                        <a:lumOff val="80000"/>
                      </a:schemeClr>
                    </a:solidFill>
                  </a:tcPr>
                </a:tc>
                <a:tc>
                  <a:txBody>
                    <a:bodyPr/>
                    <a:lstStyle/>
                    <a:p>
                      <a:pPr algn="r">
                        <a:spcAft>
                          <a:spcPts val="0"/>
                        </a:spcAft>
                      </a:pPr>
                      <a:r>
                        <a:rPr lang="en-ZA" sz="1200" b="1" dirty="0" smtClean="0">
                          <a:solidFill>
                            <a:schemeClr val="tx1"/>
                          </a:solidFill>
                          <a:effectLst/>
                          <a:latin typeface="Tahoma" panose="020B0604030504040204" pitchFamily="34" charset="0"/>
                          <a:ea typeface="Tahoma" panose="020B0604030504040204" pitchFamily="34" charset="0"/>
                          <a:cs typeface="Tahoma" panose="020B0604030504040204" pitchFamily="34" charset="0"/>
                        </a:rPr>
                        <a:t>98.0%</a:t>
                      </a:r>
                      <a:endParaRPr lang="en-ZA"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51435" marR="51435" marT="0" marB="0" anchor="b">
                    <a:solidFill>
                      <a:schemeClr val="accent2">
                        <a:lumMod val="20000"/>
                        <a:lumOff val="80000"/>
                      </a:schemeClr>
                    </a:solid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xmlns="" val="840045204"/>
              </p:ext>
            </p:extLst>
          </p:nvPr>
        </p:nvGraphicFramePr>
        <p:xfrm>
          <a:off x="323528" y="3366282"/>
          <a:ext cx="8136904" cy="2276965"/>
        </p:xfrm>
        <a:graphic>
          <a:graphicData uri="http://schemas.openxmlformats.org/drawingml/2006/table">
            <a:tbl>
              <a:tblPr firstRow="1" firstCol="1" bandRow="1">
                <a:tableStyleId>{5940675A-B579-460E-94D1-54222C63F5DA}</a:tableStyleId>
              </a:tblPr>
              <a:tblGrid>
                <a:gridCol w="3224923"/>
                <a:gridCol w="1736497"/>
                <a:gridCol w="1533173"/>
                <a:gridCol w="1642311"/>
              </a:tblGrid>
              <a:tr h="444876">
                <a:tc rowSpan="2">
                  <a:txBody>
                    <a:bodyPr/>
                    <a:lstStyle/>
                    <a:p>
                      <a:pPr>
                        <a:spcAft>
                          <a:spcPts val="0"/>
                        </a:spcAft>
                      </a:pPr>
                      <a:r>
                        <a:rPr lang="en-ZA" sz="1200" b="1" dirty="0">
                          <a:effectLst/>
                          <a:latin typeface="Tahoma" panose="020B0604030504040204" pitchFamily="34" charset="0"/>
                          <a:ea typeface="Tahoma" panose="020B0604030504040204" pitchFamily="34" charset="0"/>
                          <a:cs typeface="Tahoma" panose="020B0604030504040204" pitchFamily="34" charset="0"/>
                        </a:rPr>
                        <a:t>DESCRIPTION</a:t>
                      </a:r>
                      <a:endParaRPr lang="en-ZA"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ZA" sz="1200" b="1" dirty="0" smtClean="0">
                          <a:effectLst/>
                          <a:latin typeface="Tahoma" panose="020B0604030504040204" pitchFamily="34" charset="0"/>
                          <a:ea typeface="Tahoma" panose="020B0604030504040204" pitchFamily="34" charset="0"/>
                          <a:cs typeface="Tahoma" panose="020B0604030504040204" pitchFamily="34" charset="0"/>
                        </a:rPr>
                        <a:t> </a:t>
                      </a:r>
                      <a:endParaRPr lang="en-ZA"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51435" marR="51435" marT="0" marB="0">
                    <a:solidFill>
                      <a:schemeClr val="accent2">
                        <a:lumMod val="60000"/>
                        <a:lumOff val="40000"/>
                      </a:schemeClr>
                    </a:solidFill>
                  </a:tcPr>
                </a:tc>
                <a:tc>
                  <a:txBody>
                    <a:bodyPr/>
                    <a:lstStyle/>
                    <a:p>
                      <a:pPr>
                        <a:spcAft>
                          <a:spcPts val="0"/>
                        </a:spcAft>
                      </a:pPr>
                      <a:r>
                        <a:rPr lang="en-ZA" sz="1200" b="1" smtClean="0">
                          <a:effectLst/>
                          <a:latin typeface="Tahoma" panose="020B0604030504040204" pitchFamily="34" charset="0"/>
                          <a:ea typeface="Tahoma" panose="020B0604030504040204" pitchFamily="34" charset="0"/>
                          <a:cs typeface="Tahoma" panose="020B0604030504040204" pitchFamily="34" charset="0"/>
                        </a:rPr>
                        <a:t>Budget Allocation</a:t>
                      </a:r>
                      <a:endParaRPr lang="en-ZA"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51435" marR="51435" marT="0" marB="0">
                    <a:solidFill>
                      <a:schemeClr val="accent2">
                        <a:lumMod val="60000"/>
                        <a:lumOff val="40000"/>
                      </a:schemeClr>
                    </a:solidFill>
                  </a:tcPr>
                </a:tc>
                <a:tc>
                  <a:txBody>
                    <a:bodyPr/>
                    <a:lstStyle/>
                    <a:p>
                      <a:pPr>
                        <a:spcAft>
                          <a:spcPts val="0"/>
                        </a:spcAft>
                      </a:pPr>
                      <a:r>
                        <a:rPr lang="en-ZA" sz="1200" b="1" dirty="0" smtClean="0">
                          <a:effectLst/>
                          <a:latin typeface="Tahoma" panose="020B0604030504040204" pitchFamily="34" charset="0"/>
                          <a:ea typeface="Tahoma" panose="020B0604030504040204" pitchFamily="34" charset="0"/>
                          <a:cs typeface="Tahoma" panose="020B0604030504040204" pitchFamily="34" charset="0"/>
                        </a:rPr>
                        <a:t>Actual  </a:t>
                      </a:r>
                    </a:p>
                  </a:txBody>
                  <a:tcPr marL="51435" marR="51435" marT="0" marB="0">
                    <a:solidFill>
                      <a:schemeClr val="accent2">
                        <a:lumMod val="60000"/>
                        <a:lumOff val="40000"/>
                      </a:schemeClr>
                    </a:solidFill>
                  </a:tcPr>
                </a:tc>
                <a:tc>
                  <a:txBody>
                    <a:bodyPr/>
                    <a:lstStyle/>
                    <a:p>
                      <a:pPr>
                        <a:spcAft>
                          <a:spcPts val="0"/>
                        </a:spcAft>
                      </a:pPr>
                      <a:r>
                        <a:rPr lang="en-ZA" sz="1200" b="1" smtClean="0">
                          <a:effectLst/>
                          <a:latin typeface="Tahoma" panose="020B0604030504040204" pitchFamily="34" charset="0"/>
                          <a:ea typeface="Tahoma" panose="020B0604030504040204" pitchFamily="34" charset="0"/>
                          <a:cs typeface="Tahoma" panose="020B0604030504040204" pitchFamily="34" charset="0"/>
                        </a:rPr>
                        <a:t>% on Budget </a:t>
                      </a:r>
                      <a:endParaRPr lang="en-ZA"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51435" marR="51435" marT="0" marB="0">
                    <a:solidFill>
                      <a:schemeClr val="accent2">
                        <a:lumMod val="60000"/>
                        <a:lumOff val="40000"/>
                      </a:schemeClr>
                    </a:solidFill>
                  </a:tcPr>
                </a:tc>
              </a:tr>
              <a:tr h="245241">
                <a:tc vMerge="1">
                  <a:txBody>
                    <a:bodyPr/>
                    <a:lstStyle/>
                    <a:p>
                      <a:pPr>
                        <a:spcAft>
                          <a:spcPts val="0"/>
                        </a:spcAft>
                      </a:pPr>
                      <a:endParaRPr lang="en-ZA" sz="900" dirty="0">
                        <a:solidFill>
                          <a:schemeClr val="tx1"/>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 R'000 </a:t>
                      </a:r>
                      <a:endParaRPr lang="en-ZA"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51435" marR="51435" marT="0" marB="0" anchor="b">
                    <a:solidFill>
                      <a:schemeClr val="accent2">
                        <a:lumMod val="60000"/>
                        <a:lumOff val="40000"/>
                      </a:schemeClr>
                    </a:solidFill>
                  </a:tcPr>
                </a:tc>
                <a:tc>
                  <a:txBody>
                    <a:bodyPr/>
                    <a:lstStyle/>
                    <a:p>
                      <a:pPr algn="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 R'000 </a:t>
                      </a:r>
                      <a:endParaRPr lang="en-ZA"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51435" marR="51435" marT="0" marB="0" anchor="b">
                    <a:solidFill>
                      <a:schemeClr val="accent2">
                        <a:lumMod val="60000"/>
                        <a:lumOff val="40000"/>
                      </a:schemeClr>
                    </a:solidFill>
                  </a:tcPr>
                </a:tc>
                <a:tc>
                  <a:txBody>
                    <a:bodyPr/>
                    <a:lstStyle/>
                    <a:p>
                      <a:pPr algn="r">
                        <a:spcAft>
                          <a:spcPts val="0"/>
                        </a:spcAft>
                      </a:pPr>
                      <a:r>
                        <a:rPr lang="en-ZA" sz="1200" dirty="0">
                          <a:effectLst/>
                          <a:latin typeface="Tahoma" panose="020B0604030504040204" pitchFamily="34" charset="0"/>
                          <a:ea typeface="Tahoma" panose="020B0604030504040204" pitchFamily="34" charset="0"/>
                          <a:cs typeface="Tahoma" panose="020B0604030504040204" pitchFamily="34" charset="0"/>
                        </a:rPr>
                        <a:t>%</a:t>
                      </a:r>
                      <a:endParaRPr lang="en-ZA"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51435" marR="51435" marT="0" marB="0" anchor="b">
                    <a:solidFill>
                      <a:schemeClr val="accent2">
                        <a:lumMod val="60000"/>
                        <a:lumOff val="40000"/>
                      </a:schemeClr>
                    </a:solidFill>
                  </a:tcPr>
                </a:tc>
              </a:tr>
              <a:tr h="311197">
                <a:tc>
                  <a:txBody>
                    <a:bodyPr/>
                    <a:lstStyle/>
                    <a:p>
                      <a:pPr algn="l" fontAlgn="b"/>
                      <a:r>
                        <a:rPr lang="en-ZA" sz="1200" b="0" i="0" u="none" strike="noStrike" dirty="0" smtClean="0">
                          <a:solidFill>
                            <a:srgbClr val="000000"/>
                          </a:solidFill>
                          <a:effectLst/>
                          <a:latin typeface="Tahoma" panose="020B0604030504040204" pitchFamily="34" charset="0"/>
                          <a:ea typeface="Tahoma" panose="020B0604030504040204" pitchFamily="34" charset="0"/>
                          <a:cs typeface="Tahoma" panose="020B0604030504040204" pitchFamily="34" charset="0"/>
                        </a:rPr>
                        <a:t> Compensation of employees</a:t>
                      </a:r>
                      <a:endParaRPr lang="en-ZA" sz="12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0" marR="0" marT="0" marB="0" anchor="b">
                    <a:solidFill>
                      <a:schemeClr val="bg1"/>
                    </a:solidFill>
                  </a:tcPr>
                </a:tc>
                <a:tc>
                  <a:txBody>
                    <a:bodyPr/>
                    <a:lstStyle/>
                    <a:p>
                      <a:pPr algn="r">
                        <a:spcAft>
                          <a:spcPts val="0"/>
                        </a:spcAft>
                      </a:pPr>
                      <a:r>
                        <a:rPr lang="en-ZA" sz="1200" dirty="0" smtClean="0">
                          <a:solidFill>
                            <a:schemeClr val="tx1"/>
                          </a:solidFill>
                          <a:effectLst/>
                          <a:latin typeface="Tahoma" panose="020B0604030504040204" pitchFamily="34" charset="0"/>
                          <a:ea typeface="Tahoma" panose="020B0604030504040204" pitchFamily="34" charset="0"/>
                          <a:cs typeface="Tahoma" panose="020B0604030504040204" pitchFamily="34" charset="0"/>
                        </a:rPr>
                        <a:t>44,223</a:t>
                      </a:r>
                      <a:endParaRPr lang="en-ZA" sz="12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51435" marR="51435" marT="0" marB="0" anchor="b">
                    <a:solidFill>
                      <a:schemeClr val="bg1"/>
                    </a:solidFill>
                  </a:tcPr>
                </a:tc>
                <a:tc>
                  <a:txBody>
                    <a:bodyPr/>
                    <a:lstStyle/>
                    <a:p>
                      <a:pPr algn="r">
                        <a:spcAft>
                          <a:spcPts val="0"/>
                        </a:spcAft>
                      </a:pPr>
                      <a:r>
                        <a:rPr lang="en-ZA" sz="1200" dirty="0" smtClean="0">
                          <a:solidFill>
                            <a:schemeClr val="tx1"/>
                          </a:solidFill>
                          <a:effectLst/>
                          <a:latin typeface="Tahoma" panose="020B0604030504040204" pitchFamily="34" charset="0"/>
                          <a:ea typeface="Tahoma" panose="020B0604030504040204" pitchFamily="34" charset="0"/>
                          <a:cs typeface="Tahoma" panose="020B0604030504040204" pitchFamily="34" charset="0"/>
                        </a:rPr>
                        <a:t>44,122</a:t>
                      </a:r>
                      <a:endParaRPr lang="en-ZA" sz="12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51435" marR="51435" marT="0" marB="0" anchor="b">
                    <a:solidFill>
                      <a:schemeClr val="bg1"/>
                    </a:solidFill>
                  </a:tcPr>
                </a:tc>
                <a:tc>
                  <a:txBody>
                    <a:bodyPr/>
                    <a:lstStyle/>
                    <a:p>
                      <a:pPr algn="r">
                        <a:spcAft>
                          <a:spcPts val="0"/>
                        </a:spcAft>
                      </a:pPr>
                      <a:r>
                        <a:rPr lang="en-ZA" sz="1200" dirty="0" smtClean="0">
                          <a:solidFill>
                            <a:schemeClr val="tx1"/>
                          </a:solidFill>
                          <a:effectLst/>
                          <a:latin typeface="Tahoma" panose="020B0604030504040204" pitchFamily="34" charset="0"/>
                          <a:ea typeface="Tahoma" panose="020B0604030504040204" pitchFamily="34" charset="0"/>
                          <a:cs typeface="Tahoma" panose="020B0604030504040204" pitchFamily="34" charset="0"/>
                        </a:rPr>
                        <a:t>99.8%</a:t>
                      </a:r>
                      <a:endParaRPr lang="en-ZA" sz="12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51435" marR="51435" marT="0" marB="0" anchor="b">
                    <a:solidFill>
                      <a:schemeClr val="bg1"/>
                    </a:solidFill>
                  </a:tcPr>
                </a:tc>
              </a:tr>
              <a:tr h="286459">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ZA" sz="1200" b="0" i="0" u="none" strike="noStrike" dirty="0" smtClean="0">
                          <a:solidFill>
                            <a:srgbClr val="000000"/>
                          </a:solidFill>
                          <a:effectLst/>
                          <a:latin typeface="Tahoma" panose="020B0604030504040204" pitchFamily="34" charset="0"/>
                          <a:ea typeface="Tahoma" panose="020B0604030504040204" pitchFamily="34" charset="0"/>
                          <a:cs typeface="Tahoma" panose="020B0604030504040204" pitchFamily="34" charset="0"/>
                        </a:rPr>
                        <a:t> Good and services</a:t>
                      </a:r>
                    </a:p>
                  </a:txBody>
                  <a:tcPr marL="0" marR="0" marT="0" marB="0" anchor="b">
                    <a:solidFill>
                      <a:schemeClr val="bg1"/>
                    </a:solidFill>
                  </a:tcPr>
                </a:tc>
                <a:tc>
                  <a:txBody>
                    <a:bodyPr/>
                    <a:lstStyle/>
                    <a:p>
                      <a:pPr algn="r">
                        <a:spcAft>
                          <a:spcPts val="0"/>
                        </a:spcAft>
                      </a:pPr>
                      <a:r>
                        <a:rPr lang="en-ZA" sz="1200" dirty="0" smtClean="0">
                          <a:solidFill>
                            <a:schemeClr val="tx1"/>
                          </a:solidFill>
                          <a:effectLst/>
                          <a:latin typeface="Tahoma" panose="020B0604030504040204" pitchFamily="34" charset="0"/>
                          <a:ea typeface="Tahoma" panose="020B0604030504040204" pitchFamily="34" charset="0"/>
                          <a:cs typeface="Tahoma" panose="020B0604030504040204" pitchFamily="34" charset="0"/>
                        </a:rPr>
                        <a:t>43,657</a:t>
                      </a:r>
                      <a:endParaRPr lang="en-ZA" sz="12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51435" marR="51435" marT="0" marB="0" anchor="b">
                    <a:solidFill>
                      <a:schemeClr val="bg1"/>
                    </a:solidFill>
                  </a:tcPr>
                </a:tc>
                <a:tc>
                  <a:txBody>
                    <a:bodyPr/>
                    <a:lstStyle/>
                    <a:p>
                      <a:pPr algn="r">
                        <a:spcAft>
                          <a:spcPts val="0"/>
                        </a:spcAft>
                      </a:pPr>
                      <a:r>
                        <a:rPr lang="en-ZA" sz="1200" dirty="0" smtClean="0">
                          <a:solidFill>
                            <a:schemeClr val="tx1"/>
                          </a:solidFill>
                          <a:effectLst/>
                          <a:latin typeface="Tahoma" panose="020B0604030504040204" pitchFamily="34" charset="0"/>
                          <a:ea typeface="Tahoma" panose="020B0604030504040204" pitchFamily="34" charset="0"/>
                          <a:cs typeface="Tahoma" panose="020B0604030504040204" pitchFamily="34" charset="0"/>
                        </a:rPr>
                        <a:t>40,957</a:t>
                      </a:r>
                      <a:endParaRPr lang="en-ZA" sz="12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51435" marR="51435" marT="0" marB="0" anchor="b">
                    <a:solidFill>
                      <a:schemeClr val="bg1"/>
                    </a:solidFill>
                  </a:tcPr>
                </a:tc>
                <a:tc>
                  <a:txBody>
                    <a:bodyPr/>
                    <a:lstStyle/>
                    <a:p>
                      <a:pPr algn="r">
                        <a:spcAft>
                          <a:spcPts val="0"/>
                        </a:spcAft>
                      </a:pPr>
                      <a:r>
                        <a:rPr lang="en-ZA" sz="1200" dirty="0" smtClean="0">
                          <a:solidFill>
                            <a:schemeClr val="tx1"/>
                          </a:solidFill>
                          <a:effectLst/>
                          <a:latin typeface="Tahoma" panose="020B0604030504040204" pitchFamily="34" charset="0"/>
                          <a:ea typeface="Tahoma" panose="020B0604030504040204" pitchFamily="34" charset="0"/>
                          <a:cs typeface="Tahoma" panose="020B0604030504040204" pitchFamily="34" charset="0"/>
                        </a:rPr>
                        <a:t>94.0%</a:t>
                      </a:r>
                      <a:endParaRPr lang="en-ZA" sz="12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51435" marR="51435" marT="0" marB="0" anchor="b">
                    <a:solidFill>
                      <a:schemeClr val="bg1"/>
                    </a:solidFill>
                  </a:tcPr>
                </a:tc>
              </a:tr>
              <a:tr h="286459">
                <a:tc>
                  <a:txBody>
                    <a:bodyPr/>
                    <a:lstStyle/>
                    <a:p>
                      <a:pPr algn="l" fontAlgn="b"/>
                      <a:r>
                        <a:rPr lang="en-ZA" sz="1200" b="0" i="0" u="none" strike="noStrike" smtClean="0">
                          <a:solidFill>
                            <a:srgbClr val="000000"/>
                          </a:solidFill>
                          <a:effectLst/>
                          <a:latin typeface="Tahoma" panose="020B0604030504040204" pitchFamily="34" charset="0"/>
                          <a:ea typeface="Tahoma" panose="020B0604030504040204" pitchFamily="34" charset="0"/>
                          <a:cs typeface="Tahoma" panose="020B0604030504040204" pitchFamily="34" charset="0"/>
                        </a:rPr>
                        <a:t> Transfers and subsidies</a:t>
                      </a:r>
                      <a:endParaRPr lang="en-ZA" sz="12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0" marR="0" marT="0" marB="0" anchor="b">
                    <a:solidFill>
                      <a:schemeClr val="bg1"/>
                    </a:solidFill>
                  </a:tcPr>
                </a:tc>
                <a:tc>
                  <a:txBody>
                    <a:bodyPr/>
                    <a:lstStyle/>
                    <a:p>
                      <a:pPr algn="r">
                        <a:spcAft>
                          <a:spcPts val="0"/>
                        </a:spcAft>
                      </a:pPr>
                      <a:r>
                        <a:rPr lang="en-ZA" sz="1200" dirty="0" smtClean="0">
                          <a:solidFill>
                            <a:schemeClr val="tx1"/>
                          </a:solidFill>
                          <a:effectLst/>
                          <a:latin typeface="Tahoma" panose="020B0604030504040204" pitchFamily="34" charset="0"/>
                          <a:ea typeface="Tahoma" panose="020B0604030504040204" pitchFamily="34" charset="0"/>
                          <a:cs typeface="Tahoma" panose="020B0604030504040204" pitchFamily="34" charset="0"/>
                        </a:rPr>
                        <a:t>47,795</a:t>
                      </a:r>
                      <a:endParaRPr lang="en-ZA" sz="12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51435" marR="51435" marT="0" marB="0" anchor="b">
                    <a:solidFill>
                      <a:schemeClr val="bg1"/>
                    </a:solidFill>
                  </a:tcPr>
                </a:tc>
                <a:tc>
                  <a:txBody>
                    <a:bodyPr/>
                    <a:lstStyle/>
                    <a:p>
                      <a:pPr algn="r">
                        <a:spcAft>
                          <a:spcPts val="0"/>
                        </a:spcAft>
                      </a:pPr>
                      <a:r>
                        <a:rPr lang="en-ZA" sz="1200" dirty="0" smtClean="0">
                          <a:solidFill>
                            <a:schemeClr val="tx1"/>
                          </a:solidFill>
                          <a:effectLst/>
                          <a:latin typeface="Tahoma" panose="020B0604030504040204" pitchFamily="34" charset="0"/>
                          <a:ea typeface="Tahoma" panose="020B0604030504040204" pitchFamily="34" charset="0"/>
                          <a:cs typeface="Tahoma" panose="020B0604030504040204" pitchFamily="34" charset="0"/>
                        </a:rPr>
                        <a:t>47,795</a:t>
                      </a:r>
                      <a:endParaRPr lang="en-ZA" sz="12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51435" marR="51435" marT="0" marB="0" anchor="b">
                    <a:solidFill>
                      <a:schemeClr val="bg1"/>
                    </a:solidFill>
                  </a:tcPr>
                </a:tc>
                <a:tc>
                  <a:txBody>
                    <a:bodyPr/>
                    <a:lstStyle/>
                    <a:p>
                      <a:pPr algn="r">
                        <a:spcAft>
                          <a:spcPts val="0"/>
                        </a:spcAft>
                      </a:pPr>
                      <a:r>
                        <a:rPr lang="en-ZA" sz="1200" dirty="0" smtClean="0">
                          <a:solidFill>
                            <a:schemeClr val="tx1"/>
                          </a:solidFill>
                          <a:effectLst/>
                          <a:latin typeface="Tahoma" panose="020B0604030504040204" pitchFamily="34" charset="0"/>
                          <a:ea typeface="Tahoma" panose="020B0604030504040204" pitchFamily="34" charset="0"/>
                          <a:cs typeface="Tahoma" panose="020B0604030504040204" pitchFamily="34" charset="0"/>
                        </a:rPr>
                        <a:t>100%</a:t>
                      </a:r>
                      <a:endParaRPr lang="en-ZA" sz="12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51435" marR="51435" marT="0" marB="0" anchor="b">
                    <a:solidFill>
                      <a:schemeClr val="bg1"/>
                    </a:solidFill>
                  </a:tcPr>
                </a:tc>
              </a:tr>
              <a:tr h="237029">
                <a:tc>
                  <a:txBody>
                    <a:bodyPr/>
                    <a:lstStyle/>
                    <a:p>
                      <a:pPr algn="l" fontAlgn="b"/>
                      <a:r>
                        <a:rPr lang="en-ZA" sz="1200" b="0" i="0" u="none" strike="noStrike" smtClean="0">
                          <a:solidFill>
                            <a:srgbClr val="000000"/>
                          </a:solidFill>
                          <a:effectLst/>
                          <a:latin typeface="Tahoma" panose="020B0604030504040204" pitchFamily="34" charset="0"/>
                          <a:ea typeface="Tahoma" panose="020B0604030504040204" pitchFamily="34" charset="0"/>
                          <a:cs typeface="Tahoma" panose="020B0604030504040204" pitchFamily="34" charset="0"/>
                        </a:rPr>
                        <a:t> Payments for capital assets</a:t>
                      </a:r>
                      <a:endParaRPr lang="en-ZA" sz="12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0" marR="0" marT="0" marB="0" anchor="b">
                    <a:solidFill>
                      <a:schemeClr val="bg1"/>
                    </a:solidFill>
                  </a:tcPr>
                </a:tc>
                <a:tc>
                  <a:txBody>
                    <a:bodyPr/>
                    <a:lstStyle/>
                    <a:p>
                      <a:pPr algn="r">
                        <a:spcAft>
                          <a:spcPts val="0"/>
                        </a:spcAft>
                      </a:pPr>
                      <a:r>
                        <a:rPr lang="en-ZA" sz="1200" dirty="0" smtClean="0">
                          <a:solidFill>
                            <a:schemeClr val="tx1"/>
                          </a:solidFill>
                          <a:effectLst/>
                          <a:latin typeface="Tahoma" panose="020B0604030504040204" pitchFamily="34" charset="0"/>
                          <a:ea typeface="Tahoma" panose="020B0604030504040204" pitchFamily="34" charset="0"/>
                          <a:cs typeface="Tahoma" panose="020B0604030504040204" pitchFamily="34" charset="0"/>
                        </a:rPr>
                        <a:t>4,662</a:t>
                      </a:r>
                      <a:endParaRPr lang="en-ZA" sz="12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51435" marR="51435" marT="0" marB="0" anchor="b">
                    <a:solidFill>
                      <a:schemeClr val="bg1"/>
                    </a:solidFill>
                  </a:tcPr>
                </a:tc>
                <a:tc>
                  <a:txBody>
                    <a:bodyPr/>
                    <a:lstStyle/>
                    <a:p>
                      <a:pPr algn="r">
                        <a:spcAft>
                          <a:spcPts val="0"/>
                        </a:spcAft>
                      </a:pPr>
                      <a:r>
                        <a:rPr lang="en-ZA" sz="1200" dirty="0" smtClean="0">
                          <a:solidFill>
                            <a:schemeClr val="tx1"/>
                          </a:solidFill>
                          <a:effectLst/>
                          <a:latin typeface="Tahoma" panose="020B0604030504040204" pitchFamily="34" charset="0"/>
                          <a:ea typeface="Tahoma" panose="020B0604030504040204" pitchFamily="34" charset="0"/>
                          <a:cs typeface="Tahoma" panose="020B0604030504040204" pitchFamily="34" charset="0"/>
                        </a:rPr>
                        <a:t>4,662</a:t>
                      </a:r>
                      <a:endParaRPr lang="en-ZA" sz="12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51435" marR="51435" marT="0" marB="0" anchor="b">
                    <a:solidFill>
                      <a:schemeClr val="bg1"/>
                    </a:solidFill>
                  </a:tcPr>
                </a:tc>
                <a:tc>
                  <a:txBody>
                    <a:bodyPr/>
                    <a:lstStyle/>
                    <a:p>
                      <a:pPr algn="r">
                        <a:spcAft>
                          <a:spcPts val="0"/>
                        </a:spcAft>
                      </a:pPr>
                      <a:r>
                        <a:rPr lang="en-ZA" sz="1200" dirty="0" smtClean="0">
                          <a:solidFill>
                            <a:schemeClr val="tx1"/>
                          </a:solidFill>
                          <a:effectLst/>
                          <a:latin typeface="Tahoma" panose="020B0604030504040204" pitchFamily="34" charset="0"/>
                          <a:ea typeface="Tahoma" panose="020B0604030504040204" pitchFamily="34" charset="0"/>
                          <a:cs typeface="Tahoma" panose="020B0604030504040204" pitchFamily="34" charset="0"/>
                        </a:rPr>
                        <a:t>100%</a:t>
                      </a:r>
                      <a:endParaRPr lang="en-ZA" sz="12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51435" marR="51435" marT="0" marB="0" anchor="b">
                    <a:solidFill>
                      <a:schemeClr val="bg1"/>
                    </a:solidFill>
                  </a:tcPr>
                </a:tc>
              </a:tr>
              <a:tr h="243266">
                <a:tc>
                  <a:txBody>
                    <a:bodyPr/>
                    <a:lstStyle/>
                    <a:p>
                      <a:pPr algn="l" fontAlgn="b"/>
                      <a:r>
                        <a:rPr lang="en-ZA" sz="1200" b="0" i="0" u="none" strike="noStrike" smtClean="0">
                          <a:solidFill>
                            <a:srgbClr val="000000"/>
                          </a:solidFill>
                          <a:effectLst/>
                          <a:latin typeface="Tahoma" panose="020B0604030504040204" pitchFamily="34" charset="0"/>
                          <a:ea typeface="Tahoma" panose="020B0604030504040204" pitchFamily="34" charset="0"/>
                          <a:cs typeface="Tahoma" panose="020B0604030504040204" pitchFamily="34" charset="0"/>
                        </a:rPr>
                        <a:t> Payments</a:t>
                      </a:r>
                      <a:r>
                        <a:rPr lang="en-ZA" sz="1200" b="0" i="0" u="none" strike="noStrike" baseline="0" smtClean="0">
                          <a:solidFill>
                            <a:srgbClr val="000000"/>
                          </a:solidFill>
                          <a:effectLst/>
                          <a:latin typeface="Tahoma" panose="020B0604030504040204" pitchFamily="34" charset="0"/>
                          <a:ea typeface="Tahoma" panose="020B0604030504040204" pitchFamily="34" charset="0"/>
                          <a:cs typeface="Tahoma" panose="020B0604030504040204" pitchFamily="34" charset="0"/>
                        </a:rPr>
                        <a:t> for financial assets</a:t>
                      </a:r>
                      <a:endParaRPr lang="en-ZA" sz="12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0" marR="0" marT="0" marB="0" anchor="b">
                    <a:solidFill>
                      <a:schemeClr val="bg1"/>
                    </a:solidFill>
                  </a:tcPr>
                </a:tc>
                <a:tc>
                  <a:txBody>
                    <a:bodyPr/>
                    <a:lstStyle/>
                    <a:p>
                      <a:pPr algn="r">
                        <a:spcAft>
                          <a:spcPts val="0"/>
                        </a:spcAft>
                      </a:pPr>
                      <a:r>
                        <a:rPr lang="en-ZA" sz="1200" dirty="0" smtClean="0">
                          <a:solidFill>
                            <a:schemeClr val="tx1"/>
                          </a:solidFill>
                          <a:effectLst/>
                          <a:latin typeface="Tahoma" panose="020B0604030504040204" pitchFamily="34" charset="0"/>
                          <a:ea typeface="Tahoma" panose="020B0604030504040204" pitchFamily="34" charset="0"/>
                          <a:cs typeface="Tahoma" panose="020B0604030504040204" pitchFamily="34" charset="0"/>
                        </a:rPr>
                        <a:t>102</a:t>
                      </a:r>
                      <a:endParaRPr lang="en-ZA" sz="12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51435" marR="51435" marT="0" marB="0" anchor="b">
                    <a:solidFill>
                      <a:schemeClr val="bg1"/>
                    </a:solidFill>
                  </a:tcPr>
                </a:tc>
                <a:tc>
                  <a:txBody>
                    <a:bodyPr/>
                    <a:lstStyle/>
                    <a:p>
                      <a:pPr algn="r">
                        <a:spcAft>
                          <a:spcPts val="0"/>
                        </a:spcAft>
                      </a:pPr>
                      <a:r>
                        <a:rPr lang="en-ZA" sz="1200" dirty="0" smtClean="0">
                          <a:solidFill>
                            <a:schemeClr val="tx1"/>
                          </a:solidFill>
                          <a:effectLst/>
                          <a:latin typeface="Tahoma" panose="020B0604030504040204" pitchFamily="34" charset="0"/>
                          <a:ea typeface="Tahoma" panose="020B0604030504040204" pitchFamily="34" charset="0"/>
                          <a:cs typeface="Tahoma" panose="020B0604030504040204" pitchFamily="34" charset="0"/>
                        </a:rPr>
                        <a:t>102</a:t>
                      </a:r>
                      <a:endParaRPr lang="en-ZA" sz="12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51435" marR="51435" marT="0" marB="0" anchor="b">
                    <a:solidFill>
                      <a:schemeClr val="bg1"/>
                    </a:solidFill>
                  </a:tcPr>
                </a:tc>
                <a:tc>
                  <a:txBody>
                    <a:bodyPr/>
                    <a:lstStyle/>
                    <a:p>
                      <a:pPr algn="r">
                        <a:spcAft>
                          <a:spcPts val="0"/>
                        </a:spcAft>
                      </a:pPr>
                      <a:r>
                        <a:rPr lang="en-ZA" sz="1200" dirty="0" smtClean="0">
                          <a:solidFill>
                            <a:schemeClr val="tx1"/>
                          </a:solidFill>
                          <a:effectLst/>
                          <a:latin typeface="Tahoma" panose="020B0604030504040204" pitchFamily="34" charset="0"/>
                          <a:ea typeface="Tahoma" panose="020B0604030504040204" pitchFamily="34" charset="0"/>
                          <a:cs typeface="Tahoma" panose="020B0604030504040204" pitchFamily="34" charset="0"/>
                        </a:rPr>
                        <a:t>100%</a:t>
                      </a:r>
                      <a:endParaRPr lang="en-ZA" sz="12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51435" marR="51435" marT="0" marB="0" anchor="b">
                    <a:solidFill>
                      <a:schemeClr val="bg1"/>
                    </a:solidFill>
                  </a:tcPr>
                </a:tc>
              </a:tr>
              <a:tr h="222438">
                <a:tc>
                  <a:txBody>
                    <a:bodyPr/>
                    <a:lstStyle/>
                    <a:p>
                      <a:pPr>
                        <a:spcAft>
                          <a:spcPts val="0"/>
                        </a:spcAft>
                      </a:pPr>
                      <a:r>
                        <a:rPr lang="en-ZA" sz="1200" b="1" dirty="0">
                          <a:effectLst/>
                          <a:latin typeface="Tahoma" panose="020B0604030504040204" pitchFamily="34" charset="0"/>
                          <a:ea typeface="Tahoma" panose="020B0604030504040204" pitchFamily="34" charset="0"/>
                          <a:cs typeface="Tahoma" panose="020B0604030504040204" pitchFamily="34" charset="0"/>
                        </a:rPr>
                        <a:t>Total</a:t>
                      </a:r>
                      <a:endParaRPr lang="en-ZA"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51435" marR="51435" marT="0" marB="0">
                    <a:solidFill>
                      <a:schemeClr val="accent2">
                        <a:lumMod val="20000"/>
                        <a:lumOff val="80000"/>
                      </a:schemeClr>
                    </a:solidFill>
                  </a:tcPr>
                </a:tc>
                <a:tc>
                  <a:txBody>
                    <a:bodyPr/>
                    <a:lstStyle/>
                    <a:p>
                      <a:pPr algn="r">
                        <a:spcAft>
                          <a:spcPts val="0"/>
                        </a:spcAft>
                      </a:pPr>
                      <a:r>
                        <a:rPr lang="en-ZA" sz="1200" b="1" dirty="0" smtClean="0">
                          <a:solidFill>
                            <a:schemeClr val="tx1"/>
                          </a:solidFill>
                          <a:effectLst/>
                          <a:latin typeface="Tahoma" panose="020B0604030504040204" pitchFamily="34" charset="0"/>
                          <a:ea typeface="Tahoma" panose="020B0604030504040204" pitchFamily="34" charset="0"/>
                          <a:cs typeface="Tahoma" panose="020B0604030504040204" pitchFamily="34" charset="0"/>
                        </a:rPr>
                        <a:t>140,439</a:t>
                      </a:r>
                      <a:endParaRPr lang="en-ZA"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51435" marR="51435" marT="0" marB="0" anchor="b">
                    <a:solidFill>
                      <a:schemeClr val="accent2">
                        <a:lumMod val="20000"/>
                        <a:lumOff val="80000"/>
                      </a:schemeClr>
                    </a:solidFill>
                  </a:tcPr>
                </a:tc>
                <a:tc>
                  <a:txBody>
                    <a:bodyPr/>
                    <a:lstStyle/>
                    <a:p>
                      <a:pPr algn="r">
                        <a:spcAft>
                          <a:spcPts val="0"/>
                        </a:spcAft>
                      </a:pPr>
                      <a:r>
                        <a:rPr lang="en-ZA" sz="1200" b="1" dirty="0" smtClean="0">
                          <a:solidFill>
                            <a:schemeClr val="tx1"/>
                          </a:solidFill>
                          <a:effectLst/>
                          <a:latin typeface="Tahoma" panose="020B0604030504040204" pitchFamily="34" charset="0"/>
                          <a:ea typeface="Tahoma" panose="020B0604030504040204" pitchFamily="34" charset="0"/>
                          <a:cs typeface="Tahoma" panose="020B0604030504040204" pitchFamily="34" charset="0"/>
                        </a:rPr>
                        <a:t>137,638</a:t>
                      </a:r>
                      <a:endParaRPr lang="en-ZA"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51435" marR="51435" marT="0" marB="0" anchor="b">
                    <a:solidFill>
                      <a:schemeClr val="accent2">
                        <a:lumMod val="20000"/>
                        <a:lumOff val="80000"/>
                      </a:schemeClr>
                    </a:solidFill>
                  </a:tcPr>
                </a:tc>
                <a:tc>
                  <a:txBody>
                    <a:bodyPr/>
                    <a:lstStyle/>
                    <a:p>
                      <a:pPr algn="r">
                        <a:spcAft>
                          <a:spcPts val="0"/>
                        </a:spcAft>
                      </a:pPr>
                      <a:r>
                        <a:rPr lang="en-ZA" sz="1200" b="1" dirty="0" smtClean="0">
                          <a:solidFill>
                            <a:schemeClr val="tx1"/>
                          </a:solidFill>
                          <a:effectLst/>
                          <a:latin typeface="Tahoma" panose="020B0604030504040204" pitchFamily="34" charset="0"/>
                          <a:ea typeface="Tahoma" panose="020B0604030504040204" pitchFamily="34" charset="0"/>
                          <a:cs typeface="Tahoma" panose="020B0604030504040204" pitchFamily="34" charset="0"/>
                        </a:rPr>
                        <a:t>98.0%</a:t>
                      </a:r>
                      <a:endParaRPr lang="en-ZA"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51435" marR="51435" marT="0" marB="0" anchor="b">
                    <a:solidFill>
                      <a:schemeClr val="accent2">
                        <a:lumMod val="20000"/>
                        <a:lumOff val="80000"/>
                      </a:schemeClr>
                    </a:solidFill>
                  </a:tcPr>
                </a:tc>
              </a:tr>
            </a:tbl>
          </a:graphicData>
        </a:graphic>
      </p:graphicFrame>
      <p:sp>
        <p:nvSpPr>
          <p:cNvPr id="2" name="Rectangle 1"/>
          <p:cNvSpPr/>
          <p:nvPr/>
        </p:nvSpPr>
        <p:spPr>
          <a:xfrm>
            <a:off x="2371393" y="2996952"/>
            <a:ext cx="3656770" cy="369332"/>
          </a:xfrm>
          <a:prstGeom prst="rect">
            <a:avLst/>
          </a:prstGeom>
        </p:spPr>
        <p:txBody>
          <a:bodyPr wrap="none">
            <a:spAutoFit/>
          </a:bodyPr>
          <a:lstStyle/>
          <a:p>
            <a:r>
              <a:rPr lang="en-ZA" b="1" dirty="0" smtClean="0">
                <a:solidFill>
                  <a:srgbClr val="006600"/>
                </a:solidFill>
                <a:latin typeface="Tahoma" panose="020B0604030504040204" pitchFamily="34" charset="0"/>
                <a:ea typeface="Tahoma" panose="020B0604030504040204" pitchFamily="34" charset="0"/>
                <a:cs typeface="Tahoma" panose="020B0604030504040204" pitchFamily="34" charset="0"/>
              </a:rPr>
              <a:t>Expenditure Per Classification</a:t>
            </a:r>
            <a:endParaRPr lang="en-ZA" dirty="0"/>
          </a:p>
        </p:txBody>
      </p:sp>
    </p:spTree>
    <p:extLst>
      <p:ext uri="{BB962C8B-B14F-4D97-AF65-F5344CB8AC3E}">
        <p14:creationId xmlns:p14="http://schemas.microsoft.com/office/powerpoint/2010/main" xmlns="" val="7971105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95536" y="367048"/>
            <a:ext cx="8208912" cy="681540"/>
          </a:xfrm>
        </p:spPr>
        <p:txBody>
          <a:bodyPr>
            <a:normAutofit fontScale="90000"/>
          </a:bodyPr>
          <a:lstStyle/>
          <a:p>
            <a:r>
              <a:rPr lang="en-ZA" sz="2400" b="1" dirty="0" smtClean="0">
                <a:solidFill>
                  <a:srgbClr val="006600"/>
                </a:solidFill>
                <a:latin typeface="Tahoma" panose="020B0604030504040204" pitchFamily="34" charset="0"/>
                <a:ea typeface="Tahoma" panose="020B0604030504040204" pitchFamily="34" charset="0"/>
                <a:cs typeface="Tahoma" panose="020B0604030504040204" pitchFamily="34" charset="0"/>
              </a:rPr>
              <a:t>Training Trading Entity </a:t>
            </a:r>
            <a:r>
              <a:rPr lang="en-ZA" sz="2400" b="1" dirty="0">
                <a:solidFill>
                  <a:srgbClr val="006600"/>
                </a:solidFill>
                <a:latin typeface="Tahoma" panose="020B0604030504040204" pitchFamily="34" charset="0"/>
                <a:ea typeface="Tahoma" panose="020B0604030504040204" pitchFamily="34" charset="0"/>
                <a:cs typeface="Tahoma" panose="020B0604030504040204" pitchFamily="34" charset="0"/>
              </a:rPr>
              <a:t>Financial Performance Overview</a:t>
            </a:r>
          </a:p>
        </p:txBody>
      </p:sp>
      <p:sp>
        <p:nvSpPr>
          <p:cNvPr id="5" name="Content Placeholder 4"/>
          <p:cNvSpPr>
            <a:spLocks noGrp="1"/>
          </p:cNvSpPr>
          <p:nvPr>
            <p:ph idx="1"/>
          </p:nvPr>
        </p:nvSpPr>
        <p:spPr>
          <a:xfrm>
            <a:off x="1255853" y="1916832"/>
            <a:ext cx="6600694" cy="3294366"/>
          </a:xfrm>
        </p:spPr>
        <p:txBody>
          <a:bodyPr>
            <a:noAutofit/>
          </a:bodyPr>
          <a:lstStyle/>
          <a:p>
            <a:pPr>
              <a:buClr>
                <a:srgbClr val="006600"/>
              </a:buClr>
              <a:buSzPct val="60000"/>
              <a:buFont typeface="Wingdings" pitchFamily="2" charset="2"/>
              <a:buChar char="v"/>
            </a:pPr>
            <a:endParaRPr lang="en-ZA" sz="1350" dirty="0">
              <a:latin typeface="Calibri" pitchFamily="34" charset="0"/>
              <a:cs typeface="Calibri" pitchFamily="34" charset="0"/>
            </a:endParaRPr>
          </a:p>
          <a:p>
            <a:pPr>
              <a:buClr>
                <a:srgbClr val="006600"/>
              </a:buClr>
              <a:buSzPct val="60000"/>
              <a:buFont typeface="Wingdings" pitchFamily="2" charset="2"/>
              <a:buChar char="v"/>
            </a:pPr>
            <a:endParaRPr lang="en-ZA" sz="1350" dirty="0">
              <a:latin typeface="Calibri" pitchFamily="34" charset="0"/>
              <a:cs typeface="Calibri" pitchFamily="34" charset="0"/>
            </a:endParaRPr>
          </a:p>
          <a:p>
            <a:pPr>
              <a:buClr>
                <a:srgbClr val="006600"/>
              </a:buClr>
              <a:buSzPct val="60000"/>
              <a:buFont typeface="Wingdings" pitchFamily="2" charset="2"/>
              <a:buChar char="v"/>
            </a:pPr>
            <a:endParaRPr lang="en-ZA" sz="1350" dirty="0">
              <a:latin typeface="Calibri" pitchFamily="34" charset="0"/>
              <a:cs typeface="Calibri" pitchFamily="34" charset="0"/>
            </a:endParaRPr>
          </a:p>
          <a:p>
            <a:pPr>
              <a:buClr>
                <a:srgbClr val="006600"/>
              </a:buClr>
              <a:buSzPct val="60000"/>
              <a:buFont typeface="Wingdings" pitchFamily="2" charset="2"/>
              <a:buChar char="v"/>
            </a:pPr>
            <a:endParaRPr lang="en-ZA" sz="1350" dirty="0">
              <a:latin typeface="Calibri" pitchFamily="34" charset="0"/>
              <a:cs typeface="Arial" pitchFamily="34" charset="0"/>
            </a:endParaRPr>
          </a:p>
        </p:txBody>
      </p:sp>
      <p:sp>
        <p:nvSpPr>
          <p:cNvPr id="3" name="Slide Number Placeholder 2"/>
          <p:cNvSpPr>
            <a:spLocks noGrp="1"/>
          </p:cNvSpPr>
          <p:nvPr>
            <p:ph type="sldNum" sz="quarter" idx="12"/>
          </p:nvPr>
        </p:nvSpPr>
        <p:spPr>
          <a:xfrm>
            <a:off x="5760132" y="5643247"/>
            <a:ext cx="1600200" cy="273844"/>
          </a:xfrm>
        </p:spPr>
        <p:txBody>
          <a:bodyPr/>
          <a:lstStyle/>
          <a:p>
            <a:fld id="{1CE6738C-8955-4CF1-A256-1C49941BBB03}" type="slidenum">
              <a:rPr lang="en-ZA" smtClean="0">
                <a:solidFill>
                  <a:prstClr val="black">
                    <a:tint val="75000"/>
                  </a:prstClr>
                </a:solidFill>
              </a:rPr>
              <a:pPr/>
              <a:t>16</a:t>
            </a:fld>
            <a:endParaRPr lang="en-ZA" dirty="0">
              <a:solidFill>
                <a:prstClr val="black">
                  <a:tint val="75000"/>
                </a:prstClr>
              </a:solidFill>
            </a:endParaRPr>
          </a:p>
        </p:txBody>
      </p:sp>
      <p:sp>
        <p:nvSpPr>
          <p:cNvPr id="6" name="Content Placeholder 4"/>
          <p:cNvSpPr txBox="1">
            <a:spLocks/>
          </p:cNvSpPr>
          <p:nvPr/>
        </p:nvSpPr>
        <p:spPr>
          <a:xfrm>
            <a:off x="179512" y="1196752"/>
            <a:ext cx="8640960" cy="4321698"/>
          </a:xfrm>
          <a:prstGeom prst="rect">
            <a:avLst/>
          </a:prstGeom>
          <a:ln>
            <a:noFill/>
          </a:ln>
        </p:spPr>
        <p:txBody>
          <a:bodyPr vert="horz" lIns="68580" tIns="34290" rIns="68580" bIns="3429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07000"/>
              </a:lnSpc>
              <a:buClr>
                <a:srgbClr val="006600"/>
              </a:buClr>
              <a:buSzPct val="60000"/>
              <a:buFont typeface="Wingdings" panose="05000000000000000000" pitchFamily="2" charset="2"/>
              <a:buChar char="v"/>
            </a:pPr>
            <a:r>
              <a:rPr lang="en-ZA" sz="1400" dirty="0" smtClean="0">
                <a:solidFill>
                  <a:prstClr val="black"/>
                </a:solidFill>
                <a:latin typeface="Tahoma"/>
                <a:ea typeface="Times New Roman" panose="02020603050405020304" pitchFamily="18" charset="0"/>
                <a:cs typeface="Tahoma"/>
              </a:rPr>
              <a:t>The NSG Training Trading Entity is established </a:t>
            </a:r>
            <a:r>
              <a:rPr lang="en-ZA" sz="1400" dirty="0">
                <a:solidFill>
                  <a:prstClr val="black"/>
                </a:solidFill>
                <a:latin typeface="Tahoma"/>
                <a:ea typeface="Times New Roman" panose="02020603050405020304" pitchFamily="18" charset="0"/>
                <a:cs typeface="Tahoma"/>
              </a:rPr>
              <a:t>in terms of the </a:t>
            </a:r>
            <a:r>
              <a:rPr lang="en-ZA" sz="1400" dirty="0" smtClean="0">
                <a:solidFill>
                  <a:prstClr val="black"/>
                </a:solidFill>
                <a:latin typeface="Tahoma"/>
                <a:ea typeface="Times New Roman" panose="02020603050405020304" pitchFamily="18" charset="0"/>
                <a:cs typeface="Tahoma"/>
              </a:rPr>
              <a:t>PFMA, and operates a Trading Account </a:t>
            </a:r>
          </a:p>
          <a:p>
            <a:pPr marL="0" indent="0">
              <a:lnSpc>
                <a:spcPct val="107000"/>
              </a:lnSpc>
              <a:buClr>
                <a:srgbClr val="006600"/>
              </a:buClr>
              <a:buSzPct val="60000"/>
              <a:buNone/>
            </a:pPr>
            <a:endParaRPr lang="en-ZA" sz="1400" dirty="0" smtClean="0">
              <a:solidFill>
                <a:prstClr val="black"/>
              </a:solidFill>
              <a:latin typeface="Tahoma"/>
              <a:ea typeface="Times New Roman" panose="02020603050405020304" pitchFamily="18" charset="0"/>
              <a:cs typeface="Tahoma"/>
            </a:endParaRPr>
          </a:p>
          <a:p>
            <a:pPr>
              <a:lnSpc>
                <a:spcPct val="107000"/>
              </a:lnSpc>
              <a:buClr>
                <a:srgbClr val="006600"/>
              </a:buClr>
              <a:buSzPct val="60000"/>
              <a:buFont typeface="Wingdings" panose="05000000000000000000" pitchFamily="2" charset="2"/>
              <a:buChar char="v"/>
            </a:pPr>
            <a:r>
              <a:rPr lang="en-US" sz="1400" dirty="0">
                <a:solidFill>
                  <a:prstClr val="black"/>
                </a:solidFill>
                <a:latin typeface="Tahoma"/>
                <a:ea typeface="Times New Roman" panose="02020603050405020304" pitchFamily="18" charset="0"/>
                <a:cs typeface="Tahoma"/>
              </a:rPr>
              <a:t>The NSG </a:t>
            </a:r>
            <a:r>
              <a:rPr lang="en-ZA" sz="1400" dirty="0">
                <a:solidFill>
                  <a:prstClr val="black"/>
                </a:solidFill>
                <a:latin typeface="Tahoma"/>
                <a:ea typeface="Times New Roman" panose="02020603050405020304" pitchFamily="18" charset="0"/>
                <a:cs typeface="Tahoma"/>
              </a:rPr>
              <a:t>Training Trading Entity </a:t>
            </a:r>
            <a:r>
              <a:rPr lang="en-US" sz="1400" dirty="0" smtClean="0">
                <a:solidFill>
                  <a:prstClr val="black"/>
                </a:solidFill>
                <a:latin typeface="Tahoma"/>
                <a:ea typeface="Times New Roman" panose="02020603050405020304" pitchFamily="18" charset="0"/>
                <a:cs typeface="Tahoma"/>
              </a:rPr>
              <a:t>received </a:t>
            </a:r>
            <a:r>
              <a:rPr lang="en-US" sz="1400" dirty="0">
                <a:solidFill>
                  <a:prstClr val="black"/>
                </a:solidFill>
                <a:latin typeface="Tahoma"/>
                <a:ea typeface="Times New Roman" panose="02020603050405020304" pitchFamily="18" charset="0"/>
                <a:cs typeface="Tahoma"/>
              </a:rPr>
              <a:t>an unqualified Audit Report by the Auditor-General South Africa (AGSA) for the 8th consecutive year</a:t>
            </a:r>
          </a:p>
          <a:p>
            <a:pPr>
              <a:lnSpc>
                <a:spcPct val="107000"/>
              </a:lnSpc>
              <a:buClr>
                <a:srgbClr val="006600"/>
              </a:buClr>
              <a:buSzPct val="60000"/>
              <a:buFont typeface="Wingdings" panose="05000000000000000000" pitchFamily="2" charset="2"/>
              <a:buChar char="v"/>
            </a:pPr>
            <a:endParaRPr lang="en-ZA" sz="1400" dirty="0">
              <a:solidFill>
                <a:prstClr val="black"/>
              </a:solidFill>
              <a:latin typeface="Tahoma"/>
              <a:ea typeface="Century Schoolbook" panose="02040604050505020304" pitchFamily="18" charset="0"/>
              <a:cs typeface="Tahoma"/>
            </a:endParaRPr>
          </a:p>
          <a:p>
            <a:pPr>
              <a:lnSpc>
                <a:spcPct val="107000"/>
              </a:lnSpc>
              <a:buClr>
                <a:srgbClr val="006600"/>
              </a:buClr>
              <a:buSzPct val="60000"/>
              <a:buFont typeface="Wingdings" panose="05000000000000000000" pitchFamily="2" charset="2"/>
              <a:buChar char="v"/>
            </a:pPr>
            <a:r>
              <a:rPr lang="en-US" sz="1400" dirty="0">
                <a:latin typeface="Tahoma"/>
                <a:ea typeface="Times New Roman" panose="02020603050405020304" pitchFamily="18" charset="0"/>
                <a:cs typeface="Tahoma"/>
              </a:rPr>
              <a:t>A total of </a:t>
            </a:r>
            <a:r>
              <a:rPr lang="en-US" sz="1400" dirty="0" smtClean="0">
                <a:latin typeface="Tahoma"/>
                <a:ea typeface="Times New Roman" panose="02020603050405020304" pitchFamily="18" charset="0"/>
                <a:cs typeface="Tahoma"/>
              </a:rPr>
              <a:t>R249 </a:t>
            </a:r>
            <a:r>
              <a:rPr lang="en-US" sz="1400" dirty="0">
                <a:latin typeface="Tahoma"/>
                <a:ea typeface="Times New Roman" panose="02020603050405020304" pitchFamily="18" charset="0"/>
                <a:cs typeface="Tahoma"/>
              </a:rPr>
              <a:t>000 was incurred as irregular expenditure during the financial year and condoned as the NSG did not suffer any financial loss due to these transactions. The irregularities relate to non-adherence to procurement approval process for deviations </a:t>
            </a:r>
          </a:p>
          <a:p>
            <a:pPr marL="0" indent="0">
              <a:lnSpc>
                <a:spcPct val="107000"/>
              </a:lnSpc>
              <a:buClr>
                <a:srgbClr val="006600"/>
              </a:buClr>
              <a:buSzPct val="60000"/>
              <a:buNone/>
            </a:pPr>
            <a:endParaRPr lang="en-ZA" sz="1400" dirty="0">
              <a:solidFill>
                <a:prstClr val="black"/>
              </a:solidFill>
              <a:latin typeface="Tahoma"/>
              <a:ea typeface="Times New Roman" panose="02020603050405020304" pitchFamily="18" charset="0"/>
              <a:cs typeface="Tahoma"/>
            </a:endParaRPr>
          </a:p>
          <a:p>
            <a:pPr>
              <a:lnSpc>
                <a:spcPct val="107000"/>
              </a:lnSpc>
              <a:buClr>
                <a:srgbClr val="006600"/>
              </a:buClr>
              <a:buSzPct val="60000"/>
              <a:buFont typeface="Wingdings" panose="05000000000000000000" pitchFamily="2" charset="2"/>
              <a:buChar char="v"/>
            </a:pPr>
            <a:r>
              <a:rPr lang="en-ZA" sz="1400" dirty="0">
                <a:solidFill>
                  <a:prstClr val="black"/>
                </a:solidFill>
                <a:latin typeface="Tahoma"/>
                <a:ea typeface="Times New Roman" panose="02020603050405020304" pitchFamily="18" charset="0"/>
                <a:cs typeface="Tahoma"/>
              </a:rPr>
              <a:t>The NSG Training Trading Entity </a:t>
            </a:r>
            <a:r>
              <a:rPr lang="en-ZA" sz="1400" dirty="0" smtClean="0">
                <a:solidFill>
                  <a:prstClr val="black"/>
                </a:solidFill>
                <a:latin typeface="Tahoma"/>
                <a:ea typeface="Times New Roman" panose="02020603050405020304" pitchFamily="18" charset="0"/>
                <a:cs typeface="Tahoma"/>
              </a:rPr>
              <a:t>has closed the year with no </a:t>
            </a:r>
            <a:r>
              <a:rPr lang="en-US" sz="1400" dirty="0" smtClean="0">
                <a:solidFill>
                  <a:prstClr val="black"/>
                </a:solidFill>
                <a:latin typeface="Tahoma"/>
                <a:ea typeface="Times New Roman" panose="02020603050405020304" pitchFamily="18" charset="0"/>
                <a:cs typeface="Tahoma"/>
              </a:rPr>
              <a:t>surplus funds</a:t>
            </a:r>
            <a:endParaRPr lang="en-ZA" sz="1400" dirty="0">
              <a:solidFill>
                <a:prstClr val="black"/>
              </a:solidFill>
              <a:latin typeface="Tahoma"/>
              <a:ea typeface="Century Schoolbook" panose="02040604050505020304" pitchFamily="18" charset="0"/>
              <a:cs typeface="Tahoma"/>
            </a:endParaRPr>
          </a:p>
          <a:p>
            <a:pPr>
              <a:lnSpc>
                <a:spcPct val="107000"/>
              </a:lnSpc>
              <a:buClr>
                <a:srgbClr val="006600"/>
              </a:buClr>
              <a:buSzPct val="60000"/>
              <a:buFont typeface="Wingdings" panose="05000000000000000000" pitchFamily="2" charset="2"/>
              <a:buChar char="v"/>
            </a:pPr>
            <a:endParaRPr lang="en-ZA" sz="1400" dirty="0">
              <a:solidFill>
                <a:prstClr val="black"/>
              </a:solidFill>
              <a:latin typeface="Tahoma"/>
              <a:ea typeface="Century Schoolbook" panose="02040604050505020304" pitchFamily="18" charset="0"/>
              <a:cs typeface="Tahoma"/>
            </a:endParaRPr>
          </a:p>
          <a:p>
            <a:pPr>
              <a:lnSpc>
                <a:spcPct val="107000"/>
              </a:lnSpc>
              <a:buClr>
                <a:srgbClr val="006600"/>
              </a:buClr>
              <a:buSzPct val="60000"/>
              <a:buFont typeface="Wingdings" panose="05000000000000000000" pitchFamily="2" charset="2"/>
              <a:buChar char="v"/>
            </a:pPr>
            <a:r>
              <a:rPr lang="en-US" sz="1400" dirty="0">
                <a:solidFill>
                  <a:prstClr val="black"/>
                </a:solidFill>
                <a:latin typeface="Tahoma"/>
                <a:ea typeface="Times New Roman" panose="02020603050405020304" pitchFamily="18" charset="0"/>
                <a:cs typeface="Tahoma"/>
              </a:rPr>
              <a:t>All payments were processed within 30 days of receipt of invoices</a:t>
            </a:r>
          </a:p>
          <a:p>
            <a:pPr marL="0" indent="0">
              <a:lnSpc>
                <a:spcPct val="107000"/>
              </a:lnSpc>
              <a:buNone/>
            </a:pPr>
            <a:endParaRPr lang="en-ZA" sz="1050" dirty="0">
              <a:latin typeface="Tahoma" panose="020B0604030504040204" pitchFamily="34" charset="0"/>
              <a:ea typeface="Tahoma" panose="020B0604030504040204" pitchFamily="34" charset="0"/>
              <a:cs typeface="Tahoma" panose="020B0604030504040204" pitchFamily="34" charset="0"/>
            </a:endParaRPr>
          </a:p>
          <a:p>
            <a:pPr>
              <a:spcBef>
                <a:spcPts val="0"/>
              </a:spcBef>
              <a:buClr>
                <a:srgbClr val="006600"/>
              </a:buClr>
              <a:buSzPct val="60000"/>
              <a:buFont typeface="Wingdings" pitchFamily="2" charset="2"/>
              <a:buChar char="v"/>
            </a:pPr>
            <a:endParaRPr lang="en-ZA" sz="1200" dirty="0">
              <a:solidFill>
                <a:srgbClr val="000000"/>
              </a:solidFill>
              <a:ea typeface="Tahoma" panose="020B0604030504040204" pitchFamily="34" charset="0"/>
              <a:cs typeface="Tahoma" panose="020B0604030504040204" pitchFamily="34" charset="0"/>
            </a:endParaRPr>
          </a:p>
          <a:p>
            <a:pPr lvl="8" algn="r">
              <a:spcBef>
                <a:spcPts val="0"/>
              </a:spcBef>
              <a:buClr>
                <a:srgbClr val="006600"/>
              </a:buClr>
              <a:buSzPct val="60000"/>
              <a:buFont typeface="Wingdings" pitchFamily="2" charset="2"/>
              <a:buChar char="v"/>
            </a:pPr>
            <a:r>
              <a:rPr lang="en-ZA" sz="300" dirty="0">
                <a:solidFill>
                  <a:srgbClr val="000000"/>
                </a:solidFill>
                <a:latin typeface="Tahoma" panose="020B0604030504040204" pitchFamily="34" charset="0"/>
                <a:ea typeface="Tahoma" panose="020B0604030504040204" pitchFamily="34" charset="0"/>
                <a:cs typeface="Tahoma" panose="020B0604030504040204" pitchFamily="34" charset="0"/>
              </a:rPr>
              <a:t>                                                                                                     </a:t>
            </a:r>
            <a:endParaRPr lang="en-ZA" sz="1050"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a:spcBef>
                <a:spcPts val="0"/>
              </a:spcBef>
              <a:buClr>
                <a:srgbClr val="006600"/>
              </a:buClr>
              <a:buSzPct val="60000"/>
              <a:buFont typeface="Wingdings" pitchFamily="2" charset="2"/>
              <a:buChar char="v"/>
            </a:pPr>
            <a:endParaRPr lang="en-ZA" sz="1050"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marL="0" indent="0">
              <a:spcBef>
                <a:spcPts val="0"/>
              </a:spcBef>
              <a:buClr>
                <a:srgbClr val="006600"/>
              </a:buClr>
              <a:buSzPct val="60000"/>
              <a:buNone/>
            </a:pPr>
            <a:endParaRPr lang="en-ZA" sz="1050"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marL="0" indent="0">
              <a:spcBef>
                <a:spcPts val="0"/>
              </a:spcBef>
              <a:buClr>
                <a:srgbClr val="006600"/>
              </a:buClr>
              <a:buSzPct val="60000"/>
              <a:buNone/>
            </a:pPr>
            <a:endParaRPr lang="en-ZA" sz="1050"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a:spcBef>
                <a:spcPts val="0"/>
              </a:spcBef>
              <a:buClr>
                <a:srgbClr val="006600"/>
              </a:buClr>
              <a:buSzPct val="60000"/>
              <a:buFont typeface="Wingdings" pitchFamily="2" charset="2"/>
              <a:buChar char="v"/>
            </a:pPr>
            <a:endParaRPr lang="en-ZA" sz="1050"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a:spcBef>
                <a:spcPts val="0"/>
              </a:spcBef>
              <a:buClr>
                <a:srgbClr val="006600"/>
              </a:buClr>
              <a:buSzPct val="60000"/>
              <a:buFont typeface="Wingdings" pitchFamily="2" charset="2"/>
              <a:buChar char="v"/>
            </a:pPr>
            <a:endParaRPr lang="en-ZA" sz="1200" dirty="0">
              <a:solidFill>
                <a:srgbClr val="414751"/>
              </a:solidFill>
              <a:latin typeface="Arial" pitchFamily="34" charset="0"/>
              <a:ea typeface="Century Schoolbook"/>
              <a:cs typeface="Arial" pitchFamily="34" charset="0"/>
            </a:endParaRPr>
          </a:p>
          <a:p>
            <a:pPr>
              <a:spcBef>
                <a:spcPts val="0"/>
              </a:spcBef>
              <a:buClr>
                <a:srgbClr val="006600"/>
              </a:buClr>
              <a:buSzPct val="60000"/>
              <a:buFont typeface="Wingdings" pitchFamily="2" charset="2"/>
              <a:buChar char="v"/>
            </a:pPr>
            <a:endParaRPr lang="en-ZA" sz="12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a:spcBef>
                <a:spcPts val="0"/>
              </a:spcBef>
              <a:buClr>
                <a:srgbClr val="006600"/>
              </a:buClr>
              <a:buSzPct val="60000"/>
              <a:buFont typeface="Wingdings" pitchFamily="2" charset="2"/>
              <a:buChar char="v"/>
            </a:pPr>
            <a:endParaRPr lang="en-ZA" sz="12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a:spcBef>
                <a:spcPts val="0"/>
              </a:spcBef>
              <a:buClr>
                <a:srgbClr val="006600"/>
              </a:buClr>
              <a:buSzPct val="60000"/>
              <a:buFont typeface="Wingdings" pitchFamily="2" charset="2"/>
              <a:buChar char="v"/>
            </a:pPr>
            <a:endParaRPr lang="en-ZA" sz="12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marL="0" indent="0">
              <a:spcBef>
                <a:spcPts val="0"/>
              </a:spcBef>
              <a:buClr>
                <a:srgbClr val="006600"/>
              </a:buClr>
              <a:buSzPct val="60000"/>
              <a:buNone/>
            </a:pPr>
            <a:r>
              <a:rPr lang="en-ZA" sz="1200" dirty="0">
                <a:solidFill>
                  <a:prstClr val="black"/>
                </a:solidFill>
                <a:latin typeface="Tahoma" panose="020B0604030504040204" pitchFamily="34" charset="0"/>
                <a:ea typeface="Tahoma" panose="020B0604030504040204" pitchFamily="34" charset="0"/>
                <a:cs typeface="Tahoma" panose="020B0604030504040204" pitchFamily="34" charset="0"/>
              </a:rPr>
              <a:t> </a:t>
            </a:r>
          </a:p>
        </p:txBody>
      </p:sp>
    </p:spTree>
    <p:extLst>
      <p:ext uri="{BB962C8B-B14F-4D97-AF65-F5344CB8AC3E}">
        <p14:creationId xmlns:p14="http://schemas.microsoft.com/office/powerpoint/2010/main" xmlns="" val="20678857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xmlns="" val="4032432231"/>
              </p:ext>
            </p:extLst>
          </p:nvPr>
        </p:nvGraphicFramePr>
        <p:xfrm>
          <a:off x="395535" y="1158214"/>
          <a:ext cx="8280920" cy="4232204"/>
        </p:xfrm>
        <a:graphic>
          <a:graphicData uri="http://schemas.openxmlformats.org/drawingml/2006/table">
            <a:tbl>
              <a:tblPr/>
              <a:tblGrid>
                <a:gridCol w="3635990"/>
                <a:gridCol w="1548310"/>
                <a:gridCol w="1548310"/>
                <a:gridCol w="1548310"/>
              </a:tblGrid>
              <a:tr h="656426">
                <a:tc>
                  <a:txBody>
                    <a:bodyPr/>
                    <a:lstStyle/>
                    <a:p>
                      <a:pPr algn="ctr" rtl="0" fontAlgn="t"/>
                      <a:r>
                        <a:rPr lang="en-US" sz="12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ctr" rtl="0" fontAlgn="t"/>
                      <a:r>
                        <a:rPr lang="en-US" sz="1200" b="1"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Approved Budget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ctr" rtl="0" fontAlgn="t"/>
                      <a:r>
                        <a:rPr lang="en-US" sz="1200" b="1"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 Actual</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ctr" rtl="0" fontAlgn="t"/>
                      <a:r>
                        <a:rPr lang="en-US" sz="1200" b="1"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 on Budget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r>
              <a:tr h="305234">
                <a:tc>
                  <a:txBody>
                    <a:bodyPr/>
                    <a:lstStyle/>
                    <a:p>
                      <a:pPr algn="ctr" rtl="0" fontAlgn="t"/>
                      <a:r>
                        <a:rPr lang="en-US" sz="12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ctr" rtl="0" fontAlgn="b"/>
                      <a:r>
                        <a:rPr lang="en-US" sz="1200" b="1"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2015/16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ctr" rtl="0" fontAlgn="b"/>
                      <a:r>
                        <a:rPr lang="en-US" sz="1200" b="1"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2015/16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ctr" rtl="0" fontAlgn="b"/>
                      <a:r>
                        <a:rPr lang="en-US" sz="1200" b="1"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2015/16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r>
              <a:tr h="305234">
                <a:tc>
                  <a:txBody>
                    <a:bodyPr/>
                    <a:lstStyle/>
                    <a:p>
                      <a:pPr algn="l" rtl="0" fontAlgn="b"/>
                      <a:r>
                        <a:rPr lang="en-US" sz="12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REVENUE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rtl="0" fontAlgn="b"/>
                      <a:r>
                        <a:rPr lang="en-US" sz="1200" b="1"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 R'000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rtl="0" fontAlgn="b"/>
                      <a:r>
                        <a:rPr lang="en-US" sz="1200" b="1"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 R'000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rtl="0" fontAlgn="b"/>
                      <a:r>
                        <a:rPr lang="en-US" sz="1200" b="1"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 %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r>
              <a:tr h="305234">
                <a:tc>
                  <a:txBody>
                    <a:bodyPr/>
                    <a:lstStyle/>
                    <a:p>
                      <a:pPr algn="l" rtl="0" fontAlgn="b"/>
                      <a:r>
                        <a:rPr lang="en-US" sz="12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Transfers NSG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12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           47,795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12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           47,795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rtl="0" fontAlgn="b"/>
                      <a:r>
                        <a:rPr lang="en-US" sz="12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100%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305234">
                <a:tc>
                  <a:txBody>
                    <a:bodyPr/>
                    <a:lstStyle/>
                    <a:p>
                      <a:pPr algn="l" rtl="0" fontAlgn="b"/>
                      <a:r>
                        <a:rPr lang="en-US" sz="12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Rendering of services - course fees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2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         143,632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2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           60,134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b"/>
                      <a:r>
                        <a:rPr lang="en-US" sz="12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42%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305234">
                <a:tc>
                  <a:txBody>
                    <a:bodyPr/>
                    <a:lstStyle/>
                    <a:p>
                      <a:pPr algn="l" rtl="0" fontAlgn="b"/>
                      <a:r>
                        <a:rPr lang="en-US" sz="12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Other Income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             2,319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             8,286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rtl="0" fontAlgn="b"/>
                      <a:r>
                        <a:rPr lang="en-US" sz="12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357%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305234">
                <a:tc>
                  <a:txBody>
                    <a:bodyPr/>
                    <a:lstStyle/>
                    <a:p>
                      <a:pPr algn="l" rtl="0" fontAlgn="b"/>
                      <a:r>
                        <a:rPr lang="en-US" sz="1200" b="1"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Total Revenue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2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193,746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2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116,215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2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60%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5234">
                <a:tc>
                  <a:txBody>
                    <a:bodyPr/>
                    <a:lstStyle/>
                    <a:p>
                      <a:pPr algn="l" rtl="0" fontAlgn="b"/>
                      <a:r>
                        <a:rPr lang="en-US" sz="1200" b="1"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EXPENDITURE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200" b="1"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2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200" b="1"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5234">
                <a:tc>
                  <a:txBody>
                    <a:bodyPr/>
                    <a:lstStyle/>
                    <a:p>
                      <a:pPr algn="l" rtl="0" fontAlgn="b"/>
                      <a:r>
                        <a:rPr lang="en-US" sz="12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Employee benefits</a:t>
                      </a:r>
                    </a:p>
                  </a:txBody>
                  <a:tcPr marL="9525" marR="9525" marT="9525"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12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         -82,619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12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         -71,506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rtl="0" fontAlgn="b"/>
                      <a:r>
                        <a:rPr lang="en-US" sz="12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87%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305234">
                <a:tc>
                  <a:txBody>
                    <a:bodyPr/>
                    <a:lstStyle/>
                    <a:p>
                      <a:pPr algn="l" rtl="0" fontAlgn="b"/>
                      <a:r>
                        <a:rPr lang="en-US" sz="12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Operating expenses</a:t>
                      </a:r>
                    </a:p>
                  </a:txBody>
                  <a:tcPr marL="9525" marR="9525" marT="9525"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       -111,127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         -84,896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rtl="0" fontAlgn="b"/>
                      <a:r>
                        <a:rPr lang="en-US" sz="12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76%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305234">
                <a:tc>
                  <a:txBody>
                    <a:bodyPr/>
                    <a:lstStyle/>
                    <a:p>
                      <a:pPr algn="l" rtl="0" fontAlgn="b"/>
                      <a:r>
                        <a:rPr lang="en-US" sz="1200" b="1"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Total Expenditure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200" b="1"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-193,746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2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-156,402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2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81%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8204">
                <a:tc>
                  <a:txBody>
                    <a:bodyPr/>
                    <a:lstStyle/>
                    <a:p>
                      <a:pPr algn="l" fontAlgn="b"/>
                      <a:endParaRPr lang="en-US" sz="12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endParaRPr lang="en-US" sz="12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12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5234">
                <a:tc>
                  <a:txBody>
                    <a:bodyPr/>
                    <a:lstStyle/>
                    <a:p>
                      <a:pPr algn="l" rtl="0" fontAlgn="b"/>
                      <a:r>
                        <a:rPr lang="en-US" sz="12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Deficit</a:t>
                      </a:r>
                    </a:p>
                  </a:txBody>
                  <a:tcPr marL="9525" marR="9525" marT="9525" marB="0" anchor="b">
                    <a:lnL>
                      <a:noFill/>
                    </a:lnL>
                    <a:lnR>
                      <a:noFill/>
                    </a:lnR>
                    <a:lnT>
                      <a:noFill/>
                    </a:lnT>
                    <a:lnB>
                      <a:noFill/>
                    </a:lnB>
                  </a:tcPr>
                </a:tc>
                <a:tc>
                  <a:txBody>
                    <a:bodyPr/>
                    <a:lstStyle/>
                    <a:p>
                      <a:pPr algn="r" fontAlgn="b"/>
                      <a:r>
                        <a:rPr lang="en-US" sz="12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0</a:t>
                      </a:r>
                    </a:p>
                  </a:txBody>
                  <a:tcPr marL="9525" marR="9525" marT="9525"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US" sz="12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-40,187</a:t>
                      </a:r>
                    </a:p>
                  </a:txBody>
                  <a:tcPr marL="9525" marR="9525" marT="9525"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US" sz="12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0%</a:t>
                      </a:r>
                    </a:p>
                  </a:txBody>
                  <a:tcPr marL="9525" marR="9525" marT="9525"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r>
            </a:tbl>
          </a:graphicData>
        </a:graphic>
      </p:graphicFrame>
      <p:sp>
        <p:nvSpPr>
          <p:cNvPr id="6" name="Title 3"/>
          <p:cNvSpPr txBox="1">
            <a:spLocks/>
          </p:cNvSpPr>
          <p:nvPr/>
        </p:nvSpPr>
        <p:spPr>
          <a:xfrm>
            <a:off x="395536" y="367048"/>
            <a:ext cx="8208912" cy="681540"/>
          </a:xfrm>
          <a:prstGeom prst="rect">
            <a:avLst/>
          </a:prstGeom>
        </p:spPr>
        <p:txBody>
          <a:bodyP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ZA" sz="2400" b="1" smtClean="0">
                <a:solidFill>
                  <a:srgbClr val="006600"/>
                </a:solidFill>
                <a:latin typeface="Tahoma" panose="020B0604030504040204" pitchFamily="34" charset="0"/>
                <a:ea typeface="Tahoma" panose="020B0604030504040204" pitchFamily="34" charset="0"/>
                <a:cs typeface="Tahoma" panose="020B0604030504040204" pitchFamily="34" charset="0"/>
              </a:rPr>
              <a:t>Training Trading Entity Financial Performance Overview</a:t>
            </a:r>
            <a:endParaRPr lang="en-ZA" sz="2400" b="1" dirty="0">
              <a:solidFill>
                <a:srgbClr val="0066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xmlns="" val="28040531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9512" y="2492896"/>
            <a:ext cx="8424936" cy="576064"/>
          </a:xfrm>
        </p:spPr>
        <p:txBody>
          <a:bodyPr>
            <a:noAutofit/>
          </a:bodyPr>
          <a:lstStyle/>
          <a:p>
            <a:r>
              <a:rPr lang="en-ZA" sz="2800" b="1" dirty="0" smtClean="0">
                <a:solidFill>
                  <a:srgbClr val="C00000"/>
                </a:solidFill>
                <a:latin typeface="Tahoma" panose="020B0604030504040204" pitchFamily="34" charset="0"/>
                <a:ea typeface="Tahoma" panose="020B0604030504040204" pitchFamily="34" charset="0"/>
                <a:cs typeface="Tahoma" panose="020B0604030504040204" pitchFamily="34" charset="0"/>
              </a:rPr>
              <a:t>HUMAN RESOURCES OVERSIGHT</a:t>
            </a:r>
            <a:endParaRPr lang="en-ZA" sz="2800" b="1" dirty="0">
              <a:solidFill>
                <a:srgbClr val="C00000"/>
              </a:solidFill>
              <a:latin typeface="Tahoma" panose="020B0604030504040204" pitchFamily="34" charset="0"/>
              <a:ea typeface="Tahoma" panose="020B0604030504040204" pitchFamily="34" charset="0"/>
              <a:cs typeface="Tahoma" panose="020B0604030504040204" pitchFamily="34" charset="0"/>
            </a:endParaRPr>
          </a:p>
        </p:txBody>
      </p:sp>
      <p:sp>
        <p:nvSpPr>
          <p:cNvPr id="2" name="Slide Number Placeholder 1"/>
          <p:cNvSpPr>
            <a:spLocks noGrp="1"/>
          </p:cNvSpPr>
          <p:nvPr>
            <p:ph type="sldNum" sz="quarter" idx="12"/>
          </p:nvPr>
        </p:nvSpPr>
        <p:spPr>
          <a:xfrm>
            <a:off x="6156176" y="6309320"/>
            <a:ext cx="2664296" cy="365125"/>
          </a:xfrm>
        </p:spPr>
        <p:txBody>
          <a:bodyPr/>
          <a:lstStyle/>
          <a:p>
            <a:fld id="{1CE6738C-8955-4CF1-A256-1C49941BBB03}" type="slidenum">
              <a:rPr lang="en-ZA" smtClean="0">
                <a:solidFill>
                  <a:prstClr val="black">
                    <a:tint val="75000"/>
                  </a:prstClr>
                </a:solidFill>
              </a:rPr>
              <a:pPr/>
              <a:t>18</a:t>
            </a:fld>
            <a:endParaRPr lang="en-ZA" dirty="0">
              <a:solidFill>
                <a:prstClr val="black">
                  <a:tint val="75000"/>
                </a:prstClr>
              </a:solidFill>
            </a:endParaRPr>
          </a:p>
        </p:txBody>
      </p:sp>
      <p:sp>
        <p:nvSpPr>
          <p:cNvPr id="3" name="Rectangle 2"/>
          <p:cNvSpPr/>
          <p:nvPr/>
        </p:nvSpPr>
        <p:spPr>
          <a:xfrm>
            <a:off x="539552" y="836712"/>
            <a:ext cx="7992888" cy="1311128"/>
          </a:xfrm>
          <a:prstGeom prst="rect">
            <a:avLst/>
          </a:prstGeom>
        </p:spPr>
        <p:txBody>
          <a:bodyPr wrap="square">
            <a:spAutoFit/>
          </a:bodyPr>
          <a:lstStyle/>
          <a:p>
            <a:pPr defTabSz="457200" fontAlgn="base">
              <a:spcBef>
                <a:spcPct val="20000"/>
              </a:spcBef>
              <a:spcAft>
                <a:spcPct val="0"/>
              </a:spcAft>
            </a:pPr>
            <a:endParaRPr lang="en-ZA" b="1" dirty="0">
              <a:solidFill>
                <a:prstClr val="black"/>
              </a:solidFill>
              <a:latin typeface="Gill Sans" pitchFamily="-52" charset="0"/>
              <a:ea typeface="ＭＳ Ｐゴシック" pitchFamily="-52" charset="-128"/>
            </a:endParaRPr>
          </a:p>
          <a:p>
            <a:pPr defTabSz="457200" fontAlgn="base">
              <a:lnSpc>
                <a:spcPct val="150000"/>
              </a:lnSpc>
              <a:spcBef>
                <a:spcPct val="20000"/>
              </a:spcBef>
              <a:spcAft>
                <a:spcPct val="0"/>
              </a:spcAft>
            </a:pPr>
            <a:endParaRPr lang="en-ZA" b="1" dirty="0">
              <a:solidFill>
                <a:prstClr val="black"/>
              </a:solidFill>
              <a:latin typeface="Gill Sans" pitchFamily="-52" charset="0"/>
              <a:ea typeface="ＭＳ Ｐゴシック" pitchFamily="-52" charset="-128"/>
            </a:endParaRPr>
          </a:p>
          <a:p>
            <a:pPr defTabSz="457200" fontAlgn="base">
              <a:lnSpc>
                <a:spcPct val="150000"/>
              </a:lnSpc>
              <a:spcBef>
                <a:spcPct val="20000"/>
              </a:spcBef>
              <a:spcAft>
                <a:spcPct val="0"/>
              </a:spcAft>
            </a:pPr>
            <a:r>
              <a:rPr lang="en-ZA" b="1" dirty="0" smtClean="0">
                <a:solidFill>
                  <a:prstClr val="black"/>
                </a:solidFill>
                <a:latin typeface="Gill Sans" pitchFamily="-52" charset="0"/>
                <a:ea typeface="ＭＳ Ｐゴシック" pitchFamily="-52" charset="-128"/>
              </a:rPr>
              <a:t>		</a:t>
            </a:r>
            <a:endParaRPr lang="en-ZA" b="1" dirty="0">
              <a:solidFill>
                <a:prstClr val="black"/>
              </a:solidFill>
              <a:latin typeface="Gill Sans" pitchFamily="-52" charset="0"/>
              <a:ea typeface="ＭＳ Ｐゴシック" pitchFamily="-52" charset="-128"/>
            </a:endParaRPr>
          </a:p>
        </p:txBody>
      </p:sp>
    </p:spTree>
    <p:extLst>
      <p:ext uri="{BB962C8B-B14F-4D97-AF65-F5344CB8AC3E}">
        <p14:creationId xmlns:p14="http://schemas.microsoft.com/office/powerpoint/2010/main" xmlns="" val="23998430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7544" y="0"/>
            <a:ext cx="8229600" cy="908720"/>
          </a:xfrm>
        </p:spPr>
        <p:txBody>
          <a:bodyPr>
            <a:normAutofit/>
          </a:bodyPr>
          <a:lstStyle/>
          <a:p>
            <a:r>
              <a:rPr lang="en-ZA" sz="2400" b="1" dirty="0" smtClean="0">
                <a:solidFill>
                  <a:srgbClr val="006600"/>
                </a:solidFill>
                <a:latin typeface="Tahoma" panose="020B0604030504040204" pitchFamily="34" charset="0"/>
                <a:ea typeface="Tahoma" panose="020B0604030504040204" pitchFamily="34" charset="0"/>
                <a:cs typeface="Tahoma" panose="020B0604030504040204" pitchFamily="34" charset="0"/>
              </a:rPr>
              <a:t>Personnel Expenditure</a:t>
            </a:r>
            <a:endParaRPr lang="en-ZA" sz="2000" b="1" dirty="0">
              <a:solidFill>
                <a:srgbClr val="006600"/>
              </a:solidFill>
              <a:latin typeface="Tahoma" panose="020B0604030504040204" pitchFamily="34" charset="0"/>
              <a:ea typeface="Tahoma" panose="020B0604030504040204" pitchFamily="34" charset="0"/>
              <a:cs typeface="Tahoma" panose="020B0604030504040204" pitchFamily="34" charset="0"/>
            </a:endParaRPr>
          </a:p>
        </p:txBody>
      </p:sp>
      <p:sp>
        <p:nvSpPr>
          <p:cNvPr id="5" name="Content Placeholder 4"/>
          <p:cNvSpPr>
            <a:spLocks noGrp="1"/>
          </p:cNvSpPr>
          <p:nvPr>
            <p:ph idx="1"/>
          </p:nvPr>
        </p:nvSpPr>
        <p:spPr>
          <a:xfrm>
            <a:off x="150469" y="1232756"/>
            <a:ext cx="8800925" cy="4248472"/>
          </a:xfrm>
        </p:spPr>
        <p:txBody>
          <a:bodyPr>
            <a:noAutofit/>
          </a:bodyPr>
          <a:lstStyle/>
          <a:p>
            <a:pPr>
              <a:buClr>
                <a:srgbClr val="006600"/>
              </a:buClr>
              <a:buSzPct val="60000"/>
              <a:buFont typeface="Wingdings" pitchFamily="2" charset="2"/>
              <a:buChar char="v"/>
            </a:pPr>
            <a:r>
              <a:rPr lang="en-ZA" sz="1400" dirty="0" smtClean="0">
                <a:latin typeface="Tahoma" panose="020B0604030504040204" pitchFamily="34" charset="0"/>
                <a:ea typeface="Tahoma" panose="020B0604030504040204" pitchFamily="34" charset="0"/>
                <a:cs typeface="Tahoma" panose="020B0604030504040204" pitchFamily="34" charset="0"/>
              </a:rPr>
              <a:t>The </a:t>
            </a:r>
            <a:r>
              <a:rPr lang="en-ZA" sz="1400" dirty="0">
                <a:latin typeface="Tahoma" panose="020B0604030504040204" pitchFamily="34" charset="0"/>
                <a:ea typeface="Tahoma" panose="020B0604030504040204" pitchFamily="34" charset="0"/>
                <a:cs typeface="Tahoma" panose="020B0604030504040204" pitchFamily="34" charset="0"/>
              </a:rPr>
              <a:t>NSG </a:t>
            </a:r>
            <a:r>
              <a:rPr lang="en-ZA" sz="1400" dirty="0" smtClean="0">
                <a:latin typeface="Tahoma" panose="020B0604030504040204" pitchFamily="34" charset="0"/>
                <a:ea typeface="Tahoma" panose="020B0604030504040204" pitchFamily="34" charset="0"/>
                <a:cs typeface="Tahoma" panose="020B0604030504040204" pitchFamily="34" charset="0"/>
              </a:rPr>
              <a:t>has </a:t>
            </a:r>
            <a:r>
              <a:rPr lang="en-ZA" sz="1400" dirty="0">
                <a:latin typeface="Tahoma" panose="020B0604030504040204" pitchFamily="34" charset="0"/>
                <a:ea typeface="Tahoma" panose="020B0604030504040204" pitchFamily="34" charset="0"/>
                <a:cs typeface="Tahoma" panose="020B0604030504040204" pitchFamily="34" charset="0"/>
              </a:rPr>
              <a:t>a total of 227 posts on the approved establishment for Programmes 1 &amp; 2 with 203 posts filled, representing a vacancy rate of 10, 5% by 31 March 2016.  The School has a total of 49 funded SMS posts, of which 45 posts are filled (representing a vacancy rate of 8.2% at SMS </a:t>
            </a:r>
            <a:r>
              <a:rPr lang="en-ZA" sz="1400" dirty="0" smtClean="0">
                <a:latin typeface="Tahoma" panose="020B0604030504040204" pitchFamily="34" charset="0"/>
                <a:ea typeface="Tahoma" panose="020B0604030504040204" pitchFamily="34" charset="0"/>
                <a:cs typeface="Tahoma" panose="020B0604030504040204" pitchFamily="34" charset="0"/>
              </a:rPr>
              <a:t>level)</a:t>
            </a:r>
          </a:p>
          <a:p>
            <a:pPr marL="0" indent="0">
              <a:buClr>
                <a:srgbClr val="006600"/>
              </a:buClr>
              <a:buSzPct val="60000"/>
              <a:buNone/>
            </a:pPr>
            <a:endParaRPr lang="en-ZA" sz="1400" dirty="0" smtClean="0">
              <a:latin typeface="Tahoma" panose="020B0604030504040204" pitchFamily="34" charset="0"/>
              <a:ea typeface="Tahoma" panose="020B0604030504040204" pitchFamily="34" charset="0"/>
              <a:cs typeface="Tahoma" panose="020B0604030504040204" pitchFamily="34" charset="0"/>
            </a:endParaRPr>
          </a:p>
          <a:p>
            <a:pPr marL="0" indent="0">
              <a:buClr>
                <a:srgbClr val="006600"/>
              </a:buClr>
              <a:buSzPct val="60000"/>
              <a:buNone/>
            </a:pPr>
            <a:endParaRPr lang="en-ZA" sz="1400" dirty="0" smtClean="0">
              <a:latin typeface="Tahoma" panose="020B0604030504040204" pitchFamily="34" charset="0"/>
              <a:ea typeface="Tahoma" panose="020B0604030504040204" pitchFamily="34" charset="0"/>
              <a:cs typeface="Tahoma" panose="020B0604030504040204" pitchFamily="34" charset="0"/>
            </a:endParaRPr>
          </a:p>
          <a:p>
            <a:pPr>
              <a:buClr>
                <a:srgbClr val="006600"/>
              </a:buClr>
              <a:buSzPct val="60000"/>
              <a:buFont typeface="Wingdings" pitchFamily="2" charset="2"/>
              <a:buChar char="v"/>
            </a:pPr>
            <a:endParaRPr lang="en-ZA" sz="1800" dirty="0">
              <a:solidFill>
                <a:srgbClr val="FF0000"/>
              </a:solidFill>
            </a:endParaRPr>
          </a:p>
          <a:p>
            <a:pPr marL="0" indent="0">
              <a:buClr>
                <a:srgbClr val="006600"/>
              </a:buClr>
              <a:buSzPct val="60000"/>
              <a:buNone/>
            </a:pPr>
            <a:endParaRPr lang="en-ZA" sz="1800" dirty="0">
              <a:latin typeface="Calibri" pitchFamily="34" charset="0"/>
              <a:cs typeface="Calibri" pitchFamily="34" charset="0"/>
            </a:endParaRPr>
          </a:p>
          <a:p>
            <a:pPr>
              <a:buClr>
                <a:srgbClr val="006600"/>
              </a:buClr>
              <a:buSzPct val="60000"/>
              <a:buFont typeface="Wingdings" pitchFamily="2" charset="2"/>
              <a:buChar char="v"/>
            </a:pPr>
            <a:endParaRPr lang="en-ZA" sz="1800" dirty="0" smtClean="0">
              <a:latin typeface="Calibri" pitchFamily="34" charset="0"/>
              <a:cs typeface="Calibri" pitchFamily="34" charset="0"/>
            </a:endParaRPr>
          </a:p>
          <a:p>
            <a:pPr>
              <a:buClr>
                <a:srgbClr val="006600"/>
              </a:buClr>
              <a:buSzPct val="60000"/>
              <a:buFont typeface="Wingdings" pitchFamily="2" charset="2"/>
              <a:buChar char="v"/>
            </a:pPr>
            <a:endParaRPr lang="en-ZA" sz="1800" dirty="0">
              <a:latin typeface="Calibri" pitchFamily="34" charset="0"/>
              <a:cs typeface="Arial" pitchFamily="34" charset="0"/>
            </a:endParaRPr>
          </a:p>
        </p:txBody>
      </p:sp>
      <p:sp>
        <p:nvSpPr>
          <p:cNvPr id="3" name="Slide Number Placeholder 2"/>
          <p:cNvSpPr>
            <a:spLocks noGrp="1"/>
          </p:cNvSpPr>
          <p:nvPr>
            <p:ph type="sldNum" sz="quarter" idx="12"/>
          </p:nvPr>
        </p:nvSpPr>
        <p:spPr>
          <a:xfrm>
            <a:off x="6156176" y="6381328"/>
            <a:ext cx="2540968" cy="365125"/>
          </a:xfrm>
        </p:spPr>
        <p:txBody>
          <a:bodyPr/>
          <a:lstStyle/>
          <a:p>
            <a:fld id="{1CE6738C-8955-4CF1-A256-1C49941BBB03}" type="slidenum">
              <a:rPr lang="en-ZA" smtClean="0">
                <a:solidFill>
                  <a:prstClr val="black">
                    <a:tint val="75000"/>
                  </a:prstClr>
                </a:solidFill>
              </a:rPr>
              <a:pPr/>
              <a:t>19</a:t>
            </a:fld>
            <a:endParaRPr lang="en-ZA" dirty="0">
              <a:solidFill>
                <a:prstClr val="black">
                  <a:tint val="75000"/>
                </a:prstClr>
              </a:solidFill>
            </a:endParaRPr>
          </a:p>
        </p:txBody>
      </p:sp>
      <p:sp>
        <p:nvSpPr>
          <p:cNvPr id="6" name="Content Placeholder 4"/>
          <p:cNvSpPr txBox="1">
            <a:spLocks/>
          </p:cNvSpPr>
          <p:nvPr/>
        </p:nvSpPr>
        <p:spPr>
          <a:xfrm>
            <a:off x="150469" y="980728"/>
            <a:ext cx="8839152" cy="4752528"/>
          </a:xfrm>
          <a:prstGeom prst="rect">
            <a:avLst/>
          </a:prstGeom>
          <a:ln>
            <a:no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buClr>
                <a:srgbClr val="006600"/>
              </a:buClr>
              <a:buSzPct val="60000"/>
              <a:buFont typeface="Wingdings" pitchFamily="2" charset="2"/>
              <a:buChar char="v"/>
            </a:pPr>
            <a:endParaRPr lang="en-ZA" sz="1600" dirty="0" smtClean="0">
              <a:solidFill>
                <a:srgbClr val="000000"/>
              </a:solidFill>
              <a:latin typeface="Tahoma" panose="020B0604030504040204" pitchFamily="34" charset="0"/>
              <a:ea typeface="Tahoma" panose="020B0604030504040204" pitchFamily="34" charset="0"/>
              <a:cs typeface="Tahoma" panose="020B0604030504040204" pitchFamily="34" charset="0"/>
            </a:endParaRPr>
          </a:p>
          <a:p>
            <a:pPr>
              <a:spcBef>
                <a:spcPts val="0"/>
              </a:spcBef>
              <a:buClr>
                <a:srgbClr val="006600"/>
              </a:buClr>
              <a:buSzPct val="60000"/>
              <a:buFont typeface="Wingdings" pitchFamily="2" charset="2"/>
              <a:buChar char="v"/>
            </a:pPr>
            <a:endParaRPr lang="en-ZA" sz="1600" dirty="0" smtClean="0">
              <a:solidFill>
                <a:srgbClr val="000000"/>
              </a:solidFill>
              <a:latin typeface="Tahoma" panose="020B0604030504040204" pitchFamily="34" charset="0"/>
              <a:ea typeface="Tahoma" panose="020B0604030504040204" pitchFamily="34" charset="0"/>
              <a:cs typeface="Tahoma" panose="020B0604030504040204" pitchFamily="34" charset="0"/>
            </a:endParaRPr>
          </a:p>
          <a:p>
            <a:pPr>
              <a:spcBef>
                <a:spcPts val="0"/>
              </a:spcBef>
              <a:buClr>
                <a:srgbClr val="006600"/>
              </a:buClr>
              <a:buSzPct val="60000"/>
              <a:buFont typeface="Wingdings" pitchFamily="2" charset="2"/>
              <a:buChar char="v"/>
            </a:pPr>
            <a:endParaRPr lang="en-ZA" sz="1600" dirty="0" smtClean="0">
              <a:solidFill>
                <a:srgbClr val="000000"/>
              </a:solidFill>
              <a:latin typeface="Tahoma" panose="020B0604030504040204" pitchFamily="34" charset="0"/>
              <a:ea typeface="Tahoma" panose="020B0604030504040204" pitchFamily="34" charset="0"/>
              <a:cs typeface="Tahoma" panose="020B0604030504040204" pitchFamily="34" charset="0"/>
            </a:endParaRPr>
          </a:p>
          <a:p>
            <a:pPr>
              <a:spcBef>
                <a:spcPts val="0"/>
              </a:spcBef>
              <a:buClr>
                <a:srgbClr val="006600"/>
              </a:buClr>
              <a:buSzPct val="60000"/>
              <a:buFont typeface="Wingdings" pitchFamily="2" charset="2"/>
              <a:buChar char="v"/>
            </a:pPr>
            <a:endParaRPr lang="en-ZA" sz="1600"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a:spcBef>
                <a:spcPts val="0"/>
              </a:spcBef>
              <a:buClr>
                <a:srgbClr val="006600"/>
              </a:buClr>
              <a:buSzPct val="60000"/>
              <a:buFont typeface="Wingdings" pitchFamily="2" charset="2"/>
              <a:buChar char="v"/>
            </a:pPr>
            <a:endParaRPr lang="en-ZA" sz="1600" dirty="0" smtClean="0">
              <a:solidFill>
                <a:srgbClr val="000000"/>
              </a:solidFill>
              <a:latin typeface="Tahoma" panose="020B0604030504040204" pitchFamily="34" charset="0"/>
              <a:ea typeface="Tahoma" panose="020B0604030504040204" pitchFamily="34" charset="0"/>
              <a:cs typeface="Tahoma" panose="020B0604030504040204" pitchFamily="34" charset="0"/>
            </a:endParaRPr>
          </a:p>
          <a:p>
            <a:pPr>
              <a:spcBef>
                <a:spcPts val="0"/>
              </a:spcBef>
              <a:buClr>
                <a:srgbClr val="006600"/>
              </a:buClr>
              <a:buSzPct val="60000"/>
              <a:buFont typeface="Wingdings" pitchFamily="2" charset="2"/>
              <a:buChar char="v"/>
            </a:pPr>
            <a:endParaRPr lang="en-ZA" sz="1400"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a:spcBef>
                <a:spcPts val="0"/>
              </a:spcBef>
              <a:buClr>
                <a:srgbClr val="006600"/>
              </a:buClr>
              <a:buSzPct val="60000"/>
              <a:buFont typeface="Wingdings" pitchFamily="2" charset="2"/>
              <a:buChar char="v"/>
            </a:pPr>
            <a:endParaRPr lang="en-ZA" sz="1400" dirty="0" smtClean="0">
              <a:solidFill>
                <a:srgbClr val="000000"/>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7" name="Chart 6"/>
          <p:cNvGraphicFramePr/>
          <p:nvPr>
            <p:extLst>
              <p:ext uri="{D42A27DB-BD31-4B8C-83A1-F6EECF244321}">
                <p14:modId xmlns:p14="http://schemas.microsoft.com/office/powerpoint/2010/main" xmlns="" val="1588899598"/>
              </p:ext>
            </p:extLst>
          </p:nvPr>
        </p:nvGraphicFramePr>
        <p:xfrm>
          <a:off x="112242" y="2204864"/>
          <a:ext cx="4039524" cy="345638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hart 7"/>
          <p:cNvGraphicFramePr/>
          <p:nvPr>
            <p:extLst>
              <p:ext uri="{D42A27DB-BD31-4B8C-83A1-F6EECF244321}">
                <p14:modId xmlns:p14="http://schemas.microsoft.com/office/powerpoint/2010/main" xmlns="" val="2541708149"/>
              </p:ext>
            </p:extLst>
          </p:nvPr>
        </p:nvGraphicFramePr>
        <p:xfrm>
          <a:off x="4381109" y="2204864"/>
          <a:ext cx="4608512" cy="345638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8975841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15663" y="456663"/>
            <a:ext cx="8229600" cy="576064"/>
          </a:xfrm>
        </p:spPr>
        <p:txBody>
          <a:bodyPr>
            <a:normAutofit/>
          </a:bodyPr>
          <a:lstStyle/>
          <a:p>
            <a:r>
              <a:rPr lang="en-ZA" sz="2400" b="1" dirty="0" smtClean="0">
                <a:solidFill>
                  <a:srgbClr val="006600"/>
                </a:solidFill>
                <a:latin typeface="Tahoma" panose="020B0604030504040204" pitchFamily="34" charset="0"/>
                <a:ea typeface="Tahoma" panose="020B0604030504040204" pitchFamily="34" charset="0"/>
                <a:cs typeface="Tahoma" panose="020B0604030504040204" pitchFamily="34" charset="0"/>
              </a:rPr>
              <a:t>Outline of Presentation</a:t>
            </a:r>
            <a:endParaRPr lang="en-ZA" sz="2400" b="1" dirty="0">
              <a:solidFill>
                <a:srgbClr val="006600"/>
              </a:solidFill>
              <a:latin typeface="Tahoma" panose="020B0604030504040204" pitchFamily="34" charset="0"/>
              <a:ea typeface="Tahoma" panose="020B0604030504040204" pitchFamily="34" charset="0"/>
              <a:cs typeface="Tahoma" panose="020B0604030504040204" pitchFamily="34" charset="0"/>
            </a:endParaRPr>
          </a:p>
        </p:txBody>
      </p:sp>
      <p:sp>
        <p:nvSpPr>
          <p:cNvPr id="2" name="Slide Number Placeholder 1"/>
          <p:cNvSpPr>
            <a:spLocks noGrp="1"/>
          </p:cNvSpPr>
          <p:nvPr>
            <p:ph type="sldNum" sz="quarter" idx="12"/>
          </p:nvPr>
        </p:nvSpPr>
        <p:spPr>
          <a:xfrm>
            <a:off x="8244408" y="6309320"/>
            <a:ext cx="432048" cy="365125"/>
          </a:xfrm>
        </p:spPr>
        <p:txBody>
          <a:bodyPr/>
          <a:lstStyle/>
          <a:p>
            <a:fld id="{1CE6738C-8955-4CF1-A256-1C49941BBB03}" type="slidenum">
              <a:rPr lang="en-ZA" smtClean="0">
                <a:solidFill>
                  <a:prstClr val="black">
                    <a:tint val="75000"/>
                  </a:prstClr>
                </a:solidFill>
              </a:rPr>
              <a:pPr/>
              <a:t>2</a:t>
            </a:fld>
            <a:endParaRPr lang="en-ZA" dirty="0">
              <a:solidFill>
                <a:prstClr val="black">
                  <a:tint val="75000"/>
                </a:prstClr>
              </a:solidFill>
            </a:endParaRPr>
          </a:p>
        </p:txBody>
      </p:sp>
      <p:sp>
        <p:nvSpPr>
          <p:cNvPr id="3" name="Rectangle 2"/>
          <p:cNvSpPr/>
          <p:nvPr/>
        </p:nvSpPr>
        <p:spPr>
          <a:xfrm>
            <a:off x="539552" y="836712"/>
            <a:ext cx="7992888" cy="1311128"/>
          </a:xfrm>
          <a:prstGeom prst="rect">
            <a:avLst/>
          </a:prstGeom>
        </p:spPr>
        <p:txBody>
          <a:bodyPr wrap="square">
            <a:spAutoFit/>
          </a:bodyPr>
          <a:lstStyle/>
          <a:p>
            <a:pPr defTabSz="457200" fontAlgn="base">
              <a:spcBef>
                <a:spcPct val="20000"/>
              </a:spcBef>
              <a:spcAft>
                <a:spcPct val="0"/>
              </a:spcAft>
            </a:pPr>
            <a:endParaRPr lang="en-ZA" b="1" dirty="0">
              <a:solidFill>
                <a:prstClr val="black"/>
              </a:solidFill>
              <a:latin typeface="Gill Sans" pitchFamily="-52" charset="0"/>
              <a:ea typeface="ＭＳ Ｐゴシック" pitchFamily="-52" charset="-128"/>
            </a:endParaRPr>
          </a:p>
          <a:p>
            <a:pPr defTabSz="457200" fontAlgn="base">
              <a:lnSpc>
                <a:spcPct val="150000"/>
              </a:lnSpc>
              <a:spcBef>
                <a:spcPct val="20000"/>
              </a:spcBef>
              <a:spcAft>
                <a:spcPct val="0"/>
              </a:spcAft>
            </a:pPr>
            <a:endParaRPr lang="en-ZA" b="1" dirty="0">
              <a:solidFill>
                <a:prstClr val="black"/>
              </a:solidFill>
              <a:latin typeface="Gill Sans" pitchFamily="-52" charset="0"/>
              <a:ea typeface="ＭＳ Ｐゴシック" pitchFamily="-52" charset="-128"/>
            </a:endParaRPr>
          </a:p>
          <a:p>
            <a:pPr defTabSz="457200" fontAlgn="base">
              <a:lnSpc>
                <a:spcPct val="150000"/>
              </a:lnSpc>
              <a:spcBef>
                <a:spcPct val="20000"/>
              </a:spcBef>
              <a:spcAft>
                <a:spcPct val="0"/>
              </a:spcAft>
            </a:pPr>
            <a:r>
              <a:rPr lang="en-ZA" b="1" dirty="0" smtClean="0">
                <a:solidFill>
                  <a:prstClr val="black"/>
                </a:solidFill>
                <a:latin typeface="Gill Sans" pitchFamily="-52" charset="0"/>
                <a:ea typeface="ＭＳ Ｐゴシック" pitchFamily="-52" charset="-128"/>
              </a:rPr>
              <a:t>		</a:t>
            </a:r>
            <a:endParaRPr lang="en-ZA" b="1" dirty="0">
              <a:solidFill>
                <a:prstClr val="black"/>
              </a:solidFill>
              <a:latin typeface="Gill Sans" pitchFamily="-52" charset="0"/>
              <a:ea typeface="ＭＳ Ｐゴシック" pitchFamily="-52" charset="-128"/>
            </a:endParaRPr>
          </a:p>
        </p:txBody>
      </p:sp>
      <p:sp>
        <p:nvSpPr>
          <p:cNvPr id="5" name="Subtitle 2"/>
          <p:cNvSpPr txBox="1">
            <a:spLocks/>
          </p:cNvSpPr>
          <p:nvPr/>
        </p:nvSpPr>
        <p:spPr bwMode="auto">
          <a:xfrm>
            <a:off x="251520" y="1052736"/>
            <a:ext cx="8568952" cy="44703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charset="0"/>
                <a:ea typeface="ＭＳ Ｐゴシック" pitchFamily="-52" charset="-128"/>
              </a:defRPr>
            </a:lvl1pPr>
            <a:lvl2pPr marL="742950" indent="-285750" eaLnBrk="0" hangingPunct="0">
              <a:defRPr>
                <a:solidFill>
                  <a:schemeClr val="tx1"/>
                </a:solidFill>
                <a:latin typeface="Arial" charset="0"/>
                <a:ea typeface="ＭＳ Ｐゴシック" pitchFamily="-52" charset="-128"/>
              </a:defRPr>
            </a:lvl2pPr>
            <a:lvl3pPr marL="1143000" indent="-228600" eaLnBrk="0" hangingPunct="0">
              <a:defRPr>
                <a:solidFill>
                  <a:schemeClr val="tx1"/>
                </a:solidFill>
                <a:latin typeface="Arial" charset="0"/>
                <a:ea typeface="ＭＳ Ｐゴシック" pitchFamily="-52" charset="-128"/>
              </a:defRPr>
            </a:lvl3pPr>
            <a:lvl4pPr marL="1600200" indent="-228600" eaLnBrk="0" hangingPunct="0">
              <a:defRPr>
                <a:solidFill>
                  <a:schemeClr val="tx1"/>
                </a:solidFill>
                <a:latin typeface="Arial" charset="0"/>
                <a:ea typeface="ＭＳ Ｐゴシック" pitchFamily="-52" charset="-128"/>
              </a:defRPr>
            </a:lvl4pPr>
            <a:lvl5pPr marL="2057400" indent="-228600" eaLnBrk="0" hangingPunct="0">
              <a:defRPr>
                <a:solidFill>
                  <a:schemeClr val="tx1"/>
                </a:solidFill>
                <a:latin typeface="Arial" charset="0"/>
                <a:ea typeface="ＭＳ Ｐゴシック" pitchFamily="-52"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52"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52"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52"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52" charset="-128"/>
              </a:defRPr>
            </a:lvl9pPr>
          </a:lstStyle>
          <a:p>
            <a:pPr marL="0" indent="0" eaLnBrk="1" hangingPunct="1">
              <a:spcBef>
                <a:spcPct val="20000"/>
              </a:spcBef>
              <a:buClr>
                <a:schemeClr val="accent3">
                  <a:lumMod val="50000"/>
                </a:schemeClr>
              </a:buClr>
              <a:buSzPct val="60000"/>
            </a:pPr>
            <a:endParaRPr lang="en-ZA" sz="2000" dirty="0" smtClean="0">
              <a:solidFill>
                <a:prstClr val="black"/>
              </a:solidFill>
              <a:latin typeface="Tahoma" pitchFamily="34" charset="0"/>
              <a:ea typeface="Tahoma" pitchFamily="34" charset="0"/>
              <a:cs typeface="Tahoma" pitchFamily="34" charset="0"/>
            </a:endParaRPr>
          </a:p>
          <a:p>
            <a:pPr eaLnBrk="1" hangingPunct="1">
              <a:spcBef>
                <a:spcPct val="20000"/>
              </a:spcBef>
              <a:buClr>
                <a:schemeClr val="accent3">
                  <a:lumMod val="50000"/>
                </a:schemeClr>
              </a:buClr>
              <a:buSzPct val="60000"/>
              <a:buFont typeface="+mj-lt"/>
              <a:buAutoNum type="arabicPeriod"/>
            </a:pPr>
            <a:r>
              <a:rPr lang="en-ZA" dirty="0" smtClean="0">
                <a:solidFill>
                  <a:prstClr val="black"/>
                </a:solidFill>
                <a:latin typeface="Tahoma" pitchFamily="34" charset="0"/>
                <a:ea typeface="Tahoma" pitchFamily="34" charset="0"/>
                <a:cs typeface="Tahoma" pitchFamily="34" charset="0"/>
              </a:rPr>
              <a:t>Key </a:t>
            </a:r>
            <a:r>
              <a:rPr lang="en-ZA" dirty="0">
                <a:solidFill>
                  <a:prstClr val="black"/>
                </a:solidFill>
                <a:latin typeface="Tahoma" pitchFamily="34" charset="0"/>
                <a:ea typeface="Tahoma" pitchFamily="34" charset="0"/>
                <a:cs typeface="Tahoma" pitchFamily="34" charset="0"/>
              </a:rPr>
              <a:t>M</a:t>
            </a:r>
            <a:r>
              <a:rPr lang="en-ZA" dirty="0" smtClean="0">
                <a:solidFill>
                  <a:prstClr val="black"/>
                </a:solidFill>
                <a:latin typeface="Tahoma" pitchFamily="34" charset="0"/>
                <a:ea typeface="Tahoma" pitchFamily="34" charset="0"/>
                <a:cs typeface="Tahoma" pitchFamily="34" charset="0"/>
              </a:rPr>
              <a:t>essage </a:t>
            </a:r>
          </a:p>
          <a:p>
            <a:pPr eaLnBrk="1" hangingPunct="1">
              <a:spcBef>
                <a:spcPct val="20000"/>
              </a:spcBef>
              <a:buClr>
                <a:schemeClr val="accent3">
                  <a:lumMod val="50000"/>
                </a:schemeClr>
              </a:buClr>
              <a:buSzPct val="60000"/>
              <a:buFont typeface="+mj-lt"/>
              <a:buAutoNum type="arabicPeriod"/>
            </a:pPr>
            <a:endParaRPr lang="en-ZA" sz="1200" dirty="0" smtClean="0">
              <a:solidFill>
                <a:prstClr val="black"/>
              </a:solidFill>
              <a:latin typeface="Tahoma" pitchFamily="34" charset="0"/>
              <a:ea typeface="Tahoma" pitchFamily="34" charset="0"/>
              <a:cs typeface="Tahoma" pitchFamily="34" charset="0"/>
            </a:endParaRPr>
          </a:p>
          <a:p>
            <a:pPr eaLnBrk="1" hangingPunct="1">
              <a:spcBef>
                <a:spcPct val="20000"/>
              </a:spcBef>
              <a:buClr>
                <a:schemeClr val="accent3">
                  <a:lumMod val="50000"/>
                </a:schemeClr>
              </a:buClr>
              <a:buSzPct val="60000"/>
              <a:buFont typeface="+mj-lt"/>
              <a:buAutoNum type="arabicPeriod"/>
            </a:pPr>
            <a:r>
              <a:rPr lang="en-ZA" dirty="0" smtClean="0">
                <a:solidFill>
                  <a:prstClr val="black"/>
                </a:solidFill>
                <a:latin typeface="Tahoma" pitchFamily="34" charset="0"/>
                <a:ea typeface="Tahoma" pitchFamily="34" charset="0"/>
                <a:cs typeface="Tahoma" pitchFamily="34" charset="0"/>
              </a:rPr>
              <a:t>Highlights of Performance </a:t>
            </a:r>
          </a:p>
          <a:p>
            <a:pPr eaLnBrk="1" hangingPunct="1">
              <a:spcBef>
                <a:spcPct val="20000"/>
              </a:spcBef>
              <a:buClr>
                <a:schemeClr val="accent3">
                  <a:lumMod val="50000"/>
                </a:schemeClr>
              </a:buClr>
              <a:buSzPct val="60000"/>
              <a:buFont typeface="+mj-lt"/>
              <a:buAutoNum type="arabicPeriod"/>
            </a:pPr>
            <a:endParaRPr lang="en-ZA" sz="1600" dirty="0">
              <a:solidFill>
                <a:prstClr val="black"/>
              </a:solidFill>
              <a:latin typeface="Tahoma" pitchFamily="34" charset="0"/>
              <a:ea typeface="Tahoma" pitchFamily="34" charset="0"/>
              <a:cs typeface="Tahoma" pitchFamily="34" charset="0"/>
            </a:endParaRPr>
          </a:p>
          <a:p>
            <a:pPr eaLnBrk="1" hangingPunct="1">
              <a:spcBef>
                <a:spcPct val="20000"/>
              </a:spcBef>
              <a:buClr>
                <a:schemeClr val="accent3">
                  <a:lumMod val="50000"/>
                </a:schemeClr>
              </a:buClr>
              <a:buSzPct val="60000"/>
              <a:buFont typeface="+mj-lt"/>
              <a:buAutoNum type="arabicPeriod"/>
            </a:pPr>
            <a:r>
              <a:rPr lang="en-ZA" dirty="0" smtClean="0">
                <a:solidFill>
                  <a:prstClr val="black"/>
                </a:solidFill>
                <a:latin typeface="Tahoma" pitchFamily="34" charset="0"/>
                <a:ea typeface="Tahoma" pitchFamily="34" charset="0"/>
                <a:cs typeface="Tahoma" pitchFamily="34" charset="0"/>
              </a:rPr>
              <a:t>Programme Performance: (Programmes 1 and 2) </a:t>
            </a:r>
          </a:p>
          <a:p>
            <a:pPr eaLnBrk="1" hangingPunct="1">
              <a:spcBef>
                <a:spcPct val="20000"/>
              </a:spcBef>
              <a:buClr>
                <a:schemeClr val="accent3">
                  <a:lumMod val="50000"/>
                </a:schemeClr>
              </a:buClr>
              <a:buSzPct val="60000"/>
              <a:buFont typeface="+mj-lt"/>
              <a:buAutoNum type="arabicPeriod"/>
            </a:pPr>
            <a:endParaRPr lang="en-ZA" sz="1600" dirty="0">
              <a:solidFill>
                <a:prstClr val="black"/>
              </a:solidFill>
              <a:latin typeface="Tahoma" pitchFamily="34" charset="0"/>
              <a:ea typeface="Tahoma" pitchFamily="34" charset="0"/>
              <a:cs typeface="Tahoma" pitchFamily="34" charset="0"/>
            </a:endParaRPr>
          </a:p>
          <a:p>
            <a:pPr eaLnBrk="1" hangingPunct="1">
              <a:spcBef>
                <a:spcPct val="20000"/>
              </a:spcBef>
              <a:buClr>
                <a:schemeClr val="accent3">
                  <a:lumMod val="50000"/>
                </a:schemeClr>
              </a:buClr>
              <a:buSzPct val="60000"/>
              <a:buFont typeface="+mj-lt"/>
              <a:buAutoNum type="arabicPeriod"/>
            </a:pPr>
            <a:r>
              <a:rPr lang="en-ZA" dirty="0" smtClean="0">
                <a:solidFill>
                  <a:prstClr val="black"/>
                </a:solidFill>
                <a:latin typeface="Tahoma" pitchFamily="34" charset="0"/>
                <a:ea typeface="Tahoma" pitchFamily="34" charset="0"/>
                <a:cs typeface="Tahoma" pitchFamily="34" charset="0"/>
              </a:rPr>
              <a:t>Financial Performance</a:t>
            </a:r>
          </a:p>
          <a:p>
            <a:pPr eaLnBrk="1" hangingPunct="1">
              <a:spcBef>
                <a:spcPct val="20000"/>
              </a:spcBef>
              <a:buClr>
                <a:schemeClr val="accent3">
                  <a:lumMod val="50000"/>
                </a:schemeClr>
              </a:buClr>
              <a:buSzPct val="60000"/>
              <a:buFont typeface="+mj-lt"/>
              <a:buAutoNum type="arabicPeriod"/>
            </a:pPr>
            <a:endParaRPr lang="en-ZA" sz="1600" dirty="0">
              <a:solidFill>
                <a:prstClr val="black"/>
              </a:solidFill>
              <a:latin typeface="Tahoma" pitchFamily="34" charset="0"/>
              <a:ea typeface="Tahoma" pitchFamily="34" charset="0"/>
              <a:cs typeface="Tahoma" pitchFamily="34" charset="0"/>
            </a:endParaRPr>
          </a:p>
          <a:p>
            <a:pPr eaLnBrk="1" hangingPunct="1">
              <a:spcBef>
                <a:spcPct val="20000"/>
              </a:spcBef>
              <a:buClr>
                <a:schemeClr val="accent3">
                  <a:lumMod val="50000"/>
                </a:schemeClr>
              </a:buClr>
              <a:buSzPct val="60000"/>
              <a:buFont typeface="+mj-lt"/>
              <a:buAutoNum type="arabicPeriod"/>
            </a:pPr>
            <a:r>
              <a:rPr lang="en-ZA" dirty="0" smtClean="0">
                <a:solidFill>
                  <a:prstClr val="black"/>
                </a:solidFill>
                <a:latin typeface="Tahoma" pitchFamily="34" charset="0"/>
                <a:ea typeface="Tahoma" pitchFamily="34" charset="0"/>
                <a:cs typeface="Tahoma" pitchFamily="34" charset="0"/>
              </a:rPr>
              <a:t>Human Resource Oversight</a:t>
            </a:r>
          </a:p>
          <a:p>
            <a:pPr eaLnBrk="1" hangingPunct="1">
              <a:spcBef>
                <a:spcPct val="20000"/>
              </a:spcBef>
              <a:buClr>
                <a:schemeClr val="accent3">
                  <a:lumMod val="50000"/>
                </a:schemeClr>
              </a:buClr>
              <a:buSzPct val="60000"/>
              <a:buFont typeface="+mj-lt"/>
              <a:buAutoNum type="arabicPeriod"/>
            </a:pPr>
            <a:endParaRPr lang="en-ZA" sz="1600" dirty="0">
              <a:solidFill>
                <a:prstClr val="black"/>
              </a:solidFill>
              <a:latin typeface="Tahoma" pitchFamily="34" charset="0"/>
              <a:ea typeface="Tahoma" pitchFamily="34" charset="0"/>
              <a:cs typeface="Tahoma" pitchFamily="34" charset="0"/>
            </a:endParaRPr>
          </a:p>
          <a:p>
            <a:pPr eaLnBrk="1" hangingPunct="1">
              <a:spcBef>
                <a:spcPct val="20000"/>
              </a:spcBef>
              <a:buClr>
                <a:schemeClr val="accent3">
                  <a:lumMod val="50000"/>
                </a:schemeClr>
              </a:buClr>
              <a:buSzPct val="60000"/>
              <a:buFont typeface="+mj-lt"/>
              <a:buAutoNum type="arabicPeriod"/>
            </a:pPr>
            <a:r>
              <a:rPr lang="en-ZA" dirty="0" smtClean="0">
                <a:solidFill>
                  <a:prstClr val="black"/>
                </a:solidFill>
                <a:latin typeface="Tahoma" pitchFamily="34" charset="0"/>
                <a:ea typeface="Tahoma" pitchFamily="34" charset="0"/>
                <a:cs typeface="Tahoma" pitchFamily="34" charset="0"/>
              </a:rPr>
              <a:t>Corporate Governance</a:t>
            </a:r>
          </a:p>
          <a:p>
            <a:pPr eaLnBrk="1" hangingPunct="1">
              <a:spcBef>
                <a:spcPct val="20000"/>
              </a:spcBef>
              <a:buClr>
                <a:schemeClr val="accent3">
                  <a:lumMod val="50000"/>
                </a:schemeClr>
              </a:buClr>
              <a:buSzPct val="60000"/>
              <a:buFont typeface="+mj-lt"/>
              <a:buAutoNum type="arabicPeriod"/>
            </a:pPr>
            <a:endParaRPr lang="en-ZA" sz="1600" dirty="0">
              <a:solidFill>
                <a:prstClr val="black"/>
              </a:solidFill>
              <a:latin typeface="Tahoma" pitchFamily="34" charset="0"/>
              <a:ea typeface="Tahoma" pitchFamily="34" charset="0"/>
              <a:cs typeface="Tahoma" pitchFamily="34" charset="0"/>
            </a:endParaRPr>
          </a:p>
          <a:p>
            <a:pPr eaLnBrk="1" hangingPunct="1">
              <a:spcBef>
                <a:spcPct val="20000"/>
              </a:spcBef>
              <a:buClr>
                <a:schemeClr val="accent3">
                  <a:lumMod val="50000"/>
                </a:schemeClr>
              </a:buClr>
              <a:buSzPct val="60000"/>
              <a:buFont typeface="+mj-lt"/>
              <a:buAutoNum type="arabicPeriod"/>
            </a:pPr>
            <a:r>
              <a:rPr lang="en-ZA" dirty="0">
                <a:solidFill>
                  <a:prstClr val="black"/>
                </a:solidFill>
                <a:latin typeface="Tahoma" pitchFamily="34" charset="0"/>
                <a:ea typeface="Tahoma" pitchFamily="34" charset="0"/>
                <a:cs typeface="Tahoma" pitchFamily="34" charset="0"/>
              </a:rPr>
              <a:t>Conclusion</a:t>
            </a:r>
          </a:p>
          <a:p>
            <a:pPr eaLnBrk="1" hangingPunct="1">
              <a:spcBef>
                <a:spcPct val="20000"/>
              </a:spcBef>
              <a:buClr>
                <a:schemeClr val="accent3">
                  <a:lumMod val="50000"/>
                </a:schemeClr>
              </a:buClr>
              <a:buSzPct val="60000"/>
              <a:buFont typeface="+mj-lt"/>
              <a:buAutoNum type="arabicPeriod"/>
            </a:pPr>
            <a:endParaRPr lang="en-ZA" dirty="0">
              <a:solidFill>
                <a:prstClr val="black"/>
              </a:solidFill>
              <a:latin typeface="Tahoma" pitchFamily="34" charset="0"/>
              <a:ea typeface="Tahoma" pitchFamily="34" charset="0"/>
              <a:cs typeface="Tahoma" pitchFamily="34" charset="0"/>
            </a:endParaRPr>
          </a:p>
          <a:p>
            <a:pPr marL="285750" indent="-285750" algn="just" eaLnBrk="1" hangingPunct="1">
              <a:buFont typeface="Arial" pitchFamily="34" charset="0"/>
              <a:buChar char="•"/>
            </a:pPr>
            <a:endParaRPr lang="en-ZA" sz="1400" dirty="0" smtClean="0">
              <a:solidFill>
                <a:prstClr val="black"/>
              </a:solidFill>
              <a:latin typeface="Gill Sans"/>
            </a:endParaRPr>
          </a:p>
          <a:p>
            <a:pPr marL="285750" indent="-285750" algn="just" eaLnBrk="1" hangingPunct="1">
              <a:buFont typeface="Arial" pitchFamily="34" charset="0"/>
              <a:buChar char="•"/>
            </a:pPr>
            <a:endParaRPr lang="en-ZA" sz="1400" dirty="0" smtClean="0">
              <a:solidFill>
                <a:prstClr val="black"/>
              </a:solidFill>
              <a:latin typeface="Gill Sans"/>
            </a:endParaRPr>
          </a:p>
          <a:p>
            <a:pPr marL="285750" indent="-285750" eaLnBrk="1" hangingPunct="1">
              <a:buFont typeface="Arial" pitchFamily="34" charset="0"/>
              <a:buChar char="•"/>
            </a:pPr>
            <a:endParaRPr lang="en-ZA" dirty="0" smtClean="0">
              <a:solidFill>
                <a:prstClr val="black"/>
              </a:solidFill>
              <a:latin typeface="Gill Sans" pitchFamily="-52" charset="0"/>
            </a:endParaRPr>
          </a:p>
          <a:p>
            <a:pPr marL="285750" indent="-285750" eaLnBrk="1" hangingPunct="1">
              <a:buFont typeface="Arial" pitchFamily="34" charset="0"/>
              <a:buChar char="•"/>
            </a:pPr>
            <a:endParaRPr lang="en-ZA" dirty="0">
              <a:solidFill>
                <a:prstClr val="black"/>
              </a:solidFill>
              <a:latin typeface="Gill Sans" pitchFamily="-52" charset="0"/>
            </a:endParaRPr>
          </a:p>
          <a:p>
            <a:pPr marL="285750" indent="-285750" eaLnBrk="1" hangingPunct="1">
              <a:buFont typeface="Arial" pitchFamily="34" charset="0"/>
              <a:buChar char="•"/>
            </a:pPr>
            <a:endParaRPr lang="en-ZA" dirty="0" smtClean="0">
              <a:solidFill>
                <a:prstClr val="black"/>
              </a:solidFill>
              <a:latin typeface="Gill Sans" pitchFamily="-52" charset="0"/>
            </a:endParaRPr>
          </a:p>
        </p:txBody>
      </p:sp>
    </p:spTree>
    <p:extLst>
      <p:ext uri="{BB962C8B-B14F-4D97-AF65-F5344CB8AC3E}">
        <p14:creationId xmlns:p14="http://schemas.microsoft.com/office/powerpoint/2010/main" xmlns="" val="19671973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7544" y="0"/>
            <a:ext cx="8229600" cy="908720"/>
          </a:xfrm>
        </p:spPr>
        <p:txBody>
          <a:bodyPr>
            <a:normAutofit/>
          </a:bodyPr>
          <a:lstStyle/>
          <a:p>
            <a:r>
              <a:rPr lang="en-ZA" sz="2400" b="1" dirty="0" smtClean="0">
                <a:solidFill>
                  <a:srgbClr val="006600"/>
                </a:solidFill>
                <a:latin typeface="Tahoma" panose="020B0604030504040204" pitchFamily="34" charset="0"/>
                <a:ea typeface="Tahoma" panose="020B0604030504040204" pitchFamily="34" charset="0"/>
                <a:cs typeface="Tahoma" panose="020B0604030504040204" pitchFamily="34" charset="0"/>
              </a:rPr>
              <a:t>Employment Equity</a:t>
            </a:r>
            <a:endParaRPr lang="en-ZA" sz="2000" b="1" dirty="0">
              <a:solidFill>
                <a:srgbClr val="006600"/>
              </a:solidFill>
              <a:latin typeface="Tahoma" panose="020B0604030504040204" pitchFamily="34" charset="0"/>
              <a:ea typeface="Tahoma" panose="020B0604030504040204" pitchFamily="34" charset="0"/>
              <a:cs typeface="Tahoma" panose="020B0604030504040204" pitchFamily="34" charset="0"/>
            </a:endParaRPr>
          </a:p>
        </p:txBody>
      </p:sp>
      <p:sp>
        <p:nvSpPr>
          <p:cNvPr id="5" name="Content Placeholder 4"/>
          <p:cNvSpPr>
            <a:spLocks noGrp="1"/>
          </p:cNvSpPr>
          <p:nvPr>
            <p:ph idx="1"/>
          </p:nvPr>
        </p:nvSpPr>
        <p:spPr>
          <a:xfrm>
            <a:off x="150469" y="1232756"/>
            <a:ext cx="8800925" cy="4248472"/>
          </a:xfrm>
        </p:spPr>
        <p:txBody>
          <a:bodyPr>
            <a:noAutofit/>
          </a:bodyPr>
          <a:lstStyle/>
          <a:p>
            <a:pPr>
              <a:buClr>
                <a:srgbClr val="006600"/>
              </a:buClr>
              <a:buSzPct val="60000"/>
              <a:buFont typeface="Wingdings" pitchFamily="2" charset="2"/>
              <a:buChar char="v"/>
            </a:pPr>
            <a:r>
              <a:rPr lang="en-ZA" sz="1400" dirty="0" smtClean="0">
                <a:latin typeface="Tahoma" panose="020B0604030504040204" pitchFamily="34" charset="0"/>
                <a:ea typeface="Tahoma" panose="020B0604030504040204" pitchFamily="34" charset="0"/>
                <a:cs typeface="Tahoma" panose="020B0604030504040204" pitchFamily="34" charset="0"/>
              </a:rPr>
              <a:t>The </a:t>
            </a:r>
            <a:r>
              <a:rPr lang="en-ZA" sz="1400" dirty="0">
                <a:latin typeface="Tahoma" panose="020B0604030504040204" pitchFamily="34" charset="0"/>
                <a:ea typeface="Tahoma" panose="020B0604030504040204" pitchFamily="34" charset="0"/>
                <a:cs typeface="Tahoma" panose="020B0604030504040204" pitchFamily="34" charset="0"/>
              </a:rPr>
              <a:t>NSG </a:t>
            </a:r>
            <a:r>
              <a:rPr lang="en-ZA" sz="1400" dirty="0" smtClean="0">
                <a:latin typeface="Tahoma" panose="020B0604030504040204" pitchFamily="34" charset="0"/>
                <a:ea typeface="Tahoma" panose="020B0604030504040204" pitchFamily="34" charset="0"/>
                <a:cs typeface="Tahoma" panose="020B0604030504040204" pitchFamily="34" charset="0"/>
              </a:rPr>
              <a:t>has 80 males (39%) and 123 females (61%) in its employment</a:t>
            </a:r>
          </a:p>
          <a:p>
            <a:pPr>
              <a:buClr>
                <a:srgbClr val="006600"/>
              </a:buClr>
              <a:buSzPct val="60000"/>
              <a:buFont typeface="Wingdings" pitchFamily="2" charset="2"/>
              <a:buChar char="v"/>
            </a:pPr>
            <a:r>
              <a:rPr lang="en-ZA" sz="1400" dirty="0" smtClean="0">
                <a:latin typeface="Tahoma" panose="020B0604030504040204" pitchFamily="34" charset="0"/>
                <a:ea typeface="Tahoma" panose="020B0604030504040204" pitchFamily="34" charset="0"/>
                <a:cs typeface="Tahoma" panose="020B0604030504040204" pitchFamily="34" charset="0"/>
              </a:rPr>
              <a:t>There are currently 5 employees with disabilities, representing 2.5% of the NSG employment </a:t>
            </a:r>
          </a:p>
          <a:p>
            <a:pPr marL="0" indent="0">
              <a:buClr>
                <a:srgbClr val="006600"/>
              </a:buClr>
              <a:buSzPct val="60000"/>
              <a:buNone/>
            </a:pPr>
            <a:endParaRPr lang="en-ZA" sz="1800" dirty="0">
              <a:solidFill>
                <a:srgbClr val="FF0000"/>
              </a:solidFill>
            </a:endParaRPr>
          </a:p>
          <a:p>
            <a:pPr marL="0" indent="0">
              <a:buClr>
                <a:srgbClr val="006600"/>
              </a:buClr>
              <a:buSzPct val="60000"/>
              <a:buNone/>
            </a:pPr>
            <a:endParaRPr lang="en-ZA" sz="1800" dirty="0">
              <a:latin typeface="Calibri" pitchFamily="34" charset="0"/>
              <a:cs typeface="Calibri" pitchFamily="34" charset="0"/>
            </a:endParaRPr>
          </a:p>
          <a:p>
            <a:pPr>
              <a:buClr>
                <a:srgbClr val="006600"/>
              </a:buClr>
              <a:buSzPct val="60000"/>
              <a:buFont typeface="Wingdings" pitchFamily="2" charset="2"/>
              <a:buChar char="v"/>
            </a:pPr>
            <a:endParaRPr lang="en-ZA" sz="1800" dirty="0" smtClean="0">
              <a:latin typeface="Calibri" pitchFamily="34" charset="0"/>
              <a:cs typeface="Calibri" pitchFamily="34" charset="0"/>
            </a:endParaRPr>
          </a:p>
          <a:p>
            <a:pPr>
              <a:buClr>
                <a:srgbClr val="006600"/>
              </a:buClr>
              <a:buSzPct val="60000"/>
              <a:buFont typeface="Wingdings" pitchFamily="2" charset="2"/>
              <a:buChar char="v"/>
            </a:pPr>
            <a:endParaRPr lang="en-ZA" sz="1800" dirty="0">
              <a:latin typeface="Calibri" pitchFamily="34" charset="0"/>
              <a:cs typeface="Arial" pitchFamily="34" charset="0"/>
            </a:endParaRPr>
          </a:p>
        </p:txBody>
      </p:sp>
      <p:sp>
        <p:nvSpPr>
          <p:cNvPr id="3" name="Slide Number Placeholder 2"/>
          <p:cNvSpPr>
            <a:spLocks noGrp="1"/>
          </p:cNvSpPr>
          <p:nvPr>
            <p:ph type="sldNum" sz="quarter" idx="12"/>
          </p:nvPr>
        </p:nvSpPr>
        <p:spPr>
          <a:xfrm>
            <a:off x="6156176" y="6381328"/>
            <a:ext cx="2540968" cy="365125"/>
          </a:xfrm>
        </p:spPr>
        <p:txBody>
          <a:bodyPr/>
          <a:lstStyle/>
          <a:p>
            <a:fld id="{1CE6738C-8955-4CF1-A256-1C49941BBB03}" type="slidenum">
              <a:rPr lang="en-ZA" smtClean="0">
                <a:solidFill>
                  <a:prstClr val="black">
                    <a:tint val="75000"/>
                  </a:prstClr>
                </a:solidFill>
              </a:rPr>
              <a:pPr/>
              <a:t>20</a:t>
            </a:fld>
            <a:endParaRPr lang="en-ZA" dirty="0">
              <a:solidFill>
                <a:prstClr val="black">
                  <a:tint val="75000"/>
                </a:prstClr>
              </a:solidFill>
            </a:endParaRPr>
          </a:p>
        </p:txBody>
      </p:sp>
      <p:sp>
        <p:nvSpPr>
          <p:cNvPr id="6" name="Content Placeholder 4"/>
          <p:cNvSpPr txBox="1">
            <a:spLocks/>
          </p:cNvSpPr>
          <p:nvPr/>
        </p:nvSpPr>
        <p:spPr>
          <a:xfrm>
            <a:off x="150469" y="980728"/>
            <a:ext cx="8839152" cy="4752528"/>
          </a:xfrm>
          <a:prstGeom prst="rect">
            <a:avLst/>
          </a:prstGeom>
          <a:ln>
            <a:no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buClr>
                <a:srgbClr val="006600"/>
              </a:buClr>
              <a:buSzPct val="60000"/>
              <a:buFont typeface="Wingdings" pitchFamily="2" charset="2"/>
              <a:buChar char="v"/>
            </a:pPr>
            <a:endParaRPr lang="en-ZA" sz="1600" dirty="0" smtClean="0">
              <a:solidFill>
                <a:srgbClr val="000000"/>
              </a:solidFill>
              <a:latin typeface="Tahoma" panose="020B0604030504040204" pitchFamily="34" charset="0"/>
              <a:ea typeface="Tahoma" panose="020B0604030504040204" pitchFamily="34" charset="0"/>
              <a:cs typeface="Tahoma" panose="020B0604030504040204" pitchFamily="34" charset="0"/>
            </a:endParaRPr>
          </a:p>
          <a:p>
            <a:pPr>
              <a:spcBef>
                <a:spcPts val="0"/>
              </a:spcBef>
              <a:buClr>
                <a:srgbClr val="006600"/>
              </a:buClr>
              <a:buSzPct val="60000"/>
              <a:buFont typeface="Wingdings" pitchFamily="2" charset="2"/>
              <a:buChar char="v"/>
            </a:pPr>
            <a:endParaRPr lang="en-ZA" sz="1600" dirty="0" smtClean="0">
              <a:solidFill>
                <a:srgbClr val="000000"/>
              </a:solidFill>
              <a:latin typeface="Tahoma" panose="020B0604030504040204" pitchFamily="34" charset="0"/>
              <a:ea typeface="Tahoma" panose="020B0604030504040204" pitchFamily="34" charset="0"/>
              <a:cs typeface="Tahoma" panose="020B0604030504040204" pitchFamily="34" charset="0"/>
            </a:endParaRPr>
          </a:p>
          <a:p>
            <a:pPr>
              <a:spcBef>
                <a:spcPts val="0"/>
              </a:spcBef>
              <a:buClr>
                <a:srgbClr val="006600"/>
              </a:buClr>
              <a:buSzPct val="60000"/>
              <a:buFont typeface="Wingdings" pitchFamily="2" charset="2"/>
              <a:buChar char="v"/>
            </a:pPr>
            <a:endParaRPr lang="en-ZA" sz="1600" dirty="0" smtClean="0">
              <a:solidFill>
                <a:srgbClr val="000000"/>
              </a:solidFill>
              <a:latin typeface="Tahoma" panose="020B0604030504040204" pitchFamily="34" charset="0"/>
              <a:ea typeface="Tahoma" panose="020B0604030504040204" pitchFamily="34" charset="0"/>
              <a:cs typeface="Tahoma" panose="020B0604030504040204" pitchFamily="34" charset="0"/>
            </a:endParaRPr>
          </a:p>
          <a:p>
            <a:pPr>
              <a:spcBef>
                <a:spcPts val="0"/>
              </a:spcBef>
              <a:buClr>
                <a:srgbClr val="006600"/>
              </a:buClr>
              <a:buSzPct val="60000"/>
              <a:buFont typeface="Wingdings" pitchFamily="2" charset="2"/>
              <a:buChar char="v"/>
            </a:pPr>
            <a:endParaRPr lang="en-ZA" sz="1600"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a:spcBef>
                <a:spcPts val="0"/>
              </a:spcBef>
              <a:buClr>
                <a:srgbClr val="006600"/>
              </a:buClr>
              <a:buSzPct val="60000"/>
              <a:buFont typeface="Wingdings" pitchFamily="2" charset="2"/>
              <a:buChar char="v"/>
            </a:pPr>
            <a:endParaRPr lang="en-ZA" sz="1600" dirty="0" smtClean="0">
              <a:solidFill>
                <a:srgbClr val="000000"/>
              </a:solidFill>
              <a:latin typeface="Tahoma" panose="020B0604030504040204" pitchFamily="34" charset="0"/>
              <a:ea typeface="Tahoma" panose="020B0604030504040204" pitchFamily="34" charset="0"/>
              <a:cs typeface="Tahoma" panose="020B0604030504040204" pitchFamily="34" charset="0"/>
            </a:endParaRPr>
          </a:p>
          <a:p>
            <a:pPr>
              <a:spcBef>
                <a:spcPts val="0"/>
              </a:spcBef>
              <a:buClr>
                <a:srgbClr val="006600"/>
              </a:buClr>
              <a:buSzPct val="60000"/>
              <a:buFont typeface="Wingdings" pitchFamily="2" charset="2"/>
              <a:buChar char="v"/>
            </a:pPr>
            <a:endParaRPr lang="en-ZA" sz="1400"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a:spcBef>
                <a:spcPts val="0"/>
              </a:spcBef>
              <a:buClr>
                <a:srgbClr val="006600"/>
              </a:buClr>
              <a:buSzPct val="60000"/>
              <a:buFont typeface="Wingdings" pitchFamily="2" charset="2"/>
              <a:buChar char="v"/>
            </a:pPr>
            <a:endParaRPr lang="en-ZA" sz="1400" dirty="0" smtClean="0">
              <a:solidFill>
                <a:srgbClr val="000000"/>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xmlns="" val="1158844258"/>
              </p:ext>
            </p:extLst>
          </p:nvPr>
        </p:nvGraphicFramePr>
        <p:xfrm>
          <a:off x="150468" y="1988840"/>
          <a:ext cx="8839152" cy="3744416"/>
        </p:xfrm>
        <a:graphic>
          <a:graphicData uri="http://schemas.openxmlformats.org/drawingml/2006/table">
            <a:tbl>
              <a:tblPr firstRow="1" firstCol="1" bandRow="1" bandCol="1">
                <a:tableStyleId>{72833802-FEF1-4C79-8D5D-14CF1EAF98D9}</a:tableStyleId>
              </a:tblPr>
              <a:tblGrid>
                <a:gridCol w="1325188"/>
                <a:gridCol w="792088"/>
                <a:gridCol w="720080"/>
                <a:gridCol w="792088"/>
                <a:gridCol w="792088"/>
                <a:gridCol w="720080"/>
                <a:gridCol w="864096"/>
                <a:gridCol w="864096"/>
                <a:gridCol w="792088"/>
                <a:gridCol w="1177260"/>
              </a:tblGrid>
              <a:tr h="211856">
                <a:tc rowSpan="2">
                  <a:txBody>
                    <a:bodyPr/>
                    <a:lstStyle/>
                    <a:p>
                      <a:pPr algn="ctr">
                        <a:lnSpc>
                          <a:spcPct val="107000"/>
                        </a:lnSpc>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Occupational band</a:t>
                      </a:r>
                      <a:endParaRPr lang="en-ZA" sz="11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gridSpan="4">
                  <a:txBody>
                    <a:bodyPr/>
                    <a:lstStyle/>
                    <a:p>
                      <a:pPr algn="ctr">
                        <a:lnSpc>
                          <a:spcPct val="107000"/>
                        </a:lnSpc>
                        <a:spcAft>
                          <a:spcPts val="0"/>
                        </a:spcAft>
                      </a:pPr>
                      <a:r>
                        <a:rPr lang="en-ZA" sz="1000">
                          <a:effectLst/>
                        </a:rPr>
                        <a:t>Male</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ZA"/>
                    </a:p>
                  </a:txBody>
                  <a:tcPr/>
                </a:tc>
                <a:tc hMerge="1">
                  <a:txBody>
                    <a:bodyPr/>
                    <a:lstStyle/>
                    <a:p>
                      <a:endParaRPr lang="en-ZA"/>
                    </a:p>
                  </a:txBody>
                  <a:tcPr/>
                </a:tc>
                <a:tc hMerge="1">
                  <a:txBody>
                    <a:bodyPr/>
                    <a:lstStyle/>
                    <a:p>
                      <a:endParaRPr lang="en-ZA"/>
                    </a:p>
                  </a:txBody>
                  <a:tcPr/>
                </a:tc>
                <a:tc gridSpan="4">
                  <a:txBody>
                    <a:bodyPr/>
                    <a:lstStyle/>
                    <a:p>
                      <a:pPr algn="ctr">
                        <a:lnSpc>
                          <a:spcPct val="107000"/>
                        </a:lnSpc>
                        <a:spcAft>
                          <a:spcPts val="0"/>
                        </a:spcAft>
                      </a:pPr>
                      <a:r>
                        <a:rPr lang="en-ZA" sz="1000">
                          <a:effectLst/>
                        </a:rPr>
                        <a:t>Female</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ZA"/>
                    </a:p>
                  </a:txBody>
                  <a:tcPr/>
                </a:tc>
                <a:tc hMerge="1">
                  <a:txBody>
                    <a:bodyPr/>
                    <a:lstStyle/>
                    <a:p>
                      <a:endParaRPr lang="en-ZA"/>
                    </a:p>
                  </a:txBody>
                  <a:tcPr/>
                </a:tc>
                <a:tc hMerge="1">
                  <a:txBody>
                    <a:bodyPr/>
                    <a:lstStyle/>
                    <a:p>
                      <a:endParaRPr lang="en-ZA"/>
                    </a:p>
                  </a:txBody>
                  <a:tcPr/>
                </a:tc>
                <a:tc rowSpan="2">
                  <a:txBody>
                    <a:bodyPr/>
                    <a:lstStyle/>
                    <a:p>
                      <a:pPr algn="ctr">
                        <a:lnSpc>
                          <a:spcPct val="107000"/>
                        </a:lnSpc>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Total</a:t>
                      </a:r>
                      <a:endParaRPr lang="en-ZA" sz="110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11856">
                <a:tc vMerge="1">
                  <a:txBody>
                    <a:bodyPr/>
                    <a:lstStyle/>
                    <a:p>
                      <a:endParaRPr lang="en-ZA"/>
                    </a:p>
                  </a:txBody>
                  <a:tcPr/>
                </a:tc>
                <a:tc>
                  <a:txBody>
                    <a:bodyPr/>
                    <a:lstStyle/>
                    <a:p>
                      <a:pPr algn="ctr">
                        <a:lnSpc>
                          <a:spcPct val="107000"/>
                        </a:lnSpc>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African</a:t>
                      </a:r>
                      <a:endParaRPr lang="en-ZA" sz="11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a:lnSpc>
                          <a:spcPct val="107000"/>
                        </a:lnSpc>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Coloured</a:t>
                      </a:r>
                      <a:endParaRPr lang="en-ZA" sz="11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a:lnSpc>
                          <a:spcPct val="107000"/>
                        </a:lnSpc>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Indian</a:t>
                      </a:r>
                      <a:endParaRPr lang="en-ZA" sz="110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a:lnSpc>
                          <a:spcPct val="107000"/>
                        </a:lnSpc>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White</a:t>
                      </a:r>
                      <a:endParaRPr lang="en-ZA" sz="110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a:lnSpc>
                          <a:spcPct val="107000"/>
                        </a:lnSpc>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African</a:t>
                      </a:r>
                      <a:endParaRPr lang="en-ZA" sz="110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a:lnSpc>
                          <a:spcPct val="107000"/>
                        </a:lnSpc>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Coloured</a:t>
                      </a:r>
                      <a:endParaRPr lang="en-ZA" sz="110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a:lnSpc>
                          <a:spcPct val="107000"/>
                        </a:lnSpc>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Indian</a:t>
                      </a:r>
                      <a:endParaRPr lang="en-ZA" sz="110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a:lnSpc>
                          <a:spcPct val="107000"/>
                        </a:lnSpc>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White</a:t>
                      </a:r>
                      <a:endParaRPr lang="en-ZA" sz="11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vMerge="1">
                  <a:txBody>
                    <a:bodyPr/>
                    <a:lstStyle/>
                    <a:p>
                      <a:endParaRPr lang="en-ZA"/>
                    </a:p>
                  </a:txBody>
                  <a:tcPr/>
                </a:tc>
              </a:tr>
              <a:tr h="235275">
                <a:tc>
                  <a:txBody>
                    <a:bodyPr/>
                    <a:lstStyle/>
                    <a:p>
                      <a:pPr algn="l">
                        <a:lnSpc>
                          <a:spcPct val="107000"/>
                        </a:lnSpc>
                        <a:spcAft>
                          <a:spcPts val="0"/>
                        </a:spcAft>
                      </a:pPr>
                      <a:r>
                        <a:rPr lang="en-ZA" sz="1000" b="0" dirty="0">
                          <a:effectLst/>
                          <a:latin typeface="Tahoma" panose="020B0604030504040204" pitchFamily="34" charset="0"/>
                          <a:ea typeface="Tahoma" panose="020B0604030504040204" pitchFamily="34" charset="0"/>
                          <a:cs typeface="Tahoma" panose="020B0604030504040204" pitchFamily="34" charset="0"/>
                        </a:rPr>
                        <a:t>Top Management </a:t>
                      </a:r>
                      <a:endParaRPr lang="en-ZA" sz="11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r">
                        <a:lnSpc>
                          <a:spcPct val="107000"/>
                        </a:lnSpc>
                        <a:spcAft>
                          <a:spcPts val="0"/>
                        </a:spcAft>
                      </a:pPr>
                      <a:r>
                        <a:rPr lang="en-ZA" sz="1400" b="0" dirty="0">
                          <a:solidFill>
                            <a:srgbClr val="0070C0"/>
                          </a:solidFill>
                          <a:effectLst/>
                          <a:latin typeface="Tahoma" panose="020B0604030504040204" pitchFamily="34" charset="0"/>
                          <a:ea typeface="Tahoma" panose="020B0604030504040204" pitchFamily="34" charset="0"/>
                          <a:cs typeface="Tahoma" panose="020B0604030504040204" pitchFamily="34" charset="0"/>
                        </a:rPr>
                        <a:t>1</a:t>
                      </a:r>
                      <a:endParaRPr lang="en-ZA" sz="1800" b="0" dirty="0">
                        <a:solidFill>
                          <a:srgbClr val="0070C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tc>
                <a:tc>
                  <a:txBody>
                    <a:bodyPr/>
                    <a:lstStyle/>
                    <a:p>
                      <a:pPr algn="r">
                        <a:lnSpc>
                          <a:spcPct val="107000"/>
                        </a:lnSpc>
                        <a:spcAft>
                          <a:spcPts val="0"/>
                        </a:spcAft>
                      </a:pPr>
                      <a:r>
                        <a:rPr lang="en-ZA" sz="1400" b="0" dirty="0">
                          <a:solidFill>
                            <a:srgbClr val="0070C0"/>
                          </a:solidFill>
                          <a:effectLst/>
                          <a:latin typeface="Tahoma" panose="020B0604030504040204" pitchFamily="34" charset="0"/>
                          <a:ea typeface="Tahoma" panose="020B0604030504040204" pitchFamily="34" charset="0"/>
                          <a:cs typeface="Tahoma" panose="020B0604030504040204" pitchFamily="34" charset="0"/>
                        </a:rPr>
                        <a:t>0</a:t>
                      </a:r>
                      <a:endParaRPr lang="en-ZA" sz="1800" b="0" dirty="0">
                        <a:solidFill>
                          <a:srgbClr val="0070C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tc>
                <a:tc>
                  <a:txBody>
                    <a:bodyPr/>
                    <a:lstStyle/>
                    <a:p>
                      <a:pPr algn="r">
                        <a:lnSpc>
                          <a:spcPct val="107000"/>
                        </a:lnSpc>
                        <a:spcAft>
                          <a:spcPts val="0"/>
                        </a:spcAft>
                      </a:pPr>
                      <a:r>
                        <a:rPr lang="en-ZA" sz="1400" b="0" dirty="0">
                          <a:solidFill>
                            <a:srgbClr val="0070C0"/>
                          </a:solidFill>
                          <a:effectLst/>
                          <a:latin typeface="Tahoma" panose="020B0604030504040204" pitchFamily="34" charset="0"/>
                          <a:ea typeface="Tahoma" panose="020B0604030504040204" pitchFamily="34" charset="0"/>
                          <a:cs typeface="Tahoma" panose="020B0604030504040204" pitchFamily="34" charset="0"/>
                        </a:rPr>
                        <a:t>0</a:t>
                      </a:r>
                      <a:endParaRPr lang="en-ZA" sz="1800" b="0" dirty="0">
                        <a:solidFill>
                          <a:srgbClr val="0070C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tc>
                <a:tc>
                  <a:txBody>
                    <a:bodyPr/>
                    <a:lstStyle/>
                    <a:p>
                      <a:pPr algn="r">
                        <a:lnSpc>
                          <a:spcPct val="107000"/>
                        </a:lnSpc>
                        <a:spcAft>
                          <a:spcPts val="0"/>
                        </a:spcAft>
                      </a:pPr>
                      <a:r>
                        <a:rPr lang="en-ZA" sz="1400" b="0" dirty="0">
                          <a:solidFill>
                            <a:srgbClr val="0070C0"/>
                          </a:solidFill>
                          <a:effectLst/>
                          <a:latin typeface="Tahoma" panose="020B0604030504040204" pitchFamily="34" charset="0"/>
                          <a:ea typeface="Tahoma" panose="020B0604030504040204" pitchFamily="34" charset="0"/>
                          <a:cs typeface="Tahoma" panose="020B0604030504040204" pitchFamily="34" charset="0"/>
                        </a:rPr>
                        <a:t>1</a:t>
                      </a:r>
                      <a:endParaRPr lang="en-ZA" sz="1800" b="0" dirty="0">
                        <a:solidFill>
                          <a:srgbClr val="0070C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tc>
                <a:tc>
                  <a:txBody>
                    <a:bodyPr/>
                    <a:lstStyle/>
                    <a:p>
                      <a:pPr algn="r">
                        <a:lnSpc>
                          <a:spcPct val="107000"/>
                        </a:lnSpc>
                        <a:spcAft>
                          <a:spcPts val="0"/>
                        </a:spcAft>
                      </a:pPr>
                      <a:r>
                        <a:rPr lang="en-ZA" sz="1400" b="0" dirty="0">
                          <a:solidFill>
                            <a:srgbClr val="009900"/>
                          </a:solidFill>
                          <a:effectLst/>
                          <a:latin typeface="Tahoma" panose="020B0604030504040204" pitchFamily="34" charset="0"/>
                          <a:ea typeface="Tahoma" panose="020B0604030504040204" pitchFamily="34" charset="0"/>
                          <a:cs typeface="Tahoma" panose="020B0604030504040204" pitchFamily="34" charset="0"/>
                        </a:rPr>
                        <a:t>1</a:t>
                      </a:r>
                      <a:endParaRPr lang="en-ZA" sz="1800" b="0" dirty="0">
                        <a:solidFill>
                          <a:srgbClr val="0099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tc>
                <a:tc>
                  <a:txBody>
                    <a:bodyPr/>
                    <a:lstStyle/>
                    <a:p>
                      <a:pPr algn="r">
                        <a:lnSpc>
                          <a:spcPct val="107000"/>
                        </a:lnSpc>
                        <a:spcAft>
                          <a:spcPts val="0"/>
                        </a:spcAft>
                      </a:pPr>
                      <a:r>
                        <a:rPr lang="en-ZA" sz="1400" b="0">
                          <a:solidFill>
                            <a:srgbClr val="009900"/>
                          </a:solidFill>
                          <a:effectLst/>
                          <a:latin typeface="Tahoma" panose="020B0604030504040204" pitchFamily="34" charset="0"/>
                          <a:ea typeface="Tahoma" panose="020B0604030504040204" pitchFamily="34" charset="0"/>
                          <a:cs typeface="Tahoma" panose="020B0604030504040204" pitchFamily="34" charset="0"/>
                        </a:rPr>
                        <a:t>0</a:t>
                      </a:r>
                      <a:endParaRPr lang="en-ZA" sz="1800" b="0">
                        <a:solidFill>
                          <a:srgbClr val="0099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tc>
                <a:tc>
                  <a:txBody>
                    <a:bodyPr/>
                    <a:lstStyle/>
                    <a:p>
                      <a:pPr algn="r">
                        <a:lnSpc>
                          <a:spcPct val="107000"/>
                        </a:lnSpc>
                        <a:spcAft>
                          <a:spcPts val="0"/>
                        </a:spcAft>
                      </a:pPr>
                      <a:r>
                        <a:rPr lang="en-ZA" sz="1400" b="0">
                          <a:solidFill>
                            <a:srgbClr val="009900"/>
                          </a:solidFill>
                          <a:effectLst/>
                          <a:latin typeface="Tahoma" panose="020B0604030504040204" pitchFamily="34" charset="0"/>
                          <a:ea typeface="Tahoma" panose="020B0604030504040204" pitchFamily="34" charset="0"/>
                          <a:cs typeface="Tahoma" panose="020B0604030504040204" pitchFamily="34" charset="0"/>
                        </a:rPr>
                        <a:t>0</a:t>
                      </a:r>
                      <a:endParaRPr lang="en-ZA" sz="1800" b="0">
                        <a:solidFill>
                          <a:srgbClr val="0099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tc>
                <a:tc>
                  <a:txBody>
                    <a:bodyPr/>
                    <a:lstStyle/>
                    <a:p>
                      <a:pPr algn="r">
                        <a:lnSpc>
                          <a:spcPct val="107000"/>
                        </a:lnSpc>
                        <a:spcAft>
                          <a:spcPts val="0"/>
                        </a:spcAft>
                      </a:pPr>
                      <a:r>
                        <a:rPr lang="en-ZA" sz="1400" b="0" dirty="0">
                          <a:solidFill>
                            <a:srgbClr val="009900"/>
                          </a:solidFill>
                          <a:effectLst/>
                          <a:latin typeface="Tahoma" panose="020B0604030504040204" pitchFamily="34" charset="0"/>
                          <a:ea typeface="Tahoma" panose="020B0604030504040204" pitchFamily="34" charset="0"/>
                          <a:cs typeface="Tahoma" panose="020B0604030504040204" pitchFamily="34" charset="0"/>
                        </a:rPr>
                        <a:t>0</a:t>
                      </a:r>
                      <a:endParaRPr lang="en-ZA" sz="1800" b="0" dirty="0">
                        <a:solidFill>
                          <a:srgbClr val="0099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tc>
                <a:tc>
                  <a:txBody>
                    <a:bodyPr/>
                    <a:lstStyle/>
                    <a:p>
                      <a:pPr algn="r">
                        <a:lnSpc>
                          <a:spcPct val="107000"/>
                        </a:lnSpc>
                        <a:spcAft>
                          <a:spcPts val="0"/>
                        </a:spcAft>
                      </a:pPr>
                      <a:r>
                        <a:rPr lang="en-ZA" sz="1400" b="0" dirty="0">
                          <a:solidFill>
                            <a:srgbClr val="C00000"/>
                          </a:solidFill>
                          <a:effectLst/>
                          <a:latin typeface="Tahoma" panose="020B0604030504040204" pitchFamily="34" charset="0"/>
                          <a:ea typeface="Tahoma" panose="020B0604030504040204" pitchFamily="34" charset="0"/>
                          <a:cs typeface="Tahoma" panose="020B0604030504040204" pitchFamily="34" charset="0"/>
                        </a:rPr>
                        <a:t>3</a:t>
                      </a:r>
                      <a:endParaRPr lang="en-ZA" sz="1800" b="0" dirty="0">
                        <a:solidFill>
                          <a:srgbClr val="C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tc>
              </a:tr>
              <a:tr h="235275">
                <a:tc>
                  <a:txBody>
                    <a:bodyPr/>
                    <a:lstStyle/>
                    <a:p>
                      <a:pPr algn="l">
                        <a:lnSpc>
                          <a:spcPct val="107000"/>
                        </a:lnSpc>
                        <a:spcAft>
                          <a:spcPts val="0"/>
                        </a:spcAft>
                      </a:pPr>
                      <a:r>
                        <a:rPr lang="en-ZA" sz="1000" b="0" dirty="0">
                          <a:effectLst/>
                          <a:latin typeface="Tahoma" panose="020B0604030504040204" pitchFamily="34" charset="0"/>
                          <a:ea typeface="Tahoma" panose="020B0604030504040204" pitchFamily="34" charset="0"/>
                          <a:cs typeface="Tahoma" panose="020B0604030504040204" pitchFamily="34" charset="0"/>
                        </a:rPr>
                        <a:t>Senior Management </a:t>
                      </a:r>
                      <a:endParaRPr lang="en-ZA" sz="11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r">
                        <a:lnSpc>
                          <a:spcPct val="107000"/>
                        </a:lnSpc>
                        <a:spcAft>
                          <a:spcPts val="0"/>
                        </a:spcAft>
                      </a:pPr>
                      <a:r>
                        <a:rPr lang="en-ZA" sz="1400" b="0">
                          <a:solidFill>
                            <a:srgbClr val="0070C0"/>
                          </a:solidFill>
                          <a:effectLst/>
                          <a:latin typeface="Tahoma" panose="020B0604030504040204" pitchFamily="34" charset="0"/>
                          <a:ea typeface="Tahoma" panose="020B0604030504040204" pitchFamily="34" charset="0"/>
                          <a:cs typeface="Tahoma" panose="020B0604030504040204" pitchFamily="34" charset="0"/>
                        </a:rPr>
                        <a:t>12</a:t>
                      </a:r>
                      <a:endParaRPr lang="en-ZA" sz="1800" b="0">
                        <a:solidFill>
                          <a:srgbClr val="0070C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tc>
                <a:tc>
                  <a:txBody>
                    <a:bodyPr/>
                    <a:lstStyle/>
                    <a:p>
                      <a:pPr algn="r">
                        <a:lnSpc>
                          <a:spcPct val="107000"/>
                        </a:lnSpc>
                        <a:spcAft>
                          <a:spcPts val="0"/>
                        </a:spcAft>
                      </a:pPr>
                      <a:r>
                        <a:rPr lang="en-ZA" sz="1400" b="0" dirty="0">
                          <a:solidFill>
                            <a:srgbClr val="0070C0"/>
                          </a:solidFill>
                          <a:effectLst/>
                          <a:latin typeface="Tahoma" panose="020B0604030504040204" pitchFamily="34" charset="0"/>
                          <a:ea typeface="Tahoma" panose="020B0604030504040204" pitchFamily="34" charset="0"/>
                          <a:cs typeface="Tahoma" panose="020B0604030504040204" pitchFamily="34" charset="0"/>
                        </a:rPr>
                        <a:t>0</a:t>
                      </a:r>
                      <a:endParaRPr lang="en-ZA" sz="1800" b="0" dirty="0">
                        <a:solidFill>
                          <a:srgbClr val="0070C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tc>
                <a:tc>
                  <a:txBody>
                    <a:bodyPr/>
                    <a:lstStyle/>
                    <a:p>
                      <a:pPr algn="r">
                        <a:lnSpc>
                          <a:spcPct val="107000"/>
                        </a:lnSpc>
                        <a:spcAft>
                          <a:spcPts val="0"/>
                        </a:spcAft>
                      </a:pPr>
                      <a:r>
                        <a:rPr lang="en-ZA" sz="1400" b="0" dirty="0">
                          <a:solidFill>
                            <a:srgbClr val="0070C0"/>
                          </a:solidFill>
                          <a:effectLst/>
                          <a:latin typeface="Tahoma" panose="020B0604030504040204" pitchFamily="34" charset="0"/>
                          <a:ea typeface="Tahoma" panose="020B0604030504040204" pitchFamily="34" charset="0"/>
                          <a:cs typeface="Tahoma" panose="020B0604030504040204" pitchFamily="34" charset="0"/>
                        </a:rPr>
                        <a:t>3</a:t>
                      </a:r>
                      <a:endParaRPr lang="en-ZA" sz="1800" b="0" dirty="0">
                        <a:solidFill>
                          <a:srgbClr val="0070C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tc>
                <a:tc>
                  <a:txBody>
                    <a:bodyPr/>
                    <a:lstStyle/>
                    <a:p>
                      <a:pPr algn="r">
                        <a:lnSpc>
                          <a:spcPct val="107000"/>
                        </a:lnSpc>
                        <a:spcAft>
                          <a:spcPts val="0"/>
                        </a:spcAft>
                      </a:pPr>
                      <a:r>
                        <a:rPr lang="en-ZA" sz="1400" b="0" dirty="0">
                          <a:solidFill>
                            <a:srgbClr val="0070C0"/>
                          </a:solidFill>
                          <a:effectLst/>
                          <a:latin typeface="Tahoma" panose="020B0604030504040204" pitchFamily="34" charset="0"/>
                          <a:ea typeface="Tahoma" panose="020B0604030504040204" pitchFamily="34" charset="0"/>
                          <a:cs typeface="Tahoma" panose="020B0604030504040204" pitchFamily="34" charset="0"/>
                        </a:rPr>
                        <a:t>4</a:t>
                      </a:r>
                      <a:endParaRPr lang="en-ZA" sz="1800" b="0" dirty="0">
                        <a:solidFill>
                          <a:srgbClr val="0070C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tc>
                <a:tc>
                  <a:txBody>
                    <a:bodyPr/>
                    <a:lstStyle/>
                    <a:p>
                      <a:pPr algn="r">
                        <a:lnSpc>
                          <a:spcPct val="107000"/>
                        </a:lnSpc>
                        <a:spcAft>
                          <a:spcPts val="0"/>
                        </a:spcAft>
                      </a:pPr>
                      <a:r>
                        <a:rPr lang="en-ZA" sz="1400" b="0" dirty="0">
                          <a:solidFill>
                            <a:srgbClr val="009900"/>
                          </a:solidFill>
                          <a:effectLst/>
                          <a:latin typeface="Tahoma" panose="020B0604030504040204" pitchFamily="34" charset="0"/>
                          <a:ea typeface="Tahoma" panose="020B0604030504040204" pitchFamily="34" charset="0"/>
                          <a:cs typeface="Tahoma" panose="020B0604030504040204" pitchFamily="34" charset="0"/>
                        </a:rPr>
                        <a:t>10</a:t>
                      </a:r>
                      <a:endParaRPr lang="en-ZA" sz="1800" b="0" dirty="0">
                        <a:solidFill>
                          <a:srgbClr val="0099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tc>
                <a:tc>
                  <a:txBody>
                    <a:bodyPr/>
                    <a:lstStyle/>
                    <a:p>
                      <a:pPr algn="r">
                        <a:lnSpc>
                          <a:spcPct val="107000"/>
                        </a:lnSpc>
                        <a:spcAft>
                          <a:spcPts val="0"/>
                        </a:spcAft>
                      </a:pPr>
                      <a:r>
                        <a:rPr lang="en-ZA" sz="1400" b="0" dirty="0">
                          <a:solidFill>
                            <a:srgbClr val="009900"/>
                          </a:solidFill>
                          <a:effectLst/>
                          <a:latin typeface="Tahoma" panose="020B0604030504040204" pitchFamily="34" charset="0"/>
                          <a:ea typeface="Tahoma" panose="020B0604030504040204" pitchFamily="34" charset="0"/>
                          <a:cs typeface="Tahoma" panose="020B0604030504040204" pitchFamily="34" charset="0"/>
                        </a:rPr>
                        <a:t>4</a:t>
                      </a:r>
                      <a:endParaRPr lang="en-ZA" sz="1800" b="0" dirty="0">
                        <a:solidFill>
                          <a:srgbClr val="0099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tc>
                <a:tc>
                  <a:txBody>
                    <a:bodyPr/>
                    <a:lstStyle/>
                    <a:p>
                      <a:pPr algn="r">
                        <a:lnSpc>
                          <a:spcPct val="107000"/>
                        </a:lnSpc>
                        <a:spcAft>
                          <a:spcPts val="0"/>
                        </a:spcAft>
                      </a:pPr>
                      <a:r>
                        <a:rPr lang="en-ZA" sz="1400" b="0" dirty="0">
                          <a:solidFill>
                            <a:srgbClr val="009900"/>
                          </a:solidFill>
                          <a:effectLst/>
                          <a:latin typeface="Tahoma" panose="020B0604030504040204" pitchFamily="34" charset="0"/>
                          <a:ea typeface="Tahoma" panose="020B0604030504040204" pitchFamily="34" charset="0"/>
                          <a:cs typeface="Tahoma" panose="020B0604030504040204" pitchFamily="34" charset="0"/>
                        </a:rPr>
                        <a:t>4</a:t>
                      </a:r>
                      <a:endParaRPr lang="en-ZA" sz="1800" b="0" dirty="0">
                        <a:solidFill>
                          <a:srgbClr val="0099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tc>
                <a:tc>
                  <a:txBody>
                    <a:bodyPr/>
                    <a:lstStyle/>
                    <a:p>
                      <a:pPr algn="r">
                        <a:lnSpc>
                          <a:spcPct val="107000"/>
                        </a:lnSpc>
                        <a:spcAft>
                          <a:spcPts val="0"/>
                        </a:spcAft>
                      </a:pPr>
                      <a:r>
                        <a:rPr lang="en-ZA" sz="1400" b="0" dirty="0">
                          <a:solidFill>
                            <a:srgbClr val="009900"/>
                          </a:solidFill>
                          <a:effectLst/>
                          <a:latin typeface="Tahoma" panose="020B0604030504040204" pitchFamily="34" charset="0"/>
                          <a:ea typeface="Tahoma" panose="020B0604030504040204" pitchFamily="34" charset="0"/>
                          <a:cs typeface="Tahoma" panose="020B0604030504040204" pitchFamily="34" charset="0"/>
                        </a:rPr>
                        <a:t>5</a:t>
                      </a:r>
                      <a:endParaRPr lang="en-ZA" sz="1800" b="0" dirty="0">
                        <a:solidFill>
                          <a:srgbClr val="0099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tc>
                <a:tc>
                  <a:txBody>
                    <a:bodyPr/>
                    <a:lstStyle/>
                    <a:p>
                      <a:pPr algn="r">
                        <a:lnSpc>
                          <a:spcPct val="107000"/>
                        </a:lnSpc>
                        <a:spcAft>
                          <a:spcPts val="0"/>
                        </a:spcAft>
                      </a:pPr>
                      <a:r>
                        <a:rPr lang="en-ZA" sz="1400" b="0" dirty="0">
                          <a:solidFill>
                            <a:srgbClr val="C00000"/>
                          </a:solidFill>
                          <a:effectLst/>
                          <a:latin typeface="Tahoma" panose="020B0604030504040204" pitchFamily="34" charset="0"/>
                          <a:ea typeface="Tahoma" panose="020B0604030504040204" pitchFamily="34" charset="0"/>
                          <a:cs typeface="Tahoma" panose="020B0604030504040204" pitchFamily="34" charset="0"/>
                        </a:rPr>
                        <a:t>42</a:t>
                      </a:r>
                      <a:endParaRPr lang="en-ZA" sz="1800" b="0" dirty="0">
                        <a:solidFill>
                          <a:srgbClr val="C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tc>
              </a:tr>
              <a:tr h="818071">
                <a:tc>
                  <a:txBody>
                    <a:bodyPr/>
                    <a:lstStyle/>
                    <a:p>
                      <a:pPr algn="l">
                        <a:lnSpc>
                          <a:spcPct val="107000"/>
                        </a:lnSpc>
                        <a:spcAft>
                          <a:spcPts val="0"/>
                        </a:spcAft>
                      </a:pPr>
                      <a:r>
                        <a:rPr lang="en-ZA" sz="1000" b="0" dirty="0">
                          <a:effectLst/>
                          <a:latin typeface="Tahoma" panose="020B0604030504040204" pitchFamily="34" charset="0"/>
                          <a:ea typeface="Tahoma" panose="020B0604030504040204" pitchFamily="34" charset="0"/>
                          <a:cs typeface="Tahoma" panose="020B0604030504040204" pitchFamily="34" charset="0"/>
                        </a:rPr>
                        <a:t>Professionally qualified and experienced specialists and mid-management</a:t>
                      </a:r>
                      <a:endParaRPr lang="en-ZA" sz="11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r">
                        <a:lnSpc>
                          <a:spcPct val="107000"/>
                        </a:lnSpc>
                        <a:spcAft>
                          <a:spcPts val="0"/>
                        </a:spcAft>
                      </a:pPr>
                      <a:r>
                        <a:rPr lang="en-ZA" sz="1400" b="0" dirty="0">
                          <a:solidFill>
                            <a:srgbClr val="0070C0"/>
                          </a:solidFill>
                          <a:effectLst/>
                          <a:latin typeface="Tahoma" panose="020B0604030504040204" pitchFamily="34" charset="0"/>
                          <a:ea typeface="Tahoma" panose="020B0604030504040204" pitchFamily="34" charset="0"/>
                          <a:cs typeface="Tahoma" panose="020B0604030504040204" pitchFamily="34" charset="0"/>
                        </a:rPr>
                        <a:t>24</a:t>
                      </a:r>
                      <a:endParaRPr lang="en-ZA" sz="1800" b="0" dirty="0">
                        <a:solidFill>
                          <a:srgbClr val="0070C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tc>
                <a:tc>
                  <a:txBody>
                    <a:bodyPr/>
                    <a:lstStyle/>
                    <a:p>
                      <a:pPr algn="r">
                        <a:lnSpc>
                          <a:spcPct val="107000"/>
                        </a:lnSpc>
                        <a:spcAft>
                          <a:spcPts val="0"/>
                        </a:spcAft>
                      </a:pPr>
                      <a:r>
                        <a:rPr lang="en-ZA" sz="1400" b="0" dirty="0">
                          <a:solidFill>
                            <a:srgbClr val="0070C0"/>
                          </a:solidFill>
                          <a:effectLst/>
                          <a:latin typeface="Tahoma" panose="020B0604030504040204" pitchFamily="34" charset="0"/>
                          <a:ea typeface="Tahoma" panose="020B0604030504040204" pitchFamily="34" charset="0"/>
                          <a:cs typeface="Tahoma" panose="020B0604030504040204" pitchFamily="34" charset="0"/>
                        </a:rPr>
                        <a:t>2</a:t>
                      </a:r>
                      <a:endParaRPr lang="en-ZA" sz="1800" b="0" dirty="0">
                        <a:solidFill>
                          <a:srgbClr val="0070C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tc>
                <a:tc>
                  <a:txBody>
                    <a:bodyPr/>
                    <a:lstStyle/>
                    <a:p>
                      <a:pPr algn="r">
                        <a:lnSpc>
                          <a:spcPct val="107000"/>
                        </a:lnSpc>
                        <a:spcAft>
                          <a:spcPts val="0"/>
                        </a:spcAft>
                      </a:pPr>
                      <a:r>
                        <a:rPr lang="en-ZA" sz="1400" b="0" dirty="0">
                          <a:solidFill>
                            <a:srgbClr val="0070C0"/>
                          </a:solidFill>
                          <a:effectLst/>
                          <a:latin typeface="Tahoma" panose="020B0604030504040204" pitchFamily="34" charset="0"/>
                          <a:ea typeface="Tahoma" panose="020B0604030504040204" pitchFamily="34" charset="0"/>
                          <a:cs typeface="Tahoma" panose="020B0604030504040204" pitchFamily="34" charset="0"/>
                        </a:rPr>
                        <a:t>3</a:t>
                      </a:r>
                      <a:endParaRPr lang="en-ZA" sz="1800" b="0" dirty="0">
                        <a:solidFill>
                          <a:srgbClr val="0070C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tc>
                <a:tc>
                  <a:txBody>
                    <a:bodyPr/>
                    <a:lstStyle/>
                    <a:p>
                      <a:pPr algn="r">
                        <a:lnSpc>
                          <a:spcPct val="107000"/>
                        </a:lnSpc>
                        <a:spcAft>
                          <a:spcPts val="0"/>
                        </a:spcAft>
                      </a:pPr>
                      <a:r>
                        <a:rPr lang="en-ZA" sz="1400" b="0" dirty="0">
                          <a:solidFill>
                            <a:srgbClr val="0070C0"/>
                          </a:solidFill>
                          <a:effectLst/>
                          <a:latin typeface="Tahoma" panose="020B0604030504040204" pitchFamily="34" charset="0"/>
                          <a:ea typeface="Tahoma" panose="020B0604030504040204" pitchFamily="34" charset="0"/>
                          <a:cs typeface="Tahoma" panose="020B0604030504040204" pitchFamily="34" charset="0"/>
                        </a:rPr>
                        <a:t>4</a:t>
                      </a:r>
                      <a:endParaRPr lang="en-ZA" sz="1800" b="0" dirty="0">
                        <a:solidFill>
                          <a:srgbClr val="0070C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tc>
                <a:tc>
                  <a:txBody>
                    <a:bodyPr/>
                    <a:lstStyle/>
                    <a:p>
                      <a:pPr algn="r">
                        <a:lnSpc>
                          <a:spcPct val="107000"/>
                        </a:lnSpc>
                        <a:spcAft>
                          <a:spcPts val="0"/>
                        </a:spcAft>
                      </a:pPr>
                      <a:r>
                        <a:rPr lang="en-ZA" sz="1400" b="0" dirty="0">
                          <a:solidFill>
                            <a:srgbClr val="009900"/>
                          </a:solidFill>
                          <a:effectLst/>
                          <a:latin typeface="Tahoma" panose="020B0604030504040204" pitchFamily="34" charset="0"/>
                          <a:ea typeface="Tahoma" panose="020B0604030504040204" pitchFamily="34" charset="0"/>
                          <a:cs typeface="Tahoma" panose="020B0604030504040204" pitchFamily="34" charset="0"/>
                        </a:rPr>
                        <a:t>26</a:t>
                      </a:r>
                      <a:endParaRPr lang="en-ZA" sz="1800" b="0" dirty="0">
                        <a:solidFill>
                          <a:srgbClr val="0099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tc>
                <a:tc>
                  <a:txBody>
                    <a:bodyPr/>
                    <a:lstStyle/>
                    <a:p>
                      <a:pPr algn="r">
                        <a:lnSpc>
                          <a:spcPct val="107000"/>
                        </a:lnSpc>
                        <a:spcAft>
                          <a:spcPts val="0"/>
                        </a:spcAft>
                      </a:pPr>
                      <a:r>
                        <a:rPr lang="en-ZA" sz="1400" b="0" dirty="0">
                          <a:solidFill>
                            <a:srgbClr val="009900"/>
                          </a:solidFill>
                          <a:effectLst/>
                          <a:latin typeface="Tahoma" panose="020B0604030504040204" pitchFamily="34" charset="0"/>
                          <a:ea typeface="Tahoma" panose="020B0604030504040204" pitchFamily="34" charset="0"/>
                          <a:cs typeface="Tahoma" panose="020B0604030504040204" pitchFamily="34" charset="0"/>
                        </a:rPr>
                        <a:t>2</a:t>
                      </a:r>
                      <a:endParaRPr lang="en-ZA" sz="1800" b="0" dirty="0">
                        <a:solidFill>
                          <a:srgbClr val="0099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tc>
                <a:tc>
                  <a:txBody>
                    <a:bodyPr/>
                    <a:lstStyle/>
                    <a:p>
                      <a:pPr algn="r">
                        <a:lnSpc>
                          <a:spcPct val="107000"/>
                        </a:lnSpc>
                        <a:spcAft>
                          <a:spcPts val="0"/>
                        </a:spcAft>
                      </a:pPr>
                      <a:r>
                        <a:rPr lang="en-ZA" sz="1400" b="0" dirty="0">
                          <a:solidFill>
                            <a:srgbClr val="009900"/>
                          </a:solidFill>
                          <a:effectLst/>
                          <a:latin typeface="Tahoma" panose="020B0604030504040204" pitchFamily="34" charset="0"/>
                          <a:ea typeface="Tahoma" panose="020B0604030504040204" pitchFamily="34" charset="0"/>
                          <a:cs typeface="Tahoma" panose="020B0604030504040204" pitchFamily="34" charset="0"/>
                        </a:rPr>
                        <a:t>1</a:t>
                      </a:r>
                      <a:endParaRPr lang="en-ZA" sz="1800" b="0" dirty="0">
                        <a:solidFill>
                          <a:srgbClr val="0099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tc>
                <a:tc>
                  <a:txBody>
                    <a:bodyPr/>
                    <a:lstStyle/>
                    <a:p>
                      <a:pPr algn="r">
                        <a:lnSpc>
                          <a:spcPct val="107000"/>
                        </a:lnSpc>
                        <a:spcAft>
                          <a:spcPts val="0"/>
                        </a:spcAft>
                      </a:pPr>
                      <a:r>
                        <a:rPr lang="en-ZA" sz="1400" b="0" dirty="0">
                          <a:solidFill>
                            <a:srgbClr val="009900"/>
                          </a:solidFill>
                          <a:effectLst/>
                          <a:latin typeface="Tahoma" panose="020B0604030504040204" pitchFamily="34" charset="0"/>
                          <a:ea typeface="Tahoma" panose="020B0604030504040204" pitchFamily="34" charset="0"/>
                          <a:cs typeface="Tahoma" panose="020B0604030504040204" pitchFamily="34" charset="0"/>
                        </a:rPr>
                        <a:t>8</a:t>
                      </a:r>
                      <a:endParaRPr lang="en-ZA" sz="1800" b="0" dirty="0">
                        <a:solidFill>
                          <a:srgbClr val="0099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tc>
                <a:tc>
                  <a:txBody>
                    <a:bodyPr/>
                    <a:lstStyle/>
                    <a:p>
                      <a:pPr algn="r">
                        <a:lnSpc>
                          <a:spcPct val="107000"/>
                        </a:lnSpc>
                        <a:spcAft>
                          <a:spcPts val="0"/>
                        </a:spcAft>
                      </a:pPr>
                      <a:r>
                        <a:rPr lang="en-ZA" sz="1400" b="0" dirty="0">
                          <a:solidFill>
                            <a:srgbClr val="C00000"/>
                          </a:solidFill>
                          <a:effectLst/>
                          <a:latin typeface="Tahoma" panose="020B0604030504040204" pitchFamily="34" charset="0"/>
                          <a:ea typeface="Tahoma" panose="020B0604030504040204" pitchFamily="34" charset="0"/>
                          <a:cs typeface="Tahoma" panose="020B0604030504040204" pitchFamily="34" charset="0"/>
                        </a:rPr>
                        <a:t>70</a:t>
                      </a:r>
                      <a:endParaRPr lang="en-ZA" sz="1800" b="0" dirty="0">
                        <a:solidFill>
                          <a:srgbClr val="C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tc>
              </a:tr>
              <a:tr h="1141555">
                <a:tc>
                  <a:txBody>
                    <a:bodyPr/>
                    <a:lstStyle/>
                    <a:p>
                      <a:pPr algn="l">
                        <a:lnSpc>
                          <a:spcPct val="107000"/>
                        </a:lnSpc>
                        <a:spcAft>
                          <a:spcPts val="0"/>
                        </a:spcAft>
                      </a:pPr>
                      <a:r>
                        <a:rPr lang="en-ZA" sz="1000" b="0" dirty="0">
                          <a:effectLst/>
                          <a:latin typeface="Tahoma" panose="020B0604030504040204" pitchFamily="34" charset="0"/>
                          <a:ea typeface="Tahoma" panose="020B0604030504040204" pitchFamily="34" charset="0"/>
                          <a:cs typeface="Tahoma" panose="020B0604030504040204" pitchFamily="34" charset="0"/>
                        </a:rPr>
                        <a:t>Skilled technical and academically qualified workers, junior management, supervisors, foreman and superintendents</a:t>
                      </a:r>
                      <a:endParaRPr lang="en-ZA" sz="11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r">
                        <a:lnSpc>
                          <a:spcPct val="107000"/>
                        </a:lnSpc>
                        <a:spcAft>
                          <a:spcPts val="0"/>
                        </a:spcAft>
                      </a:pPr>
                      <a:r>
                        <a:rPr lang="en-ZA" sz="1400" b="0">
                          <a:solidFill>
                            <a:srgbClr val="0070C0"/>
                          </a:solidFill>
                          <a:effectLst/>
                          <a:latin typeface="Tahoma" panose="020B0604030504040204" pitchFamily="34" charset="0"/>
                          <a:ea typeface="Tahoma" panose="020B0604030504040204" pitchFamily="34" charset="0"/>
                          <a:cs typeface="Tahoma" panose="020B0604030504040204" pitchFamily="34" charset="0"/>
                        </a:rPr>
                        <a:t>16</a:t>
                      </a:r>
                      <a:endParaRPr lang="en-ZA" sz="1800" b="0">
                        <a:solidFill>
                          <a:srgbClr val="0070C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tc>
                <a:tc>
                  <a:txBody>
                    <a:bodyPr/>
                    <a:lstStyle/>
                    <a:p>
                      <a:pPr algn="r">
                        <a:lnSpc>
                          <a:spcPct val="107000"/>
                        </a:lnSpc>
                        <a:spcAft>
                          <a:spcPts val="0"/>
                        </a:spcAft>
                      </a:pPr>
                      <a:r>
                        <a:rPr lang="en-ZA" sz="1400" b="0">
                          <a:solidFill>
                            <a:srgbClr val="0070C0"/>
                          </a:solidFill>
                          <a:effectLst/>
                          <a:latin typeface="Tahoma" panose="020B0604030504040204" pitchFamily="34" charset="0"/>
                          <a:ea typeface="Tahoma" panose="020B0604030504040204" pitchFamily="34" charset="0"/>
                          <a:cs typeface="Tahoma" panose="020B0604030504040204" pitchFamily="34" charset="0"/>
                        </a:rPr>
                        <a:t>0</a:t>
                      </a:r>
                      <a:endParaRPr lang="en-ZA" sz="1800" b="0">
                        <a:solidFill>
                          <a:srgbClr val="0070C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tc>
                <a:tc>
                  <a:txBody>
                    <a:bodyPr/>
                    <a:lstStyle/>
                    <a:p>
                      <a:pPr algn="r">
                        <a:lnSpc>
                          <a:spcPct val="107000"/>
                        </a:lnSpc>
                        <a:spcAft>
                          <a:spcPts val="0"/>
                        </a:spcAft>
                      </a:pPr>
                      <a:r>
                        <a:rPr lang="en-ZA" sz="1400" b="0">
                          <a:solidFill>
                            <a:srgbClr val="0070C0"/>
                          </a:solidFill>
                          <a:effectLst/>
                          <a:latin typeface="Tahoma" panose="020B0604030504040204" pitchFamily="34" charset="0"/>
                          <a:ea typeface="Tahoma" panose="020B0604030504040204" pitchFamily="34" charset="0"/>
                          <a:cs typeface="Tahoma" panose="020B0604030504040204" pitchFamily="34" charset="0"/>
                        </a:rPr>
                        <a:t>0</a:t>
                      </a:r>
                      <a:endParaRPr lang="en-ZA" sz="1800" b="0">
                        <a:solidFill>
                          <a:srgbClr val="0070C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tc>
                <a:tc>
                  <a:txBody>
                    <a:bodyPr/>
                    <a:lstStyle/>
                    <a:p>
                      <a:pPr algn="r">
                        <a:lnSpc>
                          <a:spcPct val="107000"/>
                        </a:lnSpc>
                        <a:spcAft>
                          <a:spcPts val="0"/>
                        </a:spcAft>
                      </a:pPr>
                      <a:r>
                        <a:rPr lang="en-ZA" sz="1400" b="0" dirty="0">
                          <a:solidFill>
                            <a:srgbClr val="0070C0"/>
                          </a:solidFill>
                          <a:effectLst/>
                          <a:latin typeface="Tahoma" panose="020B0604030504040204" pitchFamily="34" charset="0"/>
                          <a:ea typeface="Tahoma" panose="020B0604030504040204" pitchFamily="34" charset="0"/>
                          <a:cs typeface="Tahoma" panose="020B0604030504040204" pitchFamily="34" charset="0"/>
                        </a:rPr>
                        <a:t>1</a:t>
                      </a:r>
                      <a:endParaRPr lang="en-ZA" sz="1800" b="0" dirty="0">
                        <a:solidFill>
                          <a:srgbClr val="0070C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tc>
                <a:tc>
                  <a:txBody>
                    <a:bodyPr/>
                    <a:lstStyle/>
                    <a:p>
                      <a:pPr algn="r">
                        <a:lnSpc>
                          <a:spcPct val="107000"/>
                        </a:lnSpc>
                        <a:spcAft>
                          <a:spcPts val="0"/>
                        </a:spcAft>
                      </a:pPr>
                      <a:r>
                        <a:rPr lang="en-ZA" sz="1400" b="0">
                          <a:solidFill>
                            <a:srgbClr val="009900"/>
                          </a:solidFill>
                          <a:effectLst/>
                          <a:latin typeface="Tahoma" panose="020B0604030504040204" pitchFamily="34" charset="0"/>
                          <a:ea typeface="Tahoma" panose="020B0604030504040204" pitchFamily="34" charset="0"/>
                          <a:cs typeface="Tahoma" panose="020B0604030504040204" pitchFamily="34" charset="0"/>
                        </a:rPr>
                        <a:t>40</a:t>
                      </a:r>
                      <a:endParaRPr lang="en-ZA" sz="1800" b="0">
                        <a:solidFill>
                          <a:srgbClr val="0099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tc>
                <a:tc>
                  <a:txBody>
                    <a:bodyPr/>
                    <a:lstStyle/>
                    <a:p>
                      <a:pPr algn="r">
                        <a:lnSpc>
                          <a:spcPct val="107000"/>
                        </a:lnSpc>
                        <a:spcAft>
                          <a:spcPts val="0"/>
                        </a:spcAft>
                      </a:pPr>
                      <a:r>
                        <a:rPr lang="en-ZA" sz="1400" b="0">
                          <a:solidFill>
                            <a:srgbClr val="009900"/>
                          </a:solidFill>
                          <a:effectLst/>
                          <a:latin typeface="Tahoma" panose="020B0604030504040204" pitchFamily="34" charset="0"/>
                          <a:ea typeface="Tahoma" panose="020B0604030504040204" pitchFamily="34" charset="0"/>
                          <a:cs typeface="Tahoma" panose="020B0604030504040204" pitchFamily="34" charset="0"/>
                        </a:rPr>
                        <a:t>3</a:t>
                      </a:r>
                      <a:endParaRPr lang="en-ZA" sz="1800" b="0">
                        <a:solidFill>
                          <a:srgbClr val="0099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tc>
                <a:tc>
                  <a:txBody>
                    <a:bodyPr/>
                    <a:lstStyle/>
                    <a:p>
                      <a:pPr algn="r">
                        <a:lnSpc>
                          <a:spcPct val="107000"/>
                        </a:lnSpc>
                        <a:spcAft>
                          <a:spcPts val="0"/>
                        </a:spcAft>
                      </a:pPr>
                      <a:r>
                        <a:rPr lang="en-ZA" sz="1400" b="0" dirty="0">
                          <a:solidFill>
                            <a:srgbClr val="009900"/>
                          </a:solidFill>
                          <a:effectLst/>
                          <a:latin typeface="Tahoma" panose="020B0604030504040204" pitchFamily="34" charset="0"/>
                          <a:ea typeface="Tahoma" panose="020B0604030504040204" pitchFamily="34" charset="0"/>
                          <a:cs typeface="Tahoma" panose="020B0604030504040204" pitchFamily="34" charset="0"/>
                        </a:rPr>
                        <a:t>1</a:t>
                      </a:r>
                      <a:endParaRPr lang="en-ZA" sz="1800" b="0" dirty="0">
                        <a:solidFill>
                          <a:srgbClr val="0099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tc>
                <a:tc>
                  <a:txBody>
                    <a:bodyPr/>
                    <a:lstStyle/>
                    <a:p>
                      <a:pPr algn="r">
                        <a:lnSpc>
                          <a:spcPct val="107000"/>
                        </a:lnSpc>
                        <a:spcAft>
                          <a:spcPts val="0"/>
                        </a:spcAft>
                      </a:pPr>
                      <a:r>
                        <a:rPr lang="en-ZA" sz="1400" b="0" dirty="0">
                          <a:solidFill>
                            <a:srgbClr val="009900"/>
                          </a:solidFill>
                          <a:effectLst/>
                          <a:latin typeface="Tahoma" panose="020B0604030504040204" pitchFamily="34" charset="0"/>
                          <a:ea typeface="Tahoma" panose="020B0604030504040204" pitchFamily="34" charset="0"/>
                          <a:cs typeface="Tahoma" panose="020B0604030504040204" pitchFamily="34" charset="0"/>
                        </a:rPr>
                        <a:t>4</a:t>
                      </a:r>
                      <a:endParaRPr lang="en-ZA" sz="1800" b="0" dirty="0">
                        <a:solidFill>
                          <a:srgbClr val="0099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tc>
                <a:tc>
                  <a:txBody>
                    <a:bodyPr/>
                    <a:lstStyle/>
                    <a:p>
                      <a:pPr algn="r">
                        <a:lnSpc>
                          <a:spcPct val="107000"/>
                        </a:lnSpc>
                        <a:spcAft>
                          <a:spcPts val="0"/>
                        </a:spcAft>
                      </a:pPr>
                      <a:r>
                        <a:rPr lang="en-ZA" sz="1400" b="0" dirty="0">
                          <a:solidFill>
                            <a:srgbClr val="C00000"/>
                          </a:solidFill>
                          <a:effectLst/>
                          <a:latin typeface="Tahoma" panose="020B0604030504040204" pitchFamily="34" charset="0"/>
                          <a:ea typeface="Tahoma" panose="020B0604030504040204" pitchFamily="34" charset="0"/>
                          <a:cs typeface="Tahoma" panose="020B0604030504040204" pitchFamily="34" charset="0"/>
                        </a:rPr>
                        <a:t>65</a:t>
                      </a:r>
                      <a:endParaRPr lang="en-ZA" sz="1800" b="0" dirty="0">
                        <a:solidFill>
                          <a:srgbClr val="C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tc>
              </a:tr>
              <a:tr h="655253">
                <a:tc>
                  <a:txBody>
                    <a:bodyPr/>
                    <a:lstStyle/>
                    <a:p>
                      <a:pPr algn="l">
                        <a:lnSpc>
                          <a:spcPct val="107000"/>
                        </a:lnSpc>
                        <a:spcAft>
                          <a:spcPts val="0"/>
                        </a:spcAft>
                      </a:pPr>
                      <a:r>
                        <a:rPr lang="en-ZA" sz="1000" b="0" dirty="0">
                          <a:effectLst/>
                          <a:latin typeface="Tahoma" panose="020B0604030504040204" pitchFamily="34" charset="0"/>
                          <a:ea typeface="Tahoma" panose="020B0604030504040204" pitchFamily="34" charset="0"/>
                          <a:cs typeface="Tahoma" panose="020B0604030504040204" pitchFamily="34" charset="0"/>
                        </a:rPr>
                        <a:t>Semi-skilled and discretionary decision making</a:t>
                      </a:r>
                      <a:endParaRPr lang="en-ZA" sz="11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r">
                        <a:lnSpc>
                          <a:spcPct val="107000"/>
                        </a:lnSpc>
                        <a:spcAft>
                          <a:spcPts val="0"/>
                        </a:spcAft>
                      </a:pPr>
                      <a:r>
                        <a:rPr lang="en-ZA" sz="1400" b="0">
                          <a:solidFill>
                            <a:srgbClr val="0070C0"/>
                          </a:solidFill>
                          <a:effectLst/>
                          <a:latin typeface="Tahoma" panose="020B0604030504040204" pitchFamily="34" charset="0"/>
                          <a:ea typeface="Tahoma" panose="020B0604030504040204" pitchFamily="34" charset="0"/>
                          <a:cs typeface="Tahoma" panose="020B0604030504040204" pitchFamily="34" charset="0"/>
                        </a:rPr>
                        <a:t>9</a:t>
                      </a:r>
                      <a:endParaRPr lang="en-ZA" sz="1800" b="0">
                        <a:solidFill>
                          <a:srgbClr val="0070C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tc>
                <a:tc>
                  <a:txBody>
                    <a:bodyPr/>
                    <a:lstStyle/>
                    <a:p>
                      <a:pPr algn="r">
                        <a:lnSpc>
                          <a:spcPct val="107000"/>
                        </a:lnSpc>
                        <a:spcAft>
                          <a:spcPts val="0"/>
                        </a:spcAft>
                      </a:pPr>
                      <a:r>
                        <a:rPr lang="en-ZA" sz="1400" b="0">
                          <a:solidFill>
                            <a:srgbClr val="0070C0"/>
                          </a:solidFill>
                          <a:effectLst/>
                          <a:latin typeface="Tahoma" panose="020B0604030504040204" pitchFamily="34" charset="0"/>
                          <a:ea typeface="Tahoma" panose="020B0604030504040204" pitchFamily="34" charset="0"/>
                          <a:cs typeface="Tahoma" panose="020B0604030504040204" pitchFamily="34" charset="0"/>
                        </a:rPr>
                        <a:t>0</a:t>
                      </a:r>
                      <a:endParaRPr lang="en-ZA" sz="1800" b="0">
                        <a:solidFill>
                          <a:srgbClr val="0070C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tc>
                <a:tc>
                  <a:txBody>
                    <a:bodyPr/>
                    <a:lstStyle/>
                    <a:p>
                      <a:pPr algn="r">
                        <a:lnSpc>
                          <a:spcPct val="107000"/>
                        </a:lnSpc>
                        <a:spcAft>
                          <a:spcPts val="0"/>
                        </a:spcAft>
                      </a:pPr>
                      <a:r>
                        <a:rPr lang="en-ZA" sz="1400" b="0">
                          <a:solidFill>
                            <a:srgbClr val="0070C0"/>
                          </a:solidFill>
                          <a:effectLst/>
                          <a:latin typeface="Tahoma" panose="020B0604030504040204" pitchFamily="34" charset="0"/>
                          <a:ea typeface="Tahoma" panose="020B0604030504040204" pitchFamily="34" charset="0"/>
                          <a:cs typeface="Tahoma" panose="020B0604030504040204" pitchFamily="34" charset="0"/>
                        </a:rPr>
                        <a:t>0</a:t>
                      </a:r>
                      <a:endParaRPr lang="en-ZA" sz="1800" b="0">
                        <a:solidFill>
                          <a:srgbClr val="0070C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tc>
                <a:tc>
                  <a:txBody>
                    <a:bodyPr/>
                    <a:lstStyle/>
                    <a:p>
                      <a:pPr algn="r">
                        <a:lnSpc>
                          <a:spcPct val="107000"/>
                        </a:lnSpc>
                        <a:spcAft>
                          <a:spcPts val="0"/>
                        </a:spcAft>
                      </a:pPr>
                      <a:r>
                        <a:rPr lang="en-ZA" sz="1400" b="0" dirty="0">
                          <a:solidFill>
                            <a:srgbClr val="0070C0"/>
                          </a:solidFill>
                          <a:effectLst/>
                          <a:latin typeface="Tahoma" panose="020B0604030504040204" pitchFamily="34" charset="0"/>
                          <a:ea typeface="Tahoma" panose="020B0604030504040204" pitchFamily="34" charset="0"/>
                          <a:cs typeface="Tahoma" panose="020B0604030504040204" pitchFamily="34" charset="0"/>
                        </a:rPr>
                        <a:t>0</a:t>
                      </a:r>
                      <a:endParaRPr lang="en-ZA" sz="1800" b="0" dirty="0">
                        <a:solidFill>
                          <a:srgbClr val="0070C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tc>
                <a:tc>
                  <a:txBody>
                    <a:bodyPr/>
                    <a:lstStyle/>
                    <a:p>
                      <a:pPr algn="r">
                        <a:lnSpc>
                          <a:spcPct val="107000"/>
                        </a:lnSpc>
                        <a:spcAft>
                          <a:spcPts val="0"/>
                        </a:spcAft>
                      </a:pPr>
                      <a:r>
                        <a:rPr lang="en-ZA" sz="1400" b="0">
                          <a:solidFill>
                            <a:srgbClr val="009900"/>
                          </a:solidFill>
                          <a:effectLst/>
                          <a:latin typeface="Tahoma" panose="020B0604030504040204" pitchFamily="34" charset="0"/>
                          <a:ea typeface="Tahoma" panose="020B0604030504040204" pitchFamily="34" charset="0"/>
                          <a:cs typeface="Tahoma" panose="020B0604030504040204" pitchFamily="34" charset="0"/>
                        </a:rPr>
                        <a:t>12</a:t>
                      </a:r>
                      <a:endParaRPr lang="en-ZA" sz="1800" b="0">
                        <a:solidFill>
                          <a:srgbClr val="0099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tc>
                <a:tc>
                  <a:txBody>
                    <a:bodyPr/>
                    <a:lstStyle/>
                    <a:p>
                      <a:pPr algn="r">
                        <a:lnSpc>
                          <a:spcPct val="107000"/>
                        </a:lnSpc>
                        <a:spcAft>
                          <a:spcPts val="0"/>
                        </a:spcAft>
                      </a:pPr>
                      <a:r>
                        <a:rPr lang="en-ZA" sz="1400" b="0">
                          <a:solidFill>
                            <a:srgbClr val="009900"/>
                          </a:solidFill>
                          <a:effectLst/>
                          <a:latin typeface="Tahoma" panose="020B0604030504040204" pitchFamily="34" charset="0"/>
                          <a:ea typeface="Tahoma" panose="020B0604030504040204" pitchFamily="34" charset="0"/>
                          <a:cs typeface="Tahoma" panose="020B0604030504040204" pitchFamily="34" charset="0"/>
                        </a:rPr>
                        <a:t>2</a:t>
                      </a:r>
                      <a:endParaRPr lang="en-ZA" sz="1800" b="0">
                        <a:solidFill>
                          <a:srgbClr val="0099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tc>
                <a:tc>
                  <a:txBody>
                    <a:bodyPr/>
                    <a:lstStyle/>
                    <a:p>
                      <a:pPr algn="r">
                        <a:lnSpc>
                          <a:spcPct val="107000"/>
                        </a:lnSpc>
                        <a:spcAft>
                          <a:spcPts val="0"/>
                        </a:spcAft>
                      </a:pPr>
                      <a:r>
                        <a:rPr lang="en-ZA" sz="1400" b="0" dirty="0">
                          <a:solidFill>
                            <a:srgbClr val="009900"/>
                          </a:solidFill>
                          <a:effectLst/>
                          <a:latin typeface="Tahoma" panose="020B0604030504040204" pitchFamily="34" charset="0"/>
                          <a:ea typeface="Tahoma" panose="020B0604030504040204" pitchFamily="34" charset="0"/>
                          <a:cs typeface="Tahoma" panose="020B0604030504040204" pitchFamily="34" charset="0"/>
                        </a:rPr>
                        <a:t>0</a:t>
                      </a:r>
                      <a:endParaRPr lang="en-ZA" sz="1800" b="0" dirty="0">
                        <a:solidFill>
                          <a:srgbClr val="0099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tc>
                <a:tc>
                  <a:txBody>
                    <a:bodyPr/>
                    <a:lstStyle/>
                    <a:p>
                      <a:pPr algn="r">
                        <a:lnSpc>
                          <a:spcPct val="107000"/>
                        </a:lnSpc>
                        <a:spcAft>
                          <a:spcPts val="0"/>
                        </a:spcAft>
                      </a:pPr>
                      <a:r>
                        <a:rPr lang="en-ZA" sz="1400" b="0" dirty="0">
                          <a:solidFill>
                            <a:srgbClr val="009900"/>
                          </a:solidFill>
                          <a:effectLst/>
                          <a:latin typeface="Tahoma" panose="020B0604030504040204" pitchFamily="34" charset="0"/>
                          <a:ea typeface="Tahoma" panose="020B0604030504040204" pitchFamily="34" charset="0"/>
                          <a:cs typeface="Tahoma" panose="020B0604030504040204" pitchFamily="34" charset="0"/>
                        </a:rPr>
                        <a:t>0</a:t>
                      </a:r>
                      <a:endParaRPr lang="en-ZA" sz="1800" b="0" dirty="0">
                        <a:solidFill>
                          <a:srgbClr val="0099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tc>
                <a:tc>
                  <a:txBody>
                    <a:bodyPr/>
                    <a:lstStyle/>
                    <a:p>
                      <a:pPr algn="r">
                        <a:lnSpc>
                          <a:spcPct val="107000"/>
                        </a:lnSpc>
                        <a:spcAft>
                          <a:spcPts val="0"/>
                        </a:spcAft>
                      </a:pPr>
                      <a:r>
                        <a:rPr lang="en-ZA" sz="1400" b="0" dirty="0">
                          <a:solidFill>
                            <a:srgbClr val="C00000"/>
                          </a:solidFill>
                          <a:effectLst/>
                          <a:latin typeface="Tahoma" panose="020B0604030504040204" pitchFamily="34" charset="0"/>
                          <a:ea typeface="Tahoma" panose="020B0604030504040204" pitchFamily="34" charset="0"/>
                          <a:cs typeface="Tahoma" panose="020B0604030504040204" pitchFamily="34" charset="0"/>
                        </a:rPr>
                        <a:t>23</a:t>
                      </a:r>
                      <a:endParaRPr lang="en-ZA" sz="1800" b="0" dirty="0">
                        <a:solidFill>
                          <a:srgbClr val="C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tc>
              </a:tr>
              <a:tr h="235275">
                <a:tc>
                  <a:txBody>
                    <a:bodyPr/>
                    <a:lstStyle/>
                    <a:p>
                      <a:pPr algn="l">
                        <a:lnSpc>
                          <a:spcPct val="107000"/>
                        </a:lnSpc>
                        <a:spcAft>
                          <a:spcPts val="0"/>
                        </a:spcAft>
                      </a:pPr>
                      <a:r>
                        <a:rPr lang="en-ZA" sz="1100" b="1" dirty="0">
                          <a:solidFill>
                            <a:srgbClr val="C00000"/>
                          </a:solidFill>
                          <a:effectLst/>
                          <a:latin typeface="Tahoma" panose="020B0604030504040204" pitchFamily="34" charset="0"/>
                          <a:ea typeface="Tahoma" panose="020B0604030504040204" pitchFamily="34" charset="0"/>
                          <a:cs typeface="Tahoma" panose="020B0604030504040204" pitchFamily="34" charset="0"/>
                        </a:rPr>
                        <a:t>Total</a:t>
                      </a:r>
                    </a:p>
                  </a:txBody>
                  <a:tcPr marL="68580" marR="68580" marT="0" marB="0"/>
                </a:tc>
                <a:tc>
                  <a:txBody>
                    <a:bodyPr/>
                    <a:lstStyle/>
                    <a:p>
                      <a:pPr algn="r">
                        <a:lnSpc>
                          <a:spcPct val="107000"/>
                        </a:lnSpc>
                        <a:spcAft>
                          <a:spcPts val="0"/>
                        </a:spcAft>
                      </a:pPr>
                      <a:r>
                        <a:rPr lang="en-ZA" sz="1400" b="1" dirty="0">
                          <a:solidFill>
                            <a:srgbClr val="0070C0"/>
                          </a:solidFill>
                          <a:effectLst/>
                          <a:latin typeface="Tahoma" panose="020B0604030504040204" pitchFamily="34" charset="0"/>
                          <a:ea typeface="Tahoma" panose="020B0604030504040204" pitchFamily="34" charset="0"/>
                          <a:cs typeface="Tahoma" panose="020B0604030504040204" pitchFamily="34" charset="0"/>
                        </a:rPr>
                        <a:t>62</a:t>
                      </a:r>
                      <a:endParaRPr lang="en-ZA" sz="1800" b="1" dirty="0">
                        <a:solidFill>
                          <a:srgbClr val="0070C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tc>
                <a:tc>
                  <a:txBody>
                    <a:bodyPr/>
                    <a:lstStyle/>
                    <a:p>
                      <a:pPr algn="r">
                        <a:lnSpc>
                          <a:spcPct val="107000"/>
                        </a:lnSpc>
                        <a:spcAft>
                          <a:spcPts val="0"/>
                        </a:spcAft>
                      </a:pPr>
                      <a:r>
                        <a:rPr lang="en-ZA" sz="1400" b="1" dirty="0">
                          <a:solidFill>
                            <a:srgbClr val="0070C0"/>
                          </a:solidFill>
                          <a:effectLst/>
                          <a:latin typeface="Tahoma" panose="020B0604030504040204" pitchFamily="34" charset="0"/>
                          <a:ea typeface="Tahoma" panose="020B0604030504040204" pitchFamily="34" charset="0"/>
                          <a:cs typeface="Tahoma" panose="020B0604030504040204" pitchFamily="34" charset="0"/>
                        </a:rPr>
                        <a:t>2</a:t>
                      </a:r>
                      <a:endParaRPr lang="en-ZA" sz="1800" b="1" dirty="0">
                        <a:solidFill>
                          <a:srgbClr val="0070C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tc>
                <a:tc>
                  <a:txBody>
                    <a:bodyPr/>
                    <a:lstStyle/>
                    <a:p>
                      <a:pPr algn="r">
                        <a:lnSpc>
                          <a:spcPct val="107000"/>
                        </a:lnSpc>
                        <a:spcAft>
                          <a:spcPts val="0"/>
                        </a:spcAft>
                      </a:pPr>
                      <a:r>
                        <a:rPr lang="en-ZA" sz="1400" b="1" dirty="0">
                          <a:solidFill>
                            <a:srgbClr val="0070C0"/>
                          </a:solidFill>
                          <a:effectLst/>
                          <a:latin typeface="Tahoma" panose="020B0604030504040204" pitchFamily="34" charset="0"/>
                          <a:ea typeface="Tahoma" panose="020B0604030504040204" pitchFamily="34" charset="0"/>
                          <a:cs typeface="Tahoma" panose="020B0604030504040204" pitchFamily="34" charset="0"/>
                        </a:rPr>
                        <a:t>6</a:t>
                      </a:r>
                      <a:endParaRPr lang="en-ZA" sz="1800" b="1" dirty="0">
                        <a:solidFill>
                          <a:srgbClr val="0070C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tc>
                <a:tc>
                  <a:txBody>
                    <a:bodyPr/>
                    <a:lstStyle/>
                    <a:p>
                      <a:pPr algn="r">
                        <a:lnSpc>
                          <a:spcPct val="107000"/>
                        </a:lnSpc>
                        <a:spcAft>
                          <a:spcPts val="0"/>
                        </a:spcAft>
                      </a:pPr>
                      <a:r>
                        <a:rPr lang="en-ZA" sz="1400" b="1" dirty="0">
                          <a:solidFill>
                            <a:srgbClr val="0070C0"/>
                          </a:solidFill>
                          <a:effectLst/>
                          <a:latin typeface="Tahoma" panose="020B0604030504040204" pitchFamily="34" charset="0"/>
                          <a:ea typeface="Tahoma" panose="020B0604030504040204" pitchFamily="34" charset="0"/>
                          <a:cs typeface="Tahoma" panose="020B0604030504040204" pitchFamily="34" charset="0"/>
                        </a:rPr>
                        <a:t>10</a:t>
                      </a:r>
                      <a:endParaRPr lang="en-ZA" sz="1800" b="1" dirty="0">
                        <a:solidFill>
                          <a:srgbClr val="0070C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tc>
                <a:tc>
                  <a:txBody>
                    <a:bodyPr/>
                    <a:lstStyle/>
                    <a:p>
                      <a:pPr algn="r">
                        <a:lnSpc>
                          <a:spcPct val="107000"/>
                        </a:lnSpc>
                        <a:spcAft>
                          <a:spcPts val="0"/>
                        </a:spcAft>
                      </a:pPr>
                      <a:r>
                        <a:rPr lang="en-ZA" sz="1400" b="1" dirty="0">
                          <a:solidFill>
                            <a:srgbClr val="009900"/>
                          </a:solidFill>
                          <a:effectLst/>
                          <a:latin typeface="Tahoma" panose="020B0604030504040204" pitchFamily="34" charset="0"/>
                          <a:ea typeface="Tahoma" panose="020B0604030504040204" pitchFamily="34" charset="0"/>
                          <a:cs typeface="Tahoma" panose="020B0604030504040204" pitchFamily="34" charset="0"/>
                        </a:rPr>
                        <a:t>89</a:t>
                      </a:r>
                      <a:endParaRPr lang="en-ZA" sz="1800" b="1" dirty="0">
                        <a:solidFill>
                          <a:srgbClr val="0099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tc>
                <a:tc>
                  <a:txBody>
                    <a:bodyPr/>
                    <a:lstStyle/>
                    <a:p>
                      <a:pPr algn="r">
                        <a:lnSpc>
                          <a:spcPct val="107000"/>
                        </a:lnSpc>
                        <a:spcAft>
                          <a:spcPts val="0"/>
                        </a:spcAft>
                      </a:pPr>
                      <a:r>
                        <a:rPr lang="en-ZA" sz="1400" b="1" dirty="0">
                          <a:solidFill>
                            <a:srgbClr val="009900"/>
                          </a:solidFill>
                          <a:effectLst/>
                          <a:latin typeface="Tahoma" panose="020B0604030504040204" pitchFamily="34" charset="0"/>
                          <a:ea typeface="Tahoma" panose="020B0604030504040204" pitchFamily="34" charset="0"/>
                          <a:cs typeface="Tahoma" panose="020B0604030504040204" pitchFamily="34" charset="0"/>
                        </a:rPr>
                        <a:t>11</a:t>
                      </a:r>
                      <a:endParaRPr lang="en-ZA" sz="1800" b="1" dirty="0">
                        <a:solidFill>
                          <a:srgbClr val="0099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tc>
                <a:tc>
                  <a:txBody>
                    <a:bodyPr/>
                    <a:lstStyle/>
                    <a:p>
                      <a:pPr algn="r">
                        <a:lnSpc>
                          <a:spcPct val="107000"/>
                        </a:lnSpc>
                        <a:spcAft>
                          <a:spcPts val="0"/>
                        </a:spcAft>
                      </a:pPr>
                      <a:r>
                        <a:rPr lang="en-ZA" sz="1400" b="1" dirty="0">
                          <a:solidFill>
                            <a:srgbClr val="009900"/>
                          </a:solidFill>
                          <a:effectLst/>
                          <a:latin typeface="Tahoma" panose="020B0604030504040204" pitchFamily="34" charset="0"/>
                          <a:ea typeface="Tahoma" panose="020B0604030504040204" pitchFamily="34" charset="0"/>
                          <a:cs typeface="Tahoma" panose="020B0604030504040204" pitchFamily="34" charset="0"/>
                        </a:rPr>
                        <a:t>6</a:t>
                      </a:r>
                      <a:endParaRPr lang="en-ZA" sz="1800" b="1" dirty="0">
                        <a:solidFill>
                          <a:srgbClr val="0099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tc>
                <a:tc>
                  <a:txBody>
                    <a:bodyPr/>
                    <a:lstStyle/>
                    <a:p>
                      <a:pPr algn="r">
                        <a:lnSpc>
                          <a:spcPct val="107000"/>
                        </a:lnSpc>
                        <a:spcAft>
                          <a:spcPts val="0"/>
                        </a:spcAft>
                      </a:pPr>
                      <a:r>
                        <a:rPr lang="en-ZA" sz="1400" b="1" dirty="0">
                          <a:solidFill>
                            <a:srgbClr val="009900"/>
                          </a:solidFill>
                          <a:effectLst/>
                          <a:latin typeface="Tahoma" panose="020B0604030504040204" pitchFamily="34" charset="0"/>
                          <a:ea typeface="Tahoma" panose="020B0604030504040204" pitchFamily="34" charset="0"/>
                          <a:cs typeface="Tahoma" panose="020B0604030504040204" pitchFamily="34" charset="0"/>
                        </a:rPr>
                        <a:t>17</a:t>
                      </a:r>
                      <a:endParaRPr lang="en-ZA" sz="1800" b="1" dirty="0">
                        <a:solidFill>
                          <a:srgbClr val="0099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tc>
                <a:tc>
                  <a:txBody>
                    <a:bodyPr/>
                    <a:lstStyle/>
                    <a:p>
                      <a:pPr algn="r">
                        <a:lnSpc>
                          <a:spcPct val="107000"/>
                        </a:lnSpc>
                        <a:spcAft>
                          <a:spcPts val="0"/>
                        </a:spcAft>
                      </a:pPr>
                      <a:r>
                        <a:rPr lang="en-ZA" sz="1400" b="1" dirty="0">
                          <a:solidFill>
                            <a:srgbClr val="C00000"/>
                          </a:solidFill>
                          <a:effectLst/>
                          <a:latin typeface="Tahoma" panose="020B0604030504040204" pitchFamily="34" charset="0"/>
                          <a:ea typeface="Tahoma" panose="020B0604030504040204" pitchFamily="34" charset="0"/>
                          <a:cs typeface="Tahoma" panose="020B0604030504040204" pitchFamily="34" charset="0"/>
                        </a:rPr>
                        <a:t>203</a:t>
                      </a:r>
                      <a:endParaRPr lang="en-ZA" sz="1800" b="1" dirty="0">
                        <a:solidFill>
                          <a:srgbClr val="C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tc>
              </a:tr>
            </a:tbl>
          </a:graphicData>
        </a:graphic>
      </p:graphicFrame>
    </p:spTree>
    <p:extLst>
      <p:ext uri="{BB962C8B-B14F-4D97-AF65-F5344CB8AC3E}">
        <p14:creationId xmlns:p14="http://schemas.microsoft.com/office/powerpoint/2010/main" xmlns="" val="12632365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9512" y="2492896"/>
            <a:ext cx="8424936" cy="576064"/>
          </a:xfrm>
        </p:spPr>
        <p:txBody>
          <a:bodyPr>
            <a:noAutofit/>
          </a:bodyPr>
          <a:lstStyle/>
          <a:p>
            <a:r>
              <a:rPr lang="en-ZA" sz="2800" b="1" dirty="0" smtClean="0">
                <a:solidFill>
                  <a:srgbClr val="C00000"/>
                </a:solidFill>
                <a:latin typeface="Tahoma" panose="020B0604030504040204" pitchFamily="34" charset="0"/>
                <a:ea typeface="Tahoma" panose="020B0604030504040204" pitchFamily="34" charset="0"/>
                <a:cs typeface="Tahoma" panose="020B0604030504040204" pitchFamily="34" charset="0"/>
              </a:rPr>
              <a:t>CORPORATE GOVERNANCE</a:t>
            </a:r>
            <a:endParaRPr lang="en-ZA" sz="2800" b="1" dirty="0">
              <a:solidFill>
                <a:srgbClr val="C00000"/>
              </a:solidFill>
              <a:latin typeface="Tahoma" panose="020B0604030504040204" pitchFamily="34" charset="0"/>
              <a:ea typeface="Tahoma" panose="020B0604030504040204" pitchFamily="34" charset="0"/>
              <a:cs typeface="Tahoma" panose="020B0604030504040204" pitchFamily="34" charset="0"/>
            </a:endParaRPr>
          </a:p>
        </p:txBody>
      </p:sp>
      <p:sp>
        <p:nvSpPr>
          <p:cNvPr id="2" name="Slide Number Placeholder 1"/>
          <p:cNvSpPr>
            <a:spLocks noGrp="1"/>
          </p:cNvSpPr>
          <p:nvPr>
            <p:ph type="sldNum" sz="quarter" idx="12"/>
          </p:nvPr>
        </p:nvSpPr>
        <p:spPr>
          <a:xfrm>
            <a:off x="6156176" y="6309320"/>
            <a:ext cx="2664296" cy="365125"/>
          </a:xfrm>
        </p:spPr>
        <p:txBody>
          <a:bodyPr/>
          <a:lstStyle/>
          <a:p>
            <a:fld id="{1CE6738C-8955-4CF1-A256-1C49941BBB03}" type="slidenum">
              <a:rPr lang="en-ZA" smtClean="0">
                <a:solidFill>
                  <a:prstClr val="black">
                    <a:tint val="75000"/>
                  </a:prstClr>
                </a:solidFill>
              </a:rPr>
              <a:pPr/>
              <a:t>21</a:t>
            </a:fld>
            <a:endParaRPr lang="en-ZA" dirty="0">
              <a:solidFill>
                <a:prstClr val="black">
                  <a:tint val="75000"/>
                </a:prstClr>
              </a:solidFill>
            </a:endParaRPr>
          </a:p>
        </p:txBody>
      </p:sp>
      <p:sp>
        <p:nvSpPr>
          <p:cNvPr id="3" name="Rectangle 2"/>
          <p:cNvSpPr/>
          <p:nvPr/>
        </p:nvSpPr>
        <p:spPr>
          <a:xfrm>
            <a:off x="539552" y="836712"/>
            <a:ext cx="7992888" cy="1311128"/>
          </a:xfrm>
          <a:prstGeom prst="rect">
            <a:avLst/>
          </a:prstGeom>
        </p:spPr>
        <p:txBody>
          <a:bodyPr wrap="square">
            <a:spAutoFit/>
          </a:bodyPr>
          <a:lstStyle/>
          <a:p>
            <a:pPr defTabSz="457200" fontAlgn="base">
              <a:spcBef>
                <a:spcPct val="20000"/>
              </a:spcBef>
              <a:spcAft>
                <a:spcPct val="0"/>
              </a:spcAft>
            </a:pPr>
            <a:endParaRPr lang="en-ZA" b="1" dirty="0">
              <a:solidFill>
                <a:prstClr val="black"/>
              </a:solidFill>
              <a:latin typeface="Gill Sans" pitchFamily="-52" charset="0"/>
              <a:ea typeface="ＭＳ Ｐゴシック" pitchFamily="-52" charset="-128"/>
            </a:endParaRPr>
          </a:p>
          <a:p>
            <a:pPr defTabSz="457200" fontAlgn="base">
              <a:lnSpc>
                <a:spcPct val="150000"/>
              </a:lnSpc>
              <a:spcBef>
                <a:spcPct val="20000"/>
              </a:spcBef>
              <a:spcAft>
                <a:spcPct val="0"/>
              </a:spcAft>
            </a:pPr>
            <a:endParaRPr lang="en-ZA" b="1" dirty="0">
              <a:solidFill>
                <a:prstClr val="black"/>
              </a:solidFill>
              <a:latin typeface="Gill Sans" pitchFamily="-52" charset="0"/>
              <a:ea typeface="ＭＳ Ｐゴシック" pitchFamily="-52" charset="-128"/>
            </a:endParaRPr>
          </a:p>
          <a:p>
            <a:pPr defTabSz="457200" fontAlgn="base">
              <a:lnSpc>
                <a:spcPct val="150000"/>
              </a:lnSpc>
              <a:spcBef>
                <a:spcPct val="20000"/>
              </a:spcBef>
              <a:spcAft>
                <a:spcPct val="0"/>
              </a:spcAft>
            </a:pPr>
            <a:r>
              <a:rPr lang="en-ZA" b="1" dirty="0" smtClean="0">
                <a:solidFill>
                  <a:prstClr val="black"/>
                </a:solidFill>
                <a:latin typeface="Gill Sans" pitchFamily="-52" charset="0"/>
                <a:ea typeface="ＭＳ Ｐゴシック" pitchFamily="-52" charset="-128"/>
              </a:rPr>
              <a:t>		</a:t>
            </a:r>
            <a:endParaRPr lang="en-ZA" b="1" dirty="0">
              <a:solidFill>
                <a:prstClr val="black"/>
              </a:solidFill>
              <a:latin typeface="Gill Sans" pitchFamily="-52" charset="0"/>
              <a:ea typeface="ＭＳ Ｐゴシック" pitchFamily="-52" charset="-128"/>
            </a:endParaRPr>
          </a:p>
        </p:txBody>
      </p:sp>
    </p:spTree>
    <p:extLst>
      <p:ext uri="{BB962C8B-B14F-4D97-AF65-F5344CB8AC3E}">
        <p14:creationId xmlns:p14="http://schemas.microsoft.com/office/powerpoint/2010/main" xmlns="" val="17772474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5245" y="144014"/>
            <a:ext cx="8229600" cy="908720"/>
          </a:xfrm>
        </p:spPr>
        <p:txBody>
          <a:bodyPr>
            <a:normAutofit/>
          </a:bodyPr>
          <a:lstStyle/>
          <a:p>
            <a:r>
              <a:rPr lang="en-ZA" sz="2400" b="1" dirty="0" smtClean="0">
                <a:solidFill>
                  <a:srgbClr val="006600"/>
                </a:solidFill>
                <a:latin typeface="Tahoma" panose="020B0604030504040204" pitchFamily="34" charset="0"/>
                <a:ea typeface="Tahoma" panose="020B0604030504040204" pitchFamily="34" charset="0"/>
                <a:cs typeface="Tahoma" panose="020B0604030504040204" pitchFamily="34" charset="0"/>
              </a:rPr>
              <a:t>Corporate Governance </a:t>
            </a:r>
            <a:endParaRPr lang="en-ZA" sz="2000" b="1" dirty="0">
              <a:solidFill>
                <a:srgbClr val="006600"/>
              </a:solidFill>
              <a:latin typeface="Tahoma" panose="020B0604030504040204" pitchFamily="34" charset="0"/>
              <a:ea typeface="Tahoma" panose="020B0604030504040204" pitchFamily="34" charset="0"/>
              <a:cs typeface="Tahoma" panose="020B0604030504040204" pitchFamily="34" charset="0"/>
            </a:endParaRPr>
          </a:p>
        </p:txBody>
      </p:sp>
      <p:sp>
        <p:nvSpPr>
          <p:cNvPr id="5" name="Content Placeholder 4"/>
          <p:cNvSpPr>
            <a:spLocks noGrp="1"/>
          </p:cNvSpPr>
          <p:nvPr>
            <p:ph idx="1"/>
          </p:nvPr>
        </p:nvSpPr>
        <p:spPr>
          <a:xfrm>
            <a:off x="150469" y="1340767"/>
            <a:ext cx="8800925" cy="4320481"/>
          </a:xfrm>
        </p:spPr>
        <p:txBody>
          <a:bodyPr>
            <a:noAutofit/>
          </a:bodyPr>
          <a:lstStyle/>
          <a:p>
            <a:pPr>
              <a:buClr>
                <a:srgbClr val="006600"/>
              </a:buClr>
              <a:buSzPct val="60000"/>
              <a:buFont typeface="Wingdings" pitchFamily="2" charset="2"/>
              <a:buChar char="v"/>
            </a:pPr>
            <a:r>
              <a:rPr lang="en-ZA" sz="1400" dirty="0" smtClean="0">
                <a:latin typeface="Tahoma" panose="020B0604030504040204" pitchFamily="34" charset="0"/>
                <a:ea typeface="Tahoma" panose="020B0604030504040204" pitchFamily="34" charset="0"/>
                <a:cs typeface="Tahoma" panose="020B0604030504040204" pitchFamily="34" charset="0"/>
              </a:rPr>
              <a:t>The focus </a:t>
            </a:r>
            <a:r>
              <a:rPr lang="en-ZA" sz="1400" dirty="0">
                <a:latin typeface="Tahoma" panose="020B0604030504040204" pitchFamily="34" charset="0"/>
                <a:ea typeface="Tahoma" panose="020B0604030504040204" pitchFamily="34" charset="0"/>
                <a:cs typeface="Tahoma" panose="020B0604030504040204" pitchFamily="34" charset="0"/>
              </a:rPr>
              <a:t>for risk management in this financial year has been on </a:t>
            </a:r>
            <a:r>
              <a:rPr lang="en-ZA" sz="1400" dirty="0" smtClean="0">
                <a:latin typeface="Tahoma" panose="020B0604030504040204" pitchFamily="34" charset="0"/>
                <a:ea typeface="Tahoma" panose="020B0604030504040204" pitchFamily="34" charset="0"/>
                <a:cs typeface="Tahoma" panose="020B0604030504040204" pitchFamily="34" charset="0"/>
              </a:rPr>
              <a:t>the NSG strategic </a:t>
            </a:r>
            <a:r>
              <a:rPr lang="en-ZA" sz="1400" dirty="0">
                <a:latin typeface="Tahoma" panose="020B0604030504040204" pitchFamily="34" charset="0"/>
                <a:ea typeface="Tahoma" panose="020B0604030504040204" pitchFamily="34" charset="0"/>
                <a:cs typeface="Tahoma" panose="020B0604030504040204" pitchFamily="34" charset="0"/>
              </a:rPr>
              <a:t>risks, IT risks and operational risks.  </a:t>
            </a:r>
            <a:r>
              <a:rPr lang="en-ZA" sz="1400" dirty="0" smtClean="0">
                <a:latin typeface="Tahoma" panose="020B0604030504040204" pitchFamily="34" charset="0"/>
                <a:ea typeface="Tahoma" panose="020B0604030504040204" pitchFamily="34" charset="0"/>
                <a:cs typeface="Tahoma" panose="020B0604030504040204" pitchFamily="34" charset="0"/>
              </a:rPr>
              <a:t>One </a:t>
            </a:r>
            <a:r>
              <a:rPr lang="en-ZA" sz="1400" dirty="0">
                <a:latin typeface="Tahoma" panose="020B0604030504040204" pitchFamily="34" charset="0"/>
                <a:ea typeface="Tahoma" panose="020B0604030504040204" pitchFamily="34" charset="0"/>
                <a:cs typeface="Tahoma" panose="020B0604030504040204" pitchFamily="34" charset="0"/>
              </a:rPr>
              <a:t>formal risk assessment </a:t>
            </a:r>
            <a:r>
              <a:rPr lang="en-ZA" sz="1400" dirty="0" smtClean="0">
                <a:latin typeface="Tahoma" panose="020B0604030504040204" pitchFamily="34" charset="0"/>
                <a:ea typeface="Tahoma" panose="020B0604030504040204" pitchFamily="34" charset="0"/>
                <a:cs typeface="Tahoma" panose="020B0604030504040204" pitchFamily="34" charset="0"/>
              </a:rPr>
              <a:t>workshop was conducted </a:t>
            </a:r>
            <a:r>
              <a:rPr lang="en-ZA" sz="1400" dirty="0">
                <a:latin typeface="Tahoma" panose="020B0604030504040204" pitchFamily="34" charset="0"/>
                <a:ea typeface="Tahoma" panose="020B0604030504040204" pitchFamily="34" charset="0"/>
                <a:cs typeface="Tahoma" panose="020B0604030504040204" pitchFamily="34" charset="0"/>
              </a:rPr>
              <a:t>to update </a:t>
            </a:r>
            <a:r>
              <a:rPr lang="en-ZA" sz="1400" dirty="0" smtClean="0">
                <a:latin typeface="Tahoma" panose="020B0604030504040204" pitchFamily="34" charset="0"/>
                <a:ea typeface="Tahoma" panose="020B0604030504040204" pitchFamily="34" charset="0"/>
                <a:cs typeface="Tahoma" panose="020B0604030504040204" pitchFamily="34" charset="0"/>
              </a:rPr>
              <a:t>the strategic </a:t>
            </a:r>
            <a:r>
              <a:rPr lang="en-ZA" sz="1400" dirty="0">
                <a:latin typeface="Tahoma" panose="020B0604030504040204" pitchFamily="34" charset="0"/>
                <a:ea typeface="Tahoma" panose="020B0604030504040204" pitchFamily="34" charset="0"/>
                <a:cs typeface="Tahoma" panose="020B0604030504040204" pitchFamily="34" charset="0"/>
              </a:rPr>
              <a:t>risk register, aligning it to the 2015/16 Annual Performance </a:t>
            </a:r>
            <a:r>
              <a:rPr lang="en-ZA" sz="1400" dirty="0" smtClean="0">
                <a:latin typeface="Tahoma" panose="020B0604030504040204" pitchFamily="34" charset="0"/>
                <a:ea typeface="Tahoma" panose="020B0604030504040204" pitchFamily="34" charset="0"/>
                <a:cs typeface="Tahoma" panose="020B0604030504040204" pitchFamily="34" charset="0"/>
              </a:rPr>
              <a:t>Plan</a:t>
            </a:r>
          </a:p>
          <a:p>
            <a:pPr marL="0" indent="0">
              <a:buClr>
                <a:srgbClr val="006600"/>
              </a:buClr>
              <a:buSzPct val="60000"/>
              <a:buNone/>
            </a:pPr>
            <a:r>
              <a:rPr lang="en-ZA" sz="1400" dirty="0" smtClean="0">
                <a:latin typeface="Tahoma" panose="020B0604030504040204" pitchFamily="34" charset="0"/>
                <a:ea typeface="Tahoma" panose="020B0604030504040204" pitchFamily="34" charset="0"/>
                <a:cs typeface="Tahoma" panose="020B0604030504040204" pitchFamily="34" charset="0"/>
              </a:rPr>
              <a:t> </a:t>
            </a:r>
          </a:p>
          <a:p>
            <a:pPr>
              <a:buClr>
                <a:srgbClr val="006600"/>
              </a:buClr>
              <a:buSzPct val="60000"/>
              <a:buFont typeface="Wingdings" pitchFamily="2" charset="2"/>
              <a:buChar char="v"/>
            </a:pPr>
            <a:r>
              <a:rPr lang="en-ZA" sz="1400" dirty="0" smtClean="0">
                <a:latin typeface="Tahoma" panose="020B0604030504040204" pitchFamily="34" charset="0"/>
                <a:ea typeface="Tahoma" panose="020B0604030504040204" pitchFamily="34" charset="0"/>
                <a:cs typeface="Tahoma" panose="020B0604030504040204" pitchFamily="34" charset="0"/>
              </a:rPr>
              <a:t>All </a:t>
            </a:r>
            <a:r>
              <a:rPr lang="en-ZA" sz="1400" dirty="0">
                <a:latin typeface="Tahoma" panose="020B0604030504040204" pitchFamily="34" charset="0"/>
                <a:ea typeface="Tahoma" panose="020B0604030504040204" pitchFamily="34" charset="0"/>
                <a:cs typeface="Tahoma" panose="020B0604030504040204" pitchFamily="34" charset="0"/>
              </a:rPr>
              <a:t>compliance reports are prepared and a monitoring procedure to assess all areas of compliance in the organisation has been </a:t>
            </a:r>
            <a:r>
              <a:rPr lang="en-ZA" sz="1400" dirty="0" smtClean="0">
                <a:latin typeface="Tahoma" panose="020B0604030504040204" pitchFamily="34" charset="0"/>
                <a:ea typeface="Tahoma" panose="020B0604030504040204" pitchFamily="34" charset="0"/>
                <a:cs typeface="Tahoma" panose="020B0604030504040204" pitchFamily="34" charset="0"/>
              </a:rPr>
              <a:t>introduced</a:t>
            </a:r>
          </a:p>
          <a:p>
            <a:pPr>
              <a:buClr>
                <a:srgbClr val="006600"/>
              </a:buClr>
              <a:buSzPct val="60000"/>
              <a:buFont typeface="Wingdings" pitchFamily="2" charset="2"/>
              <a:buChar char="v"/>
            </a:pPr>
            <a:endParaRPr lang="en-ZA" sz="1400" dirty="0" smtClean="0">
              <a:latin typeface="Tahoma" panose="020B0604030504040204" pitchFamily="34" charset="0"/>
              <a:ea typeface="Tahoma" panose="020B0604030504040204" pitchFamily="34" charset="0"/>
              <a:cs typeface="Tahoma" panose="020B0604030504040204" pitchFamily="34" charset="0"/>
            </a:endParaRPr>
          </a:p>
          <a:p>
            <a:pPr>
              <a:buClr>
                <a:srgbClr val="006600"/>
              </a:buClr>
              <a:buSzPct val="60000"/>
              <a:buFont typeface="Wingdings" pitchFamily="2" charset="2"/>
              <a:buChar char="v"/>
            </a:pPr>
            <a:r>
              <a:rPr lang="en-ZA" sz="1400" dirty="0">
                <a:latin typeface="Tahoma" panose="020B0604030504040204" pitchFamily="34" charset="0"/>
                <a:ea typeface="Tahoma" panose="020B0604030504040204" pitchFamily="34" charset="0"/>
                <a:cs typeface="Tahoma" panose="020B0604030504040204" pitchFamily="34" charset="0"/>
              </a:rPr>
              <a:t>The institution had outsourced its internal audit function to Pricewaterhouse Coopers (PwC) until 31 December 2015.  Grant Thornton (GT) have since been appointed as the current service provider with the aim of gradually building internal audit </a:t>
            </a:r>
            <a:r>
              <a:rPr lang="en-ZA" sz="1400" dirty="0" smtClean="0">
                <a:latin typeface="Tahoma" panose="020B0604030504040204" pitchFamily="34" charset="0"/>
                <a:ea typeface="Tahoma" panose="020B0604030504040204" pitchFamily="34" charset="0"/>
                <a:cs typeface="Tahoma" panose="020B0604030504040204" pitchFamily="34" charset="0"/>
              </a:rPr>
              <a:t>capacity</a:t>
            </a:r>
          </a:p>
          <a:p>
            <a:pPr>
              <a:buClr>
                <a:srgbClr val="006600"/>
              </a:buClr>
              <a:buSzPct val="60000"/>
              <a:buFont typeface="Wingdings" pitchFamily="2" charset="2"/>
              <a:buChar char="v"/>
            </a:pPr>
            <a:endParaRPr lang="en-ZA" sz="1400" dirty="0">
              <a:latin typeface="Tahoma" panose="020B0604030504040204" pitchFamily="34" charset="0"/>
              <a:ea typeface="Tahoma" panose="020B0604030504040204" pitchFamily="34" charset="0"/>
              <a:cs typeface="Tahoma" panose="020B0604030504040204" pitchFamily="34" charset="0"/>
            </a:endParaRPr>
          </a:p>
          <a:p>
            <a:pPr>
              <a:buClr>
                <a:srgbClr val="006600"/>
              </a:buClr>
              <a:buSzPct val="60000"/>
              <a:buFont typeface="Wingdings" pitchFamily="2" charset="2"/>
              <a:buChar char="v"/>
            </a:pPr>
            <a:r>
              <a:rPr lang="en-ZA" sz="1400" dirty="0" smtClean="0">
                <a:latin typeface="Tahoma" panose="020B0604030504040204" pitchFamily="34" charset="0"/>
                <a:ea typeface="Tahoma" panose="020B0604030504040204" pitchFamily="34" charset="0"/>
                <a:cs typeface="Tahoma" panose="020B0604030504040204" pitchFamily="34" charset="0"/>
              </a:rPr>
              <a:t>The NSG has </a:t>
            </a:r>
            <a:r>
              <a:rPr lang="en-ZA" sz="1400" dirty="0">
                <a:latin typeface="Tahoma" panose="020B0604030504040204" pitchFamily="34" charset="0"/>
                <a:ea typeface="Tahoma" panose="020B0604030504040204" pitchFamily="34" charset="0"/>
                <a:cs typeface="Tahoma" panose="020B0604030504040204" pitchFamily="34" charset="0"/>
              </a:rPr>
              <a:t>a zero-tolerance policy and practice against fraud. </a:t>
            </a:r>
            <a:r>
              <a:rPr lang="en-ZA" sz="1400" dirty="0" smtClean="0">
                <a:latin typeface="Tahoma" panose="020B0604030504040204" pitchFamily="34" charset="0"/>
                <a:ea typeface="Tahoma" panose="020B0604030504040204" pitchFamily="34" charset="0"/>
                <a:cs typeface="Tahoma" panose="020B0604030504040204" pitchFamily="34" charset="0"/>
              </a:rPr>
              <a:t>In this regard, no </a:t>
            </a:r>
            <a:r>
              <a:rPr lang="en-ZA" sz="1400" dirty="0">
                <a:latin typeface="Tahoma" panose="020B0604030504040204" pitchFamily="34" charset="0"/>
                <a:ea typeface="Tahoma" panose="020B0604030504040204" pitchFamily="34" charset="0"/>
                <a:cs typeface="Tahoma" panose="020B0604030504040204" pitchFamily="34" charset="0"/>
              </a:rPr>
              <a:t>fraud and corruption cases were reported against its employees or service providers for the 2015/16 financial year </a:t>
            </a:r>
            <a:endParaRPr lang="en-ZA" sz="1400" dirty="0" smtClean="0">
              <a:latin typeface="Tahoma" panose="020B0604030504040204" pitchFamily="34" charset="0"/>
              <a:ea typeface="Tahoma" panose="020B0604030504040204" pitchFamily="34" charset="0"/>
              <a:cs typeface="Tahoma" panose="020B0604030504040204" pitchFamily="34" charset="0"/>
            </a:endParaRPr>
          </a:p>
          <a:p>
            <a:pPr>
              <a:buClr>
                <a:srgbClr val="006600"/>
              </a:buClr>
              <a:buSzPct val="60000"/>
              <a:buFont typeface="Wingdings" pitchFamily="2" charset="2"/>
              <a:buChar char="v"/>
            </a:pPr>
            <a:endParaRPr lang="en-ZA" sz="1400" dirty="0" smtClean="0">
              <a:latin typeface="Tahoma" panose="020B0604030504040204" pitchFamily="34" charset="0"/>
              <a:ea typeface="Tahoma" panose="020B0604030504040204" pitchFamily="34" charset="0"/>
              <a:cs typeface="Tahoma" panose="020B0604030504040204" pitchFamily="34" charset="0"/>
            </a:endParaRPr>
          </a:p>
          <a:p>
            <a:pPr marL="0" indent="0">
              <a:buClr>
                <a:srgbClr val="006600"/>
              </a:buClr>
              <a:buSzPct val="60000"/>
              <a:buNone/>
            </a:pPr>
            <a:endParaRPr lang="en-ZA" sz="1400" dirty="0">
              <a:ea typeface="Tahoma" panose="020B0604030504040204" pitchFamily="34" charset="0"/>
              <a:cs typeface="Tahoma" panose="020B0604030504040204" pitchFamily="34" charset="0"/>
            </a:endParaRPr>
          </a:p>
          <a:p>
            <a:pPr>
              <a:buClr>
                <a:srgbClr val="006600"/>
              </a:buClr>
              <a:buSzPct val="60000"/>
              <a:buFont typeface="Wingdings" pitchFamily="2" charset="2"/>
              <a:buChar char="v"/>
            </a:pPr>
            <a:endParaRPr lang="en-ZA" sz="1000" dirty="0">
              <a:latin typeface="Calibri" pitchFamily="34" charset="0"/>
              <a:cs typeface="Calibri" pitchFamily="34" charset="0"/>
            </a:endParaRPr>
          </a:p>
          <a:p>
            <a:pPr>
              <a:buClr>
                <a:srgbClr val="006600"/>
              </a:buClr>
              <a:buSzPct val="60000"/>
              <a:buFont typeface="Wingdings" pitchFamily="2" charset="2"/>
              <a:buChar char="v"/>
            </a:pPr>
            <a:endParaRPr lang="en-ZA" sz="1000" dirty="0" smtClean="0">
              <a:latin typeface="Calibri" pitchFamily="34" charset="0"/>
              <a:cs typeface="Calibri" pitchFamily="34" charset="0"/>
            </a:endParaRPr>
          </a:p>
          <a:p>
            <a:pPr>
              <a:buClr>
                <a:srgbClr val="006600"/>
              </a:buClr>
              <a:buSzPct val="60000"/>
              <a:buFont typeface="Wingdings" pitchFamily="2" charset="2"/>
              <a:buChar char="v"/>
            </a:pPr>
            <a:endParaRPr lang="en-ZA" sz="1000" dirty="0">
              <a:latin typeface="Calibri" pitchFamily="34" charset="0"/>
              <a:cs typeface="Arial" pitchFamily="34" charset="0"/>
            </a:endParaRPr>
          </a:p>
        </p:txBody>
      </p:sp>
      <p:sp>
        <p:nvSpPr>
          <p:cNvPr id="3" name="Slide Number Placeholder 2"/>
          <p:cNvSpPr>
            <a:spLocks noGrp="1"/>
          </p:cNvSpPr>
          <p:nvPr>
            <p:ph type="sldNum" sz="quarter" idx="12"/>
          </p:nvPr>
        </p:nvSpPr>
        <p:spPr>
          <a:xfrm>
            <a:off x="6156176" y="6381328"/>
            <a:ext cx="2540968" cy="365125"/>
          </a:xfrm>
        </p:spPr>
        <p:txBody>
          <a:bodyPr/>
          <a:lstStyle/>
          <a:p>
            <a:fld id="{1CE6738C-8955-4CF1-A256-1C49941BBB03}" type="slidenum">
              <a:rPr lang="en-ZA" smtClean="0">
                <a:solidFill>
                  <a:prstClr val="black">
                    <a:tint val="75000"/>
                  </a:prstClr>
                </a:solidFill>
              </a:rPr>
              <a:pPr/>
              <a:t>22</a:t>
            </a:fld>
            <a:endParaRPr lang="en-ZA" dirty="0">
              <a:solidFill>
                <a:prstClr val="black">
                  <a:tint val="75000"/>
                </a:prstClr>
              </a:solidFill>
            </a:endParaRPr>
          </a:p>
        </p:txBody>
      </p:sp>
      <p:sp>
        <p:nvSpPr>
          <p:cNvPr id="6" name="Content Placeholder 4"/>
          <p:cNvSpPr txBox="1">
            <a:spLocks/>
          </p:cNvSpPr>
          <p:nvPr/>
        </p:nvSpPr>
        <p:spPr>
          <a:xfrm>
            <a:off x="150469" y="1196753"/>
            <a:ext cx="8839152" cy="4752528"/>
          </a:xfrm>
          <a:prstGeom prst="rect">
            <a:avLst/>
          </a:prstGeom>
          <a:ln>
            <a:no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buClr>
                <a:srgbClr val="006600"/>
              </a:buClr>
              <a:buSzPct val="60000"/>
              <a:buNone/>
            </a:pPr>
            <a:endParaRPr lang="en-ZA" sz="1600" dirty="0" smtClean="0">
              <a:solidFill>
                <a:srgbClr val="000000"/>
              </a:solidFill>
              <a:latin typeface="Tahoma" panose="020B0604030504040204" pitchFamily="34" charset="0"/>
              <a:ea typeface="Tahoma" panose="020B0604030504040204" pitchFamily="34" charset="0"/>
              <a:cs typeface="Tahoma" panose="020B0604030504040204" pitchFamily="34" charset="0"/>
            </a:endParaRPr>
          </a:p>
          <a:p>
            <a:pPr marL="0" indent="0">
              <a:spcBef>
                <a:spcPts val="0"/>
              </a:spcBef>
              <a:buClr>
                <a:srgbClr val="006600"/>
              </a:buClr>
              <a:buSzPct val="60000"/>
              <a:buNone/>
            </a:pPr>
            <a:endParaRPr lang="en-ZA" sz="1600"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marL="0" indent="0">
              <a:spcBef>
                <a:spcPts val="0"/>
              </a:spcBef>
              <a:buClr>
                <a:srgbClr val="006600"/>
              </a:buClr>
              <a:buSzPct val="60000"/>
              <a:buNone/>
            </a:pPr>
            <a:endParaRPr lang="en-ZA" sz="1600" dirty="0" smtClean="0">
              <a:solidFill>
                <a:srgbClr val="000000"/>
              </a:solidFill>
              <a:latin typeface="Tahoma" panose="020B0604030504040204" pitchFamily="34" charset="0"/>
              <a:ea typeface="Tahoma" panose="020B0604030504040204" pitchFamily="34" charset="0"/>
              <a:cs typeface="Tahoma" panose="020B0604030504040204" pitchFamily="34" charset="0"/>
            </a:endParaRPr>
          </a:p>
          <a:p>
            <a:pPr marL="0" indent="0">
              <a:spcBef>
                <a:spcPts val="0"/>
              </a:spcBef>
              <a:buClr>
                <a:srgbClr val="006600"/>
              </a:buClr>
              <a:buSzPct val="60000"/>
              <a:buNone/>
            </a:pPr>
            <a:endParaRPr lang="en-ZA" sz="1600" dirty="0" smtClean="0">
              <a:solidFill>
                <a:srgbClr val="000000"/>
              </a:solidFill>
              <a:latin typeface="Tahoma" panose="020B0604030504040204" pitchFamily="34" charset="0"/>
              <a:ea typeface="Tahoma" panose="020B0604030504040204" pitchFamily="34" charset="0"/>
              <a:cs typeface="Tahoma" panose="020B0604030504040204" pitchFamily="34" charset="0"/>
            </a:endParaRPr>
          </a:p>
          <a:p>
            <a:pPr>
              <a:spcBef>
                <a:spcPts val="0"/>
              </a:spcBef>
              <a:buClr>
                <a:srgbClr val="006600"/>
              </a:buClr>
              <a:buSzPct val="60000"/>
              <a:buFont typeface="Wingdings" pitchFamily="2" charset="2"/>
              <a:buChar char="v"/>
            </a:pPr>
            <a:endParaRPr lang="en-ZA" sz="1600"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a:spcBef>
                <a:spcPts val="0"/>
              </a:spcBef>
              <a:buClr>
                <a:srgbClr val="006600"/>
              </a:buClr>
              <a:buSzPct val="60000"/>
              <a:buFont typeface="Wingdings" pitchFamily="2" charset="2"/>
              <a:buChar char="v"/>
            </a:pPr>
            <a:endParaRPr lang="en-ZA" sz="1600" dirty="0" smtClean="0">
              <a:solidFill>
                <a:srgbClr val="000000"/>
              </a:solidFill>
              <a:latin typeface="Tahoma" panose="020B0604030504040204" pitchFamily="34" charset="0"/>
              <a:ea typeface="Tahoma" panose="020B0604030504040204" pitchFamily="34" charset="0"/>
              <a:cs typeface="Tahoma" panose="020B0604030504040204" pitchFamily="34" charset="0"/>
            </a:endParaRPr>
          </a:p>
          <a:p>
            <a:pPr>
              <a:spcBef>
                <a:spcPts val="0"/>
              </a:spcBef>
              <a:buClr>
                <a:srgbClr val="006600"/>
              </a:buClr>
              <a:buSzPct val="60000"/>
              <a:buFont typeface="Wingdings" pitchFamily="2" charset="2"/>
              <a:buChar char="v"/>
            </a:pPr>
            <a:endParaRPr lang="en-ZA" sz="1600"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marL="0" indent="0">
              <a:spcBef>
                <a:spcPts val="0"/>
              </a:spcBef>
              <a:buClr>
                <a:srgbClr val="006600"/>
              </a:buClr>
              <a:buSzPct val="60000"/>
              <a:buNone/>
            </a:pPr>
            <a:endParaRPr lang="en-ZA" sz="1600" dirty="0" smtClean="0">
              <a:solidFill>
                <a:srgbClr val="000000"/>
              </a:solidFill>
              <a:latin typeface="Tahoma" panose="020B0604030504040204" pitchFamily="34" charset="0"/>
              <a:ea typeface="Tahoma" panose="020B0604030504040204" pitchFamily="34" charset="0"/>
              <a:cs typeface="Tahoma" panose="020B0604030504040204" pitchFamily="34" charset="0"/>
            </a:endParaRPr>
          </a:p>
          <a:p>
            <a:pPr>
              <a:spcBef>
                <a:spcPts val="0"/>
              </a:spcBef>
              <a:buClr>
                <a:srgbClr val="006600"/>
              </a:buClr>
              <a:buSzPct val="60000"/>
              <a:buFont typeface="Wingdings" pitchFamily="2" charset="2"/>
              <a:buChar char="v"/>
            </a:pPr>
            <a:endParaRPr lang="en-ZA" sz="1600" dirty="0" smtClean="0">
              <a:solidFill>
                <a:srgbClr val="000000"/>
              </a:solidFill>
              <a:latin typeface="Tahoma" panose="020B0604030504040204" pitchFamily="34" charset="0"/>
              <a:ea typeface="Tahoma" panose="020B0604030504040204" pitchFamily="34" charset="0"/>
              <a:cs typeface="Tahoma" panose="020B0604030504040204" pitchFamily="34" charset="0"/>
            </a:endParaRPr>
          </a:p>
          <a:p>
            <a:pPr>
              <a:spcBef>
                <a:spcPts val="0"/>
              </a:spcBef>
              <a:buClr>
                <a:srgbClr val="006600"/>
              </a:buClr>
              <a:buSzPct val="60000"/>
              <a:buFont typeface="Wingdings" pitchFamily="2" charset="2"/>
              <a:buChar char="v"/>
            </a:pPr>
            <a:endParaRPr lang="en-ZA" sz="1600" dirty="0" smtClean="0">
              <a:solidFill>
                <a:srgbClr val="000000"/>
              </a:solidFill>
              <a:latin typeface="Tahoma" panose="020B0604030504040204" pitchFamily="34" charset="0"/>
              <a:ea typeface="Tahoma" panose="020B0604030504040204" pitchFamily="34" charset="0"/>
              <a:cs typeface="Tahoma" panose="020B0604030504040204" pitchFamily="34" charset="0"/>
            </a:endParaRPr>
          </a:p>
          <a:p>
            <a:pPr>
              <a:spcBef>
                <a:spcPts val="0"/>
              </a:spcBef>
              <a:buClr>
                <a:srgbClr val="006600"/>
              </a:buClr>
              <a:buSzPct val="60000"/>
              <a:buFont typeface="Wingdings" pitchFamily="2" charset="2"/>
              <a:buChar char="v"/>
            </a:pPr>
            <a:endParaRPr lang="en-ZA" sz="1600"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a:spcBef>
                <a:spcPts val="0"/>
              </a:spcBef>
              <a:buClr>
                <a:srgbClr val="006600"/>
              </a:buClr>
              <a:buSzPct val="60000"/>
              <a:buFont typeface="Wingdings" pitchFamily="2" charset="2"/>
              <a:buChar char="v"/>
            </a:pPr>
            <a:endParaRPr lang="en-ZA" sz="1600" dirty="0" smtClean="0">
              <a:solidFill>
                <a:srgbClr val="000000"/>
              </a:solidFill>
              <a:latin typeface="Tahoma" panose="020B0604030504040204" pitchFamily="34" charset="0"/>
              <a:ea typeface="Tahoma" panose="020B0604030504040204" pitchFamily="34" charset="0"/>
              <a:cs typeface="Tahoma" panose="020B0604030504040204" pitchFamily="34" charset="0"/>
            </a:endParaRPr>
          </a:p>
          <a:p>
            <a:pPr>
              <a:spcBef>
                <a:spcPts val="0"/>
              </a:spcBef>
              <a:buClr>
                <a:srgbClr val="006600"/>
              </a:buClr>
              <a:buSzPct val="60000"/>
              <a:buFont typeface="Wingdings" pitchFamily="2" charset="2"/>
              <a:buChar char="v"/>
            </a:pPr>
            <a:endParaRPr lang="en-ZA" sz="1400"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a:spcBef>
                <a:spcPts val="0"/>
              </a:spcBef>
              <a:buClr>
                <a:srgbClr val="006600"/>
              </a:buClr>
              <a:buSzPct val="60000"/>
              <a:buFont typeface="Wingdings" pitchFamily="2" charset="2"/>
              <a:buChar char="v"/>
            </a:pPr>
            <a:endParaRPr lang="en-ZA" sz="1400" dirty="0" smtClean="0">
              <a:solidFill>
                <a:srgbClr val="000000"/>
              </a:solidFill>
              <a:latin typeface="Tahoma" panose="020B0604030504040204" pitchFamily="34" charset="0"/>
              <a:ea typeface="Tahoma" panose="020B0604030504040204" pitchFamily="34" charset="0"/>
              <a:cs typeface="Tahoma" panose="020B0604030504040204" pitchFamily="34" charset="0"/>
            </a:endParaRPr>
          </a:p>
          <a:p>
            <a:pPr marL="0" indent="0">
              <a:spcBef>
                <a:spcPts val="0"/>
              </a:spcBef>
              <a:buClr>
                <a:srgbClr val="006600"/>
              </a:buClr>
              <a:buSzPct val="60000"/>
              <a:buFont typeface="Arial" pitchFamily="34" charset="0"/>
              <a:buNone/>
            </a:pPr>
            <a:endParaRPr lang="en-ZA" sz="1400"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marL="0" indent="0">
              <a:spcBef>
                <a:spcPts val="0"/>
              </a:spcBef>
              <a:buClr>
                <a:srgbClr val="006600"/>
              </a:buClr>
              <a:buSzPct val="60000"/>
              <a:buFont typeface="Arial" pitchFamily="34" charset="0"/>
              <a:buNone/>
            </a:pPr>
            <a:endParaRPr lang="en-ZA" sz="1400" dirty="0" smtClean="0">
              <a:solidFill>
                <a:srgbClr val="000000"/>
              </a:solidFill>
              <a:latin typeface="Tahoma" panose="020B0604030504040204" pitchFamily="34" charset="0"/>
              <a:ea typeface="Tahoma" panose="020B0604030504040204" pitchFamily="34" charset="0"/>
              <a:cs typeface="Tahoma" panose="020B0604030504040204" pitchFamily="34" charset="0"/>
            </a:endParaRPr>
          </a:p>
          <a:p>
            <a:pPr>
              <a:spcBef>
                <a:spcPts val="0"/>
              </a:spcBef>
              <a:buClr>
                <a:srgbClr val="006600"/>
              </a:buClr>
              <a:buSzPct val="60000"/>
              <a:buFont typeface="Wingdings" pitchFamily="2" charset="2"/>
              <a:buChar char="v"/>
            </a:pPr>
            <a:endParaRPr lang="en-ZA" sz="1400"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a:spcBef>
                <a:spcPts val="0"/>
              </a:spcBef>
              <a:buClr>
                <a:srgbClr val="006600"/>
              </a:buClr>
              <a:buSzPct val="60000"/>
              <a:buFont typeface="Wingdings" pitchFamily="2" charset="2"/>
              <a:buChar char="v"/>
            </a:pPr>
            <a:endParaRPr lang="en-ZA" sz="1600" dirty="0">
              <a:solidFill>
                <a:srgbClr val="414751"/>
              </a:solidFill>
              <a:latin typeface="Arial" pitchFamily="34" charset="0"/>
              <a:ea typeface="Century Schoolbook"/>
              <a:cs typeface="Arial" pitchFamily="34" charset="0"/>
            </a:endParaRPr>
          </a:p>
          <a:p>
            <a:pPr>
              <a:spcBef>
                <a:spcPts val="0"/>
              </a:spcBef>
              <a:buClr>
                <a:srgbClr val="006600"/>
              </a:buClr>
              <a:buSzPct val="60000"/>
              <a:buFont typeface="Wingdings" pitchFamily="2" charset="2"/>
              <a:buChar char="v"/>
            </a:pPr>
            <a:endParaRPr lang="en-ZA" sz="1600" dirty="0" smtClean="0">
              <a:solidFill>
                <a:prstClr val="black"/>
              </a:solidFill>
              <a:latin typeface="Tahoma" panose="020B0604030504040204" pitchFamily="34" charset="0"/>
              <a:ea typeface="Tahoma" panose="020B0604030504040204" pitchFamily="34" charset="0"/>
              <a:cs typeface="Tahoma" panose="020B0604030504040204" pitchFamily="34" charset="0"/>
            </a:endParaRPr>
          </a:p>
          <a:p>
            <a:pPr>
              <a:spcBef>
                <a:spcPts val="0"/>
              </a:spcBef>
              <a:buClr>
                <a:srgbClr val="006600"/>
              </a:buClr>
              <a:buSzPct val="60000"/>
              <a:buFont typeface="Wingdings" pitchFamily="2" charset="2"/>
              <a:buChar char="v"/>
            </a:pPr>
            <a:endParaRPr lang="en-ZA" sz="1600" dirty="0" smtClean="0">
              <a:solidFill>
                <a:prstClr val="black"/>
              </a:solidFill>
              <a:latin typeface="Tahoma" panose="020B0604030504040204" pitchFamily="34" charset="0"/>
              <a:ea typeface="Tahoma" panose="020B0604030504040204" pitchFamily="34" charset="0"/>
              <a:cs typeface="Tahoma" panose="020B0604030504040204" pitchFamily="34" charset="0"/>
            </a:endParaRPr>
          </a:p>
          <a:p>
            <a:pPr>
              <a:spcBef>
                <a:spcPts val="0"/>
              </a:spcBef>
              <a:buClr>
                <a:srgbClr val="006600"/>
              </a:buClr>
              <a:buSzPct val="60000"/>
              <a:buFont typeface="Wingdings" pitchFamily="2" charset="2"/>
              <a:buChar char="v"/>
            </a:pPr>
            <a:endParaRPr lang="en-ZA" sz="1600" dirty="0" smtClean="0">
              <a:solidFill>
                <a:prstClr val="black"/>
              </a:solidFill>
              <a:latin typeface="Tahoma" panose="020B0604030504040204" pitchFamily="34" charset="0"/>
              <a:ea typeface="Tahoma" panose="020B0604030504040204" pitchFamily="34" charset="0"/>
              <a:cs typeface="Tahoma" panose="020B0604030504040204" pitchFamily="34" charset="0"/>
            </a:endParaRPr>
          </a:p>
          <a:p>
            <a:pPr marL="0" indent="0">
              <a:spcBef>
                <a:spcPts val="0"/>
              </a:spcBef>
              <a:buClr>
                <a:srgbClr val="006600"/>
              </a:buClr>
              <a:buSzPct val="60000"/>
              <a:buFont typeface="Arial" pitchFamily="34" charset="0"/>
              <a:buNone/>
            </a:pPr>
            <a:r>
              <a:rPr lang="en-ZA" sz="1600" dirty="0" smtClean="0">
                <a:solidFill>
                  <a:prstClr val="black"/>
                </a:solidFill>
                <a:latin typeface="Tahoma" panose="020B0604030504040204" pitchFamily="34" charset="0"/>
                <a:ea typeface="Tahoma" panose="020B0604030504040204" pitchFamily="34" charset="0"/>
                <a:cs typeface="Tahoma" panose="020B0604030504040204" pitchFamily="34" charset="0"/>
              </a:rPr>
              <a:t> </a:t>
            </a:r>
            <a:endParaRPr lang="en-ZA" sz="1600" dirty="0">
              <a:solidFill>
                <a:prstClr val="black"/>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xmlns="" val="153163905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9512" y="2492896"/>
            <a:ext cx="8424936" cy="576064"/>
          </a:xfrm>
        </p:spPr>
        <p:txBody>
          <a:bodyPr>
            <a:noAutofit/>
          </a:bodyPr>
          <a:lstStyle/>
          <a:p>
            <a:r>
              <a:rPr lang="en-ZA" sz="2800" b="1" dirty="0" smtClean="0">
                <a:solidFill>
                  <a:srgbClr val="C00000"/>
                </a:solidFill>
                <a:latin typeface="Tahoma" panose="020B0604030504040204" pitchFamily="34" charset="0"/>
                <a:ea typeface="Tahoma" panose="020B0604030504040204" pitchFamily="34" charset="0"/>
                <a:cs typeface="Tahoma" panose="020B0604030504040204" pitchFamily="34" charset="0"/>
              </a:rPr>
              <a:t>QUARTER 2 PRELIMINARY PROGRESS AGAINST BUDGET</a:t>
            </a:r>
            <a:endParaRPr lang="en-ZA" sz="2800" b="1" dirty="0">
              <a:solidFill>
                <a:srgbClr val="C00000"/>
              </a:solidFill>
              <a:latin typeface="Tahoma" panose="020B0604030504040204" pitchFamily="34" charset="0"/>
              <a:ea typeface="Tahoma" panose="020B0604030504040204" pitchFamily="34" charset="0"/>
              <a:cs typeface="Tahoma" panose="020B0604030504040204" pitchFamily="34" charset="0"/>
            </a:endParaRPr>
          </a:p>
        </p:txBody>
      </p:sp>
      <p:sp>
        <p:nvSpPr>
          <p:cNvPr id="2" name="Slide Number Placeholder 1"/>
          <p:cNvSpPr>
            <a:spLocks noGrp="1"/>
          </p:cNvSpPr>
          <p:nvPr>
            <p:ph type="sldNum" sz="quarter" idx="12"/>
          </p:nvPr>
        </p:nvSpPr>
        <p:spPr>
          <a:xfrm>
            <a:off x="6156176" y="6309320"/>
            <a:ext cx="2664296" cy="365125"/>
          </a:xfrm>
        </p:spPr>
        <p:txBody>
          <a:bodyPr/>
          <a:lstStyle/>
          <a:p>
            <a:fld id="{1CE6738C-8955-4CF1-A256-1C49941BBB03}" type="slidenum">
              <a:rPr lang="en-ZA" smtClean="0">
                <a:solidFill>
                  <a:prstClr val="black">
                    <a:tint val="75000"/>
                  </a:prstClr>
                </a:solidFill>
              </a:rPr>
              <a:pPr/>
              <a:t>23</a:t>
            </a:fld>
            <a:endParaRPr lang="en-ZA" dirty="0">
              <a:solidFill>
                <a:prstClr val="black">
                  <a:tint val="75000"/>
                </a:prstClr>
              </a:solidFill>
            </a:endParaRPr>
          </a:p>
        </p:txBody>
      </p:sp>
      <p:sp>
        <p:nvSpPr>
          <p:cNvPr id="3" name="Rectangle 2"/>
          <p:cNvSpPr/>
          <p:nvPr/>
        </p:nvSpPr>
        <p:spPr>
          <a:xfrm>
            <a:off x="539552" y="836712"/>
            <a:ext cx="7992888" cy="1311128"/>
          </a:xfrm>
          <a:prstGeom prst="rect">
            <a:avLst/>
          </a:prstGeom>
        </p:spPr>
        <p:txBody>
          <a:bodyPr wrap="square">
            <a:spAutoFit/>
          </a:bodyPr>
          <a:lstStyle/>
          <a:p>
            <a:pPr defTabSz="457200" fontAlgn="base">
              <a:spcBef>
                <a:spcPct val="20000"/>
              </a:spcBef>
              <a:spcAft>
                <a:spcPct val="0"/>
              </a:spcAft>
            </a:pPr>
            <a:endParaRPr lang="en-ZA" b="1" dirty="0">
              <a:solidFill>
                <a:prstClr val="black"/>
              </a:solidFill>
              <a:latin typeface="Gill Sans" pitchFamily="-52" charset="0"/>
              <a:ea typeface="ＭＳ Ｐゴシック" pitchFamily="-52" charset="-128"/>
            </a:endParaRPr>
          </a:p>
          <a:p>
            <a:pPr defTabSz="457200" fontAlgn="base">
              <a:lnSpc>
                <a:spcPct val="150000"/>
              </a:lnSpc>
              <a:spcBef>
                <a:spcPct val="20000"/>
              </a:spcBef>
              <a:spcAft>
                <a:spcPct val="0"/>
              </a:spcAft>
            </a:pPr>
            <a:endParaRPr lang="en-ZA" b="1" dirty="0">
              <a:solidFill>
                <a:prstClr val="black"/>
              </a:solidFill>
              <a:latin typeface="Gill Sans" pitchFamily="-52" charset="0"/>
              <a:ea typeface="ＭＳ Ｐゴシック" pitchFamily="-52" charset="-128"/>
            </a:endParaRPr>
          </a:p>
          <a:p>
            <a:pPr defTabSz="457200" fontAlgn="base">
              <a:lnSpc>
                <a:spcPct val="150000"/>
              </a:lnSpc>
              <a:spcBef>
                <a:spcPct val="20000"/>
              </a:spcBef>
              <a:spcAft>
                <a:spcPct val="0"/>
              </a:spcAft>
            </a:pPr>
            <a:r>
              <a:rPr lang="en-ZA" b="1" dirty="0" smtClean="0">
                <a:solidFill>
                  <a:prstClr val="black"/>
                </a:solidFill>
                <a:latin typeface="Gill Sans" pitchFamily="-52" charset="0"/>
                <a:ea typeface="ＭＳ Ｐゴシック" pitchFamily="-52" charset="-128"/>
              </a:rPr>
              <a:t>		</a:t>
            </a:r>
            <a:endParaRPr lang="en-ZA" b="1" dirty="0">
              <a:solidFill>
                <a:prstClr val="black"/>
              </a:solidFill>
              <a:latin typeface="Gill Sans" pitchFamily="-52" charset="0"/>
              <a:ea typeface="ＭＳ Ｐゴシック" pitchFamily="-52" charset="-128"/>
            </a:endParaRPr>
          </a:p>
        </p:txBody>
      </p:sp>
    </p:spTree>
    <p:extLst>
      <p:ext uri="{BB962C8B-B14F-4D97-AF65-F5344CB8AC3E}">
        <p14:creationId xmlns:p14="http://schemas.microsoft.com/office/powerpoint/2010/main" xmlns="" val="67135821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22694" y="326482"/>
            <a:ext cx="6172200" cy="537524"/>
          </a:xfrm>
        </p:spPr>
        <p:txBody>
          <a:bodyPr>
            <a:normAutofit fontScale="90000"/>
          </a:bodyPr>
          <a:lstStyle/>
          <a:p>
            <a:r>
              <a:rPr lang="en-ZA" sz="2400" b="1" dirty="0">
                <a:solidFill>
                  <a:srgbClr val="006600"/>
                </a:solidFill>
                <a:latin typeface="Tahoma" panose="020B0604030504040204" pitchFamily="34" charset="0"/>
                <a:ea typeface="Tahoma" panose="020B0604030504040204" pitchFamily="34" charset="0"/>
                <a:cs typeface="Tahoma" panose="020B0604030504040204" pitchFamily="34" charset="0"/>
              </a:rPr>
              <a:t>Financial Performance </a:t>
            </a:r>
            <a:r>
              <a:rPr lang="en-ZA" sz="2400" b="1" dirty="0" smtClean="0">
                <a:solidFill>
                  <a:srgbClr val="006600"/>
                </a:solidFill>
                <a:latin typeface="Tahoma" panose="020B0604030504040204" pitchFamily="34" charset="0"/>
                <a:ea typeface="Tahoma" panose="020B0604030504040204" pitchFamily="34" charset="0"/>
                <a:cs typeface="Tahoma" panose="020B0604030504040204" pitchFamily="34" charset="0"/>
              </a:rPr>
              <a:t/>
            </a:r>
            <a:br>
              <a:rPr lang="en-ZA" sz="2400" b="1" dirty="0" smtClean="0">
                <a:solidFill>
                  <a:srgbClr val="006600"/>
                </a:solidFill>
                <a:latin typeface="Tahoma" panose="020B0604030504040204" pitchFamily="34" charset="0"/>
                <a:ea typeface="Tahoma" panose="020B0604030504040204" pitchFamily="34" charset="0"/>
                <a:cs typeface="Tahoma" panose="020B0604030504040204" pitchFamily="34" charset="0"/>
              </a:rPr>
            </a:br>
            <a:r>
              <a:rPr lang="en-ZA" sz="2400" b="1" dirty="0" smtClean="0">
                <a:solidFill>
                  <a:srgbClr val="006600"/>
                </a:solidFill>
                <a:latin typeface="Tahoma" panose="020B0604030504040204" pitchFamily="34" charset="0"/>
                <a:ea typeface="Tahoma" panose="020B0604030504040204" pitchFamily="34" charset="0"/>
                <a:cs typeface="Tahoma" panose="020B0604030504040204" pitchFamily="34" charset="0"/>
              </a:rPr>
              <a:t>Preliminary Results Q2 </a:t>
            </a:r>
            <a:endParaRPr lang="en-ZA" sz="1800" b="1" dirty="0">
              <a:solidFill>
                <a:srgbClr val="006600"/>
              </a:solidFill>
              <a:latin typeface="Tahoma" panose="020B0604030504040204" pitchFamily="34" charset="0"/>
              <a:ea typeface="Tahoma" panose="020B0604030504040204" pitchFamily="34" charset="0"/>
              <a:cs typeface="Tahoma" panose="020B0604030504040204" pitchFamily="34" charset="0"/>
            </a:endParaRPr>
          </a:p>
        </p:txBody>
      </p:sp>
      <p:sp>
        <p:nvSpPr>
          <p:cNvPr id="5" name="Content Placeholder 4"/>
          <p:cNvSpPr>
            <a:spLocks noGrp="1"/>
          </p:cNvSpPr>
          <p:nvPr>
            <p:ph idx="1"/>
          </p:nvPr>
        </p:nvSpPr>
        <p:spPr>
          <a:xfrm>
            <a:off x="1255853" y="1862826"/>
            <a:ext cx="6600694" cy="3348372"/>
          </a:xfrm>
        </p:spPr>
        <p:txBody>
          <a:bodyPr>
            <a:noAutofit/>
          </a:bodyPr>
          <a:lstStyle/>
          <a:p>
            <a:pPr>
              <a:buClr>
                <a:srgbClr val="006600"/>
              </a:buClr>
              <a:buSzPct val="60000"/>
              <a:buFont typeface="Wingdings" pitchFamily="2" charset="2"/>
              <a:buChar char="v"/>
            </a:pPr>
            <a:endParaRPr lang="en-ZA" sz="1350" dirty="0">
              <a:latin typeface="Calibri" pitchFamily="34" charset="0"/>
              <a:cs typeface="Calibri" pitchFamily="34" charset="0"/>
            </a:endParaRPr>
          </a:p>
          <a:p>
            <a:pPr>
              <a:buClr>
                <a:srgbClr val="006600"/>
              </a:buClr>
              <a:buSzPct val="60000"/>
              <a:buFont typeface="Wingdings" pitchFamily="2" charset="2"/>
              <a:buChar char="v"/>
            </a:pPr>
            <a:endParaRPr lang="en-ZA" sz="1350" dirty="0">
              <a:latin typeface="Calibri" pitchFamily="34" charset="0"/>
              <a:cs typeface="Calibri" pitchFamily="34" charset="0"/>
            </a:endParaRPr>
          </a:p>
          <a:p>
            <a:pPr>
              <a:buClr>
                <a:srgbClr val="006600"/>
              </a:buClr>
              <a:buSzPct val="60000"/>
              <a:buFont typeface="Wingdings" pitchFamily="2" charset="2"/>
              <a:buChar char="v"/>
            </a:pPr>
            <a:endParaRPr lang="en-ZA" sz="1350" dirty="0">
              <a:latin typeface="Calibri" pitchFamily="34" charset="0"/>
              <a:cs typeface="Calibri" pitchFamily="34" charset="0"/>
            </a:endParaRPr>
          </a:p>
          <a:p>
            <a:pPr>
              <a:buClr>
                <a:srgbClr val="006600"/>
              </a:buClr>
              <a:buSzPct val="60000"/>
              <a:buFont typeface="Wingdings" pitchFamily="2" charset="2"/>
              <a:buChar char="v"/>
            </a:pPr>
            <a:endParaRPr lang="en-ZA" sz="1350" dirty="0">
              <a:latin typeface="Calibri" pitchFamily="34" charset="0"/>
              <a:cs typeface="Arial" pitchFamily="34" charset="0"/>
            </a:endParaRPr>
          </a:p>
        </p:txBody>
      </p:sp>
      <p:sp>
        <p:nvSpPr>
          <p:cNvPr id="3" name="Slide Number Placeholder 2"/>
          <p:cNvSpPr>
            <a:spLocks noGrp="1"/>
          </p:cNvSpPr>
          <p:nvPr>
            <p:ph type="sldNum" sz="quarter" idx="12"/>
          </p:nvPr>
        </p:nvSpPr>
        <p:spPr>
          <a:xfrm>
            <a:off x="6932353" y="6309320"/>
            <a:ext cx="1905726" cy="273844"/>
          </a:xfrm>
        </p:spPr>
        <p:txBody>
          <a:bodyPr/>
          <a:lstStyle/>
          <a:p>
            <a:fld id="{1CE6738C-8955-4CF1-A256-1C49941BBB03}" type="slidenum">
              <a:rPr lang="en-ZA" smtClean="0">
                <a:solidFill>
                  <a:prstClr val="black">
                    <a:tint val="75000"/>
                  </a:prstClr>
                </a:solidFill>
              </a:rPr>
              <a:pPr/>
              <a:t>24</a:t>
            </a:fld>
            <a:endParaRPr lang="en-ZA" dirty="0">
              <a:solidFill>
                <a:prstClr val="black">
                  <a:tint val="75000"/>
                </a:prstClr>
              </a:solidFill>
            </a:endParaRPr>
          </a:p>
        </p:txBody>
      </p:sp>
      <p:sp>
        <p:nvSpPr>
          <p:cNvPr id="6" name="Content Placeholder 4"/>
          <p:cNvSpPr txBox="1">
            <a:spLocks/>
          </p:cNvSpPr>
          <p:nvPr/>
        </p:nvSpPr>
        <p:spPr>
          <a:xfrm>
            <a:off x="1255852" y="1754815"/>
            <a:ext cx="6629364" cy="3715240"/>
          </a:xfrm>
          <a:prstGeom prst="rect">
            <a:avLst/>
          </a:prstGeom>
          <a:ln>
            <a:noFill/>
          </a:ln>
        </p:spPr>
        <p:txBody>
          <a:bodyPr vert="horz" lIns="68580" tIns="34290" rIns="68580" bIns="3429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Clr>
                <a:srgbClr val="006600"/>
              </a:buClr>
              <a:buSzPct val="60000"/>
              <a:buFont typeface="Wingdings" pitchFamily="2" charset="2"/>
              <a:buChar char="v"/>
            </a:pPr>
            <a:endParaRPr lang="en-ZA" sz="1200" dirty="0">
              <a:latin typeface="Tahoma" panose="020B0604030504040204" pitchFamily="34" charset="0"/>
              <a:ea typeface="Tahoma" panose="020B0604030504040204" pitchFamily="34" charset="0"/>
              <a:cs typeface="Tahoma" panose="020B0604030504040204" pitchFamily="34" charset="0"/>
            </a:endParaRPr>
          </a:p>
          <a:p>
            <a:pPr marL="0" indent="0">
              <a:buClr>
                <a:srgbClr val="006600"/>
              </a:buClr>
              <a:buSzPct val="60000"/>
              <a:buNone/>
            </a:pPr>
            <a:endParaRPr lang="en-ZA" sz="1200" dirty="0">
              <a:latin typeface="Tahoma" panose="020B0604030504040204" pitchFamily="34" charset="0"/>
              <a:ea typeface="Tahoma" panose="020B0604030504040204" pitchFamily="34" charset="0"/>
              <a:cs typeface="Tahoma" panose="020B0604030504040204" pitchFamily="34" charset="0"/>
            </a:endParaRPr>
          </a:p>
          <a:p>
            <a:pPr>
              <a:spcBef>
                <a:spcPts val="0"/>
              </a:spcBef>
              <a:buClr>
                <a:srgbClr val="006600"/>
              </a:buClr>
              <a:buSzPct val="60000"/>
              <a:buFont typeface="Wingdings" pitchFamily="2" charset="2"/>
              <a:buChar char="v"/>
            </a:pPr>
            <a:endParaRPr lang="en-ZA" sz="1200" dirty="0">
              <a:solidFill>
                <a:srgbClr val="000000"/>
              </a:solidFill>
              <a:ea typeface="Tahoma" panose="020B0604030504040204" pitchFamily="34" charset="0"/>
              <a:cs typeface="Tahoma" panose="020B0604030504040204" pitchFamily="34" charset="0"/>
            </a:endParaRPr>
          </a:p>
          <a:p>
            <a:pPr>
              <a:spcBef>
                <a:spcPts val="0"/>
              </a:spcBef>
              <a:buClr>
                <a:srgbClr val="006600"/>
              </a:buClr>
              <a:buSzPct val="60000"/>
              <a:buFont typeface="Wingdings" pitchFamily="2" charset="2"/>
              <a:buChar char="v"/>
            </a:pPr>
            <a:endParaRPr lang="en-ZA" sz="1200"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a:spcBef>
                <a:spcPts val="0"/>
              </a:spcBef>
              <a:buClr>
                <a:srgbClr val="006600"/>
              </a:buClr>
              <a:buSzPct val="60000"/>
              <a:buFont typeface="Wingdings" pitchFamily="2" charset="2"/>
              <a:buChar char="v"/>
            </a:pPr>
            <a:endParaRPr lang="en-ZA" sz="1200"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a:spcBef>
                <a:spcPts val="0"/>
              </a:spcBef>
              <a:buClr>
                <a:srgbClr val="006600"/>
              </a:buClr>
              <a:buSzPct val="60000"/>
              <a:buFont typeface="Wingdings" pitchFamily="2" charset="2"/>
              <a:buChar char="v"/>
            </a:pPr>
            <a:endParaRPr lang="en-ZA" sz="1200"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a:spcBef>
                <a:spcPts val="0"/>
              </a:spcBef>
              <a:buClr>
                <a:srgbClr val="006600"/>
              </a:buClr>
              <a:buSzPct val="60000"/>
              <a:buFont typeface="Wingdings" pitchFamily="2" charset="2"/>
              <a:buChar char="v"/>
            </a:pPr>
            <a:endParaRPr lang="en-ZA" sz="1200"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a:spcBef>
                <a:spcPts val="0"/>
              </a:spcBef>
              <a:buClr>
                <a:srgbClr val="006600"/>
              </a:buClr>
              <a:buSzPct val="60000"/>
              <a:buFont typeface="Wingdings" pitchFamily="2" charset="2"/>
              <a:buChar char="v"/>
            </a:pPr>
            <a:endParaRPr lang="en-ZA" sz="1050"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a:spcBef>
                <a:spcPts val="0"/>
              </a:spcBef>
              <a:buClr>
                <a:srgbClr val="006600"/>
              </a:buClr>
              <a:buSzPct val="60000"/>
              <a:buFont typeface="Wingdings" pitchFamily="2" charset="2"/>
              <a:buChar char="v"/>
            </a:pPr>
            <a:endParaRPr lang="en-ZA" sz="1050"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marL="0" indent="0">
              <a:spcBef>
                <a:spcPts val="0"/>
              </a:spcBef>
              <a:buClr>
                <a:srgbClr val="006600"/>
              </a:buClr>
              <a:buSzPct val="60000"/>
              <a:buNone/>
            </a:pPr>
            <a:endParaRPr lang="en-ZA" sz="1050"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marL="0" indent="0">
              <a:spcBef>
                <a:spcPts val="0"/>
              </a:spcBef>
              <a:buClr>
                <a:srgbClr val="006600"/>
              </a:buClr>
              <a:buSzPct val="60000"/>
              <a:buNone/>
            </a:pPr>
            <a:endParaRPr lang="en-ZA" sz="1050"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a:spcBef>
                <a:spcPts val="0"/>
              </a:spcBef>
              <a:buClr>
                <a:srgbClr val="006600"/>
              </a:buClr>
              <a:buSzPct val="60000"/>
              <a:buFont typeface="Wingdings" pitchFamily="2" charset="2"/>
              <a:buChar char="v"/>
            </a:pPr>
            <a:endParaRPr lang="en-ZA" sz="1050"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a:spcBef>
                <a:spcPts val="0"/>
              </a:spcBef>
              <a:buClr>
                <a:srgbClr val="006600"/>
              </a:buClr>
              <a:buSzPct val="60000"/>
              <a:buFont typeface="Wingdings" pitchFamily="2" charset="2"/>
              <a:buChar char="v"/>
            </a:pPr>
            <a:endParaRPr lang="en-ZA" sz="1200" dirty="0">
              <a:solidFill>
                <a:srgbClr val="414751"/>
              </a:solidFill>
              <a:latin typeface="Arial" pitchFamily="34" charset="0"/>
              <a:ea typeface="Century Schoolbook"/>
              <a:cs typeface="Arial" pitchFamily="34" charset="0"/>
            </a:endParaRPr>
          </a:p>
          <a:p>
            <a:pPr>
              <a:spcBef>
                <a:spcPts val="0"/>
              </a:spcBef>
              <a:buClr>
                <a:srgbClr val="006600"/>
              </a:buClr>
              <a:buSzPct val="60000"/>
              <a:buFont typeface="Wingdings" pitchFamily="2" charset="2"/>
              <a:buChar char="v"/>
            </a:pPr>
            <a:endParaRPr lang="en-ZA" sz="12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a:spcBef>
                <a:spcPts val="0"/>
              </a:spcBef>
              <a:buClr>
                <a:srgbClr val="006600"/>
              </a:buClr>
              <a:buSzPct val="60000"/>
              <a:buFont typeface="Wingdings" pitchFamily="2" charset="2"/>
              <a:buChar char="v"/>
            </a:pPr>
            <a:endParaRPr lang="en-ZA" sz="12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a:spcBef>
                <a:spcPts val="0"/>
              </a:spcBef>
              <a:buClr>
                <a:srgbClr val="006600"/>
              </a:buClr>
              <a:buSzPct val="60000"/>
              <a:buFont typeface="Wingdings" pitchFamily="2" charset="2"/>
              <a:buChar char="v"/>
            </a:pPr>
            <a:endParaRPr lang="en-ZA" sz="12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marL="0" indent="0">
              <a:spcBef>
                <a:spcPts val="0"/>
              </a:spcBef>
              <a:buClr>
                <a:srgbClr val="006600"/>
              </a:buClr>
              <a:buSzPct val="60000"/>
              <a:buNone/>
            </a:pPr>
            <a:r>
              <a:rPr lang="en-ZA" sz="1200">
                <a:solidFill>
                  <a:prstClr val="black"/>
                </a:solidFill>
                <a:latin typeface="Tahoma" panose="020B0604030504040204" pitchFamily="34" charset="0"/>
                <a:ea typeface="Tahoma" panose="020B0604030504040204" pitchFamily="34" charset="0"/>
                <a:cs typeface="Tahoma" panose="020B0604030504040204" pitchFamily="34" charset="0"/>
              </a:rPr>
              <a:t> </a:t>
            </a:r>
            <a:endParaRPr lang="en-ZA" sz="1200" dirty="0">
              <a:solidFill>
                <a:prstClr val="black"/>
              </a:solidFill>
              <a:latin typeface="Tahoma" panose="020B0604030504040204" pitchFamily="34" charset="0"/>
              <a:ea typeface="Tahoma" panose="020B0604030504040204" pitchFamily="34" charset="0"/>
              <a:cs typeface="Tahoma" panose="020B0604030504040204" pitchFamily="34" charset="0"/>
            </a:endParaRPr>
          </a:p>
        </p:txBody>
      </p:sp>
      <p:sp>
        <p:nvSpPr>
          <p:cNvPr id="2" name="Rectangle 1"/>
          <p:cNvSpPr/>
          <p:nvPr/>
        </p:nvSpPr>
        <p:spPr>
          <a:xfrm>
            <a:off x="2381710" y="2852936"/>
            <a:ext cx="3656770" cy="369332"/>
          </a:xfrm>
          <a:prstGeom prst="rect">
            <a:avLst/>
          </a:prstGeom>
        </p:spPr>
        <p:txBody>
          <a:bodyPr wrap="none">
            <a:spAutoFit/>
          </a:bodyPr>
          <a:lstStyle/>
          <a:p>
            <a:r>
              <a:rPr lang="en-ZA" b="1" dirty="0" smtClean="0">
                <a:solidFill>
                  <a:srgbClr val="006600"/>
                </a:solidFill>
                <a:latin typeface="Tahoma" panose="020B0604030504040204" pitchFamily="34" charset="0"/>
                <a:ea typeface="Tahoma" panose="020B0604030504040204" pitchFamily="34" charset="0"/>
                <a:cs typeface="Tahoma" panose="020B0604030504040204" pitchFamily="34" charset="0"/>
              </a:rPr>
              <a:t>Expenditure Per Classification</a:t>
            </a:r>
            <a:endParaRPr lang="en-ZA" dirty="0"/>
          </a:p>
        </p:txBody>
      </p:sp>
      <p:graphicFrame>
        <p:nvGraphicFramePr>
          <p:cNvPr id="9" name="Table 8"/>
          <p:cNvGraphicFramePr>
            <a:graphicFrameLocks noGrp="1"/>
          </p:cNvGraphicFramePr>
          <p:nvPr>
            <p:extLst>
              <p:ext uri="{D42A27DB-BD31-4B8C-83A1-F6EECF244321}">
                <p14:modId xmlns:p14="http://schemas.microsoft.com/office/powerpoint/2010/main" xmlns="" val="2359701333"/>
              </p:ext>
            </p:extLst>
          </p:nvPr>
        </p:nvGraphicFramePr>
        <p:xfrm>
          <a:off x="251520" y="1268760"/>
          <a:ext cx="8280920" cy="1463040"/>
        </p:xfrm>
        <a:graphic>
          <a:graphicData uri="http://schemas.openxmlformats.org/drawingml/2006/table">
            <a:tbl>
              <a:tblPr firstRow="1" firstCol="1" bandRow="1"/>
              <a:tblGrid>
                <a:gridCol w="4282205"/>
                <a:gridCol w="1432375"/>
                <a:gridCol w="1283170"/>
                <a:gridCol w="1283170"/>
              </a:tblGrid>
              <a:tr h="579120">
                <a:tc rowSpan="2">
                  <a:txBody>
                    <a:bodyPr/>
                    <a:lstStyle/>
                    <a:p>
                      <a:pPr algn="l" rtl="0" fontAlgn="ctr"/>
                      <a:r>
                        <a:rPr lang="en-ZA" sz="1200" b="1" i="0" u="none" strike="noStrike" dirty="0">
                          <a:solidFill>
                            <a:srgbClr val="000000"/>
                          </a:solidFill>
                          <a:effectLst/>
                          <a:latin typeface="Tahoma" panose="020B0604030504040204" pitchFamily="34" charset="0"/>
                        </a:rPr>
                        <a:t>DESCRIPTION</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9694"/>
                    </a:solidFill>
                  </a:tcPr>
                </a:tc>
                <a:tc>
                  <a:txBody>
                    <a:bodyPr/>
                    <a:lstStyle/>
                    <a:p>
                      <a:pPr algn="l" rtl="0" fontAlgn="ctr"/>
                      <a:r>
                        <a:rPr lang="en-ZA" sz="1200" b="1" i="0" u="none" strike="noStrike">
                          <a:solidFill>
                            <a:srgbClr val="000000"/>
                          </a:solidFill>
                          <a:effectLst/>
                          <a:latin typeface="Tahoma" panose="020B0604030504040204" pitchFamily="34" charset="0"/>
                        </a:rPr>
                        <a:t>Budget Allocation</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9694"/>
                    </a:solidFill>
                  </a:tcPr>
                </a:tc>
                <a:tc>
                  <a:txBody>
                    <a:bodyPr/>
                    <a:lstStyle/>
                    <a:p>
                      <a:pPr algn="l" rtl="0" fontAlgn="ctr"/>
                      <a:r>
                        <a:rPr lang="en-ZA" sz="1200" b="1" i="0" u="none" strike="noStrike">
                          <a:solidFill>
                            <a:srgbClr val="000000"/>
                          </a:solidFill>
                          <a:effectLst/>
                          <a:latin typeface="Tahoma" panose="020B0604030504040204" pitchFamily="34" charset="0"/>
                        </a:rPr>
                        <a:t>Actual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9694"/>
                    </a:solidFill>
                  </a:tcPr>
                </a:tc>
                <a:tc>
                  <a:txBody>
                    <a:bodyPr/>
                    <a:lstStyle/>
                    <a:p>
                      <a:pPr algn="l" rtl="0" fontAlgn="ctr"/>
                      <a:r>
                        <a:rPr lang="en-ZA" sz="1200" b="1" i="0" u="none" strike="noStrike">
                          <a:solidFill>
                            <a:srgbClr val="000000"/>
                          </a:solidFill>
                          <a:effectLst/>
                          <a:latin typeface="Tahoma" panose="020B0604030504040204" pitchFamily="34" charset="0"/>
                        </a:rPr>
                        <a:t>% on Budget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9694"/>
                    </a:solidFill>
                  </a:tcPr>
                </a:tc>
              </a:tr>
              <a:tr h="198120">
                <a:tc vMerge="1">
                  <a:txBody>
                    <a:bodyPr/>
                    <a:lstStyle/>
                    <a:p>
                      <a:endParaRPr lang="en-ZA"/>
                    </a:p>
                  </a:txBody>
                  <a:tcPr/>
                </a:tc>
                <a:tc>
                  <a:txBody>
                    <a:bodyPr/>
                    <a:lstStyle/>
                    <a:p>
                      <a:pPr algn="r" rtl="0" fontAlgn="ctr"/>
                      <a:r>
                        <a:rPr lang="en-ZA" sz="1200" b="0" i="0" u="none" strike="noStrike">
                          <a:solidFill>
                            <a:srgbClr val="000000"/>
                          </a:solidFill>
                          <a:effectLst/>
                          <a:latin typeface="Tahoma" panose="020B0604030504040204" pitchFamily="34" charset="0"/>
                        </a:rPr>
                        <a:t> R'000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9694"/>
                    </a:solidFill>
                  </a:tcPr>
                </a:tc>
                <a:tc>
                  <a:txBody>
                    <a:bodyPr/>
                    <a:lstStyle/>
                    <a:p>
                      <a:pPr algn="r" rtl="0" fontAlgn="ctr"/>
                      <a:r>
                        <a:rPr lang="en-ZA" sz="1200" b="0" i="0" u="none" strike="noStrike">
                          <a:solidFill>
                            <a:srgbClr val="000000"/>
                          </a:solidFill>
                          <a:effectLst/>
                          <a:latin typeface="Tahoma" panose="020B0604030504040204" pitchFamily="34" charset="0"/>
                        </a:rPr>
                        <a:t> R'000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9694"/>
                    </a:solidFill>
                  </a:tcPr>
                </a:tc>
                <a:tc>
                  <a:txBody>
                    <a:bodyPr/>
                    <a:lstStyle/>
                    <a:p>
                      <a:pPr algn="r" rtl="0" fontAlgn="ctr"/>
                      <a:r>
                        <a:rPr lang="en-ZA" sz="1200" b="0" i="0" u="none" strike="noStrike">
                          <a:solidFill>
                            <a:srgbClr val="000000"/>
                          </a:solidFill>
                          <a:effectLst/>
                          <a:latin typeface="Tahoma" panose="020B0604030504040204" pitchFamily="34" charset="0"/>
                        </a:rPr>
                        <a:t>%</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9694"/>
                    </a:solidFill>
                  </a:tcPr>
                </a:tc>
              </a:tr>
              <a:tr h="205740">
                <a:tc>
                  <a:txBody>
                    <a:bodyPr/>
                    <a:lstStyle/>
                    <a:p>
                      <a:pPr algn="l" rtl="0" fontAlgn="b"/>
                      <a:r>
                        <a:rPr lang="en-ZA" sz="1200" b="0" i="0" u="none" strike="noStrike">
                          <a:solidFill>
                            <a:srgbClr val="000000"/>
                          </a:solidFill>
                          <a:effectLst/>
                          <a:latin typeface="Tahoma" panose="020B0604030504040204" pitchFamily="34" charset="0"/>
                        </a:rPr>
                        <a:t> Administration</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ZA" sz="1200" b="0" i="0" u="none" strike="noStrike">
                          <a:solidFill>
                            <a:srgbClr val="000000"/>
                          </a:solidFill>
                          <a:effectLst/>
                          <a:latin typeface="Tahoma" panose="020B0604030504040204" pitchFamily="34" charset="0"/>
                        </a:rPr>
                        <a:t>              55 101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ZA" sz="1200" b="0" i="0" u="none" strike="noStrike">
                          <a:solidFill>
                            <a:srgbClr val="000000"/>
                          </a:solidFill>
                          <a:effectLst/>
                          <a:latin typeface="Tahoma" panose="020B0604030504040204" pitchFamily="34" charset="0"/>
                        </a:rPr>
                        <a:t>        41 633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ZA" sz="1200" b="0" i="0" u="none" strike="noStrike">
                          <a:solidFill>
                            <a:srgbClr val="000000"/>
                          </a:solidFill>
                          <a:effectLst/>
                          <a:latin typeface="Tahoma" panose="020B0604030504040204" pitchFamily="34" charset="0"/>
                        </a:rPr>
                        <a:t>75.56%</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81940">
                <a:tc>
                  <a:txBody>
                    <a:bodyPr/>
                    <a:lstStyle/>
                    <a:p>
                      <a:pPr algn="l" rtl="0" fontAlgn="b"/>
                      <a:r>
                        <a:rPr lang="en-ZA" sz="1200" b="0" i="0" u="none" strike="noStrike">
                          <a:solidFill>
                            <a:srgbClr val="000000"/>
                          </a:solidFill>
                          <a:effectLst/>
                          <a:latin typeface="Tahoma" panose="020B0604030504040204" pitchFamily="34" charset="0"/>
                        </a:rPr>
                        <a:t>Public Sector Organisational and Staff Development</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ZA" sz="1200" b="0" i="0" u="none" strike="noStrike">
                          <a:solidFill>
                            <a:srgbClr val="000000"/>
                          </a:solidFill>
                          <a:effectLst/>
                          <a:latin typeface="Tahoma" panose="020B0604030504040204" pitchFamily="34" charset="0"/>
                        </a:rPr>
                        <a:t>                     -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ZA" sz="1200" b="0" i="0" u="none" strike="noStrike">
                          <a:solidFill>
                            <a:srgbClr val="000000"/>
                          </a:solidFill>
                          <a:effectLst/>
                          <a:latin typeface="Tahoma" panose="020B0604030504040204" pitchFamily="34" charset="0"/>
                        </a:rPr>
                        <a:t>               -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ZA" sz="1200" b="0" i="0" u="none" strike="noStrike">
                          <a:solidFill>
                            <a:srgbClr val="000000"/>
                          </a:solidFill>
                          <a:effectLst/>
                          <a:latin typeface="Tahoma" panose="020B0604030504040204" pitchFamily="34" charset="0"/>
                        </a:rPr>
                        <a:t>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98120">
                <a:tc>
                  <a:txBody>
                    <a:bodyPr/>
                    <a:lstStyle/>
                    <a:p>
                      <a:pPr algn="l" rtl="0" fontAlgn="ctr"/>
                      <a:r>
                        <a:rPr lang="en-ZA" sz="1200" b="1" i="0" u="none" strike="noStrike">
                          <a:solidFill>
                            <a:srgbClr val="000000"/>
                          </a:solidFill>
                          <a:effectLst/>
                          <a:latin typeface="Tahoma" panose="020B0604030504040204" pitchFamily="34" charset="0"/>
                        </a:rPr>
                        <a:t>Total</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CDB"/>
                    </a:solidFill>
                  </a:tcPr>
                </a:tc>
                <a:tc>
                  <a:txBody>
                    <a:bodyPr/>
                    <a:lstStyle/>
                    <a:p>
                      <a:pPr algn="r" rtl="0" fontAlgn="ctr"/>
                      <a:r>
                        <a:rPr lang="en-ZA" sz="1200" b="1" i="0" u="none" strike="noStrike">
                          <a:solidFill>
                            <a:srgbClr val="000000"/>
                          </a:solidFill>
                          <a:effectLst/>
                          <a:latin typeface="Tahoma" panose="020B0604030504040204" pitchFamily="34" charset="0"/>
                        </a:rPr>
                        <a:t>            55 101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CDB"/>
                    </a:solidFill>
                  </a:tcPr>
                </a:tc>
                <a:tc>
                  <a:txBody>
                    <a:bodyPr/>
                    <a:lstStyle/>
                    <a:p>
                      <a:pPr algn="r" rtl="0" fontAlgn="ctr"/>
                      <a:r>
                        <a:rPr lang="en-ZA" sz="1200" b="1" i="0" u="none" strike="noStrike">
                          <a:solidFill>
                            <a:srgbClr val="000000"/>
                          </a:solidFill>
                          <a:effectLst/>
                          <a:latin typeface="Tahoma" panose="020B0604030504040204" pitchFamily="34" charset="0"/>
                        </a:rPr>
                        <a:t>      41 633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CDB"/>
                    </a:solidFill>
                  </a:tcPr>
                </a:tc>
                <a:tc>
                  <a:txBody>
                    <a:bodyPr/>
                    <a:lstStyle/>
                    <a:p>
                      <a:pPr algn="r" rtl="0" fontAlgn="ctr"/>
                      <a:r>
                        <a:rPr lang="en-ZA" sz="1200" b="1" i="0" u="none" strike="noStrike" dirty="0">
                          <a:solidFill>
                            <a:srgbClr val="000000"/>
                          </a:solidFill>
                          <a:effectLst/>
                          <a:latin typeface="Tahoma" panose="020B0604030504040204" pitchFamily="34" charset="0"/>
                        </a:rPr>
                        <a:t>75.56%</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CDB"/>
                    </a:solidFill>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xmlns="" val="544108021"/>
              </p:ext>
            </p:extLst>
          </p:nvPr>
        </p:nvGraphicFramePr>
        <p:xfrm>
          <a:off x="251520" y="3242726"/>
          <a:ext cx="8280920" cy="1968471"/>
        </p:xfrm>
        <a:graphic>
          <a:graphicData uri="http://schemas.openxmlformats.org/drawingml/2006/table">
            <a:tbl>
              <a:tblPr firstRow="1" firstCol="1" bandRow="1"/>
              <a:tblGrid>
                <a:gridCol w="4282205"/>
                <a:gridCol w="1432375"/>
                <a:gridCol w="1283170"/>
                <a:gridCol w="1283170"/>
              </a:tblGrid>
              <a:tr h="421815">
                <a:tc rowSpan="2">
                  <a:txBody>
                    <a:bodyPr/>
                    <a:lstStyle/>
                    <a:p>
                      <a:pPr algn="l" rtl="0" fontAlgn="ctr"/>
                      <a:r>
                        <a:rPr lang="en-ZA" sz="1200" b="1" i="0" u="none" strike="noStrike">
                          <a:solidFill>
                            <a:srgbClr val="000000"/>
                          </a:solidFill>
                          <a:effectLst/>
                          <a:latin typeface="Tahoma" panose="020B0604030504040204" pitchFamily="34" charset="0"/>
                        </a:rPr>
                        <a:t>DESCRIPTION</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9694"/>
                    </a:solidFill>
                  </a:tcPr>
                </a:tc>
                <a:tc>
                  <a:txBody>
                    <a:bodyPr/>
                    <a:lstStyle/>
                    <a:p>
                      <a:pPr algn="l" rtl="0" fontAlgn="ctr"/>
                      <a:r>
                        <a:rPr lang="en-ZA" sz="1200" b="1" i="0" u="none" strike="noStrike">
                          <a:solidFill>
                            <a:srgbClr val="000000"/>
                          </a:solidFill>
                          <a:effectLst/>
                          <a:latin typeface="Tahoma" panose="020B0604030504040204" pitchFamily="34" charset="0"/>
                        </a:rPr>
                        <a:t>Budget Allocation</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9694"/>
                    </a:solidFill>
                  </a:tcPr>
                </a:tc>
                <a:tc>
                  <a:txBody>
                    <a:bodyPr/>
                    <a:lstStyle/>
                    <a:p>
                      <a:pPr algn="l" rtl="0" fontAlgn="ctr"/>
                      <a:r>
                        <a:rPr lang="en-ZA" sz="1200" b="1" i="0" u="none" strike="noStrike">
                          <a:solidFill>
                            <a:srgbClr val="000000"/>
                          </a:solidFill>
                          <a:effectLst/>
                          <a:latin typeface="Tahoma" panose="020B0604030504040204" pitchFamily="34" charset="0"/>
                        </a:rPr>
                        <a:t>Actual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9694"/>
                    </a:solidFill>
                  </a:tcPr>
                </a:tc>
                <a:tc>
                  <a:txBody>
                    <a:bodyPr/>
                    <a:lstStyle/>
                    <a:p>
                      <a:pPr algn="l" rtl="0" fontAlgn="ctr"/>
                      <a:r>
                        <a:rPr lang="en-ZA" sz="1200" b="1" i="0" u="none" strike="noStrike">
                          <a:solidFill>
                            <a:srgbClr val="000000"/>
                          </a:solidFill>
                          <a:effectLst/>
                          <a:latin typeface="Tahoma" panose="020B0604030504040204" pitchFamily="34" charset="0"/>
                        </a:rPr>
                        <a:t>% on Budget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9694"/>
                    </a:solidFill>
                  </a:tcPr>
                </a:tc>
              </a:tr>
              <a:tr h="215043">
                <a:tc vMerge="1">
                  <a:txBody>
                    <a:bodyPr/>
                    <a:lstStyle/>
                    <a:p>
                      <a:endParaRPr lang="en-ZA"/>
                    </a:p>
                  </a:txBody>
                  <a:tcPr/>
                </a:tc>
                <a:tc>
                  <a:txBody>
                    <a:bodyPr/>
                    <a:lstStyle/>
                    <a:p>
                      <a:pPr algn="r" rtl="0" fontAlgn="ctr"/>
                      <a:r>
                        <a:rPr lang="en-ZA" sz="1200" b="0" i="0" u="none" strike="noStrike">
                          <a:solidFill>
                            <a:srgbClr val="000000"/>
                          </a:solidFill>
                          <a:effectLst/>
                          <a:latin typeface="Tahoma" panose="020B0604030504040204" pitchFamily="34" charset="0"/>
                        </a:rPr>
                        <a:t> R'000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9694"/>
                    </a:solidFill>
                  </a:tcPr>
                </a:tc>
                <a:tc>
                  <a:txBody>
                    <a:bodyPr/>
                    <a:lstStyle/>
                    <a:p>
                      <a:pPr algn="r" rtl="0" fontAlgn="ctr"/>
                      <a:r>
                        <a:rPr lang="en-ZA" sz="1200" b="0" i="0" u="none" strike="noStrike">
                          <a:solidFill>
                            <a:srgbClr val="000000"/>
                          </a:solidFill>
                          <a:effectLst/>
                          <a:latin typeface="Tahoma" panose="020B0604030504040204" pitchFamily="34" charset="0"/>
                        </a:rPr>
                        <a:t> R'000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9694"/>
                    </a:solidFill>
                  </a:tcPr>
                </a:tc>
                <a:tc>
                  <a:txBody>
                    <a:bodyPr/>
                    <a:lstStyle/>
                    <a:p>
                      <a:pPr algn="r" rtl="0" fontAlgn="ctr"/>
                      <a:r>
                        <a:rPr lang="en-ZA" sz="1200" b="0" i="0" u="none" strike="noStrike">
                          <a:solidFill>
                            <a:srgbClr val="000000"/>
                          </a:solidFill>
                          <a:effectLst/>
                          <a:latin typeface="Tahoma" panose="020B0604030504040204" pitchFamily="34" charset="0"/>
                        </a:rPr>
                        <a:t>%</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9694"/>
                    </a:solidFill>
                  </a:tcPr>
                </a:tc>
              </a:tr>
              <a:tr h="223314">
                <a:tc>
                  <a:txBody>
                    <a:bodyPr/>
                    <a:lstStyle/>
                    <a:p>
                      <a:pPr algn="l" rtl="0" fontAlgn="b"/>
                      <a:r>
                        <a:rPr lang="en-ZA" sz="1200" b="0" i="0" u="none" strike="noStrike">
                          <a:solidFill>
                            <a:srgbClr val="000000"/>
                          </a:solidFill>
                          <a:effectLst/>
                          <a:latin typeface="Tahoma" panose="020B0604030504040204" pitchFamily="34" charset="0"/>
                        </a:rPr>
                        <a:t> Compensation of employees</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ZA" sz="1200" b="0" i="0" u="none" strike="noStrike">
                          <a:solidFill>
                            <a:srgbClr val="000000"/>
                          </a:solidFill>
                          <a:effectLst/>
                          <a:latin typeface="Tahoma" panose="020B0604030504040204" pitchFamily="34" charset="0"/>
                        </a:rPr>
                        <a:t>              49 989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ZA" sz="1200" b="0" i="0" u="none" strike="noStrike">
                          <a:solidFill>
                            <a:srgbClr val="000000"/>
                          </a:solidFill>
                          <a:effectLst/>
                          <a:latin typeface="Tahoma" panose="020B0604030504040204" pitchFamily="34" charset="0"/>
                        </a:rPr>
                        <a:t>        24 384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ZA" sz="1200" b="0" i="0" u="none" strike="noStrike">
                          <a:solidFill>
                            <a:srgbClr val="000000"/>
                          </a:solidFill>
                          <a:effectLst/>
                          <a:latin typeface="Tahoma" panose="020B0604030504040204" pitchFamily="34" charset="0"/>
                        </a:rPr>
                        <a:t>48.78%</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23314">
                <a:tc>
                  <a:txBody>
                    <a:bodyPr/>
                    <a:lstStyle/>
                    <a:p>
                      <a:pPr algn="l" rtl="0" fontAlgn="b"/>
                      <a:r>
                        <a:rPr lang="en-ZA" sz="1200" b="0" i="0" u="none" strike="noStrike">
                          <a:solidFill>
                            <a:srgbClr val="000000"/>
                          </a:solidFill>
                          <a:effectLst/>
                          <a:latin typeface="Tahoma" panose="020B0604030504040204" pitchFamily="34" charset="0"/>
                        </a:rPr>
                        <a:t> Good and services</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ZA" sz="1200" b="0" i="0" u="none" strike="noStrike">
                          <a:solidFill>
                            <a:srgbClr val="000000"/>
                          </a:solidFill>
                          <a:effectLst/>
                          <a:latin typeface="Tahoma" panose="020B0604030504040204" pitchFamily="34" charset="0"/>
                        </a:rPr>
                        <a:t>                5 112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ZA" sz="1200" b="0" i="0" u="none" strike="noStrike">
                          <a:solidFill>
                            <a:srgbClr val="000000"/>
                          </a:solidFill>
                          <a:effectLst/>
                          <a:latin typeface="Tahoma" panose="020B0604030504040204" pitchFamily="34" charset="0"/>
                        </a:rPr>
                        <a:t>        14 927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ZA" sz="1200" b="0" i="0" u="none" strike="noStrike">
                          <a:solidFill>
                            <a:srgbClr val="000000"/>
                          </a:solidFill>
                          <a:effectLst/>
                          <a:latin typeface="Tahoma" panose="020B0604030504040204" pitchFamily="34" charset="0"/>
                        </a:rPr>
                        <a:t>292.00%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23314">
                <a:tc>
                  <a:txBody>
                    <a:bodyPr/>
                    <a:lstStyle/>
                    <a:p>
                      <a:pPr algn="l" rtl="0" fontAlgn="b"/>
                      <a:r>
                        <a:rPr lang="en-ZA" sz="1200" b="0" i="0" u="none" strike="noStrike">
                          <a:solidFill>
                            <a:srgbClr val="000000"/>
                          </a:solidFill>
                          <a:effectLst/>
                          <a:latin typeface="Tahoma" panose="020B0604030504040204" pitchFamily="34" charset="0"/>
                        </a:rPr>
                        <a:t> Transfers and subsidies</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ZA" sz="1200" b="0" i="0" u="none" strike="noStrike">
                          <a:solidFill>
                            <a:srgbClr val="000000"/>
                          </a:solidFill>
                          <a:effectLst/>
                          <a:latin typeface="Tahoma" panose="020B0604030504040204" pitchFamily="34" charset="0"/>
                        </a:rPr>
                        <a:t>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ZA" sz="1200" b="0" i="0" u="none" strike="noStrike">
                          <a:solidFill>
                            <a:srgbClr val="000000"/>
                          </a:solidFill>
                          <a:effectLst/>
                          <a:latin typeface="Tahoma" panose="020B0604030504040204" pitchFamily="34" charset="0"/>
                        </a:rPr>
                        <a:t>             134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ZA" sz="1200" b="0" i="0" u="none" strike="noStrike">
                          <a:solidFill>
                            <a:srgbClr val="000000"/>
                          </a:solidFill>
                          <a:effectLst/>
                          <a:latin typeface="Tahoma" panose="020B0604030504040204" pitchFamily="34" charset="0"/>
                        </a:rPr>
                        <a:t>100%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23314">
                <a:tc>
                  <a:txBody>
                    <a:bodyPr/>
                    <a:lstStyle/>
                    <a:p>
                      <a:pPr algn="l" rtl="0" fontAlgn="b"/>
                      <a:r>
                        <a:rPr lang="en-ZA" sz="1200" b="0" i="0" u="none" strike="noStrike">
                          <a:solidFill>
                            <a:srgbClr val="000000"/>
                          </a:solidFill>
                          <a:effectLst/>
                          <a:latin typeface="Tahoma" panose="020B0604030504040204" pitchFamily="34" charset="0"/>
                        </a:rPr>
                        <a:t> Payments for capital assets</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ZA" sz="1200" b="0" i="0" u="none" strike="noStrike">
                          <a:solidFill>
                            <a:srgbClr val="000000"/>
                          </a:solidFill>
                          <a:effectLst/>
                          <a:latin typeface="Tahoma" panose="020B0604030504040204" pitchFamily="34" charset="0"/>
                        </a:rPr>
                        <a:t>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ZA" sz="1200" b="0" i="0" u="none" strike="noStrike">
                          <a:solidFill>
                            <a:srgbClr val="000000"/>
                          </a:solidFill>
                          <a:effectLst/>
                          <a:latin typeface="Tahoma" panose="020B0604030504040204" pitchFamily="34" charset="0"/>
                        </a:rPr>
                        <a:t>          2 188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ZA" sz="1200" b="0" i="0" u="none" strike="noStrike">
                          <a:solidFill>
                            <a:srgbClr val="000000"/>
                          </a:solidFill>
                          <a:effectLst/>
                          <a:latin typeface="Tahoma" panose="020B0604030504040204" pitchFamily="34" charset="0"/>
                        </a:rPr>
                        <a:t>100%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23314">
                <a:tc>
                  <a:txBody>
                    <a:bodyPr/>
                    <a:lstStyle/>
                    <a:p>
                      <a:pPr algn="l" rtl="0" fontAlgn="b"/>
                      <a:r>
                        <a:rPr lang="en-ZA" sz="1200" b="0" i="0" u="none" strike="noStrike">
                          <a:solidFill>
                            <a:srgbClr val="000000"/>
                          </a:solidFill>
                          <a:effectLst/>
                          <a:latin typeface="Tahoma" panose="020B0604030504040204" pitchFamily="34" charset="0"/>
                        </a:rPr>
                        <a:t> Payments for financial assets</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ZA" sz="1200" b="0" i="0" u="none" strike="noStrike">
                          <a:solidFill>
                            <a:srgbClr val="000000"/>
                          </a:solidFill>
                          <a:effectLst/>
                          <a:latin typeface="Tahoma" panose="020B0604030504040204" pitchFamily="34" charset="0"/>
                        </a:rPr>
                        <a:t>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ZA" sz="1200" b="0" i="0" u="none" strike="noStrike">
                          <a:solidFill>
                            <a:srgbClr val="000000"/>
                          </a:solidFill>
                          <a:effectLst/>
                          <a:latin typeface="Tahoma" panose="020B0604030504040204" pitchFamily="34" charset="0"/>
                        </a:rPr>
                        <a:t>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ZA" sz="1200" b="0" i="0" u="none" strike="noStrike">
                          <a:solidFill>
                            <a:srgbClr val="000000"/>
                          </a:solidFill>
                          <a:effectLst/>
                          <a:latin typeface="Tahoma" panose="020B0604030504040204" pitchFamily="34" charset="0"/>
                        </a:rPr>
                        <a:t>100%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15043">
                <a:tc>
                  <a:txBody>
                    <a:bodyPr/>
                    <a:lstStyle/>
                    <a:p>
                      <a:pPr algn="l" rtl="0" fontAlgn="ctr"/>
                      <a:r>
                        <a:rPr lang="en-ZA" sz="1200" b="1" i="0" u="none" strike="noStrike">
                          <a:solidFill>
                            <a:srgbClr val="000000"/>
                          </a:solidFill>
                          <a:effectLst/>
                          <a:latin typeface="Tahoma" panose="020B0604030504040204" pitchFamily="34" charset="0"/>
                        </a:rPr>
                        <a:t>Total</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CDB"/>
                    </a:solidFill>
                  </a:tcPr>
                </a:tc>
                <a:tc>
                  <a:txBody>
                    <a:bodyPr/>
                    <a:lstStyle/>
                    <a:p>
                      <a:pPr algn="r" rtl="0" fontAlgn="ctr"/>
                      <a:r>
                        <a:rPr lang="en-ZA" sz="1200" b="1" i="0" u="none" strike="noStrike">
                          <a:solidFill>
                            <a:srgbClr val="000000"/>
                          </a:solidFill>
                          <a:effectLst/>
                          <a:latin typeface="Tahoma" panose="020B0604030504040204" pitchFamily="34" charset="0"/>
                        </a:rPr>
                        <a:t>            55 101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CDB"/>
                    </a:solidFill>
                  </a:tcPr>
                </a:tc>
                <a:tc>
                  <a:txBody>
                    <a:bodyPr/>
                    <a:lstStyle/>
                    <a:p>
                      <a:pPr algn="r" rtl="0" fontAlgn="ctr"/>
                      <a:r>
                        <a:rPr lang="en-ZA" sz="1200" b="1" i="0" u="none" strike="noStrike">
                          <a:solidFill>
                            <a:srgbClr val="000000"/>
                          </a:solidFill>
                          <a:effectLst/>
                          <a:latin typeface="Tahoma" panose="020B0604030504040204" pitchFamily="34" charset="0"/>
                        </a:rPr>
                        <a:t>      41 633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CDB"/>
                    </a:solidFill>
                  </a:tcPr>
                </a:tc>
                <a:tc>
                  <a:txBody>
                    <a:bodyPr/>
                    <a:lstStyle/>
                    <a:p>
                      <a:pPr algn="r" rtl="0" fontAlgn="ctr"/>
                      <a:r>
                        <a:rPr lang="en-ZA" sz="1200" b="1" i="0" u="none" strike="noStrike" dirty="0">
                          <a:solidFill>
                            <a:srgbClr val="000000"/>
                          </a:solidFill>
                          <a:effectLst/>
                          <a:latin typeface="Tahoma" panose="020B0604030504040204" pitchFamily="34" charset="0"/>
                        </a:rPr>
                        <a:t>75.56%</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CDB"/>
                    </a:solidFill>
                  </a:tcPr>
                </a:tc>
              </a:tr>
            </a:tbl>
          </a:graphicData>
        </a:graphic>
      </p:graphicFrame>
      <p:sp>
        <p:nvSpPr>
          <p:cNvPr id="11" name="TextBox 10"/>
          <p:cNvSpPr txBox="1"/>
          <p:nvPr/>
        </p:nvSpPr>
        <p:spPr>
          <a:xfrm>
            <a:off x="179511" y="5276319"/>
            <a:ext cx="8658567" cy="646331"/>
          </a:xfrm>
          <a:prstGeom prst="rect">
            <a:avLst/>
          </a:prstGeom>
          <a:noFill/>
        </p:spPr>
        <p:txBody>
          <a:bodyPr wrap="square" rtlCol="0">
            <a:spAutoFit/>
          </a:bodyPr>
          <a:lstStyle/>
          <a:p>
            <a:r>
              <a:rPr lang="en-ZA" dirty="0" smtClean="0"/>
              <a:t>National Treasury has approved additional allocation of R15.9m through the Adjusted Estimates of National Expenditure (AENE) process</a:t>
            </a:r>
            <a:endParaRPr lang="en-ZA" dirty="0"/>
          </a:p>
        </p:txBody>
      </p:sp>
    </p:spTree>
    <p:extLst>
      <p:ext uri="{BB962C8B-B14F-4D97-AF65-F5344CB8AC3E}">
        <p14:creationId xmlns:p14="http://schemas.microsoft.com/office/powerpoint/2010/main" xmlns="" val="186072077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p:cNvSpPr txBox="1">
            <a:spLocks/>
          </p:cNvSpPr>
          <p:nvPr/>
        </p:nvSpPr>
        <p:spPr>
          <a:xfrm>
            <a:off x="395536" y="367048"/>
            <a:ext cx="8208912" cy="681540"/>
          </a:xfrm>
          <a:prstGeom prst="rect">
            <a:avLst/>
          </a:prstGeom>
        </p:spPr>
        <p:txBody>
          <a:bodyP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ZA" sz="2400" b="1" dirty="0" smtClean="0">
                <a:solidFill>
                  <a:srgbClr val="006600"/>
                </a:solidFill>
                <a:latin typeface="Tahoma" panose="020B0604030504040204" pitchFamily="34" charset="0"/>
                <a:ea typeface="Tahoma" panose="020B0604030504040204" pitchFamily="34" charset="0"/>
                <a:cs typeface="Tahoma" panose="020B0604030504040204" pitchFamily="34" charset="0"/>
              </a:rPr>
              <a:t>Training Trading </a:t>
            </a:r>
            <a:r>
              <a:rPr lang="en-ZA" sz="2400" b="1" dirty="0">
                <a:solidFill>
                  <a:srgbClr val="006600"/>
                </a:solidFill>
                <a:latin typeface="Tahoma" panose="020B0604030504040204" pitchFamily="34" charset="0"/>
                <a:ea typeface="Tahoma" panose="020B0604030504040204" pitchFamily="34" charset="0"/>
                <a:cs typeface="Tahoma" panose="020B0604030504040204" pitchFamily="34" charset="0"/>
              </a:rPr>
              <a:t>Financial Performance </a:t>
            </a:r>
            <a:endParaRPr lang="en-ZA" sz="2400" b="1" dirty="0" smtClean="0">
              <a:solidFill>
                <a:srgbClr val="006600"/>
              </a:solidFill>
              <a:latin typeface="Tahoma" panose="020B0604030504040204" pitchFamily="34" charset="0"/>
              <a:ea typeface="Tahoma" panose="020B0604030504040204" pitchFamily="34" charset="0"/>
              <a:cs typeface="Tahoma" panose="020B0604030504040204" pitchFamily="34" charset="0"/>
            </a:endParaRPr>
          </a:p>
          <a:p>
            <a:r>
              <a:rPr lang="en-ZA" sz="2400" b="1" dirty="0" smtClean="0">
                <a:solidFill>
                  <a:srgbClr val="006600"/>
                </a:solidFill>
                <a:latin typeface="Tahoma" panose="020B0604030504040204" pitchFamily="34" charset="0"/>
                <a:ea typeface="Tahoma" panose="020B0604030504040204" pitchFamily="34" charset="0"/>
                <a:cs typeface="Tahoma" panose="020B0604030504040204" pitchFamily="34" charset="0"/>
              </a:rPr>
              <a:t>Preliminary </a:t>
            </a:r>
            <a:r>
              <a:rPr lang="en-ZA" sz="2400" b="1" dirty="0">
                <a:solidFill>
                  <a:srgbClr val="006600"/>
                </a:solidFill>
                <a:latin typeface="Tahoma" panose="020B0604030504040204" pitchFamily="34" charset="0"/>
                <a:ea typeface="Tahoma" panose="020B0604030504040204" pitchFamily="34" charset="0"/>
                <a:cs typeface="Tahoma" panose="020B0604030504040204" pitchFamily="34" charset="0"/>
              </a:rPr>
              <a:t>Results Q2 </a:t>
            </a:r>
          </a:p>
        </p:txBody>
      </p:sp>
      <p:graphicFrame>
        <p:nvGraphicFramePr>
          <p:cNvPr id="2" name="Table 1"/>
          <p:cNvGraphicFramePr>
            <a:graphicFrameLocks noGrp="1"/>
          </p:cNvGraphicFramePr>
          <p:nvPr>
            <p:extLst>
              <p:ext uri="{D42A27DB-BD31-4B8C-83A1-F6EECF244321}">
                <p14:modId xmlns:p14="http://schemas.microsoft.com/office/powerpoint/2010/main" xmlns="" val="2972855365"/>
              </p:ext>
            </p:extLst>
          </p:nvPr>
        </p:nvGraphicFramePr>
        <p:xfrm>
          <a:off x="179513" y="1268760"/>
          <a:ext cx="8064894" cy="3384375"/>
        </p:xfrm>
        <a:graphic>
          <a:graphicData uri="http://schemas.openxmlformats.org/drawingml/2006/table">
            <a:tbl>
              <a:tblPr/>
              <a:tblGrid>
                <a:gridCol w="4262661"/>
                <a:gridCol w="1425837"/>
                <a:gridCol w="1099083"/>
                <a:gridCol w="1277313"/>
              </a:tblGrid>
              <a:tr h="451250">
                <a:tc>
                  <a:txBody>
                    <a:bodyPr/>
                    <a:lstStyle/>
                    <a:p>
                      <a:pPr algn="ctr" rtl="0" fontAlgn="t"/>
                      <a:r>
                        <a:rPr lang="en-ZA" sz="1200" b="1" i="0" u="none" strike="noStrike" dirty="0">
                          <a:solidFill>
                            <a:srgbClr val="000000"/>
                          </a:solidFill>
                          <a:effectLst/>
                          <a:latin typeface="Tahoma" panose="020B0604030504040204" pitchFamily="34" charset="0"/>
                        </a:rPr>
                        <a:t> </a:t>
                      </a:r>
                    </a:p>
                  </a:txBody>
                  <a:tcPr marL="7620" marR="7620" marT="7620" marB="0">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ctr" rtl="0" fontAlgn="t"/>
                      <a:r>
                        <a:rPr lang="en-ZA" sz="1200" b="1" i="0" u="none" strike="noStrike">
                          <a:solidFill>
                            <a:srgbClr val="000000"/>
                          </a:solidFill>
                          <a:effectLst/>
                          <a:latin typeface="Tahoma" panose="020B0604030504040204" pitchFamily="34" charset="0"/>
                        </a:rPr>
                        <a:t>Approved Budget</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ctr" rtl="0" fontAlgn="t"/>
                      <a:r>
                        <a:rPr lang="en-ZA" sz="1200" b="1" i="0" u="none" strike="noStrike">
                          <a:solidFill>
                            <a:srgbClr val="000000"/>
                          </a:solidFill>
                          <a:effectLst/>
                          <a:latin typeface="Tahoma" panose="020B0604030504040204" pitchFamily="34" charset="0"/>
                        </a:rPr>
                        <a:t> Actual</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ctr" rtl="0" fontAlgn="t"/>
                      <a:r>
                        <a:rPr lang="en-ZA" sz="1200" b="1" i="0" u="none" strike="noStrike">
                          <a:solidFill>
                            <a:srgbClr val="000000"/>
                          </a:solidFill>
                          <a:effectLst/>
                          <a:latin typeface="Tahoma" panose="020B0604030504040204" pitchFamily="34" charset="0"/>
                        </a:rPr>
                        <a:t>% on Budget </a:t>
                      </a:r>
                    </a:p>
                  </a:txBody>
                  <a:tcPr marL="7620" marR="7620" marT="7620" marB="0">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r>
              <a:tr h="234650">
                <a:tc>
                  <a:txBody>
                    <a:bodyPr/>
                    <a:lstStyle/>
                    <a:p>
                      <a:pPr algn="ctr" rtl="0" fontAlgn="t"/>
                      <a:r>
                        <a:rPr lang="en-ZA" sz="1200" b="1" i="0" u="none" strike="noStrike">
                          <a:solidFill>
                            <a:srgbClr val="000000"/>
                          </a:solidFill>
                          <a:effectLst/>
                          <a:latin typeface="Tahoma" panose="020B0604030504040204" pitchFamily="34" charset="0"/>
                        </a:rPr>
                        <a:t> </a:t>
                      </a:r>
                    </a:p>
                  </a:txBody>
                  <a:tcPr marL="7620" marR="7620" marT="7620" marB="0">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ctr" rtl="0" fontAlgn="b"/>
                      <a:r>
                        <a:rPr lang="en-ZA" sz="1200" b="1" i="0" u="none" strike="noStrike">
                          <a:solidFill>
                            <a:srgbClr val="000000"/>
                          </a:solidFill>
                          <a:effectLst/>
                          <a:latin typeface="Tahoma" panose="020B0604030504040204" pitchFamily="34" charset="0"/>
                        </a:rPr>
                        <a:t>2016/17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ctr" rtl="0" fontAlgn="b"/>
                      <a:r>
                        <a:rPr lang="en-ZA" sz="1200" b="1" i="0" u="none" strike="noStrike">
                          <a:solidFill>
                            <a:srgbClr val="000000"/>
                          </a:solidFill>
                          <a:effectLst/>
                          <a:latin typeface="Tahoma" panose="020B0604030504040204" pitchFamily="34" charset="0"/>
                        </a:rPr>
                        <a:t>2016/17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ctr" rtl="0" fontAlgn="b"/>
                      <a:r>
                        <a:rPr lang="en-ZA" sz="1200" b="1" i="0" u="none" strike="noStrike">
                          <a:solidFill>
                            <a:srgbClr val="000000"/>
                          </a:solidFill>
                          <a:effectLst/>
                          <a:latin typeface="Tahoma" panose="020B0604030504040204" pitchFamily="34" charset="0"/>
                        </a:rPr>
                        <a:t>2016/17</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r>
              <a:tr h="234650">
                <a:tc>
                  <a:txBody>
                    <a:bodyPr/>
                    <a:lstStyle/>
                    <a:p>
                      <a:pPr algn="l" rtl="0" fontAlgn="b"/>
                      <a:r>
                        <a:rPr lang="en-ZA" sz="1200" b="1" i="0" u="none" strike="noStrike">
                          <a:solidFill>
                            <a:srgbClr val="000000"/>
                          </a:solidFill>
                          <a:effectLst/>
                          <a:latin typeface="Tahoma" panose="020B0604030504040204" pitchFamily="34" charset="0"/>
                        </a:rPr>
                        <a:t>REVENUE</a:t>
                      </a:r>
                    </a:p>
                  </a:txBody>
                  <a:tcPr marL="7620" marR="7620" marT="7620"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rtl="0" fontAlgn="b"/>
                      <a:r>
                        <a:rPr lang="en-ZA" sz="1200" b="1" i="0" u="none" strike="noStrike">
                          <a:solidFill>
                            <a:srgbClr val="000000"/>
                          </a:solidFill>
                          <a:effectLst/>
                          <a:latin typeface="Tahoma" panose="020B0604030504040204" pitchFamily="34" charset="0"/>
                        </a:rPr>
                        <a:t> R'000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rtl="0" fontAlgn="b"/>
                      <a:r>
                        <a:rPr lang="en-ZA" sz="1200" b="1" i="0" u="none" strike="noStrike">
                          <a:solidFill>
                            <a:srgbClr val="000000"/>
                          </a:solidFill>
                          <a:effectLst/>
                          <a:latin typeface="Tahoma" panose="020B0604030504040204" pitchFamily="34" charset="0"/>
                        </a:rPr>
                        <a:t> R'000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rtl="0" fontAlgn="b"/>
                      <a:r>
                        <a:rPr lang="en-ZA" sz="1200" b="1" i="0" u="none" strike="noStrike">
                          <a:solidFill>
                            <a:srgbClr val="000000"/>
                          </a:solidFill>
                          <a:effectLst/>
                          <a:latin typeface="Tahoma" panose="020B0604030504040204" pitchFamily="34" charset="0"/>
                        </a:rPr>
                        <a:t> % </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r>
              <a:tr h="234650">
                <a:tc>
                  <a:txBody>
                    <a:bodyPr/>
                    <a:lstStyle/>
                    <a:p>
                      <a:pPr algn="l" rtl="0" fontAlgn="b"/>
                      <a:r>
                        <a:rPr lang="en-ZA" sz="1200" b="0" i="0" u="none" strike="noStrike">
                          <a:solidFill>
                            <a:srgbClr val="000000"/>
                          </a:solidFill>
                          <a:effectLst/>
                          <a:latin typeface="Tahoma" panose="020B0604030504040204" pitchFamily="34" charset="0"/>
                        </a:rPr>
                        <a:t>Transfers NSG</a:t>
                      </a:r>
                    </a:p>
                  </a:txBody>
                  <a:tcPr marL="7620" marR="7620" marT="7620"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rtl="0" fontAlgn="b"/>
                      <a:r>
                        <a:rPr lang="en-ZA" sz="1200" b="0" i="0" u="none" strike="noStrike">
                          <a:solidFill>
                            <a:srgbClr val="000000"/>
                          </a:solidFill>
                          <a:effectLst/>
                          <a:latin typeface="Tahoma" panose="020B0604030504040204" pitchFamily="34" charset="0"/>
                        </a:rPr>
                        <a:t>                     -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rtl="0" fontAlgn="b"/>
                      <a:r>
                        <a:rPr lang="en-ZA" sz="1200" b="0" i="0" u="none" strike="noStrike">
                          <a:solidFill>
                            <a:srgbClr val="000000"/>
                          </a:solidFill>
                          <a:effectLst/>
                          <a:latin typeface="Tahoma" panose="020B0604030504040204" pitchFamily="34" charset="0"/>
                        </a:rPr>
                        <a:t>               -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rtl="0" fontAlgn="b"/>
                      <a:r>
                        <a:rPr lang="en-ZA" sz="1200" b="0" i="0" u="none" strike="noStrike">
                          <a:solidFill>
                            <a:srgbClr val="000000"/>
                          </a:solidFill>
                          <a:effectLst/>
                          <a:latin typeface="Tahoma" panose="020B0604030504040204" pitchFamily="34" charset="0"/>
                        </a:rPr>
                        <a:t> </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34650">
                <a:tc>
                  <a:txBody>
                    <a:bodyPr/>
                    <a:lstStyle/>
                    <a:p>
                      <a:pPr algn="l" rtl="0" fontAlgn="b"/>
                      <a:r>
                        <a:rPr lang="en-ZA" sz="1200" b="0" i="0" u="none" strike="noStrike">
                          <a:solidFill>
                            <a:srgbClr val="000000"/>
                          </a:solidFill>
                          <a:effectLst/>
                          <a:latin typeface="Tahoma" panose="020B0604030504040204" pitchFamily="34" charset="0"/>
                        </a:rPr>
                        <a:t>Rendering of services - course fees</a:t>
                      </a:r>
                    </a:p>
                  </a:txBody>
                  <a:tcPr marL="7620" marR="7620" marT="7620"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b"/>
                      <a:r>
                        <a:rPr lang="en-ZA" sz="1200" b="0" i="0" u="none" strike="noStrike">
                          <a:solidFill>
                            <a:srgbClr val="000000"/>
                          </a:solidFill>
                          <a:effectLst/>
                          <a:latin typeface="Tahoma" panose="020B0604030504040204" pitchFamily="34" charset="0"/>
                        </a:rPr>
                        <a:t>            150 971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b"/>
                      <a:r>
                        <a:rPr lang="en-ZA" sz="1200" b="0" i="0" u="none" strike="noStrike">
                          <a:solidFill>
                            <a:srgbClr val="000000"/>
                          </a:solidFill>
                          <a:effectLst/>
                          <a:latin typeface="Tahoma" panose="020B0604030504040204" pitchFamily="34" charset="0"/>
                        </a:rPr>
                        <a:t>        49 263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b"/>
                      <a:r>
                        <a:rPr lang="en-ZA" sz="1200" b="0" i="0" u="none" strike="noStrike">
                          <a:solidFill>
                            <a:srgbClr val="000000"/>
                          </a:solidFill>
                          <a:effectLst/>
                          <a:latin typeface="Tahoma" panose="020B0604030504040204" pitchFamily="34" charset="0"/>
                        </a:rPr>
                        <a:t>33%</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234650">
                <a:tc>
                  <a:txBody>
                    <a:bodyPr/>
                    <a:lstStyle/>
                    <a:p>
                      <a:pPr algn="l" rtl="0" fontAlgn="b"/>
                      <a:r>
                        <a:rPr lang="en-ZA" sz="1200" b="0" i="0" u="none" strike="noStrike">
                          <a:solidFill>
                            <a:srgbClr val="000000"/>
                          </a:solidFill>
                          <a:effectLst/>
                          <a:latin typeface="Tahoma" panose="020B0604030504040204" pitchFamily="34" charset="0"/>
                        </a:rPr>
                        <a:t>Other Income</a:t>
                      </a:r>
                    </a:p>
                  </a:txBody>
                  <a:tcPr marL="7620" marR="7620" marT="7620"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rtl="0" fontAlgn="b"/>
                      <a:r>
                        <a:rPr lang="en-ZA" sz="1200" b="0" i="0" u="none" strike="noStrike" dirty="0">
                          <a:solidFill>
                            <a:srgbClr val="000000"/>
                          </a:solidFill>
                          <a:effectLst/>
                          <a:latin typeface="Tahoma" panose="020B0604030504040204" pitchFamily="34" charset="0"/>
                        </a:rPr>
                        <a:t>                2 434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rtl="0" fontAlgn="b"/>
                      <a:r>
                        <a:rPr lang="en-ZA" sz="1200" b="0" i="0" u="none" strike="noStrike">
                          <a:solidFill>
                            <a:srgbClr val="000000"/>
                          </a:solidFill>
                          <a:effectLst/>
                          <a:latin typeface="Tahoma" panose="020B0604030504040204" pitchFamily="34" charset="0"/>
                        </a:rPr>
                        <a:t>          3 761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rtl="0" fontAlgn="b"/>
                      <a:r>
                        <a:rPr lang="en-ZA" sz="1200" b="0" i="0" u="none" strike="noStrike">
                          <a:solidFill>
                            <a:srgbClr val="000000"/>
                          </a:solidFill>
                          <a:effectLst/>
                          <a:latin typeface="Tahoma" panose="020B0604030504040204" pitchFamily="34" charset="0"/>
                        </a:rPr>
                        <a:t>155%</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234650">
                <a:tc>
                  <a:txBody>
                    <a:bodyPr/>
                    <a:lstStyle/>
                    <a:p>
                      <a:pPr algn="l" rtl="0" fontAlgn="b"/>
                      <a:r>
                        <a:rPr lang="en-ZA" sz="1200" b="1" i="0" u="none" strike="noStrike">
                          <a:solidFill>
                            <a:srgbClr val="000000"/>
                          </a:solidFill>
                          <a:effectLst/>
                          <a:latin typeface="Tahoma" panose="020B0604030504040204" pitchFamily="34" charset="0"/>
                        </a:rPr>
                        <a:t>Total Revenue </a:t>
                      </a:r>
                    </a:p>
                  </a:txBody>
                  <a:tcPr marL="7620" marR="7620" marT="7620"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ZA" sz="1200" b="1" i="0" u="none" strike="noStrike">
                          <a:solidFill>
                            <a:srgbClr val="000000"/>
                          </a:solidFill>
                          <a:effectLst/>
                          <a:latin typeface="Tahoma" panose="020B0604030504040204" pitchFamily="34" charset="0"/>
                        </a:rPr>
                        <a:t>          153 405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ZA" sz="1200" b="1" i="0" u="none" strike="noStrike">
                          <a:solidFill>
                            <a:srgbClr val="000000"/>
                          </a:solidFill>
                          <a:effectLst/>
                          <a:latin typeface="Tahoma" panose="020B0604030504040204" pitchFamily="34" charset="0"/>
                        </a:rPr>
                        <a:t>      53 024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ZA" sz="1200" b="1" i="0" u="none" strike="noStrike">
                          <a:solidFill>
                            <a:srgbClr val="000000"/>
                          </a:solidFill>
                          <a:effectLst/>
                          <a:latin typeface="Tahoma" panose="020B0604030504040204" pitchFamily="34" charset="0"/>
                        </a:rPr>
                        <a:t>35%</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4650">
                <a:tc>
                  <a:txBody>
                    <a:bodyPr/>
                    <a:lstStyle/>
                    <a:p>
                      <a:pPr algn="l" rtl="0" fontAlgn="b"/>
                      <a:r>
                        <a:rPr lang="en-ZA" sz="1200" b="1" i="0" u="none" strike="noStrike">
                          <a:solidFill>
                            <a:srgbClr val="000000"/>
                          </a:solidFill>
                          <a:effectLst/>
                          <a:latin typeface="Tahoma" panose="020B0604030504040204" pitchFamily="34" charset="0"/>
                        </a:rPr>
                        <a:t>EXPENDITURE</a:t>
                      </a:r>
                    </a:p>
                  </a:txBody>
                  <a:tcPr marL="7620" marR="7620" marT="7620"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ZA" sz="1200" b="1" i="0" u="none" strike="noStrike">
                          <a:solidFill>
                            <a:srgbClr val="000000"/>
                          </a:solidFill>
                          <a:effectLst/>
                          <a:latin typeface="Tahoma" panose="020B060403050404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ZA" sz="1200" b="1" i="0" u="none" strike="noStrike">
                          <a:solidFill>
                            <a:srgbClr val="000000"/>
                          </a:solidFill>
                          <a:effectLst/>
                          <a:latin typeface="Tahoma" panose="020B060403050404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ZA" sz="1200" b="1" i="0" u="none" strike="noStrike">
                          <a:solidFill>
                            <a:srgbClr val="000000"/>
                          </a:solidFill>
                          <a:effectLst/>
                          <a:latin typeface="Tahoma" panose="020B0604030504040204" pitchFamily="34" charset="0"/>
                        </a:rPr>
                        <a:t>            </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4650">
                <a:tc>
                  <a:txBody>
                    <a:bodyPr/>
                    <a:lstStyle/>
                    <a:p>
                      <a:pPr algn="l" rtl="0" fontAlgn="b"/>
                      <a:r>
                        <a:rPr lang="en-ZA" sz="1200" b="0" i="0" u="none" strike="noStrike">
                          <a:solidFill>
                            <a:srgbClr val="000000"/>
                          </a:solidFill>
                          <a:effectLst/>
                          <a:latin typeface="Tahoma" panose="020B0604030504040204" pitchFamily="34" charset="0"/>
                        </a:rPr>
                        <a:t>Employee benefits</a:t>
                      </a:r>
                    </a:p>
                  </a:txBody>
                  <a:tcPr marL="7620" marR="7620" marT="7620"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rtl="0" fontAlgn="b"/>
                      <a:r>
                        <a:rPr lang="en-ZA" sz="1200" b="0" i="0" u="none" strike="noStrike">
                          <a:solidFill>
                            <a:srgbClr val="000000"/>
                          </a:solidFill>
                          <a:effectLst/>
                          <a:latin typeface="Tahoma" panose="020B0604030504040204" pitchFamily="34" charset="0"/>
                        </a:rPr>
                        <a:t>             -86 713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rtl="0" fontAlgn="b"/>
                      <a:r>
                        <a:rPr lang="en-ZA" sz="1200" b="0" i="0" u="none" strike="noStrike">
                          <a:solidFill>
                            <a:srgbClr val="000000"/>
                          </a:solidFill>
                          <a:effectLst/>
                          <a:latin typeface="Tahoma" panose="020B0604030504040204" pitchFamily="34" charset="0"/>
                        </a:rPr>
                        <a:t>       -41 523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rtl="0" fontAlgn="b"/>
                      <a:r>
                        <a:rPr lang="en-ZA" sz="1200" b="0" i="0" u="none" strike="noStrike">
                          <a:solidFill>
                            <a:srgbClr val="000000"/>
                          </a:solidFill>
                          <a:effectLst/>
                          <a:latin typeface="Tahoma" panose="020B0604030504040204" pitchFamily="34" charset="0"/>
                        </a:rPr>
                        <a:t>48%</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34650">
                <a:tc>
                  <a:txBody>
                    <a:bodyPr/>
                    <a:lstStyle/>
                    <a:p>
                      <a:pPr algn="l" rtl="0" fontAlgn="b"/>
                      <a:r>
                        <a:rPr lang="en-ZA" sz="1200" b="0" i="0" u="none" strike="noStrike">
                          <a:solidFill>
                            <a:srgbClr val="000000"/>
                          </a:solidFill>
                          <a:effectLst/>
                          <a:latin typeface="Tahoma" panose="020B0604030504040204" pitchFamily="34" charset="0"/>
                        </a:rPr>
                        <a:t>Operating expenses</a:t>
                      </a:r>
                    </a:p>
                  </a:txBody>
                  <a:tcPr marL="7620" marR="7620" marT="7620"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rtl="0" fontAlgn="b"/>
                      <a:r>
                        <a:rPr lang="en-ZA" sz="1200" b="0" i="0" u="none" strike="noStrike">
                          <a:solidFill>
                            <a:srgbClr val="000000"/>
                          </a:solidFill>
                          <a:effectLst/>
                          <a:latin typeface="Tahoma" panose="020B0604030504040204" pitchFamily="34" charset="0"/>
                        </a:rPr>
                        <a:t>           -124 478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rtl="0" fontAlgn="b"/>
                      <a:r>
                        <a:rPr lang="en-ZA" sz="1200" b="0" i="0" u="none" strike="noStrike">
                          <a:solidFill>
                            <a:srgbClr val="000000"/>
                          </a:solidFill>
                          <a:effectLst/>
                          <a:latin typeface="Tahoma" panose="020B0604030504040204" pitchFamily="34" charset="0"/>
                        </a:rPr>
                        <a:t>       -38 872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rtl="0" fontAlgn="b"/>
                      <a:r>
                        <a:rPr lang="en-ZA" sz="1200" b="0" i="0" u="none" strike="noStrike">
                          <a:solidFill>
                            <a:srgbClr val="000000"/>
                          </a:solidFill>
                          <a:effectLst/>
                          <a:latin typeface="Tahoma" panose="020B0604030504040204" pitchFamily="34" charset="0"/>
                        </a:rPr>
                        <a:t>31%</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234650">
                <a:tc>
                  <a:txBody>
                    <a:bodyPr/>
                    <a:lstStyle/>
                    <a:p>
                      <a:pPr algn="l" rtl="0" fontAlgn="b"/>
                      <a:r>
                        <a:rPr lang="en-ZA" sz="1200" b="1" i="0" u="none" strike="noStrike">
                          <a:solidFill>
                            <a:srgbClr val="000000"/>
                          </a:solidFill>
                          <a:effectLst/>
                          <a:latin typeface="Tahoma" panose="020B0604030504040204" pitchFamily="34" charset="0"/>
                        </a:rPr>
                        <a:t>Total Expenditure</a:t>
                      </a:r>
                    </a:p>
                  </a:txBody>
                  <a:tcPr marL="7620" marR="7620" marT="7620"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ZA" sz="1200" b="1" i="0" u="none" strike="noStrike">
                          <a:solidFill>
                            <a:srgbClr val="000000"/>
                          </a:solidFill>
                          <a:effectLst/>
                          <a:latin typeface="Tahoma" panose="020B0604030504040204" pitchFamily="34" charset="0"/>
                        </a:rPr>
                        <a:t>        -211 191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ZA" sz="1200" b="1" i="0" u="none" strike="noStrike">
                          <a:solidFill>
                            <a:srgbClr val="000000"/>
                          </a:solidFill>
                          <a:effectLst/>
                          <a:latin typeface="Tahoma" panose="020B0604030504040204" pitchFamily="34" charset="0"/>
                        </a:rPr>
                        <a:t>    -80 395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ZA" sz="1200" b="1" i="0" u="none" strike="noStrike">
                          <a:solidFill>
                            <a:srgbClr val="000000"/>
                          </a:solidFill>
                          <a:effectLst/>
                          <a:latin typeface="Tahoma" panose="020B0604030504040204" pitchFamily="34" charset="0"/>
                        </a:rPr>
                        <a:t>38%</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950">
                <a:tc>
                  <a:txBody>
                    <a:bodyPr/>
                    <a:lstStyle/>
                    <a:p>
                      <a:pPr algn="l" fontAlgn="b"/>
                      <a:r>
                        <a:rPr lang="en-ZA" sz="1800" b="0" i="0" u="none" strike="noStrike">
                          <a:solidFill>
                            <a:srgbClr val="000000"/>
                          </a:solidFill>
                          <a:effectLst/>
                          <a:latin typeface="Arial" panose="020B0604020202020204" pitchFamily="34" charset="0"/>
                        </a:rPr>
                        <a:t> </a:t>
                      </a:r>
                    </a:p>
                  </a:txBody>
                  <a:tcPr marL="7620" marR="7620" marT="7620" marB="0" anchor="b">
                    <a:lnL w="12700" cap="flat" cmpd="sng" algn="ctr">
                      <a:solidFill>
                        <a:schemeClr val="tx1"/>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ZA" sz="1800" b="0" i="0" u="none" strike="noStrike">
                          <a:solidFill>
                            <a:srgbClr val="000000"/>
                          </a:solidFill>
                          <a:effectLst/>
                          <a:latin typeface="Arial" panose="020B0604020202020204" pitchFamily="34" charset="0"/>
                        </a:rPr>
                        <a:t> </a:t>
                      </a:r>
                    </a:p>
                  </a:txBody>
                  <a:tcPr marL="7620" marR="7620" marT="762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800" b="0" i="0" u="none" strike="noStrike">
                          <a:solidFill>
                            <a:srgbClr val="000000"/>
                          </a:solidFill>
                          <a:effectLst/>
                          <a:latin typeface="Arial" panose="020B0604020202020204" pitchFamily="34" charset="0"/>
                        </a:rPr>
                        <a:t> </a:t>
                      </a:r>
                    </a:p>
                  </a:txBody>
                  <a:tcPr marL="7620" marR="7620" marT="762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800" b="0" i="0" u="none" strike="noStrike">
                          <a:solidFill>
                            <a:srgbClr val="000000"/>
                          </a:solidFill>
                          <a:effectLst/>
                          <a:latin typeface="Arial" panose="020B0604020202020204" pitchFamily="34" charset="0"/>
                        </a:rPr>
                        <a:t> </a:t>
                      </a:r>
                    </a:p>
                  </a:txBody>
                  <a:tcPr marL="7620" marR="7620" marT="7620" marB="0" anchor="b">
                    <a:lnL>
                      <a:noFill/>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3675">
                <a:tc>
                  <a:txBody>
                    <a:bodyPr/>
                    <a:lstStyle/>
                    <a:p>
                      <a:pPr algn="l" rtl="0" fontAlgn="b"/>
                      <a:r>
                        <a:rPr lang="en-ZA" sz="1200" b="1" i="0" u="none" strike="noStrike">
                          <a:solidFill>
                            <a:srgbClr val="000000"/>
                          </a:solidFill>
                          <a:effectLst/>
                          <a:latin typeface="Tahoma" panose="020B0604030504040204" pitchFamily="34" charset="0"/>
                        </a:rPr>
                        <a:t>Deficit</a:t>
                      </a:r>
                    </a:p>
                  </a:txBody>
                  <a:tcPr marL="7620" marR="7620" marT="7620" marB="0" anchor="b">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tcPr>
                </a:tc>
                <a:tc>
                  <a:txBody>
                    <a:bodyPr/>
                    <a:lstStyle/>
                    <a:p>
                      <a:pPr algn="r" rtl="0" fontAlgn="b"/>
                      <a:r>
                        <a:rPr lang="en-ZA" sz="1200" b="1" i="0" u="none" strike="noStrike">
                          <a:solidFill>
                            <a:srgbClr val="000000"/>
                          </a:solidFill>
                          <a:effectLst/>
                          <a:latin typeface="Tahoma" panose="020B0604030504040204" pitchFamily="34" charset="0"/>
                        </a:rPr>
                        <a:t>          -57 786 </a:t>
                      </a:r>
                    </a:p>
                  </a:txBody>
                  <a:tcPr marL="7620" marR="7620" marT="7620" marB="0" anchor="b">
                    <a:lnL>
                      <a:noFill/>
                    </a:lnL>
                    <a:lnR>
                      <a:noFill/>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ZA" sz="1200" b="1" i="0" u="none" strike="noStrike">
                          <a:solidFill>
                            <a:srgbClr val="000000"/>
                          </a:solidFill>
                          <a:effectLst/>
                          <a:latin typeface="Tahoma" panose="020B0604030504040204" pitchFamily="34" charset="0"/>
                        </a:rPr>
                        <a:t>    -27 371 </a:t>
                      </a:r>
                    </a:p>
                  </a:txBody>
                  <a:tcPr marL="7620" marR="7620" marT="7620" marB="0" anchor="b">
                    <a:lnL>
                      <a:noFill/>
                    </a:lnL>
                    <a:lnR>
                      <a:noFill/>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ZA" sz="1200" b="1" i="0" u="none" strike="noStrike" dirty="0">
                          <a:solidFill>
                            <a:srgbClr val="000000"/>
                          </a:solidFill>
                          <a:effectLst/>
                          <a:latin typeface="Tahoma" panose="020B0604030504040204" pitchFamily="34" charset="0"/>
                        </a:rPr>
                        <a:t>47%</a:t>
                      </a:r>
                    </a:p>
                  </a:txBody>
                  <a:tcPr marL="7620" marR="7620" marT="7620" marB="0" anchor="b">
                    <a:lnL>
                      <a:noFill/>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TextBox 3"/>
          <p:cNvSpPr txBox="1"/>
          <p:nvPr/>
        </p:nvSpPr>
        <p:spPr>
          <a:xfrm>
            <a:off x="107504" y="5085184"/>
            <a:ext cx="7848872" cy="369332"/>
          </a:xfrm>
          <a:prstGeom prst="rect">
            <a:avLst/>
          </a:prstGeom>
          <a:noFill/>
        </p:spPr>
        <p:txBody>
          <a:bodyPr wrap="square" rtlCol="0">
            <a:spAutoFit/>
          </a:bodyPr>
          <a:lstStyle/>
          <a:p>
            <a:r>
              <a:rPr lang="en-ZA" dirty="0" smtClean="0"/>
              <a:t>Training target 52,600 preliminary actual trained 15,508 (37%)</a:t>
            </a:r>
            <a:endParaRPr lang="en-ZA" dirty="0"/>
          </a:p>
        </p:txBody>
      </p:sp>
    </p:spTree>
    <p:extLst>
      <p:ext uri="{BB962C8B-B14F-4D97-AF65-F5344CB8AC3E}">
        <p14:creationId xmlns:p14="http://schemas.microsoft.com/office/powerpoint/2010/main" xmlns="" val="377753160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23528" y="188640"/>
            <a:ext cx="8373616" cy="720080"/>
          </a:xfrm>
        </p:spPr>
        <p:txBody>
          <a:bodyPr>
            <a:noAutofit/>
          </a:bodyPr>
          <a:lstStyle/>
          <a:p>
            <a:r>
              <a:rPr lang="en-ZA" sz="2400" b="1" dirty="0" smtClean="0">
                <a:solidFill>
                  <a:srgbClr val="006600"/>
                </a:solidFill>
                <a:latin typeface="Tahoma" panose="020B0604030504040204" pitchFamily="34" charset="0"/>
                <a:ea typeface="Tahoma" panose="020B0604030504040204" pitchFamily="34" charset="0"/>
                <a:cs typeface="Tahoma" panose="020B0604030504040204" pitchFamily="34" charset="0"/>
              </a:rPr>
              <a:t>Conclusion</a:t>
            </a:r>
            <a:endParaRPr lang="en-ZA" sz="2400" b="1" dirty="0">
              <a:solidFill>
                <a:srgbClr val="006600"/>
              </a:solidFill>
              <a:latin typeface="Tahoma" panose="020B0604030504040204" pitchFamily="34" charset="0"/>
              <a:ea typeface="Tahoma" panose="020B0604030504040204" pitchFamily="34" charset="0"/>
              <a:cs typeface="Tahoma" panose="020B0604030504040204" pitchFamily="34" charset="0"/>
            </a:endParaRPr>
          </a:p>
        </p:txBody>
      </p:sp>
      <p:sp>
        <p:nvSpPr>
          <p:cNvPr id="6" name="Slide Number Placeholder 1"/>
          <p:cNvSpPr>
            <a:spLocks noGrp="1"/>
          </p:cNvSpPr>
          <p:nvPr>
            <p:ph type="sldNum" sz="quarter" idx="12"/>
          </p:nvPr>
        </p:nvSpPr>
        <p:spPr>
          <a:xfrm>
            <a:off x="6156176" y="6309320"/>
            <a:ext cx="2133600" cy="365125"/>
          </a:xfrm>
        </p:spPr>
        <p:txBody>
          <a:bodyPr/>
          <a:lstStyle/>
          <a:p>
            <a:fld id="{1CE6738C-8955-4CF1-A256-1C49941BBB03}" type="slidenum">
              <a:rPr lang="en-ZA" smtClean="0">
                <a:solidFill>
                  <a:prstClr val="black">
                    <a:tint val="75000"/>
                  </a:prstClr>
                </a:solidFill>
              </a:rPr>
              <a:pPr/>
              <a:t>26</a:t>
            </a:fld>
            <a:endParaRPr lang="en-ZA" dirty="0">
              <a:solidFill>
                <a:prstClr val="black">
                  <a:tint val="75000"/>
                </a:prstClr>
              </a:solidFill>
            </a:endParaRPr>
          </a:p>
        </p:txBody>
      </p:sp>
      <p:sp>
        <p:nvSpPr>
          <p:cNvPr id="7" name="Content Placeholder 4"/>
          <p:cNvSpPr txBox="1">
            <a:spLocks/>
          </p:cNvSpPr>
          <p:nvPr/>
        </p:nvSpPr>
        <p:spPr>
          <a:xfrm>
            <a:off x="79865" y="1132193"/>
            <a:ext cx="8860942" cy="495365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Clr>
                <a:srgbClr val="006600"/>
              </a:buClr>
              <a:buSzPct val="60000"/>
              <a:buFont typeface="Wingdings" panose="05000000000000000000" pitchFamily="2" charset="2"/>
              <a:buChar char="v"/>
            </a:pPr>
            <a:r>
              <a:rPr lang="en-ZA" sz="1400" dirty="0" smtClean="0">
                <a:latin typeface="Tahoma" panose="020B0604030504040204" pitchFamily="34" charset="0"/>
                <a:ea typeface="Tahoma" panose="020B0604030504040204" pitchFamily="34" charset="0"/>
                <a:cs typeface="Tahoma" panose="020B0604030504040204" pitchFamily="34" charset="0"/>
              </a:rPr>
              <a:t>We offer our learning and development opportunities through </a:t>
            </a:r>
            <a:r>
              <a:rPr lang="en-ZA" sz="1400" dirty="0">
                <a:latin typeface="Tahoma" panose="020B0604030504040204" pitchFamily="34" charset="0"/>
                <a:ea typeface="Tahoma" panose="020B0604030504040204" pitchFamily="34" charset="0"/>
                <a:cs typeface="Tahoma" panose="020B0604030504040204" pitchFamily="34" charset="0"/>
              </a:rPr>
              <a:t>a suite of 130 accredited and non-accredited courses and </a:t>
            </a:r>
            <a:r>
              <a:rPr lang="en-ZA" sz="1400" dirty="0" smtClean="0">
                <a:latin typeface="Tahoma" panose="020B0604030504040204" pitchFamily="34" charset="0"/>
                <a:ea typeface="Tahoma" panose="020B0604030504040204" pitchFamily="34" charset="0"/>
                <a:cs typeface="Tahoma" panose="020B0604030504040204" pitchFamily="34" charset="0"/>
              </a:rPr>
              <a:t>programmes – acknowledging that more needs to be done to capture a larger target market </a:t>
            </a:r>
            <a:r>
              <a:rPr lang="en-ZA" sz="1400" dirty="0" smtClean="0">
                <a:solidFill>
                  <a:srgbClr val="C00000"/>
                </a:solidFill>
                <a:latin typeface="Tahoma" panose="020B0604030504040204" pitchFamily="34" charset="0"/>
                <a:ea typeface="Tahoma" panose="020B0604030504040204" pitchFamily="34" charset="0"/>
                <a:cs typeface="Tahoma" panose="020B0604030504040204" pitchFamily="34" charset="0"/>
              </a:rPr>
              <a:t>(research shows us that national and provincial government alone have training budgets close on R4bn per Financial Year) </a:t>
            </a:r>
          </a:p>
          <a:p>
            <a:pPr>
              <a:buClr>
                <a:srgbClr val="006600"/>
              </a:buClr>
              <a:buSzPct val="60000"/>
              <a:buFont typeface="Wingdings" panose="05000000000000000000" pitchFamily="2" charset="2"/>
              <a:buChar char="v"/>
            </a:pPr>
            <a:endParaRPr lang="en-ZA" sz="1400" dirty="0">
              <a:latin typeface="Tahoma" panose="020B0604030504040204" pitchFamily="34" charset="0"/>
              <a:ea typeface="Tahoma" panose="020B0604030504040204" pitchFamily="34" charset="0"/>
              <a:cs typeface="Tahoma" panose="020B0604030504040204" pitchFamily="34" charset="0"/>
            </a:endParaRPr>
          </a:p>
          <a:p>
            <a:pPr>
              <a:buClr>
                <a:srgbClr val="006600"/>
              </a:buClr>
              <a:buSzPct val="60000"/>
              <a:buFont typeface="Wingdings" panose="05000000000000000000" pitchFamily="2" charset="2"/>
              <a:buChar char="v"/>
            </a:pPr>
            <a:r>
              <a:rPr lang="en-ZA" sz="1400" dirty="0">
                <a:latin typeface="Tahoma" panose="020B0604030504040204" pitchFamily="34" charset="0"/>
                <a:ea typeface="Tahoma" panose="020B0604030504040204" pitchFamily="34" charset="0"/>
                <a:cs typeface="Tahoma" panose="020B0604030504040204" pitchFamily="34" charset="0"/>
              </a:rPr>
              <a:t>Our partnership with </a:t>
            </a:r>
            <a:r>
              <a:rPr lang="en-ZA" sz="1400" dirty="0">
                <a:solidFill>
                  <a:srgbClr val="C00000"/>
                </a:solidFill>
                <a:latin typeface="Tahoma" panose="020B0604030504040204" pitchFamily="34" charset="0"/>
                <a:ea typeface="Tahoma" panose="020B0604030504040204" pitchFamily="34" charset="0"/>
                <a:cs typeface="Tahoma" panose="020B0604030504040204" pitchFamily="34" charset="0"/>
              </a:rPr>
              <a:t>SALGA and </a:t>
            </a:r>
            <a:r>
              <a:rPr lang="en-ZA" sz="1400" dirty="0" smtClean="0">
                <a:solidFill>
                  <a:srgbClr val="C00000"/>
                </a:solidFill>
                <a:latin typeface="Tahoma" panose="020B0604030504040204" pitchFamily="34" charset="0"/>
                <a:ea typeface="Tahoma" panose="020B0604030504040204" pitchFamily="34" charset="0"/>
                <a:cs typeface="Tahoma" panose="020B0604030504040204" pitchFamily="34" charset="0"/>
              </a:rPr>
              <a:t>state-owned </a:t>
            </a:r>
            <a:r>
              <a:rPr lang="en-ZA" sz="1400" dirty="0">
                <a:solidFill>
                  <a:srgbClr val="C00000"/>
                </a:solidFill>
                <a:latin typeface="Tahoma" panose="020B0604030504040204" pitchFamily="34" charset="0"/>
                <a:ea typeface="Tahoma" panose="020B0604030504040204" pitchFamily="34" charset="0"/>
                <a:cs typeface="Tahoma" panose="020B0604030504040204" pitchFamily="34" charset="0"/>
              </a:rPr>
              <a:t>entities </a:t>
            </a:r>
            <a:r>
              <a:rPr lang="en-ZA" sz="1400" dirty="0">
                <a:latin typeface="Tahoma" panose="020B0604030504040204" pitchFamily="34" charset="0"/>
                <a:ea typeface="Tahoma" panose="020B0604030504040204" pitchFamily="34" charset="0"/>
                <a:cs typeface="Tahoma" panose="020B0604030504040204" pitchFamily="34" charset="0"/>
              </a:rPr>
              <a:t>will ensure that the NSG has </a:t>
            </a:r>
            <a:r>
              <a:rPr lang="en-ZA" sz="1400" dirty="0" smtClean="0">
                <a:latin typeface="Tahoma" panose="020B0604030504040204" pitchFamily="34" charset="0"/>
                <a:ea typeface="Tahoma" panose="020B0604030504040204" pitchFamily="34" charset="0"/>
                <a:cs typeface="Tahoma" panose="020B0604030504040204" pitchFamily="34" charset="0"/>
              </a:rPr>
              <a:t>a </a:t>
            </a:r>
            <a:r>
              <a:rPr lang="en-ZA" sz="1400" dirty="0">
                <a:latin typeface="Tahoma" panose="020B0604030504040204" pitchFamily="34" charset="0"/>
                <a:ea typeface="Tahoma" panose="020B0604030504040204" pitchFamily="34" charset="0"/>
                <a:cs typeface="Tahoma" panose="020B0604030504040204" pitchFamily="34" charset="0"/>
              </a:rPr>
              <a:t>more meaningful </a:t>
            </a:r>
            <a:r>
              <a:rPr lang="en-ZA" sz="1400" dirty="0" smtClean="0">
                <a:latin typeface="Tahoma" panose="020B0604030504040204" pitchFamily="34" charset="0"/>
                <a:ea typeface="Tahoma" panose="020B0604030504040204" pitchFamily="34" charset="0"/>
                <a:cs typeface="Tahoma" panose="020B0604030504040204" pitchFamily="34" charset="0"/>
              </a:rPr>
              <a:t>footprint across </a:t>
            </a:r>
            <a:r>
              <a:rPr lang="en-ZA" sz="1400" dirty="0">
                <a:latin typeface="Tahoma" panose="020B0604030504040204" pitchFamily="34" charset="0"/>
                <a:ea typeface="Tahoma" panose="020B0604030504040204" pitchFamily="34" charset="0"/>
                <a:cs typeface="Tahoma" panose="020B0604030504040204" pitchFamily="34" charset="0"/>
              </a:rPr>
              <a:t>the public sector, giving effect to the imperatives of the PAM Act </a:t>
            </a:r>
            <a:r>
              <a:rPr lang="en-ZA" sz="1400" dirty="0" smtClean="0">
                <a:latin typeface="Tahoma" panose="020B0604030504040204" pitchFamily="34" charset="0"/>
                <a:ea typeface="Tahoma" panose="020B0604030504040204" pitchFamily="34" charset="0"/>
                <a:cs typeface="Tahoma" panose="020B0604030504040204" pitchFamily="34" charset="0"/>
              </a:rPr>
              <a:t>aimed </a:t>
            </a:r>
            <a:r>
              <a:rPr lang="en-ZA" sz="1400" dirty="0">
                <a:latin typeface="Tahoma" panose="020B0604030504040204" pitchFamily="34" charset="0"/>
                <a:ea typeface="Tahoma" panose="020B0604030504040204" pitchFamily="34" charset="0"/>
                <a:cs typeface="Tahoma" panose="020B0604030504040204" pitchFamily="34" charset="0"/>
              </a:rPr>
              <a:t>at ensuring uniform application of the constitutional values and principles of public administration</a:t>
            </a:r>
          </a:p>
          <a:p>
            <a:pPr>
              <a:buClr>
                <a:srgbClr val="006600"/>
              </a:buClr>
              <a:buSzPct val="60000"/>
              <a:buFont typeface="Wingdings" panose="05000000000000000000" pitchFamily="2" charset="2"/>
              <a:buChar char="v"/>
            </a:pPr>
            <a:endParaRPr lang="en-ZA" sz="1400" dirty="0">
              <a:latin typeface="Tahoma" panose="020B0604030504040204" pitchFamily="34" charset="0"/>
              <a:ea typeface="Tahoma" panose="020B0604030504040204" pitchFamily="34" charset="0"/>
              <a:cs typeface="Tahoma" panose="020B0604030504040204" pitchFamily="34" charset="0"/>
            </a:endParaRPr>
          </a:p>
          <a:p>
            <a:pPr>
              <a:buClr>
                <a:srgbClr val="006600"/>
              </a:buClr>
              <a:buSzPct val="60000"/>
              <a:buFont typeface="Wingdings" panose="05000000000000000000" pitchFamily="2" charset="2"/>
              <a:buChar char="v"/>
            </a:pPr>
            <a:r>
              <a:rPr lang="en-ZA" sz="1400" dirty="0">
                <a:latin typeface="Tahoma" panose="020B0604030504040204" pitchFamily="34" charset="0"/>
                <a:ea typeface="Tahoma" panose="020B0604030504040204" pitchFamily="34" charset="0"/>
                <a:cs typeface="Tahoma" panose="020B0604030504040204" pitchFamily="34" charset="0"/>
              </a:rPr>
              <a:t>Our pilot with </a:t>
            </a:r>
            <a:r>
              <a:rPr lang="en-ZA" sz="1400" dirty="0" smtClean="0">
                <a:latin typeface="Tahoma" panose="020B0604030504040204" pitchFamily="34" charset="0"/>
                <a:ea typeface="Tahoma" panose="020B0604030504040204" pitchFamily="34" charset="0"/>
                <a:cs typeface="Tahoma" panose="020B0604030504040204" pitchFamily="34" charset="0"/>
              </a:rPr>
              <a:t>online </a:t>
            </a:r>
            <a:r>
              <a:rPr lang="en-ZA" sz="1400" dirty="0">
                <a:latin typeface="Tahoma" panose="020B0604030504040204" pitchFamily="34" charset="0"/>
                <a:ea typeface="Tahoma" panose="020B0604030504040204" pitchFamily="34" charset="0"/>
                <a:cs typeface="Tahoma" panose="020B0604030504040204" pitchFamily="34" charset="0"/>
              </a:rPr>
              <a:t>learning during 2015/16 </a:t>
            </a:r>
            <a:r>
              <a:rPr lang="en-ZA" sz="1400" dirty="0" smtClean="0">
                <a:latin typeface="Tahoma" panose="020B0604030504040204" pitchFamily="34" charset="0"/>
                <a:ea typeface="Tahoma" panose="020B0604030504040204" pitchFamily="34" charset="0"/>
                <a:cs typeface="Tahoma" panose="020B0604030504040204" pitchFamily="34" charset="0"/>
              </a:rPr>
              <a:t>indicated </a:t>
            </a:r>
            <a:r>
              <a:rPr lang="en-ZA" sz="1400" dirty="0">
                <a:latin typeface="Tahoma" panose="020B0604030504040204" pitchFamily="34" charset="0"/>
                <a:ea typeface="Tahoma" panose="020B0604030504040204" pitchFamily="34" charset="0"/>
                <a:cs typeface="Tahoma" panose="020B0604030504040204" pitchFamily="34" charset="0"/>
              </a:rPr>
              <a:t>the huge potential </a:t>
            </a:r>
            <a:r>
              <a:rPr lang="en-ZA" sz="1400" dirty="0" smtClean="0">
                <a:latin typeface="Tahoma" panose="020B0604030504040204" pitchFamily="34" charset="0"/>
                <a:ea typeface="Tahoma" panose="020B0604030504040204" pitchFamily="34" charset="0"/>
                <a:cs typeface="Tahoma" panose="020B0604030504040204" pitchFamily="34" charset="0"/>
              </a:rPr>
              <a:t>of </a:t>
            </a:r>
            <a:r>
              <a:rPr lang="en-ZA" sz="1400" dirty="0">
                <a:latin typeface="Tahoma" panose="020B0604030504040204" pitchFamily="34" charset="0"/>
                <a:ea typeface="Tahoma" panose="020B0604030504040204" pitchFamily="34" charset="0"/>
                <a:cs typeface="Tahoma" panose="020B0604030504040204" pitchFamily="34" charset="0"/>
              </a:rPr>
              <a:t>the NSG to realise </a:t>
            </a:r>
            <a:r>
              <a:rPr lang="en-ZA" sz="1400" dirty="0" smtClean="0">
                <a:latin typeface="Tahoma" panose="020B0604030504040204" pitchFamily="34" charset="0"/>
                <a:ea typeface="Tahoma" panose="020B0604030504040204" pitchFamily="34" charset="0"/>
                <a:cs typeface="Tahoma" panose="020B0604030504040204" pitchFamily="34" charset="0"/>
              </a:rPr>
              <a:t>the </a:t>
            </a:r>
            <a:r>
              <a:rPr lang="en-ZA" sz="1400" dirty="0">
                <a:latin typeface="Tahoma" panose="020B0604030504040204" pitchFamily="34" charset="0"/>
                <a:ea typeface="Tahoma" panose="020B0604030504040204" pitchFamily="34" charset="0"/>
                <a:cs typeface="Tahoma" panose="020B0604030504040204" pitchFamily="34" charset="0"/>
              </a:rPr>
              <a:t>vision of being </a:t>
            </a:r>
            <a:r>
              <a:rPr lang="en-ZA" sz="1400" dirty="0">
                <a:solidFill>
                  <a:srgbClr val="C00000"/>
                </a:solidFill>
                <a:latin typeface="Tahoma" panose="020B0604030504040204" pitchFamily="34" charset="0"/>
                <a:ea typeface="Tahoma" panose="020B0604030504040204" pitchFamily="34" charset="0"/>
                <a:cs typeface="Tahoma" panose="020B0604030504040204" pitchFamily="34" charset="0"/>
              </a:rPr>
              <a:t>a global player in online learning</a:t>
            </a:r>
            <a:r>
              <a:rPr lang="en-ZA" sz="1400" dirty="0">
                <a:latin typeface="Tahoma" panose="020B0604030504040204" pitchFamily="34" charset="0"/>
                <a:ea typeface="Tahoma" panose="020B0604030504040204" pitchFamily="34" charset="0"/>
                <a:cs typeface="Tahoma" panose="020B0604030504040204" pitchFamily="34" charset="0"/>
              </a:rPr>
              <a:t>. We are cognisant of capacity and </a:t>
            </a:r>
            <a:r>
              <a:rPr lang="en-ZA" sz="1400" dirty="0" smtClean="0">
                <a:latin typeface="Tahoma" panose="020B0604030504040204" pitchFamily="34" charset="0"/>
                <a:ea typeface="Tahoma" panose="020B0604030504040204" pitchFamily="34" charset="0"/>
                <a:cs typeface="Tahoma" panose="020B0604030504040204" pitchFamily="34" charset="0"/>
              </a:rPr>
              <a:t>limitations, </a:t>
            </a:r>
            <a:r>
              <a:rPr lang="en-ZA" sz="1400" dirty="0">
                <a:latin typeface="Tahoma" panose="020B0604030504040204" pitchFamily="34" charset="0"/>
                <a:ea typeface="Tahoma" panose="020B0604030504040204" pitchFamily="34" charset="0"/>
                <a:cs typeface="Tahoma" panose="020B0604030504040204" pitchFamily="34" charset="0"/>
              </a:rPr>
              <a:t>however remain positive that we can provide open online courses. </a:t>
            </a:r>
            <a:endParaRPr lang="en-ZA" sz="1400" dirty="0" smtClean="0">
              <a:latin typeface="Tahoma" panose="020B0604030504040204" pitchFamily="34" charset="0"/>
              <a:ea typeface="Tahoma" panose="020B0604030504040204" pitchFamily="34" charset="0"/>
              <a:cs typeface="Tahoma" panose="020B0604030504040204" pitchFamily="34" charset="0"/>
            </a:endParaRPr>
          </a:p>
          <a:p>
            <a:pPr>
              <a:buClr>
                <a:srgbClr val="006600"/>
              </a:buClr>
              <a:buSzPct val="60000"/>
              <a:buFont typeface="Wingdings" panose="05000000000000000000" pitchFamily="2" charset="2"/>
              <a:buChar char="v"/>
            </a:pPr>
            <a:endParaRPr lang="en-ZA" sz="1400" dirty="0">
              <a:latin typeface="Tahoma" panose="020B0604030504040204" pitchFamily="34" charset="0"/>
              <a:ea typeface="Tahoma" panose="020B0604030504040204" pitchFamily="34" charset="0"/>
              <a:cs typeface="Tahoma" panose="020B0604030504040204" pitchFamily="34" charset="0"/>
            </a:endParaRPr>
          </a:p>
          <a:p>
            <a:pPr>
              <a:buClr>
                <a:srgbClr val="006600"/>
              </a:buClr>
              <a:buSzPct val="60000"/>
              <a:buFont typeface="Wingdings" panose="05000000000000000000" pitchFamily="2" charset="2"/>
              <a:buChar char="v"/>
            </a:pPr>
            <a:r>
              <a:rPr lang="en-ZA" sz="1400" dirty="0">
                <a:latin typeface="Tahoma" panose="020B0604030504040204" pitchFamily="34" charset="0"/>
                <a:ea typeface="Tahoma" panose="020B0604030504040204" pitchFamily="34" charset="0"/>
                <a:cs typeface="Tahoma" panose="020B0604030504040204" pitchFamily="34" charset="0"/>
              </a:rPr>
              <a:t>Our </a:t>
            </a:r>
            <a:r>
              <a:rPr lang="en-ZA" sz="1400" dirty="0">
                <a:solidFill>
                  <a:srgbClr val="C00000"/>
                </a:solidFill>
                <a:latin typeface="Tahoma" panose="020B0604030504040204" pitchFamily="34" charset="0"/>
                <a:ea typeface="Tahoma" panose="020B0604030504040204" pitchFamily="34" charset="0"/>
                <a:cs typeface="Tahoma" panose="020B0604030504040204" pitchFamily="34" charset="0"/>
              </a:rPr>
              <a:t>international partnerships </a:t>
            </a:r>
            <a:r>
              <a:rPr lang="en-ZA" sz="1400" dirty="0">
                <a:latin typeface="Tahoma" panose="020B0604030504040204" pitchFamily="34" charset="0"/>
                <a:ea typeface="Tahoma" panose="020B0604030504040204" pitchFamily="34" charset="0"/>
                <a:cs typeface="Tahoma" panose="020B0604030504040204" pitchFamily="34" charset="0"/>
              </a:rPr>
              <a:t>are </a:t>
            </a:r>
            <a:r>
              <a:rPr lang="en-ZA" sz="1400" dirty="0" smtClean="0">
                <a:latin typeface="Tahoma" panose="020B0604030504040204" pitchFamily="34" charset="0"/>
                <a:ea typeface="Tahoma" panose="020B0604030504040204" pitchFamily="34" charset="0"/>
                <a:cs typeface="Tahoma" panose="020B0604030504040204" pitchFamily="34" charset="0"/>
              </a:rPr>
              <a:t>raising the profile in the </a:t>
            </a:r>
            <a:r>
              <a:rPr lang="en-ZA" sz="1400" dirty="0" smtClean="0">
                <a:solidFill>
                  <a:srgbClr val="C00000"/>
                </a:solidFill>
                <a:latin typeface="Tahoma" panose="020B0604030504040204" pitchFamily="34" charset="0"/>
                <a:ea typeface="Tahoma" panose="020B0604030504040204" pitchFamily="34" charset="0"/>
                <a:cs typeface="Tahoma" panose="020B0604030504040204" pitchFamily="34" charset="0"/>
              </a:rPr>
              <a:t>African continent and globally</a:t>
            </a:r>
            <a:endParaRPr lang="en-ZA" sz="1400" dirty="0">
              <a:solidFill>
                <a:srgbClr val="C00000"/>
              </a:solidFill>
              <a:latin typeface="Tahoma" panose="020B0604030504040204" pitchFamily="34" charset="0"/>
              <a:ea typeface="Tahoma" panose="020B0604030504040204" pitchFamily="34" charset="0"/>
              <a:cs typeface="Tahoma" panose="020B0604030504040204" pitchFamily="34" charset="0"/>
            </a:endParaRPr>
          </a:p>
          <a:p>
            <a:pPr>
              <a:buClr>
                <a:srgbClr val="006600"/>
              </a:buClr>
              <a:buSzPct val="60000"/>
              <a:buFont typeface="Wingdings" panose="05000000000000000000" pitchFamily="2" charset="2"/>
              <a:buChar char="v"/>
            </a:pPr>
            <a:endParaRPr lang="en-ZA" sz="1400" dirty="0" smtClean="0">
              <a:latin typeface="Tahoma" panose="020B0604030504040204" pitchFamily="34" charset="0"/>
              <a:ea typeface="Tahoma" panose="020B0604030504040204" pitchFamily="34" charset="0"/>
              <a:cs typeface="Tahoma" panose="020B0604030504040204" pitchFamily="34" charset="0"/>
            </a:endParaRPr>
          </a:p>
          <a:p>
            <a:pPr marL="0" indent="0">
              <a:buClr>
                <a:srgbClr val="006600"/>
              </a:buClr>
              <a:buSzPct val="60000"/>
              <a:buNone/>
            </a:pPr>
            <a:endParaRPr lang="en-ZA" sz="16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a:buClr>
                <a:srgbClr val="006600"/>
              </a:buClr>
              <a:buSzPct val="60000"/>
              <a:buFont typeface="Wingdings" panose="05000000000000000000" pitchFamily="2" charset="2"/>
              <a:buChar char="v"/>
            </a:pPr>
            <a:endParaRPr lang="en-ZA" sz="1600" dirty="0" smtClean="0">
              <a:solidFill>
                <a:prstClr val="black"/>
              </a:solidFill>
              <a:latin typeface="Tahoma" panose="020B0604030504040204" pitchFamily="34" charset="0"/>
              <a:ea typeface="Tahoma" panose="020B0604030504040204" pitchFamily="34" charset="0"/>
              <a:cs typeface="Tahoma" panose="020B0604030504040204" pitchFamily="34" charset="0"/>
            </a:endParaRPr>
          </a:p>
          <a:p>
            <a:pPr>
              <a:buClr>
                <a:srgbClr val="006600"/>
              </a:buClr>
              <a:buSzPct val="60000"/>
              <a:buFont typeface="Wingdings" panose="05000000000000000000" pitchFamily="2" charset="2"/>
              <a:buChar char="v"/>
            </a:pPr>
            <a:endParaRPr lang="en-ZA" sz="1500" dirty="0">
              <a:solidFill>
                <a:prstClr val="black"/>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xmlns="" val="375084368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95536" y="876567"/>
            <a:ext cx="8229600" cy="908720"/>
          </a:xfrm>
        </p:spPr>
        <p:txBody>
          <a:bodyPr>
            <a:normAutofit/>
          </a:bodyPr>
          <a:lstStyle/>
          <a:p>
            <a:r>
              <a:rPr lang="en-ZA" sz="3200" dirty="0" smtClean="0">
                <a:solidFill>
                  <a:srgbClr val="006600"/>
                </a:solidFill>
                <a:latin typeface="Tahoma" panose="020B0604030504040204" pitchFamily="34" charset="0"/>
                <a:ea typeface="Tahoma" panose="020B0604030504040204" pitchFamily="34" charset="0"/>
                <a:cs typeface="Tahoma" panose="020B0604030504040204" pitchFamily="34" charset="0"/>
              </a:rPr>
              <a:t>Enkosi, </a:t>
            </a:r>
            <a:r>
              <a:rPr lang="en-ZA" sz="3200" dirty="0" err="1" smtClean="0">
                <a:solidFill>
                  <a:srgbClr val="006600"/>
                </a:solidFill>
                <a:latin typeface="Tahoma" panose="020B0604030504040204" pitchFamily="34" charset="0"/>
                <a:ea typeface="Tahoma" panose="020B0604030504040204" pitchFamily="34" charset="0"/>
                <a:cs typeface="Tahoma" panose="020B0604030504040204" pitchFamily="34" charset="0"/>
              </a:rPr>
              <a:t>Realeboga</a:t>
            </a:r>
            <a:r>
              <a:rPr lang="en-ZA" sz="3200" dirty="0" smtClean="0">
                <a:solidFill>
                  <a:srgbClr val="006600"/>
                </a:solidFill>
                <a:latin typeface="Tahoma" panose="020B0604030504040204" pitchFamily="34" charset="0"/>
                <a:ea typeface="Tahoma" panose="020B0604030504040204" pitchFamily="34" charset="0"/>
                <a:cs typeface="Tahoma" panose="020B0604030504040204" pitchFamily="34" charset="0"/>
              </a:rPr>
              <a:t>, </a:t>
            </a:r>
            <a:r>
              <a:rPr lang="en-ZA" sz="3200" dirty="0" err="1" smtClean="0">
                <a:solidFill>
                  <a:srgbClr val="006600"/>
                </a:solidFill>
                <a:latin typeface="Tahoma" panose="020B0604030504040204" pitchFamily="34" charset="0"/>
                <a:ea typeface="Tahoma" panose="020B0604030504040204" pitchFamily="34" charset="0"/>
                <a:cs typeface="Tahoma" panose="020B0604030504040204" pitchFamily="34" charset="0"/>
              </a:rPr>
              <a:t>Dankie</a:t>
            </a:r>
            <a:r>
              <a:rPr lang="en-ZA" sz="3200" dirty="0" smtClean="0">
                <a:solidFill>
                  <a:srgbClr val="006600"/>
                </a:solidFill>
                <a:latin typeface="Tahoma" panose="020B0604030504040204" pitchFamily="34" charset="0"/>
                <a:ea typeface="Tahoma" panose="020B0604030504040204" pitchFamily="34" charset="0"/>
                <a:cs typeface="Tahoma" panose="020B0604030504040204" pitchFamily="34" charset="0"/>
              </a:rPr>
              <a:t>, Thank you</a:t>
            </a:r>
            <a:endParaRPr lang="en-ZA" sz="3200" dirty="0">
              <a:solidFill>
                <a:srgbClr val="006600"/>
              </a:solidFill>
              <a:latin typeface="Tahoma" panose="020B0604030504040204" pitchFamily="34" charset="0"/>
              <a:ea typeface="Tahoma" panose="020B0604030504040204" pitchFamily="34" charset="0"/>
              <a:cs typeface="Tahoma" panose="020B0604030504040204" pitchFamily="34" charset="0"/>
            </a:endParaRPr>
          </a:p>
        </p:txBody>
      </p:sp>
      <p:sp>
        <p:nvSpPr>
          <p:cNvPr id="5" name="Content Placeholder 4"/>
          <p:cNvSpPr>
            <a:spLocks noGrp="1"/>
          </p:cNvSpPr>
          <p:nvPr>
            <p:ph idx="1"/>
          </p:nvPr>
        </p:nvSpPr>
        <p:spPr>
          <a:xfrm>
            <a:off x="251520" y="757363"/>
            <a:ext cx="8738101" cy="4953653"/>
          </a:xfrm>
        </p:spPr>
        <p:txBody>
          <a:bodyPr>
            <a:noAutofit/>
          </a:bodyPr>
          <a:lstStyle/>
          <a:p>
            <a:pPr>
              <a:buClr>
                <a:srgbClr val="006600"/>
              </a:buClr>
              <a:buSzPct val="60000"/>
              <a:buFont typeface="Wingdings" pitchFamily="2" charset="2"/>
              <a:buChar char="v"/>
            </a:pPr>
            <a:endParaRPr lang="en-ZA" sz="1800" dirty="0">
              <a:latin typeface="Calibri" pitchFamily="34" charset="0"/>
              <a:cs typeface="Calibri" pitchFamily="34" charset="0"/>
            </a:endParaRPr>
          </a:p>
          <a:p>
            <a:pPr>
              <a:buClr>
                <a:srgbClr val="006600"/>
              </a:buClr>
              <a:buSzPct val="60000"/>
              <a:buFont typeface="Wingdings" pitchFamily="2" charset="2"/>
              <a:buChar char="v"/>
            </a:pPr>
            <a:endParaRPr lang="en-ZA" sz="1800" dirty="0">
              <a:latin typeface="Calibri" pitchFamily="34" charset="0"/>
              <a:cs typeface="Calibri" pitchFamily="34" charset="0"/>
            </a:endParaRPr>
          </a:p>
          <a:p>
            <a:pPr>
              <a:buClr>
                <a:srgbClr val="006600"/>
              </a:buClr>
              <a:buSzPct val="60000"/>
              <a:buFont typeface="Wingdings" pitchFamily="2" charset="2"/>
              <a:buChar char="v"/>
            </a:pPr>
            <a:endParaRPr lang="en-ZA" sz="1800" dirty="0" smtClean="0">
              <a:latin typeface="Calibri" pitchFamily="34" charset="0"/>
              <a:cs typeface="Calibri" pitchFamily="34" charset="0"/>
            </a:endParaRPr>
          </a:p>
          <a:p>
            <a:pPr marL="0" indent="0">
              <a:buClr>
                <a:srgbClr val="006600"/>
              </a:buClr>
              <a:buSzPct val="60000"/>
              <a:buNone/>
            </a:pPr>
            <a:endParaRPr lang="en-ZA" sz="1800" i="1" dirty="0">
              <a:latin typeface="Calibri" pitchFamily="34" charset="0"/>
              <a:cs typeface="Arial" pitchFamily="34" charset="0"/>
            </a:endParaRPr>
          </a:p>
        </p:txBody>
      </p:sp>
      <p:sp>
        <p:nvSpPr>
          <p:cNvPr id="3" name="Slide Number Placeholder 2"/>
          <p:cNvSpPr>
            <a:spLocks noGrp="1"/>
          </p:cNvSpPr>
          <p:nvPr>
            <p:ph type="sldNum" sz="quarter" idx="12"/>
          </p:nvPr>
        </p:nvSpPr>
        <p:spPr>
          <a:xfrm>
            <a:off x="6228184" y="6381328"/>
            <a:ext cx="2592288" cy="365125"/>
          </a:xfrm>
        </p:spPr>
        <p:txBody>
          <a:bodyPr/>
          <a:lstStyle/>
          <a:p>
            <a:fld id="{1CE6738C-8955-4CF1-A256-1C49941BBB03}" type="slidenum">
              <a:rPr lang="en-ZA" smtClean="0">
                <a:solidFill>
                  <a:prstClr val="black">
                    <a:tint val="75000"/>
                  </a:prstClr>
                </a:solidFill>
              </a:rPr>
              <a:pPr/>
              <a:t>27</a:t>
            </a:fld>
            <a:endParaRPr lang="en-ZA">
              <a:solidFill>
                <a:prstClr val="black">
                  <a:tint val="75000"/>
                </a:prstClr>
              </a:solidFill>
            </a:endParaRPr>
          </a:p>
        </p:txBody>
      </p:sp>
      <p:pic>
        <p:nvPicPr>
          <p:cNvPr id="6" name="Picture 5" descr="C:\Users\DinoP\Documents\Annual Report 2013-14\Pictures for AR1314\ZKM2.jpg"/>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540450" y="1666083"/>
            <a:ext cx="2160240" cy="3563117"/>
          </a:xfrm>
          <a:prstGeom prst="rect">
            <a:avLst/>
          </a:prstGeom>
          <a:noFill/>
          <a:ln>
            <a:noFill/>
          </a:ln>
        </p:spPr>
      </p:pic>
    </p:spTree>
    <p:extLst>
      <p:ext uri="{BB962C8B-B14F-4D97-AF65-F5344CB8AC3E}">
        <p14:creationId xmlns:p14="http://schemas.microsoft.com/office/powerpoint/2010/main" xmlns="" val="22653938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6300192" y="6309320"/>
            <a:ext cx="2448272" cy="365125"/>
          </a:xfrm>
        </p:spPr>
        <p:txBody>
          <a:bodyPr/>
          <a:lstStyle/>
          <a:p>
            <a:fld id="{1CE6738C-8955-4CF1-A256-1C49941BBB03}" type="slidenum">
              <a:rPr lang="en-ZA" smtClean="0">
                <a:solidFill>
                  <a:prstClr val="black">
                    <a:tint val="75000"/>
                  </a:prstClr>
                </a:solidFill>
              </a:rPr>
              <a:pPr/>
              <a:t>3</a:t>
            </a:fld>
            <a:endParaRPr lang="en-ZA" dirty="0">
              <a:solidFill>
                <a:prstClr val="black">
                  <a:tint val="75000"/>
                </a:prstClr>
              </a:solidFill>
            </a:endParaRPr>
          </a:p>
        </p:txBody>
      </p:sp>
      <p:sp>
        <p:nvSpPr>
          <p:cNvPr id="3" name="Rectangle 2"/>
          <p:cNvSpPr/>
          <p:nvPr/>
        </p:nvSpPr>
        <p:spPr>
          <a:xfrm>
            <a:off x="539552" y="836712"/>
            <a:ext cx="7992888" cy="1311128"/>
          </a:xfrm>
          <a:prstGeom prst="rect">
            <a:avLst/>
          </a:prstGeom>
        </p:spPr>
        <p:txBody>
          <a:bodyPr wrap="square">
            <a:spAutoFit/>
          </a:bodyPr>
          <a:lstStyle/>
          <a:p>
            <a:pPr defTabSz="457200" fontAlgn="base">
              <a:spcBef>
                <a:spcPct val="20000"/>
              </a:spcBef>
              <a:spcAft>
                <a:spcPct val="0"/>
              </a:spcAft>
            </a:pPr>
            <a:endParaRPr lang="en-ZA" b="1" dirty="0">
              <a:solidFill>
                <a:prstClr val="black"/>
              </a:solidFill>
              <a:latin typeface="Gill Sans" pitchFamily="-52" charset="0"/>
              <a:ea typeface="ＭＳ Ｐゴシック" pitchFamily="-52" charset="-128"/>
            </a:endParaRPr>
          </a:p>
          <a:p>
            <a:pPr defTabSz="457200" fontAlgn="base">
              <a:lnSpc>
                <a:spcPct val="150000"/>
              </a:lnSpc>
              <a:spcBef>
                <a:spcPct val="20000"/>
              </a:spcBef>
              <a:spcAft>
                <a:spcPct val="0"/>
              </a:spcAft>
            </a:pPr>
            <a:endParaRPr lang="en-ZA" b="1" dirty="0">
              <a:solidFill>
                <a:prstClr val="black"/>
              </a:solidFill>
              <a:latin typeface="Gill Sans" pitchFamily="-52" charset="0"/>
              <a:ea typeface="ＭＳ Ｐゴシック" pitchFamily="-52" charset="-128"/>
            </a:endParaRPr>
          </a:p>
          <a:p>
            <a:pPr defTabSz="457200" fontAlgn="base">
              <a:lnSpc>
                <a:spcPct val="150000"/>
              </a:lnSpc>
              <a:spcBef>
                <a:spcPct val="20000"/>
              </a:spcBef>
              <a:spcAft>
                <a:spcPct val="0"/>
              </a:spcAft>
            </a:pPr>
            <a:r>
              <a:rPr lang="en-ZA" b="1" dirty="0" smtClean="0">
                <a:solidFill>
                  <a:prstClr val="black"/>
                </a:solidFill>
                <a:latin typeface="Gill Sans" pitchFamily="-52" charset="0"/>
                <a:ea typeface="ＭＳ Ｐゴシック" pitchFamily="-52" charset="-128"/>
              </a:rPr>
              <a:t>		</a:t>
            </a:r>
            <a:endParaRPr lang="en-ZA" b="1" dirty="0">
              <a:solidFill>
                <a:prstClr val="black"/>
              </a:solidFill>
              <a:latin typeface="Gill Sans" pitchFamily="-52" charset="0"/>
              <a:ea typeface="ＭＳ Ｐゴシック" pitchFamily="-52" charset="-128"/>
            </a:endParaRPr>
          </a:p>
        </p:txBody>
      </p:sp>
      <p:sp>
        <p:nvSpPr>
          <p:cNvPr id="7" name="Title 6"/>
          <p:cNvSpPr>
            <a:spLocks noGrp="1"/>
          </p:cNvSpPr>
          <p:nvPr>
            <p:ph type="title"/>
          </p:nvPr>
        </p:nvSpPr>
        <p:spPr>
          <a:xfrm>
            <a:off x="302840" y="563538"/>
            <a:ext cx="8229600" cy="605830"/>
          </a:xfrm>
        </p:spPr>
        <p:txBody>
          <a:bodyPr>
            <a:normAutofit fontScale="90000"/>
          </a:bodyPr>
          <a:lstStyle/>
          <a:p>
            <a:pPr lvl="0" eaLnBrk="0" fontAlgn="base" hangingPunct="0">
              <a:spcAft>
                <a:spcPct val="0"/>
              </a:spcAft>
            </a:pPr>
            <a:r>
              <a:rPr lang="en-ZA" altLang="en-US" sz="1100" b="1" dirty="0" smtClean="0">
                <a:solidFill>
                  <a:srgbClr val="006600"/>
                </a:solidFill>
                <a:latin typeface="Tahoma" panose="020B0604030504040204" pitchFamily="34" charset="0"/>
                <a:ea typeface="Tahoma" panose="020B0604030504040204" pitchFamily="34" charset="0"/>
                <a:cs typeface="Tahoma" panose="020B0604030504040204" pitchFamily="34" charset="0"/>
              </a:rPr>
              <a:t/>
            </a:r>
            <a:br>
              <a:rPr lang="en-ZA" altLang="en-US" sz="1100" b="1" dirty="0" smtClean="0">
                <a:solidFill>
                  <a:srgbClr val="006600"/>
                </a:solidFill>
                <a:latin typeface="Tahoma" panose="020B0604030504040204" pitchFamily="34" charset="0"/>
                <a:ea typeface="Tahoma" panose="020B0604030504040204" pitchFamily="34" charset="0"/>
                <a:cs typeface="Tahoma" panose="020B0604030504040204" pitchFamily="34" charset="0"/>
              </a:rPr>
            </a:br>
            <a:r>
              <a:rPr lang="en-ZA" altLang="en-US" sz="1100" b="1" dirty="0">
                <a:solidFill>
                  <a:srgbClr val="006600"/>
                </a:solidFill>
                <a:latin typeface="Tahoma" panose="020B0604030504040204" pitchFamily="34" charset="0"/>
                <a:ea typeface="Tahoma" panose="020B0604030504040204" pitchFamily="34" charset="0"/>
                <a:cs typeface="Tahoma" panose="020B0604030504040204" pitchFamily="34" charset="0"/>
              </a:rPr>
              <a:t/>
            </a:r>
            <a:br>
              <a:rPr lang="en-ZA" altLang="en-US" sz="1100" b="1" dirty="0">
                <a:solidFill>
                  <a:srgbClr val="006600"/>
                </a:solidFill>
                <a:latin typeface="Tahoma" panose="020B0604030504040204" pitchFamily="34" charset="0"/>
                <a:ea typeface="Tahoma" panose="020B0604030504040204" pitchFamily="34" charset="0"/>
                <a:cs typeface="Tahoma" panose="020B0604030504040204" pitchFamily="34" charset="0"/>
              </a:rPr>
            </a:br>
            <a:r>
              <a:rPr lang="en-ZA" altLang="en-US" sz="2400" b="1" dirty="0" smtClean="0">
                <a:solidFill>
                  <a:srgbClr val="006600"/>
                </a:solidFill>
                <a:latin typeface="Tahoma" panose="020B0604030504040204" pitchFamily="34" charset="0"/>
                <a:ea typeface="Tahoma" panose="020B0604030504040204" pitchFamily="34" charset="0"/>
                <a:cs typeface="Tahoma" panose="020B0604030504040204" pitchFamily="34" charset="0"/>
              </a:rPr>
              <a:t>Key Message</a:t>
            </a:r>
            <a:r>
              <a:rPr lang="en-ZA" sz="1800" dirty="0" smtClean="0">
                <a:solidFill>
                  <a:schemeClr val="accent3">
                    <a:lumMod val="60000"/>
                    <a:lumOff val="40000"/>
                  </a:schemeClr>
                </a:solidFill>
                <a:latin typeface="Tahoma" panose="020B0604030504040204" pitchFamily="34" charset="0"/>
                <a:ea typeface="Tahoma" panose="020B0604030504040204" pitchFamily="34" charset="0"/>
                <a:cs typeface="Tahoma" panose="020B0604030504040204" pitchFamily="34" charset="0"/>
              </a:rPr>
              <a:t/>
            </a:r>
            <a:br>
              <a:rPr lang="en-ZA" sz="1800" dirty="0" smtClean="0">
                <a:solidFill>
                  <a:schemeClr val="accent3">
                    <a:lumMod val="60000"/>
                    <a:lumOff val="40000"/>
                  </a:schemeClr>
                </a:solidFill>
                <a:latin typeface="Tahoma" panose="020B0604030504040204" pitchFamily="34" charset="0"/>
                <a:ea typeface="Tahoma" panose="020B0604030504040204" pitchFamily="34" charset="0"/>
                <a:cs typeface="Tahoma" panose="020B0604030504040204" pitchFamily="34" charset="0"/>
              </a:rPr>
            </a:br>
            <a:endParaRPr lang="en-ZA" dirty="0"/>
          </a:p>
        </p:txBody>
      </p:sp>
      <p:sp>
        <p:nvSpPr>
          <p:cNvPr id="4" name="Rectangle 3"/>
          <p:cNvSpPr/>
          <p:nvPr/>
        </p:nvSpPr>
        <p:spPr>
          <a:xfrm>
            <a:off x="102331" y="1169368"/>
            <a:ext cx="9041669" cy="4505016"/>
          </a:xfrm>
          <a:prstGeom prst="rect">
            <a:avLst/>
          </a:prstGeom>
        </p:spPr>
        <p:txBody>
          <a:bodyPr wrap="square">
            <a:spAutoFit/>
          </a:bodyPr>
          <a:lstStyle/>
          <a:p>
            <a:pPr eaLnBrk="0" hangingPunct="0">
              <a:lnSpc>
                <a:spcPct val="107000"/>
              </a:lnSpc>
              <a:buClr>
                <a:srgbClr val="006600"/>
              </a:buClr>
              <a:buSzPct val="60000"/>
              <a:buFont typeface="Wingdings" panose="05000000000000000000" pitchFamily="2" charset="2"/>
              <a:buChar char="v"/>
              <a:tabLst>
                <a:tab pos="457200" algn="l"/>
              </a:tabLst>
            </a:pPr>
            <a:r>
              <a:rPr lang="en-ZA" sz="1600" dirty="0" smtClean="0">
                <a:solidFill>
                  <a:prstClr val="black"/>
                </a:solidFill>
                <a:latin typeface="Tahoma" panose="020B0604030504040204" pitchFamily="34" charset="0"/>
                <a:ea typeface="Tahoma" panose="020B0604030504040204" pitchFamily="34" charset="0"/>
                <a:cs typeface="Tahoma" panose="020B0604030504040204" pitchFamily="34" charset="0"/>
              </a:rPr>
              <a:t> 	</a:t>
            </a:r>
            <a:r>
              <a:rPr lang="en-ZA" sz="1400" dirty="0">
                <a:latin typeface="Tahoma" panose="020B0604030504040204" pitchFamily="34" charset="0"/>
                <a:ea typeface="Tahoma" panose="020B0604030504040204" pitchFamily="34" charset="0"/>
                <a:cs typeface="Tahoma" panose="020B0604030504040204" pitchFamily="34" charset="0"/>
              </a:rPr>
              <a:t>The National Development Plan (NDP) is unequivocal in its commitment to an efficient and effective </a:t>
            </a:r>
            <a:r>
              <a:rPr lang="en-ZA" sz="1400" dirty="0" smtClean="0">
                <a:latin typeface="Tahoma" panose="020B0604030504040204" pitchFamily="34" charset="0"/>
                <a:ea typeface="Tahoma" panose="020B0604030504040204" pitchFamily="34" charset="0"/>
                <a:cs typeface="Tahoma" panose="020B0604030504040204" pitchFamily="34" charset="0"/>
              </a:rPr>
              <a:t>public 	service </a:t>
            </a:r>
            <a:r>
              <a:rPr lang="en-ZA" sz="1400" dirty="0">
                <a:latin typeface="Tahoma" panose="020B0604030504040204" pitchFamily="34" charset="0"/>
                <a:ea typeface="Tahoma" panose="020B0604030504040204" pitchFamily="34" charset="0"/>
                <a:cs typeface="Tahoma" panose="020B0604030504040204" pitchFamily="34" charset="0"/>
              </a:rPr>
              <a:t>that is capable of delivering much needed services to the South African </a:t>
            </a:r>
            <a:r>
              <a:rPr lang="en-ZA" sz="1400" dirty="0" smtClean="0">
                <a:latin typeface="Tahoma" panose="020B0604030504040204" pitchFamily="34" charset="0"/>
                <a:ea typeface="Tahoma" panose="020B0604030504040204" pitchFamily="34" charset="0"/>
                <a:cs typeface="Tahoma" panose="020B0604030504040204" pitchFamily="34" charset="0"/>
              </a:rPr>
              <a:t>population</a:t>
            </a:r>
            <a:r>
              <a:rPr lang="en-ZA" sz="1400" dirty="0">
                <a:latin typeface="Tahoma" panose="020B0604030504040204" pitchFamily="34" charset="0"/>
                <a:ea typeface="Tahoma" panose="020B0604030504040204" pitchFamily="34" charset="0"/>
                <a:cs typeface="Tahoma" panose="020B0604030504040204" pitchFamily="34" charset="0"/>
              </a:rPr>
              <a:t>. </a:t>
            </a:r>
            <a:r>
              <a:rPr lang="en-ZA" sz="1400" dirty="0" smtClean="0">
                <a:latin typeface="Tahoma" panose="020B0604030504040204" pitchFamily="34" charset="0"/>
                <a:ea typeface="Tahoma" panose="020B0604030504040204" pitchFamily="34" charset="0"/>
                <a:cs typeface="Tahoma" panose="020B0604030504040204" pitchFamily="34" charset="0"/>
              </a:rPr>
              <a:t>It </a:t>
            </a:r>
            <a:r>
              <a:rPr lang="en-ZA" sz="1400" dirty="0">
                <a:latin typeface="Tahoma" panose="020B0604030504040204" pitchFamily="34" charset="0"/>
                <a:ea typeface="Tahoma" panose="020B0604030504040204" pitchFamily="34" charset="0"/>
                <a:cs typeface="Tahoma" panose="020B0604030504040204" pitchFamily="34" charset="0"/>
              </a:rPr>
              <a:t>is </a:t>
            </a:r>
            <a:r>
              <a:rPr lang="en-ZA" sz="1400" dirty="0" smtClean="0">
                <a:latin typeface="Tahoma" panose="020B0604030504040204" pitchFamily="34" charset="0"/>
                <a:ea typeface="Tahoma" panose="020B0604030504040204" pitchFamily="34" charset="0"/>
                <a:cs typeface="Tahoma" panose="020B0604030504040204" pitchFamily="34" charset="0"/>
              </a:rPr>
              <a:t>	cognisant </a:t>
            </a:r>
            <a:r>
              <a:rPr lang="en-ZA" sz="1400" dirty="0">
                <a:latin typeface="Tahoma" panose="020B0604030504040204" pitchFamily="34" charset="0"/>
                <a:ea typeface="Tahoma" panose="020B0604030504040204" pitchFamily="34" charset="0"/>
                <a:cs typeface="Tahoma" panose="020B0604030504040204" pitchFamily="34" charset="0"/>
              </a:rPr>
              <a:t>that to </a:t>
            </a:r>
            <a:r>
              <a:rPr lang="en-ZA" sz="1400" dirty="0" smtClean="0">
                <a:latin typeface="Tahoma" panose="020B0604030504040204" pitchFamily="34" charset="0"/>
                <a:ea typeface="Tahoma" panose="020B0604030504040204" pitchFamily="34" charset="0"/>
                <a:cs typeface="Tahoma" panose="020B0604030504040204" pitchFamily="34" charset="0"/>
              </a:rPr>
              <a:t>achieve </a:t>
            </a:r>
            <a:r>
              <a:rPr lang="en-ZA" sz="1400" dirty="0">
                <a:latin typeface="Tahoma" panose="020B0604030504040204" pitchFamily="34" charset="0"/>
                <a:ea typeface="Tahoma" panose="020B0604030504040204" pitchFamily="34" charset="0"/>
                <a:cs typeface="Tahoma" panose="020B0604030504040204" pitchFamily="34" charset="0"/>
              </a:rPr>
              <a:t>public service excellence it must embrace a culture of learning towards </a:t>
            </a:r>
            <a:r>
              <a:rPr lang="en-ZA" sz="1400" dirty="0" smtClean="0">
                <a:latin typeface="Tahoma" panose="020B0604030504040204" pitchFamily="34" charset="0"/>
                <a:ea typeface="Tahoma" panose="020B0604030504040204" pitchFamily="34" charset="0"/>
                <a:cs typeface="Tahoma" panose="020B0604030504040204" pitchFamily="34" charset="0"/>
              </a:rPr>
              <a:t>	increased professionalisation</a:t>
            </a:r>
          </a:p>
          <a:p>
            <a:pPr eaLnBrk="0" hangingPunct="0">
              <a:lnSpc>
                <a:spcPct val="107000"/>
              </a:lnSpc>
              <a:buClr>
                <a:srgbClr val="006600"/>
              </a:buClr>
              <a:buSzPct val="60000"/>
              <a:buFont typeface="Wingdings" panose="05000000000000000000" pitchFamily="2" charset="2"/>
              <a:buChar char="v"/>
              <a:tabLst>
                <a:tab pos="457200" algn="l"/>
              </a:tabLst>
            </a:pPr>
            <a:endParaRPr lang="en-ZA" sz="1400" dirty="0">
              <a:latin typeface="Tahoma" panose="020B0604030504040204" pitchFamily="34" charset="0"/>
              <a:ea typeface="Tahoma" panose="020B0604030504040204" pitchFamily="34" charset="0"/>
              <a:cs typeface="Tahoma" panose="020B0604030504040204" pitchFamily="34" charset="0"/>
            </a:endParaRPr>
          </a:p>
          <a:p>
            <a:pPr eaLnBrk="0" hangingPunct="0">
              <a:lnSpc>
                <a:spcPct val="107000"/>
              </a:lnSpc>
              <a:buClr>
                <a:srgbClr val="006600"/>
              </a:buClr>
              <a:buSzPct val="60000"/>
              <a:buFont typeface="Wingdings" panose="05000000000000000000" pitchFamily="2" charset="2"/>
              <a:buChar char="v"/>
              <a:tabLst>
                <a:tab pos="457200" algn="l"/>
              </a:tabLst>
            </a:pPr>
            <a:r>
              <a:rPr lang="en-ZA" sz="1400" dirty="0" smtClean="0">
                <a:latin typeface="Tahoma" panose="020B0604030504040204" pitchFamily="34" charset="0"/>
                <a:ea typeface="Tahoma" panose="020B0604030504040204" pitchFamily="34" charset="0"/>
                <a:cs typeface="Tahoma" panose="020B0604030504040204" pitchFamily="34" charset="0"/>
              </a:rPr>
              <a:t> 	The </a:t>
            </a:r>
            <a:r>
              <a:rPr lang="en-ZA" sz="1400" dirty="0">
                <a:latin typeface="Tahoma" panose="020B0604030504040204" pitchFamily="34" charset="0"/>
                <a:ea typeface="Tahoma" panose="020B0604030504040204" pitchFamily="34" charset="0"/>
                <a:cs typeface="Tahoma" panose="020B0604030504040204" pitchFamily="34" charset="0"/>
              </a:rPr>
              <a:t>National School of Government (NSG) has to play a pivotal role in the </a:t>
            </a:r>
            <a:r>
              <a:rPr lang="en-ZA" sz="1400" dirty="0" smtClean="0">
                <a:latin typeface="Tahoma" panose="020B0604030504040204" pitchFamily="34" charset="0"/>
                <a:ea typeface="Tahoma" panose="020B0604030504040204" pitchFamily="34" charset="0"/>
                <a:cs typeface="Tahoma" panose="020B0604030504040204" pitchFamily="34" charset="0"/>
              </a:rPr>
              <a:t>professionalisation </a:t>
            </a:r>
            <a:r>
              <a:rPr lang="en-ZA" sz="1400" dirty="0">
                <a:latin typeface="Tahoma" panose="020B0604030504040204" pitchFamily="34" charset="0"/>
                <a:ea typeface="Tahoma" panose="020B0604030504040204" pitchFamily="34" charset="0"/>
                <a:cs typeface="Tahoma" panose="020B0604030504040204" pitchFamily="34" charset="0"/>
              </a:rPr>
              <a:t>of </a:t>
            </a:r>
            <a:r>
              <a:rPr lang="en-ZA" sz="1400" dirty="0" smtClean="0">
                <a:latin typeface="Tahoma" panose="020B0604030504040204" pitchFamily="34" charset="0"/>
                <a:ea typeface="Tahoma" panose="020B0604030504040204" pitchFamily="34" charset="0"/>
                <a:cs typeface="Tahoma" panose="020B0604030504040204" pitchFamily="34" charset="0"/>
              </a:rPr>
              <a:t>the </a:t>
            </a:r>
            <a:r>
              <a:rPr lang="en-ZA" sz="1400" dirty="0">
                <a:latin typeface="Tahoma" panose="020B0604030504040204" pitchFamily="34" charset="0"/>
                <a:ea typeface="Tahoma" panose="020B0604030504040204" pitchFamily="34" charset="0"/>
                <a:cs typeface="Tahoma" panose="020B0604030504040204" pitchFamily="34" charset="0"/>
              </a:rPr>
              <a:t>public </a:t>
            </a:r>
            <a:r>
              <a:rPr lang="en-ZA" sz="1400" dirty="0" smtClean="0">
                <a:latin typeface="Tahoma" panose="020B0604030504040204" pitchFamily="34" charset="0"/>
                <a:ea typeface="Tahoma" panose="020B0604030504040204" pitchFamily="34" charset="0"/>
                <a:cs typeface="Tahoma" panose="020B0604030504040204" pitchFamily="34" charset="0"/>
              </a:rPr>
              <a:t>	service</a:t>
            </a:r>
            <a:r>
              <a:rPr lang="en-ZA" sz="1400" dirty="0">
                <a:latin typeface="Tahoma" panose="020B0604030504040204" pitchFamily="34" charset="0"/>
                <a:ea typeface="Tahoma" panose="020B0604030504040204" pitchFamily="34" charset="0"/>
                <a:cs typeface="Tahoma" panose="020B0604030504040204" pitchFamily="34" charset="0"/>
              </a:rPr>
              <a:t>, and in supporting a capable </a:t>
            </a:r>
            <a:r>
              <a:rPr lang="en-ZA" sz="1400" dirty="0" smtClean="0">
                <a:latin typeface="Tahoma" panose="020B0604030504040204" pitchFamily="34" charset="0"/>
                <a:ea typeface="Tahoma" panose="020B0604030504040204" pitchFamily="34" charset="0"/>
                <a:cs typeface="Tahoma" panose="020B0604030504040204" pitchFamily="34" charset="0"/>
              </a:rPr>
              <a:t>developmental </a:t>
            </a:r>
            <a:r>
              <a:rPr lang="en-ZA" sz="1400" dirty="0">
                <a:latin typeface="Tahoma" panose="020B0604030504040204" pitchFamily="34" charset="0"/>
                <a:ea typeface="Tahoma" panose="020B0604030504040204" pitchFamily="34" charset="0"/>
                <a:cs typeface="Tahoma" panose="020B0604030504040204" pitchFamily="34" charset="0"/>
              </a:rPr>
              <a:t>state – through its learning and </a:t>
            </a:r>
            <a:r>
              <a:rPr lang="en-ZA" sz="1400" dirty="0" smtClean="0">
                <a:latin typeface="Tahoma" panose="020B0604030504040204" pitchFamily="34" charset="0"/>
                <a:ea typeface="Tahoma" panose="020B0604030504040204" pitchFamily="34" charset="0"/>
                <a:cs typeface="Tahoma" panose="020B0604030504040204" pitchFamily="34" charset="0"/>
              </a:rPr>
              <a:t>development 	initiatives </a:t>
            </a:r>
            <a:r>
              <a:rPr lang="en-ZA" sz="1400" dirty="0">
                <a:latin typeface="Tahoma" panose="020B0604030504040204" pitchFamily="34" charset="0"/>
                <a:ea typeface="Tahoma" panose="020B0604030504040204" pitchFamily="34" charset="0"/>
                <a:cs typeface="Tahoma" panose="020B0604030504040204" pitchFamily="34" charset="0"/>
              </a:rPr>
              <a:t>and interventions focusing on the three spheres of government </a:t>
            </a:r>
            <a:endParaRPr lang="en-ZA" sz="1400" dirty="0" smtClean="0">
              <a:latin typeface="Tahoma" panose="020B0604030504040204" pitchFamily="34" charset="0"/>
              <a:ea typeface="Tahoma" panose="020B0604030504040204" pitchFamily="34" charset="0"/>
              <a:cs typeface="Tahoma" panose="020B0604030504040204" pitchFamily="34" charset="0"/>
            </a:endParaRPr>
          </a:p>
          <a:p>
            <a:pPr eaLnBrk="0" hangingPunct="0">
              <a:lnSpc>
                <a:spcPct val="107000"/>
              </a:lnSpc>
              <a:buClr>
                <a:srgbClr val="006600"/>
              </a:buClr>
              <a:buSzPct val="60000"/>
              <a:buFont typeface="Wingdings" panose="05000000000000000000" pitchFamily="2" charset="2"/>
              <a:buChar char="v"/>
              <a:tabLst>
                <a:tab pos="457200" algn="l"/>
              </a:tabLst>
            </a:pPr>
            <a:endParaRPr lang="en-ZA" sz="1400" dirty="0">
              <a:latin typeface="Tahoma" panose="020B0604030504040204" pitchFamily="34" charset="0"/>
              <a:ea typeface="Tahoma" panose="020B0604030504040204" pitchFamily="34" charset="0"/>
              <a:cs typeface="Tahoma" panose="020B0604030504040204" pitchFamily="34" charset="0"/>
            </a:endParaRPr>
          </a:p>
          <a:p>
            <a:pPr eaLnBrk="0" hangingPunct="0">
              <a:lnSpc>
                <a:spcPct val="107000"/>
              </a:lnSpc>
              <a:buClr>
                <a:srgbClr val="006600"/>
              </a:buClr>
              <a:buSzPct val="60000"/>
              <a:buFont typeface="Wingdings" panose="05000000000000000000" pitchFamily="2" charset="2"/>
              <a:buChar char="v"/>
              <a:tabLst>
                <a:tab pos="457200" algn="l"/>
              </a:tabLst>
            </a:pPr>
            <a:r>
              <a:rPr lang="en-ZA" sz="1400" dirty="0" smtClean="0">
                <a:latin typeface="Tahoma" panose="020B0604030504040204" pitchFamily="34" charset="0"/>
                <a:ea typeface="Tahoma" panose="020B0604030504040204" pitchFamily="34" charset="0"/>
                <a:cs typeface="Tahoma" panose="020B0604030504040204" pitchFamily="34" charset="0"/>
              </a:rPr>
              <a:t> 	The m</a:t>
            </a:r>
            <a:r>
              <a:rPr lang="en-ZA" sz="1400" dirty="0" smtClean="0">
                <a:solidFill>
                  <a:prstClr val="black"/>
                </a:solidFill>
                <a:latin typeface="Tahoma" panose="020B0604030504040204" pitchFamily="34" charset="0"/>
                <a:ea typeface="Tahoma" panose="020B0604030504040204" pitchFamily="34" charset="0"/>
                <a:cs typeface="Tahoma" panose="020B0604030504040204" pitchFamily="34" charset="0"/>
              </a:rPr>
              <a:t>inisterial </a:t>
            </a:r>
            <a:r>
              <a:rPr lang="en-ZA" sz="1400" dirty="0">
                <a:solidFill>
                  <a:prstClr val="black"/>
                </a:solidFill>
                <a:latin typeface="Tahoma" panose="020B0604030504040204" pitchFamily="34" charset="0"/>
                <a:ea typeface="Tahoma" panose="020B0604030504040204" pitchFamily="34" charset="0"/>
                <a:cs typeface="Tahoma" panose="020B0604030504040204" pitchFamily="34" charset="0"/>
              </a:rPr>
              <a:t>directives on the Compulsory Induction Programme as well as SMS capacity development </a:t>
            </a:r>
            <a:r>
              <a:rPr lang="en-ZA" sz="1400" dirty="0" smtClean="0">
                <a:solidFill>
                  <a:prstClr val="black"/>
                </a:solidFill>
                <a:latin typeface="Tahoma" panose="020B0604030504040204" pitchFamily="34" charset="0"/>
                <a:ea typeface="Tahoma" panose="020B0604030504040204" pitchFamily="34" charset="0"/>
                <a:cs typeface="Tahoma" panose="020B0604030504040204" pitchFamily="34" charset="0"/>
              </a:rPr>
              <a:t>	place the </a:t>
            </a:r>
            <a:r>
              <a:rPr lang="en-ZA" sz="1400" dirty="0">
                <a:solidFill>
                  <a:prstClr val="black"/>
                </a:solidFill>
                <a:latin typeface="Tahoma" panose="020B0604030504040204" pitchFamily="34" charset="0"/>
                <a:ea typeface="Tahoma" panose="020B0604030504040204" pitchFamily="34" charset="0"/>
                <a:cs typeface="Tahoma" panose="020B0604030504040204" pitchFamily="34" charset="0"/>
              </a:rPr>
              <a:t>NSG at the centre of mandatory training </a:t>
            </a:r>
          </a:p>
          <a:p>
            <a:pPr eaLnBrk="0" hangingPunct="0">
              <a:lnSpc>
                <a:spcPct val="107000"/>
              </a:lnSpc>
              <a:buClr>
                <a:srgbClr val="006600"/>
              </a:buClr>
              <a:buSzPct val="60000"/>
              <a:buFont typeface="Wingdings" panose="05000000000000000000" pitchFamily="2" charset="2"/>
              <a:buChar char="v"/>
              <a:tabLst>
                <a:tab pos="457200" algn="l"/>
              </a:tabLst>
            </a:pPr>
            <a:endParaRPr lang="en-ZA" sz="1400" dirty="0">
              <a:latin typeface="Tahoma" panose="020B0604030504040204" pitchFamily="34" charset="0"/>
              <a:ea typeface="Tahoma" panose="020B0604030504040204" pitchFamily="34" charset="0"/>
              <a:cs typeface="Tahoma" panose="020B0604030504040204" pitchFamily="34" charset="0"/>
            </a:endParaRPr>
          </a:p>
          <a:p>
            <a:pPr eaLnBrk="0" hangingPunct="0">
              <a:lnSpc>
                <a:spcPct val="107000"/>
              </a:lnSpc>
              <a:buClr>
                <a:srgbClr val="006600"/>
              </a:buClr>
              <a:buSzPct val="60000"/>
              <a:buFont typeface="Wingdings" panose="05000000000000000000" pitchFamily="2" charset="2"/>
              <a:buChar char="v"/>
              <a:tabLst>
                <a:tab pos="457200" algn="l"/>
              </a:tabLst>
            </a:pPr>
            <a:r>
              <a:rPr lang="en-ZA" sz="1400" dirty="0" smtClean="0">
                <a:latin typeface="Tahoma" panose="020B0604030504040204" pitchFamily="34" charset="0"/>
                <a:ea typeface="Tahoma" panose="020B0604030504040204" pitchFamily="34" charset="0"/>
                <a:cs typeface="Tahoma" panose="020B0604030504040204" pitchFamily="34" charset="0"/>
              </a:rPr>
              <a:t> 	Of equal and significant importance is the NSG’s role on the continental and international fronts in 	participating and supporting capacity building and knowledge-sharing initiatives. This includes support to 	the African Management Development Institutes’ Network (AMDIN) and initiatives with the Chinese 	Academy of Governance (CAG), the American University (AU) and </a:t>
            </a:r>
            <a:r>
              <a:rPr lang="en-ZA" sz="1400" dirty="0">
                <a:latin typeface="Tahoma" panose="020B0604030504040204" pitchFamily="34" charset="0"/>
                <a:ea typeface="Tahoma" panose="020B0604030504040204" pitchFamily="34" charset="0"/>
                <a:cs typeface="Tahoma" panose="020B0604030504040204" pitchFamily="34" charset="0"/>
              </a:rPr>
              <a:t>French ENA</a:t>
            </a:r>
          </a:p>
          <a:p>
            <a:pPr eaLnBrk="0" hangingPunct="0">
              <a:lnSpc>
                <a:spcPct val="107000"/>
              </a:lnSpc>
              <a:buClr>
                <a:srgbClr val="006600"/>
              </a:buClr>
              <a:buSzPct val="60000"/>
              <a:buFont typeface="Wingdings" panose="05000000000000000000" pitchFamily="2" charset="2"/>
              <a:buChar char="v"/>
              <a:tabLst>
                <a:tab pos="457200" algn="l"/>
              </a:tabLst>
            </a:pPr>
            <a:endParaRPr lang="en-ZA" sz="1400" dirty="0" smtClean="0">
              <a:latin typeface="Tahoma" panose="020B0604030504040204" pitchFamily="34" charset="0"/>
              <a:ea typeface="Tahoma" panose="020B0604030504040204" pitchFamily="34" charset="0"/>
              <a:cs typeface="Tahoma" panose="020B0604030504040204" pitchFamily="34" charset="0"/>
            </a:endParaRPr>
          </a:p>
          <a:p>
            <a:pPr eaLnBrk="0" hangingPunct="0">
              <a:lnSpc>
                <a:spcPct val="107000"/>
              </a:lnSpc>
              <a:buClr>
                <a:srgbClr val="006600"/>
              </a:buClr>
              <a:buSzPct val="60000"/>
              <a:buFont typeface="Wingdings" panose="05000000000000000000" pitchFamily="2" charset="2"/>
              <a:buChar char="v"/>
              <a:tabLst>
                <a:tab pos="457200" algn="l"/>
              </a:tabLst>
            </a:pPr>
            <a:r>
              <a:rPr lang="en-ZA" sz="1400" dirty="0" smtClean="0">
                <a:latin typeface="Tahoma" panose="020B0604030504040204" pitchFamily="34" charset="0"/>
                <a:ea typeface="Tahoma" panose="020B0604030504040204" pitchFamily="34" charset="0"/>
                <a:cs typeface="Tahoma" panose="020B0604030504040204" pitchFamily="34" charset="0"/>
              </a:rPr>
              <a:t> 	The presentation of the 2015/16 Annual Report takes place against the backdrop of substantive positive 	initiatives and interventions as well as challenges impacting on overall institutional performance</a:t>
            </a:r>
            <a:endParaRPr lang="en-ZA" sz="14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xmlns="" val="3640369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6300192" y="6309320"/>
            <a:ext cx="2448272" cy="365125"/>
          </a:xfrm>
        </p:spPr>
        <p:txBody>
          <a:bodyPr/>
          <a:lstStyle/>
          <a:p>
            <a:fld id="{1CE6738C-8955-4CF1-A256-1C49941BBB03}" type="slidenum">
              <a:rPr lang="en-ZA" smtClean="0">
                <a:solidFill>
                  <a:prstClr val="black">
                    <a:tint val="75000"/>
                  </a:prstClr>
                </a:solidFill>
              </a:rPr>
              <a:pPr/>
              <a:t>4</a:t>
            </a:fld>
            <a:endParaRPr lang="en-ZA" dirty="0">
              <a:solidFill>
                <a:prstClr val="black">
                  <a:tint val="75000"/>
                </a:prstClr>
              </a:solidFill>
            </a:endParaRPr>
          </a:p>
        </p:txBody>
      </p:sp>
      <p:sp>
        <p:nvSpPr>
          <p:cNvPr id="3" name="Rectangle 2"/>
          <p:cNvSpPr/>
          <p:nvPr/>
        </p:nvSpPr>
        <p:spPr>
          <a:xfrm>
            <a:off x="539552" y="836712"/>
            <a:ext cx="7992888" cy="1311128"/>
          </a:xfrm>
          <a:prstGeom prst="rect">
            <a:avLst/>
          </a:prstGeom>
        </p:spPr>
        <p:txBody>
          <a:bodyPr wrap="square">
            <a:spAutoFit/>
          </a:bodyPr>
          <a:lstStyle/>
          <a:p>
            <a:pPr defTabSz="457200" fontAlgn="base">
              <a:spcBef>
                <a:spcPct val="20000"/>
              </a:spcBef>
              <a:spcAft>
                <a:spcPct val="0"/>
              </a:spcAft>
            </a:pPr>
            <a:endParaRPr lang="en-ZA" b="1" dirty="0">
              <a:solidFill>
                <a:prstClr val="black"/>
              </a:solidFill>
              <a:latin typeface="Gill Sans" pitchFamily="-52" charset="0"/>
              <a:ea typeface="ＭＳ Ｐゴシック" pitchFamily="-52" charset="-128"/>
            </a:endParaRPr>
          </a:p>
          <a:p>
            <a:pPr defTabSz="457200" fontAlgn="base">
              <a:lnSpc>
                <a:spcPct val="150000"/>
              </a:lnSpc>
              <a:spcBef>
                <a:spcPct val="20000"/>
              </a:spcBef>
              <a:spcAft>
                <a:spcPct val="0"/>
              </a:spcAft>
            </a:pPr>
            <a:endParaRPr lang="en-ZA" b="1" dirty="0">
              <a:solidFill>
                <a:prstClr val="black"/>
              </a:solidFill>
              <a:latin typeface="Gill Sans" pitchFamily="-52" charset="0"/>
              <a:ea typeface="ＭＳ Ｐゴシック" pitchFamily="-52" charset="-128"/>
            </a:endParaRPr>
          </a:p>
          <a:p>
            <a:pPr defTabSz="457200" fontAlgn="base">
              <a:lnSpc>
                <a:spcPct val="150000"/>
              </a:lnSpc>
              <a:spcBef>
                <a:spcPct val="20000"/>
              </a:spcBef>
              <a:spcAft>
                <a:spcPct val="0"/>
              </a:spcAft>
            </a:pPr>
            <a:r>
              <a:rPr lang="en-ZA" b="1" dirty="0" smtClean="0">
                <a:solidFill>
                  <a:prstClr val="black"/>
                </a:solidFill>
                <a:latin typeface="Gill Sans" pitchFamily="-52" charset="0"/>
                <a:ea typeface="ＭＳ Ｐゴシック" pitchFamily="-52" charset="-128"/>
              </a:rPr>
              <a:t>		</a:t>
            </a:r>
            <a:endParaRPr lang="en-ZA" b="1" dirty="0">
              <a:solidFill>
                <a:prstClr val="black"/>
              </a:solidFill>
              <a:latin typeface="Gill Sans" pitchFamily="-52" charset="0"/>
              <a:ea typeface="ＭＳ Ｐゴシック" pitchFamily="-52" charset="-128"/>
            </a:endParaRPr>
          </a:p>
        </p:txBody>
      </p:sp>
      <p:sp>
        <p:nvSpPr>
          <p:cNvPr id="7" name="Title 6"/>
          <p:cNvSpPr>
            <a:spLocks noGrp="1"/>
          </p:cNvSpPr>
          <p:nvPr>
            <p:ph type="title"/>
          </p:nvPr>
        </p:nvSpPr>
        <p:spPr>
          <a:xfrm>
            <a:off x="333358" y="532796"/>
            <a:ext cx="8229600" cy="605830"/>
          </a:xfrm>
        </p:spPr>
        <p:txBody>
          <a:bodyPr>
            <a:normAutofit fontScale="90000"/>
          </a:bodyPr>
          <a:lstStyle/>
          <a:p>
            <a:pPr lvl="0" eaLnBrk="0" fontAlgn="base" hangingPunct="0">
              <a:spcAft>
                <a:spcPct val="0"/>
              </a:spcAft>
            </a:pPr>
            <a:r>
              <a:rPr lang="en-ZA" altLang="en-US" sz="1100" b="1" dirty="0" smtClean="0">
                <a:solidFill>
                  <a:srgbClr val="006600"/>
                </a:solidFill>
                <a:latin typeface="Tahoma" panose="020B0604030504040204" pitchFamily="34" charset="0"/>
                <a:ea typeface="Tahoma" panose="020B0604030504040204" pitchFamily="34" charset="0"/>
                <a:cs typeface="Tahoma" panose="020B0604030504040204" pitchFamily="34" charset="0"/>
              </a:rPr>
              <a:t/>
            </a:r>
            <a:br>
              <a:rPr lang="en-ZA" altLang="en-US" sz="1100" b="1" dirty="0" smtClean="0">
                <a:solidFill>
                  <a:srgbClr val="006600"/>
                </a:solidFill>
                <a:latin typeface="Tahoma" panose="020B0604030504040204" pitchFamily="34" charset="0"/>
                <a:ea typeface="Tahoma" panose="020B0604030504040204" pitchFamily="34" charset="0"/>
                <a:cs typeface="Tahoma" panose="020B0604030504040204" pitchFamily="34" charset="0"/>
              </a:rPr>
            </a:br>
            <a:r>
              <a:rPr lang="en-ZA" altLang="en-US" sz="2700" b="1" dirty="0">
                <a:solidFill>
                  <a:srgbClr val="006600"/>
                </a:solidFill>
                <a:latin typeface="Tahoma" panose="020B0604030504040204" pitchFamily="34" charset="0"/>
                <a:ea typeface="Tahoma" panose="020B0604030504040204" pitchFamily="34" charset="0"/>
                <a:cs typeface="Tahoma" panose="020B0604030504040204" pitchFamily="34" charset="0"/>
              </a:rPr>
              <a:t/>
            </a:r>
            <a:br>
              <a:rPr lang="en-ZA" altLang="en-US" sz="2700" b="1" dirty="0">
                <a:solidFill>
                  <a:srgbClr val="006600"/>
                </a:solidFill>
                <a:latin typeface="Tahoma" panose="020B0604030504040204" pitchFamily="34" charset="0"/>
                <a:ea typeface="Tahoma" panose="020B0604030504040204" pitchFamily="34" charset="0"/>
                <a:cs typeface="Tahoma" panose="020B0604030504040204" pitchFamily="34" charset="0"/>
              </a:rPr>
            </a:br>
            <a:r>
              <a:rPr lang="en-ZA" altLang="en-US" sz="2700" b="1" dirty="0" smtClean="0">
                <a:solidFill>
                  <a:srgbClr val="006600"/>
                </a:solidFill>
                <a:latin typeface="Tahoma" panose="020B0604030504040204" pitchFamily="34" charset="0"/>
                <a:ea typeface="Tahoma" panose="020B0604030504040204" pitchFamily="34" charset="0"/>
                <a:cs typeface="Tahoma" panose="020B0604030504040204" pitchFamily="34" charset="0"/>
              </a:rPr>
              <a:t>Highlights of Performance</a:t>
            </a:r>
            <a:r>
              <a:rPr lang="en-ZA" sz="1800" dirty="0" smtClean="0">
                <a:solidFill>
                  <a:schemeClr val="accent3">
                    <a:lumMod val="60000"/>
                    <a:lumOff val="40000"/>
                  </a:schemeClr>
                </a:solidFill>
                <a:latin typeface="Tahoma" panose="020B0604030504040204" pitchFamily="34" charset="0"/>
                <a:ea typeface="Tahoma" panose="020B0604030504040204" pitchFamily="34" charset="0"/>
                <a:cs typeface="Tahoma" panose="020B0604030504040204" pitchFamily="34" charset="0"/>
              </a:rPr>
              <a:t/>
            </a:r>
            <a:br>
              <a:rPr lang="en-ZA" sz="1800" dirty="0" smtClean="0">
                <a:solidFill>
                  <a:schemeClr val="accent3">
                    <a:lumMod val="60000"/>
                    <a:lumOff val="40000"/>
                  </a:schemeClr>
                </a:solidFill>
                <a:latin typeface="Tahoma" panose="020B0604030504040204" pitchFamily="34" charset="0"/>
                <a:ea typeface="Tahoma" panose="020B0604030504040204" pitchFamily="34" charset="0"/>
                <a:cs typeface="Tahoma" panose="020B0604030504040204" pitchFamily="34" charset="0"/>
              </a:rPr>
            </a:br>
            <a:endParaRPr lang="en-ZA" dirty="0"/>
          </a:p>
        </p:txBody>
      </p:sp>
      <p:sp>
        <p:nvSpPr>
          <p:cNvPr id="4" name="Rectangle 3"/>
          <p:cNvSpPr/>
          <p:nvPr/>
        </p:nvSpPr>
        <p:spPr>
          <a:xfrm>
            <a:off x="102331" y="1169368"/>
            <a:ext cx="8934165" cy="5427063"/>
          </a:xfrm>
          <a:prstGeom prst="rect">
            <a:avLst/>
          </a:prstGeom>
        </p:spPr>
        <p:txBody>
          <a:bodyPr wrap="square">
            <a:spAutoFit/>
          </a:bodyPr>
          <a:lstStyle/>
          <a:p>
            <a:pPr eaLnBrk="0" hangingPunct="0">
              <a:lnSpc>
                <a:spcPct val="107000"/>
              </a:lnSpc>
              <a:buClr>
                <a:srgbClr val="006600"/>
              </a:buClr>
              <a:buSzPct val="60000"/>
              <a:buFont typeface="Wingdings" panose="05000000000000000000" pitchFamily="2" charset="2"/>
              <a:buChar char="v"/>
              <a:tabLst>
                <a:tab pos="457200" algn="l"/>
              </a:tabLst>
            </a:pPr>
            <a:r>
              <a:rPr lang="en-ZA" sz="1600" dirty="0" smtClean="0">
                <a:solidFill>
                  <a:prstClr val="black"/>
                </a:solidFill>
                <a:latin typeface="Tahoma" panose="020B0604030504040204" pitchFamily="34" charset="0"/>
                <a:ea typeface="Tahoma" panose="020B0604030504040204" pitchFamily="34" charset="0"/>
                <a:cs typeface="Tahoma" panose="020B0604030504040204" pitchFamily="34" charset="0"/>
              </a:rPr>
              <a:t> 	</a:t>
            </a:r>
            <a:r>
              <a:rPr lang="en-ZA" sz="1400" dirty="0" smtClean="0">
                <a:latin typeface="Tahoma" panose="020B0604030504040204" pitchFamily="34" charset="0"/>
                <a:ea typeface="Tahoma" panose="020B0604030504040204" pitchFamily="34" charset="0"/>
                <a:cs typeface="Tahoma" panose="020B0604030504040204" pitchFamily="34" charset="0"/>
              </a:rPr>
              <a:t>The NSG piloted </a:t>
            </a:r>
            <a:r>
              <a:rPr lang="en-ZA" sz="1400" dirty="0" smtClean="0">
                <a:solidFill>
                  <a:srgbClr val="006600"/>
                </a:solidFill>
                <a:latin typeface="Tahoma" panose="020B0604030504040204" pitchFamily="34" charset="0"/>
                <a:ea typeface="Tahoma" panose="020B0604030504040204" pitchFamily="34" charset="0"/>
                <a:cs typeface="Tahoma" panose="020B0604030504040204" pitchFamily="34" charset="0"/>
              </a:rPr>
              <a:t>self-paced, free and open </a:t>
            </a:r>
            <a:r>
              <a:rPr lang="en-ZA" sz="1400" dirty="0">
                <a:solidFill>
                  <a:srgbClr val="006600"/>
                </a:solidFill>
                <a:latin typeface="Tahoma" panose="020B0604030504040204" pitchFamily="34" charset="0"/>
                <a:ea typeface="Tahoma" panose="020B0604030504040204" pitchFamily="34" charset="0"/>
                <a:cs typeface="Tahoma" panose="020B0604030504040204" pitchFamily="34" charset="0"/>
              </a:rPr>
              <a:t>online </a:t>
            </a:r>
            <a:r>
              <a:rPr lang="en-ZA" sz="1400" dirty="0" smtClean="0">
                <a:solidFill>
                  <a:srgbClr val="006600"/>
                </a:solidFill>
                <a:latin typeface="Tahoma" panose="020B0604030504040204" pitchFamily="34" charset="0"/>
                <a:ea typeface="Tahoma" panose="020B0604030504040204" pitchFamily="34" charset="0"/>
                <a:cs typeface="Tahoma" panose="020B0604030504040204" pitchFamily="34" charset="0"/>
              </a:rPr>
              <a:t>learning </a:t>
            </a:r>
            <a:r>
              <a:rPr lang="en-ZA" sz="1400" dirty="0" smtClean="0">
                <a:latin typeface="Tahoma" panose="020B0604030504040204" pitchFamily="34" charset="0"/>
                <a:ea typeface="Tahoma" panose="020B0604030504040204" pitchFamily="34" charset="0"/>
                <a:cs typeface="Tahoma" panose="020B0604030504040204" pitchFamily="34" charset="0"/>
              </a:rPr>
              <a:t>(</a:t>
            </a:r>
            <a:r>
              <a:rPr lang="en-ZA" sz="1400" dirty="0">
                <a:latin typeface="Tahoma" panose="020B0604030504040204" pitchFamily="34" charset="0"/>
                <a:ea typeface="Tahoma" panose="020B0604030504040204" pitchFamily="34" charset="0"/>
                <a:cs typeface="Tahoma" panose="020B0604030504040204" pitchFamily="34" charset="0"/>
              </a:rPr>
              <a:t>Managing Performance Course </a:t>
            </a:r>
            <a:r>
              <a:rPr lang="en-ZA" sz="1400" dirty="0" smtClean="0">
                <a:latin typeface="Tahoma" panose="020B0604030504040204" pitchFamily="34" charset="0"/>
                <a:ea typeface="Tahoma" panose="020B0604030504040204" pitchFamily="34" charset="0"/>
                <a:cs typeface="Tahoma" panose="020B0604030504040204" pitchFamily="34" charset="0"/>
              </a:rPr>
              <a:t>and </a:t>
            </a:r>
            <a:r>
              <a:rPr lang="en-ZA" sz="1400" dirty="0">
                <a:latin typeface="Tahoma" panose="020B0604030504040204" pitchFamily="34" charset="0"/>
                <a:ea typeface="Tahoma" panose="020B0604030504040204" pitchFamily="34" charset="0"/>
                <a:cs typeface="Tahoma" panose="020B0604030504040204" pitchFamily="34" charset="0"/>
              </a:rPr>
              <a:t>Policy and </a:t>
            </a:r>
            <a:r>
              <a:rPr lang="en-ZA" sz="1400" dirty="0" smtClean="0">
                <a:latin typeface="Tahoma" panose="020B0604030504040204" pitchFamily="34" charset="0"/>
                <a:ea typeface="Tahoma" panose="020B0604030504040204" pitchFamily="34" charset="0"/>
                <a:cs typeface="Tahoma" panose="020B0604030504040204" pitchFamily="34" charset="0"/>
              </a:rPr>
              <a:t>	Procedure on Incapacity </a:t>
            </a:r>
            <a:r>
              <a:rPr lang="en-ZA" sz="1400" dirty="0">
                <a:latin typeface="Tahoma" panose="020B0604030504040204" pitchFamily="34" charset="0"/>
                <a:ea typeface="Tahoma" panose="020B0604030504040204" pitchFamily="34" charset="0"/>
                <a:cs typeface="Tahoma" panose="020B0604030504040204" pitchFamily="34" charset="0"/>
              </a:rPr>
              <a:t>Leave and </a:t>
            </a:r>
            <a:r>
              <a:rPr lang="en-ZA" sz="1400" dirty="0" smtClean="0">
                <a:latin typeface="Tahoma" panose="020B0604030504040204" pitchFamily="34" charset="0"/>
                <a:ea typeface="Tahoma" panose="020B0604030504040204" pitchFamily="34" charset="0"/>
                <a:cs typeface="Tahoma" panose="020B0604030504040204" pitchFamily="34" charset="0"/>
              </a:rPr>
              <a:t>Ill-health Retirement) in </a:t>
            </a:r>
            <a:r>
              <a:rPr lang="en-ZA" sz="1400" dirty="0">
                <a:latin typeface="Tahoma" panose="020B0604030504040204" pitchFamily="34" charset="0"/>
                <a:ea typeface="Tahoma" panose="020B0604030504040204" pitchFamily="34" charset="0"/>
                <a:cs typeface="Tahoma" panose="020B0604030504040204" pitchFamily="34" charset="0"/>
              </a:rPr>
              <a:t>the 2015/16 financial year. </a:t>
            </a:r>
            <a:r>
              <a:rPr lang="en-ZA" sz="1400" dirty="0" smtClean="0">
                <a:latin typeface="Tahoma" panose="020B0604030504040204" pitchFamily="34" charset="0"/>
                <a:ea typeface="Tahoma" panose="020B0604030504040204" pitchFamily="34" charset="0"/>
                <a:cs typeface="Tahoma" panose="020B0604030504040204" pitchFamily="34" charset="0"/>
              </a:rPr>
              <a:t>The </a:t>
            </a:r>
            <a:r>
              <a:rPr lang="en-ZA" sz="1400" dirty="0">
                <a:latin typeface="Tahoma" panose="020B0604030504040204" pitchFamily="34" charset="0"/>
                <a:ea typeface="Tahoma" panose="020B0604030504040204" pitchFamily="34" charset="0"/>
                <a:cs typeface="Tahoma" panose="020B0604030504040204" pitchFamily="34" charset="0"/>
              </a:rPr>
              <a:t>value of </a:t>
            </a:r>
            <a:r>
              <a:rPr lang="en-ZA" sz="1400" dirty="0" smtClean="0">
                <a:latin typeface="Tahoma" panose="020B0604030504040204" pitchFamily="34" charset="0"/>
                <a:ea typeface="Tahoma" panose="020B0604030504040204" pitchFamily="34" charset="0"/>
                <a:cs typeface="Tahoma" panose="020B0604030504040204" pitchFamily="34" charset="0"/>
              </a:rPr>
              <a:t>	open </a:t>
            </a:r>
            <a:r>
              <a:rPr lang="en-ZA" sz="1400" dirty="0">
                <a:latin typeface="Tahoma" panose="020B0604030504040204" pitchFamily="34" charset="0"/>
                <a:ea typeface="Tahoma" panose="020B0604030504040204" pitchFamily="34" charset="0"/>
                <a:cs typeface="Tahoma" panose="020B0604030504040204" pitchFamily="34" charset="0"/>
              </a:rPr>
              <a:t>courses lies </a:t>
            </a:r>
            <a:r>
              <a:rPr lang="en-ZA" sz="1400" dirty="0" smtClean="0">
                <a:latin typeface="Tahoma" panose="020B0604030504040204" pitchFamily="34" charset="0"/>
                <a:ea typeface="Tahoma" panose="020B0604030504040204" pitchFamily="34" charset="0"/>
                <a:cs typeface="Tahoma" panose="020B0604030504040204" pitchFamily="34" charset="0"/>
              </a:rPr>
              <a:t>in the </a:t>
            </a:r>
            <a:r>
              <a:rPr lang="en-ZA" sz="1400" i="1" dirty="0">
                <a:latin typeface="Tahoma" panose="020B0604030504040204" pitchFamily="34" charset="0"/>
                <a:ea typeface="Tahoma" panose="020B0604030504040204" pitchFamily="34" charset="0"/>
                <a:cs typeface="Tahoma" panose="020B0604030504040204" pitchFamily="34" charset="0"/>
              </a:rPr>
              <a:t>openness </a:t>
            </a:r>
            <a:r>
              <a:rPr lang="en-ZA" sz="1400" dirty="0">
                <a:latin typeface="Tahoma" panose="020B0604030504040204" pitchFamily="34" charset="0"/>
                <a:ea typeface="Tahoma" panose="020B0604030504040204" pitchFamily="34" charset="0"/>
                <a:cs typeface="Tahoma" panose="020B0604030504040204" pitchFamily="34" charset="0"/>
              </a:rPr>
              <a:t>of content, which can reach large numbers of learners in a short time, </a:t>
            </a:r>
            <a:r>
              <a:rPr lang="en-ZA" sz="1400" dirty="0" smtClean="0">
                <a:latin typeface="Tahoma" panose="020B0604030504040204" pitchFamily="34" charset="0"/>
                <a:ea typeface="Tahoma" panose="020B0604030504040204" pitchFamily="34" charset="0"/>
                <a:cs typeface="Tahoma" panose="020B0604030504040204" pitchFamily="34" charset="0"/>
              </a:rPr>
              <a:t>	is </a:t>
            </a:r>
            <a:r>
              <a:rPr lang="en-ZA" sz="1400" dirty="0">
                <a:latin typeface="Tahoma" panose="020B0604030504040204" pitchFamily="34" charset="0"/>
                <a:ea typeface="Tahoma" panose="020B0604030504040204" pitchFamily="34" charset="0"/>
                <a:cs typeface="Tahoma" panose="020B0604030504040204" pitchFamily="34" charset="0"/>
              </a:rPr>
              <a:t>ideal for </a:t>
            </a:r>
            <a:r>
              <a:rPr lang="en-ZA" sz="1400" dirty="0" smtClean="0">
                <a:latin typeface="Tahoma" panose="020B0604030504040204" pitchFamily="34" charset="0"/>
                <a:ea typeface="Tahoma" panose="020B0604030504040204" pitchFamily="34" charset="0"/>
                <a:cs typeface="Tahoma" panose="020B0604030504040204" pitchFamily="34" charset="0"/>
              </a:rPr>
              <a:t>compliance </a:t>
            </a:r>
            <a:r>
              <a:rPr lang="en-ZA" sz="1400" dirty="0">
                <a:latin typeface="Tahoma" panose="020B0604030504040204" pitchFamily="34" charset="0"/>
                <a:ea typeface="Tahoma" panose="020B0604030504040204" pitchFamily="34" charset="0"/>
                <a:cs typeface="Tahoma" panose="020B0604030504040204" pitchFamily="34" charset="0"/>
              </a:rPr>
              <a:t>training, and learners take responsibility for their own </a:t>
            </a:r>
            <a:r>
              <a:rPr lang="en-ZA" sz="1400" dirty="0" smtClean="0">
                <a:latin typeface="Tahoma" panose="020B0604030504040204" pitchFamily="34" charset="0"/>
                <a:ea typeface="Tahoma" panose="020B0604030504040204" pitchFamily="34" charset="0"/>
                <a:cs typeface="Tahoma" panose="020B0604030504040204" pitchFamily="34" charset="0"/>
              </a:rPr>
              <a:t>learning </a:t>
            </a:r>
          </a:p>
          <a:p>
            <a:pPr eaLnBrk="0" hangingPunct="0">
              <a:lnSpc>
                <a:spcPct val="107000"/>
              </a:lnSpc>
              <a:buClr>
                <a:srgbClr val="006600"/>
              </a:buClr>
              <a:buSzPct val="60000"/>
              <a:buFont typeface="Wingdings" panose="05000000000000000000" pitchFamily="2" charset="2"/>
              <a:buChar char="v"/>
              <a:tabLst>
                <a:tab pos="457200" algn="l"/>
              </a:tabLst>
            </a:pPr>
            <a:endParaRPr lang="en-ZA" sz="1400" dirty="0">
              <a:latin typeface="Tahoma" panose="020B0604030504040204" pitchFamily="34" charset="0"/>
              <a:ea typeface="Tahoma" panose="020B0604030504040204" pitchFamily="34" charset="0"/>
              <a:cs typeface="Tahoma" panose="020B0604030504040204" pitchFamily="34" charset="0"/>
            </a:endParaRPr>
          </a:p>
          <a:p>
            <a:pPr eaLnBrk="0" hangingPunct="0">
              <a:lnSpc>
                <a:spcPct val="107000"/>
              </a:lnSpc>
              <a:buClr>
                <a:srgbClr val="006600"/>
              </a:buClr>
              <a:buSzPct val="60000"/>
              <a:buFont typeface="Wingdings" panose="05000000000000000000" pitchFamily="2" charset="2"/>
              <a:buChar char="v"/>
              <a:tabLst>
                <a:tab pos="457200" algn="l"/>
              </a:tabLst>
            </a:pPr>
            <a:r>
              <a:rPr lang="en-ZA" sz="1400" dirty="0" smtClean="0">
                <a:latin typeface="Tahoma" panose="020B0604030504040204" pitchFamily="34" charset="0"/>
                <a:ea typeface="Tahoma" panose="020B0604030504040204" pitchFamily="34" charset="0"/>
                <a:cs typeface="Tahoma" panose="020B0604030504040204" pitchFamily="34" charset="0"/>
              </a:rPr>
              <a:t> 	The pilot resulted in over a million hits, an </a:t>
            </a:r>
            <a:r>
              <a:rPr lang="en-ZA" sz="1400" dirty="0">
                <a:latin typeface="Tahoma" panose="020B0604030504040204" pitchFamily="34" charset="0"/>
                <a:ea typeface="Tahoma" panose="020B0604030504040204" pitchFamily="34" charset="0"/>
                <a:cs typeface="Tahoma" panose="020B0604030504040204" pitchFamily="34" charset="0"/>
              </a:rPr>
              <a:t>intake of </a:t>
            </a:r>
            <a:r>
              <a:rPr lang="en-ZA" sz="1400" dirty="0" smtClean="0">
                <a:solidFill>
                  <a:srgbClr val="006600"/>
                </a:solidFill>
                <a:latin typeface="Tahoma" panose="020B0604030504040204" pitchFamily="34" charset="0"/>
                <a:ea typeface="Tahoma" panose="020B0604030504040204" pitchFamily="34" charset="0"/>
                <a:cs typeface="Tahoma" panose="020B0604030504040204" pitchFamily="34" charset="0"/>
              </a:rPr>
              <a:t>18586 enrolled learners </a:t>
            </a:r>
            <a:r>
              <a:rPr lang="en-ZA" sz="1400" dirty="0" smtClean="0">
                <a:latin typeface="Tahoma" panose="020B0604030504040204" pitchFamily="34" charset="0"/>
                <a:ea typeface="Tahoma" panose="020B0604030504040204" pitchFamily="34" charset="0"/>
                <a:cs typeface="Tahoma" panose="020B0604030504040204" pitchFamily="34" charset="0"/>
              </a:rPr>
              <a:t>and</a:t>
            </a:r>
            <a:r>
              <a:rPr lang="en-ZA" sz="1400" dirty="0" smtClean="0">
                <a:solidFill>
                  <a:srgbClr val="006600"/>
                </a:solidFill>
                <a:latin typeface="Tahoma" panose="020B0604030504040204" pitchFamily="34" charset="0"/>
                <a:ea typeface="Tahoma" panose="020B0604030504040204" pitchFamily="34" charset="0"/>
                <a:cs typeface="Tahoma" panose="020B0604030504040204" pitchFamily="34" charset="0"/>
              </a:rPr>
              <a:t> 6 594 learners as part of 	the online communities of practice </a:t>
            </a:r>
            <a:r>
              <a:rPr lang="en-ZA" sz="1400" dirty="0" smtClean="0">
                <a:latin typeface="Tahoma" panose="020B0604030504040204" pitchFamily="34" charset="0"/>
                <a:ea typeface="Tahoma" panose="020B0604030504040204" pitchFamily="34" charset="0"/>
                <a:cs typeface="Tahoma" panose="020B0604030504040204" pitchFamily="34" charset="0"/>
              </a:rPr>
              <a:t>accessing </a:t>
            </a:r>
            <a:r>
              <a:rPr lang="en-ZA" sz="1400" dirty="0">
                <a:latin typeface="Tahoma" panose="020B0604030504040204" pitchFamily="34" charset="0"/>
                <a:ea typeface="Tahoma" panose="020B0604030504040204" pitchFamily="34" charset="0"/>
                <a:cs typeface="Tahoma" panose="020B0604030504040204" pitchFamily="34" charset="0"/>
              </a:rPr>
              <a:t>learning </a:t>
            </a:r>
            <a:r>
              <a:rPr lang="en-ZA" sz="1400" dirty="0" smtClean="0">
                <a:latin typeface="Tahoma" panose="020B0604030504040204" pitchFamily="34" charset="0"/>
                <a:ea typeface="Tahoma" panose="020B0604030504040204" pitchFamily="34" charset="0"/>
                <a:cs typeface="Tahoma" panose="020B0604030504040204" pitchFamily="34" charset="0"/>
              </a:rPr>
              <a:t>opportunities. Combined with the other training of 	face-to-face and facilitated e-learning, a </a:t>
            </a:r>
            <a:r>
              <a:rPr lang="en-ZA" sz="1400" dirty="0" smtClean="0">
                <a:solidFill>
                  <a:srgbClr val="006600"/>
                </a:solidFill>
                <a:latin typeface="Tahoma" panose="020B0604030504040204" pitchFamily="34" charset="0"/>
                <a:ea typeface="Tahoma" panose="020B0604030504040204" pitchFamily="34" charset="0"/>
                <a:cs typeface="Tahoma" panose="020B0604030504040204" pitchFamily="34" charset="0"/>
              </a:rPr>
              <a:t>total of 55 904 learners </a:t>
            </a:r>
            <a:r>
              <a:rPr lang="en-ZA" sz="1400" dirty="0" smtClean="0">
                <a:latin typeface="Tahoma" panose="020B0604030504040204" pitchFamily="34" charset="0"/>
                <a:ea typeface="Tahoma" panose="020B0604030504040204" pitchFamily="34" charset="0"/>
                <a:cs typeface="Tahoma" panose="020B0604030504040204" pitchFamily="34" charset="0"/>
              </a:rPr>
              <a:t>accessed learning and development 	opportunities through the NSG </a:t>
            </a:r>
          </a:p>
          <a:p>
            <a:pPr eaLnBrk="0" hangingPunct="0">
              <a:lnSpc>
                <a:spcPct val="107000"/>
              </a:lnSpc>
              <a:buClr>
                <a:srgbClr val="006600"/>
              </a:buClr>
              <a:buSzPct val="60000"/>
              <a:buFont typeface="Wingdings" panose="05000000000000000000" pitchFamily="2" charset="2"/>
              <a:buChar char="v"/>
              <a:tabLst>
                <a:tab pos="457200" algn="l"/>
              </a:tabLst>
            </a:pPr>
            <a:endParaRPr lang="en-ZA" sz="1400" dirty="0">
              <a:latin typeface="Tahoma" panose="020B0604030504040204" pitchFamily="34" charset="0"/>
              <a:ea typeface="Tahoma" panose="020B0604030504040204" pitchFamily="34" charset="0"/>
              <a:cs typeface="Tahoma" panose="020B0604030504040204" pitchFamily="34" charset="0"/>
            </a:endParaRPr>
          </a:p>
          <a:p>
            <a:pPr eaLnBrk="0" hangingPunct="0">
              <a:lnSpc>
                <a:spcPct val="107000"/>
              </a:lnSpc>
              <a:buClr>
                <a:srgbClr val="006600"/>
              </a:buClr>
              <a:buSzPct val="60000"/>
              <a:buFont typeface="Wingdings" panose="05000000000000000000" pitchFamily="2" charset="2"/>
              <a:buChar char="v"/>
              <a:tabLst>
                <a:tab pos="457200" algn="l"/>
              </a:tabLst>
            </a:pPr>
            <a:r>
              <a:rPr lang="en-ZA" sz="1400" dirty="0" smtClean="0">
                <a:latin typeface="Tahoma" panose="020B0604030504040204" pitchFamily="34" charset="0"/>
                <a:ea typeface="Tahoma" panose="020B0604030504040204" pitchFamily="34" charset="0"/>
                <a:cs typeface="Tahoma" panose="020B0604030504040204" pitchFamily="34" charset="0"/>
              </a:rPr>
              <a:t> 	</a:t>
            </a:r>
            <a:r>
              <a:rPr lang="en-ZA" sz="1400" dirty="0">
                <a:latin typeface="Tahoma" panose="020B0604030504040204" pitchFamily="34" charset="0"/>
                <a:ea typeface="Tahoma" panose="020B0604030504040204" pitchFamily="34" charset="0"/>
                <a:cs typeface="Tahoma" panose="020B0604030504040204" pitchFamily="34" charset="0"/>
              </a:rPr>
              <a:t>Cabinet approved a strategy for the </a:t>
            </a:r>
            <a:r>
              <a:rPr lang="en-ZA" sz="1400" dirty="0">
                <a:solidFill>
                  <a:srgbClr val="006600"/>
                </a:solidFill>
                <a:latin typeface="Tahoma" panose="020B0604030504040204" pitchFamily="34" charset="0"/>
                <a:ea typeface="Tahoma" panose="020B0604030504040204" pitchFamily="34" charset="0"/>
                <a:cs typeface="Tahoma" panose="020B0604030504040204" pitchFamily="34" charset="0"/>
              </a:rPr>
              <a:t>use of retired and serving public servants </a:t>
            </a:r>
            <a:r>
              <a:rPr lang="en-ZA" sz="1400" dirty="0">
                <a:latin typeface="Tahoma" panose="020B0604030504040204" pitchFamily="34" charset="0"/>
                <a:ea typeface="Tahoma" panose="020B0604030504040204" pitchFamily="34" charset="0"/>
                <a:cs typeface="Tahoma" panose="020B0604030504040204" pitchFamily="34" charset="0"/>
              </a:rPr>
              <a:t>as facilitators in the 	NSG. 	This approach enables public servants to add value to the public service by imparting experience, 	expertise, skills and knowledge to mentor and coach the public servants. This initiative will further 	improve in an efficient and cost effective manner the quality of the services we give to the public</a:t>
            </a:r>
          </a:p>
          <a:p>
            <a:pPr eaLnBrk="0" hangingPunct="0">
              <a:lnSpc>
                <a:spcPct val="107000"/>
              </a:lnSpc>
              <a:buClr>
                <a:srgbClr val="006600"/>
              </a:buClr>
              <a:buSzPct val="60000"/>
              <a:buFont typeface="Wingdings" panose="05000000000000000000" pitchFamily="2" charset="2"/>
              <a:buChar char="v"/>
              <a:tabLst>
                <a:tab pos="457200" algn="l"/>
              </a:tabLst>
            </a:pPr>
            <a:endParaRPr lang="en-ZA" sz="14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eaLnBrk="0" hangingPunct="0">
              <a:lnSpc>
                <a:spcPct val="107000"/>
              </a:lnSpc>
              <a:buClr>
                <a:srgbClr val="006600"/>
              </a:buClr>
              <a:buSzPct val="60000"/>
              <a:buFont typeface="Wingdings" panose="05000000000000000000" pitchFamily="2" charset="2"/>
              <a:buChar char="v"/>
              <a:tabLst>
                <a:tab pos="457200" algn="l"/>
              </a:tabLst>
            </a:pPr>
            <a:r>
              <a:rPr lang="en-ZA" sz="1400" dirty="0" smtClean="0">
                <a:solidFill>
                  <a:prstClr val="black"/>
                </a:solidFill>
                <a:latin typeface="Tahoma" panose="020B0604030504040204" pitchFamily="34" charset="0"/>
                <a:ea typeface="Tahoma" panose="020B0604030504040204" pitchFamily="34" charset="0"/>
                <a:cs typeface="Tahoma" panose="020B0604030504040204" pitchFamily="34" charset="0"/>
              </a:rPr>
              <a:t> 	During the 2015/16 financial year, the NSG commenced an </a:t>
            </a:r>
            <a:r>
              <a:rPr lang="en-ZA" sz="1400" dirty="0" smtClean="0">
                <a:solidFill>
                  <a:srgbClr val="006600"/>
                </a:solidFill>
                <a:latin typeface="Tahoma" panose="020B0604030504040204" pitchFamily="34" charset="0"/>
                <a:ea typeface="Tahoma" panose="020B0604030504040204" pitchFamily="34" charset="0"/>
                <a:cs typeface="Tahoma" panose="020B0604030504040204" pitchFamily="34" charset="0"/>
              </a:rPr>
              <a:t>engagement with SALGA </a:t>
            </a:r>
            <a:r>
              <a:rPr lang="en-ZA" sz="1400" dirty="0" smtClean="0">
                <a:solidFill>
                  <a:prstClr val="black"/>
                </a:solidFill>
                <a:latin typeface="Tahoma" panose="020B0604030504040204" pitchFamily="34" charset="0"/>
                <a:ea typeface="Tahoma" panose="020B0604030504040204" pitchFamily="34" charset="0"/>
                <a:cs typeface="Tahoma" panose="020B0604030504040204" pitchFamily="34" charset="0"/>
              </a:rPr>
              <a:t>on the rollout of the 	councillor induction programme. This led to the recent conclusion of a memorandum of understanding 	with SALGA to collaborate on areas of </a:t>
            </a:r>
            <a:r>
              <a:rPr lang="en-ZA" sz="1400" dirty="0">
                <a:solidFill>
                  <a:prstClr val="black"/>
                </a:solidFill>
                <a:latin typeface="Tahoma" panose="020B0604030504040204" pitchFamily="34" charset="0"/>
                <a:ea typeface="Tahoma" panose="020B0604030504040204" pitchFamily="34" charset="0"/>
                <a:cs typeface="Tahoma" panose="020B0604030504040204" pitchFamily="34" charset="0"/>
              </a:rPr>
              <a:t>c</a:t>
            </a:r>
            <a:r>
              <a:rPr lang="en-ZA" sz="1400" dirty="0" smtClean="0">
                <a:solidFill>
                  <a:prstClr val="black"/>
                </a:solidFill>
                <a:latin typeface="Tahoma" panose="020B0604030504040204" pitchFamily="34" charset="0"/>
                <a:ea typeface="Tahoma" panose="020B0604030504040204" pitchFamily="34" charset="0"/>
                <a:cs typeface="Tahoma" panose="020B0604030504040204" pitchFamily="34" charset="0"/>
              </a:rPr>
              <a:t>apacity building in local government </a:t>
            </a:r>
          </a:p>
          <a:p>
            <a:pPr eaLnBrk="0" hangingPunct="0">
              <a:lnSpc>
                <a:spcPct val="107000"/>
              </a:lnSpc>
              <a:buClr>
                <a:srgbClr val="006600"/>
              </a:buClr>
              <a:buSzPct val="60000"/>
              <a:buFont typeface="Wingdings" panose="05000000000000000000" pitchFamily="2" charset="2"/>
              <a:buChar char="v"/>
              <a:tabLst>
                <a:tab pos="457200" algn="l"/>
              </a:tabLst>
            </a:pPr>
            <a:endParaRPr lang="en-ZA" sz="14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eaLnBrk="0" hangingPunct="0">
              <a:lnSpc>
                <a:spcPct val="107000"/>
              </a:lnSpc>
              <a:buClr>
                <a:srgbClr val="006600"/>
              </a:buClr>
              <a:buSzPct val="60000"/>
              <a:buFont typeface="Wingdings" panose="05000000000000000000" pitchFamily="2" charset="2"/>
              <a:buChar char="v"/>
              <a:tabLst>
                <a:tab pos="457200" algn="l"/>
              </a:tabLst>
            </a:pPr>
            <a:endParaRPr lang="en-ZA" sz="1400" dirty="0" smtClean="0">
              <a:solidFill>
                <a:prstClr val="black"/>
              </a:solidFill>
              <a:latin typeface="Tahoma" panose="020B0604030504040204" pitchFamily="34" charset="0"/>
              <a:ea typeface="Tahoma" panose="020B0604030504040204" pitchFamily="34" charset="0"/>
              <a:cs typeface="Tahoma" panose="020B0604030504040204" pitchFamily="34" charset="0"/>
            </a:endParaRPr>
          </a:p>
          <a:p>
            <a:pPr eaLnBrk="0" hangingPunct="0">
              <a:lnSpc>
                <a:spcPct val="107000"/>
              </a:lnSpc>
              <a:buClr>
                <a:srgbClr val="006600"/>
              </a:buClr>
              <a:buSzPct val="60000"/>
              <a:buFont typeface="Wingdings" panose="05000000000000000000" pitchFamily="2" charset="2"/>
              <a:buChar char="v"/>
              <a:tabLst>
                <a:tab pos="457200" algn="l"/>
              </a:tabLst>
            </a:pPr>
            <a:endParaRPr lang="en-ZA" sz="14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eaLnBrk="0" hangingPunct="0">
              <a:lnSpc>
                <a:spcPct val="107000"/>
              </a:lnSpc>
              <a:buClr>
                <a:srgbClr val="006600"/>
              </a:buClr>
              <a:buSzPct val="60000"/>
              <a:buFont typeface="Wingdings" panose="05000000000000000000" pitchFamily="2" charset="2"/>
              <a:buChar char="v"/>
              <a:tabLst>
                <a:tab pos="457200" algn="l"/>
              </a:tabLst>
            </a:pPr>
            <a:endParaRPr lang="en-ZA" sz="1400" dirty="0" smtClean="0">
              <a:solidFill>
                <a:prstClr val="black"/>
              </a:solidFill>
              <a:latin typeface="Tahoma" panose="020B0604030504040204" pitchFamily="34" charset="0"/>
              <a:ea typeface="Tahoma" panose="020B0604030504040204" pitchFamily="34" charset="0"/>
              <a:cs typeface="Tahoma" panose="020B0604030504040204" pitchFamily="34" charset="0"/>
            </a:endParaRPr>
          </a:p>
          <a:p>
            <a:pPr eaLnBrk="0" hangingPunct="0">
              <a:lnSpc>
                <a:spcPct val="107000"/>
              </a:lnSpc>
              <a:buClr>
                <a:srgbClr val="006600"/>
              </a:buClr>
              <a:buSzPct val="60000"/>
              <a:buFont typeface="Wingdings" panose="05000000000000000000" pitchFamily="2" charset="2"/>
              <a:buChar char="v"/>
              <a:tabLst>
                <a:tab pos="457200" algn="l"/>
              </a:tabLst>
            </a:pPr>
            <a:endParaRPr lang="en-ZA" sz="1400" dirty="0">
              <a:solidFill>
                <a:prstClr val="black"/>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xmlns="" val="34321402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6300192" y="6309320"/>
            <a:ext cx="2448272" cy="365125"/>
          </a:xfrm>
        </p:spPr>
        <p:txBody>
          <a:bodyPr/>
          <a:lstStyle/>
          <a:p>
            <a:fld id="{1CE6738C-8955-4CF1-A256-1C49941BBB03}" type="slidenum">
              <a:rPr lang="en-ZA" smtClean="0">
                <a:solidFill>
                  <a:prstClr val="black">
                    <a:tint val="75000"/>
                  </a:prstClr>
                </a:solidFill>
              </a:rPr>
              <a:pPr/>
              <a:t>5</a:t>
            </a:fld>
            <a:endParaRPr lang="en-ZA" dirty="0">
              <a:solidFill>
                <a:prstClr val="black">
                  <a:tint val="75000"/>
                </a:prstClr>
              </a:solidFill>
            </a:endParaRPr>
          </a:p>
        </p:txBody>
      </p:sp>
      <p:sp>
        <p:nvSpPr>
          <p:cNvPr id="3" name="Rectangle 2"/>
          <p:cNvSpPr/>
          <p:nvPr/>
        </p:nvSpPr>
        <p:spPr>
          <a:xfrm>
            <a:off x="539552" y="836712"/>
            <a:ext cx="7992888" cy="1311128"/>
          </a:xfrm>
          <a:prstGeom prst="rect">
            <a:avLst/>
          </a:prstGeom>
        </p:spPr>
        <p:txBody>
          <a:bodyPr wrap="square">
            <a:spAutoFit/>
          </a:bodyPr>
          <a:lstStyle/>
          <a:p>
            <a:pPr defTabSz="457200" fontAlgn="base">
              <a:spcBef>
                <a:spcPct val="20000"/>
              </a:spcBef>
              <a:spcAft>
                <a:spcPct val="0"/>
              </a:spcAft>
            </a:pPr>
            <a:endParaRPr lang="en-ZA" b="1" dirty="0">
              <a:solidFill>
                <a:prstClr val="black"/>
              </a:solidFill>
              <a:latin typeface="Gill Sans" pitchFamily="-52" charset="0"/>
              <a:ea typeface="ＭＳ Ｐゴシック" pitchFamily="-52" charset="-128"/>
            </a:endParaRPr>
          </a:p>
          <a:p>
            <a:pPr defTabSz="457200" fontAlgn="base">
              <a:lnSpc>
                <a:spcPct val="150000"/>
              </a:lnSpc>
              <a:spcBef>
                <a:spcPct val="20000"/>
              </a:spcBef>
              <a:spcAft>
                <a:spcPct val="0"/>
              </a:spcAft>
            </a:pPr>
            <a:endParaRPr lang="en-ZA" b="1" dirty="0">
              <a:solidFill>
                <a:prstClr val="black"/>
              </a:solidFill>
              <a:latin typeface="Gill Sans" pitchFamily="-52" charset="0"/>
              <a:ea typeface="ＭＳ Ｐゴシック" pitchFamily="-52" charset="-128"/>
            </a:endParaRPr>
          </a:p>
          <a:p>
            <a:pPr defTabSz="457200" fontAlgn="base">
              <a:lnSpc>
                <a:spcPct val="150000"/>
              </a:lnSpc>
              <a:spcBef>
                <a:spcPct val="20000"/>
              </a:spcBef>
              <a:spcAft>
                <a:spcPct val="0"/>
              </a:spcAft>
            </a:pPr>
            <a:r>
              <a:rPr lang="en-ZA" b="1" dirty="0" smtClean="0">
                <a:solidFill>
                  <a:prstClr val="black"/>
                </a:solidFill>
                <a:latin typeface="Gill Sans" pitchFamily="-52" charset="0"/>
                <a:ea typeface="ＭＳ Ｐゴシック" pitchFamily="-52" charset="-128"/>
              </a:rPr>
              <a:t>		</a:t>
            </a:r>
            <a:endParaRPr lang="en-ZA" b="1" dirty="0">
              <a:solidFill>
                <a:prstClr val="black"/>
              </a:solidFill>
              <a:latin typeface="Gill Sans" pitchFamily="-52" charset="0"/>
              <a:ea typeface="ＭＳ Ｐゴシック" pitchFamily="-52" charset="-128"/>
            </a:endParaRPr>
          </a:p>
        </p:txBody>
      </p:sp>
      <p:sp>
        <p:nvSpPr>
          <p:cNvPr id="7" name="Title 6"/>
          <p:cNvSpPr>
            <a:spLocks noGrp="1"/>
          </p:cNvSpPr>
          <p:nvPr>
            <p:ph type="title"/>
          </p:nvPr>
        </p:nvSpPr>
        <p:spPr>
          <a:xfrm>
            <a:off x="333358" y="532796"/>
            <a:ext cx="8229600" cy="605830"/>
          </a:xfrm>
        </p:spPr>
        <p:txBody>
          <a:bodyPr>
            <a:normAutofit fontScale="90000"/>
          </a:bodyPr>
          <a:lstStyle/>
          <a:p>
            <a:pPr lvl="0" eaLnBrk="0" fontAlgn="base" hangingPunct="0">
              <a:spcAft>
                <a:spcPct val="0"/>
              </a:spcAft>
            </a:pPr>
            <a:r>
              <a:rPr lang="en-ZA" altLang="en-US" sz="1100" b="1" dirty="0" smtClean="0">
                <a:solidFill>
                  <a:srgbClr val="006600"/>
                </a:solidFill>
                <a:latin typeface="Tahoma" panose="020B0604030504040204" pitchFamily="34" charset="0"/>
                <a:ea typeface="Tahoma" panose="020B0604030504040204" pitchFamily="34" charset="0"/>
                <a:cs typeface="Tahoma" panose="020B0604030504040204" pitchFamily="34" charset="0"/>
              </a:rPr>
              <a:t/>
            </a:r>
            <a:br>
              <a:rPr lang="en-ZA" altLang="en-US" sz="1100" b="1" dirty="0" smtClean="0">
                <a:solidFill>
                  <a:srgbClr val="006600"/>
                </a:solidFill>
                <a:latin typeface="Tahoma" panose="020B0604030504040204" pitchFamily="34" charset="0"/>
                <a:ea typeface="Tahoma" panose="020B0604030504040204" pitchFamily="34" charset="0"/>
                <a:cs typeface="Tahoma" panose="020B0604030504040204" pitchFamily="34" charset="0"/>
              </a:rPr>
            </a:br>
            <a:r>
              <a:rPr lang="en-ZA" altLang="en-US" sz="2700" b="1" dirty="0">
                <a:solidFill>
                  <a:srgbClr val="006600"/>
                </a:solidFill>
                <a:latin typeface="Tahoma" panose="020B0604030504040204" pitchFamily="34" charset="0"/>
                <a:ea typeface="Tahoma" panose="020B0604030504040204" pitchFamily="34" charset="0"/>
                <a:cs typeface="Tahoma" panose="020B0604030504040204" pitchFamily="34" charset="0"/>
              </a:rPr>
              <a:t/>
            </a:r>
            <a:br>
              <a:rPr lang="en-ZA" altLang="en-US" sz="2700" b="1" dirty="0">
                <a:solidFill>
                  <a:srgbClr val="006600"/>
                </a:solidFill>
                <a:latin typeface="Tahoma" panose="020B0604030504040204" pitchFamily="34" charset="0"/>
                <a:ea typeface="Tahoma" panose="020B0604030504040204" pitchFamily="34" charset="0"/>
                <a:cs typeface="Tahoma" panose="020B0604030504040204" pitchFamily="34" charset="0"/>
              </a:rPr>
            </a:br>
            <a:r>
              <a:rPr lang="en-ZA" altLang="en-US" sz="2700" b="1" dirty="0" smtClean="0">
                <a:solidFill>
                  <a:srgbClr val="006600"/>
                </a:solidFill>
                <a:latin typeface="Tahoma" panose="020B0604030504040204" pitchFamily="34" charset="0"/>
                <a:ea typeface="Tahoma" panose="020B0604030504040204" pitchFamily="34" charset="0"/>
                <a:cs typeface="Tahoma" panose="020B0604030504040204" pitchFamily="34" charset="0"/>
              </a:rPr>
              <a:t>Highlights of Performance</a:t>
            </a:r>
            <a:r>
              <a:rPr lang="en-ZA" sz="1800" dirty="0" smtClean="0">
                <a:solidFill>
                  <a:schemeClr val="accent3">
                    <a:lumMod val="60000"/>
                    <a:lumOff val="40000"/>
                  </a:schemeClr>
                </a:solidFill>
                <a:latin typeface="Tahoma" panose="020B0604030504040204" pitchFamily="34" charset="0"/>
                <a:ea typeface="Tahoma" panose="020B0604030504040204" pitchFamily="34" charset="0"/>
                <a:cs typeface="Tahoma" panose="020B0604030504040204" pitchFamily="34" charset="0"/>
              </a:rPr>
              <a:t/>
            </a:r>
            <a:br>
              <a:rPr lang="en-ZA" sz="1800" dirty="0" smtClean="0">
                <a:solidFill>
                  <a:schemeClr val="accent3">
                    <a:lumMod val="60000"/>
                    <a:lumOff val="40000"/>
                  </a:schemeClr>
                </a:solidFill>
                <a:latin typeface="Tahoma" panose="020B0604030504040204" pitchFamily="34" charset="0"/>
                <a:ea typeface="Tahoma" panose="020B0604030504040204" pitchFamily="34" charset="0"/>
                <a:cs typeface="Tahoma" panose="020B0604030504040204" pitchFamily="34" charset="0"/>
              </a:rPr>
            </a:br>
            <a:endParaRPr lang="en-ZA" dirty="0"/>
          </a:p>
        </p:txBody>
      </p:sp>
      <p:sp>
        <p:nvSpPr>
          <p:cNvPr id="4" name="Rectangle 3"/>
          <p:cNvSpPr/>
          <p:nvPr/>
        </p:nvSpPr>
        <p:spPr>
          <a:xfrm>
            <a:off x="102331" y="1169368"/>
            <a:ext cx="8934165" cy="5493042"/>
          </a:xfrm>
          <a:prstGeom prst="rect">
            <a:avLst/>
          </a:prstGeom>
        </p:spPr>
        <p:txBody>
          <a:bodyPr wrap="square">
            <a:spAutoFit/>
          </a:bodyPr>
          <a:lstStyle/>
          <a:p>
            <a:pPr lvl="0" eaLnBrk="0" hangingPunct="0">
              <a:lnSpc>
                <a:spcPct val="107000"/>
              </a:lnSpc>
              <a:buClr>
                <a:srgbClr val="006600"/>
              </a:buClr>
              <a:buSzPct val="60000"/>
              <a:buFont typeface="Wingdings" panose="05000000000000000000" pitchFamily="2" charset="2"/>
              <a:buChar char="v"/>
              <a:tabLst>
                <a:tab pos="457200" algn="l"/>
              </a:tabLst>
            </a:pPr>
            <a:r>
              <a:rPr lang="en-ZA" sz="1600" dirty="0" smtClean="0">
                <a:solidFill>
                  <a:prstClr val="black"/>
                </a:solidFill>
                <a:latin typeface="Tahoma" panose="020B0604030504040204" pitchFamily="34" charset="0"/>
                <a:ea typeface="Tahoma" panose="020B0604030504040204" pitchFamily="34" charset="0"/>
                <a:cs typeface="Tahoma" panose="020B0604030504040204" pitchFamily="34" charset="0"/>
              </a:rPr>
              <a:t> 	</a:t>
            </a:r>
            <a:r>
              <a:rPr lang="en-ZA" sz="1400" dirty="0">
                <a:latin typeface="Tahoma" panose="020B0604030504040204" pitchFamily="34" charset="0"/>
                <a:ea typeface="Tahoma" panose="020B0604030504040204" pitchFamily="34" charset="0"/>
                <a:cs typeface="Tahoma" panose="020B0604030504040204" pitchFamily="34" charset="0"/>
              </a:rPr>
              <a:t>This </a:t>
            </a:r>
            <a:r>
              <a:rPr lang="en-ZA" sz="1400" i="1" dirty="0">
                <a:latin typeface="Tahoma" panose="020B0604030504040204" pitchFamily="34" charset="0"/>
                <a:ea typeface="Tahoma" panose="020B0604030504040204" pitchFamily="34" charset="0"/>
                <a:cs typeface="Tahoma" panose="020B0604030504040204" pitchFamily="34" charset="0"/>
              </a:rPr>
              <a:t>Executive </a:t>
            </a:r>
            <a:r>
              <a:rPr lang="en-ZA" sz="1400" i="1" dirty="0" smtClean="0">
                <a:latin typeface="Tahoma" panose="020B0604030504040204" pitchFamily="34" charset="0"/>
                <a:ea typeface="Tahoma" panose="020B0604030504040204" pitchFamily="34" charset="0"/>
                <a:cs typeface="Tahoma" panose="020B0604030504040204" pitchFamily="34" charset="0"/>
              </a:rPr>
              <a:t>Induction Programme</a:t>
            </a:r>
            <a:r>
              <a:rPr lang="en-ZA" sz="1400" dirty="0" smtClean="0">
                <a:latin typeface="Tahoma" panose="020B0604030504040204" pitchFamily="34" charset="0"/>
                <a:ea typeface="Tahoma" panose="020B0604030504040204" pitchFamily="34" charset="0"/>
                <a:cs typeface="Tahoma" panose="020B0604030504040204" pitchFamily="34" charset="0"/>
              </a:rPr>
              <a:t> </a:t>
            </a:r>
            <a:r>
              <a:rPr lang="en-ZA" sz="1400" dirty="0">
                <a:latin typeface="Tahoma" panose="020B0604030504040204" pitchFamily="34" charset="0"/>
                <a:ea typeface="Tahoma" panose="020B0604030504040204" pitchFamily="34" charset="0"/>
                <a:cs typeface="Tahoma" panose="020B0604030504040204" pitchFamily="34" charset="0"/>
              </a:rPr>
              <a:t>developed by the NSG is aligned to the Directive on Compulsory </a:t>
            </a:r>
            <a:r>
              <a:rPr lang="en-ZA" sz="1400" dirty="0" smtClean="0">
                <a:latin typeface="Tahoma" panose="020B0604030504040204" pitchFamily="34" charset="0"/>
                <a:ea typeface="Tahoma" panose="020B0604030504040204" pitchFamily="34" charset="0"/>
                <a:cs typeface="Tahoma" panose="020B0604030504040204" pitchFamily="34" charset="0"/>
              </a:rPr>
              <a:t>	Capacity </a:t>
            </a:r>
            <a:r>
              <a:rPr lang="en-ZA" sz="1400" dirty="0">
                <a:latin typeface="Tahoma" panose="020B0604030504040204" pitchFamily="34" charset="0"/>
                <a:ea typeface="Tahoma" panose="020B0604030504040204" pitchFamily="34" charset="0"/>
                <a:cs typeface="Tahoma" panose="020B0604030504040204" pitchFamily="34" charset="0"/>
              </a:rPr>
              <a:t>Development, Mandatory Training Days and Minimum Entry Requirements for Senior </a:t>
            </a:r>
            <a:r>
              <a:rPr lang="en-ZA" sz="1400" dirty="0" smtClean="0">
                <a:latin typeface="Tahoma" panose="020B0604030504040204" pitchFamily="34" charset="0"/>
                <a:ea typeface="Tahoma" panose="020B0604030504040204" pitchFamily="34" charset="0"/>
                <a:cs typeface="Tahoma" panose="020B0604030504040204" pitchFamily="34" charset="0"/>
              </a:rPr>
              <a:t>	Management </a:t>
            </a:r>
            <a:r>
              <a:rPr lang="en-ZA" sz="1400" dirty="0">
                <a:latin typeface="Tahoma" panose="020B0604030504040204" pitchFamily="34" charset="0"/>
                <a:ea typeface="Tahoma" panose="020B0604030504040204" pitchFamily="34" charset="0"/>
                <a:cs typeface="Tahoma" panose="020B0604030504040204" pitchFamily="34" charset="0"/>
              </a:rPr>
              <a:t>Service (SMS), approved by Cabinet in October 2014. </a:t>
            </a:r>
            <a:r>
              <a:rPr lang="en-ZA" sz="1400" dirty="0" smtClean="0">
                <a:latin typeface="Tahoma" panose="020B0604030504040204" pitchFamily="34" charset="0"/>
                <a:ea typeface="Tahoma" panose="020B0604030504040204" pitchFamily="34" charset="0"/>
                <a:cs typeface="Tahoma" panose="020B0604030504040204" pitchFamily="34" charset="0"/>
              </a:rPr>
              <a:t>The </a:t>
            </a:r>
            <a:r>
              <a:rPr lang="en-ZA" sz="1400" dirty="0">
                <a:latin typeface="Tahoma" panose="020B0604030504040204" pitchFamily="34" charset="0"/>
                <a:ea typeface="Tahoma" panose="020B0604030504040204" pitchFamily="34" charset="0"/>
                <a:cs typeface="Tahoma" panose="020B0604030504040204" pitchFamily="34" charset="0"/>
              </a:rPr>
              <a:t>programme targets Heads of </a:t>
            </a:r>
            <a:r>
              <a:rPr lang="en-ZA" sz="1400" dirty="0" smtClean="0">
                <a:latin typeface="Tahoma" panose="020B0604030504040204" pitchFamily="34" charset="0"/>
                <a:ea typeface="Tahoma" panose="020B0604030504040204" pitchFamily="34" charset="0"/>
                <a:cs typeface="Tahoma" panose="020B0604030504040204" pitchFamily="34" charset="0"/>
              </a:rPr>
              <a:t>	Department at </a:t>
            </a:r>
            <a:r>
              <a:rPr lang="en-ZA" sz="1400" dirty="0">
                <a:latin typeface="Tahoma" panose="020B0604030504040204" pitchFamily="34" charset="0"/>
                <a:ea typeface="Tahoma" panose="020B0604030504040204" pitchFamily="34" charset="0"/>
                <a:cs typeface="Tahoma" panose="020B0604030504040204" pitchFamily="34" charset="0"/>
              </a:rPr>
              <a:t>levels 15 and 16 (DDG and DG levels), at national and provincial spheres of government.</a:t>
            </a:r>
          </a:p>
          <a:p>
            <a:pPr eaLnBrk="0" hangingPunct="0">
              <a:lnSpc>
                <a:spcPct val="107000"/>
              </a:lnSpc>
              <a:buClr>
                <a:srgbClr val="006600"/>
              </a:buClr>
              <a:buSzPct val="60000"/>
              <a:buFont typeface="Wingdings" panose="05000000000000000000" pitchFamily="2" charset="2"/>
              <a:buChar char="v"/>
              <a:tabLst>
                <a:tab pos="457200" algn="l"/>
              </a:tabLst>
            </a:pPr>
            <a:endParaRPr lang="en-ZA" sz="12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eaLnBrk="0" hangingPunct="0">
              <a:lnSpc>
                <a:spcPct val="107000"/>
              </a:lnSpc>
              <a:buClr>
                <a:srgbClr val="006600"/>
              </a:buClr>
              <a:buSzPct val="60000"/>
              <a:buFont typeface="Wingdings" panose="05000000000000000000" pitchFamily="2" charset="2"/>
              <a:buChar char="v"/>
              <a:tabLst>
                <a:tab pos="457200" algn="l"/>
              </a:tabLst>
            </a:pPr>
            <a:r>
              <a:rPr lang="en-ZA" sz="1600" dirty="0" smtClean="0">
                <a:solidFill>
                  <a:prstClr val="black"/>
                </a:solidFill>
                <a:latin typeface="Tahoma" panose="020B0604030504040204" pitchFamily="34" charset="0"/>
                <a:ea typeface="Tahoma" panose="020B0604030504040204" pitchFamily="34" charset="0"/>
                <a:cs typeface="Tahoma" panose="020B0604030504040204" pitchFamily="34" charset="0"/>
              </a:rPr>
              <a:t> 	</a:t>
            </a:r>
            <a:r>
              <a:rPr lang="en-ZA" sz="1400" dirty="0" smtClean="0">
                <a:latin typeface="Tahoma" panose="020B0604030504040204" pitchFamily="34" charset="0"/>
                <a:ea typeface="Tahoma" panose="020B0604030504040204" pitchFamily="34" charset="0"/>
                <a:cs typeface="Tahoma" panose="020B0604030504040204" pitchFamily="34" charset="0"/>
              </a:rPr>
              <a:t>The  </a:t>
            </a:r>
            <a:r>
              <a:rPr lang="en-ZA" sz="1400" dirty="0">
                <a:latin typeface="Tahoma" panose="020B0604030504040204" pitchFamily="34" charset="0"/>
                <a:ea typeface="Tahoma" panose="020B0604030504040204" pitchFamily="34" charset="0"/>
                <a:cs typeface="Tahoma" panose="020B0604030504040204" pitchFamily="34" charset="0"/>
              </a:rPr>
              <a:t>signing of a four-year Memorandum of Understanding (</a:t>
            </a:r>
            <a:r>
              <a:rPr lang="en-ZA" sz="1400" dirty="0" err="1">
                <a:latin typeface="Tahoma" panose="020B0604030504040204" pitchFamily="34" charset="0"/>
                <a:ea typeface="Tahoma" panose="020B0604030504040204" pitchFamily="34" charset="0"/>
                <a:cs typeface="Tahoma" panose="020B0604030504040204" pitchFamily="34" charset="0"/>
              </a:rPr>
              <a:t>MoU</a:t>
            </a:r>
            <a:r>
              <a:rPr lang="en-ZA" sz="1400" dirty="0">
                <a:latin typeface="Tahoma" panose="020B0604030504040204" pitchFamily="34" charset="0"/>
                <a:ea typeface="Tahoma" panose="020B0604030504040204" pitchFamily="34" charset="0"/>
                <a:cs typeface="Tahoma" panose="020B0604030504040204" pitchFamily="34" charset="0"/>
              </a:rPr>
              <a:t>) to formalise the strategic partnership </a:t>
            </a:r>
            <a:r>
              <a:rPr lang="en-ZA" sz="1400" dirty="0" smtClean="0">
                <a:latin typeface="Tahoma" panose="020B0604030504040204" pitchFamily="34" charset="0"/>
                <a:ea typeface="Tahoma" panose="020B0604030504040204" pitchFamily="34" charset="0"/>
                <a:cs typeface="Tahoma" panose="020B0604030504040204" pitchFamily="34" charset="0"/>
              </a:rPr>
              <a:t>	between the </a:t>
            </a:r>
            <a:r>
              <a:rPr lang="en-ZA" sz="1400" dirty="0">
                <a:solidFill>
                  <a:srgbClr val="006600"/>
                </a:solidFill>
                <a:latin typeface="Tahoma" panose="020B0604030504040204" pitchFamily="34" charset="0"/>
                <a:ea typeface="Tahoma" panose="020B0604030504040204" pitchFamily="34" charset="0"/>
                <a:cs typeface="Tahoma" panose="020B0604030504040204" pitchFamily="34" charset="0"/>
              </a:rPr>
              <a:t>Chinese Academy of Governance </a:t>
            </a:r>
            <a:r>
              <a:rPr lang="en-ZA" sz="1400" dirty="0">
                <a:latin typeface="Tahoma" panose="020B0604030504040204" pitchFamily="34" charset="0"/>
                <a:ea typeface="Tahoma" panose="020B0604030504040204" pitchFamily="34" charset="0"/>
                <a:cs typeface="Tahoma" panose="020B0604030504040204" pitchFamily="34" charset="0"/>
              </a:rPr>
              <a:t>and the National School of Government on 30 </a:t>
            </a:r>
            <a:r>
              <a:rPr lang="en-ZA" sz="1400" dirty="0" smtClean="0">
                <a:latin typeface="Tahoma" panose="020B0604030504040204" pitchFamily="34" charset="0"/>
                <a:ea typeface="Tahoma" panose="020B0604030504040204" pitchFamily="34" charset="0"/>
                <a:cs typeface="Tahoma" panose="020B0604030504040204" pitchFamily="34" charset="0"/>
              </a:rPr>
              <a:t>	October </a:t>
            </a:r>
            <a:r>
              <a:rPr lang="en-ZA" sz="1400" dirty="0">
                <a:latin typeface="Tahoma" panose="020B0604030504040204" pitchFamily="34" charset="0"/>
                <a:ea typeface="Tahoma" panose="020B0604030504040204" pitchFamily="34" charset="0"/>
                <a:cs typeface="Tahoma" panose="020B0604030504040204" pitchFamily="34" charset="0"/>
              </a:rPr>
              <a:t>2015 is aimed </a:t>
            </a:r>
            <a:r>
              <a:rPr lang="en-ZA" sz="1400" dirty="0" smtClean="0">
                <a:latin typeface="Tahoma" panose="020B0604030504040204" pitchFamily="34" charset="0"/>
                <a:ea typeface="Tahoma" panose="020B0604030504040204" pitchFamily="34" charset="0"/>
                <a:cs typeface="Tahoma" panose="020B0604030504040204" pitchFamily="34" charset="0"/>
              </a:rPr>
              <a:t>at strengthening </a:t>
            </a:r>
            <a:r>
              <a:rPr lang="en-ZA" sz="1400" dirty="0">
                <a:latin typeface="Tahoma" panose="020B0604030504040204" pitchFamily="34" charset="0"/>
                <a:ea typeface="Tahoma" panose="020B0604030504040204" pitchFamily="34" charset="0"/>
                <a:cs typeface="Tahoma" panose="020B0604030504040204" pitchFamily="34" charset="0"/>
              </a:rPr>
              <a:t>exchanges and cooperation in the fields of education, training </a:t>
            </a:r>
            <a:r>
              <a:rPr lang="en-ZA" sz="1400" dirty="0" smtClean="0">
                <a:latin typeface="Tahoma" panose="020B0604030504040204" pitchFamily="34" charset="0"/>
                <a:ea typeface="Tahoma" panose="020B0604030504040204" pitchFamily="34" charset="0"/>
                <a:cs typeface="Tahoma" panose="020B0604030504040204" pitchFamily="34" charset="0"/>
              </a:rPr>
              <a:t>	and </a:t>
            </a:r>
            <a:r>
              <a:rPr lang="en-ZA" sz="1400" dirty="0">
                <a:latin typeface="Tahoma" panose="020B0604030504040204" pitchFamily="34" charset="0"/>
                <a:ea typeface="Tahoma" panose="020B0604030504040204" pitchFamily="34" charset="0"/>
                <a:cs typeface="Tahoma" panose="020B0604030504040204" pitchFamily="34" charset="0"/>
              </a:rPr>
              <a:t>development, scientific </a:t>
            </a:r>
            <a:r>
              <a:rPr lang="en-ZA" sz="1400" dirty="0" smtClean="0">
                <a:latin typeface="Tahoma" panose="020B0604030504040204" pitchFamily="34" charset="0"/>
                <a:ea typeface="Tahoma" panose="020B0604030504040204" pitchFamily="34" charset="0"/>
                <a:cs typeface="Tahoma" panose="020B0604030504040204" pitchFamily="34" charset="0"/>
              </a:rPr>
              <a:t>research and </a:t>
            </a:r>
            <a:r>
              <a:rPr lang="en-ZA" sz="1400" dirty="0">
                <a:latin typeface="Tahoma" panose="020B0604030504040204" pitchFamily="34" charset="0"/>
                <a:ea typeface="Tahoma" panose="020B0604030504040204" pitchFamily="34" charset="0"/>
                <a:cs typeface="Tahoma" panose="020B0604030504040204" pitchFamily="34" charset="0"/>
              </a:rPr>
              <a:t>policy development and </a:t>
            </a:r>
            <a:r>
              <a:rPr lang="en-ZA" sz="1400" dirty="0" smtClean="0">
                <a:latin typeface="Tahoma" panose="020B0604030504040204" pitchFamily="34" charset="0"/>
                <a:ea typeface="Tahoma" panose="020B0604030504040204" pitchFamily="34" charset="0"/>
                <a:cs typeface="Tahoma" panose="020B0604030504040204" pitchFamily="34" charset="0"/>
              </a:rPr>
              <a:t>implementation</a:t>
            </a:r>
            <a:endParaRPr lang="en-ZA" sz="1400" dirty="0" smtClean="0">
              <a:solidFill>
                <a:prstClr val="black"/>
              </a:solidFill>
              <a:latin typeface="Tahoma" panose="020B0604030504040204" pitchFamily="34" charset="0"/>
              <a:ea typeface="Tahoma" panose="020B0604030504040204" pitchFamily="34" charset="0"/>
              <a:cs typeface="Tahoma" panose="020B0604030504040204" pitchFamily="34" charset="0"/>
            </a:endParaRPr>
          </a:p>
          <a:p>
            <a:pPr eaLnBrk="0" hangingPunct="0">
              <a:lnSpc>
                <a:spcPct val="107000"/>
              </a:lnSpc>
              <a:buClr>
                <a:srgbClr val="006600"/>
              </a:buClr>
              <a:buSzPct val="60000"/>
              <a:buFont typeface="Wingdings" panose="05000000000000000000" pitchFamily="2" charset="2"/>
              <a:buChar char="v"/>
              <a:tabLst>
                <a:tab pos="457200" algn="l"/>
              </a:tabLst>
            </a:pPr>
            <a:endParaRPr lang="en-ZA" sz="12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eaLnBrk="0" hangingPunct="0">
              <a:lnSpc>
                <a:spcPct val="107000"/>
              </a:lnSpc>
              <a:buClr>
                <a:srgbClr val="006600"/>
              </a:buClr>
              <a:buSzPct val="60000"/>
              <a:buFont typeface="Wingdings" panose="05000000000000000000" pitchFamily="2" charset="2"/>
              <a:buChar char="v"/>
              <a:tabLst>
                <a:tab pos="457200" algn="l"/>
              </a:tabLst>
            </a:pPr>
            <a:r>
              <a:rPr lang="en-ZA" sz="1400" dirty="0" smtClean="0">
                <a:solidFill>
                  <a:prstClr val="black"/>
                </a:solidFill>
                <a:latin typeface="Tahoma" panose="020B0604030504040204" pitchFamily="34" charset="0"/>
                <a:ea typeface="Tahoma" panose="020B0604030504040204" pitchFamily="34" charset="0"/>
                <a:cs typeface="Tahoma" panose="020B0604030504040204" pitchFamily="34" charset="0"/>
              </a:rPr>
              <a:t> 	</a:t>
            </a:r>
            <a:r>
              <a:rPr lang="en-ZA" sz="1400" dirty="0">
                <a:latin typeface="Tahoma" panose="020B0604030504040204" pitchFamily="34" charset="0"/>
                <a:ea typeface="Tahoma" panose="020B0604030504040204" pitchFamily="34" charset="0"/>
                <a:cs typeface="Tahoma" panose="020B0604030504040204" pitchFamily="34" charset="0"/>
              </a:rPr>
              <a:t>The </a:t>
            </a:r>
            <a:r>
              <a:rPr lang="en-ZA" sz="1400" dirty="0" smtClean="0">
                <a:latin typeface="Tahoma" panose="020B0604030504040204" pitchFamily="34" charset="0"/>
                <a:ea typeface="Tahoma" panose="020B0604030504040204" pitchFamily="34" charset="0"/>
                <a:cs typeface="Tahoma" panose="020B0604030504040204" pitchFamily="34" charset="0"/>
              </a:rPr>
              <a:t>NSG also </a:t>
            </a:r>
            <a:r>
              <a:rPr lang="en-ZA" sz="1400" dirty="0">
                <a:latin typeface="Tahoma" panose="020B0604030504040204" pitchFamily="34" charset="0"/>
                <a:ea typeface="Tahoma" panose="020B0604030504040204" pitchFamily="34" charset="0"/>
                <a:cs typeface="Tahoma" panose="020B0604030504040204" pitchFamily="34" charset="0"/>
              </a:rPr>
              <a:t>signed a </a:t>
            </a:r>
            <a:r>
              <a:rPr lang="en-ZA" sz="1400" dirty="0" err="1">
                <a:latin typeface="Tahoma" panose="020B0604030504040204" pitchFamily="34" charset="0"/>
                <a:ea typeface="Tahoma" panose="020B0604030504040204" pitchFamily="34" charset="0"/>
                <a:cs typeface="Tahoma" panose="020B0604030504040204" pitchFamily="34" charset="0"/>
              </a:rPr>
              <a:t>MoU</a:t>
            </a:r>
            <a:r>
              <a:rPr lang="en-ZA" sz="1400" dirty="0">
                <a:latin typeface="Tahoma" panose="020B0604030504040204" pitchFamily="34" charset="0"/>
                <a:ea typeface="Tahoma" panose="020B0604030504040204" pitchFamily="34" charset="0"/>
                <a:cs typeface="Tahoma" panose="020B0604030504040204" pitchFamily="34" charset="0"/>
              </a:rPr>
              <a:t> with the </a:t>
            </a:r>
            <a:r>
              <a:rPr lang="en-ZA" sz="1400" dirty="0">
                <a:solidFill>
                  <a:srgbClr val="006600"/>
                </a:solidFill>
                <a:latin typeface="Tahoma" panose="020B0604030504040204" pitchFamily="34" charset="0"/>
                <a:ea typeface="Tahoma" panose="020B0604030504040204" pitchFamily="34" charset="0"/>
                <a:cs typeface="Tahoma" panose="020B0604030504040204" pitchFamily="34" charset="0"/>
              </a:rPr>
              <a:t>Namibian Institute of Public Administration and Management </a:t>
            </a:r>
            <a:r>
              <a:rPr lang="en-ZA" sz="1400" dirty="0" smtClean="0">
                <a:latin typeface="Tahoma" panose="020B0604030504040204" pitchFamily="34" charset="0"/>
                <a:ea typeface="Tahoma" panose="020B0604030504040204" pitchFamily="34" charset="0"/>
                <a:cs typeface="Tahoma" panose="020B0604030504040204" pitchFamily="34" charset="0"/>
              </a:rPr>
              <a:t>	on 22 	September </a:t>
            </a:r>
            <a:r>
              <a:rPr lang="en-ZA" sz="1400" dirty="0">
                <a:latin typeface="Tahoma" panose="020B0604030504040204" pitchFamily="34" charset="0"/>
                <a:ea typeface="Tahoma" panose="020B0604030504040204" pitchFamily="34" charset="0"/>
                <a:cs typeface="Tahoma" panose="020B0604030504040204" pitchFamily="34" charset="0"/>
              </a:rPr>
              <a:t>2015 to formalise the strategic partnership through sharing of </a:t>
            </a:r>
            <a:r>
              <a:rPr lang="en-ZA" sz="1400" dirty="0" smtClean="0">
                <a:latin typeface="Tahoma" panose="020B0604030504040204" pitchFamily="34" charset="0"/>
                <a:ea typeface="Tahoma" panose="020B0604030504040204" pitchFamily="34" charset="0"/>
                <a:cs typeface="Tahoma" panose="020B0604030504040204" pitchFamily="34" charset="0"/>
              </a:rPr>
              <a:t>knowledge around </a:t>
            </a:r>
            <a:r>
              <a:rPr lang="en-ZA" sz="1400" dirty="0">
                <a:latin typeface="Tahoma" panose="020B0604030504040204" pitchFamily="34" charset="0"/>
                <a:ea typeface="Tahoma" panose="020B0604030504040204" pitchFamily="34" charset="0"/>
                <a:cs typeface="Tahoma" panose="020B0604030504040204" pitchFamily="34" charset="0"/>
              </a:rPr>
              <a:t>curriculum </a:t>
            </a:r>
            <a:r>
              <a:rPr lang="en-ZA" sz="1400" dirty="0" smtClean="0">
                <a:latin typeface="Tahoma" panose="020B0604030504040204" pitchFamily="34" charset="0"/>
                <a:ea typeface="Tahoma" panose="020B0604030504040204" pitchFamily="34" charset="0"/>
                <a:cs typeface="Tahoma" panose="020B0604030504040204" pitchFamily="34" charset="0"/>
              </a:rPr>
              <a:t>	development</a:t>
            </a:r>
            <a:r>
              <a:rPr lang="en-ZA" sz="1400" dirty="0">
                <a:latin typeface="Tahoma" panose="020B0604030504040204" pitchFamily="34" charset="0"/>
                <a:ea typeface="Tahoma" panose="020B0604030504040204" pitchFamily="34" charset="0"/>
                <a:cs typeface="Tahoma" panose="020B0604030504040204" pitchFamily="34" charset="0"/>
              </a:rPr>
              <a:t>, e-Learning and agreed to develop peer learning to benefit both </a:t>
            </a:r>
            <a:r>
              <a:rPr lang="en-ZA" sz="1400" dirty="0" smtClean="0">
                <a:latin typeface="Tahoma" panose="020B0604030504040204" pitchFamily="34" charset="0"/>
                <a:ea typeface="Tahoma" panose="020B0604030504040204" pitchFamily="34" charset="0"/>
                <a:cs typeface="Tahoma" panose="020B0604030504040204" pitchFamily="34" charset="0"/>
              </a:rPr>
              <a:t>institutions</a:t>
            </a:r>
            <a:r>
              <a:rPr lang="en-ZA" sz="1400" dirty="0">
                <a:latin typeface="Tahoma" panose="020B0604030504040204" pitchFamily="34" charset="0"/>
                <a:ea typeface="Tahoma" panose="020B0604030504040204" pitchFamily="34" charset="0"/>
                <a:cs typeface="Tahoma" panose="020B0604030504040204" pitchFamily="34" charset="0"/>
              </a:rPr>
              <a:t>.  The </a:t>
            </a:r>
            <a:r>
              <a:rPr lang="en-ZA" sz="1400" dirty="0" smtClean="0">
                <a:latin typeface="Tahoma" panose="020B0604030504040204" pitchFamily="34" charset="0"/>
                <a:ea typeface="Tahoma" panose="020B0604030504040204" pitchFamily="34" charset="0"/>
                <a:cs typeface="Tahoma" panose="020B0604030504040204" pitchFamily="34" charset="0"/>
              </a:rPr>
              <a:t>NSG 	plans </a:t>
            </a:r>
            <a:r>
              <a:rPr lang="en-ZA" sz="1400" dirty="0">
                <a:latin typeface="Tahoma" panose="020B0604030504040204" pitchFamily="34" charset="0"/>
                <a:ea typeface="Tahoma" panose="020B0604030504040204" pitchFamily="34" charset="0"/>
                <a:cs typeface="Tahoma" panose="020B0604030504040204" pitchFamily="34" charset="0"/>
              </a:rPr>
              <a:t>to host </a:t>
            </a:r>
            <a:r>
              <a:rPr lang="en-ZA" sz="1400" dirty="0" smtClean="0">
                <a:latin typeface="Tahoma" panose="020B0604030504040204" pitchFamily="34" charset="0"/>
                <a:ea typeface="Tahoma" panose="020B0604030504040204" pitchFamily="34" charset="0"/>
                <a:cs typeface="Tahoma" panose="020B0604030504040204" pitchFamily="34" charset="0"/>
              </a:rPr>
              <a:t>a </a:t>
            </a:r>
            <a:r>
              <a:rPr lang="en-ZA" sz="1400" dirty="0">
                <a:latin typeface="Tahoma" panose="020B0604030504040204" pitchFamily="34" charset="0"/>
                <a:ea typeface="Tahoma" panose="020B0604030504040204" pitchFamily="34" charset="0"/>
                <a:cs typeface="Tahoma" panose="020B0604030504040204" pitchFamily="34" charset="0"/>
              </a:rPr>
              <a:t>SADC Capacity Development workshop</a:t>
            </a:r>
            <a:endParaRPr lang="en-ZA" sz="1400" dirty="0" smtClean="0">
              <a:solidFill>
                <a:prstClr val="black"/>
              </a:solidFill>
              <a:latin typeface="Tahoma" panose="020B0604030504040204" pitchFamily="34" charset="0"/>
              <a:ea typeface="Tahoma" panose="020B0604030504040204" pitchFamily="34" charset="0"/>
              <a:cs typeface="Tahoma" panose="020B0604030504040204" pitchFamily="34" charset="0"/>
            </a:endParaRPr>
          </a:p>
          <a:p>
            <a:pPr eaLnBrk="0" hangingPunct="0">
              <a:lnSpc>
                <a:spcPct val="107000"/>
              </a:lnSpc>
              <a:buClr>
                <a:srgbClr val="006600"/>
              </a:buClr>
              <a:buSzPct val="60000"/>
              <a:buFont typeface="Wingdings" panose="05000000000000000000" pitchFamily="2" charset="2"/>
              <a:buChar char="v"/>
              <a:tabLst>
                <a:tab pos="457200" algn="l"/>
              </a:tabLst>
            </a:pPr>
            <a:endParaRPr lang="en-ZA" sz="12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eaLnBrk="0" hangingPunct="0">
              <a:lnSpc>
                <a:spcPct val="107000"/>
              </a:lnSpc>
              <a:buClr>
                <a:srgbClr val="006600"/>
              </a:buClr>
              <a:buSzPct val="60000"/>
              <a:buFont typeface="Wingdings" panose="05000000000000000000" pitchFamily="2" charset="2"/>
              <a:buChar char="v"/>
              <a:tabLst>
                <a:tab pos="457200" algn="l"/>
              </a:tabLst>
            </a:pPr>
            <a:r>
              <a:rPr lang="en-ZA" sz="1400" dirty="0" smtClean="0">
                <a:solidFill>
                  <a:prstClr val="black"/>
                </a:solidFill>
                <a:latin typeface="Tahoma" panose="020B0604030504040204" pitchFamily="34" charset="0"/>
                <a:ea typeface="Tahoma" panose="020B0604030504040204" pitchFamily="34" charset="0"/>
                <a:cs typeface="Tahoma" panose="020B0604030504040204" pitchFamily="34" charset="0"/>
              </a:rPr>
              <a:t> 	</a:t>
            </a:r>
            <a:r>
              <a:rPr lang="en-ZA" sz="1400" dirty="0">
                <a:latin typeface="Tahoma" panose="020B0604030504040204" pitchFamily="34" charset="0"/>
                <a:ea typeface="Tahoma" panose="020B0604030504040204" pitchFamily="34" charset="0"/>
                <a:cs typeface="Tahoma" panose="020B0604030504040204" pitchFamily="34" charset="0"/>
              </a:rPr>
              <a:t>The </a:t>
            </a:r>
            <a:r>
              <a:rPr lang="en-ZA" sz="1400" dirty="0" smtClean="0">
                <a:latin typeface="Tahoma" panose="020B0604030504040204" pitchFamily="34" charset="0"/>
                <a:ea typeface="Tahoma" panose="020B0604030504040204" pitchFamily="34" charset="0"/>
                <a:cs typeface="Tahoma" panose="020B0604030504040204" pitchFamily="34" charset="0"/>
              </a:rPr>
              <a:t>conclusion and approval </a:t>
            </a:r>
            <a:r>
              <a:rPr lang="en-ZA" sz="1400" dirty="0">
                <a:latin typeface="Tahoma" panose="020B0604030504040204" pitchFamily="34" charset="0"/>
                <a:ea typeface="Tahoma" panose="020B0604030504040204" pitchFamily="34" charset="0"/>
                <a:cs typeface="Tahoma" panose="020B0604030504040204" pitchFamily="34" charset="0"/>
              </a:rPr>
              <a:t>of the </a:t>
            </a:r>
            <a:r>
              <a:rPr lang="en-ZA" sz="1400" dirty="0">
                <a:solidFill>
                  <a:srgbClr val="006600"/>
                </a:solidFill>
                <a:latin typeface="Tahoma" panose="020B0604030504040204" pitchFamily="34" charset="0"/>
                <a:ea typeface="Tahoma" panose="020B0604030504040204" pitchFamily="34" charset="0"/>
                <a:cs typeface="Tahoma" panose="020B0604030504040204" pitchFamily="34" charset="0"/>
              </a:rPr>
              <a:t>European Union (EU) Development Support </a:t>
            </a:r>
            <a:r>
              <a:rPr lang="en-ZA" sz="1400" dirty="0">
                <a:latin typeface="Tahoma" panose="020B0604030504040204" pitchFamily="34" charset="0"/>
                <a:ea typeface="Tahoma" panose="020B0604030504040204" pitchFamily="34" charset="0"/>
                <a:cs typeface="Tahoma" panose="020B0604030504040204" pitchFamily="34" charset="0"/>
              </a:rPr>
              <a:t>for an amount of 10 </a:t>
            </a:r>
            <a:r>
              <a:rPr lang="en-ZA" sz="1400" dirty="0" smtClean="0">
                <a:latin typeface="Tahoma" panose="020B0604030504040204" pitchFamily="34" charset="0"/>
                <a:ea typeface="Tahoma" panose="020B0604030504040204" pitchFamily="34" charset="0"/>
                <a:cs typeface="Tahoma" panose="020B0604030504040204" pitchFamily="34" charset="0"/>
              </a:rPr>
              <a:t>	million </a:t>
            </a:r>
            <a:r>
              <a:rPr lang="en-ZA" sz="1400" dirty="0">
                <a:latin typeface="Tahoma" panose="020B0604030504040204" pitchFamily="34" charset="0"/>
                <a:ea typeface="Tahoma" panose="020B0604030504040204" pitchFamily="34" charset="0"/>
                <a:cs typeface="Tahoma" panose="020B0604030504040204" pitchFamily="34" charset="0"/>
              </a:rPr>
              <a:t>Euros </a:t>
            </a:r>
            <a:r>
              <a:rPr lang="en-ZA" sz="1400" dirty="0" smtClean="0">
                <a:latin typeface="Tahoma" panose="020B0604030504040204" pitchFamily="34" charset="0"/>
                <a:ea typeface="Tahoma" panose="020B0604030504040204" pitchFamily="34" charset="0"/>
                <a:cs typeface="Tahoma" panose="020B0604030504040204" pitchFamily="34" charset="0"/>
              </a:rPr>
              <a:t>over a five-year period will 	assist </a:t>
            </a:r>
            <a:r>
              <a:rPr lang="en-ZA" sz="1400" dirty="0">
                <a:latin typeface="Tahoma" panose="020B0604030504040204" pitchFamily="34" charset="0"/>
                <a:ea typeface="Tahoma" panose="020B0604030504040204" pitchFamily="34" charset="0"/>
                <a:cs typeface="Tahoma" panose="020B0604030504040204" pitchFamily="34" charset="0"/>
              </a:rPr>
              <a:t>the </a:t>
            </a:r>
            <a:r>
              <a:rPr lang="en-ZA" sz="1400" dirty="0" smtClean="0">
                <a:latin typeface="Tahoma" panose="020B0604030504040204" pitchFamily="34" charset="0"/>
                <a:ea typeface="Tahoma" panose="020B0604030504040204" pitchFamily="34" charset="0"/>
                <a:cs typeface="Tahoma" panose="020B0604030504040204" pitchFamily="34" charset="0"/>
              </a:rPr>
              <a:t>NSG </a:t>
            </a:r>
            <a:r>
              <a:rPr lang="en-ZA" sz="1400" dirty="0">
                <a:latin typeface="Tahoma" panose="020B0604030504040204" pitchFamily="34" charset="0"/>
                <a:ea typeface="Tahoma" panose="020B0604030504040204" pitchFamily="34" charset="0"/>
                <a:cs typeface="Tahoma" panose="020B0604030504040204" pitchFamily="34" charset="0"/>
              </a:rPr>
              <a:t>to implement the </a:t>
            </a:r>
            <a:r>
              <a:rPr lang="en-ZA" sz="1400" i="1" dirty="0">
                <a:latin typeface="Tahoma" panose="020B0604030504040204" pitchFamily="34" charset="0"/>
                <a:ea typeface="Tahoma" panose="020B0604030504040204" pitchFamily="34" charset="0"/>
                <a:cs typeface="Tahoma" panose="020B0604030504040204" pitchFamily="34" charset="0"/>
              </a:rPr>
              <a:t>Public Service Training and </a:t>
            </a:r>
            <a:r>
              <a:rPr lang="en-ZA" sz="1400" i="1" dirty="0" smtClean="0">
                <a:latin typeface="Tahoma" panose="020B0604030504040204" pitchFamily="34" charset="0"/>
                <a:ea typeface="Tahoma" panose="020B0604030504040204" pitchFamily="34" charset="0"/>
                <a:cs typeface="Tahoma" panose="020B0604030504040204" pitchFamily="34" charset="0"/>
              </a:rPr>
              <a:t>	Capacity </a:t>
            </a:r>
            <a:r>
              <a:rPr lang="en-ZA" sz="1400" i="1" dirty="0">
                <a:latin typeface="Tahoma" panose="020B0604030504040204" pitchFamily="34" charset="0"/>
                <a:ea typeface="Tahoma" panose="020B0604030504040204" pitchFamily="34" charset="0"/>
                <a:cs typeface="Tahoma" panose="020B0604030504040204" pitchFamily="34" charset="0"/>
              </a:rPr>
              <a:t>Building </a:t>
            </a:r>
            <a:r>
              <a:rPr lang="en-ZA" sz="1400" i="1" dirty="0" smtClean="0">
                <a:latin typeface="Tahoma" panose="020B0604030504040204" pitchFamily="34" charset="0"/>
                <a:ea typeface="Tahoma" panose="020B0604030504040204" pitchFamily="34" charset="0"/>
                <a:cs typeface="Tahoma" panose="020B0604030504040204" pitchFamily="34" charset="0"/>
              </a:rPr>
              <a:t>Programme</a:t>
            </a:r>
            <a:r>
              <a:rPr lang="en-ZA" sz="1400" dirty="0" smtClean="0">
                <a:latin typeface="Tahoma" panose="020B0604030504040204" pitchFamily="34" charset="0"/>
                <a:ea typeface="Tahoma" panose="020B0604030504040204" pitchFamily="34" charset="0"/>
                <a:cs typeface="Tahoma" panose="020B0604030504040204" pitchFamily="34" charset="0"/>
              </a:rPr>
              <a:t> </a:t>
            </a:r>
            <a:r>
              <a:rPr lang="en-ZA" sz="1400" dirty="0">
                <a:latin typeface="Tahoma" panose="020B0604030504040204" pitchFamily="34" charset="0"/>
                <a:ea typeface="Tahoma" panose="020B0604030504040204" pitchFamily="34" charset="0"/>
                <a:cs typeface="Tahoma" panose="020B0604030504040204" pitchFamily="34" charset="0"/>
              </a:rPr>
              <a:t>for improved </a:t>
            </a:r>
            <a:r>
              <a:rPr lang="en-ZA" sz="1400" dirty="0" smtClean="0">
                <a:latin typeface="Tahoma" panose="020B0604030504040204" pitchFamily="34" charset="0"/>
                <a:ea typeface="Tahoma" panose="020B0604030504040204" pitchFamily="34" charset="0"/>
                <a:cs typeface="Tahoma" panose="020B0604030504040204" pitchFamily="34" charset="0"/>
              </a:rPr>
              <a:t>public </a:t>
            </a:r>
            <a:r>
              <a:rPr lang="en-ZA" sz="1400" dirty="0">
                <a:latin typeface="Tahoma" panose="020B0604030504040204" pitchFamily="34" charset="0"/>
                <a:ea typeface="Tahoma" panose="020B0604030504040204" pitchFamily="34" charset="0"/>
                <a:cs typeface="Tahoma" panose="020B0604030504040204" pitchFamily="34" charset="0"/>
              </a:rPr>
              <a:t>sector </a:t>
            </a:r>
            <a:r>
              <a:rPr lang="en-ZA" sz="1400" dirty="0" smtClean="0">
                <a:latin typeface="Tahoma" panose="020B0604030504040204" pitchFamily="34" charset="0"/>
                <a:ea typeface="Tahoma" panose="020B0604030504040204" pitchFamily="34" charset="0"/>
                <a:cs typeface="Tahoma" panose="020B0604030504040204" pitchFamily="34" charset="0"/>
              </a:rPr>
              <a:t>capacity </a:t>
            </a:r>
            <a:r>
              <a:rPr lang="en-ZA" sz="1400" dirty="0">
                <a:latin typeface="Tahoma" panose="020B0604030504040204" pitchFamily="34" charset="0"/>
                <a:ea typeface="Tahoma" panose="020B0604030504040204" pitchFamily="34" charset="0"/>
                <a:cs typeface="Tahoma" panose="020B0604030504040204" pitchFamily="34" charset="0"/>
              </a:rPr>
              <a:t>through learning and </a:t>
            </a:r>
            <a:r>
              <a:rPr lang="en-ZA" sz="1400" dirty="0" smtClean="0">
                <a:latin typeface="Tahoma" panose="020B0604030504040204" pitchFamily="34" charset="0"/>
                <a:ea typeface="Tahoma" panose="020B0604030504040204" pitchFamily="34" charset="0"/>
                <a:cs typeface="Tahoma" panose="020B0604030504040204" pitchFamily="34" charset="0"/>
              </a:rPr>
              <a:t>development</a:t>
            </a:r>
          </a:p>
          <a:p>
            <a:pPr eaLnBrk="0" hangingPunct="0">
              <a:lnSpc>
                <a:spcPct val="107000"/>
              </a:lnSpc>
              <a:buClr>
                <a:srgbClr val="006600"/>
              </a:buClr>
              <a:buSzPct val="60000"/>
              <a:buFont typeface="Wingdings" panose="05000000000000000000" pitchFamily="2" charset="2"/>
              <a:buChar char="v"/>
              <a:tabLst>
                <a:tab pos="457200" algn="l"/>
              </a:tabLst>
            </a:pPr>
            <a:endParaRPr lang="en-ZA" sz="1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eaLnBrk="0" hangingPunct="0">
              <a:lnSpc>
                <a:spcPct val="107000"/>
              </a:lnSpc>
              <a:buClr>
                <a:srgbClr val="006600"/>
              </a:buClr>
              <a:buSzPct val="60000"/>
              <a:tabLst>
                <a:tab pos="457200" algn="l"/>
              </a:tabLst>
            </a:pPr>
            <a:endParaRPr lang="en-ZA" sz="1200" dirty="0" smtClean="0">
              <a:solidFill>
                <a:prstClr val="black"/>
              </a:solidFill>
              <a:latin typeface="Tahoma" panose="020B0604030504040204" pitchFamily="34" charset="0"/>
              <a:ea typeface="Tahoma" panose="020B0604030504040204" pitchFamily="34" charset="0"/>
              <a:cs typeface="Tahoma" panose="020B0604030504040204" pitchFamily="34" charset="0"/>
            </a:endParaRPr>
          </a:p>
          <a:p>
            <a:pPr eaLnBrk="0" hangingPunct="0">
              <a:lnSpc>
                <a:spcPct val="107000"/>
              </a:lnSpc>
              <a:buClr>
                <a:srgbClr val="006600"/>
              </a:buClr>
              <a:buSzPct val="60000"/>
              <a:tabLst>
                <a:tab pos="457200" algn="l"/>
              </a:tabLst>
            </a:pPr>
            <a:r>
              <a:rPr lang="en-ZA" sz="1100" dirty="0" smtClean="0">
                <a:solidFill>
                  <a:srgbClr val="C00000"/>
                </a:solidFill>
                <a:latin typeface="Tahoma" panose="020B0604030504040204" pitchFamily="34" charset="0"/>
                <a:ea typeface="Tahoma" panose="020B0604030504040204" pitchFamily="34" charset="0"/>
                <a:cs typeface="Tahoma" panose="020B0604030504040204" pitchFamily="34" charset="0"/>
              </a:rPr>
              <a:t>The addendum to this presentation provides detailed performance information for Programmes 1&amp;2 as 	outlined in the Annual Performance Plan 2015/16 </a:t>
            </a:r>
            <a:endParaRPr lang="en-ZA" sz="1100" dirty="0">
              <a:solidFill>
                <a:srgbClr val="C00000"/>
              </a:solidFill>
              <a:latin typeface="Tahoma" panose="020B0604030504040204" pitchFamily="34" charset="0"/>
              <a:ea typeface="Tahoma" panose="020B0604030504040204" pitchFamily="34" charset="0"/>
              <a:cs typeface="Tahoma" panose="020B0604030504040204" pitchFamily="34" charset="0"/>
            </a:endParaRPr>
          </a:p>
          <a:p>
            <a:pPr eaLnBrk="0" hangingPunct="0">
              <a:lnSpc>
                <a:spcPct val="107000"/>
              </a:lnSpc>
              <a:buClr>
                <a:srgbClr val="006600"/>
              </a:buClr>
              <a:buSzPct val="60000"/>
              <a:tabLst>
                <a:tab pos="457200" algn="l"/>
              </a:tabLst>
            </a:pPr>
            <a:r>
              <a:rPr lang="en-ZA" sz="1400" dirty="0" smtClean="0">
                <a:solidFill>
                  <a:prstClr val="black"/>
                </a:solidFill>
                <a:latin typeface="Tahoma" panose="020B0604030504040204" pitchFamily="34" charset="0"/>
                <a:ea typeface="Tahoma" panose="020B0604030504040204" pitchFamily="34" charset="0"/>
                <a:cs typeface="Tahoma" panose="020B0604030504040204" pitchFamily="34" charset="0"/>
              </a:rPr>
              <a:t>	</a:t>
            </a:r>
            <a:endParaRPr lang="en-ZA" sz="14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eaLnBrk="0" hangingPunct="0">
              <a:lnSpc>
                <a:spcPct val="107000"/>
              </a:lnSpc>
              <a:buClr>
                <a:srgbClr val="006600"/>
              </a:buClr>
              <a:buSzPct val="60000"/>
              <a:buFont typeface="Wingdings" panose="05000000000000000000" pitchFamily="2" charset="2"/>
              <a:buChar char="v"/>
              <a:tabLst>
                <a:tab pos="457200" algn="l"/>
              </a:tabLst>
            </a:pPr>
            <a:endParaRPr lang="en-ZA" sz="1400" dirty="0" smtClean="0">
              <a:solidFill>
                <a:prstClr val="black"/>
              </a:solidFill>
              <a:latin typeface="Tahoma" panose="020B0604030504040204" pitchFamily="34" charset="0"/>
              <a:ea typeface="Tahoma" panose="020B0604030504040204" pitchFamily="34" charset="0"/>
              <a:cs typeface="Tahoma" panose="020B0604030504040204" pitchFamily="34" charset="0"/>
            </a:endParaRPr>
          </a:p>
          <a:p>
            <a:pPr eaLnBrk="0" hangingPunct="0">
              <a:lnSpc>
                <a:spcPct val="107000"/>
              </a:lnSpc>
              <a:buClr>
                <a:srgbClr val="006600"/>
              </a:buClr>
              <a:buSzPct val="60000"/>
              <a:buFont typeface="Wingdings" panose="05000000000000000000" pitchFamily="2" charset="2"/>
              <a:buChar char="v"/>
              <a:tabLst>
                <a:tab pos="457200" algn="l"/>
              </a:tabLst>
            </a:pPr>
            <a:endParaRPr lang="en-ZA" sz="1400" dirty="0">
              <a:solidFill>
                <a:prstClr val="black"/>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xmlns="" val="37653504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7544" y="332656"/>
            <a:ext cx="8229600" cy="692696"/>
          </a:xfrm>
        </p:spPr>
        <p:txBody>
          <a:bodyPr>
            <a:noAutofit/>
          </a:bodyPr>
          <a:lstStyle/>
          <a:p>
            <a:r>
              <a:rPr lang="en-ZA" sz="2400" b="1" dirty="0" smtClean="0">
                <a:solidFill>
                  <a:srgbClr val="006600"/>
                </a:solidFill>
                <a:latin typeface="Tahoma" panose="020B0604030504040204" pitchFamily="34" charset="0"/>
                <a:ea typeface="Tahoma" panose="020B0604030504040204" pitchFamily="34" charset="0"/>
                <a:cs typeface="Tahoma" panose="020B0604030504040204" pitchFamily="34" charset="0"/>
              </a:rPr>
              <a:t>Summary of Overall Performance</a:t>
            </a:r>
            <a:endParaRPr lang="en-ZA" sz="2000" b="1"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
        <p:nvSpPr>
          <p:cNvPr id="2" name="Slide Number Placeholder 1"/>
          <p:cNvSpPr>
            <a:spLocks noGrp="1"/>
          </p:cNvSpPr>
          <p:nvPr>
            <p:ph type="sldNum" sz="quarter" idx="12"/>
          </p:nvPr>
        </p:nvSpPr>
        <p:spPr>
          <a:xfrm>
            <a:off x="6156176" y="6309320"/>
            <a:ext cx="2540968" cy="365125"/>
          </a:xfrm>
        </p:spPr>
        <p:txBody>
          <a:bodyPr/>
          <a:lstStyle/>
          <a:p>
            <a:fld id="{1CE6738C-8955-4CF1-A256-1C49941BBB03}" type="slidenum">
              <a:rPr lang="en-ZA" smtClean="0">
                <a:solidFill>
                  <a:prstClr val="black">
                    <a:tint val="75000"/>
                  </a:prstClr>
                </a:solidFill>
              </a:rPr>
              <a:pPr/>
              <a:t>6</a:t>
            </a:fld>
            <a:endParaRPr lang="en-ZA" dirty="0">
              <a:solidFill>
                <a:prstClr val="black">
                  <a:tint val="75000"/>
                </a:prstClr>
              </a:solidFill>
            </a:endParaRPr>
          </a:p>
        </p:txBody>
      </p:sp>
      <p:graphicFrame>
        <p:nvGraphicFramePr>
          <p:cNvPr id="8" name="Chart 7"/>
          <p:cNvGraphicFramePr>
            <a:graphicFrameLocks/>
          </p:cNvGraphicFramePr>
          <p:nvPr>
            <p:extLst>
              <p:ext uri="{D42A27DB-BD31-4B8C-83A1-F6EECF244321}">
                <p14:modId xmlns:p14="http://schemas.microsoft.com/office/powerpoint/2010/main" xmlns="" val="941750395"/>
              </p:ext>
            </p:extLst>
          </p:nvPr>
        </p:nvGraphicFramePr>
        <p:xfrm>
          <a:off x="107504" y="1196752"/>
          <a:ext cx="8928992" cy="3960440"/>
        </p:xfrm>
        <a:graphic>
          <a:graphicData uri="http://schemas.openxmlformats.org/drawingml/2006/chart">
            <c:chart xmlns:c="http://schemas.openxmlformats.org/drawingml/2006/chart" xmlns:r="http://schemas.openxmlformats.org/officeDocument/2006/relationships" r:id="rId2"/>
          </a:graphicData>
        </a:graphic>
      </p:graphicFrame>
      <p:sp>
        <p:nvSpPr>
          <p:cNvPr id="3" name="Rectangle 2"/>
          <p:cNvSpPr/>
          <p:nvPr/>
        </p:nvSpPr>
        <p:spPr>
          <a:xfrm>
            <a:off x="-22784" y="5157192"/>
            <a:ext cx="9275304" cy="584775"/>
          </a:xfrm>
          <a:prstGeom prst="rect">
            <a:avLst/>
          </a:prstGeom>
        </p:spPr>
        <p:txBody>
          <a:bodyPr wrap="square">
            <a:spAutoFit/>
          </a:bodyPr>
          <a:lstStyle/>
          <a:p>
            <a:pPr marR="551180" lvl="0">
              <a:tabLst>
                <a:tab pos="457200" algn="l"/>
              </a:tabLst>
            </a:pPr>
            <a:r>
              <a:rPr lang="en-ZA" sz="1600" dirty="0" smtClean="0">
                <a:solidFill>
                  <a:srgbClr val="000000"/>
                </a:solidFill>
                <a:ea typeface="Times New Roman" panose="02020603050405020304" pitchFamily="18" charset="0"/>
                <a:cs typeface="Arial" panose="020B0604020202020204" pitchFamily="34" charset="0"/>
              </a:rPr>
              <a:t>A total </a:t>
            </a:r>
            <a:r>
              <a:rPr lang="en-ZA" sz="1600" dirty="0">
                <a:solidFill>
                  <a:srgbClr val="000000"/>
                </a:solidFill>
                <a:ea typeface="Times New Roman" panose="02020603050405020304" pitchFamily="18" charset="0"/>
                <a:cs typeface="Arial" panose="020B0604020202020204" pitchFamily="34" charset="0"/>
              </a:rPr>
              <a:t>of </a:t>
            </a:r>
            <a:r>
              <a:rPr lang="en-ZA" sz="1600" dirty="0" smtClean="0">
                <a:solidFill>
                  <a:srgbClr val="000000"/>
                </a:solidFill>
                <a:ea typeface="Times New Roman" panose="02020603050405020304" pitchFamily="18" charset="0"/>
                <a:cs typeface="Arial" panose="020B0604020202020204" pitchFamily="34" charset="0"/>
              </a:rPr>
              <a:t>27 performance </a:t>
            </a:r>
            <a:r>
              <a:rPr lang="en-ZA" sz="1600" dirty="0">
                <a:solidFill>
                  <a:srgbClr val="000000"/>
                </a:solidFill>
                <a:ea typeface="Times New Roman" panose="02020603050405020304" pitchFamily="18" charset="0"/>
                <a:cs typeface="Arial" panose="020B0604020202020204" pitchFamily="34" charset="0"/>
              </a:rPr>
              <a:t>targets were set out in the 2015/16 Annual Performance </a:t>
            </a:r>
            <a:r>
              <a:rPr lang="en-ZA" sz="1600" dirty="0" smtClean="0">
                <a:solidFill>
                  <a:srgbClr val="000000"/>
                </a:solidFill>
                <a:ea typeface="Times New Roman" panose="02020603050405020304" pitchFamily="18" charset="0"/>
                <a:cs typeface="Arial" panose="020B0604020202020204" pitchFamily="34" charset="0"/>
              </a:rPr>
              <a:t>Plan for Programmes 1&amp;2, </a:t>
            </a:r>
            <a:r>
              <a:rPr lang="en-ZA" sz="1600" dirty="0">
                <a:solidFill>
                  <a:srgbClr val="000000"/>
                </a:solidFill>
                <a:ea typeface="Times New Roman" panose="02020603050405020304" pitchFamily="18" charset="0"/>
                <a:cs typeface="Arial" panose="020B0604020202020204" pitchFamily="34" charset="0"/>
              </a:rPr>
              <a:t>of which 17 </a:t>
            </a:r>
            <a:r>
              <a:rPr lang="en-ZA" sz="1600" dirty="0" smtClean="0">
                <a:solidFill>
                  <a:srgbClr val="000000"/>
                </a:solidFill>
                <a:ea typeface="Times New Roman" panose="02020603050405020304" pitchFamily="18" charset="0"/>
                <a:cs typeface="Arial" panose="020B0604020202020204" pitchFamily="34" charset="0"/>
              </a:rPr>
              <a:t>were </a:t>
            </a:r>
            <a:r>
              <a:rPr lang="en-ZA" sz="1600" dirty="0">
                <a:solidFill>
                  <a:srgbClr val="000000"/>
                </a:solidFill>
                <a:ea typeface="Times New Roman" panose="02020603050405020304" pitchFamily="18" charset="0"/>
                <a:cs typeface="Arial" panose="020B0604020202020204" pitchFamily="34" charset="0"/>
              </a:rPr>
              <a:t>achieved.  </a:t>
            </a:r>
            <a:endParaRPr lang="en-ZA" sz="1600" dirty="0">
              <a:effectLst/>
              <a:cs typeface="Times New Roman" panose="02020603050405020304" pitchFamily="18" charset="0"/>
            </a:endParaRPr>
          </a:p>
        </p:txBody>
      </p:sp>
    </p:spTree>
    <p:extLst>
      <p:ext uri="{BB962C8B-B14F-4D97-AF65-F5344CB8AC3E}">
        <p14:creationId xmlns:p14="http://schemas.microsoft.com/office/powerpoint/2010/main" xmlns="" val="15584467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1520" y="2492896"/>
            <a:ext cx="8424936" cy="576064"/>
          </a:xfrm>
        </p:spPr>
        <p:txBody>
          <a:bodyPr>
            <a:noAutofit/>
          </a:bodyPr>
          <a:lstStyle/>
          <a:p>
            <a:r>
              <a:rPr lang="en-ZA" sz="2400" b="1" dirty="0" smtClean="0">
                <a:solidFill>
                  <a:srgbClr val="C00000"/>
                </a:solidFill>
                <a:latin typeface="Tahoma" panose="020B0604030504040204" pitchFamily="34" charset="0"/>
                <a:ea typeface="Tahoma" panose="020B0604030504040204" pitchFamily="34" charset="0"/>
                <a:cs typeface="Tahoma" panose="020B0604030504040204" pitchFamily="34" charset="0"/>
              </a:rPr>
              <a:t>PROGRAMME PERFORMANCE</a:t>
            </a:r>
            <a:endParaRPr lang="en-ZA" sz="2400" b="1" dirty="0">
              <a:solidFill>
                <a:srgbClr val="C00000"/>
              </a:solidFill>
              <a:latin typeface="Tahoma" panose="020B0604030504040204" pitchFamily="34" charset="0"/>
              <a:ea typeface="Tahoma" panose="020B0604030504040204" pitchFamily="34" charset="0"/>
              <a:cs typeface="Tahoma" panose="020B0604030504040204" pitchFamily="34" charset="0"/>
            </a:endParaRPr>
          </a:p>
        </p:txBody>
      </p:sp>
      <p:sp>
        <p:nvSpPr>
          <p:cNvPr id="2" name="Slide Number Placeholder 1"/>
          <p:cNvSpPr>
            <a:spLocks noGrp="1"/>
          </p:cNvSpPr>
          <p:nvPr>
            <p:ph type="sldNum" sz="quarter" idx="12"/>
          </p:nvPr>
        </p:nvSpPr>
        <p:spPr>
          <a:xfrm>
            <a:off x="6156176" y="6309320"/>
            <a:ext cx="2592288" cy="365125"/>
          </a:xfrm>
        </p:spPr>
        <p:txBody>
          <a:bodyPr/>
          <a:lstStyle/>
          <a:p>
            <a:fld id="{1CE6738C-8955-4CF1-A256-1C49941BBB03}" type="slidenum">
              <a:rPr lang="en-ZA" smtClean="0">
                <a:solidFill>
                  <a:prstClr val="black">
                    <a:tint val="75000"/>
                  </a:prstClr>
                </a:solidFill>
              </a:rPr>
              <a:pPr/>
              <a:t>7</a:t>
            </a:fld>
            <a:endParaRPr lang="en-ZA" dirty="0">
              <a:solidFill>
                <a:prstClr val="black">
                  <a:tint val="75000"/>
                </a:prstClr>
              </a:solidFill>
            </a:endParaRPr>
          </a:p>
        </p:txBody>
      </p:sp>
      <p:sp>
        <p:nvSpPr>
          <p:cNvPr id="3" name="Rectangle 2"/>
          <p:cNvSpPr/>
          <p:nvPr/>
        </p:nvSpPr>
        <p:spPr>
          <a:xfrm>
            <a:off x="539552" y="836712"/>
            <a:ext cx="7992888" cy="1311128"/>
          </a:xfrm>
          <a:prstGeom prst="rect">
            <a:avLst/>
          </a:prstGeom>
        </p:spPr>
        <p:txBody>
          <a:bodyPr wrap="square">
            <a:spAutoFit/>
          </a:bodyPr>
          <a:lstStyle/>
          <a:p>
            <a:pPr defTabSz="457200" fontAlgn="base">
              <a:spcBef>
                <a:spcPct val="20000"/>
              </a:spcBef>
              <a:spcAft>
                <a:spcPct val="0"/>
              </a:spcAft>
            </a:pPr>
            <a:endParaRPr lang="en-ZA" b="1" dirty="0">
              <a:solidFill>
                <a:prstClr val="black"/>
              </a:solidFill>
              <a:latin typeface="Gill Sans" pitchFamily="-52" charset="0"/>
              <a:ea typeface="ＭＳ Ｐゴシック" pitchFamily="-52" charset="-128"/>
            </a:endParaRPr>
          </a:p>
          <a:p>
            <a:pPr defTabSz="457200" fontAlgn="base">
              <a:lnSpc>
                <a:spcPct val="150000"/>
              </a:lnSpc>
              <a:spcBef>
                <a:spcPct val="20000"/>
              </a:spcBef>
              <a:spcAft>
                <a:spcPct val="0"/>
              </a:spcAft>
            </a:pPr>
            <a:endParaRPr lang="en-ZA" b="1" dirty="0">
              <a:solidFill>
                <a:prstClr val="black"/>
              </a:solidFill>
              <a:latin typeface="Gill Sans" pitchFamily="-52" charset="0"/>
              <a:ea typeface="ＭＳ Ｐゴシック" pitchFamily="-52" charset="-128"/>
            </a:endParaRPr>
          </a:p>
          <a:p>
            <a:pPr defTabSz="457200" fontAlgn="base">
              <a:lnSpc>
                <a:spcPct val="150000"/>
              </a:lnSpc>
              <a:spcBef>
                <a:spcPct val="20000"/>
              </a:spcBef>
              <a:spcAft>
                <a:spcPct val="0"/>
              </a:spcAft>
            </a:pPr>
            <a:r>
              <a:rPr lang="en-ZA" b="1" dirty="0" smtClean="0">
                <a:solidFill>
                  <a:prstClr val="black"/>
                </a:solidFill>
                <a:latin typeface="Gill Sans" pitchFamily="-52" charset="0"/>
                <a:ea typeface="ＭＳ Ｐゴシック" pitchFamily="-52" charset="-128"/>
              </a:rPr>
              <a:t>		</a:t>
            </a:r>
            <a:endParaRPr lang="en-ZA" b="1" dirty="0">
              <a:solidFill>
                <a:prstClr val="black"/>
              </a:solidFill>
              <a:latin typeface="Gill Sans" pitchFamily="-52" charset="0"/>
              <a:ea typeface="ＭＳ Ｐゴシック" pitchFamily="-52" charset="-128"/>
            </a:endParaRPr>
          </a:p>
        </p:txBody>
      </p:sp>
    </p:spTree>
    <p:extLst>
      <p:ext uri="{BB962C8B-B14F-4D97-AF65-F5344CB8AC3E}">
        <p14:creationId xmlns:p14="http://schemas.microsoft.com/office/powerpoint/2010/main" xmlns="" val="5156643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332656"/>
            <a:ext cx="9036495" cy="692696"/>
          </a:xfrm>
        </p:spPr>
        <p:txBody>
          <a:bodyPr>
            <a:noAutofit/>
          </a:bodyPr>
          <a:lstStyle/>
          <a:p>
            <a:r>
              <a:rPr lang="en-ZA" sz="2200" b="1" dirty="0">
                <a:solidFill>
                  <a:srgbClr val="006600"/>
                </a:solidFill>
                <a:latin typeface="Tahoma" panose="020B0604030504040204" pitchFamily="34" charset="0"/>
                <a:ea typeface="Tahoma" panose="020B0604030504040204" pitchFamily="34" charset="0"/>
                <a:cs typeface="Tahoma" panose="020B0604030504040204" pitchFamily="34" charset="0"/>
              </a:rPr>
              <a:t>Summary of Performance for Programme 1 (Administration)</a:t>
            </a:r>
            <a:endParaRPr lang="en-ZA" sz="2200" b="1"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
        <p:nvSpPr>
          <p:cNvPr id="2" name="Slide Number Placeholder 1"/>
          <p:cNvSpPr>
            <a:spLocks noGrp="1"/>
          </p:cNvSpPr>
          <p:nvPr>
            <p:ph type="sldNum" sz="quarter" idx="12"/>
          </p:nvPr>
        </p:nvSpPr>
        <p:spPr>
          <a:xfrm>
            <a:off x="6156176" y="6309320"/>
            <a:ext cx="2612976" cy="365125"/>
          </a:xfrm>
        </p:spPr>
        <p:txBody>
          <a:bodyPr/>
          <a:lstStyle/>
          <a:p>
            <a:fld id="{1CE6738C-8955-4CF1-A256-1C49941BBB03}" type="slidenum">
              <a:rPr lang="en-ZA" smtClean="0">
                <a:solidFill>
                  <a:prstClr val="black">
                    <a:tint val="75000"/>
                  </a:prstClr>
                </a:solidFill>
              </a:rPr>
              <a:pPr/>
              <a:t>8</a:t>
            </a:fld>
            <a:endParaRPr lang="en-ZA" dirty="0">
              <a:solidFill>
                <a:prstClr val="black">
                  <a:tint val="75000"/>
                </a:prstClr>
              </a:solidFill>
            </a:endParaRPr>
          </a:p>
        </p:txBody>
      </p:sp>
      <p:graphicFrame>
        <p:nvGraphicFramePr>
          <p:cNvPr id="9" name="Chart 8"/>
          <p:cNvGraphicFramePr>
            <a:graphicFrameLocks/>
          </p:cNvGraphicFramePr>
          <p:nvPr>
            <p:extLst>
              <p:ext uri="{D42A27DB-BD31-4B8C-83A1-F6EECF244321}">
                <p14:modId xmlns:p14="http://schemas.microsoft.com/office/powerpoint/2010/main" xmlns="" val="4237924294"/>
              </p:ext>
            </p:extLst>
          </p:nvPr>
        </p:nvGraphicFramePr>
        <p:xfrm>
          <a:off x="179513" y="1268760"/>
          <a:ext cx="3672407" cy="3600400"/>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4"/>
          <p:cNvSpPr/>
          <p:nvPr/>
        </p:nvSpPr>
        <p:spPr>
          <a:xfrm>
            <a:off x="179513" y="5157192"/>
            <a:ext cx="3888432" cy="769441"/>
          </a:xfrm>
          <a:prstGeom prst="rect">
            <a:avLst/>
          </a:prstGeom>
        </p:spPr>
        <p:txBody>
          <a:bodyPr wrap="square">
            <a:spAutoFit/>
          </a:bodyPr>
          <a:lstStyle/>
          <a:p>
            <a:pPr marR="551180" lvl="0">
              <a:tabLst>
                <a:tab pos="457200" algn="l"/>
              </a:tabLst>
            </a:pPr>
            <a:r>
              <a:rPr lang="en-ZA" sz="1400" dirty="0" smtClean="0">
                <a:solidFill>
                  <a:srgbClr val="000000"/>
                </a:solidFill>
                <a:ea typeface="Times New Roman" panose="02020603050405020304" pitchFamily="18" charset="0"/>
                <a:cs typeface="Arial" panose="020B0604020202020204" pitchFamily="34" charset="0"/>
              </a:rPr>
              <a:t>A total </a:t>
            </a:r>
            <a:r>
              <a:rPr lang="en-ZA" sz="1400" dirty="0">
                <a:solidFill>
                  <a:srgbClr val="000000"/>
                </a:solidFill>
                <a:ea typeface="Times New Roman" panose="02020603050405020304" pitchFamily="18" charset="0"/>
                <a:cs typeface="Arial" panose="020B0604020202020204" pitchFamily="34" charset="0"/>
              </a:rPr>
              <a:t>of </a:t>
            </a:r>
            <a:r>
              <a:rPr lang="en-ZA" sz="1400" dirty="0" smtClean="0">
                <a:solidFill>
                  <a:srgbClr val="000000"/>
                </a:solidFill>
                <a:ea typeface="Times New Roman" panose="02020603050405020304" pitchFamily="18" charset="0"/>
                <a:cs typeface="Arial" panose="020B0604020202020204" pitchFamily="34" charset="0"/>
              </a:rPr>
              <a:t>15 performance </a:t>
            </a:r>
            <a:r>
              <a:rPr lang="en-ZA" sz="1400" dirty="0">
                <a:solidFill>
                  <a:srgbClr val="000000"/>
                </a:solidFill>
                <a:ea typeface="Times New Roman" panose="02020603050405020304" pitchFamily="18" charset="0"/>
                <a:cs typeface="Arial" panose="020B0604020202020204" pitchFamily="34" charset="0"/>
              </a:rPr>
              <a:t>targets were set out </a:t>
            </a:r>
            <a:r>
              <a:rPr lang="en-ZA" sz="1400" dirty="0" smtClean="0">
                <a:solidFill>
                  <a:srgbClr val="000000"/>
                </a:solidFill>
                <a:ea typeface="Times New Roman" panose="02020603050405020304" pitchFamily="18" charset="0"/>
                <a:cs typeface="Arial" panose="020B0604020202020204" pitchFamily="34" charset="0"/>
              </a:rPr>
              <a:t>for Programme 1, </a:t>
            </a:r>
            <a:r>
              <a:rPr lang="en-ZA" sz="1400" dirty="0">
                <a:solidFill>
                  <a:srgbClr val="000000"/>
                </a:solidFill>
                <a:ea typeface="Times New Roman" panose="02020603050405020304" pitchFamily="18" charset="0"/>
                <a:cs typeface="Arial" panose="020B0604020202020204" pitchFamily="34" charset="0"/>
              </a:rPr>
              <a:t>of which </a:t>
            </a:r>
            <a:r>
              <a:rPr lang="en-ZA" sz="1400" dirty="0" smtClean="0">
                <a:solidFill>
                  <a:srgbClr val="000000"/>
                </a:solidFill>
                <a:ea typeface="Times New Roman" panose="02020603050405020304" pitchFamily="18" charset="0"/>
                <a:cs typeface="Arial" panose="020B0604020202020204" pitchFamily="34" charset="0"/>
              </a:rPr>
              <a:t>9</a:t>
            </a:r>
            <a:r>
              <a:rPr lang="en-ZA" sz="1400" dirty="0">
                <a:solidFill>
                  <a:srgbClr val="000000"/>
                </a:solidFill>
                <a:ea typeface="Times New Roman" panose="02020603050405020304" pitchFamily="18" charset="0"/>
                <a:cs typeface="Arial" panose="020B0604020202020204" pitchFamily="34" charset="0"/>
              </a:rPr>
              <a:t> </a:t>
            </a:r>
            <a:r>
              <a:rPr lang="en-ZA" sz="1400" dirty="0" smtClean="0">
                <a:solidFill>
                  <a:srgbClr val="000000"/>
                </a:solidFill>
                <a:ea typeface="Times New Roman" panose="02020603050405020304" pitchFamily="18" charset="0"/>
                <a:cs typeface="Arial" panose="020B0604020202020204" pitchFamily="34" charset="0"/>
              </a:rPr>
              <a:t>were </a:t>
            </a:r>
            <a:r>
              <a:rPr lang="en-ZA" sz="1400" dirty="0">
                <a:solidFill>
                  <a:srgbClr val="000000"/>
                </a:solidFill>
                <a:ea typeface="Times New Roman" panose="02020603050405020304" pitchFamily="18" charset="0"/>
                <a:cs typeface="Arial" panose="020B0604020202020204" pitchFamily="34" charset="0"/>
              </a:rPr>
              <a:t>achieved</a:t>
            </a:r>
            <a:r>
              <a:rPr lang="en-ZA" sz="1600" dirty="0">
                <a:solidFill>
                  <a:srgbClr val="000000"/>
                </a:solidFill>
                <a:ea typeface="Times New Roman" panose="02020603050405020304" pitchFamily="18" charset="0"/>
                <a:cs typeface="Arial" panose="020B0604020202020204" pitchFamily="34" charset="0"/>
              </a:rPr>
              <a:t>.  </a:t>
            </a:r>
            <a:endParaRPr lang="en-ZA" sz="1600" dirty="0">
              <a:effectLst/>
              <a:cs typeface="Times New Roman" panose="02020603050405020304" pitchFamily="18" charset="0"/>
            </a:endParaRPr>
          </a:p>
        </p:txBody>
      </p:sp>
      <p:sp>
        <p:nvSpPr>
          <p:cNvPr id="6" name="Content Placeholder 4"/>
          <p:cNvSpPr txBox="1">
            <a:spLocks/>
          </p:cNvSpPr>
          <p:nvPr/>
        </p:nvSpPr>
        <p:spPr>
          <a:xfrm>
            <a:off x="4427984" y="1196752"/>
            <a:ext cx="4608511" cy="4536504"/>
          </a:xfrm>
          <a:prstGeom prst="rect">
            <a:avLst/>
          </a:prstGeom>
          <a:ln>
            <a:no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buClr>
                <a:srgbClr val="006600"/>
              </a:buClr>
              <a:buSzPct val="60000"/>
              <a:buFont typeface="Wingdings" pitchFamily="2" charset="2"/>
              <a:buChar char="v"/>
            </a:pPr>
            <a:r>
              <a:rPr lang="en-ZA" sz="1400" dirty="0" smtClean="0">
                <a:solidFill>
                  <a:prstClr val="black"/>
                </a:solidFill>
                <a:latin typeface="Tahoma" panose="020B0604030504040204" pitchFamily="34" charset="0"/>
                <a:ea typeface="Tahoma" panose="020B0604030504040204" pitchFamily="34" charset="0"/>
                <a:cs typeface="Tahoma" panose="020B0604030504040204" pitchFamily="34" charset="0"/>
              </a:rPr>
              <a:t>A total of </a:t>
            </a:r>
            <a:r>
              <a:rPr lang="en-ZA" sz="1400" dirty="0" smtClean="0">
                <a:latin typeface="Tahoma" panose="020B0604030504040204" pitchFamily="34" charset="0"/>
                <a:ea typeface="Tahoma" panose="020B0604030504040204" pitchFamily="34" charset="0"/>
                <a:cs typeface="Tahoma" panose="020B0604030504040204" pitchFamily="34" charset="0"/>
              </a:rPr>
              <a:t>22 internal new and existing policies were developed/reviewed, approved and implemented during the financial year – this includes the areas of HRM&amp;D, financial management, facilities and logistics management, and communications </a:t>
            </a:r>
          </a:p>
          <a:p>
            <a:pPr>
              <a:spcBef>
                <a:spcPts val="0"/>
              </a:spcBef>
              <a:buClr>
                <a:srgbClr val="006600"/>
              </a:buClr>
              <a:buSzPct val="60000"/>
              <a:buFont typeface="Wingdings" pitchFamily="2" charset="2"/>
              <a:buChar char="v"/>
            </a:pPr>
            <a:endParaRPr lang="en-ZA" sz="1400" dirty="0" smtClean="0">
              <a:latin typeface="Tahoma" panose="020B0604030504040204" pitchFamily="34" charset="0"/>
              <a:ea typeface="Tahoma" panose="020B0604030504040204" pitchFamily="34" charset="0"/>
              <a:cs typeface="Tahoma" panose="020B0604030504040204" pitchFamily="34" charset="0"/>
            </a:endParaRPr>
          </a:p>
          <a:p>
            <a:pPr>
              <a:spcBef>
                <a:spcPts val="0"/>
              </a:spcBef>
              <a:buClr>
                <a:srgbClr val="006600"/>
              </a:buClr>
              <a:buSzPct val="60000"/>
              <a:buFont typeface="Wingdings" pitchFamily="2" charset="2"/>
              <a:buChar char="v"/>
            </a:pPr>
            <a:r>
              <a:rPr lang="en-ZA" sz="1400" dirty="0" smtClean="0">
                <a:latin typeface="Tahoma" panose="020B0604030504040204" pitchFamily="34" charset="0"/>
                <a:ea typeface="Tahoma" panose="020B0604030504040204" pitchFamily="34" charset="0"/>
                <a:cs typeface="Tahoma" panose="020B0604030504040204" pitchFamily="34" charset="0"/>
              </a:rPr>
              <a:t>The vacancy rate was reduced to 10.5% by 31 </a:t>
            </a:r>
            <a:r>
              <a:rPr lang="en-ZA" sz="1400" dirty="0">
                <a:latin typeface="Tahoma" panose="020B0604030504040204" pitchFamily="34" charset="0"/>
                <a:ea typeface="Tahoma" panose="020B0604030504040204" pitchFamily="34" charset="0"/>
                <a:cs typeface="Tahoma" panose="020B0604030504040204" pitchFamily="34" charset="0"/>
              </a:rPr>
              <a:t>March </a:t>
            </a:r>
            <a:r>
              <a:rPr lang="en-ZA" sz="1400" dirty="0" smtClean="0">
                <a:latin typeface="Tahoma" panose="020B0604030504040204" pitchFamily="34" charset="0"/>
                <a:ea typeface="Tahoma" panose="020B0604030504040204" pitchFamily="34" charset="0"/>
                <a:cs typeface="Tahoma" panose="020B0604030504040204" pitchFamily="34" charset="0"/>
              </a:rPr>
              <a:t>2016 – from 15.4% in the last financial year </a:t>
            </a:r>
          </a:p>
          <a:p>
            <a:pPr>
              <a:spcBef>
                <a:spcPts val="0"/>
              </a:spcBef>
              <a:buClr>
                <a:srgbClr val="006600"/>
              </a:buClr>
              <a:buSzPct val="60000"/>
              <a:buFont typeface="Wingdings" pitchFamily="2" charset="2"/>
              <a:buChar char="v"/>
            </a:pPr>
            <a:endParaRPr lang="en-ZA" sz="1400" dirty="0">
              <a:latin typeface="Tahoma" panose="020B0604030504040204" pitchFamily="34" charset="0"/>
              <a:ea typeface="Tahoma" panose="020B0604030504040204" pitchFamily="34" charset="0"/>
              <a:cs typeface="Tahoma" panose="020B0604030504040204" pitchFamily="34" charset="0"/>
            </a:endParaRPr>
          </a:p>
          <a:p>
            <a:pPr>
              <a:spcBef>
                <a:spcPts val="0"/>
              </a:spcBef>
              <a:buClr>
                <a:srgbClr val="006600"/>
              </a:buClr>
              <a:buSzPct val="60000"/>
              <a:buFont typeface="Wingdings" pitchFamily="2" charset="2"/>
              <a:buChar char="v"/>
            </a:pPr>
            <a:r>
              <a:rPr lang="en-ZA" sz="1400" dirty="0" smtClean="0">
                <a:latin typeface="Tahoma" panose="020B0604030504040204" pitchFamily="34" charset="0"/>
                <a:ea typeface="Tahoma" panose="020B0604030504040204" pitchFamily="34" charset="0"/>
                <a:cs typeface="Tahoma" panose="020B0604030504040204" pitchFamily="34" charset="0"/>
              </a:rPr>
              <a:t>The debt </a:t>
            </a:r>
            <a:r>
              <a:rPr lang="en-ZA" sz="1400" dirty="0">
                <a:latin typeface="Tahoma" panose="020B0604030504040204" pitchFamily="34" charset="0"/>
                <a:ea typeface="Tahoma" panose="020B0604030504040204" pitchFamily="34" charset="0"/>
                <a:cs typeface="Tahoma" panose="020B0604030504040204" pitchFamily="34" charset="0"/>
              </a:rPr>
              <a:t>recovery book value was reduced from R34 786 million (2014/15) to R16 506 million (2015/16</a:t>
            </a:r>
            <a:r>
              <a:rPr lang="en-ZA" sz="1400" dirty="0" smtClean="0">
                <a:latin typeface="Tahoma" panose="020B0604030504040204" pitchFamily="34" charset="0"/>
                <a:ea typeface="Tahoma" panose="020B0604030504040204" pitchFamily="34" charset="0"/>
                <a:cs typeface="Tahoma" panose="020B0604030504040204" pitchFamily="34" charset="0"/>
              </a:rPr>
              <a:t>) – recovery of debt still remains a challenge for the NSG with an average of </a:t>
            </a:r>
            <a:r>
              <a:rPr lang="en-US" sz="1400" dirty="0">
                <a:latin typeface="Tahoma" panose="020B0604030504040204" pitchFamily="34" charset="0"/>
                <a:ea typeface="Tahoma" panose="020B0604030504040204" pitchFamily="34" charset="0"/>
                <a:cs typeface="Tahoma" panose="020B0604030504040204" pitchFamily="34" charset="0"/>
              </a:rPr>
              <a:t>72 </a:t>
            </a:r>
            <a:r>
              <a:rPr lang="en-US" sz="1400" dirty="0" smtClean="0">
                <a:latin typeface="Tahoma" panose="020B0604030504040204" pitchFamily="34" charset="0"/>
                <a:ea typeface="Tahoma" panose="020B0604030504040204" pitchFamily="34" charset="0"/>
                <a:cs typeface="Tahoma" panose="020B0604030504040204" pitchFamily="34" charset="0"/>
              </a:rPr>
              <a:t>days taken </a:t>
            </a:r>
            <a:r>
              <a:rPr lang="en-US" sz="1400" dirty="0">
                <a:latin typeface="Tahoma" panose="020B0604030504040204" pitchFamily="34" charset="0"/>
                <a:ea typeface="Tahoma" panose="020B0604030504040204" pitchFamily="34" charset="0"/>
                <a:cs typeface="Tahoma" panose="020B0604030504040204" pitchFamily="34" charset="0"/>
              </a:rPr>
              <a:t>to collect payments due</a:t>
            </a:r>
            <a:endParaRPr lang="en-ZA" sz="1400" dirty="0">
              <a:latin typeface="Tahoma" panose="020B0604030504040204" pitchFamily="34" charset="0"/>
              <a:ea typeface="Tahoma" panose="020B0604030504040204" pitchFamily="34" charset="0"/>
              <a:cs typeface="Tahoma" panose="020B0604030504040204" pitchFamily="34" charset="0"/>
            </a:endParaRPr>
          </a:p>
          <a:p>
            <a:pPr>
              <a:spcBef>
                <a:spcPts val="0"/>
              </a:spcBef>
              <a:buClr>
                <a:srgbClr val="006600"/>
              </a:buClr>
              <a:buSzPct val="60000"/>
              <a:buFont typeface="Wingdings" pitchFamily="2" charset="2"/>
              <a:buChar char="v"/>
            </a:pPr>
            <a:endParaRPr lang="en-ZA" sz="1400" dirty="0">
              <a:latin typeface="Tahoma" panose="020B0604030504040204" pitchFamily="34" charset="0"/>
              <a:ea typeface="Tahoma" panose="020B0604030504040204" pitchFamily="34" charset="0"/>
              <a:cs typeface="Tahoma" panose="020B0604030504040204" pitchFamily="34" charset="0"/>
            </a:endParaRPr>
          </a:p>
          <a:p>
            <a:pPr>
              <a:spcBef>
                <a:spcPts val="0"/>
              </a:spcBef>
              <a:buClr>
                <a:srgbClr val="006600"/>
              </a:buClr>
              <a:buSzPct val="60000"/>
              <a:buFont typeface="Wingdings" pitchFamily="2" charset="2"/>
              <a:buChar char="v"/>
            </a:pPr>
            <a:r>
              <a:rPr lang="en-ZA" sz="1400" dirty="0" smtClean="0">
                <a:latin typeface="Tahoma" panose="020B0604030504040204" pitchFamily="34" charset="0"/>
                <a:ea typeface="Tahoma" panose="020B0604030504040204" pitchFamily="34" charset="0"/>
                <a:cs typeface="Tahoma" panose="020B0604030504040204" pitchFamily="34" charset="0"/>
              </a:rPr>
              <a:t>The ICT Disaster Recovery Solution was successfully </a:t>
            </a:r>
            <a:r>
              <a:rPr lang="en-ZA" sz="1400" dirty="0">
                <a:latin typeface="Tahoma" panose="020B0604030504040204" pitchFamily="34" charset="0"/>
                <a:ea typeface="Tahoma" panose="020B0604030504040204" pitchFamily="34" charset="0"/>
                <a:cs typeface="Tahoma" panose="020B0604030504040204" pitchFamily="34" charset="0"/>
              </a:rPr>
              <a:t>implemented and approval obtained for SITA to fully manage the </a:t>
            </a:r>
            <a:r>
              <a:rPr lang="en-ZA" sz="1400" dirty="0" smtClean="0">
                <a:latin typeface="Tahoma" panose="020B0604030504040204" pitchFamily="34" charset="0"/>
                <a:ea typeface="Tahoma" panose="020B0604030504040204" pitchFamily="34" charset="0"/>
                <a:cs typeface="Tahoma" panose="020B0604030504040204" pitchFamily="34" charset="0"/>
              </a:rPr>
              <a:t>Virtual Private Network (VPN) </a:t>
            </a:r>
            <a:r>
              <a:rPr lang="en-ZA" sz="1400" dirty="0">
                <a:latin typeface="Tahoma" panose="020B0604030504040204" pitchFamily="34" charset="0"/>
                <a:ea typeface="Tahoma" panose="020B0604030504040204" pitchFamily="34" charset="0"/>
                <a:cs typeface="Tahoma" panose="020B0604030504040204" pitchFamily="34" charset="0"/>
              </a:rPr>
              <a:t>and BAS back-up</a:t>
            </a:r>
          </a:p>
          <a:p>
            <a:pPr>
              <a:spcBef>
                <a:spcPts val="0"/>
              </a:spcBef>
              <a:buClr>
                <a:srgbClr val="006600"/>
              </a:buClr>
              <a:buSzPct val="60000"/>
              <a:buFont typeface="Wingdings" pitchFamily="2" charset="2"/>
              <a:buChar char="v"/>
            </a:pPr>
            <a:endParaRPr lang="en-ZA" sz="1300" dirty="0">
              <a:latin typeface="Tahoma" panose="020B0604030504040204" pitchFamily="34" charset="0"/>
              <a:ea typeface="Tahoma" panose="020B0604030504040204" pitchFamily="34" charset="0"/>
              <a:cs typeface="Tahoma" panose="020B0604030504040204" pitchFamily="34" charset="0"/>
            </a:endParaRPr>
          </a:p>
          <a:p>
            <a:pPr>
              <a:buClr>
                <a:srgbClr val="006600"/>
              </a:buClr>
              <a:buSzPct val="60000"/>
              <a:buFont typeface="Wingdings" pitchFamily="2" charset="2"/>
              <a:buChar char="v"/>
            </a:pPr>
            <a:endParaRPr lang="en-ZA" sz="1100" dirty="0" smtClean="0">
              <a:latin typeface="Tahoma" panose="020B0604030504040204" pitchFamily="34" charset="0"/>
              <a:ea typeface="Tahoma" panose="020B0604030504040204" pitchFamily="34" charset="0"/>
              <a:cs typeface="Tahoma" panose="020B0604030504040204" pitchFamily="34" charset="0"/>
            </a:endParaRPr>
          </a:p>
          <a:p>
            <a:pPr>
              <a:spcBef>
                <a:spcPts val="0"/>
              </a:spcBef>
              <a:buClr>
                <a:srgbClr val="006600"/>
              </a:buClr>
              <a:buSzPct val="60000"/>
              <a:buFont typeface="Wingdings" pitchFamily="2" charset="2"/>
              <a:buChar char="v"/>
            </a:pPr>
            <a:endParaRPr lang="en-ZA" sz="1600" dirty="0" smtClean="0">
              <a:solidFill>
                <a:srgbClr val="000000"/>
              </a:solidFill>
              <a:latin typeface="Tahoma" panose="020B0604030504040204" pitchFamily="34" charset="0"/>
              <a:ea typeface="Tahoma" panose="020B0604030504040204" pitchFamily="34" charset="0"/>
              <a:cs typeface="Tahoma" panose="020B0604030504040204" pitchFamily="34" charset="0"/>
            </a:endParaRPr>
          </a:p>
          <a:p>
            <a:pPr>
              <a:spcBef>
                <a:spcPts val="0"/>
              </a:spcBef>
              <a:buClr>
                <a:srgbClr val="006600"/>
              </a:buClr>
              <a:buSzPct val="60000"/>
              <a:buFont typeface="Wingdings" pitchFamily="2" charset="2"/>
              <a:buChar char="v"/>
            </a:pPr>
            <a:endParaRPr lang="en-ZA" sz="1600"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a:spcBef>
                <a:spcPts val="0"/>
              </a:spcBef>
              <a:buClr>
                <a:srgbClr val="006600"/>
              </a:buClr>
              <a:buSzPct val="60000"/>
              <a:buFont typeface="Wingdings" pitchFamily="2" charset="2"/>
              <a:buChar char="v"/>
            </a:pPr>
            <a:endParaRPr lang="en-ZA" sz="1600" dirty="0" smtClean="0">
              <a:solidFill>
                <a:srgbClr val="000000"/>
              </a:solidFill>
              <a:latin typeface="Tahoma" panose="020B0604030504040204" pitchFamily="34" charset="0"/>
              <a:ea typeface="Tahoma" panose="020B0604030504040204" pitchFamily="34" charset="0"/>
              <a:cs typeface="Tahoma" panose="020B0604030504040204" pitchFamily="34" charset="0"/>
            </a:endParaRPr>
          </a:p>
          <a:p>
            <a:pPr>
              <a:spcBef>
                <a:spcPts val="0"/>
              </a:spcBef>
              <a:buClr>
                <a:srgbClr val="006600"/>
              </a:buClr>
              <a:buSzPct val="60000"/>
              <a:buFont typeface="Wingdings" pitchFamily="2" charset="2"/>
              <a:buChar char="v"/>
            </a:pPr>
            <a:endParaRPr lang="en-ZA" sz="1400"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a:spcBef>
                <a:spcPts val="0"/>
              </a:spcBef>
              <a:buClr>
                <a:srgbClr val="006600"/>
              </a:buClr>
              <a:buSzPct val="60000"/>
              <a:buFont typeface="Wingdings" pitchFamily="2" charset="2"/>
              <a:buChar char="v"/>
            </a:pPr>
            <a:endParaRPr lang="en-ZA" sz="1400" dirty="0" smtClean="0">
              <a:solidFill>
                <a:srgbClr val="000000"/>
              </a:solidFill>
              <a:latin typeface="Tahoma" panose="020B0604030504040204" pitchFamily="34" charset="0"/>
              <a:ea typeface="Tahoma" panose="020B0604030504040204" pitchFamily="34" charset="0"/>
              <a:cs typeface="Tahoma" panose="020B0604030504040204" pitchFamily="34" charset="0"/>
            </a:endParaRPr>
          </a:p>
          <a:p>
            <a:pPr marL="0" indent="0">
              <a:spcBef>
                <a:spcPts val="0"/>
              </a:spcBef>
              <a:buClr>
                <a:srgbClr val="006600"/>
              </a:buClr>
              <a:buSzPct val="60000"/>
              <a:buFont typeface="Arial" pitchFamily="34" charset="0"/>
              <a:buNone/>
            </a:pPr>
            <a:endParaRPr lang="en-ZA" sz="1400"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marL="0" indent="0">
              <a:spcBef>
                <a:spcPts val="0"/>
              </a:spcBef>
              <a:buClr>
                <a:srgbClr val="006600"/>
              </a:buClr>
              <a:buSzPct val="60000"/>
              <a:buFont typeface="Arial" pitchFamily="34" charset="0"/>
              <a:buNone/>
            </a:pPr>
            <a:endParaRPr lang="en-ZA" sz="1400" dirty="0" smtClean="0">
              <a:solidFill>
                <a:srgbClr val="000000"/>
              </a:solidFill>
              <a:latin typeface="Tahoma" panose="020B0604030504040204" pitchFamily="34" charset="0"/>
              <a:ea typeface="Tahoma" panose="020B0604030504040204" pitchFamily="34" charset="0"/>
              <a:cs typeface="Tahoma" panose="020B0604030504040204" pitchFamily="34" charset="0"/>
            </a:endParaRPr>
          </a:p>
          <a:p>
            <a:pPr>
              <a:spcBef>
                <a:spcPts val="0"/>
              </a:spcBef>
              <a:buClr>
                <a:srgbClr val="006600"/>
              </a:buClr>
              <a:buSzPct val="60000"/>
              <a:buFont typeface="Wingdings" pitchFamily="2" charset="2"/>
              <a:buChar char="v"/>
            </a:pPr>
            <a:endParaRPr lang="en-ZA" sz="1400"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a:spcBef>
                <a:spcPts val="0"/>
              </a:spcBef>
              <a:buClr>
                <a:srgbClr val="006600"/>
              </a:buClr>
              <a:buSzPct val="60000"/>
              <a:buFont typeface="Wingdings" pitchFamily="2" charset="2"/>
              <a:buChar char="v"/>
            </a:pPr>
            <a:endParaRPr lang="en-ZA" sz="1600" dirty="0">
              <a:solidFill>
                <a:srgbClr val="414751"/>
              </a:solidFill>
              <a:latin typeface="Arial" pitchFamily="34" charset="0"/>
              <a:ea typeface="Century Schoolbook"/>
              <a:cs typeface="Arial" pitchFamily="34" charset="0"/>
            </a:endParaRPr>
          </a:p>
          <a:p>
            <a:pPr>
              <a:spcBef>
                <a:spcPts val="0"/>
              </a:spcBef>
              <a:buClr>
                <a:srgbClr val="006600"/>
              </a:buClr>
              <a:buSzPct val="60000"/>
              <a:buFont typeface="Wingdings" pitchFamily="2" charset="2"/>
              <a:buChar char="v"/>
            </a:pPr>
            <a:endParaRPr lang="en-ZA" sz="1600" dirty="0" smtClean="0">
              <a:solidFill>
                <a:prstClr val="black"/>
              </a:solidFill>
              <a:latin typeface="Tahoma" panose="020B0604030504040204" pitchFamily="34" charset="0"/>
              <a:ea typeface="Tahoma" panose="020B0604030504040204" pitchFamily="34" charset="0"/>
              <a:cs typeface="Tahoma" panose="020B0604030504040204" pitchFamily="34" charset="0"/>
            </a:endParaRPr>
          </a:p>
          <a:p>
            <a:pPr>
              <a:spcBef>
                <a:spcPts val="0"/>
              </a:spcBef>
              <a:buClr>
                <a:srgbClr val="006600"/>
              </a:buClr>
              <a:buSzPct val="60000"/>
              <a:buFont typeface="Wingdings" pitchFamily="2" charset="2"/>
              <a:buChar char="v"/>
            </a:pPr>
            <a:endParaRPr lang="en-ZA" sz="1600" dirty="0" smtClean="0">
              <a:solidFill>
                <a:prstClr val="black"/>
              </a:solidFill>
              <a:latin typeface="Tahoma" panose="020B0604030504040204" pitchFamily="34" charset="0"/>
              <a:ea typeface="Tahoma" panose="020B0604030504040204" pitchFamily="34" charset="0"/>
              <a:cs typeface="Tahoma" panose="020B0604030504040204" pitchFamily="34" charset="0"/>
            </a:endParaRPr>
          </a:p>
          <a:p>
            <a:pPr>
              <a:spcBef>
                <a:spcPts val="0"/>
              </a:spcBef>
              <a:buClr>
                <a:srgbClr val="006600"/>
              </a:buClr>
              <a:buSzPct val="60000"/>
              <a:buFont typeface="Wingdings" pitchFamily="2" charset="2"/>
              <a:buChar char="v"/>
            </a:pPr>
            <a:endParaRPr lang="en-ZA" sz="1600" dirty="0" smtClean="0">
              <a:solidFill>
                <a:prstClr val="black"/>
              </a:solidFill>
              <a:latin typeface="Tahoma" panose="020B0604030504040204" pitchFamily="34" charset="0"/>
              <a:ea typeface="Tahoma" panose="020B0604030504040204" pitchFamily="34" charset="0"/>
              <a:cs typeface="Tahoma" panose="020B0604030504040204" pitchFamily="34" charset="0"/>
            </a:endParaRPr>
          </a:p>
          <a:p>
            <a:pPr marL="0" indent="0">
              <a:spcBef>
                <a:spcPts val="0"/>
              </a:spcBef>
              <a:buClr>
                <a:srgbClr val="006600"/>
              </a:buClr>
              <a:buSzPct val="60000"/>
              <a:buFont typeface="Arial" pitchFamily="34" charset="0"/>
              <a:buNone/>
            </a:pPr>
            <a:r>
              <a:rPr lang="en-ZA" sz="1600" dirty="0" smtClean="0">
                <a:solidFill>
                  <a:prstClr val="black"/>
                </a:solidFill>
                <a:latin typeface="Tahoma" panose="020B0604030504040204" pitchFamily="34" charset="0"/>
                <a:ea typeface="Tahoma" panose="020B0604030504040204" pitchFamily="34" charset="0"/>
                <a:cs typeface="Tahoma" panose="020B0604030504040204" pitchFamily="34" charset="0"/>
              </a:rPr>
              <a:t> </a:t>
            </a:r>
            <a:endParaRPr lang="en-ZA" sz="1600" dirty="0">
              <a:solidFill>
                <a:prstClr val="black"/>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xmlns="" val="9746687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7504" y="331667"/>
            <a:ext cx="8856984" cy="692696"/>
          </a:xfrm>
        </p:spPr>
        <p:txBody>
          <a:bodyPr>
            <a:noAutofit/>
          </a:bodyPr>
          <a:lstStyle/>
          <a:p>
            <a:r>
              <a:rPr lang="en-ZA" sz="2200" b="1" dirty="0" smtClean="0">
                <a:solidFill>
                  <a:srgbClr val="006600"/>
                </a:solidFill>
                <a:latin typeface="Tahoma" panose="020B0604030504040204" pitchFamily="34" charset="0"/>
                <a:ea typeface="Tahoma" panose="020B0604030504040204" pitchFamily="34" charset="0"/>
                <a:cs typeface="Tahoma" panose="020B0604030504040204" pitchFamily="34" charset="0"/>
              </a:rPr>
              <a:t>Summary of Performance for Programme 1 (Administration)</a:t>
            </a:r>
            <a:endParaRPr lang="en-ZA" sz="2200" b="1"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
        <p:nvSpPr>
          <p:cNvPr id="5" name="Content Placeholder 4"/>
          <p:cNvSpPr>
            <a:spLocks noGrp="1"/>
          </p:cNvSpPr>
          <p:nvPr>
            <p:ph idx="1"/>
          </p:nvPr>
        </p:nvSpPr>
        <p:spPr>
          <a:xfrm>
            <a:off x="107504" y="1196752"/>
            <a:ext cx="8856984" cy="4953653"/>
          </a:xfrm>
          <a:ln>
            <a:noFill/>
          </a:ln>
        </p:spPr>
        <p:txBody>
          <a:bodyPr>
            <a:noAutofit/>
          </a:bodyPr>
          <a:lstStyle/>
          <a:p>
            <a:endParaRPr lang="en-ZA" sz="1800" dirty="0" smtClean="0"/>
          </a:p>
          <a:p>
            <a:endParaRPr lang="en-ZA" sz="1800" dirty="0"/>
          </a:p>
          <a:p>
            <a:pPr marL="0" lvl="0" indent="0">
              <a:buClr>
                <a:srgbClr val="006600"/>
              </a:buClr>
              <a:buNone/>
            </a:pPr>
            <a:endParaRPr lang="en-ZA" sz="1600" dirty="0" smtClean="0">
              <a:latin typeface="Arial" pitchFamily="34" charset="0"/>
              <a:cs typeface="Arial" pitchFamily="34" charset="0"/>
            </a:endParaRPr>
          </a:p>
        </p:txBody>
      </p:sp>
      <p:sp>
        <p:nvSpPr>
          <p:cNvPr id="2" name="Slide Number Placeholder 1"/>
          <p:cNvSpPr>
            <a:spLocks noGrp="1"/>
          </p:cNvSpPr>
          <p:nvPr>
            <p:ph type="sldNum" sz="quarter" idx="12"/>
          </p:nvPr>
        </p:nvSpPr>
        <p:spPr>
          <a:xfrm>
            <a:off x="6156176" y="6309320"/>
            <a:ext cx="2612976" cy="365125"/>
          </a:xfrm>
        </p:spPr>
        <p:txBody>
          <a:bodyPr/>
          <a:lstStyle/>
          <a:p>
            <a:fld id="{1CE6738C-8955-4CF1-A256-1C49941BBB03}" type="slidenum">
              <a:rPr lang="en-ZA" smtClean="0">
                <a:solidFill>
                  <a:prstClr val="black">
                    <a:tint val="75000"/>
                  </a:prstClr>
                </a:solidFill>
              </a:rPr>
              <a:pPr/>
              <a:t>9</a:t>
            </a:fld>
            <a:endParaRPr lang="en-ZA" dirty="0">
              <a:solidFill>
                <a:prstClr val="black">
                  <a:tint val="75000"/>
                </a:prstClr>
              </a:solidFill>
            </a:endParaRPr>
          </a:p>
        </p:txBody>
      </p:sp>
      <p:sp>
        <p:nvSpPr>
          <p:cNvPr id="6" name="Content Placeholder 4"/>
          <p:cNvSpPr txBox="1">
            <a:spLocks/>
          </p:cNvSpPr>
          <p:nvPr/>
        </p:nvSpPr>
        <p:spPr>
          <a:xfrm>
            <a:off x="150469" y="1196753"/>
            <a:ext cx="8839152" cy="4536504"/>
          </a:xfrm>
          <a:prstGeom prst="rect">
            <a:avLst/>
          </a:prstGeom>
          <a:ln>
            <a:no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buClr>
                <a:srgbClr val="006600"/>
              </a:buClr>
              <a:buSzPct val="60000"/>
              <a:buNone/>
            </a:pPr>
            <a:r>
              <a:rPr lang="en-ZA" sz="1400" dirty="0" smtClean="0">
                <a:solidFill>
                  <a:prstClr val="black"/>
                </a:solidFill>
                <a:latin typeface="Tahoma" panose="020B0604030504040204" pitchFamily="34" charset="0"/>
                <a:ea typeface="Tahoma" panose="020B0604030504040204" pitchFamily="34" charset="0"/>
                <a:cs typeface="Tahoma" panose="020B0604030504040204" pitchFamily="34" charset="0"/>
              </a:rPr>
              <a:t>With regard to targets not achieved, the NSG has put in place plans for remedial action</a:t>
            </a:r>
          </a:p>
          <a:p>
            <a:pPr marL="0" indent="0">
              <a:spcBef>
                <a:spcPts val="0"/>
              </a:spcBef>
              <a:buClr>
                <a:srgbClr val="006600"/>
              </a:buClr>
              <a:buSzPct val="60000"/>
              <a:buNone/>
            </a:pPr>
            <a:endParaRPr lang="en-ZA" sz="14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marL="0" indent="0">
              <a:spcBef>
                <a:spcPts val="0"/>
              </a:spcBef>
              <a:buClr>
                <a:srgbClr val="006600"/>
              </a:buClr>
              <a:buSzPct val="60000"/>
              <a:buNone/>
            </a:pPr>
            <a:endParaRPr lang="en-ZA" sz="1400" dirty="0" smtClean="0">
              <a:solidFill>
                <a:prstClr val="black"/>
              </a:solidFill>
              <a:latin typeface="Tahoma" panose="020B0604030504040204" pitchFamily="34" charset="0"/>
              <a:ea typeface="Tahoma" panose="020B0604030504040204" pitchFamily="34" charset="0"/>
              <a:cs typeface="Tahoma" panose="020B0604030504040204" pitchFamily="34" charset="0"/>
            </a:endParaRPr>
          </a:p>
          <a:p>
            <a:pPr marL="0" indent="0">
              <a:spcBef>
                <a:spcPts val="0"/>
              </a:spcBef>
              <a:buClr>
                <a:srgbClr val="006600"/>
              </a:buClr>
              <a:buSzPct val="60000"/>
              <a:buNone/>
            </a:pPr>
            <a:endParaRPr lang="en-ZA" sz="1400" dirty="0" smtClean="0">
              <a:solidFill>
                <a:prstClr val="black"/>
              </a:solidFill>
              <a:latin typeface="Tahoma" panose="020B0604030504040204" pitchFamily="34" charset="0"/>
              <a:ea typeface="Tahoma" panose="020B0604030504040204" pitchFamily="34" charset="0"/>
              <a:cs typeface="Tahoma" panose="020B0604030504040204" pitchFamily="34" charset="0"/>
            </a:endParaRPr>
          </a:p>
          <a:p>
            <a:pPr marL="0" indent="0">
              <a:spcBef>
                <a:spcPts val="0"/>
              </a:spcBef>
              <a:buClr>
                <a:srgbClr val="006600"/>
              </a:buClr>
              <a:buSzPct val="60000"/>
              <a:buNone/>
            </a:pPr>
            <a:endParaRPr lang="en-ZA" sz="14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marL="0" indent="0">
              <a:spcBef>
                <a:spcPts val="0"/>
              </a:spcBef>
              <a:buClr>
                <a:srgbClr val="006600"/>
              </a:buClr>
              <a:buSzPct val="60000"/>
              <a:buNone/>
            </a:pPr>
            <a:endParaRPr lang="en-ZA" sz="1400" dirty="0" smtClean="0">
              <a:solidFill>
                <a:prstClr val="black"/>
              </a:solidFill>
              <a:latin typeface="Tahoma" panose="020B0604030504040204" pitchFamily="34" charset="0"/>
              <a:ea typeface="Tahoma" panose="020B0604030504040204" pitchFamily="34" charset="0"/>
              <a:cs typeface="Tahoma" panose="020B0604030504040204" pitchFamily="34" charset="0"/>
            </a:endParaRPr>
          </a:p>
          <a:p>
            <a:pPr>
              <a:buClr>
                <a:srgbClr val="006600"/>
              </a:buClr>
              <a:buSzPct val="60000"/>
              <a:buFont typeface="Wingdings" pitchFamily="2" charset="2"/>
              <a:buChar char="v"/>
            </a:pPr>
            <a:endParaRPr lang="en-ZA" sz="1100" dirty="0" smtClean="0">
              <a:solidFill>
                <a:prstClr val="black"/>
              </a:solidFill>
              <a:latin typeface="Tahoma" panose="020B0604030504040204" pitchFamily="34" charset="0"/>
              <a:ea typeface="Tahoma" panose="020B0604030504040204" pitchFamily="34" charset="0"/>
              <a:cs typeface="Tahoma" panose="020B0604030504040204" pitchFamily="34" charset="0"/>
            </a:endParaRPr>
          </a:p>
          <a:p>
            <a:pPr>
              <a:buClr>
                <a:srgbClr val="006600"/>
              </a:buClr>
              <a:buSzPct val="60000"/>
              <a:buFont typeface="Wingdings" pitchFamily="2" charset="2"/>
              <a:buChar char="v"/>
            </a:pPr>
            <a:r>
              <a:rPr lang="en-ZA" sz="1200" dirty="0" smtClean="0">
                <a:solidFill>
                  <a:prstClr val="black"/>
                </a:solidFill>
                <a:latin typeface="Tahoma" panose="020B0604030504040204" pitchFamily="34" charset="0"/>
                <a:ea typeface="Tahoma" panose="020B0604030504040204" pitchFamily="34" charset="0"/>
                <a:cs typeface="Tahoma" panose="020B0604030504040204" pitchFamily="34" charset="0"/>
              </a:rPr>
              <a:t>Final </a:t>
            </a:r>
            <a:r>
              <a:rPr lang="en-ZA" sz="1200" dirty="0">
                <a:solidFill>
                  <a:prstClr val="black"/>
                </a:solidFill>
                <a:latin typeface="Tahoma" panose="020B0604030504040204" pitchFamily="34" charset="0"/>
                <a:ea typeface="Tahoma" panose="020B0604030504040204" pitchFamily="34" charset="0"/>
                <a:cs typeface="Tahoma" panose="020B0604030504040204" pitchFamily="34" charset="0"/>
              </a:rPr>
              <a:t>Draft SDIP presented to Management Committee and complaints handling policy approved</a:t>
            </a:r>
            <a:endParaRPr lang="en-ZA" sz="1200" dirty="0" smtClean="0">
              <a:solidFill>
                <a:prstClr val="black"/>
              </a:solidFill>
              <a:latin typeface="Tahoma" panose="020B0604030504040204" pitchFamily="34" charset="0"/>
              <a:ea typeface="Tahoma" panose="020B0604030504040204" pitchFamily="34" charset="0"/>
              <a:cs typeface="Tahoma" panose="020B0604030504040204" pitchFamily="34" charset="0"/>
            </a:endParaRPr>
          </a:p>
          <a:p>
            <a:pPr>
              <a:buClr>
                <a:srgbClr val="006600"/>
              </a:buClr>
              <a:buSzPct val="60000"/>
              <a:buFont typeface="Wingdings" pitchFamily="2" charset="2"/>
              <a:buChar char="v"/>
            </a:pPr>
            <a:endParaRPr lang="en-ZA" sz="1200" dirty="0" smtClean="0">
              <a:solidFill>
                <a:prstClr val="black"/>
              </a:solidFill>
              <a:latin typeface="Tahoma" panose="020B0604030504040204" pitchFamily="34" charset="0"/>
              <a:ea typeface="Tahoma" panose="020B0604030504040204" pitchFamily="34" charset="0"/>
              <a:cs typeface="Tahoma" panose="020B0604030504040204" pitchFamily="34" charset="0"/>
            </a:endParaRPr>
          </a:p>
          <a:p>
            <a:pPr>
              <a:buClr>
                <a:srgbClr val="006600"/>
              </a:buClr>
              <a:buSzPct val="60000"/>
              <a:buFont typeface="Wingdings" pitchFamily="2" charset="2"/>
              <a:buChar char="v"/>
            </a:pPr>
            <a:endParaRPr lang="en-ZA" sz="12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a:spcBef>
                <a:spcPts val="0"/>
              </a:spcBef>
              <a:buClr>
                <a:srgbClr val="006600"/>
              </a:buClr>
              <a:buSzPct val="60000"/>
              <a:buFont typeface="Wingdings" pitchFamily="2" charset="2"/>
              <a:buChar char="v"/>
            </a:pPr>
            <a:endParaRPr lang="en-ZA" sz="1600" dirty="0">
              <a:solidFill>
                <a:srgbClr val="000000"/>
              </a:solidFill>
              <a:ea typeface="Tahoma" panose="020B0604030504040204" pitchFamily="34" charset="0"/>
              <a:cs typeface="Tahoma" panose="020B0604030504040204" pitchFamily="34" charset="0"/>
            </a:endParaRPr>
          </a:p>
          <a:p>
            <a:pPr>
              <a:spcBef>
                <a:spcPts val="0"/>
              </a:spcBef>
              <a:buClr>
                <a:srgbClr val="006600"/>
              </a:buClr>
              <a:buSzPct val="60000"/>
              <a:buFont typeface="Wingdings" pitchFamily="2" charset="2"/>
              <a:buChar char="v"/>
            </a:pPr>
            <a:endParaRPr lang="en-ZA" sz="1600" dirty="0" smtClean="0">
              <a:solidFill>
                <a:srgbClr val="000000"/>
              </a:solidFill>
              <a:latin typeface="Tahoma" panose="020B0604030504040204" pitchFamily="34" charset="0"/>
              <a:ea typeface="Tahoma" panose="020B0604030504040204" pitchFamily="34" charset="0"/>
              <a:cs typeface="Tahoma" panose="020B0604030504040204" pitchFamily="34" charset="0"/>
            </a:endParaRPr>
          </a:p>
          <a:p>
            <a:pPr>
              <a:spcBef>
                <a:spcPts val="0"/>
              </a:spcBef>
              <a:buClr>
                <a:srgbClr val="006600"/>
              </a:buClr>
              <a:buSzPct val="60000"/>
              <a:buFont typeface="Wingdings" pitchFamily="2" charset="2"/>
              <a:buChar char="v"/>
            </a:pPr>
            <a:endParaRPr lang="en-ZA" sz="1600" dirty="0" smtClean="0">
              <a:solidFill>
                <a:srgbClr val="000000"/>
              </a:solidFill>
              <a:latin typeface="Tahoma" panose="020B0604030504040204" pitchFamily="34" charset="0"/>
              <a:ea typeface="Tahoma" panose="020B0604030504040204" pitchFamily="34" charset="0"/>
              <a:cs typeface="Tahoma" panose="020B0604030504040204" pitchFamily="34" charset="0"/>
            </a:endParaRPr>
          </a:p>
          <a:p>
            <a:pPr>
              <a:spcBef>
                <a:spcPts val="0"/>
              </a:spcBef>
              <a:buClr>
                <a:srgbClr val="006600"/>
              </a:buClr>
              <a:buSzPct val="60000"/>
              <a:buFont typeface="Wingdings" pitchFamily="2" charset="2"/>
              <a:buChar char="v"/>
            </a:pPr>
            <a:endParaRPr lang="en-ZA" sz="1600"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a:spcBef>
                <a:spcPts val="0"/>
              </a:spcBef>
              <a:buClr>
                <a:srgbClr val="006600"/>
              </a:buClr>
              <a:buSzPct val="60000"/>
              <a:buFont typeface="Wingdings" pitchFamily="2" charset="2"/>
              <a:buChar char="v"/>
            </a:pPr>
            <a:endParaRPr lang="en-ZA" sz="1600" dirty="0" smtClean="0">
              <a:solidFill>
                <a:srgbClr val="000000"/>
              </a:solidFill>
              <a:latin typeface="Tahoma" panose="020B0604030504040204" pitchFamily="34" charset="0"/>
              <a:ea typeface="Tahoma" panose="020B0604030504040204" pitchFamily="34" charset="0"/>
              <a:cs typeface="Tahoma" panose="020B0604030504040204" pitchFamily="34" charset="0"/>
            </a:endParaRPr>
          </a:p>
          <a:p>
            <a:pPr>
              <a:spcBef>
                <a:spcPts val="0"/>
              </a:spcBef>
              <a:buClr>
                <a:srgbClr val="006600"/>
              </a:buClr>
              <a:buSzPct val="60000"/>
              <a:buFont typeface="Wingdings" pitchFamily="2" charset="2"/>
              <a:buChar char="v"/>
            </a:pPr>
            <a:endParaRPr lang="en-ZA" sz="1400"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a:spcBef>
                <a:spcPts val="0"/>
              </a:spcBef>
              <a:buClr>
                <a:srgbClr val="006600"/>
              </a:buClr>
              <a:buSzPct val="60000"/>
              <a:buFont typeface="Wingdings" pitchFamily="2" charset="2"/>
              <a:buChar char="v"/>
            </a:pPr>
            <a:endParaRPr lang="en-ZA" sz="1400" dirty="0" smtClean="0">
              <a:solidFill>
                <a:srgbClr val="000000"/>
              </a:solidFill>
              <a:latin typeface="Tahoma" panose="020B0604030504040204" pitchFamily="34" charset="0"/>
              <a:ea typeface="Tahoma" panose="020B0604030504040204" pitchFamily="34" charset="0"/>
              <a:cs typeface="Tahoma" panose="020B0604030504040204" pitchFamily="34" charset="0"/>
            </a:endParaRPr>
          </a:p>
          <a:p>
            <a:pPr marL="0" indent="0">
              <a:spcBef>
                <a:spcPts val="0"/>
              </a:spcBef>
              <a:buClr>
                <a:srgbClr val="006600"/>
              </a:buClr>
              <a:buSzPct val="60000"/>
              <a:buFont typeface="Arial" pitchFamily="34" charset="0"/>
              <a:buNone/>
            </a:pPr>
            <a:endParaRPr lang="en-ZA" sz="1400"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marL="0" indent="0">
              <a:spcBef>
                <a:spcPts val="0"/>
              </a:spcBef>
              <a:buClr>
                <a:srgbClr val="006600"/>
              </a:buClr>
              <a:buSzPct val="60000"/>
              <a:buFont typeface="Arial" pitchFamily="34" charset="0"/>
              <a:buNone/>
            </a:pPr>
            <a:endParaRPr lang="en-ZA" sz="1400" dirty="0" smtClean="0">
              <a:solidFill>
                <a:srgbClr val="000000"/>
              </a:solidFill>
              <a:latin typeface="Tahoma" panose="020B0604030504040204" pitchFamily="34" charset="0"/>
              <a:ea typeface="Tahoma" panose="020B0604030504040204" pitchFamily="34" charset="0"/>
              <a:cs typeface="Tahoma" panose="020B0604030504040204" pitchFamily="34" charset="0"/>
            </a:endParaRPr>
          </a:p>
          <a:p>
            <a:pPr>
              <a:spcBef>
                <a:spcPts val="0"/>
              </a:spcBef>
              <a:buClr>
                <a:srgbClr val="006600"/>
              </a:buClr>
              <a:buSzPct val="60000"/>
              <a:buFont typeface="Wingdings" pitchFamily="2" charset="2"/>
              <a:buChar char="v"/>
            </a:pPr>
            <a:endParaRPr lang="en-ZA" sz="1400"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a:spcBef>
                <a:spcPts val="0"/>
              </a:spcBef>
              <a:buClr>
                <a:srgbClr val="006600"/>
              </a:buClr>
              <a:buSzPct val="60000"/>
              <a:buFont typeface="Wingdings" pitchFamily="2" charset="2"/>
              <a:buChar char="v"/>
            </a:pPr>
            <a:endParaRPr lang="en-ZA" sz="1600" dirty="0">
              <a:solidFill>
                <a:srgbClr val="414751"/>
              </a:solidFill>
              <a:latin typeface="Arial" pitchFamily="34" charset="0"/>
              <a:ea typeface="Century Schoolbook"/>
              <a:cs typeface="Arial" pitchFamily="34" charset="0"/>
            </a:endParaRPr>
          </a:p>
          <a:p>
            <a:pPr>
              <a:spcBef>
                <a:spcPts val="0"/>
              </a:spcBef>
              <a:buClr>
                <a:srgbClr val="006600"/>
              </a:buClr>
              <a:buSzPct val="60000"/>
              <a:buFont typeface="Wingdings" pitchFamily="2" charset="2"/>
              <a:buChar char="v"/>
            </a:pPr>
            <a:endParaRPr lang="en-ZA" sz="1600" dirty="0" smtClean="0">
              <a:solidFill>
                <a:prstClr val="black"/>
              </a:solidFill>
              <a:latin typeface="Tahoma" panose="020B0604030504040204" pitchFamily="34" charset="0"/>
              <a:ea typeface="Tahoma" panose="020B0604030504040204" pitchFamily="34" charset="0"/>
              <a:cs typeface="Tahoma" panose="020B0604030504040204" pitchFamily="34" charset="0"/>
            </a:endParaRPr>
          </a:p>
          <a:p>
            <a:pPr>
              <a:spcBef>
                <a:spcPts val="0"/>
              </a:spcBef>
              <a:buClr>
                <a:srgbClr val="006600"/>
              </a:buClr>
              <a:buSzPct val="60000"/>
              <a:buFont typeface="Wingdings" pitchFamily="2" charset="2"/>
              <a:buChar char="v"/>
            </a:pPr>
            <a:endParaRPr lang="en-ZA" sz="1600" dirty="0" smtClean="0">
              <a:solidFill>
                <a:prstClr val="black"/>
              </a:solidFill>
              <a:latin typeface="Tahoma" panose="020B0604030504040204" pitchFamily="34" charset="0"/>
              <a:ea typeface="Tahoma" panose="020B0604030504040204" pitchFamily="34" charset="0"/>
              <a:cs typeface="Tahoma" panose="020B0604030504040204" pitchFamily="34" charset="0"/>
            </a:endParaRPr>
          </a:p>
          <a:p>
            <a:pPr>
              <a:spcBef>
                <a:spcPts val="0"/>
              </a:spcBef>
              <a:buClr>
                <a:srgbClr val="006600"/>
              </a:buClr>
              <a:buSzPct val="60000"/>
              <a:buFont typeface="Wingdings" pitchFamily="2" charset="2"/>
              <a:buChar char="v"/>
            </a:pPr>
            <a:endParaRPr lang="en-ZA" sz="1600" dirty="0" smtClean="0">
              <a:solidFill>
                <a:prstClr val="black"/>
              </a:solidFill>
              <a:latin typeface="Tahoma" panose="020B0604030504040204" pitchFamily="34" charset="0"/>
              <a:ea typeface="Tahoma" panose="020B0604030504040204" pitchFamily="34" charset="0"/>
              <a:cs typeface="Tahoma" panose="020B0604030504040204" pitchFamily="34" charset="0"/>
            </a:endParaRPr>
          </a:p>
          <a:p>
            <a:pPr marL="0" indent="0">
              <a:spcBef>
                <a:spcPts val="0"/>
              </a:spcBef>
              <a:buClr>
                <a:srgbClr val="006600"/>
              </a:buClr>
              <a:buSzPct val="60000"/>
              <a:buFont typeface="Arial" pitchFamily="34" charset="0"/>
              <a:buNone/>
            </a:pPr>
            <a:r>
              <a:rPr lang="en-ZA" sz="1600" dirty="0" smtClean="0">
                <a:solidFill>
                  <a:prstClr val="black"/>
                </a:solidFill>
                <a:latin typeface="Tahoma" panose="020B0604030504040204" pitchFamily="34" charset="0"/>
                <a:ea typeface="Tahoma" panose="020B0604030504040204" pitchFamily="34" charset="0"/>
                <a:cs typeface="Tahoma" panose="020B0604030504040204" pitchFamily="34" charset="0"/>
              </a:rPr>
              <a:t> </a:t>
            </a:r>
            <a:endParaRPr lang="en-ZA" sz="1600" dirty="0">
              <a:solidFill>
                <a:prstClr val="black"/>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xmlns="" val="2484974318"/>
              </p:ext>
            </p:extLst>
          </p:nvPr>
        </p:nvGraphicFramePr>
        <p:xfrm>
          <a:off x="323528" y="1700808"/>
          <a:ext cx="8517632" cy="3694843"/>
        </p:xfrm>
        <a:graphic>
          <a:graphicData uri="http://schemas.openxmlformats.org/drawingml/2006/table">
            <a:tbl>
              <a:tblPr firstRow="1" bandRow="1">
                <a:tableStyleId>{69C7853C-536D-4A76-A0AE-DD22124D55A5}</a:tableStyleId>
              </a:tblPr>
              <a:tblGrid>
                <a:gridCol w="3512623"/>
                <a:gridCol w="5005009"/>
              </a:tblGrid>
              <a:tr h="362571">
                <a:tc>
                  <a:txBody>
                    <a:bodyPr/>
                    <a:lstStyle/>
                    <a:p>
                      <a:r>
                        <a:rPr lang="en-ZA" sz="1600" b="0" dirty="0" smtClean="0">
                          <a:latin typeface="Tahoma" panose="020B0604030504040204" pitchFamily="34" charset="0"/>
                          <a:ea typeface="Tahoma" panose="020B0604030504040204" pitchFamily="34" charset="0"/>
                          <a:cs typeface="Tahoma" panose="020B0604030504040204" pitchFamily="34" charset="0"/>
                        </a:rPr>
                        <a:t>Performance</a:t>
                      </a:r>
                      <a:r>
                        <a:rPr lang="en-ZA" sz="1600" b="0" baseline="0" dirty="0" smtClean="0">
                          <a:latin typeface="Tahoma" panose="020B0604030504040204" pitchFamily="34" charset="0"/>
                          <a:ea typeface="Tahoma" panose="020B0604030504040204" pitchFamily="34" charset="0"/>
                          <a:cs typeface="Tahoma" panose="020B0604030504040204" pitchFamily="34" charset="0"/>
                        </a:rPr>
                        <a:t> targets not achieved</a:t>
                      </a:r>
                      <a:endParaRPr lang="en-ZA" sz="1600" b="0"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r>
                        <a:rPr lang="en-ZA" sz="1600" b="0" dirty="0" smtClean="0">
                          <a:latin typeface="Tahoma" panose="020B0604030504040204" pitchFamily="34" charset="0"/>
                          <a:ea typeface="Tahoma" panose="020B0604030504040204" pitchFamily="34" charset="0"/>
                          <a:cs typeface="Tahoma" panose="020B0604030504040204" pitchFamily="34" charset="0"/>
                        </a:rPr>
                        <a:t>Remedial</a:t>
                      </a:r>
                      <a:r>
                        <a:rPr lang="en-ZA" sz="1600" b="0" baseline="0" dirty="0" smtClean="0">
                          <a:latin typeface="Tahoma" panose="020B0604030504040204" pitchFamily="34" charset="0"/>
                          <a:ea typeface="Tahoma" panose="020B0604030504040204" pitchFamily="34" charset="0"/>
                          <a:cs typeface="Tahoma" panose="020B0604030504040204" pitchFamily="34" charset="0"/>
                        </a:rPr>
                        <a:t> action</a:t>
                      </a:r>
                      <a:endParaRPr lang="en-ZA" sz="1600" b="0" dirty="0">
                        <a:latin typeface="Tahoma" panose="020B0604030504040204" pitchFamily="34" charset="0"/>
                        <a:ea typeface="Tahoma" panose="020B0604030504040204" pitchFamily="34" charset="0"/>
                        <a:cs typeface="Tahoma" panose="020B0604030504040204" pitchFamily="34" charset="0"/>
                      </a:endParaRPr>
                    </a:p>
                  </a:txBody>
                  <a:tcPr/>
                </a:tc>
              </a:tr>
              <a:tr h="645541">
                <a:tc>
                  <a:txBody>
                    <a:bodyPr/>
                    <a:lstStyle/>
                    <a:p>
                      <a:r>
                        <a:rPr lang="en-ZA" sz="1300" b="0" dirty="0" smtClean="0">
                          <a:latin typeface="Tahoma" panose="020B0604030504040204" pitchFamily="34" charset="0"/>
                          <a:ea typeface="Tahoma" panose="020B0604030504040204" pitchFamily="34" charset="0"/>
                          <a:cs typeface="Tahoma" panose="020B0604030504040204" pitchFamily="34" charset="0"/>
                        </a:rPr>
                        <a:t>Implementation of the Service Delivery Improvement Plan</a:t>
                      </a:r>
                      <a:r>
                        <a:rPr lang="en-ZA" sz="1300" b="0" baseline="0" dirty="0" smtClean="0">
                          <a:latin typeface="Tahoma" panose="020B0604030504040204" pitchFamily="34" charset="0"/>
                          <a:ea typeface="Tahoma" panose="020B0604030504040204" pitchFamily="34" charset="0"/>
                          <a:cs typeface="Tahoma" panose="020B0604030504040204" pitchFamily="34" charset="0"/>
                        </a:rPr>
                        <a:t> (SDIP)</a:t>
                      </a:r>
                      <a:endParaRPr lang="en-ZA" sz="1300" b="0" dirty="0">
                        <a:latin typeface="Tahoma" panose="020B0604030504040204" pitchFamily="34" charset="0"/>
                        <a:ea typeface="Tahoma" panose="020B0604030504040204" pitchFamily="34" charset="0"/>
                        <a:cs typeface="Tahoma" panose="020B0604030504040204" pitchFamily="34" charset="0"/>
                      </a:endParaRPr>
                    </a:p>
                  </a:txBody>
                  <a:tcPr>
                    <a:solidFill>
                      <a:schemeClr val="bg1"/>
                    </a:solidFill>
                  </a:tcPr>
                </a:tc>
                <a:tc>
                  <a:txBody>
                    <a:bodyPr/>
                    <a:lstStyle/>
                    <a:p>
                      <a:r>
                        <a:rPr lang="en-ZA" sz="1300" b="0" dirty="0" smtClean="0">
                          <a:latin typeface="Tahoma" panose="020B0604030504040204" pitchFamily="34" charset="0"/>
                          <a:ea typeface="Tahoma" panose="020B0604030504040204" pitchFamily="34" charset="0"/>
                          <a:cs typeface="Tahoma" panose="020B0604030504040204" pitchFamily="34" charset="0"/>
                        </a:rPr>
                        <a:t>The SDIP and Service Delivery Pledge</a:t>
                      </a:r>
                      <a:r>
                        <a:rPr lang="en-ZA" sz="1300" b="0" baseline="0" dirty="0" smtClean="0">
                          <a:latin typeface="Tahoma" panose="020B0604030504040204" pitchFamily="34" charset="0"/>
                          <a:ea typeface="Tahoma" panose="020B0604030504040204" pitchFamily="34" charset="0"/>
                          <a:cs typeface="Tahoma" panose="020B0604030504040204" pitchFamily="34" charset="0"/>
                        </a:rPr>
                        <a:t> has been approved in the current financial year for implementation </a:t>
                      </a:r>
                      <a:endParaRPr lang="en-ZA" sz="1300" b="0" dirty="0">
                        <a:latin typeface="Tahoma" panose="020B0604030504040204" pitchFamily="34" charset="0"/>
                        <a:ea typeface="Tahoma" panose="020B0604030504040204" pitchFamily="34" charset="0"/>
                        <a:cs typeface="Tahoma" panose="020B0604030504040204" pitchFamily="34" charset="0"/>
                      </a:endParaRPr>
                    </a:p>
                  </a:txBody>
                  <a:tcPr>
                    <a:solidFill>
                      <a:schemeClr val="bg1"/>
                    </a:solidFill>
                  </a:tcPr>
                </a:tc>
              </a:tr>
              <a:tr h="64807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300" kern="1200" dirty="0" smtClean="0">
                          <a:effectLst/>
                          <a:latin typeface="Tahoma" panose="020B0604030504040204" pitchFamily="34" charset="0"/>
                          <a:ea typeface="Tahoma" panose="020B0604030504040204" pitchFamily="34" charset="0"/>
                          <a:cs typeface="Tahoma" panose="020B0604030504040204" pitchFamily="34" charset="0"/>
                        </a:rPr>
                        <a:t>MPAT results with overall score not less than 4, 90% of scores at level 4</a:t>
                      </a:r>
                      <a:endParaRPr lang="en-ZA" sz="1300" b="0" dirty="0">
                        <a:latin typeface="Tahoma" panose="020B0604030504040204" pitchFamily="34" charset="0"/>
                        <a:ea typeface="Tahoma" panose="020B0604030504040204" pitchFamily="34" charset="0"/>
                        <a:cs typeface="Tahoma" panose="020B0604030504040204" pitchFamily="34" charset="0"/>
                      </a:endParaRPr>
                    </a:p>
                  </a:txBody>
                  <a:tcPr>
                    <a:solidFill>
                      <a:schemeClr val="bg1"/>
                    </a:solidFill>
                  </a:tcPr>
                </a:tc>
                <a:tc>
                  <a:txBody>
                    <a:bodyPr/>
                    <a:lstStyle/>
                    <a:p>
                      <a:r>
                        <a:rPr lang="en-ZA" sz="1300" kern="1200" dirty="0" smtClean="0">
                          <a:effectLst/>
                          <a:latin typeface="Tahoma" panose="020B0604030504040204" pitchFamily="34" charset="0"/>
                          <a:ea typeface="Tahoma" panose="020B0604030504040204" pitchFamily="34" charset="0"/>
                          <a:cs typeface="Tahoma" panose="020B0604030504040204" pitchFamily="34" charset="0"/>
                        </a:rPr>
                        <a:t>18% of the MPAT scores were rated at level 4. The NSG has developed</a:t>
                      </a:r>
                      <a:r>
                        <a:rPr lang="en-ZA" sz="1300" kern="1200" baseline="0" dirty="0" smtClean="0">
                          <a:effectLst/>
                          <a:latin typeface="Tahoma" panose="020B0604030504040204" pitchFamily="34" charset="0"/>
                          <a:ea typeface="Tahoma" panose="020B0604030504040204" pitchFamily="34" charset="0"/>
                          <a:cs typeface="Tahoma" panose="020B0604030504040204" pitchFamily="34" charset="0"/>
                        </a:rPr>
                        <a:t> and implemented an MPAT improvement plan</a:t>
                      </a:r>
                      <a:endParaRPr lang="en-ZA" sz="1300" b="0" dirty="0">
                        <a:latin typeface="Tahoma" panose="020B0604030504040204" pitchFamily="34" charset="0"/>
                        <a:ea typeface="Tahoma" panose="020B0604030504040204" pitchFamily="34" charset="0"/>
                        <a:cs typeface="Tahoma" panose="020B0604030504040204" pitchFamily="34" charset="0"/>
                      </a:endParaRPr>
                    </a:p>
                  </a:txBody>
                  <a:tcPr>
                    <a:solidFill>
                      <a:schemeClr val="bg1"/>
                    </a:solidFill>
                  </a:tcPr>
                </a:tc>
              </a:tr>
              <a:tr h="576064">
                <a:tc>
                  <a:txBody>
                    <a:bodyPr/>
                    <a:lstStyle/>
                    <a:p>
                      <a:pPr algn="l">
                        <a:lnSpc>
                          <a:spcPct val="107000"/>
                        </a:lnSpc>
                        <a:spcAft>
                          <a:spcPts val="0"/>
                        </a:spcAft>
                      </a:pPr>
                      <a:r>
                        <a:rPr lang="en-ZA" sz="1300" kern="1200" dirty="0" smtClean="0">
                          <a:effectLst/>
                          <a:latin typeface="Tahoma" panose="020B0604030504040204" pitchFamily="34" charset="0"/>
                          <a:ea typeface="Tahoma" panose="020B0604030504040204" pitchFamily="34" charset="0"/>
                          <a:cs typeface="Tahoma" panose="020B0604030504040204" pitchFamily="34" charset="0"/>
                        </a:rPr>
                        <a:t>Implementation of communication policy, strategy and corporate Identity manual</a:t>
                      </a:r>
                      <a:endParaRPr lang="en-ZA" sz="1300" b="0" dirty="0">
                        <a:latin typeface="Tahoma" panose="020B0604030504040204" pitchFamily="34" charset="0"/>
                        <a:ea typeface="Tahoma" panose="020B0604030504040204" pitchFamily="34" charset="0"/>
                        <a:cs typeface="Tahoma" panose="020B0604030504040204" pitchFamily="34" charset="0"/>
                      </a:endParaRPr>
                    </a:p>
                  </a:txBody>
                  <a:tcPr>
                    <a:solidFill>
                      <a:schemeClr val="bg1"/>
                    </a:solidFill>
                  </a:tcPr>
                </a:tc>
                <a:tc>
                  <a:txBody>
                    <a:bodyPr/>
                    <a:lstStyle/>
                    <a:p>
                      <a:r>
                        <a:rPr lang="en-ZA" sz="1300" dirty="0" smtClean="0">
                          <a:latin typeface="Tahoma" panose="020B0604030504040204" pitchFamily="34" charset="0"/>
                          <a:ea typeface="Tahoma" panose="020B0604030504040204" pitchFamily="34" charset="0"/>
                          <a:cs typeface="Tahoma" panose="020B0604030504040204" pitchFamily="34" charset="0"/>
                        </a:rPr>
                        <a:t>The Integrated Communication and Marketing Strategy has been approved in the</a:t>
                      </a:r>
                      <a:r>
                        <a:rPr lang="en-ZA" sz="1300" baseline="0" dirty="0" smtClean="0">
                          <a:latin typeface="Tahoma" panose="020B0604030504040204" pitchFamily="34" charset="0"/>
                          <a:ea typeface="Tahoma" panose="020B0604030504040204" pitchFamily="34" charset="0"/>
                          <a:cs typeface="Tahoma" panose="020B0604030504040204" pitchFamily="34" charset="0"/>
                        </a:rPr>
                        <a:t> current financial year for </a:t>
                      </a:r>
                      <a:r>
                        <a:rPr lang="en-ZA" sz="1300" dirty="0" smtClean="0">
                          <a:latin typeface="Tahoma" panose="020B0604030504040204" pitchFamily="34" charset="0"/>
                          <a:ea typeface="Tahoma" panose="020B0604030504040204" pitchFamily="34" charset="0"/>
                          <a:cs typeface="Tahoma" panose="020B0604030504040204" pitchFamily="34" charset="0"/>
                        </a:rPr>
                        <a:t>implementation</a:t>
                      </a:r>
                      <a:endParaRPr lang="en-ZA" sz="1300" b="0" dirty="0">
                        <a:latin typeface="Tahoma" panose="020B0604030504040204" pitchFamily="34" charset="0"/>
                        <a:ea typeface="Tahoma" panose="020B0604030504040204" pitchFamily="34" charset="0"/>
                        <a:cs typeface="Tahoma" panose="020B0604030504040204" pitchFamily="34" charset="0"/>
                      </a:endParaRPr>
                    </a:p>
                  </a:txBody>
                  <a:tcPr>
                    <a:solidFill>
                      <a:schemeClr val="bg1"/>
                    </a:solidFill>
                  </a:tcPr>
                </a:tc>
              </a:tr>
              <a:tr h="7920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300" kern="1200" dirty="0" smtClean="0">
                          <a:effectLst/>
                          <a:latin typeface="Tahoma" panose="020B0604030504040204" pitchFamily="34" charset="0"/>
                          <a:ea typeface="Tahoma" panose="020B0604030504040204" pitchFamily="34" charset="0"/>
                          <a:cs typeface="Tahoma" panose="020B0604030504040204" pitchFamily="34" charset="0"/>
                        </a:rPr>
                        <a:t>Approved NSG Business Architecture Plan </a:t>
                      </a:r>
                      <a:endParaRPr lang="en-ZA" sz="1300" b="0" dirty="0">
                        <a:latin typeface="Tahoma" panose="020B0604030504040204" pitchFamily="34" charset="0"/>
                        <a:ea typeface="Tahoma" panose="020B0604030504040204" pitchFamily="34" charset="0"/>
                        <a:cs typeface="Tahoma" panose="020B0604030504040204" pitchFamily="34" charset="0"/>
                      </a:endParaRPr>
                    </a:p>
                  </a:txBody>
                  <a:tcPr>
                    <a:solidFill>
                      <a:schemeClr val="bg1"/>
                    </a:solidFill>
                  </a:tcPr>
                </a:tc>
                <a:tc>
                  <a:txBody>
                    <a:bodyPr/>
                    <a:lstStyle/>
                    <a:p>
                      <a:r>
                        <a:rPr lang="en-ZA" sz="1300" kern="1200" dirty="0" smtClean="0">
                          <a:effectLst/>
                          <a:latin typeface="Tahoma" panose="020B0604030504040204" pitchFamily="34" charset="0"/>
                          <a:ea typeface="Tahoma" panose="020B0604030504040204" pitchFamily="34" charset="0"/>
                          <a:cs typeface="Tahoma" panose="020B0604030504040204" pitchFamily="34" charset="0"/>
                        </a:rPr>
                        <a:t>Phase 1 has been completed - (Environmental Assessment and Terms of Reference for Service Provider). EA plan was drafted and adopted by the ICT steering committee</a:t>
                      </a:r>
                      <a:endParaRPr lang="en-ZA" sz="1300" b="0" dirty="0">
                        <a:latin typeface="Tahoma" panose="020B0604030504040204" pitchFamily="34" charset="0"/>
                        <a:ea typeface="Tahoma" panose="020B0604030504040204" pitchFamily="34" charset="0"/>
                        <a:cs typeface="Tahoma" panose="020B0604030504040204" pitchFamily="34" charset="0"/>
                      </a:endParaRPr>
                    </a:p>
                  </a:txBody>
                  <a:tcPr>
                    <a:solidFill>
                      <a:schemeClr val="bg1"/>
                    </a:solidFill>
                  </a:tcPr>
                </a:tc>
              </a:tr>
              <a:tr h="67050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300" b="0" dirty="0" smtClean="0">
                          <a:latin typeface="Tahoma" panose="020B0604030504040204" pitchFamily="34" charset="0"/>
                          <a:ea typeface="Tahoma" panose="020B0604030504040204" pitchFamily="34" charset="0"/>
                          <a:cs typeface="Tahoma" panose="020B0604030504040204" pitchFamily="34" charset="0"/>
                        </a:rPr>
                        <a:t>Reduction of vacancy rate to 10%</a:t>
                      </a:r>
                      <a:endParaRPr lang="en-ZA" sz="1300" b="0" dirty="0">
                        <a:latin typeface="Tahoma" panose="020B0604030504040204" pitchFamily="34" charset="0"/>
                        <a:ea typeface="Tahoma" panose="020B0604030504040204" pitchFamily="34" charset="0"/>
                        <a:cs typeface="Tahoma" panose="020B0604030504040204" pitchFamily="34" charset="0"/>
                      </a:endParaRPr>
                    </a:p>
                  </a:txBody>
                  <a:tcPr>
                    <a:solidFill>
                      <a:schemeClr val="bg1"/>
                    </a:solidFill>
                  </a:tcPr>
                </a:tc>
                <a:tc>
                  <a:txBody>
                    <a:bodyPr/>
                    <a:lstStyle/>
                    <a:p>
                      <a:r>
                        <a:rPr lang="en-ZA" sz="1300" dirty="0" smtClean="0">
                          <a:latin typeface="Tahoma" panose="020B0604030504040204" pitchFamily="34" charset="0"/>
                          <a:ea typeface="Tahoma" panose="020B0604030504040204" pitchFamily="34" charset="0"/>
                          <a:cs typeface="Tahoma" panose="020B0604030504040204" pitchFamily="34" charset="0"/>
                        </a:rPr>
                        <a:t>The vacancy rate was reduced to 10.5% by 31 March 2016, considering the staff</a:t>
                      </a:r>
                      <a:r>
                        <a:rPr lang="en-ZA" sz="1300" baseline="0" dirty="0" smtClean="0">
                          <a:latin typeface="Tahoma" panose="020B0604030504040204" pitchFamily="34" charset="0"/>
                          <a:ea typeface="Tahoma" panose="020B0604030504040204" pitchFamily="34" charset="0"/>
                          <a:cs typeface="Tahoma" panose="020B0604030504040204" pitchFamily="34" charset="0"/>
                        </a:rPr>
                        <a:t> exits which changes the vacancy rate status. </a:t>
                      </a:r>
                      <a:endParaRPr lang="en-ZA" sz="1300" b="0" dirty="0">
                        <a:latin typeface="Tahoma" panose="020B0604030504040204" pitchFamily="34" charset="0"/>
                        <a:ea typeface="Tahoma" panose="020B0604030504040204" pitchFamily="34" charset="0"/>
                        <a:cs typeface="Tahoma" panose="020B0604030504040204" pitchFamily="34" charset="0"/>
                      </a:endParaRPr>
                    </a:p>
                  </a:txBody>
                  <a:tcPr>
                    <a:solidFill>
                      <a:schemeClr val="bg1"/>
                    </a:solidFill>
                  </a:tcPr>
                </a:tc>
              </a:tr>
            </a:tbl>
          </a:graphicData>
        </a:graphic>
      </p:graphicFrame>
    </p:spTree>
    <p:extLst>
      <p:ext uri="{BB962C8B-B14F-4D97-AF65-F5344CB8AC3E}">
        <p14:creationId xmlns:p14="http://schemas.microsoft.com/office/powerpoint/2010/main" xmlns="" val="957134264"/>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sentation to National HRD Managers (22 November 2013)">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5546</TotalTime>
  <Words>2073</Words>
  <Application>Microsoft Office PowerPoint</Application>
  <PresentationFormat>On-screen Show (4:3)</PresentationFormat>
  <Paragraphs>740</Paragraphs>
  <Slides>27</Slides>
  <Notes>2</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Presentation to National HRD Managers (22 November 2013)</vt:lpstr>
      <vt:lpstr>2015/16 Annual Report of the  National School of Government:    A presentation to the Portfolio Committee </vt:lpstr>
      <vt:lpstr>Outline of Presentation</vt:lpstr>
      <vt:lpstr>  Key Message </vt:lpstr>
      <vt:lpstr>  Highlights of Performance </vt:lpstr>
      <vt:lpstr>  Highlights of Performance </vt:lpstr>
      <vt:lpstr>Summary of Overall Performance</vt:lpstr>
      <vt:lpstr>PROGRAMME PERFORMANCE</vt:lpstr>
      <vt:lpstr>Summary of Performance for Programme 1 (Administration)</vt:lpstr>
      <vt:lpstr>Summary of Performance for Programme 1 (Administration)</vt:lpstr>
      <vt:lpstr>Summary of Performance for Programme 2: (Public Sector Organisational and Staff Development)</vt:lpstr>
      <vt:lpstr>  Summary of Performance for Programme 2: (Public Sector Organisational and Staff Development) Training Delivery and Access to Learning Opportunities </vt:lpstr>
      <vt:lpstr>Summary of Performance for Programme 2: (Public Sector Organisational and Staff Development)</vt:lpstr>
      <vt:lpstr>FINANCIAL PERFORMANCE</vt:lpstr>
      <vt:lpstr>Vote Financial Performance Overview</vt:lpstr>
      <vt:lpstr>Financial Performance Overview</vt:lpstr>
      <vt:lpstr>Training Trading Entity Financial Performance Overview</vt:lpstr>
      <vt:lpstr>Slide 17</vt:lpstr>
      <vt:lpstr>HUMAN RESOURCES OVERSIGHT</vt:lpstr>
      <vt:lpstr>Personnel Expenditure</vt:lpstr>
      <vt:lpstr>Employment Equity</vt:lpstr>
      <vt:lpstr>CORPORATE GOVERNANCE</vt:lpstr>
      <vt:lpstr>Corporate Governance </vt:lpstr>
      <vt:lpstr>QUARTER 2 PRELIMINARY PROGRESS AGAINST BUDGET</vt:lpstr>
      <vt:lpstr>Financial Performance  Preliminary Results Q2 </vt:lpstr>
      <vt:lpstr>Slide 25</vt:lpstr>
      <vt:lpstr>Conclusion</vt:lpstr>
      <vt:lpstr>Enkosi, Realeboga, Dankie, Thank you</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overview of the National School of Government: Requirements for the Enterprise Architecture</dc:title>
  <dc:creator>Dino Poonsamy</dc:creator>
  <cp:lastModifiedBy>PUMZA</cp:lastModifiedBy>
  <cp:revision>412</cp:revision>
  <cp:lastPrinted>2016-09-16T11:25:07Z</cp:lastPrinted>
  <dcterms:created xsi:type="dcterms:W3CDTF">2013-12-04T07:03:32Z</dcterms:created>
  <dcterms:modified xsi:type="dcterms:W3CDTF">2016-10-13T09:39:25Z</dcterms:modified>
</cp:coreProperties>
</file>