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charts/chart8.xml" ContentType="application/vnd.openxmlformats-officedocument.drawingml.chart+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369" r:id="rId2"/>
    <p:sldId id="350" r:id="rId3"/>
    <p:sldId id="459" r:id="rId4"/>
    <p:sldId id="505" r:id="rId5"/>
    <p:sldId id="485" r:id="rId6"/>
    <p:sldId id="484" r:id="rId7"/>
    <p:sldId id="460" r:id="rId8"/>
    <p:sldId id="458" r:id="rId9"/>
    <p:sldId id="352" r:id="rId10"/>
    <p:sldId id="436" r:id="rId11"/>
    <p:sldId id="463" r:id="rId12"/>
    <p:sldId id="440" r:id="rId13"/>
    <p:sldId id="506" r:id="rId14"/>
    <p:sldId id="381" r:id="rId15"/>
    <p:sldId id="492" r:id="rId16"/>
    <p:sldId id="427" r:id="rId17"/>
    <p:sldId id="493" r:id="rId18"/>
    <p:sldId id="444" r:id="rId19"/>
    <p:sldId id="442" r:id="rId20"/>
    <p:sldId id="494" r:id="rId21"/>
    <p:sldId id="464" r:id="rId22"/>
    <p:sldId id="495" r:id="rId23"/>
    <p:sldId id="465" r:id="rId24"/>
    <p:sldId id="428" r:id="rId25"/>
    <p:sldId id="446" r:id="rId26"/>
    <p:sldId id="467" r:id="rId27"/>
    <p:sldId id="468" r:id="rId28"/>
    <p:sldId id="487" r:id="rId29"/>
    <p:sldId id="355" r:id="rId30"/>
    <p:sldId id="496" r:id="rId31"/>
    <p:sldId id="466" r:id="rId32"/>
    <p:sldId id="429" r:id="rId33"/>
    <p:sldId id="452" r:id="rId34"/>
    <p:sldId id="497" r:id="rId35"/>
    <p:sldId id="469" r:id="rId36"/>
    <p:sldId id="470" r:id="rId37"/>
    <p:sldId id="488" r:id="rId38"/>
    <p:sldId id="490" r:id="rId39"/>
    <p:sldId id="489" r:id="rId40"/>
    <p:sldId id="450" r:id="rId41"/>
    <p:sldId id="498" r:id="rId42"/>
    <p:sldId id="422" r:id="rId43"/>
    <p:sldId id="462" r:id="rId44"/>
    <p:sldId id="456" r:id="rId45"/>
    <p:sldId id="486" r:id="rId46"/>
    <p:sldId id="471" r:id="rId47"/>
    <p:sldId id="472" r:id="rId48"/>
    <p:sldId id="474" r:id="rId49"/>
    <p:sldId id="499" r:id="rId50"/>
    <p:sldId id="475" r:id="rId51"/>
    <p:sldId id="476" r:id="rId52"/>
    <p:sldId id="477" r:id="rId53"/>
    <p:sldId id="500" r:id="rId54"/>
    <p:sldId id="478" r:id="rId55"/>
    <p:sldId id="501" r:id="rId56"/>
    <p:sldId id="479" r:id="rId57"/>
    <p:sldId id="480" r:id="rId58"/>
    <p:sldId id="481" r:id="rId59"/>
    <p:sldId id="502" r:id="rId60"/>
    <p:sldId id="503" r:id="rId61"/>
    <p:sldId id="482" r:id="rId62"/>
    <p:sldId id="483" r:id="rId63"/>
    <p:sldId id="504" r:id="rId64"/>
    <p:sldId id="378" r:id="rId65"/>
  </p:sldIdLst>
  <p:sldSz cx="9144000" cy="6858000" type="screen4x3"/>
  <p:notesSz cx="6797675" cy="98726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33CC33"/>
    <a:srgbClr val="CC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82" autoAdjust="0"/>
    <p:restoredTop sz="91921" autoAdjust="0"/>
  </p:normalViewPr>
  <p:slideViewPr>
    <p:cSldViewPr>
      <p:cViewPr varScale="1">
        <p:scale>
          <a:sx n="107" d="100"/>
          <a:sy n="107" d="100"/>
        </p:scale>
        <p:origin x="-1734" y="-84"/>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820" y="96"/>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9.9671164094507617E-2"/>
          <c:y val="0.1181483844760272"/>
          <c:w val="0.89558044954281901"/>
          <c:h val="0.70799106733836492"/>
        </c:manualLayout>
      </c:layout>
      <c:barChart>
        <c:barDir val="col"/>
        <c:grouping val="clustered"/>
        <c:ser>
          <c:idx val="0"/>
          <c:order val="0"/>
          <c:tx>
            <c:strRef>
              <c:f>'Programme 3'!$B$5</c:f>
              <c:strCache>
                <c:ptCount val="1"/>
                <c:pt idx="0">
                  <c:v>Planned target for 2015/16</c:v>
                </c:pt>
              </c:strCache>
            </c:strRef>
          </c:tx>
          <c:spPr>
            <a:solidFill>
              <a:srgbClr val="FFC000"/>
            </a:solidFill>
            <a:ln>
              <a:noFill/>
            </a:ln>
            <a:effectLst/>
          </c:spPr>
          <c:dLbls>
            <c:dLbl>
              <c:idx val="0"/>
              <c:layout>
                <c:manualLayout>
                  <c:x val="-2.2395519485361549E-2"/>
                  <c:y val="-8.8823052589541585E-3"/>
                </c:manualLayout>
              </c:layout>
              <c:showVal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'Programme 3'!$A$6:$A$16</c:f>
              <c:strCache>
                <c:ptCount val="5"/>
                <c:pt idx="0">
                  <c:v>Students enrolled in public higher education studies at universities</c:v>
                </c:pt>
                <c:pt idx="1">
                  <c:v>Eligible university students obtaining financial aid</c:v>
                </c:pt>
                <c:pt idx="2">
                  <c:v>First year students in foundation programmes</c:v>
                </c:pt>
                <c:pt idx="3">
                  <c:v>Additional first time entrants (black and women) to acadedemic workforce</c:v>
                </c:pt>
                <c:pt idx="4">
                  <c:v>Universities offering accredited TVET college qualification</c:v>
                </c:pt>
              </c:strCache>
            </c:strRef>
          </c:cat>
          <c:val>
            <c:numRef>
              <c:f>'Programme 3'!$B$6:$B$16</c:f>
              <c:numCache>
                <c:formatCode>#,##0</c:formatCode>
                <c:ptCount val="5"/>
                <c:pt idx="0">
                  <c:v>1000100</c:v>
                </c:pt>
                <c:pt idx="1">
                  <c:v>205000</c:v>
                </c:pt>
                <c:pt idx="2">
                  <c:v>22600</c:v>
                </c:pt>
                <c:pt idx="3" formatCode="General">
                  <c:v>100</c:v>
                </c:pt>
                <c:pt idx="4" formatCode="General">
                  <c:v>3</c:v>
                </c:pt>
              </c:numCache>
            </c:numRef>
          </c:val>
        </c:ser>
        <c:ser>
          <c:idx val="1"/>
          <c:order val="1"/>
          <c:tx>
            <c:strRef>
              <c:f>'Programme 3'!$C$5</c:f>
              <c:strCache>
                <c:ptCount val="1"/>
                <c:pt idx="0">
                  <c:v>Actual achievement 2015/16</c:v>
                </c:pt>
              </c:strCache>
            </c:strRef>
          </c:tx>
          <c:spPr>
            <a:solidFill>
              <a:srgbClr val="33CC33"/>
            </a:solidFill>
            <a:ln>
              <a:noFill/>
            </a:ln>
            <a:effectLst/>
          </c:spPr>
          <c:dLbls>
            <c:dLbl>
              <c:idx val="1"/>
              <c:layout>
                <c:manualLayout>
                  <c:x val="2.7194559375081868E-2"/>
                  <c:y val="8.8823052589540631E-3"/>
                </c:manualLayout>
              </c:layout>
              <c:showVal val="1"/>
              <c:extLst>
                <c:ext xmlns:c15="http://schemas.microsoft.com/office/drawing/2012/chart" uri="{CE6537A1-D6FC-4f65-9D91-7224C49458BB}"/>
              </c:extLst>
            </c:dLbl>
            <c:dLbl>
              <c:idx val="2"/>
              <c:layout>
                <c:manualLayout>
                  <c:x val="1.7596479595641101E-2"/>
                  <c:y val="-1.480384209825706E-2"/>
                </c:manualLayout>
              </c:layout>
              <c:showVal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'Programme 3'!$A$6:$A$16</c:f>
              <c:strCache>
                <c:ptCount val="5"/>
                <c:pt idx="0">
                  <c:v>Students enrolled in public higher education studies at universities</c:v>
                </c:pt>
                <c:pt idx="1">
                  <c:v>Eligible university students obtaining financial aid</c:v>
                </c:pt>
                <c:pt idx="2">
                  <c:v>First year students in foundation programmes</c:v>
                </c:pt>
                <c:pt idx="3">
                  <c:v>Additional first time entrants (black and women) to acadedemic workforce</c:v>
                </c:pt>
                <c:pt idx="4">
                  <c:v>Universities offering accredited TVET college qualification</c:v>
                </c:pt>
              </c:strCache>
            </c:strRef>
          </c:cat>
          <c:val>
            <c:numRef>
              <c:f>'Programme 3'!$C$6:$C$16</c:f>
              <c:numCache>
                <c:formatCode>#,##0</c:formatCode>
                <c:ptCount val="5"/>
                <c:pt idx="0">
                  <c:v>969154</c:v>
                </c:pt>
                <c:pt idx="1">
                  <c:v>172648</c:v>
                </c:pt>
                <c:pt idx="2">
                  <c:v>19212</c:v>
                </c:pt>
                <c:pt idx="3" formatCode="General">
                  <c:v>102</c:v>
                </c:pt>
                <c:pt idx="4" formatCode="General">
                  <c:v>3</c:v>
                </c:pt>
              </c:numCache>
            </c:numRef>
          </c:val>
        </c:ser>
        <c:dLbls/>
        <c:gapWidth val="219"/>
        <c:overlap val="-27"/>
        <c:axId val="84698240"/>
        <c:axId val="84699776"/>
      </c:barChart>
      <c:catAx>
        <c:axId val="84698240"/>
        <c:scaling>
          <c:orientation val="minMax"/>
        </c:scaling>
        <c:axPos val="b"/>
        <c:numFmt formatCode="General" sourceLinked="0"/>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4699776"/>
        <c:crosses val="autoZero"/>
        <c:auto val="1"/>
        <c:lblAlgn val="ctr"/>
        <c:lblOffset val="100"/>
      </c:catAx>
      <c:valAx>
        <c:axId val="84699776"/>
        <c:scaling>
          <c:orientation val="minMax"/>
          <c:max val="1100000"/>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4698240"/>
        <c:crosses val="autoZero"/>
        <c:crossBetween val="between"/>
      </c:valAx>
      <c:spPr>
        <a:noFill/>
        <a:ln>
          <a:noFill/>
        </a:ln>
        <a:effectLst/>
      </c:spPr>
    </c:plotArea>
    <c:legend>
      <c:legendPos val="b"/>
      <c:layout>
        <c:manualLayout>
          <c:xMode val="edge"/>
          <c:yMode val="edge"/>
          <c:x val="0.31441407814280892"/>
          <c:y val="1.2717286025443897E-2"/>
          <c:w val="0.53556919888027432"/>
          <c:h val="5.3635635360567847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sz="1200">
          <a:solidFill>
            <a:schemeClr val="tx1"/>
          </a:solidFil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5.5444397096042264E-2"/>
          <c:y val="0.21473558860697972"/>
          <c:w val="0.93105892742433283"/>
          <c:h val="0.53370479731700204"/>
        </c:manualLayout>
      </c:layout>
      <c:barChart>
        <c:barDir val="col"/>
        <c:grouping val="clustered"/>
        <c:ser>
          <c:idx val="0"/>
          <c:order val="0"/>
          <c:tx>
            <c:strRef>
              <c:f>'Programme 3'!$B$40</c:f>
              <c:strCache>
                <c:ptCount val="1"/>
                <c:pt idx="0">
                  <c:v>Planned target for 2015/16</c:v>
                </c:pt>
              </c:strCache>
            </c:strRef>
          </c:tx>
          <c:spPr>
            <a:solidFill>
              <a:srgbClr val="FFC000"/>
            </a:solidFill>
            <a:ln>
              <a:noFill/>
            </a:ln>
            <a:effectLst/>
          </c:spP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'Programme 3'!$A$41:$A$45</c:f>
              <c:strCache>
                <c:ptCount val="5"/>
                <c:pt idx="0">
                  <c:v>Success rates at universities</c:v>
                </c:pt>
                <c:pt idx="1">
                  <c:v>Higher education undergradute success rates (contact)</c:v>
                </c:pt>
                <c:pt idx="2">
                  <c:v>Higher education undergradute success rates (distance)</c:v>
                </c:pt>
                <c:pt idx="3">
                  <c:v>Higher education throughput rate</c:v>
                </c:pt>
                <c:pt idx="4">
                  <c:v>University academic staff with PHDs</c:v>
                </c:pt>
              </c:strCache>
            </c:strRef>
          </c:cat>
          <c:val>
            <c:numRef>
              <c:f>'Programme 3'!$B$41:$B$45</c:f>
              <c:numCache>
                <c:formatCode>0%</c:formatCode>
                <c:ptCount val="5"/>
                <c:pt idx="0">
                  <c:v>0.76000000000000012</c:v>
                </c:pt>
                <c:pt idx="1">
                  <c:v>0.8</c:v>
                </c:pt>
                <c:pt idx="2">
                  <c:v>0.71000000000000008</c:v>
                </c:pt>
                <c:pt idx="3">
                  <c:v>0.35000000000000003</c:v>
                </c:pt>
                <c:pt idx="4">
                  <c:v>0.42000000000000004</c:v>
                </c:pt>
              </c:numCache>
            </c:numRef>
          </c:val>
        </c:ser>
        <c:ser>
          <c:idx val="1"/>
          <c:order val="1"/>
          <c:tx>
            <c:strRef>
              <c:f>'Programme 3'!$C$40</c:f>
              <c:strCache>
                <c:ptCount val="1"/>
                <c:pt idx="0">
                  <c:v>Actual achievement 2015/16</c:v>
                </c:pt>
              </c:strCache>
            </c:strRef>
          </c:tx>
          <c:spPr>
            <a:solidFill>
              <a:srgbClr val="00B050"/>
            </a:solidFill>
            <a:ln>
              <a:noFill/>
            </a:ln>
            <a:effectLst/>
          </c:spP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'Programme 3'!$A$41:$A$45</c:f>
              <c:strCache>
                <c:ptCount val="5"/>
                <c:pt idx="0">
                  <c:v>Success rates at universities</c:v>
                </c:pt>
                <c:pt idx="1">
                  <c:v>Higher education undergradute success rates (contact)</c:v>
                </c:pt>
                <c:pt idx="2">
                  <c:v>Higher education undergradute success rates (distance)</c:v>
                </c:pt>
                <c:pt idx="3">
                  <c:v>Higher education throughput rate</c:v>
                </c:pt>
                <c:pt idx="4">
                  <c:v>University academic staff with PHDs</c:v>
                </c:pt>
              </c:strCache>
            </c:strRef>
          </c:cat>
          <c:val>
            <c:numRef>
              <c:f>'Programme 3'!$C$41:$C$45</c:f>
              <c:numCache>
                <c:formatCode>0%</c:formatCode>
                <c:ptCount val="5"/>
                <c:pt idx="0">
                  <c:v>0.77000000000000013</c:v>
                </c:pt>
                <c:pt idx="1">
                  <c:v>0.82000000000000006</c:v>
                </c:pt>
                <c:pt idx="2">
                  <c:v>0.68</c:v>
                </c:pt>
                <c:pt idx="3">
                  <c:v>0.4840000000000001</c:v>
                </c:pt>
                <c:pt idx="4">
                  <c:v>0.43000000000000005</c:v>
                </c:pt>
              </c:numCache>
            </c:numRef>
          </c:val>
        </c:ser>
        <c:dLbls/>
        <c:gapWidth val="219"/>
        <c:overlap val="-27"/>
        <c:axId val="85237760"/>
        <c:axId val="85239296"/>
      </c:barChart>
      <c:catAx>
        <c:axId val="852377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5239296"/>
        <c:crosses val="autoZero"/>
        <c:auto val="1"/>
        <c:lblAlgn val="ctr"/>
        <c:lblOffset val="100"/>
      </c:catAx>
      <c:valAx>
        <c:axId val="8523929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5237760"/>
        <c:crosses val="autoZero"/>
        <c:crossBetween val="between"/>
      </c:valAx>
      <c:spPr>
        <a:noFill/>
        <a:ln>
          <a:noFill/>
        </a:ln>
        <a:effectLst/>
      </c:spPr>
    </c:plotArea>
    <c:legend>
      <c:legendPos val="b"/>
      <c:layout>
        <c:manualLayout>
          <c:xMode val="edge"/>
          <c:yMode val="edge"/>
          <c:x val="0.2159459103147135"/>
          <c:y val="2.0295275590551196E-2"/>
          <c:w val="0.51966837889073081"/>
          <c:h val="7.3840405365995898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sz="1200">
          <a:solidFill>
            <a:schemeClr val="tx1"/>
          </a:solidFil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'Programme 3'!$B$5</c:f>
              <c:strCache>
                <c:ptCount val="1"/>
                <c:pt idx="0">
                  <c:v>Planned target for 2015/16</c:v>
                </c:pt>
              </c:strCache>
            </c:strRef>
          </c:tx>
          <c:spPr>
            <a:solidFill>
              <a:srgbClr val="FFC000"/>
            </a:solidFill>
            <a:ln>
              <a:noFill/>
            </a:ln>
            <a:effectLst/>
          </c:spPr>
          <c:dLbls>
            <c:dLbl>
              <c:idx val="0"/>
              <c:layout>
                <c:manualLayout>
                  <c:x val="-1.6285686330756648E-2"/>
                  <c:y val="8.8471409105727664E-3"/>
                </c:manualLayout>
              </c:layout>
              <c:showVal val="1"/>
              <c:extLst>
                <c:ext xmlns:c15="http://schemas.microsoft.com/office/drawing/2012/chart" uri="{CE6537A1-D6FC-4f65-9D91-7224C49458BB}"/>
              </c:extLst>
            </c:dLbl>
            <c:dLbl>
              <c:idx val="1"/>
              <c:layout>
                <c:manualLayout>
                  <c:x val="-1.4657117697680983E-2"/>
                  <c:y val="2.9490469701908321E-3"/>
                </c:manualLayout>
              </c:layout>
              <c:showVal val="1"/>
              <c:extLst>
                <c:ext xmlns:c15="http://schemas.microsoft.com/office/drawing/2012/chart" uri="{CE6537A1-D6FC-4f65-9D91-7224C49458BB}"/>
              </c:extLst>
            </c:dLbl>
            <c:dLbl>
              <c:idx val="2"/>
              <c:layout>
                <c:manualLayout>
                  <c:x val="-8.1428431653783832E-3"/>
                  <c:y val="2.9490469701908863E-3"/>
                </c:manualLayout>
              </c:layout>
              <c:showVal val="1"/>
              <c:extLst>
                <c:ext xmlns:c15="http://schemas.microsoft.com/office/drawing/2012/chart" uri="{CE6537A1-D6FC-4f65-9D91-7224C49458BB}"/>
              </c:extLst>
            </c:dLbl>
            <c:dLbl>
              <c:idx val="3"/>
              <c:layout>
                <c:manualLayout>
                  <c:x val="-2.1171392229983772E-2"/>
                  <c:y val="2.9490469701909405E-3"/>
                </c:manualLayout>
              </c:layout>
              <c:showVal val="1"/>
              <c:extLst>
                <c:ext xmlns:c15="http://schemas.microsoft.com/office/drawing/2012/chart" uri="{CE6537A1-D6FC-4f65-9D91-7224C49458BB}"/>
              </c:extLst>
            </c:dLbl>
            <c:dLbl>
              <c:idx val="4"/>
              <c:layout>
                <c:manualLayout>
                  <c:x val="-1.3028549064605323E-2"/>
                  <c:y val="-2.9490469701910485E-3"/>
                </c:manualLayout>
              </c:layout>
              <c:showVal val="1"/>
              <c:extLst>
                <c:ext xmlns:c15="http://schemas.microsoft.com/office/drawing/2012/chart" uri="{CE6537A1-D6FC-4f65-9D91-7224C49458BB}"/>
              </c:extLst>
            </c:dLbl>
            <c:dLbl>
              <c:idx val="5"/>
              <c:layout>
                <c:manualLayout>
                  <c:x val="-1.6285686330756648E-2"/>
                  <c:y val="0"/>
                </c:manualLayout>
              </c:layout>
              <c:showVal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'Programme 3'!$A$7:$A$12</c:f>
              <c:strCache>
                <c:ptCount val="6"/>
                <c:pt idx="0">
                  <c:v>Graduates in Engineering  Sciences from universities</c:v>
                </c:pt>
                <c:pt idx="1">
                  <c:v>Graduates in Human and Animal Health from universities</c:v>
                </c:pt>
                <c:pt idx="2">
                  <c:v>Graduates in Natural and Physical Sciences from universities</c:v>
                </c:pt>
                <c:pt idx="3">
                  <c:v>Graduates in initial Teacher Education from universities</c:v>
                </c:pt>
                <c:pt idx="4">
                  <c:v>Doctoral graduates from universities</c:v>
                </c:pt>
                <c:pt idx="5">
                  <c:v>Research Masters graduates</c:v>
                </c:pt>
              </c:strCache>
            </c:strRef>
          </c:cat>
          <c:val>
            <c:numRef>
              <c:f>'Programme 3'!$B$7:$B$12</c:f>
              <c:numCache>
                <c:formatCode>#,##0</c:formatCode>
                <c:ptCount val="6"/>
                <c:pt idx="0">
                  <c:v>10100</c:v>
                </c:pt>
                <c:pt idx="1">
                  <c:v>9000</c:v>
                </c:pt>
                <c:pt idx="2">
                  <c:v>6600</c:v>
                </c:pt>
                <c:pt idx="3">
                  <c:v>17500</c:v>
                </c:pt>
                <c:pt idx="4">
                  <c:v>2050</c:v>
                </c:pt>
                <c:pt idx="5">
                  <c:v>6200</c:v>
                </c:pt>
              </c:numCache>
            </c:numRef>
          </c:val>
        </c:ser>
        <c:ser>
          <c:idx val="1"/>
          <c:order val="1"/>
          <c:tx>
            <c:strRef>
              <c:f>'Programme 3'!$C$5</c:f>
              <c:strCache>
                <c:ptCount val="1"/>
                <c:pt idx="0">
                  <c:v>Actual achievement 2015/16</c:v>
                </c:pt>
              </c:strCache>
            </c:strRef>
          </c:tx>
          <c:spPr>
            <a:solidFill>
              <a:srgbClr val="33CC33"/>
            </a:solidFill>
            <a:ln>
              <a:noFill/>
            </a:ln>
            <a:effectLst/>
          </c:spPr>
          <c:dLbls>
            <c:dLbl>
              <c:idx val="0"/>
              <c:layout>
                <c:manualLayout>
                  <c:x val="8.1428431653783225E-3"/>
                  <c:y val="-8.8471409105728236E-3"/>
                </c:manualLayout>
              </c:layout>
              <c:showVal val="1"/>
              <c:extLst>
                <c:ext xmlns:c15="http://schemas.microsoft.com/office/drawing/2012/chart" uri="{CE6537A1-D6FC-4f65-9D91-7224C49458BB}"/>
              </c:extLst>
            </c:dLbl>
            <c:dLbl>
              <c:idx val="1"/>
              <c:layout>
                <c:manualLayout>
                  <c:x val="1.9542823596907982E-2"/>
                  <c:y val="2.9490469701908863E-3"/>
                </c:manualLayout>
              </c:layout>
              <c:showVal val="1"/>
              <c:extLst>
                <c:ext xmlns:c15="http://schemas.microsoft.com/office/drawing/2012/chart" uri="{CE6537A1-D6FC-4f65-9D91-7224C49458BB}"/>
              </c:extLst>
            </c:dLbl>
            <c:dLbl>
              <c:idx val="2"/>
              <c:layout>
                <c:manualLayout>
                  <c:x val="1.3028549064605261E-2"/>
                  <c:y val="2.9490469701909947E-3"/>
                </c:manualLayout>
              </c:layout>
              <c:showVal val="1"/>
              <c:extLst>
                <c:ext xmlns:c15="http://schemas.microsoft.com/office/drawing/2012/chart" uri="{CE6537A1-D6FC-4f65-9D91-7224C49458BB}"/>
              </c:extLst>
            </c:dLbl>
            <c:dLbl>
              <c:idx val="3"/>
              <c:layout>
                <c:manualLayout>
                  <c:x val="1.9542823596907864E-2"/>
                  <c:y val="0"/>
                </c:manualLayout>
              </c:layout>
              <c:showVal val="1"/>
              <c:extLst>
                <c:ext xmlns:c15="http://schemas.microsoft.com/office/drawing/2012/chart" uri="{CE6537A1-D6FC-4f65-9D91-7224C49458BB}"/>
              </c:extLst>
            </c:dLbl>
            <c:dLbl>
              <c:idx val="4"/>
              <c:layout>
                <c:manualLayout>
                  <c:x val="1.7914254963832314E-2"/>
                  <c:y val="0"/>
                </c:manualLayout>
              </c:layout>
              <c:showVal val="1"/>
              <c:extLst>
                <c:ext xmlns:c15="http://schemas.microsoft.com/office/drawing/2012/chart" uri="{CE6537A1-D6FC-4f65-9D91-7224C49458BB}"/>
              </c:extLst>
            </c:dLbl>
            <c:dLbl>
              <c:idx val="5"/>
              <c:layout>
                <c:manualLayout>
                  <c:x val="1.7914319080707633E-2"/>
                  <c:y val="2.9491630744023119E-3"/>
                </c:manualLayout>
              </c:layout>
              <c:showVal val="1"/>
              <c:extLst>
                <c:ext xmlns:c15="http://schemas.microsoft.com/office/drawing/2012/chart" uri="{CE6537A1-D6FC-4f65-9D91-7224C49458BB}">
                  <c15:layout>
                    <c:manualLayout>
                      <c:w val="5.8685406576006252E-2"/>
                      <c:h val="4.9558850438270172E-2"/>
                    </c:manualLayout>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'Programme 3'!$A$7:$A$12</c:f>
              <c:strCache>
                <c:ptCount val="6"/>
                <c:pt idx="0">
                  <c:v>Graduates in Engineering  Sciences from universities</c:v>
                </c:pt>
                <c:pt idx="1">
                  <c:v>Graduates in Human and Animal Health from universities</c:v>
                </c:pt>
                <c:pt idx="2">
                  <c:v>Graduates in Natural and Physical Sciences from universities</c:v>
                </c:pt>
                <c:pt idx="3">
                  <c:v>Graduates in initial Teacher Education from universities</c:v>
                </c:pt>
                <c:pt idx="4">
                  <c:v>Doctoral graduates from universities</c:v>
                </c:pt>
                <c:pt idx="5">
                  <c:v>Research Masters graduates</c:v>
                </c:pt>
              </c:strCache>
            </c:strRef>
          </c:cat>
          <c:val>
            <c:numRef>
              <c:f>'Programme 3'!$C$7:$C$12</c:f>
              <c:numCache>
                <c:formatCode>#,##0</c:formatCode>
                <c:ptCount val="6"/>
                <c:pt idx="0">
                  <c:v>12058</c:v>
                </c:pt>
                <c:pt idx="1">
                  <c:v>8982</c:v>
                </c:pt>
                <c:pt idx="2">
                  <c:v>7259</c:v>
                </c:pt>
                <c:pt idx="3">
                  <c:v>19124</c:v>
                </c:pt>
                <c:pt idx="4">
                  <c:v>2258</c:v>
                </c:pt>
                <c:pt idx="5">
                  <c:v>7229</c:v>
                </c:pt>
              </c:numCache>
            </c:numRef>
          </c:val>
        </c:ser>
        <c:dLbls/>
        <c:gapWidth val="219"/>
        <c:overlap val="-27"/>
        <c:axId val="86620800"/>
        <c:axId val="86651264"/>
      </c:barChart>
      <c:catAx>
        <c:axId val="86620800"/>
        <c:scaling>
          <c:orientation val="minMax"/>
        </c:scaling>
        <c:axPos val="b"/>
        <c:numFmt formatCode="General" sourceLinked="0"/>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6651264"/>
        <c:crosses val="autoZero"/>
        <c:auto val="1"/>
        <c:lblAlgn val="ctr"/>
        <c:lblOffset val="100"/>
      </c:catAx>
      <c:valAx>
        <c:axId val="86651264"/>
        <c:scaling>
          <c:orientation val="minMax"/>
          <c:max val="30000"/>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6620800"/>
        <c:crosses val="autoZero"/>
        <c:crossBetween val="between"/>
      </c:valAx>
      <c:spPr>
        <a:noFill/>
        <a:ln>
          <a:noFill/>
        </a:ln>
        <a:effectLst/>
      </c:spPr>
    </c:plotArea>
    <c:legend>
      <c:legendPos val="b"/>
      <c:layout>
        <c:manualLayout>
          <c:xMode val="edge"/>
          <c:yMode val="edge"/>
          <c:x val="0.22918086989275846"/>
          <c:y val="7.8665020255655985E-2"/>
          <c:w val="0.56227497409001148"/>
          <c:h val="5.3635635360567847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sz="1200">
          <a:solidFill>
            <a:schemeClr val="tx1"/>
          </a:solidFil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9.3182734875468673E-2"/>
          <c:y val="0.11253433060562408"/>
          <c:w val="0.88979390400384095"/>
          <c:h val="0.78597702600844743"/>
        </c:manualLayout>
      </c:layout>
      <c:barChart>
        <c:barDir val="col"/>
        <c:grouping val="clustered"/>
        <c:ser>
          <c:idx val="0"/>
          <c:order val="0"/>
          <c:tx>
            <c:strRef>
              <c:f>'Programme 4'!$B$4</c:f>
              <c:strCache>
                <c:ptCount val="1"/>
                <c:pt idx="0">
                  <c:v>Planned target for 2015/16</c:v>
                </c:pt>
              </c:strCache>
            </c:strRef>
          </c:tx>
          <c:spPr>
            <a:solidFill>
              <a:srgbClr val="FFC000"/>
            </a:solidFill>
          </c:spPr>
          <c:dLbls>
            <c:spPr>
              <a:noFill/>
              <a:ln>
                <a:noFill/>
              </a:ln>
              <a:effectLst/>
            </c:spPr>
            <c:showVal val="1"/>
            <c:extLst>
              <c:ext xmlns:c15="http://schemas.microsoft.com/office/drawing/2012/chart" uri="{CE6537A1-D6FC-4f65-9D91-7224C49458BB}">
                <c15:showLeaderLines val="1"/>
              </c:ext>
            </c:extLst>
          </c:dLbls>
          <c:cat>
            <c:strRef>
              <c:f>'Programme 4'!$A$5:$A$6</c:f>
              <c:strCache>
                <c:ptCount val="2"/>
                <c:pt idx="0">
                  <c:v>Headcount enrolments in TVET colleges</c:v>
                </c:pt>
                <c:pt idx="1">
                  <c:v>Qualifying TVET students obtaining financial assistance </c:v>
                </c:pt>
              </c:strCache>
            </c:strRef>
          </c:cat>
          <c:val>
            <c:numRef>
              <c:f>'Programme 4'!$B$5:$B$6</c:f>
              <c:numCache>
                <c:formatCode>#,##0</c:formatCode>
                <c:ptCount val="2"/>
                <c:pt idx="0">
                  <c:v>725000</c:v>
                </c:pt>
                <c:pt idx="1">
                  <c:v>200000</c:v>
                </c:pt>
              </c:numCache>
            </c:numRef>
          </c:val>
        </c:ser>
        <c:ser>
          <c:idx val="1"/>
          <c:order val="1"/>
          <c:tx>
            <c:strRef>
              <c:f>'Programme 4'!$C$4</c:f>
              <c:strCache>
                <c:ptCount val="1"/>
                <c:pt idx="0">
                  <c:v>Actual achievement 2015/16</c:v>
                </c:pt>
              </c:strCache>
            </c:strRef>
          </c:tx>
          <c:spPr>
            <a:solidFill>
              <a:srgbClr val="00B050"/>
            </a:solidFill>
          </c:spPr>
          <c:dLbls>
            <c:spPr>
              <a:noFill/>
              <a:ln>
                <a:noFill/>
              </a:ln>
              <a:effectLst/>
            </c:spPr>
            <c:showVal val="1"/>
            <c:extLst>
              <c:ext xmlns:c15="http://schemas.microsoft.com/office/drawing/2012/chart" uri="{CE6537A1-D6FC-4f65-9D91-7224C49458BB}">
                <c15:showLeaderLines val="1"/>
              </c:ext>
            </c:extLst>
          </c:dLbls>
          <c:cat>
            <c:strRef>
              <c:f>'Programme 4'!$A$5:$A$6</c:f>
              <c:strCache>
                <c:ptCount val="2"/>
                <c:pt idx="0">
                  <c:v>Headcount enrolments in TVET colleges</c:v>
                </c:pt>
                <c:pt idx="1">
                  <c:v>Qualifying TVET students obtaining financial assistance </c:v>
                </c:pt>
              </c:strCache>
            </c:strRef>
          </c:cat>
          <c:val>
            <c:numRef>
              <c:f>'Programme 4'!$C$5:$C$6</c:f>
              <c:numCache>
                <c:formatCode>#,##0</c:formatCode>
                <c:ptCount val="2"/>
                <c:pt idx="0">
                  <c:v>710535</c:v>
                </c:pt>
                <c:pt idx="1">
                  <c:v>298457</c:v>
                </c:pt>
              </c:numCache>
            </c:numRef>
          </c:val>
        </c:ser>
        <c:dLbls/>
        <c:axId val="100130816"/>
        <c:axId val="100132352"/>
      </c:barChart>
      <c:catAx>
        <c:axId val="100130816"/>
        <c:scaling>
          <c:orientation val="minMax"/>
        </c:scaling>
        <c:axPos val="b"/>
        <c:numFmt formatCode="General" sourceLinked="0"/>
        <c:tickLblPos val="nextTo"/>
        <c:crossAx val="100132352"/>
        <c:crosses val="autoZero"/>
        <c:auto val="1"/>
        <c:lblAlgn val="ctr"/>
        <c:lblOffset val="100"/>
      </c:catAx>
      <c:valAx>
        <c:axId val="100132352"/>
        <c:scaling>
          <c:orientation val="minMax"/>
        </c:scaling>
        <c:axPos val="l"/>
        <c:majorGridlines/>
        <c:numFmt formatCode="#,##0" sourceLinked="1"/>
        <c:tickLblPos val="nextTo"/>
        <c:crossAx val="100130816"/>
        <c:crosses val="autoZero"/>
        <c:crossBetween val="between"/>
      </c:valAx>
    </c:plotArea>
    <c:legend>
      <c:legendPos val="t"/>
      <c:layout>
        <c:manualLayout>
          <c:xMode val="edge"/>
          <c:yMode val="edge"/>
          <c:x val="0.25420898643370943"/>
          <c:y val="1.6476096038774611E-2"/>
          <c:w val="0.53646167550329793"/>
          <c:h val="4.6855898161293624E-2"/>
        </c:manualLayout>
      </c:layout>
    </c:legend>
    <c:plotVisOnly val="1"/>
    <c:dispBlanksAs val="gap"/>
  </c:chart>
  <c:txPr>
    <a:bodyPr/>
    <a:lstStyle/>
    <a:p>
      <a:pPr>
        <a:defRPr sz="1200">
          <a:solidFill>
            <a:schemeClr val="tx1"/>
          </a:solidFil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8.2211789067981517E-2"/>
          <c:y val="0.19597810471304392"/>
          <c:w val="0.8936101912463752"/>
          <c:h val="0.65306301851771797"/>
        </c:manualLayout>
      </c:layout>
      <c:barChart>
        <c:barDir val="col"/>
        <c:grouping val="clustered"/>
        <c:ser>
          <c:idx val="0"/>
          <c:order val="0"/>
          <c:tx>
            <c:strRef>
              <c:f>'Programme 4'!$B$26</c:f>
              <c:strCache>
                <c:ptCount val="1"/>
                <c:pt idx="0">
                  <c:v>Planned target for 2015/16</c:v>
                </c:pt>
              </c:strCache>
            </c:strRef>
          </c:tx>
          <c:spPr>
            <a:solidFill>
              <a:srgbClr val="FFC000"/>
            </a:solidFill>
          </c:spPr>
          <c:dLbls>
            <c:dLbl>
              <c:idx val="0"/>
              <c:layout>
                <c:manualLayout>
                  <c:x val="0"/>
                  <c:y val="6.7662034897790796E-2"/>
                </c:manualLayout>
              </c:layout>
              <c:showVal val="1"/>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showLeaderLines val="1"/>
              </c:ext>
            </c:extLst>
          </c:dLbls>
          <c:cat>
            <c:strRef>
              <c:f>'Programme 4'!$A$27:$A$29</c:f>
              <c:strCache>
                <c:ptCount val="3"/>
                <c:pt idx="0">
                  <c:v>Certification rates in TVET colleges: NC(V)L4</c:v>
                </c:pt>
                <c:pt idx="1">
                  <c:v>Certification rates in TVET colleges: N3</c:v>
                </c:pt>
                <c:pt idx="2">
                  <c:v>Certification rates in TVET colleges: N6</c:v>
                </c:pt>
              </c:strCache>
            </c:strRef>
          </c:cat>
          <c:val>
            <c:numRef>
              <c:f>'Programme 4'!$B$27:$B$29</c:f>
              <c:numCache>
                <c:formatCode>0%</c:formatCode>
                <c:ptCount val="3"/>
                <c:pt idx="0">
                  <c:v>0.59</c:v>
                </c:pt>
                <c:pt idx="1">
                  <c:v>0.53</c:v>
                </c:pt>
                <c:pt idx="2">
                  <c:v>0.53</c:v>
                </c:pt>
              </c:numCache>
            </c:numRef>
          </c:val>
        </c:ser>
        <c:ser>
          <c:idx val="1"/>
          <c:order val="1"/>
          <c:tx>
            <c:strRef>
              <c:f>'Programme 4'!$C$26</c:f>
              <c:strCache>
                <c:ptCount val="1"/>
                <c:pt idx="0">
                  <c:v>Actual achievement 2015/16</c:v>
                </c:pt>
              </c:strCache>
            </c:strRef>
          </c:tx>
          <c:spPr>
            <a:solidFill>
              <a:srgbClr val="33CC33"/>
            </a:solidFill>
          </c:spPr>
          <c:dLbls>
            <c:dLbl>
              <c:idx val="0"/>
              <c:layout>
                <c:manualLayout>
                  <c:x val="1.6187424650785929E-3"/>
                  <c:y val="1.0409543830429255E-2"/>
                </c:manualLayout>
              </c:layout>
              <c:tx>
                <c:rich>
                  <a:bodyPr/>
                  <a:lstStyle/>
                  <a:p>
                    <a:r>
                      <a:rPr lang="en-US" dirty="0" smtClean="0"/>
                      <a:t>23.3%</a:t>
                    </a:r>
                    <a:endParaRPr lang="en-US" dirty="0"/>
                  </a:p>
                </c:rich>
              </c:tx>
              <c:showVal val="1"/>
              <c:extLst>
                <c:ext xmlns:c15="http://schemas.microsoft.com/office/drawing/2012/chart" uri="{CE6537A1-D6FC-4f65-9D91-7224C49458BB}"/>
              </c:extLst>
            </c:dLbl>
            <c:dLbl>
              <c:idx val="2"/>
              <c:tx>
                <c:rich>
                  <a:bodyPr/>
                  <a:lstStyle/>
                  <a:p>
                    <a:r>
                      <a:rPr lang="en-US" dirty="0" smtClean="0"/>
                      <a:t>34.3%</a:t>
                    </a:r>
                    <a:endParaRPr lang="en-US" dirty="0"/>
                  </a:p>
                </c:rich>
              </c:tx>
              <c:showVal val="1"/>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showLeaderLines val="1"/>
              </c:ext>
            </c:extLst>
          </c:dLbls>
          <c:cat>
            <c:strRef>
              <c:f>'Programme 4'!$A$27:$A$29</c:f>
              <c:strCache>
                <c:ptCount val="3"/>
                <c:pt idx="0">
                  <c:v>Certification rates in TVET colleges: NC(V)L4</c:v>
                </c:pt>
                <c:pt idx="1">
                  <c:v>Certification rates in TVET colleges: N3</c:v>
                </c:pt>
                <c:pt idx="2">
                  <c:v>Certification rates in TVET colleges: N6</c:v>
                </c:pt>
              </c:strCache>
            </c:strRef>
          </c:cat>
          <c:val>
            <c:numRef>
              <c:f>'Programme 4'!$C$27:$C$29</c:f>
              <c:numCache>
                <c:formatCode>0%</c:formatCode>
                <c:ptCount val="3"/>
                <c:pt idx="0" formatCode="0.00%">
                  <c:v>0.23300000000000001</c:v>
                </c:pt>
                <c:pt idx="1">
                  <c:v>0.51</c:v>
                </c:pt>
                <c:pt idx="2">
                  <c:v>0.34300000000000008</c:v>
                </c:pt>
              </c:numCache>
            </c:numRef>
          </c:val>
        </c:ser>
        <c:dLbls/>
        <c:axId val="100424320"/>
        <c:axId val="100450688"/>
      </c:barChart>
      <c:catAx>
        <c:axId val="100424320"/>
        <c:scaling>
          <c:orientation val="minMax"/>
        </c:scaling>
        <c:axPos val="b"/>
        <c:numFmt formatCode="General" sourceLinked="0"/>
        <c:tickLblPos val="nextTo"/>
        <c:crossAx val="100450688"/>
        <c:crosses val="autoZero"/>
        <c:auto val="1"/>
        <c:lblAlgn val="ctr"/>
        <c:lblOffset val="100"/>
      </c:catAx>
      <c:valAx>
        <c:axId val="100450688"/>
        <c:scaling>
          <c:orientation val="minMax"/>
          <c:max val="0.6000000000000002"/>
        </c:scaling>
        <c:axPos val="l"/>
        <c:majorGridlines/>
        <c:numFmt formatCode="0%" sourceLinked="1"/>
        <c:tickLblPos val="nextTo"/>
        <c:crossAx val="100424320"/>
        <c:crosses val="autoZero"/>
        <c:crossBetween val="between"/>
      </c:valAx>
    </c:plotArea>
    <c:legend>
      <c:legendPos val="t"/>
      <c:layout>
        <c:manualLayout>
          <c:xMode val="edge"/>
          <c:yMode val="edge"/>
          <c:x val="0.21759787751197843"/>
          <c:y val="2.9846293249554269E-2"/>
          <c:w val="0.59288817621215273"/>
          <c:h val="0.13083731050993039"/>
        </c:manualLayout>
      </c:layout>
    </c:legend>
    <c:plotVisOnly val="1"/>
    <c:dispBlanksAs val="gap"/>
  </c:chart>
  <c:txPr>
    <a:bodyPr/>
    <a:lstStyle/>
    <a:p>
      <a:pPr>
        <a:defRPr sz="1200">
          <a:solidFill>
            <a:schemeClr val="tx1"/>
          </a:solidFil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0.14171870550482019"/>
          <c:y val="0.10458449349724099"/>
          <c:w val="0.69108277285850439"/>
          <c:h val="0.87685610968511729"/>
        </c:manualLayout>
      </c:layout>
      <c:barChart>
        <c:barDir val="col"/>
        <c:grouping val="clustered"/>
        <c:ser>
          <c:idx val="0"/>
          <c:order val="0"/>
          <c:tx>
            <c:strRef>
              <c:f>'Programme 4'!$B$26</c:f>
              <c:strCache>
                <c:ptCount val="1"/>
                <c:pt idx="0">
                  <c:v>Planned target for 2015/16</c:v>
                </c:pt>
              </c:strCache>
            </c:strRef>
          </c:tx>
          <c:spPr>
            <a:solidFill>
              <a:srgbClr val="FFC000"/>
            </a:solidFill>
          </c:spPr>
          <c:dLbls>
            <c:dLbl>
              <c:idx val="0"/>
              <c:layout>
                <c:manualLayout>
                  <c:x val="1.5785980880566298E-3"/>
                  <c:y val="0.18600982253219209"/>
                </c:manualLayout>
              </c:layout>
              <c:tx>
                <c:rich>
                  <a:bodyPr/>
                  <a:lstStyle/>
                  <a:p>
                    <a:r>
                      <a:rPr lang="en-US" dirty="0" smtClean="0"/>
                      <a:t>Planned target</a:t>
                    </a:r>
                    <a:r>
                      <a:rPr lang="en-US" baseline="0" dirty="0" smtClean="0"/>
                      <a:t> for 2015/16: </a:t>
                    </a:r>
                  </a:p>
                  <a:p>
                    <a:fld id="{A75518A5-7292-4BEF-B7C4-A10F25971FEF}" type="VALUE">
                      <a:rPr lang="en-US" smtClean="0"/>
                      <a:pPr/>
                      <a:t>[VALUE]</a:t>
                    </a:fld>
                    <a:r>
                      <a:rPr lang="en-US" dirty="0" smtClean="0"/>
                      <a:t> (All TVET Colleges)</a:t>
                    </a:r>
                  </a:p>
                </c:rich>
              </c:tx>
              <c:showVal val="1"/>
              <c:extLst>
                <c:ext xmlns:c15="http://schemas.microsoft.com/office/drawing/2012/chart" uri="{CE6537A1-D6FC-4f65-9D91-7224C49458BB}">
                  <c15:dlblFieldTable/>
                  <c15:showDataLabelsRange val="0"/>
                </c:ext>
              </c:extLst>
            </c:dLbl>
            <c:spPr>
              <a:noFill/>
              <a:ln>
                <a:noFill/>
              </a:ln>
              <a:effectLst/>
            </c:spPr>
            <c:showVal val="1"/>
            <c:extLst>
              <c:ext xmlns:c15="http://schemas.microsoft.com/office/drawing/2012/chart" uri="{CE6537A1-D6FC-4f65-9D91-7224C49458BB}">
                <c15:showLeaderLines val="1"/>
              </c:ext>
            </c:extLst>
          </c:dLbls>
          <c:cat>
            <c:strRef>
              <c:f>'Programme 4'!$A$30</c:f>
              <c:strCache>
                <c:ptCount val="1"/>
                <c:pt idx="0">
                  <c:v>Public TVET college examination centres conducting national examintaions and assessments in compliance with national policy </c:v>
                </c:pt>
              </c:strCache>
            </c:strRef>
          </c:cat>
          <c:val>
            <c:numRef>
              <c:f>'Programme 4'!$B$30</c:f>
              <c:numCache>
                <c:formatCode>0%</c:formatCode>
                <c:ptCount val="1"/>
                <c:pt idx="0">
                  <c:v>1</c:v>
                </c:pt>
              </c:numCache>
            </c:numRef>
          </c:val>
        </c:ser>
        <c:ser>
          <c:idx val="1"/>
          <c:order val="1"/>
          <c:tx>
            <c:strRef>
              <c:f>'Programme 4'!$C$26</c:f>
              <c:strCache>
                <c:ptCount val="1"/>
                <c:pt idx="0">
                  <c:v>Actual achievement 2015/16</c:v>
                </c:pt>
              </c:strCache>
            </c:strRef>
          </c:tx>
          <c:spPr>
            <a:solidFill>
              <a:srgbClr val="00B050"/>
            </a:solidFill>
          </c:spPr>
          <c:dLbls>
            <c:dLbl>
              <c:idx val="0"/>
              <c:layout>
                <c:manualLayout>
                  <c:x val="1.5785980880565721E-3"/>
                  <c:y val="0.11957774305640911"/>
                </c:manualLayout>
              </c:layout>
              <c:tx>
                <c:rich>
                  <a:bodyPr/>
                  <a:lstStyle/>
                  <a:p>
                    <a:r>
                      <a:rPr lang="en-US" dirty="0" smtClean="0"/>
                      <a:t>Achievement </a:t>
                    </a:r>
                  </a:p>
                  <a:p>
                    <a:fld id="{71E1FCE9-C6E2-44B7-BE9C-DFDC682C0556}" type="VALUE">
                      <a:rPr lang="en-US" smtClean="0"/>
                      <a:pPr/>
                      <a:t>[VALUE]</a:t>
                    </a:fld>
                    <a:endParaRPr lang="en-US"/>
                  </a:p>
                </c:rich>
              </c:tx>
              <c:showVal val="1"/>
              <c:extLst>
                <c:ext xmlns:c15="http://schemas.microsoft.com/office/drawing/2012/chart" uri="{CE6537A1-D6FC-4f65-9D91-7224C49458BB}">
                  <c15:dlblFieldTable/>
                  <c15:showDataLabelsRange val="0"/>
                </c:ext>
              </c:extLst>
            </c:dLbl>
            <c:spPr>
              <a:noFill/>
              <a:ln>
                <a:noFill/>
              </a:ln>
              <a:effectLst/>
            </c:spPr>
            <c:showVal val="1"/>
            <c:extLst>
              <c:ext xmlns:c15="http://schemas.microsoft.com/office/drawing/2012/chart" uri="{CE6537A1-D6FC-4f65-9D91-7224C49458BB}">
                <c15:showLeaderLines val="1"/>
              </c:ext>
            </c:extLst>
          </c:dLbls>
          <c:cat>
            <c:strRef>
              <c:f>'Programme 4'!$A$30</c:f>
              <c:strCache>
                <c:ptCount val="1"/>
                <c:pt idx="0">
                  <c:v>Public TVET college examination centres conducting national examintaions and assessments in compliance with national policy </c:v>
                </c:pt>
              </c:strCache>
            </c:strRef>
          </c:cat>
          <c:val>
            <c:numRef>
              <c:f>'Programme 4'!$C$30</c:f>
              <c:numCache>
                <c:formatCode>0%</c:formatCode>
                <c:ptCount val="1"/>
                <c:pt idx="0">
                  <c:v>0.87000000000000011</c:v>
                </c:pt>
              </c:numCache>
            </c:numRef>
          </c:val>
        </c:ser>
        <c:dLbls/>
        <c:axId val="100505856"/>
        <c:axId val="100507648"/>
      </c:barChart>
      <c:catAx>
        <c:axId val="100505856"/>
        <c:scaling>
          <c:orientation val="minMax"/>
        </c:scaling>
        <c:delete val="1"/>
        <c:axPos val="b"/>
        <c:numFmt formatCode="General" sourceLinked="0"/>
        <c:tickLblPos val="none"/>
        <c:crossAx val="100507648"/>
        <c:crosses val="autoZero"/>
        <c:auto val="1"/>
        <c:lblAlgn val="ctr"/>
        <c:lblOffset val="100"/>
      </c:catAx>
      <c:valAx>
        <c:axId val="100507648"/>
        <c:scaling>
          <c:orientation val="minMax"/>
          <c:max val="1"/>
        </c:scaling>
        <c:axPos val="l"/>
        <c:majorGridlines/>
        <c:numFmt formatCode="0%" sourceLinked="1"/>
        <c:tickLblPos val="nextTo"/>
        <c:txPr>
          <a:bodyPr/>
          <a:lstStyle/>
          <a:p>
            <a:pPr>
              <a:defRPr>
                <a:latin typeface="Arial" pitchFamily="34" charset="0"/>
                <a:cs typeface="Arial" pitchFamily="34" charset="0"/>
              </a:defRPr>
            </a:pPr>
            <a:endParaRPr lang="en-US"/>
          </a:p>
        </c:txPr>
        <c:crossAx val="100505856"/>
        <c:crosses val="autoZero"/>
        <c:crossBetween val="between"/>
      </c:valAx>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ZA" sz="2400" dirty="0"/>
              <a:t>Performance of TVET Colleges </a:t>
            </a:r>
          </a:p>
        </c:rich>
      </c:tx>
      <c:layout>
        <c:manualLayout>
          <c:xMode val="edge"/>
          <c:yMode val="edge"/>
          <c:x val="2.0082454315852004E-2"/>
          <c:y val="2.5220413839851033E-2"/>
        </c:manualLayout>
      </c:layout>
    </c:title>
    <c:plotArea>
      <c:layout>
        <c:manualLayout>
          <c:layoutTarget val="inner"/>
          <c:xMode val="edge"/>
          <c:yMode val="edge"/>
          <c:x val="6.7152478581686714E-2"/>
          <c:y val="0.19262518033199674"/>
          <c:w val="0.92505224582776202"/>
          <c:h val="0.59266295060693897"/>
        </c:manualLayout>
      </c:layout>
      <c:barChart>
        <c:barDir val="col"/>
        <c:grouping val="clustered"/>
        <c:ser>
          <c:idx val="0"/>
          <c:order val="0"/>
          <c:tx>
            <c:strRef>
              <c:f>'Programme 4'!$B$26</c:f>
              <c:strCache>
                <c:ptCount val="1"/>
                <c:pt idx="0">
                  <c:v>Planned target for 2015/16</c:v>
                </c:pt>
              </c:strCache>
            </c:strRef>
          </c:tx>
          <c:spPr>
            <a:solidFill>
              <a:srgbClr val="FFC000"/>
            </a:solidFill>
          </c:spPr>
          <c:dLbls>
            <c:spPr>
              <a:noFill/>
              <a:ln>
                <a:noFill/>
              </a:ln>
              <a:effectLst/>
            </c:spPr>
            <c:showVal val="1"/>
            <c:extLst>
              <c:ext xmlns:c15="http://schemas.microsoft.com/office/drawing/2012/chart" uri="{CE6537A1-D6FC-4f65-9D91-7224C49458BB}">
                <c15:showLeaderLines val="1"/>
              </c:ext>
            </c:extLst>
          </c:dLbls>
          <c:cat>
            <c:strRef>
              <c:f>'Programme 4'!$A$33:$A$34</c:f>
              <c:strCache>
                <c:ptCount val="2"/>
                <c:pt idx="0">
                  <c:v>TVET institutions compliant to governance standards by 2019 and increasing evry year thereafter</c:v>
                </c:pt>
                <c:pt idx="1">
                  <c:v>TVET lecturers undergoing specified hours of work in their industry for specified periods every two years from 2019</c:v>
                </c:pt>
              </c:strCache>
            </c:strRef>
          </c:cat>
          <c:val>
            <c:numRef>
              <c:f>'Programme 4'!$B$33:$B$34</c:f>
              <c:numCache>
                <c:formatCode>0%</c:formatCode>
                <c:ptCount val="2"/>
                <c:pt idx="0">
                  <c:v>0.2</c:v>
                </c:pt>
                <c:pt idx="1">
                  <c:v>6.0000000000000005E-2</c:v>
                </c:pt>
              </c:numCache>
            </c:numRef>
          </c:val>
        </c:ser>
        <c:ser>
          <c:idx val="1"/>
          <c:order val="1"/>
          <c:tx>
            <c:strRef>
              <c:f>'Programme 4'!$C$26</c:f>
              <c:strCache>
                <c:ptCount val="1"/>
                <c:pt idx="0">
                  <c:v>Actual achievement 2015/16</c:v>
                </c:pt>
              </c:strCache>
            </c:strRef>
          </c:tx>
          <c:spPr>
            <a:solidFill>
              <a:srgbClr val="00B050"/>
            </a:solidFill>
          </c:spPr>
          <c:dLbls>
            <c:spPr>
              <a:noFill/>
              <a:ln>
                <a:noFill/>
              </a:ln>
              <a:effectLst/>
            </c:spPr>
            <c:showVal val="1"/>
            <c:extLst>
              <c:ext xmlns:c15="http://schemas.microsoft.com/office/drawing/2012/chart" uri="{CE6537A1-D6FC-4f65-9D91-7224C49458BB}">
                <c15:showLeaderLines val="1"/>
              </c:ext>
            </c:extLst>
          </c:dLbls>
          <c:cat>
            <c:strRef>
              <c:f>'Programme 4'!$A$33:$A$34</c:f>
              <c:strCache>
                <c:ptCount val="2"/>
                <c:pt idx="0">
                  <c:v>TVET institutions compliant to governance standards by 2019 and increasing evry year thereafter</c:v>
                </c:pt>
                <c:pt idx="1">
                  <c:v>TVET lecturers undergoing specified hours of work in their industry for specified periods every two years from 2019</c:v>
                </c:pt>
              </c:strCache>
            </c:strRef>
          </c:cat>
          <c:val>
            <c:numRef>
              <c:f>'Programme 4'!$C$33:$C$34</c:f>
              <c:numCache>
                <c:formatCode>0%</c:formatCode>
                <c:ptCount val="2"/>
                <c:pt idx="0">
                  <c:v>0.33000000000000007</c:v>
                </c:pt>
                <c:pt idx="1">
                  <c:v>3.0000000000000002E-2</c:v>
                </c:pt>
              </c:numCache>
            </c:numRef>
          </c:val>
        </c:ser>
        <c:dLbls/>
        <c:axId val="100729600"/>
        <c:axId val="100731136"/>
      </c:barChart>
      <c:catAx>
        <c:axId val="100729600"/>
        <c:scaling>
          <c:orientation val="minMax"/>
        </c:scaling>
        <c:axPos val="b"/>
        <c:numFmt formatCode="General" sourceLinked="0"/>
        <c:tickLblPos val="nextTo"/>
        <c:crossAx val="100731136"/>
        <c:crosses val="autoZero"/>
        <c:auto val="1"/>
        <c:lblAlgn val="ctr"/>
        <c:lblOffset val="100"/>
      </c:catAx>
      <c:valAx>
        <c:axId val="100731136"/>
        <c:scaling>
          <c:orientation val="minMax"/>
          <c:max val="0.4"/>
        </c:scaling>
        <c:axPos val="l"/>
        <c:majorGridlines/>
        <c:numFmt formatCode="0%" sourceLinked="1"/>
        <c:tickLblPos val="nextTo"/>
        <c:crossAx val="100729600"/>
        <c:crosses val="autoZero"/>
        <c:crossBetween val="between"/>
      </c:valAx>
    </c:plotArea>
    <c:legend>
      <c:legendPos val="t"/>
      <c:layout>
        <c:manualLayout>
          <c:xMode val="edge"/>
          <c:yMode val="edge"/>
          <c:x val="0.13707076709750901"/>
          <c:y val="0.9281738942017983"/>
          <c:w val="0.59948113207547171"/>
          <c:h val="5.4016257127304415E-2"/>
        </c:manualLayout>
      </c:layout>
    </c:legend>
    <c:plotVisOnly val="1"/>
    <c:dispBlanksAs val="gap"/>
  </c:chart>
  <c:txPr>
    <a:bodyPr/>
    <a:lstStyle/>
    <a:p>
      <a:pPr>
        <a:defRPr sz="12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plotArea>
      <c:layout/>
      <c:barChart>
        <c:barDir val="col"/>
        <c:grouping val="clustered"/>
        <c:ser>
          <c:idx val="0"/>
          <c:order val="0"/>
          <c:tx>
            <c:strRef>
              <c:f>'Programme 5'!$B$25</c:f>
              <c:strCache>
                <c:ptCount val="1"/>
                <c:pt idx="0">
                  <c:v>Planned target for 2015/16</c:v>
                </c:pt>
              </c:strCache>
            </c:strRef>
          </c:tx>
          <c:spPr>
            <a:solidFill>
              <a:srgbClr val="FFC000"/>
            </a:solidFill>
          </c:spPr>
          <c:dLbls>
            <c:spPr>
              <a:noFill/>
              <a:ln>
                <a:noFill/>
              </a:ln>
              <a:effectLst/>
            </c:spPr>
            <c:showVal val="1"/>
            <c:extLst>
              <c:ext xmlns:c15="http://schemas.microsoft.com/office/drawing/2012/chart" uri="{CE6537A1-D6FC-4f65-9D91-7224C49458BB}">
                <c15:showLeaderLines val="1"/>
              </c:ext>
            </c:extLst>
          </c:dLbls>
          <c:cat>
            <c:strRef>
              <c:f>'Programme 5'!$A$28:$A$29</c:f>
              <c:strCache>
                <c:ptCount val="2"/>
                <c:pt idx="0">
                  <c:v>National artisan learners pass trade test rate including Indlela</c:v>
                </c:pt>
                <c:pt idx="1">
                  <c:v>National artisan learners employed or self-employed </c:v>
                </c:pt>
              </c:strCache>
            </c:strRef>
          </c:cat>
          <c:val>
            <c:numRef>
              <c:f>'Programme 5'!$B$28:$B$29</c:f>
              <c:numCache>
                <c:formatCode>0%</c:formatCode>
                <c:ptCount val="2"/>
                <c:pt idx="0">
                  <c:v>0.5</c:v>
                </c:pt>
                <c:pt idx="1">
                  <c:v>0.67000000000000015</c:v>
                </c:pt>
              </c:numCache>
            </c:numRef>
          </c:val>
        </c:ser>
        <c:ser>
          <c:idx val="1"/>
          <c:order val="1"/>
          <c:tx>
            <c:strRef>
              <c:f>'Programme 5'!$C$25</c:f>
              <c:strCache>
                <c:ptCount val="1"/>
                <c:pt idx="0">
                  <c:v>Actual achievement 2015/16</c:v>
                </c:pt>
              </c:strCache>
            </c:strRef>
          </c:tx>
          <c:spPr>
            <a:solidFill>
              <a:srgbClr val="33CC33"/>
            </a:solidFill>
          </c:spPr>
          <c:dLbls>
            <c:spPr>
              <a:noFill/>
              <a:ln>
                <a:noFill/>
              </a:ln>
              <a:effectLst/>
            </c:spPr>
            <c:showVal val="1"/>
            <c:extLst>
              <c:ext xmlns:c15="http://schemas.microsoft.com/office/drawing/2012/chart" uri="{CE6537A1-D6FC-4f65-9D91-7224C49458BB}">
                <c15:showLeaderLines val="1"/>
              </c:ext>
            </c:extLst>
          </c:dLbls>
          <c:cat>
            <c:strRef>
              <c:f>'Programme 5'!$A$28:$A$29</c:f>
              <c:strCache>
                <c:ptCount val="2"/>
                <c:pt idx="0">
                  <c:v>National artisan learners pass trade test rate including Indlela</c:v>
                </c:pt>
                <c:pt idx="1">
                  <c:v>National artisan learners employed or self-employed </c:v>
                </c:pt>
              </c:strCache>
            </c:strRef>
          </c:cat>
          <c:val>
            <c:numRef>
              <c:f>'Programme 5'!$C$28:$C$29</c:f>
              <c:numCache>
                <c:formatCode>0%</c:formatCode>
                <c:ptCount val="2"/>
                <c:pt idx="0">
                  <c:v>0.54</c:v>
                </c:pt>
                <c:pt idx="1">
                  <c:v>0.4</c:v>
                </c:pt>
              </c:numCache>
            </c:numRef>
          </c:val>
        </c:ser>
        <c:dLbls/>
        <c:axId val="91605632"/>
        <c:axId val="91611520"/>
      </c:barChart>
      <c:catAx>
        <c:axId val="91605632"/>
        <c:scaling>
          <c:orientation val="minMax"/>
        </c:scaling>
        <c:axPos val="b"/>
        <c:numFmt formatCode="General" sourceLinked="0"/>
        <c:tickLblPos val="nextTo"/>
        <c:crossAx val="91611520"/>
        <c:crosses val="autoZero"/>
        <c:auto val="1"/>
        <c:lblAlgn val="ctr"/>
        <c:lblOffset val="100"/>
      </c:catAx>
      <c:valAx>
        <c:axId val="91611520"/>
        <c:scaling>
          <c:orientation val="minMax"/>
          <c:max val="1"/>
        </c:scaling>
        <c:axPos val="l"/>
        <c:majorGridlines/>
        <c:numFmt formatCode="0%" sourceLinked="1"/>
        <c:tickLblPos val="nextTo"/>
        <c:crossAx val="91605632"/>
        <c:crosses val="autoZero"/>
        <c:crossBetween val="between"/>
      </c:valAx>
    </c:plotArea>
    <c:legend>
      <c:legendPos val="t"/>
    </c:legend>
    <c:plotVisOnly val="1"/>
    <c:dispBlanksAs val="gap"/>
  </c:chart>
  <c:txPr>
    <a:bodyPr/>
    <a:lstStyle/>
    <a:p>
      <a:pPr>
        <a:defRPr sz="1200">
          <a:solidFill>
            <a:schemeClr val="tx1"/>
          </a:solidFill>
          <a:latin typeface="Arial" pitchFamily="34" charset="0"/>
          <a:cs typeface="Arial" pitchFamily="34" charset="0"/>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ZA"/>
  <c:chart>
    <c:plotArea>
      <c:layout/>
      <c:barChart>
        <c:barDir val="col"/>
        <c:grouping val="clustered"/>
        <c:ser>
          <c:idx val="0"/>
          <c:order val="0"/>
          <c:tx>
            <c:strRef>
              <c:f>'Programme 5'!$B$25</c:f>
              <c:strCache>
                <c:ptCount val="1"/>
                <c:pt idx="0">
                  <c:v>Planned target for 2015/16</c:v>
                </c:pt>
              </c:strCache>
            </c:strRef>
          </c:tx>
          <c:spPr>
            <a:solidFill>
              <a:srgbClr val="FFC000"/>
            </a:solidFill>
          </c:spPr>
          <c:dLbls>
            <c:dLbl>
              <c:idx val="1"/>
              <c:layout>
                <c:manualLayout>
                  <c:x val="-8.4638171815488786E-3"/>
                  <c:y val="0"/>
                </c:manualLayout>
              </c:layout>
              <c:showVal val="1"/>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showLeaderLines val="1"/>
              </c:ext>
            </c:extLst>
          </c:dLbls>
          <c:cat>
            <c:strRef>
              <c:f>'Programme 5'!$A$26:$A$28</c:f>
              <c:strCache>
                <c:ptCount val="3"/>
                <c:pt idx="0">
                  <c:v>New artisan learners registered nationally  </c:v>
                </c:pt>
                <c:pt idx="1">
                  <c:v>New artisan qualified  per annum</c:v>
                </c:pt>
                <c:pt idx="2">
                  <c:v>Work based learning opportunities</c:v>
                </c:pt>
              </c:strCache>
            </c:strRef>
          </c:cat>
          <c:val>
            <c:numRef>
              <c:f>'Programme 5'!$B$26:$B$28</c:f>
              <c:numCache>
                <c:formatCode>General</c:formatCode>
                <c:ptCount val="3"/>
                <c:pt idx="0" formatCode="0">
                  <c:v>29750</c:v>
                </c:pt>
                <c:pt idx="1">
                  <c:v>20110</c:v>
                </c:pt>
                <c:pt idx="2" formatCode="#,##0">
                  <c:v>45000</c:v>
                </c:pt>
              </c:numCache>
            </c:numRef>
          </c:val>
        </c:ser>
        <c:ser>
          <c:idx val="1"/>
          <c:order val="1"/>
          <c:tx>
            <c:strRef>
              <c:f>'Programme 5'!$C$25</c:f>
              <c:strCache>
                <c:ptCount val="1"/>
                <c:pt idx="0">
                  <c:v>Actual achievement 2015/16</c:v>
                </c:pt>
              </c:strCache>
            </c:strRef>
          </c:tx>
          <c:spPr>
            <a:solidFill>
              <a:srgbClr val="33CC33"/>
            </a:solidFill>
          </c:spPr>
          <c:dLbls>
            <c:dLbl>
              <c:idx val="1"/>
              <c:layout>
                <c:manualLayout>
                  <c:x val="3.3855268726194284E-3"/>
                  <c:y val="-2.4701944991815827E-2"/>
                </c:manualLayout>
              </c:layout>
              <c:showVal val="1"/>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showLeaderLines val="1"/>
              </c:ext>
            </c:extLst>
          </c:dLbls>
          <c:cat>
            <c:strRef>
              <c:f>'Programme 5'!$A$26:$A$28</c:f>
              <c:strCache>
                <c:ptCount val="3"/>
                <c:pt idx="0">
                  <c:v>New artisan learners registered nationally  </c:v>
                </c:pt>
                <c:pt idx="1">
                  <c:v>New artisan qualified  per annum</c:v>
                </c:pt>
                <c:pt idx="2">
                  <c:v>Work based learning opportunities</c:v>
                </c:pt>
              </c:strCache>
            </c:strRef>
          </c:cat>
          <c:val>
            <c:numRef>
              <c:f>'Programme 5'!$C$26:$C$28</c:f>
              <c:numCache>
                <c:formatCode>General</c:formatCode>
                <c:ptCount val="3"/>
                <c:pt idx="0">
                  <c:v>28640</c:v>
                </c:pt>
                <c:pt idx="1">
                  <c:v>16114</c:v>
                </c:pt>
                <c:pt idx="2" formatCode="#,##0">
                  <c:v>118582</c:v>
                </c:pt>
              </c:numCache>
            </c:numRef>
          </c:val>
        </c:ser>
        <c:dLbls/>
        <c:axId val="91989504"/>
        <c:axId val="91991040"/>
      </c:barChart>
      <c:catAx>
        <c:axId val="91989504"/>
        <c:scaling>
          <c:orientation val="minMax"/>
        </c:scaling>
        <c:axPos val="b"/>
        <c:numFmt formatCode="General" sourceLinked="0"/>
        <c:tickLblPos val="nextTo"/>
        <c:crossAx val="91991040"/>
        <c:crosses val="autoZero"/>
        <c:auto val="1"/>
        <c:lblAlgn val="ctr"/>
        <c:lblOffset val="100"/>
      </c:catAx>
      <c:valAx>
        <c:axId val="91991040"/>
        <c:scaling>
          <c:orientation val="minMax"/>
          <c:max val="120000"/>
        </c:scaling>
        <c:axPos val="l"/>
        <c:majorGridlines/>
        <c:numFmt formatCode="0" sourceLinked="1"/>
        <c:tickLblPos val="nextTo"/>
        <c:crossAx val="91989504"/>
        <c:crosses val="autoZero"/>
        <c:crossBetween val="between"/>
      </c:valAx>
    </c:plotArea>
    <c:legend>
      <c:legendPos val="t"/>
    </c:legend>
    <c:plotVisOnly val="1"/>
    <c:dispBlanksAs val="gap"/>
  </c:chart>
  <c:txPr>
    <a:bodyPr/>
    <a:lstStyle/>
    <a:p>
      <a:pPr>
        <a:defRPr sz="1200">
          <a:latin typeface="Arial" pitchFamily="34" charset="0"/>
          <a:cs typeface="Arial" pitchFamily="34" charset="0"/>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275" cy="495499"/>
          </a:xfrm>
          <a:prstGeom prst="rect">
            <a:avLst/>
          </a:prstGeom>
        </p:spPr>
        <p:txBody>
          <a:bodyPr vert="horz" lIns="91440" tIns="45720" rIns="91440" bIns="45720" rtlCol="0"/>
          <a:lstStyle>
            <a:lvl1pPr algn="l">
              <a:defRPr sz="1200"/>
            </a:lvl1pPr>
          </a:lstStyle>
          <a:p>
            <a:endParaRPr lang="en-ZA" dirty="0"/>
          </a:p>
        </p:txBody>
      </p:sp>
      <p:sp>
        <p:nvSpPr>
          <p:cNvPr id="4" name="Footer Placeholder 3"/>
          <p:cNvSpPr>
            <a:spLocks noGrp="1"/>
          </p:cNvSpPr>
          <p:nvPr>
            <p:ph type="ftr" sz="quarter" idx="2"/>
          </p:nvPr>
        </p:nvSpPr>
        <p:spPr>
          <a:xfrm>
            <a:off x="1" y="9377164"/>
            <a:ext cx="2946275" cy="495499"/>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862" y="9377164"/>
            <a:ext cx="2946275" cy="495499"/>
          </a:xfrm>
          <a:prstGeom prst="rect">
            <a:avLst/>
          </a:prstGeom>
        </p:spPr>
        <p:txBody>
          <a:bodyPr vert="horz" lIns="91440" tIns="45720" rIns="91440" bIns="45720" rtlCol="0" anchor="b"/>
          <a:lstStyle>
            <a:lvl1pPr algn="r">
              <a:defRPr sz="1200"/>
            </a:lvl1pPr>
          </a:lstStyle>
          <a:p>
            <a:fld id="{707FCEC1-E925-426E-AEDE-6F4D5133F003}" type="slidenum">
              <a:rPr lang="en-ZA" smtClean="0"/>
              <a:pPr/>
              <a:t>‹#›</a:t>
            </a:fld>
            <a:endParaRPr lang="en-ZA" dirty="0"/>
          </a:p>
        </p:txBody>
      </p:sp>
    </p:spTree>
    <p:extLst>
      <p:ext uri="{BB962C8B-B14F-4D97-AF65-F5344CB8AC3E}">
        <p14:creationId xmlns:p14="http://schemas.microsoft.com/office/powerpoint/2010/main" xmlns="" val="2921006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1" y="1"/>
            <a:ext cx="2946275" cy="49380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defRPr sz="1200">
                <a:latin typeface="Arial" charset="0"/>
              </a:defRPr>
            </a:lvl1pPr>
          </a:lstStyle>
          <a:p>
            <a:pPr>
              <a:defRPr/>
            </a:pPr>
            <a:endParaRPr lang="en-US" dirty="0"/>
          </a:p>
        </p:txBody>
      </p:sp>
      <p:sp>
        <p:nvSpPr>
          <p:cNvPr id="16387" name="Rectangle 3"/>
          <p:cNvSpPr>
            <a:spLocks noGrp="1" noChangeArrowheads="1"/>
          </p:cNvSpPr>
          <p:nvPr>
            <p:ph type="dt" idx="1"/>
          </p:nvPr>
        </p:nvSpPr>
        <p:spPr bwMode="auto">
          <a:xfrm>
            <a:off x="3849862" y="1"/>
            <a:ext cx="2946275" cy="49380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a:defRPr sz="1200">
                <a:latin typeface="Arial"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930275" y="739775"/>
            <a:ext cx="4937125" cy="370205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0385" y="4690279"/>
            <a:ext cx="5436908" cy="4442529"/>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1" y="9377164"/>
            <a:ext cx="2946275" cy="49380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defRPr sz="1200">
                <a:latin typeface="Arial" charset="0"/>
              </a:defRPr>
            </a:lvl1pPr>
          </a:lstStyle>
          <a:p>
            <a:pPr>
              <a:defRPr/>
            </a:pPr>
            <a:endParaRPr lang="en-US" dirty="0"/>
          </a:p>
        </p:txBody>
      </p:sp>
      <p:sp>
        <p:nvSpPr>
          <p:cNvPr id="16391" name="Rectangle 7"/>
          <p:cNvSpPr>
            <a:spLocks noGrp="1" noChangeArrowheads="1"/>
          </p:cNvSpPr>
          <p:nvPr>
            <p:ph type="sldNum" sz="quarter" idx="5"/>
          </p:nvPr>
        </p:nvSpPr>
        <p:spPr bwMode="auto">
          <a:xfrm>
            <a:off x="3849862" y="9377164"/>
            <a:ext cx="2946275" cy="49380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atin typeface="Arial" charset="0"/>
              </a:defRPr>
            </a:lvl1pPr>
          </a:lstStyle>
          <a:p>
            <a:pPr>
              <a:defRPr/>
            </a:pPr>
            <a:fld id="{D0436898-6D4C-4ED9-A803-8C76C7235793}" type="slidenum">
              <a:rPr lang="en-US"/>
              <a:pPr>
                <a:defRPr/>
              </a:pPr>
              <a:t>‹#›</a:t>
            </a:fld>
            <a:endParaRPr lang="en-US" dirty="0"/>
          </a:p>
        </p:txBody>
      </p:sp>
    </p:spTree>
    <p:extLst>
      <p:ext uri="{BB962C8B-B14F-4D97-AF65-F5344CB8AC3E}">
        <p14:creationId xmlns:p14="http://schemas.microsoft.com/office/powerpoint/2010/main" xmlns="" val="16659446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CDE4E3-1E92-49F2-ADEE-83AF3CC53B72}"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xmlns="" val="1951511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12</a:t>
            </a:fld>
            <a:endParaRPr lang="en-US" dirty="0"/>
          </a:p>
        </p:txBody>
      </p:sp>
    </p:spTree>
    <p:extLst>
      <p:ext uri="{BB962C8B-B14F-4D97-AF65-F5344CB8AC3E}">
        <p14:creationId xmlns:p14="http://schemas.microsoft.com/office/powerpoint/2010/main" xmlns="" val="3726031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13</a:t>
            </a:fld>
            <a:endParaRPr lang="en-US" dirty="0"/>
          </a:p>
        </p:txBody>
      </p:sp>
    </p:spTree>
    <p:extLst>
      <p:ext uri="{BB962C8B-B14F-4D97-AF65-F5344CB8AC3E}">
        <p14:creationId xmlns:p14="http://schemas.microsoft.com/office/powerpoint/2010/main" xmlns="" val="953265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14</a:t>
            </a:fld>
            <a:endParaRPr lang="en-US" dirty="0"/>
          </a:p>
        </p:txBody>
      </p:sp>
    </p:spTree>
    <p:extLst>
      <p:ext uri="{BB962C8B-B14F-4D97-AF65-F5344CB8AC3E}">
        <p14:creationId xmlns:p14="http://schemas.microsoft.com/office/powerpoint/2010/main" xmlns="" val="2985396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15</a:t>
            </a:fld>
            <a:endParaRPr lang="en-US" dirty="0"/>
          </a:p>
        </p:txBody>
      </p:sp>
    </p:spTree>
    <p:extLst>
      <p:ext uri="{BB962C8B-B14F-4D97-AF65-F5344CB8AC3E}">
        <p14:creationId xmlns:p14="http://schemas.microsoft.com/office/powerpoint/2010/main" xmlns="" val="1072134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16</a:t>
            </a:fld>
            <a:endParaRPr lang="en-US" dirty="0"/>
          </a:p>
        </p:txBody>
      </p:sp>
    </p:spTree>
    <p:extLst>
      <p:ext uri="{BB962C8B-B14F-4D97-AF65-F5344CB8AC3E}">
        <p14:creationId xmlns:p14="http://schemas.microsoft.com/office/powerpoint/2010/main" xmlns="" val="3820742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xmlns="" val="2684434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xmlns="" val="1228997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19</a:t>
            </a:fld>
            <a:endParaRPr lang="en-US" dirty="0"/>
          </a:p>
        </p:txBody>
      </p:sp>
    </p:spTree>
    <p:extLst>
      <p:ext uri="{BB962C8B-B14F-4D97-AF65-F5344CB8AC3E}">
        <p14:creationId xmlns:p14="http://schemas.microsoft.com/office/powerpoint/2010/main" xmlns="" val="1520125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20</a:t>
            </a:fld>
            <a:endParaRPr lang="en-US" dirty="0"/>
          </a:p>
        </p:txBody>
      </p:sp>
    </p:spTree>
    <p:extLst>
      <p:ext uri="{BB962C8B-B14F-4D97-AF65-F5344CB8AC3E}">
        <p14:creationId xmlns:p14="http://schemas.microsoft.com/office/powerpoint/2010/main" xmlns="" val="3872343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21</a:t>
            </a:fld>
            <a:endParaRPr lang="en-US" dirty="0"/>
          </a:p>
        </p:txBody>
      </p:sp>
    </p:spTree>
    <p:extLst>
      <p:ext uri="{BB962C8B-B14F-4D97-AF65-F5344CB8AC3E}">
        <p14:creationId xmlns:p14="http://schemas.microsoft.com/office/powerpoint/2010/main" xmlns="" val="3268294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3</a:t>
            </a:fld>
            <a:endParaRPr lang="en-US" dirty="0"/>
          </a:p>
        </p:txBody>
      </p:sp>
    </p:spTree>
    <p:extLst>
      <p:ext uri="{BB962C8B-B14F-4D97-AF65-F5344CB8AC3E}">
        <p14:creationId xmlns:p14="http://schemas.microsoft.com/office/powerpoint/2010/main" xmlns="" val="4102379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22</a:t>
            </a:fld>
            <a:endParaRPr lang="en-US" dirty="0"/>
          </a:p>
        </p:txBody>
      </p:sp>
    </p:spTree>
    <p:extLst>
      <p:ext uri="{BB962C8B-B14F-4D97-AF65-F5344CB8AC3E}">
        <p14:creationId xmlns:p14="http://schemas.microsoft.com/office/powerpoint/2010/main" xmlns="" val="2989915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23</a:t>
            </a:fld>
            <a:endParaRPr lang="en-US" dirty="0"/>
          </a:p>
        </p:txBody>
      </p:sp>
    </p:spTree>
    <p:extLst>
      <p:ext uri="{BB962C8B-B14F-4D97-AF65-F5344CB8AC3E}">
        <p14:creationId xmlns:p14="http://schemas.microsoft.com/office/powerpoint/2010/main" xmlns="" val="1782298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24</a:t>
            </a:fld>
            <a:endParaRPr lang="en-US" dirty="0"/>
          </a:p>
        </p:txBody>
      </p:sp>
    </p:spTree>
    <p:extLst>
      <p:ext uri="{BB962C8B-B14F-4D97-AF65-F5344CB8AC3E}">
        <p14:creationId xmlns:p14="http://schemas.microsoft.com/office/powerpoint/2010/main" xmlns="" val="1964502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xmlns="" val="1826774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xmlns="" val="2738054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xmlns="" val="4054020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xmlns="" val="2383865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29</a:t>
            </a:fld>
            <a:endParaRPr lang="en-US" dirty="0"/>
          </a:p>
        </p:txBody>
      </p:sp>
    </p:spTree>
    <p:extLst>
      <p:ext uri="{BB962C8B-B14F-4D97-AF65-F5344CB8AC3E}">
        <p14:creationId xmlns:p14="http://schemas.microsoft.com/office/powerpoint/2010/main" xmlns="" val="3425067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30</a:t>
            </a:fld>
            <a:endParaRPr lang="en-US" dirty="0"/>
          </a:p>
        </p:txBody>
      </p:sp>
    </p:spTree>
    <p:extLst>
      <p:ext uri="{BB962C8B-B14F-4D97-AF65-F5344CB8AC3E}">
        <p14:creationId xmlns:p14="http://schemas.microsoft.com/office/powerpoint/2010/main" xmlns="" val="1370607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31</a:t>
            </a:fld>
            <a:endParaRPr lang="en-US" dirty="0"/>
          </a:p>
        </p:txBody>
      </p:sp>
    </p:spTree>
    <p:extLst>
      <p:ext uri="{BB962C8B-B14F-4D97-AF65-F5344CB8AC3E}">
        <p14:creationId xmlns:p14="http://schemas.microsoft.com/office/powerpoint/2010/main" xmlns="" val="4024517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4</a:t>
            </a:fld>
            <a:endParaRPr lang="en-US" dirty="0"/>
          </a:p>
        </p:txBody>
      </p:sp>
    </p:spTree>
    <p:extLst>
      <p:ext uri="{BB962C8B-B14F-4D97-AF65-F5344CB8AC3E}">
        <p14:creationId xmlns:p14="http://schemas.microsoft.com/office/powerpoint/2010/main" xmlns="" val="3642768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32</a:t>
            </a:fld>
            <a:endParaRPr lang="en-US" dirty="0"/>
          </a:p>
        </p:txBody>
      </p:sp>
    </p:spTree>
    <p:extLst>
      <p:ext uri="{BB962C8B-B14F-4D97-AF65-F5344CB8AC3E}">
        <p14:creationId xmlns:p14="http://schemas.microsoft.com/office/powerpoint/2010/main" xmlns="" val="4160070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solidFill>
                  <a:srgbClr val="000000"/>
                </a:solidFill>
              </a:rPr>
              <a:pPr>
                <a:defRPr/>
              </a:pPr>
              <a:t>33</a:t>
            </a:fld>
            <a:endParaRPr lang="en-US" dirty="0">
              <a:solidFill>
                <a:srgbClr val="000000"/>
              </a:solidFill>
            </a:endParaRPr>
          </a:p>
        </p:txBody>
      </p:sp>
    </p:spTree>
    <p:extLst>
      <p:ext uri="{BB962C8B-B14F-4D97-AF65-F5344CB8AC3E}">
        <p14:creationId xmlns:p14="http://schemas.microsoft.com/office/powerpoint/2010/main" xmlns="" val="116354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solidFill>
                  <a:srgbClr val="000000"/>
                </a:solidFill>
              </a:rPr>
              <a:pPr>
                <a:defRPr/>
              </a:pPr>
              <a:t>34</a:t>
            </a:fld>
            <a:endParaRPr lang="en-US" dirty="0">
              <a:solidFill>
                <a:srgbClr val="000000"/>
              </a:solidFill>
            </a:endParaRPr>
          </a:p>
        </p:txBody>
      </p:sp>
    </p:spTree>
    <p:extLst>
      <p:ext uri="{BB962C8B-B14F-4D97-AF65-F5344CB8AC3E}">
        <p14:creationId xmlns:p14="http://schemas.microsoft.com/office/powerpoint/2010/main" xmlns="" val="28578969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solidFill>
                  <a:srgbClr val="000000"/>
                </a:solidFill>
              </a:rPr>
              <a:pPr>
                <a:defRPr/>
              </a:pPr>
              <a:t>35</a:t>
            </a:fld>
            <a:endParaRPr lang="en-US" dirty="0">
              <a:solidFill>
                <a:srgbClr val="000000"/>
              </a:solidFill>
            </a:endParaRPr>
          </a:p>
        </p:txBody>
      </p:sp>
    </p:spTree>
    <p:extLst>
      <p:ext uri="{BB962C8B-B14F-4D97-AF65-F5344CB8AC3E}">
        <p14:creationId xmlns:p14="http://schemas.microsoft.com/office/powerpoint/2010/main" xmlns="" val="10750859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solidFill>
                  <a:srgbClr val="000000"/>
                </a:solidFill>
              </a:rPr>
              <a:pPr>
                <a:defRPr/>
              </a:pPr>
              <a:t>36</a:t>
            </a:fld>
            <a:endParaRPr lang="en-US" dirty="0">
              <a:solidFill>
                <a:srgbClr val="000000"/>
              </a:solidFill>
            </a:endParaRPr>
          </a:p>
        </p:txBody>
      </p:sp>
    </p:spTree>
    <p:extLst>
      <p:ext uri="{BB962C8B-B14F-4D97-AF65-F5344CB8AC3E}">
        <p14:creationId xmlns:p14="http://schemas.microsoft.com/office/powerpoint/2010/main" xmlns="" val="19500284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solidFill>
                  <a:srgbClr val="000000"/>
                </a:solidFill>
              </a:rPr>
              <a:pPr>
                <a:defRPr/>
              </a:pPr>
              <a:t>37</a:t>
            </a:fld>
            <a:endParaRPr lang="en-US" dirty="0">
              <a:solidFill>
                <a:srgbClr val="000000"/>
              </a:solidFill>
            </a:endParaRPr>
          </a:p>
        </p:txBody>
      </p:sp>
    </p:spTree>
    <p:extLst>
      <p:ext uri="{BB962C8B-B14F-4D97-AF65-F5344CB8AC3E}">
        <p14:creationId xmlns:p14="http://schemas.microsoft.com/office/powerpoint/2010/main" xmlns="" val="26890580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solidFill>
                  <a:srgbClr val="000000"/>
                </a:solidFill>
              </a:rPr>
              <a:pPr>
                <a:defRPr/>
              </a:pPr>
              <a:t>38</a:t>
            </a:fld>
            <a:endParaRPr lang="en-US" dirty="0">
              <a:solidFill>
                <a:srgbClr val="000000"/>
              </a:solidFill>
            </a:endParaRPr>
          </a:p>
        </p:txBody>
      </p:sp>
    </p:spTree>
    <p:extLst>
      <p:ext uri="{BB962C8B-B14F-4D97-AF65-F5344CB8AC3E}">
        <p14:creationId xmlns:p14="http://schemas.microsoft.com/office/powerpoint/2010/main" xmlns="" val="18595990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solidFill>
                  <a:srgbClr val="000000"/>
                </a:solidFill>
              </a:rPr>
              <a:pPr>
                <a:defRPr/>
              </a:pPr>
              <a:t>39</a:t>
            </a:fld>
            <a:endParaRPr lang="en-US" dirty="0">
              <a:solidFill>
                <a:srgbClr val="000000"/>
              </a:solidFill>
            </a:endParaRPr>
          </a:p>
        </p:txBody>
      </p:sp>
    </p:spTree>
    <p:extLst>
      <p:ext uri="{BB962C8B-B14F-4D97-AF65-F5344CB8AC3E}">
        <p14:creationId xmlns:p14="http://schemas.microsoft.com/office/powerpoint/2010/main" xmlns="" val="21118092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40</a:t>
            </a:fld>
            <a:endParaRPr lang="en-US" dirty="0"/>
          </a:p>
        </p:txBody>
      </p:sp>
    </p:spTree>
    <p:extLst>
      <p:ext uri="{BB962C8B-B14F-4D97-AF65-F5344CB8AC3E}">
        <p14:creationId xmlns:p14="http://schemas.microsoft.com/office/powerpoint/2010/main" xmlns="" val="8932935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41</a:t>
            </a:fld>
            <a:endParaRPr lang="en-US" dirty="0"/>
          </a:p>
        </p:txBody>
      </p:sp>
    </p:spTree>
    <p:extLst>
      <p:ext uri="{BB962C8B-B14F-4D97-AF65-F5344CB8AC3E}">
        <p14:creationId xmlns:p14="http://schemas.microsoft.com/office/powerpoint/2010/main" xmlns="" val="140351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5</a:t>
            </a:fld>
            <a:endParaRPr lang="en-US" dirty="0"/>
          </a:p>
        </p:txBody>
      </p:sp>
    </p:spTree>
    <p:extLst>
      <p:ext uri="{BB962C8B-B14F-4D97-AF65-F5344CB8AC3E}">
        <p14:creationId xmlns:p14="http://schemas.microsoft.com/office/powerpoint/2010/main" xmlns="" val="10237500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42</a:t>
            </a:fld>
            <a:endParaRPr lang="en-US" dirty="0"/>
          </a:p>
        </p:txBody>
      </p:sp>
    </p:spTree>
    <p:extLst>
      <p:ext uri="{BB962C8B-B14F-4D97-AF65-F5344CB8AC3E}">
        <p14:creationId xmlns:p14="http://schemas.microsoft.com/office/powerpoint/2010/main" xmlns="" val="2883347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43</a:t>
            </a:fld>
            <a:endParaRPr lang="en-US" dirty="0"/>
          </a:p>
        </p:txBody>
      </p:sp>
    </p:spTree>
    <p:extLst>
      <p:ext uri="{BB962C8B-B14F-4D97-AF65-F5344CB8AC3E}">
        <p14:creationId xmlns:p14="http://schemas.microsoft.com/office/powerpoint/2010/main" xmlns="" val="28833473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solidFill>
                  <a:srgbClr val="000000"/>
                </a:solidFill>
              </a:rPr>
              <a:pPr>
                <a:defRPr/>
              </a:pPr>
              <a:t>44</a:t>
            </a:fld>
            <a:endParaRPr lang="en-US" dirty="0">
              <a:solidFill>
                <a:srgbClr val="000000"/>
              </a:solidFill>
            </a:endParaRPr>
          </a:p>
        </p:txBody>
      </p:sp>
    </p:spTree>
    <p:extLst>
      <p:ext uri="{BB962C8B-B14F-4D97-AF65-F5344CB8AC3E}">
        <p14:creationId xmlns:p14="http://schemas.microsoft.com/office/powerpoint/2010/main" xmlns="" val="37562189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solidFill>
                  <a:srgbClr val="000000"/>
                </a:solidFill>
              </a:rPr>
              <a:pPr>
                <a:defRPr/>
              </a:pPr>
              <a:t>45</a:t>
            </a:fld>
            <a:endParaRPr lang="en-US" dirty="0">
              <a:solidFill>
                <a:srgbClr val="000000"/>
              </a:solidFill>
            </a:endParaRPr>
          </a:p>
        </p:txBody>
      </p:sp>
    </p:spTree>
    <p:extLst>
      <p:ext uri="{BB962C8B-B14F-4D97-AF65-F5344CB8AC3E}">
        <p14:creationId xmlns:p14="http://schemas.microsoft.com/office/powerpoint/2010/main" xmlns="" val="18272687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solidFill>
                  <a:srgbClr val="000000"/>
                </a:solidFill>
              </a:rPr>
              <a:pPr>
                <a:defRPr/>
              </a:pPr>
              <a:t>46</a:t>
            </a:fld>
            <a:endParaRPr lang="en-US" dirty="0">
              <a:solidFill>
                <a:srgbClr val="000000"/>
              </a:solidFill>
            </a:endParaRPr>
          </a:p>
        </p:txBody>
      </p:sp>
    </p:spTree>
    <p:extLst>
      <p:ext uri="{BB962C8B-B14F-4D97-AF65-F5344CB8AC3E}">
        <p14:creationId xmlns:p14="http://schemas.microsoft.com/office/powerpoint/2010/main" xmlns="" val="1701163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solidFill>
                  <a:srgbClr val="000000"/>
                </a:solidFill>
              </a:rPr>
              <a:pPr>
                <a:defRPr/>
              </a:pPr>
              <a:t>47</a:t>
            </a:fld>
            <a:endParaRPr lang="en-US" dirty="0">
              <a:solidFill>
                <a:srgbClr val="000000"/>
              </a:solidFill>
            </a:endParaRPr>
          </a:p>
        </p:txBody>
      </p:sp>
    </p:spTree>
    <p:extLst>
      <p:ext uri="{BB962C8B-B14F-4D97-AF65-F5344CB8AC3E}">
        <p14:creationId xmlns:p14="http://schemas.microsoft.com/office/powerpoint/2010/main" xmlns="" val="3270495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6</a:t>
            </a:fld>
            <a:endParaRPr lang="en-US" dirty="0"/>
          </a:p>
        </p:txBody>
      </p:sp>
    </p:spTree>
    <p:extLst>
      <p:ext uri="{BB962C8B-B14F-4D97-AF65-F5344CB8AC3E}">
        <p14:creationId xmlns:p14="http://schemas.microsoft.com/office/powerpoint/2010/main" xmlns="" val="2870147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ea typeface="ＭＳ Ｐゴシック" pitchFamily="34" charset="-128"/>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5A32F7A0-A17D-42FD-92D4-6AEF6D5E2889}" type="slidenum">
              <a:rPr lang="en-US"/>
              <a:pPr/>
              <a:t>8</a:t>
            </a:fld>
            <a:endParaRPr lang="en-US" dirty="0"/>
          </a:p>
        </p:txBody>
      </p:sp>
    </p:spTree>
    <p:extLst>
      <p:ext uri="{BB962C8B-B14F-4D97-AF65-F5344CB8AC3E}">
        <p14:creationId xmlns:p14="http://schemas.microsoft.com/office/powerpoint/2010/main" xmlns="" val="234589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9</a:t>
            </a:fld>
            <a:endParaRPr lang="en-US" dirty="0"/>
          </a:p>
        </p:txBody>
      </p:sp>
    </p:spTree>
    <p:extLst>
      <p:ext uri="{BB962C8B-B14F-4D97-AF65-F5344CB8AC3E}">
        <p14:creationId xmlns:p14="http://schemas.microsoft.com/office/powerpoint/2010/main" xmlns="" val="861947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10</a:t>
            </a:fld>
            <a:endParaRPr lang="en-US" dirty="0"/>
          </a:p>
        </p:txBody>
      </p:sp>
    </p:spTree>
    <p:extLst>
      <p:ext uri="{BB962C8B-B14F-4D97-AF65-F5344CB8AC3E}">
        <p14:creationId xmlns:p14="http://schemas.microsoft.com/office/powerpoint/2010/main" xmlns="" val="2949594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11</a:t>
            </a:fld>
            <a:endParaRPr lang="en-US" dirty="0"/>
          </a:p>
        </p:txBody>
      </p:sp>
    </p:spTree>
    <p:extLst>
      <p:ext uri="{BB962C8B-B14F-4D97-AF65-F5344CB8AC3E}">
        <p14:creationId xmlns:p14="http://schemas.microsoft.com/office/powerpoint/2010/main" xmlns="" val="2716126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FD887CD-B227-4934-B84C-B6F4F811D91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6BA2F4-C4E4-400A-88CD-E78AB113C90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DF52EF-B820-4501-8A87-27FE569EB84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20A0469-1697-409E-AF67-1B17EB11F57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smtClean="0"/>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a:defRPr sz="1400" b="0">
                <a:solidFill>
                  <a:schemeClr val="folHlink"/>
                </a:solidFill>
                <a:effectLst>
                  <a:outerShdw blurRad="38100" dist="38100" dir="2700000" algn="tl">
                    <a:srgbClr val="C0C0C0"/>
                  </a:outerShdw>
                </a:effectLst>
                <a:latin typeface="Times New Roman" pitchFamily="18" charset="0"/>
              </a:defRPr>
            </a:lvl1pPr>
          </a:lstStyle>
          <a:p>
            <a:pPr>
              <a:defRPr/>
            </a:pPr>
            <a:endParaRPr lang="en-US" altLang="ko-K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FEA9EB2-108A-4BEC-BB25-443CCE96D91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244C209-2789-401F-A579-7A8208EE253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4036200-1183-4A74-931C-AAE770F81B0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66DB1D3-746A-48DD-81E5-9D10190D4A6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F627CC6-9250-409A-B218-92DBC7D7FE4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10468BB-C55C-44F1-A22B-78402AAAE33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127606B-37BA-4BE9-ADBD-DD6F0F4A0DF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244E24A-AA8A-44C3-82DF-95D437ED78B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0C9243C-6572-4657-BCB5-8B3415B16A2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7318375" y="4495800"/>
            <a:ext cx="1825625" cy="2203450"/>
          </a:xfrm>
          <a:prstGeom prst="rect">
            <a:avLst/>
          </a:prstGeom>
          <a:noFill/>
          <a:ln w="9525">
            <a:noFill/>
            <a:miter lim="800000"/>
            <a:headEnd/>
            <a:tailEnd/>
          </a:ln>
        </p:spPr>
      </p:pic>
      <p:sp>
        <p:nvSpPr>
          <p:cNvPr id="7" name="Rectangle 3"/>
          <p:cNvSpPr txBox="1">
            <a:spLocks noChangeArrowheads="1"/>
          </p:cNvSpPr>
          <p:nvPr/>
        </p:nvSpPr>
        <p:spPr>
          <a:xfrm>
            <a:off x="533400" y="685800"/>
            <a:ext cx="8077200" cy="5715000"/>
          </a:xfrm>
          <a:prstGeom prst="rect">
            <a:avLst/>
          </a:prstGeom>
        </p:spPr>
        <p:txBody>
          <a:bodyPr/>
          <a:lstStyle/>
          <a:p>
            <a:pPr marL="342900" indent="-342900" algn="ctr">
              <a:lnSpc>
                <a:spcPct val="90000"/>
              </a:lnSpc>
              <a:spcBef>
                <a:spcPct val="20000"/>
              </a:spcBef>
              <a:defRPr/>
            </a:pPr>
            <a:r>
              <a:rPr lang="en-US" sz="3600" b="1" kern="0" dirty="0" smtClean="0">
                <a:solidFill>
                  <a:srgbClr val="000000"/>
                </a:solidFill>
                <a:latin typeface="+mj-lt"/>
                <a:cs typeface="Calibri" pitchFamily="34" charset="0"/>
              </a:rPr>
              <a:t>Department of Higher Education and Training</a:t>
            </a:r>
          </a:p>
          <a:p>
            <a:pPr marL="342900" indent="-342900" algn="ctr">
              <a:lnSpc>
                <a:spcPct val="90000"/>
              </a:lnSpc>
              <a:spcBef>
                <a:spcPct val="20000"/>
              </a:spcBef>
              <a:defRPr/>
            </a:pPr>
            <a:endParaRPr lang="en-US" sz="1100" kern="0" dirty="0">
              <a:solidFill>
                <a:srgbClr val="FF0000"/>
              </a:solidFill>
              <a:latin typeface="+mj-lt"/>
              <a:cs typeface="Calibri" pitchFamily="34" charset="0"/>
            </a:endParaRPr>
          </a:p>
          <a:p>
            <a:pPr marL="342900" indent="-342900" algn="ctr">
              <a:lnSpc>
                <a:spcPct val="90000"/>
              </a:lnSpc>
              <a:spcBef>
                <a:spcPct val="20000"/>
              </a:spcBef>
              <a:defRPr/>
            </a:pPr>
            <a:endParaRPr lang="en-US" sz="2400" b="1" kern="0" dirty="0">
              <a:solidFill>
                <a:srgbClr val="000000"/>
              </a:solidFill>
              <a:latin typeface="+mj-lt"/>
              <a:cs typeface="Calibri" pitchFamily="34" charset="0"/>
            </a:endParaRPr>
          </a:p>
        </p:txBody>
      </p:sp>
      <p:sp>
        <p:nvSpPr>
          <p:cNvPr id="4" name="Subtitle 2"/>
          <p:cNvSpPr txBox="1">
            <a:spLocks/>
          </p:cNvSpPr>
          <p:nvPr/>
        </p:nvSpPr>
        <p:spPr>
          <a:xfrm>
            <a:off x="684213" y="2362200"/>
            <a:ext cx="7704137" cy="1219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spcBef>
                <a:spcPct val="0"/>
              </a:spcBef>
              <a:buFont typeface="Arial" charset="0"/>
              <a:buNone/>
              <a:defRPr/>
            </a:pPr>
            <a:r>
              <a:rPr lang="en-US" b="1" kern="0" dirty="0" smtClean="0">
                <a:solidFill>
                  <a:srgbClr val="FF0000"/>
                </a:solidFill>
                <a:latin typeface="+mj-lt"/>
              </a:rPr>
              <a:t>Annual Report 2015/16 </a:t>
            </a:r>
            <a:endParaRPr lang="en-US" b="1" kern="0" dirty="0">
              <a:solidFill>
                <a:srgbClr val="FF0000"/>
              </a:solidFill>
              <a:latin typeface="+mj-lt"/>
            </a:endParaRPr>
          </a:p>
        </p:txBody>
      </p:sp>
      <p:sp>
        <p:nvSpPr>
          <p:cNvPr id="5" name="Rectangle 3"/>
          <p:cNvSpPr txBox="1">
            <a:spLocks/>
          </p:cNvSpPr>
          <p:nvPr/>
        </p:nvSpPr>
        <p:spPr bwMode="auto">
          <a:xfrm>
            <a:off x="762000" y="3733800"/>
            <a:ext cx="7696200" cy="2209800"/>
          </a:xfrm>
          <a:prstGeom prst="rect">
            <a:avLst/>
          </a:prstGeom>
          <a:noFill/>
          <a:ln w="9525">
            <a:noFill/>
            <a:miter lim="800000"/>
            <a:headEnd/>
            <a:tailEnd/>
          </a:ln>
        </p:spPr>
        <p:txBody>
          <a:bodyPr/>
          <a:lstStyle/>
          <a:p>
            <a:pPr marL="342900" indent="-342900" algn="ctr">
              <a:defRPr/>
            </a:pPr>
            <a:endParaRPr lang="en-US" sz="2400" b="1" dirty="0">
              <a:latin typeface="Arial Black" panose="020B0A04020102020204" pitchFamily="34" charset="0"/>
              <a:cs typeface="+mn-cs"/>
            </a:endParaRPr>
          </a:p>
          <a:p>
            <a:pPr marL="342900" indent="-342900" algn="ctr">
              <a:defRPr/>
            </a:pPr>
            <a:r>
              <a:rPr lang="en-US" sz="2400" b="1" dirty="0">
                <a:latin typeface="+mn-lt"/>
                <a:cs typeface="+mn-cs"/>
              </a:rPr>
              <a:t>Presentation to the Portfolio Committee on </a:t>
            </a:r>
            <a:r>
              <a:rPr lang="en-US" sz="2400" b="1" dirty="0" smtClean="0">
                <a:latin typeface="+mn-lt"/>
                <a:cs typeface="+mn-cs"/>
              </a:rPr>
              <a:t>     Higher </a:t>
            </a:r>
            <a:r>
              <a:rPr lang="en-US" sz="2400" b="1" dirty="0">
                <a:latin typeface="+mn-lt"/>
                <a:cs typeface="+mn-cs"/>
              </a:rPr>
              <a:t>Education and Training </a:t>
            </a:r>
          </a:p>
          <a:p>
            <a:pPr marL="342900" indent="-342900" algn="ctr">
              <a:defRPr/>
            </a:pPr>
            <a:endParaRPr lang="en-US" sz="2400" b="1" dirty="0">
              <a:latin typeface="+mn-lt"/>
              <a:cs typeface="+mn-cs"/>
            </a:endParaRPr>
          </a:p>
          <a:p>
            <a:pPr marL="342900" indent="-342900" algn="ctr">
              <a:defRPr/>
            </a:pPr>
            <a:r>
              <a:rPr lang="en-US" sz="2400" b="1" dirty="0" smtClean="0">
                <a:latin typeface="+mn-lt"/>
              </a:rPr>
              <a:t>12 October </a:t>
            </a:r>
            <a:r>
              <a:rPr lang="en-US" sz="2400" b="1" dirty="0" smtClean="0">
                <a:latin typeface="+mn-lt"/>
                <a:cs typeface="+mn-cs"/>
              </a:rPr>
              <a:t>2016</a:t>
            </a:r>
            <a:endParaRPr lang="en-US" sz="2400" b="1" dirty="0">
              <a:latin typeface="+mn-lt"/>
              <a:cs typeface="+mn-cs"/>
            </a:endParaRPr>
          </a:p>
        </p:txBody>
      </p:sp>
    </p:spTree>
    <p:extLst>
      <p:ext uri="{BB962C8B-B14F-4D97-AF65-F5344CB8AC3E}">
        <p14:creationId xmlns:p14="http://schemas.microsoft.com/office/powerpoint/2010/main" xmlns="" val="28367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Content Placeholder 2"/>
          <p:cNvSpPr>
            <a:spLocks noGrp="1"/>
          </p:cNvSpPr>
          <p:nvPr>
            <p:ph idx="1"/>
          </p:nvPr>
        </p:nvSpPr>
        <p:spPr>
          <a:xfrm>
            <a:off x="528972" y="1143000"/>
            <a:ext cx="8028000" cy="1493518"/>
          </a:xfrm>
        </p:spPr>
        <p:txBody>
          <a:bodyPr/>
          <a:lstStyle/>
          <a:p>
            <a:pPr eaLnBrk="1" hangingPunct="1"/>
            <a:r>
              <a:rPr lang="en-US" sz="2200" dirty="0" smtClean="0">
                <a:latin typeface="Arial" pitchFamily="34" charset="0"/>
                <a:cs typeface="Arial" pitchFamily="34" charset="0"/>
              </a:rPr>
              <a:t>3 (50</a:t>
            </a:r>
            <a:r>
              <a:rPr lang="en-US" sz="2200" dirty="0">
                <a:latin typeface="Arial" pitchFamily="34" charset="0"/>
                <a:cs typeface="Arial" pitchFamily="34" charset="0"/>
              </a:rPr>
              <a:t>%) targets were not achieved as planned as </a:t>
            </a:r>
            <a:r>
              <a:rPr lang="en-US" sz="2200" dirty="0" smtClean="0">
                <a:latin typeface="Arial" pitchFamily="34" charset="0"/>
                <a:cs typeface="Arial" pitchFamily="34" charset="0"/>
              </a:rPr>
              <a:t>at 31 March 2016.</a:t>
            </a:r>
            <a:endParaRPr lang="en-ZA" sz="2200" dirty="0">
              <a:latin typeface="Arial" pitchFamily="34" charset="0"/>
              <a:ea typeface="Calibri" panose="020F0502020204030204" pitchFamily="34" charset="0"/>
              <a:cs typeface="Arial" pitchFamily="34" charset="0"/>
            </a:endParaRPr>
          </a:p>
          <a:p>
            <a:pPr eaLnBrk="1" hangingPunct="1"/>
            <a:endParaRPr lang="en-ZA" sz="2000" dirty="0"/>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10</a:t>
            </a:fld>
            <a:endParaRPr lang="en-US" altLang="en-US" sz="1400" b="1" dirty="0"/>
          </a:p>
        </p:txBody>
      </p:sp>
      <p:graphicFrame>
        <p:nvGraphicFramePr>
          <p:cNvPr id="2" name="Table 1"/>
          <p:cNvGraphicFramePr>
            <a:graphicFrameLocks noGrp="1"/>
          </p:cNvGraphicFramePr>
          <p:nvPr>
            <p:extLst>
              <p:ext uri="{D42A27DB-BD31-4B8C-83A1-F6EECF244321}">
                <p14:modId xmlns:p14="http://schemas.microsoft.com/office/powerpoint/2010/main" xmlns="" val="3260723875"/>
              </p:ext>
            </p:extLst>
          </p:nvPr>
        </p:nvGraphicFramePr>
        <p:xfrm>
          <a:off x="608806" y="1889759"/>
          <a:ext cx="7926387" cy="4114800"/>
        </p:xfrm>
        <a:graphic>
          <a:graphicData uri="http://schemas.openxmlformats.org/drawingml/2006/table">
            <a:tbl>
              <a:tblPr firstRow="1" firstCol="1" bandRow="1">
                <a:tableStyleId>{5940675A-B579-460E-94D1-54222C63F5DA}</a:tableStyleId>
              </a:tblPr>
              <a:tblGrid>
                <a:gridCol w="2295000"/>
                <a:gridCol w="5631387"/>
              </a:tblGrid>
              <a:tr h="29542">
                <a:tc>
                  <a:txBody>
                    <a:bodyPr/>
                    <a:lstStyle/>
                    <a:p>
                      <a:pPr marL="0" lvl="0" indent="0" algn="ctr">
                        <a:lnSpc>
                          <a:spcPct val="115000"/>
                        </a:lnSpc>
                        <a:spcAft>
                          <a:spcPts val="0"/>
                        </a:spcAft>
                        <a:buFont typeface="+mj-lt"/>
                        <a:buNone/>
                        <a:tabLst>
                          <a:tab pos="571500" algn="l"/>
                        </a:tabLst>
                      </a:pPr>
                      <a:r>
                        <a:rPr lang="en-ZA" sz="1800" b="1" dirty="0" smtClean="0">
                          <a:effectLst/>
                          <a:latin typeface="Arial" pitchFamily="34" charset="0"/>
                          <a:cs typeface="Arial" pitchFamily="34" charset="0"/>
                        </a:rPr>
                        <a:t>Planned</a:t>
                      </a:r>
                      <a:r>
                        <a:rPr lang="en-ZA" sz="1800" b="1" baseline="0" dirty="0" smtClean="0">
                          <a:effectLst/>
                          <a:latin typeface="Arial" pitchFamily="34" charset="0"/>
                          <a:cs typeface="Arial" pitchFamily="34" charset="0"/>
                        </a:rPr>
                        <a:t> target </a:t>
                      </a:r>
                      <a:endParaRPr lang="en-ZA" sz="1800" b="1" dirty="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dirty="0" smtClean="0">
                          <a:latin typeface="Arial" pitchFamily="34" charset="0"/>
                          <a:cs typeface="Arial" pitchFamily="34" charset="0"/>
                        </a:rPr>
                        <a:t>Actual</a:t>
                      </a:r>
                      <a:r>
                        <a:rPr lang="en-ZA" sz="1800" b="1" baseline="0" dirty="0" smtClean="0">
                          <a:latin typeface="Arial" pitchFamily="34" charset="0"/>
                          <a:cs typeface="Arial" pitchFamily="34" charset="0"/>
                        </a:rPr>
                        <a:t> </a:t>
                      </a:r>
                      <a:r>
                        <a:rPr lang="en-ZA" sz="1800" b="1" dirty="0" smtClean="0">
                          <a:latin typeface="Arial" pitchFamily="34" charset="0"/>
                          <a:cs typeface="Arial" pitchFamily="34" charset="0"/>
                        </a:rPr>
                        <a:t>achievement and reasons for under performance</a:t>
                      </a:r>
                    </a:p>
                  </a:txBody>
                  <a:tcPr marL="68580" marR="68580" marT="0" marB="0"/>
                </a:tc>
              </a:tr>
              <a:tr h="872197">
                <a:tc>
                  <a:txBody>
                    <a:bodyPr/>
                    <a:lstStyle/>
                    <a:p>
                      <a:pPr marL="21590">
                        <a:lnSpc>
                          <a:spcPct val="100000"/>
                        </a:lnSpc>
                        <a:spcAft>
                          <a:spcPts val="0"/>
                        </a:spcAft>
                      </a:pPr>
                      <a:r>
                        <a:rPr lang="en-GB" sz="1800" dirty="0" smtClean="0">
                          <a:effectLst/>
                          <a:latin typeface="Arial" pitchFamily="34" charset="0"/>
                          <a:cs typeface="Arial" pitchFamily="34" charset="0"/>
                        </a:rPr>
                        <a:t>An average of 180</a:t>
                      </a:r>
                      <a:r>
                        <a:rPr lang="en-GB" sz="1800" baseline="0" dirty="0" smtClean="0">
                          <a:effectLst/>
                          <a:latin typeface="Arial" pitchFamily="34" charset="0"/>
                          <a:cs typeface="Arial" pitchFamily="34" charset="0"/>
                        </a:rPr>
                        <a:t> </a:t>
                      </a:r>
                      <a:r>
                        <a:rPr lang="en-GB" sz="1800" dirty="0" smtClean="0">
                          <a:effectLst/>
                          <a:latin typeface="Arial" pitchFamily="34" charset="0"/>
                          <a:cs typeface="Arial" pitchFamily="34" charset="0"/>
                        </a:rPr>
                        <a:t>days from recruitment </a:t>
                      </a:r>
                      <a:r>
                        <a:rPr lang="en-GB" sz="1800" dirty="0">
                          <a:effectLst/>
                          <a:latin typeface="Arial" pitchFamily="34" charset="0"/>
                          <a:cs typeface="Arial" pitchFamily="34" charset="0"/>
                        </a:rPr>
                        <a:t>requisition received until </a:t>
                      </a:r>
                      <a:r>
                        <a:rPr lang="en-GB" sz="1800" dirty="0" smtClean="0">
                          <a:effectLst/>
                          <a:latin typeface="Arial" pitchFamily="34" charset="0"/>
                          <a:cs typeface="Arial" pitchFamily="34" charset="0"/>
                        </a:rPr>
                        <a:t>appointment</a:t>
                      </a:r>
                      <a:r>
                        <a:rPr lang="en-ZA" sz="1800" baseline="0" dirty="0" smtClean="0">
                          <a:effectLst/>
                          <a:latin typeface="Arial" pitchFamily="34" charset="0"/>
                          <a:cs typeface="Arial" pitchFamily="34" charset="0"/>
                        </a:rPr>
                        <a:t> </a:t>
                      </a:r>
                      <a:r>
                        <a:rPr lang="en-GB" sz="1800" dirty="0" smtClean="0">
                          <a:effectLst/>
                          <a:latin typeface="Arial" pitchFamily="34" charset="0"/>
                          <a:cs typeface="Arial" pitchFamily="34" charset="0"/>
                        </a:rPr>
                        <a:t>recommendation</a:t>
                      </a:r>
                      <a:r>
                        <a:rPr lang="en-ZA" sz="1800" baseline="0" dirty="0" smtClean="0">
                          <a:effectLst/>
                          <a:latin typeface="Arial" pitchFamily="34" charset="0"/>
                          <a:cs typeface="Arial" pitchFamily="34" charset="0"/>
                        </a:rPr>
                        <a:t> </a:t>
                      </a:r>
                      <a:r>
                        <a:rPr lang="en-GB" sz="1800" dirty="0" smtClean="0">
                          <a:effectLst/>
                          <a:latin typeface="Arial" pitchFamily="34" charset="0"/>
                          <a:cs typeface="Arial" pitchFamily="34" charset="0"/>
                        </a:rPr>
                        <a:t>made</a:t>
                      </a:r>
                      <a:endParaRPr lang="en-ZA" sz="1800" dirty="0">
                        <a:effectLst/>
                        <a:latin typeface="Arial" pitchFamily="34" charset="0"/>
                        <a:cs typeface="Arial" pitchFamily="34" charset="0"/>
                      </a:endParaRPr>
                    </a:p>
                  </a:txBody>
                  <a:tcPr marL="40251" marR="40251" marT="0" marB="0"/>
                </a:tc>
                <a:tc>
                  <a:txBody>
                    <a:bodyPr/>
                    <a:lstStyle/>
                    <a:p>
                      <a:pPr marL="0" lvl="0" indent="0">
                        <a:buFont typeface="Arial" pitchFamily="34" charset="0"/>
                        <a:buNone/>
                      </a:pPr>
                      <a:r>
                        <a:rPr lang="en-US" sz="1800" kern="1200" dirty="0" smtClean="0">
                          <a:solidFill>
                            <a:schemeClr val="tx1"/>
                          </a:solidFill>
                          <a:effectLst/>
                          <a:latin typeface="Arial" pitchFamily="34" charset="0"/>
                          <a:ea typeface="+mn-ea"/>
                          <a:cs typeface="Arial" pitchFamily="34" charset="0"/>
                        </a:rPr>
                        <a:t>It took</a:t>
                      </a:r>
                      <a:r>
                        <a:rPr lang="en-US" sz="1800" kern="1200" baseline="0" dirty="0" smtClean="0">
                          <a:solidFill>
                            <a:schemeClr val="tx1"/>
                          </a:solidFill>
                          <a:effectLst/>
                          <a:latin typeface="Arial" pitchFamily="34" charset="0"/>
                          <a:ea typeface="+mn-ea"/>
                          <a:cs typeface="Arial" pitchFamily="34" charset="0"/>
                        </a:rPr>
                        <a:t> an average of 221,25 days to process appointments. Reasons for  underperformance:</a:t>
                      </a:r>
                      <a:endParaRPr lang="en-US" sz="1800" kern="1200" dirty="0" smtClean="0">
                        <a:solidFill>
                          <a:schemeClr val="tx1"/>
                        </a:solidFill>
                        <a:effectLst/>
                        <a:latin typeface="Arial" pitchFamily="34" charset="0"/>
                        <a:ea typeface="+mn-ea"/>
                        <a:cs typeface="Arial" pitchFamily="34" charset="0"/>
                      </a:endParaRPr>
                    </a:p>
                    <a:p>
                      <a:pPr marL="285750" lvl="0" indent="-285750">
                        <a:buFont typeface="Arial" pitchFamily="34" charset="0"/>
                        <a:buChar char="•"/>
                      </a:pPr>
                      <a:r>
                        <a:rPr lang="en-US" sz="1800" kern="1200" dirty="0" smtClean="0">
                          <a:solidFill>
                            <a:schemeClr val="tx1"/>
                          </a:solidFill>
                          <a:effectLst/>
                          <a:latin typeface="Arial" pitchFamily="34" charset="0"/>
                          <a:ea typeface="+mn-ea"/>
                          <a:cs typeface="Arial" pitchFamily="34" charset="0"/>
                        </a:rPr>
                        <a:t>Lack of capacity in the Recruitment and Selection Unit </a:t>
                      </a:r>
                    </a:p>
                    <a:p>
                      <a:pPr marL="285750" lvl="0" indent="-285750">
                        <a:buFont typeface="Arial" pitchFamily="34" charset="0"/>
                        <a:buChar char="•"/>
                      </a:pPr>
                      <a:r>
                        <a:rPr lang="en-US" sz="1800" kern="1200" dirty="0" smtClean="0">
                          <a:solidFill>
                            <a:schemeClr val="tx1"/>
                          </a:solidFill>
                          <a:effectLst/>
                          <a:latin typeface="Arial" pitchFamily="34" charset="0"/>
                          <a:ea typeface="+mn-ea"/>
                          <a:cs typeface="Arial" pitchFamily="34" charset="0"/>
                        </a:rPr>
                        <a:t>Delays due to the unavailability of panel members when dates are initially identified and coordinated by the Recruitment and Selection Committee </a:t>
                      </a:r>
                    </a:p>
                    <a:p>
                      <a:pPr marL="285750" lvl="0" indent="-285750">
                        <a:buFont typeface="Arial" pitchFamily="34" charset="0"/>
                        <a:buChar char="•"/>
                      </a:pPr>
                      <a:r>
                        <a:rPr lang="en-US" sz="1800" kern="1200" dirty="0" smtClean="0">
                          <a:solidFill>
                            <a:schemeClr val="tx1"/>
                          </a:solidFill>
                          <a:effectLst/>
                          <a:latin typeface="Arial" pitchFamily="34" charset="0"/>
                          <a:ea typeface="+mn-ea"/>
                          <a:cs typeface="Arial" pitchFamily="34" charset="0"/>
                        </a:rPr>
                        <a:t>Delays in submission from the relevant documents for advertising from line managers and approval of adverts for placement.</a:t>
                      </a:r>
                      <a:endParaRPr lang="en-ZA" sz="1800" kern="1200" dirty="0" smtClean="0">
                        <a:solidFill>
                          <a:schemeClr val="tx1"/>
                        </a:solidFill>
                        <a:effectLst/>
                        <a:latin typeface="Arial" pitchFamily="34" charset="0"/>
                        <a:ea typeface="+mn-ea"/>
                        <a:cs typeface="Arial" pitchFamily="34" charset="0"/>
                      </a:endParaRPr>
                    </a:p>
                    <a:p>
                      <a:pPr marL="285750" lvl="0" indent="-285750">
                        <a:buFont typeface="Arial" pitchFamily="34" charset="0"/>
                        <a:buChar char="•"/>
                      </a:pPr>
                      <a:r>
                        <a:rPr lang="en-ZA" sz="1800" kern="1200" dirty="0" smtClean="0">
                          <a:solidFill>
                            <a:schemeClr val="tx1"/>
                          </a:solidFill>
                          <a:effectLst/>
                          <a:latin typeface="Arial" pitchFamily="34" charset="0"/>
                          <a:ea typeface="+mn-ea"/>
                          <a:cs typeface="Arial" pitchFamily="34" charset="0"/>
                        </a:rPr>
                        <a:t>A need to automate recruitment processes was identified and an e-recruitment system will be prioritised.</a:t>
                      </a:r>
                      <a:endParaRPr lang="en-ZA" sz="1800" b="0" baseline="0" dirty="0" smtClean="0">
                        <a:effectLst/>
                        <a:latin typeface="Arial" pitchFamily="34" charset="0"/>
                        <a:ea typeface="Calibri" panose="020F0502020204030204" pitchFamily="34" charset="0"/>
                        <a:cs typeface="Arial" pitchFamily="34" charset="0"/>
                      </a:endParaRPr>
                    </a:p>
                  </a:txBody>
                  <a:tcPr marL="68580" marR="68580" marT="0" marB="0"/>
                </a:tc>
              </a:tr>
            </a:tbl>
          </a:graphicData>
        </a:graphic>
      </p:graphicFrame>
      <p:sp>
        <p:nvSpPr>
          <p:cNvPr id="8" name="TextBox 7"/>
          <p:cNvSpPr txBox="1"/>
          <p:nvPr/>
        </p:nvSpPr>
        <p:spPr>
          <a:xfrm>
            <a:off x="528972" y="543265"/>
            <a:ext cx="8028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1: Administration</a:t>
            </a:r>
            <a:endParaRPr lang="en-ZA" dirty="0"/>
          </a:p>
        </p:txBody>
      </p:sp>
    </p:spTree>
    <p:extLst>
      <p:ext uri="{BB962C8B-B14F-4D97-AF65-F5344CB8AC3E}">
        <p14:creationId xmlns:p14="http://schemas.microsoft.com/office/powerpoint/2010/main" xmlns="" val="4003808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11</a:t>
            </a:fld>
            <a:endParaRPr lang="en-US" altLang="en-US" sz="1400" b="1" dirty="0"/>
          </a:p>
        </p:txBody>
      </p:sp>
      <p:graphicFrame>
        <p:nvGraphicFramePr>
          <p:cNvPr id="2" name="Table 1"/>
          <p:cNvGraphicFramePr>
            <a:graphicFrameLocks noGrp="1"/>
          </p:cNvGraphicFramePr>
          <p:nvPr>
            <p:extLst>
              <p:ext uri="{D42A27DB-BD31-4B8C-83A1-F6EECF244321}">
                <p14:modId xmlns:p14="http://schemas.microsoft.com/office/powerpoint/2010/main" xmlns="" val="734110103"/>
              </p:ext>
            </p:extLst>
          </p:nvPr>
        </p:nvGraphicFramePr>
        <p:xfrm>
          <a:off x="533400" y="1534746"/>
          <a:ext cx="8001000" cy="3048000"/>
        </p:xfrm>
        <a:graphic>
          <a:graphicData uri="http://schemas.openxmlformats.org/drawingml/2006/table">
            <a:tbl>
              <a:tblPr firstRow="1" firstCol="1" bandRow="1">
                <a:tableStyleId>{5940675A-B579-460E-94D1-54222C63F5DA}</a:tableStyleId>
              </a:tblPr>
              <a:tblGrid>
                <a:gridCol w="2667000"/>
                <a:gridCol w="5334000"/>
              </a:tblGrid>
              <a:tr h="29542">
                <a:tc>
                  <a:txBody>
                    <a:bodyPr/>
                    <a:lstStyle/>
                    <a:p>
                      <a:pPr marL="0" lvl="0" indent="0" algn="ctr">
                        <a:lnSpc>
                          <a:spcPct val="115000"/>
                        </a:lnSpc>
                        <a:spcAft>
                          <a:spcPts val="0"/>
                        </a:spcAft>
                        <a:buFont typeface="+mj-lt"/>
                        <a:buNone/>
                        <a:tabLst>
                          <a:tab pos="571500" algn="l"/>
                        </a:tabLst>
                      </a:pPr>
                      <a:r>
                        <a:rPr lang="en-ZA" sz="2000" b="1" dirty="0" smtClean="0">
                          <a:effectLst/>
                          <a:latin typeface="Arial" pitchFamily="34" charset="0"/>
                          <a:cs typeface="Arial" pitchFamily="34" charset="0"/>
                        </a:rPr>
                        <a:t>Planned</a:t>
                      </a:r>
                      <a:r>
                        <a:rPr lang="en-ZA" sz="2000" b="1" baseline="0" dirty="0" smtClean="0">
                          <a:effectLst/>
                          <a:latin typeface="Arial" pitchFamily="34" charset="0"/>
                          <a:cs typeface="Arial" pitchFamily="34" charset="0"/>
                        </a:rPr>
                        <a:t> target </a:t>
                      </a:r>
                      <a:endParaRPr lang="en-ZA" sz="2000" b="1" dirty="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000" b="1" dirty="0" smtClean="0">
                          <a:latin typeface="Arial" pitchFamily="34" charset="0"/>
                          <a:cs typeface="Arial" pitchFamily="34" charset="0"/>
                        </a:rPr>
                        <a:t>Actual</a:t>
                      </a:r>
                      <a:r>
                        <a:rPr lang="en-ZA" sz="2000" b="1" baseline="0" dirty="0" smtClean="0">
                          <a:latin typeface="Arial" pitchFamily="34" charset="0"/>
                          <a:cs typeface="Arial" pitchFamily="34" charset="0"/>
                        </a:rPr>
                        <a:t> </a:t>
                      </a:r>
                      <a:r>
                        <a:rPr lang="en-ZA" sz="2000" b="1" dirty="0" smtClean="0">
                          <a:latin typeface="Arial" pitchFamily="34" charset="0"/>
                          <a:cs typeface="Arial" pitchFamily="34" charset="0"/>
                        </a:rPr>
                        <a:t>achievement and reasons for under performance</a:t>
                      </a:r>
                    </a:p>
                  </a:txBody>
                  <a:tcPr marL="68580" marR="68580" marT="0" marB="0"/>
                </a:tc>
              </a:tr>
              <a:tr h="327074">
                <a:tc>
                  <a:txBody>
                    <a:bodyPr/>
                    <a:lstStyle/>
                    <a:p>
                      <a:pPr marL="21590">
                        <a:lnSpc>
                          <a:spcPct val="100000"/>
                        </a:lnSpc>
                        <a:spcAft>
                          <a:spcPts val="0"/>
                        </a:spcAft>
                      </a:pPr>
                      <a:r>
                        <a:rPr lang="en-GB" sz="2000" dirty="0" smtClean="0">
                          <a:effectLst/>
                          <a:latin typeface="Arial" pitchFamily="34" charset="0"/>
                          <a:cs typeface="Arial" pitchFamily="34" charset="0"/>
                        </a:rPr>
                        <a:t>100% of disciplinary </a:t>
                      </a:r>
                      <a:r>
                        <a:rPr lang="en-GB" sz="2000" dirty="0">
                          <a:effectLst/>
                          <a:latin typeface="Arial" pitchFamily="34" charset="0"/>
                          <a:cs typeface="Arial" pitchFamily="34" charset="0"/>
                        </a:rPr>
                        <a:t>cases resolved within 90 </a:t>
                      </a:r>
                      <a:r>
                        <a:rPr lang="en-GB" sz="2000" dirty="0" smtClean="0">
                          <a:effectLst/>
                          <a:latin typeface="Arial" pitchFamily="34" charset="0"/>
                          <a:cs typeface="Arial" pitchFamily="34" charset="0"/>
                        </a:rPr>
                        <a:t>days</a:t>
                      </a:r>
                      <a:endParaRPr lang="en-ZA" sz="2000" dirty="0">
                        <a:effectLst/>
                        <a:latin typeface="Arial" pitchFamily="34" charset="0"/>
                        <a:cs typeface="Arial" pitchFamily="34" charset="0"/>
                      </a:endParaRPr>
                    </a:p>
                  </a:txBody>
                  <a:tcPr marL="40251" marR="40251"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kern="1200" dirty="0" smtClean="0">
                          <a:solidFill>
                            <a:schemeClr val="tx1"/>
                          </a:solidFill>
                          <a:effectLst/>
                          <a:latin typeface="Arial" pitchFamily="34" charset="0"/>
                          <a:ea typeface="+mn-ea"/>
                          <a:cs typeface="Arial" pitchFamily="34" charset="0"/>
                        </a:rPr>
                        <a:t>Only 47% of cases were resolved within</a:t>
                      </a:r>
                      <a:r>
                        <a:rPr lang="en-ZA" sz="2000" kern="1200" baseline="0" dirty="0" smtClean="0">
                          <a:solidFill>
                            <a:schemeClr val="tx1"/>
                          </a:solidFill>
                          <a:effectLst/>
                          <a:latin typeface="Arial" pitchFamily="34" charset="0"/>
                          <a:ea typeface="+mn-ea"/>
                          <a:cs typeface="Arial" pitchFamily="34" charset="0"/>
                        </a:rPr>
                        <a:t> 90 days. The under performance is d</a:t>
                      </a:r>
                      <a:r>
                        <a:rPr lang="en-ZA" sz="2000" b="0" baseline="0" dirty="0" smtClean="0">
                          <a:effectLst/>
                          <a:latin typeface="Arial" pitchFamily="34" charset="0"/>
                          <a:ea typeface="Calibri" panose="020F0502020204030204" pitchFamily="34" charset="0"/>
                          <a:cs typeface="Arial" pitchFamily="34" charset="0"/>
                        </a:rPr>
                        <a:t>ue to the </a:t>
                      </a:r>
                      <a:r>
                        <a:rPr lang="en-ZA" sz="2000" b="0" kern="1200" baseline="0" dirty="0" smtClean="0">
                          <a:solidFill>
                            <a:schemeClr val="tx1"/>
                          </a:solidFill>
                          <a:effectLst/>
                          <a:latin typeface="Arial" pitchFamily="34" charset="0"/>
                          <a:ea typeface="+mn-ea"/>
                          <a:cs typeface="Arial" pitchFamily="34" charset="0"/>
                        </a:rPr>
                        <a:t>p</a:t>
                      </a:r>
                      <a:r>
                        <a:rPr lang="en-ZA" sz="2000" kern="1200" dirty="0" smtClean="0">
                          <a:solidFill>
                            <a:schemeClr val="tx1"/>
                          </a:solidFill>
                          <a:effectLst/>
                          <a:latin typeface="Arial" pitchFamily="34" charset="0"/>
                          <a:ea typeface="+mn-ea"/>
                          <a:cs typeface="Arial" pitchFamily="34" charset="0"/>
                        </a:rPr>
                        <a:t>ostponement of cases. </a:t>
                      </a:r>
                      <a:endParaRPr lang="en-ZA" sz="2000" b="0" dirty="0" smtClean="0">
                        <a:effectLst/>
                        <a:latin typeface="Arial" pitchFamily="34" charset="0"/>
                        <a:ea typeface="Calibri" panose="020F0502020204030204" pitchFamily="34" charset="0"/>
                        <a:cs typeface="Arial" pitchFamily="34" charset="0"/>
                      </a:endParaRPr>
                    </a:p>
                  </a:txBody>
                  <a:tcPr marL="40251" marR="40251" marT="0" marB="0"/>
                </a:tc>
              </a:tr>
              <a:tr h="327074">
                <a:tc>
                  <a:txBody>
                    <a:bodyPr/>
                    <a:lstStyle/>
                    <a:p>
                      <a:pPr marL="21590">
                        <a:lnSpc>
                          <a:spcPct val="100000"/>
                        </a:lnSpc>
                        <a:spcAft>
                          <a:spcPts val="0"/>
                        </a:spcAft>
                      </a:pPr>
                      <a:r>
                        <a:rPr lang="en-GB" sz="2000" dirty="0" smtClean="0">
                          <a:effectLst/>
                          <a:latin typeface="Arial" pitchFamily="34" charset="0"/>
                          <a:cs typeface="Arial" pitchFamily="34" charset="0"/>
                        </a:rPr>
                        <a:t>30 days to pay creditors</a:t>
                      </a:r>
                      <a:endParaRPr lang="en-ZA" sz="2000" b="0" dirty="0">
                        <a:effectLst/>
                        <a:latin typeface="Arial" pitchFamily="34" charset="0"/>
                        <a:cs typeface="Arial" pitchFamily="34" charset="0"/>
                      </a:endParaRPr>
                    </a:p>
                  </a:txBody>
                  <a:tcPr marL="40251" marR="40251" marT="0" marB="0"/>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tab pos="571500" algn="l"/>
                        </a:tabLst>
                        <a:defRPr/>
                      </a:pPr>
                      <a:r>
                        <a:rPr lang="en-ZA" sz="2000" kern="1200" dirty="0" smtClean="0">
                          <a:solidFill>
                            <a:schemeClr val="tx1"/>
                          </a:solidFill>
                          <a:effectLst/>
                          <a:latin typeface="Arial" pitchFamily="34" charset="0"/>
                          <a:ea typeface="+mn-ea"/>
                          <a:cs typeface="Arial" pitchFamily="34" charset="0"/>
                        </a:rPr>
                        <a:t>Valid invoices were settled within 30 days except for delays in some due to slow connection of the BAS system and late submission of invoices for payment by responsible managers.</a:t>
                      </a:r>
                      <a:endParaRPr lang="en-ZA" sz="2000" b="0" dirty="0" smtClean="0">
                        <a:effectLst/>
                        <a:latin typeface="Arial" pitchFamily="34" charset="0"/>
                        <a:ea typeface="Calibri" panose="020F0502020204030204" pitchFamily="34" charset="0"/>
                        <a:cs typeface="Arial" pitchFamily="34" charset="0"/>
                      </a:endParaRPr>
                    </a:p>
                  </a:txBody>
                  <a:tcPr marL="68580" marR="68580" marT="0" marB="0"/>
                </a:tc>
              </a:tr>
            </a:tbl>
          </a:graphicData>
        </a:graphic>
      </p:graphicFrame>
      <p:sp>
        <p:nvSpPr>
          <p:cNvPr id="8" name="TextBox 7"/>
          <p:cNvSpPr txBox="1"/>
          <p:nvPr/>
        </p:nvSpPr>
        <p:spPr>
          <a:xfrm>
            <a:off x="558000" y="599938"/>
            <a:ext cx="8028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1: Administration</a:t>
            </a:r>
            <a:endParaRPr lang="en-ZA" dirty="0"/>
          </a:p>
        </p:txBody>
      </p:sp>
    </p:spTree>
    <p:extLst>
      <p:ext uri="{BB962C8B-B14F-4D97-AF65-F5344CB8AC3E}">
        <p14:creationId xmlns:p14="http://schemas.microsoft.com/office/powerpoint/2010/main" xmlns="" val="3637318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Content Placeholder 2"/>
          <p:cNvSpPr>
            <a:spLocks noGrp="1"/>
          </p:cNvSpPr>
          <p:nvPr>
            <p:ph idx="1"/>
          </p:nvPr>
        </p:nvSpPr>
        <p:spPr>
          <a:xfrm>
            <a:off x="558000" y="1281113"/>
            <a:ext cx="8028000" cy="5031789"/>
          </a:xfrm>
        </p:spPr>
        <p:txBody>
          <a:bodyPr/>
          <a:lstStyle/>
          <a:p>
            <a:pPr marL="0" indent="0" eaLnBrk="1" hangingPunct="1">
              <a:buNone/>
            </a:pPr>
            <a:r>
              <a:rPr lang="en-US" sz="2400" b="1" dirty="0" smtClean="0"/>
              <a:t>Other </a:t>
            </a:r>
            <a:r>
              <a:rPr lang="en-US" sz="2400" b="1" dirty="0"/>
              <a:t>S</a:t>
            </a:r>
            <a:r>
              <a:rPr lang="en-US" sz="2400" b="1" dirty="0" smtClean="0"/>
              <a:t>ignificant </a:t>
            </a:r>
            <a:r>
              <a:rPr lang="en-US" sz="2400" b="1" dirty="0"/>
              <a:t>D</a:t>
            </a:r>
            <a:r>
              <a:rPr lang="en-US" sz="2400" b="1" dirty="0" smtClean="0"/>
              <a:t>evelopments </a:t>
            </a:r>
          </a:p>
          <a:p>
            <a:pPr eaLnBrk="1" hangingPunct="1"/>
            <a:r>
              <a:rPr lang="en-US" sz="2400" dirty="0" smtClean="0">
                <a:latin typeface="Arial" pitchFamily="34" charset="0"/>
                <a:cs typeface="Arial" pitchFamily="34" charset="0"/>
              </a:rPr>
              <a:t>The </a:t>
            </a:r>
            <a:r>
              <a:rPr lang="en-US" sz="2400" dirty="0">
                <a:latin typeface="Arial" pitchFamily="34" charset="0"/>
                <a:cs typeface="Arial" pitchFamily="34" charset="0"/>
              </a:rPr>
              <a:t>staff vacancy rate </a:t>
            </a:r>
            <a:r>
              <a:rPr lang="en-US" sz="2400" dirty="0" smtClean="0">
                <a:latin typeface="Arial" pitchFamily="34" charset="0"/>
                <a:cs typeface="Arial" pitchFamily="34" charset="0"/>
              </a:rPr>
              <a:t>stood </a:t>
            </a:r>
            <a:r>
              <a:rPr lang="en-US" sz="2400" dirty="0">
                <a:latin typeface="Arial" pitchFamily="34" charset="0"/>
                <a:cs typeface="Arial" pitchFamily="34" charset="0"/>
              </a:rPr>
              <a:t>at 6.9%, which exceeds the 10% performance target by 3.1</a:t>
            </a:r>
            <a:r>
              <a:rPr lang="en-US" sz="2400" dirty="0" smtClean="0">
                <a:latin typeface="Arial" pitchFamily="34" charset="0"/>
                <a:cs typeface="Arial" pitchFamily="34" charset="0"/>
              </a:rPr>
              <a:t>%</a:t>
            </a:r>
          </a:p>
          <a:p>
            <a:pPr eaLnBrk="1" hangingPunct="1"/>
            <a:r>
              <a:rPr lang="en-US" sz="2400" dirty="0" smtClean="0">
                <a:latin typeface="Arial" pitchFamily="34" charset="0"/>
                <a:cs typeface="Arial" pitchFamily="34" charset="0"/>
              </a:rPr>
              <a:t>From 1 April 2015 the Department’s post establishment increased from 790 to over 38 000 as a result of the transfer of employees from PEDs and TVET colleges </a:t>
            </a:r>
          </a:p>
          <a:p>
            <a:pPr eaLnBrk="1" hangingPunct="1"/>
            <a:r>
              <a:rPr lang="en-US" sz="2400" dirty="0" smtClean="0">
                <a:latin typeface="Arial" pitchFamily="34" charset="0"/>
                <a:cs typeface="Arial" pitchFamily="34" charset="0"/>
              </a:rPr>
              <a:t>Delegations of Authority have been revised </a:t>
            </a:r>
            <a:r>
              <a:rPr lang="en-US" sz="2400" dirty="0">
                <a:latin typeface="Arial" pitchFamily="34" charset="0"/>
                <a:cs typeface="Arial" pitchFamily="34" charset="0"/>
              </a:rPr>
              <a:t>in line with the new directives issued by the </a:t>
            </a:r>
            <a:r>
              <a:rPr lang="en-US" sz="2400" dirty="0" smtClean="0">
                <a:latin typeface="Arial" pitchFamily="34" charset="0"/>
                <a:cs typeface="Arial" pitchFamily="34" charset="0"/>
              </a:rPr>
              <a:t>MPSA in order to decentralize some of the operations to colleges</a:t>
            </a:r>
          </a:p>
          <a:p>
            <a:pPr eaLnBrk="1" hangingPunct="1"/>
            <a:r>
              <a:rPr lang="en-US" sz="2400" dirty="0" smtClean="0">
                <a:latin typeface="Arial" pitchFamily="34" charset="0"/>
                <a:cs typeface="Arial" pitchFamily="34" charset="0"/>
              </a:rPr>
              <a:t>Regional Offices became fully functional during 2015/16</a:t>
            </a:r>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12</a:t>
            </a:fld>
            <a:endParaRPr lang="en-US" altLang="en-US" sz="1400" b="1" dirty="0"/>
          </a:p>
        </p:txBody>
      </p:sp>
      <p:sp>
        <p:nvSpPr>
          <p:cNvPr id="8" name="TextBox 7"/>
          <p:cNvSpPr txBox="1"/>
          <p:nvPr/>
        </p:nvSpPr>
        <p:spPr>
          <a:xfrm>
            <a:off x="558000" y="599938"/>
            <a:ext cx="8028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1: Administration</a:t>
            </a:r>
            <a:endParaRPr lang="en-ZA" dirty="0"/>
          </a:p>
        </p:txBody>
      </p:sp>
    </p:spTree>
    <p:extLst>
      <p:ext uri="{BB962C8B-B14F-4D97-AF65-F5344CB8AC3E}">
        <p14:creationId xmlns:p14="http://schemas.microsoft.com/office/powerpoint/2010/main" xmlns="" val="3896121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Content Placeholder 2"/>
          <p:cNvSpPr>
            <a:spLocks noGrp="1"/>
          </p:cNvSpPr>
          <p:nvPr>
            <p:ph idx="1"/>
          </p:nvPr>
        </p:nvSpPr>
        <p:spPr>
          <a:xfrm>
            <a:off x="531813" y="1281113"/>
            <a:ext cx="8054187" cy="4879389"/>
          </a:xfrm>
        </p:spPr>
        <p:txBody>
          <a:bodyPr/>
          <a:lstStyle/>
          <a:p>
            <a:pPr eaLnBrk="1" hangingPunct="1"/>
            <a:r>
              <a:rPr lang="en-US" sz="2400" dirty="0" smtClean="0">
                <a:latin typeface="Arial" pitchFamily="34" charset="0"/>
                <a:cs typeface="Arial" pitchFamily="34" charset="0"/>
              </a:rPr>
              <a:t>140 interns were appointed of which 25 have since been appointed in permanent positions </a:t>
            </a:r>
          </a:p>
          <a:p>
            <a:pPr eaLnBrk="1" hangingPunct="1"/>
            <a:r>
              <a:rPr lang="en-US" sz="2400" dirty="0" smtClean="0">
                <a:latin typeface="Arial" pitchFamily="34" charset="0"/>
                <a:cs typeface="Arial" pitchFamily="34" charset="0"/>
              </a:rPr>
              <a:t>The Department’s HIV counselling and testing campaign continues to make an impact: 209 employees participated in the campaign </a:t>
            </a:r>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13</a:t>
            </a:fld>
            <a:endParaRPr lang="en-US" altLang="en-US" sz="1400" b="1" dirty="0"/>
          </a:p>
        </p:txBody>
      </p:sp>
      <p:sp>
        <p:nvSpPr>
          <p:cNvPr id="8" name="TextBox 7"/>
          <p:cNvSpPr txBox="1"/>
          <p:nvPr/>
        </p:nvSpPr>
        <p:spPr>
          <a:xfrm>
            <a:off x="558000" y="617400"/>
            <a:ext cx="8028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1: Administration</a:t>
            </a:r>
            <a:endParaRPr lang="en-ZA" dirty="0"/>
          </a:p>
        </p:txBody>
      </p:sp>
    </p:spTree>
    <p:extLst>
      <p:ext uri="{BB962C8B-B14F-4D97-AF65-F5344CB8AC3E}">
        <p14:creationId xmlns:p14="http://schemas.microsoft.com/office/powerpoint/2010/main" xmlns="" val="3444052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14</a:t>
            </a:fld>
            <a:endParaRPr lang="en-US" altLang="en-US" sz="1400" b="1" dirty="0"/>
          </a:p>
        </p:txBody>
      </p:sp>
      <p:sp>
        <p:nvSpPr>
          <p:cNvPr id="7" name="TextBox 6"/>
          <p:cNvSpPr txBox="1"/>
          <p:nvPr/>
        </p:nvSpPr>
        <p:spPr>
          <a:xfrm>
            <a:off x="558000" y="557193"/>
            <a:ext cx="8028000" cy="954107"/>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2: </a:t>
            </a:r>
            <a:r>
              <a:rPr lang="en-US" dirty="0" smtClean="0"/>
              <a:t>HRD, Planning and Monitoring Coordination </a:t>
            </a:r>
            <a:endParaRPr lang="en-ZA" dirty="0"/>
          </a:p>
        </p:txBody>
      </p:sp>
      <p:sp>
        <p:nvSpPr>
          <p:cNvPr id="10" name="Content Placeholder 2"/>
          <p:cNvSpPr txBox="1">
            <a:spLocks/>
          </p:cNvSpPr>
          <p:nvPr/>
        </p:nvSpPr>
        <p:spPr bwMode="auto">
          <a:xfrm>
            <a:off x="558000" y="1573213"/>
            <a:ext cx="8028000" cy="57005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400" kern="0" dirty="0" smtClean="0">
                <a:latin typeface="Arial" pitchFamily="34" charset="0"/>
                <a:cs typeface="Arial" pitchFamily="34" charset="0"/>
              </a:rPr>
              <a:t>The </a:t>
            </a:r>
            <a:r>
              <a:rPr lang="en-US" sz="2400" b="1" i="1" kern="0" dirty="0" smtClean="0">
                <a:latin typeface="Arial" pitchFamily="34" charset="0"/>
                <a:cs typeface="Arial" pitchFamily="34" charset="0"/>
              </a:rPr>
              <a:t>purpose </a:t>
            </a:r>
            <a:r>
              <a:rPr lang="en-US" sz="2400" kern="0" dirty="0" smtClean="0">
                <a:latin typeface="Arial" pitchFamily="34" charset="0"/>
                <a:cs typeface="Arial" pitchFamily="34" charset="0"/>
              </a:rPr>
              <a:t>of the programme is to </a:t>
            </a:r>
            <a:r>
              <a:rPr lang="en-GB" sz="2400" dirty="0" smtClean="0">
                <a:latin typeface="Arial" pitchFamily="34" charset="0"/>
                <a:cs typeface="Arial" pitchFamily="34" charset="0"/>
              </a:rPr>
              <a:t>provide </a:t>
            </a:r>
            <a:r>
              <a:rPr lang="en-GB" sz="2400" dirty="0">
                <a:latin typeface="Arial" pitchFamily="34" charset="0"/>
                <a:cs typeface="Arial" pitchFamily="34" charset="0"/>
              </a:rPr>
              <a:t>strategic direction in the development, implementation and monitoring of Departmental policies and the human resource development strategy for South </a:t>
            </a:r>
            <a:r>
              <a:rPr lang="en-GB" sz="2400" dirty="0" smtClean="0">
                <a:latin typeface="Arial" pitchFamily="34" charset="0"/>
                <a:cs typeface="Arial" pitchFamily="34" charset="0"/>
              </a:rPr>
              <a:t>Africa</a:t>
            </a:r>
          </a:p>
          <a:p>
            <a:pPr eaLnBrk="1" hangingPunct="1"/>
            <a:r>
              <a:rPr lang="en-US" sz="2400" dirty="0">
                <a:latin typeface="Arial" pitchFamily="34" charset="0"/>
                <a:cs typeface="Arial" pitchFamily="34" charset="0"/>
              </a:rPr>
              <a:t>For the year under review, the programme had </a:t>
            </a:r>
            <a:r>
              <a:rPr lang="en-US" sz="2400" dirty="0" smtClean="0">
                <a:latin typeface="Arial" pitchFamily="34" charset="0"/>
                <a:cs typeface="Arial" pitchFamily="34" charset="0"/>
              </a:rPr>
              <a:t>nine </a:t>
            </a:r>
            <a:r>
              <a:rPr lang="en-US" sz="2400" dirty="0">
                <a:latin typeface="Arial" pitchFamily="34" charset="0"/>
                <a:cs typeface="Arial" pitchFamily="34" charset="0"/>
              </a:rPr>
              <a:t>planned targets. Of these </a:t>
            </a:r>
            <a:r>
              <a:rPr lang="en-US" sz="2400" dirty="0" smtClean="0">
                <a:latin typeface="Arial" pitchFamily="34" charset="0"/>
                <a:cs typeface="Arial" pitchFamily="34" charset="0"/>
              </a:rPr>
              <a:t>5 (56%) have been achieved, </a:t>
            </a:r>
            <a:r>
              <a:rPr lang="en-US" sz="2400" dirty="0">
                <a:latin typeface="Arial" pitchFamily="34" charset="0"/>
                <a:cs typeface="Arial" pitchFamily="34" charset="0"/>
              </a:rPr>
              <a:t>namely:</a:t>
            </a:r>
          </a:p>
          <a:p>
            <a:pPr lvl="1" eaLnBrk="1" hangingPunct="1"/>
            <a:r>
              <a:rPr lang="en-US" sz="2400" dirty="0" smtClean="0">
                <a:latin typeface="Arial" pitchFamily="34" charset="0"/>
                <a:cs typeface="Arial" pitchFamily="34" charset="0"/>
              </a:rPr>
              <a:t>A Policy </a:t>
            </a:r>
            <a:r>
              <a:rPr lang="en-US" sz="2400" dirty="0">
                <a:latin typeface="Arial" pitchFamily="34" charset="0"/>
                <a:cs typeface="Arial" pitchFamily="34" charset="0"/>
              </a:rPr>
              <a:t>and guidelines on Recognition of Prior Learning (RPL) </a:t>
            </a:r>
            <a:r>
              <a:rPr lang="en-US" sz="2400" dirty="0" smtClean="0">
                <a:latin typeface="Arial" pitchFamily="34" charset="0"/>
                <a:cs typeface="Arial" pitchFamily="34" charset="0"/>
              </a:rPr>
              <a:t>has been developed and gazetted </a:t>
            </a:r>
          </a:p>
        </p:txBody>
      </p:sp>
    </p:spTree>
    <p:extLst>
      <p:ext uri="{BB962C8B-B14F-4D97-AF65-F5344CB8AC3E}">
        <p14:creationId xmlns:p14="http://schemas.microsoft.com/office/powerpoint/2010/main" xmlns="" val="3240362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15</a:t>
            </a:fld>
            <a:endParaRPr lang="en-US" altLang="en-US" sz="1400" b="1" dirty="0"/>
          </a:p>
        </p:txBody>
      </p:sp>
      <p:sp>
        <p:nvSpPr>
          <p:cNvPr id="7" name="TextBox 6"/>
          <p:cNvSpPr txBox="1"/>
          <p:nvPr/>
        </p:nvSpPr>
        <p:spPr>
          <a:xfrm>
            <a:off x="500400" y="574110"/>
            <a:ext cx="81432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2</a:t>
            </a:r>
            <a:endParaRPr lang="en-ZA" dirty="0"/>
          </a:p>
        </p:txBody>
      </p:sp>
      <p:sp>
        <p:nvSpPr>
          <p:cNvPr id="10" name="Content Placeholder 2"/>
          <p:cNvSpPr txBox="1">
            <a:spLocks/>
          </p:cNvSpPr>
          <p:nvPr/>
        </p:nvSpPr>
        <p:spPr bwMode="auto">
          <a:xfrm>
            <a:off x="176550" y="1090769"/>
            <a:ext cx="8643600" cy="57005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eaLnBrk="1" hangingPunct="1"/>
            <a:r>
              <a:rPr lang="en-ZA" sz="2400" dirty="0">
                <a:latin typeface="Arial" panose="020B0604020202020204" pitchFamily="34" charset="0"/>
                <a:ea typeface="Calibri" panose="020F0502020204030204" pitchFamily="34" charset="0"/>
                <a:cs typeface="Arial" pitchFamily="34" charset="0"/>
              </a:rPr>
              <a:t>Developed “iWIL” registration system for learners seeking work integrated learning opportunities and firms wanting to provide work integrated learning on </a:t>
            </a:r>
            <a:r>
              <a:rPr lang="en-ZA" sz="2400" dirty="0" smtClean="0">
                <a:latin typeface="Arial" panose="020B0604020202020204" pitchFamily="34" charset="0"/>
                <a:ea typeface="Calibri" panose="020F0502020204030204" pitchFamily="34" charset="0"/>
                <a:cs typeface="Arial" pitchFamily="34" charset="0"/>
              </a:rPr>
              <a:t>Internet</a:t>
            </a:r>
            <a:endParaRPr lang="en-ZA" sz="2400" dirty="0">
              <a:latin typeface="Arial" panose="020B0604020202020204" pitchFamily="34" charset="0"/>
              <a:ea typeface="Calibri" panose="020F0502020204030204" pitchFamily="34" charset="0"/>
              <a:cs typeface="Arial" pitchFamily="34" charset="0"/>
            </a:endParaRPr>
          </a:p>
          <a:p>
            <a:pPr lvl="1" eaLnBrk="1" hangingPunct="1"/>
            <a:r>
              <a:rPr lang="en-ZA" sz="2400" dirty="0" smtClean="0">
                <a:solidFill>
                  <a:srgbClr val="000000"/>
                </a:solidFill>
                <a:latin typeface="Arial" pitchFamily="34" charset="0"/>
                <a:cs typeface="Arial" pitchFamily="34" charset="0"/>
              </a:rPr>
              <a:t>A </a:t>
            </a:r>
            <a:r>
              <a:rPr lang="en-ZA" sz="2400" dirty="0">
                <a:solidFill>
                  <a:srgbClr val="000000"/>
                </a:solidFill>
                <a:latin typeface="Arial" pitchFamily="34" charset="0"/>
                <a:cs typeface="Arial" pitchFamily="34" charset="0"/>
              </a:rPr>
              <a:t>Flexible model of learning delivery has been conceptualised and strategy developed for implementation in 2016/17 onwards</a:t>
            </a:r>
            <a:endParaRPr lang="en-ZA" sz="2400" dirty="0">
              <a:latin typeface="Arial" pitchFamily="34" charset="0"/>
              <a:cs typeface="Arial" pitchFamily="34" charset="0"/>
            </a:endParaRPr>
          </a:p>
          <a:p>
            <a:pPr lvl="1" eaLnBrk="1" hangingPunct="1"/>
            <a:r>
              <a:rPr lang="en-US" sz="2400" dirty="0" smtClean="0">
                <a:solidFill>
                  <a:srgbClr val="000000"/>
                </a:solidFill>
                <a:latin typeface="Arial" pitchFamily="34" charset="0"/>
                <a:ea typeface="Calibri" panose="020F0502020204030204" pitchFamily="34" charset="0"/>
                <a:cs typeface="Arial" pitchFamily="34" charset="0"/>
              </a:rPr>
              <a:t>A </a:t>
            </a:r>
            <a:r>
              <a:rPr lang="en-US" sz="2400" dirty="0">
                <a:solidFill>
                  <a:srgbClr val="000000"/>
                </a:solidFill>
                <a:latin typeface="Arial" pitchFamily="34" charset="0"/>
                <a:ea typeface="Calibri" panose="020F0502020204030204" pitchFamily="34" charset="0"/>
                <a:cs typeface="Arial" pitchFamily="34" charset="0"/>
              </a:rPr>
              <a:t>prototype of a learning management system for open learning system </a:t>
            </a:r>
            <a:r>
              <a:rPr lang="en-US" sz="2400" dirty="0" smtClean="0">
                <a:solidFill>
                  <a:srgbClr val="000000"/>
                </a:solidFill>
                <a:latin typeface="Arial" pitchFamily="34" charset="0"/>
                <a:ea typeface="Calibri" panose="020F0502020204030204" pitchFamily="34" charset="0"/>
                <a:cs typeface="Arial" pitchFamily="34" charset="0"/>
              </a:rPr>
              <a:t>has been developed </a:t>
            </a:r>
            <a:r>
              <a:rPr lang="en-US" sz="2400" dirty="0">
                <a:solidFill>
                  <a:srgbClr val="000000"/>
                </a:solidFill>
                <a:latin typeface="Arial" pitchFamily="34" charset="0"/>
                <a:ea typeface="Calibri" panose="020F0502020204030204" pitchFamily="34" charset="0"/>
                <a:cs typeface="Arial" pitchFamily="34" charset="0"/>
              </a:rPr>
              <a:t>together with materials for two programmes identified </a:t>
            </a:r>
            <a:r>
              <a:rPr lang="en-US" sz="2400" dirty="0" smtClean="0">
                <a:solidFill>
                  <a:srgbClr val="000000"/>
                </a:solidFill>
                <a:latin typeface="Arial" pitchFamily="34" charset="0"/>
                <a:ea typeface="Calibri" panose="020F0502020204030204" pitchFamily="34" charset="0"/>
                <a:cs typeface="Arial" pitchFamily="34" charset="0"/>
              </a:rPr>
              <a:t>for piloting in </a:t>
            </a:r>
            <a:r>
              <a:rPr lang="en-US" sz="2400" dirty="0">
                <a:solidFill>
                  <a:srgbClr val="000000"/>
                </a:solidFill>
                <a:latin typeface="Arial" pitchFamily="34" charset="0"/>
                <a:ea typeface="Calibri" panose="020F0502020204030204" pitchFamily="34" charset="0"/>
                <a:cs typeface="Arial" pitchFamily="34" charset="0"/>
              </a:rPr>
              <a:t>2016/17, </a:t>
            </a:r>
            <a:r>
              <a:rPr lang="en-US" sz="2400" dirty="0" smtClean="0">
                <a:solidFill>
                  <a:srgbClr val="000000"/>
                </a:solidFill>
                <a:latin typeface="Arial" pitchFamily="34" charset="0"/>
                <a:ea typeface="Calibri" panose="020F0502020204030204" pitchFamily="34" charset="0"/>
                <a:cs typeface="Arial" pitchFamily="34" charset="0"/>
              </a:rPr>
              <a:t>onwards</a:t>
            </a:r>
            <a:endParaRPr lang="en-ZA" sz="2400" dirty="0" smtClean="0">
              <a:solidFill>
                <a:srgbClr val="000000"/>
              </a:solidFill>
              <a:latin typeface="Arial" pitchFamily="34" charset="0"/>
              <a:ea typeface="Calibri" panose="020F0502020204030204" pitchFamily="34" charset="0"/>
              <a:cs typeface="Arial" pitchFamily="34" charset="0"/>
            </a:endParaRPr>
          </a:p>
          <a:p>
            <a:pPr lvl="1" eaLnBrk="1" hangingPunct="1"/>
            <a:r>
              <a:rPr lang="en-ZA" sz="2400" dirty="0" smtClean="0">
                <a:latin typeface="Arial" pitchFamily="34" charset="0"/>
                <a:cs typeface="Arial" pitchFamily="34" charset="0"/>
              </a:rPr>
              <a:t>Published an </a:t>
            </a:r>
            <a:r>
              <a:rPr lang="en-ZA" sz="2400" dirty="0">
                <a:latin typeface="Arial" pitchFamily="34" charset="0"/>
                <a:cs typeface="Arial" pitchFamily="34" charset="0"/>
              </a:rPr>
              <a:t>Annual Post-School Statistical </a:t>
            </a:r>
            <a:r>
              <a:rPr lang="en-ZA" sz="2400" dirty="0" smtClean="0">
                <a:latin typeface="Arial" pitchFamily="34" charset="0"/>
                <a:cs typeface="Arial" pitchFamily="34" charset="0"/>
              </a:rPr>
              <a:t>Report</a:t>
            </a:r>
          </a:p>
          <a:p>
            <a:pPr lvl="1" eaLnBrk="1" hangingPunct="1"/>
            <a:r>
              <a:rPr lang="en-ZA" sz="2400" kern="0" dirty="0">
                <a:latin typeface="Arial" pitchFamily="34" charset="0"/>
                <a:cs typeface="Arial" pitchFamily="34" charset="0"/>
              </a:rPr>
              <a:t>4 (44%) targets </a:t>
            </a:r>
            <a:r>
              <a:rPr lang="en-ZA" sz="2400" kern="0" dirty="0" smtClean="0">
                <a:latin typeface="Arial" pitchFamily="34" charset="0"/>
                <a:cs typeface="Arial" pitchFamily="34" charset="0"/>
              </a:rPr>
              <a:t>were </a:t>
            </a:r>
            <a:r>
              <a:rPr lang="en-ZA" sz="2400" kern="0" dirty="0">
                <a:latin typeface="Arial" pitchFamily="34" charset="0"/>
                <a:cs typeface="Arial" pitchFamily="34" charset="0"/>
              </a:rPr>
              <a:t>not achieved as planned as at 31 March 2016: </a:t>
            </a:r>
          </a:p>
          <a:p>
            <a:pPr marL="457200" lvl="1" indent="0" eaLnBrk="1" hangingPunct="1">
              <a:buNone/>
            </a:pPr>
            <a:endParaRPr lang="en-ZA" sz="2200" dirty="0">
              <a:latin typeface="Arial" panose="020B0604020202020204" pitchFamily="34" charset="0"/>
              <a:ea typeface="Calibri" panose="020F0502020204030204" pitchFamily="34" charset="0"/>
              <a:cs typeface="Arial" pitchFamily="34" charset="0"/>
            </a:endParaRPr>
          </a:p>
          <a:p>
            <a:pPr eaLnBrk="1" hangingPunct="1"/>
            <a:endParaRPr lang="en-ZA" sz="2000" kern="0" dirty="0" smtClean="0">
              <a:latin typeface="Arial" pitchFamily="34" charset="0"/>
              <a:cs typeface="Arial" pitchFamily="34" charset="0"/>
            </a:endParaRPr>
          </a:p>
        </p:txBody>
      </p:sp>
    </p:spTree>
    <p:extLst>
      <p:ext uri="{BB962C8B-B14F-4D97-AF65-F5344CB8AC3E}">
        <p14:creationId xmlns:p14="http://schemas.microsoft.com/office/powerpoint/2010/main" xmlns="" val="1206212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16</a:t>
            </a:fld>
            <a:endParaRPr lang="en-US" altLang="en-US" sz="1400" b="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558461732"/>
              </p:ext>
            </p:extLst>
          </p:nvPr>
        </p:nvGraphicFramePr>
        <p:xfrm>
          <a:off x="504000" y="1092887"/>
          <a:ext cx="8136000" cy="5320347"/>
        </p:xfrm>
        <a:graphic>
          <a:graphicData uri="http://schemas.openxmlformats.org/drawingml/2006/table">
            <a:tbl>
              <a:tblPr firstRow="1" firstCol="1" bandRow="1">
                <a:tableStyleId>{5940675A-B579-460E-94D1-54222C63F5DA}</a:tableStyleId>
              </a:tblPr>
              <a:tblGrid>
                <a:gridCol w="2719314"/>
                <a:gridCol w="5416686"/>
              </a:tblGrid>
              <a:tr h="606187">
                <a:tc>
                  <a:txBody>
                    <a:bodyPr/>
                    <a:lstStyle/>
                    <a:p>
                      <a:pPr marL="0" lvl="0" indent="0" algn="ctr">
                        <a:lnSpc>
                          <a:spcPct val="100000"/>
                        </a:lnSpc>
                        <a:spcBef>
                          <a:spcPts val="0"/>
                        </a:spcBef>
                        <a:spcAft>
                          <a:spcPts val="0"/>
                        </a:spcAft>
                        <a:buFont typeface="+mj-lt"/>
                        <a:buNone/>
                        <a:tabLst>
                          <a:tab pos="571500" algn="l"/>
                        </a:tabLst>
                      </a:pPr>
                      <a:r>
                        <a:rPr lang="en-ZA" sz="1900" b="1" dirty="0" smtClean="0">
                          <a:effectLst/>
                          <a:latin typeface="Arial" pitchFamily="34" charset="0"/>
                          <a:cs typeface="Arial" pitchFamily="34" charset="0"/>
                        </a:rPr>
                        <a:t>Targets not achieved</a:t>
                      </a:r>
                      <a:endParaRPr lang="en-ZA" sz="1900" b="1"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900" b="1" dirty="0" smtClean="0">
                          <a:latin typeface="Arial" pitchFamily="34" charset="0"/>
                          <a:cs typeface="Arial" pitchFamily="34" charset="0"/>
                        </a:rPr>
                        <a:t>Actual</a:t>
                      </a:r>
                      <a:r>
                        <a:rPr lang="en-ZA" sz="1900" b="1" baseline="0" dirty="0" smtClean="0">
                          <a:latin typeface="Arial" pitchFamily="34" charset="0"/>
                          <a:cs typeface="Arial" pitchFamily="34" charset="0"/>
                        </a:rPr>
                        <a:t> </a:t>
                      </a:r>
                      <a:r>
                        <a:rPr lang="en-ZA" sz="1900" b="1" dirty="0" smtClean="0">
                          <a:latin typeface="Arial" pitchFamily="34" charset="0"/>
                          <a:cs typeface="Arial" pitchFamily="34" charset="0"/>
                        </a:rPr>
                        <a:t>achievement and reasons for under performance</a:t>
                      </a:r>
                    </a:p>
                  </a:txBody>
                  <a:tcPr marL="68580" marR="68580" marT="0" marB="0" anchor="ctr"/>
                </a:tc>
              </a:tr>
              <a:tr h="1212374">
                <a:tc>
                  <a:txBody>
                    <a:bodyPr/>
                    <a:lstStyle/>
                    <a:p>
                      <a:pPr marL="285750" lvl="0" indent="-285750">
                        <a:lnSpc>
                          <a:spcPct val="100000"/>
                        </a:lnSpc>
                        <a:spcAft>
                          <a:spcPts val="0"/>
                        </a:spcAft>
                        <a:buFont typeface="Arial" panose="020B0604020202020204" pitchFamily="34" charset="0"/>
                        <a:buChar char="•"/>
                      </a:pPr>
                      <a:r>
                        <a:rPr lang="en-US" sz="1900" b="0" dirty="0" smtClean="0">
                          <a:effectLst/>
                          <a:latin typeface="Arial" pitchFamily="34" charset="0"/>
                          <a:ea typeface="Calibri" panose="020F0502020204030204" pitchFamily="34" charset="0"/>
                          <a:cs typeface="Arial" pitchFamily="34" charset="0"/>
                        </a:rPr>
                        <a:t>Minister to approve</a:t>
                      </a:r>
                      <a:r>
                        <a:rPr lang="en-US" sz="1900" b="0" baseline="0" dirty="0" smtClean="0">
                          <a:effectLst/>
                          <a:latin typeface="Arial" pitchFamily="34" charset="0"/>
                          <a:ea typeface="Calibri" panose="020F0502020204030204" pitchFamily="34" charset="0"/>
                          <a:cs typeface="Arial" pitchFamily="34" charset="0"/>
                        </a:rPr>
                        <a:t> </a:t>
                      </a:r>
                      <a:r>
                        <a:rPr lang="en-US" sz="1900" b="0" dirty="0" smtClean="0">
                          <a:effectLst/>
                          <a:latin typeface="Arial" pitchFamily="34" charset="0"/>
                          <a:ea typeface="Calibri" panose="020F0502020204030204" pitchFamily="34" charset="0"/>
                          <a:cs typeface="Arial" pitchFamily="34" charset="0"/>
                        </a:rPr>
                        <a:t> a policy framework on disability</a:t>
                      </a:r>
                      <a:endParaRPr lang="en-ZA" sz="1900" b="0" dirty="0">
                        <a:effectLst/>
                        <a:latin typeface="Arial" pitchFamily="34" charset="0"/>
                        <a:ea typeface="Calibri" panose="020F0502020204030204" pitchFamily="34" charset="0"/>
                        <a:cs typeface="Arial" pitchFamily="34" charset="0"/>
                      </a:endParaRPr>
                    </a:p>
                  </a:txBody>
                  <a:tcPr marL="68580" marR="68580" marT="0" marB="0"/>
                </a:tc>
                <a:tc>
                  <a:txBody>
                    <a:bodyPr/>
                    <a:lstStyle/>
                    <a:p>
                      <a:pPr algn="l">
                        <a:lnSpc>
                          <a:spcPct val="100000"/>
                        </a:lnSpc>
                        <a:spcAft>
                          <a:spcPts val="0"/>
                        </a:spcAft>
                        <a:tabLst>
                          <a:tab pos="571500" algn="l"/>
                        </a:tabLst>
                      </a:pPr>
                      <a:r>
                        <a:rPr lang="en-ZA" sz="1900" kern="1200" dirty="0" smtClean="0">
                          <a:solidFill>
                            <a:schemeClr val="tx1"/>
                          </a:solidFill>
                          <a:effectLst/>
                          <a:latin typeface="Arial" pitchFamily="34" charset="0"/>
                          <a:ea typeface="+mn-ea"/>
                          <a:cs typeface="Arial" pitchFamily="34" charset="0"/>
                        </a:rPr>
                        <a:t>Draft Framework</a:t>
                      </a:r>
                      <a:r>
                        <a:rPr lang="en-ZA" sz="1900" kern="1200" baseline="0" dirty="0" smtClean="0">
                          <a:solidFill>
                            <a:schemeClr val="tx1"/>
                          </a:solidFill>
                          <a:effectLst/>
                          <a:latin typeface="Arial" pitchFamily="34" charset="0"/>
                          <a:ea typeface="+mn-ea"/>
                          <a:cs typeface="Arial" pitchFamily="34" charset="0"/>
                        </a:rPr>
                        <a:t> was developed and approved by Minister. However t</a:t>
                      </a:r>
                      <a:r>
                        <a:rPr lang="en-ZA" sz="1900" kern="1200" dirty="0" smtClean="0">
                          <a:solidFill>
                            <a:schemeClr val="tx1"/>
                          </a:solidFill>
                          <a:effectLst/>
                          <a:latin typeface="Arial" pitchFamily="34" charset="0"/>
                          <a:ea typeface="+mn-ea"/>
                          <a:cs typeface="Arial" pitchFamily="34" charset="0"/>
                        </a:rPr>
                        <a:t>he delay in the finalisation of the policy was due to lengthy consultation process which could</a:t>
                      </a:r>
                      <a:r>
                        <a:rPr lang="en-ZA" sz="1900" kern="1200" baseline="0" dirty="0" smtClean="0">
                          <a:solidFill>
                            <a:schemeClr val="tx1"/>
                          </a:solidFill>
                          <a:effectLst/>
                          <a:latin typeface="Arial" pitchFamily="34" charset="0"/>
                          <a:ea typeface="+mn-ea"/>
                          <a:cs typeface="Arial" pitchFamily="34" charset="0"/>
                        </a:rPr>
                        <a:t> not have </a:t>
                      </a:r>
                      <a:r>
                        <a:rPr lang="en-ZA" sz="1900" kern="1200" dirty="0" smtClean="0">
                          <a:solidFill>
                            <a:schemeClr val="tx1"/>
                          </a:solidFill>
                          <a:effectLst/>
                          <a:latin typeface="Arial" pitchFamily="34" charset="0"/>
                          <a:ea typeface="+mn-ea"/>
                          <a:cs typeface="Arial" pitchFamily="34" charset="0"/>
                        </a:rPr>
                        <a:t>been pre-determined</a:t>
                      </a:r>
                      <a:endParaRPr lang="en-ZA" sz="1900" b="0" dirty="0">
                        <a:effectLst/>
                        <a:latin typeface="Arial" pitchFamily="34" charset="0"/>
                        <a:ea typeface="Calibri" panose="020F0502020204030204" pitchFamily="34" charset="0"/>
                        <a:cs typeface="Arial" pitchFamily="34" charset="0"/>
                      </a:endParaRPr>
                    </a:p>
                  </a:txBody>
                  <a:tcPr marL="68580" marR="68580" marT="0" marB="0"/>
                </a:tc>
              </a:tr>
              <a:tr h="909280">
                <a:tc>
                  <a:txBody>
                    <a:bodyPr/>
                    <a:lstStyle/>
                    <a:p>
                      <a:pPr marL="285750" lvl="0" indent="-285750">
                        <a:lnSpc>
                          <a:spcPct val="100000"/>
                        </a:lnSpc>
                        <a:spcAft>
                          <a:spcPts val="0"/>
                        </a:spcAft>
                        <a:buFont typeface="Arial" panose="020B0604020202020204" pitchFamily="34" charset="0"/>
                        <a:buChar char="•"/>
                      </a:pPr>
                      <a:r>
                        <a:rPr lang="en-US" sz="1900" b="0" dirty="0" smtClean="0">
                          <a:effectLst/>
                          <a:latin typeface="Arial" pitchFamily="34" charset="0"/>
                          <a:ea typeface="Calibri" panose="020F0502020204030204" pitchFamily="34" charset="0"/>
                          <a:cs typeface="Arial" pitchFamily="34" charset="0"/>
                        </a:rPr>
                        <a:t>Publish a policy framework on social inclusion</a:t>
                      </a:r>
                      <a:endParaRPr lang="en-ZA" sz="1900" b="0" dirty="0">
                        <a:effectLst/>
                        <a:latin typeface="Arial" pitchFamily="34" charset="0"/>
                        <a:ea typeface="Calibri" panose="020F0502020204030204" pitchFamily="34" charset="0"/>
                        <a:cs typeface="Arial" pitchFamily="34" charset="0"/>
                      </a:endParaRPr>
                    </a:p>
                  </a:txBody>
                  <a:tcPr marL="68580" marR="68580" marT="0" marB="0"/>
                </a:tc>
                <a:tc rowSpan="2">
                  <a:txBody>
                    <a:bodyPr/>
                    <a:lstStyle/>
                    <a:p>
                      <a:pPr marL="0" indent="0">
                        <a:buFont typeface="Arial" pitchFamily="34" charset="0"/>
                        <a:buNone/>
                      </a:pPr>
                      <a:r>
                        <a:rPr lang="en-ZA" sz="1900" kern="1200" dirty="0" smtClean="0">
                          <a:solidFill>
                            <a:schemeClr val="tx1"/>
                          </a:solidFill>
                          <a:effectLst/>
                          <a:latin typeface="Arial" pitchFamily="34" charset="0"/>
                          <a:ea typeface="+mn-ea"/>
                          <a:cs typeface="Arial" pitchFamily="34" charset="0"/>
                        </a:rPr>
                        <a:t>Draft polices </a:t>
                      </a:r>
                      <a:r>
                        <a:rPr lang="en-ZA" sz="1900" kern="1200" baseline="0" dirty="0" smtClean="0">
                          <a:solidFill>
                            <a:schemeClr val="tx1"/>
                          </a:solidFill>
                          <a:effectLst/>
                          <a:latin typeface="Arial" pitchFamily="34" charset="0"/>
                          <a:ea typeface="+mn-ea"/>
                          <a:cs typeface="Arial" pitchFamily="34" charset="0"/>
                        </a:rPr>
                        <a:t>were developed and published in government gazette for public comments.  The </a:t>
                      </a:r>
                      <a:r>
                        <a:rPr lang="en-ZA" sz="1900" kern="1200" dirty="0" smtClean="0">
                          <a:solidFill>
                            <a:schemeClr val="tx1"/>
                          </a:solidFill>
                          <a:effectLst/>
                          <a:latin typeface="Arial" pitchFamily="34" charset="0"/>
                          <a:ea typeface="+mn-ea"/>
                          <a:cs typeface="Arial" pitchFamily="34" charset="0"/>
                        </a:rPr>
                        <a:t>SEIAS process</a:t>
                      </a:r>
                      <a:r>
                        <a:rPr lang="en-ZA" sz="1900" kern="1200" baseline="0" dirty="0" smtClean="0">
                          <a:solidFill>
                            <a:schemeClr val="tx1"/>
                          </a:solidFill>
                          <a:effectLst/>
                          <a:latin typeface="Arial" pitchFamily="34" charset="0"/>
                          <a:ea typeface="+mn-ea"/>
                          <a:cs typeface="Arial" pitchFamily="34" charset="0"/>
                        </a:rPr>
                        <a:t> </a:t>
                      </a:r>
                      <a:r>
                        <a:rPr lang="en-ZA" sz="1900" kern="1200" dirty="0" smtClean="0">
                          <a:solidFill>
                            <a:schemeClr val="tx1"/>
                          </a:solidFill>
                          <a:effectLst/>
                          <a:latin typeface="Arial" pitchFamily="34" charset="0"/>
                          <a:ea typeface="+mn-ea"/>
                          <a:cs typeface="Arial" pitchFamily="34" charset="0"/>
                        </a:rPr>
                        <a:t>introduced in August 2015</a:t>
                      </a:r>
                      <a:r>
                        <a:rPr lang="en-ZA" sz="1900" kern="1200" baseline="0" dirty="0" smtClean="0">
                          <a:solidFill>
                            <a:schemeClr val="tx1"/>
                          </a:solidFill>
                          <a:effectLst/>
                          <a:latin typeface="Arial" pitchFamily="34" charset="0"/>
                          <a:ea typeface="+mn-ea"/>
                          <a:cs typeface="Arial" pitchFamily="34" charset="0"/>
                        </a:rPr>
                        <a:t> impacted on finalisation of the policy on time due to the required lengthy consultation process.  Further </a:t>
                      </a:r>
                      <a:r>
                        <a:rPr lang="en-ZA" sz="1900" kern="1200" dirty="0" smtClean="0">
                          <a:solidFill>
                            <a:schemeClr val="tx1"/>
                          </a:solidFill>
                          <a:effectLst/>
                          <a:latin typeface="Arial" pitchFamily="34" charset="0"/>
                          <a:ea typeface="+mn-ea"/>
                          <a:cs typeface="Arial" pitchFamily="34" charset="0"/>
                        </a:rPr>
                        <a:t>consultation requested by the Minister.</a:t>
                      </a:r>
                    </a:p>
                  </a:txBody>
                  <a:tcPr marL="68580" marR="68580" marT="0" marB="0"/>
                </a:tc>
              </a:tr>
              <a:tr h="909280">
                <a:tc>
                  <a:txBody>
                    <a:bodyPr/>
                    <a:lstStyle/>
                    <a:p>
                      <a:pPr marL="285750" indent="-285750">
                        <a:buFont typeface="Arial" panose="020B0604020202020204" pitchFamily="34" charset="0"/>
                        <a:buChar char="•"/>
                      </a:pPr>
                      <a:r>
                        <a:rPr lang="en-US" sz="1900" b="0" dirty="0" smtClean="0">
                          <a:latin typeface="Arial" pitchFamily="34" charset="0"/>
                          <a:cs typeface="Arial" pitchFamily="34" charset="0"/>
                        </a:rPr>
                        <a:t>Gazette a policy and guidelines on articulation</a:t>
                      </a:r>
                    </a:p>
                  </a:txBody>
                  <a:tcPr marL="68580" marR="68580" marT="0" marB="0"/>
                </a:tc>
                <a:tc vMerge="1">
                  <a:txBody>
                    <a:bodyPr/>
                    <a:lstStyle/>
                    <a:p>
                      <a:endParaRPr lang="en-US" sz="1600" b="0" dirty="0" smtClean="0">
                        <a:latin typeface="Arial" pitchFamily="34" charset="0"/>
                        <a:cs typeface="Arial" pitchFamily="34" charset="0"/>
                      </a:endParaRPr>
                    </a:p>
                  </a:txBody>
                  <a:tcPr marL="68580" marR="68580" marT="0" marB="0"/>
                </a:tc>
              </a:tr>
              <a:tr h="1212374">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0" algn="l"/>
                        </a:tabLst>
                        <a:defRPr/>
                      </a:pPr>
                      <a:r>
                        <a:rPr lang="en-ZA" sz="1900" b="0" kern="1200" dirty="0" smtClean="0">
                          <a:solidFill>
                            <a:schemeClr val="tx1"/>
                          </a:solidFill>
                          <a:effectLst/>
                          <a:latin typeface="Arial" pitchFamily="34" charset="0"/>
                          <a:ea typeface="+mn-ea"/>
                          <a:cs typeface="Arial" pitchFamily="34" charset="0"/>
                        </a:rPr>
                        <a:t>Publish Annual Report on Skills Supply and Demand</a:t>
                      </a:r>
                      <a:endParaRPr lang="en-ZA" sz="1900" b="0" dirty="0">
                        <a:effectLst/>
                        <a:latin typeface="Arial" pitchFamily="34" charset="0"/>
                        <a:ea typeface="Calibri" panose="020F0502020204030204" pitchFamily="34" charset="0"/>
                        <a:cs typeface="Arial" pitchFamily="34" charset="0"/>
                      </a:endParaRPr>
                    </a:p>
                  </a:txBody>
                  <a:tcPr marL="68580" marR="68580" marT="0" marB="0"/>
                </a:tc>
                <a:tc>
                  <a:txBody>
                    <a:bodyPr/>
                    <a:lstStyle/>
                    <a:p>
                      <a:r>
                        <a:rPr lang="en-ZA" sz="1900" kern="1200" dirty="0" smtClean="0">
                          <a:solidFill>
                            <a:schemeClr val="tx1"/>
                          </a:solidFill>
                          <a:effectLst/>
                          <a:latin typeface="Arial" pitchFamily="34" charset="0"/>
                          <a:ea typeface="+mn-ea"/>
                          <a:cs typeface="Arial" pitchFamily="34" charset="0"/>
                        </a:rPr>
                        <a:t>The first draft report was completed on 10 December 2015, and circulated to the peer reviewers on 11 December 2015. The annual report has been extended for publication to the end of June 2016.</a:t>
                      </a:r>
                      <a:r>
                        <a:rPr lang="en-ZA" sz="1900" kern="1200" baseline="0" dirty="0" smtClean="0">
                          <a:solidFill>
                            <a:schemeClr val="tx1"/>
                          </a:solidFill>
                          <a:effectLst/>
                          <a:latin typeface="Arial" pitchFamily="34" charset="0"/>
                          <a:ea typeface="+mn-ea"/>
                          <a:cs typeface="Arial" pitchFamily="34" charset="0"/>
                        </a:rPr>
                        <a:t> </a:t>
                      </a:r>
                      <a:endParaRPr lang="en-ZA" sz="1900" b="0" dirty="0">
                        <a:effectLst/>
                        <a:latin typeface="Arial" pitchFamily="34" charset="0"/>
                        <a:ea typeface="Calibri" panose="020F0502020204030204" pitchFamily="34" charset="0"/>
                        <a:cs typeface="Arial" pitchFamily="34" charset="0"/>
                      </a:endParaRPr>
                    </a:p>
                  </a:txBody>
                  <a:tcPr marL="68580" marR="68580" marT="0" marB="0"/>
                </a:tc>
              </a:tr>
            </a:tbl>
          </a:graphicData>
        </a:graphic>
      </p:graphicFrame>
      <p:sp>
        <p:nvSpPr>
          <p:cNvPr id="8" name="Content Placeholder 2"/>
          <p:cNvSpPr txBox="1">
            <a:spLocks/>
          </p:cNvSpPr>
          <p:nvPr/>
        </p:nvSpPr>
        <p:spPr bwMode="auto">
          <a:xfrm>
            <a:off x="442619" y="1193351"/>
            <a:ext cx="8013051" cy="6358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endParaRPr lang="en-ZA" sz="1800" kern="0" dirty="0">
              <a:latin typeface="Arial" pitchFamily="34" charset="0"/>
              <a:cs typeface="Arial" pitchFamily="34" charset="0"/>
            </a:endParaRPr>
          </a:p>
        </p:txBody>
      </p:sp>
      <p:sp>
        <p:nvSpPr>
          <p:cNvPr id="10" name="TextBox 9"/>
          <p:cNvSpPr txBox="1"/>
          <p:nvPr/>
        </p:nvSpPr>
        <p:spPr>
          <a:xfrm>
            <a:off x="504000" y="521362"/>
            <a:ext cx="8136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2</a:t>
            </a:r>
            <a:endParaRPr lang="en-ZA" dirty="0"/>
          </a:p>
        </p:txBody>
      </p:sp>
    </p:spTree>
    <p:extLst>
      <p:ext uri="{BB962C8B-B14F-4D97-AF65-F5344CB8AC3E}">
        <p14:creationId xmlns:p14="http://schemas.microsoft.com/office/powerpoint/2010/main" xmlns="" val="581434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Content Placeholder 2"/>
          <p:cNvSpPr>
            <a:spLocks noGrp="1"/>
          </p:cNvSpPr>
          <p:nvPr>
            <p:ph idx="1"/>
          </p:nvPr>
        </p:nvSpPr>
        <p:spPr>
          <a:xfrm>
            <a:off x="504001" y="1258355"/>
            <a:ext cx="8136000" cy="4738687"/>
          </a:xfrm>
        </p:spPr>
        <p:txBody>
          <a:bodyPr/>
          <a:lstStyle/>
          <a:p>
            <a:pPr marL="0" indent="0" eaLnBrk="1" hangingPunct="1">
              <a:buNone/>
            </a:pPr>
            <a:r>
              <a:rPr lang="en-US" sz="2400" b="1" dirty="0" smtClean="0">
                <a:latin typeface="Arial" pitchFamily="34" charset="0"/>
                <a:cs typeface="Arial" pitchFamily="34" charset="0"/>
              </a:rPr>
              <a:t>Other </a:t>
            </a:r>
            <a:r>
              <a:rPr lang="en-US" sz="2400" b="1" dirty="0">
                <a:latin typeface="Arial" pitchFamily="34" charset="0"/>
                <a:cs typeface="Arial" pitchFamily="34" charset="0"/>
              </a:rPr>
              <a:t>S</a:t>
            </a:r>
            <a:r>
              <a:rPr lang="en-US" sz="2400" b="1" dirty="0" smtClean="0">
                <a:latin typeface="Arial" pitchFamily="34" charset="0"/>
                <a:cs typeface="Arial" pitchFamily="34" charset="0"/>
              </a:rPr>
              <a:t>ignificant Achievements</a:t>
            </a:r>
            <a:endParaRPr lang="en-US" sz="2400" dirty="0" smtClean="0">
              <a:latin typeface="Arial" pitchFamily="34" charset="0"/>
              <a:cs typeface="Arial" pitchFamily="34" charset="0"/>
            </a:endParaRPr>
          </a:p>
          <a:p>
            <a:pPr eaLnBrk="1" hangingPunct="1"/>
            <a:r>
              <a:rPr lang="en-US" sz="2400" dirty="0" smtClean="0">
                <a:latin typeface="Arial" pitchFamily="34" charset="0"/>
                <a:cs typeface="Arial" pitchFamily="34" charset="0"/>
              </a:rPr>
              <a:t>A </a:t>
            </a:r>
            <a:r>
              <a:rPr lang="en-US" sz="2400" dirty="0">
                <a:latin typeface="Arial" pitchFamily="34" charset="0"/>
                <a:cs typeface="Arial" pitchFamily="34" charset="0"/>
              </a:rPr>
              <a:t>draft policy for </a:t>
            </a:r>
            <a:r>
              <a:rPr lang="en-US" sz="2400" dirty="0" smtClean="0">
                <a:latin typeface="Arial" pitchFamily="34" charset="0"/>
                <a:cs typeface="Arial" pitchFamily="34" charset="0"/>
              </a:rPr>
              <a:t>Career </a:t>
            </a:r>
            <a:r>
              <a:rPr lang="en-US" sz="2400" dirty="0">
                <a:latin typeface="Arial" pitchFamily="34" charset="0"/>
                <a:cs typeface="Arial" pitchFamily="34" charset="0"/>
              </a:rPr>
              <a:t>D</a:t>
            </a:r>
            <a:r>
              <a:rPr lang="en-US" sz="2400" dirty="0" smtClean="0">
                <a:latin typeface="Arial" pitchFamily="34" charset="0"/>
                <a:cs typeface="Arial" pitchFamily="34" charset="0"/>
              </a:rPr>
              <a:t>evelopment </a:t>
            </a:r>
            <a:r>
              <a:rPr lang="en-US" sz="2400" dirty="0">
                <a:latin typeface="Arial" pitchFamily="34" charset="0"/>
                <a:cs typeface="Arial" pitchFamily="34" charset="0"/>
              </a:rPr>
              <a:t>S</a:t>
            </a:r>
            <a:r>
              <a:rPr lang="en-US" sz="2400" dirty="0" smtClean="0">
                <a:latin typeface="Arial" pitchFamily="34" charset="0"/>
                <a:cs typeface="Arial" pitchFamily="34" charset="0"/>
              </a:rPr>
              <a:t>ervices </a:t>
            </a:r>
            <a:r>
              <a:rPr lang="en-US" sz="2400" dirty="0">
                <a:latin typeface="Arial" pitchFamily="34" charset="0"/>
                <a:cs typeface="Arial" pitchFamily="34" charset="0"/>
              </a:rPr>
              <a:t>(CDS) was </a:t>
            </a:r>
            <a:r>
              <a:rPr lang="en-US" sz="2400" dirty="0" smtClean="0">
                <a:latin typeface="Arial" pitchFamily="34" charset="0"/>
                <a:cs typeface="Arial" pitchFamily="34" charset="0"/>
              </a:rPr>
              <a:t>approved </a:t>
            </a:r>
            <a:r>
              <a:rPr lang="en-US" sz="2400" dirty="0">
                <a:latin typeface="Arial" pitchFamily="34" charset="0"/>
                <a:cs typeface="Arial" pitchFamily="34" charset="0"/>
              </a:rPr>
              <a:t>by the </a:t>
            </a:r>
            <a:r>
              <a:rPr lang="en-US" sz="2400" dirty="0" smtClean="0">
                <a:latin typeface="Arial" pitchFamily="34" charset="0"/>
                <a:cs typeface="Arial" pitchFamily="34" charset="0"/>
              </a:rPr>
              <a:t>DDG </a:t>
            </a:r>
            <a:r>
              <a:rPr lang="en-US" sz="2400" dirty="0">
                <a:latin typeface="Arial" pitchFamily="34" charset="0"/>
                <a:cs typeface="Arial" pitchFamily="34" charset="0"/>
              </a:rPr>
              <a:t>and </a:t>
            </a:r>
            <a:r>
              <a:rPr lang="en-US" sz="2400" dirty="0" smtClean="0">
                <a:latin typeface="Arial" pitchFamily="34" charset="0"/>
                <a:cs typeface="Arial" pitchFamily="34" charset="0"/>
              </a:rPr>
              <a:t>widely </a:t>
            </a:r>
            <a:r>
              <a:rPr lang="en-US" sz="2400" dirty="0">
                <a:latin typeface="Arial" pitchFamily="34" charset="0"/>
                <a:cs typeface="Arial" pitchFamily="34" charset="0"/>
              </a:rPr>
              <a:t>consulted and presented during the Social Protection, Community and Human Capital Development Cluster on 12 July </a:t>
            </a:r>
            <a:r>
              <a:rPr lang="en-US" sz="2400" dirty="0" smtClean="0">
                <a:latin typeface="Arial" pitchFamily="34" charset="0"/>
                <a:cs typeface="Arial" pitchFamily="34" charset="0"/>
              </a:rPr>
              <a:t>2015</a:t>
            </a:r>
          </a:p>
          <a:p>
            <a:pPr eaLnBrk="1" hangingPunct="1"/>
            <a:r>
              <a:rPr lang="en-US" sz="2400" dirty="0" smtClean="0">
                <a:latin typeface="Arial" pitchFamily="34" charset="0"/>
                <a:cs typeface="Arial" pitchFamily="34" charset="0"/>
              </a:rPr>
              <a:t>Provision of free </a:t>
            </a:r>
            <a:r>
              <a:rPr lang="en-US" sz="2400" dirty="0">
                <a:latin typeface="Arial" pitchFamily="34" charset="0"/>
                <a:cs typeface="Arial" pitchFamily="34" charset="0"/>
              </a:rPr>
              <a:t>information, guidance and advice services through </a:t>
            </a:r>
            <a:r>
              <a:rPr lang="en-US" sz="2400" dirty="0" smtClean="0">
                <a:latin typeface="Arial" pitchFamily="34" charset="0"/>
                <a:cs typeface="Arial" pitchFamily="34" charset="0"/>
              </a:rPr>
              <a:t>the </a:t>
            </a:r>
            <a:r>
              <a:rPr lang="en-US" sz="2400" dirty="0">
                <a:latin typeface="Arial" pitchFamily="34" charset="0"/>
                <a:cs typeface="Arial" pitchFamily="34" charset="0"/>
              </a:rPr>
              <a:t>Career Development </a:t>
            </a:r>
            <a:r>
              <a:rPr lang="en-US" sz="2400" dirty="0" smtClean="0">
                <a:latin typeface="Arial" pitchFamily="34" charset="0"/>
                <a:cs typeface="Arial" pitchFamily="34" charset="0"/>
              </a:rPr>
              <a:t>Helpline. A </a:t>
            </a:r>
            <a:r>
              <a:rPr lang="en-US" sz="2400" dirty="0">
                <a:latin typeface="Arial" pitchFamily="34" charset="0"/>
                <a:cs typeface="Arial" pitchFamily="34" charset="0"/>
              </a:rPr>
              <a:t>total of 30 196 queries were recorded and attended to during the 2015/16 reporting </a:t>
            </a:r>
            <a:r>
              <a:rPr lang="en-US" sz="2400" dirty="0" smtClean="0">
                <a:latin typeface="Arial" pitchFamily="34" charset="0"/>
                <a:cs typeface="Arial" pitchFamily="34" charset="0"/>
              </a:rPr>
              <a:t>period </a:t>
            </a:r>
          </a:p>
          <a:p>
            <a:pPr eaLnBrk="1" hangingPunct="1"/>
            <a:r>
              <a:rPr lang="en-US" sz="2400" dirty="0" smtClean="0">
                <a:latin typeface="Arial" pitchFamily="34" charset="0"/>
                <a:cs typeface="Arial" pitchFamily="34" charset="0"/>
              </a:rPr>
              <a:t>Facilitation of scholarship opportunities offered to South Africans for studies abroad e.g  Russia, Sweden, France, and South Korea</a:t>
            </a:r>
          </a:p>
          <a:p>
            <a:pPr eaLnBrk="1" hangingPunct="1"/>
            <a:endParaRPr lang="en-US" sz="2000" dirty="0" smtClean="0"/>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dirty="0">
              <a:solidFill>
                <a:srgbClr val="000000"/>
              </a:solidFill>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solidFill>
                  <a:srgbClr val="000000"/>
                </a:solidFill>
              </a:rPr>
              <a:pPr>
                <a:spcBef>
                  <a:spcPct val="0"/>
                </a:spcBef>
                <a:buFontTx/>
                <a:buNone/>
              </a:pPr>
              <a:t>17</a:t>
            </a:fld>
            <a:endParaRPr lang="en-US" altLang="en-US" sz="1400" b="1" dirty="0">
              <a:solidFill>
                <a:srgbClr val="000000"/>
              </a:solidFill>
            </a:endParaRPr>
          </a:p>
        </p:txBody>
      </p:sp>
      <p:sp>
        <p:nvSpPr>
          <p:cNvPr id="8" name="TextBox 7"/>
          <p:cNvSpPr txBox="1"/>
          <p:nvPr/>
        </p:nvSpPr>
        <p:spPr>
          <a:xfrm>
            <a:off x="504000" y="561305"/>
            <a:ext cx="8136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defRPr/>
            </a:pPr>
            <a:r>
              <a:rPr lang="en-US" dirty="0">
                <a:solidFill>
                  <a:srgbClr val="FFFFFF"/>
                </a:solidFill>
              </a:rPr>
              <a:t>Programme </a:t>
            </a:r>
            <a:r>
              <a:rPr lang="en-US" dirty="0" smtClean="0">
                <a:solidFill>
                  <a:srgbClr val="FFFFFF"/>
                </a:solidFill>
              </a:rPr>
              <a:t>2</a:t>
            </a:r>
            <a:endParaRPr lang="en-US" dirty="0">
              <a:solidFill>
                <a:srgbClr val="FFFFFF"/>
              </a:solidFill>
            </a:endParaRPr>
          </a:p>
        </p:txBody>
      </p:sp>
    </p:spTree>
    <p:extLst>
      <p:ext uri="{BB962C8B-B14F-4D97-AF65-F5344CB8AC3E}">
        <p14:creationId xmlns:p14="http://schemas.microsoft.com/office/powerpoint/2010/main" xmlns="" val="1290170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Content Placeholder 2"/>
          <p:cNvSpPr>
            <a:spLocks noGrp="1"/>
          </p:cNvSpPr>
          <p:nvPr>
            <p:ph idx="1"/>
          </p:nvPr>
        </p:nvSpPr>
        <p:spPr>
          <a:xfrm>
            <a:off x="503999" y="1258355"/>
            <a:ext cx="8136001" cy="4738687"/>
          </a:xfrm>
        </p:spPr>
        <p:txBody>
          <a:bodyPr/>
          <a:lstStyle/>
          <a:p>
            <a:pPr eaLnBrk="1" hangingPunct="1"/>
            <a:r>
              <a:rPr lang="en-US" sz="2400" dirty="0" smtClean="0">
                <a:latin typeface="Arial" pitchFamily="34" charset="0"/>
                <a:cs typeface="Arial" pitchFamily="34" charset="0"/>
              </a:rPr>
              <a:t>Establishment of the work integrated learning: More than 400 students and 5 employers have registered since 2 March 2016</a:t>
            </a:r>
          </a:p>
          <a:p>
            <a:pPr eaLnBrk="1" hangingPunct="1"/>
            <a:r>
              <a:rPr lang="en-US" sz="2400" dirty="0" smtClean="0">
                <a:latin typeface="Arial" pitchFamily="34" charset="0"/>
                <a:cs typeface="Arial" pitchFamily="34" charset="0"/>
              </a:rPr>
              <a:t>A </a:t>
            </a:r>
            <a:r>
              <a:rPr lang="en-US" sz="2400" dirty="0">
                <a:latin typeface="Arial" pitchFamily="34" charset="0"/>
                <a:cs typeface="Arial" pitchFamily="34" charset="0"/>
              </a:rPr>
              <a:t>list of Occupations in High Demand was approved by the Minister in December 2015 and gazetted in </a:t>
            </a:r>
            <a:r>
              <a:rPr lang="en-US" sz="2400" dirty="0" smtClean="0">
                <a:latin typeface="Arial" pitchFamily="34" charset="0"/>
                <a:cs typeface="Arial" pitchFamily="34" charset="0"/>
              </a:rPr>
              <a:t>          January 2016 </a:t>
            </a:r>
            <a:endParaRPr lang="en-US" sz="2400" dirty="0">
              <a:latin typeface="Arial" pitchFamily="34" charset="0"/>
              <a:cs typeface="Arial" pitchFamily="34" charset="0"/>
            </a:endParaRPr>
          </a:p>
          <a:p>
            <a:pPr eaLnBrk="1" hangingPunct="1"/>
            <a:endParaRPr lang="en-US" sz="2000" dirty="0" smtClean="0"/>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dirty="0">
              <a:solidFill>
                <a:srgbClr val="000000"/>
              </a:solidFill>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solidFill>
                  <a:srgbClr val="000000"/>
                </a:solidFill>
              </a:rPr>
              <a:pPr>
                <a:spcBef>
                  <a:spcPct val="0"/>
                </a:spcBef>
                <a:buFontTx/>
                <a:buNone/>
              </a:pPr>
              <a:t>18</a:t>
            </a:fld>
            <a:endParaRPr lang="en-US" altLang="en-US" sz="1400" b="1" dirty="0">
              <a:solidFill>
                <a:srgbClr val="000000"/>
              </a:solidFill>
            </a:endParaRPr>
          </a:p>
        </p:txBody>
      </p:sp>
      <p:sp>
        <p:nvSpPr>
          <p:cNvPr id="8" name="TextBox 7"/>
          <p:cNvSpPr txBox="1"/>
          <p:nvPr/>
        </p:nvSpPr>
        <p:spPr>
          <a:xfrm>
            <a:off x="504000" y="567215"/>
            <a:ext cx="8136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defRPr/>
            </a:pPr>
            <a:r>
              <a:rPr lang="en-US" dirty="0">
                <a:solidFill>
                  <a:srgbClr val="FFFFFF"/>
                </a:solidFill>
              </a:rPr>
              <a:t>Programme </a:t>
            </a:r>
            <a:r>
              <a:rPr lang="en-US" dirty="0" smtClean="0">
                <a:solidFill>
                  <a:srgbClr val="FFFFFF"/>
                </a:solidFill>
              </a:rPr>
              <a:t>2</a:t>
            </a:r>
            <a:endParaRPr lang="en-US" dirty="0">
              <a:solidFill>
                <a:srgbClr val="FFFFFF"/>
              </a:solidFill>
            </a:endParaRPr>
          </a:p>
        </p:txBody>
      </p:sp>
    </p:spTree>
    <p:extLst>
      <p:ext uri="{BB962C8B-B14F-4D97-AF65-F5344CB8AC3E}">
        <p14:creationId xmlns:p14="http://schemas.microsoft.com/office/powerpoint/2010/main" xmlns="" val="2180704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19</a:t>
            </a:fld>
            <a:endParaRPr lang="en-US" altLang="en-US" sz="1400" b="1" dirty="0"/>
          </a:p>
        </p:txBody>
      </p:sp>
      <p:sp>
        <p:nvSpPr>
          <p:cNvPr id="8" name="TextBox 7"/>
          <p:cNvSpPr txBox="1"/>
          <p:nvPr/>
        </p:nvSpPr>
        <p:spPr>
          <a:xfrm>
            <a:off x="558000" y="521615"/>
            <a:ext cx="8028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
        <p:nvSpPr>
          <p:cNvPr id="9" name="Content Placeholder 2"/>
          <p:cNvSpPr txBox="1">
            <a:spLocks/>
          </p:cNvSpPr>
          <p:nvPr/>
        </p:nvSpPr>
        <p:spPr bwMode="auto">
          <a:xfrm>
            <a:off x="531813" y="1125181"/>
            <a:ext cx="8054187"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fontAlgn="ctr"/>
            <a:r>
              <a:rPr lang="en-US" sz="2400" dirty="0">
                <a:latin typeface="Arial" pitchFamily="34" charset="0"/>
                <a:cs typeface="Arial" pitchFamily="34" charset="0"/>
              </a:rPr>
              <a:t>The </a:t>
            </a:r>
            <a:r>
              <a:rPr lang="en-US" sz="2400" b="1" i="1" dirty="0">
                <a:latin typeface="Arial" pitchFamily="34" charset="0"/>
                <a:cs typeface="Arial" pitchFamily="34" charset="0"/>
              </a:rPr>
              <a:t>purpose</a:t>
            </a:r>
            <a:r>
              <a:rPr lang="en-US" sz="2400" dirty="0">
                <a:latin typeface="Arial" pitchFamily="34" charset="0"/>
                <a:cs typeface="Arial" pitchFamily="34" charset="0"/>
              </a:rPr>
              <a:t> of the programme is to </a:t>
            </a:r>
            <a:r>
              <a:rPr lang="en-GB" sz="2400" dirty="0">
                <a:latin typeface="Arial" pitchFamily="34" charset="0"/>
                <a:cs typeface="Arial" pitchFamily="34" charset="0"/>
              </a:rPr>
              <a:t>develop and coordinate policy and regulatory frameworks for an effective and efficient university education system and it provides financial support to universities, the </a:t>
            </a:r>
            <a:r>
              <a:rPr lang="en-GB" sz="2400" dirty="0" smtClean="0">
                <a:latin typeface="Arial" pitchFamily="34" charset="0"/>
                <a:cs typeface="Arial" pitchFamily="34" charset="0"/>
              </a:rPr>
              <a:t>National Student Financial Aid Scheme </a:t>
            </a:r>
            <a:r>
              <a:rPr lang="en-GB" sz="2400" dirty="0">
                <a:latin typeface="Arial" pitchFamily="34" charset="0"/>
                <a:cs typeface="Arial" pitchFamily="34" charset="0"/>
              </a:rPr>
              <a:t>and the </a:t>
            </a:r>
            <a:r>
              <a:rPr lang="en-GB" sz="2400" dirty="0" smtClean="0">
                <a:latin typeface="Arial" pitchFamily="34" charset="0"/>
                <a:cs typeface="Arial" pitchFamily="34" charset="0"/>
              </a:rPr>
              <a:t>National Institute for Higher Education</a:t>
            </a:r>
            <a:endParaRPr lang="en-ZA" sz="2400" dirty="0">
              <a:latin typeface="Arial" pitchFamily="34" charset="0"/>
              <a:cs typeface="Arial" pitchFamily="34" charset="0"/>
            </a:endParaRPr>
          </a:p>
          <a:p>
            <a:pPr eaLnBrk="1" hangingPunct="1"/>
            <a:r>
              <a:rPr lang="en-ZA" sz="2400" kern="0" dirty="0" smtClean="0">
                <a:latin typeface="Arial" pitchFamily="34" charset="0"/>
                <a:cs typeface="Arial" pitchFamily="34" charset="0"/>
              </a:rPr>
              <a:t>For the year under review there were 20 planned targets. 18 (90%) of the targets were achieved as planned, namely: </a:t>
            </a:r>
          </a:p>
          <a:p>
            <a:pPr lvl="1" eaLnBrk="1" hangingPunct="1"/>
            <a:r>
              <a:rPr lang="en-US" sz="2400" dirty="0" smtClean="0">
                <a:solidFill>
                  <a:srgbClr val="000000"/>
                </a:solidFill>
                <a:latin typeface="Arial" pitchFamily="34" charset="0"/>
                <a:ea typeface="Calibri" panose="020F0502020204030204" pitchFamily="34" charset="0"/>
                <a:cs typeface="Arial" pitchFamily="34" charset="0"/>
              </a:rPr>
              <a:t>A </a:t>
            </a:r>
            <a:r>
              <a:rPr lang="en-US" sz="2400" dirty="0">
                <a:solidFill>
                  <a:srgbClr val="000000"/>
                </a:solidFill>
                <a:latin typeface="Arial" pitchFamily="34" charset="0"/>
                <a:ea typeface="Calibri" panose="020F0502020204030204" pitchFamily="34" charset="0"/>
                <a:cs typeface="Arial" pitchFamily="34" charset="0"/>
              </a:rPr>
              <a:t>Policy on the provision of student housing at SA public universities and minimum norms and </a:t>
            </a:r>
            <a:r>
              <a:rPr lang="en-US" sz="2400" dirty="0" smtClean="0">
                <a:solidFill>
                  <a:srgbClr val="000000"/>
                </a:solidFill>
                <a:latin typeface="Arial" pitchFamily="34" charset="0"/>
                <a:ea typeface="Calibri" panose="020F0502020204030204" pitchFamily="34" charset="0"/>
                <a:cs typeface="Arial" pitchFamily="34" charset="0"/>
              </a:rPr>
              <a:t>standards was  </a:t>
            </a:r>
            <a:r>
              <a:rPr lang="en-US" sz="2400" dirty="0">
                <a:solidFill>
                  <a:srgbClr val="000000"/>
                </a:solidFill>
                <a:latin typeface="Arial" pitchFamily="34" charset="0"/>
                <a:ea typeface="Calibri" panose="020F0502020204030204" pitchFamily="34" charset="0"/>
                <a:cs typeface="Arial" pitchFamily="34" charset="0"/>
              </a:rPr>
              <a:t>published in the Government </a:t>
            </a:r>
            <a:r>
              <a:rPr lang="en-US" sz="2400" dirty="0" smtClean="0">
                <a:solidFill>
                  <a:srgbClr val="000000"/>
                </a:solidFill>
                <a:latin typeface="Arial" pitchFamily="34" charset="0"/>
                <a:ea typeface="Calibri" panose="020F0502020204030204" pitchFamily="34" charset="0"/>
                <a:cs typeface="Arial" pitchFamily="34" charset="0"/>
              </a:rPr>
              <a:t>gazette</a:t>
            </a:r>
          </a:p>
        </p:txBody>
      </p:sp>
    </p:spTree>
    <p:extLst>
      <p:ext uri="{BB962C8B-B14F-4D97-AF65-F5344CB8AC3E}">
        <p14:creationId xmlns:p14="http://schemas.microsoft.com/office/powerpoint/2010/main" xmlns="" val="3668986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58000" y="570922"/>
            <a:ext cx="8028000" cy="57600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cs typeface="Arial" pitchFamily="34" charset="0"/>
              </a:rPr>
              <a:t>Presentation Outline</a:t>
            </a:r>
            <a:endParaRPr lang="en-ZA" sz="2800" b="1" dirty="0">
              <a:cs typeface="Arial" pitchFamily="34" charset="0"/>
            </a:endParaRPr>
          </a:p>
        </p:txBody>
      </p:sp>
      <p:sp>
        <p:nvSpPr>
          <p:cNvPr id="3076" name="Slide Number Placeholder 7"/>
          <p:cNvSpPr>
            <a:spLocks noGrp="1"/>
          </p:cNvSpPr>
          <p:nvPr>
            <p:ph type="sldNum" sz="quarter" idx="12"/>
          </p:nvPr>
        </p:nvSpPr>
        <p:spPr>
          <a:xfrm>
            <a:off x="7010400" y="649287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2</a:t>
            </a:fld>
            <a:endParaRPr lang="en-US" altLang="en-US" b="1" dirty="0"/>
          </a:p>
        </p:txBody>
      </p:sp>
      <p:sp>
        <p:nvSpPr>
          <p:cNvPr id="3077" name="TextBox 7"/>
          <p:cNvSpPr txBox="1">
            <a:spLocks noChangeArrowheads="1"/>
          </p:cNvSpPr>
          <p:nvPr/>
        </p:nvSpPr>
        <p:spPr bwMode="auto">
          <a:xfrm>
            <a:off x="533401" y="1056720"/>
            <a:ext cx="7948612" cy="52383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442912" eaLnBrk="1" hangingPunct="1">
              <a:spcBef>
                <a:spcPts val="600"/>
              </a:spcBef>
              <a:defRPr/>
            </a:pPr>
            <a:endParaRPr lang="en-US" sz="1100" b="1" dirty="0">
              <a:latin typeface="Arial" panose="020B0604020202020204" pitchFamily="34" charset="0"/>
              <a:cs typeface="Arial" pitchFamily="34" charset="0"/>
            </a:endParaRPr>
          </a:p>
          <a:p>
            <a:pPr marL="722313" indent="-368300" eaLnBrk="1" hangingPunct="1">
              <a:spcBef>
                <a:spcPts val="600"/>
              </a:spcBef>
              <a:buFont typeface="+mj-lt"/>
              <a:buAutoNum type="arabicPeriod"/>
              <a:defRPr/>
            </a:pPr>
            <a:r>
              <a:rPr lang="en-US" sz="2400" b="1" dirty="0" smtClean="0">
                <a:latin typeface="Arial" panose="020B0604020202020204" pitchFamily="34" charset="0"/>
                <a:cs typeface="Arial" pitchFamily="34" charset="0"/>
              </a:rPr>
              <a:t>Strategic Overview </a:t>
            </a:r>
          </a:p>
          <a:p>
            <a:pPr marL="722313" indent="-368300" eaLnBrk="1" hangingPunct="1">
              <a:spcBef>
                <a:spcPts val="600"/>
              </a:spcBef>
              <a:buFont typeface="+mj-lt"/>
              <a:buAutoNum type="arabicPeriod"/>
              <a:defRPr/>
            </a:pPr>
            <a:r>
              <a:rPr lang="en-US" sz="2400" b="1" dirty="0" smtClean="0">
                <a:latin typeface="Arial" panose="020B0604020202020204" pitchFamily="34" charset="0"/>
                <a:cs typeface="Arial" pitchFamily="34" charset="0"/>
              </a:rPr>
              <a:t>Programme </a:t>
            </a:r>
            <a:r>
              <a:rPr lang="en-US" sz="2400" b="1" dirty="0">
                <a:latin typeface="Arial" panose="020B0604020202020204" pitchFamily="34" charset="0"/>
                <a:cs typeface="Arial" pitchFamily="34" charset="0"/>
              </a:rPr>
              <a:t>Performance on Predetermined Objectives</a:t>
            </a:r>
          </a:p>
          <a:p>
            <a:pPr marL="722313" lvl="2" indent="-368300" eaLnBrk="1" hangingPunct="1">
              <a:lnSpc>
                <a:spcPct val="80000"/>
              </a:lnSpc>
              <a:spcBef>
                <a:spcPts val="600"/>
              </a:spcBef>
              <a:buFont typeface="Arial" pitchFamily="34" charset="0"/>
              <a:buChar char="•"/>
              <a:defRPr/>
            </a:pPr>
            <a:r>
              <a:rPr lang="en-US" sz="2400" dirty="0">
                <a:latin typeface="Arial" panose="020B0604020202020204" pitchFamily="34" charset="0"/>
                <a:cs typeface="Arial" pitchFamily="34" charset="0"/>
              </a:rPr>
              <a:t>Achievements </a:t>
            </a:r>
          </a:p>
          <a:p>
            <a:pPr marL="722313" lvl="2" indent="-368300" eaLnBrk="1" hangingPunct="1">
              <a:lnSpc>
                <a:spcPct val="80000"/>
              </a:lnSpc>
              <a:spcBef>
                <a:spcPts val="600"/>
              </a:spcBef>
              <a:buFont typeface="Arial" pitchFamily="34" charset="0"/>
              <a:buChar char="•"/>
              <a:defRPr/>
            </a:pPr>
            <a:r>
              <a:rPr lang="en-US" sz="2400" dirty="0">
                <a:latin typeface="Arial" panose="020B0604020202020204" pitchFamily="34" charset="0"/>
                <a:cs typeface="Arial" pitchFamily="34" charset="0"/>
              </a:rPr>
              <a:t>Non achievement of targets  </a:t>
            </a:r>
          </a:p>
          <a:p>
            <a:pPr marL="722313" indent="-368300" eaLnBrk="1" hangingPunct="1">
              <a:spcBef>
                <a:spcPts val="600"/>
              </a:spcBef>
              <a:buFont typeface="+mj-lt"/>
              <a:buAutoNum type="arabicPeriod"/>
              <a:defRPr/>
            </a:pPr>
            <a:r>
              <a:rPr lang="en-US" sz="2400" b="1" dirty="0">
                <a:latin typeface="Arial" panose="020B0604020202020204" pitchFamily="34" charset="0"/>
                <a:cs typeface="Arial" pitchFamily="34" charset="0"/>
              </a:rPr>
              <a:t>Financial </a:t>
            </a:r>
            <a:r>
              <a:rPr lang="en-US" sz="2400" b="1" dirty="0" smtClean="0">
                <a:latin typeface="Arial" panose="020B0604020202020204" pitchFamily="34" charset="0"/>
                <a:cs typeface="Arial" pitchFamily="34" charset="0"/>
              </a:rPr>
              <a:t>Information</a:t>
            </a:r>
          </a:p>
          <a:p>
            <a:pPr marL="722313" lvl="1" indent="-368300" eaLnBrk="1" hangingPunct="1">
              <a:spcBef>
                <a:spcPts val="600"/>
              </a:spcBef>
              <a:buFont typeface="Arial" panose="020B0604020202020204" pitchFamily="34" charset="0"/>
              <a:buChar char="•"/>
              <a:defRPr/>
            </a:pPr>
            <a:r>
              <a:rPr lang="en-US" sz="2400" dirty="0" smtClean="0"/>
              <a:t>A </a:t>
            </a:r>
            <a:r>
              <a:rPr lang="en-US" sz="2400" dirty="0"/>
              <a:t>brief summary of each </a:t>
            </a:r>
            <a:r>
              <a:rPr lang="en-US" sz="2400" dirty="0" smtClean="0"/>
              <a:t>report</a:t>
            </a:r>
          </a:p>
          <a:p>
            <a:pPr marL="722313" lvl="1" indent="-368300" eaLnBrk="1" hangingPunct="1">
              <a:spcBef>
                <a:spcPts val="600"/>
              </a:spcBef>
              <a:buFont typeface="Arial" panose="020B0604020202020204" pitchFamily="34" charset="0"/>
              <a:buChar char="•"/>
              <a:defRPr/>
            </a:pPr>
            <a:r>
              <a:rPr lang="en-US" sz="2400" dirty="0" smtClean="0"/>
              <a:t>A </a:t>
            </a:r>
            <a:r>
              <a:rPr lang="en-US" sz="2400" dirty="0"/>
              <a:t>summary of the Financial </a:t>
            </a:r>
            <a:r>
              <a:rPr lang="en-US" sz="2400" dirty="0" smtClean="0"/>
              <a:t>Statements</a:t>
            </a:r>
          </a:p>
          <a:p>
            <a:pPr marL="722313" lvl="1" indent="-368300" eaLnBrk="1" hangingPunct="1">
              <a:spcBef>
                <a:spcPts val="600"/>
              </a:spcBef>
              <a:buFont typeface="Arial" panose="020B0604020202020204" pitchFamily="34" charset="0"/>
              <a:buChar char="•"/>
              <a:defRPr/>
            </a:pPr>
            <a:r>
              <a:rPr lang="en-US" sz="2400" dirty="0" smtClean="0"/>
              <a:t>Action </a:t>
            </a:r>
            <a:r>
              <a:rPr lang="en-US" sz="2400" dirty="0"/>
              <a:t>Plan to improve audit </a:t>
            </a:r>
            <a:r>
              <a:rPr lang="en-US" sz="2400" dirty="0" smtClean="0"/>
              <a:t>findings</a:t>
            </a:r>
          </a:p>
          <a:p>
            <a:pPr marL="722313" lvl="1" indent="-368300" eaLnBrk="1" hangingPunct="1">
              <a:spcBef>
                <a:spcPts val="600"/>
              </a:spcBef>
              <a:buFont typeface="Arial" panose="020B0604020202020204" pitchFamily="34" charset="0"/>
              <a:buChar char="•"/>
              <a:defRPr/>
            </a:pPr>
            <a:r>
              <a:rPr lang="en-US" sz="2400" dirty="0" smtClean="0"/>
              <a:t>Impact </a:t>
            </a:r>
            <a:r>
              <a:rPr lang="en-US" sz="2400" dirty="0"/>
              <a:t>of the Financial outcome of 2015/16 on operations</a:t>
            </a:r>
          </a:p>
          <a:p>
            <a:pPr marL="630238" indent="-395288" eaLnBrk="1" hangingPunct="1">
              <a:spcAft>
                <a:spcPts val="600"/>
              </a:spcAft>
              <a:defRPr/>
            </a:pPr>
            <a:endParaRPr lang="en-US" altLang="en-US" sz="2400" dirty="0" smtClean="0">
              <a:cs typeface="Arial" charset="0"/>
            </a:endParaRPr>
          </a:p>
        </p:txBody>
      </p:sp>
    </p:spTree>
    <p:extLst>
      <p:ext uri="{BB962C8B-B14F-4D97-AF65-F5344CB8AC3E}">
        <p14:creationId xmlns:p14="http://schemas.microsoft.com/office/powerpoint/2010/main" xmlns="" val="2816894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20</a:t>
            </a:fld>
            <a:endParaRPr lang="en-US" altLang="en-US" sz="1400" b="1" dirty="0"/>
          </a:p>
        </p:txBody>
      </p:sp>
      <p:sp>
        <p:nvSpPr>
          <p:cNvPr id="8" name="TextBox 7"/>
          <p:cNvSpPr txBox="1"/>
          <p:nvPr/>
        </p:nvSpPr>
        <p:spPr>
          <a:xfrm>
            <a:off x="558000" y="547968"/>
            <a:ext cx="8028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
        <p:nvSpPr>
          <p:cNvPr id="9" name="Content Placeholder 2"/>
          <p:cNvSpPr txBox="1">
            <a:spLocks/>
          </p:cNvSpPr>
          <p:nvPr/>
        </p:nvSpPr>
        <p:spPr bwMode="auto">
          <a:xfrm>
            <a:off x="531813" y="1125181"/>
            <a:ext cx="8054187"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eaLnBrk="1" hangingPunct="1"/>
            <a:r>
              <a:rPr lang="en-US" sz="2400" dirty="0" smtClean="0">
                <a:solidFill>
                  <a:srgbClr val="000000"/>
                </a:solidFill>
                <a:latin typeface="Arial" pitchFamily="34" charset="0"/>
                <a:ea typeface="Calibri" panose="020F0502020204030204" pitchFamily="34" charset="0"/>
                <a:cs typeface="Arial" pitchFamily="34" charset="0"/>
              </a:rPr>
              <a:t>Revised </a:t>
            </a:r>
            <a:r>
              <a:rPr lang="en-US" sz="2400" dirty="0">
                <a:solidFill>
                  <a:srgbClr val="000000"/>
                </a:solidFill>
                <a:latin typeface="Arial" pitchFamily="34" charset="0"/>
                <a:ea typeface="Calibri" panose="020F0502020204030204" pitchFamily="34" charset="0"/>
                <a:cs typeface="Arial" pitchFamily="34" charset="0"/>
              </a:rPr>
              <a:t>regulations for </a:t>
            </a:r>
            <a:r>
              <a:rPr lang="en-US" sz="2400" dirty="0" smtClean="0">
                <a:solidFill>
                  <a:srgbClr val="000000"/>
                </a:solidFill>
                <a:latin typeface="Arial" pitchFamily="34" charset="0"/>
                <a:ea typeface="Calibri" panose="020F0502020204030204" pitchFamily="34" charset="0"/>
                <a:cs typeface="Arial" pitchFamily="34" charset="0"/>
              </a:rPr>
              <a:t>PHEIs was approved </a:t>
            </a:r>
            <a:r>
              <a:rPr lang="en-US" sz="2400" dirty="0">
                <a:solidFill>
                  <a:srgbClr val="000000"/>
                </a:solidFill>
                <a:latin typeface="Arial" pitchFamily="34" charset="0"/>
                <a:ea typeface="Calibri" panose="020F0502020204030204" pitchFamily="34" charset="0"/>
                <a:cs typeface="Arial" pitchFamily="34" charset="0"/>
              </a:rPr>
              <a:t>and published in the Government Gazette for </a:t>
            </a:r>
            <a:r>
              <a:rPr lang="en-US" sz="2400" dirty="0" smtClean="0">
                <a:solidFill>
                  <a:srgbClr val="000000"/>
                </a:solidFill>
                <a:latin typeface="Arial" pitchFamily="34" charset="0"/>
                <a:ea typeface="Calibri" panose="020F0502020204030204" pitchFamily="34" charset="0"/>
                <a:cs typeface="Arial" pitchFamily="34" charset="0"/>
              </a:rPr>
              <a:t>implementation</a:t>
            </a:r>
          </a:p>
          <a:p>
            <a:pPr lvl="1" eaLnBrk="1" hangingPunct="1"/>
            <a:r>
              <a:rPr lang="en-US" sz="2400" dirty="0" smtClean="0">
                <a:solidFill>
                  <a:srgbClr val="000000"/>
                </a:solidFill>
                <a:latin typeface="Arial" pitchFamily="34" charset="0"/>
                <a:ea typeface="Calibri" panose="020F0502020204030204" pitchFamily="34" charset="0"/>
                <a:cs typeface="Arial" pitchFamily="34" charset="0"/>
              </a:rPr>
              <a:t>An </a:t>
            </a:r>
            <a:r>
              <a:rPr lang="en-US" sz="2400" dirty="0">
                <a:solidFill>
                  <a:srgbClr val="000000"/>
                </a:solidFill>
                <a:latin typeface="Arial" pitchFamily="34" charset="0"/>
                <a:ea typeface="Calibri" panose="020F0502020204030204" pitchFamily="34" charset="0"/>
                <a:cs typeface="Arial" pitchFamily="34" charset="0"/>
              </a:rPr>
              <a:t>Evaluation report on the HEAIDS programme for the 2014/15 financial year </a:t>
            </a:r>
            <a:r>
              <a:rPr lang="en-US" sz="2400" dirty="0" smtClean="0">
                <a:solidFill>
                  <a:srgbClr val="000000"/>
                </a:solidFill>
                <a:latin typeface="Arial" pitchFamily="34" charset="0"/>
                <a:ea typeface="Calibri" panose="020F0502020204030204" pitchFamily="34" charset="0"/>
                <a:cs typeface="Arial" pitchFamily="34" charset="0"/>
              </a:rPr>
              <a:t>was approved </a:t>
            </a:r>
            <a:r>
              <a:rPr lang="en-US" sz="2400" dirty="0">
                <a:solidFill>
                  <a:srgbClr val="000000"/>
                </a:solidFill>
                <a:latin typeface="Arial" pitchFamily="34" charset="0"/>
                <a:ea typeface="Calibri" panose="020F0502020204030204" pitchFamily="34" charset="0"/>
                <a:cs typeface="Arial" pitchFamily="34" charset="0"/>
              </a:rPr>
              <a:t>by the </a:t>
            </a:r>
            <a:r>
              <a:rPr lang="en-US" sz="2400" dirty="0" smtClean="0">
                <a:solidFill>
                  <a:srgbClr val="000000"/>
                </a:solidFill>
                <a:latin typeface="Arial" pitchFamily="34" charset="0"/>
                <a:ea typeface="Calibri" panose="020F0502020204030204" pitchFamily="34" charset="0"/>
                <a:cs typeface="Arial" pitchFamily="34" charset="0"/>
              </a:rPr>
              <a:t>Director-General</a:t>
            </a:r>
          </a:p>
          <a:p>
            <a:pPr lvl="1" eaLnBrk="1" hangingPunct="1"/>
            <a:r>
              <a:rPr lang="en-US" sz="2400" dirty="0">
                <a:solidFill>
                  <a:srgbClr val="000000"/>
                </a:solidFill>
                <a:latin typeface="Arial" pitchFamily="34" charset="0"/>
                <a:ea typeface="Calibri" panose="020F0502020204030204" pitchFamily="34" charset="0"/>
                <a:cs typeface="Arial" pitchFamily="34" charset="0"/>
              </a:rPr>
              <a:t>A Report on the analysis of university annual reports in terms of financial indicators </a:t>
            </a:r>
            <a:r>
              <a:rPr lang="en-US" sz="2400" dirty="0" smtClean="0">
                <a:solidFill>
                  <a:srgbClr val="000000"/>
                </a:solidFill>
                <a:latin typeface="Arial" pitchFamily="34" charset="0"/>
                <a:ea typeface="Calibri" panose="020F0502020204030204" pitchFamily="34" charset="0"/>
                <a:cs typeface="Arial" pitchFamily="34" charset="0"/>
              </a:rPr>
              <a:t>was approved </a:t>
            </a:r>
            <a:r>
              <a:rPr lang="en-US" sz="2400" dirty="0">
                <a:solidFill>
                  <a:srgbClr val="000000"/>
                </a:solidFill>
                <a:latin typeface="Arial" pitchFamily="34" charset="0"/>
                <a:ea typeface="Calibri" panose="020F0502020204030204" pitchFamily="34" charset="0"/>
                <a:cs typeface="Arial" pitchFamily="34" charset="0"/>
              </a:rPr>
              <a:t>by the Director-General</a:t>
            </a:r>
          </a:p>
          <a:p>
            <a:pPr eaLnBrk="1" hangingPunct="1"/>
            <a:endParaRPr lang="en-US" sz="2000" dirty="0">
              <a:solidFill>
                <a:srgbClr val="000000"/>
              </a:solidFill>
              <a:latin typeface="Arial" pitchFamily="34" charset="0"/>
              <a:ea typeface="Calibri" panose="020F0502020204030204" pitchFamily="34" charset="0"/>
              <a:cs typeface="Arial" pitchFamily="34" charset="0"/>
            </a:endParaRPr>
          </a:p>
          <a:p>
            <a:pPr eaLnBrk="1" hangingPunct="1"/>
            <a:endParaRPr lang="en-US" sz="2000" dirty="0">
              <a:solidFill>
                <a:srgbClr val="000000"/>
              </a:solidFill>
              <a:latin typeface="Arial" pitchFamily="34" charset="0"/>
              <a:ea typeface="Calibri" panose="020F0502020204030204" pitchFamily="34" charset="0"/>
              <a:cs typeface="Arial" pitchFamily="34" charset="0"/>
            </a:endParaRPr>
          </a:p>
          <a:p>
            <a:pPr eaLnBrk="1" hangingPunct="1"/>
            <a:endParaRPr lang="en-US" sz="2000" dirty="0">
              <a:solidFill>
                <a:srgbClr val="000000"/>
              </a:solidFill>
              <a:latin typeface="Arial" pitchFamily="34" charset="0"/>
              <a:ea typeface="Calibri" panose="020F0502020204030204" pitchFamily="34" charset="0"/>
              <a:cs typeface="Arial" pitchFamily="34" charset="0"/>
            </a:endParaRPr>
          </a:p>
          <a:p>
            <a:pPr eaLnBrk="1" hangingPunct="1"/>
            <a:endParaRPr lang="en-ZA" sz="2000" kern="0" dirty="0" smtClean="0">
              <a:latin typeface="Arial" pitchFamily="34" charset="0"/>
              <a:cs typeface="Arial" pitchFamily="34" charset="0"/>
            </a:endParaRPr>
          </a:p>
        </p:txBody>
      </p:sp>
    </p:spTree>
    <p:extLst>
      <p:ext uri="{BB962C8B-B14F-4D97-AF65-F5344CB8AC3E}">
        <p14:creationId xmlns:p14="http://schemas.microsoft.com/office/powerpoint/2010/main" xmlns="" val="4265594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21</a:t>
            </a:fld>
            <a:endParaRPr lang="en-US" altLang="en-US" sz="1400" b="1" dirty="0"/>
          </a:p>
        </p:txBody>
      </p:sp>
      <p:sp>
        <p:nvSpPr>
          <p:cNvPr id="8" name="TextBox 7"/>
          <p:cNvSpPr txBox="1"/>
          <p:nvPr/>
        </p:nvSpPr>
        <p:spPr>
          <a:xfrm>
            <a:off x="529846" y="556278"/>
            <a:ext cx="8028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3: University Education</a:t>
            </a:r>
            <a:endParaRPr lang="en-ZA" dirty="0"/>
          </a:p>
        </p:txBody>
      </p:sp>
      <p:sp>
        <p:nvSpPr>
          <p:cNvPr id="9" name="Content Placeholder 2"/>
          <p:cNvSpPr txBox="1">
            <a:spLocks/>
          </p:cNvSpPr>
          <p:nvPr/>
        </p:nvSpPr>
        <p:spPr bwMode="auto">
          <a:xfrm>
            <a:off x="558000" y="1121019"/>
            <a:ext cx="8028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400" dirty="0" smtClean="0">
                <a:solidFill>
                  <a:srgbClr val="000000"/>
                </a:solidFill>
                <a:latin typeface="Arial" pitchFamily="34" charset="0"/>
                <a:ea typeface="Calibri" panose="020F0502020204030204" pitchFamily="34" charset="0"/>
                <a:cs typeface="Arial" pitchFamily="34" charset="0"/>
              </a:rPr>
              <a:t>A </a:t>
            </a:r>
            <a:r>
              <a:rPr lang="en-US" sz="2400" dirty="0">
                <a:solidFill>
                  <a:srgbClr val="000000"/>
                </a:solidFill>
                <a:latin typeface="Arial" pitchFamily="34" charset="0"/>
                <a:ea typeface="Calibri" panose="020F0502020204030204" pitchFamily="34" charset="0"/>
                <a:cs typeface="Arial" pitchFamily="34" charset="0"/>
              </a:rPr>
              <a:t>Report on the effective use of the foundation provision grant for 23 universities </a:t>
            </a:r>
            <a:r>
              <a:rPr lang="en-US" sz="2400" dirty="0" smtClean="0">
                <a:solidFill>
                  <a:srgbClr val="000000"/>
                </a:solidFill>
                <a:latin typeface="Arial" pitchFamily="34" charset="0"/>
                <a:ea typeface="Calibri" panose="020F0502020204030204" pitchFamily="34" charset="0"/>
                <a:cs typeface="Arial" pitchFamily="34" charset="0"/>
              </a:rPr>
              <a:t>was approved </a:t>
            </a:r>
            <a:r>
              <a:rPr lang="en-US" sz="2400" dirty="0">
                <a:solidFill>
                  <a:srgbClr val="000000"/>
                </a:solidFill>
                <a:latin typeface="Arial" pitchFamily="34" charset="0"/>
                <a:ea typeface="Calibri" panose="020F0502020204030204" pitchFamily="34" charset="0"/>
                <a:cs typeface="Arial" pitchFamily="34" charset="0"/>
              </a:rPr>
              <a:t>by </a:t>
            </a:r>
            <a:r>
              <a:rPr lang="en-US" sz="2400" dirty="0" smtClean="0">
                <a:solidFill>
                  <a:srgbClr val="000000"/>
                </a:solidFill>
                <a:latin typeface="Arial" pitchFamily="34" charset="0"/>
                <a:ea typeface="Calibri" panose="020F0502020204030204" pitchFamily="34" charset="0"/>
                <a:cs typeface="Arial" pitchFamily="34" charset="0"/>
              </a:rPr>
              <a:t>Director-General</a:t>
            </a:r>
          </a:p>
          <a:p>
            <a:pPr eaLnBrk="1" hangingPunct="1"/>
            <a:r>
              <a:rPr lang="en-US" sz="2400" dirty="0" smtClean="0">
                <a:solidFill>
                  <a:srgbClr val="000000"/>
                </a:solidFill>
                <a:latin typeface="Arial" pitchFamily="34" charset="0"/>
                <a:ea typeface="Calibri" panose="020F0502020204030204" pitchFamily="34" charset="0"/>
                <a:cs typeface="Arial" pitchFamily="34" charset="0"/>
              </a:rPr>
              <a:t>A </a:t>
            </a:r>
            <a:r>
              <a:rPr lang="en-US" sz="2400" dirty="0">
                <a:solidFill>
                  <a:srgbClr val="000000"/>
                </a:solidFill>
                <a:latin typeface="Arial" pitchFamily="34" charset="0"/>
                <a:ea typeface="Calibri" panose="020F0502020204030204" pitchFamily="34" charset="0"/>
                <a:cs typeface="Arial" pitchFamily="34" charset="0"/>
              </a:rPr>
              <a:t>report on the effective use of the 2014/15 teaching development grant </a:t>
            </a:r>
            <a:r>
              <a:rPr lang="en-US" sz="2400" dirty="0" smtClean="0">
                <a:solidFill>
                  <a:srgbClr val="000000"/>
                </a:solidFill>
                <a:latin typeface="Arial" pitchFamily="34" charset="0"/>
                <a:ea typeface="Calibri" panose="020F0502020204030204" pitchFamily="34" charset="0"/>
                <a:cs typeface="Arial" pitchFamily="34" charset="0"/>
              </a:rPr>
              <a:t>was approved </a:t>
            </a:r>
            <a:r>
              <a:rPr lang="en-US" sz="2400" dirty="0">
                <a:solidFill>
                  <a:srgbClr val="000000"/>
                </a:solidFill>
                <a:latin typeface="Arial" pitchFamily="34" charset="0"/>
                <a:ea typeface="Calibri" panose="020F0502020204030204" pitchFamily="34" charset="0"/>
                <a:cs typeface="Arial" pitchFamily="34" charset="0"/>
              </a:rPr>
              <a:t>by the </a:t>
            </a:r>
            <a:r>
              <a:rPr lang="en-US" sz="2400" dirty="0" smtClean="0">
                <a:solidFill>
                  <a:srgbClr val="000000"/>
                </a:solidFill>
                <a:latin typeface="Arial" pitchFamily="34" charset="0"/>
                <a:ea typeface="Calibri" panose="020F0502020204030204" pitchFamily="34" charset="0"/>
                <a:cs typeface="Arial" pitchFamily="34" charset="0"/>
              </a:rPr>
              <a:t>Director-General</a:t>
            </a:r>
          </a:p>
          <a:p>
            <a:pPr eaLnBrk="1" hangingPunct="1"/>
            <a:r>
              <a:rPr lang="en-US" sz="2400" dirty="0" smtClean="0">
                <a:latin typeface="Arial" pitchFamily="34" charset="0"/>
                <a:cs typeface="Arial" pitchFamily="34" charset="0"/>
              </a:rPr>
              <a:t>An </a:t>
            </a:r>
            <a:r>
              <a:rPr lang="en-US" sz="2400" dirty="0">
                <a:latin typeface="Arial" pitchFamily="34" charset="0"/>
                <a:cs typeface="Arial" pitchFamily="34" charset="0"/>
              </a:rPr>
              <a:t>evaluation report on effective use of the Research Development Grant in </a:t>
            </a:r>
            <a:r>
              <a:rPr lang="en-US" sz="2400" dirty="0" smtClean="0">
                <a:latin typeface="Arial" pitchFamily="34" charset="0"/>
                <a:cs typeface="Arial" pitchFamily="34" charset="0"/>
              </a:rPr>
              <a:t>2014/15 was approved </a:t>
            </a:r>
            <a:r>
              <a:rPr lang="en-US" sz="2400" dirty="0">
                <a:latin typeface="Arial" pitchFamily="34" charset="0"/>
                <a:cs typeface="Arial" pitchFamily="34" charset="0"/>
              </a:rPr>
              <a:t>by the </a:t>
            </a:r>
            <a:r>
              <a:rPr lang="en-US" sz="2400" dirty="0" smtClean="0">
                <a:latin typeface="Arial" pitchFamily="34" charset="0"/>
                <a:cs typeface="Arial" pitchFamily="34" charset="0"/>
              </a:rPr>
              <a:t>Director-General</a:t>
            </a:r>
          </a:p>
          <a:p>
            <a:pPr eaLnBrk="1" hangingPunct="1"/>
            <a:r>
              <a:rPr lang="en-US" sz="2400" dirty="0" smtClean="0">
                <a:latin typeface="Arial" pitchFamily="34" charset="0"/>
                <a:cs typeface="Arial" pitchFamily="34" charset="0"/>
              </a:rPr>
              <a:t>An </a:t>
            </a:r>
            <a:r>
              <a:rPr lang="en-US" sz="2400" dirty="0">
                <a:latin typeface="Arial" pitchFamily="34" charset="0"/>
                <a:cs typeface="Arial" pitchFamily="34" charset="0"/>
              </a:rPr>
              <a:t>assessment Report on the effective use of infrastructure grants for 24 universities </a:t>
            </a:r>
            <a:r>
              <a:rPr lang="en-US" sz="2400" dirty="0" smtClean="0">
                <a:latin typeface="Arial" pitchFamily="34" charset="0"/>
                <a:cs typeface="Arial" pitchFamily="34" charset="0"/>
              </a:rPr>
              <a:t>was approved </a:t>
            </a:r>
            <a:r>
              <a:rPr lang="en-US" sz="2400" dirty="0">
                <a:latin typeface="Arial" pitchFamily="34" charset="0"/>
                <a:cs typeface="Arial" pitchFamily="34" charset="0"/>
              </a:rPr>
              <a:t>by the </a:t>
            </a:r>
            <a:r>
              <a:rPr lang="en-US" sz="2400" dirty="0" smtClean="0">
                <a:latin typeface="Arial" pitchFamily="34" charset="0"/>
                <a:cs typeface="Arial" pitchFamily="34" charset="0"/>
              </a:rPr>
              <a:t>Director-General</a:t>
            </a:r>
          </a:p>
          <a:p>
            <a:pPr eaLnBrk="1" hangingPunct="1"/>
            <a:endParaRPr lang="en-ZA" sz="2000" kern="0" dirty="0" smtClean="0">
              <a:latin typeface="Arial" pitchFamily="34" charset="0"/>
              <a:cs typeface="Arial" pitchFamily="34" charset="0"/>
            </a:endParaRPr>
          </a:p>
        </p:txBody>
      </p:sp>
    </p:spTree>
    <p:extLst>
      <p:ext uri="{BB962C8B-B14F-4D97-AF65-F5344CB8AC3E}">
        <p14:creationId xmlns:p14="http://schemas.microsoft.com/office/powerpoint/2010/main" xmlns="" val="1742702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22</a:t>
            </a:fld>
            <a:endParaRPr lang="en-US" altLang="en-US" sz="1400" b="1" dirty="0"/>
          </a:p>
        </p:txBody>
      </p:sp>
      <p:sp>
        <p:nvSpPr>
          <p:cNvPr id="8" name="TextBox 7"/>
          <p:cNvSpPr txBox="1"/>
          <p:nvPr/>
        </p:nvSpPr>
        <p:spPr>
          <a:xfrm>
            <a:off x="558000" y="559884"/>
            <a:ext cx="8028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a:t>
            </a:r>
            <a:r>
              <a:rPr lang="en-US" dirty="0" smtClean="0"/>
              <a:t>University Education</a:t>
            </a:r>
            <a:endParaRPr lang="en-ZA" dirty="0"/>
          </a:p>
        </p:txBody>
      </p:sp>
      <p:sp>
        <p:nvSpPr>
          <p:cNvPr id="9" name="Content Placeholder 2"/>
          <p:cNvSpPr txBox="1">
            <a:spLocks/>
          </p:cNvSpPr>
          <p:nvPr/>
        </p:nvSpPr>
        <p:spPr bwMode="auto">
          <a:xfrm>
            <a:off x="572077" y="1085484"/>
            <a:ext cx="7999846"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400" dirty="0" smtClean="0">
                <a:latin typeface="Arial" pitchFamily="34" charset="0"/>
                <a:cs typeface="Arial" pitchFamily="34" charset="0"/>
              </a:rPr>
              <a:t>An </a:t>
            </a:r>
            <a:r>
              <a:rPr lang="en-US" sz="2400" dirty="0">
                <a:latin typeface="Arial" pitchFamily="34" charset="0"/>
                <a:cs typeface="Arial" pitchFamily="34" charset="0"/>
              </a:rPr>
              <a:t>assessment Report on the effective use of 2 new universities earmarked </a:t>
            </a:r>
            <a:r>
              <a:rPr lang="en-US" sz="2400" dirty="0" smtClean="0">
                <a:latin typeface="Arial" pitchFamily="34" charset="0"/>
                <a:cs typeface="Arial" pitchFamily="34" charset="0"/>
              </a:rPr>
              <a:t>grants was approved by the Director-General</a:t>
            </a:r>
          </a:p>
          <a:p>
            <a:pPr eaLnBrk="1" hangingPunct="1"/>
            <a:r>
              <a:rPr lang="en-US" sz="2400" dirty="0" smtClean="0">
                <a:latin typeface="Arial" pitchFamily="34" charset="0"/>
                <a:cs typeface="Arial" pitchFamily="34" charset="0"/>
              </a:rPr>
              <a:t>An </a:t>
            </a:r>
            <a:r>
              <a:rPr lang="en-US" sz="2400" dirty="0">
                <a:latin typeface="Arial" pitchFamily="34" charset="0"/>
                <a:cs typeface="Arial" pitchFamily="34" charset="0"/>
              </a:rPr>
              <a:t>annual report on the research outputs of 24 universities </a:t>
            </a:r>
            <a:r>
              <a:rPr lang="en-US" sz="2400" dirty="0" smtClean="0">
                <a:latin typeface="Arial" pitchFamily="34" charset="0"/>
                <a:cs typeface="Arial" pitchFamily="34" charset="0"/>
              </a:rPr>
              <a:t>was published </a:t>
            </a:r>
            <a:r>
              <a:rPr lang="en-US" sz="2400" dirty="0">
                <a:latin typeface="Arial" pitchFamily="34" charset="0"/>
                <a:cs typeface="Arial" pitchFamily="34" charset="0"/>
              </a:rPr>
              <a:t>on the Departmental </a:t>
            </a:r>
            <a:r>
              <a:rPr lang="en-US" sz="2400" dirty="0" smtClean="0">
                <a:latin typeface="Arial" pitchFamily="34" charset="0"/>
                <a:cs typeface="Arial" pitchFamily="34" charset="0"/>
              </a:rPr>
              <a:t>website</a:t>
            </a:r>
          </a:p>
          <a:p>
            <a:pPr eaLnBrk="1" hangingPunct="1"/>
            <a:r>
              <a:rPr lang="en-US" sz="2400" dirty="0" smtClean="0">
                <a:latin typeface="Arial" pitchFamily="34" charset="0"/>
                <a:cs typeface="Arial" pitchFamily="34" charset="0"/>
              </a:rPr>
              <a:t>An </a:t>
            </a:r>
            <a:r>
              <a:rPr lang="en-US" sz="2400" dirty="0">
                <a:latin typeface="Arial" pitchFamily="34" charset="0"/>
                <a:cs typeface="Arial" pitchFamily="34" charset="0"/>
              </a:rPr>
              <a:t>annual monitoring report on PHEIs’ compliance with the regulations </a:t>
            </a:r>
            <a:r>
              <a:rPr lang="en-US" sz="2400" dirty="0" smtClean="0">
                <a:latin typeface="Arial" pitchFamily="34" charset="0"/>
                <a:cs typeface="Arial" pitchFamily="34" charset="0"/>
              </a:rPr>
              <a:t>was approved </a:t>
            </a:r>
            <a:r>
              <a:rPr lang="en-US" sz="2400" dirty="0">
                <a:latin typeface="Arial" pitchFamily="34" charset="0"/>
                <a:cs typeface="Arial" pitchFamily="34" charset="0"/>
              </a:rPr>
              <a:t>by the </a:t>
            </a:r>
            <a:r>
              <a:rPr lang="en-US" sz="2400" dirty="0" smtClean="0">
                <a:latin typeface="Arial" pitchFamily="34" charset="0"/>
                <a:cs typeface="Arial" pitchFamily="34" charset="0"/>
              </a:rPr>
              <a:t>Director-General</a:t>
            </a:r>
          </a:p>
          <a:p>
            <a:pPr eaLnBrk="1" hangingPunct="1"/>
            <a:r>
              <a:rPr lang="en-US" sz="2400" dirty="0">
                <a:latin typeface="Arial" pitchFamily="34" charset="0"/>
                <a:cs typeface="Arial" pitchFamily="34" charset="0"/>
              </a:rPr>
              <a:t>An annual evaluation report on the Staffing South Africa’s Universities Framework was approved by the Director- General Institutional governance capacity development programme review report approved by the Director-General </a:t>
            </a:r>
          </a:p>
          <a:p>
            <a:pPr eaLnBrk="1" hangingPunct="1"/>
            <a:endParaRPr lang="en-US" sz="2400" dirty="0">
              <a:latin typeface="Arial" pitchFamily="34" charset="0"/>
              <a:cs typeface="Arial" pitchFamily="34" charset="0"/>
            </a:endParaRPr>
          </a:p>
          <a:p>
            <a:pPr eaLnBrk="1" hangingPunct="1"/>
            <a:endParaRPr lang="en-ZA" sz="2000" kern="0" dirty="0" smtClean="0">
              <a:latin typeface="Arial" pitchFamily="34" charset="0"/>
              <a:cs typeface="Arial" pitchFamily="34" charset="0"/>
            </a:endParaRPr>
          </a:p>
        </p:txBody>
      </p:sp>
    </p:spTree>
    <p:extLst>
      <p:ext uri="{BB962C8B-B14F-4D97-AF65-F5344CB8AC3E}">
        <p14:creationId xmlns:p14="http://schemas.microsoft.com/office/powerpoint/2010/main" xmlns="" val="911025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23</a:t>
            </a:fld>
            <a:endParaRPr lang="en-US" altLang="en-US" sz="1400" b="1" dirty="0"/>
          </a:p>
        </p:txBody>
      </p:sp>
      <p:sp>
        <p:nvSpPr>
          <p:cNvPr id="8" name="TextBox 7"/>
          <p:cNvSpPr txBox="1"/>
          <p:nvPr/>
        </p:nvSpPr>
        <p:spPr>
          <a:xfrm>
            <a:off x="519781" y="539676"/>
            <a:ext cx="8028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
        <p:nvSpPr>
          <p:cNvPr id="9" name="Content Placeholder 2"/>
          <p:cNvSpPr txBox="1">
            <a:spLocks/>
          </p:cNvSpPr>
          <p:nvPr/>
        </p:nvSpPr>
        <p:spPr bwMode="auto">
          <a:xfrm>
            <a:off x="519781" y="1167384"/>
            <a:ext cx="8028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400" dirty="0" smtClean="0">
                <a:latin typeface="Arial" pitchFamily="34" charset="0"/>
                <a:ea typeface="Calibri" panose="020F0502020204030204" pitchFamily="34" charset="0"/>
                <a:cs typeface="Arial" pitchFamily="34" charset="0"/>
              </a:rPr>
              <a:t>A </a:t>
            </a:r>
            <a:r>
              <a:rPr lang="en-US" sz="2400" dirty="0">
                <a:latin typeface="Arial" pitchFamily="34" charset="0"/>
                <a:ea typeface="Calibri" panose="020F0502020204030204" pitchFamily="34" charset="0"/>
                <a:cs typeface="Arial" pitchFamily="34" charset="0"/>
              </a:rPr>
              <a:t>Teaching and Learning Development Capacity Improvement Programme </a:t>
            </a:r>
            <a:r>
              <a:rPr lang="en-US" sz="2400" dirty="0" smtClean="0">
                <a:latin typeface="Arial" pitchFamily="34" charset="0"/>
                <a:ea typeface="Calibri" panose="020F0502020204030204" pitchFamily="34" charset="0"/>
                <a:cs typeface="Arial" pitchFamily="34" charset="0"/>
              </a:rPr>
              <a:t>was approved </a:t>
            </a:r>
            <a:r>
              <a:rPr lang="en-US" sz="2400" dirty="0">
                <a:latin typeface="Arial" pitchFamily="34" charset="0"/>
                <a:ea typeface="Calibri" panose="020F0502020204030204" pitchFamily="34" charset="0"/>
                <a:cs typeface="Arial" pitchFamily="34" charset="0"/>
              </a:rPr>
              <a:t>for implementation by the Director-General  </a:t>
            </a:r>
            <a:endParaRPr lang="en-US" sz="2400" dirty="0" smtClean="0">
              <a:latin typeface="Arial" pitchFamily="34" charset="0"/>
              <a:ea typeface="Calibri" panose="020F0502020204030204" pitchFamily="34" charset="0"/>
              <a:cs typeface="Arial" pitchFamily="34" charset="0"/>
            </a:endParaRPr>
          </a:p>
          <a:p>
            <a:pPr eaLnBrk="1" hangingPunct="1"/>
            <a:r>
              <a:rPr lang="en-US" sz="2400" dirty="0">
                <a:latin typeface="Arial" pitchFamily="34" charset="0"/>
                <a:ea typeface="Calibri" panose="020F0502020204030204" pitchFamily="34" charset="0"/>
                <a:cs typeface="Arial" pitchFamily="34" charset="0"/>
              </a:rPr>
              <a:t>A Student Leadership capacity development strategy and programme </a:t>
            </a:r>
            <a:r>
              <a:rPr lang="en-US" sz="2400" dirty="0" smtClean="0">
                <a:latin typeface="Arial" pitchFamily="34" charset="0"/>
                <a:ea typeface="Calibri" panose="020F0502020204030204" pitchFamily="34" charset="0"/>
                <a:cs typeface="Arial" pitchFamily="34" charset="0"/>
              </a:rPr>
              <a:t>was approved and implemented</a:t>
            </a:r>
          </a:p>
          <a:p>
            <a:pPr eaLnBrk="1" hangingPunct="1"/>
            <a:r>
              <a:rPr lang="en-US" sz="2400" dirty="0" smtClean="0">
                <a:latin typeface="Arial" pitchFamily="34" charset="0"/>
                <a:ea typeface="Calibri" panose="020F0502020204030204" pitchFamily="34" charset="0"/>
                <a:cs typeface="Arial" pitchFamily="34" charset="0"/>
              </a:rPr>
              <a:t>Enterprise </a:t>
            </a:r>
            <a:r>
              <a:rPr lang="en-US" sz="2400" dirty="0">
                <a:latin typeface="Arial" pitchFamily="34" charset="0"/>
                <a:ea typeface="Calibri" panose="020F0502020204030204" pitchFamily="34" charset="0"/>
                <a:cs typeface="Arial" pitchFamily="34" charset="0"/>
              </a:rPr>
              <a:t>Architecture for the Central Applications Service </a:t>
            </a:r>
            <a:r>
              <a:rPr lang="en-US" sz="2400" dirty="0" smtClean="0">
                <a:latin typeface="Arial" pitchFamily="34" charset="0"/>
                <a:ea typeface="Calibri" panose="020F0502020204030204" pitchFamily="34" charset="0"/>
                <a:cs typeface="Arial" pitchFamily="34" charset="0"/>
              </a:rPr>
              <a:t>was approved by the Minister</a:t>
            </a:r>
          </a:p>
          <a:p>
            <a:pPr eaLnBrk="1" hangingPunct="1"/>
            <a:r>
              <a:rPr lang="en-US" sz="2400" dirty="0">
                <a:latin typeface="Arial" pitchFamily="34" charset="0"/>
                <a:ea typeface="Calibri" panose="020F0502020204030204" pitchFamily="34" charset="0"/>
                <a:cs typeface="Arial" pitchFamily="34" charset="0"/>
              </a:rPr>
              <a:t>2005 to 2008 First-time entering undergraduate cohort analyses report published on the Department’s </a:t>
            </a:r>
            <a:r>
              <a:rPr lang="en-US" sz="2400" dirty="0" smtClean="0">
                <a:latin typeface="Arial" pitchFamily="34" charset="0"/>
                <a:ea typeface="Calibri" panose="020F0502020204030204" pitchFamily="34" charset="0"/>
                <a:cs typeface="Arial" pitchFamily="34" charset="0"/>
              </a:rPr>
              <a:t>website</a:t>
            </a:r>
          </a:p>
          <a:p>
            <a:pPr eaLnBrk="1" hangingPunct="1"/>
            <a:r>
              <a:rPr lang="en-US" sz="2400" dirty="0">
                <a:latin typeface="Arial" pitchFamily="34" charset="0"/>
                <a:ea typeface="Calibri" panose="020F0502020204030204" pitchFamily="34" charset="0"/>
                <a:cs typeface="Arial" pitchFamily="34" charset="0"/>
              </a:rPr>
              <a:t> A Report on the 2015 BRICS Academic forum and Think Tank partnerships </a:t>
            </a:r>
            <a:r>
              <a:rPr lang="en-US" sz="2400" dirty="0" smtClean="0">
                <a:latin typeface="Arial" pitchFamily="34" charset="0"/>
                <a:ea typeface="Calibri" panose="020F0502020204030204" pitchFamily="34" charset="0"/>
                <a:cs typeface="Arial" pitchFamily="34" charset="0"/>
              </a:rPr>
              <a:t>approved by </a:t>
            </a:r>
            <a:r>
              <a:rPr lang="en-US" sz="2400" dirty="0">
                <a:latin typeface="Arial" pitchFamily="34" charset="0"/>
                <a:ea typeface="Calibri" panose="020F0502020204030204" pitchFamily="34" charset="0"/>
                <a:cs typeface="Arial" pitchFamily="34" charset="0"/>
              </a:rPr>
              <a:t>the Minister</a:t>
            </a:r>
          </a:p>
          <a:p>
            <a:pPr eaLnBrk="1" hangingPunct="1"/>
            <a:endParaRPr lang="en-ZA" sz="2000" dirty="0">
              <a:solidFill>
                <a:srgbClr val="FF0000"/>
              </a:solidFill>
              <a:latin typeface="Arial" pitchFamily="34" charset="0"/>
              <a:ea typeface="Calibri" panose="020F0502020204030204" pitchFamily="34" charset="0"/>
              <a:cs typeface="Arial" pitchFamily="34" charset="0"/>
            </a:endParaRPr>
          </a:p>
          <a:p>
            <a:pPr eaLnBrk="1" hangingPunct="1"/>
            <a:endParaRPr lang="en-ZA" sz="2000" dirty="0">
              <a:latin typeface="Arial" pitchFamily="34" charset="0"/>
              <a:ea typeface="Calibri" panose="020F0502020204030204" pitchFamily="34" charset="0"/>
              <a:cs typeface="Arial" pitchFamily="34" charset="0"/>
            </a:endParaRPr>
          </a:p>
          <a:p>
            <a:pPr eaLnBrk="1" hangingPunct="1"/>
            <a:endParaRPr lang="en-ZA" sz="2000" dirty="0">
              <a:latin typeface="Arial" pitchFamily="34" charset="0"/>
              <a:ea typeface="Calibri" panose="020F0502020204030204" pitchFamily="34" charset="0"/>
              <a:cs typeface="Arial" pitchFamily="34" charset="0"/>
            </a:endParaRPr>
          </a:p>
          <a:p>
            <a:pPr eaLnBrk="1" hangingPunct="1"/>
            <a:endParaRPr lang="en-ZA" sz="2000" dirty="0">
              <a:latin typeface="Arial" pitchFamily="34" charset="0"/>
              <a:ea typeface="Calibri" panose="020F0502020204030204" pitchFamily="34" charset="0"/>
              <a:cs typeface="Arial" pitchFamily="34" charset="0"/>
            </a:endParaRPr>
          </a:p>
          <a:p>
            <a:pPr eaLnBrk="1" hangingPunct="1"/>
            <a:endParaRPr lang="en-ZA" sz="2000" dirty="0">
              <a:latin typeface="Arial" pitchFamily="34" charset="0"/>
              <a:ea typeface="Calibri" panose="020F0502020204030204" pitchFamily="34" charset="0"/>
              <a:cs typeface="Arial" pitchFamily="34" charset="0"/>
            </a:endParaRPr>
          </a:p>
          <a:p>
            <a:pPr eaLnBrk="1" hangingPunct="1"/>
            <a:endParaRPr lang="en-US" sz="2000" dirty="0">
              <a:latin typeface="Arial" pitchFamily="34" charset="0"/>
              <a:cs typeface="Arial" pitchFamily="34" charset="0"/>
            </a:endParaRPr>
          </a:p>
          <a:p>
            <a:pPr eaLnBrk="1" hangingPunct="1"/>
            <a:endParaRPr lang="en-US" sz="2000" dirty="0">
              <a:latin typeface="Arial" pitchFamily="34" charset="0"/>
              <a:cs typeface="Arial" pitchFamily="34" charset="0"/>
            </a:endParaRPr>
          </a:p>
          <a:p>
            <a:pPr eaLnBrk="1" hangingPunct="1"/>
            <a:endParaRPr lang="en-ZA" sz="2000" kern="0" dirty="0" smtClean="0">
              <a:latin typeface="Arial" pitchFamily="34" charset="0"/>
              <a:cs typeface="Arial" pitchFamily="34" charset="0"/>
            </a:endParaRPr>
          </a:p>
        </p:txBody>
      </p:sp>
    </p:spTree>
    <p:extLst>
      <p:ext uri="{BB962C8B-B14F-4D97-AF65-F5344CB8AC3E}">
        <p14:creationId xmlns:p14="http://schemas.microsoft.com/office/powerpoint/2010/main" xmlns="" val="2537028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24</a:t>
            </a:fld>
            <a:endParaRPr lang="en-US" altLang="en-US" sz="1400" b="1" dirty="0"/>
          </a:p>
        </p:txBody>
      </p:sp>
      <p:graphicFrame>
        <p:nvGraphicFramePr>
          <p:cNvPr id="10" name="Content Placeholder 8"/>
          <p:cNvGraphicFramePr>
            <a:graphicFrameLocks noGrp="1"/>
          </p:cNvGraphicFramePr>
          <p:nvPr>
            <p:ph idx="1"/>
            <p:extLst>
              <p:ext uri="{D42A27DB-BD31-4B8C-83A1-F6EECF244321}">
                <p14:modId xmlns:p14="http://schemas.microsoft.com/office/powerpoint/2010/main" xmlns="" val="2186948330"/>
              </p:ext>
            </p:extLst>
          </p:nvPr>
        </p:nvGraphicFramePr>
        <p:xfrm>
          <a:off x="531812" y="2160772"/>
          <a:ext cx="8028001" cy="3352800"/>
        </p:xfrm>
        <a:graphic>
          <a:graphicData uri="http://schemas.openxmlformats.org/drawingml/2006/table">
            <a:tbl>
              <a:tblPr firstRow="1" firstCol="1" bandRow="1">
                <a:tableStyleId>{5940675A-B579-460E-94D1-54222C63F5DA}</a:tableStyleId>
              </a:tblPr>
              <a:tblGrid>
                <a:gridCol w="3413820"/>
                <a:gridCol w="4614181"/>
              </a:tblGrid>
              <a:tr h="563096">
                <a:tc>
                  <a:txBody>
                    <a:bodyPr/>
                    <a:lstStyle/>
                    <a:p>
                      <a:pPr marL="0" lvl="0" indent="0" algn="ctr">
                        <a:lnSpc>
                          <a:spcPct val="100000"/>
                        </a:lnSpc>
                        <a:spcBef>
                          <a:spcPts val="0"/>
                        </a:spcBef>
                        <a:spcAft>
                          <a:spcPts val="0"/>
                        </a:spcAft>
                        <a:buFont typeface="+mj-lt"/>
                        <a:buNone/>
                        <a:tabLst>
                          <a:tab pos="571500" algn="l"/>
                        </a:tabLst>
                      </a:pPr>
                      <a:r>
                        <a:rPr lang="en-ZA" sz="2000" b="1" dirty="0" smtClean="0">
                          <a:effectLst/>
                          <a:latin typeface="Arial" pitchFamily="34" charset="0"/>
                          <a:cs typeface="Arial" pitchFamily="34" charset="0"/>
                        </a:rPr>
                        <a:t>Targets not achieved</a:t>
                      </a:r>
                      <a:endParaRPr lang="en-ZA" sz="2000" b="1"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000" b="1" dirty="0" smtClean="0">
                          <a:latin typeface="Arial" pitchFamily="34" charset="0"/>
                          <a:cs typeface="Arial" pitchFamily="34" charset="0"/>
                        </a:rPr>
                        <a:t>Actual</a:t>
                      </a:r>
                      <a:r>
                        <a:rPr lang="en-ZA" sz="2000" b="1" baseline="0" dirty="0" smtClean="0">
                          <a:latin typeface="Arial" pitchFamily="34" charset="0"/>
                          <a:cs typeface="Arial" pitchFamily="34" charset="0"/>
                        </a:rPr>
                        <a:t> </a:t>
                      </a:r>
                      <a:r>
                        <a:rPr lang="en-ZA" sz="2000" b="1" dirty="0" smtClean="0">
                          <a:latin typeface="Arial" pitchFamily="34" charset="0"/>
                          <a:cs typeface="Arial" pitchFamily="34" charset="0"/>
                        </a:rPr>
                        <a:t>achievement and reasons for under performance</a:t>
                      </a:r>
                    </a:p>
                  </a:txBody>
                  <a:tcPr marL="68580" marR="68580" marT="0" marB="0" anchor="ctr"/>
                </a:tc>
              </a:tr>
              <a:tr h="14077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schemeClr val="tx1"/>
                          </a:solidFill>
                          <a:effectLst/>
                          <a:latin typeface="Arial" pitchFamily="34" charset="0"/>
                          <a:ea typeface="Calibri" panose="020F0502020204030204" pitchFamily="34" charset="0"/>
                          <a:cs typeface="Arial" pitchFamily="34" charset="0"/>
                        </a:rPr>
                        <a:t>Annual report on the achievement of Ministerial enrolment targets approved by the Minister by 31 March 2016</a:t>
                      </a:r>
                      <a:endParaRPr lang="en-ZA" sz="2000" dirty="0" smtClean="0">
                        <a:solidFill>
                          <a:schemeClr val="tx1"/>
                        </a:solidFill>
                        <a:effectLst/>
                        <a:latin typeface="Arial" pitchFamily="34" charset="0"/>
                        <a:ea typeface="Calibri" panose="020F0502020204030204" pitchFamily="34" charset="0"/>
                        <a:cs typeface="Arial" pitchFamily="34" charset="0"/>
                      </a:endParaRPr>
                    </a:p>
                  </a:txBody>
                  <a:tcPr marL="68580" marR="68580" marT="0" marB="0"/>
                </a:tc>
                <a:tc>
                  <a:txBody>
                    <a:bodyPr/>
                    <a:lstStyle/>
                    <a:p>
                      <a:pPr algn="l">
                        <a:lnSpc>
                          <a:spcPct val="100000"/>
                        </a:lnSpc>
                        <a:spcAft>
                          <a:spcPts val="0"/>
                        </a:spcAft>
                        <a:tabLst>
                          <a:tab pos="571500" algn="l"/>
                        </a:tabLst>
                      </a:pPr>
                      <a:r>
                        <a:rPr lang="en-GB" sz="2000" kern="1200" dirty="0" smtClean="0">
                          <a:solidFill>
                            <a:schemeClr val="tx1"/>
                          </a:solidFill>
                          <a:effectLst/>
                          <a:latin typeface="Arial" pitchFamily="34" charset="0"/>
                          <a:ea typeface="+mn-ea"/>
                          <a:cs typeface="Arial" pitchFamily="34" charset="0"/>
                        </a:rPr>
                        <a:t>The</a:t>
                      </a:r>
                      <a:r>
                        <a:rPr lang="en-GB" sz="2000" kern="1200" baseline="0" dirty="0" smtClean="0">
                          <a:solidFill>
                            <a:schemeClr val="tx1"/>
                          </a:solidFill>
                          <a:effectLst/>
                          <a:latin typeface="Arial" pitchFamily="34" charset="0"/>
                          <a:ea typeface="+mn-ea"/>
                          <a:cs typeface="Arial" pitchFamily="34" charset="0"/>
                        </a:rPr>
                        <a:t> draft report had been produced. </a:t>
                      </a:r>
                      <a:r>
                        <a:rPr lang="en-GB" sz="2000" kern="1200" dirty="0" smtClean="0">
                          <a:solidFill>
                            <a:schemeClr val="tx1"/>
                          </a:solidFill>
                          <a:effectLst/>
                          <a:latin typeface="Arial" pitchFamily="34" charset="0"/>
                          <a:ea typeface="+mn-ea"/>
                          <a:cs typeface="Arial" pitchFamily="34" charset="0"/>
                        </a:rPr>
                        <a:t>The delay in finalising the report within the timeframe was due to preparations for the mid-term review workshop on Enrolment Planning.</a:t>
                      </a:r>
                      <a:endParaRPr lang="en-ZA" sz="2000" b="0" dirty="0">
                        <a:solidFill>
                          <a:schemeClr val="tx1"/>
                        </a:solidFill>
                        <a:effectLst/>
                        <a:latin typeface="Arial" pitchFamily="34" charset="0"/>
                        <a:ea typeface="Calibri" panose="020F0502020204030204" pitchFamily="34" charset="0"/>
                        <a:cs typeface="Arial" pitchFamily="34" charset="0"/>
                      </a:endParaRPr>
                    </a:p>
                  </a:txBody>
                  <a:tcPr marL="68580" marR="68580" marT="0" marB="0">
                    <a:solidFill>
                      <a:schemeClr val="bg1"/>
                    </a:solidFill>
                  </a:tcPr>
                </a:tc>
              </a:tr>
              <a:tr h="1126192">
                <a:tc>
                  <a:txBody>
                    <a:bodyPr/>
                    <a:lstStyle/>
                    <a:p>
                      <a:pPr marL="285750" lvl="0" indent="-285750">
                        <a:lnSpc>
                          <a:spcPct val="100000"/>
                        </a:lnSpc>
                        <a:spcAft>
                          <a:spcPts val="0"/>
                        </a:spcAft>
                        <a:buFont typeface="Arial" panose="020B0604020202020204" pitchFamily="34" charset="0"/>
                        <a:buChar char="•"/>
                        <a:tabLst>
                          <a:tab pos="571500" algn="l"/>
                        </a:tabLst>
                      </a:pPr>
                      <a:r>
                        <a:rPr lang="en-ZA" sz="2000" kern="1200" dirty="0" smtClean="0">
                          <a:solidFill>
                            <a:schemeClr val="tx1"/>
                          </a:solidFill>
                          <a:effectLst/>
                          <a:latin typeface="Arial" pitchFamily="34" charset="0"/>
                          <a:ea typeface="+mn-ea"/>
                          <a:cs typeface="Arial" pitchFamily="34" charset="0"/>
                        </a:rPr>
                        <a:t>Revised Higher Education Act promulgated by 31 March 2016</a:t>
                      </a:r>
                      <a:endParaRPr lang="en-ZA" sz="2000" b="1" dirty="0">
                        <a:solidFill>
                          <a:schemeClr val="tx1"/>
                        </a:solidFill>
                        <a:effectLst/>
                        <a:latin typeface="Arial" pitchFamily="34" charset="0"/>
                        <a:ea typeface="Calibri" panose="020F0502020204030204" pitchFamily="34" charset="0"/>
                        <a:cs typeface="Arial" pitchFamily="34" charset="0"/>
                      </a:endParaRPr>
                    </a:p>
                  </a:txBody>
                  <a:tcPr marL="68580" marR="68580" marT="0" marB="0"/>
                </a:tc>
                <a:tc>
                  <a:txBody>
                    <a:bodyPr/>
                    <a:lstStyle/>
                    <a:p>
                      <a:pPr algn="l">
                        <a:lnSpc>
                          <a:spcPct val="100000"/>
                        </a:lnSpc>
                        <a:spcAft>
                          <a:spcPts val="0"/>
                        </a:spcAft>
                        <a:tabLst>
                          <a:tab pos="571500" algn="l"/>
                        </a:tabLst>
                      </a:pPr>
                      <a:r>
                        <a:rPr lang="en-GB" sz="2000" kern="1200" dirty="0" smtClean="0">
                          <a:solidFill>
                            <a:schemeClr val="tx1"/>
                          </a:solidFill>
                          <a:effectLst/>
                          <a:latin typeface="Arial" pitchFamily="34" charset="0"/>
                          <a:ea typeface="+mn-ea"/>
                          <a:cs typeface="Arial" pitchFamily="34" charset="0"/>
                        </a:rPr>
                        <a:t>The Bill was not promulgated as planned. The parliamentary process in finalising the Bill for promulgation was</a:t>
                      </a:r>
                      <a:r>
                        <a:rPr lang="en-GB" sz="2000" kern="1200" baseline="0" dirty="0" smtClean="0">
                          <a:solidFill>
                            <a:schemeClr val="tx1"/>
                          </a:solidFill>
                          <a:effectLst/>
                          <a:latin typeface="Arial" pitchFamily="34" charset="0"/>
                          <a:ea typeface="+mn-ea"/>
                          <a:cs typeface="Arial" pitchFamily="34" charset="0"/>
                        </a:rPr>
                        <a:t> </a:t>
                      </a:r>
                      <a:r>
                        <a:rPr lang="en-GB" sz="2000" kern="1200" dirty="0" smtClean="0">
                          <a:solidFill>
                            <a:schemeClr val="tx1"/>
                          </a:solidFill>
                          <a:effectLst/>
                          <a:latin typeface="Arial" pitchFamily="34" charset="0"/>
                          <a:ea typeface="+mn-ea"/>
                          <a:cs typeface="Arial" pitchFamily="34" charset="0"/>
                        </a:rPr>
                        <a:t>not within the control of the Department</a:t>
                      </a:r>
                      <a:endParaRPr lang="en-ZA" sz="2000" b="0" dirty="0">
                        <a:solidFill>
                          <a:schemeClr val="tx1"/>
                        </a:solidFill>
                        <a:effectLst/>
                        <a:latin typeface="Arial" pitchFamily="34" charset="0"/>
                        <a:ea typeface="Calibri" panose="020F0502020204030204" pitchFamily="34" charset="0"/>
                        <a:cs typeface="Arial" pitchFamily="34" charset="0"/>
                      </a:endParaRPr>
                    </a:p>
                  </a:txBody>
                  <a:tcPr marL="68580" marR="68580" marT="0" marB="0">
                    <a:solidFill>
                      <a:schemeClr val="bg1"/>
                    </a:solidFill>
                  </a:tcPr>
                </a:tc>
              </a:tr>
            </a:tbl>
          </a:graphicData>
        </a:graphic>
      </p:graphicFrame>
      <p:sp>
        <p:nvSpPr>
          <p:cNvPr id="7" name="Content Placeholder 2"/>
          <p:cNvSpPr txBox="1">
            <a:spLocks/>
          </p:cNvSpPr>
          <p:nvPr/>
        </p:nvSpPr>
        <p:spPr bwMode="auto">
          <a:xfrm>
            <a:off x="531812" y="1204014"/>
            <a:ext cx="8028001" cy="7009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ZA" sz="2400" kern="0" dirty="0" smtClean="0">
                <a:latin typeface="Arial" pitchFamily="34" charset="0"/>
                <a:cs typeface="Arial" pitchFamily="34" charset="0"/>
              </a:rPr>
              <a:t>2 (10%) targets were not achieved as planned as at        31 March 2016: </a:t>
            </a:r>
          </a:p>
          <a:p>
            <a:pPr eaLnBrk="1" hangingPunct="1"/>
            <a:endParaRPr lang="en-ZA" altLang="en-US" sz="2400" b="1" kern="0" dirty="0" smtClean="0">
              <a:cs typeface="Times New Roman" panose="02020603050405020304" pitchFamily="18" charset="0"/>
            </a:endParaRPr>
          </a:p>
          <a:p>
            <a:pPr marL="0" indent="0" eaLnBrk="1" hangingPunct="1">
              <a:buFontTx/>
              <a:buNone/>
            </a:pPr>
            <a:endParaRPr lang="en-ZA" sz="2400" kern="0" dirty="0" smtClean="0">
              <a:cs typeface="Arial" pitchFamily="34" charset="0"/>
            </a:endParaRPr>
          </a:p>
        </p:txBody>
      </p:sp>
      <p:sp>
        <p:nvSpPr>
          <p:cNvPr id="9" name="TextBox 8"/>
          <p:cNvSpPr txBox="1"/>
          <p:nvPr/>
        </p:nvSpPr>
        <p:spPr>
          <a:xfrm>
            <a:off x="531813" y="550528"/>
            <a:ext cx="8028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Tree>
    <p:extLst>
      <p:ext uri="{BB962C8B-B14F-4D97-AF65-F5344CB8AC3E}">
        <p14:creationId xmlns:p14="http://schemas.microsoft.com/office/powerpoint/2010/main" xmlns="" val="31306282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dirty="0">
              <a:solidFill>
                <a:srgbClr val="000000"/>
              </a:solidFill>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solidFill>
                  <a:srgbClr val="000000"/>
                </a:solidFill>
              </a:rPr>
              <a:pPr>
                <a:spcBef>
                  <a:spcPct val="0"/>
                </a:spcBef>
                <a:buFontTx/>
                <a:buNone/>
              </a:pPr>
              <a:t>25</a:t>
            </a:fld>
            <a:endParaRPr lang="en-US" altLang="en-US" sz="1400" b="1" dirty="0">
              <a:solidFill>
                <a:srgbClr val="000000"/>
              </a:solidFill>
            </a:endParaRPr>
          </a:p>
        </p:txBody>
      </p:sp>
      <p:sp>
        <p:nvSpPr>
          <p:cNvPr id="8" name="TextBox 7"/>
          <p:cNvSpPr txBox="1"/>
          <p:nvPr/>
        </p:nvSpPr>
        <p:spPr>
          <a:xfrm>
            <a:off x="538434" y="549899"/>
            <a:ext cx="8028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
        <p:nvSpPr>
          <p:cNvPr id="10" name="Content Placeholder 2"/>
          <p:cNvSpPr txBox="1">
            <a:spLocks/>
          </p:cNvSpPr>
          <p:nvPr/>
        </p:nvSpPr>
        <p:spPr bwMode="auto">
          <a:xfrm>
            <a:off x="538434" y="1122242"/>
            <a:ext cx="8004819" cy="3961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ZA" sz="2400" kern="0" dirty="0" smtClean="0">
                <a:latin typeface="Arial" pitchFamily="34" charset="0"/>
                <a:cs typeface="Arial" pitchFamily="34" charset="0"/>
              </a:rPr>
              <a:t>System Performance: Universities: </a:t>
            </a:r>
            <a:r>
              <a:rPr lang="en-ZA" sz="2400" b="1" kern="0" dirty="0" smtClean="0">
                <a:latin typeface="Arial" pitchFamily="34" charset="0"/>
                <a:cs typeface="Arial" pitchFamily="34" charset="0"/>
              </a:rPr>
              <a:t>Access</a:t>
            </a:r>
            <a:r>
              <a:rPr lang="en-ZA" sz="2400" kern="0" dirty="0" smtClean="0">
                <a:latin typeface="Arial" pitchFamily="34" charset="0"/>
                <a:cs typeface="Arial" pitchFamily="34" charset="0"/>
              </a:rPr>
              <a:t> </a:t>
            </a:r>
            <a:endParaRPr lang="en-ZA" altLang="en-US" sz="2400" b="1" kern="0" dirty="0" smtClean="0">
              <a:cs typeface="Times New Roman" panose="02020603050405020304" pitchFamily="18" charset="0"/>
            </a:endParaRPr>
          </a:p>
          <a:p>
            <a:pPr marL="0" indent="0" eaLnBrk="1" hangingPunct="1">
              <a:buFontTx/>
              <a:buNone/>
            </a:pPr>
            <a:endParaRPr lang="en-ZA" sz="1800" kern="0" dirty="0" smtClean="0">
              <a:cs typeface="Arial"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xmlns="" val="2910828476"/>
              </p:ext>
            </p:extLst>
          </p:nvPr>
        </p:nvGraphicFramePr>
        <p:xfrm>
          <a:off x="531813" y="1617142"/>
          <a:ext cx="8034622" cy="45025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574348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dirty="0">
              <a:solidFill>
                <a:srgbClr val="000000"/>
              </a:solidFill>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solidFill>
                  <a:srgbClr val="000000"/>
                </a:solidFill>
              </a:rPr>
              <a:pPr>
                <a:spcBef>
                  <a:spcPct val="0"/>
                </a:spcBef>
                <a:buFontTx/>
                <a:buNone/>
              </a:pPr>
              <a:t>26</a:t>
            </a:fld>
            <a:endParaRPr lang="en-US" altLang="en-US" sz="1400" b="1" dirty="0">
              <a:solidFill>
                <a:srgbClr val="000000"/>
              </a:solidFill>
            </a:endParaRPr>
          </a:p>
        </p:txBody>
      </p:sp>
      <p:sp>
        <p:nvSpPr>
          <p:cNvPr id="8" name="TextBox 7"/>
          <p:cNvSpPr txBox="1"/>
          <p:nvPr/>
        </p:nvSpPr>
        <p:spPr>
          <a:xfrm>
            <a:off x="531813" y="546473"/>
            <a:ext cx="8028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defRPr/>
            </a:pPr>
            <a:r>
              <a:rPr lang="en-US" dirty="0">
                <a:solidFill>
                  <a:srgbClr val="FFFFFF"/>
                </a:solidFill>
              </a:rPr>
              <a:t>Programme </a:t>
            </a:r>
            <a:r>
              <a:rPr lang="en-US" dirty="0" smtClean="0">
                <a:solidFill>
                  <a:srgbClr val="FFFFFF"/>
                </a:solidFill>
              </a:rPr>
              <a:t>3: University Education</a:t>
            </a:r>
            <a:endParaRPr lang="en-US" dirty="0">
              <a:solidFill>
                <a:srgbClr val="FFFFFF"/>
              </a:solidFill>
            </a:endParaRPr>
          </a:p>
        </p:txBody>
      </p:sp>
      <p:graphicFrame>
        <p:nvGraphicFramePr>
          <p:cNvPr id="13" name="Chart 12"/>
          <p:cNvGraphicFramePr>
            <a:graphicFrameLocks/>
          </p:cNvGraphicFramePr>
          <p:nvPr>
            <p:extLst>
              <p:ext uri="{D42A27DB-BD31-4B8C-83A1-F6EECF244321}">
                <p14:modId xmlns:p14="http://schemas.microsoft.com/office/powerpoint/2010/main" xmlns="" val="3798997339"/>
              </p:ext>
            </p:extLst>
          </p:nvPr>
        </p:nvGraphicFramePr>
        <p:xfrm>
          <a:off x="531814" y="1840568"/>
          <a:ext cx="80280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2"/>
          <p:cNvSpPr txBox="1">
            <a:spLocks/>
          </p:cNvSpPr>
          <p:nvPr/>
        </p:nvSpPr>
        <p:spPr bwMode="auto">
          <a:xfrm>
            <a:off x="531813" y="1115114"/>
            <a:ext cx="8158143" cy="3961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ZA" sz="2400" kern="0" dirty="0" smtClean="0">
                <a:latin typeface="Arial" pitchFamily="34" charset="0"/>
                <a:cs typeface="Arial" pitchFamily="34" charset="0"/>
              </a:rPr>
              <a:t>System Performance: Universities: </a:t>
            </a:r>
            <a:r>
              <a:rPr lang="en-ZA" sz="2400" b="1" kern="0" dirty="0" smtClean="0">
                <a:latin typeface="Arial" pitchFamily="34" charset="0"/>
                <a:cs typeface="Arial" pitchFamily="34" charset="0"/>
              </a:rPr>
              <a:t>Success</a:t>
            </a:r>
            <a:r>
              <a:rPr lang="en-ZA" sz="2400" kern="0" dirty="0" smtClean="0">
                <a:latin typeface="Arial" pitchFamily="34" charset="0"/>
                <a:cs typeface="Arial" pitchFamily="34" charset="0"/>
              </a:rPr>
              <a:t> </a:t>
            </a:r>
            <a:endParaRPr lang="en-ZA" altLang="en-US" sz="2400" b="1" kern="0" dirty="0" smtClean="0">
              <a:cs typeface="Times New Roman" panose="02020603050405020304" pitchFamily="18" charset="0"/>
            </a:endParaRPr>
          </a:p>
          <a:p>
            <a:pPr marL="0" indent="0" eaLnBrk="1" hangingPunct="1">
              <a:buFontTx/>
              <a:buNone/>
            </a:pPr>
            <a:endParaRPr lang="en-ZA" sz="1800" kern="0" dirty="0" smtClean="0">
              <a:cs typeface="Arial" pitchFamily="34" charset="0"/>
            </a:endParaRPr>
          </a:p>
        </p:txBody>
      </p:sp>
    </p:spTree>
    <p:extLst>
      <p:ext uri="{BB962C8B-B14F-4D97-AF65-F5344CB8AC3E}">
        <p14:creationId xmlns:p14="http://schemas.microsoft.com/office/powerpoint/2010/main" xmlns="" val="3451623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dirty="0">
              <a:solidFill>
                <a:srgbClr val="000000"/>
              </a:solidFill>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solidFill>
                  <a:srgbClr val="000000"/>
                </a:solidFill>
              </a:rPr>
              <a:pPr>
                <a:spcBef>
                  <a:spcPct val="0"/>
                </a:spcBef>
                <a:buFontTx/>
                <a:buNone/>
              </a:pPr>
              <a:t>27</a:t>
            </a:fld>
            <a:endParaRPr lang="en-US" altLang="en-US" sz="1400" b="1" dirty="0">
              <a:solidFill>
                <a:srgbClr val="000000"/>
              </a:solidFill>
            </a:endParaRPr>
          </a:p>
        </p:txBody>
      </p:sp>
      <p:sp>
        <p:nvSpPr>
          <p:cNvPr id="8" name="TextBox 7"/>
          <p:cNvSpPr txBox="1"/>
          <p:nvPr/>
        </p:nvSpPr>
        <p:spPr>
          <a:xfrm>
            <a:off x="556729" y="539993"/>
            <a:ext cx="8028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defRPr/>
            </a:pPr>
            <a:r>
              <a:rPr lang="en-US" dirty="0">
                <a:solidFill>
                  <a:srgbClr val="FFFFFF"/>
                </a:solidFill>
              </a:rPr>
              <a:t>Programme </a:t>
            </a:r>
            <a:r>
              <a:rPr lang="en-US" dirty="0" smtClean="0">
                <a:solidFill>
                  <a:srgbClr val="FFFFFF"/>
                </a:solidFill>
              </a:rPr>
              <a:t>3: University Education </a:t>
            </a:r>
            <a:endParaRPr lang="en-US" dirty="0">
              <a:solidFill>
                <a:srgbClr val="FFFFFF"/>
              </a:solidFill>
            </a:endParaRPr>
          </a:p>
        </p:txBody>
      </p:sp>
      <p:graphicFrame>
        <p:nvGraphicFramePr>
          <p:cNvPr id="11" name="Chart 10"/>
          <p:cNvGraphicFramePr>
            <a:graphicFrameLocks/>
          </p:cNvGraphicFramePr>
          <p:nvPr>
            <p:extLst>
              <p:ext uri="{D42A27DB-BD31-4B8C-83A1-F6EECF244321}">
                <p14:modId xmlns:p14="http://schemas.microsoft.com/office/powerpoint/2010/main" xmlns="" val="953439957"/>
              </p:ext>
            </p:extLst>
          </p:nvPr>
        </p:nvGraphicFramePr>
        <p:xfrm>
          <a:off x="556729" y="1789524"/>
          <a:ext cx="8020197" cy="4458876"/>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2"/>
          <p:cNvSpPr txBox="1">
            <a:spLocks/>
          </p:cNvSpPr>
          <p:nvPr/>
        </p:nvSpPr>
        <p:spPr bwMode="auto">
          <a:xfrm>
            <a:off x="556729" y="1115114"/>
            <a:ext cx="8133227" cy="3961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ZA" sz="2400" kern="0" dirty="0" smtClean="0">
                <a:latin typeface="Arial" pitchFamily="34" charset="0"/>
                <a:cs typeface="Arial" pitchFamily="34" charset="0"/>
              </a:rPr>
              <a:t>System Performance: Universities: </a:t>
            </a:r>
            <a:r>
              <a:rPr lang="en-ZA" sz="2400" b="1" kern="0" dirty="0" smtClean="0">
                <a:latin typeface="Arial" pitchFamily="34" charset="0"/>
                <a:cs typeface="Arial" pitchFamily="34" charset="0"/>
              </a:rPr>
              <a:t>Success</a:t>
            </a:r>
            <a:r>
              <a:rPr lang="en-ZA" sz="2400" kern="0" dirty="0" smtClean="0">
                <a:latin typeface="Arial" pitchFamily="34" charset="0"/>
                <a:cs typeface="Arial" pitchFamily="34" charset="0"/>
              </a:rPr>
              <a:t> </a:t>
            </a:r>
            <a:endParaRPr lang="en-ZA" altLang="en-US" sz="2400" b="1" kern="0" dirty="0" smtClean="0">
              <a:cs typeface="Times New Roman" panose="02020603050405020304" pitchFamily="18" charset="0"/>
            </a:endParaRPr>
          </a:p>
          <a:p>
            <a:pPr marL="0" indent="0" eaLnBrk="1" hangingPunct="1">
              <a:buFontTx/>
              <a:buNone/>
            </a:pPr>
            <a:endParaRPr lang="en-ZA" sz="1800" kern="0" dirty="0" smtClean="0">
              <a:cs typeface="Arial" pitchFamily="34" charset="0"/>
            </a:endParaRPr>
          </a:p>
        </p:txBody>
      </p:sp>
    </p:spTree>
    <p:extLst>
      <p:ext uri="{BB962C8B-B14F-4D97-AF65-F5344CB8AC3E}">
        <p14:creationId xmlns:p14="http://schemas.microsoft.com/office/powerpoint/2010/main" xmlns="" val="3591712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dirty="0">
              <a:solidFill>
                <a:srgbClr val="000000"/>
              </a:solidFill>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solidFill>
                  <a:srgbClr val="000000"/>
                </a:solidFill>
              </a:rPr>
              <a:pPr>
                <a:spcBef>
                  <a:spcPct val="0"/>
                </a:spcBef>
                <a:buFontTx/>
                <a:buNone/>
              </a:pPr>
              <a:t>28</a:t>
            </a:fld>
            <a:endParaRPr lang="en-US" altLang="en-US" sz="1400" b="1" dirty="0">
              <a:solidFill>
                <a:srgbClr val="000000"/>
              </a:solidFill>
            </a:endParaRPr>
          </a:p>
        </p:txBody>
      </p:sp>
      <p:sp>
        <p:nvSpPr>
          <p:cNvPr id="8" name="TextBox 7"/>
          <p:cNvSpPr txBox="1"/>
          <p:nvPr/>
        </p:nvSpPr>
        <p:spPr>
          <a:xfrm>
            <a:off x="523792" y="545132"/>
            <a:ext cx="8028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defRPr/>
            </a:pPr>
            <a:r>
              <a:rPr lang="en-US" dirty="0">
                <a:solidFill>
                  <a:srgbClr val="FFFFFF"/>
                </a:solidFill>
              </a:rPr>
              <a:t>Programme </a:t>
            </a:r>
            <a:r>
              <a:rPr lang="en-US" dirty="0" smtClean="0">
                <a:solidFill>
                  <a:srgbClr val="FFFFFF"/>
                </a:solidFill>
              </a:rPr>
              <a:t>3: University Education</a:t>
            </a:r>
            <a:endParaRPr lang="en-US" dirty="0">
              <a:solidFill>
                <a:srgbClr val="FFFFFF"/>
              </a:solidFill>
            </a:endParaRPr>
          </a:p>
        </p:txBody>
      </p:sp>
      <p:sp>
        <p:nvSpPr>
          <p:cNvPr id="9" name="Content Placeholder 2"/>
          <p:cNvSpPr txBox="1">
            <a:spLocks/>
          </p:cNvSpPr>
          <p:nvPr/>
        </p:nvSpPr>
        <p:spPr bwMode="auto">
          <a:xfrm>
            <a:off x="531813" y="1401992"/>
            <a:ext cx="8019979" cy="1932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ZA" sz="2400" kern="0" dirty="0" smtClean="0">
                <a:latin typeface="Arial" pitchFamily="34" charset="0"/>
                <a:cs typeface="Arial" pitchFamily="34" charset="0"/>
              </a:rPr>
              <a:t>The indicator in respect to the governance of universities, namely, proportion of universities meeting standards of good governance could not be monitored as new governance standards are to be finalised during the 2016/17 financial year </a:t>
            </a:r>
            <a:endParaRPr lang="en-ZA" altLang="en-US" sz="2400" b="1" kern="0" dirty="0" smtClean="0">
              <a:cs typeface="Times New Roman" panose="02020603050405020304" pitchFamily="18" charset="0"/>
            </a:endParaRPr>
          </a:p>
          <a:p>
            <a:pPr marL="0" indent="0" eaLnBrk="1" hangingPunct="1">
              <a:buFontTx/>
              <a:buNone/>
            </a:pPr>
            <a:endParaRPr lang="en-ZA" sz="2000" kern="0" dirty="0" smtClean="0">
              <a:cs typeface="Arial" pitchFamily="34" charset="0"/>
            </a:endParaRPr>
          </a:p>
        </p:txBody>
      </p:sp>
    </p:spTree>
    <p:extLst>
      <p:ext uri="{BB962C8B-B14F-4D97-AF65-F5344CB8AC3E}">
        <p14:creationId xmlns:p14="http://schemas.microsoft.com/office/powerpoint/2010/main" xmlns="" val="1777527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29</a:t>
            </a:fld>
            <a:endParaRPr lang="en-US" altLang="en-US" sz="1400" b="1" dirty="0"/>
          </a:p>
        </p:txBody>
      </p:sp>
      <p:sp>
        <p:nvSpPr>
          <p:cNvPr id="7" name="TextBox 6"/>
          <p:cNvSpPr txBox="1"/>
          <p:nvPr/>
        </p:nvSpPr>
        <p:spPr>
          <a:xfrm>
            <a:off x="586075" y="546031"/>
            <a:ext cx="8028000" cy="954107"/>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4</a:t>
            </a:r>
            <a:r>
              <a:rPr lang="en-US" dirty="0" smtClean="0"/>
              <a:t>: Vocational and Continuing Education and Training</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86074" y="1313262"/>
            <a:ext cx="8028001" cy="5078313"/>
          </a:xfrm>
          <a:prstGeom prst="rect">
            <a:avLst/>
          </a:prstGeom>
        </p:spPr>
        <p:txBody>
          <a:bodyPr wrap="square">
            <a:spAutoFit/>
          </a:bodyPr>
          <a:lstStyle/>
          <a:p>
            <a:pPr marL="285750" indent="-285750">
              <a:buFont typeface="Arial" panose="020B0604020202020204" pitchFamily="34" charset="0"/>
              <a:buChar char="•"/>
            </a:pPr>
            <a:endParaRPr lang="en-ZA" dirty="0" smtClean="0">
              <a:latin typeface="MyriadPro-Light"/>
            </a:endParaRPr>
          </a:p>
          <a:p>
            <a:pPr marL="285750" indent="-285750">
              <a:buFont typeface="Arial" panose="020B0604020202020204" pitchFamily="34" charset="0"/>
              <a:buChar char="•"/>
            </a:pPr>
            <a:r>
              <a:rPr lang="en-ZA" sz="2400" dirty="0" smtClean="0">
                <a:latin typeface="Arial" pitchFamily="34" charset="0"/>
                <a:cs typeface="Arial" pitchFamily="34" charset="0"/>
              </a:rPr>
              <a:t>The </a:t>
            </a:r>
            <a:r>
              <a:rPr lang="en-ZA" sz="2400" b="1" i="1" dirty="0" smtClean="0">
                <a:latin typeface="Arial" pitchFamily="34" charset="0"/>
                <a:cs typeface="Arial" pitchFamily="34" charset="0"/>
              </a:rPr>
              <a:t>purpose </a:t>
            </a:r>
            <a:r>
              <a:rPr lang="en-ZA" sz="2400" dirty="0" smtClean="0">
                <a:latin typeface="Arial" pitchFamily="34" charset="0"/>
                <a:cs typeface="Arial" pitchFamily="34" charset="0"/>
              </a:rPr>
              <a:t>of the programme is to plan</a:t>
            </a:r>
            <a:r>
              <a:rPr lang="en-ZA" sz="2400" dirty="0">
                <a:latin typeface="Arial" pitchFamily="34" charset="0"/>
                <a:cs typeface="Arial" pitchFamily="34" charset="0"/>
              </a:rPr>
              <a:t>, develop, </a:t>
            </a:r>
            <a:r>
              <a:rPr lang="en-ZA" sz="2400" dirty="0" smtClean="0">
                <a:latin typeface="Arial" pitchFamily="34" charset="0"/>
                <a:cs typeface="Arial" pitchFamily="34" charset="0"/>
              </a:rPr>
              <a:t>evaluate, monitor and maintain national policy, programmes</a:t>
            </a:r>
            <a:r>
              <a:rPr lang="en-ZA" sz="2400" dirty="0">
                <a:latin typeface="Arial" pitchFamily="34" charset="0"/>
                <a:cs typeface="Arial" pitchFamily="34" charset="0"/>
              </a:rPr>
              <a:t>, </a:t>
            </a:r>
            <a:r>
              <a:rPr lang="en-ZA" sz="2400" dirty="0" smtClean="0">
                <a:latin typeface="Arial" pitchFamily="34" charset="0"/>
                <a:cs typeface="Arial" pitchFamily="34" charset="0"/>
              </a:rPr>
              <a:t>assessment practices </a:t>
            </a:r>
            <a:r>
              <a:rPr lang="en-ZA" sz="2400" dirty="0">
                <a:latin typeface="Arial" pitchFamily="34" charset="0"/>
                <a:cs typeface="Arial" pitchFamily="34" charset="0"/>
              </a:rPr>
              <a:t>and systems for </a:t>
            </a:r>
            <a:r>
              <a:rPr lang="en-ZA" sz="2400" dirty="0" smtClean="0">
                <a:latin typeface="Arial" pitchFamily="34" charset="0"/>
                <a:cs typeface="Arial" pitchFamily="34" charset="0"/>
              </a:rPr>
              <a:t>Vocational and Continuing Education and Training, including TVET colleges and post-literacy AET.</a:t>
            </a:r>
          </a:p>
          <a:p>
            <a:pPr marL="285750" indent="-285750">
              <a:buFont typeface="Arial" panose="020B0604020202020204" pitchFamily="34" charset="0"/>
              <a:buChar char="•"/>
            </a:pPr>
            <a:r>
              <a:rPr lang="en-ZA" sz="2400" kern="0" dirty="0">
                <a:latin typeface="Arial" pitchFamily="34" charset="0"/>
                <a:cs typeface="Arial" pitchFamily="34" charset="0"/>
              </a:rPr>
              <a:t>For the year under review there were </a:t>
            </a:r>
            <a:r>
              <a:rPr lang="en-ZA" sz="2400" kern="0" dirty="0" smtClean="0">
                <a:latin typeface="Arial" pitchFamily="34" charset="0"/>
                <a:cs typeface="Arial" pitchFamily="34" charset="0"/>
              </a:rPr>
              <a:t>15 </a:t>
            </a:r>
            <a:r>
              <a:rPr lang="en-ZA" sz="2400" kern="0" dirty="0">
                <a:latin typeface="Arial" pitchFamily="34" charset="0"/>
                <a:cs typeface="Arial" pitchFamily="34" charset="0"/>
              </a:rPr>
              <a:t>planned targets. </a:t>
            </a:r>
            <a:r>
              <a:rPr lang="en-ZA" sz="2400" kern="0" dirty="0" smtClean="0">
                <a:latin typeface="Arial" pitchFamily="34" charset="0"/>
                <a:cs typeface="Arial" pitchFamily="34" charset="0"/>
              </a:rPr>
              <a:t>13 (87%) </a:t>
            </a:r>
            <a:r>
              <a:rPr lang="en-ZA" sz="2400" kern="0" dirty="0">
                <a:latin typeface="Arial" pitchFamily="34" charset="0"/>
                <a:cs typeface="Arial" pitchFamily="34" charset="0"/>
              </a:rPr>
              <a:t>of the targets were achieved as planned, namely: </a:t>
            </a:r>
          </a:p>
          <a:p>
            <a:pPr marL="742950" lvl="1" indent="-285750">
              <a:buFont typeface="Arial" panose="020B0604020202020204" pitchFamily="34" charset="0"/>
              <a:buChar char="•"/>
            </a:pPr>
            <a:r>
              <a:rPr lang="en-ZA" sz="2400" dirty="0" smtClean="0">
                <a:latin typeface="Arial" pitchFamily="34" charset="0"/>
                <a:cs typeface="Arial" pitchFamily="34" charset="0"/>
              </a:rPr>
              <a:t>Governance </a:t>
            </a:r>
            <a:r>
              <a:rPr lang="en-ZA" sz="2400" dirty="0">
                <a:latin typeface="Arial" pitchFamily="34" charset="0"/>
                <a:cs typeface="Arial" pitchFamily="34" charset="0"/>
              </a:rPr>
              <a:t>and policies for TVET Colleges </a:t>
            </a:r>
            <a:r>
              <a:rPr lang="en-ZA" sz="2400" dirty="0" smtClean="0">
                <a:latin typeface="Arial" pitchFamily="34" charset="0"/>
                <a:cs typeface="Arial" pitchFamily="34" charset="0"/>
              </a:rPr>
              <a:t>were approved </a:t>
            </a:r>
            <a:r>
              <a:rPr lang="en-ZA" sz="2400" dirty="0">
                <a:latin typeface="Arial" pitchFamily="34" charset="0"/>
                <a:cs typeface="Arial" pitchFamily="34" charset="0"/>
              </a:rPr>
              <a:t>by the Director-General</a:t>
            </a:r>
            <a:endParaRPr lang="en-ZA" sz="2400" b="1" dirty="0">
              <a:latin typeface="Arial" pitchFamily="34" charset="0"/>
              <a:ea typeface="Calibri" panose="020F0502020204030204" pitchFamily="34" charset="0"/>
              <a:cs typeface="Arial" pitchFamily="34" charset="0"/>
            </a:endParaRPr>
          </a:p>
          <a:p>
            <a:pPr marL="742950" lvl="1" indent="-285750">
              <a:buFont typeface="Arial" panose="020B0604020202020204" pitchFamily="34" charset="0"/>
              <a:buChar char="•"/>
            </a:pPr>
            <a:r>
              <a:rPr lang="en-US" sz="2400" dirty="0">
                <a:latin typeface="Arial" pitchFamily="34" charset="0"/>
                <a:ea typeface="Calibri" panose="020F0502020204030204" pitchFamily="34" charset="0"/>
                <a:cs typeface="Arial" pitchFamily="34" charset="0"/>
              </a:rPr>
              <a:t>Staffing norms and standards for CETCs </a:t>
            </a:r>
            <a:r>
              <a:rPr lang="en-US" sz="2400" dirty="0" smtClean="0">
                <a:latin typeface="Arial" pitchFamily="34" charset="0"/>
                <a:ea typeface="Calibri" panose="020F0502020204030204" pitchFamily="34" charset="0"/>
                <a:cs typeface="Arial" pitchFamily="34" charset="0"/>
              </a:rPr>
              <a:t>were approved </a:t>
            </a:r>
            <a:r>
              <a:rPr lang="en-US" sz="2400" dirty="0">
                <a:latin typeface="Arial" pitchFamily="34" charset="0"/>
                <a:ea typeface="Calibri" panose="020F0502020204030204" pitchFamily="34" charset="0"/>
                <a:cs typeface="Arial" pitchFamily="34" charset="0"/>
              </a:rPr>
              <a:t>by the </a:t>
            </a:r>
            <a:r>
              <a:rPr lang="en-US" sz="2400" dirty="0" smtClean="0">
                <a:latin typeface="Arial" pitchFamily="34" charset="0"/>
                <a:ea typeface="Calibri" panose="020F0502020204030204" pitchFamily="34" charset="0"/>
                <a:cs typeface="Arial" pitchFamily="34" charset="0"/>
              </a:rPr>
              <a:t>Minister</a:t>
            </a:r>
          </a:p>
          <a:p>
            <a:pPr marL="285750" indent="-285750">
              <a:buFont typeface="Arial" panose="020B0604020202020204" pitchFamily="34" charset="0"/>
              <a:buChar char="•"/>
            </a:pPr>
            <a:endParaRPr lang="en-ZA" dirty="0" smtClean="0">
              <a:latin typeface="Arial" pitchFamily="34" charset="0"/>
              <a:cs typeface="Arial" pitchFamily="34" charset="0"/>
            </a:endParaRPr>
          </a:p>
        </p:txBody>
      </p:sp>
    </p:spTree>
    <p:extLst>
      <p:ext uri="{BB962C8B-B14F-4D97-AF65-F5344CB8AC3E}">
        <p14:creationId xmlns:p14="http://schemas.microsoft.com/office/powerpoint/2010/main" xmlns="" val="1943313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938"/>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76000" y="564804"/>
            <a:ext cx="8028000" cy="52560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442912" algn="ctr" eaLnBrk="1" hangingPunct="1">
              <a:spcBef>
                <a:spcPts val="600"/>
              </a:spcBef>
              <a:defRPr/>
            </a:pPr>
            <a:r>
              <a:rPr lang="en-US" sz="2800" b="1" dirty="0">
                <a:latin typeface="Arial" panose="020B0604020202020204" pitchFamily="34" charset="0"/>
                <a:cs typeface="Arial" pitchFamily="34" charset="0"/>
              </a:rPr>
              <a:t>Strategic </a:t>
            </a:r>
            <a:r>
              <a:rPr lang="en-US" sz="2800" b="1" dirty="0" smtClean="0">
                <a:latin typeface="Arial" panose="020B0604020202020204" pitchFamily="34" charset="0"/>
                <a:cs typeface="Arial" pitchFamily="34" charset="0"/>
              </a:rPr>
              <a:t>Overview</a:t>
            </a:r>
            <a:endParaRPr lang="en-US" sz="2800" b="1" dirty="0">
              <a:latin typeface="Arial" panose="020B0604020202020204" pitchFamily="34" charset="0"/>
              <a:cs typeface="Arial" pitchFamily="34" charset="0"/>
            </a:endParaRPr>
          </a:p>
        </p:txBody>
      </p:sp>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3</a:t>
            </a:fld>
            <a:endParaRPr lang="en-US" altLang="en-US" b="1" dirty="0"/>
          </a:p>
        </p:txBody>
      </p:sp>
      <p:sp>
        <p:nvSpPr>
          <p:cNvPr id="3077" name="TextBox 7"/>
          <p:cNvSpPr txBox="1">
            <a:spLocks noChangeArrowheads="1"/>
          </p:cNvSpPr>
          <p:nvPr/>
        </p:nvSpPr>
        <p:spPr bwMode="auto">
          <a:xfrm>
            <a:off x="576000" y="1290320"/>
            <a:ext cx="7992000" cy="4308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176213" indent="-176213" eaLnBrk="1" hangingPunct="1">
              <a:spcBef>
                <a:spcPts val="0"/>
              </a:spcBef>
              <a:spcAft>
                <a:spcPts val="600"/>
              </a:spcAft>
              <a:buFont typeface="Arial" pitchFamily="34" charset="0"/>
              <a:buChar char="•"/>
              <a:defRPr/>
            </a:pPr>
            <a:r>
              <a:rPr lang="en-US" sz="2400" kern="0" dirty="0" smtClean="0">
                <a:latin typeface="Arial" panose="020B0604020202020204" pitchFamily="34" charset="0"/>
                <a:cs typeface="Arial" pitchFamily="34" charset="0"/>
              </a:rPr>
              <a:t>The </a:t>
            </a:r>
            <a:r>
              <a:rPr lang="en-US" sz="2400" kern="0" dirty="0">
                <a:latin typeface="Arial" panose="020B0604020202020204" pitchFamily="34" charset="0"/>
                <a:cs typeface="Arial" pitchFamily="34" charset="0"/>
              </a:rPr>
              <a:t>Annual Report </a:t>
            </a:r>
            <a:r>
              <a:rPr lang="en-US" sz="2400" kern="0" dirty="0" smtClean="0">
                <a:latin typeface="Arial" panose="020B0604020202020204" pitchFamily="34" charset="0"/>
                <a:cs typeface="Arial" pitchFamily="34" charset="0"/>
              </a:rPr>
              <a:t>(AR) of </a:t>
            </a:r>
            <a:r>
              <a:rPr lang="en-US" sz="2400" kern="0" dirty="0">
                <a:latin typeface="Arial" panose="020B0604020202020204" pitchFamily="34" charset="0"/>
                <a:cs typeface="Arial" pitchFamily="34" charset="0"/>
              </a:rPr>
              <a:t>2015/16 is the sixth report on the achievements of the Department since its </a:t>
            </a:r>
            <a:r>
              <a:rPr lang="en-US" sz="2400" kern="0" dirty="0" smtClean="0">
                <a:latin typeface="Arial" panose="020B0604020202020204" pitchFamily="34" charset="0"/>
                <a:cs typeface="Arial" pitchFamily="34" charset="0"/>
              </a:rPr>
              <a:t>establishment </a:t>
            </a:r>
            <a:r>
              <a:rPr lang="en-US" sz="2400" kern="0" dirty="0">
                <a:latin typeface="Arial" panose="020B0604020202020204" pitchFamily="34" charset="0"/>
                <a:cs typeface="Arial" pitchFamily="34" charset="0"/>
              </a:rPr>
              <a:t>in </a:t>
            </a:r>
            <a:r>
              <a:rPr lang="en-US" sz="2400" kern="0" dirty="0" smtClean="0">
                <a:latin typeface="Arial" panose="020B0604020202020204" pitchFamily="34" charset="0"/>
                <a:cs typeface="Arial" pitchFamily="34" charset="0"/>
              </a:rPr>
              <a:t>2009</a:t>
            </a:r>
          </a:p>
          <a:p>
            <a:pPr marL="176213" indent="-176213" eaLnBrk="1" hangingPunct="1">
              <a:spcBef>
                <a:spcPts val="0"/>
              </a:spcBef>
              <a:spcAft>
                <a:spcPts val="600"/>
              </a:spcAft>
              <a:buFont typeface="Arial" pitchFamily="34" charset="0"/>
              <a:buChar char="•"/>
              <a:defRPr/>
            </a:pPr>
            <a:r>
              <a:rPr lang="en-US" sz="2400" kern="0" dirty="0" smtClean="0">
                <a:latin typeface="Arial" panose="020B0604020202020204" pitchFamily="34" charset="0"/>
                <a:cs typeface="Arial" pitchFamily="34" charset="0"/>
              </a:rPr>
              <a:t>Part B to E of the Report covers information in respect to Performance on </a:t>
            </a:r>
            <a:r>
              <a:rPr lang="en-US" sz="2400" kern="0" dirty="0">
                <a:latin typeface="Arial" panose="020B0604020202020204" pitchFamily="34" charset="0"/>
                <a:cs typeface="Arial" pitchFamily="34" charset="0"/>
              </a:rPr>
              <a:t>P</a:t>
            </a:r>
            <a:r>
              <a:rPr lang="en-US" sz="2400" kern="0" dirty="0" smtClean="0">
                <a:latin typeface="Arial" panose="020B0604020202020204" pitchFamily="34" charset="0"/>
                <a:cs typeface="Arial" pitchFamily="34" charset="0"/>
              </a:rPr>
              <a:t>redetermined Objectives, Governance, Human Resources </a:t>
            </a:r>
            <a:r>
              <a:rPr lang="en-US" sz="2400" kern="0" dirty="0">
                <a:latin typeface="Arial" panose="020B0604020202020204" pitchFamily="34" charset="0"/>
                <a:cs typeface="Arial" pitchFamily="34" charset="0"/>
              </a:rPr>
              <a:t>M</a:t>
            </a:r>
            <a:r>
              <a:rPr lang="en-US" sz="2400" kern="0" dirty="0" smtClean="0">
                <a:latin typeface="Arial" panose="020B0604020202020204" pitchFamily="34" charset="0"/>
                <a:cs typeface="Arial" pitchFamily="34" charset="0"/>
              </a:rPr>
              <a:t>anagement and </a:t>
            </a:r>
            <a:r>
              <a:rPr lang="en-US" sz="2400" dirty="0" smtClean="0">
                <a:latin typeface="Arial" panose="020B0604020202020204" pitchFamily="34" charset="0"/>
                <a:cs typeface="Arial" pitchFamily="34" charset="0"/>
              </a:rPr>
              <a:t>Finance</a:t>
            </a:r>
            <a:endParaRPr lang="en-US" sz="2400" dirty="0">
              <a:latin typeface="Arial" panose="020B0604020202020204" pitchFamily="34" charset="0"/>
              <a:cs typeface="Arial" pitchFamily="34" charset="0"/>
            </a:endParaRPr>
          </a:p>
          <a:p>
            <a:pPr marL="176213" indent="-176213" eaLnBrk="1" hangingPunct="1">
              <a:spcBef>
                <a:spcPts val="0"/>
              </a:spcBef>
              <a:spcAft>
                <a:spcPts val="600"/>
              </a:spcAft>
              <a:buFont typeface="Arial" pitchFamily="34" charset="0"/>
              <a:buChar char="•"/>
              <a:defRPr/>
            </a:pPr>
            <a:r>
              <a:rPr lang="en-US" sz="2400" kern="0" dirty="0" smtClean="0">
                <a:latin typeface="Arial" panose="020B0604020202020204" pitchFamily="34" charset="0"/>
                <a:cs typeface="Arial" pitchFamily="34" charset="0"/>
              </a:rPr>
              <a:t>The </a:t>
            </a:r>
            <a:r>
              <a:rPr lang="en-US" sz="2400" kern="0" dirty="0">
                <a:latin typeface="Arial" panose="020B0604020202020204" pitchFamily="34" charset="0"/>
                <a:cs typeface="Arial" pitchFamily="34" charset="0"/>
              </a:rPr>
              <a:t>Department continued with its path of building an expanded Post-School Education and Training (PSET) system as articulated in the White Paper for PSET and </a:t>
            </a:r>
            <a:r>
              <a:rPr lang="en-US" sz="2400" kern="0" dirty="0" smtClean="0">
                <a:latin typeface="Arial" panose="020B0604020202020204" pitchFamily="34" charset="0"/>
                <a:cs typeface="Arial" pitchFamily="34" charset="0"/>
              </a:rPr>
              <a:t>the 2015/16 Annual </a:t>
            </a:r>
            <a:r>
              <a:rPr lang="en-US" sz="2400" kern="0" dirty="0">
                <a:latin typeface="Arial" panose="020B0604020202020204" pitchFamily="34" charset="0"/>
                <a:cs typeface="Arial" pitchFamily="34" charset="0"/>
              </a:rPr>
              <a:t>Performance </a:t>
            </a:r>
            <a:r>
              <a:rPr lang="en-US" sz="2400" kern="0" dirty="0" smtClean="0">
                <a:latin typeface="Arial" panose="020B0604020202020204" pitchFamily="34" charset="0"/>
                <a:cs typeface="Arial" pitchFamily="34" charset="0"/>
              </a:rPr>
              <a:t>Plan (APP)</a:t>
            </a:r>
          </a:p>
        </p:txBody>
      </p:sp>
    </p:spTree>
    <p:extLst>
      <p:ext uri="{BB962C8B-B14F-4D97-AF65-F5344CB8AC3E}">
        <p14:creationId xmlns:p14="http://schemas.microsoft.com/office/powerpoint/2010/main" xmlns="" val="41595294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1401"/>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30</a:t>
            </a:fld>
            <a:endParaRPr lang="en-US" altLang="en-US" sz="1400" b="1" dirty="0"/>
          </a:p>
        </p:txBody>
      </p:sp>
      <p:sp>
        <p:nvSpPr>
          <p:cNvPr id="7" name="TextBox 6"/>
          <p:cNvSpPr txBox="1"/>
          <p:nvPr/>
        </p:nvSpPr>
        <p:spPr>
          <a:xfrm>
            <a:off x="558000" y="526776"/>
            <a:ext cx="8028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4</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58000" y="1155096"/>
            <a:ext cx="8028000" cy="6647974"/>
          </a:xfrm>
          <a:prstGeom prst="rect">
            <a:avLst/>
          </a:prstGeom>
        </p:spPr>
        <p:txBody>
          <a:bodyPr wrap="square">
            <a:spAutoFit/>
          </a:bodyPr>
          <a:lstStyle/>
          <a:p>
            <a:pPr marL="354013" lvl="1" indent="-354013">
              <a:buFont typeface="Arial" panose="020B0604020202020204" pitchFamily="34" charset="0"/>
              <a:buChar char="•"/>
            </a:pPr>
            <a:r>
              <a:rPr lang="en-US" sz="2400" dirty="0" smtClean="0">
                <a:latin typeface="Arial" pitchFamily="34" charset="0"/>
                <a:ea typeface="Calibri" panose="020F0502020204030204" pitchFamily="34" charset="0"/>
                <a:cs typeface="Arial" pitchFamily="34" charset="0"/>
              </a:rPr>
              <a:t>Conduct </a:t>
            </a:r>
            <a:r>
              <a:rPr lang="en-US" sz="2400" dirty="0">
                <a:latin typeface="Arial" pitchFamily="34" charset="0"/>
                <a:ea typeface="Calibri" panose="020F0502020204030204" pitchFamily="34" charset="0"/>
                <a:cs typeface="Arial" pitchFamily="34" charset="0"/>
              </a:rPr>
              <a:t>policy for National Senior Certificate for Adults </a:t>
            </a:r>
            <a:r>
              <a:rPr lang="en-US" sz="2400" dirty="0" smtClean="0">
                <a:latin typeface="Arial" pitchFamily="34" charset="0"/>
                <a:ea typeface="Calibri" panose="020F0502020204030204" pitchFamily="34" charset="0"/>
                <a:cs typeface="Arial" pitchFamily="34" charset="0"/>
              </a:rPr>
              <a:t>were approved </a:t>
            </a:r>
            <a:r>
              <a:rPr lang="en-US" sz="2400" dirty="0">
                <a:latin typeface="Arial" pitchFamily="34" charset="0"/>
                <a:ea typeface="Calibri" panose="020F0502020204030204" pitchFamily="34" charset="0"/>
                <a:cs typeface="Arial" pitchFamily="34" charset="0"/>
              </a:rPr>
              <a:t>by the </a:t>
            </a:r>
            <a:r>
              <a:rPr lang="en-US" sz="2400" dirty="0" smtClean="0">
                <a:latin typeface="Arial" pitchFamily="34" charset="0"/>
                <a:ea typeface="Calibri" panose="020F0502020204030204" pitchFamily="34" charset="0"/>
                <a:cs typeface="Arial" pitchFamily="34" charset="0"/>
              </a:rPr>
              <a:t>Minister</a:t>
            </a:r>
          </a:p>
          <a:p>
            <a:pPr marL="354013" lvl="1" indent="-354013">
              <a:buFont typeface="Arial" panose="020B0604020202020204" pitchFamily="34" charset="0"/>
              <a:buChar char="•"/>
            </a:pPr>
            <a:r>
              <a:rPr lang="en-US" sz="2400" dirty="0" smtClean="0">
                <a:latin typeface="Arial" pitchFamily="34" charset="0"/>
                <a:ea typeface="Calibri" panose="020F0502020204030204" pitchFamily="34" charset="0"/>
                <a:cs typeface="Arial" pitchFamily="34" charset="0"/>
              </a:rPr>
              <a:t>Guidelines </a:t>
            </a:r>
            <a:r>
              <a:rPr lang="en-US" sz="2400" dirty="0">
                <a:latin typeface="Arial" pitchFamily="34" charset="0"/>
                <a:ea typeface="Calibri" panose="020F0502020204030204" pitchFamily="34" charset="0"/>
                <a:cs typeface="Arial" pitchFamily="34" charset="0"/>
              </a:rPr>
              <a:t>for standardised implementation of Occupational Programmes </a:t>
            </a:r>
            <a:r>
              <a:rPr lang="en-US" sz="2400" dirty="0" smtClean="0">
                <a:latin typeface="Arial" pitchFamily="34" charset="0"/>
                <a:ea typeface="Calibri" panose="020F0502020204030204" pitchFamily="34" charset="0"/>
                <a:cs typeface="Arial" pitchFamily="34" charset="0"/>
              </a:rPr>
              <a:t>were approved </a:t>
            </a:r>
            <a:r>
              <a:rPr lang="en-US" sz="2400" dirty="0">
                <a:latin typeface="Arial" pitchFamily="34" charset="0"/>
                <a:ea typeface="Calibri" panose="020F0502020204030204" pitchFamily="34" charset="0"/>
                <a:cs typeface="Arial" pitchFamily="34" charset="0"/>
              </a:rPr>
              <a:t>by the </a:t>
            </a:r>
            <a:r>
              <a:rPr lang="en-US" sz="2400" dirty="0" smtClean="0">
                <a:latin typeface="Arial" pitchFamily="34" charset="0"/>
                <a:ea typeface="Calibri" panose="020F0502020204030204" pitchFamily="34" charset="0"/>
                <a:cs typeface="Arial" pitchFamily="34" charset="0"/>
              </a:rPr>
              <a:t>Minister</a:t>
            </a:r>
          </a:p>
          <a:p>
            <a:pPr marL="354013" lvl="1" indent="-354013">
              <a:buFont typeface="Arial" panose="020B0604020202020204" pitchFamily="34" charset="0"/>
              <a:buChar char="•"/>
            </a:pPr>
            <a:r>
              <a:rPr lang="en-US" sz="2400" dirty="0" smtClean="0">
                <a:latin typeface="Arial" pitchFamily="34" charset="0"/>
                <a:ea typeface="Calibri" panose="020F0502020204030204" pitchFamily="34" charset="0"/>
                <a:cs typeface="Arial" pitchFamily="34" charset="0"/>
              </a:rPr>
              <a:t>Policy </a:t>
            </a:r>
            <a:r>
              <a:rPr lang="en-US" sz="2400" dirty="0">
                <a:latin typeface="Arial" pitchFamily="34" charset="0"/>
                <a:ea typeface="Calibri" panose="020F0502020204030204" pitchFamily="34" charset="0"/>
                <a:cs typeface="Arial" pitchFamily="34" charset="0"/>
              </a:rPr>
              <a:t>directives for TVET College Information Technology systems </a:t>
            </a:r>
            <a:r>
              <a:rPr lang="en-US" sz="2400" dirty="0" smtClean="0">
                <a:latin typeface="Arial" pitchFamily="34" charset="0"/>
                <a:ea typeface="Calibri" panose="020F0502020204030204" pitchFamily="34" charset="0"/>
                <a:cs typeface="Arial" pitchFamily="34" charset="0"/>
              </a:rPr>
              <a:t>were approved </a:t>
            </a:r>
            <a:r>
              <a:rPr lang="en-US" sz="2400" dirty="0">
                <a:latin typeface="Arial" pitchFamily="34" charset="0"/>
                <a:ea typeface="Calibri" panose="020F0502020204030204" pitchFamily="34" charset="0"/>
                <a:cs typeface="Arial" pitchFamily="34" charset="0"/>
              </a:rPr>
              <a:t>by the </a:t>
            </a:r>
            <a:r>
              <a:rPr lang="en-US" sz="2400" dirty="0" smtClean="0">
                <a:latin typeface="Arial" pitchFamily="34" charset="0"/>
                <a:ea typeface="Calibri" panose="020F0502020204030204" pitchFamily="34" charset="0"/>
                <a:cs typeface="Arial" pitchFamily="34" charset="0"/>
              </a:rPr>
              <a:t>Director-General</a:t>
            </a:r>
          </a:p>
          <a:p>
            <a:pPr marL="354013" lvl="1" indent="-354013">
              <a:buFont typeface="Arial" panose="020B0604020202020204" pitchFamily="34" charset="0"/>
              <a:buChar char="•"/>
            </a:pPr>
            <a:r>
              <a:rPr lang="en-US" sz="2400" dirty="0" smtClean="0">
                <a:latin typeface="Arial" pitchFamily="34" charset="0"/>
                <a:cs typeface="Arial" pitchFamily="34" charset="0"/>
              </a:rPr>
              <a:t>Governance </a:t>
            </a:r>
            <a:r>
              <a:rPr lang="en-US" sz="2400" dirty="0">
                <a:latin typeface="Arial" pitchFamily="34" charset="0"/>
                <a:cs typeface="Arial" pitchFamily="34" charset="0"/>
              </a:rPr>
              <a:t>policies for Community colleges </a:t>
            </a:r>
            <a:r>
              <a:rPr lang="en-US" sz="2400" dirty="0" smtClean="0">
                <a:latin typeface="Arial" pitchFamily="34" charset="0"/>
                <a:cs typeface="Arial" pitchFamily="34" charset="0"/>
              </a:rPr>
              <a:t>were approved </a:t>
            </a:r>
            <a:r>
              <a:rPr lang="en-US" sz="2400" dirty="0">
                <a:latin typeface="Arial" pitchFamily="34" charset="0"/>
                <a:cs typeface="Arial" pitchFamily="34" charset="0"/>
              </a:rPr>
              <a:t>by the </a:t>
            </a:r>
            <a:r>
              <a:rPr lang="en-US" sz="2400" dirty="0" smtClean="0">
                <a:latin typeface="Arial" pitchFamily="34" charset="0"/>
                <a:cs typeface="Arial" pitchFamily="34" charset="0"/>
              </a:rPr>
              <a:t>Director-General</a:t>
            </a:r>
          </a:p>
          <a:p>
            <a:pPr marL="354013" lvl="1" indent="-354013">
              <a:buFont typeface="Arial" panose="020B0604020202020204" pitchFamily="34" charset="0"/>
              <a:buChar char="•"/>
            </a:pPr>
            <a:r>
              <a:rPr lang="en-US" sz="2400" dirty="0">
                <a:latin typeface="Arial" pitchFamily="34" charset="0"/>
                <a:ea typeface="Calibri" panose="020F0502020204030204" pitchFamily="34" charset="0"/>
                <a:cs typeface="Arial" pitchFamily="34" charset="0"/>
              </a:rPr>
              <a:t>TVET Colleges monitoring, evaluation and support model was reviewed and approved by the Director-General</a:t>
            </a:r>
            <a:endParaRPr lang="en-ZA" sz="2400" dirty="0">
              <a:latin typeface="Arial" pitchFamily="34" charset="0"/>
              <a:ea typeface="Calibri" panose="020F0502020204030204" pitchFamily="34" charset="0"/>
              <a:cs typeface="Arial" pitchFamily="34" charset="0"/>
            </a:endParaRPr>
          </a:p>
          <a:p>
            <a:pPr lvl="1"/>
            <a:endParaRPr lang="en-ZA" sz="2400" dirty="0">
              <a:latin typeface="Arial" pitchFamily="34" charset="0"/>
              <a:cs typeface="Arial" pitchFamily="34" charset="0"/>
            </a:endParaRPr>
          </a:p>
          <a:p>
            <a:pPr marL="285750" indent="-285750">
              <a:buFont typeface="Arial" panose="020B0604020202020204" pitchFamily="34" charset="0"/>
              <a:buChar char="•"/>
            </a:pPr>
            <a:endParaRPr lang="en-ZA" dirty="0">
              <a:latin typeface="Arial" pitchFamily="34" charset="0"/>
              <a:ea typeface="Calibri" panose="020F0502020204030204" pitchFamily="34" charset="0"/>
              <a:cs typeface="Arial" pitchFamily="34" charset="0"/>
            </a:endParaRPr>
          </a:p>
          <a:p>
            <a:pPr marL="285750" lvl="0" indent="-285750">
              <a:buFont typeface="Arial" panose="020B0604020202020204" pitchFamily="34" charset="0"/>
              <a:buChar char="•"/>
            </a:pPr>
            <a:endParaRPr lang="en-US" dirty="0">
              <a:latin typeface="Arial" pitchFamily="34" charset="0"/>
              <a:ea typeface="Calibri" panose="020F0502020204030204" pitchFamily="34" charset="0"/>
              <a:cs typeface="Arial" pitchFamily="34" charset="0"/>
            </a:endParaRPr>
          </a:p>
          <a:p>
            <a:pPr marL="285750" indent="-285750">
              <a:buFont typeface="Arial" panose="020B0604020202020204" pitchFamily="34" charset="0"/>
              <a:buChar char="•"/>
            </a:pPr>
            <a:endParaRPr lang="en-US" dirty="0">
              <a:latin typeface="Arial" pitchFamily="34" charset="0"/>
              <a:ea typeface="Calibri" panose="020F0502020204030204" pitchFamily="34" charset="0"/>
              <a:cs typeface="Arial" pitchFamily="34" charset="0"/>
            </a:endParaRPr>
          </a:p>
          <a:p>
            <a:pPr marL="285750" lvl="0" indent="-285750">
              <a:buFont typeface="Arial" panose="020B0604020202020204" pitchFamily="34" charset="0"/>
              <a:buChar char="•"/>
            </a:pPr>
            <a:endParaRPr lang="en-ZA" dirty="0">
              <a:latin typeface="Arial" pitchFamily="34" charset="0"/>
              <a:ea typeface="Calibri" panose="020F0502020204030204" pitchFamily="34" charset="0"/>
              <a:cs typeface="Arial" pitchFamily="34" charset="0"/>
            </a:endParaRPr>
          </a:p>
          <a:p>
            <a:pPr marL="285750" indent="-285750">
              <a:buFont typeface="Arial" panose="020B0604020202020204" pitchFamily="34" charset="0"/>
              <a:buChar char="•"/>
            </a:pPr>
            <a:endParaRPr lang="en-ZA" dirty="0" smtClean="0">
              <a:latin typeface="Arial" pitchFamily="34" charset="0"/>
              <a:cs typeface="Arial" pitchFamily="34" charset="0"/>
            </a:endParaRPr>
          </a:p>
        </p:txBody>
      </p:sp>
    </p:spTree>
    <p:extLst>
      <p:ext uri="{BB962C8B-B14F-4D97-AF65-F5344CB8AC3E}">
        <p14:creationId xmlns:p14="http://schemas.microsoft.com/office/powerpoint/2010/main" xmlns="" val="3579174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1401"/>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31</a:t>
            </a:fld>
            <a:endParaRPr lang="en-US" altLang="en-US" sz="1400" b="1" dirty="0"/>
          </a:p>
        </p:txBody>
      </p:sp>
      <p:sp>
        <p:nvSpPr>
          <p:cNvPr id="7" name="TextBox 6"/>
          <p:cNvSpPr txBox="1"/>
          <p:nvPr/>
        </p:nvSpPr>
        <p:spPr>
          <a:xfrm>
            <a:off x="531813" y="527785"/>
            <a:ext cx="8028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4</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22275" y="1360222"/>
            <a:ext cx="8191800" cy="1754326"/>
          </a:xfrm>
          <a:prstGeom prst="rect">
            <a:avLst/>
          </a:prstGeom>
        </p:spPr>
        <p:txBody>
          <a:bodyPr wrap="square">
            <a:spAutoFit/>
          </a:bodyPr>
          <a:lstStyle/>
          <a:p>
            <a:pPr marL="285750" indent="-285750">
              <a:buFont typeface="Arial" panose="020B0604020202020204" pitchFamily="34" charset="0"/>
              <a:buChar char="•"/>
            </a:pPr>
            <a:endParaRPr lang="en-ZA" dirty="0" smtClean="0">
              <a:latin typeface="MyriadPro-Light"/>
            </a:endParaRPr>
          </a:p>
          <a:p>
            <a:pPr marL="285750" indent="-285750">
              <a:buFont typeface="Arial" panose="020B0604020202020204" pitchFamily="34" charset="0"/>
              <a:buChar char="•"/>
            </a:pPr>
            <a:endParaRPr lang="en-ZA" dirty="0">
              <a:latin typeface="Arial" pitchFamily="34" charset="0"/>
              <a:ea typeface="Calibri" panose="020F0502020204030204" pitchFamily="34" charset="0"/>
              <a:cs typeface="Arial" pitchFamily="34" charset="0"/>
            </a:endParaRPr>
          </a:p>
          <a:p>
            <a:pPr marL="285750" lvl="0" indent="-285750">
              <a:buFont typeface="Arial" panose="020B0604020202020204" pitchFamily="34" charset="0"/>
              <a:buChar char="•"/>
            </a:pPr>
            <a:endParaRPr lang="en-US" dirty="0">
              <a:latin typeface="Arial" pitchFamily="34" charset="0"/>
              <a:ea typeface="Calibri" panose="020F0502020204030204" pitchFamily="34" charset="0"/>
              <a:cs typeface="Arial" pitchFamily="34" charset="0"/>
            </a:endParaRPr>
          </a:p>
          <a:p>
            <a:pPr marL="285750" indent="-285750">
              <a:buFont typeface="Arial" panose="020B0604020202020204" pitchFamily="34" charset="0"/>
              <a:buChar char="•"/>
            </a:pPr>
            <a:endParaRPr lang="en-US" dirty="0">
              <a:latin typeface="Arial" pitchFamily="34" charset="0"/>
              <a:ea typeface="Calibri" panose="020F0502020204030204" pitchFamily="34" charset="0"/>
              <a:cs typeface="Arial" pitchFamily="34" charset="0"/>
            </a:endParaRPr>
          </a:p>
          <a:p>
            <a:pPr marL="285750" lvl="0" indent="-285750">
              <a:buFont typeface="Arial" panose="020B0604020202020204" pitchFamily="34" charset="0"/>
              <a:buChar char="•"/>
            </a:pPr>
            <a:endParaRPr lang="en-ZA" dirty="0">
              <a:latin typeface="Arial" pitchFamily="34" charset="0"/>
              <a:ea typeface="Calibri" panose="020F0502020204030204" pitchFamily="34" charset="0"/>
              <a:cs typeface="Arial" pitchFamily="34" charset="0"/>
            </a:endParaRPr>
          </a:p>
          <a:p>
            <a:pPr marL="285750" indent="-285750">
              <a:buFont typeface="Arial" panose="020B0604020202020204" pitchFamily="34" charset="0"/>
              <a:buChar char="•"/>
            </a:pPr>
            <a:endParaRPr lang="en-ZA" dirty="0" smtClean="0">
              <a:latin typeface="Arial" pitchFamily="34" charset="0"/>
              <a:cs typeface="Arial" pitchFamily="34" charset="0"/>
            </a:endParaRPr>
          </a:p>
        </p:txBody>
      </p:sp>
      <p:sp>
        <p:nvSpPr>
          <p:cNvPr id="9" name="Rectangle 8"/>
          <p:cNvSpPr/>
          <p:nvPr/>
        </p:nvSpPr>
        <p:spPr>
          <a:xfrm>
            <a:off x="531813" y="1103245"/>
            <a:ext cx="8028000" cy="5262979"/>
          </a:xfrm>
          <a:prstGeom prst="rect">
            <a:avLst/>
          </a:prstGeom>
        </p:spPr>
        <p:txBody>
          <a:bodyPr wrap="square">
            <a:spAutoFit/>
          </a:bodyPr>
          <a:lstStyle/>
          <a:p>
            <a:pPr marL="285750" indent="-285750">
              <a:buFont typeface="Arial" panose="020B0604020202020204" pitchFamily="34" charset="0"/>
              <a:buChar char="•"/>
            </a:pPr>
            <a:r>
              <a:rPr lang="en-US" sz="2400" dirty="0" smtClean="0">
                <a:latin typeface="Arial" pitchFamily="34" charset="0"/>
                <a:ea typeface="Calibri" panose="020F0502020204030204" pitchFamily="34" charset="0"/>
                <a:cs typeface="Arial" pitchFamily="34" charset="0"/>
              </a:rPr>
              <a:t>2 Monitoring </a:t>
            </a:r>
            <a:r>
              <a:rPr lang="en-US" sz="2400" dirty="0">
                <a:latin typeface="Arial" pitchFamily="34" charset="0"/>
                <a:ea typeface="Calibri" panose="020F0502020204030204" pitchFamily="34" charset="0"/>
                <a:cs typeface="Arial" pitchFamily="34" charset="0"/>
              </a:rPr>
              <a:t>and evaluation reports on VCET institutions </a:t>
            </a:r>
            <a:r>
              <a:rPr lang="en-US" sz="2400" dirty="0" smtClean="0">
                <a:latin typeface="Arial" pitchFamily="34" charset="0"/>
                <a:ea typeface="Calibri" panose="020F0502020204030204" pitchFamily="34" charset="0"/>
                <a:cs typeface="Arial" pitchFamily="34" charset="0"/>
              </a:rPr>
              <a:t>were approved </a:t>
            </a:r>
            <a:r>
              <a:rPr lang="en-US" sz="2400" dirty="0">
                <a:latin typeface="Arial" pitchFamily="34" charset="0"/>
                <a:ea typeface="Calibri" panose="020F0502020204030204" pitchFamily="34" charset="0"/>
                <a:cs typeface="Arial" pitchFamily="34" charset="0"/>
              </a:rPr>
              <a:t>by the </a:t>
            </a:r>
            <a:r>
              <a:rPr lang="en-US" sz="2400" dirty="0" smtClean="0">
                <a:latin typeface="Arial" pitchFamily="34" charset="0"/>
                <a:ea typeface="Calibri" panose="020F0502020204030204" pitchFamily="34" charset="0"/>
                <a:cs typeface="Arial" pitchFamily="34" charset="0"/>
              </a:rPr>
              <a:t>Director-General</a:t>
            </a:r>
          </a:p>
          <a:p>
            <a:pPr marL="285750" lvl="0" indent="-285750">
              <a:buFont typeface="Arial" panose="020B0604020202020204" pitchFamily="34" charset="0"/>
              <a:buChar char="•"/>
            </a:pPr>
            <a:r>
              <a:rPr lang="en-US" sz="2400" dirty="0" smtClean="0">
                <a:latin typeface="Arial" pitchFamily="34" charset="0"/>
                <a:ea typeface="Calibri" panose="020F0502020204030204" pitchFamily="34" charset="0"/>
                <a:cs typeface="Arial" pitchFamily="34" charset="0"/>
              </a:rPr>
              <a:t>Annual </a:t>
            </a:r>
            <a:r>
              <a:rPr lang="en-US" sz="2400" dirty="0">
                <a:latin typeface="Arial" pitchFamily="34" charset="0"/>
                <a:ea typeface="Calibri" panose="020F0502020204030204" pitchFamily="34" charset="0"/>
                <a:cs typeface="Arial" pitchFamily="34" charset="0"/>
              </a:rPr>
              <a:t>teaching and learning support </a:t>
            </a:r>
            <a:r>
              <a:rPr lang="en-US" sz="2400" dirty="0" smtClean="0">
                <a:latin typeface="Arial" pitchFamily="34" charset="0"/>
                <a:ea typeface="Calibri" panose="020F0502020204030204" pitchFamily="34" charset="0"/>
                <a:cs typeface="Arial" pitchFamily="34" charset="0"/>
              </a:rPr>
              <a:t>plan </a:t>
            </a:r>
            <a:r>
              <a:rPr lang="en-US" sz="2400" dirty="0">
                <a:latin typeface="Arial" pitchFamily="34" charset="0"/>
                <a:ea typeface="Calibri" panose="020F0502020204030204" pitchFamily="34" charset="0"/>
                <a:cs typeface="Arial" pitchFamily="34" charset="0"/>
              </a:rPr>
              <a:t>for the VCET system approved by the </a:t>
            </a:r>
            <a:r>
              <a:rPr lang="en-US" sz="2400" dirty="0" smtClean="0">
                <a:latin typeface="Arial" pitchFamily="34" charset="0"/>
                <a:ea typeface="Calibri" panose="020F0502020204030204" pitchFamily="34" charset="0"/>
                <a:cs typeface="Arial" pitchFamily="34" charset="0"/>
              </a:rPr>
              <a:t>Director-General</a:t>
            </a:r>
          </a:p>
          <a:p>
            <a:pPr marL="285750" indent="-285750">
              <a:buFont typeface="Arial" panose="020B0604020202020204" pitchFamily="34" charset="0"/>
              <a:buChar char="•"/>
            </a:pPr>
            <a:r>
              <a:rPr lang="en-US" sz="2400" dirty="0" smtClean="0">
                <a:latin typeface="Arial" pitchFamily="34" charset="0"/>
                <a:ea typeface="Calibri" panose="020F0502020204030204" pitchFamily="34" charset="0"/>
                <a:cs typeface="Arial" pitchFamily="34" charset="0"/>
              </a:rPr>
              <a:t>Protocol </a:t>
            </a:r>
            <a:r>
              <a:rPr lang="en-US" sz="2400" dirty="0">
                <a:latin typeface="Arial" pitchFamily="34" charset="0"/>
                <a:ea typeface="Calibri" panose="020F0502020204030204" pitchFamily="34" charset="0"/>
                <a:cs typeface="Arial" pitchFamily="34" charset="0"/>
              </a:rPr>
              <a:t>on the secondment of sector specialist to work in TVET Colleges and lecturers exposed to the work </a:t>
            </a:r>
            <a:r>
              <a:rPr lang="en-US" sz="2400" dirty="0" smtClean="0">
                <a:latin typeface="Arial" pitchFamily="34" charset="0"/>
                <a:ea typeface="Calibri" panose="020F0502020204030204" pitchFamily="34" charset="0"/>
                <a:cs typeface="Arial" pitchFamily="34" charset="0"/>
              </a:rPr>
              <a:t>place was approved by the Minister</a:t>
            </a:r>
          </a:p>
          <a:p>
            <a:pPr marL="285750" indent="-285750">
              <a:buFont typeface="Arial" panose="020B0604020202020204" pitchFamily="34" charset="0"/>
              <a:buChar char="•"/>
            </a:pPr>
            <a:r>
              <a:rPr lang="en-US" sz="2400" dirty="0" smtClean="0">
                <a:latin typeface="Arial" pitchFamily="34" charset="0"/>
                <a:ea typeface="Calibri" panose="020F0502020204030204" pitchFamily="34" charset="0"/>
                <a:cs typeface="Arial" pitchFamily="34" charset="0"/>
              </a:rPr>
              <a:t>Student </a:t>
            </a:r>
            <a:r>
              <a:rPr lang="en-US" sz="2400" dirty="0">
                <a:latin typeface="Arial" pitchFamily="34" charset="0"/>
                <a:ea typeface="Calibri" panose="020F0502020204030204" pitchFamily="34" charset="0"/>
                <a:cs typeface="Arial" pitchFamily="34" charset="0"/>
              </a:rPr>
              <a:t>support service annual plan </a:t>
            </a:r>
            <a:r>
              <a:rPr lang="en-US" sz="2400" dirty="0" smtClean="0">
                <a:latin typeface="Arial" pitchFamily="34" charset="0"/>
                <a:ea typeface="Calibri" panose="020F0502020204030204" pitchFamily="34" charset="0"/>
                <a:cs typeface="Arial" pitchFamily="34" charset="0"/>
              </a:rPr>
              <a:t>was approved </a:t>
            </a:r>
            <a:r>
              <a:rPr lang="en-US" sz="2400" dirty="0">
                <a:latin typeface="Arial" pitchFamily="34" charset="0"/>
                <a:ea typeface="Calibri" panose="020F0502020204030204" pitchFamily="34" charset="0"/>
                <a:cs typeface="Arial" pitchFamily="34" charset="0"/>
              </a:rPr>
              <a:t>by the Director-General</a:t>
            </a:r>
            <a:endParaRPr lang="en-ZA" sz="2400" dirty="0">
              <a:latin typeface="Arial" pitchFamily="34" charset="0"/>
              <a:ea typeface="Calibri" panose="020F0502020204030204" pitchFamily="34" charset="0"/>
              <a:cs typeface="Arial" pitchFamily="34" charset="0"/>
            </a:endParaRPr>
          </a:p>
          <a:p>
            <a:pPr marL="285750" indent="-285750">
              <a:buFont typeface="Arial" panose="020B0604020202020204" pitchFamily="34" charset="0"/>
              <a:buChar char="•"/>
            </a:pPr>
            <a:r>
              <a:rPr lang="en-US" sz="2400" dirty="0">
                <a:latin typeface="Arial" pitchFamily="34" charset="0"/>
                <a:ea typeface="Calibri" panose="020F0502020204030204" pitchFamily="34" charset="0"/>
                <a:cs typeface="Arial" pitchFamily="34" charset="0"/>
              </a:rPr>
              <a:t>Policy directives for TVET College Information Technology systems </a:t>
            </a:r>
            <a:r>
              <a:rPr lang="en-US" sz="2400" dirty="0" smtClean="0">
                <a:latin typeface="Arial" pitchFamily="34" charset="0"/>
                <a:ea typeface="Calibri" panose="020F0502020204030204" pitchFamily="34" charset="0"/>
                <a:cs typeface="Arial" pitchFamily="34" charset="0"/>
              </a:rPr>
              <a:t>was approved </a:t>
            </a:r>
            <a:r>
              <a:rPr lang="en-US" sz="2400" dirty="0">
                <a:latin typeface="Arial" pitchFamily="34" charset="0"/>
                <a:ea typeface="Calibri" panose="020F0502020204030204" pitchFamily="34" charset="0"/>
                <a:cs typeface="Arial" pitchFamily="34" charset="0"/>
              </a:rPr>
              <a:t>by the Director-General</a:t>
            </a:r>
            <a:endParaRPr lang="en-ZA" sz="2400" dirty="0">
              <a:latin typeface="Arial" pitchFamily="34" charset="0"/>
              <a:ea typeface="Calibri" panose="020F0502020204030204" pitchFamily="34" charset="0"/>
              <a:cs typeface="Arial" pitchFamily="34" charset="0"/>
            </a:endParaRPr>
          </a:p>
          <a:p>
            <a:pPr marL="285750" indent="-285750">
              <a:buFont typeface="Arial" panose="020B0604020202020204" pitchFamily="34" charset="0"/>
              <a:buChar char="•"/>
            </a:pPr>
            <a:r>
              <a:rPr lang="en-US" sz="2400" dirty="0">
                <a:latin typeface="Arial" pitchFamily="34" charset="0"/>
                <a:ea typeface="Calibri" panose="020F0502020204030204" pitchFamily="34" charset="0"/>
                <a:cs typeface="Arial" pitchFamily="34" charset="0"/>
              </a:rPr>
              <a:t>A strategy on strategic partnerships with key stakeholders </a:t>
            </a:r>
            <a:r>
              <a:rPr lang="en-US" sz="2400" dirty="0" smtClean="0">
                <a:latin typeface="Arial" pitchFamily="34" charset="0"/>
                <a:ea typeface="Calibri" panose="020F0502020204030204" pitchFamily="34" charset="0"/>
                <a:cs typeface="Arial" pitchFamily="34" charset="0"/>
              </a:rPr>
              <a:t>was approved by the Director-General</a:t>
            </a:r>
            <a:endParaRPr lang="en-US" sz="2400" dirty="0">
              <a:latin typeface="Arial"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xmlns="" val="23547447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32</a:t>
            </a:fld>
            <a:endParaRPr lang="en-US" altLang="en-US" sz="1400" b="1"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57200" y="1292810"/>
            <a:ext cx="8362950" cy="461665"/>
          </a:xfrm>
          <a:prstGeom prst="rect">
            <a:avLst/>
          </a:prstGeom>
        </p:spPr>
        <p:txBody>
          <a:bodyPr wrap="square">
            <a:spAutoFit/>
          </a:bodyPr>
          <a:lstStyle/>
          <a:p>
            <a:pPr marL="285750" indent="-285750">
              <a:buFont typeface="Arial" panose="020B0604020202020204" pitchFamily="34" charset="0"/>
              <a:buChar char="•"/>
            </a:pPr>
            <a:r>
              <a:rPr lang="en-ZA" sz="2400" kern="0" dirty="0" smtClean="0">
                <a:cs typeface="Arial" pitchFamily="34" charset="0"/>
              </a:rPr>
              <a:t>The 2 (13%) targets below were not achieved</a:t>
            </a:r>
            <a:r>
              <a:rPr lang="en-ZA" sz="2400" kern="0" dirty="0">
                <a:cs typeface="Arial" pitchFamily="34" charset="0"/>
              </a:rPr>
              <a:t> </a:t>
            </a:r>
            <a:r>
              <a:rPr lang="en-ZA" sz="2400" kern="0" dirty="0" smtClean="0">
                <a:cs typeface="Arial" pitchFamily="34" charset="0"/>
              </a:rPr>
              <a:t>as planned:</a:t>
            </a:r>
            <a:endParaRPr lang="en-ZA" sz="2400" dirty="0" smtClean="0">
              <a:latin typeface="MyriadPro-Light"/>
            </a:endParaRPr>
          </a:p>
        </p:txBody>
      </p:sp>
      <p:graphicFrame>
        <p:nvGraphicFramePr>
          <p:cNvPr id="10" name="Content Placeholder 8"/>
          <p:cNvGraphicFramePr>
            <a:graphicFrameLocks noGrp="1"/>
          </p:cNvGraphicFramePr>
          <p:nvPr>
            <p:ph idx="1"/>
            <p:extLst>
              <p:ext uri="{D42A27DB-BD31-4B8C-83A1-F6EECF244321}">
                <p14:modId xmlns:p14="http://schemas.microsoft.com/office/powerpoint/2010/main" xmlns="" val="2889381822"/>
              </p:ext>
            </p:extLst>
          </p:nvPr>
        </p:nvGraphicFramePr>
        <p:xfrm>
          <a:off x="457200" y="1981200"/>
          <a:ext cx="8191799" cy="3962400"/>
        </p:xfrm>
        <a:graphic>
          <a:graphicData uri="http://schemas.openxmlformats.org/drawingml/2006/table">
            <a:tbl>
              <a:tblPr firstRow="1" firstCol="1" bandRow="1">
                <a:tableStyleId>{5940675A-B579-460E-94D1-54222C63F5DA}</a:tableStyleId>
              </a:tblPr>
              <a:tblGrid>
                <a:gridCol w="3048000"/>
                <a:gridCol w="5143799"/>
              </a:tblGrid>
              <a:tr h="359121">
                <a:tc>
                  <a:txBody>
                    <a:bodyPr/>
                    <a:lstStyle/>
                    <a:p>
                      <a:pPr marL="0" lvl="0" indent="0" algn="ctr">
                        <a:lnSpc>
                          <a:spcPct val="100000"/>
                        </a:lnSpc>
                        <a:spcBef>
                          <a:spcPts val="0"/>
                        </a:spcBef>
                        <a:spcAft>
                          <a:spcPts val="0"/>
                        </a:spcAft>
                        <a:buFont typeface="+mj-lt"/>
                        <a:buNone/>
                        <a:tabLst>
                          <a:tab pos="571500" algn="l"/>
                        </a:tabLst>
                      </a:pPr>
                      <a:r>
                        <a:rPr lang="en-ZA" sz="2000" b="1" dirty="0" smtClean="0">
                          <a:effectLst/>
                          <a:latin typeface="Arial" pitchFamily="34" charset="0"/>
                          <a:cs typeface="Arial" pitchFamily="34" charset="0"/>
                        </a:rPr>
                        <a:t>Targets not achieved</a:t>
                      </a:r>
                      <a:endParaRPr lang="en-ZA" sz="2000" b="1"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000" b="1" dirty="0" smtClean="0">
                          <a:latin typeface="Arial" pitchFamily="34" charset="0"/>
                          <a:cs typeface="Arial" pitchFamily="34" charset="0"/>
                        </a:rPr>
                        <a:t>Actual</a:t>
                      </a:r>
                      <a:r>
                        <a:rPr lang="en-ZA" sz="2000" b="1" baseline="0" dirty="0" smtClean="0">
                          <a:latin typeface="Arial" pitchFamily="34" charset="0"/>
                          <a:cs typeface="Arial" pitchFamily="34" charset="0"/>
                        </a:rPr>
                        <a:t> </a:t>
                      </a:r>
                      <a:r>
                        <a:rPr lang="en-ZA" sz="2000" b="1" dirty="0" smtClean="0">
                          <a:latin typeface="Arial" pitchFamily="34" charset="0"/>
                          <a:cs typeface="Arial" pitchFamily="34" charset="0"/>
                        </a:rPr>
                        <a:t>achievement and reasons for under performance</a:t>
                      </a:r>
                    </a:p>
                  </a:txBody>
                  <a:tcPr marL="68580" marR="68580" marT="0" marB="0" anchor="ctr"/>
                </a:tc>
              </a:tr>
              <a:tr h="1201420">
                <a:tc>
                  <a:txBody>
                    <a:bodyPr/>
                    <a:lstStyle/>
                    <a:p>
                      <a:pPr fontAlgn="ctr">
                        <a:lnSpc>
                          <a:spcPct val="100000"/>
                        </a:lnSpc>
                        <a:spcBef>
                          <a:spcPts val="0"/>
                        </a:spcBef>
                        <a:spcAft>
                          <a:spcPts val="0"/>
                        </a:spcAft>
                      </a:pPr>
                      <a:r>
                        <a:rPr lang="en-ZA" sz="2000" b="0" kern="1200" dirty="0" smtClean="0">
                          <a:solidFill>
                            <a:schemeClr val="tx1"/>
                          </a:solidFill>
                          <a:effectLst/>
                          <a:latin typeface="Arial" pitchFamily="34" charset="0"/>
                          <a:ea typeface="+mn-ea"/>
                          <a:cs typeface="Arial" pitchFamily="34" charset="0"/>
                        </a:rPr>
                        <a:t>Develop a Macro infrastructure and maintenance plan for CETCs </a:t>
                      </a:r>
                      <a:endParaRPr lang="en-ZA" sz="2000" b="0" dirty="0">
                        <a:effectLst/>
                        <a:latin typeface="Arial" pitchFamily="34" charset="0"/>
                        <a:ea typeface="Calibri" panose="020F0502020204030204" pitchFamily="34" charset="0"/>
                        <a:cs typeface="Arial" pitchFamily="34" charset="0"/>
                      </a:endParaRPr>
                    </a:p>
                  </a:txBody>
                  <a:tcPr marL="68580" marR="6858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571500" algn="l"/>
                        </a:tabLst>
                        <a:defRPr/>
                      </a:pPr>
                      <a:r>
                        <a:rPr lang="en-ZA" sz="2000" b="0" kern="1200" baseline="0" dirty="0" smtClean="0">
                          <a:solidFill>
                            <a:schemeClr val="tx1"/>
                          </a:solidFill>
                          <a:effectLst/>
                          <a:latin typeface="Arial" pitchFamily="34" charset="0"/>
                          <a:ea typeface="+mn-ea"/>
                          <a:cs typeface="Arial" pitchFamily="34" charset="0"/>
                        </a:rPr>
                        <a:t>No plan was developed. The CET Colleges do not have their own infrastructure therefore maintenance is not possible. The CETC is using rented space, therefore maintenance remains the responsibility of the Landlord.</a:t>
                      </a:r>
                    </a:p>
                  </a:txBody>
                  <a:tcPr marL="68580" marR="68580" marT="0" marB="0">
                    <a:solidFill>
                      <a:schemeClr val="bg1"/>
                    </a:solidFill>
                  </a:tcPr>
                </a:tc>
              </a:tr>
              <a:tr h="631479">
                <a:tc>
                  <a:txBody>
                    <a:bodyPr/>
                    <a:lstStyle/>
                    <a:p>
                      <a:pPr fontAlgn="ctr">
                        <a:lnSpc>
                          <a:spcPct val="100000"/>
                        </a:lnSpc>
                        <a:spcBef>
                          <a:spcPts val="0"/>
                        </a:spcBef>
                        <a:spcAft>
                          <a:spcPts val="0"/>
                        </a:spcAft>
                      </a:pPr>
                      <a:r>
                        <a:rPr lang="en-US" sz="2000" dirty="0" smtClean="0">
                          <a:effectLst/>
                          <a:latin typeface="Arial" pitchFamily="34" charset="0"/>
                          <a:ea typeface="Calibri" panose="020F0502020204030204" pitchFamily="34" charset="0"/>
                          <a:cs typeface="Arial" pitchFamily="34" charset="0"/>
                        </a:rPr>
                        <a:t>6 TVET college campuses built</a:t>
                      </a:r>
                    </a:p>
                  </a:txBody>
                  <a:tcPr marL="68580" marR="6858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571500" algn="l"/>
                        </a:tabLst>
                        <a:defRPr/>
                      </a:pPr>
                      <a:r>
                        <a:rPr lang="en-ZA" sz="2000" b="0" dirty="0" smtClean="0">
                          <a:effectLst/>
                          <a:latin typeface="Arial" pitchFamily="34" charset="0"/>
                          <a:ea typeface="Calibri" panose="020F0502020204030204" pitchFamily="34" charset="0"/>
                          <a:cs typeface="Arial" pitchFamily="34" charset="0"/>
                        </a:rPr>
                        <a:t>1 site was at 99%</a:t>
                      </a:r>
                      <a:r>
                        <a:rPr lang="en-ZA" sz="2000" b="0" baseline="0" dirty="0" smtClean="0">
                          <a:effectLst/>
                          <a:latin typeface="Arial" pitchFamily="34" charset="0"/>
                          <a:ea typeface="Calibri" panose="020F0502020204030204" pitchFamily="34" charset="0"/>
                          <a:cs typeface="Arial" pitchFamily="34" charset="0"/>
                        </a:rPr>
                        <a:t> completion and the other two were 50%. </a:t>
                      </a:r>
                      <a:r>
                        <a:rPr lang="en-ZA" sz="2000" b="0" dirty="0" smtClean="0">
                          <a:effectLst/>
                          <a:latin typeface="Arial" pitchFamily="34" charset="0"/>
                          <a:ea typeface="Calibri" panose="020F0502020204030204" pitchFamily="34" charset="0"/>
                          <a:cs typeface="Arial" pitchFamily="34" charset="0"/>
                        </a:rPr>
                        <a:t>Extensive changes to earthwork requirements, inclement weather and labour issues impacted on the progress </a:t>
                      </a:r>
                      <a:endParaRPr lang="en-US" sz="2000" b="0" dirty="0" smtClean="0">
                        <a:effectLst/>
                        <a:latin typeface="Arial" pitchFamily="34" charset="0"/>
                        <a:ea typeface="Calibri" panose="020F0502020204030204"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tab pos="571500" algn="l"/>
                        </a:tabLst>
                        <a:defRPr/>
                      </a:pPr>
                      <a:endParaRPr lang="en-ZA" sz="2000" b="0" dirty="0" smtClean="0">
                        <a:effectLst/>
                        <a:latin typeface="Arial" pitchFamily="34" charset="0"/>
                        <a:ea typeface="Calibri" panose="020F0502020204030204" pitchFamily="34" charset="0"/>
                        <a:cs typeface="Arial" pitchFamily="34" charset="0"/>
                      </a:endParaRPr>
                    </a:p>
                  </a:txBody>
                  <a:tcPr marL="68580" marR="68580" marT="0" marB="0">
                    <a:solidFill>
                      <a:schemeClr val="bg1"/>
                    </a:solidFill>
                  </a:tcPr>
                </a:tc>
              </a:tr>
            </a:tbl>
          </a:graphicData>
        </a:graphic>
      </p:graphicFrame>
      <p:sp>
        <p:nvSpPr>
          <p:cNvPr id="9" name="TextBox 8"/>
          <p:cNvSpPr txBox="1"/>
          <p:nvPr/>
        </p:nvSpPr>
        <p:spPr>
          <a:xfrm>
            <a:off x="537276" y="539559"/>
            <a:ext cx="8028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4</a:t>
            </a:r>
            <a:endParaRPr lang="en-US" dirty="0"/>
          </a:p>
        </p:txBody>
      </p:sp>
    </p:spTree>
    <p:extLst>
      <p:ext uri="{BB962C8B-B14F-4D97-AF65-F5344CB8AC3E}">
        <p14:creationId xmlns:p14="http://schemas.microsoft.com/office/powerpoint/2010/main" xmlns="" val="2572875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25"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Content Placeholder 2"/>
          <p:cNvSpPr>
            <a:spLocks noGrp="1"/>
          </p:cNvSpPr>
          <p:nvPr>
            <p:ph idx="1"/>
          </p:nvPr>
        </p:nvSpPr>
        <p:spPr>
          <a:xfrm>
            <a:off x="591588" y="1092083"/>
            <a:ext cx="8003937" cy="5043487"/>
          </a:xfrm>
        </p:spPr>
        <p:txBody>
          <a:bodyPr/>
          <a:lstStyle/>
          <a:p>
            <a:pPr marL="0" indent="0" eaLnBrk="1" hangingPunct="1">
              <a:buNone/>
            </a:pPr>
            <a:r>
              <a:rPr lang="en-US" sz="2400" b="1" dirty="0" smtClean="0">
                <a:latin typeface="Arial" pitchFamily="34" charset="0"/>
                <a:cs typeface="Arial" pitchFamily="34" charset="0"/>
              </a:rPr>
              <a:t>Other </a:t>
            </a:r>
            <a:r>
              <a:rPr lang="en-US" sz="2400" b="1" dirty="0">
                <a:latin typeface="Arial" pitchFamily="34" charset="0"/>
                <a:cs typeface="Arial" pitchFamily="34" charset="0"/>
              </a:rPr>
              <a:t>S</a:t>
            </a:r>
            <a:r>
              <a:rPr lang="en-US" sz="2400" b="1" dirty="0" smtClean="0">
                <a:latin typeface="Arial" pitchFamily="34" charset="0"/>
                <a:cs typeface="Arial" pitchFamily="34" charset="0"/>
              </a:rPr>
              <a:t>ignificant Achievements</a:t>
            </a:r>
            <a:endParaRPr lang="en-US" sz="2400" b="1" dirty="0">
              <a:latin typeface="Arial" pitchFamily="34" charset="0"/>
              <a:cs typeface="Arial" pitchFamily="34" charset="0"/>
            </a:endParaRPr>
          </a:p>
          <a:p>
            <a:pPr eaLnBrk="1" hangingPunct="1"/>
            <a:r>
              <a:rPr lang="en-US" sz="2400" dirty="0">
                <a:latin typeface="Arial" pitchFamily="34" charset="0"/>
                <a:cs typeface="Arial" pitchFamily="34" charset="0"/>
              </a:rPr>
              <a:t>The VCET Branch was dissolved </a:t>
            </a:r>
            <a:r>
              <a:rPr lang="en-US" sz="2400" dirty="0" smtClean="0">
                <a:latin typeface="Arial" pitchFamily="34" charset="0"/>
                <a:cs typeface="Arial" pitchFamily="34" charset="0"/>
              </a:rPr>
              <a:t>and split </a:t>
            </a:r>
            <a:r>
              <a:rPr lang="en-US" sz="2400" dirty="0">
                <a:latin typeface="Arial" pitchFamily="34" charset="0"/>
                <a:cs typeface="Arial" pitchFamily="34" charset="0"/>
              </a:rPr>
              <a:t>into 2 new branches effective from 1 April </a:t>
            </a:r>
            <a:r>
              <a:rPr lang="en-US" sz="2400" dirty="0" smtClean="0">
                <a:latin typeface="Arial" pitchFamily="34" charset="0"/>
                <a:cs typeface="Arial" pitchFamily="34" charset="0"/>
              </a:rPr>
              <a:t>2016, namely, Technical </a:t>
            </a:r>
            <a:r>
              <a:rPr lang="en-US" sz="2400" dirty="0">
                <a:latin typeface="Arial" pitchFamily="34" charset="0"/>
                <a:cs typeface="Arial" pitchFamily="34" charset="0"/>
              </a:rPr>
              <a:t>and Vocational Education and Training </a:t>
            </a:r>
            <a:r>
              <a:rPr lang="en-US" sz="2400" dirty="0" smtClean="0">
                <a:latin typeface="Arial" pitchFamily="34" charset="0"/>
                <a:cs typeface="Arial" pitchFamily="34" charset="0"/>
              </a:rPr>
              <a:t>(</a:t>
            </a:r>
            <a:r>
              <a:rPr lang="en-US" sz="2400" dirty="0">
                <a:latin typeface="Arial" pitchFamily="34" charset="0"/>
                <a:cs typeface="Arial" pitchFamily="34" charset="0"/>
              </a:rPr>
              <a:t>Programme </a:t>
            </a:r>
            <a:r>
              <a:rPr lang="en-US" sz="2400" dirty="0" smtClean="0">
                <a:latin typeface="Arial" pitchFamily="34" charset="0"/>
                <a:cs typeface="Arial" pitchFamily="34" charset="0"/>
              </a:rPr>
              <a:t>4); and </a:t>
            </a:r>
            <a:r>
              <a:rPr lang="en-US" sz="2400" dirty="0">
                <a:latin typeface="Arial" pitchFamily="34" charset="0"/>
                <a:cs typeface="Arial" pitchFamily="34" charset="0"/>
              </a:rPr>
              <a:t>Community Education and Training </a:t>
            </a:r>
            <a:r>
              <a:rPr lang="en-US" sz="2400" dirty="0" smtClean="0">
                <a:latin typeface="Arial" pitchFamily="34" charset="0"/>
                <a:cs typeface="Arial" pitchFamily="34" charset="0"/>
              </a:rPr>
              <a:t>(</a:t>
            </a:r>
            <a:r>
              <a:rPr lang="en-US" sz="2400" dirty="0">
                <a:latin typeface="Arial" pitchFamily="34" charset="0"/>
                <a:cs typeface="Arial" pitchFamily="34" charset="0"/>
              </a:rPr>
              <a:t>Programme 6</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a:p>
            <a:pPr eaLnBrk="1" hangingPunct="1"/>
            <a:r>
              <a:rPr lang="en-US" sz="2400" dirty="0" smtClean="0">
                <a:latin typeface="Arial" pitchFamily="34" charset="0"/>
                <a:cs typeface="Arial" pitchFamily="34" charset="0"/>
              </a:rPr>
              <a:t>29 </a:t>
            </a:r>
            <a:r>
              <a:rPr lang="en-US" sz="2400" dirty="0">
                <a:latin typeface="Arial" pitchFamily="34" charset="0"/>
                <a:cs typeface="Arial" pitchFamily="34" charset="0"/>
              </a:rPr>
              <a:t>standardised financial policies were developed for TVET Colleges which will contribute to enhanced and strengthened internal controls at these institutions when approved and implemented by the College Councils. </a:t>
            </a:r>
            <a:endParaRPr lang="en-US" sz="2400" dirty="0" smtClean="0">
              <a:latin typeface="Arial" pitchFamily="34" charset="0"/>
              <a:cs typeface="Arial" pitchFamily="34" charset="0"/>
            </a:endParaRPr>
          </a:p>
          <a:p>
            <a:pPr eaLnBrk="1" hangingPunct="1"/>
            <a:r>
              <a:rPr lang="en-US" sz="2400" dirty="0" smtClean="0">
                <a:latin typeface="Arial" pitchFamily="34" charset="0"/>
                <a:cs typeface="Arial" pitchFamily="34" charset="0"/>
              </a:rPr>
              <a:t>28 </a:t>
            </a:r>
            <a:r>
              <a:rPr lang="en-US" sz="2400" dirty="0">
                <a:latin typeface="Arial" pitchFamily="34" charset="0"/>
                <a:cs typeface="Arial" pitchFamily="34" charset="0"/>
              </a:rPr>
              <a:t>standardised financial policies were also developed for CET </a:t>
            </a:r>
            <a:r>
              <a:rPr lang="en-US" sz="2400" dirty="0" smtClean="0">
                <a:latin typeface="Arial" pitchFamily="34" charset="0"/>
                <a:cs typeface="Arial" pitchFamily="34" charset="0"/>
              </a:rPr>
              <a:t>Colleges</a:t>
            </a:r>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dirty="0">
              <a:solidFill>
                <a:srgbClr val="000000"/>
              </a:solidFill>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solidFill>
                  <a:srgbClr val="000000"/>
                </a:solidFill>
              </a:rPr>
              <a:pPr>
                <a:spcBef>
                  <a:spcPct val="0"/>
                </a:spcBef>
                <a:buFontTx/>
                <a:buNone/>
              </a:pPr>
              <a:t>33</a:t>
            </a:fld>
            <a:endParaRPr lang="en-US" altLang="en-US" sz="1400" b="1" dirty="0">
              <a:solidFill>
                <a:srgbClr val="000000"/>
              </a:solidFill>
            </a:endParaRPr>
          </a:p>
        </p:txBody>
      </p:sp>
      <p:sp>
        <p:nvSpPr>
          <p:cNvPr id="8" name="TextBox 7"/>
          <p:cNvSpPr txBox="1"/>
          <p:nvPr/>
        </p:nvSpPr>
        <p:spPr>
          <a:xfrm>
            <a:off x="567525" y="536654"/>
            <a:ext cx="8028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defRPr/>
            </a:pPr>
            <a:r>
              <a:rPr lang="en-US" dirty="0">
                <a:solidFill>
                  <a:srgbClr val="FFFFFF"/>
                </a:solidFill>
              </a:rPr>
              <a:t>Programme </a:t>
            </a:r>
            <a:r>
              <a:rPr lang="en-US" dirty="0" smtClean="0">
                <a:solidFill>
                  <a:srgbClr val="FFFFFF"/>
                </a:solidFill>
              </a:rPr>
              <a:t>4</a:t>
            </a:r>
            <a:endParaRPr lang="en-US" dirty="0">
              <a:solidFill>
                <a:srgbClr val="FFFFFF"/>
              </a:solidFill>
            </a:endParaRPr>
          </a:p>
        </p:txBody>
      </p:sp>
    </p:spTree>
    <p:extLst>
      <p:ext uri="{BB962C8B-B14F-4D97-AF65-F5344CB8AC3E}">
        <p14:creationId xmlns:p14="http://schemas.microsoft.com/office/powerpoint/2010/main" xmlns="" val="10432259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25"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Content Placeholder 2"/>
          <p:cNvSpPr>
            <a:spLocks noGrp="1"/>
          </p:cNvSpPr>
          <p:nvPr>
            <p:ph idx="1"/>
          </p:nvPr>
        </p:nvSpPr>
        <p:spPr>
          <a:xfrm>
            <a:off x="567526" y="1206272"/>
            <a:ext cx="8028000" cy="5043487"/>
          </a:xfrm>
        </p:spPr>
        <p:txBody>
          <a:bodyPr/>
          <a:lstStyle/>
          <a:p>
            <a:pPr eaLnBrk="1" hangingPunct="1"/>
            <a:r>
              <a:rPr lang="en-US" sz="2400" dirty="0" smtClean="0">
                <a:latin typeface="Arial" pitchFamily="34" charset="0"/>
                <a:cs typeface="Arial" pitchFamily="34" charset="0"/>
              </a:rPr>
              <a:t>Nine </a:t>
            </a:r>
            <a:r>
              <a:rPr lang="en-US" sz="2400" dirty="0">
                <a:latin typeface="Arial" pitchFamily="34" charset="0"/>
                <a:cs typeface="Arial" pitchFamily="34" charset="0"/>
              </a:rPr>
              <a:t>CET Colleges and College Councils were established and inaugurated by the Minister. </a:t>
            </a:r>
            <a:endParaRPr lang="en-US" sz="2400" dirty="0" smtClean="0">
              <a:latin typeface="Arial" pitchFamily="34" charset="0"/>
              <a:cs typeface="Arial" pitchFamily="34" charset="0"/>
            </a:endParaRPr>
          </a:p>
          <a:p>
            <a:pPr eaLnBrk="1" hangingPunct="1"/>
            <a:r>
              <a:rPr lang="en-US" sz="2400" dirty="0" smtClean="0"/>
              <a:t>The curriculum, together with regulations </a:t>
            </a:r>
            <a:r>
              <a:rPr lang="en-US" sz="2400" dirty="0"/>
              <a:t>on the conduct, administration and management of an assessment for the NASCA - A Qualification at Level 4 on the National Qualifications Framework have been approved by the Minister. </a:t>
            </a:r>
            <a:endParaRPr lang="en-US" sz="2400" dirty="0" smtClean="0">
              <a:latin typeface="Arial" pitchFamily="34" charset="0"/>
              <a:cs typeface="Arial" pitchFamily="34" charset="0"/>
            </a:endParaRPr>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dirty="0">
              <a:solidFill>
                <a:srgbClr val="000000"/>
              </a:solidFill>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solidFill>
                  <a:srgbClr val="000000"/>
                </a:solidFill>
              </a:rPr>
              <a:pPr>
                <a:spcBef>
                  <a:spcPct val="0"/>
                </a:spcBef>
                <a:buFontTx/>
                <a:buNone/>
              </a:pPr>
              <a:t>34</a:t>
            </a:fld>
            <a:endParaRPr lang="en-US" altLang="en-US" sz="1400" b="1" dirty="0">
              <a:solidFill>
                <a:srgbClr val="000000"/>
              </a:solidFill>
            </a:endParaRPr>
          </a:p>
        </p:txBody>
      </p:sp>
      <p:sp>
        <p:nvSpPr>
          <p:cNvPr id="8" name="TextBox 7"/>
          <p:cNvSpPr txBox="1"/>
          <p:nvPr/>
        </p:nvSpPr>
        <p:spPr>
          <a:xfrm>
            <a:off x="567525" y="560717"/>
            <a:ext cx="8028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defRPr/>
            </a:pPr>
            <a:r>
              <a:rPr lang="en-US" dirty="0">
                <a:solidFill>
                  <a:srgbClr val="FFFFFF"/>
                </a:solidFill>
              </a:rPr>
              <a:t>Programme </a:t>
            </a:r>
            <a:r>
              <a:rPr lang="en-US" dirty="0" smtClean="0">
                <a:solidFill>
                  <a:srgbClr val="FFFFFF"/>
                </a:solidFill>
              </a:rPr>
              <a:t>4</a:t>
            </a:r>
            <a:endParaRPr lang="en-US" dirty="0">
              <a:solidFill>
                <a:srgbClr val="FFFFFF"/>
              </a:solidFill>
            </a:endParaRPr>
          </a:p>
        </p:txBody>
      </p:sp>
    </p:spTree>
    <p:extLst>
      <p:ext uri="{BB962C8B-B14F-4D97-AF65-F5344CB8AC3E}">
        <p14:creationId xmlns:p14="http://schemas.microsoft.com/office/powerpoint/2010/main" xmlns="" val="31725006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dirty="0">
              <a:solidFill>
                <a:srgbClr val="000000"/>
              </a:solidFill>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solidFill>
                  <a:srgbClr val="000000"/>
                </a:solidFill>
              </a:rPr>
              <a:pPr>
                <a:spcBef>
                  <a:spcPct val="0"/>
                </a:spcBef>
                <a:buFontTx/>
                <a:buNone/>
              </a:pPr>
              <a:t>35</a:t>
            </a:fld>
            <a:endParaRPr lang="en-US" altLang="en-US" sz="1400" b="1" dirty="0">
              <a:solidFill>
                <a:srgbClr val="000000"/>
              </a:solidFill>
            </a:endParaRPr>
          </a:p>
        </p:txBody>
      </p:sp>
      <p:sp>
        <p:nvSpPr>
          <p:cNvPr id="8" name="TextBox 7"/>
          <p:cNvSpPr txBox="1"/>
          <p:nvPr/>
        </p:nvSpPr>
        <p:spPr>
          <a:xfrm>
            <a:off x="531813" y="530421"/>
            <a:ext cx="8028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defRPr/>
            </a:pPr>
            <a:r>
              <a:rPr lang="en-US" dirty="0">
                <a:solidFill>
                  <a:srgbClr val="FFFFFF"/>
                </a:solidFill>
              </a:rPr>
              <a:t>Programme </a:t>
            </a:r>
            <a:r>
              <a:rPr lang="en-US" dirty="0" smtClean="0">
                <a:solidFill>
                  <a:srgbClr val="FFFFFF"/>
                </a:solidFill>
              </a:rPr>
              <a:t>4</a:t>
            </a:r>
            <a:endParaRPr lang="en-US" dirty="0">
              <a:solidFill>
                <a:srgbClr val="FFFFFF"/>
              </a:solidFill>
            </a:endParaRPr>
          </a:p>
        </p:txBody>
      </p:sp>
      <p:sp>
        <p:nvSpPr>
          <p:cNvPr id="10" name="Content Placeholder 2"/>
          <p:cNvSpPr txBox="1">
            <a:spLocks/>
          </p:cNvSpPr>
          <p:nvPr/>
        </p:nvSpPr>
        <p:spPr bwMode="auto">
          <a:xfrm>
            <a:off x="531813" y="1094284"/>
            <a:ext cx="8045113" cy="3961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ZA" sz="2400" kern="0" dirty="0" smtClean="0">
                <a:latin typeface="Arial" pitchFamily="34" charset="0"/>
                <a:cs typeface="Arial" pitchFamily="34" charset="0"/>
              </a:rPr>
              <a:t>System Performance: TVET Colleges: </a:t>
            </a:r>
            <a:r>
              <a:rPr lang="en-ZA" sz="2400" b="1" kern="0" dirty="0" smtClean="0">
                <a:latin typeface="Arial" pitchFamily="34" charset="0"/>
                <a:cs typeface="Arial" pitchFamily="34" charset="0"/>
              </a:rPr>
              <a:t>Access</a:t>
            </a:r>
            <a:r>
              <a:rPr lang="en-ZA" sz="2400" kern="0" dirty="0" smtClean="0">
                <a:latin typeface="Arial" pitchFamily="34" charset="0"/>
                <a:cs typeface="Arial" pitchFamily="34" charset="0"/>
              </a:rPr>
              <a:t> </a:t>
            </a:r>
            <a:endParaRPr lang="en-ZA" altLang="en-US" sz="2400" b="1" kern="0" dirty="0" smtClean="0">
              <a:cs typeface="Times New Roman" panose="02020603050405020304" pitchFamily="18" charset="0"/>
            </a:endParaRPr>
          </a:p>
          <a:p>
            <a:pPr marL="0" indent="0" eaLnBrk="1" hangingPunct="1">
              <a:buFontTx/>
              <a:buNone/>
            </a:pPr>
            <a:endParaRPr lang="en-ZA" sz="1800" kern="0" dirty="0" smtClean="0">
              <a:cs typeface="Arial"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xmlns="" val="3845799034"/>
              </p:ext>
            </p:extLst>
          </p:nvPr>
        </p:nvGraphicFramePr>
        <p:xfrm>
          <a:off x="609599" y="1745226"/>
          <a:ext cx="7696200" cy="46248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5745025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dirty="0">
              <a:solidFill>
                <a:srgbClr val="000000"/>
              </a:solidFill>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solidFill>
                  <a:srgbClr val="000000"/>
                </a:solidFill>
              </a:rPr>
              <a:pPr>
                <a:spcBef>
                  <a:spcPct val="0"/>
                </a:spcBef>
                <a:buFontTx/>
                <a:buNone/>
              </a:pPr>
              <a:t>36</a:t>
            </a:fld>
            <a:endParaRPr lang="en-US" altLang="en-US" sz="1400" b="1" dirty="0">
              <a:solidFill>
                <a:srgbClr val="000000"/>
              </a:solidFill>
            </a:endParaRPr>
          </a:p>
        </p:txBody>
      </p:sp>
      <p:sp>
        <p:nvSpPr>
          <p:cNvPr id="8" name="TextBox 7"/>
          <p:cNvSpPr txBox="1"/>
          <p:nvPr/>
        </p:nvSpPr>
        <p:spPr>
          <a:xfrm>
            <a:off x="558000" y="518888"/>
            <a:ext cx="8028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defRPr/>
            </a:pPr>
            <a:r>
              <a:rPr lang="en-US" dirty="0">
                <a:solidFill>
                  <a:srgbClr val="FFFFFF"/>
                </a:solidFill>
              </a:rPr>
              <a:t>Programme </a:t>
            </a:r>
            <a:r>
              <a:rPr lang="en-US" dirty="0" smtClean="0">
                <a:solidFill>
                  <a:srgbClr val="FFFFFF"/>
                </a:solidFill>
              </a:rPr>
              <a:t>4</a:t>
            </a:r>
            <a:endParaRPr lang="en-US" dirty="0">
              <a:solidFill>
                <a:srgbClr val="FFFFFF"/>
              </a:solidFill>
            </a:endParaRPr>
          </a:p>
        </p:txBody>
      </p:sp>
      <p:sp>
        <p:nvSpPr>
          <p:cNvPr id="10" name="Content Placeholder 2"/>
          <p:cNvSpPr txBox="1">
            <a:spLocks/>
          </p:cNvSpPr>
          <p:nvPr/>
        </p:nvSpPr>
        <p:spPr bwMode="auto">
          <a:xfrm>
            <a:off x="558000" y="1094284"/>
            <a:ext cx="8018926" cy="3961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ZA" sz="2400" kern="0" dirty="0" smtClean="0">
                <a:latin typeface="Arial" pitchFamily="34" charset="0"/>
                <a:cs typeface="Arial" pitchFamily="34" charset="0"/>
              </a:rPr>
              <a:t>System Performance: TVET Colleges: </a:t>
            </a:r>
            <a:r>
              <a:rPr lang="en-ZA" sz="2400" b="1" kern="0" dirty="0" smtClean="0">
                <a:latin typeface="Arial" pitchFamily="34" charset="0"/>
                <a:cs typeface="Arial" pitchFamily="34" charset="0"/>
              </a:rPr>
              <a:t>Success</a:t>
            </a:r>
            <a:r>
              <a:rPr lang="en-ZA" sz="2400" kern="0" dirty="0" smtClean="0">
                <a:latin typeface="Arial" pitchFamily="34" charset="0"/>
                <a:cs typeface="Arial" pitchFamily="34" charset="0"/>
              </a:rPr>
              <a:t> </a:t>
            </a:r>
            <a:endParaRPr lang="en-ZA" altLang="en-US" sz="2400" b="1" kern="0" dirty="0" smtClean="0">
              <a:cs typeface="Times New Roman" panose="02020603050405020304" pitchFamily="18" charset="0"/>
            </a:endParaRPr>
          </a:p>
          <a:p>
            <a:pPr marL="0" indent="0" eaLnBrk="1" hangingPunct="1">
              <a:buFontTx/>
              <a:buNone/>
            </a:pPr>
            <a:endParaRPr lang="en-ZA" sz="1800" kern="0" dirty="0" smtClean="0">
              <a:cs typeface="Arial"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xmlns="" val="2066331946"/>
              </p:ext>
            </p:extLst>
          </p:nvPr>
        </p:nvGraphicFramePr>
        <p:xfrm>
          <a:off x="685800" y="1478438"/>
          <a:ext cx="7851774" cy="48801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7316687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dirty="0">
              <a:solidFill>
                <a:srgbClr val="000000"/>
              </a:solidFill>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solidFill>
                  <a:srgbClr val="000000"/>
                </a:solidFill>
              </a:rPr>
              <a:pPr>
                <a:spcBef>
                  <a:spcPct val="0"/>
                </a:spcBef>
                <a:buFontTx/>
                <a:buNone/>
              </a:pPr>
              <a:t>37</a:t>
            </a:fld>
            <a:endParaRPr lang="en-US" altLang="en-US" sz="1400" b="1" dirty="0">
              <a:solidFill>
                <a:srgbClr val="000000"/>
              </a:solidFill>
            </a:endParaRPr>
          </a:p>
        </p:txBody>
      </p:sp>
      <p:sp>
        <p:nvSpPr>
          <p:cNvPr id="8" name="TextBox 7"/>
          <p:cNvSpPr txBox="1"/>
          <p:nvPr/>
        </p:nvSpPr>
        <p:spPr>
          <a:xfrm>
            <a:off x="563896" y="568684"/>
            <a:ext cx="8028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defRPr/>
            </a:pPr>
            <a:r>
              <a:rPr lang="en-US" dirty="0">
                <a:solidFill>
                  <a:srgbClr val="FFFFFF"/>
                </a:solidFill>
              </a:rPr>
              <a:t>Programme </a:t>
            </a:r>
            <a:r>
              <a:rPr lang="en-US" dirty="0" smtClean="0">
                <a:solidFill>
                  <a:srgbClr val="FFFFFF"/>
                </a:solidFill>
              </a:rPr>
              <a:t>4</a:t>
            </a:r>
            <a:endParaRPr lang="en-US" dirty="0">
              <a:solidFill>
                <a:srgbClr val="FFFFFF"/>
              </a:solidFill>
            </a:endParaRPr>
          </a:p>
        </p:txBody>
      </p:sp>
      <p:sp>
        <p:nvSpPr>
          <p:cNvPr id="10" name="Content Placeholder 2"/>
          <p:cNvSpPr txBox="1">
            <a:spLocks/>
          </p:cNvSpPr>
          <p:nvPr/>
        </p:nvSpPr>
        <p:spPr bwMode="auto">
          <a:xfrm>
            <a:off x="563895" y="1095951"/>
            <a:ext cx="8013029" cy="6472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ZA" sz="2400" kern="0" dirty="0" smtClean="0">
                <a:latin typeface="Arial" pitchFamily="34" charset="0"/>
                <a:cs typeface="Arial" pitchFamily="34" charset="0"/>
              </a:rPr>
              <a:t>Public </a:t>
            </a:r>
            <a:r>
              <a:rPr lang="en-ZA" sz="2400" kern="0" dirty="0">
                <a:latin typeface="Arial" pitchFamily="34" charset="0"/>
                <a:cs typeface="Arial" pitchFamily="34" charset="0"/>
              </a:rPr>
              <a:t>TVET college examination centres conducting national </a:t>
            </a:r>
            <a:r>
              <a:rPr lang="en-ZA" sz="2400" kern="0" dirty="0" smtClean="0">
                <a:latin typeface="Arial" pitchFamily="34" charset="0"/>
                <a:cs typeface="Arial" pitchFamily="34" charset="0"/>
              </a:rPr>
              <a:t>examinations </a:t>
            </a:r>
            <a:r>
              <a:rPr lang="en-ZA" sz="2400" kern="0" dirty="0">
                <a:latin typeface="Arial" pitchFamily="34" charset="0"/>
                <a:cs typeface="Arial" pitchFamily="34" charset="0"/>
              </a:rPr>
              <a:t>and assessments in compliance with national policy </a:t>
            </a:r>
            <a:endParaRPr lang="en-ZA" altLang="en-US" sz="2400" kern="0" dirty="0" smtClean="0">
              <a:cs typeface="Times New Roman" panose="02020603050405020304" pitchFamily="18" charset="0"/>
            </a:endParaRPr>
          </a:p>
          <a:p>
            <a:pPr marL="0" indent="0" eaLnBrk="1" hangingPunct="1">
              <a:buFontTx/>
              <a:buNone/>
            </a:pPr>
            <a:endParaRPr lang="en-ZA" sz="2000" kern="0" dirty="0" smtClean="0">
              <a:cs typeface="Arial"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xmlns="" val="3611496160"/>
              </p:ext>
            </p:extLst>
          </p:nvPr>
        </p:nvGraphicFramePr>
        <p:xfrm>
          <a:off x="531812" y="2196346"/>
          <a:ext cx="8045113" cy="38234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3907595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dirty="0">
              <a:solidFill>
                <a:srgbClr val="000000"/>
              </a:solidFill>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solidFill>
                  <a:srgbClr val="000000"/>
                </a:solidFill>
              </a:rPr>
              <a:pPr>
                <a:spcBef>
                  <a:spcPct val="0"/>
                </a:spcBef>
                <a:buFontTx/>
                <a:buNone/>
              </a:pPr>
              <a:t>38</a:t>
            </a:fld>
            <a:endParaRPr lang="en-US" altLang="en-US" sz="1400" b="1" dirty="0">
              <a:solidFill>
                <a:srgbClr val="000000"/>
              </a:solidFill>
            </a:endParaRPr>
          </a:p>
        </p:txBody>
      </p:sp>
      <p:sp>
        <p:nvSpPr>
          <p:cNvPr id="8" name="TextBox 7"/>
          <p:cNvSpPr txBox="1"/>
          <p:nvPr/>
        </p:nvSpPr>
        <p:spPr>
          <a:xfrm>
            <a:off x="531813" y="539157"/>
            <a:ext cx="8028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defRPr/>
            </a:pPr>
            <a:r>
              <a:rPr lang="en-US" dirty="0">
                <a:solidFill>
                  <a:srgbClr val="FFFFFF"/>
                </a:solidFill>
              </a:rPr>
              <a:t>Programme </a:t>
            </a:r>
            <a:r>
              <a:rPr lang="en-US" dirty="0" smtClean="0">
                <a:solidFill>
                  <a:srgbClr val="FFFFFF"/>
                </a:solidFill>
              </a:rPr>
              <a:t>4</a:t>
            </a:r>
            <a:endParaRPr lang="en-US" dirty="0">
              <a:solidFill>
                <a:srgbClr val="FFFFFF"/>
              </a:solidFill>
            </a:endParaRPr>
          </a:p>
        </p:txBody>
      </p:sp>
      <p:graphicFrame>
        <p:nvGraphicFramePr>
          <p:cNvPr id="11" name="Chart 10"/>
          <p:cNvGraphicFramePr>
            <a:graphicFrameLocks/>
          </p:cNvGraphicFramePr>
          <p:nvPr>
            <p:extLst>
              <p:ext uri="{D42A27DB-BD31-4B8C-83A1-F6EECF244321}">
                <p14:modId xmlns:p14="http://schemas.microsoft.com/office/powerpoint/2010/main" xmlns="" val="2622484447"/>
              </p:ext>
            </p:extLst>
          </p:nvPr>
        </p:nvGraphicFramePr>
        <p:xfrm>
          <a:off x="531813" y="1064757"/>
          <a:ext cx="8077200" cy="48788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9244426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dirty="0">
              <a:solidFill>
                <a:srgbClr val="000000"/>
              </a:solidFill>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solidFill>
                  <a:srgbClr val="000000"/>
                </a:solidFill>
              </a:rPr>
              <a:pPr>
                <a:spcBef>
                  <a:spcPct val="0"/>
                </a:spcBef>
                <a:buFontTx/>
                <a:buNone/>
              </a:pPr>
              <a:t>39</a:t>
            </a:fld>
            <a:endParaRPr lang="en-US" altLang="en-US" sz="1400" b="1" dirty="0">
              <a:solidFill>
                <a:srgbClr val="000000"/>
              </a:solidFill>
            </a:endParaRPr>
          </a:p>
        </p:txBody>
      </p:sp>
      <p:sp>
        <p:nvSpPr>
          <p:cNvPr id="8" name="TextBox 7"/>
          <p:cNvSpPr txBox="1"/>
          <p:nvPr/>
        </p:nvSpPr>
        <p:spPr>
          <a:xfrm>
            <a:off x="531813" y="548344"/>
            <a:ext cx="8028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defRPr/>
            </a:pPr>
            <a:r>
              <a:rPr lang="en-US" dirty="0">
                <a:solidFill>
                  <a:srgbClr val="FFFFFF"/>
                </a:solidFill>
              </a:rPr>
              <a:t>Programme </a:t>
            </a:r>
            <a:r>
              <a:rPr lang="en-US" dirty="0" smtClean="0">
                <a:solidFill>
                  <a:srgbClr val="FFFFFF"/>
                </a:solidFill>
              </a:rPr>
              <a:t>4</a:t>
            </a:r>
            <a:endParaRPr lang="en-US" dirty="0">
              <a:solidFill>
                <a:srgbClr val="FFFFFF"/>
              </a:solidFill>
            </a:endParaRPr>
          </a:p>
        </p:txBody>
      </p:sp>
      <p:sp>
        <p:nvSpPr>
          <p:cNvPr id="9" name="Content Placeholder 2"/>
          <p:cNvSpPr txBox="1">
            <a:spLocks/>
          </p:cNvSpPr>
          <p:nvPr/>
        </p:nvSpPr>
        <p:spPr bwMode="auto">
          <a:xfrm>
            <a:off x="552620" y="1143000"/>
            <a:ext cx="8007193" cy="3276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ZA" sz="2400" kern="0" dirty="0" smtClean="0">
                <a:latin typeface="Arial" pitchFamily="34" charset="0"/>
                <a:cs typeface="Arial" pitchFamily="34" charset="0"/>
              </a:rPr>
              <a:t>It takes more than 9 months to issue certificates to qualifying candidates due to the backlog experienced by SITA</a:t>
            </a:r>
          </a:p>
          <a:p>
            <a:pPr eaLnBrk="1" hangingPunct="1"/>
            <a:r>
              <a:rPr lang="en-ZA" sz="2400" kern="0" dirty="0" smtClean="0">
                <a:latin typeface="Arial" pitchFamily="34" charset="0"/>
                <a:cs typeface="Arial" pitchFamily="34" charset="0"/>
              </a:rPr>
              <a:t>The following performance indicators could not be monitored as data was not readily available for monitoring and reporting:</a:t>
            </a:r>
          </a:p>
          <a:p>
            <a:pPr lvl="1" eaLnBrk="1" hangingPunct="1"/>
            <a:r>
              <a:rPr lang="en-ZA" altLang="en-US" sz="2400" kern="0" dirty="0" smtClean="0">
                <a:latin typeface="Arial" pitchFamily="34" charset="0"/>
                <a:cs typeface="Arial" pitchFamily="34" charset="0"/>
              </a:rPr>
              <a:t>Throughput rate </a:t>
            </a:r>
          </a:p>
          <a:p>
            <a:pPr lvl="1" eaLnBrk="1" hangingPunct="1"/>
            <a:r>
              <a:rPr lang="en-ZA" altLang="en-US" sz="2400" kern="0" dirty="0" smtClean="0">
                <a:latin typeface="Arial" pitchFamily="34" charset="0"/>
                <a:cs typeface="Arial" pitchFamily="34" charset="0"/>
              </a:rPr>
              <a:t>Funded NC(V) L4 students obtaining qualifications within stipulated time </a:t>
            </a:r>
          </a:p>
          <a:p>
            <a:pPr lvl="1" eaLnBrk="1" hangingPunct="1"/>
            <a:r>
              <a:rPr lang="en-ZA" altLang="en-US" sz="2400" kern="0" dirty="0" smtClean="0">
                <a:latin typeface="Arial" pitchFamily="34" charset="0"/>
                <a:cs typeface="Arial" pitchFamily="34" charset="0"/>
              </a:rPr>
              <a:t>Students accommodated in public TVET colleges </a:t>
            </a:r>
          </a:p>
          <a:p>
            <a:pPr lvl="1" eaLnBrk="1" hangingPunct="1"/>
            <a:endParaRPr lang="en-ZA" altLang="en-US" sz="2000" kern="0" dirty="0" smtClean="0">
              <a:latin typeface="Arial" pitchFamily="34" charset="0"/>
              <a:cs typeface="Arial" pitchFamily="34" charset="0"/>
            </a:endParaRPr>
          </a:p>
          <a:p>
            <a:pPr eaLnBrk="1" hangingPunct="1"/>
            <a:endParaRPr lang="en-ZA" altLang="en-US" sz="2000" kern="0" dirty="0" smtClean="0">
              <a:cs typeface="Times New Roman" panose="02020603050405020304" pitchFamily="18" charset="0"/>
            </a:endParaRPr>
          </a:p>
          <a:p>
            <a:pPr marL="0" indent="0" eaLnBrk="1" hangingPunct="1">
              <a:buFontTx/>
              <a:buNone/>
            </a:pPr>
            <a:endParaRPr lang="en-ZA" sz="2000" kern="0" dirty="0" smtClean="0">
              <a:cs typeface="Arial" pitchFamily="34" charset="0"/>
            </a:endParaRPr>
          </a:p>
        </p:txBody>
      </p:sp>
    </p:spTree>
    <p:extLst>
      <p:ext uri="{BB962C8B-B14F-4D97-AF65-F5344CB8AC3E}">
        <p14:creationId xmlns:p14="http://schemas.microsoft.com/office/powerpoint/2010/main" xmlns="" val="4180019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938"/>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19900" y="543264"/>
            <a:ext cx="8028000" cy="52560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442912" algn="ctr" eaLnBrk="1" hangingPunct="1">
              <a:spcBef>
                <a:spcPts val="600"/>
              </a:spcBef>
              <a:defRPr/>
            </a:pPr>
            <a:r>
              <a:rPr lang="en-US" sz="2800" b="1" dirty="0">
                <a:latin typeface="Arial" panose="020B0604020202020204" pitchFamily="34" charset="0"/>
                <a:cs typeface="Arial" pitchFamily="34" charset="0"/>
              </a:rPr>
              <a:t>Strategic </a:t>
            </a:r>
            <a:r>
              <a:rPr lang="en-US" sz="2800" b="1" dirty="0" smtClean="0">
                <a:latin typeface="Arial" panose="020B0604020202020204" pitchFamily="34" charset="0"/>
                <a:cs typeface="Arial" pitchFamily="34" charset="0"/>
              </a:rPr>
              <a:t>Overview</a:t>
            </a:r>
            <a:endParaRPr lang="en-US" sz="2800" b="1" dirty="0">
              <a:latin typeface="Arial" panose="020B0604020202020204" pitchFamily="34" charset="0"/>
              <a:cs typeface="Arial" pitchFamily="34" charset="0"/>
            </a:endParaRPr>
          </a:p>
        </p:txBody>
      </p:sp>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4</a:t>
            </a:fld>
            <a:endParaRPr lang="en-US" altLang="en-US" b="1" dirty="0"/>
          </a:p>
        </p:txBody>
      </p:sp>
      <p:sp>
        <p:nvSpPr>
          <p:cNvPr id="3077" name="TextBox 7"/>
          <p:cNvSpPr txBox="1">
            <a:spLocks noChangeArrowheads="1"/>
          </p:cNvSpPr>
          <p:nvPr/>
        </p:nvSpPr>
        <p:spPr bwMode="auto">
          <a:xfrm>
            <a:off x="519900" y="1127995"/>
            <a:ext cx="8028000" cy="5278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176213" indent="-176213" eaLnBrk="1" hangingPunct="1">
              <a:spcBef>
                <a:spcPts val="0"/>
              </a:spcBef>
              <a:spcAft>
                <a:spcPts val="600"/>
              </a:spcAft>
              <a:buFont typeface="Arial" pitchFamily="34" charset="0"/>
              <a:buChar char="•"/>
              <a:defRPr/>
            </a:pPr>
            <a:r>
              <a:rPr lang="en-US" sz="2400" kern="0" dirty="0" smtClean="0">
                <a:latin typeface="Arial" panose="020B0604020202020204" pitchFamily="34" charset="0"/>
                <a:cs typeface="Arial" pitchFamily="34" charset="0"/>
              </a:rPr>
              <a:t>There were 65 key departmental performance targets and 31 system targets for 2015/16:</a:t>
            </a:r>
          </a:p>
          <a:p>
            <a:pPr marL="793750" lvl="2" indent="-342900" eaLnBrk="1" hangingPunct="1">
              <a:spcBef>
                <a:spcPts val="0"/>
              </a:spcBef>
              <a:spcAft>
                <a:spcPts val="600"/>
              </a:spcAft>
              <a:buFontTx/>
              <a:buChar char="-"/>
              <a:defRPr/>
            </a:pPr>
            <a:r>
              <a:rPr lang="en-US" sz="2400" kern="0" dirty="0" smtClean="0">
                <a:latin typeface="Arial" panose="020B0604020202020204" pitchFamily="34" charset="0"/>
                <a:cs typeface="Arial" pitchFamily="34" charset="0"/>
              </a:rPr>
              <a:t>Of the 65 targets </a:t>
            </a:r>
            <a:r>
              <a:rPr lang="en-US" sz="2400" kern="0" dirty="0">
                <a:latin typeface="Arial" panose="020B0604020202020204" pitchFamily="34" charset="0"/>
                <a:cs typeface="Arial" pitchFamily="34" charset="0"/>
              </a:rPr>
              <a:t>the Department managed to achieve </a:t>
            </a:r>
            <a:r>
              <a:rPr lang="en-US" sz="2400" kern="0" dirty="0" smtClean="0">
                <a:latin typeface="Arial" panose="020B0604020202020204" pitchFamily="34" charset="0"/>
                <a:cs typeface="Arial" pitchFamily="34" charset="0"/>
              </a:rPr>
              <a:t>75% (49) </a:t>
            </a:r>
          </a:p>
          <a:p>
            <a:pPr marL="793750" lvl="2" indent="-342900" eaLnBrk="1" hangingPunct="1">
              <a:spcBef>
                <a:spcPts val="0"/>
              </a:spcBef>
              <a:spcAft>
                <a:spcPts val="600"/>
              </a:spcAft>
              <a:buFontTx/>
              <a:buChar char="-"/>
              <a:defRPr/>
            </a:pPr>
            <a:r>
              <a:rPr lang="en-US" sz="2400" kern="0" dirty="0" smtClean="0">
                <a:latin typeface="Arial" panose="020B0604020202020204" pitchFamily="34" charset="0"/>
                <a:cs typeface="Arial" pitchFamily="34" charset="0"/>
              </a:rPr>
              <a:t>The entire system achieved 48% (15) of the 31 planned targets </a:t>
            </a:r>
          </a:p>
          <a:p>
            <a:pPr marL="342900" indent="-342900" eaLnBrk="1" hangingPunct="1">
              <a:spcBef>
                <a:spcPts val="0"/>
              </a:spcBef>
              <a:spcAft>
                <a:spcPts val="600"/>
              </a:spcAft>
              <a:buFont typeface="Arial" pitchFamily="34" charset="0"/>
              <a:buChar char="•"/>
              <a:defRPr/>
            </a:pPr>
            <a:r>
              <a:rPr lang="en-US" sz="2400" kern="0" dirty="0">
                <a:latin typeface="Arial" panose="020B0604020202020204" pitchFamily="34" charset="0"/>
                <a:cs typeface="Arial" pitchFamily="34" charset="0"/>
              </a:rPr>
              <a:t>2015/16 was a challenging year for the PSET system, especially regarding the funding of the university sector</a:t>
            </a:r>
          </a:p>
          <a:p>
            <a:pPr marL="342900" indent="-342900" eaLnBrk="1" hangingPunct="1">
              <a:spcBef>
                <a:spcPts val="0"/>
              </a:spcBef>
              <a:spcAft>
                <a:spcPts val="600"/>
              </a:spcAft>
              <a:buFont typeface="Arial" pitchFamily="34" charset="0"/>
              <a:buChar char="•"/>
              <a:defRPr/>
            </a:pPr>
            <a:r>
              <a:rPr lang="en-US" sz="2400" kern="0" dirty="0">
                <a:latin typeface="Arial" panose="020B0604020202020204" pitchFamily="34" charset="0"/>
                <a:cs typeface="Arial" pitchFamily="34" charset="0"/>
              </a:rPr>
              <a:t>Despite the systemic challenges, the following significant achievements have been recorded: </a:t>
            </a:r>
          </a:p>
          <a:p>
            <a:pPr marL="811213" lvl="1" indent="-280988" eaLnBrk="1" hangingPunct="1">
              <a:buFontTx/>
              <a:buChar char="-"/>
            </a:pPr>
            <a:r>
              <a:rPr lang="en-ZA" sz="2400" dirty="0">
                <a:latin typeface="Arial" pitchFamily="34" charset="0"/>
                <a:cs typeface="Arial" pitchFamily="34" charset="0"/>
              </a:rPr>
              <a:t>University enrolments increased by 16% from 837 779 in 2010 to 969 154 in 2014</a:t>
            </a:r>
          </a:p>
          <a:p>
            <a:pPr marL="450850" lvl="2" indent="0" eaLnBrk="1" hangingPunct="1">
              <a:spcBef>
                <a:spcPts val="0"/>
              </a:spcBef>
              <a:spcAft>
                <a:spcPts val="600"/>
              </a:spcAft>
              <a:defRPr/>
            </a:pPr>
            <a:endParaRPr lang="en-ZA" sz="2400" b="1" dirty="0">
              <a:latin typeface="Calibri" pitchFamily="34" charset="0"/>
            </a:endParaRPr>
          </a:p>
        </p:txBody>
      </p:sp>
    </p:spTree>
    <p:extLst>
      <p:ext uri="{BB962C8B-B14F-4D97-AF65-F5344CB8AC3E}">
        <p14:creationId xmlns:p14="http://schemas.microsoft.com/office/powerpoint/2010/main" xmlns="" val="36229494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40</a:t>
            </a:fld>
            <a:endParaRPr lang="en-US" altLang="en-US" sz="1400" b="1" dirty="0"/>
          </a:p>
        </p:txBody>
      </p:sp>
      <p:sp>
        <p:nvSpPr>
          <p:cNvPr id="7" name="TextBox 6"/>
          <p:cNvSpPr txBox="1"/>
          <p:nvPr/>
        </p:nvSpPr>
        <p:spPr>
          <a:xfrm>
            <a:off x="558000" y="543569"/>
            <a:ext cx="8028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5: Skills Development </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58001" y="1155096"/>
            <a:ext cx="8028000" cy="4893647"/>
          </a:xfrm>
          <a:prstGeom prst="rect">
            <a:avLst/>
          </a:prstGeom>
        </p:spPr>
        <p:txBody>
          <a:bodyPr wrap="square">
            <a:spAutoFit/>
          </a:bodyPr>
          <a:lstStyle/>
          <a:p>
            <a:pPr marL="285750" indent="-285750">
              <a:buFont typeface="Arial" panose="020B0604020202020204" pitchFamily="34" charset="0"/>
              <a:buChar char="•"/>
            </a:pPr>
            <a:r>
              <a:rPr lang="en-ZA" sz="2400" dirty="0" smtClean="0">
                <a:latin typeface="Arial" pitchFamily="34" charset="0"/>
                <a:cs typeface="Arial" pitchFamily="34" charset="0"/>
              </a:rPr>
              <a:t>The </a:t>
            </a:r>
            <a:r>
              <a:rPr lang="en-ZA" sz="2400" b="1" i="1" dirty="0" smtClean="0">
                <a:latin typeface="Arial" pitchFamily="34" charset="0"/>
                <a:cs typeface="Arial" pitchFamily="34" charset="0"/>
              </a:rPr>
              <a:t>purpose</a:t>
            </a:r>
            <a:r>
              <a:rPr lang="en-ZA" sz="2400" dirty="0" smtClean="0">
                <a:latin typeface="Arial" pitchFamily="34" charset="0"/>
                <a:cs typeface="Arial" pitchFamily="34" charset="0"/>
              </a:rPr>
              <a:t> of the programme is to </a:t>
            </a:r>
            <a:r>
              <a:rPr lang="en-ZA" sz="2400" dirty="0">
                <a:latin typeface="Arial" pitchFamily="34" charset="0"/>
                <a:cs typeface="Arial" pitchFamily="34" charset="0"/>
              </a:rPr>
              <a:t>p</a:t>
            </a:r>
            <a:r>
              <a:rPr lang="en-ZA" sz="2400" dirty="0" smtClean="0">
                <a:latin typeface="Arial" pitchFamily="34" charset="0"/>
                <a:cs typeface="Arial" pitchFamily="34" charset="0"/>
              </a:rPr>
              <a:t>romote </a:t>
            </a:r>
            <a:r>
              <a:rPr lang="en-ZA" sz="2400" dirty="0">
                <a:latin typeface="Arial" pitchFamily="34" charset="0"/>
                <a:cs typeface="Arial" pitchFamily="34" charset="0"/>
              </a:rPr>
              <a:t>and monitor the </a:t>
            </a:r>
            <a:r>
              <a:rPr lang="en-ZA" sz="2400" dirty="0" smtClean="0">
                <a:latin typeface="Arial" pitchFamily="34" charset="0"/>
                <a:cs typeface="Arial" pitchFamily="34" charset="0"/>
              </a:rPr>
              <a:t>National Skills Development </a:t>
            </a:r>
            <a:r>
              <a:rPr lang="en-ZA" sz="2400" dirty="0">
                <a:latin typeface="Arial" pitchFamily="34" charset="0"/>
                <a:cs typeface="Arial" pitchFamily="34" charset="0"/>
              </a:rPr>
              <a:t>S</a:t>
            </a:r>
            <a:r>
              <a:rPr lang="en-ZA" sz="2400" dirty="0" smtClean="0">
                <a:latin typeface="Arial" pitchFamily="34" charset="0"/>
                <a:cs typeface="Arial" pitchFamily="34" charset="0"/>
              </a:rPr>
              <a:t>trategy</a:t>
            </a:r>
            <a:r>
              <a:rPr lang="en-ZA" sz="2400" dirty="0">
                <a:latin typeface="Arial" pitchFamily="34" charset="0"/>
                <a:cs typeface="Arial" pitchFamily="34" charset="0"/>
              </a:rPr>
              <a:t>. </a:t>
            </a:r>
            <a:r>
              <a:rPr lang="en-ZA" sz="2400" dirty="0" smtClean="0">
                <a:latin typeface="Arial" pitchFamily="34" charset="0"/>
                <a:cs typeface="Arial" pitchFamily="34" charset="0"/>
              </a:rPr>
              <a:t>To develop </a:t>
            </a:r>
            <a:r>
              <a:rPr lang="en-ZA" sz="2400" dirty="0">
                <a:latin typeface="Arial" pitchFamily="34" charset="0"/>
                <a:cs typeface="Arial" pitchFamily="34" charset="0"/>
              </a:rPr>
              <a:t>a skills development </a:t>
            </a:r>
            <a:r>
              <a:rPr lang="en-ZA" sz="2400" dirty="0" smtClean="0">
                <a:latin typeface="Arial" pitchFamily="34" charset="0"/>
                <a:cs typeface="Arial" pitchFamily="34" charset="0"/>
              </a:rPr>
              <a:t>policy and </a:t>
            </a:r>
            <a:r>
              <a:rPr lang="en-ZA" sz="2400" dirty="0">
                <a:latin typeface="Arial" pitchFamily="34" charset="0"/>
                <a:cs typeface="Arial" pitchFamily="34" charset="0"/>
              </a:rPr>
              <a:t>regulatory framework for an effective skills development system</a:t>
            </a:r>
            <a:r>
              <a:rPr lang="en-ZA" sz="2400" dirty="0" smtClean="0">
                <a:latin typeface="Arial" pitchFamily="34" charset="0"/>
                <a:cs typeface="Arial" pitchFamily="34" charset="0"/>
              </a:rPr>
              <a:t>. </a:t>
            </a:r>
          </a:p>
          <a:p>
            <a:pPr marL="285750" indent="-285750">
              <a:buFont typeface="Arial" panose="020B0604020202020204" pitchFamily="34" charset="0"/>
              <a:buChar char="•"/>
            </a:pPr>
            <a:r>
              <a:rPr lang="en-ZA" sz="2400" kern="0" dirty="0" smtClean="0">
                <a:latin typeface="Arial" pitchFamily="34" charset="0"/>
                <a:cs typeface="Arial" pitchFamily="34" charset="0"/>
              </a:rPr>
              <a:t>For </a:t>
            </a:r>
            <a:r>
              <a:rPr lang="en-ZA" sz="2400" kern="0" dirty="0">
                <a:latin typeface="Arial" pitchFamily="34" charset="0"/>
                <a:cs typeface="Arial" pitchFamily="34" charset="0"/>
              </a:rPr>
              <a:t>the year under review there were 15 planned targets. </a:t>
            </a:r>
            <a:r>
              <a:rPr lang="en-ZA" sz="2400" kern="0" dirty="0" smtClean="0">
                <a:latin typeface="Arial" pitchFamily="34" charset="0"/>
                <a:cs typeface="Arial" pitchFamily="34" charset="0"/>
              </a:rPr>
              <a:t>10 (67%) </a:t>
            </a:r>
            <a:r>
              <a:rPr lang="en-ZA" sz="2400" kern="0" dirty="0">
                <a:latin typeface="Arial" pitchFamily="34" charset="0"/>
                <a:cs typeface="Arial" pitchFamily="34" charset="0"/>
              </a:rPr>
              <a:t>of the targets were achieved as </a:t>
            </a:r>
            <a:r>
              <a:rPr lang="en-ZA" sz="2400" kern="0" dirty="0" smtClean="0">
                <a:latin typeface="Arial" pitchFamily="34" charset="0"/>
                <a:cs typeface="Arial" pitchFamily="34" charset="0"/>
              </a:rPr>
              <a:t>planned, namely: </a:t>
            </a:r>
            <a:endParaRPr lang="en-ZA" sz="2400" kern="0" dirty="0">
              <a:latin typeface="Arial" pitchFamily="34" charset="0"/>
              <a:cs typeface="Arial" pitchFamily="34" charset="0"/>
            </a:endParaRPr>
          </a:p>
          <a:p>
            <a:pPr marL="800100" lvl="1" indent="-342900">
              <a:buFontTx/>
              <a:buChar char="-"/>
            </a:pPr>
            <a:r>
              <a:rPr lang="en-GB" sz="2400" dirty="0" smtClean="0">
                <a:latin typeface="Arial" pitchFamily="34" charset="0"/>
                <a:cs typeface="Arial" pitchFamily="34" charset="0"/>
              </a:rPr>
              <a:t>Governance </a:t>
            </a:r>
            <a:r>
              <a:rPr lang="en-GB" sz="2400" dirty="0">
                <a:latin typeface="Arial" pitchFamily="34" charset="0"/>
                <a:cs typeface="Arial" pitchFamily="34" charset="0"/>
              </a:rPr>
              <a:t>charter for </a:t>
            </a:r>
            <a:r>
              <a:rPr lang="en-GB" sz="2400" dirty="0" smtClean="0">
                <a:latin typeface="Arial" pitchFamily="34" charset="0"/>
                <a:cs typeface="Arial" pitchFamily="34" charset="0"/>
              </a:rPr>
              <a:t>SETAs was approved </a:t>
            </a:r>
            <a:r>
              <a:rPr lang="en-GB" sz="2400" dirty="0">
                <a:latin typeface="Arial" pitchFamily="34" charset="0"/>
                <a:cs typeface="Arial" pitchFamily="34" charset="0"/>
              </a:rPr>
              <a:t>by </a:t>
            </a:r>
            <a:r>
              <a:rPr lang="en-GB" sz="2400" dirty="0" smtClean="0">
                <a:latin typeface="Arial" pitchFamily="34" charset="0"/>
                <a:cs typeface="Arial" pitchFamily="34" charset="0"/>
              </a:rPr>
              <a:t>the </a:t>
            </a:r>
            <a:r>
              <a:rPr lang="en-ZA" sz="2400" dirty="0" smtClean="0">
                <a:latin typeface="Arial" pitchFamily="34" charset="0"/>
                <a:cs typeface="Arial" pitchFamily="34" charset="0"/>
              </a:rPr>
              <a:t>Minister</a:t>
            </a:r>
          </a:p>
          <a:p>
            <a:pPr marL="800100" lvl="1" indent="-342900">
              <a:buFontTx/>
              <a:buChar char="-"/>
            </a:pPr>
            <a:r>
              <a:rPr lang="en-GB" sz="2400" dirty="0" smtClean="0">
                <a:latin typeface="Arial" pitchFamily="34" charset="0"/>
                <a:cs typeface="Arial" pitchFamily="34" charset="0"/>
              </a:rPr>
              <a:t>SETAs </a:t>
            </a:r>
            <a:r>
              <a:rPr lang="en-GB" sz="2400" dirty="0">
                <a:latin typeface="Arial" pitchFamily="34" charset="0"/>
                <a:cs typeface="Arial" pitchFamily="34" charset="0"/>
              </a:rPr>
              <a:t>Governance standards </a:t>
            </a:r>
            <a:r>
              <a:rPr lang="en-GB" sz="2400" dirty="0" smtClean="0">
                <a:latin typeface="Arial" pitchFamily="34" charset="0"/>
                <a:cs typeface="Arial" pitchFamily="34" charset="0"/>
              </a:rPr>
              <a:t>were approved </a:t>
            </a:r>
            <a:r>
              <a:rPr lang="en-GB" sz="2400" dirty="0">
                <a:latin typeface="Arial" pitchFamily="34" charset="0"/>
                <a:cs typeface="Arial" pitchFamily="34" charset="0"/>
              </a:rPr>
              <a:t>by </a:t>
            </a:r>
            <a:r>
              <a:rPr lang="en-GB" sz="2400" dirty="0" smtClean="0">
                <a:latin typeface="Arial" pitchFamily="34" charset="0"/>
                <a:cs typeface="Arial" pitchFamily="34" charset="0"/>
              </a:rPr>
              <a:t>the </a:t>
            </a:r>
            <a:r>
              <a:rPr lang="en-ZA" sz="2400" dirty="0" smtClean="0">
                <a:latin typeface="Arial" pitchFamily="34" charset="0"/>
                <a:cs typeface="Arial" pitchFamily="34" charset="0"/>
              </a:rPr>
              <a:t>Minister</a:t>
            </a:r>
            <a:endParaRPr lang="en-ZA" sz="2400" dirty="0">
              <a:latin typeface="Arial" pitchFamily="34" charset="0"/>
              <a:cs typeface="Arial" pitchFamily="34" charset="0"/>
            </a:endParaRPr>
          </a:p>
          <a:p>
            <a:pPr marL="800100" lvl="1" indent="-342900">
              <a:buFontTx/>
              <a:buChar char="-"/>
            </a:pPr>
            <a:r>
              <a:rPr lang="en-ZA" sz="2400" dirty="0" smtClean="0">
                <a:latin typeface="Arial" pitchFamily="34" charset="0"/>
                <a:cs typeface="Arial" pitchFamily="34" charset="0"/>
              </a:rPr>
              <a:t>Reviewed </a:t>
            </a:r>
            <a:r>
              <a:rPr lang="en-ZA" sz="2400" dirty="0">
                <a:latin typeface="Arial" pitchFamily="34" charset="0"/>
                <a:cs typeface="Arial" pitchFamily="34" charset="0"/>
              </a:rPr>
              <a:t>SETA landscape </a:t>
            </a:r>
            <a:r>
              <a:rPr lang="en-ZA" sz="2400" dirty="0" smtClean="0">
                <a:latin typeface="Arial" pitchFamily="34" charset="0"/>
                <a:cs typeface="Arial" pitchFamily="34" charset="0"/>
              </a:rPr>
              <a:t>was approved </a:t>
            </a:r>
            <a:r>
              <a:rPr lang="en-ZA" sz="2400" dirty="0">
                <a:latin typeface="Arial" pitchFamily="34" charset="0"/>
                <a:cs typeface="Arial" pitchFamily="34" charset="0"/>
              </a:rPr>
              <a:t>by the </a:t>
            </a:r>
            <a:r>
              <a:rPr lang="en-ZA" sz="2400" dirty="0" smtClean="0">
                <a:latin typeface="Arial" pitchFamily="34" charset="0"/>
                <a:cs typeface="Arial" pitchFamily="34" charset="0"/>
              </a:rPr>
              <a:t>Minister</a:t>
            </a:r>
          </a:p>
        </p:txBody>
      </p:sp>
    </p:spTree>
    <p:extLst>
      <p:ext uri="{BB962C8B-B14F-4D97-AF65-F5344CB8AC3E}">
        <p14:creationId xmlns:p14="http://schemas.microsoft.com/office/powerpoint/2010/main" xmlns="" val="21405590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41</a:t>
            </a:fld>
            <a:endParaRPr lang="en-US" altLang="en-US" sz="1400" b="1" dirty="0"/>
          </a:p>
        </p:txBody>
      </p:sp>
      <p:sp>
        <p:nvSpPr>
          <p:cNvPr id="7" name="TextBox 6"/>
          <p:cNvSpPr txBox="1"/>
          <p:nvPr/>
        </p:nvSpPr>
        <p:spPr>
          <a:xfrm>
            <a:off x="531813" y="544641"/>
            <a:ext cx="8028000" cy="52322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5: Skills Development </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31813" y="1155096"/>
            <a:ext cx="8028000" cy="3046988"/>
          </a:xfrm>
          <a:prstGeom prst="rect">
            <a:avLst/>
          </a:prstGeom>
        </p:spPr>
        <p:txBody>
          <a:bodyPr wrap="square">
            <a:spAutoFit/>
          </a:bodyPr>
          <a:lstStyle/>
          <a:p>
            <a:pPr marL="800100" lvl="1" indent="-342900">
              <a:buFontTx/>
              <a:buChar char="-"/>
            </a:pPr>
            <a:r>
              <a:rPr lang="en-ZA" sz="2400" dirty="0" smtClean="0">
                <a:latin typeface="Arial" pitchFamily="34" charset="0"/>
                <a:cs typeface="Arial" pitchFamily="34" charset="0"/>
              </a:rPr>
              <a:t>A </a:t>
            </a:r>
            <a:r>
              <a:rPr lang="en-ZA" sz="2400" dirty="0">
                <a:latin typeface="Arial" pitchFamily="34" charset="0"/>
                <a:cs typeface="Arial" pitchFamily="34" charset="0"/>
              </a:rPr>
              <a:t>reviewed National Skills development strategy </a:t>
            </a:r>
            <a:r>
              <a:rPr lang="en-ZA" sz="2400" dirty="0" smtClean="0">
                <a:latin typeface="Arial" pitchFamily="34" charset="0"/>
                <a:cs typeface="Arial" pitchFamily="34" charset="0"/>
              </a:rPr>
              <a:t>was approved </a:t>
            </a:r>
            <a:r>
              <a:rPr lang="en-ZA" sz="2400" dirty="0">
                <a:latin typeface="Arial" pitchFamily="34" charset="0"/>
                <a:cs typeface="Arial" pitchFamily="34" charset="0"/>
              </a:rPr>
              <a:t>by the </a:t>
            </a:r>
            <a:r>
              <a:rPr lang="en-ZA" sz="2400" dirty="0" smtClean="0">
                <a:latin typeface="Arial" pitchFamily="34" charset="0"/>
                <a:cs typeface="Arial" pitchFamily="34" charset="0"/>
              </a:rPr>
              <a:t>Minister</a:t>
            </a:r>
          </a:p>
          <a:p>
            <a:pPr marL="800100" lvl="1" indent="-342900">
              <a:buFontTx/>
              <a:buChar char="-"/>
            </a:pPr>
            <a:r>
              <a:rPr lang="en-US" sz="2400" dirty="0" smtClean="0">
                <a:latin typeface="Arial" pitchFamily="34" charset="0"/>
                <a:cs typeface="Arial" pitchFamily="34" charset="0"/>
              </a:rPr>
              <a:t>Workplace </a:t>
            </a:r>
            <a:r>
              <a:rPr lang="en-US" sz="2400" dirty="0">
                <a:latin typeface="Arial" pitchFamily="34" charset="0"/>
                <a:cs typeface="Arial" pitchFamily="34" charset="0"/>
              </a:rPr>
              <a:t>based learning policy </a:t>
            </a:r>
            <a:r>
              <a:rPr lang="en-US" sz="2400" dirty="0" smtClean="0">
                <a:latin typeface="Arial" pitchFamily="34" charset="0"/>
                <a:cs typeface="Arial" pitchFamily="34" charset="0"/>
              </a:rPr>
              <a:t>was </a:t>
            </a:r>
            <a:r>
              <a:rPr lang="en-US" sz="2400" dirty="0" smtClean="0">
                <a:latin typeface="Arial" pitchFamily="34" charset="0"/>
                <a:ea typeface="Calibri" panose="020F0502020204030204" pitchFamily="34" charset="0"/>
                <a:cs typeface="Arial" pitchFamily="34" charset="0"/>
              </a:rPr>
              <a:t>approved </a:t>
            </a:r>
            <a:r>
              <a:rPr lang="en-US" sz="2400" dirty="0">
                <a:latin typeface="Arial" pitchFamily="34" charset="0"/>
                <a:ea typeface="Calibri" panose="020F0502020204030204" pitchFamily="34" charset="0"/>
                <a:cs typeface="Arial" pitchFamily="34" charset="0"/>
              </a:rPr>
              <a:t>by the Director-General </a:t>
            </a:r>
          </a:p>
          <a:p>
            <a:pPr marL="800100" lvl="1" indent="-342900">
              <a:buFontTx/>
              <a:buChar char="-"/>
            </a:pPr>
            <a:r>
              <a:rPr lang="en-ZA" sz="2400" dirty="0" smtClean="0">
                <a:latin typeface="Arial" pitchFamily="34" charset="0"/>
                <a:cs typeface="Arial" pitchFamily="34" charset="0"/>
              </a:rPr>
              <a:t>SETA </a:t>
            </a:r>
            <a:r>
              <a:rPr lang="en-ZA" sz="2400" dirty="0">
                <a:latin typeface="Arial" pitchFamily="34" charset="0"/>
                <a:cs typeface="Arial" pitchFamily="34" charset="0"/>
              </a:rPr>
              <a:t>monitoring report on skills development </a:t>
            </a:r>
            <a:r>
              <a:rPr lang="en-ZA" sz="2400" dirty="0" smtClean="0">
                <a:latin typeface="Arial" pitchFamily="34" charset="0"/>
                <a:cs typeface="Arial" pitchFamily="34" charset="0"/>
              </a:rPr>
              <a:t>were approved </a:t>
            </a:r>
            <a:r>
              <a:rPr lang="en-ZA" sz="2400" dirty="0">
                <a:latin typeface="Arial" pitchFamily="34" charset="0"/>
                <a:cs typeface="Arial" pitchFamily="34" charset="0"/>
              </a:rPr>
              <a:t>by the Director-General </a:t>
            </a:r>
            <a:r>
              <a:rPr lang="en-ZA" sz="2400" dirty="0" smtClean="0">
                <a:latin typeface="Arial" pitchFamily="34" charset="0"/>
                <a:cs typeface="Arial" pitchFamily="34" charset="0"/>
              </a:rPr>
              <a:t>x4</a:t>
            </a:r>
            <a:endParaRPr lang="en-ZA" sz="2400" dirty="0">
              <a:latin typeface="Arial" pitchFamily="34" charset="0"/>
              <a:cs typeface="Arial" pitchFamily="34" charset="0"/>
            </a:endParaRPr>
          </a:p>
          <a:p>
            <a:pPr marL="800100" lvl="1" indent="-342900">
              <a:buFontTx/>
              <a:buChar char="-"/>
            </a:pPr>
            <a:r>
              <a:rPr lang="en-ZA" sz="2400" dirty="0" smtClean="0">
                <a:latin typeface="Arial" pitchFamily="34" charset="0"/>
                <a:cs typeface="Arial" pitchFamily="34" charset="0"/>
              </a:rPr>
              <a:t>National </a:t>
            </a:r>
            <a:r>
              <a:rPr lang="en-ZA" sz="2400" dirty="0">
                <a:latin typeface="Arial" pitchFamily="34" charset="0"/>
                <a:cs typeface="Arial" pitchFamily="34" charset="0"/>
              </a:rPr>
              <a:t>artisan learners trade test pass rate (including </a:t>
            </a:r>
            <a:r>
              <a:rPr lang="en-ZA" sz="2400" b="1" dirty="0">
                <a:latin typeface="Arial" pitchFamily="34" charset="0"/>
                <a:cs typeface="Arial" pitchFamily="34" charset="0"/>
              </a:rPr>
              <a:t>INDLELA</a:t>
            </a:r>
            <a:r>
              <a:rPr lang="en-ZA" sz="2400" dirty="0">
                <a:latin typeface="Arial" pitchFamily="34" charset="0"/>
                <a:cs typeface="Arial" pitchFamily="34" charset="0"/>
              </a:rPr>
              <a:t>): </a:t>
            </a:r>
            <a:r>
              <a:rPr lang="en-ZA" sz="2400" dirty="0" smtClean="0">
                <a:latin typeface="Arial" pitchFamily="34" charset="0"/>
                <a:cs typeface="Arial" pitchFamily="34" charset="0"/>
              </a:rPr>
              <a:t>54%</a:t>
            </a:r>
            <a:endParaRPr lang="en-ZA" sz="2400" b="1" dirty="0">
              <a:latin typeface="Arial"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xmlns="" val="10959119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42</a:t>
            </a:fld>
            <a:endParaRPr lang="en-US" altLang="en-US" sz="1400" b="1"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Content Placeholder 8"/>
          <p:cNvGraphicFramePr>
            <a:graphicFrameLocks noGrp="1"/>
          </p:cNvGraphicFramePr>
          <p:nvPr>
            <p:ph idx="1"/>
            <p:extLst>
              <p:ext uri="{D42A27DB-BD31-4B8C-83A1-F6EECF244321}">
                <p14:modId xmlns:p14="http://schemas.microsoft.com/office/powerpoint/2010/main" xmlns="" val="727916960"/>
              </p:ext>
            </p:extLst>
          </p:nvPr>
        </p:nvGraphicFramePr>
        <p:xfrm>
          <a:off x="485722" y="1395435"/>
          <a:ext cx="8201078" cy="4922520"/>
        </p:xfrm>
        <a:graphic>
          <a:graphicData uri="http://schemas.openxmlformats.org/drawingml/2006/table">
            <a:tbl>
              <a:tblPr firstRow="1" firstCol="1" bandRow="1">
                <a:tableStyleId>{5940675A-B579-460E-94D1-54222C63F5DA}</a:tableStyleId>
              </a:tblPr>
              <a:tblGrid>
                <a:gridCol w="3113531"/>
                <a:gridCol w="5087547"/>
              </a:tblGrid>
              <a:tr h="178624">
                <a:tc>
                  <a:txBody>
                    <a:bodyPr/>
                    <a:lstStyle/>
                    <a:p>
                      <a:pPr marL="0" lvl="0" indent="0" algn="ctr">
                        <a:lnSpc>
                          <a:spcPct val="100000"/>
                        </a:lnSpc>
                        <a:spcBef>
                          <a:spcPts val="0"/>
                        </a:spcBef>
                        <a:spcAft>
                          <a:spcPts val="0"/>
                        </a:spcAft>
                        <a:buFont typeface="+mj-lt"/>
                        <a:buNone/>
                        <a:tabLst>
                          <a:tab pos="571500" algn="l"/>
                        </a:tabLst>
                      </a:pPr>
                      <a:r>
                        <a:rPr lang="en-ZA" sz="1900" b="1" dirty="0" smtClean="0">
                          <a:solidFill>
                            <a:schemeClr val="tx1"/>
                          </a:solidFill>
                          <a:effectLst/>
                          <a:latin typeface="Arial" pitchFamily="34" charset="0"/>
                          <a:cs typeface="Arial" pitchFamily="34" charset="0"/>
                        </a:rPr>
                        <a:t>Targets not achieved</a:t>
                      </a:r>
                      <a:r>
                        <a:rPr lang="en-ZA" sz="1900" b="1" baseline="0" dirty="0" smtClean="0">
                          <a:solidFill>
                            <a:schemeClr val="tx1"/>
                          </a:solidFill>
                          <a:effectLst/>
                          <a:latin typeface="Arial" pitchFamily="34" charset="0"/>
                          <a:cs typeface="Arial" pitchFamily="34" charset="0"/>
                        </a:rPr>
                        <a:t> </a:t>
                      </a:r>
                      <a:endParaRPr lang="en-ZA" sz="1900" b="1" dirty="0">
                        <a:solidFill>
                          <a:schemeClr val="tx1"/>
                        </a:solidFill>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900" b="1" dirty="0" smtClean="0">
                          <a:latin typeface="Arial" pitchFamily="34" charset="0"/>
                          <a:cs typeface="Arial" pitchFamily="34" charset="0"/>
                        </a:rPr>
                        <a:t>Actual</a:t>
                      </a:r>
                      <a:r>
                        <a:rPr lang="en-ZA" sz="1900" b="1" baseline="0" dirty="0" smtClean="0">
                          <a:latin typeface="Arial" pitchFamily="34" charset="0"/>
                          <a:cs typeface="Arial" pitchFamily="34" charset="0"/>
                        </a:rPr>
                        <a:t> </a:t>
                      </a:r>
                      <a:r>
                        <a:rPr lang="en-ZA" sz="1900" b="1" dirty="0" smtClean="0">
                          <a:latin typeface="Arial" pitchFamily="34" charset="0"/>
                          <a:cs typeface="Arial" pitchFamily="34" charset="0"/>
                        </a:rPr>
                        <a:t>achievement and reasons for under performance</a:t>
                      </a:r>
                    </a:p>
                  </a:txBody>
                  <a:tcPr marL="68580" marR="68580" marT="0" marB="0" anchor="ctr"/>
                </a:tc>
              </a:tr>
              <a:tr h="357248">
                <a:tc>
                  <a:txBody>
                    <a:bodyPr/>
                    <a:lstStyle/>
                    <a:p>
                      <a:pPr>
                        <a:lnSpc>
                          <a:spcPct val="100000"/>
                        </a:lnSpc>
                        <a:spcBef>
                          <a:spcPts val="0"/>
                        </a:spcBef>
                        <a:spcAft>
                          <a:spcPts val="0"/>
                        </a:spcAft>
                      </a:pPr>
                      <a:r>
                        <a:rPr lang="en-ZA" sz="1900" b="0" i="0" u="none" strike="noStrike" kern="1200" baseline="0" dirty="0" smtClean="0">
                          <a:solidFill>
                            <a:schemeClr val="tx1"/>
                          </a:solidFill>
                          <a:latin typeface="Arial" pitchFamily="34" charset="0"/>
                          <a:ea typeface="+mn-ea"/>
                          <a:cs typeface="Arial" pitchFamily="34" charset="0"/>
                        </a:rPr>
                        <a:t>Approval of the Occupational team policy recommendations</a:t>
                      </a:r>
                      <a:endParaRPr lang="en-ZA" sz="1900" b="0" dirty="0">
                        <a:latin typeface="Arial" pitchFamily="34" charset="0"/>
                        <a:cs typeface="Arial" pitchFamily="34" charset="0"/>
                      </a:endParaRPr>
                    </a:p>
                  </a:txBody>
                  <a:tcPr marL="68580" marR="6858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900" b="0" kern="1200" dirty="0" smtClean="0">
                          <a:solidFill>
                            <a:schemeClr val="tx1"/>
                          </a:solidFill>
                          <a:effectLst/>
                          <a:latin typeface="Arial" pitchFamily="34" charset="0"/>
                          <a:ea typeface="+mn-ea"/>
                          <a:cs typeface="Arial" pitchFamily="34" charset="0"/>
                        </a:rPr>
                        <a:t>The Occupational team policy recommendations was only tabled at a senior management meeting.</a:t>
                      </a:r>
                      <a:r>
                        <a:rPr lang="en-GB" sz="1900" b="0" kern="1200" baseline="0" dirty="0" smtClean="0">
                          <a:solidFill>
                            <a:schemeClr val="tx1"/>
                          </a:solidFill>
                          <a:effectLst/>
                          <a:latin typeface="Arial" pitchFamily="34" charset="0"/>
                          <a:ea typeface="+mn-ea"/>
                          <a:cs typeface="Arial" pitchFamily="34" charset="0"/>
                        </a:rPr>
                        <a:t> Approval process </a:t>
                      </a:r>
                      <a:r>
                        <a:rPr lang="en-GB" sz="1900" b="0" kern="1200" dirty="0" smtClean="0">
                          <a:solidFill>
                            <a:schemeClr val="tx1"/>
                          </a:solidFill>
                          <a:effectLst/>
                          <a:latin typeface="Arial" pitchFamily="34" charset="0"/>
                          <a:ea typeface="+mn-ea"/>
                          <a:cs typeface="Arial" pitchFamily="34" charset="0"/>
                        </a:rPr>
                        <a:t>took longer than anticipated </a:t>
                      </a:r>
                      <a:endParaRPr lang="en-ZA" sz="1900" b="0" baseline="0" dirty="0" smtClean="0">
                        <a:solidFill>
                          <a:schemeClr val="tx1"/>
                        </a:solidFill>
                        <a:latin typeface="Arial" pitchFamily="34" charset="0"/>
                        <a:cs typeface="Arial" pitchFamily="34" charset="0"/>
                      </a:endParaRPr>
                    </a:p>
                  </a:txBody>
                  <a:tcPr marL="68580" marR="68580" marT="0" marB="0">
                    <a:solidFill>
                      <a:schemeClr val="bg1"/>
                    </a:solidFill>
                  </a:tcPr>
                </a:tc>
              </a:tr>
              <a:tr h="535873">
                <a:tc>
                  <a:txBody>
                    <a:bodyPr/>
                    <a:lstStyle/>
                    <a:p>
                      <a:pPr>
                        <a:lnSpc>
                          <a:spcPct val="100000"/>
                        </a:lnSpc>
                        <a:spcBef>
                          <a:spcPts val="0"/>
                        </a:spcBef>
                        <a:spcAft>
                          <a:spcPts val="0"/>
                        </a:spcAft>
                      </a:pPr>
                      <a:r>
                        <a:rPr lang="en-US" sz="1900" b="0" dirty="0" smtClean="0">
                          <a:latin typeface="Arial" pitchFamily="34" charset="0"/>
                          <a:cs typeface="Arial" pitchFamily="34" charset="0"/>
                        </a:rPr>
                        <a:t>An average of 80 days from trade test application received until trade test conducted </a:t>
                      </a:r>
                      <a:endParaRPr lang="en-ZA" sz="1900" b="0" dirty="0">
                        <a:latin typeface="Arial" pitchFamily="34" charset="0"/>
                        <a:cs typeface="Arial" pitchFamily="34" charset="0"/>
                      </a:endParaRPr>
                    </a:p>
                  </a:txBody>
                  <a:tcPr marL="68580" marR="68580" marT="0" marB="0">
                    <a:solidFill>
                      <a:schemeClr val="bg1"/>
                    </a:solidFill>
                  </a:tcPr>
                </a:tc>
                <a:tc>
                  <a:txBody>
                    <a:bodyPr/>
                    <a:lstStyle/>
                    <a:p>
                      <a:pPr marL="0" lvl="0" indent="0">
                        <a:buFont typeface="Arial" pitchFamily="34" charset="0"/>
                        <a:buNone/>
                      </a:pPr>
                      <a:r>
                        <a:rPr lang="en-ZA" sz="1900" b="0" kern="1200" dirty="0" smtClean="0">
                          <a:solidFill>
                            <a:schemeClr val="tx1"/>
                          </a:solidFill>
                          <a:effectLst/>
                          <a:latin typeface="Arial" pitchFamily="34" charset="0"/>
                          <a:ea typeface="+mn-ea"/>
                          <a:cs typeface="Arial" pitchFamily="34" charset="0"/>
                        </a:rPr>
                        <a:t>INDLELA has historically been the only state aided trade test centre charging minimum fees for trade testing candidates.</a:t>
                      </a:r>
                      <a:r>
                        <a:rPr lang="en-ZA" sz="1900" b="0" kern="1200" baseline="0" dirty="0" smtClean="0">
                          <a:solidFill>
                            <a:schemeClr val="tx1"/>
                          </a:solidFill>
                          <a:effectLst/>
                          <a:latin typeface="Arial" pitchFamily="34" charset="0"/>
                          <a:ea typeface="+mn-ea"/>
                          <a:cs typeface="Arial" pitchFamily="34" charset="0"/>
                        </a:rPr>
                        <a:t> T</a:t>
                      </a:r>
                      <a:r>
                        <a:rPr lang="en-ZA" sz="1900" b="0" kern="1200" dirty="0" smtClean="0">
                          <a:solidFill>
                            <a:schemeClr val="tx1"/>
                          </a:solidFill>
                          <a:effectLst/>
                          <a:latin typeface="Arial" pitchFamily="34" charset="0"/>
                          <a:ea typeface="+mn-ea"/>
                          <a:cs typeface="Arial" pitchFamily="34" charset="0"/>
                        </a:rPr>
                        <a:t>his has caused most of the financially disadvantaged candidates nationally to flock to INDLELA for trade testing</a:t>
                      </a:r>
                    </a:p>
                  </a:txBody>
                  <a:tcPr marL="68580" marR="68580" marT="0" marB="0">
                    <a:solidFill>
                      <a:schemeClr val="bg1"/>
                    </a:solidFill>
                  </a:tcPr>
                </a:tc>
              </a:tr>
              <a:tr h="52146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900" b="0" kern="1200" dirty="0" smtClean="0">
                          <a:solidFill>
                            <a:schemeClr val="tx1"/>
                          </a:solidFill>
                          <a:effectLst/>
                          <a:latin typeface="Arial" pitchFamily="34" charset="0"/>
                          <a:ea typeface="+mn-ea"/>
                          <a:cs typeface="Arial" pitchFamily="34" charset="0"/>
                        </a:rPr>
                        <a:t>Design and approval of a single national artisan development information management system</a:t>
                      </a:r>
                    </a:p>
                  </a:txBody>
                  <a:tcPr marL="68580" marR="68580" marT="0" marB="0">
                    <a:solidFill>
                      <a:schemeClr val="bg1"/>
                    </a:solidFill>
                  </a:tcPr>
                </a:tc>
                <a:tc>
                  <a:txBody>
                    <a:bodyPr/>
                    <a:lstStyle/>
                    <a:p>
                      <a:r>
                        <a:rPr lang="en-ZA" sz="1900" b="0" kern="1200" dirty="0" smtClean="0">
                          <a:solidFill>
                            <a:schemeClr val="tx1"/>
                          </a:solidFill>
                          <a:effectLst/>
                          <a:latin typeface="Arial" pitchFamily="34" charset="0"/>
                          <a:ea typeface="+mn-ea"/>
                          <a:cs typeface="Arial" pitchFamily="34" charset="0"/>
                        </a:rPr>
                        <a:t>System documentation for a single national artisan trade test management system has been completed. Software development has not been achieved due to lack of capacity at SITA</a:t>
                      </a:r>
                      <a:endParaRPr lang="en-ZA" sz="1900" b="0" dirty="0" smtClean="0">
                        <a:solidFill>
                          <a:schemeClr val="tx1"/>
                        </a:solidFill>
                        <a:latin typeface="Arial" pitchFamily="34" charset="0"/>
                        <a:cs typeface="Arial" pitchFamily="34" charset="0"/>
                      </a:endParaRPr>
                    </a:p>
                  </a:txBody>
                  <a:tcPr marL="68580" marR="68580" marT="0" marB="0">
                    <a:solidFill>
                      <a:schemeClr val="bg1"/>
                    </a:solidFill>
                  </a:tcPr>
                </a:tc>
              </a:tr>
            </a:tbl>
          </a:graphicData>
        </a:graphic>
      </p:graphicFrame>
      <p:sp>
        <p:nvSpPr>
          <p:cNvPr id="8" name="Rectangle 7"/>
          <p:cNvSpPr/>
          <p:nvPr/>
        </p:nvSpPr>
        <p:spPr>
          <a:xfrm>
            <a:off x="557999" y="1031304"/>
            <a:ext cx="8203413" cy="400110"/>
          </a:xfrm>
          <a:prstGeom prst="rect">
            <a:avLst/>
          </a:prstGeom>
        </p:spPr>
        <p:txBody>
          <a:bodyPr wrap="square">
            <a:spAutoFit/>
          </a:bodyPr>
          <a:lstStyle/>
          <a:p>
            <a:pPr marL="285750" indent="-285750">
              <a:buFont typeface="Arial" panose="020B0604020202020204" pitchFamily="34" charset="0"/>
              <a:buChar char="•"/>
            </a:pPr>
            <a:r>
              <a:rPr lang="en-ZA" sz="2000" kern="0" dirty="0" smtClean="0">
                <a:cs typeface="Arial" pitchFamily="34" charset="0"/>
              </a:rPr>
              <a:t>5 (33%) targets </a:t>
            </a:r>
            <a:r>
              <a:rPr lang="en-ZA" sz="2000" kern="0" dirty="0">
                <a:cs typeface="Arial" pitchFamily="34" charset="0"/>
              </a:rPr>
              <a:t>were not achieved as planned as </a:t>
            </a:r>
            <a:r>
              <a:rPr lang="en-ZA" sz="2000" kern="0" dirty="0" smtClean="0">
                <a:cs typeface="Arial" pitchFamily="34" charset="0"/>
              </a:rPr>
              <a:t>at 31 </a:t>
            </a:r>
            <a:r>
              <a:rPr lang="en-ZA" sz="2000" kern="0" dirty="0">
                <a:cs typeface="Arial" pitchFamily="34" charset="0"/>
              </a:rPr>
              <a:t>March </a:t>
            </a:r>
            <a:r>
              <a:rPr lang="en-ZA" sz="2000" kern="0" dirty="0" smtClean="0">
                <a:cs typeface="Arial" pitchFamily="34" charset="0"/>
              </a:rPr>
              <a:t>2016:</a:t>
            </a:r>
            <a:endParaRPr lang="en-ZA" sz="2000" kern="0" dirty="0">
              <a:cs typeface="Arial" pitchFamily="34" charset="0"/>
            </a:endParaRPr>
          </a:p>
        </p:txBody>
      </p:sp>
      <p:sp>
        <p:nvSpPr>
          <p:cNvPr id="9" name="TextBox 8"/>
          <p:cNvSpPr txBox="1"/>
          <p:nvPr/>
        </p:nvSpPr>
        <p:spPr>
          <a:xfrm>
            <a:off x="558000" y="532592"/>
            <a:ext cx="8028000" cy="52322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5: Skills Development </a:t>
            </a:r>
            <a:endParaRPr lang="en-ZA" dirty="0"/>
          </a:p>
        </p:txBody>
      </p:sp>
    </p:spTree>
    <p:extLst>
      <p:ext uri="{BB962C8B-B14F-4D97-AF65-F5344CB8AC3E}">
        <p14:creationId xmlns:p14="http://schemas.microsoft.com/office/powerpoint/2010/main" xmlns="" val="6655402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42" y="-43949"/>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43</a:t>
            </a:fld>
            <a:endParaRPr lang="en-US" altLang="en-US" sz="1400" b="1"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Content Placeholder 8"/>
          <p:cNvGraphicFramePr>
            <a:graphicFrameLocks noGrp="1"/>
          </p:cNvGraphicFramePr>
          <p:nvPr>
            <p:ph idx="1"/>
            <p:extLst>
              <p:ext uri="{D42A27DB-BD31-4B8C-83A1-F6EECF244321}">
                <p14:modId xmlns:p14="http://schemas.microsoft.com/office/powerpoint/2010/main" xmlns="" val="2477505335"/>
              </p:ext>
            </p:extLst>
          </p:nvPr>
        </p:nvGraphicFramePr>
        <p:xfrm>
          <a:off x="541958" y="1327512"/>
          <a:ext cx="8028000" cy="3962400"/>
        </p:xfrm>
        <a:graphic>
          <a:graphicData uri="http://schemas.openxmlformats.org/drawingml/2006/table">
            <a:tbl>
              <a:tblPr firstRow="1" firstCol="1" bandRow="1">
                <a:tableStyleId>{5940675A-B579-460E-94D1-54222C63F5DA}</a:tableStyleId>
              </a:tblPr>
              <a:tblGrid>
                <a:gridCol w="2993960"/>
                <a:gridCol w="5034040"/>
              </a:tblGrid>
              <a:tr h="271852">
                <a:tc>
                  <a:txBody>
                    <a:bodyPr/>
                    <a:lstStyle/>
                    <a:p>
                      <a:pPr marL="0" lvl="0" indent="0" algn="ctr">
                        <a:lnSpc>
                          <a:spcPct val="100000"/>
                        </a:lnSpc>
                        <a:spcBef>
                          <a:spcPts val="0"/>
                        </a:spcBef>
                        <a:spcAft>
                          <a:spcPts val="0"/>
                        </a:spcAft>
                        <a:buFont typeface="+mj-lt"/>
                        <a:buNone/>
                        <a:tabLst>
                          <a:tab pos="571500" algn="l"/>
                        </a:tabLst>
                      </a:pPr>
                      <a:r>
                        <a:rPr lang="en-ZA" sz="2000" b="1" dirty="0" smtClean="0">
                          <a:effectLst/>
                          <a:latin typeface="+mn-lt"/>
                        </a:rPr>
                        <a:t>Planned</a:t>
                      </a:r>
                      <a:r>
                        <a:rPr lang="en-ZA" sz="2000" b="1" baseline="0" dirty="0" smtClean="0">
                          <a:effectLst/>
                          <a:latin typeface="+mn-lt"/>
                        </a:rPr>
                        <a:t> targets </a:t>
                      </a:r>
                      <a:endParaRPr lang="en-ZA" sz="20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000" b="1" dirty="0" smtClean="0">
                          <a:latin typeface="Arial" pitchFamily="34" charset="0"/>
                          <a:cs typeface="Arial" pitchFamily="34" charset="0"/>
                        </a:rPr>
                        <a:t>Actual</a:t>
                      </a:r>
                      <a:r>
                        <a:rPr lang="en-ZA" sz="2000" b="1" baseline="0" dirty="0" smtClean="0">
                          <a:latin typeface="Arial" pitchFamily="34" charset="0"/>
                          <a:cs typeface="Arial" pitchFamily="34" charset="0"/>
                        </a:rPr>
                        <a:t> </a:t>
                      </a:r>
                      <a:r>
                        <a:rPr lang="en-ZA" sz="2000" b="1" dirty="0" smtClean="0">
                          <a:latin typeface="Arial" pitchFamily="34" charset="0"/>
                          <a:cs typeface="Arial" pitchFamily="34" charset="0"/>
                        </a:rPr>
                        <a:t>achievement and reasons for under performance</a:t>
                      </a:r>
                    </a:p>
                  </a:txBody>
                  <a:tcPr marL="68580" marR="68580" marT="0" marB="0" anchor="ctr"/>
                </a:tc>
              </a:tr>
              <a:tr h="950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kern="1200" dirty="0" smtClean="0">
                          <a:solidFill>
                            <a:schemeClr val="tx1"/>
                          </a:solidFill>
                          <a:effectLst/>
                          <a:latin typeface="Arial" pitchFamily="34" charset="0"/>
                          <a:ea typeface="+mn-ea"/>
                          <a:cs typeface="Arial" pitchFamily="34" charset="0"/>
                        </a:rPr>
                        <a:t>29</a:t>
                      </a:r>
                      <a:r>
                        <a:rPr lang="en-ZA" sz="2000" kern="1200" baseline="0" dirty="0" smtClean="0">
                          <a:solidFill>
                            <a:schemeClr val="tx1"/>
                          </a:solidFill>
                          <a:effectLst/>
                          <a:latin typeface="Arial" pitchFamily="34" charset="0"/>
                          <a:ea typeface="+mn-ea"/>
                          <a:cs typeface="Arial" pitchFamily="34" charset="0"/>
                        </a:rPr>
                        <a:t> 750 </a:t>
                      </a:r>
                      <a:r>
                        <a:rPr lang="en-ZA" sz="2000" kern="1200" dirty="0" smtClean="0">
                          <a:solidFill>
                            <a:schemeClr val="tx1"/>
                          </a:solidFill>
                          <a:effectLst/>
                          <a:latin typeface="Arial" pitchFamily="34" charset="0"/>
                          <a:ea typeface="+mn-ea"/>
                          <a:cs typeface="Arial" pitchFamily="34" charset="0"/>
                        </a:rPr>
                        <a:t>New artisan learners registered nationally </a:t>
                      </a:r>
                      <a:endParaRPr lang="en-ZA" sz="2000" dirty="0" smtClean="0">
                        <a:effectLst/>
                        <a:latin typeface="Arial" pitchFamily="34" charset="0"/>
                        <a:ea typeface="Calibri" panose="020F0502020204030204" pitchFamily="34" charset="0"/>
                        <a:cs typeface="Arial" pitchFamily="34" charset="0"/>
                      </a:endParaRPr>
                    </a:p>
                    <a:p>
                      <a:endParaRPr lang="en-ZA" sz="2000" dirty="0">
                        <a:latin typeface="Arial" pitchFamily="34" charset="0"/>
                        <a:cs typeface="Arial" pitchFamily="34" charset="0"/>
                      </a:endParaRPr>
                    </a:p>
                  </a:txBody>
                  <a:tcPr marL="68580" marR="68580" marT="0" marB="0">
                    <a:solidFill>
                      <a:schemeClr val="bg1"/>
                    </a:solidFill>
                  </a:tcPr>
                </a:tc>
                <a:tc>
                  <a:txBody>
                    <a:bodyPr/>
                    <a:lstStyle/>
                    <a:p>
                      <a:pPr marL="285750" lvl="0" indent="-285750">
                        <a:buFont typeface="Arial" pitchFamily="34" charset="0"/>
                        <a:buChar char="•"/>
                      </a:pPr>
                      <a:r>
                        <a:rPr lang="en-ZA" sz="2000" kern="1200" dirty="0" smtClean="0">
                          <a:solidFill>
                            <a:schemeClr val="tx1"/>
                          </a:solidFill>
                          <a:effectLst/>
                          <a:latin typeface="Arial" pitchFamily="34" charset="0"/>
                          <a:ea typeface="+mn-ea"/>
                          <a:cs typeface="Arial" pitchFamily="34" charset="0"/>
                        </a:rPr>
                        <a:t>28 640 new artisan learners were registered.</a:t>
                      </a:r>
                      <a:r>
                        <a:rPr lang="en-ZA" sz="2000" kern="1200" baseline="0" dirty="0" smtClean="0">
                          <a:solidFill>
                            <a:schemeClr val="tx1"/>
                          </a:solidFill>
                          <a:effectLst/>
                          <a:latin typeface="Arial" pitchFamily="34" charset="0"/>
                          <a:ea typeface="+mn-ea"/>
                          <a:cs typeface="Arial" pitchFamily="34" charset="0"/>
                        </a:rPr>
                        <a:t> </a:t>
                      </a:r>
                    </a:p>
                    <a:p>
                      <a:pPr marL="285750" lvl="0" indent="-285750">
                        <a:buFont typeface="Arial" pitchFamily="34" charset="0"/>
                        <a:buChar char="•"/>
                      </a:pPr>
                      <a:r>
                        <a:rPr lang="en-ZA" sz="2000" kern="1200" dirty="0" smtClean="0">
                          <a:solidFill>
                            <a:schemeClr val="tx1"/>
                          </a:solidFill>
                          <a:effectLst/>
                          <a:latin typeface="Arial" pitchFamily="34" charset="0"/>
                          <a:ea typeface="+mn-ea"/>
                          <a:cs typeface="Arial" pitchFamily="34" charset="0"/>
                        </a:rPr>
                        <a:t>Some employer data had not been reported through the SETAs and could not be validated</a:t>
                      </a:r>
                      <a:endParaRPr lang="en-ZA" sz="2000" dirty="0">
                        <a:latin typeface="Arial" pitchFamily="34" charset="0"/>
                        <a:cs typeface="Arial" pitchFamily="34" charset="0"/>
                      </a:endParaRPr>
                    </a:p>
                  </a:txBody>
                  <a:tcPr marL="68580" marR="68580" marT="0" marB="0">
                    <a:solidFill>
                      <a:schemeClr val="bg1"/>
                    </a:solidFill>
                  </a:tcPr>
                </a:tc>
              </a:tr>
              <a:tr h="95078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2000" kern="1200" dirty="0" smtClean="0">
                          <a:solidFill>
                            <a:schemeClr val="tx1"/>
                          </a:solidFill>
                          <a:effectLst/>
                          <a:latin typeface="Arial" pitchFamily="34" charset="0"/>
                          <a:ea typeface="+mn-ea"/>
                          <a:cs typeface="Arial" pitchFamily="34" charset="0"/>
                        </a:rPr>
                        <a:t>20 110 New artisans qualified per annum </a:t>
                      </a:r>
                      <a:endParaRPr lang="en-ZA" sz="2000" dirty="0" smtClean="0">
                        <a:effectLst/>
                        <a:latin typeface="Arial" pitchFamily="34" charset="0"/>
                        <a:ea typeface="Calibri" panose="020F0502020204030204" pitchFamily="34" charset="0"/>
                        <a:cs typeface="Arial" pitchFamily="34" charset="0"/>
                      </a:endParaRPr>
                    </a:p>
                  </a:txBody>
                  <a:tcPr marL="68580" marR="68580" marT="0" marB="0">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2000" kern="1200" dirty="0" smtClean="0">
                          <a:solidFill>
                            <a:schemeClr val="tx1"/>
                          </a:solidFill>
                          <a:effectLst/>
                          <a:latin typeface="Arial" pitchFamily="34" charset="0"/>
                          <a:ea typeface="+mn-ea"/>
                          <a:cs typeface="Arial" pitchFamily="34" charset="0"/>
                        </a:rPr>
                        <a:t>16 114 new artisans were qualified</a:t>
                      </a:r>
                    </a:p>
                    <a:p>
                      <a:pPr marL="285750" lvl="0" indent="-285750">
                        <a:buFont typeface="Arial" pitchFamily="34" charset="0"/>
                        <a:buChar char="•"/>
                      </a:pPr>
                      <a:r>
                        <a:rPr lang="en-ZA" sz="2000" kern="1200" dirty="0" smtClean="0">
                          <a:solidFill>
                            <a:schemeClr val="tx1"/>
                          </a:solidFill>
                          <a:effectLst/>
                          <a:latin typeface="Arial" pitchFamily="34" charset="0"/>
                          <a:ea typeface="+mn-ea"/>
                          <a:cs typeface="Arial" pitchFamily="34" charset="0"/>
                        </a:rPr>
                        <a:t>Delayed appointment of extra assessors had an impact in not meeting this target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2000" kern="1200" dirty="0" smtClean="0">
                          <a:solidFill>
                            <a:schemeClr val="tx1"/>
                          </a:solidFill>
                          <a:effectLst/>
                          <a:latin typeface="Arial" pitchFamily="34" charset="0"/>
                          <a:ea typeface="+mn-ea"/>
                          <a:cs typeface="Arial" pitchFamily="34" charset="0"/>
                        </a:rPr>
                        <a:t>Some employer data had not been reported through the SETAs and could not be validated</a:t>
                      </a:r>
                      <a:endParaRPr lang="en-ZA" sz="2000" dirty="0" smtClean="0">
                        <a:latin typeface="Arial" pitchFamily="34" charset="0"/>
                        <a:cs typeface="Arial" pitchFamily="34" charset="0"/>
                      </a:endParaRPr>
                    </a:p>
                  </a:txBody>
                  <a:tcPr marL="68580" marR="68580" marT="0" marB="0">
                    <a:solidFill>
                      <a:schemeClr val="bg1"/>
                    </a:solidFill>
                  </a:tcPr>
                </a:tc>
              </a:tr>
            </a:tbl>
          </a:graphicData>
        </a:graphic>
      </p:graphicFrame>
      <p:sp>
        <p:nvSpPr>
          <p:cNvPr id="8" name="Rectangle 7"/>
          <p:cNvSpPr/>
          <p:nvPr/>
        </p:nvSpPr>
        <p:spPr>
          <a:xfrm>
            <a:off x="438300" y="1037371"/>
            <a:ext cx="8191800" cy="4524315"/>
          </a:xfrm>
          <a:prstGeom prst="rect">
            <a:avLst/>
          </a:prstGeom>
        </p:spPr>
        <p:txBody>
          <a:bodyPr wrap="square">
            <a:spAutoFit/>
          </a:bodyPr>
          <a:lstStyle/>
          <a:p>
            <a:endParaRPr lang="en-ZA" kern="0" dirty="0">
              <a:cs typeface="Arial" pitchFamily="34" charset="0"/>
            </a:endParaRPr>
          </a:p>
          <a:p>
            <a:pPr marL="285750" indent="-285750">
              <a:buFont typeface="Arial" panose="020B0604020202020204" pitchFamily="34" charset="0"/>
              <a:buChar char="•"/>
            </a:pPr>
            <a:endParaRPr lang="en-ZA" kern="0" dirty="0" smtClean="0">
              <a:cs typeface="Arial" pitchFamily="34" charset="0"/>
            </a:endParaRPr>
          </a:p>
          <a:p>
            <a:pPr marL="285750" indent="-285750">
              <a:buFont typeface="Arial" panose="020B0604020202020204" pitchFamily="34" charset="0"/>
              <a:buChar char="•"/>
            </a:pPr>
            <a:endParaRPr lang="en-ZA" kern="0" dirty="0">
              <a:cs typeface="Arial" pitchFamily="34" charset="0"/>
            </a:endParaRPr>
          </a:p>
          <a:p>
            <a:pPr marL="285750" indent="-285750">
              <a:buFont typeface="Arial" panose="020B0604020202020204" pitchFamily="34" charset="0"/>
              <a:buChar char="•"/>
            </a:pPr>
            <a:endParaRPr lang="en-ZA" kern="0" dirty="0" smtClean="0">
              <a:cs typeface="Arial" pitchFamily="34" charset="0"/>
            </a:endParaRPr>
          </a:p>
          <a:p>
            <a:pPr marL="285750" indent="-285750">
              <a:buFont typeface="Arial" panose="020B0604020202020204" pitchFamily="34" charset="0"/>
              <a:buChar char="•"/>
            </a:pPr>
            <a:endParaRPr lang="en-ZA" kern="0" dirty="0">
              <a:cs typeface="Arial" pitchFamily="34" charset="0"/>
            </a:endParaRPr>
          </a:p>
          <a:p>
            <a:pPr marL="285750" indent="-285750">
              <a:buFont typeface="Arial" panose="020B0604020202020204" pitchFamily="34" charset="0"/>
              <a:buChar char="•"/>
            </a:pPr>
            <a:endParaRPr lang="en-ZA" kern="0" dirty="0" smtClean="0">
              <a:cs typeface="Arial" pitchFamily="34" charset="0"/>
            </a:endParaRPr>
          </a:p>
          <a:p>
            <a:pPr marL="285750" indent="-285750">
              <a:buFont typeface="Arial" panose="020B0604020202020204" pitchFamily="34" charset="0"/>
              <a:buChar char="•"/>
            </a:pPr>
            <a:endParaRPr lang="en-ZA" kern="0" dirty="0">
              <a:cs typeface="Arial" pitchFamily="34" charset="0"/>
            </a:endParaRPr>
          </a:p>
          <a:p>
            <a:pPr marL="285750" indent="-285750">
              <a:buFont typeface="Arial" panose="020B0604020202020204" pitchFamily="34" charset="0"/>
              <a:buChar char="•"/>
            </a:pPr>
            <a:endParaRPr lang="en-ZA" kern="0" dirty="0" smtClean="0">
              <a:cs typeface="Arial" pitchFamily="34" charset="0"/>
            </a:endParaRPr>
          </a:p>
          <a:p>
            <a:pPr marL="285750" indent="-285750">
              <a:buFont typeface="Arial" panose="020B0604020202020204" pitchFamily="34" charset="0"/>
              <a:buChar char="•"/>
            </a:pPr>
            <a:endParaRPr lang="en-ZA" kern="0" dirty="0">
              <a:cs typeface="Arial" pitchFamily="34" charset="0"/>
            </a:endParaRPr>
          </a:p>
          <a:p>
            <a:pPr marL="285750" indent="-285750">
              <a:buFont typeface="Arial" panose="020B0604020202020204" pitchFamily="34" charset="0"/>
              <a:buChar char="•"/>
            </a:pPr>
            <a:endParaRPr lang="en-ZA" kern="0" dirty="0" smtClean="0">
              <a:cs typeface="Arial" pitchFamily="34" charset="0"/>
            </a:endParaRPr>
          </a:p>
          <a:p>
            <a:pPr marL="285750" indent="-285750">
              <a:buFont typeface="Arial" panose="020B0604020202020204" pitchFamily="34" charset="0"/>
              <a:buChar char="•"/>
            </a:pPr>
            <a:endParaRPr lang="en-ZA" kern="0" dirty="0">
              <a:cs typeface="Arial" pitchFamily="34" charset="0"/>
            </a:endParaRPr>
          </a:p>
          <a:p>
            <a:pPr marL="285750" indent="-285750">
              <a:buFont typeface="Arial" panose="020B0604020202020204" pitchFamily="34" charset="0"/>
              <a:buChar char="•"/>
            </a:pPr>
            <a:endParaRPr lang="en-ZA" kern="0" dirty="0" smtClean="0">
              <a:cs typeface="Arial" pitchFamily="34" charset="0"/>
            </a:endParaRPr>
          </a:p>
          <a:p>
            <a:pPr marL="285750" indent="-285750">
              <a:buFont typeface="Arial" panose="020B0604020202020204" pitchFamily="34" charset="0"/>
              <a:buChar char="•"/>
            </a:pPr>
            <a:endParaRPr lang="en-ZA" kern="0" dirty="0">
              <a:cs typeface="Arial" pitchFamily="34" charset="0"/>
            </a:endParaRPr>
          </a:p>
          <a:p>
            <a:pPr marL="285750" indent="-285750">
              <a:buFont typeface="Arial" panose="020B0604020202020204" pitchFamily="34" charset="0"/>
              <a:buChar char="•"/>
            </a:pPr>
            <a:endParaRPr lang="en-ZA" kern="0" dirty="0" smtClean="0">
              <a:cs typeface="Arial" pitchFamily="34" charset="0"/>
            </a:endParaRPr>
          </a:p>
          <a:p>
            <a:pPr marL="285750" indent="-285750">
              <a:buFont typeface="Arial" panose="020B0604020202020204" pitchFamily="34" charset="0"/>
              <a:buChar char="•"/>
            </a:pPr>
            <a:endParaRPr lang="en-ZA" kern="0" dirty="0">
              <a:cs typeface="Arial" pitchFamily="34" charset="0"/>
            </a:endParaRPr>
          </a:p>
          <a:p>
            <a:pPr marL="285750" indent="-285750">
              <a:buFont typeface="Arial" panose="020B0604020202020204" pitchFamily="34" charset="0"/>
              <a:buChar char="•"/>
            </a:pPr>
            <a:endParaRPr lang="en-ZA" kern="0" dirty="0">
              <a:cs typeface="Arial" pitchFamily="34" charset="0"/>
            </a:endParaRPr>
          </a:p>
        </p:txBody>
      </p:sp>
      <p:sp>
        <p:nvSpPr>
          <p:cNvPr id="9" name="TextBox 8"/>
          <p:cNvSpPr txBox="1"/>
          <p:nvPr/>
        </p:nvSpPr>
        <p:spPr>
          <a:xfrm>
            <a:off x="541958" y="521511"/>
            <a:ext cx="8028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5: Skills Development </a:t>
            </a:r>
            <a:endParaRPr lang="en-ZA" dirty="0"/>
          </a:p>
        </p:txBody>
      </p:sp>
    </p:spTree>
    <p:extLst>
      <p:ext uri="{BB962C8B-B14F-4D97-AF65-F5344CB8AC3E}">
        <p14:creationId xmlns:p14="http://schemas.microsoft.com/office/powerpoint/2010/main" xmlns="" val="21870108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25"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Content Placeholder 2"/>
          <p:cNvSpPr>
            <a:spLocks noGrp="1"/>
          </p:cNvSpPr>
          <p:nvPr>
            <p:ph idx="1"/>
          </p:nvPr>
        </p:nvSpPr>
        <p:spPr>
          <a:xfrm>
            <a:off x="567525" y="1109663"/>
            <a:ext cx="8056074" cy="5474089"/>
          </a:xfrm>
        </p:spPr>
        <p:txBody>
          <a:bodyPr/>
          <a:lstStyle/>
          <a:p>
            <a:pPr marL="0" indent="0" eaLnBrk="1" hangingPunct="1">
              <a:buNone/>
            </a:pPr>
            <a:r>
              <a:rPr lang="en-US" sz="2400" b="1" dirty="0" smtClean="0">
                <a:latin typeface="Arial" pitchFamily="34" charset="0"/>
                <a:cs typeface="Arial" pitchFamily="34" charset="0"/>
              </a:rPr>
              <a:t>Other </a:t>
            </a:r>
            <a:r>
              <a:rPr lang="en-US" sz="2400" b="1" dirty="0">
                <a:latin typeface="Arial" pitchFamily="34" charset="0"/>
                <a:cs typeface="Arial" pitchFamily="34" charset="0"/>
              </a:rPr>
              <a:t>S</a:t>
            </a:r>
            <a:r>
              <a:rPr lang="en-US" sz="2400" b="1" dirty="0" smtClean="0">
                <a:latin typeface="Arial" pitchFamily="34" charset="0"/>
                <a:cs typeface="Arial" pitchFamily="34" charset="0"/>
              </a:rPr>
              <a:t>ignificant Achievements</a:t>
            </a:r>
          </a:p>
          <a:p>
            <a:pPr eaLnBrk="1" hangingPunct="1"/>
            <a:r>
              <a:rPr lang="en-US" sz="2400" dirty="0" smtClean="0">
                <a:latin typeface="Arial" pitchFamily="34" charset="0"/>
                <a:cs typeface="Arial" pitchFamily="34" charset="0"/>
              </a:rPr>
              <a:t>SETAs </a:t>
            </a:r>
            <a:r>
              <a:rPr lang="en-US" sz="2400" dirty="0">
                <a:latin typeface="Arial" pitchFamily="34" charset="0"/>
                <a:cs typeface="Arial" pitchFamily="34" charset="0"/>
              </a:rPr>
              <a:t>were re-instated </a:t>
            </a:r>
            <a:r>
              <a:rPr lang="en-US" sz="2400" dirty="0" smtClean="0">
                <a:latin typeface="Arial" pitchFamily="34" charset="0"/>
                <a:cs typeface="Arial" pitchFamily="34" charset="0"/>
              </a:rPr>
              <a:t>for </a:t>
            </a:r>
            <a:r>
              <a:rPr lang="en-US" sz="2400" dirty="0">
                <a:latin typeface="Arial" pitchFamily="34" charset="0"/>
                <a:cs typeface="Arial" pitchFamily="34" charset="0"/>
              </a:rPr>
              <a:t>further two-year period until 31 March 2018. The NSDS III and the tenure of all SETA Accounting Authorities were also extended for the same </a:t>
            </a:r>
            <a:r>
              <a:rPr lang="en-US" sz="2400" dirty="0" smtClean="0">
                <a:latin typeface="Arial" pitchFamily="34" charset="0"/>
                <a:cs typeface="Arial" pitchFamily="34" charset="0"/>
              </a:rPr>
              <a:t>period</a:t>
            </a:r>
          </a:p>
          <a:p>
            <a:pPr eaLnBrk="1" hangingPunct="1"/>
            <a:r>
              <a:rPr lang="en-US" sz="2400" dirty="0">
                <a:latin typeface="Arial" pitchFamily="34" charset="0"/>
                <a:cs typeface="Arial" pitchFamily="34" charset="0"/>
              </a:rPr>
              <a:t>Consultation workshops for the proposed SETA </a:t>
            </a:r>
            <a:r>
              <a:rPr lang="en-US" sz="2400" dirty="0" smtClean="0">
                <a:latin typeface="Arial" pitchFamily="34" charset="0"/>
                <a:cs typeface="Arial" pitchFamily="34" charset="0"/>
              </a:rPr>
              <a:t>landscape </a:t>
            </a:r>
            <a:r>
              <a:rPr lang="en-US" sz="2400" dirty="0">
                <a:latin typeface="Arial" pitchFamily="34" charset="0"/>
                <a:cs typeface="Arial" pitchFamily="34" charset="0"/>
              </a:rPr>
              <a:t>held in various provinces with </a:t>
            </a:r>
            <a:r>
              <a:rPr lang="en-US" sz="2400" dirty="0" smtClean="0">
                <a:latin typeface="Arial" pitchFamily="34" charset="0"/>
                <a:cs typeface="Arial" pitchFamily="34" charset="0"/>
              </a:rPr>
              <a:t>stakeholders</a:t>
            </a:r>
          </a:p>
          <a:p>
            <a:pPr eaLnBrk="1" hangingPunct="1"/>
            <a:r>
              <a:rPr lang="en-US" sz="2400" dirty="0">
                <a:latin typeface="Arial" pitchFamily="34" charset="0"/>
                <a:cs typeface="Arial" pitchFamily="34" charset="0"/>
              </a:rPr>
              <a:t>A SETA Panel to review SETA Sector Skills Plans, Strategic Plans, APP’s and Annual Reports appointed (SETA Panel for Planning and </a:t>
            </a:r>
            <a:r>
              <a:rPr lang="en-US" sz="2400" dirty="0" smtClean="0">
                <a:latin typeface="Arial" pitchFamily="34" charset="0"/>
                <a:cs typeface="Arial" pitchFamily="34" charset="0"/>
              </a:rPr>
              <a:t>Performance)</a:t>
            </a:r>
          </a:p>
          <a:p>
            <a:pPr eaLnBrk="1" hangingPunct="1"/>
            <a:r>
              <a:rPr lang="en-US" sz="2400" dirty="0" smtClean="0">
                <a:latin typeface="Arial" pitchFamily="34" charset="0"/>
                <a:cs typeface="Arial" pitchFamily="34" charset="0"/>
              </a:rPr>
              <a:t>22 </a:t>
            </a:r>
            <a:r>
              <a:rPr lang="en-US" sz="2400" dirty="0">
                <a:latin typeface="Arial" pitchFamily="34" charset="0"/>
                <a:cs typeface="Arial" pitchFamily="34" charset="0"/>
              </a:rPr>
              <a:t>Strategic Plans and </a:t>
            </a:r>
            <a:r>
              <a:rPr lang="en-US" sz="2400" dirty="0" smtClean="0">
                <a:latin typeface="Arial" pitchFamily="34" charset="0"/>
                <a:cs typeface="Arial" pitchFamily="34" charset="0"/>
              </a:rPr>
              <a:t>APPs </a:t>
            </a:r>
            <a:r>
              <a:rPr lang="en-US" sz="2400" dirty="0">
                <a:latin typeface="Arial" pitchFamily="34" charset="0"/>
                <a:cs typeface="Arial" pitchFamily="34" charset="0"/>
              </a:rPr>
              <a:t>(21 SETAs and QCTO) were approved by the Minister and subsequently tabled in </a:t>
            </a:r>
            <a:r>
              <a:rPr lang="en-US" sz="2400" dirty="0" smtClean="0">
                <a:latin typeface="Arial" pitchFamily="34" charset="0"/>
                <a:cs typeface="Arial" pitchFamily="34" charset="0"/>
              </a:rPr>
              <a:t>Parliament</a:t>
            </a:r>
            <a:endParaRPr lang="en-US" sz="2400" dirty="0">
              <a:latin typeface="Arial" pitchFamily="34" charset="0"/>
              <a:cs typeface="Arial" pitchFamily="34" charset="0"/>
            </a:endParaRPr>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dirty="0">
              <a:solidFill>
                <a:srgbClr val="000000"/>
              </a:solidFill>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solidFill>
                  <a:srgbClr val="000000"/>
                </a:solidFill>
              </a:rPr>
              <a:pPr>
                <a:spcBef>
                  <a:spcPct val="0"/>
                </a:spcBef>
                <a:buFontTx/>
                <a:buNone/>
              </a:pPr>
              <a:t>44</a:t>
            </a:fld>
            <a:endParaRPr lang="en-US" altLang="en-US" sz="1400" b="1" dirty="0">
              <a:solidFill>
                <a:srgbClr val="000000"/>
              </a:solidFill>
            </a:endParaRPr>
          </a:p>
        </p:txBody>
      </p:sp>
      <p:sp>
        <p:nvSpPr>
          <p:cNvPr id="8" name="TextBox 7"/>
          <p:cNvSpPr txBox="1"/>
          <p:nvPr/>
        </p:nvSpPr>
        <p:spPr>
          <a:xfrm>
            <a:off x="567525" y="584063"/>
            <a:ext cx="8028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defRPr/>
            </a:pPr>
            <a:r>
              <a:rPr lang="en-US" dirty="0">
                <a:solidFill>
                  <a:srgbClr val="FFFFFF"/>
                </a:solidFill>
              </a:rPr>
              <a:t>Programme </a:t>
            </a:r>
            <a:r>
              <a:rPr lang="en-US" dirty="0" smtClean="0">
                <a:solidFill>
                  <a:srgbClr val="FFFFFF"/>
                </a:solidFill>
              </a:rPr>
              <a:t>5: Skills Development</a:t>
            </a:r>
            <a:endParaRPr lang="en-US" dirty="0">
              <a:solidFill>
                <a:srgbClr val="FFFFFF"/>
              </a:solidFill>
            </a:endParaRPr>
          </a:p>
        </p:txBody>
      </p:sp>
    </p:spTree>
    <p:extLst>
      <p:ext uri="{BB962C8B-B14F-4D97-AF65-F5344CB8AC3E}">
        <p14:creationId xmlns:p14="http://schemas.microsoft.com/office/powerpoint/2010/main" xmlns="" val="1646042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25"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Content Placeholder 2"/>
          <p:cNvSpPr>
            <a:spLocks noGrp="1"/>
          </p:cNvSpPr>
          <p:nvPr>
            <p:ph idx="1"/>
          </p:nvPr>
        </p:nvSpPr>
        <p:spPr>
          <a:xfrm>
            <a:off x="567525" y="1159385"/>
            <a:ext cx="8028000" cy="5043487"/>
          </a:xfrm>
        </p:spPr>
        <p:txBody>
          <a:bodyPr/>
          <a:lstStyle/>
          <a:p>
            <a:pPr marL="0" indent="0" eaLnBrk="1" hangingPunct="1">
              <a:buNone/>
            </a:pPr>
            <a:r>
              <a:rPr lang="en-US" sz="2400" b="1" dirty="0" smtClean="0">
                <a:latin typeface="Arial" pitchFamily="34" charset="0"/>
                <a:cs typeface="Arial" pitchFamily="34" charset="0"/>
              </a:rPr>
              <a:t>Other </a:t>
            </a:r>
            <a:r>
              <a:rPr lang="en-US" sz="2400" b="1" dirty="0">
                <a:latin typeface="Arial" pitchFamily="34" charset="0"/>
                <a:cs typeface="Arial" pitchFamily="34" charset="0"/>
              </a:rPr>
              <a:t>S</a:t>
            </a:r>
            <a:r>
              <a:rPr lang="en-US" sz="2400" b="1" dirty="0" smtClean="0">
                <a:latin typeface="Arial" pitchFamily="34" charset="0"/>
                <a:cs typeface="Arial" pitchFamily="34" charset="0"/>
              </a:rPr>
              <a:t>ignificant Achievements</a:t>
            </a:r>
            <a:endParaRPr lang="en-US" sz="2400" b="1" dirty="0">
              <a:latin typeface="Arial" pitchFamily="34" charset="0"/>
              <a:cs typeface="Arial" pitchFamily="34" charset="0"/>
            </a:endParaRPr>
          </a:p>
          <a:p>
            <a:pPr eaLnBrk="1" hangingPunct="1"/>
            <a:r>
              <a:rPr lang="en-US" sz="2400" dirty="0" smtClean="0">
                <a:latin typeface="Arial" pitchFamily="34" charset="0"/>
                <a:cs typeface="Arial" pitchFamily="34" charset="0"/>
              </a:rPr>
              <a:t>The </a:t>
            </a:r>
            <a:r>
              <a:rPr lang="en-US" sz="2400" dirty="0">
                <a:latin typeface="Arial" pitchFamily="34" charset="0"/>
                <a:cs typeface="Arial" pitchFamily="34" charset="0"/>
              </a:rPr>
              <a:t>proposal for a New National Skills Development Strategy (NSDS) and Sector Education and Training Authorities (SETAs) landscape within the context of an Integrated and Differentiated PSET System (NSLP-2015) was published for public </a:t>
            </a:r>
            <a:r>
              <a:rPr lang="en-US" sz="2400" dirty="0" smtClean="0">
                <a:latin typeface="Arial" pitchFamily="34" charset="0"/>
                <a:cs typeface="Arial" pitchFamily="34" charset="0"/>
              </a:rPr>
              <a:t>comment</a:t>
            </a:r>
          </a:p>
          <a:p>
            <a:pPr eaLnBrk="1" hangingPunct="1"/>
            <a:r>
              <a:rPr lang="en-US" sz="2400" dirty="0" smtClean="0">
                <a:latin typeface="Arial" pitchFamily="34" charset="0"/>
                <a:cs typeface="Arial" pitchFamily="34" charset="0"/>
              </a:rPr>
              <a:t>The </a:t>
            </a:r>
            <a:r>
              <a:rPr lang="en-US" sz="2400" dirty="0">
                <a:latin typeface="Arial" pitchFamily="34" charset="0"/>
                <a:cs typeface="Arial" pitchFamily="34" charset="0"/>
              </a:rPr>
              <a:t>Artisan Recognition of Prior Learning (ARPL) Policy, Criteria and Guidelines were also published </a:t>
            </a:r>
            <a:endParaRPr lang="en-US" sz="2400" dirty="0" smtClean="0">
              <a:latin typeface="Arial" pitchFamily="34" charset="0"/>
              <a:cs typeface="Arial" pitchFamily="34" charset="0"/>
            </a:endParaRPr>
          </a:p>
          <a:p>
            <a:pPr eaLnBrk="1" hangingPunct="1"/>
            <a:r>
              <a:rPr lang="en-US" sz="2400" dirty="0" smtClean="0">
                <a:latin typeface="Arial" pitchFamily="34" charset="0"/>
                <a:cs typeface="Arial" pitchFamily="34" charset="0"/>
              </a:rPr>
              <a:t>The </a:t>
            </a:r>
            <a:r>
              <a:rPr lang="en-US" sz="2400" dirty="0">
                <a:latin typeface="Arial" pitchFamily="34" charset="0"/>
                <a:cs typeface="Arial" pitchFamily="34" charset="0"/>
              </a:rPr>
              <a:t>first National Regulations for trade testing was approved and published </a:t>
            </a:r>
            <a:r>
              <a:rPr lang="en-US" sz="2400" dirty="0" smtClean="0">
                <a:latin typeface="Arial" pitchFamily="34" charset="0"/>
                <a:cs typeface="Arial" pitchFamily="34" charset="0"/>
              </a:rPr>
              <a:t>on </a:t>
            </a:r>
            <a:r>
              <a:rPr lang="en-US" sz="2400" dirty="0">
                <a:latin typeface="Arial" pitchFamily="34" charset="0"/>
                <a:cs typeface="Arial" pitchFamily="34" charset="0"/>
              </a:rPr>
              <a:t>8 May 2015 in Government Gazette </a:t>
            </a:r>
            <a:r>
              <a:rPr lang="en-US" sz="2400" dirty="0" smtClean="0">
                <a:latin typeface="Arial" pitchFamily="34" charset="0"/>
                <a:cs typeface="Arial" pitchFamily="34" charset="0"/>
              </a:rPr>
              <a:t>38758</a:t>
            </a:r>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dirty="0">
              <a:solidFill>
                <a:srgbClr val="000000"/>
              </a:solidFill>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solidFill>
                  <a:srgbClr val="000000"/>
                </a:solidFill>
              </a:rPr>
              <a:pPr>
                <a:spcBef>
                  <a:spcPct val="0"/>
                </a:spcBef>
                <a:buFontTx/>
                <a:buNone/>
              </a:pPr>
              <a:t>45</a:t>
            </a:fld>
            <a:endParaRPr lang="en-US" altLang="en-US" sz="1400" b="1" dirty="0">
              <a:solidFill>
                <a:srgbClr val="000000"/>
              </a:solidFill>
            </a:endParaRPr>
          </a:p>
        </p:txBody>
      </p:sp>
      <p:sp>
        <p:nvSpPr>
          <p:cNvPr id="8" name="TextBox 7"/>
          <p:cNvSpPr txBox="1"/>
          <p:nvPr/>
        </p:nvSpPr>
        <p:spPr>
          <a:xfrm>
            <a:off x="558001" y="551398"/>
            <a:ext cx="8028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defRPr/>
            </a:pPr>
            <a:r>
              <a:rPr lang="en-US" dirty="0">
                <a:solidFill>
                  <a:srgbClr val="FFFFFF"/>
                </a:solidFill>
              </a:rPr>
              <a:t>Programme </a:t>
            </a:r>
            <a:r>
              <a:rPr lang="en-US" dirty="0" smtClean="0">
                <a:solidFill>
                  <a:srgbClr val="FFFFFF"/>
                </a:solidFill>
              </a:rPr>
              <a:t>5: Skills Development</a:t>
            </a:r>
            <a:endParaRPr lang="en-US" dirty="0">
              <a:solidFill>
                <a:srgbClr val="FFFFFF"/>
              </a:solidFill>
            </a:endParaRPr>
          </a:p>
        </p:txBody>
      </p:sp>
    </p:spTree>
    <p:extLst>
      <p:ext uri="{BB962C8B-B14F-4D97-AF65-F5344CB8AC3E}">
        <p14:creationId xmlns:p14="http://schemas.microsoft.com/office/powerpoint/2010/main" xmlns="" val="34304958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dirty="0">
              <a:solidFill>
                <a:srgbClr val="000000"/>
              </a:solidFill>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solidFill>
                  <a:srgbClr val="000000"/>
                </a:solidFill>
              </a:rPr>
              <a:pPr>
                <a:spcBef>
                  <a:spcPct val="0"/>
                </a:spcBef>
                <a:buFontTx/>
                <a:buNone/>
              </a:pPr>
              <a:t>46</a:t>
            </a:fld>
            <a:endParaRPr lang="en-US" altLang="en-US" sz="1400" b="1" dirty="0">
              <a:solidFill>
                <a:srgbClr val="000000"/>
              </a:solidFill>
            </a:endParaRPr>
          </a:p>
        </p:txBody>
      </p:sp>
      <p:sp>
        <p:nvSpPr>
          <p:cNvPr id="8" name="TextBox 7"/>
          <p:cNvSpPr txBox="1"/>
          <p:nvPr/>
        </p:nvSpPr>
        <p:spPr>
          <a:xfrm>
            <a:off x="531813" y="541923"/>
            <a:ext cx="8028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defRPr/>
            </a:pPr>
            <a:r>
              <a:rPr lang="en-US" dirty="0">
                <a:solidFill>
                  <a:srgbClr val="FFFFFF"/>
                </a:solidFill>
              </a:rPr>
              <a:t>Programme </a:t>
            </a:r>
            <a:r>
              <a:rPr lang="en-US" dirty="0" smtClean="0">
                <a:solidFill>
                  <a:srgbClr val="FFFFFF"/>
                </a:solidFill>
              </a:rPr>
              <a:t>5: Skills Development</a:t>
            </a:r>
            <a:endParaRPr lang="en-US" dirty="0">
              <a:solidFill>
                <a:srgbClr val="FFFFFF"/>
              </a:solidFill>
            </a:endParaRPr>
          </a:p>
        </p:txBody>
      </p:sp>
      <p:sp>
        <p:nvSpPr>
          <p:cNvPr id="10" name="Content Placeholder 2"/>
          <p:cNvSpPr txBox="1">
            <a:spLocks/>
          </p:cNvSpPr>
          <p:nvPr/>
        </p:nvSpPr>
        <p:spPr bwMode="auto">
          <a:xfrm>
            <a:off x="531813" y="1094284"/>
            <a:ext cx="8045114" cy="3961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ZA" sz="2400" kern="0" dirty="0" smtClean="0">
                <a:latin typeface="Arial" pitchFamily="34" charset="0"/>
                <a:cs typeface="Arial" pitchFamily="34" charset="0"/>
              </a:rPr>
              <a:t>System Performance: Artisan Development </a:t>
            </a:r>
            <a:endParaRPr lang="en-ZA" sz="2400" kern="0" dirty="0" smtClean="0">
              <a:cs typeface="Arial"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xmlns="" val="30885483"/>
              </p:ext>
            </p:extLst>
          </p:nvPr>
        </p:nvGraphicFramePr>
        <p:xfrm>
          <a:off x="678949" y="1677299"/>
          <a:ext cx="7880864" cy="43235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3510956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dirty="0">
              <a:solidFill>
                <a:srgbClr val="000000"/>
              </a:solidFill>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solidFill>
                  <a:srgbClr val="000000"/>
                </a:solidFill>
              </a:rPr>
              <a:pPr>
                <a:spcBef>
                  <a:spcPct val="0"/>
                </a:spcBef>
                <a:buFontTx/>
                <a:buNone/>
              </a:pPr>
              <a:t>47</a:t>
            </a:fld>
            <a:endParaRPr lang="en-US" altLang="en-US" sz="1400" b="1" dirty="0">
              <a:solidFill>
                <a:srgbClr val="000000"/>
              </a:solidFill>
            </a:endParaRPr>
          </a:p>
        </p:txBody>
      </p:sp>
      <p:sp>
        <p:nvSpPr>
          <p:cNvPr id="8" name="TextBox 7"/>
          <p:cNvSpPr txBox="1"/>
          <p:nvPr/>
        </p:nvSpPr>
        <p:spPr>
          <a:xfrm>
            <a:off x="519781" y="522232"/>
            <a:ext cx="8028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defRPr/>
            </a:pPr>
            <a:r>
              <a:rPr lang="en-US" dirty="0">
                <a:solidFill>
                  <a:srgbClr val="FFFFFF"/>
                </a:solidFill>
              </a:rPr>
              <a:t>Programme </a:t>
            </a:r>
            <a:r>
              <a:rPr lang="en-US" dirty="0" smtClean="0">
                <a:solidFill>
                  <a:srgbClr val="FFFFFF"/>
                </a:solidFill>
              </a:rPr>
              <a:t>5: Skills Development</a:t>
            </a:r>
            <a:endParaRPr lang="en-US" dirty="0">
              <a:solidFill>
                <a:srgbClr val="FFFFFF"/>
              </a:solidFill>
            </a:endParaRPr>
          </a:p>
        </p:txBody>
      </p:sp>
      <p:sp>
        <p:nvSpPr>
          <p:cNvPr id="10" name="Content Placeholder 2"/>
          <p:cNvSpPr txBox="1">
            <a:spLocks/>
          </p:cNvSpPr>
          <p:nvPr/>
        </p:nvSpPr>
        <p:spPr bwMode="auto">
          <a:xfrm>
            <a:off x="420688" y="1047832"/>
            <a:ext cx="8129252" cy="3961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ZA" sz="2400" kern="0" dirty="0" smtClean="0">
                <a:latin typeface="Arial" pitchFamily="34" charset="0"/>
                <a:cs typeface="Arial" pitchFamily="34" charset="0"/>
              </a:rPr>
              <a:t>System Performance: Artisan Development </a:t>
            </a:r>
            <a:endParaRPr lang="en-ZA" sz="2400" kern="0" dirty="0" smtClean="0">
              <a:cs typeface="Arial"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xmlns="" val="1800418065"/>
              </p:ext>
            </p:extLst>
          </p:nvPr>
        </p:nvGraphicFramePr>
        <p:xfrm>
          <a:off x="531812" y="1531353"/>
          <a:ext cx="8015969" cy="47621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2616221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2033" y="14287"/>
            <a:ext cx="9144001" cy="6875463"/>
          </a:xfrm>
          <a:prstGeom prst="rect">
            <a:avLst/>
          </a:prstGeom>
          <a:noFill/>
          <a:ln w="9525">
            <a:noFill/>
            <a:miter lim="800000"/>
            <a:headEnd/>
            <a:tailEnd/>
          </a:ln>
        </p:spPr>
      </p:pic>
      <p:sp>
        <p:nvSpPr>
          <p:cNvPr id="7" name="TextBox 6"/>
          <p:cNvSpPr txBox="1"/>
          <p:nvPr/>
        </p:nvSpPr>
        <p:spPr>
          <a:xfrm>
            <a:off x="545967" y="537347"/>
            <a:ext cx="8028000" cy="954107"/>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Annual Report: Part E</a:t>
            </a:r>
          </a:p>
          <a:p>
            <a:pPr algn="ctr">
              <a:defRPr/>
            </a:pPr>
            <a:r>
              <a:rPr lang="en-ZA" sz="2800" b="1" dirty="0" smtClean="0">
                <a:cs typeface="Arial" pitchFamily="34" charset="0"/>
              </a:rPr>
              <a:t>Financial Information</a:t>
            </a:r>
            <a:endParaRPr lang="en-ZA" sz="2800" b="1" dirty="0">
              <a:cs typeface="Arial" pitchFamily="34" charset="0"/>
            </a:endParaRPr>
          </a:p>
        </p:txBody>
      </p:sp>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48</a:t>
            </a:fld>
            <a:endParaRPr lang="en-US" b="1" dirty="0" smtClean="0"/>
          </a:p>
        </p:txBody>
      </p:sp>
      <p:sp>
        <p:nvSpPr>
          <p:cNvPr id="4101" name="Content Placeholder 2"/>
          <p:cNvSpPr txBox="1">
            <a:spLocks/>
          </p:cNvSpPr>
          <p:nvPr/>
        </p:nvSpPr>
        <p:spPr bwMode="auto">
          <a:xfrm>
            <a:off x="545967" y="1589492"/>
            <a:ext cx="8001000" cy="4837094"/>
          </a:xfrm>
          <a:prstGeom prst="rect">
            <a:avLst/>
          </a:prstGeom>
          <a:noFill/>
          <a:ln w="9525">
            <a:noFill/>
            <a:miter lim="800000"/>
            <a:headEnd/>
            <a:tailEnd/>
          </a:ln>
        </p:spPr>
        <p:txBody>
          <a:bodyPr/>
          <a:lstStyle/>
          <a:p>
            <a:pPr marL="182563">
              <a:spcBef>
                <a:spcPts val="600"/>
              </a:spcBef>
            </a:pPr>
            <a:r>
              <a:rPr lang="en-US" sz="2400" dirty="0" smtClean="0"/>
              <a:t>The financial information in the Annual Report consists of the following:</a:t>
            </a:r>
            <a:endParaRPr lang="en-US" sz="2400" dirty="0"/>
          </a:p>
          <a:p>
            <a:pPr marL="628650" indent="-446088">
              <a:spcBef>
                <a:spcPts val="600"/>
              </a:spcBef>
              <a:buFont typeface="Arial" charset="0"/>
              <a:buChar char="•"/>
            </a:pPr>
            <a:r>
              <a:rPr lang="en-US" sz="2400" dirty="0" smtClean="0"/>
              <a:t>Report of the Accounting Officer</a:t>
            </a:r>
          </a:p>
          <a:p>
            <a:pPr marL="628650" indent="-446088">
              <a:spcBef>
                <a:spcPts val="600"/>
              </a:spcBef>
              <a:buFont typeface="Arial" charset="0"/>
              <a:buChar char="•"/>
            </a:pPr>
            <a:r>
              <a:rPr lang="en-US" sz="2400" dirty="0" smtClean="0"/>
              <a:t>Report of the Audit Committee</a:t>
            </a:r>
          </a:p>
          <a:p>
            <a:pPr marL="628650" indent="-446088">
              <a:spcBef>
                <a:spcPts val="600"/>
              </a:spcBef>
              <a:buFont typeface="Arial" charset="0"/>
              <a:buChar char="•"/>
            </a:pPr>
            <a:r>
              <a:rPr lang="en-US" sz="2400" dirty="0" smtClean="0"/>
              <a:t>Report of the Auditor-General</a:t>
            </a:r>
          </a:p>
          <a:p>
            <a:pPr marL="628650" indent="-446088">
              <a:spcBef>
                <a:spcPts val="600"/>
              </a:spcBef>
              <a:buFont typeface="Arial" charset="0"/>
              <a:buChar char="•"/>
            </a:pPr>
            <a:r>
              <a:rPr lang="en-US" sz="2400" dirty="0" smtClean="0"/>
              <a:t>Financial Statements (Including the Appropriation Statement, Statement of Financial Performance, Statement of Financial Position, Changes in Net Assets, Cash Flow, Notes to the Financial Statements and Supplementary Annexures)</a:t>
            </a:r>
          </a:p>
        </p:txBody>
      </p:sp>
    </p:spTree>
    <p:extLst>
      <p:ext uri="{BB962C8B-B14F-4D97-AF65-F5344CB8AC3E}">
        <p14:creationId xmlns:p14="http://schemas.microsoft.com/office/powerpoint/2010/main" xmlns="" val="17446183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7463"/>
            <a:ext cx="9144001" cy="6875463"/>
          </a:xfrm>
          <a:prstGeom prst="rect">
            <a:avLst/>
          </a:prstGeom>
          <a:noFill/>
          <a:ln w="9525">
            <a:noFill/>
            <a:miter lim="800000"/>
            <a:headEnd/>
            <a:tailEnd/>
          </a:ln>
        </p:spPr>
      </p:pic>
      <p:sp>
        <p:nvSpPr>
          <p:cNvPr id="7" name="TextBox 6"/>
          <p:cNvSpPr txBox="1"/>
          <p:nvPr/>
        </p:nvSpPr>
        <p:spPr>
          <a:xfrm>
            <a:off x="557999" y="609600"/>
            <a:ext cx="8028000" cy="954107"/>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Annual Report: Part E</a:t>
            </a:r>
          </a:p>
          <a:p>
            <a:pPr algn="ctr">
              <a:defRPr/>
            </a:pPr>
            <a:r>
              <a:rPr lang="en-ZA" sz="2800" b="1" dirty="0" smtClean="0">
                <a:cs typeface="Arial" pitchFamily="34" charset="0"/>
              </a:rPr>
              <a:t>Financial Information</a:t>
            </a:r>
            <a:endParaRPr lang="en-ZA" sz="2800" b="1" dirty="0">
              <a:cs typeface="Arial" pitchFamily="34" charset="0"/>
            </a:endParaRPr>
          </a:p>
        </p:txBody>
      </p:sp>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49</a:t>
            </a:fld>
            <a:endParaRPr lang="en-US" b="1" dirty="0" smtClean="0"/>
          </a:p>
        </p:txBody>
      </p:sp>
      <p:sp>
        <p:nvSpPr>
          <p:cNvPr id="4101" name="Content Placeholder 2"/>
          <p:cNvSpPr txBox="1">
            <a:spLocks/>
          </p:cNvSpPr>
          <p:nvPr/>
        </p:nvSpPr>
        <p:spPr bwMode="auto">
          <a:xfrm>
            <a:off x="557999" y="1601556"/>
            <a:ext cx="8028001" cy="4837094"/>
          </a:xfrm>
          <a:prstGeom prst="rect">
            <a:avLst/>
          </a:prstGeom>
          <a:noFill/>
          <a:ln w="9525">
            <a:noFill/>
            <a:miter lim="800000"/>
            <a:headEnd/>
            <a:tailEnd/>
          </a:ln>
        </p:spPr>
        <p:txBody>
          <a:bodyPr/>
          <a:lstStyle/>
          <a:p>
            <a:pPr marL="182563">
              <a:spcBef>
                <a:spcPts val="600"/>
              </a:spcBef>
            </a:pPr>
            <a:r>
              <a:rPr lang="en-US" sz="2400" dirty="0" smtClean="0"/>
              <a:t>The </a:t>
            </a:r>
            <a:r>
              <a:rPr lang="en-US" sz="2400" dirty="0"/>
              <a:t>presentation focusses on the following:</a:t>
            </a:r>
          </a:p>
          <a:p>
            <a:pPr marL="628650" indent="-446088">
              <a:spcBef>
                <a:spcPts val="600"/>
              </a:spcBef>
              <a:buFont typeface="Arial" charset="0"/>
              <a:buChar char="•"/>
            </a:pPr>
            <a:r>
              <a:rPr lang="en-US" sz="2400" dirty="0"/>
              <a:t>A brief summary of each report</a:t>
            </a:r>
          </a:p>
          <a:p>
            <a:pPr marL="628650" indent="-446088">
              <a:spcBef>
                <a:spcPts val="600"/>
              </a:spcBef>
              <a:buFont typeface="Arial" charset="0"/>
              <a:buChar char="•"/>
            </a:pPr>
            <a:r>
              <a:rPr lang="en-US" sz="2400" dirty="0"/>
              <a:t>A summary of the Financial </a:t>
            </a:r>
            <a:r>
              <a:rPr lang="en-US" sz="2400" dirty="0" smtClean="0"/>
              <a:t>Statements</a:t>
            </a:r>
          </a:p>
          <a:p>
            <a:pPr marL="628650" indent="-446088">
              <a:spcBef>
                <a:spcPts val="600"/>
              </a:spcBef>
              <a:buFont typeface="Arial" charset="0"/>
              <a:buChar char="•"/>
            </a:pPr>
            <a:r>
              <a:rPr lang="en-US" sz="2400" dirty="0" smtClean="0"/>
              <a:t>Action Plan to improve audit findings</a:t>
            </a:r>
            <a:endParaRPr lang="en-US" sz="2400" dirty="0"/>
          </a:p>
          <a:p>
            <a:pPr marL="628650" indent="-446088">
              <a:spcBef>
                <a:spcPts val="600"/>
              </a:spcBef>
              <a:buFont typeface="Arial" charset="0"/>
              <a:buChar char="•"/>
            </a:pPr>
            <a:r>
              <a:rPr lang="en-US" sz="2400" dirty="0"/>
              <a:t>Impact </a:t>
            </a:r>
            <a:r>
              <a:rPr lang="en-US" sz="2400" dirty="0" smtClean="0"/>
              <a:t>of </a:t>
            </a:r>
            <a:r>
              <a:rPr lang="en-US" sz="2400" dirty="0"/>
              <a:t>the Financial outcome of </a:t>
            </a:r>
            <a:r>
              <a:rPr lang="en-US" sz="2400" dirty="0" smtClean="0"/>
              <a:t>2015/16 on operations</a:t>
            </a:r>
            <a:endParaRPr lang="en-US" sz="2400" dirty="0"/>
          </a:p>
        </p:txBody>
      </p:sp>
    </p:spTree>
    <p:extLst>
      <p:ext uri="{BB962C8B-B14F-4D97-AF65-F5344CB8AC3E}">
        <p14:creationId xmlns:p14="http://schemas.microsoft.com/office/powerpoint/2010/main" xmlns="" val="12759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938"/>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58000" y="584145"/>
            <a:ext cx="8028000" cy="52560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442912" algn="ctr" eaLnBrk="1" hangingPunct="1">
              <a:spcBef>
                <a:spcPts val="600"/>
              </a:spcBef>
              <a:defRPr/>
            </a:pPr>
            <a:r>
              <a:rPr lang="en-US" sz="2800" b="1" dirty="0">
                <a:latin typeface="Arial" panose="020B0604020202020204" pitchFamily="34" charset="0"/>
                <a:cs typeface="Arial" pitchFamily="34" charset="0"/>
              </a:rPr>
              <a:t>Strategic </a:t>
            </a:r>
            <a:r>
              <a:rPr lang="en-US" sz="2800" b="1" dirty="0" smtClean="0">
                <a:latin typeface="Arial" panose="020B0604020202020204" pitchFamily="34" charset="0"/>
                <a:cs typeface="Arial" pitchFamily="34" charset="0"/>
              </a:rPr>
              <a:t>Overview</a:t>
            </a:r>
            <a:endParaRPr lang="en-US" sz="2800" b="1" dirty="0">
              <a:latin typeface="Arial" panose="020B0604020202020204" pitchFamily="34" charset="0"/>
              <a:cs typeface="Arial" pitchFamily="34" charset="0"/>
            </a:endParaRPr>
          </a:p>
        </p:txBody>
      </p:sp>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5</a:t>
            </a:fld>
            <a:endParaRPr lang="en-US" altLang="en-US" b="1" dirty="0"/>
          </a:p>
        </p:txBody>
      </p:sp>
      <p:sp>
        <p:nvSpPr>
          <p:cNvPr id="3077" name="TextBox 7"/>
          <p:cNvSpPr txBox="1">
            <a:spLocks noChangeArrowheads="1"/>
          </p:cNvSpPr>
          <p:nvPr/>
        </p:nvSpPr>
        <p:spPr bwMode="auto">
          <a:xfrm>
            <a:off x="558000" y="1186480"/>
            <a:ext cx="8028000" cy="53399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354013" lvl="1" indent="-265113" eaLnBrk="1" hangingPunct="1">
              <a:buFontTx/>
              <a:buChar char="-"/>
            </a:pPr>
            <a:r>
              <a:rPr lang="en-ZA" sz="2400" dirty="0" smtClean="0">
                <a:latin typeface="Arial" pitchFamily="34" charset="0"/>
                <a:cs typeface="Arial" pitchFamily="34" charset="0"/>
              </a:rPr>
              <a:t>University </a:t>
            </a:r>
            <a:r>
              <a:rPr lang="en-ZA" sz="2400" dirty="0">
                <a:latin typeface="Arial" pitchFamily="34" charset="0"/>
                <a:cs typeface="Arial" pitchFamily="34" charset="0"/>
              </a:rPr>
              <a:t>graduates increased by 15.4% from 160 625 in 2011 to185 373 in 2014 </a:t>
            </a:r>
            <a:endParaRPr lang="en-ZA" sz="2400" dirty="0" smtClean="0">
              <a:latin typeface="Arial" pitchFamily="34" charset="0"/>
              <a:cs typeface="Arial" pitchFamily="34" charset="0"/>
            </a:endParaRPr>
          </a:p>
          <a:p>
            <a:pPr marL="354013" lvl="1" indent="-265113" eaLnBrk="1" hangingPunct="1">
              <a:buFontTx/>
              <a:buChar char="-"/>
            </a:pPr>
            <a:r>
              <a:rPr lang="en-ZA" sz="2400" dirty="0" smtClean="0">
                <a:latin typeface="Arial" pitchFamily="34" charset="0"/>
                <a:cs typeface="Arial" pitchFamily="34" charset="0"/>
              </a:rPr>
              <a:t>1</a:t>
            </a:r>
            <a:r>
              <a:rPr lang="en-ZA" sz="2400" baseline="30000" dirty="0" smtClean="0">
                <a:latin typeface="Arial" pitchFamily="34" charset="0"/>
                <a:cs typeface="Arial" pitchFamily="34" charset="0"/>
              </a:rPr>
              <a:t>st</a:t>
            </a:r>
            <a:r>
              <a:rPr lang="en-ZA" sz="2400" dirty="0" smtClean="0">
                <a:latin typeface="Arial" pitchFamily="34" charset="0"/>
                <a:cs typeface="Arial" pitchFamily="34" charset="0"/>
              </a:rPr>
              <a:t> </a:t>
            </a:r>
            <a:r>
              <a:rPr lang="en-ZA" sz="2400" dirty="0">
                <a:latin typeface="Arial" pitchFamily="34" charset="0"/>
                <a:cs typeface="Arial" pitchFamily="34" charset="0"/>
              </a:rPr>
              <a:t>phase of New Generation of Academics Programme: 125 posts advertised; 102 filled all with black SA citizens including 55 </a:t>
            </a:r>
            <a:r>
              <a:rPr lang="en-ZA" sz="2400" dirty="0" smtClean="0">
                <a:latin typeface="Arial" pitchFamily="34" charset="0"/>
                <a:cs typeface="Arial" pitchFamily="34" charset="0"/>
              </a:rPr>
              <a:t>women</a:t>
            </a:r>
            <a:endParaRPr lang="en-ZA" sz="2400" b="1" dirty="0" smtClean="0">
              <a:latin typeface="Arial" pitchFamily="34" charset="0"/>
              <a:cs typeface="Arial" pitchFamily="34" charset="0"/>
            </a:endParaRPr>
          </a:p>
          <a:p>
            <a:pPr marL="354013" lvl="1" indent="-265113" eaLnBrk="1" hangingPunct="1">
              <a:buFontTx/>
              <a:buChar char="-"/>
            </a:pPr>
            <a:r>
              <a:rPr lang="en-ZA" sz="2400" dirty="0" smtClean="0">
                <a:latin typeface="Arial" pitchFamily="34" charset="0"/>
                <a:cs typeface="Arial" pitchFamily="34" charset="0"/>
              </a:rPr>
              <a:t>Function </a:t>
            </a:r>
            <a:r>
              <a:rPr lang="en-ZA" sz="2400" dirty="0">
                <a:latin typeface="Arial" pitchFamily="34" charset="0"/>
                <a:cs typeface="Arial" pitchFamily="34" charset="0"/>
              </a:rPr>
              <a:t>shift of Technical and Vocational Education and Training (TVET) and Adult Education and Training (AET) functions from a provincial to a national </a:t>
            </a:r>
            <a:r>
              <a:rPr lang="en-ZA" sz="2400" dirty="0" smtClean="0">
                <a:latin typeface="Arial" pitchFamily="34" charset="0"/>
                <a:cs typeface="Arial" pitchFamily="34" charset="0"/>
              </a:rPr>
              <a:t>competency</a:t>
            </a:r>
          </a:p>
          <a:p>
            <a:pPr marL="354013" lvl="1" indent="-265113" eaLnBrk="1" hangingPunct="1">
              <a:buFontTx/>
              <a:buChar char="-"/>
            </a:pPr>
            <a:r>
              <a:rPr lang="en-ZA" sz="2400" dirty="0" smtClean="0">
                <a:latin typeface="Arial" pitchFamily="34" charset="0"/>
                <a:cs typeface="Arial" pitchFamily="34" charset="0"/>
              </a:rPr>
              <a:t>Enrolments </a:t>
            </a:r>
            <a:r>
              <a:rPr lang="en-ZA" sz="2400" dirty="0">
                <a:latin typeface="Arial" pitchFamily="34" charset="0"/>
                <a:cs typeface="Arial" pitchFamily="34" charset="0"/>
              </a:rPr>
              <a:t>in TVET colleges increased from 345 566 in 2010 to 710 535 in </a:t>
            </a:r>
            <a:r>
              <a:rPr lang="en-ZA" sz="2400" dirty="0" smtClean="0">
                <a:latin typeface="Arial" pitchFamily="34" charset="0"/>
                <a:cs typeface="Arial" pitchFamily="34" charset="0"/>
              </a:rPr>
              <a:t>2015</a:t>
            </a:r>
          </a:p>
          <a:p>
            <a:pPr marL="354013" lvl="1" indent="-265113" eaLnBrk="1" hangingPunct="1">
              <a:spcBef>
                <a:spcPts val="0"/>
              </a:spcBef>
              <a:spcAft>
                <a:spcPts val="600"/>
              </a:spcAft>
              <a:buFontTx/>
              <a:buChar char="-"/>
              <a:defRPr/>
            </a:pPr>
            <a:r>
              <a:rPr lang="en-US" sz="2400" kern="0" dirty="0">
                <a:latin typeface="Arial" panose="020B0604020202020204" pitchFamily="34" charset="0"/>
                <a:cs typeface="Arial" pitchFamily="34" charset="0"/>
              </a:rPr>
              <a:t>Growth in enrolments at Sol Plaatjie University and the University of Mpumalanga</a:t>
            </a:r>
          </a:p>
          <a:p>
            <a:pPr marL="530225" lvl="1" indent="-354013" eaLnBrk="1" hangingPunct="1">
              <a:buFontTx/>
              <a:buChar char="-"/>
            </a:pPr>
            <a:endParaRPr lang="en-ZA" sz="2400" dirty="0">
              <a:latin typeface="Arial" pitchFamily="34" charset="0"/>
              <a:cs typeface="Arial" pitchFamily="34" charset="0"/>
            </a:endParaRPr>
          </a:p>
        </p:txBody>
      </p:sp>
    </p:spTree>
    <p:extLst>
      <p:ext uri="{BB962C8B-B14F-4D97-AF65-F5344CB8AC3E}">
        <p14:creationId xmlns:p14="http://schemas.microsoft.com/office/powerpoint/2010/main" xmlns="" val="14783217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17463"/>
            <a:ext cx="9144001" cy="6875463"/>
          </a:xfrm>
          <a:prstGeom prst="rect">
            <a:avLst/>
          </a:prstGeom>
          <a:noFill/>
          <a:ln w="9525">
            <a:noFill/>
            <a:miter lim="800000"/>
            <a:headEnd/>
            <a:tailEnd/>
          </a:ln>
        </p:spPr>
      </p:pic>
      <p:sp>
        <p:nvSpPr>
          <p:cNvPr id="7" name="TextBox 6"/>
          <p:cNvSpPr txBox="1"/>
          <p:nvPr/>
        </p:nvSpPr>
        <p:spPr>
          <a:xfrm>
            <a:off x="558000" y="598487"/>
            <a:ext cx="8028000" cy="523875"/>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Report of the Accounting Officer</a:t>
            </a:r>
            <a:endParaRPr lang="en-ZA" sz="2800" b="1" dirty="0">
              <a:cs typeface="Arial" pitchFamily="34" charset="0"/>
            </a:endParaRPr>
          </a:p>
        </p:txBody>
      </p:sp>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pPr/>
              <a:t>50</a:t>
            </a:fld>
            <a:endParaRPr lang="en-US" b="1" dirty="0" smtClean="0"/>
          </a:p>
        </p:txBody>
      </p:sp>
      <p:sp>
        <p:nvSpPr>
          <p:cNvPr id="5125" name="Rectangle 3"/>
          <p:cNvSpPr>
            <a:spLocks noGrp="1" noChangeArrowheads="1"/>
          </p:cNvSpPr>
          <p:nvPr>
            <p:ph idx="1"/>
          </p:nvPr>
        </p:nvSpPr>
        <p:spPr>
          <a:xfrm>
            <a:off x="558000" y="1260475"/>
            <a:ext cx="7976400" cy="4987925"/>
          </a:xfrm>
        </p:spPr>
        <p:txBody>
          <a:bodyPr/>
          <a:lstStyle/>
          <a:p>
            <a:pPr eaLnBrk="1" hangingPunct="1"/>
            <a:r>
              <a:rPr lang="en-US" sz="2400" dirty="0" smtClean="0">
                <a:cs typeface="Arial" charset="0"/>
              </a:rPr>
              <a:t>The Report of the Accounting Officer provides a summary of the financial affairs of the Department including a summary of significant events, key policy decisions and spending trends.</a:t>
            </a:r>
          </a:p>
          <a:p>
            <a:pPr eaLnBrk="1" hangingPunct="1"/>
            <a:r>
              <a:rPr lang="en-US" sz="2400" dirty="0" smtClean="0">
                <a:cs typeface="Arial" charset="0"/>
              </a:rPr>
              <a:t>It also includes a summary of services, capacity constraints and organisational arrangements as well as the corporate governance arrangements within the Department.</a:t>
            </a:r>
          </a:p>
          <a:p>
            <a:pPr>
              <a:buFontTx/>
              <a:buNone/>
            </a:pPr>
            <a:endParaRPr lang="en-US" sz="800" dirty="0" smtClean="0"/>
          </a:p>
        </p:txBody>
      </p:sp>
    </p:spTree>
    <p:extLst>
      <p:ext uri="{BB962C8B-B14F-4D97-AF65-F5344CB8AC3E}">
        <p14:creationId xmlns:p14="http://schemas.microsoft.com/office/powerpoint/2010/main" xmlns="" val="3803721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8022" y="-1421"/>
            <a:ext cx="9144001" cy="6875463"/>
          </a:xfrm>
          <a:prstGeom prst="rect">
            <a:avLst/>
          </a:prstGeom>
          <a:noFill/>
          <a:ln w="9525">
            <a:noFill/>
            <a:miter lim="800000"/>
            <a:headEnd/>
            <a:tailEnd/>
          </a:ln>
        </p:spPr>
      </p:pic>
      <p:sp>
        <p:nvSpPr>
          <p:cNvPr id="7" name="TextBox 6"/>
          <p:cNvSpPr txBox="1"/>
          <p:nvPr/>
        </p:nvSpPr>
        <p:spPr>
          <a:xfrm>
            <a:off x="549978" y="598487"/>
            <a:ext cx="8028000" cy="523875"/>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Report of the Audit Committee</a:t>
            </a:r>
            <a:endParaRPr lang="en-ZA" sz="2800" b="1" dirty="0">
              <a:cs typeface="Arial" pitchFamily="34" charset="0"/>
            </a:endParaRPr>
          </a:p>
        </p:txBody>
      </p:sp>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pPr/>
              <a:t>51</a:t>
            </a:fld>
            <a:endParaRPr lang="en-US" b="1" dirty="0" smtClean="0"/>
          </a:p>
        </p:txBody>
      </p:sp>
      <p:sp>
        <p:nvSpPr>
          <p:cNvPr id="5125" name="Rectangle 3"/>
          <p:cNvSpPr>
            <a:spLocks noGrp="1" noChangeArrowheads="1"/>
          </p:cNvSpPr>
          <p:nvPr>
            <p:ph idx="1"/>
          </p:nvPr>
        </p:nvSpPr>
        <p:spPr>
          <a:xfrm>
            <a:off x="549978" y="1260475"/>
            <a:ext cx="7984422" cy="4987925"/>
          </a:xfrm>
        </p:spPr>
        <p:txBody>
          <a:bodyPr/>
          <a:lstStyle/>
          <a:p>
            <a:pPr eaLnBrk="1" hangingPunct="1"/>
            <a:r>
              <a:rPr lang="en-US" sz="2400" dirty="0" smtClean="0">
                <a:cs typeface="Arial" charset="0"/>
              </a:rPr>
              <a:t>The Report of the Audit Committee expresses the Committee’s views on the effectiveness of internal control within the Department, the quality of reporting in terms of PFMA requirements, the operations of Internal Audit and Risk Management within the Department.</a:t>
            </a:r>
          </a:p>
          <a:p>
            <a:pPr eaLnBrk="1" hangingPunct="1"/>
            <a:r>
              <a:rPr lang="en-US" sz="2400" dirty="0" smtClean="0">
                <a:cs typeface="Arial" charset="0"/>
              </a:rPr>
              <a:t>On the basis of the above, the Audit Committee is satisfied with the operations within the Department.</a:t>
            </a:r>
          </a:p>
          <a:p>
            <a:pPr>
              <a:buFontTx/>
              <a:buNone/>
            </a:pPr>
            <a:endParaRPr lang="en-US" sz="800" dirty="0" smtClean="0"/>
          </a:p>
        </p:txBody>
      </p:sp>
    </p:spTree>
    <p:extLst>
      <p:ext uri="{BB962C8B-B14F-4D97-AF65-F5344CB8AC3E}">
        <p14:creationId xmlns:p14="http://schemas.microsoft.com/office/powerpoint/2010/main" xmlns="" val="9813634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501637" y="531381"/>
            <a:ext cx="8028000" cy="523875"/>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Report of the Auditor-General</a:t>
            </a:r>
            <a:endParaRPr lang="en-ZA" sz="2800" b="1" dirty="0">
              <a:cs typeface="Arial" pitchFamily="34" charset="0"/>
            </a:endParaRPr>
          </a:p>
        </p:txBody>
      </p:sp>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pPr/>
              <a:t>52</a:t>
            </a:fld>
            <a:endParaRPr lang="en-US" b="1" dirty="0" smtClean="0"/>
          </a:p>
        </p:txBody>
      </p:sp>
      <p:sp>
        <p:nvSpPr>
          <p:cNvPr id="5125" name="Rectangle 3"/>
          <p:cNvSpPr>
            <a:spLocks noGrp="1" noChangeArrowheads="1"/>
          </p:cNvSpPr>
          <p:nvPr>
            <p:ph idx="1"/>
          </p:nvPr>
        </p:nvSpPr>
        <p:spPr>
          <a:xfrm>
            <a:off x="501637" y="1107059"/>
            <a:ext cx="8028000" cy="5141341"/>
          </a:xfrm>
        </p:spPr>
        <p:txBody>
          <a:bodyPr/>
          <a:lstStyle/>
          <a:p>
            <a:pPr eaLnBrk="1" hangingPunct="1">
              <a:buFontTx/>
              <a:buNone/>
            </a:pPr>
            <a:r>
              <a:rPr lang="en-US" sz="2400" dirty="0">
                <a:cs typeface="Arial" charset="0"/>
              </a:rPr>
              <a:t>The Department received an unqualified audit </a:t>
            </a:r>
            <a:r>
              <a:rPr lang="en-US" sz="2400" dirty="0" smtClean="0">
                <a:cs typeface="Arial" charset="0"/>
              </a:rPr>
              <a:t>opinion.</a:t>
            </a:r>
            <a:endParaRPr lang="en-US" sz="2400" dirty="0"/>
          </a:p>
          <a:p>
            <a:pPr marL="0" indent="0" eaLnBrk="1" hangingPunct="1">
              <a:buFontTx/>
              <a:buNone/>
            </a:pPr>
            <a:r>
              <a:rPr lang="en-US" sz="2400" dirty="0" smtClean="0">
                <a:cs typeface="Arial" charset="0"/>
              </a:rPr>
              <a:t>Key </a:t>
            </a:r>
            <a:r>
              <a:rPr lang="en-US" sz="2400" dirty="0">
                <a:cs typeface="Arial" charset="0"/>
              </a:rPr>
              <a:t>matters raised by the </a:t>
            </a:r>
            <a:r>
              <a:rPr lang="en-US" sz="2400" dirty="0" smtClean="0">
                <a:cs typeface="Arial" charset="0"/>
              </a:rPr>
              <a:t>Auditor-General include the following:</a:t>
            </a:r>
            <a:endParaRPr lang="en-US" sz="2400" dirty="0">
              <a:cs typeface="Arial" charset="0"/>
            </a:endParaRPr>
          </a:p>
          <a:p>
            <a:pPr>
              <a:buFontTx/>
              <a:buNone/>
            </a:pPr>
            <a:r>
              <a:rPr lang="en-GB" sz="2400" b="1" dirty="0" smtClean="0"/>
              <a:t>Significant </a:t>
            </a:r>
            <a:r>
              <a:rPr lang="en-GB" sz="2400" b="1" dirty="0"/>
              <a:t>uncertainties</a:t>
            </a:r>
            <a:endParaRPr lang="en-US" sz="2400" dirty="0"/>
          </a:p>
          <a:p>
            <a:r>
              <a:rPr lang="en-GB" sz="2400" dirty="0"/>
              <a:t>As disclosed in </a:t>
            </a:r>
            <a:r>
              <a:rPr lang="en-GB" sz="2400" dirty="0" smtClean="0"/>
              <a:t>Note 21 </a:t>
            </a:r>
            <a:r>
              <a:rPr lang="en-GB" sz="2400" dirty="0"/>
              <a:t>to the financial statements, </a:t>
            </a:r>
            <a:r>
              <a:rPr lang="en-GB" sz="2400" dirty="0" smtClean="0"/>
              <a:t>the large increase in contingent liabilities is attributable to the possible pension liability of 500 TVET college staff. There are uncertainties relating to the amount of the outflow in respect of claims for the possible pension liability of R96.773 million as calculated by actuarial valuators.</a:t>
            </a:r>
            <a:endParaRPr lang="en-US" sz="2400" dirty="0"/>
          </a:p>
        </p:txBody>
      </p:sp>
    </p:spTree>
    <p:extLst>
      <p:ext uri="{BB962C8B-B14F-4D97-AF65-F5344CB8AC3E}">
        <p14:creationId xmlns:p14="http://schemas.microsoft.com/office/powerpoint/2010/main" xmlns="" val="39493994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52437" y="539402"/>
            <a:ext cx="8028000" cy="523875"/>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Report of the Auditor-General</a:t>
            </a:r>
            <a:endParaRPr lang="en-ZA" sz="2800" b="1" dirty="0">
              <a:cs typeface="Arial" pitchFamily="34" charset="0"/>
            </a:endParaRPr>
          </a:p>
        </p:txBody>
      </p:sp>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pPr/>
              <a:t>53</a:t>
            </a:fld>
            <a:endParaRPr lang="en-US" b="1" dirty="0" smtClean="0"/>
          </a:p>
        </p:txBody>
      </p:sp>
      <p:sp>
        <p:nvSpPr>
          <p:cNvPr id="5125" name="Rectangle 3"/>
          <p:cNvSpPr>
            <a:spLocks noGrp="1" noChangeArrowheads="1"/>
          </p:cNvSpPr>
          <p:nvPr>
            <p:ph idx="1"/>
          </p:nvPr>
        </p:nvSpPr>
        <p:spPr>
          <a:xfrm>
            <a:off x="452437" y="1107059"/>
            <a:ext cx="8028000" cy="5141341"/>
          </a:xfrm>
        </p:spPr>
        <p:txBody>
          <a:bodyPr/>
          <a:lstStyle/>
          <a:p>
            <a:pPr marL="288000">
              <a:buFontTx/>
              <a:buNone/>
            </a:pPr>
            <a:r>
              <a:rPr lang="en-ZA" sz="2400" b="1" dirty="0" smtClean="0"/>
              <a:t>Predetermined Objectives</a:t>
            </a:r>
            <a:endParaRPr lang="en-US" sz="2400" dirty="0"/>
          </a:p>
          <a:p>
            <a:r>
              <a:rPr lang="en-GB" sz="2400" dirty="0" smtClean="0"/>
              <a:t>Programme 2: Human Resource Development, Planning and Monitoring Coordination – No material findings</a:t>
            </a:r>
          </a:p>
          <a:p>
            <a:r>
              <a:rPr lang="en-GB" sz="2400" dirty="0" smtClean="0"/>
              <a:t>Programme 3: University Education – No material findings</a:t>
            </a:r>
          </a:p>
          <a:p>
            <a:r>
              <a:rPr lang="en-GB" sz="2400" dirty="0" smtClean="0"/>
              <a:t>Programme 4: Vocational and Continuing Education and Training – 48% of indicators were not verifiable and 48% of targets were not measurable. Unable to obtain information on the reliability of reported performance information.</a:t>
            </a:r>
          </a:p>
          <a:p>
            <a:r>
              <a:rPr lang="en-GB" sz="2400" dirty="0" smtClean="0"/>
              <a:t>Programme 5: Skills Development – No material findings</a:t>
            </a:r>
            <a:endParaRPr lang="en-US" sz="2400" dirty="0"/>
          </a:p>
        </p:txBody>
      </p:sp>
    </p:spTree>
    <p:extLst>
      <p:ext uri="{BB962C8B-B14F-4D97-AF65-F5344CB8AC3E}">
        <p14:creationId xmlns:p14="http://schemas.microsoft.com/office/powerpoint/2010/main" xmlns="" val="29442978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57200" y="533402"/>
            <a:ext cx="8028000" cy="523875"/>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Report of the Auditor-General</a:t>
            </a:r>
            <a:endParaRPr lang="en-ZA" sz="2800" b="1" dirty="0">
              <a:cs typeface="Arial" pitchFamily="34" charset="0"/>
            </a:endParaRPr>
          </a:p>
        </p:txBody>
      </p:sp>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pPr/>
              <a:t>54</a:t>
            </a:fld>
            <a:endParaRPr lang="en-US" b="1" dirty="0" smtClean="0"/>
          </a:p>
        </p:txBody>
      </p:sp>
      <p:sp>
        <p:nvSpPr>
          <p:cNvPr id="5125" name="Rectangle 3"/>
          <p:cNvSpPr>
            <a:spLocks noGrp="1" noChangeArrowheads="1"/>
          </p:cNvSpPr>
          <p:nvPr>
            <p:ph idx="1"/>
          </p:nvPr>
        </p:nvSpPr>
        <p:spPr>
          <a:xfrm>
            <a:off x="457200" y="1143001"/>
            <a:ext cx="8028000" cy="5105400"/>
          </a:xfrm>
        </p:spPr>
        <p:txBody>
          <a:bodyPr/>
          <a:lstStyle/>
          <a:p>
            <a:pPr marL="0" indent="0">
              <a:buFontTx/>
              <a:buNone/>
            </a:pPr>
            <a:r>
              <a:rPr lang="en-US" sz="2400" b="1" dirty="0" smtClean="0"/>
              <a:t>Matters of non-compliance with Legislative Requirements</a:t>
            </a:r>
          </a:p>
          <a:p>
            <a:pPr marL="0" indent="0">
              <a:buFontTx/>
              <a:buNone/>
            </a:pPr>
            <a:r>
              <a:rPr lang="en-US" sz="2400" b="1" dirty="0" smtClean="0"/>
              <a:t>PFMA</a:t>
            </a:r>
            <a:endParaRPr lang="en-US" sz="2400" dirty="0"/>
          </a:p>
          <a:p>
            <a:r>
              <a:rPr lang="en-ZA" sz="2400" dirty="0" smtClean="0"/>
              <a:t>Misstatements in the Financial Statements on Compensation of Employees, Commitments, Employee Benefits, Irregular Expenditure and Contingent Liabilities.</a:t>
            </a:r>
            <a:endParaRPr lang="en-ZA" sz="2400" dirty="0"/>
          </a:p>
          <a:p>
            <a:r>
              <a:rPr lang="en-ZA" sz="2400" dirty="0" smtClean="0"/>
              <a:t>Procurement procedures regarding awarding contracts and quotations to suppliers whose tax matters had not been declared by SARS and the awarding of a contract to a bidder that did not score the highest points.</a:t>
            </a:r>
            <a:endParaRPr lang="en-ZA" sz="2400" dirty="0"/>
          </a:p>
          <a:p>
            <a:pPr marL="0" indent="0" defTabSz="354013">
              <a:buNone/>
            </a:pPr>
            <a:r>
              <a:rPr lang="en-ZA" sz="2400" b="1" dirty="0" smtClean="0"/>
              <a:t>	</a:t>
            </a:r>
            <a:endParaRPr lang="en-ZA" sz="2400" dirty="0"/>
          </a:p>
        </p:txBody>
      </p:sp>
    </p:spTree>
    <p:extLst>
      <p:ext uri="{BB962C8B-B14F-4D97-AF65-F5344CB8AC3E}">
        <p14:creationId xmlns:p14="http://schemas.microsoft.com/office/powerpoint/2010/main" xmlns="" val="4272200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5168" y="533402"/>
            <a:ext cx="8028000" cy="523875"/>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Report of the Auditor-General</a:t>
            </a:r>
            <a:endParaRPr lang="en-ZA" sz="2800" b="1" dirty="0">
              <a:cs typeface="Arial" pitchFamily="34" charset="0"/>
            </a:endParaRPr>
          </a:p>
        </p:txBody>
      </p:sp>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pPr/>
              <a:t>55</a:t>
            </a:fld>
            <a:endParaRPr lang="en-US" b="1" dirty="0" smtClean="0"/>
          </a:p>
        </p:txBody>
      </p:sp>
      <p:sp>
        <p:nvSpPr>
          <p:cNvPr id="5125" name="Rectangle 3"/>
          <p:cNvSpPr>
            <a:spLocks noGrp="1" noChangeArrowheads="1"/>
          </p:cNvSpPr>
          <p:nvPr>
            <p:ph idx="1"/>
          </p:nvPr>
        </p:nvSpPr>
        <p:spPr>
          <a:xfrm>
            <a:off x="457200" y="1143001"/>
            <a:ext cx="8015968" cy="5105400"/>
          </a:xfrm>
        </p:spPr>
        <p:txBody>
          <a:bodyPr/>
          <a:lstStyle/>
          <a:p>
            <a:pPr marL="0" indent="0" defTabSz="354013">
              <a:buNone/>
            </a:pPr>
            <a:r>
              <a:rPr lang="en-ZA" sz="2400" b="1" dirty="0" smtClean="0"/>
              <a:t>Public Service Regulations</a:t>
            </a:r>
          </a:p>
          <a:p>
            <a:r>
              <a:rPr lang="en-ZA" sz="2400" dirty="0" smtClean="0"/>
              <a:t>Insufficient verification processes before appointments are made</a:t>
            </a:r>
          </a:p>
          <a:p>
            <a:pPr marL="0" indent="0">
              <a:buNone/>
            </a:pPr>
            <a:r>
              <a:rPr lang="en-ZA" sz="2400" b="1" dirty="0" smtClean="0"/>
              <a:t>Internal Control</a:t>
            </a:r>
          </a:p>
          <a:p>
            <a:r>
              <a:rPr lang="en-ZA" sz="2400" dirty="0" smtClean="0"/>
              <a:t>Matters of concern raised include the insufficient controls for TVET and CET function shift, action plans not in all instances addressing prior year reported internal control deficiencies, inadequate consequence management, insufficient internal controls, policies and procedures to ensure that disclosure notes to the financial statements were accurate and complete and inadequate verification and monitoring over its entities.</a:t>
            </a:r>
            <a:endParaRPr lang="en-ZA" sz="2400" dirty="0"/>
          </a:p>
        </p:txBody>
      </p:sp>
    </p:spTree>
    <p:extLst>
      <p:ext uri="{BB962C8B-B14F-4D97-AF65-F5344CB8AC3E}">
        <p14:creationId xmlns:p14="http://schemas.microsoft.com/office/powerpoint/2010/main" xmlns="" val="27632927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8000" y="285761"/>
            <a:ext cx="8028000" cy="954107"/>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Financial Statements:</a:t>
            </a:r>
          </a:p>
          <a:p>
            <a:pPr algn="ctr">
              <a:defRPr/>
            </a:pPr>
            <a:r>
              <a:rPr lang="en-ZA" sz="2800" b="1" dirty="0" smtClean="0">
                <a:cs typeface="Arial" pitchFamily="34" charset="0"/>
              </a:rPr>
              <a:t>Appropriation Statement</a:t>
            </a:r>
            <a:endParaRPr lang="en-ZA" sz="2800" b="1" dirty="0">
              <a:cs typeface="Arial" pitchFamily="34" charset="0"/>
            </a:endParaRPr>
          </a:p>
        </p:txBody>
      </p:sp>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56</a:t>
            </a:fld>
            <a:endParaRPr lang="en-US" b="1" dirty="0" smtClean="0"/>
          </a:p>
        </p:txBody>
      </p:sp>
      <p:sp>
        <p:nvSpPr>
          <p:cNvPr id="4101" name="Content Placeholder 2"/>
          <p:cNvSpPr txBox="1">
            <a:spLocks/>
          </p:cNvSpPr>
          <p:nvPr/>
        </p:nvSpPr>
        <p:spPr bwMode="auto">
          <a:xfrm>
            <a:off x="558000" y="1435881"/>
            <a:ext cx="8027999" cy="5088743"/>
          </a:xfrm>
          <a:prstGeom prst="rect">
            <a:avLst/>
          </a:prstGeom>
          <a:noFill/>
          <a:ln w="9525">
            <a:noFill/>
            <a:miter lim="800000"/>
            <a:headEnd/>
            <a:tailEnd/>
          </a:ln>
        </p:spPr>
        <p:txBody>
          <a:bodyPr/>
          <a:lstStyle/>
          <a:p>
            <a:pPr marL="628650" indent="-446088">
              <a:spcBef>
                <a:spcPts val="600"/>
              </a:spcBef>
              <a:buFont typeface="Arial" charset="0"/>
              <a:buChar char="•"/>
            </a:pPr>
            <a:r>
              <a:rPr lang="en-US" sz="2400" dirty="0" smtClean="0"/>
              <a:t>The Appropriation Statement provides an indication of the Department’s spending against the final Appropriated Funds for the year</a:t>
            </a:r>
            <a:r>
              <a:rPr lang="en-US" sz="2400" dirty="0"/>
              <a:t>. In summary, the position is as follows</a:t>
            </a:r>
            <a:endParaRPr lang="en-US" sz="2400" dirty="0" smtClean="0"/>
          </a:p>
          <a:p>
            <a:pPr marL="182562">
              <a:spcBef>
                <a:spcPts val="600"/>
              </a:spcBef>
            </a:pPr>
            <a:r>
              <a:rPr lang="en-US" sz="2000" dirty="0"/>
              <a:t>	</a:t>
            </a:r>
            <a:r>
              <a:rPr lang="en-US" sz="2000" dirty="0" smtClean="0"/>
              <a:t>   					R’000</a:t>
            </a:r>
          </a:p>
          <a:p>
            <a:pPr marL="892175" indent="-263525">
              <a:spcBef>
                <a:spcPts val="600"/>
              </a:spcBef>
              <a:buFont typeface="Arial" charset="0"/>
              <a:buChar char="•"/>
            </a:pPr>
            <a:r>
              <a:rPr lang="en-US" sz="2000" dirty="0" smtClean="0"/>
              <a:t>Final Appropriation:			57 036 571</a:t>
            </a:r>
          </a:p>
          <a:p>
            <a:pPr marL="628650">
              <a:spcBef>
                <a:spcPts val="600"/>
              </a:spcBef>
            </a:pPr>
            <a:r>
              <a:rPr lang="en-US" sz="1600" dirty="0"/>
              <a:t>	</a:t>
            </a:r>
            <a:r>
              <a:rPr lang="en-US" sz="1600" i="1" dirty="0" smtClean="0"/>
              <a:t>Including	</a:t>
            </a:r>
            <a:r>
              <a:rPr lang="en-US" sz="1600" dirty="0" smtClean="0"/>
              <a:t>Voted Funds	41 880 138</a:t>
            </a:r>
          </a:p>
          <a:p>
            <a:pPr marL="628650">
              <a:spcBef>
                <a:spcPts val="600"/>
              </a:spcBef>
            </a:pPr>
            <a:r>
              <a:rPr lang="en-US" sz="1600" dirty="0"/>
              <a:t>	</a:t>
            </a:r>
            <a:r>
              <a:rPr lang="en-US" sz="1600" dirty="0" smtClean="0"/>
              <a:t>	Direct Charges	15 156 433</a:t>
            </a:r>
            <a:endParaRPr lang="en-US" sz="1600" dirty="0"/>
          </a:p>
          <a:p>
            <a:pPr marL="892175" indent="-263525">
              <a:spcBef>
                <a:spcPts val="600"/>
              </a:spcBef>
              <a:buFont typeface="Arial" charset="0"/>
              <a:buChar char="•"/>
            </a:pPr>
            <a:r>
              <a:rPr lang="en-US" sz="2000" dirty="0" smtClean="0"/>
              <a:t>Actual Expenditure:			56 951 987</a:t>
            </a:r>
            <a:endParaRPr lang="en-US" sz="2000" dirty="0"/>
          </a:p>
          <a:p>
            <a:pPr marL="628650">
              <a:spcBef>
                <a:spcPts val="600"/>
              </a:spcBef>
            </a:pPr>
            <a:r>
              <a:rPr lang="en-US" sz="1600" dirty="0" smtClean="0"/>
              <a:t>	</a:t>
            </a:r>
            <a:r>
              <a:rPr lang="en-US" sz="1600" i="1" dirty="0" smtClean="0"/>
              <a:t>Including</a:t>
            </a:r>
            <a:r>
              <a:rPr lang="en-US" sz="1600" i="1" dirty="0"/>
              <a:t>	</a:t>
            </a:r>
            <a:r>
              <a:rPr lang="en-US" sz="1600" dirty="0"/>
              <a:t>Voted Funds	</a:t>
            </a:r>
            <a:r>
              <a:rPr lang="en-US" sz="1600" dirty="0" smtClean="0"/>
              <a:t>41 795 554</a:t>
            </a:r>
            <a:endParaRPr lang="en-US" sz="1600" dirty="0"/>
          </a:p>
          <a:p>
            <a:pPr marL="628650">
              <a:spcBef>
                <a:spcPts val="600"/>
              </a:spcBef>
            </a:pPr>
            <a:r>
              <a:rPr lang="en-US" sz="1600" dirty="0"/>
              <a:t>		Direct Charges	</a:t>
            </a:r>
            <a:r>
              <a:rPr lang="en-US" sz="1600" dirty="0" smtClean="0"/>
              <a:t>15 156 433	                        </a:t>
            </a:r>
            <a:endParaRPr lang="en-US" sz="1600" dirty="0"/>
          </a:p>
          <a:p>
            <a:pPr marL="971550" indent="-342900">
              <a:spcBef>
                <a:spcPts val="600"/>
              </a:spcBef>
              <a:buFont typeface="Arial" panose="020B0604020202020204" pitchFamily="34" charset="0"/>
              <a:buChar char="•"/>
            </a:pPr>
            <a:r>
              <a:rPr lang="en-US" sz="2000" dirty="0" smtClean="0"/>
              <a:t>Variance (</a:t>
            </a:r>
            <a:r>
              <a:rPr lang="en-US" sz="2000" i="1" dirty="0" smtClean="0"/>
              <a:t>On Voted funds only</a:t>
            </a:r>
            <a:r>
              <a:rPr lang="en-US" sz="2000" dirty="0" smtClean="0"/>
              <a:t>):	</a:t>
            </a:r>
            <a:r>
              <a:rPr lang="en-US" sz="2000" dirty="0"/>
              <a:t>	</a:t>
            </a:r>
            <a:r>
              <a:rPr lang="en-US" sz="2000" b="1" u="sng" dirty="0" smtClean="0"/>
              <a:t>       84 584</a:t>
            </a:r>
          </a:p>
          <a:p>
            <a:pPr marL="628650" indent="-446088">
              <a:spcBef>
                <a:spcPts val="600"/>
              </a:spcBef>
              <a:buFont typeface="Arial" panose="020B0604020202020204" pitchFamily="34" charset="0"/>
              <a:buChar char="•"/>
            </a:pPr>
            <a:r>
              <a:rPr lang="en-US" sz="1600" i="1" dirty="0" smtClean="0"/>
              <a:t>Detailed Information per Programme and Economic Classification from page 210 to 230 of the Annual Report</a:t>
            </a:r>
          </a:p>
        </p:txBody>
      </p:sp>
      <p:cxnSp>
        <p:nvCxnSpPr>
          <p:cNvPr id="5" name="Straight Connector 4"/>
          <p:cNvCxnSpPr/>
          <p:nvPr/>
        </p:nvCxnSpPr>
        <p:spPr>
          <a:xfrm>
            <a:off x="6019800" y="4724400"/>
            <a:ext cx="1295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834388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329763"/>
            <a:ext cx="8028000" cy="954107"/>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Financial Statements:</a:t>
            </a:r>
          </a:p>
          <a:p>
            <a:pPr algn="ctr">
              <a:defRPr/>
            </a:pPr>
            <a:r>
              <a:rPr lang="en-ZA" sz="2800" b="1" dirty="0" smtClean="0">
                <a:cs typeface="Arial" pitchFamily="34" charset="0"/>
              </a:rPr>
              <a:t>Appropriation Statement</a:t>
            </a:r>
            <a:endParaRPr lang="en-ZA" sz="2800" b="1" dirty="0">
              <a:cs typeface="Arial" pitchFamily="34" charset="0"/>
            </a:endParaRPr>
          </a:p>
        </p:txBody>
      </p:sp>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57</a:t>
            </a:fld>
            <a:endParaRPr lang="en-US" b="1" dirty="0" smtClean="0"/>
          </a:p>
        </p:txBody>
      </p:sp>
      <p:sp>
        <p:nvSpPr>
          <p:cNvPr id="4101" name="Content Placeholder 2"/>
          <p:cNvSpPr txBox="1">
            <a:spLocks/>
          </p:cNvSpPr>
          <p:nvPr/>
        </p:nvSpPr>
        <p:spPr bwMode="auto">
          <a:xfrm>
            <a:off x="685800" y="1465847"/>
            <a:ext cx="8001000" cy="4876800"/>
          </a:xfrm>
          <a:prstGeom prst="rect">
            <a:avLst/>
          </a:prstGeom>
          <a:noFill/>
          <a:ln w="9525">
            <a:noFill/>
            <a:miter lim="800000"/>
            <a:headEnd/>
            <a:tailEnd/>
          </a:ln>
        </p:spPr>
        <p:txBody>
          <a:bodyPr/>
          <a:lstStyle/>
          <a:p>
            <a:pPr marL="628650" indent="-446088">
              <a:spcBef>
                <a:spcPts val="600"/>
              </a:spcBef>
              <a:buFont typeface="Arial" charset="0"/>
              <a:buChar char="•"/>
            </a:pPr>
            <a:r>
              <a:rPr lang="en-US" sz="1600" dirty="0" smtClean="0"/>
              <a:t>Summary of variance of R84.584 million:		</a:t>
            </a:r>
            <a:r>
              <a:rPr lang="en-US" sz="1600" b="1" dirty="0" smtClean="0"/>
              <a:t>R’000</a:t>
            </a:r>
          </a:p>
          <a:p>
            <a:pPr marL="892175" indent="-263525">
              <a:spcBef>
                <a:spcPts val="600"/>
              </a:spcBef>
              <a:buFont typeface="Arial" charset="0"/>
              <a:buChar char="•"/>
            </a:pPr>
            <a:r>
              <a:rPr lang="en-US" sz="1600" b="1" dirty="0" smtClean="0"/>
              <a:t>Per Programme:</a:t>
            </a:r>
            <a:r>
              <a:rPr lang="en-US" sz="1600" dirty="0" smtClean="0"/>
              <a:t>					84 584</a:t>
            </a:r>
          </a:p>
          <a:p>
            <a:pPr marL="628650">
              <a:spcBef>
                <a:spcPts val="600"/>
              </a:spcBef>
            </a:pPr>
            <a:r>
              <a:rPr lang="en-US" sz="1600" dirty="0"/>
              <a:t>	</a:t>
            </a:r>
            <a:r>
              <a:rPr lang="en-US" sz="1600" dirty="0" smtClean="0"/>
              <a:t>Administration			</a:t>
            </a:r>
            <a:r>
              <a:rPr lang="en-US" sz="1600" dirty="0"/>
              <a:t>	</a:t>
            </a:r>
            <a:r>
              <a:rPr lang="en-US" sz="1600" dirty="0" smtClean="0"/>
              <a:t>   8 139</a:t>
            </a:r>
          </a:p>
          <a:p>
            <a:pPr marL="628650">
              <a:spcBef>
                <a:spcPts val="600"/>
              </a:spcBef>
            </a:pPr>
            <a:r>
              <a:rPr lang="en-US" sz="1600" dirty="0"/>
              <a:t>	</a:t>
            </a:r>
            <a:r>
              <a:rPr lang="en-US" sz="1600" dirty="0" smtClean="0"/>
              <a:t>HRD, Planning and Monitoring Coordination		   3 230</a:t>
            </a:r>
          </a:p>
          <a:p>
            <a:pPr marL="628650">
              <a:spcBef>
                <a:spcPts val="600"/>
              </a:spcBef>
            </a:pPr>
            <a:r>
              <a:rPr lang="en-US" sz="1600" dirty="0"/>
              <a:t>	</a:t>
            </a:r>
            <a:r>
              <a:rPr lang="en-US" sz="1600" dirty="0" smtClean="0"/>
              <a:t>University Education			 	   2 816</a:t>
            </a:r>
          </a:p>
          <a:p>
            <a:pPr marL="628650">
              <a:spcBef>
                <a:spcPts val="600"/>
              </a:spcBef>
            </a:pPr>
            <a:r>
              <a:rPr lang="en-US" sz="1600" dirty="0"/>
              <a:t>	</a:t>
            </a:r>
            <a:r>
              <a:rPr lang="en-US" sz="1600" dirty="0" smtClean="0"/>
              <a:t>VCET				</a:t>
            </a:r>
            <a:r>
              <a:rPr lang="en-US" sz="1600" dirty="0"/>
              <a:t> </a:t>
            </a:r>
            <a:r>
              <a:rPr lang="en-US" sz="1600" dirty="0" smtClean="0"/>
              <a:t>	 69 750</a:t>
            </a:r>
          </a:p>
          <a:p>
            <a:pPr marL="628650">
              <a:spcBef>
                <a:spcPts val="600"/>
              </a:spcBef>
            </a:pPr>
            <a:r>
              <a:rPr lang="en-US" sz="1600" dirty="0"/>
              <a:t>	</a:t>
            </a:r>
            <a:r>
              <a:rPr lang="en-US" sz="1600" dirty="0" smtClean="0"/>
              <a:t>Skills Development				</a:t>
            </a:r>
            <a:r>
              <a:rPr lang="en-US" sz="1600" u="sng" dirty="0" smtClean="0"/>
              <a:t>      649</a:t>
            </a:r>
          </a:p>
          <a:p>
            <a:pPr marL="628650">
              <a:spcBef>
                <a:spcPts val="0"/>
              </a:spcBef>
            </a:pPr>
            <a:endParaRPr lang="en-US" sz="1600" dirty="0"/>
          </a:p>
          <a:p>
            <a:pPr marL="892175" indent="-263525">
              <a:spcBef>
                <a:spcPts val="600"/>
              </a:spcBef>
              <a:buFont typeface="Arial" charset="0"/>
              <a:buChar char="•"/>
            </a:pPr>
            <a:r>
              <a:rPr lang="en-US" sz="1600" b="1" dirty="0" smtClean="0"/>
              <a:t>Economic Classification:</a:t>
            </a:r>
            <a:r>
              <a:rPr lang="en-US" sz="1600" dirty="0" smtClean="0"/>
              <a:t>				84 584</a:t>
            </a:r>
            <a:endParaRPr lang="en-US" sz="1600" dirty="0"/>
          </a:p>
          <a:p>
            <a:pPr marL="628650">
              <a:spcBef>
                <a:spcPts val="600"/>
              </a:spcBef>
            </a:pPr>
            <a:r>
              <a:rPr lang="en-US" sz="1600" dirty="0" smtClean="0"/>
              <a:t>	Compensation of Employees (Natural attrition/</a:t>
            </a:r>
          </a:p>
          <a:p>
            <a:pPr marL="628650">
              <a:spcBef>
                <a:spcPts val="600"/>
              </a:spcBef>
            </a:pPr>
            <a:r>
              <a:rPr lang="en-US" sz="1600" dirty="0"/>
              <a:t>	</a:t>
            </a:r>
            <a:r>
              <a:rPr lang="en-US" sz="1600" dirty="0" smtClean="0"/>
              <a:t>Filling of vacancies due to large volumes)		 79 211</a:t>
            </a:r>
          </a:p>
          <a:p>
            <a:pPr marL="628650">
              <a:spcBef>
                <a:spcPts val="600"/>
              </a:spcBef>
            </a:pPr>
            <a:r>
              <a:rPr lang="en-US" sz="1600" dirty="0"/>
              <a:t>	</a:t>
            </a:r>
            <a:r>
              <a:rPr lang="en-US" sz="1600" dirty="0" smtClean="0"/>
              <a:t>Goods and Services (Travel/Stationery/Supplies)	  2 677</a:t>
            </a:r>
            <a:endParaRPr lang="en-US" sz="1600" dirty="0"/>
          </a:p>
          <a:p>
            <a:pPr marL="628650">
              <a:spcBef>
                <a:spcPts val="600"/>
              </a:spcBef>
            </a:pPr>
            <a:r>
              <a:rPr lang="en-US" sz="1600" dirty="0"/>
              <a:t>	</a:t>
            </a:r>
            <a:r>
              <a:rPr lang="en-US" sz="1600" dirty="0" smtClean="0"/>
              <a:t>Transfers (DHET PSETA Contribution, IBSA,</a:t>
            </a:r>
          </a:p>
          <a:p>
            <a:pPr marL="628650">
              <a:spcBef>
                <a:spcPts val="600"/>
              </a:spcBef>
            </a:pPr>
            <a:r>
              <a:rPr lang="en-US" sz="1600" dirty="0"/>
              <a:t>	</a:t>
            </a:r>
            <a:r>
              <a:rPr lang="en-US" sz="1600" dirty="0" smtClean="0"/>
              <a:t>CET subsidies, Universities Interest and redemption)	  1 896</a:t>
            </a:r>
          </a:p>
          <a:p>
            <a:pPr marL="628650">
              <a:spcBef>
                <a:spcPts val="600"/>
              </a:spcBef>
            </a:pPr>
            <a:r>
              <a:rPr lang="en-US" sz="1600" dirty="0"/>
              <a:t>	</a:t>
            </a:r>
            <a:r>
              <a:rPr lang="en-US" sz="1600" dirty="0" smtClean="0"/>
              <a:t>Capital (Equipment)				     799</a:t>
            </a:r>
          </a:p>
          <a:p>
            <a:pPr marL="628650">
              <a:spcBef>
                <a:spcPts val="600"/>
              </a:spcBef>
            </a:pPr>
            <a:r>
              <a:rPr lang="en-US" sz="1600" dirty="0"/>
              <a:t> </a:t>
            </a:r>
            <a:r>
              <a:rPr lang="en-US" sz="1600" dirty="0" smtClean="0"/>
              <a:t>     Financial assets   				</a:t>
            </a:r>
            <a:r>
              <a:rPr lang="en-US" sz="1600" u="sng" dirty="0" smtClean="0"/>
              <a:t>        1</a:t>
            </a:r>
            <a:endParaRPr lang="en-US" sz="1600" u="sng" dirty="0"/>
          </a:p>
          <a:p>
            <a:pPr marL="630238" indent="-447675">
              <a:spcBef>
                <a:spcPts val="600"/>
              </a:spcBef>
              <a:buFont typeface="Arial" panose="020B0604020202020204" pitchFamily="34" charset="0"/>
              <a:buChar char="•"/>
            </a:pPr>
            <a:r>
              <a:rPr lang="en-US" sz="1600" i="1" dirty="0" smtClean="0"/>
              <a:t>Detailed Information from page 210 to 230 of the Annual Report</a:t>
            </a:r>
          </a:p>
        </p:txBody>
      </p:sp>
    </p:spTree>
    <p:extLst>
      <p:ext uri="{BB962C8B-B14F-4D97-AF65-F5344CB8AC3E}">
        <p14:creationId xmlns:p14="http://schemas.microsoft.com/office/powerpoint/2010/main" xmlns="" val="72489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4287"/>
            <a:ext cx="9144001" cy="6875463"/>
          </a:xfrm>
          <a:prstGeom prst="rect">
            <a:avLst/>
          </a:prstGeom>
          <a:noFill/>
          <a:ln w="9525">
            <a:noFill/>
            <a:miter lim="800000"/>
            <a:headEnd/>
            <a:tailEnd/>
          </a:ln>
        </p:spPr>
      </p:pic>
      <p:sp>
        <p:nvSpPr>
          <p:cNvPr id="7" name="TextBox 6"/>
          <p:cNvSpPr txBox="1"/>
          <p:nvPr/>
        </p:nvSpPr>
        <p:spPr>
          <a:xfrm>
            <a:off x="533400" y="561474"/>
            <a:ext cx="8028000" cy="954107"/>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Financial Statements:</a:t>
            </a:r>
          </a:p>
          <a:p>
            <a:pPr algn="ctr">
              <a:defRPr/>
            </a:pPr>
            <a:r>
              <a:rPr lang="en-ZA" sz="2800" b="1" dirty="0" smtClean="0">
                <a:cs typeface="Arial" pitchFamily="34" charset="0"/>
              </a:rPr>
              <a:t>Appropriation Statement</a:t>
            </a:r>
            <a:endParaRPr lang="en-ZA" sz="2800" b="1" dirty="0">
              <a:cs typeface="Arial" pitchFamily="34" charset="0"/>
            </a:endParaRPr>
          </a:p>
        </p:txBody>
      </p:sp>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58</a:t>
            </a:fld>
            <a:endParaRPr lang="en-US" b="1" dirty="0" smtClean="0"/>
          </a:p>
        </p:txBody>
      </p:sp>
      <p:sp>
        <p:nvSpPr>
          <p:cNvPr id="4101" name="Content Placeholder 2"/>
          <p:cNvSpPr txBox="1">
            <a:spLocks/>
          </p:cNvSpPr>
          <p:nvPr/>
        </p:nvSpPr>
        <p:spPr bwMode="auto">
          <a:xfrm>
            <a:off x="533400" y="1487507"/>
            <a:ext cx="8229600" cy="4976813"/>
          </a:xfrm>
          <a:prstGeom prst="rect">
            <a:avLst/>
          </a:prstGeom>
          <a:noFill/>
          <a:ln w="9525">
            <a:noFill/>
            <a:miter lim="800000"/>
            <a:headEnd/>
            <a:tailEnd/>
          </a:ln>
        </p:spPr>
        <p:txBody>
          <a:bodyPr/>
          <a:lstStyle/>
          <a:p>
            <a:pPr marL="182562">
              <a:spcBef>
                <a:spcPts val="600"/>
              </a:spcBef>
            </a:pPr>
            <a:r>
              <a:rPr lang="en-US" sz="2400" b="1" dirty="0" smtClean="0"/>
              <a:t>Reasons for deviations</a:t>
            </a:r>
          </a:p>
          <a:p>
            <a:pPr marL="447675" indent="-265113">
              <a:spcBef>
                <a:spcPts val="600"/>
              </a:spcBef>
              <a:buFont typeface="Arial" charset="0"/>
              <a:buChar char="•"/>
            </a:pPr>
            <a:r>
              <a:rPr lang="en-US" sz="2400" dirty="0" smtClean="0"/>
              <a:t>Programme 1: Administration: R8.139 million</a:t>
            </a:r>
          </a:p>
          <a:p>
            <a:pPr marL="447675" lvl="1">
              <a:spcBef>
                <a:spcPts val="600"/>
              </a:spcBef>
            </a:pPr>
            <a:r>
              <a:rPr lang="en-US" sz="2400" dirty="0" smtClean="0"/>
              <a:t>Slow filling of vacant posts due to large volumes of applications received and concomitant savings on goods and services as well as machinery and equipment</a:t>
            </a:r>
          </a:p>
          <a:p>
            <a:pPr marL="468312" indent="-285750">
              <a:spcBef>
                <a:spcPts val="600"/>
              </a:spcBef>
              <a:buFont typeface="Arial" panose="020B0604020202020204" pitchFamily="34" charset="0"/>
              <a:buChar char="•"/>
            </a:pPr>
            <a:r>
              <a:rPr lang="en-US" sz="2400" dirty="0" smtClean="0"/>
              <a:t>Programme 2: HRD Planning and Monitoring Coordination: R3.230 million</a:t>
            </a:r>
          </a:p>
          <a:p>
            <a:pPr marL="447675" lvl="1">
              <a:spcBef>
                <a:spcPts val="600"/>
              </a:spcBef>
            </a:pPr>
            <a:r>
              <a:rPr lang="en-US" sz="2400" dirty="0" smtClean="0"/>
              <a:t>Slow filling of vacant posts due to large volumes of applications received; Outstanding invoices for litigation matters not received in time; and IBSA transfer as no invoice was received for services rendered</a:t>
            </a:r>
          </a:p>
        </p:txBody>
      </p:sp>
    </p:spTree>
    <p:extLst>
      <p:ext uri="{BB962C8B-B14F-4D97-AF65-F5344CB8AC3E}">
        <p14:creationId xmlns:p14="http://schemas.microsoft.com/office/powerpoint/2010/main" xmlns="" val="36090682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1" cy="6875463"/>
          </a:xfrm>
          <a:prstGeom prst="rect">
            <a:avLst/>
          </a:prstGeom>
          <a:noFill/>
          <a:ln w="9525">
            <a:noFill/>
            <a:miter lim="800000"/>
            <a:headEnd/>
            <a:tailEnd/>
          </a:ln>
        </p:spPr>
      </p:pic>
      <p:sp>
        <p:nvSpPr>
          <p:cNvPr id="7" name="TextBox 6"/>
          <p:cNvSpPr txBox="1"/>
          <p:nvPr/>
        </p:nvSpPr>
        <p:spPr>
          <a:xfrm>
            <a:off x="558000" y="533400"/>
            <a:ext cx="8028000" cy="954107"/>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Financial Statements:</a:t>
            </a:r>
          </a:p>
          <a:p>
            <a:pPr algn="ctr">
              <a:defRPr/>
            </a:pPr>
            <a:r>
              <a:rPr lang="en-ZA" sz="2800" b="1" dirty="0" smtClean="0">
                <a:cs typeface="Arial" pitchFamily="34" charset="0"/>
              </a:rPr>
              <a:t>Appropriation Statement</a:t>
            </a:r>
            <a:endParaRPr lang="en-ZA" sz="2800" b="1" dirty="0">
              <a:cs typeface="Arial" pitchFamily="34" charset="0"/>
            </a:endParaRPr>
          </a:p>
        </p:txBody>
      </p:sp>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59</a:t>
            </a:fld>
            <a:endParaRPr lang="en-US" b="1" dirty="0" smtClean="0"/>
          </a:p>
        </p:txBody>
      </p:sp>
      <p:sp>
        <p:nvSpPr>
          <p:cNvPr id="4101" name="Content Placeholder 2"/>
          <p:cNvSpPr txBox="1">
            <a:spLocks/>
          </p:cNvSpPr>
          <p:nvPr/>
        </p:nvSpPr>
        <p:spPr bwMode="auto">
          <a:xfrm>
            <a:off x="558000" y="1547812"/>
            <a:ext cx="8028000" cy="4976813"/>
          </a:xfrm>
          <a:prstGeom prst="rect">
            <a:avLst/>
          </a:prstGeom>
          <a:noFill/>
          <a:ln w="9525">
            <a:noFill/>
            <a:miter lim="800000"/>
            <a:headEnd/>
            <a:tailEnd/>
          </a:ln>
        </p:spPr>
        <p:txBody>
          <a:bodyPr/>
          <a:lstStyle/>
          <a:p>
            <a:pPr marL="265113" indent="-265113">
              <a:spcBef>
                <a:spcPts val="600"/>
              </a:spcBef>
              <a:buFont typeface="Arial" panose="020B0604020202020204" pitchFamily="34" charset="0"/>
              <a:buChar char="•"/>
            </a:pPr>
            <a:r>
              <a:rPr lang="en-US" sz="2400" dirty="0" smtClean="0"/>
              <a:t>Programme 3: University Education: R2.816 million </a:t>
            </a:r>
          </a:p>
          <a:p>
            <a:pPr marL="265113" lvl="1" indent="-265113">
              <a:spcBef>
                <a:spcPts val="600"/>
              </a:spcBef>
            </a:pPr>
            <a:r>
              <a:rPr lang="en-US" sz="2400" dirty="0" smtClean="0"/>
              <a:t>	Natural attrition and slow filling of vacant posts due to large volumes of applications received</a:t>
            </a:r>
          </a:p>
          <a:p>
            <a:pPr marL="265113" indent="-265113">
              <a:spcBef>
                <a:spcPts val="600"/>
              </a:spcBef>
              <a:buFont typeface="Arial" panose="020B0604020202020204" pitchFamily="34" charset="0"/>
              <a:buChar char="•"/>
            </a:pPr>
            <a:r>
              <a:rPr lang="en-US" sz="2400" dirty="0" smtClean="0"/>
              <a:t>Programme 4: Technical and Vocational Education and Training: R69.750 million</a:t>
            </a:r>
          </a:p>
          <a:p>
            <a:pPr marL="265113" lvl="1" indent="-265113">
              <a:spcBef>
                <a:spcPts val="600"/>
              </a:spcBef>
            </a:pPr>
            <a:r>
              <a:rPr lang="en-US" sz="2400" dirty="0" smtClean="0"/>
              <a:t>	Retained funds from TVET colleges to cover uncertainty of actual cost that emanated from the function shift; performance assessment of staff in TVET colleges for 2014/15 not received in time; pay progression for staff that moved from provincial education departments not instated in all instances; and a moratorium on the filling of vacant posts in the TVET sector</a:t>
            </a:r>
          </a:p>
          <a:p>
            <a:pPr marL="265113" indent="-265113">
              <a:spcBef>
                <a:spcPts val="600"/>
              </a:spcBef>
              <a:buFont typeface="Arial" panose="020B0604020202020204" pitchFamily="34" charset="0"/>
              <a:buChar char="•"/>
            </a:pPr>
            <a:endParaRPr lang="en-US" sz="1600" dirty="0" smtClean="0"/>
          </a:p>
          <a:p>
            <a:pPr marL="468312" indent="-285750">
              <a:spcBef>
                <a:spcPts val="600"/>
              </a:spcBef>
              <a:buFont typeface="Arial" panose="020B0604020202020204" pitchFamily="34" charset="0"/>
              <a:buChar char="•"/>
            </a:pPr>
            <a:endParaRPr lang="en-US" sz="1600" i="1" dirty="0" smtClean="0"/>
          </a:p>
        </p:txBody>
      </p:sp>
    </p:spTree>
    <p:extLst>
      <p:ext uri="{BB962C8B-B14F-4D97-AF65-F5344CB8AC3E}">
        <p14:creationId xmlns:p14="http://schemas.microsoft.com/office/powerpoint/2010/main" xmlns="" val="2243368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938"/>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58000" y="592199"/>
            <a:ext cx="8028000" cy="52560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442912" algn="ctr" eaLnBrk="1" hangingPunct="1">
              <a:spcBef>
                <a:spcPts val="600"/>
              </a:spcBef>
              <a:defRPr/>
            </a:pPr>
            <a:r>
              <a:rPr lang="en-US" sz="2800" b="1" dirty="0">
                <a:latin typeface="Arial" panose="020B0604020202020204" pitchFamily="34" charset="0"/>
                <a:cs typeface="Arial" pitchFamily="34" charset="0"/>
              </a:rPr>
              <a:t>Strategic </a:t>
            </a:r>
            <a:r>
              <a:rPr lang="en-US" sz="2800" b="1" dirty="0" smtClean="0">
                <a:latin typeface="Arial" panose="020B0604020202020204" pitchFamily="34" charset="0"/>
                <a:cs typeface="Arial" pitchFamily="34" charset="0"/>
              </a:rPr>
              <a:t>Overview</a:t>
            </a:r>
            <a:endParaRPr lang="en-US" sz="2800" b="1" dirty="0">
              <a:latin typeface="Arial" panose="020B0604020202020204" pitchFamily="34" charset="0"/>
              <a:cs typeface="Arial" pitchFamily="34" charset="0"/>
            </a:endParaRPr>
          </a:p>
        </p:txBody>
      </p:sp>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6</a:t>
            </a:fld>
            <a:endParaRPr lang="en-US" altLang="en-US" b="1" dirty="0"/>
          </a:p>
        </p:txBody>
      </p:sp>
      <p:sp>
        <p:nvSpPr>
          <p:cNvPr id="3077" name="TextBox 7"/>
          <p:cNvSpPr txBox="1">
            <a:spLocks noChangeArrowheads="1"/>
          </p:cNvSpPr>
          <p:nvPr/>
        </p:nvSpPr>
        <p:spPr bwMode="auto">
          <a:xfrm>
            <a:off x="558000" y="1236092"/>
            <a:ext cx="8028000" cy="4385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354013" lvl="1" indent="-265113" eaLnBrk="1" hangingPunct="1">
              <a:spcBef>
                <a:spcPts val="0"/>
              </a:spcBef>
              <a:spcAft>
                <a:spcPts val="600"/>
              </a:spcAft>
              <a:buFontTx/>
              <a:buChar char="-"/>
              <a:defRPr/>
            </a:pPr>
            <a:r>
              <a:rPr lang="en-US" sz="2400" kern="0" dirty="0">
                <a:latin typeface="Arial" panose="020B0604020202020204" pitchFamily="34" charset="0"/>
                <a:cs typeface="Arial" pitchFamily="34" charset="0"/>
              </a:rPr>
              <a:t>The Council for the Sefako Makgatho Health Sciences University was appointed and interim Vice-Chancellor took office from 1 July 2015 </a:t>
            </a:r>
          </a:p>
          <a:p>
            <a:pPr marL="354013" lvl="1" indent="-265113" eaLnBrk="1" hangingPunct="1">
              <a:spcBef>
                <a:spcPts val="0"/>
              </a:spcBef>
              <a:spcAft>
                <a:spcPts val="600"/>
              </a:spcAft>
              <a:buFontTx/>
              <a:buChar char="-"/>
              <a:defRPr/>
            </a:pPr>
            <a:r>
              <a:rPr lang="en-ZA" sz="2400" dirty="0" smtClean="0">
                <a:latin typeface="Arial" pitchFamily="34" charset="0"/>
                <a:cs typeface="Arial" pitchFamily="34" charset="0"/>
              </a:rPr>
              <a:t>New </a:t>
            </a:r>
            <a:r>
              <a:rPr lang="en-ZA" sz="2400" dirty="0">
                <a:latin typeface="Arial" pitchFamily="34" charset="0"/>
                <a:cs typeface="Arial" pitchFamily="34" charset="0"/>
              </a:rPr>
              <a:t>TVET Campuses: 1 complete, 2 at 60% completion, 9 out for </a:t>
            </a:r>
            <a:r>
              <a:rPr lang="en-ZA" sz="2400" dirty="0" smtClean="0">
                <a:latin typeface="Arial" pitchFamily="34" charset="0"/>
                <a:cs typeface="Arial" pitchFamily="34" charset="0"/>
              </a:rPr>
              <a:t>tender</a:t>
            </a:r>
          </a:p>
          <a:p>
            <a:pPr marL="354013" lvl="1" indent="-265113" eaLnBrk="1" hangingPunct="1">
              <a:spcBef>
                <a:spcPts val="0"/>
              </a:spcBef>
              <a:spcAft>
                <a:spcPts val="600"/>
              </a:spcAft>
              <a:buFontTx/>
              <a:buChar char="-"/>
              <a:defRPr/>
            </a:pPr>
            <a:r>
              <a:rPr lang="en-ZA" sz="2400" dirty="0" smtClean="0">
                <a:latin typeface="Arial" pitchFamily="34" charset="0"/>
                <a:cs typeface="Arial" pitchFamily="34" charset="0"/>
              </a:rPr>
              <a:t>Established 9 </a:t>
            </a:r>
            <a:r>
              <a:rPr lang="en-ZA" sz="2400" dirty="0">
                <a:latin typeface="Arial" pitchFamily="34" charset="0"/>
                <a:cs typeface="Arial" pitchFamily="34" charset="0"/>
              </a:rPr>
              <a:t>Community Education and Training (CET) Colleges (incorporating 3 276 Learning Centres) </a:t>
            </a:r>
          </a:p>
          <a:p>
            <a:pPr marL="354013" lvl="1" indent="-265113" eaLnBrk="1" hangingPunct="1">
              <a:spcBef>
                <a:spcPts val="0"/>
              </a:spcBef>
              <a:spcAft>
                <a:spcPts val="600"/>
              </a:spcAft>
              <a:buFontTx/>
              <a:buChar char="-"/>
              <a:defRPr/>
            </a:pPr>
            <a:r>
              <a:rPr lang="en-US" sz="2400" kern="0" dirty="0" smtClean="0">
                <a:latin typeface="Arial" panose="020B0604020202020204" pitchFamily="34" charset="0"/>
                <a:cs typeface="Arial" pitchFamily="34" charset="0"/>
              </a:rPr>
              <a:t>Rolled </a:t>
            </a:r>
            <a:r>
              <a:rPr lang="en-US" sz="2400" kern="0" dirty="0">
                <a:latin typeface="Arial" panose="020B0604020202020204" pitchFamily="34" charset="0"/>
                <a:cs typeface="Arial" pitchFamily="34" charset="0"/>
              </a:rPr>
              <a:t>out Higher Education AIDS (HEAIDS) programme to TVET colleges, which became the first national programme on HIV prevention in TVET </a:t>
            </a:r>
            <a:r>
              <a:rPr lang="en-US" sz="2400" kern="0" dirty="0" smtClean="0">
                <a:latin typeface="Arial" panose="020B0604020202020204" pitchFamily="34" charset="0"/>
                <a:cs typeface="Arial" pitchFamily="34" charset="0"/>
              </a:rPr>
              <a:t>colleges</a:t>
            </a:r>
          </a:p>
        </p:txBody>
      </p:sp>
    </p:spTree>
    <p:extLst>
      <p:ext uri="{BB962C8B-B14F-4D97-AF65-F5344CB8AC3E}">
        <p14:creationId xmlns:p14="http://schemas.microsoft.com/office/powerpoint/2010/main" xmlns="" val="32556235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6043" y="-17463"/>
            <a:ext cx="9144001" cy="6875463"/>
          </a:xfrm>
          <a:prstGeom prst="rect">
            <a:avLst/>
          </a:prstGeom>
          <a:noFill/>
          <a:ln w="9525">
            <a:noFill/>
            <a:miter lim="800000"/>
            <a:headEnd/>
            <a:tailEnd/>
          </a:ln>
        </p:spPr>
      </p:pic>
      <p:sp>
        <p:nvSpPr>
          <p:cNvPr id="7" name="TextBox 6"/>
          <p:cNvSpPr txBox="1"/>
          <p:nvPr/>
        </p:nvSpPr>
        <p:spPr>
          <a:xfrm>
            <a:off x="541957" y="589347"/>
            <a:ext cx="8028000" cy="954107"/>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Financial Statements:</a:t>
            </a:r>
          </a:p>
          <a:p>
            <a:pPr algn="ctr">
              <a:defRPr/>
            </a:pPr>
            <a:r>
              <a:rPr lang="en-ZA" sz="2800" b="1" dirty="0" smtClean="0">
                <a:cs typeface="Arial" pitchFamily="34" charset="0"/>
              </a:rPr>
              <a:t>Appropriation Statement</a:t>
            </a:r>
            <a:endParaRPr lang="en-ZA" sz="2800" b="1" dirty="0">
              <a:cs typeface="Arial" pitchFamily="34" charset="0"/>
            </a:endParaRPr>
          </a:p>
        </p:txBody>
      </p:sp>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60</a:t>
            </a:fld>
            <a:endParaRPr lang="en-US" b="1" dirty="0" smtClean="0"/>
          </a:p>
        </p:txBody>
      </p:sp>
      <p:sp>
        <p:nvSpPr>
          <p:cNvPr id="4101" name="Content Placeholder 2"/>
          <p:cNvSpPr txBox="1">
            <a:spLocks/>
          </p:cNvSpPr>
          <p:nvPr/>
        </p:nvSpPr>
        <p:spPr bwMode="auto">
          <a:xfrm>
            <a:off x="477037" y="1664294"/>
            <a:ext cx="8028000" cy="4976813"/>
          </a:xfrm>
          <a:prstGeom prst="rect">
            <a:avLst/>
          </a:prstGeom>
          <a:noFill/>
          <a:ln w="9525">
            <a:noFill/>
            <a:miter lim="800000"/>
            <a:headEnd/>
            <a:tailEnd/>
          </a:ln>
        </p:spPr>
        <p:txBody>
          <a:bodyPr/>
          <a:lstStyle/>
          <a:p>
            <a:pPr marL="265113" indent="-265113">
              <a:spcBef>
                <a:spcPts val="600"/>
              </a:spcBef>
              <a:buFont typeface="Arial" panose="020B0604020202020204" pitchFamily="34" charset="0"/>
              <a:buChar char="•"/>
            </a:pPr>
            <a:r>
              <a:rPr lang="en-US" sz="2400" dirty="0" smtClean="0"/>
              <a:t>Programme 5: Skills Development: R649 000</a:t>
            </a:r>
          </a:p>
          <a:p>
            <a:pPr marL="265113" lvl="1" indent="-265113">
              <a:spcBef>
                <a:spcPts val="600"/>
              </a:spcBef>
            </a:pPr>
            <a:r>
              <a:rPr lang="en-US" sz="2400" dirty="0" smtClean="0"/>
              <a:t>	Natural attrition and slow filling of vacant posts due to large volumes of applications received</a:t>
            </a:r>
          </a:p>
          <a:p>
            <a:pPr marL="265113" indent="-265113">
              <a:spcBef>
                <a:spcPts val="600"/>
              </a:spcBef>
              <a:buFont typeface="Arial" panose="020B0604020202020204" pitchFamily="34" charset="0"/>
              <a:buChar char="•"/>
            </a:pPr>
            <a:endParaRPr lang="en-US" sz="1600" dirty="0" smtClean="0"/>
          </a:p>
          <a:p>
            <a:pPr marL="468312" indent="-285750">
              <a:spcBef>
                <a:spcPts val="600"/>
              </a:spcBef>
              <a:buFont typeface="Arial" panose="020B0604020202020204" pitchFamily="34" charset="0"/>
              <a:buChar char="•"/>
            </a:pPr>
            <a:endParaRPr lang="en-US" sz="1600" i="1" dirty="0" smtClean="0"/>
          </a:p>
        </p:txBody>
      </p:sp>
    </p:spTree>
    <p:extLst>
      <p:ext uri="{BB962C8B-B14F-4D97-AF65-F5344CB8AC3E}">
        <p14:creationId xmlns:p14="http://schemas.microsoft.com/office/powerpoint/2010/main" xmlns="" val="27516238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52889" y="-49881"/>
            <a:ext cx="9144001" cy="6875463"/>
          </a:xfrm>
          <a:prstGeom prst="rect">
            <a:avLst/>
          </a:prstGeom>
          <a:noFill/>
          <a:ln w="9525">
            <a:noFill/>
            <a:miter lim="800000"/>
            <a:headEnd/>
            <a:tailEnd/>
          </a:ln>
        </p:spPr>
      </p:pic>
      <p:sp>
        <p:nvSpPr>
          <p:cNvPr id="7" name="TextBox 6"/>
          <p:cNvSpPr txBox="1"/>
          <p:nvPr/>
        </p:nvSpPr>
        <p:spPr>
          <a:xfrm>
            <a:off x="505111" y="508125"/>
            <a:ext cx="8028000" cy="523875"/>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a:cs typeface="Arial" pitchFamily="34" charset="0"/>
              </a:rPr>
              <a:t>Action </a:t>
            </a:r>
            <a:r>
              <a:rPr lang="en-ZA" sz="2800" b="1" dirty="0" smtClean="0">
                <a:cs typeface="Arial" pitchFamily="34" charset="0"/>
              </a:rPr>
              <a:t>Plan to improve </a:t>
            </a:r>
            <a:r>
              <a:rPr lang="en-ZA" sz="2800" b="1" dirty="0">
                <a:cs typeface="Arial" pitchFamily="34" charset="0"/>
              </a:rPr>
              <a:t>Audit Findings</a:t>
            </a:r>
          </a:p>
        </p:txBody>
      </p:sp>
      <p:sp>
        <p:nvSpPr>
          <p:cNvPr id="6148" name="Slide Number Placeholder 7"/>
          <p:cNvSpPr>
            <a:spLocks noGrp="1"/>
          </p:cNvSpPr>
          <p:nvPr>
            <p:ph type="sldNum" sz="quarter" idx="12"/>
          </p:nvPr>
        </p:nvSpPr>
        <p:spPr>
          <a:xfrm>
            <a:off x="6929438" y="6524625"/>
            <a:ext cx="2133600" cy="365125"/>
          </a:xfrm>
          <a:noFill/>
        </p:spPr>
        <p:txBody>
          <a:bodyPr/>
          <a:lstStyle/>
          <a:p>
            <a:fld id="{0A3BC724-BCB9-4F3B-998C-876125598C77}" type="slidenum">
              <a:rPr lang="en-US" b="1" smtClean="0"/>
              <a:pPr/>
              <a:t>61</a:t>
            </a:fld>
            <a:endParaRPr lang="en-US" b="1" dirty="0" smtClean="0"/>
          </a:p>
        </p:txBody>
      </p:sp>
      <p:sp>
        <p:nvSpPr>
          <p:cNvPr id="6149" name="Rectangle 3"/>
          <p:cNvSpPr>
            <a:spLocks noGrp="1" noChangeArrowheads="1"/>
          </p:cNvSpPr>
          <p:nvPr>
            <p:ph idx="1"/>
          </p:nvPr>
        </p:nvSpPr>
        <p:spPr>
          <a:xfrm>
            <a:off x="505111" y="1096168"/>
            <a:ext cx="7998809" cy="4648200"/>
          </a:xfrm>
        </p:spPr>
        <p:txBody>
          <a:bodyPr/>
          <a:lstStyle/>
          <a:p>
            <a:pPr marL="265113" indent="-182563" eaLnBrk="1" hangingPunct="1">
              <a:spcBef>
                <a:spcPts val="600"/>
              </a:spcBef>
            </a:pPr>
            <a:r>
              <a:rPr lang="en-US" sz="2400" dirty="0" smtClean="0">
                <a:cs typeface="Arial" charset="0"/>
              </a:rPr>
              <a:t>The Department completed an audit action plan to address the control deficiencies based on the audit findings</a:t>
            </a:r>
          </a:p>
          <a:p>
            <a:pPr marL="265113" indent="-182563" eaLnBrk="1" hangingPunct="1">
              <a:spcBef>
                <a:spcPts val="600"/>
              </a:spcBef>
            </a:pPr>
            <a:r>
              <a:rPr lang="en-US" sz="2400" dirty="0" smtClean="0">
                <a:cs typeface="Arial" charset="0"/>
              </a:rPr>
              <a:t>These plans include all areas raised in the Audit Report as well as all other matters identified during the audit that resulted in audit queries</a:t>
            </a:r>
          </a:p>
          <a:p>
            <a:pPr marL="265113" indent="-182563" eaLnBrk="1" hangingPunct="1">
              <a:spcBef>
                <a:spcPts val="600"/>
              </a:spcBef>
            </a:pPr>
            <a:r>
              <a:rPr lang="en-US" sz="2400" dirty="0" smtClean="0">
                <a:cs typeface="Arial" charset="0"/>
              </a:rPr>
              <a:t>Progress on the action plans are being monitored on a bi-weekly basis and is reported by each Branch Head to the Director-General</a:t>
            </a:r>
          </a:p>
          <a:p>
            <a:pPr marL="265113" indent="-182563" eaLnBrk="1" hangingPunct="1">
              <a:spcBef>
                <a:spcPts val="600"/>
              </a:spcBef>
            </a:pPr>
            <a:r>
              <a:rPr lang="en-US" sz="2400" dirty="0" smtClean="0">
                <a:cs typeface="Arial" charset="0"/>
              </a:rPr>
              <a:t>Regular reports will be submitted to the Minister and the Audit Committee</a:t>
            </a:r>
          </a:p>
        </p:txBody>
      </p:sp>
    </p:spTree>
    <p:extLst>
      <p:ext uri="{BB962C8B-B14F-4D97-AF65-F5344CB8AC3E}">
        <p14:creationId xmlns:p14="http://schemas.microsoft.com/office/powerpoint/2010/main" xmlns="" val="1397335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8074" y="14287"/>
            <a:ext cx="9144001" cy="6875463"/>
          </a:xfrm>
          <a:prstGeom prst="rect">
            <a:avLst/>
          </a:prstGeom>
          <a:noFill/>
          <a:ln w="9525">
            <a:noFill/>
            <a:miter lim="800000"/>
            <a:headEnd/>
            <a:tailEnd/>
          </a:ln>
        </p:spPr>
      </p:pic>
      <p:sp>
        <p:nvSpPr>
          <p:cNvPr id="7" name="TextBox 6"/>
          <p:cNvSpPr txBox="1"/>
          <p:nvPr/>
        </p:nvSpPr>
        <p:spPr>
          <a:xfrm>
            <a:off x="586074" y="568930"/>
            <a:ext cx="8028000" cy="954107"/>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Financial Statements:</a:t>
            </a:r>
          </a:p>
          <a:p>
            <a:pPr algn="ctr">
              <a:defRPr/>
            </a:pPr>
            <a:r>
              <a:rPr lang="en-ZA" sz="2800" b="1" dirty="0" smtClean="0">
                <a:cs typeface="Arial" pitchFamily="34" charset="0"/>
              </a:rPr>
              <a:t>Impact on Operations</a:t>
            </a:r>
            <a:endParaRPr lang="en-ZA" sz="2800" b="1" dirty="0">
              <a:cs typeface="Arial" pitchFamily="34" charset="0"/>
            </a:endParaRPr>
          </a:p>
        </p:txBody>
      </p:sp>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62</a:t>
            </a:fld>
            <a:endParaRPr lang="en-US" b="1" dirty="0" smtClean="0"/>
          </a:p>
        </p:txBody>
      </p:sp>
      <p:sp>
        <p:nvSpPr>
          <p:cNvPr id="4101" name="Content Placeholder 2"/>
          <p:cNvSpPr txBox="1">
            <a:spLocks/>
          </p:cNvSpPr>
          <p:nvPr/>
        </p:nvSpPr>
        <p:spPr bwMode="auto">
          <a:xfrm>
            <a:off x="586073" y="1523037"/>
            <a:ext cx="8028001" cy="4933743"/>
          </a:xfrm>
          <a:prstGeom prst="rect">
            <a:avLst/>
          </a:prstGeom>
          <a:noFill/>
          <a:ln w="9525">
            <a:noFill/>
            <a:miter lim="800000"/>
            <a:headEnd/>
            <a:tailEnd/>
          </a:ln>
        </p:spPr>
        <p:txBody>
          <a:bodyPr/>
          <a:lstStyle/>
          <a:p>
            <a:pPr marL="447675" indent="-265113">
              <a:spcBef>
                <a:spcPts val="600"/>
              </a:spcBef>
              <a:buFont typeface="Arial" panose="020B0604020202020204" pitchFamily="34" charset="0"/>
              <a:buChar char="•"/>
            </a:pPr>
            <a:r>
              <a:rPr lang="en-US" sz="2400" dirty="0" smtClean="0"/>
              <a:t>The Departmental surplus increased due to the function shift activities and the slow filling of identified critical posts due to the large volumes of applications received, late submission of TVET performance assessments for the 2014/15 financial year, the moratorium placed on the filling of vacant posts in the TVET sector; and retained funds from the TVET colleges to cover uncertainties with the function shift. This is not a negative position as the % spend for the Department is 99.9% of the total allocation</a:t>
            </a:r>
          </a:p>
          <a:p>
            <a:pPr marL="447675" indent="-265113">
              <a:spcBef>
                <a:spcPts val="600"/>
              </a:spcBef>
              <a:buFont typeface="Arial" charset="0"/>
              <a:buChar char="•"/>
            </a:pPr>
            <a:r>
              <a:rPr lang="en-US" sz="2400" dirty="0" smtClean="0"/>
              <a:t>Although the Department managed to utilise the majority of voted funds, strict measures had to be put in place to prevent overspending of the Vote</a:t>
            </a:r>
          </a:p>
        </p:txBody>
      </p:sp>
    </p:spTree>
    <p:extLst>
      <p:ext uri="{BB962C8B-B14F-4D97-AF65-F5344CB8AC3E}">
        <p14:creationId xmlns:p14="http://schemas.microsoft.com/office/powerpoint/2010/main" xmlns="" val="28027381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8021" y="14287"/>
            <a:ext cx="9144001" cy="6875463"/>
          </a:xfrm>
          <a:prstGeom prst="rect">
            <a:avLst/>
          </a:prstGeom>
          <a:noFill/>
          <a:ln w="9525">
            <a:noFill/>
            <a:miter lim="800000"/>
            <a:headEnd/>
            <a:tailEnd/>
          </a:ln>
        </p:spPr>
      </p:pic>
      <p:sp>
        <p:nvSpPr>
          <p:cNvPr id="7" name="TextBox 6"/>
          <p:cNvSpPr txBox="1"/>
          <p:nvPr/>
        </p:nvSpPr>
        <p:spPr>
          <a:xfrm>
            <a:off x="566021" y="513750"/>
            <a:ext cx="8028000" cy="954107"/>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Financial Statements:</a:t>
            </a:r>
          </a:p>
          <a:p>
            <a:pPr algn="ctr">
              <a:defRPr/>
            </a:pPr>
            <a:r>
              <a:rPr lang="en-ZA" sz="2800" b="1" dirty="0" smtClean="0">
                <a:cs typeface="Arial" pitchFamily="34" charset="0"/>
              </a:rPr>
              <a:t>Impact on Operations</a:t>
            </a:r>
            <a:endParaRPr lang="en-ZA" sz="2800" b="1" dirty="0">
              <a:cs typeface="Arial" pitchFamily="34" charset="0"/>
            </a:endParaRPr>
          </a:p>
        </p:txBody>
      </p:sp>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63</a:t>
            </a:fld>
            <a:endParaRPr lang="en-US" b="1" dirty="0" smtClean="0"/>
          </a:p>
        </p:txBody>
      </p:sp>
      <p:sp>
        <p:nvSpPr>
          <p:cNvPr id="4101" name="Content Placeholder 2"/>
          <p:cNvSpPr txBox="1">
            <a:spLocks/>
          </p:cNvSpPr>
          <p:nvPr/>
        </p:nvSpPr>
        <p:spPr bwMode="auto">
          <a:xfrm>
            <a:off x="312821" y="1371600"/>
            <a:ext cx="8534400" cy="4933743"/>
          </a:xfrm>
          <a:prstGeom prst="rect">
            <a:avLst/>
          </a:prstGeom>
          <a:noFill/>
          <a:ln w="9525">
            <a:noFill/>
            <a:miter lim="800000"/>
            <a:headEnd/>
            <a:tailEnd/>
          </a:ln>
        </p:spPr>
        <p:txBody>
          <a:bodyPr/>
          <a:lstStyle/>
          <a:p>
            <a:pPr marL="447675" indent="-265113">
              <a:spcBef>
                <a:spcPts val="600"/>
              </a:spcBef>
              <a:buFont typeface="Arial" charset="0"/>
              <a:buChar char="•"/>
            </a:pPr>
            <a:r>
              <a:rPr lang="en-US" sz="2400" dirty="0" smtClean="0"/>
              <a:t>When the results of provisions, accruals and commitments are taken into account, the Department did overspend</a:t>
            </a:r>
          </a:p>
          <a:p>
            <a:pPr marL="447675" indent="-265113">
              <a:spcBef>
                <a:spcPts val="600"/>
              </a:spcBef>
              <a:buFont typeface="Arial" charset="0"/>
              <a:buChar char="•"/>
            </a:pPr>
            <a:r>
              <a:rPr lang="en-US" sz="2400" dirty="0"/>
              <a:t>The Report of the Accounting Officer also emphasises the capacity constraints in the Department – Refer to page 186 of the Annual </a:t>
            </a:r>
            <a:r>
              <a:rPr lang="en-US" sz="2400" dirty="0" smtClean="0"/>
              <a:t>Report</a:t>
            </a:r>
            <a:endParaRPr lang="en-US" sz="2400" dirty="0"/>
          </a:p>
          <a:p>
            <a:pPr marL="447675" indent="-265113">
              <a:spcBef>
                <a:spcPts val="600"/>
              </a:spcBef>
              <a:buFont typeface="Arial" charset="0"/>
              <a:buChar char="•"/>
            </a:pPr>
            <a:r>
              <a:rPr lang="en-US" sz="2400" dirty="0"/>
              <a:t>The current pressures on the economy and the limitations placed on the utilisation of resources could result in a similar outcome during </a:t>
            </a:r>
            <a:r>
              <a:rPr lang="en-US" sz="2400" dirty="0" smtClean="0"/>
              <a:t>2016/17</a:t>
            </a:r>
            <a:endParaRPr lang="en-US" sz="2400" dirty="0"/>
          </a:p>
          <a:p>
            <a:pPr marL="447675" indent="-265113">
              <a:spcBef>
                <a:spcPts val="600"/>
              </a:spcBef>
              <a:buFont typeface="Arial" charset="0"/>
              <a:buChar char="•"/>
            </a:pPr>
            <a:r>
              <a:rPr lang="en-US" sz="2400" dirty="0"/>
              <a:t>Key pressures are also experienced due to the additional responsibilities as a result of the TVET and AET function shift such as to ensure regional presence, the monitoring of the entire </a:t>
            </a:r>
            <a:r>
              <a:rPr lang="en-US" sz="2400" dirty="0" smtClean="0"/>
              <a:t>PSET </a:t>
            </a:r>
            <a:r>
              <a:rPr lang="en-US" sz="2400" dirty="0"/>
              <a:t>system and operational activities at the </a:t>
            </a:r>
            <a:r>
              <a:rPr lang="en-US" sz="2400" dirty="0" smtClean="0"/>
              <a:t>Department</a:t>
            </a:r>
            <a:endParaRPr lang="en-US" sz="2400" dirty="0"/>
          </a:p>
          <a:p>
            <a:pPr marL="447675" indent="-265113" algn="just">
              <a:spcBef>
                <a:spcPts val="600"/>
              </a:spcBef>
              <a:buFont typeface="Arial" charset="0"/>
              <a:buChar char="•"/>
            </a:pPr>
            <a:endParaRPr lang="en-US" sz="2400" dirty="0" smtClean="0"/>
          </a:p>
        </p:txBody>
      </p:sp>
    </p:spTree>
    <p:extLst>
      <p:ext uri="{BB962C8B-B14F-4D97-AF65-F5344CB8AC3E}">
        <p14:creationId xmlns:p14="http://schemas.microsoft.com/office/powerpoint/2010/main" xmlns="" val="33674099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1267" name="Picture 6" descr="C:\Users\Lefifi.T\AppData\Local\Microsoft\Windows\Temporary Internet Files\Content.Outlook\XAEMJRW7\Higher Education LOGO (6).jpg"/>
          <p:cNvPicPr>
            <a:picLocks noChangeAspect="1" noChangeArrowheads="1"/>
          </p:cNvPicPr>
          <p:nvPr/>
        </p:nvPicPr>
        <p:blipFill>
          <a:blip r:embed="rId3" cstate="print"/>
          <a:srcRect/>
          <a:stretch>
            <a:fillRect/>
          </a:stretch>
        </p:blipFill>
        <p:spPr bwMode="auto">
          <a:xfrm>
            <a:off x="1755775" y="1557338"/>
            <a:ext cx="5695950" cy="2246312"/>
          </a:xfrm>
          <a:prstGeom prst="rect">
            <a:avLst/>
          </a:prstGeom>
          <a:noFill/>
          <a:ln w="9525">
            <a:noFill/>
            <a:miter lim="800000"/>
            <a:headEnd/>
            <a:tailEnd/>
          </a:ln>
        </p:spPr>
      </p:pic>
      <p:sp>
        <p:nvSpPr>
          <p:cNvPr id="11268" name="TextBox 7"/>
          <p:cNvSpPr txBox="1">
            <a:spLocks noChangeArrowheads="1"/>
          </p:cNvSpPr>
          <p:nvPr/>
        </p:nvSpPr>
        <p:spPr bwMode="auto">
          <a:xfrm>
            <a:off x="2484438" y="4005263"/>
            <a:ext cx="4103687" cy="1016000"/>
          </a:xfrm>
          <a:prstGeom prst="rect">
            <a:avLst/>
          </a:prstGeom>
          <a:noFill/>
          <a:ln w="9525">
            <a:noFill/>
            <a:miter lim="800000"/>
            <a:headEnd/>
            <a:tailEnd/>
          </a:ln>
        </p:spPr>
        <p:txBody>
          <a:bodyPr>
            <a:spAutoFit/>
          </a:bodyPr>
          <a:lstStyle/>
          <a:p>
            <a:pPr algn="ctr"/>
            <a:r>
              <a:rPr lang="en-US" sz="6000" b="1" i="1" dirty="0">
                <a:latin typeface="Calibri" pitchFamily="34" charset="0"/>
              </a:rPr>
              <a:t>Thank You</a:t>
            </a:r>
          </a:p>
        </p:txBody>
      </p:sp>
    </p:spTree>
    <p:extLst>
      <p:ext uri="{BB962C8B-B14F-4D97-AF65-F5344CB8AC3E}">
        <p14:creationId xmlns:p14="http://schemas.microsoft.com/office/powerpoint/2010/main" xmlns="" val="3544232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8"/>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58000" y="573535"/>
            <a:ext cx="8028000" cy="52560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442912" algn="ctr" eaLnBrk="1" hangingPunct="1">
              <a:spcBef>
                <a:spcPts val="600"/>
              </a:spcBef>
              <a:defRPr/>
            </a:pPr>
            <a:r>
              <a:rPr lang="en-US" sz="2800" b="1" dirty="0">
                <a:latin typeface="Arial" panose="020B0604020202020204" pitchFamily="34" charset="0"/>
                <a:cs typeface="Arial" pitchFamily="34" charset="0"/>
              </a:rPr>
              <a:t>Strategic </a:t>
            </a:r>
            <a:r>
              <a:rPr lang="en-US" sz="2800" b="1" dirty="0" smtClean="0">
                <a:latin typeface="Arial" panose="020B0604020202020204" pitchFamily="34" charset="0"/>
                <a:cs typeface="Arial" pitchFamily="34" charset="0"/>
              </a:rPr>
              <a:t>Overview</a:t>
            </a:r>
            <a:endParaRPr lang="en-US" sz="2800" b="1" dirty="0">
              <a:latin typeface="Arial" panose="020B0604020202020204" pitchFamily="34" charset="0"/>
              <a:cs typeface="Arial" pitchFamily="34" charset="0"/>
            </a:endParaRPr>
          </a:p>
        </p:txBody>
      </p:sp>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7</a:t>
            </a:fld>
            <a:endParaRPr lang="en-US" altLang="en-US" b="1" dirty="0"/>
          </a:p>
        </p:txBody>
      </p:sp>
      <p:sp>
        <p:nvSpPr>
          <p:cNvPr id="3077" name="TextBox 7"/>
          <p:cNvSpPr txBox="1">
            <a:spLocks noChangeArrowheads="1"/>
          </p:cNvSpPr>
          <p:nvPr/>
        </p:nvSpPr>
        <p:spPr bwMode="auto">
          <a:xfrm>
            <a:off x="558000" y="1266408"/>
            <a:ext cx="8028000" cy="5432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342900" lvl="1" indent="-342900" eaLnBrk="1" hangingPunct="1">
              <a:spcBef>
                <a:spcPts val="0"/>
              </a:spcBef>
              <a:spcAft>
                <a:spcPts val="600"/>
              </a:spcAft>
              <a:buFontTx/>
              <a:buChar char="-"/>
              <a:defRPr/>
            </a:pPr>
            <a:r>
              <a:rPr lang="en-US" sz="2400" kern="0" dirty="0">
                <a:latin typeface="Arial" panose="020B0604020202020204" pitchFamily="34" charset="0"/>
                <a:cs typeface="Arial" pitchFamily="34" charset="0"/>
              </a:rPr>
              <a:t>A second National Higher Education Transformation Summit was held in October 2015, and a range of transformation imperatives were identified and will be taken forward with urgency</a:t>
            </a:r>
          </a:p>
          <a:p>
            <a:pPr marL="342900" lvl="1" indent="-342900" eaLnBrk="1" hangingPunct="1">
              <a:spcBef>
                <a:spcPts val="0"/>
              </a:spcBef>
              <a:spcAft>
                <a:spcPts val="600"/>
              </a:spcAft>
              <a:buFontTx/>
              <a:buChar char="-"/>
              <a:defRPr/>
            </a:pPr>
            <a:r>
              <a:rPr lang="en-US" sz="2400" kern="0" dirty="0" smtClean="0">
                <a:latin typeface="Arial" panose="020B0604020202020204" pitchFamily="34" charset="0"/>
                <a:cs typeface="Arial" pitchFamily="34" charset="0"/>
              </a:rPr>
              <a:t>Continued </a:t>
            </a:r>
            <a:r>
              <a:rPr lang="en-US" sz="2400" kern="0" dirty="0">
                <a:latin typeface="Arial" panose="020B0604020202020204" pitchFamily="34" charset="0"/>
                <a:cs typeface="Arial" pitchFamily="34" charset="0"/>
              </a:rPr>
              <a:t>to host events such as Decade of Artisan Development, the Apply Now campaign and Career guidance exhibitions to ensure provision of career advice to our matric learners and other </a:t>
            </a:r>
            <a:r>
              <a:rPr lang="en-US" sz="2400" kern="0" dirty="0" smtClean="0">
                <a:latin typeface="Arial" panose="020B0604020202020204" pitchFamily="34" charset="0"/>
                <a:cs typeface="Arial" pitchFamily="34" charset="0"/>
              </a:rPr>
              <a:t>youth</a:t>
            </a:r>
          </a:p>
          <a:p>
            <a:pPr marL="342900" lvl="1" indent="-342900" eaLnBrk="1" hangingPunct="1">
              <a:spcBef>
                <a:spcPts val="0"/>
              </a:spcBef>
              <a:spcAft>
                <a:spcPts val="600"/>
              </a:spcAft>
              <a:buFontTx/>
              <a:buChar char="-"/>
              <a:defRPr/>
            </a:pPr>
            <a:r>
              <a:rPr lang="en-US" sz="2400" kern="0" dirty="0" smtClean="0">
                <a:latin typeface="Arial" panose="020B0604020202020204" pitchFamily="34" charset="0"/>
                <a:cs typeface="Arial" pitchFamily="34" charset="0"/>
              </a:rPr>
              <a:t>For </a:t>
            </a:r>
            <a:r>
              <a:rPr lang="en-US" sz="2400" kern="0" dirty="0">
                <a:latin typeface="Arial" panose="020B0604020202020204" pitchFamily="34" charset="0"/>
                <a:cs typeface="Arial" pitchFamily="34" charset="0"/>
              </a:rPr>
              <a:t>the improvement of access within the system, the Department focused on the development of additional policies such as a Framework for the Realisation of Social Inclusion and a draft Strategic Disability Policy Framework  </a:t>
            </a:r>
          </a:p>
          <a:p>
            <a:pPr eaLnBrk="1" hangingPunct="1"/>
            <a:endParaRPr lang="en-ZA" sz="2000" b="1" dirty="0" smtClean="0">
              <a:latin typeface="Calibri" pitchFamily="34" charset="0"/>
            </a:endParaRPr>
          </a:p>
        </p:txBody>
      </p:sp>
    </p:spTree>
    <p:extLst>
      <p:ext uri="{BB962C8B-B14F-4D97-AF65-F5344CB8AC3E}">
        <p14:creationId xmlns:p14="http://schemas.microsoft.com/office/powerpoint/2010/main" xmlns="" val="3576213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525528" y="370231"/>
            <a:ext cx="8028000" cy="525600"/>
          </a:xfrm>
          <a:solidFill>
            <a:srgbClr val="006600"/>
          </a:solidFill>
          <a:ln>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442912" eaLnBrk="1" hangingPunct="1">
              <a:spcBef>
                <a:spcPts val="600"/>
              </a:spcBef>
              <a:defRPr/>
            </a:pPr>
            <a:r>
              <a:rPr lang="en-US" sz="2800" b="1" dirty="0">
                <a:latin typeface="Arial" panose="020B0604020202020204" pitchFamily="34" charset="0"/>
                <a:cs typeface="Arial" pitchFamily="34" charset="0"/>
              </a:rPr>
              <a:t>Strategic </a:t>
            </a:r>
            <a:r>
              <a:rPr lang="en-US" sz="2800" b="1" dirty="0" smtClean="0">
                <a:latin typeface="Arial" panose="020B0604020202020204" pitchFamily="34" charset="0"/>
                <a:cs typeface="Arial" pitchFamily="34" charset="0"/>
              </a:rPr>
              <a:t>Overview</a:t>
            </a:r>
            <a:endParaRPr lang="en-US" sz="2800" b="1" dirty="0">
              <a:latin typeface="Arial" panose="020B0604020202020204" pitchFamily="34" charset="0"/>
              <a:cs typeface="Arial" pitchFamily="34" charset="0"/>
            </a:endParaRPr>
          </a:p>
        </p:txBody>
      </p:sp>
      <p:sp>
        <p:nvSpPr>
          <p:cNvPr id="8197" name="Slide Number Placeholder 6"/>
          <p:cNvSpPr>
            <a:spLocks noGrp="1"/>
          </p:cNvSpPr>
          <p:nvPr>
            <p:ph type="sldNum" sz="quarter" idx="12"/>
          </p:nvPr>
        </p:nvSpPr>
        <p:spPr>
          <a:xfrm>
            <a:off x="7018338" y="6484938"/>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0E0244EF-14CB-43E4-B858-E17BE330F2E5}" type="slidenum">
              <a:rPr lang="en-US"/>
              <a:pPr/>
              <a:t>8</a:t>
            </a:fld>
            <a:endParaRPr lang="en-US" dirty="0"/>
          </a:p>
        </p:txBody>
      </p:sp>
      <p:sp>
        <p:nvSpPr>
          <p:cNvPr id="23" name="TextBox 22"/>
          <p:cNvSpPr txBox="1">
            <a:spLocks noChangeArrowheads="1"/>
          </p:cNvSpPr>
          <p:nvPr/>
        </p:nvSpPr>
        <p:spPr bwMode="auto">
          <a:xfrm>
            <a:off x="303211" y="3664162"/>
            <a:ext cx="2197661" cy="107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ZA" sz="1600" b="1" dirty="0"/>
              <a:t>NDP Targets:</a:t>
            </a:r>
          </a:p>
          <a:p>
            <a:r>
              <a:rPr lang="en-ZA" sz="1600" dirty="0"/>
              <a:t>Universities: 1.62 </a:t>
            </a:r>
            <a:r>
              <a:rPr lang="en-ZA" sz="1600" dirty="0" smtClean="0"/>
              <a:t>m</a:t>
            </a:r>
          </a:p>
          <a:p>
            <a:r>
              <a:rPr lang="en-ZA" sz="1600" dirty="0" smtClean="0"/>
              <a:t>TVET colleges: 2.5 m</a:t>
            </a:r>
          </a:p>
          <a:p>
            <a:r>
              <a:rPr lang="en-ZA" sz="1600" dirty="0" smtClean="0"/>
              <a:t>CET colleges: 1 m</a:t>
            </a:r>
            <a:endParaRPr lang="en-ZA" sz="1600" dirty="0"/>
          </a:p>
        </p:txBody>
      </p:sp>
      <p:sp>
        <p:nvSpPr>
          <p:cNvPr id="26" name="TextBox 25"/>
          <p:cNvSpPr txBox="1">
            <a:spLocks noChangeArrowheads="1"/>
          </p:cNvSpPr>
          <p:nvPr/>
        </p:nvSpPr>
        <p:spPr bwMode="auto">
          <a:xfrm>
            <a:off x="167539" y="5830832"/>
            <a:ext cx="335509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ZA" sz="1600" dirty="0" smtClean="0"/>
              <a:t>SETAs</a:t>
            </a:r>
            <a:r>
              <a:rPr lang="en-ZA" sz="1600" b="1" dirty="0" smtClean="0"/>
              <a:t> </a:t>
            </a:r>
            <a:r>
              <a:rPr lang="en-ZA" sz="1600" dirty="0" smtClean="0"/>
              <a:t>(Workplace based learning): 118 582 (2015/16)</a:t>
            </a:r>
            <a:endParaRPr lang="en-ZA" sz="1600" dirty="0"/>
          </a:p>
        </p:txBody>
      </p:sp>
      <p:sp>
        <p:nvSpPr>
          <p:cNvPr id="27" name="TextBox 26"/>
          <p:cNvSpPr txBox="1">
            <a:spLocks noChangeArrowheads="1"/>
          </p:cNvSpPr>
          <p:nvPr/>
        </p:nvSpPr>
        <p:spPr bwMode="auto">
          <a:xfrm>
            <a:off x="5310746" y="5864446"/>
            <a:ext cx="33305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ZA" sz="1600" dirty="0"/>
              <a:t>National Skills Fund </a:t>
            </a:r>
            <a:r>
              <a:rPr lang="en-ZA" sz="1600" dirty="0" smtClean="0"/>
              <a:t>(</a:t>
            </a:r>
            <a:r>
              <a:rPr lang="en-ZA" sz="1600" dirty="0"/>
              <a:t>beneficiaries</a:t>
            </a:r>
            <a:r>
              <a:rPr lang="en-ZA" sz="1600" dirty="0" smtClean="0"/>
              <a:t>):    63 903 (2015/16)  </a:t>
            </a:r>
            <a:endParaRPr lang="en-ZA" sz="1600" dirty="0"/>
          </a:p>
        </p:txBody>
      </p:sp>
      <p:grpSp>
        <p:nvGrpSpPr>
          <p:cNvPr id="2" name="Group 1"/>
          <p:cNvGrpSpPr/>
          <p:nvPr/>
        </p:nvGrpSpPr>
        <p:grpSpPr>
          <a:xfrm>
            <a:off x="663692" y="1375922"/>
            <a:ext cx="7728699" cy="3975666"/>
            <a:chOff x="454025" y="1082675"/>
            <a:chExt cx="8151813" cy="4494213"/>
          </a:xfrm>
        </p:grpSpPr>
        <p:sp>
          <p:nvSpPr>
            <p:cNvPr id="18" name="Isosceles Triangle 17"/>
            <p:cNvSpPr/>
            <p:nvPr/>
          </p:nvSpPr>
          <p:spPr>
            <a:xfrm rot="10800000">
              <a:off x="454025" y="1082675"/>
              <a:ext cx="8151813" cy="4494213"/>
            </a:xfrm>
            <a:prstGeom prst="triangle">
              <a:avLst>
                <a:gd name="adj" fmla="val 49766"/>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sz="1400" dirty="0"/>
            </a:p>
          </p:txBody>
        </p:sp>
        <p:cxnSp>
          <p:nvCxnSpPr>
            <p:cNvPr id="9" name="Straight Connector 8"/>
            <p:cNvCxnSpPr/>
            <p:nvPr/>
          </p:nvCxnSpPr>
          <p:spPr>
            <a:xfrm flipV="1">
              <a:off x="1708150" y="2387600"/>
              <a:ext cx="5607050" cy="63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201988" y="4133850"/>
              <a:ext cx="2665412"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652713" y="1112838"/>
              <a:ext cx="3686175" cy="591464"/>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en-ZA" sz="1400" dirty="0">
                  <a:solidFill>
                    <a:schemeClr val="bg1"/>
                  </a:solidFill>
                </a:rPr>
                <a:t>Higher Education</a:t>
              </a:r>
            </a:p>
            <a:p>
              <a:pPr algn="ctr">
                <a:defRPr/>
              </a:pPr>
              <a:r>
                <a:rPr lang="en-ZA" sz="1400" dirty="0">
                  <a:solidFill>
                    <a:schemeClr val="bg1"/>
                  </a:solidFill>
                </a:rPr>
                <a:t>+/- 1 111 711 (2014)</a:t>
              </a:r>
            </a:p>
          </p:txBody>
        </p:sp>
        <p:sp>
          <p:nvSpPr>
            <p:cNvPr id="15" name="TextBox 14"/>
            <p:cNvSpPr txBox="1"/>
            <p:nvPr/>
          </p:nvSpPr>
          <p:spPr>
            <a:xfrm>
              <a:off x="3354296" y="2495430"/>
              <a:ext cx="2314575" cy="523875"/>
            </a:xfrm>
            <a:prstGeom prst="rect">
              <a:avLst/>
            </a:prstGeom>
            <a:solidFill>
              <a:schemeClr val="accent5">
                <a:lumMod val="25000"/>
              </a:schemeClr>
            </a:solidFill>
          </p:spPr>
          <p:txBody>
            <a:bodyPr>
              <a:spAutoFit/>
            </a:bodyPr>
            <a:lstStyle/>
            <a:p>
              <a:pPr algn="ctr">
                <a:defRPr/>
              </a:pPr>
              <a:r>
                <a:rPr lang="en-ZA" sz="1400" dirty="0">
                  <a:solidFill>
                    <a:schemeClr val="bg1"/>
                  </a:solidFill>
                  <a:latin typeface="Arial" panose="020B0604020202020204" pitchFamily="34" charset="0"/>
                </a:rPr>
                <a:t>TVET</a:t>
              </a:r>
            </a:p>
            <a:p>
              <a:pPr algn="ctr">
                <a:defRPr/>
              </a:pPr>
              <a:r>
                <a:rPr lang="en-ZA" sz="1400" dirty="0">
                  <a:solidFill>
                    <a:schemeClr val="bg1"/>
                  </a:solidFill>
                  <a:latin typeface="Arial" panose="020B0604020202020204" pitchFamily="34" charset="0"/>
                </a:rPr>
                <a:t>+/- 789 530 </a:t>
              </a:r>
            </a:p>
          </p:txBody>
        </p:sp>
        <p:sp>
          <p:nvSpPr>
            <p:cNvPr id="16" name="TextBox 15"/>
            <p:cNvSpPr txBox="1">
              <a:spLocks noChangeArrowheads="1"/>
            </p:cNvSpPr>
            <p:nvPr/>
          </p:nvSpPr>
          <p:spPr bwMode="auto">
            <a:xfrm>
              <a:off x="3791747" y="4202992"/>
              <a:ext cx="1500601" cy="591464"/>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ZA" sz="1400" dirty="0">
                  <a:solidFill>
                    <a:schemeClr val="bg1"/>
                  </a:solidFill>
                </a:rPr>
                <a:t>CET Colleges:         275 268 (2014)</a:t>
              </a:r>
            </a:p>
          </p:txBody>
        </p:sp>
        <p:sp>
          <p:nvSpPr>
            <p:cNvPr id="28" name="TextBox 27"/>
            <p:cNvSpPr txBox="1"/>
            <p:nvPr/>
          </p:nvSpPr>
          <p:spPr>
            <a:xfrm>
              <a:off x="3000375" y="1747838"/>
              <a:ext cx="2990850" cy="591464"/>
            </a:xfrm>
            <a:prstGeom prst="rect">
              <a:avLst/>
            </a:prstGeom>
            <a:solidFill>
              <a:schemeClr val="accent2"/>
            </a:solidFill>
            <a:ln/>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n-ZA" sz="1400" u="sng" dirty="0">
                  <a:solidFill>
                    <a:schemeClr val="bg1"/>
                  </a:solidFill>
                </a:rPr>
                <a:t>26 Universities: </a:t>
              </a:r>
              <a:r>
                <a:rPr lang="en-ZA" sz="1400" dirty="0">
                  <a:solidFill>
                    <a:schemeClr val="bg1"/>
                  </a:solidFill>
                </a:rPr>
                <a:t>969 154  </a:t>
              </a:r>
            </a:p>
            <a:p>
              <a:pPr algn="ctr">
                <a:defRPr/>
              </a:pPr>
              <a:r>
                <a:rPr lang="en-ZA" sz="1400" u="sng" dirty="0">
                  <a:solidFill>
                    <a:schemeClr val="bg1"/>
                  </a:solidFill>
                </a:rPr>
                <a:t>114 PHEIs: </a:t>
              </a:r>
              <a:r>
                <a:rPr lang="en-ZA" sz="1400" dirty="0">
                  <a:solidFill>
                    <a:schemeClr val="bg1"/>
                  </a:solidFill>
                </a:rPr>
                <a:t>142 557</a:t>
              </a:r>
            </a:p>
          </p:txBody>
        </p:sp>
        <p:sp>
          <p:nvSpPr>
            <p:cNvPr id="30" name="TextBox 29"/>
            <p:cNvSpPr txBox="1"/>
            <p:nvPr/>
          </p:nvSpPr>
          <p:spPr>
            <a:xfrm>
              <a:off x="3469482" y="3052832"/>
              <a:ext cx="2130425" cy="1078551"/>
            </a:xfrm>
            <a:prstGeom prst="rect">
              <a:avLst/>
            </a:prstGeom>
            <a:solidFill>
              <a:schemeClr val="accent5">
                <a:lumMod val="25000"/>
              </a:schemeClr>
            </a:solidFill>
          </p:spPr>
          <p:txBody>
            <a:bodyPr wrap="square">
              <a:spAutoFit/>
            </a:bodyPr>
            <a:lstStyle/>
            <a:p>
              <a:pPr algn="ctr">
                <a:defRPr/>
              </a:pPr>
              <a:r>
                <a:rPr lang="en-ZA" sz="1400" u="sng" dirty="0">
                  <a:solidFill>
                    <a:schemeClr val="bg1"/>
                  </a:solidFill>
                  <a:latin typeface="Arial" panose="020B0604020202020204" pitchFamily="34" charset="0"/>
                </a:rPr>
                <a:t>50 TVET Colleges: </a:t>
              </a:r>
            </a:p>
            <a:p>
              <a:pPr algn="ctr">
                <a:defRPr/>
              </a:pPr>
              <a:r>
                <a:rPr lang="en-ZA" sz="1400" dirty="0">
                  <a:solidFill>
                    <a:schemeClr val="bg1"/>
                  </a:solidFill>
                  <a:latin typeface="Arial" panose="020B0604020202020204" pitchFamily="34" charset="0"/>
                </a:rPr>
                <a:t>710 535 (2015)</a:t>
              </a:r>
            </a:p>
            <a:p>
              <a:pPr algn="ctr">
                <a:defRPr/>
              </a:pPr>
              <a:r>
                <a:rPr lang="en-ZA" sz="1400" dirty="0">
                  <a:solidFill>
                    <a:schemeClr val="bg1"/>
                  </a:solidFill>
                  <a:latin typeface="Arial" panose="020B0604020202020204" pitchFamily="34" charset="0"/>
                </a:rPr>
                <a:t>   </a:t>
              </a:r>
              <a:r>
                <a:rPr lang="en-ZA" sz="1400" u="sng" dirty="0">
                  <a:solidFill>
                    <a:schemeClr val="bg1"/>
                  </a:solidFill>
                  <a:latin typeface="Arial" panose="020B0604020202020204" pitchFamily="34" charset="0"/>
                </a:rPr>
                <a:t>627 Private Colleges: </a:t>
              </a:r>
            </a:p>
            <a:p>
              <a:pPr algn="ctr">
                <a:defRPr/>
              </a:pPr>
              <a:r>
                <a:rPr lang="en-ZA" sz="1400" dirty="0">
                  <a:solidFill>
                    <a:schemeClr val="bg1"/>
                  </a:solidFill>
                  <a:latin typeface="Arial" panose="020B0604020202020204" pitchFamily="34" charset="0"/>
                </a:rPr>
                <a:t>78 995 (2014)</a:t>
              </a:r>
            </a:p>
          </p:txBody>
        </p:sp>
      </p:grpSp>
      <p:sp>
        <p:nvSpPr>
          <p:cNvPr id="31" name="TextBox 30"/>
          <p:cNvSpPr txBox="1">
            <a:spLocks noChangeArrowheads="1"/>
          </p:cNvSpPr>
          <p:nvPr/>
        </p:nvSpPr>
        <p:spPr bwMode="auto">
          <a:xfrm>
            <a:off x="6824473" y="3664162"/>
            <a:ext cx="1835772" cy="67710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Aft>
                <a:spcPts val="1200"/>
              </a:spcAft>
            </a:pPr>
            <a:r>
              <a:rPr lang="en-ZA" sz="1400" b="1" dirty="0"/>
              <a:t>Quality Councils: </a:t>
            </a:r>
          </a:p>
          <a:p>
            <a:pPr>
              <a:spcAft>
                <a:spcPts val="1200"/>
              </a:spcAft>
            </a:pPr>
            <a:r>
              <a:rPr lang="en-ZA" sz="1400" dirty="0"/>
              <a:t>SAQA; CHE; </a:t>
            </a:r>
            <a:r>
              <a:rPr lang="en-ZA" sz="1400" dirty="0" smtClean="0"/>
              <a:t>QCTO</a:t>
            </a:r>
          </a:p>
        </p:txBody>
      </p:sp>
      <p:sp>
        <p:nvSpPr>
          <p:cNvPr id="3" name="Rectangle 2"/>
          <p:cNvSpPr/>
          <p:nvPr/>
        </p:nvSpPr>
        <p:spPr>
          <a:xfrm>
            <a:off x="303211" y="940356"/>
            <a:ext cx="5868989" cy="461665"/>
          </a:xfrm>
          <a:prstGeom prst="rect">
            <a:avLst/>
          </a:prstGeom>
        </p:spPr>
        <p:txBody>
          <a:bodyPr wrap="square">
            <a:spAutoFit/>
          </a:bodyPr>
          <a:lstStyle/>
          <a:p>
            <a:pPr marL="442912" eaLnBrk="1" hangingPunct="1">
              <a:spcBef>
                <a:spcPts val="600"/>
              </a:spcBef>
              <a:defRPr/>
            </a:pPr>
            <a:r>
              <a:rPr lang="en-ZA" sz="2400" b="1" dirty="0"/>
              <a:t>PSET System: Size and </a:t>
            </a:r>
            <a:r>
              <a:rPr lang="en-ZA" sz="2400" b="1" dirty="0" smtClean="0"/>
              <a:t>Shape</a:t>
            </a:r>
            <a:endParaRPr lang="en-US" sz="2400" b="1" dirty="0">
              <a:latin typeface="Arial" panose="020B0604020202020204" pitchFamily="34" charset="0"/>
              <a:cs typeface="Arial" pitchFamily="34" charset="0"/>
            </a:endParaRPr>
          </a:p>
        </p:txBody>
      </p:sp>
      <p:sp>
        <p:nvSpPr>
          <p:cNvPr id="20" name="TextBox 19"/>
          <p:cNvSpPr txBox="1">
            <a:spLocks noChangeArrowheads="1"/>
          </p:cNvSpPr>
          <p:nvPr/>
        </p:nvSpPr>
        <p:spPr bwMode="auto">
          <a:xfrm>
            <a:off x="3710545" y="5509092"/>
            <a:ext cx="1600201" cy="73866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ZA" sz="1400" b="1" dirty="0" smtClean="0"/>
              <a:t>Grant Institutions</a:t>
            </a:r>
          </a:p>
          <a:p>
            <a:pPr algn="ctr"/>
            <a:r>
              <a:rPr lang="en-ZA" sz="1400" dirty="0" smtClean="0"/>
              <a:t>(SETAs</a:t>
            </a:r>
            <a:r>
              <a:rPr lang="en-ZA" sz="1400" dirty="0"/>
              <a:t> </a:t>
            </a:r>
            <a:r>
              <a:rPr lang="en-ZA" sz="1400" dirty="0" smtClean="0"/>
              <a:t>&amp; NSF)</a:t>
            </a:r>
            <a:endParaRPr lang="en-ZA" sz="1400" dirty="0"/>
          </a:p>
        </p:txBody>
      </p:sp>
      <p:cxnSp>
        <p:nvCxnSpPr>
          <p:cNvPr id="21" name="Straight Connector 20"/>
          <p:cNvCxnSpPr/>
          <p:nvPr/>
        </p:nvCxnSpPr>
        <p:spPr>
          <a:xfrm>
            <a:off x="424875" y="5405288"/>
            <a:ext cx="8406809" cy="2597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676097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7" grpId="0"/>
      <p:bldP spid="31"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Content Placeholder 2"/>
          <p:cNvSpPr>
            <a:spLocks noGrp="1"/>
          </p:cNvSpPr>
          <p:nvPr>
            <p:ph idx="1"/>
          </p:nvPr>
        </p:nvSpPr>
        <p:spPr>
          <a:xfrm>
            <a:off x="531813" y="1291712"/>
            <a:ext cx="8028000" cy="4573424"/>
          </a:xfrm>
        </p:spPr>
        <p:txBody>
          <a:bodyPr/>
          <a:lstStyle/>
          <a:p>
            <a:pPr eaLnBrk="1" hangingPunct="1"/>
            <a:r>
              <a:rPr lang="en-US" sz="2400" dirty="0" smtClean="0">
                <a:latin typeface="Arial" pitchFamily="34" charset="0"/>
                <a:cs typeface="Arial" pitchFamily="34" charset="0"/>
              </a:rPr>
              <a:t>The </a:t>
            </a:r>
            <a:r>
              <a:rPr lang="en-US" sz="2400" b="1" i="1" dirty="0">
                <a:latin typeface="Arial" pitchFamily="34" charset="0"/>
                <a:cs typeface="Arial" pitchFamily="34" charset="0"/>
              </a:rPr>
              <a:t>purpose</a:t>
            </a:r>
            <a:r>
              <a:rPr lang="en-US" sz="2400" dirty="0">
                <a:latin typeface="Arial" pitchFamily="34" charset="0"/>
                <a:cs typeface="Arial" pitchFamily="34" charset="0"/>
              </a:rPr>
              <a:t> of the programme is to provide overall management and administration of the </a:t>
            </a:r>
            <a:r>
              <a:rPr lang="en-US" sz="2400" dirty="0" smtClean="0">
                <a:latin typeface="Arial" pitchFamily="34" charset="0"/>
                <a:cs typeface="Arial" pitchFamily="34" charset="0"/>
              </a:rPr>
              <a:t>Department</a:t>
            </a:r>
          </a:p>
          <a:p>
            <a:pPr eaLnBrk="1" hangingPunct="1"/>
            <a:r>
              <a:rPr lang="en-US" sz="2400" dirty="0" smtClean="0">
                <a:latin typeface="Arial" pitchFamily="34" charset="0"/>
                <a:cs typeface="Arial" pitchFamily="34" charset="0"/>
              </a:rPr>
              <a:t>For the year under review, the programme had six planned targets. Of these, 3 (50%) </a:t>
            </a:r>
            <a:r>
              <a:rPr lang="en-US" sz="2400" dirty="0">
                <a:latin typeface="Arial" pitchFamily="34" charset="0"/>
                <a:cs typeface="Arial" pitchFamily="34" charset="0"/>
              </a:rPr>
              <a:t>were achieved as </a:t>
            </a:r>
            <a:r>
              <a:rPr lang="en-US" sz="2400" dirty="0" smtClean="0">
                <a:latin typeface="Arial" pitchFamily="34" charset="0"/>
                <a:cs typeface="Arial" pitchFamily="34" charset="0"/>
              </a:rPr>
              <a:t>planned, namely:</a:t>
            </a:r>
          </a:p>
          <a:p>
            <a:pPr lvl="1" eaLnBrk="1" hangingPunct="1"/>
            <a:r>
              <a:rPr lang="en-GB" sz="2400" dirty="0" smtClean="0">
                <a:latin typeface="Arial" pitchFamily="34" charset="0"/>
                <a:cs typeface="Arial" pitchFamily="34" charset="0"/>
              </a:rPr>
              <a:t>93.1</a:t>
            </a:r>
            <a:r>
              <a:rPr lang="en-GB" sz="2400" dirty="0">
                <a:latin typeface="Arial" pitchFamily="34" charset="0"/>
                <a:cs typeface="Arial" pitchFamily="34" charset="0"/>
              </a:rPr>
              <a:t>% of approved funded positions have been </a:t>
            </a:r>
            <a:r>
              <a:rPr lang="en-GB" sz="2400" dirty="0" smtClean="0">
                <a:latin typeface="Arial" pitchFamily="34" charset="0"/>
                <a:cs typeface="Arial" pitchFamily="34" charset="0"/>
              </a:rPr>
              <a:t>filled, 3.1% above target </a:t>
            </a:r>
          </a:p>
          <a:p>
            <a:pPr lvl="1" eaLnBrk="1" hangingPunct="1"/>
            <a:r>
              <a:rPr lang="en-GB" sz="2400" dirty="0" smtClean="0">
                <a:latin typeface="Arial" pitchFamily="34" charset="0"/>
                <a:cs typeface="Arial" pitchFamily="34" charset="0"/>
              </a:rPr>
              <a:t>Information Communication Technology procurement plan was approved </a:t>
            </a:r>
          </a:p>
          <a:p>
            <a:pPr lvl="1" eaLnBrk="1" hangingPunct="1"/>
            <a:r>
              <a:rPr lang="en-GB" sz="2400" dirty="0" smtClean="0">
                <a:latin typeface="Arial" pitchFamily="34" charset="0"/>
                <a:cs typeface="Arial" pitchFamily="34" charset="0"/>
              </a:rPr>
              <a:t>All (100%) of audit issues were attended to and addressed </a:t>
            </a:r>
          </a:p>
          <a:p>
            <a:pPr lvl="1" eaLnBrk="1" hangingPunct="1"/>
            <a:endParaRPr lang="en-ZA" sz="2400" dirty="0">
              <a:latin typeface="Arial" pitchFamily="34" charset="0"/>
              <a:cs typeface="Arial" pitchFamily="34" charset="0"/>
            </a:endParaRPr>
          </a:p>
          <a:p>
            <a:pPr lvl="1" eaLnBrk="1" hangingPunct="1"/>
            <a:endParaRPr lang="en-US" sz="2400" dirty="0">
              <a:latin typeface="Arial" pitchFamily="34" charset="0"/>
              <a:cs typeface="Arial" pitchFamily="34" charset="0"/>
            </a:endParaRPr>
          </a:p>
          <a:p>
            <a:pPr eaLnBrk="1" hangingPunct="1"/>
            <a:endParaRPr lang="en-US" sz="2400" dirty="0" smtClean="0"/>
          </a:p>
          <a:p>
            <a:pPr eaLnBrk="1" hangingPunct="1"/>
            <a:endParaRPr lang="en-US" sz="2400" dirty="0" smtClean="0"/>
          </a:p>
          <a:p>
            <a:pPr marL="0" indent="0" eaLnBrk="1" hangingPunct="1">
              <a:buNone/>
            </a:pPr>
            <a:endParaRPr lang="en-US" sz="2400" dirty="0" smtClean="0"/>
          </a:p>
          <a:p>
            <a:pPr eaLnBrk="1" hangingPunct="1"/>
            <a:endParaRPr lang="en-ZA" sz="2400" dirty="0"/>
          </a:p>
          <a:p>
            <a:pPr marL="0" indent="0" eaLnBrk="1" hangingPunct="1">
              <a:buNone/>
            </a:pPr>
            <a:endParaRPr lang="en-ZA" altLang="en-US" sz="2400" dirty="0" smtClean="0">
              <a:cs typeface="Times New Roman" panose="02020603050405020304" pitchFamily="18" charset="0"/>
            </a:endParaRPr>
          </a:p>
          <a:p>
            <a:pPr marL="0" indent="0" eaLnBrk="1" hangingPunct="1">
              <a:buNone/>
            </a:pPr>
            <a:endParaRPr lang="en-US" sz="2400" dirty="0"/>
          </a:p>
          <a:p>
            <a:pPr marL="0" indent="0" eaLnBrk="1" hangingPunct="1">
              <a:buNone/>
            </a:pPr>
            <a:endParaRPr lang="en-ZA" sz="2400" dirty="0" smtClean="0">
              <a:cs typeface="Arial" pitchFamily="34" charset="0"/>
            </a:endParaRPr>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9</a:t>
            </a:fld>
            <a:endParaRPr lang="en-US" altLang="en-US" sz="1400" b="1" dirty="0"/>
          </a:p>
        </p:txBody>
      </p:sp>
      <p:sp>
        <p:nvSpPr>
          <p:cNvPr id="8" name="TextBox 7"/>
          <p:cNvSpPr txBox="1"/>
          <p:nvPr/>
        </p:nvSpPr>
        <p:spPr>
          <a:xfrm>
            <a:off x="531813" y="591904"/>
            <a:ext cx="8028000" cy="525600"/>
          </a:xfrm>
          <a:prstGeom prst="rect">
            <a:avLst/>
          </a:prstGeom>
          <a:solidFill>
            <a:srgbClr val="0066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1: Administration</a:t>
            </a:r>
            <a:endParaRPr lang="en-ZA" dirty="0"/>
          </a:p>
        </p:txBody>
      </p:sp>
    </p:spTree>
    <p:extLst>
      <p:ext uri="{BB962C8B-B14F-4D97-AF65-F5344CB8AC3E}">
        <p14:creationId xmlns:p14="http://schemas.microsoft.com/office/powerpoint/2010/main" xmlns="" val="1256580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8255</TotalTime>
  <Words>4294</Words>
  <Application>Microsoft Office PowerPoint</Application>
  <PresentationFormat>On-screen Show (4:3)</PresentationFormat>
  <Paragraphs>518</Paragraphs>
  <Slides>64</Slides>
  <Notes>45</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Default Design</vt:lpstr>
      <vt:lpstr>Slide 1</vt:lpstr>
      <vt:lpstr>Slide 2</vt:lpstr>
      <vt:lpstr>Slide 3</vt:lpstr>
      <vt:lpstr>Slide 4</vt:lpstr>
      <vt:lpstr>Slide 5</vt:lpstr>
      <vt:lpstr>Slide 6</vt:lpstr>
      <vt:lpstr>Slide 7</vt:lpstr>
      <vt:lpstr>Strategic Overview</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vector>
  </TitlesOfParts>
  <Company>Dept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BASIC EDUCATION</dc:title>
  <dc:creator>molalekoa.n</dc:creator>
  <cp:lastModifiedBy>PUMZA</cp:lastModifiedBy>
  <cp:revision>523</cp:revision>
  <cp:lastPrinted>2016-10-03T13:47:08Z</cp:lastPrinted>
  <dcterms:created xsi:type="dcterms:W3CDTF">2010-10-01T19:49:50Z</dcterms:created>
  <dcterms:modified xsi:type="dcterms:W3CDTF">2016-10-13T09:54:25Z</dcterms:modified>
</cp:coreProperties>
</file>