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Default Extension="gif" ContentType="image/gif"/>
  <Default Extension="vml" ContentType="application/vnd.openxmlformats-officedocument.vmlDrawing"/>
  <Default Extension="xlsx" ContentType="application/vnd.openxmlformats-officedocument.spreadsheetml.sheet"/>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5">
  <p:sldMasterIdLst>
    <p:sldMasterId id="2147483648" r:id="rId1"/>
  </p:sldMasterIdLst>
  <p:notesMasterIdLst>
    <p:notesMasterId r:id="rId20"/>
  </p:notesMasterIdLst>
  <p:handoutMasterIdLst>
    <p:handoutMasterId r:id="rId21"/>
  </p:handoutMasterIdLst>
  <p:sldIdLst>
    <p:sldId id="256" r:id="rId2"/>
    <p:sldId id="338" r:id="rId3"/>
    <p:sldId id="293" r:id="rId4"/>
    <p:sldId id="375" r:id="rId5"/>
    <p:sldId id="347" r:id="rId6"/>
    <p:sldId id="353" r:id="rId7"/>
    <p:sldId id="370" r:id="rId8"/>
    <p:sldId id="349" r:id="rId9"/>
    <p:sldId id="369" r:id="rId10"/>
    <p:sldId id="376" r:id="rId11"/>
    <p:sldId id="379" r:id="rId12"/>
    <p:sldId id="377" r:id="rId13"/>
    <p:sldId id="366" r:id="rId14"/>
    <p:sldId id="371" r:id="rId15"/>
    <p:sldId id="372" r:id="rId16"/>
    <p:sldId id="374" r:id="rId17"/>
    <p:sldId id="380" r:id="rId18"/>
    <p:sldId id="352" r:id="rId19"/>
  </p:sldIdLst>
  <p:sldSz cx="9144000" cy="6858000" type="screen4x3"/>
  <p:notesSz cx="6797675" cy="9798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5" autoAdjust="0"/>
    <p:restoredTop sz="94434" autoAdjust="0"/>
  </p:normalViewPr>
  <p:slideViewPr>
    <p:cSldViewPr snapToGrid="0" snapToObjects="1">
      <p:cViewPr varScale="1">
        <p:scale>
          <a:sx n="116" d="100"/>
          <a:sy n="116" d="100"/>
        </p:scale>
        <p:origin x="-1494"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800" b="1" i="0" u="none" strike="noStrike" kern="1200" spc="0" baseline="0">
                <a:solidFill>
                  <a:srgbClr val="00B050"/>
                </a:solidFill>
                <a:latin typeface="+mn-lt"/>
                <a:ea typeface="+mn-ea"/>
                <a:cs typeface="+mn-cs"/>
              </a:defRPr>
            </a:pPr>
            <a:r>
              <a:rPr lang="en-US" sz="1800" b="1" dirty="0">
                <a:solidFill>
                  <a:srgbClr val="00B050"/>
                </a:solidFill>
              </a:rPr>
              <a:t>All targets for </a:t>
            </a:r>
            <a:r>
              <a:rPr lang="en-US" sz="1800" b="1" dirty="0" smtClean="0">
                <a:solidFill>
                  <a:srgbClr val="00B050"/>
                </a:solidFill>
              </a:rPr>
              <a:t>2015/16 achieved</a:t>
            </a:r>
            <a:endParaRPr lang="en-US" sz="1800" b="1" dirty="0">
              <a:solidFill>
                <a:srgbClr val="00B050"/>
              </a:solidFill>
            </a:endParaRPr>
          </a:p>
        </c:rich>
      </c:tx>
      <c:layout/>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tx>
            <c:strRef>
              <c:f>Sheet1!$B$1</c:f>
              <c:strCache>
                <c:ptCount val="1"/>
                <c:pt idx="0">
                  <c:v>No of Targets</c:v>
                </c:pt>
              </c:strCache>
            </c:strRef>
          </c:tx>
          <c:spPr>
            <a:solidFill>
              <a:srgbClr val="92D050"/>
            </a:solidFill>
          </c:spPr>
          <c:dPt>
            <c:idx val="0"/>
            <c:spPr>
              <a:solidFill>
                <a:srgbClr val="92D050"/>
              </a:solidFill>
              <a:ln w="25400">
                <a:solidFill>
                  <a:schemeClr val="lt1"/>
                </a:solidFill>
              </a:ln>
              <a:effectLst/>
              <a:sp3d contourW="25400">
                <a:contourClr>
                  <a:schemeClr val="lt1"/>
                </a:contourClr>
              </a:sp3d>
            </c:spPr>
          </c:dPt>
          <c:dPt>
            <c:idx val="1"/>
            <c:spPr>
              <a:solidFill>
                <a:srgbClr val="92D050"/>
              </a:solidFill>
              <a:ln w="25400">
                <a:solidFill>
                  <a:schemeClr val="lt1"/>
                </a:solidFill>
              </a:ln>
              <a:effectLst/>
              <a:sp3d contourW="25400">
                <a:contourClr>
                  <a:schemeClr val="lt1"/>
                </a:contourClr>
              </a:sp3d>
            </c:spPr>
          </c:dPt>
          <c:dPt>
            <c:idx val="2"/>
            <c:spPr>
              <a:solidFill>
                <a:srgbClr val="92D050"/>
              </a:solidFill>
              <a:ln w="25400">
                <a:solidFill>
                  <a:schemeClr val="lt1"/>
                </a:solidFill>
              </a:ln>
              <a:effectLst/>
              <a:sp3d contourW="25400">
                <a:contourClr>
                  <a:schemeClr val="lt1"/>
                </a:contourClr>
              </a:sp3d>
            </c:spPr>
          </c:dPt>
          <c:dLbls>
            <c:dLbl>
              <c:idx val="0"/>
              <c:layout/>
              <c:dLblPos val="bestFit"/>
              <c:showVal val="1"/>
              <c:showPercent val="1"/>
              <c:separator>
</c:separator>
              <c:extLst>
                <c:ext xmlns:c15="http://schemas.microsoft.com/office/drawing/2012/chart" uri="{CE6537A1-D6FC-4f65-9D91-7224C49458BB}"/>
              </c:extLst>
            </c:dLbl>
            <c:delete val="1"/>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extLst>
              <c:ext xmlns:c15="http://schemas.microsoft.com/office/drawing/2012/chart" uri="{CE6537A1-D6FC-4f65-9D91-7224C49458BB}"/>
            </c:extLst>
          </c:dLbls>
          <c:cat>
            <c:strRef>
              <c:f>Sheet1!$A$2:$A$4</c:f>
              <c:strCache>
                <c:ptCount val="1"/>
                <c:pt idx="0">
                  <c:v>2015/16 </c:v>
                </c:pt>
              </c:strCache>
            </c:strRef>
          </c:cat>
          <c:val>
            <c:numRef>
              <c:f>Sheet1!$B$2:$B$4</c:f>
              <c:numCache>
                <c:formatCode>General</c:formatCode>
                <c:ptCount val="3"/>
                <c:pt idx="0">
                  <c:v>26</c:v>
                </c:pt>
                <c:pt idx="1">
                  <c:v>0</c:v>
                </c:pt>
                <c:pt idx="2">
                  <c:v>0</c:v>
                </c:pt>
              </c:numCache>
            </c:numRef>
          </c:val>
        </c:ser>
        <c:dLbls/>
      </c:pie3DChart>
      <c:spPr>
        <a:noFill/>
        <a:ln>
          <a:noFill/>
        </a:ln>
        <a:effectLst/>
      </c:spPr>
    </c:plotArea>
    <c:plotVisOnly val="1"/>
    <c:dispBlanksAs val="zero"/>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5659" cy="48990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5" y="2"/>
            <a:ext cx="2945659" cy="489902"/>
          </a:xfrm>
          <a:prstGeom prst="rect">
            <a:avLst/>
          </a:prstGeom>
        </p:spPr>
        <p:txBody>
          <a:bodyPr vert="horz" lIns="91440" tIns="45720" rIns="91440" bIns="45720" rtlCol="0"/>
          <a:lstStyle>
            <a:lvl1pPr algn="r">
              <a:defRPr sz="1200"/>
            </a:lvl1pPr>
          </a:lstStyle>
          <a:p>
            <a:fld id="{0B271F86-30EB-1542-ACEB-2BC3FD5D7EC9}" type="datetimeFigureOut">
              <a:rPr lang="en-US" smtClean="0"/>
              <a:pPr/>
              <a:t>10/13/2016</a:t>
            </a:fld>
            <a:endParaRPr lang="en-ZA"/>
          </a:p>
        </p:txBody>
      </p:sp>
      <p:sp>
        <p:nvSpPr>
          <p:cNvPr id="4" name="Footer Placeholder 3"/>
          <p:cNvSpPr>
            <a:spLocks noGrp="1"/>
          </p:cNvSpPr>
          <p:nvPr>
            <p:ph type="ftr" sz="quarter" idx="2"/>
          </p:nvPr>
        </p:nvSpPr>
        <p:spPr>
          <a:xfrm>
            <a:off x="2" y="9306450"/>
            <a:ext cx="2945659" cy="489902"/>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5" y="9306450"/>
            <a:ext cx="2945659" cy="489902"/>
          </a:xfrm>
          <a:prstGeom prst="rect">
            <a:avLst/>
          </a:prstGeom>
        </p:spPr>
        <p:txBody>
          <a:bodyPr vert="horz" lIns="91440" tIns="45720" rIns="91440" bIns="45720" rtlCol="0" anchor="b"/>
          <a:lstStyle>
            <a:lvl1pPr algn="r">
              <a:defRPr sz="1200"/>
            </a:lvl1pPr>
          </a:lstStyle>
          <a:p>
            <a:fld id="{E25E540A-7F8C-2A43-95E2-EABEE8A82A6D}" type="slidenum">
              <a:rPr lang="en-ZA" smtClean="0"/>
              <a:pPr/>
              <a:t>‹#›</a:t>
            </a:fld>
            <a:endParaRPr lang="en-ZA"/>
          </a:p>
        </p:txBody>
      </p:sp>
    </p:spTree>
    <p:extLst>
      <p:ext uri="{BB962C8B-B14F-4D97-AF65-F5344CB8AC3E}">
        <p14:creationId xmlns:p14="http://schemas.microsoft.com/office/powerpoint/2010/main" xmlns="" val="33553261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5659" cy="48990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5" y="2"/>
            <a:ext cx="2945659" cy="489902"/>
          </a:xfrm>
          <a:prstGeom prst="rect">
            <a:avLst/>
          </a:prstGeom>
        </p:spPr>
        <p:txBody>
          <a:bodyPr vert="horz" lIns="91440" tIns="45720" rIns="91440" bIns="45720" rtlCol="0"/>
          <a:lstStyle>
            <a:lvl1pPr algn="r">
              <a:defRPr sz="1200"/>
            </a:lvl1pPr>
          </a:lstStyle>
          <a:p>
            <a:fld id="{BA10A137-6B17-494C-9707-DF7FC0200866}" type="datetimeFigureOut">
              <a:rPr lang="en-US" smtClean="0"/>
              <a:pPr/>
              <a:t>10/13/2016</a:t>
            </a:fld>
            <a:endParaRPr lang="en-ZA"/>
          </a:p>
        </p:txBody>
      </p:sp>
      <p:sp>
        <p:nvSpPr>
          <p:cNvPr id="4" name="Slide Image Placeholder 3"/>
          <p:cNvSpPr>
            <a:spLocks noGrp="1" noRot="1" noChangeAspect="1"/>
          </p:cNvSpPr>
          <p:nvPr>
            <p:ph type="sldImg" idx="2"/>
          </p:nvPr>
        </p:nvSpPr>
        <p:spPr>
          <a:xfrm>
            <a:off x="949325" y="735013"/>
            <a:ext cx="4899025" cy="367347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654075"/>
            <a:ext cx="5438140" cy="44091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2" y="9306450"/>
            <a:ext cx="2945659" cy="48990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5" y="9306450"/>
            <a:ext cx="2945659" cy="489902"/>
          </a:xfrm>
          <a:prstGeom prst="rect">
            <a:avLst/>
          </a:prstGeom>
        </p:spPr>
        <p:txBody>
          <a:bodyPr vert="horz" lIns="91440" tIns="45720" rIns="91440" bIns="45720" rtlCol="0" anchor="b"/>
          <a:lstStyle>
            <a:lvl1pPr algn="r">
              <a:defRPr sz="1200"/>
            </a:lvl1pPr>
          </a:lstStyle>
          <a:p>
            <a:fld id="{4D417F49-607C-BA4E-9F6F-C652B5C262A3}" type="slidenum">
              <a:rPr lang="en-ZA" smtClean="0"/>
              <a:pPr/>
              <a:t>‹#›</a:t>
            </a:fld>
            <a:endParaRPr lang="en-ZA"/>
          </a:p>
        </p:txBody>
      </p:sp>
    </p:spTree>
    <p:extLst>
      <p:ext uri="{BB962C8B-B14F-4D97-AF65-F5344CB8AC3E}">
        <p14:creationId xmlns:p14="http://schemas.microsoft.com/office/powerpoint/2010/main" xmlns="" val="249812277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347367E8-37C2-42C5-8B72-F81E09F1718C}" type="slidenum">
              <a:rPr lang="en-US" smtClean="0"/>
              <a:pPr/>
              <a:t>5</a:t>
            </a:fld>
            <a:endParaRPr lang="en-US" dirty="0"/>
          </a:p>
        </p:txBody>
      </p:sp>
    </p:spTree>
    <p:extLst>
      <p:ext uri="{BB962C8B-B14F-4D97-AF65-F5344CB8AC3E}">
        <p14:creationId xmlns:p14="http://schemas.microsoft.com/office/powerpoint/2010/main" xmlns="" val="3716645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smtClean="0"/>
          </a:p>
          <a:p>
            <a:endParaRPr lang="en-ZA" dirty="0" smtClean="0"/>
          </a:p>
          <a:p>
            <a:r>
              <a:rPr lang="en-ZA" dirty="0" smtClean="0"/>
              <a:t>The details of the targets not achieved will be discussed in more detail in the next slides.</a:t>
            </a:r>
          </a:p>
          <a:p>
            <a:endParaRPr lang="en-ZA" baseline="0" dirty="0" smtClean="0"/>
          </a:p>
        </p:txBody>
      </p:sp>
      <p:sp>
        <p:nvSpPr>
          <p:cNvPr id="4" name="Slide Number Placeholder 3"/>
          <p:cNvSpPr>
            <a:spLocks noGrp="1"/>
          </p:cNvSpPr>
          <p:nvPr>
            <p:ph type="sldNum" sz="quarter" idx="10"/>
          </p:nvPr>
        </p:nvSpPr>
        <p:spPr/>
        <p:txBody>
          <a:bodyPr/>
          <a:lstStyle/>
          <a:p>
            <a:fld id="{347367E8-37C2-42C5-8B72-F81E09F1718C}"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xmlns="" val="2182224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smtClean="0"/>
          </a:p>
          <a:p>
            <a:endParaRPr lang="en-ZA" dirty="0" smtClean="0"/>
          </a:p>
          <a:p>
            <a:r>
              <a:rPr lang="en-ZA" dirty="0" smtClean="0"/>
              <a:t>The details of the targets not achieved will be discussed in more detail in the next slides.</a:t>
            </a:r>
          </a:p>
          <a:p>
            <a:endParaRPr lang="en-ZA" baseline="0" dirty="0" smtClean="0"/>
          </a:p>
        </p:txBody>
      </p:sp>
      <p:sp>
        <p:nvSpPr>
          <p:cNvPr id="4" name="Slide Number Placeholder 3"/>
          <p:cNvSpPr>
            <a:spLocks noGrp="1"/>
          </p:cNvSpPr>
          <p:nvPr>
            <p:ph type="sldNum" sz="quarter" idx="10"/>
          </p:nvPr>
        </p:nvSpPr>
        <p:spPr/>
        <p:txBody>
          <a:bodyPr/>
          <a:lstStyle/>
          <a:p>
            <a:fld id="{347367E8-37C2-42C5-8B72-F81E09F1718C}" type="slidenum">
              <a:rPr lang="en-US" smtClean="0"/>
              <a:pPr/>
              <a:t>8</a:t>
            </a:fld>
            <a:endParaRPr lang="en-US" dirty="0"/>
          </a:p>
        </p:txBody>
      </p:sp>
    </p:spTree>
    <p:extLst>
      <p:ext uri="{BB962C8B-B14F-4D97-AF65-F5344CB8AC3E}">
        <p14:creationId xmlns:p14="http://schemas.microsoft.com/office/powerpoint/2010/main" xmlns="" val="1078799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smtClean="0"/>
          </a:p>
          <a:p>
            <a:endParaRPr lang="en-ZA" dirty="0" smtClean="0"/>
          </a:p>
          <a:p>
            <a:r>
              <a:rPr lang="en-ZA" dirty="0" smtClean="0"/>
              <a:t>The details of the targets not achieved will be discussed in more detail in the next slides.</a:t>
            </a:r>
          </a:p>
          <a:p>
            <a:endParaRPr lang="en-ZA" baseline="0" dirty="0" smtClean="0"/>
          </a:p>
        </p:txBody>
      </p:sp>
      <p:sp>
        <p:nvSpPr>
          <p:cNvPr id="4" name="Slide Number Placeholder 3"/>
          <p:cNvSpPr>
            <a:spLocks noGrp="1"/>
          </p:cNvSpPr>
          <p:nvPr>
            <p:ph type="sldNum" sz="quarter" idx="10"/>
          </p:nvPr>
        </p:nvSpPr>
        <p:spPr/>
        <p:txBody>
          <a:bodyPr/>
          <a:lstStyle/>
          <a:p>
            <a:fld id="{347367E8-37C2-42C5-8B72-F81E09F1718C}"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xmlns="" val="399614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smtClean="0"/>
          </a:p>
          <a:p>
            <a:endParaRPr lang="en-ZA" dirty="0" smtClean="0"/>
          </a:p>
          <a:p>
            <a:r>
              <a:rPr lang="en-ZA" dirty="0" smtClean="0"/>
              <a:t>The details of the targets not achieved will be discussed in more detail in the next slides.</a:t>
            </a:r>
          </a:p>
          <a:p>
            <a:endParaRPr lang="en-ZA" baseline="0" dirty="0" smtClean="0"/>
          </a:p>
        </p:txBody>
      </p:sp>
      <p:sp>
        <p:nvSpPr>
          <p:cNvPr id="4" name="Slide Number Placeholder 3"/>
          <p:cNvSpPr>
            <a:spLocks noGrp="1"/>
          </p:cNvSpPr>
          <p:nvPr>
            <p:ph type="sldNum" sz="quarter" idx="10"/>
          </p:nvPr>
        </p:nvSpPr>
        <p:spPr/>
        <p:txBody>
          <a:bodyPr/>
          <a:lstStyle/>
          <a:p>
            <a:fld id="{347367E8-37C2-42C5-8B72-F81E09F1718C}"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xmlns="" val="3907624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F132E3D8-CF12-497E-898C-01ECF5B7F8A0}" type="slidenum">
              <a:rPr lang="en-ZA" smtClean="0"/>
              <a:pPr/>
              <a:t>14</a:t>
            </a:fld>
            <a:endParaRPr lang="en-ZA"/>
          </a:p>
        </p:txBody>
      </p:sp>
    </p:spTree>
    <p:extLst>
      <p:ext uri="{BB962C8B-B14F-4D97-AF65-F5344CB8AC3E}">
        <p14:creationId xmlns:p14="http://schemas.microsoft.com/office/powerpoint/2010/main" xmlns="" val="345450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0312C945-B3D2-1F4B-BC33-25FFAE40602B}" type="datetime1">
              <a:rPr lang="en-US" smtClean="0"/>
              <a:pPr/>
              <a:t>10/13/2016</a:t>
            </a:fld>
            <a:endParaRPr lang="en-ZA"/>
          </a:p>
        </p:txBody>
      </p:sp>
      <p:sp>
        <p:nvSpPr>
          <p:cNvPr id="5" name="Footer Placeholder 4"/>
          <p:cNvSpPr>
            <a:spLocks noGrp="1"/>
          </p:cNvSpPr>
          <p:nvPr>
            <p:ph type="ftr" sz="quarter" idx="11"/>
          </p:nvPr>
        </p:nvSpPr>
        <p:spPr/>
        <p:txBody>
          <a:bodyPr/>
          <a:lstStyle/>
          <a:p>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7753C923-9B5D-C943-9CF2-7ED0EDF02EAB}" type="datetime1">
              <a:rPr lang="en-US" smtClean="0"/>
              <a:pPr/>
              <a:t>10/13/2016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414807B-44EB-7242-827D-16A5EC7111B6}"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C99DF4D-2A9A-D546-A3DB-32BCB828AC6B}" type="datetime1">
              <a:rPr lang="en-US" smtClean="0"/>
              <a:pPr/>
              <a:t>10/13/2016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414807B-44EB-7242-827D-16A5EC7111B6}"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alpha val="70000"/>
            </a:schemeClr>
          </a:solidFill>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1D6BFAA-32A5-BB44-B883-9CEE3C1BD8A8}" type="datetime1">
              <a:rPr lang="en-US" smtClean="0"/>
              <a:pPr/>
              <a:t>10/13/2016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414807B-44EB-7242-827D-16A5EC7111B6}"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61BD49-FB88-9D46-933C-E412DB01FD5F}" type="datetime1">
              <a:rPr lang="en-US" smtClean="0"/>
              <a:pPr/>
              <a:t>10/13/2016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414807B-44EB-7242-827D-16A5EC7111B6}" type="slidenum">
              <a:rPr lang="en-ZA" smtClean="0"/>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489A5825-9839-9445-A877-0063616D753E}" type="datetime1">
              <a:rPr lang="en-US" smtClean="0"/>
              <a:pPr/>
              <a:t>10/13/2016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414807B-44EB-7242-827D-16A5EC7111B6}"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DA79A6AB-4316-6145-AAD3-8DAF0B940D08}" type="datetime1">
              <a:rPr lang="en-US" smtClean="0"/>
              <a:pPr/>
              <a:t>10/13/2016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4414807B-44EB-7242-827D-16A5EC7111B6}"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87B7C605-766F-EC43-9A4C-04AF0799C341}" type="datetime1">
              <a:rPr lang="en-US" smtClean="0"/>
              <a:pPr/>
              <a:t>10/13/2016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4414807B-44EB-7242-827D-16A5EC7111B6}"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034357-A638-A747-ABDA-5DEB1877EF58}" type="datetime1">
              <a:rPr lang="en-US" smtClean="0"/>
              <a:pPr/>
              <a:t>10/13/2016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4414807B-44EB-7242-827D-16A5EC7111B6}"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616B00-BF25-4E4E-AD3F-BC7016CBA531}" type="datetime1">
              <a:rPr lang="en-US" smtClean="0"/>
              <a:pPr/>
              <a:t>10/13/2016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414807B-44EB-7242-827D-16A5EC7111B6}" type="slidenum">
              <a:rPr lang="en-ZA" smtClean="0"/>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0A46E1-635B-8840-8E2C-D60CAF4F94D3}" type="datetime1">
              <a:rPr lang="en-US" smtClean="0"/>
              <a:pPr/>
              <a:t>10/13/2016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414807B-44EB-7242-827D-16A5EC7111B6}" type="slidenum">
              <a:rPr lang="en-ZA" smtClean="0"/>
              <a:pPr/>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2B2201-FA8D-3D49-B3A4-73E27D176CEB}" type="datetime1">
              <a:rPr lang="en-US" smtClean="0"/>
              <a:pPr/>
              <a:t>10/13/2016</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14807B-44EB-7242-827D-16A5EC7111B6}"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file:///\\cpsifs01\Home\CPSI%20Shared%20Folder\5%20-%20Corporate%20Services\2%20-%20Finance\2%20-%20Finance\Budget%20-%20Expenditure\2015-16\Financial%20statements\AFS%20201516\CPSI%20Vote%2047%20Annual%20Financial%20Statement%202015-16%20-%20printed.xlsx!PApp1!R2C1:R15C9" TargetMode="External"/></Relationships>
</file>

<file path=ppt/slides/_rels/slide15.xml.rels><?xml version="1.0" encoding="UTF-8" standalone="yes"?>
<Relationships xmlns="http://schemas.openxmlformats.org/package/2006/relationships"><Relationship Id="rId3" Type="http://schemas.openxmlformats.org/officeDocument/2006/relationships/oleObject" Target="file:///\\cpsifs01\Home\CPSI%20Shared%20Folder\5%20-%20Corporate%20Services\2%20-%20Finance\2%20-%20Finance\Budget%20-%20Expenditure\2015-16\Financial%20statements\AFS%20201516\CPSI%20Vote%2047%20Annual%20Financial%20Statement%202015-16%20-%20printed.xlsx!PApp2!R1C2:R85C9"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6.xml.rels><?xml version="1.0" encoding="UTF-8" standalone="yes"?>
<Relationships xmlns="http://schemas.openxmlformats.org/package/2006/relationships"><Relationship Id="rId3" Type="http://schemas.openxmlformats.org/officeDocument/2006/relationships/oleObject" Target="file:///\\cpsifs01\Home\CPSI%20Shared%20Folder\5%20-%20Corporate%20Services\2%20-%20Finance\2%20-%20Finance\Budget%20-%20Expenditure\2015-16\Financial%20statements\AFS%20201516\CPSI%20Vote%2047%20Annual%20Financial%20Statement%202015-16%20-%20printed.xlsx!PNAS!R1C1:R5C1" TargetMode="External"/><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descr="centre wide"/>
          <p:cNvSpPr txBox="1">
            <a:spLocks noChangeArrowheads="1"/>
          </p:cNvSpPr>
          <p:nvPr/>
        </p:nvSpPr>
        <p:spPr>
          <a:xfrm>
            <a:off x="0" y="0"/>
            <a:ext cx="9144000" cy="4417391"/>
          </a:xfrm>
          <a:prstGeom prst="rect">
            <a:avLst/>
          </a:prstGeom>
          <a:blipFill dpi="0" rotWithShape="0">
            <a:blip r:embed="rId2"/>
            <a:srcRect/>
            <a:stretch>
              <a:fillRect/>
            </a:stretch>
          </a:blipFill>
          <a:effectLst/>
        </p:spPr>
        <p:txBody>
          <a:bodyPr vert="horz" lIns="91440" tIns="45720" rIns="91440" bIns="45720" rtlCol="0" anchor="ctr">
            <a:normAutofit fontScale="97500"/>
          </a:bodyPr>
          <a:lstStyle/>
          <a:p>
            <a:pPr marL="0" marR="0" lvl="0" indent="0" algn="ctr" defTabSz="457200" rtl="0" eaLnBrk="1" fontAlgn="auto" latinLnBrk="0" hangingPunct="1">
              <a:lnSpc>
                <a:spcPct val="100000"/>
              </a:lnSpc>
              <a:spcBef>
                <a:spcPct val="0"/>
              </a:spcBef>
              <a:spcAft>
                <a:spcPts val="0"/>
              </a:spcAft>
              <a:buClrTx/>
              <a:buSz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ZA" sz="2000" b="0" i="0" u="none" strike="noStrike" kern="1200" cap="none" spc="0" normalizeH="0" baseline="0" noProof="0" dirty="0" smtClean="0">
                <a:ln>
                  <a:noFill/>
                </a:ln>
                <a:solidFill>
                  <a:schemeClr val="bg1"/>
                </a:solidFill>
                <a:effectLst/>
                <a:uLnTx/>
                <a:uFillTx/>
                <a:latin typeface="+mj-lt"/>
                <a:ea typeface="ＭＳ Ｐゴシック" pitchFamily="-112" charset="-128"/>
                <a:cs typeface="ＭＳ Ｐゴシック" pitchFamily="-112" charset="-128"/>
              </a:rPr>
              <a:t/>
            </a:r>
            <a:br>
              <a:rPr kumimoji="0" lang="en-ZA" sz="2000" b="0" i="0" u="none" strike="noStrike" kern="1200" cap="none" spc="0" normalizeH="0" baseline="0" noProof="0" dirty="0" smtClean="0">
                <a:ln>
                  <a:noFill/>
                </a:ln>
                <a:solidFill>
                  <a:schemeClr val="bg1"/>
                </a:solidFill>
                <a:effectLst/>
                <a:uLnTx/>
                <a:uFillTx/>
                <a:latin typeface="+mj-lt"/>
                <a:ea typeface="ＭＳ Ｐゴシック" pitchFamily="-112" charset="-128"/>
                <a:cs typeface="ＭＳ Ｐゴシック" pitchFamily="-112" charset="-128"/>
              </a:rPr>
            </a:br>
            <a:r>
              <a:rPr kumimoji="0" lang="en-ZA" sz="2000" b="0" i="0" u="none" strike="noStrike" kern="1200" cap="none" spc="0" normalizeH="0" baseline="0" noProof="0" dirty="0" smtClean="0">
                <a:ln>
                  <a:noFill/>
                </a:ln>
                <a:solidFill>
                  <a:schemeClr val="tx1"/>
                </a:solidFill>
                <a:effectLst>
                  <a:outerShdw blurRad="38100" dist="38100" dir="2700000" algn="tl">
                    <a:srgbClr val="DDDDDD"/>
                  </a:outerShdw>
                </a:effectLst>
                <a:uLnTx/>
                <a:uFillTx/>
                <a:latin typeface="+mj-lt"/>
                <a:ea typeface="ＭＳ Ｐゴシック" pitchFamily="-112" charset="-128"/>
                <a:cs typeface="ＭＳ Ｐゴシック" pitchFamily="-112" charset="-128"/>
              </a:rPr>
              <a:t/>
            </a:r>
            <a:br>
              <a:rPr kumimoji="0" lang="en-ZA" sz="2000" b="0" i="0" u="none" strike="noStrike" kern="1200" cap="none" spc="0" normalizeH="0" baseline="0" noProof="0" dirty="0" smtClean="0">
                <a:ln>
                  <a:noFill/>
                </a:ln>
                <a:solidFill>
                  <a:schemeClr val="tx1"/>
                </a:solidFill>
                <a:effectLst>
                  <a:outerShdw blurRad="38100" dist="38100" dir="2700000" algn="tl">
                    <a:srgbClr val="DDDDDD"/>
                  </a:outerShdw>
                </a:effectLst>
                <a:uLnTx/>
                <a:uFillTx/>
                <a:latin typeface="+mj-lt"/>
                <a:ea typeface="ＭＳ Ｐゴシック" pitchFamily="-112" charset="-128"/>
                <a:cs typeface="ＭＳ Ｐゴシック" pitchFamily="-112" charset="-128"/>
              </a:rPr>
            </a:br>
            <a:endParaRPr kumimoji="0" lang="en-ZA" sz="2000" b="0" i="0" u="none" strike="noStrike" kern="1200" cap="none" spc="0" normalizeH="0" baseline="0" noProof="0" dirty="0">
              <a:ln>
                <a:noFill/>
              </a:ln>
              <a:solidFill>
                <a:schemeClr val="tx1"/>
              </a:solidFill>
              <a:effectLst>
                <a:outerShdw blurRad="38100" dist="38100" dir="2700000" algn="tl">
                  <a:srgbClr val="DDDDDD"/>
                </a:outerShdw>
              </a:effectLst>
              <a:uLnTx/>
              <a:uFillTx/>
              <a:latin typeface="+mj-lt"/>
              <a:ea typeface="ＭＳ Ｐゴシック" pitchFamily="-112" charset="-128"/>
              <a:cs typeface="ＭＳ Ｐゴシック" pitchFamily="-112" charset="-128"/>
            </a:endParaRPr>
          </a:p>
        </p:txBody>
      </p:sp>
      <p:sp>
        <p:nvSpPr>
          <p:cNvPr id="2" name="Title 1"/>
          <p:cNvSpPr>
            <a:spLocks noGrp="1"/>
          </p:cNvSpPr>
          <p:nvPr>
            <p:ph type="ctrTitle"/>
          </p:nvPr>
        </p:nvSpPr>
        <p:spPr>
          <a:xfrm>
            <a:off x="651565" y="0"/>
            <a:ext cx="7772400" cy="1470025"/>
          </a:xfrm>
        </p:spPr>
        <p:txBody>
          <a:bodyPr/>
          <a:lstStyle/>
          <a:p>
            <a:r>
              <a:rPr lang="en-ZA" b="1" dirty="0" smtClean="0">
                <a:solidFill>
                  <a:schemeClr val="bg1"/>
                </a:solidFill>
              </a:rPr>
              <a:t>Presentation to Portfolio Committee</a:t>
            </a:r>
            <a:endParaRPr lang="en-ZA" b="1" dirty="0">
              <a:solidFill>
                <a:schemeClr val="bg1"/>
              </a:solidFill>
            </a:endParaRPr>
          </a:p>
        </p:txBody>
      </p:sp>
      <p:sp>
        <p:nvSpPr>
          <p:cNvPr id="3" name="Subtitle 2"/>
          <p:cNvSpPr>
            <a:spLocks noGrp="1"/>
          </p:cNvSpPr>
          <p:nvPr>
            <p:ph type="subTitle" idx="1"/>
          </p:nvPr>
        </p:nvSpPr>
        <p:spPr>
          <a:xfrm>
            <a:off x="1575463" y="4505735"/>
            <a:ext cx="6400800" cy="2338204"/>
          </a:xfrm>
        </p:spPr>
        <p:txBody>
          <a:bodyPr>
            <a:normAutofit fontScale="77500" lnSpcReduction="20000"/>
          </a:bodyPr>
          <a:lstStyle/>
          <a:p>
            <a:r>
              <a:rPr lang="en-ZA" sz="3500" b="1" dirty="0" smtClean="0">
                <a:solidFill>
                  <a:schemeClr val="tx1"/>
                </a:solidFill>
              </a:rPr>
              <a:t>OCTOBER 2016</a:t>
            </a:r>
          </a:p>
          <a:p>
            <a:r>
              <a:rPr lang="en-ZA" b="1" dirty="0" smtClean="0">
                <a:solidFill>
                  <a:schemeClr val="tx1"/>
                </a:solidFill>
              </a:rPr>
              <a:t>CENTRE FOR PUBLIC SERVICE INNOVATION</a:t>
            </a:r>
          </a:p>
          <a:p>
            <a:endParaRPr lang="en-ZA" dirty="0" smtClean="0">
              <a:solidFill>
                <a:schemeClr val="tx1">
                  <a:lumMod val="50000"/>
                  <a:lumOff val="50000"/>
                </a:schemeClr>
              </a:solidFill>
            </a:endParaRPr>
          </a:p>
          <a:p>
            <a:r>
              <a:rPr lang="en-ZA" b="1" dirty="0" smtClean="0">
                <a:solidFill>
                  <a:schemeClr val="tx1"/>
                </a:solidFill>
              </a:rPr>
              <a:t>2015/16 ANNUAL REPORT </a:t>
            </a:r>
          </a:p>
          <a:p>
            <a:r>
              <a:rPr lang="en-ZA" b="1" dirty="0" smtClean="0">
                <a:solidFill>
                  <a:schemeClr val="tx1"/>
                </a:solidFill>
              </a:rPr>
              <a:t>&amp; </a:t>
            </a:r>
          </a:p>
          <a:p>
            <a:r>
              <a:rPr lang="en-ZA" b="1" dirty="0" smtClean="0">
                <a:solidFill>
                  <a:schemeClr val="tx1"/>
                </a:solidFill>
              </a:rPr>
              <a:t>BUDGET VOTE REPORT</a:t>
            </a:r>
            <a:endParaRPr lang="en-ZA" b="1" dirty="0">
              <a:solidFill>
                <a:schemeClr val="tx1"/>
              </a:solidFill>
            </a:endParaRPr>
          </a:p>
        </p:txBody>
      </p:sp>
      <p:pic>
        <p:nvPicPr>
          <p:cNvPr id="5" name="Picture 4" descr="CPSI-Logo-Transp.gif"/>
          <p:cNvPicPr>
            <a:picLocks noChangeAspect="1"/>
          </p:cNvPicPr>
          <p:nvPr/>
        </p:nvPicPr>
        <p:blipFill>
          <a:blip r:embed="rId3"/>
          <a:stretch>
            <a:fillRect/>
          </a:stretch>
        </p:blipFill>
        <p:spPr>
          <a:xfrm>
            <a:off x="7889733" y="4403330"/>
            <a:ext cx="1136929" cy="2440609"/>
          </a:xfrm>
          <a:prstGeom prst="rect">
            <a:avLst/>
          </a:prstGeom>
          <a:effectLst/>
        </p:spPr>
      </p:pic>
      <p:pic>
        <p:nvPicPr>
          <p:cNvPr id="8" name="Picture 7" descr="RSA-Code-of-Arms2.gif"/>
          <p:cNvPicPr>
            <a:picLocks noChangeAspect="1"/>
          </p:cNvPicPr>
          <p:nvPr/>
        </p:nvPicPr>
        <p:blipFill>
          <a:blip r:embed="rId4"/>
          <a:stretch>
            <a:fillRect/>
          </a:stretch>
        </p:blipFill>
        <p:spPr>
          <a:xfrm>
            <a:off x="0" y="4485346"/>
            <a:ext cx="1817730" cy="237265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2"/>
            <a:ext cx="8229600" cy="1143000"/>
          </a:xfrm>
        </p:spPr>
        <p:txBody>
          <a:bodyPr>
            <a:normAutofit fontScale="90000"/>
          </a:bodyPr>
          <a:lstStyle/>
          <a:p>
            <a:r>
              <a:rPr lang="en-US" sz="3100" b="1" dirty="0">
                <a:solidFill>
                  <a:prstClr val="black"/>
                </a:solidFill>
              </a:rPr>
              <a:t>ACHIEVEMENTS AGAINST STRATEGIC OBJECTIVES	</a:t>
            </a:r>
            <a:br>
              <a:rPr lang="en-US" sz="3100" b="1" dirty="0">
                <a:solidFill>
                  <a:prstClr val="black"/>
                </a:solidFill>
              </a:rPr>
            </a:br>
            <a:r>
              <a:rPr lang="en-US" sz="3100" b="1" dirty="0" err="1">
                <a:solidFill>
                  <a:prstClr val="black"/>
                </a:solidFill>
              </a:rPr>
              <a:t>Programme</a:t>
            </a:r>
            <a:r>
              <a:rPr lang="en-US" sz="3100" b="1" dirty="0">
                <a:solidFill>
                  <a:prstClr val="black"/>
                </a:solidFill>
              </a:rPr>
              <a:t> 2</a:t>
            </a:r>
            <a:r>
              <a:rPr lang="en-US" sz="3100" dirty="0">
                <a:solidFill>
                  <a:prstClr val="black"/>
                </a:solidFill>
              </a:rPr>
              <a:t>: Public Sector Innovation </a:t>
            </a:r>
            <a:r>
              <a:rPr lang="en-US" sz="3100" b="1" dirty="0"/>
              <a:t>	</a:t>
            </a:r>
            <a:r>
              <a:rPr lang="en-US" sz="1800" b="1" dirty="0" err="1"/>
              <a:t>Cont</a:t>
            </a:r>
            <a:r>
              <a:rPr lang="en-US" sz="1800" b="1" dirty="0" smtClean="0"/>
              <a:t>….</a:t>
            </a:r>
            <a:endParaRPr lang="en-ZA" sz="1800" dirty="0"/>
          </a:p>
        </p:txBody>
      </p:sp>
      <p:sp>
        <p:nvSpPr>
          <p:cNvPr id="3" name="Content Placeholder 2"/>
          <p:cNvSpPr>
            <a:spLocks noGrp="1"/>
          </p:cNvSpPr>
          <p:nvPr>
            <p:ph idx="1"/>
          </p:nvPr>
        </p:nvSpPr>
        <p:spPr>
          <a:xfrm>
            <a:off x="457200" y="1246174"/>
            <a:ext cx="8229600" cy="5475302"/>
          </a:xfrm>
        </p:spPr>
        <p:txBody>
          <a:bodyPr>
            <a:normAutofit/>
          </a:bodyPr>
          <a:lstStyle/>
          <a:p>
            <a:pPr marL="0" indent="0" algn="just">
              <a:buNone/>
            </a:pPr>
            <a:r>
              <a:rPr lang="en-ZA" sz="1800" b="1" u="sng" dirty="0"/>
              <a:t>Promoting a culture of innovation in the public sector to enhance service delivery through sustaining and managing knowledge programmes, products and platforms </a:t>
            </a:r>
          </a:p>
          <a:p>
            <a:pPr marL="0" indent="0" algn="just">
              <a:buNone/>
            </a:pPr>
            <a:endParaRPr lang="en-US" sz="1800" b="1" dirty="0">
              <a:solidFill>
                <a:prstClr val="black"/>
              </a:solidFill>
            </a:endParaRPr>
          </a:p>
          <a:p>
            <a:r>
              <a:rPr lang="en-US" sz="1800" b="1" dirty="0">
                <a:solidFill>
                  <a:prstClr val="black"/>
                </a:solidFill>
              </a:rPr>
              <a:t>13</a:t>
            </a:r>
            <a:r>
              <a:rPr lang="en-US" sz="1800" b="1" baseline="30000" dirty="0">
                <a:solidFill>
                  <a:prstClr val="black"/>
                </a:solidFill>
              </a:rPr>
              <a:t>th</a:t>
            </a:r>
            <a:r>
              <a:rPr lang="en-US" sz="1800" b="1" dirty="0">
                <a:solidFill>
                  <a:prstClr val="black"/>
                </a:solidFill>
              </a:rPr>
              <a:t> CPSI Public Sector Innovation Awards: </a:t>
            </a:r>
            <a:r>
              <a:rPr lang="en-ZA" sz="1800" dirty="0"/>
              <a:t>The objective of the programme is to celebrate successes of individuals and teams while importantly serving as a critical mechanism for </a:t>
            </a:r>
            <a:r>
              <a:rPr lang="en-ZA" sz="1800" b="1" dirty="0"/>
              <a:t>identifying service delivery innovations </a:t>
            </a:r>
            <a:r>
              <a:rPr lang="en-ZA" sz="1800" dirty="0"/>
              <a:t>for the replication programme.</a:t>
            </a:r>
          </a:p>
          <a:p>
            <a:pPr lvl="1" algn="just"/>
            <a:r>
              <a:rPr lang="en-US" sz="1800" dirty="0">
                <a:solidFill>
                  <a:prstClr val="black"/>
                </a:solidFill>
              </a:rPr>
              <a:t>93 entries were received to the </a:t>
            </a:r>
            <a:r>
              <a:rPr lang="en-US" sz="1800" b="1" dirty="0">
                <a:solidFill>
                  <a:prstClr val="black"/>
                </a:solidFill>
              </a:rPr>
              <a:t>13</a:t>
            </a:r>
            <a:r>
              <a:rPr lang="en-US" sz="1800" b="1" baseline="30000" dirty="0">
                <a:solidFill>
                  <a:prstClr val="black"/>
                </a:solidFill>
              </a:rPr>
              <a:t>th</a:t>
            </a:r>
            <a:r>
              <a:rPr lang="en-US" sz="1800" b="1" dirty="0">
                <a:solidFill>
                  <a:prstClr val="black"/>
                </a:solidFill>
              </a:rPr>
              <a:t> CPSI Public Sector Innovation Awards</a:t>
            </a:r>
            <a:r>
              <a:rPr lang="en-US" sz="1800" dirty="0">
                <a:solidFill>
                  <a:prstClr val="black"/>
                </a:solidFill>
              </a:rPr>
              <a:t>,  project verification  and adjudication was done.  </a:t>
            </a:r>
            <a:r>
              <a:rPr lang="en-GB" sz="1800" b="1" dirty="0">
                <a:solidFill>
                  <a:prstClr val="black"/>
                </a:solidFill>
              </a:rPr>
              <a:t>The Awards Ceremony </a:t>
            </a:r>
            <a:r>
              <a:rPr lang="en-GB" sz="1800" dirty="0">
                <a:solidFill>
                  <a:prstClr val="black"/>
                </a:solidFill>
              </a:rPr>
              <a:t>was held in October where </a:t>
            </a:r>
            <a:r>
              <a:rPr lang="en-GB" sz="1800" b="1" dirty="0">
                <a:solidFill>
                  <a:prstClr val="black"/>
                </a:solidFill>
              </a:rPr>
              <a:t>the Minister awarded 20 Public Sector Innovative Solutions</a:t>
            </a:r>
            <a:r>
              <a:rPr lang="en-GB" sz="1800" dirty="0">
                <a:solidFill>
                  <a:prstClr val="black"/>
                </a:solidFill>
              </a:rPr>
              <a:t>. </a:t>
            </a:r>
            <a:endParaRPr lang="en-ZA" sz="1800" dirty="0">
              <a:solidFill>
                <a:srgbClr val="000000"/>
              </a:solidFill>
              <a:latin typeface="Avenir LT Std 55 Roman"/>
            </a:endParaRPr>
          </a:p>
          <a:p>
            <a:pPr marL="457200" lvl="1" indent="0" algn="just">
              <a:buNone/>
            </a:pPr>
            <a:endParaRPr lang="en-ZA" sz="1800" b="1" dirty="0">
              <a:solidFill>
                <a:srgbClr val="000000"/>
              </a:solidFill>
            </a:endParaRPr>
          </a:p>
          <a:p>
            <a:pPr marL="285750" lvl="1" algn="just">
              <a:spcBef>
                <a:spcPts val="0"/>
              </a:spcBef>
              <a:buFont typeface="Arial" panose="020B0604020202020204" pitchFamily="34" charset="0"/>
              <a:buChar char="•"/>
            </a:pPr>
            <a:r>
              <a:rPr lang="en-GB" sz="1700" dirty="0">
                <a:solidFill>
                  <a:prstClr val="black"/>
                </a:solidFill>
              </a:rPr>
              <a:t>8 CPSI Awards finalists innovation projects were entered into </a:t>
            </a:r>
            <a:r>
              <a:rPr lang="en-GB" sz="1700" b="1" dirty="0">
                <a:solidFill>
                  <a:prstClr val="black"/>
                </a:solidFill>
              </a:rPr>
              <a:t>AAPAM Innovation Management Awards Programme</a:t>
            </a:r>
            <a:r>
              <a:rPr lang="en-ZA" sz="1700" dirty="0">
                <a:solidFill>
                  <a:prstClr val="black"/>
                </a:solidFill>
              </a:rPr>
              <a:t>. One of the entered projects, </a:t>
            </a:r>
            <a:r>
              <a:rPr lang="en-ZA" sz="1700" b="1" dirty="0" err="1">
                <a:solidFill>
                  <a:prstClr val="black"/>
                </a:solidFill>
              </a:rPr>
              <a:t>MomConnect</a:t>
            </a:r>
            <a:r>
              <a:rPr lang="en-ZA" sz="1700" dirty="0">
                <a:solidFill>
                  <a:prstClr val="black"/>
                </a:solidFill>
              </a:rPr>
              <a:t>, was </a:t>
            </a:r>
            <a:r>
              <a:rPr lang="en-ZA" sz="1700" b="1" dirty="0">
                <a:solidFill>
                  <a:prstClr val="black"/>
                </a:solidFill>
              </a:rPr>
              <a:t>awarded </a:t>
            </a:r>
            <a:r>
              <a:rPr lang="en-ZA" sz="1700" b="1" dirty="0" smtClean="0">
                <a:solidFill>
                  <a:prstClr val="black"/>
                </a:solidFill>
              </a:rPr>
              <a:t>Silver</a:t>
            </a:r>
            <a:r>
              <a:rPr lang="en-ZA" sz="1700" b="1" dirty="0">
                <a:solidFill>
                  <a:prstClr val="black"/>
                </a:solidFill>
              </a:rPr>
              <a:t>.</a:t>
            </a:r>
          </a:p>
        </p:txBody>
      </p:sp>
      <p:sp>
        <p:nvSpPr>
          <p:cNvPr id="4" name="Slide Number Placeholder 3"/>
          <p:cNvSpPr>
            <a:spLocks noGrp="1"/>
          </p:cNvSpPr>
          <p:nvPr>
            <p:ph type="sldNum" sz="quarter" idx="12"/>
          </p:nvPr>
        </p:nvSpPr>
        <p:spPr/>
        <p:txBody>
          <a:bodyPr/>
          <a:lstStyle/>
          <a:p>
            <a:fld id="{4414807B-44EB-7242-827D-16A5EC7111B6}" type="slidenum">
              <a:rPr lang="en-ZA" smtClean="0"/>
              <a:pPr/>
              <a:t>10</a:t>
            </a:fld>
            <a:endParaRPr lang="en-ZA"/>
          </a:p>
        </p:txBody>
      </p:sp>
    </p:spTree>
    <p:extLst>
      <p:ext uri="{BB962C8B-B14F-4D97-AF65-F5344CB8AC3E}">
        <p14:creationId xmlns:p14="http://schemas.microsoft.com/office/powerpoint/2010/main" xmlns="" val="3596310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32"/>
            <a:ext cx="8229600" cy="1143000"/>
          </a:xfrm>
        </p:spPr>
        <p:txBody>
          <a:bodyPr>
            <a:normAutofit fontScale="90000"/>
          </a:bodyPr>
          <a:lstStyle/>
          <a:p>
            <a:r>
              <a:rPr lang="en-US" sz="3200" b="1" dirty="0">
                <a:solidFill>
                  <a:prstClr val="black"/>
                </a:solidFill>
              </a:rPr>
              <a:t>ACHIEVEMENTS AGAINST STRATEGIC OBJECTIVES</a:t>
            </a:r>
            <a:r>
              <a:rPr lang="en-US" sz="3600" b="1" dirty="0">
                <a:solidFill>
                  <a:prstClr val="black"/>
                </a:solidFill>
              </a:rPr>
              <a:t>	</a:t>
            </a:r>
            <a:br>
              <a:rPr lang="en-US" sz="3600" b="1" dirty="0">
                <a:solidFill>
                  <a:prstClr val="black"/>
                </a:solidFill>
              </a:rPr>
            </a:br>
            <a:r>
              <a:rPr lang="en-US" sz="3200" b="1" dirty="0" err="1">
                <a:solidFill>
                  <a:prstClr val="black"/>
                </a:solidFill>
              </a:rPr>
              <a:t>Programme</a:t>
            </a:r>
            <a:r>
              <a:rPr lang="en-US" sz="3200" b="1" dirty="0">
                <a:solidFill>
                  <a:prstClr val="black"/>
                </a:solidFill>
              </a:rPr>
              <a:t> 2</a:t>
            </a:r>
            <a:r>
              <a:rPr lang="en-US" sz="3200" dirty="0">
                <a:solidFill>
                  <a:prstClr val="black"/>
                </a:solidFill>
              </a:rPr>
              <a:t>: Public Sector Innovation   </a:t>
            </a:r>
            <a:r>
              <a:rPr lang="en-US" sz="1800" b="1" dirty="0" err="1">
                <a:solidFill>
                  <a:prstClr val="black"/>
                </a:solidFill>
              </a:rPr>
              <a:t>Cont</a:t>
            </a:r>
            <a:r>
              <a:rPr lang="en-US" sz="1800" b="1" dirty="0">
                <a:solidFill>
                  <a:prstClr val="black"/>
                </a:solidFill>
              </a:rPr>
              <a:t>….</a:t>
            </a:r>
            <a:endParaRPr lang="en-ZA" sz="1800" dirty="0"/>
          </a:p>
        </p:txBody>
      </p:sp>
      <p:sp>
        <p:nvSpPr>
          <p:cNvPr id="3" name="Content Placeholder 2"/>
          <p:cNvSpPr>
            <a:spLocks noGrp="1"/>
          </p:cNvSpPr>
          <p:nvPr>
            <p:ph idx="1"/>
          </p:nvPr>
        </p:nvSpPr>
        <p:spPr>
          <a:xfrm>
            <a:off x="457200" y="1246174"/>
            <a:ext cx="8229600" cy="5475302"/>
          </a:xfrm>
        </p:spPr>
        <p:txBody>
          <a:bodyPr>
            <a:normAutofit/>
          </a:bodyPr>
          <a:lstStyle/>
          <a:p>
            <a:pPr marL="0" lvl="0" indent="0" algn="just">
              <a:buNone/>
            </a:pPr>
            <a:r>
              <a:rPr lang="en-ZA" sz="1800" b="1" u="sng" dirty="0">
                <a:solidFill>
                  <a:prstClr val="black"/>
                </a:solidFill>
              </a:rPr>
              <a:t>Promoting a culture of innovation in the public sector to enhance service delivery through sustaining and managing knowledge programmes, products and platforms </a:t>
            </a:r>
            <a:r>
              <a:rPr lang="en-ZA" sz="1200" b="1" dirty="0" err="1">
                <a:solidFill>
                  <a:prstClr val="black"/>
                </a:solidFill>
              </a:rPr>
              <a:t>conti</a:t>
            </a:r>
            <a:r>
              <a:rPr lang="en-ZA" sz="1200" b="1" dirty="0">
                <a:solidFill>
                  <a:prstClr val="black"/>
                </a:solidFill>
              </a:rPr>
              <a:t>…..</a:t>
            </a:r>
            <a:endParaRPr lang="en-US" sz="1200" b="1" dirty="0">
              <a:solidFill>
                <a:prstClr val="black"/>
              </a:solidFill>
            </a:endParaRPr>
          </a:p>
          <a:p>
            <a:pPr lvl="0" algn="just"/>
            <a:endParaRPr lang="en-ZA" sz="1800" dirty="0">
              <a:solidFill>
                <a:prstClr val="black"/>
              </a:solidFill>
            </a:endParaRPr>
          </a:p>
          <a:p>
            <a:pPr lvl="0" algn="just"/>
            <a:r>
              <a:rPr lang="en-GB" sz="1800" b="1" dirty="0">
                <a:solidFill>
                  <a:prstClr val="black"/>
                </a:solidFill>
              </a:rPr>
              <a:t>The UNPAN SADC Regional Workshop </a:t>
            </a:r>
            <a:r>
              <a:rPr lang="en-GB" sz="1800" dirty="0">
                <a:solidFill>
                  <a:prstClr val="black"/>
                </a:solidFill>
              </a:rPr>
              <a:t>was hosted in June 2015 in Johannesburg and attended by representatives from </a:t>
            </a:r>
            <a:r>
              <a:rPr lang="en-GB" sz="1800" b="1" dirty="0">
                <a:solidFill>
                  <a:prstClr val="black"/>
                </a:solidFill>
              </a:rPr>
              <a:t>10 SADC countries</a:t>
            </a:r>
            <a:r>
              <a:rPr lang="en-GB" sz="1800" dirty="0">
                <a:solidFill>
                  <a:prstClr val="black"/>
                </a:solidFill>
              </a:rPr>
              <a:t>, Malawi, the DRC, Seychelles, Lesotho, Tanzania, Namibia, Mozambique, Mauritius, Botswana and Swaziland</a:t>
            </a:r>
            <a:r>
              <a:rPr lang="en-GB" sz="1800" dirty="0" smtClean="0">
                <a:solidFill>
                  <a:prstClr val="black"/>
                </a:solidFill>
              </a:rPr>
              <a:t>. (</a:t>
            </a:r>
            <a:r>
              <a:rPr lang="en-ZA" sz="1800" dirty="0">
                <a:solidFill>
                  <a:prstClr val="black"/>
                </a:solidFill>
              </a:rPr>
              <a:t>O</a:t>
            </a:r>
            <a:r>
              <a:rPr lang="en-ZA" sz="1800" dirty="0" smtClean="0">
                <a:solidFill>
                  <a:prstClr val="black"/>
                </a:solidFill>
              </a:rPr>
              <a:t>utcome 11: Create a better South Africa, a better Africa and a better world) </a:t>
            </a:r>
            <a:endParaRPr lang="en-GB" sz="1800" dirty="0">
              <a:solidFill>
                <a:prstClr val="black"/>
              </a:solidFill>
            </a:endParaRPr>
          </a:p>
          <a:p>
            <a:pPr marL="365760" lvl="1" indent="-283464" algn="just">
              <a:spcBef>
                <a:spcPts val="0"/>
              </a:spcBef>
              <a:buSzPct val="80000"/>
              <a:buFont typeface="Wingdings 2"/>
              <a:buChar char=""/>
            </a:pPr>
            <a:endParaRPr lang="en-GB" sz="1800" b="1" dirty="0"/>
          </a:p>
          <a:p>
            <a:pPr marL="365760" lvl="1" indent="-283464" algn="just">
              <a:spcBef>
                <a:spcPts val="0"/>
              </a:spcBef>
              <a:buSzPct val="80000"/>
              <a:buFont typeface="Wingdings 2"/>
              <a:buChar char=""/>
            </a:pPr>
            <a:r>
              <a:rPr lang="en-GB" sz="1800" b="1" dirty="0"/>
              <a:t>Sector Specific Innovation Workshops </a:t>
            </a:r>
            <a:r>
              <a:rPr lang="en-GB" sz="1800" dirty="0"/>
              <a:t>were held for Home Affairs, Correctional Services and Health to build internal innovation capacity and to entrench the culture of innovation in those sectors. The </a:t>
            </a:r>
            <a:r>
              <a:rPr lang="en-US" sz="1800" b="1" dirty="0"/>
              <a:t>Multi-Media Innovation Centre </a:t>
            </a:r>
            <a:r>
              <a:rPr lang="en-US" sz="1800" dirty="0"/>
              <a:t>was integral to these workshops as a tool to interrogate own challenges and processes. </a:t>
            </a:r>
          </a:p>
          <a:p>
            <a:pPr marL="365760" lvl="1" indent="-283464" algn="just">
              <a:spcBef>
                <a:spcPts val="0"/>
              </a:spcBef>
              <a:buSzPct val="80000"/>
              <a:buFont typeface="Wingdings 2"/>
              <a:buChar char=""/>
            </a:pPr>
            <a:endParaRPr lang="en-GB" sz="1800" dirty="0"/>
          </a:p>
          <a:p>
            <a:pPr algn="just"/>
            <a:r>
              <a:rPr lang="en-GB" sz="1800" b="1" dirty="0"/>
              <a:t>A Foresight Exchange Forum for development in Africa </a:t>
            </a:r>
            <a:r>
              <a:rPr lang="en-GB" sz="1800" dirty="0"/>
              <a:t>was hosted in partnership with the UNDP in order to assist member states to integrate innovation in the implementation of their National long term plans. </a:t>
            </a:r>
            <a:r>
              <a:rPr lang="en-GB" sz="1800" dirty="0">
                <a:solidFill>
                  <a:prstClr val="black"/>
                </a:solidFill>
              </a:rPr>
              <a:t>. (</a:t>
            </a:r>
            <a:r>
              <a:rPr lang="en-ZA" sz="1800" dirty="0">
                <a:solidFill>
                  <a:prstClr val="black"/>
                </a:solidFill>
              </a:rPr>
              <a:t>Outcome 11: Create a better South Africa, a better Africa and a better world)</a:t>
            </a:r>
            <a:endParaRPr lang="en-GB" sz="1800" dirty="0"/>
          </a:p>
        </p:txBody>
      </p:sp>
      <p:sp>
        <p:nvSpPr>
          <p:cNvPr id="4" name="Slide Number Placeholder 3"/>
          <p:cNvSpPr>
            <a:spLocks noGrp="1"/>
          </p:cNvSpPr>
          <p:nvPr>
            <p:ph type="sldNum" sz="quarter" idx="12"/>
          </p:nvPr>
        </p:nvSpPr>
        <p:spPr/>
        <p:txBody>
          <a:bodyPr/>
          <a:lstStyle/>
          <a:p>
            <a:fld id="{4414807B-44EB-7242-827D-16A5EC7111B6}" type="slidenum">
              <a:rPr lang="en-ZA" smtClean="0"/>
              <a:pPr/>
              <a:t>11</a:t>
            </a:fld>
            <a:endParaRPr lang="en-ZA"/>
          </a:p>
        </p:txBody>
      </p:sp>
    </p:spTree>
    <p:extLst>
      <p:ext uri="{BB962C8B-B14F-4D97-AF65-F5344CB8AC3E}">
        <p14:creationId xmlns:p14="http://schemas.microsoft.com/office/powerpoint/2010/main" xmlns="" val="222088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694"/>
            <a:ext cx="8229600" cy="1143000"/>
          </a:xfrm>
        </p:spPr>
        <p:txBody>
          <a:bodyPr>
            <a:normAutofit fontScale="90000"/>
          </a:bodyPr>
          <a:lstStyle/>
          <a:p>
            <a:r>
              <a:rPr lang="en-US" sz="3100" b="1" dirty="0">
                <a:solidFill>
                  <a:prstClr val="black"/>
                </a:solidFill>
              </a:rPr>
              <a:t>ACHIEVEMENTS AGAINST STRATEGIC OBJECTIVES	</a:t>
            </a:r>
            <a:br>
              <a:rPr lang="en-US" sz="3100" b="1" dirty="0">
                <a:solidFill>
                  <a:prstClr val="black"/>
                </a:solidFill>
              </a:rPr>
            </a:br>
            <a:r>
              <a:rPr lang="en-US" sz="3100" b="1" dirty="0" err="1">
                <a:solidFill>
                  <a:prstClr val="black"/>
                </a:solidFill>
              </a:rPr>
              <a:t>Programme</a:t>
            </a:r>
            <a:r>
              <a:rPr lang="en-US" sz="3100" b="1" dirty="0">
                <a:solidFill>
                  <a:prstClr val="black"/>
                </a:solidFill>
              </a:rPr>
              <a:t> 2</a:t>
            </a:r>
            <a:r>
              <a:rPr lang="en-US" sz="3100" dirty="0">
                <a:solidFill>
                  <a:prstClr val="black"/>
                </a:solidFill>
              </a:rPr>
              <a:t>: Public Sector Innovation   </a:t>
            </a:r>
            <a:r>
              <a:rPr lang="en-US" sz="1800" b="1" dirty="0" err="1">
                <a:solidFill>
                  <a:prstClr val="black"/>
                </a:solidFill>
              </a:rPr>
              <a:t>Cont</a:t>
            </a:r>
            <a:r>
              <a:rPr lang="en-US" sz="1800" b="1" dirty="0">
                <a:solidFill>
                  <a:prstClr val="black"/>
                </a:solidFill>
              </a:rPr>
              <a:t>….</a:t>
            </a:r>
            <a:endParaRPr lang="en-ZA" sz="1800" dirty="0"/>
          </a:p>
        </p:txBody>
      </p:sp>
      <p:sp>
        <p:nvSpPr>
          <p:cNvPr id="4" name="Slide Number Placeholder 3"/>
          <p:cNvSpPr>
            <a:spLocks noGrp="1"/>
          </p:cNvSpPr>
          <p:nvPr>
            <p:ph type="sldNum" sz="quarter" idx="12"/>
          </p:nvPr>
        </p:nvSpPr>
        <p:spPr/>
        <p:txBody>
          <a:bodyPr/>
          <a:lstStyle/>
          <a:p>
            <a:fld id="{4414807B-44EB-7242-827D-16A5EC7111B6}" type="slidenum">
              <a:rPr lang="en-ZA" smtClean="0"/>
              <a:pPr/>
              <a:t>12</a:t>
            </a:fld>
            <a:endParaRPr lang="en-ZA"/>
          </a:p>
        </p:txBody>
      </p:sp>
      <p:sp>
        <p:nvSpPr>
          <p:cNvPr id="5" name="Content Placeholder 2"/>
          <p:cNvSpPr>
            <a:spLocks noGrp="1"/>
          </p:cNvSpPr>
          <p:nvPr>
            <p:ph idx="1"/>
          </p:nvPr>
        </p:nvSpPr>
        <p:spPr>
          <a:xfrm>
            <a:off x="603160" y="1158694"/>
            <a:ext cx="8191216" cy="5136910"/>
          </a:xfrm>
        </p:spPr>
        <p:txBody>
          <a:bodyPr>
            <a:noAutofit/>
          </a:bodyPr>
          <a:lstStyle/>
          <a:p>
            <a:pPr marL="0" lvl="0" indent="0" algn="just">
              <a:spcBef>
                <a:spcPts val="0"/>
              </a:spcBef>
              <a:buNone/>
            </a:pPr>
            <a:r>
              <a:rPr lang="en-ZA" sz="1800" b="1" u="sng" dirty="0">
                <a:solidFill>
                  <a:prstClr val="black"/>
                </a:solidFill>
                <a:latin typeface="+mj-lt"/>
              </a:rPr>
              <a:t>Promoting a culture of innovation in the public sector to enhance service delivery through sustaining and managing knowledge programmes, products and </a:t>
            </a:r>
            <a:r>
              <a:rPr lang="en-ZA" sz="1800" b="1" u="sng" dirty="0" smtClean="0">
                <a:solidFill>
                  <a:prstClr val="black"/>
                </a:solidFill>
                <a:latin typeface="+mj-lt"/>
              </a:rPr>
              <a:t>platforms </a:t>
            </a:r>
            <a:r>
              <a:rPr lang="en-ZA" sz="1200" b="1" dirty="0" smtClean="0">
                <a:solidFill>
                  <a:prstClr val="black"/>
                </a:solidFill>
                <a:latin typeface="+mj-lt"/>
              </a:rPr>
              <a:t>conti…..</a:t>
            </a:r>
            <a:endParaRPr lang="en-US" sz="1200" b="1" dirty="0">
              <a:solidFill>
                <a:prstClr val="black"/>
              </a:solidFill>
              <a:latin typeface="+mj-lt"/>
            </a:endParaRPr>
          </a:p>
          <a:p>
            <a:pPr marL="82296" lvl="1" indent="0" algn="just">
              <a:spcBef>
                <a:spcPts val="0"/>
              </a:spcBef>
              <a:buSzPct val="80000"/>
              <a:buNone/>
            </a:pPr>
            <a:endParaRPr lang="en-US" sz="400" b="1" dirty="0" smtClean="0">
              <a:solidFill>
                <a:prstClr val="black"/>
              </a:solidFill>
            </a:endParaRPr>
          </a:p>
          <a:p>
            <a:pPr marL="368046" lvl="1" algn="just">
              <a:spcBef>
                <a:spcPts val="0"/>
              </a:spcBef>
              <a:buSzPct val="80000"/>
              <a:buFont typeface="Arial" panose="020B0604020202020204" pitchFamily="34" charset="0"/>
              <a:buChar char="•"/>
            </a:pPr>
            <a:r>
              <a:rPr lang="en-US" sz="1800" b="1" dirty="0" smtClean="0">
                <a:solidFill>
                  <a:prstClr val="black"/>
                </a:solidFill>
              </a:rPr>
              <a:t>9</a:t>
            </a:r>
            <a:r>
              <a:rPr lang="en-US" sz="1800" b="1" baseline="30000" dirty="0" smtClean="0">
                <a:solidFill>
                  <a:prstClr val="black"/>
                </a:solidFill>
              </a:rPr>
              <a:t>th</a:t>
            </a:r>
            <a:r>
              <a:rPr lang="en-US" sz="1800" b="1" dirty="0" smtClean="0">
                <a:solidFill>
                  <a:prstClr val="black"/>
                </a:solidFill>
              </a:rPr>
              <a:t> </a:t>
            </a:r>
            <a:r>
              <a:rPr lang="en-US" sz="1800" b="1" dirty="0">
                <a:solidFill>
                  <a:prstClr val="black"/>
                </a:solidFill>
              </a:rPr>
              <a:t>Public Sector Innovation Conference</a:t>
            </a:r>
            <a:r>
              <a:rPr lang="en-US" sz="1800" dirty="0">
                <a:solidFill>
                  <a:prstClr val="black"/>
                </a:solidFill>
              </a:rPr>
              <a:t>: Successfully hosted </a:t>
            </a:r>
            <a:r>
              <a:rPr lang="en-US" sz="1800" b="1" dirty="0">
                <a:solidFill>
                  <a:prstClr val="black"/>
                </a:solidFill>
              </a:rPr>
              <a:t>the 9</a:t>
            </a:r>
            <a:r>
              <a:rPr lang="en-US" sz="1800" b="1" baseline="30000" dirty="0">
                <a:solidFill>
                  <a:prstClr val="black"/>
                </a:solidFill>
              </a:rPr>
              <a:t>th</a:t>
            </a:r>
            <a:r>
              <a:rPr lang="en-US" sz="1800" b="1" dirty="0">
                <a:solidFill>
                  <a:prstClr val="black"/>
                </a:solidFill>
              </a:rPr>
              <a:t> Public Sector Innovation Conference </a:t>
            </a:r>
            <a:r>
              <a:rPr lang="en-US" sz="1800" dirty="0">
                <a:solidFill>
                  <a:prstClr val="black"/>
                </a:solidFill>
              </a:rPr>
              <a:t>as a critical platform for cross-</a:t>
            </a:r>
            <a:r>
              <a:rPr lang="en-US" sz="1800" dirty="0" err="1">
                <a:solidFill>
                  <a:prstClr val="black"/>
                </a:solidFill>
              </a:rPr>
              <a:t>sectoral</a:t>
            </a:r>
            <a:r>
              <a:rPr lang="en-US" sz="1800" dirty="0">
                <a:solidFill>
                  <a:prstClr val="black"/>
                </a:solidFill>
              </a:rPr>
              <a:t> sharing of innovative ideas and solutions.  Ministerial support from </a:t>
            </a:r>
            <a:r>
              <a:rPr lang="en-US" sz="1800" b="1" dirty="0">
                <a:solidFill>
                  <a:prstClr val="black"/>
                </a:solidFill>
              </a:rPr>
              <a:t>Ministers </a:t>
            </a:r>
            <a:r>
              <a:rPr lang="en-US" sz="1800" b="1" dirty="0" err="1">
                <a:solidFill>
                  <a:prstClr val="black"/>
                </a:solidFill>
              </a:rPr>
              <a:t>Pandor</a:t>
            </a:r>
            <a:r>
              <a:rPr lang="en-US" sz="1800" b="1" dirty="0">
                <a:solidFill>
                  <a:prstClr val="black"/>
                </a:solidFill>
              </a:rPr>
              <a:t> and </a:t>
            </a:r>
            <a:r>
              <a:rPr lang="en-US" sz="1800" b="1" dirty="0" err="1">
                <a:solidFill>
                  <a:prstClr val="black"/>
                </a:solidFill>
              </a:rPr>
              <a:t>Gigaba</a:t>
            </a:r>
            <a:endParaRPr lang="en-US" sz="1800" b="1" dirty="0">
              <a:solidFill>
                <a:prstClr val="black"/>
              </a:solidFill>
            </a:endParaRPr>
          </a:p>
          <a:p>
            <a:pPr lvl="0" algn="just">
              <a:spcBef>
                <a:spcPts val="0"/>
              </a:spcBef>
            </a:pPr>
            <a:endParaRPr lang="en-US" sz="400" b="1" dirty="0">
              <a:solidFill>
                <a:prstClr val="black"/>
              </a:solidFill>
              <a:latin typeface="+mj-lt"/>
            </a:endParaRPr>
          </a:p>
          <a:p>
            <a:pPr lvl="0" algn="just">
              <a:spcBef>
                <a:spcPts val="0"/>
              </a:spcBef>
            </a:pPr>
            <a:r>
              <a:rPr lang="en-US" sz="1800" dirty="0" smtClean="0">
                <a:solidFill>
                  <a:prstClr val="black"/>
                </a:solidFill>
              </a:rPr>
              <a:t>Published </a:t>
            </a:r>
            <a:r>
              <a:rPr lang="en-US" sz="1800" dirty="0">
                <a:solidFill>
                  <a:prstClr val="black"/>
                </a:solidFill>
              </a:rPr>
              <a:t>2 editions of  </a:t>
            </a:r>
            <a:r>
              <a:rPr lang="en-US" sz="1800" b="1" i="1" dirty="0">
                <a:solidFill>
                  <a:prstClr val="black"/>
                </a:solidFill>
              </a:rPr>
              <a:t>Ideas that Work: The South African Public Sector Innovation Journal</a:t>
            </a:r>
            <a:r>
              <a:rPr lang="en-US" sz="1800" b="1" dirty="0">
                <a:solidFill>
                  <a:prstClr val="black"/>
                </a:solidFill>
              </a:rPr>
              <a:t> </a:t>
            </a:r>
            <a:r>
              <a:rPr lang="en-US" sz="1800" dirty="0">
                <a:solidFill>
                  <a:prstClr val="black"/>
                </a:solidFill>
              </a:rPr>
              <a:t>with innovation case studies and other insights for dissemination throughout the public </a:t>
            </a:r>
            <a:r>
              <a:rPr lang="en-US" sz="1800" dirty="0" smtClean="0">
                <a:solidFill>
                  <a:prstClr val="black"/>
                </a:solidFill>
              </a:rPr>
              <a:t>sector.</a:t>
            </a:r>
          </a:p>
          <a:p>
            <a:pPr lvl="0" algn="just">
              <a:spcBef>
                <a:spcPts val="0"/>
              </a:spcBef>
            </a:pPr>
            <a:endParaRPr lang="en-US" sz="400" b="1" dirty="0">
              <a:solidFill>
                <a:prstClr val="black"/>
              </a:solidFill>
            </a:endParaRPr>
          </a:p>
          <a:p>
            <a:pPr lvl="0" algn="just">
              <a:spcBef>
                <a:spcPts val="0"/>
              </a:spcBef>
            </a:pPr>
            <a:r>
              <a:rPr lang="en-US" sz="1800" b="1" dirty="0">
                <a:solidFill>
                  <a:prstClr val="black"/>
                </a:solidFill>
              </a:rPr>
              <a:t>333 visitors </a:t>
            </a:r>
            <a:r>
              <a:rPr lang="en-US" sz="1800" dirty="0">
                <a:solidFill>
                  <a:prstClr val="black"/>
                </a:solidFill>
              </a:rPr>
              <a:t>used the </a:t>
            </a:r>
            <a:r>
              <a:rPr lang="en-US" sz="1800" b="1" dirty="0">
                <a:solidFill>
                  <a:prstClr val="black"/>
                </a:solidFill>
              </a:rPr>
              <a:t>Multi-Media Innovation Centre </a:t>
            </a:r>
            <a:r>
              <a:rPr lang="en-US" sz="1800" dirty="0">
                <a:solidFill>
                  <a:prstClr val="black"/>
                </a:solidFill>
              </a:rPr>
              <a:t>to interrogate own challenges and processes to infuse innovation during the period under review.</a:t>
            </a:r>
            <a:r>
              <a:rPr lang="en-ZA" sz="1800" dirty="0">
                <a:solidFill>
                  <a:prstClr val="black"/>
                </a:solidFill>
              </a:rPr>
              <a:t> The visitors included amongst others, City of Tshwane, </a:t>
            </a:r>
            <a:r>
              <a:rPr lang="en-ZA" sz="1800" dirty="0" err="1">
                <a:solidFill>
                  <a:prstClr val="black"/>
                </a:solidFill>
              </a:rPr>
              <a:t>NSG</a:t>
            </a:r>
            <a:r>
              <a:rPr lang="en-ZA" sz="1800" dirty="0">
                <a:solidFill>
                  <a:prstClr val="black"/>
                </a:solidFill>
              </a:rPr>
              <a:t>, City of Johannesburg, Technology Innovation Agency, National Treasury, Civilian Secretariat of Police, The </a:t>
            </a:r>
            <a:r>
              <a:rPr lang="en-ZA" sz="1800" dirty="0" err="1">
                <a:solidFill>
                  <a:prstClr val="black"/>
                </a:solidFill>
              </a:rPr>
              <a:t>UNDP</a:t>
            </a:r>
            <a:r>
              <a:rPr lang="en-ZA" sz="1800" dirty="0">
                <a:solidFill>
                  <a:prstClr val="black"/>
                </a:solidFill>
              </a:rPr>
              <a:t>, </a:t>
            </a:r>
            <a:r>
              <a:rPr lang="en-ZA" sz="1800" dirty="0" err="1">
                <a:solidFill>
                  <a:prstClr val="black"/>
                </a:solidFill>
              </a:rPr>
              <a:t>SAHRC</a:t>
            </a:r>
            <a:r>
              <a:rPr lang="en-ZA" sz="1800" dirty="0">
                <a:solidFill>
                  <a:prstClr val="black"/>
                </a:solidFill>
              </a:rPr>
              <a:t>, </a:t>
            </a:r>
            <a:r>
              <a:rPr lang="en-ZA" sz="1800" dirty="0" err="1" smtClean="0">
                <a:solidFill>
                  <a:prstClr val="black"/>
                </a:solidFill>
              </a:rPr>
              <a:t>SALGA</a:t>
            </a:r>
            <a:r>
              <a:rPr lang="en-ZA" sz="1800" dirty="0" smtClean="0">
                <a:solidFill>
                  <a:prstClr val="black"/>
                </a:solidFill>
              </a:rPr>
              <a:t>.</a:t>
            </a:r>
            <a:endParaRPr lang="en-US" sz="1800" dirty="0">
              <a:solidFill>
                <a:prstClr val="black"/>
              </a:solidFill>
            </a:endParaRPr>
          </a:p>
          <a:p>
            <a:pPr lvl="0" algn="just">
              <a:spcBef>
                <a:spcPts val="0"/>
              </a:spcBef>
            </a:pPr>
            <a:endParaRPr lang="en-US" sz="400" b="1" dirty="0">
              <a:solidFill>
                <a:prstClr val="black"/>
              </a:solidFill>
            </a:endParaRPr>
          </a:p>
          <a:p>
            <a:pPr marL="368046" lvl="1" algn="just">
              <a:spcBef>
                <a:spcPts val="0"/>
              </a:spcBef>
              <a:buSzPct val="80000"/>
              <a:buFont typeface="Arial" panose="020B0604020202020204" pitchFamily="34" charset="0"/>
              <a:buChar char="•"/>
            </a:pPr>
            <a:r>
              <a:rPr lang="en-US" sz="1800" dirty="0">
                <a:solidFill>
                  <a:prstClr val="black"/>
                </a:solidFill>
              </a:rPr>
              <a:t>As the Online Regional Centre (ORC) for </a:t>
            </a:r>
            <a:r>
              <a:rPr lang="en-US" sz="1800" dirty="0" err="1">
                <a:solidFill>
                  <a:prstClr val="black"/>
                </a:solidFill>
              </a:rPr>
              <a:t>SADC</a:t>
            </a:r>
            <a:r>
              <a:rPr lang="en-US" sz="1800" dirty="0">
                <a:solidFill>
                  <a:prstClr val="black"/>
                </a:solidFill>
              </a:rPr>
              <a:t>, </a:t>
            </a:r>
            <a:r>
              <a:rPr lang="en-US" sz="1800" dirty="0" err="1">
                <a:solidFill>
                  <a:prstClr val="black"/>
                </a:solidFill>
              </a:rPr>
              <a:t>CPSI</a:t>
            </a:r>
            <a:r>
              <a:rPr lang="en-US" sz="1800" dirty="0">
                <a:solidFill>
                  <a:prstClr val="black"/>
                </a:solidFill>
              </a:rPr>
              <a:t> uploaded 1497 documents to </a:t>
            </a:r>
            <a:r>
              <a:rPr lang="en-US" sz="1800" b="1" dirty="0">
                <a:solidFill>
                  <a:prstClr val="black"/>
                </a:solidFill>
              </a:rPr>
              <a:t>the  </a:t>
            </a:r>
            <a:r>
              <a:rPr lang="en-US" sz="1800" b="1" dirty="0" err="1">
                <a:solidFill>
                  <a:prstClr val="black"/>
                </a:solidFill>
              </a:rPr>
              <a:t>UNPAN</a:t>
            </a:r>
            <a:r>
              <a:rPr lang="en-US" sz="1800" b="1" dirty="0">
                <a:solidFill>
                  <a:prstClr val="black"/>
                </a:solidFill>
              </a:rPr>
              <a:t> Portal. </a:t>
            </a:r>
            <a:r>
              <a:rPr lang="en-US" sz="1800" dirty="0">
                <a:solidFill>
                  <a:prstClr val="black"/>
                </a:solidFill>
              </a:rPr>
              <a:t>During the year under review </a:t>
            </a:r>
            <a:r>
              <a:rPr lang="en-ZA" sz="1800" dirty="0" err="1">
                <a:solidFill>
                  <a:prstClr val="black"/>
                </a:solidFill>
              </a:rPr>
              <a:t>CPSI</a:t>
            </a:r>
            <a:r>
              <a:rPr lang="en-ZA" sz="1800" dirty="0">
                <a:solidFill>
                  <a:prstClr val="black"/>
                </a:solidFill>
              </a:rPr>
              <a:t> was one of </a:t>
            </a:r>
            <a:r>
              <a:rPr lang="en-ZA" sz="1800" b="1" dirty="0">
                <a:solidFill>
                  <a:prstClr val="black"/>
                </a:solidFill>
              </a:rPr>
              <a:t>the top three performing </a:t>
            </a:r>
            <a:r>
              <a:rPr lang="en-ZA" sz="1800" b="1" dirty="0" err="1">
                <a:solidFill>
                  <a:prstClr val="black"/>
                </a:solidFill>
              </a:rPr>
              <a:t>ORCs</a:t>
            </a:r>
            <a:r>
              <a:rPr lang="en-ZA" sz="1800" dirty="0">
                <a:solidFill>
                  <a:prstClr val="black"/>
                </a:solidFill>
              </a:rPr>
              <a:t> in all </a:t>
            </a:r>
            <a:r>
              <a:rPr lang="en-ZA" sz="1800" dirty="0" smtClean="0">
                <a:solidFill>
                  <a:prstClr val="black"/>
                </a:solidFill>
              </a:rPr>
              <a:t>categories.</a:t>
            </a:r>
            <a:endParaRPr lang="en-ZA" sz="1800" dirty="0">
              <a:solidFill>
                <a:prstClr val="black"/>
              </a:solidFill>
            </a:endParaRPr>
          </a:p>
          <a:p>
            <a:pPr marL="82296" lvl="1" indent="0" algn="just">
              <a:spcBef>
                <a:spcPts val="0"/>
              </a:spcBef>
              <a:buSzPct val="80000"/>
              <a:buNone/>
            </a:pPr>
            <a:endParaRPr lang="en-GB" sz="1700" b="1" dirty="0" smtClean="0"/>
          </a:p>
        </p:txBody>
      </p:sp>
    </p:spTree>
    <p:extLst>
      <p:ext uri="{BB962C8B-B14F-4D97-AF65-F5344CB8AC3E}">
        <p14:creationId xmlns:p14="http://schemas.microsoft.com/office/powerpoint/2010/main" xmlns="" val="3798360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620000" cy="1223681"/>
          </a:xfrm>
        </p:spPr>
        <p:txBody>
          <a:bodyPr>
            <a:noAutofit/>
          </a:bodyPr>
          <a:lstStyle/>
          <a:p>
            <a:r>
              <a:rPr lang="en-US" sz="3200" b="1" dirty="0" smtClean="0">
                <a:solidFill>
                  <a:prstClr val="black"/>
                </a:solidFill>
              </a:rPr>
              <a:t/>
            </a:r>
            <a:br>
              <a:rPr lang="en-US" sz="3200" b="1" dirty="0" smtClean="0">
                <a:solidFill>
                  <a:prstClr val="black"/>
                </a:solidFill>
              </a:rPr>
            </a:br>
            <a:r>
              <a:rPr lang="en-US" sz="2800" b="1" dirty="0">
                <a:solidFill>
                  <a:prstClr val="black"/>
                </a:solidFill>
              </a:rPr>
              <a:t>ACHIEVEMENTS AGAINST STRATEGIC OBJECTIVES</a:t>
            </a:r>
            <a:r>
              <a:rPr lang="en-US" sz="3200" b="1" dirty="0">
                <a:solidFill>
                  <a:prstClr val="black"/>
                </a:solidFill>
              </a:rPr>
              <a:t>	</a:t>
            </a:r>
            <a:br>
              <a:rPr lang="en-US" sz="3200" b="1" dirty="0">
                <a:solidFill>
                  <a:prstClr val="black"/>
                </a:solidFill>
              </a:rPr>
            </a:br>
            <a:r>
              <a:rPr lang="en-US" sz="2800" b="1" dirty="0" err="1">
                <a:solidFill>
                  <a:prstClr val="black"/>
                </a:solidFill>
              </a:rPr>
              <a:t>Programme</a:t>
            </a:r>
            <a:r>
              <a:rPr lang="en-US" sz="2800" b="1" dirty="0">
                <a:solidFill>
                  <a:prstClr val="black"/>
                </a:solidFill>
              </a:rPr>
              <a:t> 2</a:t>
            </a:r>
            <a:r>
              <a:rPr lang="en-US" sz="2800" dirty="0">
                <a:solidFill>
                  <a:prstClr val="black"/>
                </a:solidFill>
              </a:rPr>
              <a:t>: Public Sector </a:t>
            </a:r>
            <a:r>
              <a:rPr lang="en-US" sz="2800" dirty="0" smtClean="0">
                <a:solidFill>
                  <a:prstClr val="black"/>
                </a:solidFill>
              </a:rPr>
              <a:t>Innovation   </a:t>
            </a:r>
            <a:r>
              <a:rPr lang="en-US" sz="1600" b="1" dirty="0" smtClean="0">
                <a:solidFill>
                  <a:prstClr val="black"/>
                </a:solidFill>
              </a:rPr>
              <a:t>Cont</a:t>
            </a:r>
            <a:r>
              <a:rPr lang="en-US" sz="1600" b="1" dirty="0">
                <a:solidFill>
                  <a:prstClr val="black"/>
                </a:solidFill>
              </a:rPr>
              <a:t>….</a:t>
            </a:r>
            <a:r>
              <a:rPr lang="en-US" sz="3200" dirty="0" smtClean="0"/>
              <a:t/>
            </a:r>
            <a:br>
              <a:rPr lang="en-US" sz="3200" dirty="0" smtClean="0"/>
            </a:br>
            <a:r>
              <a:rPr lang="en-US" sz="3200" b="1" dirty="0" smtClean="0">
                <a:solidFill>
                  <a:srgbClr val="FF0000"/>
                </a:solidFill>
              </a:rPr>
              <a:t>	</a:t>
            </a:r>
            <a:endParaRPr lang="en-US" sz="3200" b="1" dirty="0"/>
          </a:p>
        </p:txBody>
      </p:sp>
      <p:sp>
        <p:nvSpPr>
          <p:cNvPr id="3" name="Slide Number Placeholder 2"/>
          <p:cNvSpPr>
            <a:spLocks noGrp="1"/>
          </p:cNvSpPr>
          <p:nvPr>
            <p:ph type="sldNum" sz="quarter" idx="12"/>
          </p:nvPr>
        </p:nvSpPr>
        <p:spPr/>
        <p:txBody>
          <a:bodyPr/>
          <a:lstStyle/>
          <a:p>
            <a:fld id="{D1D52C8D-1C69-4E92-BEA4-5FF4271562FF}" type="slidenum">
              <a:rPr lang="en-US" smtClean="0">
                <a:solidFill>
                  <a:prstClr val="black">
                    <a:tint val="75000"/>
                  </a:prstClr>
                </a:solidFill>
              </a:rPr>
              <a:pPr/>
              <a:t>13</a:t>
            </a:fld>
            <a:endParaRPr lang="en-US" dirty="0">
              <a:solidFill>
                <a:prstClr val="black">
                  <a:tint val="75000"/>
                </a:prstClr>
              </a:solidFill>
            </a:endParaRPr>
          </a:p>
        </p:txBody>
      </p:sp>
      <p:sp>
        <p:nvSpPr>
          <p:cNvPr id="5" name="Content Placeholder 4"/>
          <p:cNvSpPr>
            <a:spLocks noGrp="1"/>
          </p:cNvSpPr>
          <p:nvPr>
            <p:ph idx="1"/>
          </p:nvPr>
        </p:nvSpPr>
        <p:spPr>
          <a:xfrm>
            <a:off x="1066800" y="1223682"/>
            <a:ext cx="7620000" cy="5634318"/>
          </a:xfrm>
        </p:spPr>
        <p:txBody>
          <a:bodyPr>
            <a:normAutofit/>
          </a:bodyPr>
          <a:lstStyle/>
          <a:p>
            <a:pPr marL="0" indent="0" algn="just">
              <a:buNone/>
            </a:pPr>
            <a:endParaRPr lang="en-ZA" sz="1800" b="1" u="sng" dirty="0" smtClean="0"/>
          </a:p>
          <a:p>
            <a:pPr marL="0" indent="0" algn="just">
              <a:buNone/>
            </a:pPr>
            <a:r>
              <a:rPr lang="en-ZA" sz="1800" b="1" u="sng" dirty="0" smtClean="0"/>
              <a:t>Development </a:t>
            </a:r>
            <a:r>
              <a:rPr lang="en-ZA" sz="1800" b="1" u="sng" dirty="0"/>
              <a:t>of case studies of selected service delivery innovations, for dissemination through the </a:t>
            </a:r>
            <a:r>
              <a:rPr lang="en-ZA" sz="1800" b="1" u="sng" dirty="0" err="1"/>
              <a:t>CPSI’s</a:t>
            </a:r>
            <a:r>
              <a:rPr lang="en-ZA" sz="1800" b="1" u="sng" dirty="0"/>
              <a:t> knowledge platforms and products </a:t>
            </a:r>
            <a:r>
              <a:rPr lang="en-US" sz="1800" dirty="0" smtClean="0"/>
              <a:t>: </a:t>
            </a:r>
          </a:p>
          <a:p>
            <a:pPr marL="0" indent="0" algn="just">
              <a:buNone/>
            </a:pPr>
            <a:endParaRPr lang="en-US" sz="1800" dirty="0" smtClean="0"/>
          </a:p>
          <a:p>
            <a:pPr algn="just"/>
            <a:r>
              <a:rPr lang="en-ZA" sz="1800" dirty="0" smtClean="0"/>
              <a:t>Six </a:t>
            </a:r>
            <a:r>
              <a:rPr lang="en-ZA" sz="1800" dirty="0"/>
              <a:t>Case </a:t>
            </a:r>
            <a:r>
              <a:rPr lang="en-ZA" sz="1800" dirty="0" smtClean="0"/>
              <a:t>studies </a:t>
            </a:r>
            <a:r>
              <a:rPr lang="en-ZA" sz="1800" dirty="0"/>
              <a:t>on possible solutions for service delivery challenges were developed and disseminated </a:t>
            </a:r>
            <a:r>
              <a:rPr lang="en-ZA" sz="1800" dirty="0" smtClean="0"/>
              <a:t>through our Journal </a:t>
            </a:r>
            <a:r>
              <a:rPr lang="en-ZA" sz="1800" i="1" dirty="0"/>
              <a:t>Ideas that Work: The South African Public Sector Innovation </a:t>
            </a:r>
            <a:r>
              <a:rPr lang="en-ZA" sz="1800" i="1" dirty="0" smtClean="0"/>
              <a:t>Journal</a:t>
            </a:r>
            <a:endParaRPr lang="en-ZA" sz="1800" b="1" dirty="0"/>
          </a:p>
        </p:txBody>
      </p:sp>
    </p:spTree>
    <p:extLst>
      <p:ext uri="{BB962C8B-B14F-4D97-AF65-F5344CB8AC3E}">
        <p14:creationId xmlns:p14="http://schemas.microsoft.com/office/powerpoint/2010/main" xmlns="" val="3215508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973" y="0"/>
            <a:ext cx="7392572" cy="857250"/>
          </a:xfrm>
        </p:spPr>
        <p:txBody>
          <a:bodyPr>
            <a:normAutofit/>
          </a:bodyPr>
          <a:lstStyle/>
          <a:p>
            <a:r>
              <a:rPr lang="en-ZA" sz="2800" b="1" dirty="0"/>
              <a:t>Expenditure outcome</a:t>
            </a:r>
          </a:p>
        </p:txBody>
      </p:sp>
      <p:sp>
        <p:nvSpPr>
          <p:cNvPr id="4" name="Slide Number Placeholder 3"/>
          <p:cNvSpPr>
            <a:spLocks noGrp="1"/>
          </p:cNvSpPr>
          <p:nvPr>
            <p:ph type="sldNum" sz="quarter" idx="12"/>
          </p:nvPr>
        </p:nvSpPr>
        <p:spPr/>
        <p:txBody>
          <a:bodyPr/>
          <a:lstStyle/>
          <a:p>
            <a:fld id="{4414807B-44EB-7242-827D-16A5EC7111B6}" type="slidenum">
              <a:rPr lang="en-ZA" smtClean="0"/>
              <a:pPr/>
              <a:t>14</a:t>
            </a:fld>
            <a:endParaRPr lang="en-ZA"/>
          </a:p>
        </p:txBody>
      </p:sp>
      <p:graphicFrame>
        <p:nvGraphicFramePr>
          <p:cNvPr id="5" name="Object 4"/>
          <p:cNvGraphicFramePr>
            <a:graphicFrameLocks noChangeAspect="1"/>
          </p:cNvGraphicFramePr>
          <p:nvPr>
            <p:extLst>
              <p:ext uri="{D42A27DB-BD31-4B8C-83A1-F6EECF244321}">
                <p14:modId xmlns:p14="http://schemas.microsoft.com/office/powerpoint/2010/main" xmlns="" val="1318199069"/>
              </p:ext>
            </p:extLst>
          </p:nvPr>
        </p:nvGraphicFramePr>
        <p:xfrm>
          <a:off x="252413" y="2109788"/>
          <a:ext cx="8639175" cy="3265487"/>
        </p:xfrm>
        <a:graphic>
          <a:graphicData uri="http://schemas.openxmlformats.org/presentationml/2006/ole">
            <p:oleObj spid="_x0000_s1048" name="Worksheet" r:id="rId4" imgW="9896590" imgH="4162320" progId="Excel.Sheet.12">
              <p:link updateAutomatic="1"/>
            </p:oleObj>
          </a:graphicData>
        </a:graphic>
      </p:graphicFrame>
    </p:spTree>
    <p:extLst>
      <p:ext uri="{BB962C8B-B14F-4D97-AF65-F5344CB8AC3E}">
        <p14:creationId xmlns:p14="http://schemas.microsoft.com/office/powerpoint/2010/main" xmlns="" val="27122168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2082" y="40460"/>
            <a:ext cx="7385866" cy="969771"/>
          </a:xfrm>
        </p:spPr>
        <p:txBody>
          <a:bodyPr>
            <a:normAutofit/>
          </a:bodyPr>
          <a:lstStyle/>
          <a:p>
            <a:r>
              <a:rPr lang="en-ZA" sz="2800" b="1" dirty="0" smtClean="0"/>
              <a:t>Expenditure outcome</a:t>
            </a:r>
            <a:endParaRPr lang="en-ZA" sz="1600" b="1" dirty="0"/>
          </a:p>
        </p:txBody>
      </p:sp>
      <p:sp>
        <p:nvSpPr>
          <p:cNvPr id="4" name="Slide Number Placeholder 3"/>
          <p:cNvSpPr>
            <a:spLocks noGrp="1"/>
          </p:cNvSpPr>
          <p:nvPr>
            <p:ph type="sldNum" sz="quarter" idx="12"/>
          </p:nvPr>
        </p:nvSpPr>
        <p:spPr/>
        <p:txBody>
          <a:bodyPr/>
          <a:lstStyle/>
          <a:p>
            <a:fld id="{4414807B-44EB-7242-827D-16A5EC7111B6}" type="slidenum">
              <a:rPr lang="en-ZA" smtClean="0"/>
              <a:pPr/>
              <a:t>15</a:t>
            </a:fld>
            <a:endParaRPr lang="en-ZA"/>
          </a:p>
        </p:txBody>
      </p:sp>
      <p:graphicFrame>
        <p:nvGraphicFramePr>
          <p:cNvPr id="3" name="Object 2"/>
          <p:cNvGraphicFramePr>
            <a:graphicFrameLocks noChangeAspect="1"/>
          </p:cNvGraphicFramePr>
          <p:nvPr>
            <p:extLst/>
          </p:nvPr>
        </p:nvGraphicFramePr>
        <p:xfrm>
          <a:off x="257175" y="2298562"/>
          <a:ext cx="8640000" cy="3325952"/>
        </p:xfrm>
        <a:graphic>
          <a:graphicData uri="http://schemas.openxmlformats.org/presentationml/2006/ole">
            <p:oleObj spid="_x0000_s2072" name="Worksheet" r:id="rId3" imgW="11010888" imgH="4238497" progId="Excel.Sheet.12">
              <p:link updateAutomatic="1"/>
            </p:oleObj>
          </a:graphicData>
        </a:graphic>
      </p:graphicFrame>
    </p:spTree>
    <p:extLst>
      <p:ext uri="{BB962C8B-B14F-4D97-AF65-F5344CB8AC3E}">
        <p14:creationId xmlns:p14="http://schemas.microsoft.com/office/powerpoint/2010/main" xmlns="" val="42769942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0031" y="15173"/>
            <a:ext cx="7386146" cy="857250"/>
          </a:xfrm>
        </p:spPr>
        <p:txBody>
          <a:bodyPr/>
          <a:lstStyle/>
          <a:p>
            <a:r>
              <a:rPr lang="en-ZA" sz="2800" b="1" dirty="0"/>
              <a:t>Expenditure </a:t>
            </a:r>
            <a:r>
              <a:rPr lang="en-ZA" sz="2800" b="1" dirty="0" smtClean="0"/>
              <a:t>outcome </a:t>
            </a:r>
            <a:r>
              <a:rPr lang="en-ZA" sz="1600" b="1" dirty="0" err="1" smtClean="0"/>
              <a:t>conti</a:t>
            </a:r>
            <a:r>
              <a:rPr lang="en-ZA" sz="1600" b="1" dirty="0" smtClean="0"/>
              <a:t>…</a:t>
            </a:r>
            <a:endParaRPr lang="en-ZA" sz="1600" b="1" dirty="0"/>
          </a:p>
        </p:txBody>
      </p:sp>
      <p:sp>
        <p:nvSpPr>
          <p:cNvPr id="5" name="Slide Number Placeholder 4"/>
          <p:cNvSpPr>
            <a:spLocks noGrp="1"/>
          </p:cNvSpPr>
          <p:nvPr>
            <p:ph type="sldNum" sz="quarter" idx="12"/>
          </p:nvPr>
        </p:nvSpPr>
        <p:spPr/>
        <p:txBody>
          <a:bodyPr/>
          <a:lstStyle/>
          <a:p>
            <a:fld id="{4414807B-44EB-7242-827D-16A5EC7111B6}" type="slidenum">
              <a:rPr lang="en-ZA" smtClean="0"/>
              <a:pPr/>
              <a:t>16</a:t>
            </a:fld>
            <a:endParaRPr lang="en-ZA"/>
          </a:p>
        </p:txBody>
      </p:sp>
      <p:graphicFrame>
        <p:nvGraphicFramePr>
          <p:cNvPr id="6" name="Object 5"/>
          <p:cNvGraphicFramePr>
            <a:graphicFrameLocks noChangeAspect="1"/>
          </p:cNvGraphicFramePr>
          <p:nvPr>
            <p:extLst/>
          </p:nvPr>
        </p:nvGraphicFramePr>
        <p:xfrm>
          <a:off x="296513" y="2361768"/>
          <a:ext cx="8640000" cy="3004753"/>
        </p:xfrm>
        <a:graphic>
          <a:graphicData uri="http://schemas.openxmlformats.org/presentationml/2006/ole">
            <p:oleObj spid="_x0000_s3096" name="Worksheet" r:id="rId3" imgW="7696284" imgH="2676391" progId="Excel.Sheet.12">
              <p:link updateAutomatic="1"/>
            </p:oleObj>
          </a:graphicData>
        </a:graphic>
      </p:graphicFrame>
    </p:spTree>
    <p:extLst>
      <p:ext uri="{BB962C8B-B14F-4D97-AF65-F5344CB8AC3E}">
        <p14:creationId xmlns:p14="http://schemas.microsoft.com/office/powerpoint/2010/main" xmlns="" val="23373259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02"/>
            <a:ext cx="8229600" cy="1143000"/>
          </a:xfrm>
        </p:spPr>
        <p:txBody>
          <a:bodyPr>
            <a:normAutofit/>
          </a:bodyPr>
          <a:lstStyle/>
          <a:p>
            <a:r>
              <a:rPr lang="en-ZA" sz="2800" b="1" dirty="0" smtClean="0"/>
              <a:t>Observations and findings from Portfolio Committee Report on Budget Vote</a:t>
            </a:r>
            <a:endParaRPr lang="en-ZA" sz="2800" b="1" dirty="0"/>
          </a:p>
        </p:txBody>
      </p:sp>
      <p:sp>
        <p:nvSpPr>
          <p:cNvPr id="3" name="Content Placeholder 2"/>
          <p:cNvSpPr>
            <a:spLocks noGrp="1"/>
          </p:cNvSpPr>
          <p:nvPr>
            <p:ph idx="1"/>
          </p:nvPr>
        </p:nvSpPr>
        <p:spPr>
          <a:xfrm>
            <a:off x="457200" y="1335186"/>
            <a:ext cx="8229600" cy="5386289"/>
          </a:xfrm>
        </p:spPr>
        <p:txBody>
          <a:bodyPr>
            <a:normAutofit fontScale="70000" lnSpcReduction="20000"/>
          </a:bodyPr>
          <a:lstStyle/>
          <a:p>
            <a:r>
              <a:rPr lang="en-ZA" dirty="0" smtClean="0"/>
              <a:t>Intensify and enhance innovation towards contributing in building an efficient, effective and development-oriented public service</a:t>
            </a:r>
          </a:p>
          <a:p>
            <a:pPr lvl="1"/>
            <a:r>
              <a:rPr lang="en-ZA" dirty="0" smtClean="0"/>
              <a:t>All CPSI projects and engagements are about efficient, effective and development-oriented public service.</a:t>
            </a:r>
          </a:p>
          <a:p>
            <a:pPr lvl="1"/>
            <a:r>
              <a:rPr lang="en-ZA" dirty="0" smtClean="0"/>
              <a:t>The annual CPSI Innovation conference is used as platform for engagements where participants debate innovation for service delivery improvement.</a:t>
            </a:r>
          </a:p>
          <a:p>
            <a:pPr marL="457200" lvl="1" indent="0">
              <a:buNone/>
            </a:pPr>
            <a:endParaRPr lang="en-ZA" dirty="0" smtClean="0"/>
          </a:p>
          <a:p>
            <a:r>
              <a:rPr lang="en-ZA" dirty="0" smtClean="0"/>
              <a:t>Establishing innovation units</a:t>
            </a:r>
          </a:p>
          <a:p>
            <a:pPr lvl="1"/>
            <a:r>
              <a:rPr lang="en-ZA" dirty="0" smtClean="0"/>
              <a:t>CPSI facilitate the establishment of Innovation structures in Correctional Services, </a:t>
            </a:r>
            <a:r>
              <a:rPr lang="en-GB" dirty="0"/>
              <a:t>Bertha Gxowa </a:t>
            </a:r>
            <a:r>
              <a:rPr lang="en-ZA" dirty="0" smtClean="0"/>
              <a:t>Hospital (Innovation Hub)and collaborated with Cities of Tshwane, Johannesburg and Cape Town.</a:t>
            </a:r>
          </a:p>
          <a:p>
            <a:pPr lvl="1"/>
            <a:r>
              <a:rPr lang="en-ZA" dirty="0" smtClean="0"/>
              <a:t>Continued engagements with Hospital CEO to take innovation to the coal face.</a:t>
            </a:r>
          </a:p>
          <a:p>
            <a:pPr lvl="1"/>
            <a:r>
              <a:rPr lang="en-ZA" dirty="0" smtClean="0"/>
              <a:t>Involvement with the UNDP to facilitate broader Innovation practices.</a:t>
            </a:r>
            <a:endParaRPr lang="en-ZA" dirty="0"/>
          </a:p>
        </p:txBody>
      </p:sp>
      <p:sp>
        <p:nvSpPr>
          <p:cNvPr id="4" name="Slide Number Placeholder 3"/>
          <p:cNvSpPr>
            <a:spLocks noGrp="1"/>
          </p:cNvSpPr>
          <p:nvPr>
            <p:ph type="sldNum" sz="quarter" idx="12"/>
          </p:nvPr>
        </p:nvSpPr>
        <p:spPr/>
        <p:txBody>
          <a:bodyPr/>
          <a:lstStyle/>
          <a:p>
            <a:fld id="{4414807B-44EB-7242-827D-16A5EC7111B6}" type="slidenum">
              <a:rPr lang="en-ZA" smtClean="0"/>
              <a:pPr/>
              <a:t>17</a:t>
            </a:fld>
            <a:endParaRPr lang="en-ZA"/>
          </a:p>
        </p:txBody>
      </p:sp>
    </p:spTree>
    <p:extLst>
      <p:ext uri="{BB962C8B-B14F-4D97-AF65-F5344CB8AC3E}">
        <p14:creationId xmlns:p14="http://schemas.microsoft.com/office/powerpoint/2010/main" xmlns="" val="3137623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ZA" b="1" i="1" dirty="0" smtClean="0"/>
          </a:p>
          <a:p>
            <a:pPr marL="0" indent="0" algn="ctr">
              <a:buNone/>
            </a:pPr>
            <a:endParaRPr lang="en-ZA" b="1" i="1" dirty="0"/>
          </a:p>
          <a:p>
            <a:pPr marL="0" indent="0" algn="ctr">
              <a:buNone/>
            </a:pPr>
            <a:r>
              <a:rPr lang="en-ZA" b="1" i="1" dirty="0" smtClean="0"/>
              <a:t>THANK YOU!</a:t>
            </a:r>
            <a:endParaRPr lang="en-ZA" b="1" i="1" dirty="0"/>
          </a:p>
        </p:txBody>
      </p:sp>
      <p:sp>
        <p:nvSpPr>
          <p:cNvPr id="4" name="Slide Number Placeholder 3"/>
          <p:cNvSpPr>
            <a:spLocks noGrp="1"/>
          </p:cNvSpPr>
          <p:nvPr>
            <p:ph type="sldNum" sz="quarter" idx="12"/>
          </p:nvPr>
        </p:nvSpPr>
        <p:spPr/>
        <p:txBody>
          <a:bodyPr/>
          <a:lstStyle/>
          <a:p>
            <a:fld id="{4414807B-44EB-7242-827D-16A5EC7111B6}" type="slidenum">
              <a:rPr lang="en-ZA" smtClean="0"/>
              <a:pPr/>
              <a:t>18</a:t>
            </a:fld>
            <a:endParaRPr lang="en-ZA"/>
          </a:p>
        </p:txBody>
      </p:sp>
    </p:spTree>
    <p:extLst>
      <p:ext uri="{BB962C8B-B14F-4D97-AF65-F5344CB8AC3E}">
        <p14:creationId xmlns:p14="http://schemas.microsoft.com/office/powerpoint/2010/main" xmlns="" val="1009471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rgbClr val="0070C0">
              <a:alpha val="70000"/>
            </a:srgbClr>
          </a:solidFill>
        </p:spPr>
        <p:txBody>
          <a:bodyPr>
            <a:normAutofit/>
          </a:bodyPr>
          <a:lstStyle/>
          <a:p>
            <a:r>
              <a:rPr lang="en-ZA" sz="2800" b="1" dirty="0" smtClean="0"/>
              <a:t>OVERVIEW</a:t>
            </a:r>
            <a:endParaRPr lang="en-ZA" sz="2800" b="1" dirty="0"/>
          </a:p>
        </p:txBody>
      </p:sp>
      <p:sp>
        <p:nvSpPr>
          <p:cNvPr id="3" name="Content Placeholder 2"/>
          <p:cNvSpPr>
            <a:spLocks noGrp="1"/>
          </p:cNvSpPr>
          <p:nvPr>
            <p:ph idx="1"/>
          </p:nvPr>
        </p:nvSpPr>
        <p:spPr/>
        <p:txBody>
          <a:bodyPr>
            <a:normAutofit lnSpcReduction="10000"/>
          </a:bodyPr>
          <a:lstStyle/>
          <a:p>
            <a:r>
              <a:rPr lang="en-GB" sz="1800" dirty="0" smtClean="0">
                <a:latin typeface="+mj-lt"/>
              </a:rPr>
              <a:t>Executive Summary		</a:t>
            </a:r>
          </a:p>
          <a:p>
            <a:endParaRPr lang="en-ZA" sz="1800" dirty="0" smtClean="0">
              <a:latin typeface="+mj-lt"/>
            </a:endParaRPr>
          </a:p>
          <a:p>
            <a:r>
              <a:rPr lang="en-GB" sz="1800" dirty="0" smtClean="0">
                <a:latin typeface="+mj-lt"/>
              </a:rPr>
              <a:t>Audit Outcome</a:t>
            </a:r>
          </a:p>
          <a:p>
            <a:pPr marL="0" indent="0">
              <a:buNone/>
            </a:pPr>
            <a:endParaRPr lang="en-GB" sz="1800" dirty="0" smtClean="0">
              <a:latin typeface="+mj-lt"/>
            </a:endParaRPr>
          </a:p>
          <a:p>
            <a:r>
              <a:rPr lang="en-GB" sz="1800" dirty="0" smtClean="0">
                <a:latin typeface="+mj-lt"/>
              </a:rPr>
              <a:t>Overview of the Organisation’s Performance in the 2015/16 Financial year</a:t>
            </a:r>
          </a:p>
          <a:p>
            <a:endParaRPr lang="en-GB" sz="1800" dirty="0" smtClean="0">
              <a:latin typeface="+mj-lt"/>
            </a:endParaRPr>
          </a:p>
          <a:p>
            <a:r>
              <a:rPr lang="en-US" sz="1800" dirty="0" smtClean="0">
                <a:latin typeface="+mj-lt"/>
              </a:rPr>
              <a:t>Achievements </a:t>
            </a:r>
            <a:r>
              <a:rPr lang="en-ZA" sz="1800" dirty="0" smtClean="0">
                <a:latin typeface="+mj-lt"/>
              </a:rPr>
              <a:t>against Strategic Objectives</a:t>
            </a:r>
          </a:p>
          <a:p>
            <a:pPr marL="0" indent="0">
              <a:buNone/>
            </a:pPr>
            <a:endParaRPr lang="en-ZA" sz="1800" dirty="0" smtClean="0">
              <a:latin typeface="+mj-lt"/>
            </a:endParaRPr>
          </a:p>
          <a:p>
            <a:r>
              <a:rPr lang="en-ZA" sz="1800" dirty="0">
                <a:latin typeface="+mj-lt"/>
              </a:rPr>
              <a:t>Expenditure outcome</a:t>
            </a:r>
          </a:p>
          <a:p>
            <a:endParaRPr lang="en-ZA" sz="1800" dirty="0">
              <a:latin typeface="+mj-lt"/>
            </a:endParaRPr>
          </a:p>
          <a:p>
            <a:r>
              <a:rPr lang="en-ZA" sz="1800" dirty="0" smtClean="0"/>
              <a:t>Observations </a:t>
            </a:r>
            <a:r>
              <a:rPr lang="en-ZA" sz="1800" dirty="0"/>
              <a:t>and </a:t>
            </a:r>
            <a:r>
              <a:rPr lang="en-ZA" sz="1800" dirty="0" smtClean="0"/>
              <a:t>findings </a:t>
            </a:r>
            <a:r>
              <a:rPr lang="en-ZA" sz="1800" dirty="0"/>
              <a:t>from Portfolio Committee Report on Budget Vote</a:t>
            </a:r>
            <a:endParaRPr lang="en-US" sz="1800" dirty="0" smtClean="0">
              <a:latin typeface="+mj-lt"/>
            </a:endParaRPr>
          </a:p>
          <a:p>
            <a:pPr marL="0" indent="0">
              <a:buNone/>
            </a:pPr>
            <a:r>
              <a:rPr lang="en-ZA" dirty="0" smtClean="0">
                <a:latin typeface="+mj-lt"/>
              </a:rPr>
              <a:t/>
            </a:r>
            <a:br>
              <a:rPr lang="en-ZA" dirty="0" smtClean="0">
                <a:latin typeface="+mj-lt"/>
              </a:rPr>
            </a:br>
            <a:endParaRPr lang="en-ZA" dirty="0" smtClean="0">
              <a:latin typeface="+mj-lt"/>
            </a:endParaRPr>
          </a:p>
          <a:p>
            <a:endParaRPr lang="en-ZA" sz="3000" dirty="0" smtClean="0"/>
          </a:p>
          <a:p>
            <a:endParaRPr lang="en-ZA" dirty="0"/>
          </a:p>
        </p:txBody>
      </p:sp>
      <p:sp>
        <p:nvSpPr>
          <p:cNvPr id="4" name="Slide Number Placeholder 3"/>
          <p:cNvSpPr>
            <a:spLocks noGrp="1"/>
          </p:cNvSpPr>
          <p:nvPr>
            <p:ph type="sldNum" sz="quarter" idx="12"/>
          </p:nvPr>
        </p:nvSpPr>
        <p:spPr/>
        <p:txBody>
          <a:bodyPr/>
          <a:lstStyle/>
          <a:p>
            <a:fld id="{18DD4F4C-1C53-45E5-B904-9FE1FE03114D}" type="slidenum">
              <a:rPr lang="en-ZA" smtClean="0"/>
              <a:pPr/>
              <a:t>2</a:t>
            </a:fld>
            <a:endParaRPr lang="en-Z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97"/>
            <a:ext cx="8229600" cy="1143000"/>
          </a:xfrm>
          <a:solidFill>
            <a:srgbClr val="0070C0">
              <a:alpha val="70000"/>
            </a:srgbClr>
          </a:solidFill>
        </p:spPr>
        <p:txBody>
          <a:bodyPr>
            <a:normAutofit fontScale="90000"/>
          </a:bodyPr>
          <a:lstStyle/>
          <a:p>
            <a:r>
              <a:rPr lang="en-ZA" sz="4000" b="1" dirty="0" smtClean="0"/>
              <a:t/>
            </a:r>
            <a:br>
              <a:rPr lang="en-ZA" sz="4000" b="1" dirty="0" smtClean="0"/>
            </a:br>
            <a:r>
              <a:rPr lang="en-ZA" sz="3100" b="1" dirty="0" smtClean="0"/>
              <a:t>EXECUTIVE SUMMARY </a:t>
            </a:r>
            <a:br>
              <a:rPr lang="en-ZA" sz="3100" b="1" dirty="0" smtClean="0"/>
            </a:br>
            <a:endParaRPr lang="en-ZA" sz="3100" dirty="0"/>
          </a:p>
        </p:txBody>
      </p:sp>
      <p:sp>
        <p:nvSpPr>
          <p:cNvPr id="3" name="Content Placeholder 2"/>
          <p:cNvSpPr>
            <a:spLocks noGrp="1"/>
          </p:cNvSpPr>
          <p:nvPr>
            <p:ph idx="1"/>
          </p:nvPr>
        </p:nvSpPr>
        <p:spPr/>
        <p:txBody>
          <a:bodyPr>
            <a:normAutofit/>
          </a:bodyPr>
          <a:lstStyle/>
          <a:p>
            <a:pPr algn="just"/>
            <a:r>
              <a:rPr lang="en-ZA" sz="1900" dirty="0" smtClean="0"/>
              <a:t>This is the report on the organisation’s progress with regards to the achievement of the Annual Targets on the organisation’s 2015/2016 Annual Performance Plan (APP) as at 31 March 2016. </a:t>
            </a:r>
          </a:p>
          <a:p>
            <a:pPr algn="just"/>
            <a:endParaRPr lang="en-ZA" sz="1900" dirty="0" smtClean="0"/>
          </a:p>
          <a:p>
            <a:pPr algn="just"/>
            <a:r>
              <a:rPr lang="en-ZA" sz="1900" dirty="0" smtClean="0"/>
              <a:t>The report has been compiled by the Executive members of the CPSI based on the analysis of the progress from the work streams</a:t>
            </a:r>
            <a:r>
              <a:rPr lang="en-ZA" sz="1900" dirty="0">
                <a:solidFill>
                  <a:prstClr val="black"/>
                </a:solidFill>
              </a:rPr>
              <a:t> and endorsed by the Audit and Risk Committee</a:t>
            </a:r>
            <a:r>
              <a:rPr lang="en-ZA" sz="1900" dirty="0" smtClean="0"/>
              <a:t>. </a:t>
            </a:r>
          </a:p>
          <a:p>
            <a:pPr algn="just"/>
            <a:endParaRPr lang="en-ZA" sz="1900" dirty="0"/>
          </a:p>
          <a:p>
            <a:pPr algn="just"/>
            <a:r>
              <a:rPr lang="en-ZA" sz="1900" dirty="0" smtClean="0"/>
              <a:t>The</a:t>
            </a:r>
            <a:r>
              <a:rPr lang="en-ZA" sz="1900" dirty="0">
                <a:solidFill>
                  <a:prstClr val="black"/>
                </a:solidFill>
              </a:rPr>
              <a:t> </a:t>
            </a:r>
            <a:r>
              <a:rPr lang="en-ZA" sz="1900" dirty="0" err="1">
                <a:solidFill>
                  <a:prstClr val="black"/>
                </a:solidFill>
              </a:rPr>
              <a:t>CPSI’s</a:t>
            </a:r>
            <a:r>
              <a:rPr lang="en-ZA" sz="1900" dirty="0">
                <a:solidFill>
                  <a:prstClr val="black"/>
                </a:solidFill>
              </a:rPr>
              <a:t> 2015/16</a:t>
            </a:r>
            <a:r>
              <a:rPr lang="en-ZA" sz="1900" dirty="0" smtClean="0"/>
              <a:t> Annual Report has been audited by the Auditor General and </a:t>
            </a:r>
            <a:r>
              <a:rPr lang="en-ZA" sz="1900" dirty="0" smtClean="0">
                <a:solidFill>
                  <a:prstClr val="black"/>
                </a:solidFill>
              </a:rPr>
              <a:t>tabled in Parliament on 01 September 2016</a:t>
            </a:r>
            <a:endParaRPr lang="en-ZA" sz="1900" dirty="0"/>
          </a:p>
          <a:p>
            <a:endParaRPr lang="en-ZA" dirty="0" smtClean="0"/>
          </a:p>
          <a:p>
            <a:endParaRPr lang="en-ZA" dirty="0"/>
          </a:p>
        </p:txBody>
      </p:sp>
      <p:sp>
        <p:nvSpPr>
          <p:cNvPr id="4" name="Slide Number Placeholder 3"/>
          <p:cNvSpPr>
            <a:spLocks noGrp="1"/>
          </p:cNvSpPr>
          <p:nvPr>
            <p:ph type="sldNum" sz="quarter" idx="12"/>
          </p:nvPr>
        </p:nvSpPr>
        <p:spPr/>
        <p:txBody>
          <a:bodyPr/>
          <a:lstStyle/>
          <a:p>
            <a:fld id="{4414807B-44EB-7242-827D-16A5EC7111B6}" type="slidenum">
              <a:rPr lang="en-ZA" smtClean="0"/>
              <a:pPr/>
              <a:t>3</a:t>
            </a:fld>
            <a:endParaRPr lang="en-Z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rgbClr val="0070C0">
              <a:alpha val="70000"/>
            </a:srgbClr>
          </a:solidFill>
        </p:spPr>
        <p:txBody>
          <a:bodyPr>
            <a:normAutofit/>
          </a:bodyPr>
          <a:lstStyle/>
          <a:p>
            <a:r>
              <a:rPr lang="en-ZA" sz="2800" b="1" dirty="0" smtClean="0"/>
              <a:t>AUDIT OUTCOME</a:t>
            </a:r>
            <a:endParaRPr lang="en-ZA" sz="2800" b="1" dirty="0"/>
          </a:p>
        </p:txBody>
      </p:sp>
      <p:sp>
        <p:nvSpPr>
          <p:cNvPr id="3" name="Content Placeholder 2"/>
          <p:cNvSpPr>
            <a:spLocks noGrp="1"/>
          </p:cNvSpPr>
          <p:nvPr>
            <p:ph idx="1"/>
          </p:nvPr>
        </p:nvSpPr>
        <p:spPr/>
        <p:txBody>
          <a:bodyPr>
            <a:normAutofit lnSpcReduction="10000"/>
          </a:bodyPr>
          <a:lstStyle/>
          <a:p>
            <a:endParaRPr lang="en-ZA" sz="1800" dirty="0">
              <a:solidFill>
                <a:srgbClr val="000000"/>
              </a:solidFill>
            </a:endParaRPr>
          </a:p>
          <a:p>
            <a:pPr algn="just"/>
            <a:r>
              <a:rPr lang="en-ZA" sz="1800" dirty="0" smtClean="0"/>
              <a:t>The </a:t>
            </a:r>
            <a:r>
              <a:rPr lang="en-ZA" sz="1800" dirty="0" err="1" smtClean="0"/>
              <a:t>CPSI</a:t>
            </a:r>
            <a:r>
              <a:rPr lang="en-ZA" sz="1800" dirty="0" smtClean="0"/>
              <a:t> has achieved a </a:t>
            </a:r>
            <a:r>
              <a:rPr lang="en-ZA" sz="1800" b="1" dirty="0"/>
              <a:t>clean audit outcome </a:t>
            </a:r>
            <a:r>
              <a:rPr lang="en-ZA" sz="1800" dirty="0"/>
              <a:t>in </a:t>
            </a:r>
            <a:r>
              <a:rPr lang="en-ZA" sz="1800" dirty="0" smtClean="0"/>
              <a:t>it’s first </a:t>
            </a:r>
            <a:r>
              <a:rPr lang="en-ZA" sz="1800" dirty="0"/>
              <a:t>year of being audited as a stand-alone entity</a:t>
            </a:r>
            <a:r>
              <a:rPr lang="en-ZA" sz="1800" dirty="0" smtClean="0"/>
              <a:t>. </a:t>
            </a:r>
          </a:p>
          <a:p>
            <a:pPr marL="0" indent="0" algn="just">
              <a:buNone/>
            </a:pPr>
            <a:endParaRPr lang="en-ZA" sz="1800" dirty="0" smtClean="0"/>
          </a:p>
          <a:p>
            <a:pPr algn="just"/>
            <a:r>
              <a:rPr lang="en-ZA" sz="1800" dirty="0" smtClean="0"/>
              <a:t>The Auditor General (AG) has found that the </a:t>
            </a:r>
            <a:r>
              <a:rPr lang="en-ZA" sz="1800" dirty="0" err="1" smtClean="0"/>
              <a:t>CPSI’s</a:t>
            </a:r>
            <a:r>
              <a:rPr lang="en-ZA" sz="1800" dirty="0" smtClean="0"/>
              <a:t> financial </a:t>
            </a:r>
            <a:r>
              <a:rPr lang="en-ZA" sz="1800" dirty="0"/>
              <a:t>statements present fairly, in all material respects, the financial position of the </a:t>
            </a:r>
            <a:r>
              <a:rPr lang="en-ZA" sz="1800" dirty="0" smtClean="0"/>
              <a:t>organisation </a:t>
            </a:r>
            <a:r>
              <a:rPr lang="en-ZA" sz="1800" dirty="0"/>
              <a:t>as at 31 March 2016 and its financial </a:t>
            </a:r>
            <a:r>
              <a:rPr lang="en-ZA" sz="1800" dirty="0" smtClean="0"/>
              <a:t>performance.</a:t>
            </a:r>
          </a:p>
          <a:p>
            <a:endParaRPr lang="en-ZA" sz="1800" dirty="0">
              <a:solidFill>
                <a:srgbClr val="000000"/>
              </a:solidFill>
              <a:latin typeface="Avenir LT Std 55 Roman"/>
            </a:endParaRPr>
          </a:p>
          <a:p>
            <a:pPr algn="just"/>
            <a:r>
              <a:rPr lang="en-ZA" sz="1800" dirty="0" smtClean="0"/>
              <a:t>After assessing </a:t>
            </a:r>
            <a:r>
              <a:rPr lang="en-ZA" sz="1800" dirty="0"/>
              <a:t>the reliability of the reported performance information to determine whether it was valid, accurate and </a:t>
            </a:r>
            <a:r>
              <a:rPr lang="en-ZA" sz="1800" dirty="0" smtClean="0"/>
              <a:t>complete the AG did </a:t>
            </a:r>
            <a:r>
              <a:rPr lang="en-ZA" sz="1800" dirty="0"/>
              <a:t>not identify any material findings on the usefulness and reliability of the reported performance </a:t>
            </a:r>
            <a:r>
              <a:rPr lang="en-ZA" sz="1800" dirty="0" smtClean="0"/>
              <a:t>information.</a:t>
            </a:r>
          </a:p>
          <a:p>
            <a:endParaRPr lang="en-ZA" sz="1800" dirty="0">
              <a:solidFill>
                <a:srgbClr val="000000"/>
              </a:solidFill>
            </a:endParaRPr>
          </a:p>
          <a:p>
            <a:pPr algn="just"/>
            <a:r>
              <a:rPr lang="en-ZA" sz="1800" dirty="0" smtClean="0"/>
              <a:t>The AG also considered </a:t>
            </a:r>
            <a:r>
              <a:rPr lang="en-ZA" sz="1800" dirty="0"/>
              <a:t>internal control relevant to </a:t>
            </a:r>
            <a:r>
              <a:rPr lang="en-ZA" sz="1800" dirty="0" smtClean="0"/>
              <a:t>the </a:t>
            </a:r>
            <a:r>
              <a:rPr lang="en-ZA" sz="1800" dirty="0"/>
              <a:t>audit of the financial statements, performance report and compliance with </a:t>
            </a:r>
            <a:r>
              <a:rPr lang="en-ZA" sz="1800" dirty="0" smtClean="0"/>
              <a:t>legislation</a:t>
            </a:r>
            <a:r>
              <a:rPr lang="en-ZA" sz="1800" dirty="0"/>
              <a:t> </a:t>
            </a:r>
            <a:r>
              <a:rPr lang="en-ZA" sz="1800" dirty="0" smtClean="0"/>
              <a:t>and did </a:t>
            </a:r>
            <a:r>
              <a:rPr lang="en-ZA" sz="1800" dirty="0"/>
              <a:t>not identify any significant deficiencies in internal control.</a:t>
            </a:r>
          </a:p>
        </p:txBody>
      </p:sp>
      <p:sp>
        <p:nvSpPr>
          <p:cNvPr id="4" name="Slide Number Placeholder 3"/>
          <p:cNvSpPr>
            <a:spLocks noGrp="1"/>
          </p:cNvSpPr>
          <p:nvPr>
            <p:ph type="sldNum" sz="quarter" idx="12"/>
          </p:nvPr>
        </p:nvSpPr>
        <p:spPr/>
        <p:txBody>
          <a:bodyPr/>
          <a:lstStyle/>
          <a:p>
            <a:fld id="{4414807B-44EB-7242-827D-16A5EC7111B6}" type="slidenum">
              <a:rPr lang="en-ZA" smtClean="0"/>
              <a:pPr/>
              <a:t>4</a:t>
            </a:fld>
            <a:endParaRPr lang="en-ZA"/>
          </a:p>
        </p:txBody>
      </p:sp>
    </p:spTree>
    <p:extLst>
      <p:ext uri="{BB962C8B-B14F-4D97-AF65-F5344CB8AC3E}">
        <p14:creationId xmlns:p14="http://schemas.microsoft.com/office/powerpoint/2010/main" xmlns="" val="37541903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330" y="1"/>
            <a:ext cx="7498080" cy="793376"/>
          </a:xfrm>
          <a:solidFill>
            <a:srgbClr val="0070C0">
              <a:alpha val="70000"/>
            </a:srgbClr>
          </a:solidFill>
        </p:spPr>
        <p:txBody>
          <a:bodyPr>
            <a:noAutofit/>
          </a:bodyPr>
          <a:lstStyle/>
          <a:p>
            <a:r>
              <a:rPr lang="en-ZA" sz="2800" b="1" dirty="0"/>
              <a:t>Overview of the Organisation’s  </a:t>
            </a:r>
            <a:r>
              <a:rPr lang="en-ZA" sz="2800" b="1" dirty="0" smtClean="0"/>
              <a:t>Performance </a:t>
            </a:r>
            <a:r>
              <a:rPr lang="en-ZA" sz="2800" dirty="0" smtClean="0"/>
              <a:t>	</a:t>
            </a:r>
            <a:r>
              <a:rPr lang="en-ZA" sz="2800" b="1" dirty="0" smtClean="0"/>
              <a:t>for 2015/16</a:t>
            </a:r>
            <a:endParaRPr lang="en-ZA" sz="28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721925732"/>
              </p:ext>
            </p:extLst>
          </p:nvPr>
        </p:nvGraphicFramePr>
        <p:xfrm>
          <a:off x="1066800" y="917495"/>
          <a:ext cx="7388611" cy="2651760"/>
        </p:xfrm>
        <a:graphic>
          <a:graphicData uri="http://schemas.openxmlformats.org/drawingml/2006/table">
            <a:tbl>
              <a:tblPr firstRow="1" bandRow="1">
                <a:tableStyleId>{5C22544A-7EE6-4342-B048-85BDC9FD1C3A}</a:tableStyleId>
              </a:tblPr>
              <a:tblGrid>
                <a:gridCol w="2994212"/>
                <a:gridCol w="1582389"/>
                <a:gridCol w="1510434"/>
                <a:gridCol w="1301576"/>
              </a:tblGrid>
              <a:tr h="949282">
                <a:tc>
                  <a:txBody>
                    <a:bodyPr/>
                    <a:lstStyle/>
                    <a:p>
                      <a:pPr algn="ctr"/>
                      <a:r>
                        <a:rPr lang="en-ZA" sz="1800" dirty="0" smtClean="0">
                          <a:solidFill>
                            <a:schemeClr val="tx1"/>
                          </a:solidFill>
                        </a:rPr>
                        <a:t>Description</a:t>
                      </a:r>
                      <a:endParaRPr lang="en-ZA" sz="1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lang="en-ZA" sz="1800" b="1" dirty="0" smtClean="0">
                          <a:solidFill>
                            <a:schemeClr val="tx1"/>
                          </a:solidFill>
                        </a:rPr>
                        <a:t>No of  Annual</a:t>
                      </a:r>
                      <a:r>
                        <a:rPr lang="en-ZA" sz="1800" b="1" baseline="0" dirty="0" smtClean="0">
                          <a:solidFill>
                            <a:schemeClr val="tx1"/>
                          </a:solidFill>
                        </a:rPr>
                        <a:t> </a:t>
                      </a:r>
                      <a:r>
                        <a:rPr lang="en-ZA" sz="1800" b="1" dirty="0" smtClean="0">
                          <a:solidFill>
                            <a:schemeClr val="tx1"/>
                          </a:solidFill>
                        </a:rPr>
                        <a:t>Targets</a:t>
                      </a:r>
                      <a:endParaRPr lang="en-ZA" sz="1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lang="en-ZA" sz="1800" b="1" dirty="0" smtClean="0">
                          <a:solidFill>
                            <a:schemeClr val="tx1"/>
                          </a:solidFill>
                        </a:rPr>
                        <a:t>Annual Targets Achieved 	</a:t>
                      </a:r>
                      <a:endParaRPr lang="en-ZA" sz="1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en-ZA" sz="1800" b="1" dirty="0" smtClean="0">
                          <a:solidFill>
                            <a:schemeClr val="tx1"/>
                          </a:solidFill>
                        </a:rPr>
                        <a:t>Annual Targets Not Achieved </a:t>
                      </a:r>
                      <a:endParaRPr lang="en-ZA" sz="1800" dirty="0">
                        <a:solidFill>
                          <a:schemeClr val="tx1"/>
                        </a:solidFill>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438130">
                <a:tc>
                  <a:txBody>
                    <a:bodyPr/>
                    <a:lstStyle/>
                    <a:p>
                      <a:pPr algn="l" fontAlgn="t"/>
                      <a:r>
                        <a:rPr lang="en-ZA" sz="1800" b="1" dirty="0" smtClean="0">
                          <a:solidFill>
                            <a:schemeClr val="tx1"/>
                          </a:solidFill>
                        </a:rPr>
                        <a:t> Programme</a:t>
                      </a:r>
                      <a:r>
                        <a:rPr lang="en-ZA" sz="1800" b="1" baseline="0" dirty="0" smtClean="0">
                          <a:solidFill>
                            <a:schemeClr val="tx1"/>
                          </a:solidFill>
                        </a:rPr>
                        <a:t> 1</a:t>
                      </a:r>
                    </a:p>
                    <a:p>
                      <a:pPr algn="l" fontAlgn="t"/>
                      <a:r>
                        <a:rPr lang="en-ZA" sz="1800" b="1" i="0" u="none" strike="noStrike" baseline="0" dirty="0" smtClean="0">
                          <a:solidFill>
                            <a:schemeClr val="tx1"/>
                          </a:solidFill>
                          <a:effectLst/>
                          <a:latin typeface="+mn-lt"/>
                        </a:rPr>
                        <a:t> Administration</a:t>
                      </a:r>
                      <a:endParaRPr lang="en-ZA" sz="1800" b="1" i="0" u="none" strike="noStrike" dirty="0">
                        <a:solidFill>
                          <a:srgbClr val="000000"/>
                        </a:solidFill>
                        <a:effectLst/>
                        <a:latin typeface="+mn-lt"/>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ZA" sz="1800" b="0" i="0" u="none" strike="noStrike" dirty="0" smtClean="0">
                          <a:solidFill>
                            <a:srgbClr val="000000"/>
                          </a:solidFill>
                          <a:effectLst/>
                          <a:latin typeface="+mn-lt"/>
                        </a:rPr>
                        <a:t>9</a:t>
                      </a:r>
                      <a:endParaRPr lang="en-ZA" sz="1800" b="0" i="0" u="none" strike="noStrike" dirty="0">
                        <a:solidFill>
                          <a:srgbClr val="000000"/>
                        </a:solidFill>
                        <a:effectLst/>
                        <a:latin typeface="+mn-lt"/>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ZA" sz="1800" b="0" i="0" u="none" strike="noStrike" dirty="0" smtClean="0">
                          <a:solidFill>
                            <a:srgbClr val="000000"/>
                          </a:solidFill>
                          <a:effectLst/>
                          <a:latin typeface="+mn-lt"/>
                        </a:rPr>
                        <a:t>9</a:t>
                      </a:r>
                      <a:endParaRPr lang="en-ZA" sz="1800" b="0" i="0" u="none" strike="noStrike" dirty="0">
                        <a:solidFill>
                          <a:srgbClr val="000000"/>
                        </a:solidFill>
                        <a:effectLst/>
                        <a:latin typeface="+mn-lt"/>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defTabSz="315913" fontAlgn="t"/>
                      <a:r>
                        <a:rPr lang="en-ZA" sz="1800" b="0" i="0" u="none" strike="noStrike" dirty="0" smtClean="0">
                          <a:solidFill>
                            <a:srgbClr val="000000"/>
                          </a:solidFill>
                          <a:effectLst/>
                          <a:latin typeface="+mn-lt"/>
                        </a:rPr>
                        <a:t>0</a:t>
                      </a:r>
                      <a:endParaRPr lang="en-ZA" sz="1800" b="0" i="0" u="none" strike="noStrike" dirty="0">
                        <a:solidFill>
                          <a:srgbClr val="000000"/>
                        </a:solidFill>
                        <a:effectLst/>
                        <a:latin typeface="+mn-lt"/>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532098">
                <a:tc>
                  <a:txBody>
                    <a:bodyPr/>
                    <a:lstStyle/>
                    <a:p>
                      <a:pPr algn="l" fontAlgn="t"/>
                      <a:r>
                        <a:rPr lang="en-ZA" sz="1800" b="1" dirty="0" smtClean="0">
                          <a:solidFill>
                            <a:schemeClr val="tx1"/>
                          </a:solidFill>
                        </a:rPr>
                        <a:t> Programme 2</a:t>
                      </a:r>
                    </a:p>
                    <a:p>
                      <a:pPr algn="l" fontAlgn="t"/>
                      <a:r>
                        <a:rPr lang="en-ZA" sz="1800" b="1" i="0" u="none" strike="noStrike" dirty="0" smtClean="0">
                          <a:solidFill>
                            <a:schemeClr val="tx1"/>
                          </a:solidFill>
                          <a:effectLst/>
                          <a:latin typeface="+mn-lt"/>
                        </a:rPr>
                        <a:t> Public Sector Innovation</a:t>
                      </a:r>
                      <a:endParaRPr lang="en-ZA" sz="1800" b="1" i="0" u="none" strike="noStrike" dirty="0">
                        <a:solidFill>
                          <a:srgbClr val="000000"/>
                        </a:solidFill>
                        <a:effectLst/>
                        <a:latin typeface="+mn-lt"/>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ZA" sz="1800" dirty="0" smtClean="0"/>
                        <a:t>17</a:t>
                      </a:r>
                      <a:endParaRPr lang="en-ZA" sz="1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ZA" sz="1800" dirty="0" smtClean="0"/>
                        <a:t>17</a:t>
                      </a:r>
                      <a:endParaRPr lang="en-ZA" sz="1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en-ZA" sz="1800" dirty="0" smtClean="0"/>
                        <a:t>0</a:t>
                      </a:r>
                      <a:endParaRPr lang="en-ZA" sz="180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292087">
                <a:tc>
                  <a:txBody>
                    <a:bodyPr/>
                    <a:lstStyle/>
                    <a:p>
                      <a:pPr algn="l" fontAlgn="t"/>
                      <a:r>
                        <a:rPr lang="en-ZA" sz="1800" b="1" i="0" u="none" strike="noStrike" dirty="0" smtClean="0">
                          <a:solidFill>
                            <a:srgbClr val="000000"/>
                          </a:solidFill>
                          <a:effectLst/>
                          <a:latin typeface="+mn-lt"/>
                        </a:rPr>
                        <a:t> Total </a:t>
                      </a:r>
                      <a:endParaRPr lang="en-ZA" sz="1800" b="1" i="0" u="none" strike="noStrike" dirty="0">
                        <a:solidFill>
                          <a:srgbClr val="000000"/>
                        </a:solidFill>
                        <a:effectLst/>
                        <a:latin typeface="+mn-lt"/>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lang="en-ZA" sz="1800" b="1" dirty="0" smtClean="0"/>
                        <a:t>26</a:t>
                      </a:r>
                      <a:endParaRPr lang="en-ZA" sz="18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a:txBody>
                    <a:bodyPr/>
                    <a:lstStyle/>
                    <a:p>
                      <a:pPr algn="ctr"/>
                      <a:r>
                        <a:rPr lang="en-ZA" sz="1800" b="1" dirty="0" smtClean="0"/>
                        <a:t>26</a:t>
                      </a:r>
                      <a:endParaRPr lang="en-ZA" sz="18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r>
                        <a:rPr lang="en-ZA" sz="1800" b="1" dirty="0" smtClean="0"/>
                        <a:t>0</a:t>
                      </a:r>
                      <a:endParaRPr lang="en-ZA" sz="1800" b="1"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bl>
          </a:graphicData>
        </a:graphic>
      </p:graphicFrame>
      <p:sp>
        <p:nvSpPr>
          <p:cNvPr id="4" name="Slide Number Placeholder 3"/>
          <p:cNvSpPr>
            <a:spLocks noGrp="1"/>
          </p:cNvSpPr>
          <p:nvPr>
            <p:ph type="sldNum" sz="quarter" idx="12"/>
          </p:nvPr>
        </p:nvSpPr>
        <p:spPr/>
        <p:txBody>
          <a:bodyPr/>
          <a:lstStyle/>
          <a:p>
            <a:fld id="{D1D52C8D-1C69-4E92-BEA4-5FF4271562FF}" type="slidenum">
              <a:rPr lang="en-US" smtClean="0"/>
              <a:pPr/>
              <a:t>5</a:t>
            </a:fld>
            <a:endParaRPr lang="en-US" dirty="0"/>
          </a:p>
        </p:txBody>
      </p:sp>
      <p:sp>
        <p:nvSpPr>
          <p:cNvPr id="6" name="Content Placeholder 2"/>
          <p:cNvSpPr txBox="1">
            <a:spLocks/>
          </p:cNvSpPr>
          <p:nvPr/>
        </p:nvSpPr>
        <p:spPr>
          <a:xfrm>
            <a:off x="957330" y="3687729"/>
            <a:ext cx="7498080" cy="303374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spcBef>
                <a:spcPts val="0"/>
              </a:spcBef>
              <a:buFont typeface="Arial" panose="020B0604020202020204" pitchFamily="34" charset="0"/>
              <a:buChar char="•"/>
            </a:pPr>
            <a:r>
              <a:rPr lang="en-GB" sz="1800" dirty="0" smtClean="0"/>
              <a:t>During the 2015/16 Financial year the </a:t>
            </a:r>
            <a:r>
              <a:rPr lang="en-GB" sz="1800" dirty="0" err="1" smtClean="0"/>
              <a:t>CPSI</a:t>
            </a:r>
            <a:r>
              <a:rPr lang="en-GB" sz="1800" dirty="0" smtClean="0"/>
              <a:t> had 26 Targets, of which 9 were in Programme 1 and 17 in Programme 2. </a:t>
            </a:r>
          </a:p>
          <a:p>
            <a:pPr marL="0" indent="0" algn="just">
              <a:spcBef>
                <a:spcPts val="0"/>
              </a:spcBef>
              <a:buFont typeface="Arial"/>
              <a:buNone/>
            </a:pPr>
            <a:endParaRPr lang="en-ZA" sz="1800" dirty="0" smtClean="0"/>
          </a:p>
          <a:p>
            <a:pPr algn="just">
              <a:spcBef>
                <a:spcPts val="0"/>
              </a:spcBef>
            </a:pPr>
            <a:r>
              <a:rPr lang="en-GB" sz="1800" dirty="0" smtClean="0"/>
              <a:t>As at the end of March 2016 100% of the targets,</a:t>
            </a:r>
            <a:r>
              <a:rPr lang="en-GB" sz="1800" dirty="0" smtClean="0">
                <a:solidFill>
                  <a:prstClr val="black"/>
                </a:solidFill>
              </a:rPr>
              <a:t> </a:t>
            </a:r>
            <a:r>
              <a:rPr lang="en-GB" sz="1800" dirty="0">
                <a:solidFill>
                  <a:prstClr val="black"/>
                </a:solidFill>
              </a:rPr>
              <a:t>as per the 2015/16 Annual Performance </a:t>
            </a:r>
            <a:r>
              <a:rPr lang="en-GB" sz="1800" dirty="0" smtClean="0">
                <a:solidFill>
                  <a:prstClr val="black"/>
                </a:solidFill>
              </a:rPr>
              <a:t>Plan,</a:t>
            </a:r>
            <a:r>
              <a:rPr lang="en-GB" sz="1800" dirty="0" smtClean="0"/>
              <a:t> were achieved.</a:t>
            </a:r>
          </a:p>
          <a:p>
            <a:pPr marL="0" indent="0" algn="just">
              <a:spcBef>
                <a:spcPts val="0"/>
              </a:spcBef>
              <a:buFont typeface="Arial"/>
              <a:buNone/>
            </a:pPr>
            <a:endParaRPr lang="en-GB" sz="2400" dirty="0" smtClean="0"/>
          </a:p>
        </p:txBody>
      </p:sp>
      <p:graphicFrame>
        <p:nvGraphicFramePr>
          <p:cNvPr id="7" name="Chart 6"/>
          <p:cNvGraphicFramePr/>
          <p:nvPr>
            <p:extLst>
              <p:ext uri="{D42A27DB-BD31-4B8C-83A1-F6EECF244321}">
                <p14:modId xmlns:p14="http://schemas.microsoft.com/office/powerpoint/2010/main" xmlns="" val="732144959"/>
              </p:ext>
            </p:extLst>
          </p:nvPr>
        </p:nvGraphicFramePr>
        <p:xfrm>
          <a:off x="5486399" y="4813652"/>
          <a:ext cx="3200401" cy="181369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912064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5538599"/>
          </a:xfrm>
        </p:spPr>
        <p:txBody>
          <a:bodyPr>
            <a:noAutofit/>
          </a:bodyPr>
          <a:lstStyle/>
          <a:p>
            <a:pPr lvl="0" algn="just" fontAlgn="base">
              <a:spcBef>
                <a:spcPts val="0"/>
              </a:spcBef>
            </a:pPr>
            <a:r>
              <a:rPr lang="en-ZA" sz="1800" dirty="0" smtClean="0"/>
              <a:t>The CPSI successfully </a:t>
            </a:r>
            <a:r>
              <a:rPr lang="en-ZA" sz="1800" b="1" dirty="0" smtClean="0"/>
              <a:t>implemented effective, efficient and transparent financial management and internal control systems</a:t>
            </a:r>
            <a:r>
              <a:rPr lang="en-ZA" sz="1800" dirty="0" smtClean="0"/>
              <a:t> that comply with Sections 39 and 40 of the PFMA, read with Chapters 17 and 18 of the Treasury Regulations in terms of budget management and reporting responsibilities respectively.  </a:t>
            </a:r>
          </a:p>
          <a:p>
            <a:pPr marL="0" indent="0" algn="just">
              <a:spcBef>
                <a:spcPts val="0"/>
              </a:spcBef>
              <a:buNone/>
            </a:pPr>
            <a:r>
              <a:rPr lang="en-ZA" sz="1800" dirty="0" smtClean="0"/>
              <a:t> </a:t>
            </a:r>
          </a:p>
          <a:p>
            <a:pPr lvl="0" algn="just" fontAlgn="base">
              <a:spcBef>
                <a:spcPts val="0"/>
              </a:spcBef>
            </a:pPr>
            <a:r>
              <a:rPr lang="en-ZA" sz="1800" dirty="0" smtClean="0"/>
              <a:t>Successfully </a:t>
            </a:r>
            <a:r>
              <a:rPr lang="en-ZA" sz="1800" b="1" dirty="0" smtClean="0"/>
              <a:t>established structures, systems and processes </a:t>
            </a:r>
            <a:r>
              <a:rPr lang="en-ZA" sz="1800" dirty="0" smtClean="0"/>
              <a:t>in order to comply with all the statutory requirements as set out in the Public Service Act, Public Service Regulations, Public Finance Management Act and all other applicable legislations. </a:t>
            </a:r>
          </a:p>
          <a:p>
            <a:pPr marL="0" indent="0" algn="just">
              <a:spcBef>
                <a:spcPts val="0"/>
              </a:spcBef>
              <a:buNone/>
            </a:pPr>
            <a:endParaRPr lang="en-ZA" sz="1800" dirty="0"/>
          </a:p>
          <a:p>
            <a:pPr lvl="0" algn="just" fontAlgn="base">
              <a:spcBef>
                <a:spcPts val="0"/>
              </a:spcBef>
            </a:pPr>
            <a:r>
              <a:rPr lang="en-ZA" sz="1800" dirty="0" smtClean="0"/>
              <a:t>Successfully </a:t>
            </a:r>
            <a:r>
              <a:rPr lang="en-ZA" sz="1800" b="1" dirty="0"/>
              <a:t>implemented Transversal Systems </a:t>
            </a:r>
            <a:r>
              <a:rPr lang="en-ZA" sz="1800" dirty="0" smtClean="0"/>
              <a:t>i.e</a:t>
            </a:r>
            <a:r>
              <a:rPr lang="en-ZA" sz="1800" dirty="0"/>
              <a:t>. Basic Accounting System (BAS), Logistical Information System (LOGIS) and Personnel Administration System (PERSAL). Identified </a:t>
            </a:r>
            <a:r>
              <a:rPr lang="en-ZA" sz="1800" b="1" dirty="0"/>
              <a:t>CPSI officials were trained </a:t>
            </a:r>
            <a:r>
              <a:rPr lang="en-ZA" sz="1800" dirty="0"/>
              <a:t>by National Treasury to operate these systems, and the necessary controls were introduced to ensure sound financial management. </a:t>
            </a:r>
            <a:endParaRPr lang="en-ZA" sz="1800" dirty="0" smtClean="0"/>
          </a:p>
          <a:p>
            <a:pPr marL="0" lvl="0" indent="0" algn="just" fontAlgn="base">
              <a:spcBef>
                <a:spcPts val="0"/>
              </a:spcBef>
              <a:buNone/>
            </a:pPr>
            <a:endParaRPr lang="en-ZA" sz="1800" dirty="0" smtClean="0"/>
          </a:p>
          <a:p>
            <a:pPr lvl="0" algn="just" fontAlgn="base">
              <a:spcBef>
                <a:spcPts val="0"/>
              </a:spcBef>
            </a:pPr>
            <a:r>
              <a:rPr lang="en-ZA" sz="1800" dirty="0"/>
              <a:t>During the year under review the CPSI operated in line with </a:t>
            </a:r>
            <a:r>
              <a:rPr lang="en-ZA" sz="1800" b="1" dirty="0"/>
              <a:t>the approved Financial and HR Delegations</a:t>
            </a:r>
            <a:r>
              <a:rPr lang="en-ZA" sz="1800" dirty="0"/>
              <a:t>. The </a:t>
            </a:r>
            <a:r>
              <a:rPr lang="en-ZA" sz="1800" dirty="0" smtClean="0"/>
              <a:t>15 new policies </a:t>
            </a:r>
            <a:r>
              <a:rPr lang="en-ZA" sz="1800" dirty="0"/>
              <a:t>were also developed and </a:t>
            </a:r>
            <a:r>
              <a:rPr lang="en-ZA" sz="1800" dirty="0" smtClean="0"/>
              <a:t>approved</a:t>
            </a:r>
          </a:p>
          <a:p>
            <a:pPr marL="0" lvl="0" indent="0" algn="just" fontAlgn="base">
              <a:buNone/>
            </a:pPr>
            <a:endParaRPr lang="en-ZA" sz="2000" dirty="0"/>
          </a:p>
          <a:p>
            <a:pPr marL="0" indent="0" algn="just">
              <a:buNone/>
            </a:pPr>
            <a:endParaRPr lang="en-ZA" sz="2000" dirty="0" smtClean="0"/>
          </a:p>
          <a:p>
            <a:pPr marL="0" indent="0" algn="just">
              <a:buNone/>
            </a:pPr>
            <a:endParaRPr lang="en-ZA" sz="1200" dirty="0"/>
          </a:p>
          <a:p>
            <a:pPr marL="0" indent="0" algn="just">
              <a:buNone/>
            </a:pPr>
            <a:endParaRPr lang="en-ZA" sz="1800" dirty="0"/>
          </a:p>
        </p:txBody>
      </p:sp>
      <p:sp>
        <p:nvSpPr>
          <p:cNvPr id="4" name="Slide Number Placeholder 3"/>
          <p:cNvSpPr>
            <a:spLocks noGrp="1"/>
          </p:cNvSpPr>
          <p:nvPr>
            <p:ph type="sldNum" sz="quarter" idx="12"/>
          </p:nvPr>
        </p:nvSpPr>
        <p:spPr/>
        <p:txBody>
          <a:bodyPr/>
          <a:lstStyle/>
          <a:p>
            <a:fld id="{4414807B-44EB-7242-827D-16A5EC7111B6}" type="slidenum">
              <a:rPr lang="en-ZA" smtClean="0"/>
              <a:pPr/>
              <a:t>6</a:t>
            </a:fld>
            <a:endParaRPr lang="en-ZA" dirty="0"/>
          </a:p>
        </p:txBody>
      </p:sp>
      <p:sp>
        <p:nvSpPr>
          <p:cNvPr id="5" name="Title 1"/>
          <p:cNvSpPr>
            <a:spLocks noGrp="1"/>
          </p:cNvSpPr>
          <p:nvPr>
            <p:ph type="title"/>
          </p:nvPr>
        </p:nvSpPr>
        <p:spPr>
          <a:xfrm>
            <a:off x="457200" y="167062"/>
            <a:ext cx="8229600" cy="1143000"/>
          </a:xfrm>
        </p:spPr>
        <p:txBody>
          <a:bodyPr>
            <a:normAutofit/>
          </a:bodyPr>
          <a:lstStyle/>
          <a:p>
            <a:r>
              <a:rPr lang="en-US" sz="2800" b="1" dirty="0" smtClean="0"/>
              <a:t>ACHIEVEMENTS </a:t>
            </a:r>
            <a:r>
              <a:rPr lang="en-ZA" sz="2800" b="1" dirty="0" smtClean="0"/>
              <a:t>AGAINST STRATEGIC OBJECTIVES Programme 1: </a:t>
            </a:r>
            <a:r>
              <a:rPr lang="en-ZA" sz="2800" dirty="0" smtClean="0"/>
              <a:t>Administration </a:t>
            </a:r>
            <a:endParaRPr lang="en-ZA" sz="2800" dirty="0"/>
          </a:p>
        </p:txBody>
      </p:sp>
    </p:spTree>
    <p:extLst>
      <p:ext uri="{BB962C8B-B14F-4D97-AF65-F5344CB8AC3E}">
        <p14:creationId xmlns:p14="http://schemas.microsoft.com/office/powerpoint/2010/main" xmlns="" val="559019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1"/>
            <a:ext cx="8059271" cy="1116105"/>
          </a:xfrm>
        </p:spPr>
        <p:txBody>
          <a:bodyPr>
            <a:noAutofit/>
          </a:bodyPr>
          <a:lstStyle/>
          <a:p>
            <a:r>
              <a:rPr lang="en-US" sz="2800" b="1" dirty="0" smtClean="0">
                <a:solidFill>
                  <a:prstClr val="black"/>
                </a:solidFill>
              </a:rPr>
              <a:t>ACHIEVEMENTS</a:t>
            </a:r>
            <a:r>
              <a:rPr lang="en-US" sz="2800" b="1" dirty="0" smtClean="0"/>
              <a:t> AGAINST STRATEGIC OBJECTIVES</a:t>
            </a:r>
            <a:r>
              <a:rPr lang="en-US" sz="3200" b="1" dirty="0"/>
              <a:t>	</a:t>
            </a:r>
            <a:br>
              <a:rPr lang="en-US" sz="3200" b="1" dirty="0"/>
            </a:br>
            <a:r>
              <a:rPr lang="en-US" sz="2800" b="1" dirty="0" err="1"/>
              <a:t>Programme</a:t>
            </a:r>
            <a:r>
              <a:rPr lang="en-US" sz="2800" b="1" dirty="0"/>
              <a:t> 2</a:t>
            </a:r>
            <a:r>
              <a:rPr lang="en-US" sz="2800" dirty="0"/>
              <a:t>: Public Sector </a:t>
            </a:r>
            <a:r>
              <a:rPr lang="en-US" sz="2800" dirty="0" smtClean="0"/>
              <a:t>Innovation</a:t>
            </a:r>
            <a:r>
              <a:rPr lang="en-US" sz="3600" b="1" dirty="0" smtClean="0"/>
              <a:t>	</a:t>
            </a:r>
            <a:endParaRPr lang="en-US" sz="1600" b="1" dirty="0">
              <a:solidFill>
                <a:srgbClr val="FF0000"/>
              </a:solidFill>
            </a:endParaRPr>
          </a:p>
        </p:txBody>
      </p:sp>
      <p:sp>
        <p:nvSpPr>
          <p:cNvPr id="3" name="Slide Number Placeholder 2"/>
          <p:cNvSpPr>
            <a:spLocks noGrp="1"/>
          </p:cNvSpPr>
          <p:nvPr>
            <p:ph type="sldNum" sz="quarter" idx="12"/>
          </p:nvPr>
        </p:nvSpPr>
        <p:spPr/>
        <p:txBody>
          <a:bodyPr/>
          <a:lstStyle/>
          <a:p>
            <a:fld id="{D1D52C8D-1C69-4E92-BEA4-5FF4271562FF}" type="slidenum">
              <a:rPr lang="en-US" smtClean="0">
                <a:solidFill>
                  <a:prstClr val="black">
                    <a:tint val="75000"/>
                  </a:prstClr>
                </a:solidFill>
              </a:rPr>
              <a:pPr/>
              <a:t>7</a:t>
            </a:fld>
            <a:endParaRPr lang="en-US" dirty="0">
              <a:solidFill>
                <a:prstClr val="black">
                  <a:tint val="75000"/>
                </a:prstClr>
              </a:solidFill>
            </a:endParaRPr>
          </a:p>
        </p:txBody>
      </p:sp>
      <p:sp>
        <p:nvSpPr>
          <p:cNvPr id="5" name="Content Placeholder 4"/>
          <p:cNvSpPr>
            <a:spLocks noGrp="1"/>
          </p:cNvSpPr>
          <p:nvPr>
            <p:ph idx="1"/>
          </p:nvPr>
        </p:nvSpPr>
        <p:spPr>
          <a:xfrm>
            <a:off x="625288" y="1116105"/>
            <a:ext cx="8317006" cy="5741895"/>
          </a:xfrm>
        </p:spPr>
        <p:txBody>
          <a:bodyPr>
            <a:noAutofit/>
          </a:bodyPr>
          <a:lstStyle/>
          <a:p>
            <a:pPr marL="0" indent="0" algn="just">
              <a:buNone/>
            </a:pPr>
            <a:r>
              <a:rPr lang="en-ZA" sz="1800" b="1" u="sng" dirty="0" smtClean="0">
                <a:latin typeface="+mj-lt"/>
              </a:rPr>
              <a:t>Piloting </a:t>
            </a:r>
            <a:r>
              <a:rPr lang="en-ZA" sz="1800" b="1" u="sng" dirty="0">
                <a:latin typeface="+mj-lt"/>
              </a:rPr>
              <a:t>with service owners, demonstration to public servants, and facilitation of replications, in identified sectors, of innovative models and solutions that improve service delivery </a:t>
            </a:r>
            <a:endParaRPr lang="en-GB" sz="1800" b="1" dirty="0" smtClean="0">
              <a:solidFill>
                <a:prstClr val="black"/>
              </a:solidFill>
              <a:latin typeface="+mj-lt"/>
            </a:endParaRPr>
          </a:p>
          <a:p>
            <a:pPr marL="0" indent="0" algn="just">
              <a:buNone/>
            </a:pPr>
            <a:r>
              <a:rPr lang="en-GB" sz="1800" b="1" dirty="0" smtClean="0">
                <a:solidFill>
                  <a:prstClr val="black"/>
                </a:solidFill>
                <a:latin typeface="+mj-lt"/>
              </a:rPr>
              <a:t>Piloting: </a:t>
            </a:r>
          </a:p>
          <a:p>
            <a:pPr algn="just"/>
            <a:r>
              <a:rPr lang="en-ZA" sz="1800" dirty="0" smtClean="0"/>
              <a:t>The </a:t>
            </a:r>
            <a:r>
              <a:rPr lang="en-ZA" sz="1800" dirty="0" err="1" smtClean="0"/>
              <a:t>CPSI</a:t>
            </a:r>
            <a:r>
              <a:rPr lang="en-ZA" sz="1800" dirty="0" smtClean="0"/>
              <a:t> has partnered with SAPS and The Innovation Hub to find a solution that would improve SAPS response times to incidents of crime in informal settlements. The proposed solution, identified through a rigorous selection process, namely the </a:t>
            </a:r>
            <a:r>
              <a:rPr lang="en-ZA" sz="1800" b="1" dirty="0" err="1" smtClean="0"/>
              <a:t>Memeza</a:t>
            </a:r>
            <a:r>
              <a:rPr lang="en-ZA" sz="1800" b="1" dirty="0" smtClean="0"/>
              <a:t> Household and Community Alarm, </a:t>
            </a:r>
            <a:r>
              <a:rPr lang="en-ZA" sz="1800" dirty="0" smtClean="0"/>
              <a:t>was selected for </a:t>
            </a:r>
            <a:r>
              <a:rPr lang="en-ZA" sz="1800" b="1" dirty="0" smtClean="0"/>
              <a:t>piloting</a:t>
            </a:r>
            <a:r>
              <a:rPr lang="en-ZA" sz="1800" dirty="0" smtClean="0"/>
              <a:t> in </a:t>
            </a:r>
            <a:r>
              <a:rPr lang="en-ZA" sz="1800" dirty="0" err="1" smtClean="0"/>
              <a:t>Diepsloot</a:t>
            </a:r>
            <a:r>
              <a:rPr lang="en-ZA" sz="1800" dirty="0" smtClean="0"/>
              <a:t>, Gauteng. </a:t>
            </a:r>
          </a:p>
          <a:p>
            <a:pPr lvl="1" algn="just"/>
            <a:r>
              <a:rPr lang="en-ZA" sz="1600" dirty="0" smtClean="0"/>
              <a:t>Phase one of the pilot, funded by the </a:t>
            </a:r>
            <a:r>
              <a:rPr lang="en-ZA" sz="1600" dirty="0" err="1" smtClean="0"/>
              <a:t>CPSI</a:t>
            </a:r>
            <a:r>
              <a:rPr lang="en-ZA" sz="1600" dirty="0" smtClean="0"/>
              <a:t> was completed with very positive results which led to the </a:t>
            </a:r>
            <a:r>
              <a:rPr lang="en-ZA" sz="1600" b="1" dirty="0" smtClean="0"/>
              <a:t>installation of a further 560 units </a:t>
            </a:r>
            <a:r>
              <a:rPr lang="en-ZA" sz="1600" dirty="0" smtClean="0"/>
              <a:t>as part of the second phase of the pilot, with the support of private sector funders.</a:t>
            </a:r>
          </a:p>
          <a:p>
            <a:pPr lvl="1" algn="just"/>
            <a:r>
              <a:rPr lang="en-ZA" sz="1600" dirty="0" smtClean="0"/>
              <a:t>The solution already contributed to the </a:t>
            </a:r>
            <a:r>
              <a:rPr lang="en-ZA" sz="1600" b="1" dirty="0" smtClean="0"/>
              <a:t>reduction of crime </a:t>
            </a:r>
            <a:r>
              <a:rPr lang="en-ZA" sz="1600" dirty="0" smtClean="0"/>
              <a:t>in the pilot community and resulted in a </a:t>
            </a:r>
            <a:r>
              <a:rPr lang="en-ZA" sz="1600" b="1" dirty="0" smtClean="0"/>
              <a:t>number of arrests</a:t>
            </a:r>
            <a:r>
              <a:rPr lang="en-ZA" sz="1600" dirty="0" smtClean="0"/>
              <a:t>. Seven </a:t>
            </a:r>
            <a:r>
              <a:rPr lang="en-ZA" sz="1600" b="1" dirty="0" smtClean="0"/>
              <a:t>jobs were created </a:t>
            </a:r>
            <a:r>
              <a:rPr lang="en-ZA" sz="1600" dirty="0" smtClean="0"/>
              <a:t>in the community for, amongst others, installers and one </a:t>
            </a:r>
            <a:r>
              <a:rPr lang="en-ZA" sz="1600" b="1" dirty="0" err="1" smtClean="0"/>
              <a:t>SMME</a:t>
            </a:r>
            <a:r>
              <a:rPr lang="en-ZA" sz="1600" b="1" dirty="0" smtClean="0"/>
              <a:t> empowered</a:t>
            </a:r>
            <a:r>
              <a:rPr lang="en-ZA" sz="1600" dirty="0" smtClean="0"/>
              <a:t>. The further rollout of this project has the </a:t>
            </a:r>
            <a:r>
              <a:rPr lang="en-ZA" sz="1600" b="1" dirty="0" smtClean="0"/>
              <a:t>potential to generate additional job opportunities</a:t>
            </a:r>
            <a:r>
              <a:rPr lang="en-ZA" sz="1600" dirty="0" smtClean="0"/>
              <a:t>. </a:t>
            </a:r>
          </a:p>
          <a:p>
            <a:pPr lvl="1" algn="just"/>
            <a:r>
              <a:rPr lang="en-ZA" sz="1600" dirty="0" smtClean="0"/>
              <a:t>Additional funding has also been solicited from the </a:t>
            </a:r>
            <a:r>
              <a:rPr lang="en-ZA" sz="1600" dirty="0" err="1" smtClean="0"/>
              <a:t>Tirelo</a:t>
            </a:r>
            <a:r>
              <a:rPr lang="en-ZA" sz="1600" dirty="0" smtClean="0"/>
              <a:t> </a:t>
            </a:r>
            <a:r>
              <a:rPr lang="en-ZA" sz="1600" dirty="0" err="1" smtClean="0"/>
              <a:t>Bosha</a:t>
            </a:r>
            <a:r>
              <a:rPr lang="en-ZA" sz="1600" dirty="0" smtClean="0"/>
              <a:t> Grant Facility for the </a:t>
            </a:r>
            <a:r>
              <a:rPr lang="en-ZA" sz="1600" b="1" dirty="0" smtClean="0"/>
              <a:t>further expansion of the project to the Gauteng Social and Education sectors. </a:t>
            </a:r>
          </a:p>
          <a:p>
            <a:pPr lvl="1" algn="just"/>
            <a:r>
              <a:rPr lang="en-ZA" sz="1600" dirty="0" smtClean="0"/>
              <a:t>Due to its success in improving the response time by the police during criminal attacks on citizens, this project was </a:t>
            </a:r>
            <a:r>
              <a:rPr lang="en-ZA" sz="1600" b="1" dirty="0" smtClean="0"/>
              <a:t>recognised by the Premier of Gauteng in his 2016 State of the Province Address,</a:t>
            </a:r>
            <a:r>
              <a:rPr lang="en-ZA" sz="1600" dirty="0" smtClean="0"/>
              <a:t> for support towards its roll-out in other areas and sectors. </a:t>
            </a:r>
            <a:endParaRPr lang="en-US" sz="1600" dirty="0"/>
          </a:p>
          <a:p>
            <a:pPr marL="82296" lvl="1" indent="0" algn="just">
              <a:spcBef>
                <a:spcPts val="0"/>
              </a:spcBef>
              <a:buSzPct val="80000"/>
              <a:buNone/>
            </a:pPr>
            <a:endParaRPr lang="en-US" sz="1700" b="1" dirty="0" smtClean="0"/>
          </a:p>
          <a:p>
            <a:pPr algn="just">
              <a:spcBef>
                <a:spcPts val="0"/>
              </a:spcBef>
            </a:pPr>
            <a:endParaRPr lang="en-US" sz="1800" dirty="0"/>
          </a:p>
        </p:txBody>
      </p:sp>
      <p:sp>
        <p:nvSpPr>
          <p:cNvPr id="4" name="Rectangle 3"/>
          <p:cNvSpPr/>
          <p:nvPr/>
        </p:nvSpPr>
        <p:spPr>
          <a:xfrm>
            <a:off x="9844367" y="2625209"/>
            <a:ext cx="237566" cy="369332"/>
          </a:xfrm>
          <a:prstGeom prst="rect">
            <a:avLst/>
          </a:prstGeom>
        </p:spPr>
        <p:txBody>
          <a:bodyPr wrap="none">
            <a:spAutoFit/>
          </a:bodyPr>
          <a:lstStyle/>
          <a:p>
            <a:r>
              <a:rPr lang="en-GB" dirty="0">
                <a:solidFill>
                  <a:prstClr val="black"/>
                </a:solidFill>
              </a:rPr>
              <a:t> </a:t>
            </a:r>
            <a:endParaRPr lang="en-ZA" dirty="0">
              <a:solidFill>
                <a:prstClr val="black"/>
              </a:solidFill>
            </a:endParaRPr>
          </a:p>
        </p:txBody>
      </p:sp>
    </p:spTree>
    <p:extLst>
      <p:ext uri="{BB962C8B-B14F-4D97-AF65-F5344CB8AC3E}">
        <p14:creationId xmlns:p14="http://schemas.microsoft.com/office/powerpoint/2010/main" xmlns="" val="4061704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388" y="38100"/>
            <a:ext cx="7924800" cy="889747"/>
          </a:xfrm>
        </p:spPr>
        <p:txBody>
          <a:bodyPr>
            <a:noAutofit/>
          </a:bodyPr>
          <a:lstStyle/>
          <a:p>
            <a:r>
              <a:rPr lang="en-US" sz="2800" b="1" dirty="0">
                <a:solidFill>
                  <a:prstClr val="black"/>
                </a:solidFill>
              </a:rPr>
              <a:t>ACHIEVEMENTS AGAINST STRATEGIC OBJECTIVES</a:t>
            </a:r>
            <a:r>
              <a:rPr lang="en-US" sz="3200" b="1" dirty="0">
                <a:solidFill>
                  <a:prstClr val="black"/>
                </a:solidFill>
              </a:rPr>
              <a:t>	</a:t>
            </a:r>
            <a:br>
              <a:rPr lang="en-US" sz="3200" b="1" dirty="0">
                <a:solidFill>
                  <a:prstClr val="black"/>
                </a:solidFill>
              </a:rPr>
            </a:br>
            <a:r>
              <a:rPr lang="en-US" sz="2800" b="1" dirty="0" err="1">
                <a:solidFill>
                  <a:prstClr val="black"/>
                </a:solidFill>
              </a:rPr>
              <a:t>Programme</a:t>
            </a:r>
            <a:r>
              <a:rPr lang="en-US" sz="2800" b="1" dirty="0">
                <a:solidFill>
                  <a:prstClr val="black"/>
                </a:solidFill>
              </a:rPr>
              <a:t> 2</a:t>
            </a:r>
            <a:r>
              <a:rPr lang="en-US" sz="2800" dirty="0">
                <a:solidFill>
                  <a:prstClr val="black"/>
                </a:solidFill>
              </a:rPr>
              <a:t>: Public Sector Innovation </a:t>
            </a:r>
            <a:r>
              <a:rPr lang="en-US" sz="3600" b="1" dirty="0" smtClean="0"/>
              <a:t>	</a:t>
            </a:r>
            <a:r>
              <a:rPr lang="en-US" sz="1600" b="1" dirty="0" smtClean="0"/>
              <a:t>Cont….</a:t>
            </a:r>
            <a:endParaRPr lang="en-US" sz="1600" b="1" dirty="0">
              <a:solidFill>
                <a:srgbClr val="FF0000"/>
              </a:solidFill>
            </a:endParaRPr>
          </a:p>
        </p:txBody>
      </p:sp>
      <p:sp>
        <p:nvSpPr>
          <p:cNvPr id="3" name="Slide Number Placeholder 2"/>
          <p:cNvSpPr>
            <a:spLocks noGrp="1"/>
          </p:cNvSpPr>
          <p:nvPr>
            <p:ph type="sldNum" sz="quarter" idx="12"/>
          </p:nvPr>
        </p:nvSpPr>
        <p:spPr/>
        <p:txBody>
          <a:bodyPr/>
          <a:lstStyle/>
          <a:p>
            <a:fld id="{D1D52C8D-1C69-4E92-BEA4-5FF4271562FF}" type="slidenum">
              <a:rPr lang="en-US" smtClean="0"/>
              <a:pPr/>
              <a:t>8</a:t>
            </a:fld>
            <a:endParaRPr lang="en-US" dirty="0"/>
          </a:p>
        </p:txBody>
      </p:sp>
      <p:sp>
        <p:nvSpPr>
          <p:cNvPr id="5" name="Content Placeholder 4"/>
          <p:cNvSpPr>
            <a:spLocks noGrp="1"/>
          </p:cNvSpPr>
          <p:nvPr>
            <p:ph idx="1"/>
          </p:nvPr>
        </p:nvSpPr>
        <p:spPr>
          <a:xfrm>
            <a:off x="587188" y="931488"/>
            <a:ext cx="8001000" cy="6222347"/>
          </a:xfrm>
        </p:spPr>
        <p:txBody>
          <a:bodyPr>
            <a:noAutofit/>
          </a:bodyPr>
          <a:lstStyle/>
          <a:p>
            <a:pPr marL="0" lvl="0" indent="0" algn="just">
              <a:buNone/>
            </a:pPr>
            <a:r>
              <a:rPr lang="en-ZA" sz="1800" b="1" u="sng" dirty="0" smtClean="0">
                <a:latin typeface="+mj-lt"/>
              </a:rPr>
              <a:t>Piloting </a:t>
            </a:r>
            <a:r>
              <a:rPr lang="en-ZA" sz="1800" b="1" u="sng" dirty="0">
                <a:latin typeface="+mj-lt"/>
              </a:rPr>
              <a:t>with service owners, demonstration to public servants, and facilitation of replications, in identified sectors, of innovative models and solutions that improve service delivery </a:t>
            </a:r>
            <a:r>
              <a:rPr lang="en-ZA" sz="1200" b="1" dirty="0">
                <a:solidFill>
                  <a:prstClr val="black"/>
                </a:solidFill>
              </a:rPr>
              <a:t>conti…..</a:t>
            </a:r>
            <a:endParaRPr lang="en-US" sz="1200" b="1" dirty="0">
              <a:solidFill>
                <a:prstClr val="black"/>
              </a:solidFill>
            </a:endParaRPr>
          </a:p>
          <a:p>
            <a:pPr marL="0" indent="0" algn="just">
              <a:buNone/>
            </a:pPr>
            <a:endParaRPr lang="en-GB" sz="1800" b="1" dirty="0" smtClean="0">
              <a:solidFill>
                <a:prstClr val="black"/>
              </a:solidFill>
              <a:latin typeface="+mj-lt"/>
            </a:endParaRPr>
          </a:p>
          <a:p>
            <a:pPr marL="0" indent="0" algn="just">
              <a:buNone/>
            </a:pPr>
            <a:r>
              <a:rPr lang="en-GB" sz="1800" b="1" dirty="0" smtClean="0">
                <a:solidFill>
                  <a:prstClr val="black"/>
                </a:solidFill>
                <a:latin typeface="+mj-lt"/>
              </a:rPr>
              <a:t>Piloting: </a:t>
            </a:r>
          </a:p>
          <a:p>
            <a:pPr algn="just"/>
            <a:r>
              <a:rPr lang="en-ZA" sz="1600" b="1" dirty="0" smtClean="0"/>
              <a:t>An Energy Efficiency Model </a:t>
            </a:r>
            <a:r>
              <a:rPr lang="en-ZA" sz="1600" dirty="0" smtClean="0"/>
              <a:t>has been developed and phase 1 </a:t>
            </a:r>
            <a:r>
              <a:rPr lang="en-ZA" sz="1800" dirty="0" smtClean="0"/>
              <a:t>of the pilot project was initiated at Helen Joseph Hospital. The pilot project is focusing on retrofitting (replacement of equipment and consumables with energy saving alternatives) and behavioural changes to achieve at least a 25% reduction in energy consumption annually. </a:t>
            </a:r>
          </a:p>
          <a:p>
            <a:endParaRPr lang="en-ZA" sz="1800" dirty="0">
              <a:solidFill>
                <a:srgbClr val="000000"/>
              </a:solidFill>
            </a:endParaRPr>
          </a:p>
          <a:p>
            <a:pPr algn="just"/>
            <a:r>
              <a:rPr lang="en-ZA" sz="1800" dirty="0"/>
              <a:t>In partnership with the private sector, we were able to expand the </a:t>
            </a:r>
            <a:r>
              <a:rPr lang="en-ZA" sz="1800" b="1" dirty="0"/>
              <a:t>E-learning project, </a:t>
            </a:r>
            <a:r>
              <a:rPr lang="en-ZA" sz="1800" dirty="0"/>
              <a:t>a commitment from the 2014/15 APP in </a:t>
            </a:r>
            <a:r>
              <a:rPr lang="en-ZA" sz="1800" dirty="0" err="1"/>
              <a:t>Mthatha</a:t>
            </a:r>
            <a:r>
              <a:rPr lang="en-ZA" sz="1800" dirty="0"/>
              <a:t> in the Eastern Cape by 30 </a:t>
            </a:r>
            <a:r>
              <a:rPr lang="en-ZA" sz="1800" dirty="0" smtClean="0"/>
              <a:t>equipping </a:t>
            </a:r>
            <a:r>
              <a:rPr lang="en-ZA" sz="1800" dirty="0"/>
              <a:t>3 schools with computer laboratories to the value of about </a:t>
            </a:r>
            <a:r>
              <a:rPr lang="en-ZA" sz="1800" dirty="0" err="1"/>
              <a:t>R1.0</a:t>
            </a:r>
            <a:r>
              <a:rPr lang="en-ZA" sz="1800" dirty="0"/>
              <a:t> million. </a:t>
            </a:r>
            <a:endParaRPr lang="en-GB" sz="1800" b="1" dirty="0" smtClean="0"/>
          </a:p>
          <a:p>
            <a:pPr marL="82296" lvl="1" indent="0" algn="just">
              <a:spcBef>
                <a:spcPts val="0"/>
              </a:spcBef>
              <a:buSzPct val="80000"/>
              <a:buNone/>
            </a:pPr>
            <a:endParaRPr lang="en-US" sz="1800" b="1" dirty="0" smtClean="0"/>
          </a:p>
          <a:p>
            <a:pPr marL="82296" lvl="1" indent="0" algn="just">
              <a:spcBef>
                <a:spcPts val="0"/>
              </a:spcBef>
              <a:buSzPct val="80000"/>
              <a:buNone/>
            </a:pPr>
            <a:endParaRPr lang="en-US" sz="1800" dirty="0"/>
          </a:p>
          <a:p>
            <a:pPr marL="82296" lvl="1" indent="0" algn="just">
              <a:spcBef>
                <a:spcPts val="0"/>
              </a:spcBef>
              <a:buSzPct val="80000"/>
              <a:buNone/>
            </a:pPr>
            <a:endParaRPr lang="en-US" sz="1800" b="1" dirty="0" smtClean="0"/>
          </a:p>
          <a:p>
            <a:pPr algn="just">
              <a:spcBef>
                <a:spcPts val="0"/>
              </a:spcBef>
            </a:pPr>
            <a:endParaRPr lang="en-US" sz="1800" dirty="0"/>
          </a:p>
        </p:txBody>
      </p:sp>
      <p:sp>
        <p:nvSpPr>
          <p:cNvPr id="4" name="Rectangle 3"/>
          <p:cNvSpPr/>
          <p:nvPr/>
        </p:nvSpPr>
        <p:spPr>
          <a:xfrm>
            <a:off x="9844367" y="2625209"/>
            <a:ext cx="237566" cy="369332"/>
          </a:xfrm>
          <a:prstGeom prst="rect">
            <a:avLst/>
          </a:prstGeom>
        </p:spPr>
        <p:txBody>
          <a:bodyPr wrap="none">
            <a:spAutoFit/>
          </a:bodyPr>
          <a:lstStyle/>
          <a:p>
            <a:r>
              <a:rPr lang="en-GB" dirty="0"/>
              <a:t> </a:t>
            </a:r>
            <a:endParaRPr lang="en-ZA" dirty="0"/>
          </a:p>
        </p:txBody>
      </p:sp>
    </p:spTree>
    <p:extLst>
      <p:ext uri="{BB962C8B-B14F-4D97-AF65-F5344CB8AC3E}">
        <p14:creationId xmlns:p14="http://schemas.microsoft.com/office/powerpoint/2010/main" xmlns="" val="422570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388" y="38100"/>
            <a:ext cx="7924800" cy="889747"/>
          </a:xfrm>
        </p:spPr>
        <p:txBody>
          <a:bodyPr>
            <a:noAutofit/>
          </a:bodyPr>
          <a:lstStyle/>
          <a:p>
            <a:r>
              <a:rPr lang="en-US" sz="2800" b="1" dirty="0">
                <a:solidFill>
                  <a:prstClr val="black"/>
                </a:solidFill>
              </a:rPr>
              <a:t>ACHIEVEMENTS AGAINST STRATEGIC OBJECTIVES</a:t>
            </a:r>
            <a:r>
              <a:rPr lang="en-US" sz="3200" b="1" dirty="0">
                <a:solidFill>
                  <a:prstClr val="black"/>
                </a:solidFill>
              </a:rPr>
              <a:t>	</a:t>
            </a:r>
            <a:br>
              <a:rPr lang="en-US" sz="3200" b="1" dirty="0">
                <a:solidFill>
                  <a:prstClr val="black"/>
                </a:solidFill>
              </a:rPr>
            </a:br>
            <a:r>
              <a:rPr lang="en-US" sz="2800" b="1" dirty="0" err="1">
                <a:solidFill>
                  <a:prstClr val="black"/>
                </a:solidFill>
              </a:rPr>
              <a:t>Programme</a:t>
            </a:r>
            <a:r>
              <a:rPr lang="en-US" sz="2800" b="1" dirty="0">
                <a:solidFill>
                  <a:prstClr val="black"/>
                </a:solidFill>
              </a:rPr>
              <a:t> 2</a:t>
            </a:r>
            <a:r>
              <a:rPr lang="en-US" sz="2800" dirty="0">
                <a:solidFill>
                  <a:prstClr val="black"/>
                </a:solidFill>
              </a:rPr>
              <a:t>: Public Sector Innovation </a:t>
            </a:r>
            <a:r>
              <a:rPr lang="en-US" sz="3600" b="1" dirty="0" smtClean="0"/>
              <a:t>	</a:t>
            </a:r>
            <a:r>
              <a:rPr lang="en-US" sz="1600" b="1" dirty="0" smtClean="0"/>
              <a:t>Cont….</a:t>
            </a:r>
            <a:endParaRPr lang="en-US" sz="1600" b="1" dirty="0">
              <a:solidFill>
                <a:srgbClr val="FF0000"/>
              </a:solidFill>
            </a:endParaRPr>
          </a:p>
        </p:txBody>
      </p:sp>
      <p:sp>
        <p:nvSpPr>
          <p:cNvPr id="3" name="Slide Number Placeholder 2"/>
          <p:cNvSpPr>
            <a:spLocks noGrp="1"/>
          </p:cNvSpPr>
          <p:nvPr>
            <p:ph type="sldNum" sz="quarter" idx="12"/>
          </p:nvPr>
        </p:nvSpPr>
        <p:spPr/>
        <p:txBody>
          <a:bodyPr/>
          <a:lstStyle/>
          <a:p>
            <a:fld id="{D1D52C8D-1C69-4E92-BEA4-5FF4271562FF}" type="slidenum">
              <a:rPr lang="en-US" smtClean="0">
                <a:solidFill>
                  <a:prstClr val="black">
                    <a:tint val="75000"/>
                  </a:prstClr>
                </a:solidFill>
              </a:rPr>
              <a:pPr/>
              <a:t>9</a:t>
            </a:fld>
            <a:endParaRPr lang="en-US" dirty="0">
              <a:solidFill>
                <a:prstClr val="black">
                  <a:tint val="75000"/>
                </a:prstClr>
              </a:solidFill>
            </a:endParaRPr>
          </a:p>
        </p:txBody>
      </p:sp>
      <p:sp>
        <p:nvSpPr>
          <p:cNvPr id="5" name="Content Placeholder 4"/>
          <p:cNvSpPr>
            <a:spLocks noGrp="1"/>
          </p:cNvSpPr>
          <p:nvPr>
            <p:ph idx="1"/>
          </p:nvPr>
        </p:nvSpPr>
        <p:spPr>
          <a:xfrm>
            <a:off x="587188" y="1048871"/>
            <a:ext cx="8001000" cy="6104964"/>
          </a:xfrm>
        </p:spPr>
        <p:txBody>
          <a:bodyPr>
            <a:noAutofit/>
          </a:bodyPr>
          <a:lstStyle/>
          <a:p>
            <a:pPr marL="0" lvl="0" indent="0" algn="just">
              <a:buNone/>
            </a:pPr>
            <a:r>
              <a:rPr lang="en-ZA" sz="1800" b="1" u="sng" dirty="0" smtClean="0">
                <a:latin typeface="+mj-lt"/>
              </a:rPr>
              <a:t>Piloting </a:t>
            </a:r>
            <a:r>
              <a:rPr lang="en-ZA" sz="1800" b="1" u="sng" dirty="0">
                <a:latin typeface="+mj-lt"/>
              </a:rPr>
              <a:t>with service owners, demonstration to public servants, and facilitation of replications, in identified sectors, of innovative models and solutions that improve service delivery </a:t>
            </a:r>
            <a:r>
              <a:rPr lang="en-ZA" sz="1200" b="1" dirty="0">
                <a:solidFill>
                  <a:prstClr val="black"/>
                </a:solidFill>
              </a:rPr>
              <a:t>conti…..</a:t>
            </a:r>
            <a:endParaRPr lang="en-US" sz="1200" b="1" dirty="0">
              <a:solidFill>
                <a:prstClr val="black"/>
              </a:solidFill>
            </a:endParaRPr>
          </a:p>
          <a:p>
            <a:pPr marL="0" indent="0" algn="just">
              <a:buNone/>
            </a:pPr>
            <a:endParaRPr lang="en-GB" sz="1800" b="1" dirty="0" smtClean="0">
              <a:solidFill>
                <a:prstClr val="black"/>
              </a:solidFill>
              <a:latin typeface="+mj-lt"/>
            </a:endParaRPr>
          </a:p>
          <a:p>
            <a:pPr marL="82296" lvl="0" indent="0" algn="just">
              <a:buNone/>
            </a:pPr>
            <a:r>
              <a:rPr lang="en-GB" sz="1800" b="1" dirty="0" smtClean="0">
                <a:solidFill>
                  <a:prstClr val="black"/>
                </a:solidFill>
              </a:rPr>
              <a:t>Replication:</a:t>
            </a:r>
          </a:p>
          <a:p>
            <a:pPr marL="82296" lvl="0" indent="0" algn="just">
              <a:buNone/>
            </a:pPr>
            <a:r>
              <a:rPr lang="en-ZA" sz="1800" dirty="0" smtClean="0">
                <a:solidFill>
                  <a:prstClr val="black"/>
                </a:solidFill>
              </a:rPr>
              <a:t>Two </a:t>
            </a:r>
            <a:r>
              <a:rPr lang="en-ZA" sz="1800" b="1" dirty="0" err="1" smtClean="0">
                <a:solidFill>
                  <a:prstClr val="black"/>
                </a:solidFill>
              </a:rPr>
              <a:t>CPSI</a:t>
            </a:r>
            <a:r>
              <a:rPr lang="en-ZA" sz="1800" b="1" dirty="0" smtClean="0">
                <a:solidFill>
                  <a:prstClr val="black"/>
                </a:solidFill>
              </a:rPr>
              <a:t> award winning projects </a:t>
            </a:r>
            <a:r>
              <a:rPr lang="en-ZA" sz="1800" dirty="0" smtClean="0">
                <a:solidFill>
                  <a:prstClr val="black"/>
                </a:solidFill>
              </a:rPr>
              <a:t>were identified, facilitated and supported for replication. </a:t>
            </a:r>
            <a:endParaRPr lang="en-US" sz="1800" dirty="0" smtClean="0">
              <a:solidFill>
                <a:prstClr val="black"/>
              </a:solidFill>
            </a:endParaRPr>
          </a:p>
          <a:p>
            <a:pPr marL="742950" lvl="2" indent="-342900" algn="just"/>
            <a:r>
              <a:rPr lang="en-GB" sz="1800" b="1" dirty="0" smtClean="0">
                <a:solidFill>
                  <a:prstClr val="black"/>
                </a:solidFill>
              </a:rPr>
              <a:t>The “Saving Blood Saving Lives </a:t>
            </a:r>
            <a:r>
              <a:rPr lang="en-GB" sz="1800" dirty="0" smtClean="0">
                <a:solidFill>
                  <a:prstClr val="black"/>
                </a:solidFill>
              </a:rPr>
              <a:t>solution” from </a:t>
            </a:r>
            <a:r>
              <a:rPr lang="en-GB" sz="1800" dirty="0" err="1" smtClean="0">
                <a:solidFill>
                  <a:prstClr val="black"/>
                </a:solidFill>
              </a:rPr>
              <a:t>Edendale</a:t>
            </a:r>
            <a:r>
              <a:rPr lang="en-GB" sz="1800" dirty="0" smtClean="0">
                <a:solidFill>
                  <a:prstClr val="black"/>
                </a:solidFill>
              </a:rPr>
              <a:t> Hospital which has saved the hospital over R 13.25 mil  since 2013 through efficient use of blood and blood products to eliminate wastage is now being replicated at Bertha </a:t>
            </a:r>
            <a:r>
              <a:rPr lang="en-GB" sz="1800" dirty="0" err="1" smtClean="0">
                <a:solidFill>
                  <a:prstClr val="black"/>
                </a:solidFill>
              </a:rPr>
              <a:t>Gxowa</a:t>
            </a:r>
            <a:r>
              <a:rPr lang="en-GB" sz="1800" dirty="0" smtClean="0">
                <a:solidFill>
                  <a:prstClr val="black"/>
                </a:solidFill>
              </a:rPr>
              <a:t> Hospital. </a:t>
            </a:r>
          </a:p>
          <a:p>
            <a:pPr marL="742950" lvl="2" indent="-342900" algn="just"/>
            <a:endParaRPr lang="en-GB" sz="1800" dirty="0" smtClean="0">
              <a:solidFill>
                <a:prstClr val="black"/>
              </a:solidFill>
            </a:endParaRPr>
          </a:p>
          <a:p>
            <a:pPr lvl="1" algn="just">
              <a:buFont typeface="Arial" panose="020B0604020202020204" pitchFamily="34" charset="0"/>
              <a:buChar char="•"/>
            </a:pPr>
            <a:r>
              <a:rPr lang="en-ZA" sz="1800" b="1" dirty="0" smtClean="0">
                <a:solidFill>
                  <a:prstClr val="black"/>
                </a:solidFill>
              </a:rPr>
              <a:t>Dietetics Project:</a:t>
            </a:r>
            <a:r>
              <a:rPr lang="en-ZA" sz="1800" dirty="0" smtClean="0">
                <a:solidFill>
                  <a:prstClr val="black"/>
                </a:solidFill>
              </a:rPr>
              <a:t> Another award winning project which focuses on  vulnerable children to reduce malnutrition and the number of malnourished children admitted to health institutions in Limpopo. The projected is being scaled-up in other Districts in Limpopo. In addition the National Department of Health has committed to donating equipment to this Project</a:t>
            </a:r>
            <a:endParaRPr lang="en-US" sz="1800" dirty="0" smtClean="0">
              <a:solidFill>
                <a:prstClr val="black"/>
              </a:solidFill>
            </a:endParaRPr>
          </a:p>
          <a:p>
            <a:pPr marL="342900" lvl="1" indent="-342900" algn="just">
              <a:buFont typeface="Arial"/>
              <a:buChar char="•"/>
            </a:pPr>
            <a:endParaRPr lang="en-GB" sz="1800" b="1" dirty="0" smtClean="0"/>
          </a:p>
          <a:p>
            <a:pPr marL="82296" lvl="1" indent="0" algn="just">
              <a:spcBef>
                <a:spcPts val="0"/>
              </a:spcBef>
              <a:buSzPct val="80000"/>
              <a:buNone/>
            </a:pPr>
            <a:endParaRPr lang="en-US" sz="1800" b="1" dirty="0" smtClean="0"/>
          </a:p>
          <a:p>
            <a:pPr marL="82296" lvl="1" indent="0" algn="just">
              <a:spcBef>
                <a:spcPts val="0"/>
              </a:spcBef>
              <a:buSzPct val="80000"/>
              <a:buNone/>
            </a:pPr>
            <a:r>
              <a:rPr lang="en-US" sz="1800" dirty="0" smtClean="0"/>
              <a:t>.</a:t>
            </a:r>
            <a:endParaRPr lang="en-US" sz="1800" dirty="0"/>
          </a:p>
          <a:p>
            <a:pPr marL="82296" lvl="1" indent="0" algn="just">
              <a:spcBef>
                <a:spcPts val="0"/>
              </a:spcBef>
              <a:buSzPct val="80000"/>
              <a:buNone/>
            </a:pPr>
            <a:endParaRPr lang="en-US" sz="1800" b="1" dirty="0" smtClean="0"/>
          </a:p>
          <a:p>
            <a:pPr algn="just">
              <a:spcBef>
                <a:spcPts val="0"/>
              </a:spcBef>
            </a:pPr>
            <a:endParaRPr lang="en-US" sz="1800" dirty="0"/>
          </a:p>
        </p:txBody>
      </p:sp>
      <p:sp>
        <p:nvSpPr>
          <p:cNvPr id="4" name="Rectangle 3"/>
          <p:cNvSpPr/>
          <p:nvPr/>
        </p:nvSpPr>
        <p:spPr>
          <a:xfrm>
            <a:off x="9844367" y="2625209"/>
            <a:ext cx="237566" cy="369332"/>
          </a:xfrm>
          <a:prstGeom prst="rect">
            <a:avLst/>
          </a:prstGeom>
        </p:spPr>
        <p:txBody>
          <a:bodyPr wrap="none">
            <a:spAutoFit/>
          </a:bodyPr>
          <a:lstStyle/>
          <a:p>
            <a:r>
              <a:rPr lang="en-GB" dirty="0">
                <a:solidFill>
                  <a:prstClr val="black"/>
                </a:solidFill>
              </a:rPr>
              <a:t> </a:t>
            </a:r>
            <a:endParaRPr lang="en-ZA" dirty="0">
              <a:solidFill>
                <a:prstClr val="black"/>
              </a:solidFill>
            </a:endParaRPr>
          </a:p>
        </p:txBody>
      </p:sp>
    </p:spTree>
    <p:extLst>
      <p:ext uri="{BB962C8B-B14F-4D97-AF65-F5344CB8AC3E}">
        <p14:creationId xmlns:p14="http://schemas.microsoft.com/office/powerpoint/2010/main" xmlns="" val="679226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4803</TotalTime>
  <Words>1822</Words>
  <Application>Microsoft Office PowerPoint</Application>
  <PresentationFormat>On-screen Show (4:3)</PresentationFormat>
  <Paragraphs>181</Paragraphs>
  <Slides>18</Slides>
  <Notes>6</Notes>
  <HiddenSlides>0</HiddenSlides>
  <MMClips>0</MMClips>
  <ScaleCrop>false</ScaleCrop>
  <HeadingPairs>
    <vt:vector size="6" baseType="variant">
      <vt:variant>
        <vt:lpstr>Theme</vt:lpstr>
      </vt:variant>
      <vt:variant>
        <vt:i4>1</vt:i4>
      </vt:variant>
      <vt:variant>
        <vt:lpstr>Links</vt:lpstr>
      </vt:variant>
      <vt:variant>
        <vt:i4>3</vt:i4>
      </vt:variant>
      <vt:variant>
        <vt:lpstr>Slide Titles</vt:lpstr>
      </vt:variant>
      <vt:variant>
        <vt:i4>18</vt:i4>
      </vt:variant>
    </vt:vector>
  </HeadingPairs>
  <TitlesOfParts>
    <vt:vector size="22" baseType="lpstr">
      <vt:lpstr>Office Theme</vt:lpstr>
      <vt:lpstr>\\cpsifs01\Home\CPSI Shared Folder\5 - Corporate Services\2 - Finance\2 - Finance\Budget - Expenditure\2015-16\Financial statements\AFS 201516\CPSI Vote 47 Annual Financial Statement 2015-16 - printed.xlsx!PApp1!R2C1:R15C9</vt:lpstr>
      <vt:lpstr>\\cpsifs01\Home\CPSI Shared Folder\5 - Corporate Services\2 - Finance\2 - Finance\Budget - Expenditure\2015-16\Financial statements\AFS 201516\CPSI Vote 47 Annual Financial Statement 2015-16 - printed.xlsx!PApp2!R1C2:R85C9</vt:lpstr>
      <vt:lpstr>\\cpsifs01\Home\CPSI Shared Folder\5 - Corporate Services\2 - Finance\2 - Finance\Budget - Expenditure\2015-16\Financial statements\AFS 201516\CPSI Vote 47 Annual Financial Statement 2015-16 - printed.xlsx!PNAS!R1C1:R5C1</vt:lpstr>
      <vt:lpstr>Presentation to Portfolio Committee</vt:lpstr>
      <vt:lpstr>OVERVIEW</vt:lpstr>
      <vt:lpstr> EXECUTIVE SUMMARY  </vt:lpstr>
      <vt:lpstr>AUDIT OUTCOME</vt:lpstr>
      <vt:lpstr>Overview of the Organisation’s  Performance  for 2015/16</vt:lpstr>
      <vt:lpstr>ACHIEVEMENTS AGAINST STRATEGIC OBJECTIVES Programme 1: Administration </vt:lpstr>
      <vt:lpstr>ACHIEVEMENTS AGAINST STRATEGIC OBJECTIVES  Programme 2: Public Sector Innovation </vt:lpstr>
      <vt:lpstr>ACHIEVEMENTS AGAINST STRATEGIC OBJECTIVES  Programme 2: Public Sector Innovation  Cont….</vt:lpstr>
      <vt:lpstr>ACHIEVEMENTS AGAINST STRATEGIC OBJECTIVES  Programme 2: Public Sector Innovation  Cont….</vt:lpstr>
      <vt:lpstr>ACHIEVEMENTS AGAINST STRATEGIC OBJECTIVES  Programme 2: Public Sector Innovation  Cont….</vt:lpstr>
      <vt:lpstr>ACHIEVEMENTS AGAINST STRATEGIC OBJECTIVES  Programme 2: Public Sector Innovation   Cont….</vt:lpstr>
      <vt:lpstr>ACHIEVEMENTS AGAINST STRATEGIC OBJECTIVES  Programme 2: Public Sector Innovation   Cont….</vt:lpstr>
      <vt:lpstr> ACHIEVEMENTS AGAINST STRATEGIC OBJECTIVES  Programme 2: Public Sector Innovation   Cont….  </vt:lpstr>
      <vt:lpstr>Expenditure outcome</vt:lpstr>
      <vt:lpstr>Expenditure outcome</vt:lpstr>
      <vt:lpstr>Expenditure outcome conti…</vt:lpstr>
      <vt:lpstr>Observations and findings from Portfolio Committee Report on Budget Vote</vt:lpstr>
      <vt:lpstr>Slide 18</vt:lpstr>
    </vt:vector>
  </TitlesOfParts>
  <Company>CPSI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Pierre Schoonraad</dc:creator>
  <cp:lastModifiedBy>PUMZA</cp:lastModifiedBy>
  <cp:revision>205</cp:revision>
  <cp:lastPrinted>2016-10-07T11:24:30Z</cp:lastPrinted>
  <dcterms:created xsi:type="dcterms:W3CDTF">2014-06-30T11:19:50Z</dcterms:created>
  <dcterms:modified xsi:type="dcterms:W3CDTF">2016-10-13T09:37:52Z</dcterms:modified>
</cp:coreProperties>
</file>