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slideLayouts/slideLayout35.xml" ContentType="application/vnd.openxmlformats-officedocument.presentationml.slideLayout+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Layouts/slideLayout24.xml" ContentType="application/vnd.openxmlformats-officedocument.presentationml.slideLayout+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slideLayouts/slideLayout43.xml" ContentType="application/vnd.openxmlformats-officedocument.presentationml.slideLayout+xml"/>
  <Override PartName="/ppt/tags/tag224.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slideLayouts/slideLayout32.xml" ContentType="application/vnd.openxmlformats-officedocument.presentationml.slideLayout+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slideLayouts/slideLayout21.xml" ContentType="application/vnd.openxmlformats-officedocument.presentationml.slideLayout+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slideLayouts/slideLayout40.xml" ContentType="application/vnd.openxmlformats-officedocument.presentationml.slideLayout+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46.xml" ContentType="application/vnd.openxmlformats-officedocument.presentationml.slide+xml"/>
  <Override PartName="/ppt/tags/tag226.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slideLayouts/slideLayout34.xml" ContentType="application/vnd.openxmlformats-officedocument.presentationml.slideLayout+xml"/>
  <Override PartName="/ppt/tags/tag215.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tags/tag122.xml" ContentType="application/vnd.openxmlformats-officedocument.presentationml.tags+xml"/>
  <Override PartName="/ppt/slideLayouts/slideLayout39.xml" ContentType="application/vnd.openxmlformats-officedocument.presentationml.slideLayout+xml"/>
  <Override PartName="/ppt/diagrams/drawing2.xml" ContentType="application/vnd.ms-office.drawingml.diagramDrawing+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Layouts/slideLayout42.xml" ContentType="application/vnd.openxmlformats-officedocument.presentationml.slideLayout+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heme/theme6.xml" ContentType="application/vnd.openxmlformats-officedocument.theme+xml"/>
  <Override PartName="/ppt/slides/slide48.xml" ContentType="application/vnd.openxmlformats-officedocument.presentationml.slide+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diagrams/layout2.xml" ContentType="application/vnd.openxmlformats-officedocument.drawingml.diagramLayou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diagrams/data3.xml" ContentType="application/vnd.openxmlformats-officedocument.drawingml.diagramData+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slideLayouts/slideLayout44.xml" ContentType="application/vnd.openxmlformats-officedocument.presentationml.slideLayout+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ags/tag132.xml" ContentType="application/vnd.openxmlformats-officedocument.presentationml.tags+xml"/>
  <Override PartName="/ppt/diagrams/colors2.xml" ContentType="application/vnd.openxmlformats-officedocument.drawingml.diagramColor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tags/tag208.xml" ContentType="application/vnd.openxmlformats-officedocument.presentationml.tags+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slideLayouts/slideLayout41.xml" ContentType="application/vnd.openxmlformats-officedocument.presentationml.slideLayout+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diagrams/layout4.xml" ContentType="application/vnd.openxmlformats-officedocument.drawingml.diagramLayout+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tags/tag22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96" r:id="rId4"/>
    <p:sldMasterId id="2147483704" r:id="rId5"/>
  </p:sldMasterIdLst>
  <p:notesMasterIdLst>
    <p:notesMasterId r:id="rId70"/>
  </p:notesMasterIdLst>
  <p:sldIdLst>
    <p:sldId id="277" r:id="rId6"/>
    <p:sldId id="388" r:id="rId7"/>
    <p:sldId id="278" r:id="rId8"/>
    <p:sldId id="279" r:id="rId9"/>
    <p:sldId id="381" r:id="rId10"/>
    <p:sldId id="394" r:id="rId11"/>
    <p:sldId id="280" r:id="rId12"/>
    <p:sldId id="303" r:id="rId13"/>
    <p:sldId id="304" r:id="rId14"/>
    <p:sldId id="305" r:id="rId15"/>
    <p:sldId id="307" r:id="rId16"/>
    <p:sldId id="308" r:id="rId17"/>
    <p:sldId id="309" r:id="rId18"/>
    <p:sldId id="293" r:id="rId19"/>
    <p:sldId id="396" r:id="rId20"/>
    <p:sldId id="397" r:id="rId21"/>
    <p:sldId id="398" r:id="rId22"/>
    <p:sldId id="399" r:id="rId23"/>
    <p:sldId id="370" r:id="rId24"/>
    <p:sldId id="371" r:id="rId25"/>
    <p:sldId id="344"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ie Monale" initials="EM" lastIdx="2" clrIdx="0"/>
  <p:cmAuthor id="1" name="Zizamele Mbambo" initials="ZM"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116" d="100"/>
          <a:sy n="116" d="100"/>
        </p:scale>
        <p:origin x="-155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4.2194092827004238E-2"/>
          <c:y val="6.4864864864864882E-2"/>
          <c:w val="0.93670886075949378"/>
          <c:h val="0.89189189189189211"/>
        </c:manualLayout>
      </c:layout>
      <c:barChart>
        <c:barDir val="col"/>
        <c:grouping val="clustered"/>
        <c:ser>
          <c:idx val="0"/>
          <c:order val="0"/>
          <c:tx>
            <c:strRef>
              <c:f>Sheet1!$A$2</c:f>
              <c:strCache>
                <c:ptCount val="1"/>
              </c:strCache>
            </c:strRef>
          </c:tx>
          <c:spPr>
            <a:solidFill>
              <a:schemeClr val="accent1"/>
            </a:solidFill>
            <a:ln w="25364">
              <a:noFill/>
            </a:ln>
          </c:spPr>
          <c:dPt>
            <c:idx val="1"/>
            <c:spPr>
              <a:solidFill>
                <a:srgbClr val="003896"/>
              </a:solidFill>
              <a:ln w="25364">
                <a:noFill/>
              </a:ln>
            </c:spPr>
          </c:dPt>
          <c:dPt>
            <c:idx val="2"/>
            <c:spPr>
              <a:solidFill>
                <a:schemeClr val="accent2">
                  <a:lumMod val="75000"/>
                </a:schemeClr>
              </a:solidFill>
              <a:ln w="25364">
                <a:noFill/>
              </a:ln>
            </c:spPr>
          </c:dPt>
          <c:dLbls>
            <c:dLbl>
              <c:idx val="0"/>
              <c:spPr>
                <a:noFill/>
                <a:ln w="25364">
                  <a:noFill/>
                </a:ln>
              </c:spPr>
              <c:txPr>
                <a:bodyPr/>
                <a:lstStyle/>
                <a:p>
                  <a:pPr>
                    <a:defRPr sz="1598" b="0" i="0" u="none" strike="noStrike" baseline="0">
                      <a:solidFill>
                        <a:schemeClr val="tx1"/>
                      </a:solidFill>
                      <a:latin typeface="Arial"/>
                      <a:ea typeface="Arial"/>
                      <a:cs typeface="Arial"/>
                    </a:defRPr>
                  </a:pPr>
                  <a:endParaRPr lang="en-US"/>
                </a:p>
              </c:txPr>
            </c:dLbl>
            <c:dLbl>
              <c:idx val="1"/>
              <c:spPr>
                <a:noFill/>
                <a:ln w="25364">
                  <a:noFill/>
                </a:ln>
              </c:spPr>
              <c:txPr>
                <a:bodyPr/>
                <a:lstStyle/>
                <a:p>
                  <a:pPr>
                    <a:defRPr sz="1598" b="0" i="0" u="none" strike="noStrike" baseline="0">
                      <a:solidFill>
                        <a:srgbClr val="FFFFFF"/>
                      </a:solidFill>
                      <a:latin typeface="Arial"/>
                      <a:ea typeface="Arial"/>
                      <a:cs typeface="Arial"/>
                    </a:defRPr>
                  </a:pPr>
                  <a:endParaRPr lang="en-US"/>
                </a:p>
              </c:txPr>
            </c:dLbl>
            <c:dLbl>
              <c:idx val="2"/>
              <c:layout>
                <c:manualLayout>
                  <c:x val="-4.1687048816575409E-3"/>
                  <c:y val="0.42840855288440116"/>
                </c:manualLayout>
              </c:layout>
              <c:spPr>
                <a:noFill/>
                <a:ln w="25364">
                  <a:noFill/>
                </a:ln>
              </c:spPr>
              <c:txPr>
                <a:bodyPr/>
                <a:lstStyle/>
                <a:p>
                  <a:pPr>
                    <a:defRPr sz="1598" b="0" i="0" u="none" strike="noStrike" baseline="0">
                      <a:solidFill>
                        <a:schemeClr val="bg1"/>
                      </a:solidFill>
                      <a:latin typeface="Arial"/>
                      <a:ea typeface="Arial"/>
                      <a:cs typeface="Arial"/>
                    </a:defRPr>
                  </a:pPr>
                  <a:endParaRPr lang="en-US"/>
                </a:p>
              </c:txPr>
              <c:dLblPos val="outEnd"/>
              <c:showVal val="1"/>
              <c:extLst>
                <c:ext xmlns:c15="http://schemas.microsoft.com/office/drawing/2012/chart" uri="{CE6537A1-D6FC-4f65-9D91-7224C49458BB}"/>
              </c:extLst>
            </c:dLbl>
            <c:spPr>
              <a:noFill/>
              <a:ln w="25364">
                <a:noFill/>
              </a:ln>
            </c:spPr>
            <c:txPr>
              <a:bodyPr wrap="square" lIns="38100" tIns="19050" rIns="38100" bIns="19050" anchor="ctr">
                <a:spAutoFit/>
              </a:bodyPr>
              <a:lstStyle/>
              <a:p>
                <a:pPr>
                  <a:defRPr sz="1598" b="0" i="0" u="none" strike="noStrike" baseline="0">
                    <a:solidFill>
                      <a:schemeClr val="tx1"/>
                    </a:solidFill>
                    <a:latin typeface="Arial"/>
                    <a:ea typeface="Arial"/>
                    <a:cs typeface="Arial"/>
                  </a:defRPr>
                </a:pPr>
                <a:endParaRPr lang="en-US"/>
              </a:p>
            </c:txPr>
            <c:dLblPos val="ctr"/>
            <c:showVal val="1"/>
            <c:extLst>
              <c:ext xmlns:c15="http://schemas.microsoft.com/office/drawing/2012/chart" uri="{CE6537A1-D6FC-4f65-9D91-7224C49458BB}">
                <c15:showLeaderLines val="0"/>
              </c:ext>
            </c:extLst>
          </c:dLbls>
          <c:cat>
            <c:numRef>
              <c:f>Sheet1!$B$1:$D$1</c:f>
              <c:numCache>
                <c:formatCode>General</c:formatCode>
                <c:ptCount val="3"/>
              </c:numCache>
            </c:numRef>
          </c:cat>
          <c:val>
            <c:numRef>
              <c:f>Sheet1!$B$2:$D$2</c:f>
              <c:numCache>
                <c:formatCode>#,##0_);\(#,##0\)</c:formatCode>
                <c:ptCount val="3"/>
                <c:pt idx="0">
                  <c:v>71.10000000000808</c:v>
                </c:pt>
                <c:pt idx="1">
                  <c:v>73.700000000008387</c:v>
                </c:pt>
                <c:pt idx="2" formatCode="General">
                  <c:v>79</c:v>
                </c:pt>
              </c:numCache>
            </c:numRef>
          </c:val>
        </c:ser>
        <c:dLbls/>
        <c:gapWidth val="80"/>
        <c:axId val="108053632"/>
        <c:axId val="108055168"/>
      </c:barChart>
      <c:catAx>
        <c:axId val="108053632"/>
        <c:scaling>
          <c:orientation val="minMax"/>
        </c:scaling>
        <c:axPos val="b"/>
        <c:numFmt formatCode="General" sourceLinked="1"/>
        <c:majorTickMark val="none"/>
        <c:tickLblPos val="none"/>
        <c:spPr>
          <a:ln w="12682">
            <a:solidFill>
              <a:schemeClr val="tx1"/>
            </a:solidFill>
            <a:prstDash val="solid"/>
          </a:ln>
        </c:spPr>
        <c:crossAx val="108055168"/>
        <c:crossesAt val="0"/>
        <c:auto val="1"/>
        <c:lblAlgn val="ctr"/>
        <c:lblOffset val="100"/>
        <c:tickLblSkip val="1"/>
        <c:tickMarkSkip val="1"/>
      </c:catAx>
      <c:valAx>
        <c:axId val="108055168"/>
        <c:scaling>
          <c:orientation val="minMax"/>
          <c:max val="73.7"/>
          <c:min val="0"/>
        </c:scaling>
        <c:axPos val="l"/>
        <c:numFmt formatCode="#,##0_);\(#,##0\)" sourceLinked="1"/>
        <c:majorTickMark val="none"/>
        <c:tickLblPos val="none"/>
        <c:spPr>
          <a:ln w="6341">
            <a:noFill/>
          </a:ln>
        </c:spPr>
        <c:crossAx val="108053632"/>
        <c:crosses val="autoZero"/>
        <c:crossBetween val="between"/>
      </c:valAx>
      <c:spPr>
        <a:noFill/>
        <a:ln w="25364">
          <a:noFill/>
        </a:ln>
      </c:spPr>
    </c:plotArea>
    <c:plotVisOnly val="1"/>
    <c:dispBlanksAs val="gap"/>
  </c:chart>
  <c:spPr>
    <a:noFill/>
    <a:ln>
      <a:noFill/>
    </a:ln>
  </c:spPr>
  <c:txPr>
    <a:bodyPr/>
    <a:lstStyle/>
    <a:p>
      <a:pPr>
        <a:defRPr sz="1198" b="1" i="0" u="none" strike="noStrike" baseline="0">
          <a:solidFill>
            <a:schemeClr val="tx1"/>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8.3333333333333343E-2"/>
          <c:y val="0.22413793103448279"/>
          <c:w val="0.86250000000000004"/>
          <c:h val="0.71120689655172431"/>
        </c:manualLayout>
      </c:layout>
      <c:barChart>
        <c:barDir val="col"/>
        <c:grouping val="clustered"/>
        <c:ser>
          <c:idx val="0"/>
          <c:order val="0"/>
          <c:tx>
            <c:strRef>
              <c:f>Sheet1!$A$2</c:f>
              <c:strCache>
                <c:ptCount val="1"/>
              </c:strCache>
            </c:strRef>
          </c:tx>
          <c:spPr>
            <a:solidFill>
              <a:schemeClr val="accent1"/>
            </a:solidFill>
            <a:ln w="25400">
              <a:noFill/>
            </a:ln>
          </c:spPr>
          <c:dPt>
            <c:idx val="1"/>
            <c:spPr>
              <a:solidFill>
                <a:srgbClr val="003896"/>
              </a:solidFill>
              <a:ln w="25400">
                <a:noFill/>
              </a:ln>
            </c:spPr>
          </c:dPt>
          <c:dPt>
            <c:idx val="2"/>
            <c:spPr>
              <a:noFill/>
              <a:ln w="25400">
                <a:noFill/>
              </a:ln>
            </c:spPr>
          </c:dPt>
          <c:dLbls>
            <c:dLbl>
              <c:idx val="0"/>
              <c:layout>
                <c:manualLayout>
                  <c:x val="-1.6463444589642055E-2"/>
                  <c:y val="-5.7758797503589532E-3"/>
                </c:manualLayout>
              </c:layout>
              <c:spPr>
                <a:noFill/>
                <a:ln w="25400">
                  <a:noFill/>
                </a:ln>
              </c:spPr>
              <c:txPr>
                <a:bodyPr/>
                <a:lstStyle/>
                <a:p>
                  <a:pPr>
                    <a:defRPr sz="1600" b="0" i="0" u="none" strike="noStrike" baseline="0">
                      <a:solidFill>
                        <a:schemeClr val="tx1"/>
                      </a:solidFill>
                      <a:latin typeface="Arial"/>
                      <a:ea typeface="Arial"/>
                      <a:cs typeface="Arial"/>
                    </a:defRPr>
                  </a:pPr>
                  <a:endParaRPr lang="en-US"/>
                </a:p>
              </c:txPr>
              <c:dLblPos val="outEnd"/>
              <c:showVal val="1"/>
              <c:extLst>
                <c:ext xmlns:c15="http://schemas.microsoft.com/office/drawing/2012/chart" uri="{CE6537A1-D6FC-4f65-9D91-7224C49458BB}"/>
              </c:extLst>
            </c:dLbl>
            <c:dLbl>
              <c:idx val="1"/>
              <c:layout>
                <c:manualLayout>
                  <c:x val="-1.5744661804184098E-2"/>
                  <c:y val="-8.8307484949636805E-3"/>
                </c:manualLayout>
              </c:layout>
              <c:spPr>
                <a:noFill/>
                <a:ln w="25400">
                  <a:noFill/>
                </a:ln>
              </c:spPr>
              <c:txPr>
                <a:bodyPr/>
                <a:lstStyle/>
                <a:p>
                  <a:pPr>
                    <a:defRPr sz="1600" b="0" i="0" u="none" strike="noStrike" baseline="0">
                      <a:solidFill>
                        <a:schemeClr val="tx1"/>
                      </a:solidFill>
                      <a:latin typeface="Arial"/>
                      <a:ea typeface="Arial"/>
                      <a:cs typeface="Arial"/>
                    </a:defRPr>
                  </a:pPr>
                  <a:endParaRPr lang="en-US"/>
                </a:p>
              </c:txPr>
              <c:dLblPos val="outEnd"/>
              <c:showVal val="1"/>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600" b="0" i="0" u="none" strike="noStrike" baseline="0">
                    <a:solidFill>
                      <a:schemeClr val="tx1"/>
                    </a:solidFill>
                    <a:latin typeface="Arial"/>
                    <a:ea typeface="Arial"/>
                    <a:cs typeface="Arial"/>
                  </a:defRPr>
                </a:pPr>
                <a:endParaRPr lang="en-US"/>
              </a:p>
            </c:txPr>
            <c:showVal val="1"/>
            <c:extLst>
              <c:ext xmlns:c15="http://schemas.microsoft.com/office/drawing/2012/chart" uri="{CE6537A1-D6FC-4f65-9D91-7224C49458BB}">
                <c15:showLeaderLines val="0"/>
              </c:ext>
            </c:extLst>
          </c:dLbls>
          <c:cat>
            <c:numRef>
              <c:f>Sheet1!$B$1:$C$1</c:f>
              <c:numCache>
                <c:formatCode>General</c:formatCode>
                <c:ptCount val="2"/>
              </c:numCache>
            </c:numRef>
          </c:cat>
          <c:val>
            <c:numRef>
              <c:f>Sheet1!$B$2:$C$2</c:f>
              <c:numCache>
                <c:formatCode>#,##0_);\(#,##0\)</c:formatCode>
                <c:ptCount val="2"/>
                <c:pt idx="0">
                  <c:v>17</c:v>
                </c:pt>
                <c:pt idx="1">
                  <c:v>39</c:v>
                </c:pt>
              </c:numCache>
            </c:numRef>
          </c:val>
        </c:ser>
        <c:dLbls/>
        <c:gapWidth val="80"/>
        <c:axId val="108408192"/>
        <c:axId val="108414080"/>
      </c:barChart>
      <c:catAx>
        <c:axId val="108408192"/>
        <c:scaling>
          <c:orientation val="minMax"/>
        </c:scaling>
        <c:axPos val="b"/>
        <c:numFmt formatCode="General" sourceLinked="1"/>
        <c:majorTickMark val="none"/>
        <c:tickLblPos val="none"/>
        <c:spPr>
          <a:ln w="12700">
            <a:solidFill>
              <a:schemeClr val="tx1"/>
            </a:solidFill>
            <a:prstDash val="solid"/>
          </a:ln>
        </c:spPr>
        <c:crossAx val="108414080"/>
        <c:crossesAt val="0"/>
        <c:auto val="1"/>
        <c:lblAlgn val="ctr"/>
        <c:lblOffset val="100"/>
        <c:tickLblSkip val="1"/>
        <c:tickMarkSkip val="1"/>
      </c:catAx>
      <c:valAx>
        <c:axId val="108414080"/>
        <c:scaling>
          <c:orientation val="minMax"/>
          <c:max val="40"/>
          <c:min val="10"/>
        </c:scaling>
        <c:axPos val="l"/>
        <c:numFmt formatCode="#,##0_);\(#,##0\)" sourceLinked="1"/>
        <c:majorTickMark val="none"/>
        <c:tickLblPos val="none"/>
        <c:spPr>
          <a:ln w="6350">
            <a:noFill/>
          </a:ln>
        </c:spPr>
        <c:crossAx val="108408192"/>
        <c:crosses val="autoZero"/>
        <c:crossBetween val="between"/>
      </c:valAx>
      <c:spPr>
        <a:noFill/>
        <a:ln w="25400">
          <a:noFill/>
        </a:ln>
      </c:spPr>
    </c:plotArea>
    <c:plotVisOnly val="1"/>
    <c:dispBlanksAs val="gap"/>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EDB29-87B2-4BD2-9706-E277C77C7A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C69DCC1B-C2EB-4557-92A7-D5263C05C699}">
      <dgm:prSet phldrT="[Text]"/>
      <dgm:spPr/>
      <dgm:t>
        <a:bodyPr/>
        <a:lstStyle/>
        <a:p>
          <a:r>
            <a:rPr lang="en-US" dirty="0" smtClean="0"/>
            <a:t>1998</a:t>
          </a:r>
          <a:endParaRPr lang="en-ZA" dirty="0"/>
        </a:p>
      </dgm:t>
    </dgm:pt>
    <dgm:pt modelId="{FF48C494-1F3A-446F-B7FD-F85545C1DEAD}" type="parTrans" cxnId="{02271A28-F0FF-460D-967B-50A27C639BE0}">
      <dgm:prSet/>
      <dgm:spPr/>
      <dgm:t>
        <a:bodyPr/>
        <a:lstStyle/>
        <a:p>
          <a:endParaRPr lang="en-ZA"/>
        </a:p>
      </dgm:t>
    </dgm:pt>
    <dgm:pt modelId="{3B266CE2-2E20-4C8D-BD1A-F7BA0761459C}" type="sibTrans" cxnId="{02271A28-F0FF-460D-967B-50A27C639BE0}">
      <dgm:prSet/>
      <dgm:spPr/>
      <dgm:t>
        <a:bodyPr/>
        <a:lstStyle/>
        <a:p>
          <a:endParaRPr lang="en-ZA"/>
        </a:p>
      </dgm:t>
    </dgm:pt>
    <dgm:pt modelId="{8EDAC262-CAC3-44DC-A17B-0FA3C20B2945}">
      <dgm:prSet phldrT="[Text]"/>
      <dgm:spPr/>
      <dgm:t>
        <a:bodyPr/>
        <a:lstStyle/>
        <a:p>
          <a:r>
            <a:rPr lang="en-US" dirty="0" smtClean="0"/>
            <a:t>National Energy White Paper approved by Cabinet - </a:t>
          </a:r>
          <a:r>
            <a:rPr lang="en-US" dirty="0" smtClean="0">
              <a:solidFill>
                <a:schemeClr val="tx1"/>
              </a:solidFill>
            </a:rPr>
            <a:t>Nuclear option is open for the future</a:t>
          </a:r>
          <a:endParaRPr lang="en-ZA" dirty="0">
            <a:solidFill>
              <a:schemeClr val="tx1"/>
            </a:solidFill>
          </a:endParaRPr>
        </a:p>
      </dgm:t>
    </dgm:pt>
    <dgm:pt modelId="{A638530E-912E-4E12-AA31-E5901EDBFFD0}" type="parTrans" cxnId="{7EB3A12E-6BF8-4C55-BE96-61C2E2465A35}">
      <dgm:prSet/>
      <dgm:spPr/>
      <dgm:t>
        <a:bodyPr/>
        <a:lstStyle/>
        <a:p>
          <a:endParaRPr lang="en-ZA"/>
        </a:p>
      </dgm:t>
    </dgm:pt>
    <dgm:pt modelId="{36BF940F-5A05-4189-8749-552037A38E10}" type="sibTrans" cxnId="{7EB3A12E-6BF8-4C55-BE96-61C2E2465A35}">
      <dgm:prSet/>
      <dgm:spPr/>
      <dgm:t>
        <a:bodyPr/>
        <a:lstStyle/>
        <a:p>
          <a:endParaRPr lang="en-ZA"/>
        </a:p>
      </dgm:t>
    </dgm:pt>
    <dgm:pt modelId="{060E92CC-F967-4073-8107-8C4DB589DB57}">
      <dgm:prSet/>
      <dgm:spPr/>
      <dgm:t>
        <a:bodyPr/>
        <a:lstStyle/>
        <a:p>
          <a:r>
            <a:rPr lang="en-US" dirty="0" smtClean="0"/>
            <a:t>1985</a:t>
          </a:r>
          <a:endParaRPr lang="en-ZA" dirty="0"/>
        </a:p>
      </dgm:t>
    </dgm:pt>
    <dgm:pt modelId="{1E64DB05-4BF7-46CF-BC55-0326CA36447D}" type="parTrans" cxnId="{0D072DA5-7C49-438A-82A1-3847681D638E}">
      <dgm:prSet/>
      <dgm:spPr/>
      <dgm:t>
        <a:bodyPr/>
        <a:lstStyle/>
        <a:p>
          <a:endParaRPr lang="en-ZA"/>
        </a:p>
      </dgm:t>
    </dgm:pt>
    <dgm:pt modelId="{3B49233C-CD17-44EE-A39E-DBB5FB7C7C2B}" type="sibTrans" cxnId="{0D072DA5-7C49-438A-82A1-3847681D638E}">
      <dgm:prSet/>
      <dgm:spPr/>
      <dgm:t>
        <a:bodyPr/>
        <a:lstStyle/>
        <a:p>
          <a:endParaRPr lang="en-ZA"/>
        </a:p>
      </dgm:t>
    </dgm:pt>
    <dgm:pt modelId="{1EEE4D94-4627-4840-B5B5-69688E2D3B00}">
      <dgm:prSet/>
      <dgm:spPr/>
      <dgm:t>
        <a:bodyPr/>
        <a:lstStyle/>
        <a:p>
          <a:r>
            <a:rPr lang="en-US" dirty="0" smtClean="0"/>
            <a:t>1.8GWe Koeberg NPP fully operational - </a:t>
          </a:r>
          <a:r>
            <a:rPr lang="en-US" dirty="0" smtClean="0">
              <a:solidFill>
                <a:schemeClr val="tx1"/>
              </a:solidFill>
            </a:rPr>
            <a:t>South Africa’s first and only operating NPP</a:t>
          </a:r>
          <a:endParaRPr lang="en-ZA" dirty="0"/>
        </a:p>
      </dgm:t>
    </dgm:pt>
    <dgm:pt modelId="{1FBA448E-B8A7-4F34-AD7A-B541ACAC0D3B}" type="parTrans" cxnId="{D69D84B2-F72F-403E-887D-9994FC8415AD}">
      <dgm:prSet/>
      <dgm:spPr/>
      <dgm:t>
        <a:bodyPr/>
        <a:lstStyle/>
        <a:p>
          <a:endParaRPr lang="en-ZA"/>
        </a:p>
      </dgm:t>
    </dgm:pt>
    <dgm:pt modelId="{2D462443-FA1F-4271-8BBE-46DA7D2B4D1B}" type="sibTrans" cxnId="{D69D84B2-F72F-403E-887D-9994FC8415AD}">
      <dgm:prSet/>
      <dgm:spPr/>
      <dgm:t>
        <a:bodyPr/>
        <a:lstStyle/>
        <a:p>
          <a:endParaRPr lang="en-ZA"/>
        </a:p>
      </dgm:t>
    </dgm:pt>
    <dgm:pt modelId="{2B616E7F-63F7-4905-8B85-63A9A1BAA343}">
      <dgm:prSet/>
      <dgm:spPr/>
      <dgm:t>
        <a:bodyPr/>
        <a:lstStyle/>
        <a:p>
          <a:r>
            <a:rPr lang="en-US" dirty="0" smtClean="0"/>
            <a:t>2004</a:t>
          </a:r>
          <a:endParaRPr lang="en-US" dirty="0"/>
        </a:p>
      </dgm:t>
    </dgm:pt>
    <dgm:pt modelId="{553E6093-53E6-4081-BE4D-016B82C88DC4}" type="parTrans" cxnId="{FA173EA0-BBB9-4204-BD3D-08929694E643}">
      <dgm:prSet/>
      <dgm:spPr/>
      <dgm:t>
        <a:bodyPr/>
        <a:lstStyle/>
        <a:p>
          <a:endParaRPr lang="en-US"/>
        </a:p>
      </dgm:t>
    </dgm:pt>
    <dgm:pt modelId="{D458A11E-2968-4FE8-9D71-AF0828158CA6}" type="sibTrans" cxnId="{FA173EA0-BBB9-4204-BD3D-08929694E643}">
      <dgm:prSet/>
      <dgm:spPr/>
      <dgm:t>
        <a:bodyPr/>
        <a:lstStyle/>
        <a:p>
          <a:endParaRPr lang="en-US"/>
        </a:p>
      </dgm:t>
    </dgm:pt>
    <dgm:pt modelId="{F0D4E10F-0433-405E-A140-F1C92EA4626B}">
      <dgm:prSet/>
      <dgm:spPr/>
      <dgm:t>
        <a:bodyPr/>
        <a:lstStyle/>
        <a:p>
          <a:r>
            <a:rPr lang="en-US" dirty="0" smtClean="0"/>
            <a:t>1995</a:t>
          </a:r>
          <a:endParaRPr lang="en-US" dirty="0"/>
        </a:p>
      </dgm:t>
    </dgm:pt>
    <dgm:pt modelId="{9C51CE74-1674-4E8B-832A-7E935A8AC6CC}" type="parTrans" cxnId="{4C81B434-B190-40F5-857F-FCD21697D3FB}">
      <dgm:prSet/>
      <dgm:spPr/>
      <dgm:t>
        <a:bodyPr/>
        <a:lstStyle/>
        <a:p>
          <a:endParaRPr lang="en-US"/>
        </a:p>
      </dgm:t>
    </dgm:pt>
    <dgm:pt modelId="{E69AB0DA-05D0-4B55-9DEB-144C854FC66A}" type="sibTrans" cxnId="{4C81B434-B190-40F5-857F-FCD21697D3FB}">
      <dgm:prSet/>
      <dgm:spPr/>
      <dgm:t>
        <a:bodyPr/>
        <a:lstStyle/>
        <a:p>
          <a:endParaRPr lang="en-US"/>
        </a:p>
      </dgm:t>
    </dgm:pt>
    <dgm:pt modelId="{B6B49032-C6CA-46AA-972D-3EF16B7D69D2}">
      <dgm:prSet/>
      <dgm:spPr/>
      <dgm:t>
        <a:bodyPr/>
        <a:lstStyle/>
        <a:p>
          <a:r>
            <a:rPr lang="en-US" dirty="0" smtClean="0"/>
            <a:t>Cooperation Agreement on Peaceful Uses of Nuclear Energy between USA and South Africa (signed)</a:t>
          </a:r>
          <a:endParaRPr lang="en-US" dirty="0"/>
        </a:p>
      </dgm:t>
    </dgm:pt>
    <dgm:pt modelId="{3F9B1AE8-F51D-4B6B-8DD8-20A8781C2022}" type="parTrans" cxnId="{383A8AD6-3149-4C60-98C1-BCEB1C2E377B}">
      <dgm:prSet/>
      <dgm:spPr/>
      <dgm:t>
        <a:bodyPr/>
        <a:lstStyle/>
        <a:p>
          <a:endParaRPr lang="en-US"/>
        </a:p>
      </dgm:t>
    </dgm:pt>
    <dgm:pt modelId="{1EA3B913-9194-427F-A147-42DD0132AE5E}" type="sibTrans" cxnId="{383A8AD6-3149-4C60-98C1-BCEB1C2E377B}">
      <dgm:prSet/>
      <dgm:spPr/>
      <dgm:t>
        <a:bodyPr/>
        <a:lstStyle/>
        <a:p>
          <a:endParaRPr lang="en-US"/>
        </a:p>
      </dgm:t>
    </dgm:pt>
    <dgm:pt modelId="{340FEF33-9FFC-40B4-B61A-F27D2180852F}">
      <dgm:prSet/>
      <dgm:spPr/>
      <dgm:t>
        <a:bodyPr/>
        <a:lstStyle/>
        <a:p>
          <a:r>
            <a:rPr lang="en-US" dirty="0" smtClean="0"/>
            <a:t>Cooperation Agreement on Peaceful Uses of Nuclear Energy between Russian Federation and South Africa (signed)</a:t>
          </a:r>
          <a:endParaRPr lang="en-US" dirty="0"/>
        </a:p>
      </dgm:t>
    </dgm:pt>
    <dgm:pt modelId="{D0B6893D-5DE0-4B2F-BFAD-E237B93A58F6}" type="parTrans" cxnId="{E97965D9-EB4D-4B6F-94F2-8575D1D9AD50}">
      <dgm:prSet/>
      <dgm:spPr/>
      <dgm:t>
        <a:bodyPr/>
        <a:lstStyle/>
        <a:p>
          <a:endParaRPr lang="en-US"/>
        </a:p>
      </dgm:t>
    </dgm:pt>
    <dgm:pt modelId="{0F2FD058-0FA0-44E1-9E83-1EE442CCF723}" type="sibTrans" cxnId="{E97965D9-EB4D-4B6F-94F2-8575D1D9AD50}">
      <dgm:prSet/>
      <dgm:spPr/>
      <dgm:t>
        <a:bodyPr/>
        <a:lstStyle/>
        <a:p>
          <a:endParaRPr lang="en-US"/>
        </a:p>
      </dgm:t>
    </dgm:pt>
    <dgm:pt modelId="{1F42C9C8-B7F6-45CF-85C7-A641D559641D}">
      <dgm:prSet/>
      <dgm:spPr/>
      <dgm:t>
        <a:bodyPr/>
        <a:lstStyle/>
        <a:p>
          <a:r>
            <a:rPr lang="en-US" dirty="0" smtClean="0"/>
            <a:t>1999</a:t>
          </a:r>
          <a:endParaRPr lang="en-US" dirty="0"/>
        </a:p>
      </dgm:t>
    </dgm:pt>
    <dgm:pt modelId="{CA3F9043-577F-46EF-9BDC-C65E5D3FDF9C}" type="parTrans" cxnId="{BC25584F-F160-4FB4-8696-654B23CC43DE}">
      <dgm:prSet/>
      <dgm:spPr/>
      <dgm:t>
        <a:bodyPr/>
        <a:lstStyle/>
        <a:p>
          <a:endParaRPr lang="en-US"/>
        </a:p>
      </dgm:t>
    </dgm:pt>
    <dgm:pt modelId="{B647B906-12C7-4823-A0E5-AEA2910144DC}" type="sibTrans" cxnId="{BC25584F-F160-4FB4-8696-654B23CC43DE}">
      <dgm:prSet/>
      <dgm:spPr/>
      <dgm:t>
        <a:bodyPr/>
        <a:lstStyle/>
        <a:p>
          <a:endParaRPr lang="en-US"/>
        </a:p>
      </dgm:t>
    </dgm:pt>
    <dgm:pt modelId="{0E710D2B-DA84-4562-AD01-C46F5A132E16}">
      <dgm:prSet/>
      <dgm:spPr/>
      <dgm:t>
        <a:bodyPr/>
        <a:lstStyle/>
        <a:p>
          <a:r>
            <a:rPr lang="en-US" dirty="0" smtClean="0"/>
            <a:t>Promulgation of the Nuclear Energy Act No. 46 of 1999, National Nuclear Regulator Act No. 47 of 1999</a:t>
          </a:r>
          <a:endParaRPr lang="en-US" dirty="0"/>
        </a:p>
      </dgm:t>
    </dgm:pt>
    <dgm:pt modelId="{29257133-11F3-4C09-9893-85329D86E565}" type="parTrans" cxnId="{2D8DBA13-9381-4A7A-B6C7-E5913AB3AF88}">
      <dgm:prSet/>
      <dgm:spPr/>
      <dgm:t>
        <a:bodyPr/>
        <a:lstStyle/>
        <a:p>
          <a:endParaRPr lang="en-US"/>
        </a:p>
      </dgm:t>
    </dgm:pt>
    <dgm:pt modelId="{8557EBB5-867A-49D9-97B6-AAF28382A4F6}" type="sibTrans" cxnId="{2D8DBA13-9381-4A7A-B6C7-E5913AB3AF88}">
      <dgm:prSet/>
      <dgm:spPr/>
      <dgm:t>
        <a:bodyPr/>
        <a:lstStyle/>
        <a:p>
          <a:endParaRPr lang="en-US"/>
        </a:p>
      </dgm:t>
    </dgm:pt>
    <dgm:pt modelId="{3A6DA4D6-C6E3-417C-B813-602B89033A71}">
      <dgm:prSet/>
      <dgm:spPr/>
      <dgm:t>
        <a:bodyPr/>
        <a:lstStyle/>
        <a:p>
          <a:r>
            <a:rPr lang="en-US" dirty="0" smtClean="0"/>
            <a:t> Cabinet approved the Radioactive Waste Management Strategy and Policy of 2005</a:t>
          </a:r>
          <a:endParaRPr lang="en-US" dirty="0"/>
        </a:p>
      </dgm:t>
    </dgm:pt>
    <dgm:pt modelId="{076827C2-D9C1-4462-98F4-D59001D206EE}" type="parTrans" cxnId="{7D31155A-FB0B-4857-9603-EC75D9ADA8A8}">
      <dgm:prSet/>
      <dgm:spPr/>
      <dgm:t>
        <a:bodyPr/>
        <a:lstStyle/>
        <a:p>
          <a:endParaRPr lang="en-US"/>
        </a:p>
      </dgm:t>
    </dgm:pt>
    <dgm:pt modelId="{031C123F-ACC8-4507-B521-669D23B06099}" type="sibTrans" cxnId="{7D31155A-FB0B-4857-9603-EC75D9ADA8A8}">
      <dgm:prSet/>
      <dgm:spPr/>
      <dgm:t>
        <a:bodyPr/>
        <a:lstStyle/>
        <a:p>
          <a:endParaRPr lang="en-US"/>
        </a:p>
      </dgm:t>
    </dgm:pt>
    <dgm:pt modelId="{D5353947-0DF5-43B1-995A-12D18F041586}">
      <dgm:prSet/>
      <dgm:spPr/>
      <dgm:t>
        <a:bodyPr/>
        <a:lstStyle/>
        <a:p>
          <a:r>
            <a:rPr lang="en-US" dirty="0" smtClean="0"/>
            <a:t>2005</a:t>
          </a:r>
          <a:endParaRPr lang="en-US" dirty="0"/>
        </a:p>
      </dgm:t>
    </dgm:pt>
    <dgm:pt modelId="{CE6E1211-B3BF-4B2F-A3AD-FABCFBD95F4E}" type="sibTrans" cxnId="{0E9304B1-FF34-454F-BF81-03E3AD3C9C06}">
      <dgm:prSet/>
      <dgm:spPr/>
      <dgm:t>
        <a:bodyPr/>
        <a:lstStyle/>
        <a:p>
          <a:endParaRPr lang="en-US"/>
        </a:p>
      </dgm:t>
    </dgm:pt>
    <dgm:pt modelId="{1C11E668-34A8-4DC3-8A00-A956274AF093}" type="parTrans" cxnId="{0E9304B1-FF34-454F-BF81-03E3AD3C9C06}">
      <dgm:prSet/>
      <dgm:spPr/>
      <dgm:t>
        <a:bodyPr/>
        <a:lstStyle/>
        <a:p>
          <a:endParaRPr lang="en-US"/>
        </a:p>
      </dgm:t>
    </dgm:pt>
    <dgm:pt modelId="{51340EDD-9B85-4059-9891-687DE1B397C3}" type="pres">
      <dgm:prSet presAssocID="{DBFEDB29-87B2-4BD2-9706-E277C77C7AC2}" presName="linearFlow" presStyleCnt="0">
        <dgm:presLayoutVars>
          <dgm:dir/>
          <dgm:animLvl val="lvl"/>
          <dgm:resizeHandles val="exact"/>
        </dgm:presLayoutVars>
      </dgm:prSet>
      <dgm:spPr/>
      <dgm:t>
        <a:bodyPr/>
        <a:lstStyle/>
        <a:p>
          <a:endParaRPr lang="en-ZA"/>
        </a:p>
      </dgm:t>
    </dgm:pt>
    <dgm:pt modelId="{FD7343E7-9E74-47DB-8686-5E814E489A02}" type="pres">
      <dgm:prSet presAssocID="{060E92CC-F967-4073-8107-8C4DB589DB57}" presName="composite" presStyleCnt="0"/>
      <dgm:spPr/>
    </dgm:pt>
    <dgm:pt modelId="{3F2A502D-0438-49F7-A281-7634249B8982}" type="pres">
      <dgm:prSet presAssocID="{060E92CC-F967-4073-8107-8C4DB589DB57}" presName="parentText" presStyleLbl="alignNode1" presStyleIdx="0" presStyleCnt="6">
        <dgm:presLayoutVars>
          <dgm:chMax val="1"/>
          <dgm:bulletEnabled val="1"/>
        </dgm:presLayoutVars>
      </dgm:prSet>
      <dgm:spPr/>
      <dgm:t>
        <a:bodyPr/>
        <a:lstStyle/>
        <a:p>
          <a:endParaRPr lang="en-ZA"/>
        </a:p>
      </dgm:t>
    </dgm:pt>
    <dgm:pt modelId="{24D5D66D-2D5A-4A2B-94C8-6D58D8ACDE62}" type="pres">
      <dgm:prSet presAssocID="{060E92CC-F967-4073-8107-8C4DB589DB57}" presName="descendantText" presStyleLbl="alignAcc1" presStyleIdx="0" presStyleCnt="6">
        <dgm:presLayoutVars>
          <dgm:bulletEnabled val="1"/>
        </dgm:presLayoutVars>
      </dgm:prSet>
      <dgm:spPr/>
      <dgm:t>
        <a:bodyPr/>
        <a:lstStyle/>
        <a:p>
          <a:endParaRPr lang="en-ZA"/>
        </a:p>
      </dgm:t>
    </dgm:pt>
    <dgm:pt modelId="{4E1B9B78-96FA-4847-A267-995BE270BDBA}" type="pres">
      <dgm:prSet presAssocID="{3B49233C-CD17-44EE-A39E-DBB5FB7C7C2B}" presName="sp" presStyleCnt="0"/>
      <dgm:spPr/>
    </dgm:pt>
    <dgm:pt modelId="{1ADFEAD9-F898-42B3-AA2D-15F8BF70ED31}" type="pres">
      <dgm:prSet presAssocID="{F0D4E10F-0433-405E-A140-F1C92EA4626B}" presName="composite" presStyleCnt="0"/>
      <dgm:spPr/>
    </dgm:pt>
    <dgm:pt modelId="{555BA74C-24C7-4047-A987-1CC6B0BC3613}" type="pres">
      <dgm:prSet presAssocID="{F0D4E10F-0433-405E-A140-F1C92EA4626B}" presName="parentText" presStyleLbl="alignNode1" presStyleIdx="1" presStyleCnt="6">
        <dgm:presLayoutVars>
          <dgm:chMax val="1"/>
          <dgm:bulletEnabled val="1"/>
        </dgm:presLayoutVars>
      </dgm:prSet>
      <dgm:spPr/>
      <dgm:t>
        <a:bodyPr/>
        <a:lstStyle/>
        <a:p>
          <a:endParaRPr lang="en-ZA"/>
        </a:p>
      </dgm:t>
    </dgm:pt>
    <dgm:pt modelId="{D3034867-D6AF-4BDA-9155-87BB912C5476}" type="pres">
      <dgm:prSet presAssocID="{F0D4E10F-0433-405E-A140-F1C92EA4626B}" presName="descendantText" presStyleLbl="alignAcc1" presStyleIdx="1" presStyleCnt="6">
        <dgm:presLayoutVars>
          <dgm:bulletEnabled val="1"/>
        </dgm:presLayoutVars>
      </dgm:prSet>
      <dgm:spPr/>
      <dgm:t>
        <a:bodyPr/>
        <a:lstStyle/>
        <a:p>
          <a:endParaRPr lang="en-US"/>
        </a:p>
      </dgm:t>
    </dgm:pt>
    <dgm:pt modelId="{35F7204D-96A9-4698-A3D7-8207C21BB89A}" type="pres">
      <dgm:prSet presAssocID="{E69AB0DA-05D0-4B55-9DEB-144C854FC66A}" presName="sp" presStyleCnt="0"/>
      <dgm:spPr/>
    </dgm:pt>
    <dgm:pt modelId="{A1C6E577-12C4-400B-BC56-A5D3157F3B01}" type="pres">
      <dgm:prSet presAssocID="{C69DCC1B-C2EB-4557-92A7-D5263C05C699}" presName="composite" presStyleCnt="0"/>
      <dgm:spPr/>
    </dgm:pt>
    <dgm:pt modelId="{3E97A496-365E-46DF-973E-2DEC949981EF}" type="pres">
      <dgm:prSet presAssocID="{C69DCC1B-C2EB-4557-92A7-D5263C05C699}" presName="parentText" presStyleLbl="alignNode1" presStyleIdx="2" presStyleCnt="6">
        <dgm:presLayoutVars>
          <dgm:chMax val="1"/>
          <dgm:bulletEnabled val="1"/>
        </dgm:presLayoutVars>
      </dgm:prSet>
      <dgm:spPr/>
      <dgm:t>
        <a:bodyPr/>
        <a:lstStyle/>
        <a:p>
          <a:endParaRPr lang="en-ZA"/>
        </a:p>
      </dgm:t>
    </dgm:pt>
    <dgm:pt modelId="{4FE46304-D481-42F1-92EF-7359FA096936}" type="pres">
      <dgm:prSet presAssocID="{C69DCC1B-C2EB-4557-92A7-D5263C05C699}" presName="descendantText" presStyleLbl="alignAcc1" presStyleIdx="2" presStyleCnt="6" custLinFactNeighborY="-12400">
        <dgm:presLayoutVars>
          <dgm:bulletEnabled val="1"/>
        </dgm:presLayoutVars>
      </dgm:prSet>
      <dgm:spPr/>
      <dgm:t>
        <a:bodyPr/>
        <a:lstStyle/>
        <a:p>
          <a:endParaRPr lang="en-ZA"/>
        </a:p>
      </dgm:t>
    </dgm:pt>
    <dgm:pt modelId="{D0AF051F-1438-422F-8669-EB961E9962ED}" type="pres">
      <dgm:prSet presAssocID="{3B266CE2-2E20-4C8D-BD1A-F7BA0761459C}" presName="sp" presStyleCnt="0"/>
      <dgm:spPr/>
    </dgm:pt>
    <dgm:pt modelId="{EDAC6A41-1A38-4BF3-B025-52EC9B514AAB}" type="pres">
      <dgm:prSet presAssocID="{1F42C9C8-B7F6-45CF-85C7-A641D559641D}" presName="composite" presStyleCnt="0"/>
      <dgm:spPr/>
    </dgm:pt>
    <dgm:pt modelId="{86E2280D-F524-4833-93D4-3B9510E65A71}" type="pres">
      <dgm:prSet presAssocID="{1F42C9C8-B7F6-45CF-85C7-A641D559641D}" presName="parentText" presStyleLbl="alignNode1" presStyleIdx="3" presStyleCnt="6">
        <dgm:presLayoutVars>
          <dgm:chMax val="1"/>
          <dgm:bulletEnabled val="1"/>
        </dgm:presLayoutVars>
      </dgm:prSet>
      <dgm:spPr/>
      <dgm:t>
        <a:bodyPr/>
        <a:lstStyle/>
        <a:p>
          <a:endParaRPr lang="en-US"/>
        </a:p>
      </dgm:t>
    </dgm:pt>
    <dgm:pt modelId="{A40FD2BA-FFA1-49D3-B6A7-21FFFA68D176}" type="pres">
      <dgm:prSet presAssocID="{1F42C9C8-B7F6-45CF-85C7-A641D559641D}" presName="descendantText" presStyleLbl="alignAcc1" presStyleIdx="3" presStyleCnt="6">
        <dgm:presLayoutVars>
          <dgm:bulletEnabled val="1"/>
        </dgm:presLayoutVars>
      </dgm:prSet>
      <dgm:spPr/>
      <dgm:t>
        <a:bodyPr/>
        <a:lstStyle/>
        <a:p>
          <a:endParaRPr lang="en-US"/>
        </a:p>
      </dgm:t>
    </dgm:pt>
    <dgm:pt modelId="{F93236AD-75BF-44B7-9639-BF87F3747E63}" type="pres">
      <dgm:prSet presAssocID="{B647B906-12C7-4823-A0E5-AEA2910144DC}" presName="sp" presStyleCnt="0"/>
      <dgm:spPr/>
    </dgm:pt>
    <dgm:pt modelId="{0CDBEE69-0289-42D1-A917-F1359A73A35E}" type="pres">
      <dgm:prSet presAssocID="{2B616E7F-63F7-4905-8B85-63A9A1BAA343}" presName="composite" presStyleCnt="0"/>
      <dgm:spPr/>
    </dgm:pt>
    <dgm:pt modelId="{C28863BB-2371-4E3C-80E5-D1BCEACBD2C9}" type="pres">
      <dgm:prSet presAssocID="{2B616E7F-63F7-4905-8B85-63A9A1BAA343}" presName="parentText" presStyleLbl="alignNode1" presStyleIdx="4" presStyleCnt="6">
        <dgm:presLayoutVars>
          <dgm:chMax val="1"/>
          <dgm:bulletEnabled val="1"/>
        </dgm:presLayoutVars>
      </dgm:prSet>
      <dgm:spPr/>
      <dgm:t>
        <a:bodyPr/>
        <a:lstStyle/>
        <a:p>
          <a:endParaRPr lang="en-US"/>
        </a:p>
      </dgm:t>
    </dgm:pt>
    <dgm:pt modelId="{2FC83B7F-70B9-4941-84C4-74327F9CC022}" type="pres">
      <dgm:prSet presAssocID="{2B616E7F-63F7-4905-8B85-63A9A1BAA343}" presName="descendantText" presStyleLbl="alignAcc1" presStyleIdx="4" presStyleCnt="6">
        <dgm:presLayoutVars>
          <dgm:bulletEnabled val="1"/>
        </dgm:presLayoutVars>
      </dgm:prSet>
      <dgm:spPr/>
      <dgm:t>
        <a:bodyPr/>
        <a:lstStyle/>
        <a:p>
          <a:endParaRPr lang="en-US"/>
        </a:p>
      </dgm:t>
    </dgm:pt>
    <dgm:pt modelId="{4F0CF8B1-CD80-433E-BA00-86FEA580051D}" type="pres">
      <dgm:prSet presAssocID="{D458A11E-2968-4FE8-9D71-AF0828158CA6}" presName="sp" presStyleCnt="0"/>
      <dgm:spPr/>
    </dgm:pt>
    <dgm:pt modelId="{74AF3631-0E21-4B5E-8E2A-1A84EB2DBE9A}" type="pres">
      <dgm:prSet presAssocID="{D5353947-0DF5-43B1-995A-12D18F041586}" presName="composite" presStyleCnt="0"/>
      <dgm:spPr/>
    </dgm:pt>
    <dgm:pt modelId="{BFED6508-C4D7-4710-978E-CB0100F24AFF}" type="pres">
      <dgm:prSet presAssocID="{D5353947-0DF5-43B1-995A-12D18F041586}" presName="parentText" presStyleLbl="alignNode1" presStyleIdx="5" presStyleCnt="6">
        <dgm:presLayoutVars>
          <dgm:chMax val="1"/>
          <dgm:bulletEnabled val="1"/>
        </dgm:presLayoutVars>
      </dgm:prSet>
      <dgm:spPr/>
      <dgm:t>
        <a:bodyPr/>
        <a:lstStyle/>
        <a:p>
          <a:endParaRPr lang="en-US"/>
        </a:p>
      </dgm:t>
    </dgm:pt>
    <dgm:pt modelId="{7D2445AF-9145-447F-9EBF-B405CC30D224}" type="pres">
      <dgm:prSet presAssocID="{D5353947-0DF5-43B1-995A-12D18F041586}" presName="descendantText" presStyleLbl="alignAcc1" presStyleIdx="5" presStyleCnt="6">
        <dgm:presLayoutVars>
          <dgm:bulletEnabled val="1"/>
        </dgm:presLayoutVars>
      </dgm:prSet>
      <dgm:spPr/>
      <dgm:t>
        <a:bodyPr/>
        <a:lstStyle/>
        <a:p>
          <a:endParaRPr lang="en-US"/>
        </a:p>
      </dgm:t>
    </dgm:pt>
  </dgm:ptLst>
  <dgm:cxnLst>
    <dgm:cxn modelId="{2D8DBA13-9381-4A7A-B6C7-E5913AB3AF88}" srcId="{1F42C9C8-B7F6-45CF-85C7-A641D559641D}" destId="{0E710D2B-DA84-4562-AD01-C46F5A132E16}" srcOrd="0" destOrd="0" parTransId="{29257133-11F3-4C09-9893-85329D86E565}" sibTransId="{8557EBB5-867A-49D9-97B6-AAF28382A4F6}"/>
    <dgm:cxn modelId="{7D31155A-FB0B-4857-9603-EC75D9ADA8A8}" srcId="{D5353947-0DF5-43B1-995A-12D18F041586}" destId="{3A6DA4D6-C6E3-417C-B813-602B89033A71}" srcOrd="0" destOrd="0" parTransId="{076827C2-D9C1-4462-98F4-D59001D206EE}" sibTransId="{031C123F-ACC8-4507-B521-669D23B06099}"/>
    <dgm:cxn modelId="{02271A28-F0FF-460D-967B-50A27C639BE0}" srcId="{DBFEDB29-87B2-4BD2-9706-E277C77C7AC2}" destId="{C69DCC1B-C2EB-4557-92A7-D5263C05C699}" srcOrd="2" destOrd="0" parTransId="{FF48C494-1F3A-446F-B7FD-F85545C1DEAD}" sibTransId="{3B266CE2-2E20-4C8D-BD1A-F7BA0761459C}"/>
    <dgm:cxn modelId="{D69D84B2-F72F-403E-887D-9994FC8415AD}" srcId="{060E92CC-F967-4073-8107-8C4DB589DB57}" destId="{1EEE4D94-4627-4840-B5B5-69688E2D3B00}" srcOrd="0" destOrd="0" parTransId="{1FBA448E-B8A7-4F34-AD7A-B541ACAC0D3B}" sibTransId="{2D462443-FA1F-4271-8BBE-46DA7D2B4D1B}"/>
    <dgm:cxn modelId="{9FEF7099-1264-4B1C-A026-8B939C52D666}" type="presOf" srcId="{1EEE4D94-4627-4840-B5B5-69688E2D3B00}" destId="{24D5D66D-2D5A-4A2B-94C8-6D58D8ACDE62}" srcOrd="0" destOrd="0" presId="urn:microsoft.com/office/officeart/2005/8/layout/chevron2"/>
    <dgm:cxn modelId="{0D072DA5-7C49-438A-82A1-3847681D638E}" srcId="{DBFEDB29-87B2-4BD2-9706-E277C77C7AC2}" destId="{060E92CC-F967-4073-8107-8C4DB589DB57}" srcOrd="0" destOrd="0" parTransId="{1E64DB05-4BF7-46CF-BC55-0326CA36447D}" sibTransId="{3B49233C-CD17-44EE-A39E-DBB5FB7C7C2B}"/>
    <dgm:cxn modelId="{0E9304B1-FF34-454F-BF81-03E3AD3C9C06}" srcId="{DBFEDB29-87B2-4BD2-9706-E277C77C7AC2}" destId="{D5353947-0DF5-43B1-995A-12D18F041586}" srcOrd="5" destOrd="0" parTransId="{1C11E668-34A8-4DC3-8A00-A956274AF093}" sibTransId="{CE6E1211-B3BF-4B2F-A3AD-FABCFBD95F4E}"/>
    <dgm:cxn modelId="{3FAE5897-573C-4E79-9AA4-159B63E3B833}" type="presOf" srcId="{340FEF33-9FFC-40B4-B61A-F27D2180852F}" destId="{2FC83B7F-70B9-4941-84C4-74327F9CC022}" srcOrd="0" destOrd="0" presId="urn:microsoft.com/office/officeart/2005/8/layout/chevron2"/>
    <dgm:cxn modelId="{E97965D9-EB4D-4B6F-94F2-8575D1D9AD50}" srcId="{2B616E7F-63F7-4905-8B85-63A9A1BAA343}" destId="{340FEF33-9FFC-40B4-B61A-F27D2180852F}" srcOrd="0" destOrd="0" parTransId="{D0B6893D-5DE0-4B2F-BFAD-E237B93A58F6}" sibTransId="{0F2FD058-0FA0-44E1-9E83-1EE442CCF723}"/>
    <dgm:cxn modelId="{61F8F30E-10CA-4FD1-A83E-1BE248B711CD}" type="presOf" srcId="{8EDAC262-CAC3-44DC-A17B-0FA3C20B2945}" destId="{4FE46304-D481-42F1-92EF-7359FA096936}" srcOrd="0" destOrd="0" presId="urn:microsoft.com/office/officeart/2005/8/layout/chevron2"/>
    <dgm:cxn modelId="{4DA5F3A7-CD71-4F00-93D5-4D3C156BBD7D}" type="presOf" srcId="{D5353947-0DF5-43B1-995A-12D18F041586}" destId="{BFED6508-C4D7-4710-978E-CB0100F24AFF}" srcOrd="0" destOrd="0" presId="urn:microsoft.com/office/officeart/2005/8/layout/chevron2"/>
    <dgm:cxn modelId="{BC25584F-F160-4FB4-8696-654B23CC43DE}" srcId="{DBFEDB29-87B2-4BD2-9706-E277C77C7AC2}" destId="{1F42C9C8-B7F6-45CF-85C7-A641D559641D}" srcOrd="3" destOrd="0" parTransId="{CA3F9043-577F-46EF-9BDC-C65E5D3FDF9C}" sibTransId="{B647B906-12C7-4823-A0E5-AEA2910144DC}"/>
    <dgm:cxn modelId="{F182B696-18CA-4582-9771-22476C8B5AFC}" type="presOf" srcId="{DBFEDB29-87B2-4BD2-9706-E277C77C7AC2}" destId="{51340EDD-9B85-4059-9891-687DE1B397C3}" srcOrd="0" destOrd="0" presId="urn:microsoft.com/office/officeart/2005/8/layout/chevron2"/>
    <dgm:cxn modelId="{4C81B434-B190-40F5-857F-FCD21697D3FB}" srcId="{DBFEDB29-87B2-4BD2-9706-E277C77C7AC2}" destId="{F0D4E10F-0433-405E-A140-F1C92EA4626B}" srcOrd="1" destOrd="0" parTransId="{9C51CE74-1674-4E8B-832A-7E935A8AC6CC}" sibTransId="{E69AB0DA-05D0-4B55-9DEB-144C854FC66A}"/>
    <dgm:cxn modelId="{249251AE-BF8E-47F8-9BC8-4B57722802A0}" type="presOf" srcId="{060E92CC-F967-4073-8107-8C4DB589DB57}" destId="{3F2A502D-0438-49F7-A281-7634249B8982}" srcOrd="0" destOrd="0" presId="urn:microsoft.com/office/officeart/2005/8/layout/chevron2"/>
    <dgm:cxn modelId="{552BDCB7-833F-4094-AAF7-7AA9264004D0}" type="presOf" srcId="{C69DCC1B-C2EB-4557-92A7-D5263C05C699}" destId="{3E97A496-365E-46DF-973E-2DEC949981EF}" srcOrd="0" destOrd="0" presId="urn:microsoft.com/office/officeart/2005/8/layout/chevron2"/>
    <dgm:cxn modelId="{258D2285-1320-4BC1-9EDC-0DC1CDFE1636}" type="presOf" srcId="{2B616E7F-63F7-4905-8B85-63A9A1BAA343}" destId="{C28863BB-2371-4E3C-80E5-D1BCEACBD2C9}" srcOrd="0" destOrd="0" presId="urn:microsoft.com/office/officeart/2005/8/layout/chevron2"/>
    <dgm:cxn modelId="{7EB3A12E-6BF8-4C55-BE96-61C2E2465A35}" srcId="{C69DCC1B-C2EB-4557-92A7-D5263C05C699}" destId="{8EDAC262-CAC3-44DC-A17B-0FA3C20B2945}" srcOrd="0" destOrd="0" parTransId="{A638530E-912E-4E12-AA31-E5901EDBFFD0}" sibTransId="{36BF940F-5A05-4189-8749-552037A38E10}"/>
    <dgm:cxn modelId="{383A8AD6-3149-4C60-98C1-BCEB1C2E377B}" srcId="{F0D4E10F-0433-405E-A140-F1C92EA4626B}" destId="{B6B49032-C6CA-46AA-972D-3EF16B7D69D2}" srcOrd="0" destOrd="0" parTransId="{3F9B1AE8-F51D-4B6B-8DD8-20A8781C2022}" sibTransId="{1EA3B913-9194-427F-A147-42DD0132AE5E}"/>
    <dgm:cxn modelId="{BD5F368F-34C3-4993-9123-9497FB9D2D0D}" type="presOf" srcId="{F0D4E10F-0433-405E-A140-F1C92EA4626B}" destId="{555BA74C-24C7-4047-A987-1CC6B0BC3613}" srcOrd="0" destOrd="0" presId="urn:microsoft.com/office/officeart/2005/8/layout/chevron2"/>
    <dgm:cxn modelId="{F757DD27-A742-4A1D-B30D-C92637AFE654}" type="presOf" srcId="{0E710D2B-DA84-4562-AD01-C46F5A132E16}" destId="{A40FD2BA-FFA1-49D3-B6A7-21FFFA68D176}" srcOrd="0" destOrd="0" presId="urn:microsoft.com/office/officeart/2005/8/layout/chevron2"/>
    <dgm:cxn modelId="{C229D564-0860-4B81-ADD3-2E0E4AC05B0A}" type="presOf" srcId="{B6B49032-C6CA-46AA-972D-3EF16B7D69D2}" destId="{D3034867-D6AF-4BDA-9155-87BB912C5476}" srcOrd="0" destOrd="0" presId="urn:microsoft.com/office/officeart/2005/8/layout/chevron2"/>
    <dgm:cxn modelId="{15675AD9-E719-4ED0-A32D-7EA14A88FF2B}" type="presOf" srcId="{3A6DA4D6-C6E3-417C-B813-602B89033A71}" destId="{7D2445AF-9145-447F-9EBF-B405CC30D224}" srcOrd="0" destOrd="0" presId="urn:microsoft.com/office/officeart/2005/8/layout/chevron2"/>
    <dgm:cxn modelId="{E82A851E-7914-4460-9553-A74217DAE23C}" type="presOf" srcId="{1F42C9C8-B7F6-45CF-85C7-A641D559641D}" destId="{86E2280D-F524-4833-93D4-3B9510E65A71}" srcOrd="0" destOrd="0" presId="urn:microsoft.com/office/officeart/2005/8/layout/chevron2"/>
    <dgm:cxn modelId="{FA173EA0-BBB9-4204-BD3D-08929694E643}" srcId="{DBFEDB29-87B2-4BD2-9706-E277C77C7AC2}" destId="{2B616E7F-63F7-4905-8B85-63A9A1BAA343}" srcOrd="4" destOrd="0" parTransId="{553E6093-53E6-4081-BE4D-016B82C88DC4}" sibTransId="{D458A11E-2968-4FE8-9D71-AF0828158CA6}"/>
    <dgm:cxn modelId="{1DCA1E18-2F43-4F8F-85DA-C1A4691CEA15}" type="presParOf" srcId="{51340EDD-9B85-4059-9891-687DE1B397C3}" destId="{FD7343E7-9E74-47DB-8686-5E814E489A02}" srcOrd="0" destOrd="0" presId="urn:microsoft.com/office/officeart/2005/8/layout/chevron2"/>
    <dgm:cxn modelId="{E196EC49-C52C-4E8D-A0CB-AAA3D8F6A58F}" type="presParOf" srcId="{FD7343E7-9E74-47DB-8686-5E814E489A02}" destId="{3F2A502D-0438-49F7-A281-7634249B8982}" srcOrd="0" destOrd="0" presId="urn:microsoft.com/office/officeart/2005/8/layout/chevron2"/>
    <dgm:cxn modelId="{7128CEF3-B30D-4D76-9F25-77B9501952E0}" type="presParOf" srcId="{FD7343E7-9E74-47DB-8686-5E814E489A02}" destId="{24D5D66D-2D5A-4A2B-94C8-6D58D8ACDE62}" srcOrd="1" destOrd="0" presId="urn:microsoft.com/office/officeart/2005/8/layout/chevron2"/>
    <dgm:cxn modelId="{49EA67FC-373F-4978-BB80-6E0913B6C963}" type="presParOf" srcId="{51340EDD-9B85-4059-9891-687DE1B397C3}" destId="{4E1B9B78-96FA-4847-A267-995BE270BDBA}" srcOrd="1" destOrd="0" presId="urn:microsoft.com/office/officeart/2005/8/layout/chevron2"/>
    <dgm:cxn modelId="{7A3EE27A-6016-44FD-AB93-1D89FD10A414}" type="presParOf" srcId="{51340EDD-9B85-4059-9891-687DE1B397C3}" destId="{1ADFEAD9-F898-42B3-AA2D-15F8BF70ED31}" srcOrd="2" destOrd="0" presId="urn:microsoft.com/office/officeart/2005/8/layout/chevron2"/>
    <dgm:cxn modelId="{B404B788-6B03-4013-8E92-0E118F44D52B}" type="presParOf" srcId="{1ADFEAD9-F898-42B3-AA2D-15F8BF70ED31}" destId="{555BA74C-24C7-4047-A987-1CC6B0BC3613}" srcOrd="0" destOrd="0" presId="urn:microsoft.com/office/officeart/2005/8/layout/chevron2"/>
    <dgm:cxn modelId="{0232BE91-6A75-4D71-8241-5AB334F0F533}" type="presParOf" srcId="{1ADFEAD9-F898-42B3-AA2D-15F8BF70ED31}" destId="{D3034867-D6AF-4BDA-9155-87BB912C5476}" srcOrd="1" destOrd="0" presId="urn:microsoft.com/office/officeart/2005/8/layout/chevron2"/>
    <dgm:cxn modelId="{D1B00E8D-DA67-47F5-82F0-A910807661EF}" type="presParOf" srcId="{51340EDD-9B85-4059-9891-687DE1B397C3}" destId="{35F7204D-96A9-4698-A3D7-8207C21BB89A}" srcOrd="3" destOrd="0" presId="urn:microsoft.com/office/officeart/2005/8/layout/chevron2"/>
    <dgm:cxn modelId="{51F073FC-1CB0-4096-8538-0A71FD89A865}" type="presParOf" srcId="{51340EDD-9B85-4059-9891-687DE1B397C3}" destId="{A1C6E577-12C4-400B-BC56-A5D3157F3B01}" srcOrd="4" destOrd="0" presId="urn:microsoft.com/office/officeart/2005/8/layout/chevron2"/>
    <dgm:cxn modelId="{3E8C414C-4AC0-4B94-B565-07481BB16893}" type="presParOf" srcId="{A1C6E577-12C4-400B-BC56-A5D3157F3B01}" destId="{3E97A496-365E-46DF-973E-2DEC949981EF}" srcOrd="0" destOrd="0" presId="urn:microsoft.com/office/officeart/2005/8/layout/chevron2"/>
    <dgm:cxn modelId="{A18628E4-BEBC-4F30-9DFF-268D7B3A95DA}" type="presParOf" srcId="{A1C6E577-12C4-400B-BC56-A5D3157F3B01}" destId="{4FE46304-D481-42F1-92EF-7359FA096936}" srcOrd="1" destOrd="0" presId="urn:microsoft.com/office/officeart/2005/8/layout/chevron2"/>
    <dgm:cxn modelId="{740011CD-590F-416D-A937-429845ECD1D3}" type="presParOf" srcId="{51340EDD-9B85-4059-9891-687DE1B397C3}" destId="{D0AF051F-1438-422F-8669-EB961E9962ED}" srcOrd="5" destOrd="0" presId="urn:microsoft.com/office/officeart/2005/8/layout/chevron2"/>
    <dgm:cxn modelId="{A89C4BD9-29C8-4031-B6C9-CC3611F09913}" type="presParOf" srcId="{51340EDD-9B85-4059-9891-687DE1B397C3}" destId="{EDAC6A41-1A38-4BF3-B025-52EC9B514AAB}" srcOrd="6" destOrd="0" presId="urn:microsoft.com/office/officeart/2005/8/layout/chevron2"/>
    <dgm:cxn modelId="{3FA8A33D-E0B7-48A2-8564-ED9199ED8D1A}" type="presParOf" srcId="{EDAC6A41-1A38-4BF3-B025-52EC9B514AAB}" destId="{86E2280D-F524-4833-93D4-3B9510E65A71}" srcOrd="0" destOrd="0" presId="urn:microsoft.com/office/officeart/2005/8/layout/chevron2"/>
    <dgm:cxn modelId="{52F9C824-EC41-482B-B0A5-5690048EEA5A}" type="presParOf" srcId="{EDAC6A41-1A38-4BF3-B025-52EC9B514AAB}" destId="{A40FD2BA-FFA1-49D3-B6A7-21FFFA68D176}" srcOrd="1" destOrd="0" presId="urn:microsoft.com/office/officeart/2005/8/layout/chevron2"/>
    <dgm:cxn modelId="{7D13F049-A3B3-431C-B510-58368860A9F6}" type="presParOf" srcId="{51340EDD-9B85-4059-9891-687DE1B397C3}" destId="{F93236AD-75BF-44B7-9639-BF87F3747E63}" srcOrd="7" destOrd="0" presId="urn:microsoft.com/office/officeart/2005/8/layout/chevron2"/>
    <dgm:cxn modelId="{F60C5495-3DBC-40CC-933F-45598F874843}" type="presParOf" srcId="{51340EDD-9B85-4059-9891-687DE1B397C3}" destId="{0CDBEE69-0289-42D1-A917-F1359A73A35E}" srcOrd="8" destOrd="0" presId="urn:microsoft.com/office/officeart/2005/8/layout/chevron2"/>
    <dgm:cxn modelId="{9AD4CBD3-F202-4925-BAF3-2E68F7E6A400}" type="presParOf" srcId="{0CDBEE69-0289-42D1-A917-F1359A73A35E}" destId="{C28863BB-2371-4E3C-80E5-D1BCEACBD2C9}" srcOrd="0" destOrd="0" presId="urn:microsoft.com/office/officeart/2005/8/layout/chevron2"/>
    <dgm:cxn modelId="{CA582DDD-3AD5-4102-B09D-5023412274A1}" type="presParOf" srcId="{0CDBEE69-0289-42D1-A917-F1359A73A35E}" destId="{2FC83B7F-70B9-4941-84C4-74327F9CC022}" srcOrd="1" destOrd="0" presId="urn:microsoft.com/office/officeart/2005/8/layout/chevron2"/>
    <dgm:cxn modelId="{4D317137-5005-437D-B8FF-FDF545383B15}" type="presParOf" srcId="{51340EDD-9B85-4059-9891-687DE1B397C3}" destId="{4F0CF8B1-CD80-433E-BA00-86FEA580051D}" srcOrd="9" destOrd="0" presId="urn:microsoft.com/office/officeart/2005/8/layout/chevron2"/>
    <dgm:cxn modelId="{0D22647B-A968-42C1-A37A-E333E2DF777C}" type="presParOf" srcId="{51340EDD-9B85-4059-9891-687DE1B397C3}" destId="{74AF3631-0E21-4B5E-8E2A-1A84EB2DBE9A}" srcOrd="10" destOrd="0" presId="urn:microsoft.com/office/officeart/2005/8/layout/chevron2"/>
    <dgm:cxn modelId="{BB90A507-2526-4593-89CC-7CE39894223D}" type="presParOf" srcId="{74AF3631-0E21-4B5E-8E2A-1A84EB2DBE9A}" destId="{BFED6508-C4D7-4710-978E-CB0100F24AFF}" srcOrd="0" destOrd="0" presId="urn:microsoft.com/office/officeart/2005/8/layout/chevron2"/>
    <dgm:cxn modelId="{1297DE6E-E3FB-42F4-8046-3EFC5E5B3C92}" type="presParOf" srcId="{74AF3631-0E21-4B5E-8E2A-1A84EB2DBE9A}" destId="{7D2445AF-9145-447F-9EBF-B405CC30D22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EDB29-87B2-4BD2-9706-E277C77C7A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80A2F650-BB22-4E69-A808-2E7A9AB225D2}">
      <dgm:prSet phldrT="[Text]" custT="1"/>
      <dgm:spPr/>
      <dgm:t>
        <a:bodyPr/>
        <a:lstStyle/>
        <a:p>
          <a:r>
            <a:rPr lang="en-US" sz="3200" b="1" dirty="0" smtClean="0"/>
            <a:t>2006</a:t>
          </a:r>
          <a:endParaRPr lang="en-ZA" sz="3200" b="1" dirty="0"/>
        </a:p>
      </dgm:t>
    </dgm:pt>
    <dgm:pt modelId="{9070985E-70C1-42F8-BF78-803C01041881}" type="parTrans" cxnId="{515E13E5-053C-4914-A945-5E7F64FE2846}">
      <dgm:prSet/>
      <dgm:spPr/>
      <dgm:t>
        <a:bodyPr/>
        <a:lstStyle/>
        <a:p>
          <a:endParaRPr lang="en-ZA" sz="1800"/>
        </a:p>
      </dgm:t>
    </dgm:pt>
    <dgm:pt modelId="{592F442B-5F8D-43A4-88F2-B81EE7A14C86}" type="sibTrans" cxnId="{515E13E5-053C-4914-A945-5E7F64FE2846}">
      <dgm:prSet/>
      <dgm:spPr/>
      <dgm:t>
        <a:bodyPr/>
        <a:lstStyle/>
        <a:p>
          <a:endParaRPr lang="en-ZA" sz="1800"/>
        </a:p>
      </dgm:t>
    </dgm:pt>
    <dgm:pt modelId="{06408E15-6078-4A48-B49C-A239FFAD3E52}">
      <dgm:prSet phldrT="[Text]" custT="1"/>
      <dgm:spPr/>
      <dgm:t>
        <a:bodyPr/>
        <a:lstStyle/>
        <a:p>
          <a:r>
            <a:rPr lang="en-US" sz="2000" dirty="0" smtClean="0"/>
            <a:t>Eskom (national utility) starts procurement and siting for new NPPs</a:t>
          </a:r>
          <a:endParaRPr lang="en-ZA" sz="2000" dirty="0"/>
        </a:p>
      </dgm:t>
    </dgm:pt>
    <dgm:pt modelId="{186A3226-3BD7-4DAB-A7E6-6F2F7B5C9FEB}" type="parTrans" cxnId="{AF8283E3-396C-418A-95BD-110921FF7265}">
      <dgm:prSet/>
      <dgm:spPr/>
      <dgm:t>
        <a:bodyPr/>
        <a:lstStyle/>
        <a:p>
          <a:endParaRPr lang="en-ZA" sz="1800"/>
        </a:p>
      </dgm:t>
    </dgm:pt>
    <dgm:pt modelId="{4EC78186-ADDB-49C3-922E-B25DCB306510}" type="sibTrans" cxnId="{AF8283E3-396C-418A-95BD-110921FF7265}">
      <dgm:prSet/>
      <dgm:spPr/>
      <dgm:t>
        <a:bodyPr/>
        <a:lstStyle/>
        <a:p>
          <a:endParaRPr lang="en-ZA" sz="1800"/>
        </a:p>
      </dgm:t>
    </dgm:pt>
    <dgm:pt modelId="{14D7EC94-703B-4043-A7C4-C54006A54D22}">
      <dgm:prSet phldrT="[Text]" custT="1"/>
      <dgm:spPr/>
      <dgm:t>
        <a:bodyPr/>
        <a:lstStyle/>
        <a:p>
          <a:r>
            <a:rPr lang="en-US" sz="3200" b="1" dirty="0" smtClean="0"/>
            <a:t>2008</a:t>
          </a:r>
          <a:endParaRPr lang="en-ZA" sz="3200" b="1" dirty="0"/>
        </a:p>
      </dgm:t>
    </dgm:pt>
    <dgm:pt modelId="{25495452-1C37-41C2-BE34-DAF44F0BBA04}" type="parTrans" cxnId="{C1862877-8D60-427C-9EC6-B1D3A0B897D7}">
      <dgm:prSet/>
      <dgm:spPr/>
      <dgm:t>
        <a:bodyPr/>
        <a:lstStyle/>
        <a:p>
          <a:endParaRPr lang="en-ZA" sz="1800"/>
        </a:p>
      </dgm:t>
    </dgm:pt>
    <dgm:pt modelId="{2E583903-6DAA-48EA-8CA0-DD314D123861}" type="sibTrans" cxnId="{C1862877-8D60-427C-9EC6-B1D3A0B897D7}">
      <dgm:prSet/>
      <dgm:spPr/>
      <dgm:t>
        <a:bodyPr/>
        <a:lstStyle/>
        <a:p>
          <a:endParaRPr lang="en-ZA" sz="1800"/>
        </a:p>
      </dgm:t>
    </dgm:pt>
    <dgm:pt modelId="{DB838C25-E874-4145-B063-05EFE03F1566}">
      <dgm:prSet phldrT="[Text]" custT="1"/>
      <dgm:spPr/>
      <dgm:t>
        <a:bodyPr/>
        <a:lstStyle/>
        <a:p>
          <a:r>
            <a:rPr lang="en-US" sz="2000" dirty="0" smtClean="0"/>
            <a:t>Cabinet endorsed Nuclear Energy Policy of 2008 (public consultation included) - </a:t>
          </a:r>
          <a:r>
            <a:rPr lang="en-US" sz="2000" dirty="0" smtClean="0">
              <a:solidFill>
                <a:schemeClr val="tx1"/>
              </a:solidFill>
            </a:rPr>
            <a:t>Institutional framework and commitment for future Nuclear Programme in SA</a:t>
          </a:r>
          <a:endParaRPr lang="en-ZA" sz="2000" dirty="0"/>
        </a:p>
      </dgm:t>
    </dgm:pt>
    <dgm:pt modelId="{0EF4C409-DE08-4A25-AFB3-22F37746627C}" type="parTrans" cxnId="{C1EF537F-A95F-4FE3-ADB2-C61F8E2C8921}">
      <dgm:prSet/>
      <dgm:spPr/>
      <dgm:t>
        <a:bodyPr/>
        <a:lstStyle/>
        <a:p>
          <a:endParaRPr lang="en-ZA" sz="1800"/>
        </a:p>
      </dgm:t>
    </dgm:pt>
    <dgm:pt modelId="{9C9D95AD-8D85-486B-A106-5545E58843B9}" type="sibTrans" cxnId="{C1EF537F-A95F-4FE3-ADB2-C61F8E2C8921}">
      <dgm:prSet/>
      <dgm:spPr/>
      <dgm:t>
        <a:bodyPr/>
        <a:lstStyle/>
        <a:p>
          <a:endParaRPr lang="en-ZA" sz="1800"/>
        </a:p>
      </dgm:t>
    </dgm:pt>
    <dgm:pt modelId="{A99FA1D2-392F-4306-A04D-90580FB65471}">
      <dgm:prSet phldrT="[Text]" custT="1"/>
      <dgm:spPr/>
      <dgm:t>
        <a:bodyPr/>
        <a:lstStyle/>
        <a:p>
          <a:r>
            <a:rPr lang="en-US" sz="2000" dirty="0" smtClean="0"/>
            <a:t>Eskom Bidding process for new NPPs stopped in 2008</a:t>
          </a:r>
          <a:r>
            <a:rPr lang="en-US" sz="2000" dirty="0" smtClean="0">
              <a:solidFill>
                <a:schemeClr val="accent6">
                  <a:lumMod val="75000"/>
                </a:schemeClr>
              </a:solidFill>
            </a:rPr>
            <a:t> </a:t>
          </a:r>
          <a:endParaRPr lang="en-ZA" sz="2000" dirty="0">
            <a:solidFill>
              <a:schemeClr val="accent6">
                <a:lumMod val="75000"/>
              </a:schemeClr>
            </a:solidFill>
          </a:endParaRPr>
        </a:p>
      </dgm:t>
    </dgm:pt>
    <dgm:pt modelId="{4D661CB7-2E78-469D-B003-1FCF3C7FD1B3}" type="parTrans" cxnId="{6722940E-9B47-4E7F-8046-76EEFFBA44E0}">
      <dgm:prSet/>
      <dgm:spPr/>
      <dgm:t>
        <a:bodyPr/>
        <a:lstStyle/>
        <a:p>
          <a:endParaRPr lang="en-US" sz="1800"/>
        </a:p>
      </dgm:t>
    </dgm:pt>
    <dgm:pt modelId="{324EED7F-A18A-48CC-9315-4091BEB11062}" type="sibTrans" cxnId="{6722940E-9B47-4E7F-8046-76EEFFBA44E0}">
      <dgm:prSet/>
      <dgm:spPr/>
      <dgm:t>
        <a:bodyPr/>
        <a:lstStyle/>
        <a:p>
          <a:endParaRPr lang="en-US" sz="1800"/>
        </a:p>
      </dgm:t>
    </dgm:pt>
    <dgm:pt modelId="{25F04130-06C4-4ABF-9701-8DC624B392C7}">
      <dgm:prSet phldrT="[Text]" custT="1"/>
      <dgm:spPr/>
      <dgm:t>
        <a:bodyPr/>
        <a:lstStyle/>
        <a:p>
          <a:r>
            <a:rPr lang="en-US" sz="2000" dirty="0" smtClean="0"/>
            <a:t>Cooperation Agreement on Peaceful Uses of Nuclear Energy between China and South Africa (signed)</a:t>
          </a:r>
          <a:endParaRPr lang="en-ZA" sz="2000" dirty="0"/>
        </a:p>
      </dgm:t>
    </dgm:pt>
    <dgm:pt modelId="{7F41031B-7963-4584-B68D-75E4CE403D5B}" type="parTrans" cxnId="{AB347113-903A-47E4-BE9C-C7791C323E17}">
      <dgm:prSet/>
      <dgm:spPr/>
      <dgm:t>
        <a:bodyPr/>
        <a:lstStyle/>
        <a:p>
          <a:endParaRPr lang="en-US" sz="1800"/>
        </a:p>
      </dgm:t>
    </dgm:pt>
    <dgm:pt modelId="{4353BBE1-FD27-46EB-B6E8-3EC52C6E2456}" type="sibTrans" cxnId="{AB347113-903A-47E4-BE9C-C7791C323E17}">
      <dgm:prSet/>
      <dgm:spPr/>
      <dgm:t>
        <a:bodyPr/>
        <a:lstStyle/>
        <a:p>
          <a:endParaRPr lang="en-US" sz="1800"/>
        </a:p>
      </dgm:t>
    </dgm:pt>
    <dgm:pt modelId="{F98DCB1D-D018-41AC-B81E-76434E8D30C2}">
      <dgm:prSet custT="1"/>
      <dgm:spPr/>
      <dgm:t>
        <a:bodyPr/>
        <a:lstStyle/>
        <a:p>
          <a:r>
            <a:rPr lang="en-US" sz="3200" b="1" dirty="0" smtClean="0"/>
            <a:t>2009</a:t>
          </a:r>
          <a:endParaRPr lang="en-US" sz="3200" b="1" dirty="0"/>
        </a:p>
      </dgm:t>
    </dgm:pt>
    <dgm:pt modelId="{D7A442B6-F0C2-4AE8-B045-5F8B10172FED}" type="parTrans" cxnId="{17E10F23-CBFC-4ED2-B791-2FA7438D637D}">
      <dgm:prSet/>
      <dgm:spPr/>
      <dgm:t>
        <a:bodyPr/>
        <a:lstStyle/>
        <a:p>
          <a:endParaRPr lang="en-US" sz="1800"/>
        </a:p>
      </dgm:t>
    </dgm:pt>
    <dgm:pt modelId="{2A0B4A41-0CAA-412C-AF5E-43CD364512CC}" type="sibTrans" cxnId="{17E10F23-CBFC-4ED2-B791-2FA7438D637D}">
      <dgm:prSet/>
      <dgm:spPr/>
      <dgm:t>
        <a:bodyPr/>
        <a:lstStyle/>
        <a:p>
          <a:endParaRPr lang="en-US" sz="1800"/>
        </a:p>
      </dgm:t>
    </dgm:pt>
    <dgm:pt modelId="{9513B759-D2B0-42E5-9846-62460AC5527F}">
      <dgm:prSet custT="1"/>
      <dgm:spPr/>
      <dgm:t>
        <a:bodyPr/>
        <a:lstStyle/>
        <a:p>
          <a:r>
            <a:rPr lang="en-US" sz="2000" b="0" dirty="0" smtClean="0"/>
            <a:t>The Inter-Departmental Task Team on Energy (IDTTE) established under the Inter-Ministerial Committee on Energy, to decide on nuclear programme way forward</a:t>
          </a:r>
          <a:endParaRPr lang="en-US" sz="2000" b="0" dirty="0"/>
        </a:p>
      </dgm:t>
    </dgm:pt>
    <dgm:pt modelId="{E159DDC6-62B7-4279-9073-56086FB09C98}" type="parTrans" cxnId="{3A01BC67-07BD-4369-AF87-2A1A5870DF8C}">
      <dgm:prSet/>
      <dgm:spPr/>
      <dgm:t>
        <a:bodyPr/>
        <a:lstStyle/>
        <a:p>
          <a:endParaRPr lang="en-US" sz="1800"/>
        </a:p>
      </dgm:t>
    </dgm:pt>
    <dgm:pt modelId="{A929E651-D4D6-4689-9C42-F422D8ECDA0B}" type="sibTrans" cxnId="{3A01BC67-07BD-4369-AF87-2A1A5870DF8C}">
      <dgm:prSet/>
      <dgm:spPr/>
      <dgm:t>
        <a:bodyPr/>
        <a:lstStyle/>
        <a:p>
          <a:endParaRPr lang="en-US" sz="1800"/>
        </a:p>
      </dgm:t>
    </dgm:pt>
    <dgm:pt modelId="{51340EDD-9B85-4059-9891-687DE1B397C3}" type="pres">
      <dgm:prSet presAssocID="{DBFEDB29-87B2-4BD2-9706-E277C77C7AC2}" presName="linearFlow" presStyleCnt="0">
        <dgm:presLayoutVars>
          <dgm:dir/>
          <dgm:animLvl val="lvl"/>
          <dgm:resizeHandles val="exact"/>
        </dgm:presLayoutVars>
      </dgm:prSet>
      <dgm:spPr/>
      <dgm:t>
        <a:bodyPr/>
        <a:lstStyle/>
        <a:p>
          <a:endParaRPr lang="en-ZA"/>
        </a:p>
      </dgm:t>
    </dgm:pt>
    <dgm:pt modelId="{E9A6BFFC-D1CC-41E5-B5FE-7A80413F7745}" type="pres">
      <dgm:prSet presAssocID="{80A2F650-BB22-4E69-A808-2E7A9AB225D2}" presName="composite" presStyleCnt="0"/>
      <dgm:spPr/>
    </dgm:pt>
    <dgm:pt modelId="{89B35E89-FB09-487F-AB73-997E1CE49FD0}" type="pres">
      <dgm:prSet presAssocID="{80A2F650-BB22-4E69-A808-2E7A9AB225D2}" presName="parentText" presStyleLbl="alignNode1" presStyleIdx="0" presStyleCnt="3" custLinFactNeighborY="-8308">
        <dgm:presLayoutVars>
          <dgm:chMax val="1"/>
          <dgm:bulletEnabled val="1"/>
        </dgm:presLayoutVars>
      </dgm:prSet>
      <dgm:spPr/>
      <dgm:t>
        <a:bodyPr/>
        <a:lstStyle/>
        <a:p>
          <a:endParaRPr lang="en-ZA"/>
        </a:p>
      </dgm:t>
    </dgm:pt>
    <dgm:pt modelId="{B0C45544-14D6-4338-85B7-19355F8FCBB3}" type="pres">
      <dgm:prSet presAssocID="{80A2F650-BB22-4E69-A808-2E7A9AB225D2}" presName="descendantText" presStyleLbl="alignAcc1" presStyleIdx="0" presStyleCnt="3" custLinFactNeighborY="-25378">
        <dgm:presLayoutVars>
          <dgm:bulletEnabled val="1"/>
        </dgm:presLayoutVars>
      </dgm:prSet>
      <dgm:spPr/>
      <dgm:t>
        <a:bodyPr/>
        <a:lstStyle/>
        <a:p>
          <a:endParaRPr lang="en-ZA"/>
        </a:p>
      </dgm:t>
    </dgm:pt>
    <dgm:pt modelId="{D4376B71-52B6-446C-9E4D-9D20EDE20D98}" type="pres">
      <dgm:prSet presAssocID="{592F442B-5F8D-43A4-88F2-B81EE7A14C86}" presName="sp" presStyleCnt="0"/>
      <dgm:spPr/>
    </dgm:pt>
    <dgm:pt modelId="{BA683BD7-45AE-40F1-B48B-0FDE9EB35C22}" type="pres">
      <dgm:prSet presAssocID="{14D7EC94-703B-4043-A7C4-C54006A54D22}" presName="composite" presStyleCnt="0"/>
      <dgm:spPr/>
    </dgm:pt>
    <dgm:pt modelId="{4141C6FC-A7AF-4E8D-B174-9C6242491644}" type="pres">
      <dgm:prSet presAssocID="{14D7EC94-703B-4043-A7C4-C54006A54D22}" presName="parentText" presStyleLbl="alignNode1" presStyleIdx="1" presStyleCnt="3" custLinFactNeighborY="-8053">
        <dgm:presLayoutVars>
          <dgm:chMax val="1"/>
          <dgm:bulletEnabled val="1"/>
        </dgm:presLayoutVars>
      </dgm:prSet>
      <dgm:spPr/>
      <dgm:t>
        <a:bodyPr/>
        <a:lstStyle/>
        <a:p>
          <a:endParaRPr lang="en-ZA"/>
        </a:p>
      </dgm:t>
    </dgm:pt>
    <dgm:pt modelId="{6D1407E1-0AE7-49F4-A7F0-F9D90F43816A}" type="pres">
      <dgm:prSet presAssocID="{14D7EC94-703B-4043-A7C4-C54006A54D22}" presName="descendantText" presStyleLbl="alignAcc1" presStyleIdx="1" presStyleCnt="3" custScaleY="119743" custLinFactNeighborY="-10812">
        <dgm:presLayoutVars>
          <dgm:bulletEnabled val="1"/>
        </dgm:presLayoutVars>
      </dgm:prSet>
      <dgm:spPr/>
      <dgm:t>
        <a:bodyPr/>
        <a:lstStyle/>
        <a:p>
          <a:endParaRPr lang="en-ZA"/>
        </a:p>
      </dgm:t>
    </dgm:pt>
    <dgm:pt modelId="{4FB3AE52-F9AA-440F-A0AF-F7C04727D332}" type="pres">
      <dgm:prSet presAssocID="{2E583903-6DAA-48EA-8CA0-DD314D123861}" presName="sp" presStyleCnt="0"/>
      <dgm:spPr/>
    </dgm:pt>
    <dgm:pt modelId="{964AB8CA-6A5C-4B52-A4F5-D1E7F9CF0A46}" type="pres">
      <dgm:prSet presAssocID="{F98DCB1D-D018-41AC-B81E-76434E8D30C2}" presName="composite" presStyleCnt="0"/>
      <dgm:spPr/>
    </dgm:pt>
    <dgm:pt modelId="{A7CA3557-0546-4E0F-9AD1-D9518C095963}" type="pres">
      <dgm:prSet presAssocID="{F98DCB1D-D018-41AC-B81E-76434E8D30C2}" presName="parentText" presStyleLbl="alignNode1" presStyleIdx="2" presStyleCnt="3">
        <dgm:presLayoutVars>
          <dgm:chMax val="1"/>
          <dgm:bulletEnabled val="1"/>
        </dgm:presLayoutVars>
      </dgm:prSet>
      <dgm:spPr/>
      <dgm:t>
        <a:bodyPr/>
        <a:lstStyle/>
        <a:p>
          <a:endParaRPr lang="en-ZA"/>
        </a:p>
      </dgm:t>
    </dgm:pt>
    <dgm:pt modelId="{14D78D72-24B8-4D03-9961-BD97F5796F65}" type="pres">
      <dgm:prSet presAssocID="{F98DCB1D-D018-41AC-B81E-76434E8D30C2}" presName="descendantText" presStyleLbl="alignAcc1" presStyleIdx="2" presStyleCnt="3">
        <dgm:presLayoutVars>
          <dgm:bulletEnabled val="1"/>
        </dgm:presLayoutVars>
      </dgm:prSet>
      <dgm:spPr/>
      <dgm:t>
        <a:bodyPr/>
        <a:lstStyle/>
        <a:p>
          <a:endParaRPr lang="en-US"/>
        </a:p>
      </dgm:t>
    </dgm:pt>
  </dgm:ptLst>
  <dgm:cxnLst>
    <dgm:cxn modelId="{DA7D2741-DFF6-41EE-81B7-3BB84933D5C6}" type="presOf" srcId="{DBFEDB29-87B2-4BD2-9706-E277C77C7AC2}" destId="{51340EDD-9B85-4059-9891-687DE1B397C3}" srcOrd="0" destOrd="0" presId="urn:microsoft.com/office/officeart/2005/8/layout/chevron2"/>
    <dgm:cxn modelId="{515E13E5-053C-4914-A945-5E7F64FE2846}" srcId="{DBFEDB29-87B2-4BD2-9706-E277C77C7AC2}" destId="{80A2F650-BB22-4E69-A808-2E7A9AB225D2}" srcOrd="0" destOrd="0" parTransId="{9070985E-70C1-42F8-BF78-803C01041881}" sibTransId="{592F442B-5F8D-43A4-88F2-B81EE7A14C86}"/>
    <dgm:cxn modelId="{17E10F23-CBFC-4ED2-B791-2FA7438D637D}" srcId="{DBFEDB29-87B2-4BD2-9706-E277C77C7AC2}" destId="{F98DCB1D-D018-41AC-B81E-76434E8D30C2}" srcOrd="2" destOrd="0" parTransId="{D7A442B6-F0C2-4AE8-B045-5F8B10172FED}" sibTransId="{2A0B4A41-0CAA-412C-AF5E-43CD364512CC}"/>
    <dgm:cxn modelId="{F9535675-D575-4773-8612-0A075645921B}" type="presOf" srcId="{DB838C25-E874-4145-B063-05EFE03F1566}" destId="{6D1407E1-0AE7-49F4-A7F0-F9D90F43816A}" srcOrd="0" destOrd="0" presId="urn:microsoft.com/office/officeart/2005/8/layout/chevron2"/>
    <dgm:cxn modelId="{3A01BC67-07BD-4369-AF87-2A1A5870DF8C}" srcId="{F98DCB1D-D018-41AC-B81E-76434E8D30C2}" destId="{9513B759-D2B0-42E5-9846-62460AC5527F}" srcOrd="0" destOrd="0" parTransId="{E159DDC6-62B7-4279-9073-56086FB09C98}" sibTransId="{A929E651-D4D6-4689-9C42-F422D8ECDA0B}"/>
    <dgm:cxn modelId="{7B2ED4BB-93CE-4CB3-B368-F4B6EFBC3C91}" type="presOf" srcId="{9513B759-D2B0-42E5-9846-62460AC5527F}" destId="{14D78D72-24B8-4D03-9961-BD97F5796F65}" srcOrd="0" destOrd="0" presId="urn:microsoft.com/office/officeart/2005/8/layout/chevron2"/>
    <dgm:cxn modelId="{D35A3665-1B60-4444-944B-10AEF58C49B0}" type="presOf" srcId="{25F04130-06C4-4ABF-9701-8DC624B392C7}" destId="{B0C45544-14D6-4338-85B7-19355F8FCBB3}" srcOrd="0" destOrd="1" presId="urn:microsoft.com/office/officeart/2005/8/layout/chevron2"/>
    <dgm:cxn modelId="{6722940E-9B47-4E7F-8046-76EEFFBA44E0}" srcId="{14D7EC94-703B-4043-A7C4-C54006A54D22}" destId="{A99FA1D2-392F-4306-A04D-90580FB65471}" srcOrd="1" destOrd="0" parTransId="{4D661CB7-2E78-469D-B003-1FCF3C7FD1B3}" sibTransId="{324EED7F-A18A-48CC-9315-4091BEB11062}"/>
    <dgm:cxn modelId="{2FEC3025-B721-43D7-A6AB-EB053CE7461F}" type="presOf" srcId="{A99FA1D2-392F-4306-A04D-90580FB65471}" destId="{6D1407E1-0AE7-49F4-A7F0-F9D90F43816A}" srcOrd="0" destOrd="1" presId="urn:microsoft.com/office/officeart/2005/8/layout/chevron2"/>
    <dgm:cxn modelId="{C1EF537F-A95F-4FE3-ADB2-C61F8E2C8921}" srcId="{14D7EC94-703B-4043-A7C4-C54006A54D22}" destId="{DB838C25-E874-4145-B063-05EFE03F1566}" srcOrd="0" destOrd="0" parTransId="{0EF4C409-DE08-4A25-AFB3-22F37746627C}" sibTransId="{9C9D95AD-8D85-486B-A106-5545E58843B9}"/>
    <dgm:cxn modelId="{AB347113-903A-47E4-BE9C-C7791C323E17}" srcId="{80A2F650-BB22-4E69-A808-2E7A9AB225D2}" destId="{25F04130-06C4-4ABF-9701-8DC624B392C7}" srcOrd="1" destOrd="0" parTransId="{7F41031B-7963-4584-B68D-75E4CE403D5B}" sibTransId="{4353BBE1-FD27-46EB-B6E8-3EC52C6E2456}"/>
    <dgm:cxn modelId="{28EDC9CB-2AD5-45B4-8666-967BFA1D15A7}" type="presOf" srcId="{14D7EC94-703B-4043-A7C4-C54006A54D22}" destId="{4141C6FC-A7AF-4E8D-B174-9C6242491644}" srcOrd="0" destOrd="0" presId="urn:microsoft.com/office/officeart/2005/8/layout/chevron2"/>
    <dgm:cxn modelId="{A87AECFA-A7EF-4123-A170-F74807A638F0}" type="presOf" srcId="{06408E15-6078-4A48-B49C-A239FFAD3E52}" destId="{B0C45544-14D6-4338-85B7-19355F8FCBB3}" srcOrd="0" destOrd="0" presId="urn:microsoft.com/office/officeart/2005/8/layout/chevron2"/>
    <dgm:cxn modelId="{C1862877-8D60-427C-9EC6-B1D3A0B897D7}" srcId="{DBFEDB29-87B2-4BD2-9706-E277C77C7AC2}" destId="{14D7EC94-703B-4043-A7C4-C54006A54D22}" srcOrd="1" destOrd="0" parTransId="{25495452-1C37-41C2-BE34-DAF44F0BBA04}" sibTransId="{2E583903-6DAA-48EA-8CA0-DD314D123861}"/>
    <dgm:cxn modelId="{559181BA-D12B-4A37-A94D-6967EB89A4D6}" type="presOf" srcId="{80A2F650-BB22-4E69-A808-2E7A9AB225D2}" destId="{89B35E89-FB09-487F-AB73-997E1CE49FD0}" srcOrd="0" destOrd="0" presId="urn:microsoft.com/office/officeart/2005/8/layout/chevron2"/>
    <dgm:cxn modelId="{AF8283E3-396C-418A-95BD-110921FF7265}" srcId="{80A2F650-BB22-4E69-A808-2E7A9AB225D2}" destId="{06408E15-6078-4A48-B49C-A239FFAD3E52}" srcOrd="0" destOrd="0" parTransId="{186A3226-3BD7-4DAB-A7E6-6F2F7B5C9FEB}" sibTransId="{4EC78186-ADDB-49C3-922E-B25DCB306510}"/>
    <dgm:cxn modelId="{4507E675-6462-44D2-9535-884BDA593111}" type="presOf" srcId="{F98DCB1D-D018-41AC-B81E-76434E8D30C2}" destId="{A7CA3557-0546-4E0F-9AD1-D9518C095963}" srcOrd="0" destOrd="0" presId="urn:microsoft.com/office/officeart/2005/8/layout/chevron2"/>
    <dgm:cxn modelId="{77F414BD-F39D-4685-B244-B7EE5D2BFA4C}" type="presParOf" srcId="{51340EDD-9B85-4059-9891-687DE1B397C3}" destId="{E9A6BFFC-D1CC-41E5-B5FE-7A80413F7745}" srcOrd="0" destOrd="0" presId="urn:microsoft.com/office/officeart/2005/8/layout/chevron2"/>
    <dgm:cxn modelId="{6F9E6E2E-96D2-45F0-BC3D-03241AA3A7D8}" type="presParOf" srcId="{E9A6BFFC-D1CC-41E5-B5FE-7A80413F7745}" destId="{89B35E89-FB09-487F-AB73-997E1CE49FD0}" srcOrd="0" destOrd="0" presId="urn:microsoft.com/office/officeart/2005/8/layout/chevron2"/>
    <dgm:cxn modelId="{D636D767-E52F-466F-A63D-A837248EB915}" type="presParOf" srcId="{E9A6BFFC-D1CC-41E5-B5FE-7A80413F7745}" destId="{B0C45544-14D6-4338-85B7-19355F8FCBB3}" srcOrd="1" destOrd="0" presId="urn:microsoft.com/office/officeart/2005/8/layout/chevron2"/>
    <dgm:cxn modelId="{6032BE36-E8FA-4403-8364-ACBFDCEE1CB1}" type="presParOf" srcId="{51340EDD-9B85-4059-9891-687DE1B397C3}" destId="{D4376B71-52B6-446C-9E4D-9D20EDE20D98}" srcOrd="1" destOrd="0" presId="urn:microsoft.com/office/officeart/2005/8/layout/chevron2"/>
    <dgm:cxn modelId="{E6114B69-2FF9-4F40-AFF1-08BCC772479D}" type="presParOf" srcId="{51340EDD-9B85-4059-9891-687DE1B397C3}" destId="{BA683BD7-45AE-40F1-B48B-0FDE9EB35C22}" srcOrd="2" destOrd="0" presId="urn:microsoft.com/office/officeart/2005/8/layout/chevron2"/>
    <dgm:cxn modelId="{E686CE0E-DAE3-4177-90B8-E6E15B474360}" type="presParOf" srcId="{BA683BD7-45AE-40F1-B48B-0FDE9EB35C22}" destId="{4141C6FC-A7AF-4E8D-B174-9C6242491644}" srcOrd="0" destOrd="0" presId="urn:microsoft.com/office/officeart/2005/8/layout/chevron2"/>
    <dgm:cxn modelId="{B3B8D635-C3FA-4D38-896D-3C120F4B97C2}" type="presParOf" srcId="{BA683BD7-45AE-40F1-B48B-0FDE9EB35C22}" destId="{6D1407E1-0AE7-49F4-A7F0-F9D90F43816A}" srcOrd="1" destOrd="0" presId="urn:microsoft.com/office/officeart/2005/8/layout/chevron2"/>
    <dgm:cxn modelId="{96CFE34A-2AA6-46D4-A0B8-08286CA30C83}" type="presParOf" srcId="{51340EDD-9B85-4059-9891-687DE1B397C3}" destId="{4FB3AE52-F9AA-440F-A0AF-F7C04727D332}" srcOrd="3" destOrd="0" presId="urn:microsoft.com/office/officeart/2005/8/layout/chevron2"/>
    <dgm:cxn modelId="{3221FBEA-7380-4D0A-909C-AF59AC062C47}" type="presParOf" srcId="{51340EDD-9B85-4059-9891-687DE1B397C3}" destId="{964AB8CA-6A5C-4B52-A4F5-D1E7F9CF0A46}" srcOrd="4" destOrd="0" presId="urn:microsoft.com/office/officeart/2005/8/layout/chevron2"/>
    <dgm:cxn modelId="{F7ACAF5A-A355-46B9-9CDE-A2B8BD50B23B}" type="presParOf" srcId="{964AB8CA-6A5C-4B52-A4F5-D1E7F9CF0A46}" destId="{A7CA3557-0546-4E0F-9AD1-D9518C095963}" srcOrd="0" destOrd="0" presId="urn:microsoft.com/office/officeart/2005/8/layout/chevron2"/>
    <dgm:cxn modelId="{53BA8345-DE13-4DC3-98BD-0BD778F66621}" type="presParOf" srcId="{964AB8CA-6A5C-4B52-A4F5-D1E7F9CF0A46}" destId="{14D78D72-24B8-4D03-9961-BD97F5796F6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EDB29-87B2-4BD2-9706-E277C77C7A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A595DA96-068D-429E-80C5-9AE681EAD6A1}">
      <dgm:prSet custT="1"/>
      <dgm:spPr/>
      <dgm:t>
        <a:bodyPr/>
        <a:lstStyle/>
        <a:p>
          <a:r>
            <a:rPr lang="en-US" sz="3600" b="1" dirty="0" smtClean="0"/>
            <a:t>2011</a:t>
          </a:r>
          <a:endParaRPr lang="en-ZA" sz="3600" b="1" dirty="0"/>
        </a:p>
      </dgm:t>
    </dgm:pt>
    <dgm:pt modelId="{08813B76-0690-4094-9373-83E4C8A3C992}" type="parTrans" cxnId="{6931A2ED-376B-428A-8848-F74DDA59BAEF}">
      <dgm:prSet/>
      <dgm:spPr/>
      <dgm:t>
        <a:bodyPr/>
        <a:lstStyle/>
        <a:p>
          <a:endParaRPr lang="en-ZA" sz="1800"/>
        </a:p>
      </dgm:t>
    </dgm:pt>
    <dgm:pt modelId="{E1CF6856-49D3-42B2-9143-4C4306F56CF1}" type="sibTrans" cxnId="{6931A2ED-376B-428A-8848-F74DDA59BAEF}">
      <dgm:prSet/>
      <dgm:spPr/>
      <dgm:t>
        <a:bodyPr/>
        <a:lstStyle/>
        <a:p>
          <a:endParaRPr lang="en-ZA" sz="1800"/>
        </a:p>
      </dgm:t>
    </dgm:pt>
    <dgm:pt modelId="{9641F8D2-B54B-4228-9FD9-2E5140414D3D}">
      <dgm:prSet custT="1"/>
      <dgm:spPr/>
      <dgm:t>
        <a:bodyPr/>
        <a:lstStyle/>
        <a:p>
          <a:r>
            <a:rPr lang="en-US" sz="3200" b="1" dirty="0" smtClean="0"/>
            <a:t>2012</a:t>
          </a:r>
          <a:endParaRPr lang="en-ZA" sz="3200" b="1" dirty="0"/>
        </a:p>
      </dgm:t>
    </dgm:pt>
    <dgm:pt modelId="{1430EA83-8F53-4157-A6B4-F87B4C7A7D94}" type="parTrans" cxnId="{EB260675-7883-48E3-9333-DB50F1FDAD7B}">
      <dgm:prSet/>
      <dgm:spPr/>
      <dgm:t>
        <a:bodyPr/>
        <a:lstStyle/>
        <a:p>
          <a:endParaRPr lang="en-ZA" sz="1800"/>
        </a:p>
      </dgm:t>
    </dgm:pt>
    <dgm:pt modelId="{AA246E49-DCC9-4FA9-93A9-9F7950527E31}" type="sibTrans" cxnId="{EB260675-7883-48E3-9333-DB50F1FDAD7B}">
      <dgm:prSet/>
      <dgm:spPr/>
      <dgm:t>
        <a:bodyPr/>
        <a:lstStyle/>
        <a:p>
          <a:endParaRPr lang="en-ZA" sz="1800"/>
        </a:p>
      </dgm:t>
    </dgm:pt>
    <dgm:pt modelId="{480345BF-91FC-474C-9227-DDA8CA57FAB3}">
      <dgm:prSet custT="1"/>
      <dgm:spPr/>
      <dgm:t>
        <a:bodyPr/>
        <a:lstStyle/>
        <a:p>
          <a:r>
            <a:rPr lang="en-US" sz="1800" dirty="0" smtClean="0"/>
            <a:t>Integrated Resource Plan (IRP 2010-2030) endorsed by </a:t>
          </a:r>
          <a:r>
            <a:rPr lang="en-US" sz="1800" dirty="0" smtClean="0">
              <a:solidFill>
                <a:schemeClr val="tx1"/>
              </a:solidFill>
            </a:rPr>
            <a:t>Cabinet - 9.6GWe Nuclear Power by 2030, 1</a:t>
          </a:r>
          <a:r>
            <a:rPr lang="en-US" sz="1800" baseline="30000" dirty="0" smtClean="0">
              <a:solidFill>
                <a:schemeClr val="tx1"/>
              </a:solidFill>
            </a:rPr>
            <a:t>st</a:t>
          </a:r>
          <a:r>
            <a:rPr lang="en-US" sz="1800" dirty="0" smtClean="0">
              <a:solidFill>
                <a:schemeClr val="tx1"/>
              </a:solidFill>
            </a:rPr>
            <a:t> plant 2023</a:t>
          </a:r>
          <a:r>
            <a:rPr lang="en-US" sz="1800" dirty="0" smtClean="0">
              <a:solidFill>
                <a:schemeClr val="accent6">
                  <a:lumMod val="75000"/>
                </a:schemeClr>
              </a:solidFill>
            </a:rPr>
            <a:t> </a:t>
          </a:r>
          <a:endParaRPr lang="en-ZA" sz="1800" dirty="0"/>
        </a:p>
      </dgm:t>
    </dgm:pt>
    <dgm:pt modelId="{468126FA-D231-4921-AC6A-60AE5A1BC06A}" type="parTrans" cxnId="{D9BF6D26-F8E2-4346-9292-8C5CB5FFD0DF}">
      <dgm:prSet/>
      <dgm:spPr/>
      <dgm:t>
        <a:bodyPr/>
        <a:lstStyle/>
        <a:p>
          <a:endParaRPr lang="en-ZA" sz="1800"/>
        </a:p>
      </dgm:t>
    </dgm:pt>
    <dgm:pt modelId="{619E3262-5A2D-4392-86D7-91B26C95DD3A}" type="sibTrans" cxnId="{D9BF6D26-F8E2-4346-9292-8C5CB5FFD0DF}">
      <dgm:prSet/>
      <dgm:spPr/>
      <dgm:t>
        <a:bodyPr/>
        <a:lstStyle/>
        <a:p>
          <a:endParaRPr lang="en-ZA" sz="1800"/>
        </a:p>
      </dgm:t>
    </dgm:pt>
    <dgm:pt modelId="{259CFC32-3358-49B4-B184-2DD27ADB9D9B}">
      <dgm:prSet custT="1"/>
      <dgm:spPr/>
      <dgm:t>
        <a:bodyPr/>
        <a:lstStyle/>
        <a:p>
          <a:r>
            <a:rPr lang="en-US" sz="1800" dirty="0" smtClean="0"/>
            <a:t>National Nuclear Energy Executive Coordination Committee (Ministerial) established by Cabinet endorsement in November</a:t>
          </a:r>
          <a:endParaRPr lang="en-ZA" sz="1800" dirty="0"/>
        </a:p>
      </dgm:t>
    </dgm:pt>
    <dgm:pt modelId="{6F193B47-B682-42C4-92AF-22891A2ED6B0}" type="parTrans" cxnId="{F95AE594-C571-4C12-B2F1-303EB64748A6}">
      <dgm:prSet/>
      <dgm:spPr/>
      <dgm:t>
        <a:bodyPr/>
        <a:lstStyle/>
        <a:p>
          <a:endParaRPr lang="en-ZA" sz="1800"/>
        </a:p>
      </dgm:t>
    </dgm:pt>
    <dgm:pt modelId="{D8EA5494-AD69-42F9-9F15-DA63B1605959}" type="sibTrans" cxnId="{F95AE594-C571-4C12-B2F1-303EB64748A6}">
      <dgm:prSet/>
      <dgm:spPr/>
      <dgm:t>
        <a:bodyPr/>
        <a:lstStyle/>
        <a:p>
          <a:endParaRPr lang="en-ZA" sz="1800"/>
        </a:p>
      </dgm:t>
    </dgm:pt>
    <dgm:pt modelId="{57173286-016C-4EBD-A25D-95FFD4670F15}">
      <dgm:prSet custT="1"/>
      <dgm:spPr/>
      <dgm:t>
        <a:bodyPr/>
        <a:lstStyle/>
        <a:p>
          <a:r>
            <a:rPr lang="en-US" sz="1800" dirty="0" smtClean="0"/>
            <a:t>National Development Plan 2030 endorsed by Cabinet</a:t>
          </a:r>
          <a:endParaRPr lang="en-ZA" sz="1800" dirty="0"/>
        </a:p>
      </dgm:t>
    </dgm:pt>
    <dgm:pt modelId="{4B3920FC-0D0E-42D4-83C0-0F24D8BDD467}" type="parTrans" cxnId="{B825160F-48EF-4F36-8461-7DD05E05E620}">
      <dgm:prSet/>
      <dgm:spPr/>
      <dgm:t>
        <a:bodyPr/>
        <a:lstStyle/>
        <a:p>
          <a:endParaRPr lang="en-ZA" sz="1800"/>
        </a:p>
      </dgm:t>
    </dgm:pt>
    <dgm:pt modelId="{1ACD683C-B76A-4649-AB1F-B0827D864636}" type="sibTrans" cxnId="{B825160F-48EF-4F36-8461-7DD05E05E620}">
      <dgm:prSet/>
      <dgm:spPr/>
      <dgm:t>
        <a:bodyPr/>
        <a:lstStyle/>
        <a:p>
          <a:endParaRPr lang="en-ZA" sz="1800"/>
        </a:p>
      </dgm:t>
    </dgm:pt>
    <dgm:pt modelId="{3A607EE0-F857-4162-9384-B7D7AA22A21B}">
      <dgm:prSet custT="1"/>
      <dgm:spPr/>
      <dgm:t>
        <a:bodyPr/>
        <a:lstStyle/>
        <a:p>
          <a:r>
            <a:rPr lang="en-US" sz="1800" dirty="0" smtClean="0"/>
            <a:t>Phased Decision Making Approach to Nuclear Programme endorsed by Cabinet in November</a:t>
          </a:r>
          <a:endParaRPr lang="en-ZA" sz="1800" dirty="0"/>
        </a:p>
      </dgm:t>
    </dgm:pt>
    <dgm:pt modelId="{EC7F773B-A26F-4034-BA4D-A25E375712D1}" type="parTrans" cxnId="{4D702137-D7C9-4821-B8B3-7FB6147A5373}">
      <dgm:prSet/>
      <dgm:spPr/>
      <dgm:t>
        <a:bodyPr/>
        <a:lstStyle/>
        <a:p>
          <a:endParaRPr lang="en-ZA" sz="1800"/>
        </a:p>
      </dgm:t>
    </dgm:pt>
    <dgm:pt modelId="{7B47857F-E460-46D5-97DB-A2B942B8CB3C}" type="sibTrans" cxnId="{4D702137-D7C9-4821-B8B3-7FB6147A5373}">
      <dgm:prSet/>
      <dgm:spPr/>
      <dgm:t>
        <a:bodyPr/>
        <a:lstStyle/>
        <a:p>
          <a:endParaRPr lang="en-ZA" sz="1800"/>
        </a:p>
      </dgm:t>
    </dgm:pt>
    <dgm:pt modelId="{1AD9DBA2-264B-4D69-BEC9-16A435BB6BB2}">
      <dgm:prSet custT="1"/>
      <dgm:spPr/>
      <dgm:t>
        <a:bodyPr/>
        <a:lstStyle/>
        <a:p>
          <a:r>
            <a:rPr lang="en-US" sz="3200" b="1" dirty="0" smtClean="0"/>
            <a:t>2010</a:t>
          </a:r>
          <a:endParaRPr lang="en-US" sz="3200" b="1" dirty="0"/>
        </a:p>
      </dgm:t>
    </dgm:pt>
    <dgm:pt modelId="{DB70E165-7CD5-40E1-90AD-0BC771D2E21B}" type="parTrans" cxnId="{817B8D8C-5B00-43EB-A75B-9ED175A547C9}">
      <dgm:prSet/>
      <dgm:spPr/>
      <dgm:t>
        <a:bodyPr/>
        <a:lstStyle/>
        <a:p>
          <a:endParaRPr lang="en-US" sz="1800"/>
        </a:p>
      </dgm:t>
    </dgm:pt>
    <dgm:pt modelId="{71F1F662-D839-4AD5-9114-C73AB8817D47}" type="sibTrans" cxnId="{817B8D8C-5B00-43EB-A75B-9ED175A547C9}">
      <dgm:prSet/>
      <dgm:spPr/>
      <dgm:t>
        <a:bodyPr/>
        <a:lstStyle/>
        <a:p>
          <a:endParaRPr lang="en-US" sz="1800"/>
        </a:p>
      </dgm:t>
    </dgm:pt>
    <dgm:pt modelId="{3257272A-1504-4CC8-8730-E4F433B9BA2F}">
      <dgm:prSet custT="1"/>
      <dgm:spPr/>
      <dgm:t>
        <a:bodyPr/>
        <a:lstStyle/>
        <a:p>
          <a:r>
            <a:rPr lang="en-US" sz="1800" dirty="0" smtClean="0"/>
            <a:t>Cooperation Agreement on Peaceful Uses of Nuclear Energy between South Korea and South Africa (signed)</a:t>
          </a:r>
          <a:endParaRPr lang="en-US" sz="1800" dirty="0"/>
        </a:p>
      </dgm:t>
    </dgm:pt>
    <dgm:pt modelId="{E53BB619-237D-4FD3-B8ED-892560722291}" type="parTrans" cxnId="{6F646AB1-6DDA-46AC-BEEB-39DA459BCE7D}">
      <dgm:prSet/>
      <dgm:spPr/>
      <dgm:t>
        <a:bodyPr/>
        <a:lstStyle/>
        <a:p>
          <a:endParaRPr lang="en-US" sz="1800"/>
        </a:p>
      </dgm:t>
    </dgm:pt>
    <dgm:pt modelId="{35872DA0-DEE2-4C9D-A90C-EA973081C898}" type="sibTrans" cxnId="{6F646AB1-6DDA-46AC-BEEB-39DA459BCE7D}">
      <dgm:prSet/>
      <dgm:spPr/>
      <dgm:t>
        <a:bodyPr/>
        <a:lstStyle/>
        <a:p>
          <a:endParaRPr lang="en-US" sz="1800"/>
        </a:p>
      </dgm:t>
    </dgm:pt>
    <dgm:pt modelId="{0992BFE1-B4AD-4C74-8D30-48CEC375699B}">
      <dgm:prSet custT="1"/>
      <dgm:spPr/>
      <dgm:t>
        <a:bodyPr/>
        <a:lstStyle/>
        <a:p>
          <a:r>
            <a:rPr lang="en-ZA" sz="1800" dirty="0" smtClean="0"/>
            <a:t>Cabinet approved Eskom as Owner-Operator of Nuclear Power Plants, as per Nuclear Energy Policy of 2008</a:t>
          </a:r>
          <a:endParaRPr lang="en-ZA" sz="1800" dirty="0"/>
        </a:p>
      </dgm:t>
    </dgm:pt>
    <dgm:pt modelId="{14D66D9B-C268-4509-A623-F1AB9F25DA06}" type="parTrans" cxnId="{368A53CD-A825-4BD1-A40C-672333DC6AC7}">
      <dgm:prSet/>
      <dgm:spPr/>
      <dgm:t>
        <a:bodyPr/>
        <a:lstStyle/>
        <a:p>
          <a:endParaRPr lang="en-US" sz="1800"/>
        </a:p>
      </dgm:t>
    </dgm:pt>
    <dgm:pt modelId="{D376A265-5E1F-48A4-B2E0-3853247CB5D0}" type="sibTrans" cxnId="{368A53CD-A825-4BD1-A40C-672333DC6AC7}">
      <dgm:prSet/>
      <dgm:spPr/>
      <dgm:t>
        <a:bodyPr/>
        <a:lstStyle/>
        <a:p>
          <a:endParaRPr lang="en-US" sz="1800"/>
        </a:p>
      </dgm:t>
    </dgm:pt>
    <dgm:pt modelId="{277BDF2B-D416-469D-A32B-107C686A048B}">
      <dgm:prSet custT="1"/>
      <dgm:spPr/>
      <dgm:t>
        <a:bodyPr/>
        <a:lstStyle/>
        <a:p>
          <a:r>
            <a:rPr lang="en-ZA" sz="1800" dirty="0" smtClean="0"/>
            <a:t>IMC on Energy gives go-ahead for Integrated Nuclear Infrastructure Review Self-Assessment go-ahead</a:t>
          </a:r>
          <a:endParaRPr lang="en-US" sz="1800" dirty="0"/>
        </a:p>
      </dgm:t>
    </dgm:pt>
    <dgm:pt modelId="{DB81CF34-A237-469B-B97F-0F89A3397120}" type="parTrans" cxnId="{FF610720-88C4-463F-B3A3-EEC728BC5B74}">
      <dgm:prSet/>
      <dgm:spPr/>
      <dgm:t>
        <a:bodyPr/>
        <a:lstStyle/>
        <a:p>
          <a:endParaRPr lang="en-US" sz="1800"/>
        </a:p>
      </dgm:t>
    </dgm:pt>
    <dgm:pt modelId="{8E7F70B4-20DA-4904-ABFE-0F1694F8D381}" type="sibTrans" cxnId="{FF610720-88C4-463F-B3A3-EEC728BC5B74}">
      <dgm:prSet/>
      <dgm:spPr/>
      <dgm:t>
        <a:bodyPr/>
        <a:lstStyle/>
        <a:p>
          <a:endParaRPr lang="en-US" sz="1800"/>
        </a:p>
      </dgm:t>
    </dgm:pt>
    <dgm:pt modelId="{51340EDD-9B85-4059-9891-687DE1B397C3}" type="pres">
      <dgm:prSet presAssocID="{DBFEDB29-87B2-4BD2-9706-E277C77C7AC2}" presName="linearFlow" presStyleCnt="0">
        <dgm:presLayoutVars>
          <dgm:dir/>
          <dgm:animLvl val="lvl"/>
          <dgm:resizeHandles val="exact"/>
        </dgm:presLayoutVars>
      </dgm:prSet>
      <dgm:spPr/>
      <dgm:t>
        <a:bodyPr/>
        <a:lstStyle/>
        <a:p>
          <a:endParaRPr lang="en-ZA"/>
        </a:p>
      </dgm:t>
    </dgm:pt>
    <dgm:pt modelId="{05E38C0B-841F-41D3-B627-782D7599DFCC}" type="pres">
      <dgm:prSet presAssocID="{1AD9DBA2-264B-4D69-BEC9-16A435BB6BB2}" presName="composite" presStyleCnt="0"/>
      <dgm:spPr/>
    </dgm:pt>
    <dgm:pt modelId="{2A122DDE-A746-40DE-A78E-152B743FEB6E}" type="pres">
      <dgm:prSet presAssocID="{1AD9DBA2-264B-4D69-BEC9-16A435BB6BB2}" presName="parentText" presStyleLbl="alignNode1" presStyleIdx="0" presStyleCnt="3">
        <dgm:presLayoutVars>
          <dgm:chMax val="1"/>
          <dgm:bulletEnabled val="1"/>
        </dgm:presLayoutVars>
      </dgm:prSet>
      <dgm:spPr/>
      <dgm:t>
        <a:bodyPr/>
        <a:lstStyle/>
        <a:p>
          <a:endParaRPr lang="en-ZA"/>
        </a:p>
      </dgm:t>
    </dgm:pt>
    <dgm:pt modelId="{54329D34-B0FD-4AA9-843E-6624233A0DC9}" type="pres">
      <dgm:prSet presAssocID="{1AD9DBA2-264B-4D69-BEC9-16A435BB6BB2}" presName="descendantText" presStyleLbl="alignAcc1" presStyleIdx="0" presStyleCnt="3" custScaleY="113978">
        <dgm:presLayoutVars>
          <dgm:bulletEnabled val="1"/>
        </dgm:presLayoutVars>
      </dgm:prSet>
      <dgm:spPr/>
      <dgm:t>
        <a:bodyPr/>
        <a:lstStyle/>
        <a:p>
          <a:endParaRPr lang="en-US"/>
        </a:p>
      </dgm:t>
    </dgm:pt>
    <dgm:pt modelId="{1584A7E6-49CB-4E3C-B3C5-D5AF88D610E0}" type="pres">
      <dgm:prSet presAssocID="{71F1F662-D839-4AD5-9114-C73AB8817D47}" presName="sp" presStyleCnt="0"/>
      <dgm:spPr/>
    </dgm:pt>
    <dgm:pt modelId="{71D9259F-DDA8-46C7-BFF6-5DFCC14CC304}" type="pres">
      <dgm:prSet presAssocID="{A595DA96-068D-429E-80C5-9AE681EAD6A1}" presName="composite" presStyleCnt="0"/>
      <dgm:spPr/>
    </dgm:pt>
    <dgm:pt modelId="{AA8A173D-894F-463D-9857-86B911392B60}" type="pres">
      <dgm:prSet presAssocID="{A595DA96-068D-429E-80C5-9AE681EAD6A1}" presName="parentText" presStyleLbl="alignNode1" presStyleIdx="1" presStyleCnt="3" custLinFactNeighborY="-6068">
        <dgm:presLayoutVars>
          <dgm:chMax val="1"/>
          <dgm:bulletEnabled val="1"/>
        </dgm:presLayoutVars>
      </dgm:prSet>
      <dgm:spPr/>
      <dgm:t>
        <a:bodyPr/>
        <a:lstStyle/>
        <a:p>
          <a:endParaRPr lang="en-ZA"/>
        </a:p>
      </dgm:t>
    </dgm:pt>
    <dgm:pt modelId="{9DE9A380-5355-4C3A-8C71-28037BF937A3}" type="pres">
      <dgm:prSet presAssocID="{A595DA96-068D-429E-80C5-9AE681EAD6A1}" presName="descendantText" presStyleLbl="alignAcc1" presStyleIdx="1" presStyleCnt="3" custScaleY="118495" custLinFactNeighborY="-17540">
        <dgm:presLayoutVars>
          <dgm:bulletEnabled val="1"/>
        </dgm:presLayoutVars>
      </dgm:prSet>
      <dgm:spPr/>
      <dgm:t>
        <a:bodyPr/>
        <a:lstStyle/>
        <a:p>
          <a:endParaRPr lang="en-ZA"/>
        </a:p>
      </dgm:t>
    </dgm:pt>
    <dgm:pt modelId="{A607B323-0C9B-45F6-898A-6D704B3677A9}" type="pres">
      <dgm:prSet presAssocID="{E1CF6856-49D3-42B2-9143-4C4306F56CF1}" presName="sp" presStyleCnt="0"/>
      <dgm:spPr/>
    </dgm:pt>
    <dgm:pt modelId="{E27738AF-D87E-48F1-863D-81DBCAFEB8AE}" type="pres">
      <dgm:prSet presAssocID="{9641F8D2-B54B-4228-9FD9-2E5140414D3D}" presName="composite" presStyleCnt="0"/>
      <dgm:spPr/>
    </dgm:pt>
    <dgm:pt modelId="{2727B5FA-69DC-45E1-80FF-7A83B20C00D9}" type="pres">
      <dgm:prSet presAssocID="{9641F8D2-B54B-4228-9FD9-2E5140414D3D}" presName="parentText" presStyleLbl="alignNode1" presStyleIdx="2" presStyleCnt="3">
        <dgm:presLayoutVars>
          <dgm:chMax val="1"/>
          <dgm:bulletEnabled val="1"/>
        </dgm:presLayoutVars>
      </dgm:prSet>
      <dgm:spPr/>
      <dgm:t>
        <a:bodyPr/>
        <a:lstStyle/>
        <a:p>
          <a:endParaRPr lang="en-ZA"/>
        </a:p>
      </dgm:t>
    </dgm:pt>
    <dgm:pt modelId="{C03FF4D4-E62C-4938-8783-9B6F28A4EF0E}" type="pres">
      <dgm:prSet presAssocID="{9641F8D2-B54B-4228-9FD9-2E5140414D3D}" presName="descendantText" presStyleLbl="alignAcc1" presStyleIdx="2" presStyleCnt="3" custScaleY="134038">
        <dgm:presLayoutVars>
          <dgm:bulletEnabled val="1"/>
        </dgm:presLayoutVars>
      </dgm:prSet>
      <dgm:spPr/>
      <dgm:t>
        <a:bodyPr/>
        <a:lstStyle/>
        <a:p>
          <a:endParaRPr lang="en-ZA"/>
        </a:p>
      </dgm:t>
    </dgm:pt>
  </dgm:ptLst>
  <dgm:cxnLst>
    <dgm:cxn modelId="{D9BF6D26-F8E2-4346-9292-8C5CB5FFD0DF}" srcId="{A595DA96-068D-429E-80C5-9AE681EAD6A1}" destId="{480345BF-91FC-474C-9227-DDA8CA57FAB3}" srcOrd="0" destOrd="0" parTransId="{468126FA-D231-4921-AC6A-60AE5A1BC06A}" sibTransId="{619E3262-5A2D-4392-86D7-91B26C95DD3A}"/>
    <dgm:cxn modelId="{C1F0DFCD-0461-46C8-9878-0775F0C30479}" type="presOf" srcId="{480345BF-91FC-474C-9227-DDA8CA57FAB3}" destId="{9DE9A380-5355-4C3A-8C71-28037BF937A3}" srcOrd="0" destOrd="0" presId="urn:microsoft.com/office/officeart/2005/8/layout/chevron2"/>
    <dgm:cxn modelId="{817B8D8C-5B00-43EB-A75B-9ED175A547C9}" srcId="{DBFEDB29-87B2-4BD2-9706-E277C77C7AC2}" destId="{1AD9DBA2-264B-4D69-BEC9-16A435BB6BB2}" srcOrd="0" destOrd="0" parTransId="{DB70E165-7CD5-40E1-90AD-0BC771D2E21B}" sibTransId="{71F1F662-D839-4AD5-9114-C73AB8817D47}"/>
    <dgm:cxn modelId="{F95AE594-C571-4C12-B2F1-303EB64748A6}" srcId="{A595DA96-068D-429E-80C5-9AE681EAD6A1}" destId="{259CFC32-3358-49B4-B184-2DD27ADB9D9B}" srcOrd="1" destOrd="0" parTransId="{6F193B47-B682-42C4-92AF-22891A2ED6B0}" sibTransId="{D8EA5494-AD69-42F9-9F15-DA63B1605959}"/>
    <dgm:cxn modelId="{DAB79AD4-F20B-4FE9-A114-1CE22C0CD273}" type="presOf" srcId="{277BDF2B-D416-469D-A32B-107C686A048B}" destId="{54329D34-B0FD-4AA9-843E-6624233A0DC9}" srcOrd="0" destOrd="1" presId="urn:microsoft.com/office/officeart/2005/8/layout/chevron2"/>
    <dgm:cxn modelId="{1F41D073-42AC-4E53-849E-22A7990643D5}" type="presOf" srcId="{9641F8D2-B54B-4228-9FD9-2E5140414D3D}" destId="{2727B5FA-69DC-45E1-80FF-7A83B20C00D9}" srcOrd="0" destOrd="0" presId="urn:microsoft.com/office/officeart/2005/8/layout/chevron2"/>
    <dgm:cxn modelId="{6F646AB1-6DDA-46AC-BEEB-39DA459BCE7D}" srcId="{1AD9DBA2-264B-4D69-BEC9-16A435BB6BB2}" destId="{3257272A-1504-4CC8-8730-E4F433B9BA2F}" srcOrd="0" destOrd="0" parTransId="{E53BB619-237D-4FD3-B8ED-892560722291}" sibTransId="{35872DA0-DEE2-4C9D-A90C-EA973081C898}"/>
    <dgm:cxn modelId="{BE47828F-EE56-40C5-A2EC-2D8A76E5EBF7}" type="presOf" srcId="{0992BFE1-B4AD-4C74-8D30-48CEC375699B}" destId="{C03FF4D4-E62C-4938-8783-9B6F28A4EF0E}" srcOrd="0" destOrd="2" presId="urn:microsoft.com/office/officeart/2005/8/layout/chevron2"/>
    <dgm:cxn modelId="{FF610720-88C4-463F-B3A3-EEC728BC5B74}" srcId="{1AD9DBA2-264B-4D69-BEC9-16A435BB6BB2}" destId="{277BDF2B-D416-469D-A32B-107C686A048B}" srcOrd="1" destOrd="0" parTransId="{DB81CF34-A237-469B-B97F-0F89A3397120}" sibTransId="{8E7F70B4-20DA-4904-ABFE-0F1694F8D381}"/>
    <dgm:cxn modelId="{1F8EF34E-4F3C-4551-A3AF-7575A7827819}" type="presOf" srcId="{259CFC32-3358-49B4-B184-2DD27ADB9D9B}" destId="{9DE9A380-5355-4C3A-8C71-28037BF937A3}" srcOrd="0" destOrd="1" presId="urn:microsoft.com/office/officeart/2005/8/layout/chevron2"/>
    <dgm:cxn modelId="{4D702137-D7C9-4821-B8B3-7FB6147A5373}" srcId="{9641F8D2-B54B-4228-9FD9-2E5140414D3D}" destId="{3A607EE0-F857-4162-9384-B7D7AA22A21B}" srcOrd="1" destOrd="0" parTransId="{EC7F773B-A26F-4034-BA4D-A25E375712D1}" sibTransId="{7B47857F-E460-46D5-97DB-A2B942B8CB3C}"/>
    <dgm:cxn modelId="{93502A4E-38B1-4C74-BC7D-F8F578F4E5B2}" type="presOf" srcId="{1AD9DBA2-264B-4D69-BEC9-16A435BB6BB2}" destId="{2A122DDE-A746-40DE-A78E-152B743FEB6E}" srcOrd="0" destOrd="0" presId="urn:microsoft.com/office/officeart/2005/8/layout/chevron2"/>
    <dgm:cxn modelId="{EB260675-7883-48E3-9333-DB50F1FDAD7B}" srcId="{DBFEDB29-87B2-4BD2-9706-E277C77C7AC2}" destId="{9641F8D2-B54B-4228-9FD9-2E5140414D3D}" srcOrd="2" destOrd="0" parTransId="{1430EA83-8F53-4157-A6B4-F87B4C7A7D94}" sibTransId="{AA246E49-DCC9-4FA9-93A9-9F7950527E31}"/>
    <dgm:cxn modelId="{B825160F-48EF-4F36-8461-7DD05E05E620}" srcId="{9641F8D2-B54B-4228-9FD9-2E5140414D3D}" destId="{57173286-016C-4EBD-A25D-95FFD4670F15}" srcOrd="0" destOrd="0" parTransId="{4B3920FC-0D0E-42D4-83C0-0F24D8BDD467}" sibTransId="{1ACD683C-B76A-4649-AB1F-B0827D864636}"/>
    <dgm:cxn modelId="{6931A2ED-376B-428A-8848-F74DDA59BAEF}" srcId="{DBFEDB29-87B2-4BD2-9706-E277C77C7AC2}" destId="{A595DA96-068D-429E-80C5-9AE681EAD6A1}" srcOrd="1" destOrd="0" parTransId="{08813B76-0690-4094-9373-83E4C8A3C992}" sibTransId="{E1CF6856-49D3-42B2-9143-4C4306F56CF1}"/>
    <dgm:cxn modelId="{AE941453-6022-4AB7-84DC-69DACB76DC37}" type="presOf" srcId="{A595DA96-068D-429E-80C5-9AE681EAD6A1}" destId="{AA8A173D-894F-463D-9857-86B911392B60}" srcOrd="0" destOrd="0" presId="urn:microsoft.com/office/officeart/2005/8/layout/chevron2"/>
    <dgm:cxn modelId="{5CD1693E-D2C2-4852-AC74-439B88637437}" type="presOf" srcId="{57173286-016C-4EBD-A25D-95FFD4670F15}" destId="{C03FF4D4-E62C-4938-8783-9B6F28A4EF0E}" srcOrd="0" destOrd="0" presId="urn:microsoft.com/office/officeart/2005/8/layout/chevron2"/>
    <dgm:cxn modelId="{FFEA7E4C-F653-4536-A706-1EB3741B7C1C}" type="presOf" srcId="{3A607EE0-F857-4162-9384-B7D7AA22A21B}" destId="{C03FF4D4-E62C-4938-8783-9B6F28A4EF0E}" srcOrd="0" destOrd="1" presId="urn:microsoft.com/office/officeart/2005/8/layout/chevron2"/>
    <dgm:cxn modelId="{E7A5F686-829C-4405-BCD2-B905C1BE795F}" type="presOf" srcId="{3257272A-1504-4CC8-8730-E4F433B9BA2F}" destId="{54329D34-B0FD-4AA9-843E-6624233A0DC9}" srcOrd="0" destOrd="0" presId="urn:microsoft.com/office/officeart/2005/8/layout/chevron2"/>
    <dgm:cxn modelId="{368A53CD-A825-4BD1-A40C-672333DC6AC7}" srcId="{9641F8D2-B54B-4228-9FD9-2E5140414D3D}" destId="{0992BFE1-B4AD-4C74-8D30-48CEC375699B}" srcOrd="2" destOrd="0" parTransId="{14D66D9B-C268-4509-A623-F1AB9F25DA06}" sibTransId="{D376A265-5E1F-48A4-B2E0-3853247CB5D0}"/>
    <dgm:cxn modelId="{A7EFBB86-298C-4F33-B33D-AA71CE54277F}" type="presOf" srcId="{DBFEDB29-87B2-4BD2-9706-E277C77C7AC2}" destId="{51340EDD-9B85-4059-9891-687DE1B397C3}" srcOrd="0" destOrd="0" presId="urn:microsoft.com/office/officeart/2005/8/layout/chevron2"/>
    <dgm:cxn modelId="{62AEB246-2148-4BDD-A027-7AFA1F7679C7}" type="presParOf" srcId="{51340EDD-9B85-4059-9891-687DE1B397C3}" destId="{05E38C0B-841F-41D3-B627-782D7599DFCC}" srcOrd="0" destOrd="0" presId="urn:microsoft.com/office/officeart/2005/8/layout/chevron2"/>
    <dgm:cxn modelId="{F2D88CB1-57E3-4785-BCBF-38A5F3E7073C}" type="presParOf" srcId="{05E38C0B-841F-41D3-B627-782D7599DFCC}" destId="{2A122DDE-A746-40DE-A78E-152B743FEB6E}" srcOrd="0" destOrd="0" presId="urn:microsoft.com/office/officeart/2005/8/layout/chevron2"/>
    <dgm:cxn modelId="{6B86B0C6-1F96-42DE-B1B6-75B3563FDAC3}" type="presParOf" srcId="{05E38C0B-841F-41D3-B627-782D7599DFCC}" destId="{54329D34-B0FD-4AA9-843E-6624233A0DC9}" srcOrd="1" destOrd="0" presId="urn:microsoft.com/office/officeart/2005/8/layout/chevron2"/>
    <dgm:cxn modelId="{C293D8A0-79F7-4595-A029-48F9E01CC087}" type="presParOf" srcId="{51340EDD-9B85-4059-9891-687DE1B397C3}" destId="{1584A7E6-49CB-4E3C-B3C5-D5AF88D610E0}" srcOrd="1" destOrd="0" presId="urn:microsoft.com/office/officeart/2005/8/layout/chevron2"/>
    <dgm:cxn modelId="{918F100C-C1B9-4698-A79E-DF9A45426F12}" type="presParOf" srcId="{51340EDD-9B85-4059-9891-687DE1B397C3}" destId="{71D9259F-DDA8-46C7-BFF6-5DFCC14CC304}" srcOrd="2" destOrd="0" presId="urn:microsoft.com/office/officeart/2005/8/layout/chevron2"/>
    <dgm:cxn modelId="{B7302F75-5B2E-4828-A3DF-358042D97416}" type="presParOf" srcId="{71D9259F-DDA8-46C7-BFF6-5DFCC14CC304}" destId="{AA8A173D-894F-463D-9857-86B911392B60}" srcOrd="0" destOrd="0" presId="urn:microsoft.com/office/officeart/2005/8/layout/chevron2"/>
    <dgm:cxn modelId="{76CE2C06-0885-45D7-8FFA-084616EA16E3}" type="presParOf" srcId="{71D9259F-DDA8-46C7-BFF6-5DFCC14CC304}" destId="{9DE9A380-5355-4C3A-8C71-28037BF937A3}" srcOrd="1" destOrd="0" presId="urn:microsoft.com/office/officeart/2005/8/layout/chevron2"/>
    <dgm:cxn modelId="{F9530300-689F-4E61-B2DE-E67F5589A2C9}" type="presParOf" srcId="{51340EDD-9B85-4059-9891-687DE1B397C3}" destId="{A607B323-0C9B-45F6-898A-6D704B3677A9}" srcOrd="3" destOrd="0" presId="urn:microsoft.com/office/officeart/2005/8/layout/chevron2"/>
    <dgm:cxn modelId="{AC31670A-EAD1-449B-829A-44DC8C5090EB}" type="presParOf" srcId="{51340EDD-9B85-4059-9891-687DE1B397C3}" destId="{E27738AF-D87E-48F1-863D-81DBCAFEB8AE}" srcOrd="4" destOrd="0" presId="urn:microsoft.com/office/officeart/2005/8/layout/chevron2"/>
    <dgm:cxn modelId="{23578956-0548-477A-BE64-C0A45E317D94}" type="presParOf" srcId="{E27738AF-D87E-48F1-863D-81DBCAFEB8AE}" destId="{2727B5FA-69DC-45E1-80FF-7A83B20C00D9}" srcOrd="0" destOrd="0" presId="urn:microsoft.com/office/officeart/2005/8/layout/chevron2"/>
    <dgm:cxn modelId="{B9A5E291-D4CD-41FC-AF49-4DB69292F31A}" type="presParOf" srcId="{E27738AF-D87E-48F1-863D-81DBCAFEB8AE}" destId="{C03FF4D4-E62C-4938-8783-9B6F28A4EF0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EDB29-87B2-4BD2-9706-E277C77C7A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C69DCC1B-C2EB-4557-92A7-D5263C05C699}">
      <dgm:prSet phldrT="[Text]" custT="1"/>
      <dgm:spPr/>
      <dgm:t>
        <a:bodyPr/>
        <a:lstStyle/>
        <a:p>
          <a:r>
            <a:rPr lang="en-US" sz="2800" b="1" dirty="0" smtClean="0"/>
            <a:t>2014</a:t>
          </a:r>
          <a:endParaRPr lang="en-ZA" sz="2800" b="1" dirty="0"/>
        </a:p>
      </dgm:t>
    </dgm:pt>
    <dgm:pt modelId="{FF48C494-1F3A-446F-B7FD-F85545C1DEAD}" type="parTrans" cxnId="{02271A28-F0FF-460D-967B-50A27C639BE0}">
      <dgm:prSet/>
      <dgm:spPr/>
      <dgm:t>
        <a:bodyPr/>
        <a:lstStyle/>
        <a:p>
          <a:endParaRPr lang="en-ZA"/>
        </a:p>
      </dgm:t>
    </dgm:pt>
    <dgm:pt modelId="{3B266CE2-2E20-4C8D-BD1A-F7BA0761459C}" type="sibTrans" cxnId="{02271A28-F0FF-460D-967B-50A27C639BE0}">
      <dgm:prSet/>
      <dgm:spPr/>
      <dgm:t>
        <a:bodyPr/>
        <a:lstStyle/>
        <a:p>
          <a:endParaRPr lang="en-ZA"/>
        </a:p>
      </dgm:t>
    </dgm:pt>
    <dgm:pt modelId="{14D7EC94-703B-4043-A7C4-C54006A54D22}">
      <dgm:prSet phldrT="[Text]" custT="1"/>
      <dgm:spPr/>
      <dgm:t>
        <a:bodyPr/>
        <a:lstStyle/>
        <a:p>
          <a:r>
            <a:rPr lang="en-ZA" sz="2800" b="1" dirty="0" smtClean="0"/>
            <a:t>2015</a:t>
          </a:r>
          <a:endParaRPr lang="en-ZA" sz="2800" b="1" dirty="0"/>
        </a:p>
      </dgm:t>
    </dgm:pt>
    <dgm:pt modelId="{25495452-1C37-41C2-BE34-DAF44F0BBA04}" type="parTrans" cxnId="{C1862877-8D60-427C-9EC6-B1D3A0B897D7}">
      <dgm:prSet/>
      <dgm:spPr/>
      <dgm:t>
        <a:bodyPr/>
        <a:lstStyle/>
        <a:p>
          <a:endParaRPr lang="en-ZA"/>
        </a:p>
      </dgm:t>
    </dgm:pt>
    <dgm:pt modelId="{2E583903-6DAA-48EA-8CA0-DD314D123861}" type="sibTrans" cxnId="{C1862877-8D60-427C-9EC6-B1D3A0B897D7}">
      <dgm:prSet/>
      <dgm:spPr/>
      <dgm:t>
        <a:bodyPr/>
        <a:lstStyle/>
        <a:p>
          <a:endParaRPr lang="en-ZA"/>
        </a:p>
      </dgm:t>
    </dgm:pt>
    <dgm:pt modelId="{DB838C25-E874-4145-B063-05EFE03F1566}">
      <dgm:prSet phldrT="[Text]" custT="1"/>
      <dgm:spPr/>
      <dgm:t>
        <a:bodyPr/>
        <a:lstStyle/>
        <a:p>
          <a:pPr marL="0" indent="0" defTabSz="622300">
            <a:lnSpc>
              <a:spcPct val="90000"/>
            </a:lnSpc>
            <a:spcBef>
              <a:spcPct val="0"/>
            </a:spcBef>
            <a:spcAft>
              <a:spcPct val="15000"/>
            </a:spcAft>
            <a:buNone/>
          </a:pPr>
          <a:r>
            <a:rPr lang="en-ZA" sz="1600" dirty="0" smtClean="0"/>
            <a:t> Completion of Nuclear Vendor Parades up to March</a:t>
          </a:r>
          <a:endParaRPr lang="en-ZA" sz="1600" dirty="0"/>
        </a:p>
      </dgm:t>
    </dgm:pt>
    <dgm:pt modelId="{0EF4C409-DE08-4A25-AFB3-22F37746627C}" type="parTrans" cxnId="{C1EF537F-A95F-4FE3-ADB2-C61F8E2C8921}">
      <dgm:prSet/>
      <dgm:spPr/>
      <dgm:t>
        <a:bodyPr/>
        <a:lstStyle/>
        <a:p>
          <a:endParaRPr lang="en-ZA"/>
        </a:p>
      </dgm:t>
    </dgm:pt>
    <dgm:pt modelId="{9C9D95AD-8D85-486B-A106-5545E58843B9}" type="sibTrans" cxnId="{C1EF537F-A95F-4FE3-ADB2-C61F8E2C8921}">
      <dgm:prSet/>
      <dgm:spPr/>
      <dgm:t>
        <a:bodyPr/>
        <a:lstStyle/>
        <a:p>
          <a:endParaRPr lang="en-ZA"/>
        </a:p>
      </dgm:t>
    </dgm:pt>
    <dgm:pt modelId="{8EDAC262-CAC3-44DC-A17B-0FA3C20B2945}">
      <dgm:prSet phldrT="[Text]" custT="1"/>
      <dgm:spPr/>
      <dgm:t>
        <a:bodyPr/>
        <a:lstStyle/>
        <a:p>
          <a:r>
            <a:rPr lang="en-ZA" sz="1600" dirty="0" smtClean="0"/>
            <a:t>Completion of the IAEA Emergency Preparedness Review Mission in February</a:t>
          </a:r>
          <a:endParaRPr lang="en-ZA" sz="1600" dirty="0"/>
        </a:p>
      </dgm:t>
    </dgm:pt>
    <dgm:pt modelId="{A638530E-912E-4E12-AA31-E5901EDBFFD0}" type="parTrans" cxnId="{7EB3A12E-6BF8-4C55-BE96-61C2E2465A35}">
      <dgm:prSet/>
      <dgm:spPr/>
      <dgm:t>
        <a:bodyPr/>
        <a:lstStyle/>
        <a:p>
          <a:endParaRPr lang="en-ZA"/>
        </a:p>
      </dgm:t>
    </dgm:pt>
    <dgm:pt modelId="{36BF940F-5A05-4189-8749-552037A38E10}" type="sibTrans" cxnId="{7EB3A12E-6BF8-4C55-BE96-61C2E2465A35}">
      <dgm:prSet/>
      <dgm:spPr/>
      <dgm:t>
        <a:bodyPr/>
        <a:lstStyle/>
        <a:p>
          <a:endParaRPr lang="en-ZA"/>
        </a:p>
      </dgm:t>
    </dgm:pt>
    <dgm:pt modelId="{060E92CC-F967-4073-8107-8C4DB589DB57}">
      <dgm:prSet custT="1"/>
      <dgm:spPr/>
      <dgm:t>
        <a:bodyPr/>
        <a:lstStyle/>
        <a:p>
          <a:r>
            <a:rPr lang="en-US" sz="2800" b="1" dirty="0" smtClean="0"/>
            <a:t>2013</a:t>
          </a:r>
          <a:endParaRPr lang="en-ZA" sz="2800" b="1" dirty="0"/>
        </a:p>
      </dgm:t>
    </dgm:pt>
    <dgm:pt modelId="{1E64DB05-4BF7-46CF-BC55-0326CA36447D}" type="parTrans" cxnId="{0D072DA5-7C49-438A-82A1-3847681D638E}">
      <dgm:prSet/>
      <dgm:spPr/>
      <dgm:t>
        <a:bodyPr/>
        <a:lstStyle/>
        <a:p>
          <a:endParaRPr lang="en-ZA"/>
        </a:p>
      </dgm:t>
    </dgm:pt>
    <dgm:pt modelId="{3B49233C-CD17-44EE-A39E-DBB5FB7C7C2B}" type="sibTrans" cxnId="{0D072DA5-7C49-438A-82A1-3847681D638E}">
      <dgm:prSet/>
      <dgm:spPr/>
      <dgm:t>
        <a:bodyPr/>
        <a:lstStyle/>
        <a:p>
          <a:endParaRPr lang="en-ZA"/>
        </a:p>
      </dgm:t>
    </dgm:pt>
    <dgm:pt modelId="{1EEE4D94-4627-4840-B5B5-69688E2D3B00}">
      <dgm:prSet custT="1"/>
      <dgm:spPr/>
      <dgm:t>
        <a:bodyPr/>
        <a:lstStyle/>
        <a:p>
          <a:r>
            <a:rPr lang="en-US" sz="1600" dirty="0" smtClean="0"/>
            <a:t>Completion of the Integrated Nuclear Infrastructure Review Mission in February</a:t>
          </a:r>
          <a:endParaRPr lang="en-ZA" sz="1600" dirty="0"/>
        </a:p>
      </dgm:t>
    </dgm:pt>
    <dgm:pt modelId="{1FBA448E-B8A7-4F34-AD7A-B541ACAC0D3B}" type="parTrans" cxnId="{D69D84B2-F72F-403E-887D-9994FC8415AD}">
      <dgm:prSet/>
      <dgm:spPr/>
      <dgm:t>
        <a:bodyPr/>
        <a:lstStyle/>
        <a:p>
          <a:endParaRPr lang="en-ZA"/>
        </a:p>
      </dgm:t>
    </dgm:pt>
    <dgm:pt modelId="{2D462443-FA1F-4271-8BBE-46DA7D2B4D1B}" type="sibTrans" cxnId="{D69D84B2-F72F-403E-887D-9994FC8415AD}">
      <dgm:prSet/>
      <dgm:spPr/>
      <dgm:t>
        <a:bodyPr/>
        <a:lstStyle/>
        <a:p>
          <a:endParaRPr lang="en-ZA"/>
        </a:p>
      </dgm:t>
    </dgm:pt>
    <dgm:pt modelId="{35A588A8-BB04-4AF2-A6BA-F55A0FAB5F29}">
      <dgm:prSet custT="1"/>
      <dgm:spPr/>
      <dgm:t>
        <a:bodyPr/>
        <a:lstStyle/>
        <a:p>
          <a:r>
            <a:rPr lang="en-ZA" sz="1600" dirty="0" smtClean="0"/>
            <a:t>Department of Energy designated as Procuring Agency by NNEECC in October</a:t>
          </a:r>
          <a:endParaRPr lang="en-ZA" sz="1600" dirty="0"/>
        </a:p>
      </dgm:t>
    </dgm:pt>
    <dgm:pt modelId="{1E23C9ED-0092-44FE-A27D-33F15F0B6EE2}" type="parTrans" cxnId="{CEB0BA2C-FBBE-4FEC-ADED-F99D4FF96C27}">
      <dgm:prSet/>
      <dgm:spPr/>
      <dgm:t>
        <a:bodyPr/>
        <a:lstStyle/>
        <a:p>
          <a:endParaRPr lang="en-ZA"/>
        </a:p>
      </dgm:t>
    </dgm:pt>
    <dgm:pt modelId="{13FDEA38-C0AA-487C-969C-494159A304D6}" type="sibTrans" cxnId="{CEB0BA2C-FBBE-4FEC-ADED-F99D4FF96C27}">
      <dgm:prSet/>
      <dgm:spPr/>
      <dgm:t>
        <a:bodyPr/>
        <a:lstStyle/>
        <a:p>
          <a:endParaRPr lang="en-ZA"/>
        </a:p>
      </dgm:t>
    </dgm:pt>
    <dgm:pt modelId="{D78F9DE4-288A-4604-8DFA-8BAAC6C0AE09}">
      <dgm:prSet phldrT="[Text]" custT="1"/>
      <dgm:spPr/>
      <dgm:t>
        <a:bodyPr/>
        <a:lstStyle/>
        <a:p>
          <a:r>
            <a:rPr lang="en-ZA" sz="1600" dirty="0" smtClean="0"/>
            <a:t>Launching of the National Radioactive Waste Disposal Institute in March</a:t>
          </a:r>
          <a:endParaRPr lang="en-ZA" sz="1600" dirty="0"/>
        </a:p>
      </dgm:t>
    </dgm:pt>
    <dgm:pt modelId="{9536C029-6667-43F8-A037-FBA15E05A75A}" type="parTrans" cxnId="{A75BF0D5-28DD-45C3-BCBE-C7DED2475D59}">
      <dgm:prSet/>
      <dgm:spPr/>
      <dgm:t>
        <a:bodyPr/>
        <a:lstStyle/>
        <a:p>
          <a:endParaRPr lang="en-ZA"/>
        </a:p>
      </dgm:t>
    </dgm:pt>
    <dgm:pt modelId="{76FA8C4D-64F6-4A59-9AAD-FA83F938AD6E}" type="sibTrans" cxnId="{A75BF0D5-28DD-45C3-BCBE-C7DED2475D59}">
      <dgm:prSet/>
      <dgm:spPr/>
      <dgm:t>
        <a:bodyPr/>
        <a:lstStyle/>
        <a:p>
          <a:endParaRPr lang="en-ZA"/>
        </a:p>
      </dgm:t>
    </dgm:pt>
    <dgm:pt modelId="{12AAE394-A4EF-49F5-80D4-FA3346D31B40}">
      <dgm:prSet phldrT="[Text]" custT="1"/>
      <dgm:spPr/>
      <dgm:t>
        <a:bodyPr/>
        <a:lstStyle/>
        <a:p>
          <a:r>
            <a:rPr lang="en-ZA" sz="1600" dirty="0" smtClean="0"/>
            <a:t>Nuclear Energy to form more than 9GW of electricity mix – SONA of July</a:t>
          </a:r>
          <a:endParaRPr lang="en-ZA" sz="1600" dirty="0"/>
        </a:p>
      </dgm:t>
    </dgm:pt>
    <dgm:pt modelId="{9094ACCE-CE4D-4245-ADDA-62D41CCC63DE}" type="parTrans" cxnId="{A375895C-F910-4E02-B5EB-A14F79488CAB}">
      <dgm:prSet/>
      <dgm:spPr/>
      <dgm:t>
        <a:bodyPr/>
        <a:lstStyle/>
        <a:p>
          <a:endParaRPr lang="en-ZA"/>
        </a:p>
      </dgm:t>
    </dgm:pt>
    <dgm:pt modelId="{13A45B96-EEDC-4FEA-BB55-002FFE5DDB4B}" type="sibTrans" cxnId="{A375895C-F910-4E02-B5EB-A14F79488CAB}">
      <dgm:prSet/>
      <dgm:spPr/>
      <dgm:t>
        <a:bodyPr/>
        <a:lstStyle/>
        <a:p>
          <a:endParaRPr lang="en-ZA"/>
        </a:p>
      </dgm:t>
    </dgm:pt>
    <dgm:pt modelId="{315DC248-FF6E-402E-9D26-260967BBAB28}">
      <dgm:prSet custT="1"/>
      <dgm:spPr/>
      <dgm:t>
        <a:bodyPr/>
        <a:lstStyle/>
        <a:p>
          <a:r>
            <a:rPr lang="en-ZA" sz="1600" dirty="0" smtClean="0"/>
            <a:t>Study Tours  undertaken to Vendor countries during November to December</a:t>
          </a:r>
          <a:endParaRPr lang="en-ZA" sz="1600" dirty="0"/>
        </a:p>
      </dgm:t>
    </dgm:pt>
    <dgm:pt modelId="{FC042F6D-0DDC-4B6F-9F18-7CD9AC2DB300}" type="parTrans" cxnId="{0AA19BAD-93AD-4593-98FB-99297CBCBC52}">
      <dgm:prSet/>
      <dgm:spPr/>
      <dgm:t>
        <a:bodyPr/>
        <a:lstStyle/>
        <a:p>
          <a:endParaRPr lang="en-ZA"/>
        </a:p>
      </dgm:t>
    </dgm:pt>
    <dgm:pt modelId="{1D520C22-C9A6-4656-A5CF-DC606D677928}" type="sibTrans" cxnId="{0AA19BAD-93AD-4593-98FB-99297CBCBC52}">
      <dgm:prSet/>
      <dgm:spPr/>
      <dgm:t>
        <a:bodyPr/>
        <a:lstStyle/>
        <a:p>
          <a:endParaRPr lang="en-ZA"/>
        </a:p>
      </dgm:t>
    </dgm:pt>
    <dgm:pt modelId="{637C06FF-2B39-4980-8BE6-6DF2B3D9B4B3}">
      <dgm:prSet phldrT="[Text]" custT="1"/>
      <dgm:spPr/>
      <dgm:t>
        <a:bodyPr/>
        <a:lstStyle/>
        <a:p>
          <a:r>
            <a:rPr lang="en-ZA" sz="1600" dirty="0" smtClean="0"/>
            <a:t>Nuclear Vendor Parades during October to December</a:t>
          </a:r>
          <a:endParaRPr lang="en-ZA" sz="1600" dirty="0"/>
        </a:p>
      </dgm:t>
    </dgm:pt>
    <dgm:pt modelId="{F069587D-89D5-42FB-A895-27F3A0B77AB8}" type="parTrans" cxnId="{C81738E4-1A95-4558-8927-75FF2C08A7D3}">
      <dgm:prSet/>
      <dgm:spPr/>
      <dgm:t>
        <a:bodyPr/>
        <a:lstStyle/>
        <a:p>
          <a:endParaRPr lang="en-ZA"/>
        </a:p>
      </dgm:t>
    </dgm:pt>
    <dgm:pt modelId="{7E9ADB83-70CA-42DD-BF51-78D189BE75EF}" type="sibTrans" cxnId="{C81738E4-1A95-4558-8927-75FF2C08A7D3}">
      <dgm:prSet/>
      <dgm:spPr/>
      <dgm:t>
        <a:bodyPr/>
        <a:lstStyle/>
        <a:p>
          <a:endParaRPr lang="en-ZA"/>
        </a:p>
      </dgm:t>
    </dgm:pt>
    <dgm:pt modelId="{02B84B34-0F7B-4F69-BDA7-F397D6686226}">
      <dgm:prSet phldrT="[Text]" custT="1"/>
      <dgm:spPr/>
      <dgm:t>
        <a:bodyPr/>
        <a:lstStyle/>
        <a:p>
          <a:r>
            <a:rPr lang="en-ZA" sz="1600" dirty="0" smtClean="0"/>
            <a:t>Signing of Inter-Governmental Agreements during October to December</a:t>
          </a:r>
          <a:endParaRPr lang="en-ZA" sz="1600" dirty="0"/>
        </a:p>
      </dgm:t>
    </dgm:pt>
    <dgm:pt modelId="{8A23A5A5-0C25-415D-9CD1-637C09B18E43}" type="parTrans" cxnId="{EAE52A27-DC4B-4AF4-932D-CCA9DAC9796C}">
      <dgm:prSet/>
      <dgm:spPr/>
      <dgm:t>
        <a:bodyPr/>
        <a:lstStyle/>
        <a:p>
          <a:endParaRPr lang="en-ZA"/>
        </a:p>
      </dgm:t>
    </dgm:pt>
    <dgm:pt modelId="{3FDE8BEB-2B03-4B3F-BA0A-B6558D2D940A}" type="sibTrans" cxnId="{EAE52A27-DC4B-4AF4-932D-CCA9DAC9796C}">
      <dgm:prSet/>
      <dgm:spPr/>
      <dgm:t>
        <a:bodyPr/>
        <a:lstStyle/>
        <a:p>
          <a:endParaRPr lang="en-ZA"/>
        </a:p>
      </dgm:t>
    </dgm:pt>
    <dgm:pt modelId="{692EC28D-4304-4A09-BBE7-2CE8216E76F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600" dirty="0" smtClean="0"/>
            <a:t> Cabinet endorsed Necsa as the Implementing Agent and the Department as the Procuring Agency in June</a:t>
          </a:r>
          <a:endParaRPr lang="en-ZA" sz="1600" dirty="0"/>
        </a:p>
      </dgm:t>
    </dgm:pt>
    <dgm:pt modelId="{8061E735-9709-4BB5-A904-89A8C7BF5D53}" type="parTrans" cxnId="{561E2FC6-AAE0-4949-953B-D27EEC7C3814}">
      <dgm:prSet/>
      <dgm:spPr/>
      <dgm:t>
        <a:bodyPr/>
        <a:lstStyle/>
        <a:p>
          <a:endParaRPr lang="en-US"/>
        </a:p>
      </dgm:t>
    </dgm:pt>
    <dgm:pt modelId="{ADBEDC0E-0335-4083-B69D-AED40446FA13}" type="sibTrans" cxnId="{561E2FC6-AAE0-4949-953B-D27EEC7C3814}">
      <dgm:prSet/>
      <dgm:spPr/>
      <dgm:t>
        <a:bodyPr/>
        <a:lstStyle/>
        <a:p>
          <a:endParaRPr lang="en-US"/>
        </a:p>
      </dgm:t>
    </dgm:pt>
    <dgm:pt modelId="{75827E87-4B9C-45FC-B664-00CBC067679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600" dirty="0" smtClean="0"/>
            <a:t> Intergovernmental Agreements on Nuclear tabled in Parliament</a:t>
          </a:r>
          <a:endParaRPr lang="en-ZA" sz="1600" dirty="0"/>
        </a:p>
      </dgm:t>
    </dgm:pt>
    <dgm:pt modelId="{F2A0A498-34E0-4046-92BB-A005673A2E23}" type="parTrans" cxnId="{8B801B1C-5F47-4691-9CA3-4AE461A58947}">
      <dgm:prSet/>
      <dgm:spPr/>
      <dgm:t>
        <a:bodyPr/>
        <a:lstStyle/>
        <a:p>
          <a:endParaRPr lang="en-US"/>
        </a:p>
      </dgm:t>
    </dgm:pt>
    <dgm:pt modelId="{39DF2789-A9B0-44F0-824A-6AF43224743C}" type="sibTrans" cxnId="{8B801B1C-5F47-4691-9CA3-4AE461A58947}">
      <dgm:prSet/>
      <dgm:spPr/>
      <dgm:t>
        <a:bodyPr/>
        <a:lstStyle/>
        <a:p>
          <a:endParaRPr lang="en-US"/>
        </a:p>
      </dgm:t>
    </dgm:pt>
    <dgm:pt modelId="{FD4BF2C8-18F8-4038-A345-75575A482D0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600" dirty="0" smtClean="0"/>
            <a:t> Cabinet approved that the DOE must issue the RFP for Nuclear Programme in Dec.</a:t>
          </a:r>
          <a:endParaRPr lang="en-ZA" sz="1600" dirty="0"/>
        </a:p>
      </dgm:t>
    </dgm:pt>
    <dgm:pt modelId="{AC708BDF-6FB9-4219-8407-0E59DE42F72C}" type="parTrans" cxnId="{4325B953-9595-4917-9863-E4B8E0C87B01}">
      <dgm:prSet/>
      <dgm:spPr/>
      <dgm:t>
        <a:bodyPr/>
        <a:lstStyle/>
        <a:p>
          <a:endParaRPr lang="en-US"/>
        </a:p>
      </dgm:t>
    </dgm:pt>
    <dgm:pt modelId="{1A82EEFE-616A-4D5E-96C3-CF059E89D87C}" type="sibTrans" cxnId="{4325B953-9595-4917-9863-E4B8E0C87B01}">
      <dgm:prSet/>
      <dgm:spPr/>
      <dgm:t>
        <a:bodyPr/>
        <a:lstStyle/>
        <a:p>
          <a:endParaRPr lang="en-US"/>
        </a:p>
      </dgm:t>
    </dgm:pt>
    <dgm:pt modelId="{65A86EBB-9A52-4A4E-882E-89D7CAD46E23}">
      <dgm:prSet phldrT="[Text]" custT="1"/>
      <dgm:spPr/>
      <dgm:t>
        <a:bodyPr/>
        <a:lstStyle/>
        <a:p>
          <a:r>
            <a:rPr lang="en-ZA" sz="1600" dirty="0" smtClean="0"/>
            <a:t>In June 2014, the NNEECC  converted into the Energy Security Cabinet Subcommittee with mandate to the entire energy mix</a:t>
          </a:r>
          <a:endParaRPr lang="en-ZA" sz="1600" dirty="0"/>
        </a:p>
      </dgm:t>
    </dgm:pt>
    <dgm:pt modelId="{A1C14A34-B7A1-43EF-91C6-C86E8522DB29}" type="parTrans" cxnId="{41659830-8E62-4BA1-9E1D-7698E3953220}">
      <dgm:prSet/>
      <dgm:spPr/>
      <dgm:t>
        <a:bodyPr/>
        <a:lstStyle/>
        <a:p>
          <a:endParaRPr lang="en-US"/>
        </a:p>
      </dgm:t>
    </dgm:pt>
    <dgm:pt modelId="{BD615FAD-6508-402E-A3B7-78F91C122E4A}" type="sibTrans" cxnId="{41659830-8E62-4BA1-9E1D-7698E3953220}">
      <dgm:prSet/>
      <dgm:spPr/>
      <dgm:t>
        <a:bodyPr/>
        <a:lstStyle/>
        <a:p>
          <a:endParaRPr lang="en-US"/>
        </a:p>
      </dgm:t>
    </dgm:pt>
    <dgm:pt modelId="{0AA16148-46CC-4D48-881C-A7332483C8F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600" dirty="0" smtClean="0"/>
            <a:t> Gazetted Section 34 Determination in December</a:t>
          </a:r>
          <a:endParaRPr lang="en-ZA" sz="1600" dirty="0"/>
        </a:p>
      </dgm:t>
    </dgm:pt>
    <dgm:pt modelId="{3921D952-57EF-42DB-B922-667FF634D67E}" type="parTrans" cxnId="{9016FD3C-C86D-49F6-963D-913956DF44C6}">
      <dgm:prSet/>
      <dgm:spPr/>
      <dgm:t>
        <a:bodyPr/>
        <a:lstStyle/>
        <a:p>
          <a:endParaRPr lang="en-US"/>
        </a:p>
      </dgm:t>
    </dgm:pt>
    <dgm:pt modelId="{1A31E412-15A6-4902-9A29-356FF58723B5}" type="sibTrans" cxnId="{9016FD3C-C86D-49F6-963D-913956DF44C6}">
      <dgm:prSet/>
      <dgm:spPr/>
      <dgm:t>
        <a:bodyPr/>
        <a:lstStyle/>
        <a:p>
          <a:endParaRPr lang="en-US"/>
        </a:p>
      </dgm:t>
    </dgm:pt>
    <dgm:pt modelId="{51340EDD-9B85-4059-9891-687DE1B397C3}" type="pres">
      <dgm:prSet presAssocID="{DBFEDB29-87B2-4BD2-9706-E277C77C7AC2}" presName="linearFlow" presStyleCnt="0">
        <dgm:presLayoutVars>
          <dgm:dir/>
          <dgm:animLvl val="lvl"/>
          <dgm:resizeHandles val="exact"/>
        </dgm:presLayoutVars>
      </dgm:prSet>
      <dgm:spPr/>
      <dgm:t>
        <a:bodyPr/>
        <a:lstStyle/>
        <a:p>
          <a:endParaRPr lang="en-ZA"/>
        </a:p>
      </dgm:t>
    </dgm:pt>
    <dgm:pt modelId="{FD7343E7-9E74-47DB-8686-5E814E489A02}" type="pres">
      <dgm:prSet presAssocID="{060E92CC-F967-4073-8107-8C4DB589DB57}" presName="composite" presStyleCnt="0"/>
      <dgm:spPr/>
    </dgm:pt>
    <dgm:pt modelId="{3F2A502D-0438-49F7-A281-7634249B8982}" type="pres">
      <dgm:prSet presAssocID="{060E92CC-F967-4073-8107-8C4DB589DB57}" presName="parentText" presStyleLbl="alignNode1" presStyleIdx="0" presStyleCnt="3">
        <dgm:presLayoutVars>
          <dgm:chMax val="1"/>
          <dgm:bulletEnabled val="1"/>
        </dgm:presLayoutVars>
      </dgm:prSet>
      <dgm:spPr/>
      <dgm:t>
        <a:bodyPr/>
        <a:lstStyle/>
        <a:p>
          <a:endParaRPr lang="en-ZA"/>
        </a:p>
      </dgm:t>
    </dgm:pt>
    <dgm:pt modelId="{24D5D66D-2D5A-4A2B-94C8-6D58D8ACDE62}" type="pres">
      <dgm:prSet presAssocID="{060E92CC-F967-4073-8107-8C4DB589DB57}" presName="descendantText" presStyleLbl="alignAcc1" presStyleIdx="0" presStyleCnt="3" custScaleY="100000">
        <dgm:presLayoutVars>
          <dgm:bulletEnabled val="1"/>
        </dgm:presLayoutVars>
      </dgm:prSet>
      <dgm:spPr/>
      <dgm:t>
        <a:bodyPr/>
        <a:lstStyle/>
        <a:p>
          <a:endParaRPr lang="en-ZA"/>
        </a:p>
      </dgm:t>
    </dgm:pt>
    <dgm:pt modelId="{4E1B9B78-96FA-4847-A267-995BE270BDBA}" type="pres">
      <dgm:prSet presAssocID="{3B49233C-CD17-44EE-A39E-DBB5FB7C7C2B}" presName="sp" presStyleCnt="0"/>
      <dgm:spPr/>
    </dgm:pt>
    <dgm:pt modelId="{A1C6E577-12C4-400B-BC56-A5D3157F3B01}" type="pres">
      <dgm:prSet presAssocID="{C69DCC1B-C2EB-4557-92A7-D5263C05C699}" presName="composite" presStyleCnt="0"/>
      <dgm:spPr/>
    </dgm:pt>
    <dgm:pt modelId="{3E97A496-365E-46DF-973E-2DEC949981EF}" type="pres">
      <dgm:prSet presAssocID="{C69DCC1B-C2EB-4557-92A7-D5263C05C699}" presName="parentText" presStyleLbl="alignNode1" presStyleIdx="1" presStyleCnt="3">
        <dgm:presLayoutVars>
          <dgm:chMax val="1"/>
          <dgm:bulletEnabled val="1"/>
        </dgm:presLayoutVars>
      </dgm:prSet>
      <dgm:spPr/>
      <dgm:t>
        <a:bodyPr/>
        <a:lstStyle/>
        <a:p>
          <a:endParaRPr lang="en-ZA"/>
        </a:p>
      </dgm:t>
    </dgm:pt>
    <dgm:pt modelId="{4FE46304-D481-42F1-92EF-7359FA096936}" type="pres">
      <dgm:prSet presAssocID="{C69DCC1B-C2EB-4557-92A7-D5263C05C699}" presName="descendantText" presStyleLbl="alignAcc1" presStyleIdx="1" presStyleCnt="3" custScaleY="176813" custLinFactNeighborY="-12400">
        <dgm:presLayoutVars>
          <dgm:bulletEnabled val="1"/>
        </dgm:presLayoutVars>
      </dgm:prSet>
      <dgm:spPr/>
      <dgm:t>
        <a:bodyPr/>
        <a:lstStyle/>
        <a:p>
          <a:endParaRPr lang="en-ZA"/>
        </a:p>
      </dgm:t>
    </dgm:pt>
    <dgm:pt modelId="{D0AF051F-1438-422F-8669-EB961E9962ED}" type="pres">
      <dgm:prSet presAssocID="{3B266CE2-2E20-4C8D-BD1A-F7BA0761459C}" presName="sp" presStyleCnt="0"/>
      <dgm:spPr/>
    </dgm:pt>
    <dgm:pt modelId="{BA683BD7-45AE-40F1-B48B-0FDE9EB35C22}" type="pres">
      <dgm:prSet presAssocID="{14D7EC94-703B-4043-A7C4-C54006A54D22}" presName="composite" presStyleCnt="0"/>
      <dgm:spPr/>
    </dgm:pt>
    <dgm:pt modelId="{4141C6FC-A7AF-4E8D-B174-9C6242491644}" type="pres">
      <dgm:prSet presAssocID="{14D7EC94-703B-4043-A7C4-C54006A54D22}" presName="parentText" presStyleLbl="alignNode1" presStyleIdx="2" presStyleCnt="3" custLinFactNeighborY="-8053">
        <dgm:presLayoutVars>
          <dgm:chMax val="1"/>
          <dgm:bulletEnabled val="1"/>
        </dgm:presLayoutVars>
      </dgm:prSet>
      <dgm:spPr/>
      <dgm:t>
        <a:bodyPr/>
        <a:lstStyle/>
        <a:p>
          <a:endParaRPr lang="en-ZA"/>
        </a:p>
      </dgm:t>
    </dgm:pt>
    <dgm:pt modelId="{6D1407E1-0AE7-49F4-A7F0-F9D90F43816A}" type="pres">
      <dgm:prSet presAssocID="{14D7EC94-703B-4043-A7C4-C54006A54D22}" presName="descendantText" presStyleLbl="alignAcc1" presStyleIdx="2" presStyleCnt="3" custScaleY="145902" custLinFactNeighborX="-50" custLinFactNeighborY="12342">
        <dgm:presLayoutVars>
          <dgm:bulletEnabled val="1"/>
        </dgm:presLayoutVars>
      </dgm:prSet>
      <dgm:spPr/>
      <dgm:t>
        <a:bodyPr/>
        <a:lstStyle/>
        <a:p>
          <a:endParaRPr lang="en-ZA"/>
        </a:p>
      </dgm:t>
    </dgm:pt>
  </dgm:ptLst>
  <dgm:cxnLst>
    <dgm:cxn modelId="{9016FD3C-C86D-49F6-963D-913956DF44C6}" srcId="{14D7EC94-703B-4043-A7C4-C54006A54D22}" destId="{0AA16148-46CC-4D48-881C-A7332483C8FC}" srcOrd="4" destOrd="0" parTransId="{3921D952-57EF-42DB-B922-667FF634D67E}" sibTransId="{1A31E412-15A6-4902-9A29-356FF58723B5}"/>
    <dgm:cxn modelId="{561E2FC6-AAE0-4949-953B-D27EEC7C3814}" srcId="{14D7EC94-703B-4043-A7C4-C54006A54D22}" destId="{692EC28D-4304-4A09-BBE7-2CE8216E76F0}" srcOrd="1" destOrd="0" parTransId="{8061E735-9709-4BB5-A904-89A8C7BF5D53}" sibTransId="{ADBEDC0E-0335-4083-B69D-AED40446FA13}"/>
    <dgm:cxn modelId="{EAE52A27-DC4B-4AF4-932D-CCA9DAC9796C}" srcId="{C69DCC1B-C2EB-4557-92A7-D5263C05C699}" destId="{02B84B34-0F7B-4F69-BDA7-F397D6686226}" srcOrd="4" destOrd="0" parTransId="{8A23A5A5-0C25-415D-9CD1-637C09B18E43}" sibTransId="{3FDE8BEB-2B03-4B3F-BA0A-B6558D2D940A}"/>
    <dgm:cxn modelId="{C7D9BE9C-911E-4D2C-9055-6B26DEE1C009}" type="presOf" srcId="{D78F9DE4-288A-4604-8DFA-8BAAC6C0AE09}" destId="{4FE46304-D481-42F1-92EF-7359FA096936}" srcOrd="0" destOrd="1" presId="urn:microsoft.com/office/officeart/2005/8/layout/chevron2"/>
    <dgm:cxn modelId="{CEB0BA2C-FBBE-4FEC-ADED-F99D4FF96C27}" srcId="{060E92CC-F967-4073-8107-8C4DB589DB57}" destId="{35A588A8-BB04-4AF2-A6BA-F55A0FAB5F29}" srcOrd="1" destOrd="0" parTransId="{1E23C9ED-0092-44FE-A27D-33F15F0B6EE2}" sibTransId="{13FDEA38-C0AA-487C-969C-494159A304D6}"/>
    <dgm:cxn modelId="{E1125B84-7E58-46E3-BFAC-9EE3FA40AC76}" type="presOf" srcId="{35A588A8-BB04-4AF2-A6BA-F55A0FAB5F29}" destId="{24D5D66D-2D5A-4A2B-94C8-6D58D8ACDE62}" srcOrd="0" destOrd="1" presId="urn:microsoft.com/office/officeart/2005/8/layout/chevron2"/>
    <dgm:cxn modelId="{0D072DA5-7C49-438A-82A1-3847681D638E}" srcId="{DBFEDB29-87B2-4BD2-9706-E277C77C7AC2}" destId="{060E92CC-F967-4073-8107-8C4DB589DB57}" srcOrd="0" destOrd="0" parTransId="{1E64DB05-4BF7-46CF-BC55-0326CA36447D}" sibTransId="{3B49233C-CD17-44EE-A39E-DBB5FB7C7C2B}"/>
    <dgm:cxn modelId="{7EB3A12E-6BF8-4C55-BE96-61C2E2465A35}" srcId="{C69DCC1B-C2EB-4557-92A7-D5263C05C699}" destId="{8EDAC262-CAC3-44DC-A17B-0FA3C20B2945}" srcOrd="0" destOrd="0" parTransId="{A638530E-912E-4E12-AA31-E5901EDBFFD0}" sibTransId="{36BF940F-5A05-4189-8749-552037A38E10}"/>
    <dgm:cxn modelId="{7477A913-0261-4659-9879-C6AB299B0714}" type="presOf" srcId="{060E92CC-F967-4073-8107-8C4DB589DB57}" destId="{3F2A502D-0438-49F7-A281-7634249B8982}" srcOrd="0" destOrd="0" presId="urn:microsoft.com/office/officeart/2005/8/layout/chevron2"/>
    <dgm:cxn modelId="{02271A28-F0FF-460D-967B-50A27C639BE0}" srcId="{DBFEDB29-87B2-4BD2-9706-E277C77C7AC2}" destId="{C69DCC1B-C2EB-4557-92A7-D5263C05C699}" srcOrd="1" destOrd="0" parTransId="{FF48C494-1F3A-446F-B7FD-F85545C1DEAD}" sibTransId="{3B266CE2-2E20-4C8D-BD1A-F7BA0761459C}"/>
    <dgm:cxn modelId="{5AD8BDB0-4BDA-404E-8F39-BA46D0A1B205}" type="presOf" srcId="{DB838C25-E874-4145-B063-05EFE03F1566}" destId="{6D1407E1-0AE7-49F4-A7F0-F9D90F43816A}" srcOrd="0" destOrd="0" presId="urn:microsoft.com/office/officeart/2005/8/layout/chevron2"/>
    <dgm:cxn modelId="{C81738E4-1A95-4558-8927-75FF2C08A7D3}" srcId="{C69DCC1B-C2EB-4557-92A7-D5263C05C699}" destId="{637C06FF-2B39-4980-8BE6-6DF2B3D9B4B3}" srcOrd="5" destOrd="0" parTransId="{F069587D-89D5-42FB-A895-27F3A0B77AB8}" sibTransId="{7E9ADB83-70CA-42DD-BF51-78D189BE75EF}"/>
    <dgm:cxn modelId="{16827D85-5D4B-43EC-92C7-60EFE16DDE89}" type="presOf" srcId="{8EDAC262-CAC3-44DC-A17B-0FA3C20B2945}" destId="{4FE46304-D481-42F1-92EF-7359FA096936}" srcOrd="0" destOrd="0" presId="urn:microsoft.com/office/officeart/2005/8/layout/chevron2"/>
    <dgm:cxn modelId="{66A73043-0943-46E1-8026-47E354075B64}" type="presOf" srcId="{C69DCC1B-C2EB-4557-92A7-D5263C05C699}" destId="{3E97A496-365E-46DF-973E-2DEC949981EF}" srcOrd="0" destOrd="0" presId="urn:microsoft.com/office/officeart/2005/8/layout/chevron2"/>
    <dgm:cxn modelId="{9FD05D63-69D1-46B3-B638-F849A08136A4}" type="presOf" srcId="{DBFEDB29-87B2-4BD2-9706-E277C77C7AC2}" destId="{51340EDD-9B85-4059-9891-687DE1B397C3}" srcOrd="0" destOrd="0" presId="urn:microsoft.com/office/officeart/2005/8/layout/chevron2"/>
    <dgm:cxn modelId="{FA79CC7F-AC67-476B-9614-814032F43154}" type="presOf" srcId="{0AA16148-46CC-4D48-881C-A7332483C8FC}" destId="{6D1407E1-0AE7-49F4-A7F0-F9D90F43816A}" srcOrd="0" destOrd="4" presId="urn:microsoft.com/office/officeart/2005/8/layout/chevron2"/>
    <dgm:cxn modelId="{4325B953-9595-4917-9863-E4B8E0C87B01}" srcId="{14D7EC94-703B-4043-A7C4-C54006A54D22}" destId="{FD4BF2C8-18F8-4038-A345-75575A482D00}" srcOrd="3" destOrd="0" parTransId="{AC708BDF-6FB9-4219-8407-0E59DE42F72C}" sibTransId="{1A82EEFE-616A-4D5E-96C3-CF059E89D87C}"/>
    <dgm:cxn modelId="{C1EF537F-A95F-4FE3-ADB2-C61F8E2C8921}" srcId="{14D7EC94-703B-4043-A7C4-C54006A54D22}" destId="{DB838C25-E874-4145-B063-05EFE03F1566}" srcOrd="0" destOrd="0" parTransId="{0EF4C409-DE08-4A25-AFB3-22F37746627C}" sibTransId="{9C9D95AD-8D85-486B-A106-5545E58843B9}"/>
    <dgm:cxn modelId="{0AA19BAD-93AD-4593-98FB-99297CBCBC52}" srcId="{060E92CC-F967-4073-8107-8C4DB589DB57}" destId="{315DC248-FF6E-402E-9D26-260967BBAB28}" srcOrd="2" destOrd="0" parTransId="{FC042F6D-0DDC-4B6F-9F18-7CD9AC2DB300}" sibTransId="{1D520C22-C9A6-4656-A5CF-DC606D677928}"/>
    <dgm:cxn modelId="{A375895C-F910-4E02-B5EB-A14F79488CAB}" srcId="{C69DCC1B-C2EB-4557-92A7-D5263C05C699}" destId="{12AAE394-A4EF-49F5-80D4-FA3346D31B40}" srcOrd="3" destOrd="0" parTransId="{9094ACCE-CE4D-4245-ADDA-62D41CCC63DE}" sibTransId="{13A45B96-EEDC-4FEA-BB55-002FFE5DDB4B}"/>
    <dgm:cxn modelId="{5BEC9CB8-042F-4ED6-AC61-DD61236004DC}" type="presOf" srcId="{75827E87-4B9C-45FC-B664-00CBC0676799}" destId="{6D1407E1-0AE7-49F4-A7F0-F9D90F43816A}" srcOrd="0" destOrd="2" presId="urn:microsoft.com/office/officeart/2005/8/layout/chevron2"/>
    <dgm:cxn modelId="{5A01D31B-C960-4841-8402-527963DF888B}" type="presOf" srcId="{65A86EBB-9A52-4A4E-882E-89D7CAD46E23}" destId="{4FE46304-D481-42F1-92EF-7359FA096936}" srcOrd="0" destOrd="2" presId="urn:microsoft.com/office/officeart/2005/8/layout/chevron2"/>
    <dgm:cxn modelId="{8B801B1C-5F47-4691-9CA3-4AE461A58947}" srcId="{14D7EC94-703B-4043-A7C4-C54006A54D22}" destId="{75827E87-4B9C-45FC-B664-00CBC0676799}" srcOrd="2" destOrd="0" parTransId="{F2A0A498-34E0-4046-92BB-A005673A2E23}" sibTransId="{39DF2789-A9B0-44F0-824A-6AF43224743C}"/>
    <dgm:cxn modelId="{0B4D15B8-B9F0-4483-AB43-B2320B81E4F1}" type="presOf" srcId="{12AAE394-A4EF-49F5-80D4-FA3346D31B40}" destId="{4FE46304-D481-42F1-92EF-7359FA096936}" srcOrd="0" destOrd="3" presId="urn:microsoft.com/office/officeart/2005/8/layout/chevron2"/>
    <dgm:cxn modelId="{0DCDA7CA-58CF-402B-A615-84C16270E6F1}" type="presOf" srcId="{315DC248-FF6E-402E-9D26-260967BBAB28}" destId="{24D5D66D-2D5A-4A2B-94C8-6D58D8ACDE62}" srcOrd="0" destOrd="2" presId="urn:microsoft.com/office/officeart/2005/8/layout/chevron2"/>
    <dgm:cxn modelId="{7C97793F-70CC-4BEC-B04C-EDC5F370B89F}" type="presOf" srcId="{692EC28D-4304-4A09-BBE7-2CE8216E76F0}" destId="{6D1407E1-0AE7-49F4-A7F0-F9D90F43816A}" srcOrd="0" destOrd="1" presId="urn:microsoft.com/office/officeart/2005/8/layout/chevron2"/>
    <dgm:cxn modelId="{2D2AC6B6-C0C9-4CAF-A2CF-05B714CEAEC4}" type="presOf" srcId="{1EEE4D94-4627-4840-B5B5-69688E2D3B00}" destId="{24D5D66D-2D5A-4A2B-94C8-6D58D8ACDE62}" srcOrd="0" destOrd="0" presId="urn:microsoft.com/office/officeart/2005/8/layout/chevron2"/>
    <dgm:cxn modelId="{27147132-F2F3-42A9-9AFC-C89B32C6F962}" type="presOf" srcId="{FD4BF2C8-18F8-4038-A345-75575A482D00}" destId="{6D1407E1-0AE7-49F4-A7F0-F9D90F43816A}" srcOrd="0" destOrd="3" presId="urn:microsoft.com/office/officeart/2005/8/layout/chevron2"/>
    <dgm:cxn modelId="{C1862877-8D60-427C-9EC6-B1D3A0B897D7}" srcId="{DBFEDB29-87B2-4BD2-9706-E277C77C7AC2}" destId="{14D7EC94-703B-4043-A7C4-C54006A54D22}" srcOrd="2" destOrd="0" parTransId="{25495452-1C37-41C2-BE34-DAF44F0BBA04}" sibTransId="{2E583903-6DAA-48EA-8CA0-DD314D123861}"/>
    <dgm:cxn modelId="{AD304C6F-3324-4D9C-9AE7-C049E4F98A4A}" type="presOf" srcId="{14D7EC94-703B-4043-A7C4-C54006A54D22}" destId="{4141C6FC-A7AF-4E8D-B174-9C6242491644}" srcOrd="0" destOrd="0" presId="urn:microsoft.com/office/officeart/2005/8/layout/chevron2"/>
    <dgm:cxn modelId="{A75BF0D5-28DD-45C3-BCBE-C7DED2475D59}" srcId="{C69DCC1B-C2EB-4557-92A7-D5263C05C699}" destId="{D78F9DE4-288A-4604-8DFA-8BAAC6C0AE09}" srcOrd="1" destOrd="0" parTransId="{9536C029-6667-43F8-A037-FBA15E05A75A}" sibTransId="{76FA8C4D-64F6-4A59-9AAD-FA83F938AD6E}"/>
    <dgm:cxn modelId="{FF7C0212-E8EB-4621-A9FE-888D8CE050B8}" type="presOf" srcId="{637C06FF-2B39-4980-8BE6-6DF2B3D9B4B3}" destId="{4FE46304-D481-42F1-92EF-7359FA096936}" srcOrd="0" destOrd="5" presId="urn:microsoft.com/office/officeart/2005/8/layout/chevron2"/>
    <dgm:cxn modelId="{939D177D-6F2E-4817-98F0-3B19EE09E5FB}" type="presOf" srcId="{02B84B34-0F7B-4F69-BDA7-F397D6686226}" destId="{4FE46304-D481-42F1-92EF-7359FA096936}" srcOrd="0" destOrd="4" presId="urn:microsoft.com/office/officeart/2005/8/layout/chevron2"/>
    <dgm:cxn modelId="{41659830-8E62-4BA1-9E1D-7698E3953220}" srcId="{C69DCC1B-C2EB-4557-92A7-D5263C05C699}" destId="{65A86EBB-9A52-4A4E-882E-89D7CAD46E23}" srcOrd="2" destOrd="0" parTransId="{A1C14A34-B7A1-43EF-91C6-C86E8522DB29}" sibTransId="{BD615FAD-6508-402E-A3B7-78F91C122E4A}"/>
    <dgm:cxn modelId="{D69D84B2-F72F-403E-887D-9994FC8415AD}" srcId="{060E92CC-F967-4073-8107-8C4DB589DB57}" destId="{1EEE4D94-4627-4840-B5B5-69688E2D3B00}" srcOrd="0" destOrd="0" parTransId="{1FBA448E-B8A7-4F34-AD7A-B541ACAC0D3B}" sibTransId="{2D462443-FA1F-4271-8BBE-46DA7D2B4D1B}"/>
    <dgm:cxn modelId="{3F90A65C-E79C-4735-8F38-6B27291FBB3D}" type="presParOf" srcId="{51340EDD-9B85-4059-9891-687DE1B397C3}" destId="{FD7343E7-9E74-47DB-8686-5E814E489A02}" srcOrd="0" destOrd="0" presId="urn:microsoft.com/office/officeart/2005/8/layout/chevron2"/>
    <dgm:cxn modelId="{ECB6A7BF-F871-454F-8072-09F969F431D5}" type="presParOf" srcId="{FD7343E7-9E74-47DB-8686-5E814E489A02}" destId="{3F2A502D-0438-49F7-A281-7634249B8982}" srcOrd="0" destOrd="0" presId="urn:microsoft.com/office/officeart/2005/8/layout/chevron2"/>
    <dgm:cxn modelId="{3C49ACE0-9192-492B-9E67-D580D0E5687C}" type="presParOf" srcId="{FD7343E7-9E74-47DB-8686-5E814E489A02}" destId="{24D5D66D-2D5A-4A2B-94C8-6D58D8ACDE62}" srcOrd="1" destOrd="0" presId="urn:microsoft.com/office/officeart/2005/8/layout/chevron2"/>
    <dgm:cxn modelId="{494E8263-8A09-4077-A9F9-5FBCFA8FAF61}" type="presParOf" srcId="{51340EDD-9B85-4059-9891-687DE1B397C3}" destId="{4E1B9B78-96FA-4847-A267-995BE270BDBA}" srcOrd="1" destOrd="0" presId="urn:microsoft.com/office/officeart/2005/8/layout/chevron2"/>
    <dgm:cxn modelId="{F563E788-5772-40FF-920A-ACB37E68F6BD}" type="presParOf" srcId="{51340EDD-9B85-4059-9891-687DE1B397C3}" destId="{A1C6E577-12C4-400B-BC56-A5D3157F3B01}" srcOrd="2" destOrd="0" presId="urn:microsoft.com/office/officeart/2005/8/layout/chevron2"/>
    <dgm:cxn modelId="{18A4BF62-1D23-4CDD-88BA-9167CE3DE4E0}" type="presParOf" srcId="{A1C6E577-12C4-400B-BC56-A5D3157F3B01}" destId="{3E97A496-365E-46DF-973E-2DEC949981EF}" srcOrd="0" destOrd="0" presId="urn:microsoft.com/office/officeart/2005/8/layout/chevron2"/>
    <dgm:cxn modelId="{5D290B36-E7D5-48BD-8386-A6178B323BC5}" type="presParOf" srcId="{A1C6E577-12C4-400B-BC56-A5D3157F3B01}" destId="{4FE46304-D481-42F1-92EF-7359FA096936}" srcOrd="1" destOrd="0" presId="urn:microsoft.com/office/officeart/2005/8/layout/chevron2"/>
    <dgm:cxn modelId="{E08DE33B-A787-4D2E-AFB4-18190281DA1C}" type="presParOf" srcId="{51340EDD-9B85-4059-9891-687DE1B397C3}" destId="{D0AF051F-1438-422F-8669-EB961E9962ED}" srcOrd="3" destOrd="0" presId="urn:microsoft.com/office/officeart/2005/8/layout/chevron2"/>
    <dgm:cxn modelId="{E726FF53-3193-48AD-A0D5-3EBAD0A30FE1}" type="presParOf" srcId="{51340EDD-9B85-4059-9891-687DE1B397C3}" destId="{BA683BD7-45AE-40F1-B48B-0FDE9EB35C22}" srcOrd="4" destOrd="0" presId="urn:microsoft.com/office/officeart/2005/8/layout/chevron2"/>
    <dgm:cxn modelId="{C3954A89-50C4-41F5-9336-5E891FB96C95}" type="presParOf" srcId="{BA683BD7-45AE-40F1-B48B-0FDE9EB35C22}" destId="{4141C6FC-A7AF-4E8D-B174-9C6242491644}" srcOrd="0" destOrd="0" presId="urn:microsoft.com/office/officeart/2005/8/layout/chevron2"/>
    <dgm:cxn modelId="{4C6EBD07-C20A-42AA-AED0-CCC711F36C12}" type="presParOf" srcId="{BA683BD7-45AE-40F1-B48B-0FDE9EB35C22}" destId="{6D1407E1-0AE7-49F4-A7F0-F9D90F43816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2A502D-0438-49F7-A281-7634249B8982}">
      <dsp:nvSpPr>
        <dsp:cNvPr id="0" name=""/>
        <dsp:cNvSpPr/>
      </dsp:nvSpPr>
      <dsp:spPr>
        <a:xfrm rot="5400000">
          <a:off x="-142251" y="144623"/>
          <a:ext cx="948345" cy="6638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1985</a:t>
          </a:r>
          <a:endParaRPr lang="en-ZA" sz="1800" kern="1200" dirty="0"/>
        </a:p>
      </dsp:txBody>
      <dsp:txXfrm rot="5400000">
        <a:off x="-142251" y="144623"/>
        <a:ext cx="948345" cy="663841"/>
      </dsp:txXfrm>
    </dsp:sp>
    <dsp:sp modelId="{24D5D66D-2D5A-4A2B-94C8-6D58D8ACDE62}">
      <dsp:nvSpPr>
        <dsp:cNvPr id="0" name=""/>
        <dsp:cNvSpPr/>
      </dsp:nvSpPr>
      <dsp:spPr>
        <a:xfrm rot="5400000">
          <a:off x="4221058" y="-3554845"/>
          <a:ext cx="616424" cy="77308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1.8GWe Koeberg NPP fully operational - </a:t>
          </a:r>
          <a:r>
            <a:rPr lang="en-US" sz="1900" kern="1200" dirty="0" smtClean="0">
              <a:solidFill>
                <a:schemeClr val="tx1"/>
              </a:solidFill>
            </a:rPr>
            <a:t>South Africa’s first and only operating NPP</a:t>
          </a:r>
          <a:endParaRPr lang="en-ZA" sz="1900" kern="1200" dirty="0"/>
        </a:p>
      </dsp:txBody>
      <dsp:txXfrm rot="5400000">
        <a:off x="4221058" y="-3554845"/>
        <a:ext cx="616424" cy="7730858"/>
      </dsp:txXfrm>
    </dsp:sp>
    <dsp:sp modelId="{555BA74C-24C7-4047-A987-1CC6B0BC3613}">
      <dsp:nvSpPr>
        <dsp:cNvPr id="0" name=""/>
        <dsp:cNvSpPr/>
      </dsp:nvSpPr>
      <dsp:spPr>
        <a:xfrm rot="5400000">
          <a:off x="-142251" y="995405"/>
          <a:ext cx="948345" cy="6638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1995</a:t>
          </a:r>
          <a:endParaRPr lang="en-US" sz="1800" kern="1200" dirty="0"/>
        </a:p>
      </dsp:txBody>
      <dsp:txXfrm rot="5400000">
        <a:off x="-142251" y="995405"/>
        <a:ext cx="948345" cy="663841"/>
      </dsp:txXfrm>
    </dsp:sp>
    <dsp:sp modelId="{D3034867-D6AF-4BDA-9155-87BB912C5476}">
      <dsp:nvSpPr>
        <dsp:cNvPr id="0" name=""/>
        <dsp:cNvSpPr/>
      </dsp:nvSpPr>
      <dsp:spPr>
        <a:xfrm rot="5400000">
          <a:off x="4221058" y="-2704063"/>
          <a:ext cx="616424" cy="77308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Cooperation Agreement on Peaceful Uses of Nuclear Energy between USA and South Africa (signed)</a:t>
          </a:r>
          <a:endParaRPr lang="en-US" sz="1900" kern="1200" dirty="0"/>
        </a:p>
      </dsp:txBody>
      <dsp:txXfrm rot="5400000">
        <a:off x="4221058" y="-2704063"/>
        <a:ext cx="616424" cy="7730858"/>
      </dsp:txXfrm>
    </dsp:sp>
    <dsp:sp modelId="{3E97A496-365E-46DF-973E-2DEC949981EF}">
      <dsp:nvSpPr>
        <dsp:cNvPr id="0" name=""/>
        <dsp:cNvSpPr/>
      </dsp:nvSpPr>
      <dsp:spPr>
        <a:xfrm rot="5400000">
          <a:off x="-142251" y="1846187"/>
          <a:ext cx="948345" cy="6638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1998</a:t>
          </a:r>
          <a:endParaRPr lang="en-ZA" sz="1800" kern="1200" dirty="0"/>
        </a:p>
      </dsp:txBody>
      <dsp:txXfrm rot="5400000">
        <a:off x="-142251" y="1846187"/>
        <a:ext cx="948345" cy="663841"/>
      </dsp:txXfrm>
    </dsp:sp>
    <dsp:sp modelId="{4FE46304-D481-42F1-92EF-7359FA096936}">
      <dsp:nvSpPr>
        <dsp:cNvPr id="0" name=""/>
        <dsp:cNvSpPr/>
      </dsp:nvSpPr>
      <dsp:spPr>
        <a:xfrm rot="5400000">
          <a:off x="4221058" y="-1929717"/>
          <a:ext cx="616424" cy="77308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National Energy White Paper approved by Cabinet - </a:t>
          </a:r>
          <a:r>
            <a:rPr lang="en-US" sz="1900" kern="1200" dirty="0" smtClean="0">
              <a:solidFill>
                <a:schemeClr val="tx1"/>
              </a:solidFill>
            </a:rPr>
            <a:t>Nuclear option is open for the future</a:t>
          </a:r>
          <a:endParaRPr lang="en-ZA" sz="1900" kern="1200" dirty="0">
            <a:solidFill>
              <a:schemeClr val="tx1"/>
            </a:solidFill>
          </a:endParaRPr>
        </a:p>
      </dsp:txBody>
      <dsp:txXfrm rot="5400000">
        <a:off x="4221058" y="-1929717"/>
        <a:ext cx="616424" cy="7730858"/>
      </dsp:txXfrm>
    </dsp:sp>
    <dsp:sp modelId="{86E2280D-F524-4833-93D4-3B9510E65A71}">
      <dsp:nvSpPr>
        <dsp:cNvPr id="0" name=""/>
        <dsp:cNvSpPr/>
      </dsp:nvSpPr>
      <dsp:spPr>
        <a:xfrm rot="5400000">
          <a:off x="-142251" y="2696970"/>
          <a:ext cx="948345" cy="6638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1999</a:t>
          </a:r>
          <a:endParaRPr lang="en-US" sz="1800" kern="1200" dirty="0"/>
        </a:p>
      </dsp:txBody>
      <dsp:txXfrm rot="5400000">
        <a:off x="-142251" y="2696970"/>
        <a:ext cx="948345" cy="663841"/>
      </dsp:txXfrm>
    </dsp:sp>
    <dsp:sp modelId="{A40FD2BA-FFA1-49D3-B6A7-21FFFA68D176}">
      <dsp:nvSpPr>
        <dsp:cNvPr id="0" name=""/>
        <dsp:cNvSpPr/>
      </dsp:nvSpPr>
      <dsp:spPr>
        <a:xfrm rot="5400000">
          <a:off x="4221058" y="-1002498"/>
          <a:ext cx="616424" cy="77308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Promulgation of the Nuclear Energy Act No. 46 of 1999, National Nuclear Regulator Act No. 47 of 1999</a:t>
          </a:r>
          <a:endParaRPr lang="en-US" sz="1900" kern="1200" dirty="0"/>
        </a:p>
      </dsp:txBody>
      <dsp:txXfrm rot="5400000">
        <a:off x="4221058" y="-1002498"/>
        <a:ext cx="616424" cy="7730858"/>
      </dsp:txXfrm>
    </dsp:sp>
    <dsp:sp modelId="{C28863BB-2371-4E3C-80E5-D1BCEACBD2C9}">
      <dsp:nvSpPr>
        <dsp:cNvPr id="0" name=""/>
        <dsp:cNvSpPr/>
      </dsp:nvSpPr>
      <dsp:spPr>
        <a:xfrm rot="5400000">
          <a:off x="-142251" y="3547752"/>
          <a:ext cx="948345" cy="6638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2004</a:t>
          </a:r>
          <a:endParaRPr lang="en-US" sz="1800" kern="1200" dirty="0"/>
        </a:p>
      </dsp:txBody>
      <dsp:txXfrm rot="5400000">
        <a:off x="-142251" y="3547752"/>
        <a:ext cx="948345" cy="663841"/>
      </dsp:txXfrm>
    </dsp:sp>
    <dsp:sp modelId="{2FC83B7F-70B9-4941-84C4-74327F9CC022}">
      <dsp:nvSpPr>
        <dsp:cNvPr id="0" name=""/>
        <dsp:cNvSpPr/>
      </dsp:nvSpPr>
      <dsp:spPr>
        <a:xfrm rot="5400000">
          <a:off x="4221058" y="-151715"/>
          <a:ext cx="616424" cy="77308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Cooperation Agreement on Peaceful Uses of Nuclear Energy between Russian Federation and South Africa (signed)</a:t>
          </a:r>
          <a:endParaRPr lang="en-US" sz="1900" kern="1200" dirty="0"/>
        </a:p>
      </dsp:txBody>
      <dsp:txXfrm rot="5400000">
        <a:off x="4221058" y="-151715"/>
        <a:ext cx="616424" cy="7730858"/>
      </dsp:txXfrm>
    </dsp:sp>
    <dsp:sp modelId="{BFED6508-C4D7-4710-978E-CB0100F24AFF}">
      <dsp:nvSpPr>
        <dsp:cNvPr id="0" name=""/>
        <dsp:cNvSpPr/>
      </dsp:nvSpPr>
      <dsp:spPr>
        <a:xfrm rot="5400000">
          <a:off x="-142251" y="4398535"/>
          <a:ext cx="948345" cy="6638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2005</a:t>
          </a:r>
          <a:endParaRPr lang="en-US" sz="1800" kern="1200" dirty="0"/>
        </a:p>
      </dsp:txBody>
      <dsp:txXfrm rot="5400000">
        <a:off x="-142251" y="4398535"/>
        <a:ext cx="948345" cy="663841"/>
      </dsp:txXfrm>
    </dsp:sp>
    <dsp:sp modelId="{7D2445AF-9145-447F-9EBF-B405CC30D224}">
      <dsp:nvSpPr>
        <dsp:cNvPr id="0" name=""/>
        <dsp:cNvSpPr/>
      </dsp:nvSpPr>
      <dsp:spPr>
        <a:xfrm rot="5400000">
          <a:off x="4221058" y="699066"/>
          <a:ext cx="616424" cy="77308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 Cabinet approved the Radioactive Waste Management Strategy and Policy of 2005</a:t>
          </a:r>
          <a:endParaRPr lang="en-US" sz="1900" kern="1200" dirty="0"/>
        </a:p>
      </dsp:txBody>
      <dsp:txXfrm rot="5400000">
        <a:off x="4221058" y="699066"/>
        <a:ext cx="616424" cy="77308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B35E89-FB09-487F-AB73-997E1CE49FD0}">
      <dsp:nvSpPr>
        <dsp:cNvPr id="0" name=""/>
        <dsp:cNvSpPr/>
      </dsp:nvSpPr>
      <dsp:spPr>
        <a:xfrm rot="5400000">
          <a:off x="-275072" y="275072"/>
          <a:ext cx="1833816" cy="12836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2006</a:t>
          </a:r>
          <a:endParaRPr lang="en-ZA" sz="3200" b="1" kern="1200" dirty="0"/>
        </a:p>
      </dsp:txBody>
      <dsp:txXfrm rot="5400000">
        <a:off x="-275072" y="275072"/>
        <a:ext cx="1833816" cy="1283671"/>
      </dsp:txXfrm>
    </dsp:sp>
    <dsp:sp modelId="{B0C45544-14D6-4338-85B7-19355F8FCBB3}">
      <dsp:nvSpPr>
        <dsp:cNvPr id="0" name=""/>
        <dsp:cNvSpPr/>
      </dsp:nvSpPr>
      <dsp:spPr>
        <a:xfrm rot="5400000">
          <a:off x="4135245" y="-2851573"/>
          <a:ext cx="1191980" cy="68951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Eskom (national utility) starts procurement and siting for new NPPs</a:t>
          </a:r>
          <a:endParaRPr lang="en-ZA" sz="2000" kern="1200" dirty="0"/>
        </a:p>
        <a:p>
          <a:pPr marL="228600" lvl="1" indent="-228600" algn="l" defTabSz="889000">
            <a:lnSpc>
              <a:spcPct val="90000"/>
            </a:lnSpc>
            <a:spcBef>
              <a:spcPct val="0"/>
            </a:spcBef>
            <a:spcAft>
              <a:spcPct val="15000"/>
            </a:spcAft>
            <a:buChar char="••"/>
          </a:pPr>
          <a:r>
            <a:rPr lang="en-US" sz="2000" kern="1200" dirty="0" smtClean="0"/>
            <a:t>Cooperation Agreement on Peaceful Uses of Nuclear Energy between China and South Africa (signed)</a:t>
          </a:r>
          <a:endParaRPr lang="en-ZA" sz="2000" kern="1200" dirty="0"/>
        </a:p>
      </dsp:txBody>
      <dsp:txXfrm rot="5400000">
        <a:off x="4135245" y="-2851573"/>
        <a:ext cx="1191980" cy="6895128"/>
      </dsp:txXfrm>
    </dsp:sp>
    <dsp:sp modelId="{4141C6FC-A7AF-4E8D-B174-9C6242491644}">
      <dsp:nvSpPr>
        <dsp:cNvPr id="0" name=""/>
        <dsp:cNvSpPr/>
      </dsp:nvSpPr>
      <dsp:spPr>
        <a:xfrm rot="5400000">
          <a:off x="-275072" y="1898220"/>
          <a:ext cx="1833816" cy="12836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2008</a:t>
          </a:r>
          <a:endParaRPr lang="en-ZA" sz="3200" b="1" kern="1200" dirty="0"/>
        </a:p>
      </dsp:txBody>
      <dsp:txXfrm rot="5400000">
        <a:off x="-275072" y="1898220"/>
        <a:ext cx="1833816" cy="1283671"/>
      </dsp:txXfrm>
    </dsp:sp>
    <dsp:sp modelId="{6D1407E1-0AE7-49F4-A7F0-F9D90F43816A}">
      <dsp:nvSpPr>
        <dsp:cNvPr id="0" name=""/>
        <dsp:cNvSpPr/>
      </dsp:nvSpPr>
      <dsp:spPr>
        <a:xfrm rot="5400000">
          <a:off x="4017579" y="-1209625"/>
          <a:ext cx="1427313" cy="68951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Cabinet endorsed Nuclear Energy Policy of 2008 (public consultation included) - </a:t>
          </a:r>
          <a:r>
            <a:rPr lang="en-US" sz="2000" kern="1200" dirty="0" smtClean="0">
              <a:solidFill>
                <a:schemeClr val="tx1"/>
              </a:solidFill>
            </a:rPr>
            <a:t>Institutional framework and commitment for future Nuclear Programme in SA</a:t>
          </a:r>
          <a:endParaRPr lang="en-ZA" sz="2000" kern="1200" dirty="0"/>
        </a:p>
        <a:p>
          <a:pPr marL="228600" lvl="1" indent="-228600" algn="l" defTabSz="889000">
            <a:lnSpc>
              <a:spcPct val="90000"/>
            </a:lnSpc>
            <a:spcBef>
              <a:spcPct val="0"/>
            </a:spcBef>
            <a:spcAft>
              <a:spcPct val="15000"/>
            </a:spcAft>
            <a:buChar char="••"/>
          </a:pPr>
          <a:r>
            <a:rPr lang="en-US" sz="2000" kern="1200" dirty="0" smtClean="0"/>
            <a:t>Eskom Bidding process for new NPPs stopped in 2008</a:t>
          </a:r>
          <a:r>
            <a:rPr lang="en-US" sz="2000" kern="1200" dirty="0" smtClean="0">
              <a:solidFill>
                <a:schemeClr val="accent6">
                  <a:lumMod val="75000"/>
                </a:schemeClr>
              </a:solidFill>
            </a:rPr>
            <a:t> </a:t>
          </a:r>
          <a:endParaRPr lang="en-ZA" sz="2000" kern="1200" dirty="0">
            <a:solidFill>
              <a:schemeClr val="accent6">
                <a:lumMod val="75000"/>
              </a:schemeClr>
            </a:solidFill>
          </a:endParaRPr>
        </a:p>
      </dsp:txBody>
      <dsp:txXfrm rot="5400000">
        <a:off x="4017579" y="-1209625"/>
        <a:ext cx="1427313" cy="6895128"/>
      </dsp:txXfrm>
    </dsp:sp>
    <dsp:sp modelId="{A7CA3557-0546-4E0F-9AD1-D9518C095963}">
      <dsp:nvSpPr>
        <dsp:cNvPr id="0" name=""/>
        <dsp:cNvSpPr/>
      </dsp:nvSpPr>
      <dsp:spPr>
        <a:xfrm rot="5400000">
          <a:off x="-275072" y="3692879"/>
          <a:ext cx="1833816" cy="12836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2009</a:t>
          </a:r>
          <a:endParaRPr lang="en-US" sz="3200" b="1" kern="1200" dirty="0"/>
        </a:p>
      </dsp:txBody>
      <dsp:txXfrm rot="5400000">
        <a:off x="-275072" y="3692879"/>
        <a:ext cx="1833816" cy="1283671"/>
      </dsp:txXfrm>
    </dsp:sp>
    <dsp:sp modelId="{14D78D72-24B8-4D03-9961-BD97F5796F65}">
      <dsp:nvSpPr>
        <dsp:cNvPr id="0" name=""/>
        <dsp:cNvSpPr/>
      </dsp:nvSpPr>
      <dsp:spPr>
        <a:xfrm rot="5400000">
          <a:off x="4135245" y="566232"/>
          <a:ext cx="1191980" cy="68951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The Inter-Departmental Task Team on Energy (IDTTE) established under the Inter-Ministerial Committee on Energy, to decide on nuclear programme way forward</a:t>
          </a:r>
          <a:endParaRPr lang="en-US" sz="2000" b="0" kern="1200" dirty="0"/>
        </a:p>
      </dsp:txBody>
      <dsp:txXfrm rot="5400000">
        <a:off x="4135245" y="566232"/>
        <a:ext cx="1191980" cy="68951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122DDE-A746-40DE-A78E-152B743FEB6E}">
      <dsp:nvSpPr>
        <dsp:cNvPr id="0" name=""/>
        <dsp:cNvSpPr/>
      </dsp:nvSpPr>
      <dsp:spPr>
        <a:xfrm rot="5400000">
          <a:off x="-260453" y="352912"/>
          <a:ext cx="1736354" cy="12154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2010</a:t>
          </a:r>
          <a:endParaRPr lang="en-US" sz="3200" b="1" kern="1200" dirty="0"/>
        </a:p>
      </dsp:txBody>
      <dsp:txXfrm rot="5400000">
        <a:off x="-260453" y="352912"/>
        <a:ext cx="1736354" cy="1215448"/>
      </dsp:txXfrm>
    </dsp:sp>
    <dsp:sp modelId="{54329D34-B0FD-4AA9-843E-6624233A0DC9}">
      <dsp:nvSpPr>
        <dsp:cNvPr id="0" name=""/>
        <dsp:cNvSpPr/>
      </dsp:nvSpPr>
      <dsp:spPr>
        <a:xfrm rot="5400000">
          <a:off x="4155528" y="-2926501"/>
          <a:ext cx="1286390" cy="71665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Cooperation Agreement on Peaceful Uses of Nuclear Energy between South Korea and South Africa (signed)</a:t>
          </a:r>
          <a:endParaRPr lang="en-US" sz="1800" kern="1200" dirty="0"/>
        </a:p>
        <a:p>
          <a:pPr marL="171450" lvl="1" indent="-171450" algn="l" defTabSz="800100">
            <a:lnSpc>
              <a:spcPct val="90000"/>
            </a:lnSpc>
            <a:spcBef>
              <a:spcPct val="0"/>
            </a:spcBef>
            <a:spcAft>
              <a:spcPct val="15000"/>
            </a:spcAft>
            <a:buChar char="••"/>
          </a:pPr>
          <a:r>
            <a:rPr lang="en-ZA" sz="1800" kern="1200" dirty="0" smtClean="0"/>
            <a:t>IMC on Energy gives go-ahead for Integrated Nuclear Infrastructure Review Self-Assessment go-ahead</a:t>
          </a:r>
          <a:endParaRPr lang="en-US" sz="1800" kern="1200" dirty="0"/>
        </a:p>
      </dsp:txBody>
      <dsp:txXfrm rot="5400000">
        <a:off x="4155528" y="-2926501"/>
        <a:ext cx="1286390" cy="7166551"/>
      </dsp:txXfrm>
    </dsp:sp>
    <dsp:sp modelId="{AA8A173D-894F-463D-9857-86B911392B60}">
      <dsp:nvSpPr>
        <dsp:cNvPr id="0" name=""/>
        <dsp:cNvSpPr/>
      </dsp:nvSpPr>
      <dsp:spPr>
        <a:xfrm rot="5400000">
          <a:off x="-260453" y="1911425"/>
          <a:ext cx="1736354" cy="12154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2011</a:t>
          </a:r>
          <a:endParaRPr lang="en-ZA" sz="3600" b="1" kern="1200" dirty="0"/>
        </a:p>
      </dsp:txBody>
      <dsp:txXfrm rot="5400000">
        <a:off x="-260453" y="1911425"/>
        <a:ext cx="1736354" cy="1215448"/>
      </dsp:txXfrm>
    </dsp:sp>
    <dsp:sp modelId="{9DE9A380-5355-4C3A-8C71-28037BF937A3}">
      <dsp:nvSpPr>
        <dsp:cNvPr id="0" name=""/>
        <dsp:cNvSpPr/>
      </dsp:nvSpPr>
      <dsp:spPr>
        <a:xfrm rot="5400000">
          <a:off x="4129687" y="-1460395"/>
          <a:ext cx="1338074" cy="71665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Integrated Resource Plan (IRP 2010-2030) endorsed by </a:t>
          </a:r>
          <a:r>
            <a:rPr lang="en-US" sz="1800" kern="1200" dirty="0" smtClean="0">
              <a:solidFill>
                <a:schemeClr val="tx1"/>
              </a:solidFill>
            </a:rPr>
            <a:t>Cabinet - 9.6GWe Nuclear Power by 2030, 1</a:t>
          </a:r>
          <a:r>
            <a:rPr lang="en-US" sz="1800" kern="1200" baseline="30000" dirty="0" smtClean="0">
              <a:solidFill>
                <a:schemeClr val="tx1"/>
              </a:solidFill>
            </a:rPr>
            <a:t>st</a:t>
          </a:r>
          <a:r>
            <a:rPr lang="en-US" sz="1800" kern="1200" dirty="0" smtClean="0">
              <a:solidFill>
                <a:schemeClr val="tx1"/>
              </a:solidFill>
            </a:rPr>
            <a:t> plant 2023</a:t>
          </a:r>
          <a:r>
            <a:rPr lang="en-US" sz="1800" kern="1200" dirty="0" smtClean="0">
              <a:solidFill>
                <a:schemeClr val="accent6">
                  <a:lumMod val="75000"/>
                </a:schemeClr>
              </a:solidFill>
            </a:rPr>
            <a:t> </a:t>
          </a:r>
          <a:endParaRPr lang="en-ZA" sz="1800" kern="1200" dirty="0"/>
        </a:p>
        <a:p>
          <a:pPr marL="171450" lvl="1" indent="-171450" algn="l" defTabSz="800100">
            <a:lnSpc>
              <a:spcPct val="90000"/>
            </a:lnSpc>
            <a:spcBef>
              <a:spcPct val="0"/>
            </a:spcBef>
            <a:spcAft>
              <a:spcPct val="15000"/>
            </a:spcAft>
            <a:buChar char="••"/>
          </a:pPr>
          <a:r>
            <a:rPr lang="en-US" sz="1800" kern="1200" dirty="0" smtClean="0"/>
            <a:t>National Nuclear Energy Executive Coordination Committee (Ministerial) established by Cabinet endorsement in November</a:t>
          </a:r>
          <a:endParaRPr lang="en-ZA" sz="1800" kern="1200" dirty="0"/>
        </a:p>
      </dsp:txBody>
      <dsp:txXfrm rot="5400000">
        <a:off x="4129687" y="-1460395"/>
        <a:ext cx="1338074" cy="7166551"/>
      </dsp:txXfrm>
    </dsp:sp>
    <dsp:sp modelId="{2727B5FA-69DC-45E1-80FF-7A83B20C00D9}">
      <dsp:nvSpPr>
        <dsp:cNvPr id="0" name=""/>
        <dsp:cNvSpPr/>
      </dsp:nvSpPr>
      <dsp:spPr>
        <a:xfrm rot="5400000">
          <a:off x="-260453" y="3768319"/>
          <a:ext cx="1736354" cy="12154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2012</a:t>
          </a:r>
          <a:endParaRPr lang="en-ZA" sz="3200" b="1" kern="1200" dirty="0"/>
        </a:p>
      </dsp:txBody>
      <dsp:txXfrm rot="5400000">
        <a:off x="-260453" y="3768319"/>
        <a:ext cx="1736354" cy="1215448"/>
      </dsp:txXfrm>
    </dsp:sp>
    <dsp:sp modelId="{C03FF4D4-E62C-4938-8783-9B6F28A4EF0E}">
      <dsp:nvSpPr>
        <dsp:cNvPr id="0" name=""/>
        <dsp:cNvSpPr/>
      </dsp:nvSpPr>
      <dsp:spPr>
        <a:xfrm rot="5400000">
          <a:off x="4042327" y="488905"/>
          <a:ext cx="1512793" cy="71665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National Development Plan 2030 endorsed by Cabinet</a:t>
          </a:r>
          <a:endParaRPr lang="en-ZA" sz="1800" kern="1200" dirty="0"/>
        </a:p>
        <a:p>
          <a:pPr marL="171450" lvl="1" indent="-171450" algn="l" defTabSz="800100">
            <a:lnSpc>
              <a:spcPct val="90000"/>
            </a:lnSpc>
            <a:spcBef>
              <a:spcPct val="0"/>
            </a:spcBef>
            <a:spcAft>
              <a:spcPct val="15000"/>
            </a:spcAft>
            <a:buChar char="••"/>
          </a:pPr>
          <a:r>
            <a:rPr lang="en-US" sz="1800" kern="1200" dirty="0" smtClean="0"/>
            <a:t>Phased Decision Making Approach to Nuclear Programme endorsed by Cabinet in November</a:t>
          </a:r>
          <a:endParaRPr lang="en-ZA" sz="1800" kern="1200" dirty="0"/>
        </a:p>
        <a:p>
          <a:pPr marL="171450" lvl="1" indent="-171450" algn="l" defTabSz="800100">
            <a:lnSpc>
              <a:spcPct val="90000"/>
            </a:lnSpc>
            <a:spcBef>
              <a:spcPct val="0"/>
            </a:spcBef>
            <a:spcAft>
              <a:spcPct val="15000"/>
            </a:spcAft>
            <a:buChar char="••"/>
          </a:pPr>
          <a:r>
            <a:rPr lang="en-ZA" sz="1800" kern="1200" dirty="0" smtClean="0"/>
            <a:t>Cabinet approved Eskom as Owner-Operator of Nuclear Power Plants, as per Nuclear Energy Policy of 2008</a:t>
          </a:r>
          <a:endParaRPr lang="en-ZA" sz="1800" kern="1200" dirty="0"/>
        </a:p>
      </dsp:txBody>
      <dsp:txXfrm rot="5400000">
        <a:off x="4042327" y="488905"/>
        <a:ext cx="1512793" cy="71665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2A502D-0438-49F7-A281-7634249B8982}">
      <dsp:nvSpPr>
        <dsp:cNvPr id="0" name=""/>
        <dsp:cNvSpPr/>
      </dsp:nvSpPr>
      <dsp:spPr>
        <a:xfrm rot="5400000">
          <a:off x="-232073" y="240727"/>
          <a:ext cx="1547155" cy="10830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2013</a:t>
          </a:r>
          <a:endParaRPr lang="en-ZA" sz="2800" b="1" kern="1200" dirty="0"/>
        </a:p>
      </dsp:txBody>
      <dsp:txXfrm rot="5400000">
        <a:off x="-232073" y="240727"/>
        <a:ext cx="1547155" cy="1083009"/>
      </dsp:txXfrm>
    </dsp:sp>
    <dsp:sp modelId="{24D5D66D-2D5A-4A2B-94C8-6D58D8ACDE62}">
      <dsp:nvSpPr>
        <dsp:cNvPr id="0" name=""/>
        <dsp:cNvSpPr/>
      </dsp:nvSpPr>
      <dsp:spPr>
        <a:xfrm rot="5400000">
          <a:off x="4280478" y="-3188815"/>
          <a:ext cx="1005651" cy="740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Completion of the Integrated Nuclear Infrastructure Review Mission in February</a:t>
          </a:r>
          <a:endParaRPr lang="en-ZA" sz="1600" kern="1200" dirty="0"/>
        </a:p>
        <a:p>
          <a:pPr marL="171450" lvl="1" indent="-171450" algn="l" defTabSz="711200">
            <a:lnSpc>
              <a:spcPct val="90000"/>
            </a:lnSpc>
            <a:spcBef>
              <a:spcPct val="0"/>
            </a:spcBef>
            <a:spcAft>
              <a:spcPct val="15000"/>
            </a:spcAft>
            <a:buChar char="••"/>
          </a:pPr>
          <a:r>
            <a:rPr lang="en-ZA" sz="1600" kern="1200" dirty="0" smtClean="0"/>
            <a:t>Department of Energy designated as Procuring Agency by NNEECC in October</a:t>
          </a:r>
          <a:endParaRPr lang="en-ZA" sz="1600" kern="1200" dirty="0"/>
        </a:p>
        <a:p>
          <a:pPr marL="171450" lvl="1" indent="-171450" algn="l" defTabSz="711200">
            <a:lnSpc>
              <a:spcPct val="90000"/>
            </a:lnSpc>
            <a:spcBef>
              <a:spcPct val="0"/>
            </a:spcBef>
            <a:spcAft>
              <a:spcPct val="15000"/>
            </a:spcAft>
            <a:buChar char="••"/>
          </a:pPr>
          <a:r>
            <a:rPr lang="en-ZA" sz="1600" kern="1200" dirty="0" smtClean="0"/>
            <a:t>Study Tours  undertaken to Vendor countries during November to December</a:t>
          </a:r>
          <a:endParaRPr lang="en-ZA" sz="1600" kern="1200" dirty="0"/>
        </a:p>
      </dsp:txBody>
      <dsp:txXfrm rot="5400000">
        <a:off x="4280478" y="-3188815"/>
        <a:ext cx="1005651" cy="7400590"/>
      </dsp:txXfrm>
    </dsp:sp>
    <dsp:sp modelId="{3E97A496-365E-46DF-973E-2DEC949981EF}">
      <dsp:nvSpPr>
        <dsp:cNvPr id="0" name=""/>
        <dsp:cNvSpPr/>
      </dsp:nvSpPr>
      <dsp:spPr>
        <a:xfrm rot="5400000">
          <a:off x="-232073" y="2006359"/>
          <a:ext cx="1547155" cy="10830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2014</a:t>
          </a:r>
          <a:endParaRPr lang="en-ZA" sz="2800" b="1" kern="1200" dirty="0"/>
        </a:p>
      </dsp:txBody>
      <dsp:txXfrm rot="5400000">
        <a:off x="-232073" y="2006359"/>
        <a:ext cx="1547155" cy="1083009"/>
      </dsp:txXfrm>
    </dsp:sp>
    <dsp:sp modelId="{4FE46304-D481-42F1-92EF-7359FA096936}">
      <dsp:nvSpPr>
        <dsp:cNvPr id="0" name=""/>
        <dsp:cNvSpPr/>
      </dsp:nvSpPr>
      <dsp:spPr>
        <a:xfrm rot="5400000">
          <a:off x="3894243" y="-1547884"/>
          <a:ext cx="1778122" cy="740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kern="1200" dirty="0" smtClean="0"/>
            <a:t>Completion of the IAEA Emergency Preparedness Review Mission in February</a:t>
          </a:r>
          <a:endParaRPr lang="en-ZA" sz="1600" kern="1200" dirty="0"/>
        </a:p>
        <a:p>
          <a:pPr marL="171450" lvl="1" indent="-171450" algn="l" defTabSz="711200">
            <a:lnSpc>
              <a:spcPct val="90000"/>
            </a:lnSpc>
            <a:spcBef>
              <a:spcPct val="0"/>
            </a:spcBef>
            <a:spcAft>
              <a:spcPct val="15000"/>
            </a:spcAft>
            <a:buChar char="••"/>
          </a:pPr>
          <a:r>
            <a:rPr lang="en-ZA" sz="1600" kern="1200" dirty="0" smtClean="0"/>
            <a:t>Launching of the National Radioactive Waste Disposal Institute in March</a:t>
          </a:r>
          <a:endParaRPr lang="en-ZA" sz="1600" kern="1200" dirty="0"/>
        </a:p>
        <a:p>
          <a:pPr marL="171450" lvl="1" indent="-171450" algn="l" defTabSz="711200">
            <a:lnSpc>
              <a:spcPct val="90000"/>
            </a:lnSpc>
            <a:spcBef>
              <a:spcPct val="0"/>
            </a:spcBef>
            <a:spcAft>
              <a:spcPct val="15000"/>
            </a:spcAft>
            <a:buChar char="••"/>
          </a:pPr>
          <a:r>
            <a:rPr lang="en-ZA" sz="1600" kern="1200" dirty="0" smtClean="0"/>
            <a:t>In June 2014, the NNEECC  converted into the Energy Security Cabinet Subcommittee with mandate to the entire energy mix</a:t>
          </a:r>
          <a:endParaRPr lang="en-ZA" sz="1600" kern="1200" dirty="0"/>
        </a:p>
        <a:p>
          <a:pPr marL="171450" lvl="1" indent="-171450" algn="l" defTabSz="711200">
            <a:lnSpc>
              <a:spcPct val="90000"/>
            </a:lnSpc>
            <a:spcBef>
              <a:spcPct val="0"/>
            </a:spcBef>
            <a:spcAft>
              <a:spcPct val="15000"/>
            </a:spcAft>
            <a:buChar char="••"/>
          </a:pPr>
          <a:r>
            <a:rPr lang="en-ZA" sz="1600" kern="1200" dirty="0" smtClean="0"/>
            <a:t>Nuclear Energy to form more than 9GW of electricity mix – SONA of July</a:t>
          </a:r>
          <a:endParaRPr lang="en-ZA" sz="1600" kern="1200" dirty="0"/>
        </a:p>
        <a:p>
          <a:pPr marL="171450" lvl="1" indent="-171450" algn="l" defTabSz="711200">
            <a:lnSpc>
              <a:spcPct val="90000"/>
            </a:lnSpc>
            <a:spcBef>
              <a:spcPct val="0"/>
            </a:spcBef>
            <a:spcAft>
              <a:spcPct val="15000"/>
            </a:spcAft>
            <a:buChar char="••"/>
          </a:pPr>
          <a:r>
            <a:rPr lang="en-ZA" sz="1600" kern="1200" dirty="0" smtClean="0"/>
            <a:t>Signing of Inter-Governmental Agreements during October to December</a:t>
          </a:r>
          <a:endParaRPr lang="en-ZA" sz="1600" kern="1200" dirty="0"/>
        </a:p>
        <a:p>
          <a:pPr marL="171450" lvl="1" indent="-171450" algn="l" defTabSz="711200">
            <a:lnSpc>
              <a:spcPct val="90000"/>
            </a:lnSpc>
            <a:spcBef>
              <a:spcPct val="0"/>
            </a:spcBef>
            <a:spcAft>
              <a:spcPct val="15000"/>
            </a:spcAft>
            <a:buChar char="••"/>
          </a:pPr>
          <a:r>
            <a:rPr lang="en-ZA" sz="1600" kern="1200" dirty="0" smtClean="0"/>
            <a:t>Nuclear Vendor Parades during October to December</a:t>
          </a:r>
          <a:endParaRPr lang="en-ZA" sz="1600" kern="1200" dirty="0"/>
        </a:p>
      </dsp:txBody>
      <dsp:txXfrm rot="5400000">
        <a:off x="3894243" y="-1547884"/>
        <a:ext cx="1778122" cy="7400590"/>
      </dsp:txXfrm>
    </dsp:sp>
    <dsp:sp modelId="{4141C6FC-A7AF-4E8D-B174-9C6242491644}">
      <dsp:nvSpPr>
        <dsp:cNvPr id="0" name=""/>
        <dsp:cNvSpPr/>
      </dsp:nvSpPr>
      <dsp:spPr>
        <a:xfrm rot="5400000">
          <a:off x="-232073" y="3491970"/>
          <a:ext cx="1547155" cy="10830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ZA" sz="2800" b="1" kern="1200" dirty="0" smtClean="0"/>
            <a:t>2015</a:t>
          </a:r>
          <a:endParaRPr lang="en-ZA" sz="2800" b="1" kern="1200" dirty="0"/>
        </a:p>
      </dsp:txBody>
      <dsp:txXfrm rot="5400000">
        <a:off x="-232073" y="3491970"/>
        <a:ext cx="1547155" cy="1083009"/>
      </dsp:txXfrm>
    </dsp:sp>
    <dsp:sp modelId="{6D1407E1-0AE7-49F4-A7F0-F9D90F43816A}">
      <dsp:nvSpPr>
        <dsp:cNvPr id="0" name=""/>
        <dsp:cNvSpPr/>
      </dsp:nvSpPr>
      <dsp:spPr>
        <a:xfrm rot="5400000">
          <a:off x="4045971" y="311137"/>
          <a:ext cx="1467265" cy="740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622300">
            <a:lnSpc>
              <a:spcPct val="90000"/>
            </a:lnSpc>
            <a:spcBef>
              <a:spcPct val="0"/>
            </a:spcBef>
            <a:spcAft>
              <a:spcPct val="15000"/>
            </a:spcAft>
            <a:buChar char="••"/>
          </a:pPr>
          <a:r>
            <a:rPr lang="en-ZA" sz="1600" kern="1200" dirty="0" smtClean="0"/>
            <a:t> Completion of Nuclear Vendor Parades up to March</a:t>
          </a:r>
          <a:endParaRPr lang="en-ZA"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ZA" sz="1600" kern="1200" dirty="0" smtClean="0"/>
            <a:t> Cabinet endorsed Necsa as the Implementing Agent and the Department as the Procuring Agency in June</a:t>
          </a:r>
          <a:endParaRPr lang="en-ZA"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ZA" sz="1600" kern="1200" dirty="0" smtClean="0"/>
            <a:t> Intergovernmental Agreements on Nuclear tabled in Parliament</a:t>
          </a:r>
          <a:endParaRPr lang="en-ZA"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ZA" sz="1600" kern="1200" dirty="0" smtClean="0"/>
            <a:t> Cabinet approved that the DOE must issue the RFP for Nuclear Programme in Dec.</a:t>
          </a:r>
          <a:endParaRPr lang="en-ZA"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ZA" sz="1600" kern="1200" dirty="0" smtClean="0"/>
            <a:t> Gazetted Section 34 Determination in December</a:t>
          </a:r>
          <a:endParaRPr lang="en-ZA" sz="1600" kern="1200" dirty="0"/>
        </a:p>
      </dsp:txBody>
      <dsp:txXfrm rot="5400000">
        <a:off x="4045971" y="311137"/>
        <a:ext cx="1467265" cy="74005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44F34-85F4-4DF1-BF81-8DDC80E2DAB3}" type="datetimeFigureOut">
              <a:rPr lang="en-ZA" smtClean="0"/>
              <a:pPr/>
              <a:t>2016/10/13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01FB9-FB93-464F-844A-B2D88B3FF9DB}" type="slidenum">
              <a:rPr lang="en-ZA" smtClean="0"/>
              <a:pPr/>
              <a:t>‹#›</a:t>
            </a:fld>
            <a:endParaRPr lang="en-ZA"/>
          </a:p>
        </p:txBody>
      </p:sp>
    </p:spTree>
    <p:extLst>
      <p:ext uri="{BB962C8B-B14F-4D97-AF65-F5344CB8AC3E}">
        <p14:creationId xmlns:p14="http://schemas.microsoft.com/office/powerpoint/2010/main" xmlns="" val="325730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DE0C21-7A57-44A6-A64F-5BEC0C497CC3}"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xmlns="" val="288945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DE0C21-7A57-44A6-A64F-5BEC0C497CC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xmlns="" val="28894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DE0C21-7A57-44A6-A64F-5BEC0C497CC3}"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xmlns="" val="288945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DE0C21-7A57-44A6-A64F-5BEC0C497CC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xmlns="" val="2889457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2.bin"/><Relationship Id="rId7"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3" Type="http://schemas.openxmlformats.org/officeDocument/2006/relationships/tags" Target="../tags/tag22.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tags" Target="../tags/tag61.xml"/><Relationship Id="rId47" Type="http://schemas.openxmlformats.org/officeDocument/2006/relationships/image" Target="../media/image15.jpeg"/><Relationship Id="rId50" Type="http://schemas.openxmlformats.org/officeDocument/2006/relationships/image" Target="../media/image18.jpe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image" Target="../media/image14.png"/><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41" Type="http://schemas.openxmlformats.org/officeDocument/2006/relationships/tags" Target="../tags/tag60.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image" Target="../media/image13.jpe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49" Type="http://schemas.openxmlformats.org/officeDocument/2006/relationships/image" Target="../media/image17.jpeg"/><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4" Type="http://schemas.openxmlformats.org/officeDocument/2006/relationships/slideMaster" Target="../slideMasters/slideMaster2.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tags" Target="../tags/tag62.xml"/><Relationship Id="rId48" Type="http://schemas.openxmlformats.org/officeDocument/2006/relationships/image" Target="../media/image16.jpeg"/><Relationship Id="rId8" Type="http://schemas.openxmlformats.org/officeDocument/2006/relationships/tags" Target="../tags/tag2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5" Type="http://schemas.openxmlformats.org/officeDocument/2006/relationships/image" Target="../media/image23.png"/><Relationship Id="rId4" Type="http://schemas.openxmlformats.org/officeDocument/2006/relationships/image" Target="../media/image2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6.bin"/><Relationship Id="rId7" Type="http://schemas.openxmlformats.org/officeDocument/2006/relationships/image" Target="../media/image10.jpeg"/><Relationship Id="rId2" Type="http://schemas.openxmlformats.org/officeDocument/2006/relationships/slideMaster" Target="../slideMasters/slideMaster4.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35.xml.rels><?xml version="1.0" encoding="UTF-8" standalone="yes"?>
<Relationships xmlns="http://schemas.openxmlformats.org/package/2006/relationships"><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9" Type="http://schemas.openxmlformats.org/officeDocument/2006/relationships/tags" Target="../tags/tag139.xml"/><Relationship Id="rId3" Type="http://schemas.openxmlformats.org/officeDocument/2006/relationships/tags" Target="../tags/tag103.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tags" Target="../tags/tag142.xml"/><Relationship Id="rId47" Type="http://schemas.openxmlformats.org/officeDocument/2006/relationships/image" Target="../media/image15.jpeg"/><Relationship Id="rId50" Type="http://schemas.openxmlformats.org/officeDocument/2006/relationships/image" Target="../media/image18.jpeg"/><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 Id="rId46" Type="http://schemas.openxmlformats.org/officeDocument/2006/relationships/image" Target="../media/image14.png"/><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tags" Target="../tags/tag141.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tags" Target="../tags/tag140.xml"/><Relationship Id="rId45" Type="http://schemas.openxmlformats.org/officeDocument/2006/relationships/image" Target="../media/image13.jpeg"/><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49" Type="http://schemas.openxmlformats.org/officeDocument/2006/relationships/image" Target="../media/image17.jpeg"/><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tags" Target="../tags/tag131.xml"/><Relationship Id="rId44" Type="http://schemas.openxmlformats.org/officeDocument/2006/relationships/slideMaster" Target="../slideMasters/slideMaster4.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tags" Target="../tags/tag143.xml"/><Relationship Id="rId48" Type="http://schemas.openxmlformats.org/officeDocument/2006/relationships/image" Target="../media/image16.jpeg"/><Relationship Id="rId8" Type="http://schemas.openxmlformats.org/officeDocument/2006/relationships/tags" Target="../tags/tag10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8.bin"/><Relationship Id="rId7"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2.xml"/></Relationships>
</file>

<file path=ppt/slideLayouts/_rels/slideLayout41.xml.rels><?xml version="1.0" encoding="UTF-8" standalone="yes"?>
<Relationships xmlns="http://schemas.openxmlformats.org/package/2006/relationships"><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9" Type="http://schemas.openxmlformats.org/officeDocument/2006/relationships/tags" Target="../tags/tag201.xml"/><Relationship Id="rId3" Type="http://schemas.openxmlformats.org/officeDocument/2006/relationships/tags" Target="../tags/tag165.xml"/><Relationship Id="rId21" Type="http://schemas.openxmlformats.org/officeDocument/2006/relationships/tags" Target="../tags/tag183.xml"/><Relationship Id="rId34" Type="http://schemas.openxmlformats.org/officeDocument/2006/relationships/tags" Target="../tags/tag196.xml"/><Relationship Id="rId42" Type="http://schemas.openxmlformats.org/officeDocument/2006/relationships/tags" Target="../tags/tag204.xml"/><Relationship Id="rId47" Type="http://schemas.openxmlformats.org/officeDocument/2006/relationships/image" Target="../media/image15.jpeg"/><Relationship Id="rId50" Type="http://schemas.openxmlformats.org/officeDocument/2006/relationships/image" Target="../media/image18.jpeg"/><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tags" Target="../tags/tag195.xml"/><Relationship Id="rId38" Type="http://schemas.openxmlformats.org/officeDocument/2006/relationships/tags" Target="../tags/tag200.xml"/><Relationship Id="rId46" Type="http://schemas.openxmlformats.org/officeDocument/2006/relationships/image" Target="../media/image14.png"/><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tags" Target="../tags/tag182.xml"/><Relationship Id="rId29" Type="http://schemas.openxmlformats.org/officeDocument/2006/relationships/tags" Target="../tags/tag191.xml"/><Relationship Id="rId41" Type="http://schemas.openxmlformats.org/officeDocument/2006/relationships/tags" Target="../tags/tag203.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tags" Target="../tags/tag194.xml"/><Relationship Id="rId37" Type="http://schemas.openxmlformats.org/officeDocument/2006/relationships/tags" Target="../tags/tag199.xml"/><Relationship Id="rId40" Type="http://schemas.openxmlformats.org/officeDocument/2006/relationships/tags" Target="../tags/tag202.xml"/><Relationship Id="rId45" Type="http://schemas.openxmlformats.org/officeDocument/2006/relationships/image" Target="../media/image13.jpeg"/><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36" Type="http://schemas.openxmlformats.org/officeDocument/2006/relationships/tags" Target="../tags/tag198.xml"/><Relationship Id="rId49" Type="http://schemas.openxmlformats.org/officeDocument/2006/relationships/image" Target="../media/image17.jpeg"/><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tags" Target="../tags/tag193.xml"/><Relationship Id="rId44" Type="http://schemas.openxmlformats.org/officeDocument/2006/relationships/slideMaster" Target="../slideMasters/slideMaster5.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tags" Target="../tags/tag192.xml"/><Relationship Id="rId35" Type="http://schemas.openxmlformats.org/officeDocument/2006/relationships/tags" Target="../tags/tag197.xml"/><Relationship Id="rId43" Type="http://schemas.openxmlformats.org/officeDocument/2006/relationships/tags" Target="../tags/tag205.xml"/><Relationship Id="rId48" Type="http://schemas.openxmlformats.org/officeDocument/2006/relationships/image" Target="../media/image16.jpeg"/><Relationship Id="rId8" Type="http://schemas.openxmlformats.org/officeDocument/2006/relationships/tags" Target="../tags/tag17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255697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26945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123373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0" y="0"/>
          <a:ext cx="158750" cy="170089"/>
        </p:xfrm>
        <a:graphic>
          <a:graphicData uri="http://schemas.openxmlformats.org/presentationml/2006/ole">
            <p:oleObj spid="_x0000_s2084"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42158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1"/>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defTabSz="914400" fontAlgn="base">
              <a:spcBef>
                <a:spcPct val="0"/>
              </a:spcBef>
              <a:spcAft>
                <a:spcPct val="0"/>
              </a:spcAft>
            </a:pPr>
            <a:fld id="{42C328C1-A84F-4A39-A664-DBA00541A8C6}" type="slidenum">
              <a:rPr lang="en-US" smtClean="0">
                <a:solidFill>
                  <a:srgbClr val="83725B"/>
                </a:solidFill>
                <a:cs typeface="Arial" pitchFamily="34" charset="0"/>
              </a:rPr>
              <a:pPr algn="ctr" defTabSz="914400"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fld id="{F55DE524-D8EC-43C5-87F2-52648217E2D6}" type="datetime1">
              <a:rPr>
                <a:solidFill>
                  <a:srgbClr val="83725B"/>
                </a:solidFill>
              </a:rPr>
              <a:pPr/>
              <a:t>10/11/2016</a:t>
            </a:fld>
            <a:endParaRPr dirty="0">
              <a:solidFill>
                <a:srgbClr val="83725B"/>
              </a:solidFill>
            </a:endParaRPr>
          </a:p>
        </p:txBody>
      </p:sp>
    </p:spTree>
    <p:extLst>
      <p:ext uri="{BB962C8B-B14F-4D97-AF65-F5344CB8AC3E}">
        <p14:creationId xmlns:p14="http://schemas.microsoft.com/office/powerpoint/2010/main" xmlns="" val="32505415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507907" name="Group 3"/>
          <p:cNvGrpSpPr>
            <a:grpSpLocks/>
          </p:cNvGrpSpPr>
          <p:nvPr/>
        </p:nvGrpSpPr>
        <p:grpSpPr bwMode="auto">
          <a:xfrm>
            <a:off x="-4763" y="0"/>
            <a:ext cx="8951913" cy="6858000"/>
            <a:chOff x="-3" y="0"/>
            <a:chExt cx="5639" cy="4320"/>
          </a:xfrm>
        </p:grpSpPr>
        <p:pic>
          <p:nvPicPr>
            <p:cNvPr id="507908" name="Picture 23" descr="dd"/>
            <p:cNvPicPr>
              <a:picLocks noChangeAspect="1" noChangeArrowheads="1"/>
            </p:cNvPicPr>
            <p:nvPr userDrawn="1">
              <p:custDataLst>
                <p:tags r:id="rId42"/>
              </p:custDataLst>
            </p:nvPr>
          </p:nvPicPr>
          <p:blipFill>
            <a:blip r:embed="rId45" cstate="print"/>
            <a:srcRect/>
            <a:stretch>
              <a:fillRect/>
            </a:stretch>
          </p:blipFill>
          <p:spPr bwMode="gray">
            <a:xfrm>
              <a:off x="-3" y="0"/>
              <a:ext cx="1150" cy="4320"/>
            </a:xfrm>
            <a:prstGeom prst="rect">
              <a:avLst/>
            </a:prstGeom>
            <a:noFill/>
            <a:ln w="9525">
              <a:noFill/>
              <a:miter lim="800000"/>
              <a:headEnd/>
              <a:tailEnd/>
            </a:ln>
          </p:spPr>
        </p:pic>
        <p:pic>
          <p:nvPicPr>
            <p:cNvPr id="507909" name="Picture 172"/>
            <p:cNvPicPr>
              <a:picLocks noChangeArrowheads="1"/>
            </p:cNvPicPr>
            <p:nvPr userDrawn="1">
              <p:custDataLst>
                <p:tags r:id="rId43"/>
              </p:custDataLst>
            </p:nvPr>
          </p:nvPicPr>
          <p:blipFill>
            <a:blip r:embed="rId46" cstate="print"/>
            <a:srcRect/>
            <a:stretch>
              <a:fillRect/>
            </a:stretch>
          </p:blipFill>
          <p:spPr bwMode="gray">
            <a:xfrm>
              <a:off x="4284" y="201"/>
              <a:ext cx="1352" cy="343"/>
            </a:xfrm>
            <a:prstGeom prst="rect">
              <a:avLst/>
            </a:prstGeom>
            <a:noFill/>
            <a:ln w="19050">
              <a:noFill/>
              <a:miter lim="800000"/>
              <a:headEnd/>
              <a:tailEnd/>
            </a:ln>
          </p:spPr>
        </p:pic>
      </p:grpSp>
      <p:sp>
        <p:nvSpPr>
          <p:cNvPr id="59" name="Rectangle 91"/>
          <p:cNvSpPr>
            <a:spLocks noChangeArrowheads="1"/>
          </p:cNvSpPr>
          <p:nvPr/>
        </p:nvSpPr>
        <p:spPr bwMode="gray">
          <a:xfrm>
            <a:off x="-4763" y="0"/>
            <a:ext cx="9148763" cy="6858000"/>
          </a:xfrm>
          <a:prstGeom prst="rect">
            <a:avLst/>
          </a:prstGeom>
          <a:noFill/>
          <a:ln w="9525">
            <a:noFill/>
            <a:miter lim="800000"/>
            <a:headEnd/>
            <a:tailEnd/>
          </a:ln>
          <a:effectLst/>
        </p:spPr>
        <p:txBody>
          <a:bodyPr wrap="none" lIns="91430" tIns="45716" rIns="91430" bIns="45716" anchor="ctr"/>
          <a:lstStyle/>
          <a:p>
            <a:pPr algn="ctr" defTabSz="912813" fontAlgn="base">
              <a:spcBef>
                <a:spcPct val="0"/>
              </a:spcBef>
              <a:spcAft>
                <a:spcPct val="0"/>
              </a:spcAft>
              <a:defRPr/>
            </a:pPr>
            <a:endParaRPr lang="en-GB" sz="1200" dirty="0">
              <a:solidFill>
                <a:srgbClr val="000000"/>
              </a:solidFill>
            </a:endParaRPr>
          </a:p>
        </p:txBody>
      </p:sp>
      <p:grpSp>
        <p:nvGrpSpPr>
          <p:cNvPr id="507911" name="Group 7"/>
          <p:cNvGrpSpPr>
            <a:grpSpLocks/>
          </p:cNvGrpSpPr>
          <p:nvPr/>
        </p:nvGrpSpPr>
        <p:grpSpPr bwMode="auto">
          <a:xfrm>
            <a:off x="171450" y="1201738"/>
            <a:ext cx="2643188" cy="2493962"/>
            <a:chOff x="108" y="757"/>
            <a:chExt cx="1665" cy="1571"/>
          </a:xfrm>
        </p:grpSpPr>
        <p:sp>
          <p:nvSpPr>
            <p:cNvPr id="61" name="Oval 101"/>
            <p:cNvSpPr>
              <a:spLocks noChangeArrowheads="1"/>
            </p:cNvSpPr>
            <p:nvPr userDrawn="1">
              <p:custDataLst>
                <p:tags r:id="rId33"/>
              </p:custDataLst>
            </p:nvPr>
          </p:nvSpPr>
          <p:spPr bwMode="gray">
            <a:xfrm>
              <a:off x="232" y="819"/>
              <a:ext cx="1448" cy="1447"/>
            </a:xfrm>
            <a:prstGeom prst="ellipse">
              <a:avLst/>
            </a:prstGeom>
            <a:solidFill>
              <a:srgbClr val="83725B"/>
            </a:solidFill>
            <a:ln w="9525">
              <a:solidFill>
                <a:srgbClr val="83725B"/>
              </a:solid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2" name="Oval 102" descr="coolers"/>
            <p:cNvSpPr>
              <a:spLocks noChangeArrowheads="1"/>
            </p:cNvSpPr>
            <p:nvPr userDrawn="1">
              <p:custDataLst>
                <p:tags r:id="rId34"/>
              </p:custDataLst>
            </p:nvPr>
          </p:nvSpPr>
          <p:spPr bwMode="gray">
            <a:xfrm>
              <a:off x="276" y="858"/>
              <a:ext cx="1361" cy="1369"/>
            </a:xfrm>
            <a:prstGeom prst="ellipse">
              <a:avLst/>
            </a:prstGeom>
            <a:blipFill dpi="0" rotWithShape="1">
              <a:blip r:embed="rId47" cstate="print"/>
              <a:srcRect/>
              <a:stretch>
                <a:fillRect/>
              </a:stretch>
            </a:blipFill>
            <a:ln w="9525">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3" name="Oval 103"/>
            <p:cNvSpPr>
              <a:spLocks noChangeArrowheads="1"/>
            </p:cNvSpPr>
            <p:nvPr userDrawn="1">
              <p:custDataLst>
                <p:tags r:id="rId35"/>
              </p:custDataLst>
            </p:nvPr>
          </p:nvSpPr>
          <p:spPr bwMode="gray">
            <a:xfrm>
              <a:off x="217" y="772"/>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4" name="Oval 104"/>
            <p:cNvSpPr>
              <a:spLocks noChangeArrowheads="1"/>
            </p:cNvSpPr>
            <p:nvPr userDrawn="1">
              <p:custDataLst>
                <p:tags r:id="rId36"/>
              </p:custDataLst>
            </p:nvPr>
          </p:nvSpPr>
          <p:spPr bwMode="gray">
            <a:xfrm>
              <a:off x="162" y="772"/>
              <a:ext cx="1487"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5" name="Oval 105"/>
            <p:cNvSpPr>
              <a:spLocks noChangeArrowheads="1"/>
            </p:cNvSpPr>
            <p:nvPr userDrawn="1">
              <p:custDataLst>
                <p:tags r:id="rId37"/>
              </p:custDataLst>
            </p:nvPr>
          </p:nvSpPr>
          <p:spPr bwMode="gray">
            <a:xfrm>
              <a:off x="240" y="803"/>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6" name="Oval 106"/>
            <p:cNvSpPr>
              <a:spLocks noChangeArrowheads="1"/>
            </p:cNvSpPr>
            <p:nvPr userDrawn="1">
              <p:custDataLst>
                <p:tags r:id="rId38"/>
              </p:custDataLst>
            </p:nvPr>
          </p:nvSpPr>
          <p:spPr bwMode="gray">
            <a:xfrm>
              <a:off x="194" y="757"/>
              <a:ext cx="1486" cy="1486"/>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7" name="Oval 107"/>
            <p:cNvSpPr>
              <a:spLocks noChangeArrowheads="1"/>
            </p:cNvSpPr>
            <p:nvPr userDrawn="1">
              <p:custDataLst>
                <p:tags r:id="rId39"/>
              </p:custDataLst>
            </p:nvPr>
          </p:nvSpPr>
          <p:spPr bwMode="gray">
            <a:xfrm>
              <a:off x="279" y="834"/>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8" name="Oval 108"/>
            <p:cNvSpPr>
              <a:spLocks noChangeArrowheads="1"/>
            </p:cNvSpPr>
            <p:nvPr userDrawn="1">
              <p:custDataLst>
                <p:tags r:id="rId40"/>
              </p:custDataLst>
            </p:nvPr>
          </p:nvSpPr>
          <p:spPr bwMode="gray">
            <a:xfrm>
              <a:off x="108" y="834"/>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9" name="Oval 109"/>
            <p:cNvSpPr>
              <a:spLocks noChangeArrowheads="1"/>
            </p:cNvSpPr>
            <p:nvPr userDrawn="1">
              <p:custDataLst>
                <p:tags r:id="rId41"/>
              </p:custDataLst>
            </p:nvPr>
          </p:nvSpPr>
          <p:spPr bwMode="gray">
            <a:xfrm>
              <a:off x="287" y="757"/>
              <a:ext cx="1486" cy="1486"/>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21" name="Group 17"/>
          <p:cNvGrpSpPr>
            <a:grpSpLocks/>
          </p:cNvGrpSpPr>
          <p:nvPr/>
        </p:nvGrpSpPr>
        <p:grpSpPr bwMode="auto">
          <a:xfrm>
            <a:off x="863600" y="620713"/>
            <a:ext cx="1370013" cy="1284287"/>
            <a:chOff x="544" y="391"/>
            <a:chExt cx="863" cy="809"/>
          </a:xfrm>
        </p:grpSpPr>
        <p:sp>
          <p:nvSpPr>
            <p:cNvPr id="70" name="Oval 110"/>
            <p:cNvSpPr>
              <a:spLocks noChangeArrowheads="1"/>
            </p:cNvSpPr>
            <p:nvPr userDrawn="1">
              <p:custDataLst>
                <p:tags r:id="rId21"/>
              </p:custDataLst>
            </p:nvPr>
          </p:nvSpPr>
          <p:spPr bwMode="gray">
            <a:xfrm>
              <a:off x="614" y="422"/>
              <a:ext cx="739" cy="747"/>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1" name="Oval 111"/>
            <p:cNvSpPr>
              <a:spLocks noChangeArrowheads="1"/>
            </p:cNvSpPr>
            <p:nvPr userDrawn="1">
              <p:custDataLst>
                <p:tags r:id="rId22"/>
              </p:custDataLst>
            </p:nvPr>
          </p:nvSpPr>
          <p:spPr bwMode="gray">
            <a:xfrm>
              <a:off x="629" y="445"/>
              <a:ext cx="708" cy="708"/>
            </a:xfrm>
            <a:prstGeom prst="ellipse">
              <a:avLst/>
            </a:prstGeom>
            <a:solidFill>
              <a:srgbClr val="8C7F6D"/>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2" name="Oval 112"/>
            <p:cNvSpPr>
              <a:spLocks noChangeArrowheads="1"/>
            </p:cNvSpPr>
            <p:nvPr userDrawn="1">
              <p:custDataLst>
                <p:tags r:id="rId23"/>
              </p:custDataLst>
            </p:nvPr>
          </p:nvSpPr>
          <p:spPr bwMode="gray">
            <a:xfrm>
              <a:off x="598" y="399"/>
              <a:ext cx="770"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3" name="Oval 113"/>
            <p:cNvSpPr>
              <a:spLocks noChangeArrowheads="1"/>
            </p:cNvSpPr>
            <p:nvPr userDrawn="1">
              <p:custDataLst>
                <p:tags r:id="rId24"/>
              </p:custDataLst>
            </p:nvPr>
          </p:nvSpPr>
          <p:spPr bwMode="gray">
            <a:xfrm>
              <a:off x="575" y="399"/>
              <a:ext cx="762"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4" name="Oval 114"/>
            <p:cNvSpPr>
              <a:spLocks noChangeArrowheads="1"/>
            </p:cNvSpPr>
            <p:nvPr userDrawn="1">
              <p:custDataLst>
                <p:tags r:id="rId25"/>
              </p:custDataLst>
            </p:nvPr>
          </p:nvSpPr>
          <p:spPr bwMode="gray">
            <a:xfrm>
              <a:off x="614" y="414"/>
              <a:ext cx="770" cy="771"/>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5" name="Oval 115"/>
            <p:cNvSpPr>
              <a:spLocks noChangeArrowheads="1"/>
            </p:cNvSpPr>
            <p:nvPr userDrawn="1">
              <p:custDataLst>
                <p:tags r:id="rId26"/>
              </p:custDataLst>
            </p:nvPr>
          </p:nvSpPr>
          <p:spPr bwMode="gray">
            <a:xfrm>
              <a:off x="590" y="391"/>
              <a:ext cx="763"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6" name="Oval 116"/>
            <p:cNvSpPr>
              <a:spLocks noChangeArrowheads="1"/>
            </p:cNvSpPr>
            <p:nvPr userDrawn="1">
              <p:custDataLst>
                <p:tags r:id="rId27"/>
              </p:custDataLst>
            </p:nvPr>
          </p:nvSpPr>
          <p:spPr bwMode="gray">
            <a:xfrm>
              <a:off x="629" y="445"/>
              <a:ext cx="708" cy="708"/>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7" name="Oval 117"/>
            <p:cNvSpPr>
              <a:spLocks noChangeArrowheads="1"/>
            </p:cNvSpPr>
            <p:nvPr userDrawn="1">
              <p:custDataLst>
                <p:tags r:id="rId28"/>
              </p:custDataLst>
            </p:nvPr>
          </p:nvSpPr>
          <p:spPr bwMode="gray">
            <a:xfrm>
              <a:off x="637" y="445"/>
              <a:ext cx="693" cy="693"/>
            </a:xfrm>
            <a:prstGeom prst="ellipse">
              <a:avLst/>
            </a:prstGeom>
            <a:noFill/>
            <a:ln w="0">
              <a:solidFill>
                <a:srgbClr val="83725B"/>
              </a:solid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8" name="Oval 118" descr="face"/>
            <p:cNvSpPr>
              <a:spLocks noChangeArrowheads="1"/>
            </p:cNvSpPr>
            <p:nvPr userDrawn="1">
              <p:custDataLst>
                <p:tags r:id="rId29"/>
              </p:custDataLst>
            </p:nvPr>
          </p:nvSpPr>
          <p:spPr bwMode="gray">
            <a:xfrm>
              <a:off x="633" y="445"/>
              <a:ext cx="700" cy="701"/>
            </a:xfrm>
            <a:prstGeom prst="ellipse">
              <a:avLst/>
            </a:prstGeom>
            <a:blipFill dpi="0" rotWithShape="1">
              <a:blip r:embed="rId48" cstate="print"/>
              <a:srcRect/>
              <a:stretch>
                <a:fillRect/>
              </a:stretch>
            </a:blipFill>
            <a:ln w="9525">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9" name="Oval 119"/>
            <p:cNvSpPr>
              <a:spLocks noChangeArrowheads="1"/>
            </p:cNvSpPr>
            <p:nvPr userDrawn="1">
              <p:custDataLst>
                <p:tags r:id="rId30"/>
              </p:custDataLst>
            </p:nvPr>
          </p:nvSpPr>
          <p:spPr bwMode="gray">
            <a:xfrm>
              <a:off x="637" y="391"/>
              <a:ext cx="770"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0" name="Oval 120"/>
            <p:cNvSpPr>
              <a:spLocks noChangeArrowheads="1"/>
            </p:cNvSpPr>
            <p:nvPr userDrawn="1">
              <p:custDataLst>
                <p:tags r:id="rId31"/>
              </p:custDataLst>
            </p:nvPr>
          </p:nvSpPr>
          <p:spPr bwMode="gray">
            <a:xfrm>
              <a:off x="544" y="438"/>
              <a:ext cx="770" cy="762"/>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1" name="Oval 121"/>
            <p:cNvSpPr>
              <a:spLocks noChangeArrowheads="1"/>
            </p:cNvSpPr>
            <p:nvPr userDrawn="1">
              <p:custDataLst>
                <p:tags r:id="rId32"/>
              </p:custDataLst>
            </p:nvPr>
          </p:nvSpPr>
          <p:spPr bwMode="gray">
            <a:xfrm>
              <a:off x="637" y="438"/>
              <a:ext cx="763" cy="762"/>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34" name="Group 30"/>
          <p:cNvGrpSpPr>
            <a:grpSpLocks/>
          </p:cNvGrpSpPr>
          <p:nvPr/>
        </p:nvGrpSpPr>
        <p:grpSpPr bwMode="auto">
          <a:xfrm>
            <a:off x="257175" y="3090863"/>
            <a:ext cx="2211388" cy="2087562"/>
            <a:chOff x="162" y="1947"/>
            <a:chExt cx="1393" cy="1315"/>
          </a:xfrm>
        </p:grpSpPr>
        <p:sp>
          <p:nvSpPr>
            <p:cNvPr id="82" name="Oval 122"/>
            <p:cNvSpPr>
              <a:spLocks noChangeArrowheads="1"/>
            </p:cNvSpPr>
            <p:nvPr userDrawn="1">
              <p:custDataLst>
                <p:tags r:id="rId11"/>
              </p:custDataLst>
            </p:nvPr>
          </p:nvSpPr>
          <p:spPr bwMode="gray">
            <a:xfrm>
              <a:off x="264" y="2002"/>
              <a:ext cx="1213" cy="1205"/>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3" name="Oval 123"/>
            <p:cNvSpPr>
              <a:spLocks noChangeArrowheads="1"/>
            </p:cNvSpPr>
            <p:nvPr userDrawn="1">
              <p:custDataLst>
                <p:tags r:id="rId12"/>
              </p:custDataLst>
            </p:nvPr>
          </p:nvSpPr>
          <p:spPr bwMode="gray">
            <a:xfrm>
              <a:off x="303" y="2033"/>
              <a:ext cx="1135" cy="1143"/>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4" name="Oval 124"/>
            <p:cNvSpPr>
              <a:spLocks noChangeArrowheads="1"/>
            </p:cNvSpPr>
            <p:nvPr userDrawn="1">
              <p:custDataLst>
                <p:tags r:id="rId13"/>
              </p:custDataLst>
            </p:nvPr>
          </p:nvSpPr>
          <p:spPr bwMode="gray">
            <a:xfrm>
              <a:off x="248" y="1963"/>
              <a:ext cx="1245" cy="124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5" name="Oval 125"/>
            <p:cNvSpPr>
              <a:spLocks noChangeArrowheads="1"/>
            </p:cNvSpPr>
            <p:nvPr userDrawn="1">
              <p:custDataLst>
                <p:tags r:id="rId14"/>
              </p:custDataLst>
            </p:nvPr>
          </p:nvSpPr>
          <p:spPr bwMode="gray">
            <a:xfrm>
              <a:off x="209" y="1963"/>
              <a:ext cx="1237" cy="124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6" name="Oval 126"/>
            <p:cNvSpPr>
              <a:spLocks noChangeArrowheads="1"/>
            </p:cNvSpPr>
            <p:nvPr userDrawn="1">
              <p:custDataLst>
                <p:tags r:id="rId15"/>
              </p:custDataLst>
            </p:nvPr>
          </p:nvSpPr>
          <p:spPr bwMode="gray">
            <a:xfrm>
              <a:off x="271" y="1986"/>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7" name="Oval 127"/>
            <p:cNvSpPr>
              <a:spLocks noChangeArrowheads="1"/>
            </p:cNvSpPr>
            <p:nvPr userDrawn="1">
              <p:custDataLst>
                <p:tags r:id="rId16"/>
              </p:custDataLst>
            </p:nvPr>
          </p:nvSpPr>
          <p:spPr bwMode="gray">
            <a:xfrm>
              <a:off x="232" y="1947"/>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8" name="Oval 128" descr="new smal workers"/>
            <p:cNvSpPr>
              <a:spLocks noChangeArrowheads="1"/>
            </p:cNvSpPr>
            <p:nvPr userDrawn="1">
              <p:custDataLst>
                <p:tags r:id="rId17"/>
              </p:custDataLst>
            </p:nvPr>
          </p:nvSpPr>
          <p:spPr bwMode="gray">
            <a:xfrm>
              <a:off x="304" y="2033"/>
              <a:ext cx="1135" cy="1143"/>
            </a:xfrm>
            <a:prstGeom prst="ellipse">
              <a:avLst/>
            </a:prstGeom>
            <a:blipFill dpi="0" rotWithShape="1">
              <a:blip r:embed="rId49" cstate="print">
                <a:lum contrast="12000"/>
              </a:blip>
              <a:srcRect/>
              <a:stretch>
                <a:fillRect/>
              </a:stretch>
            </a:blipFill>
            <a:ln w="0">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9" name="Oval 129"/>
            <p:cNvSpPr>
              <a:spLocks noChangeArrowheads="1"/>
            </p:cNvSpPr>
            <p:nvPr userDrawn="1">
              <p:custDataLst>
                <p:tags r:id="rId18"/>
              </p:custDataLst>
            </p:nvPr>
          </p:nvSpPr>
          <p:spPr bwMode="gray">
            <a:xfrm>
              <a:off x="162" y="2017"/>
              <a:ext cx="1238"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0" name="Oval 130"/>
            <p:cNvSpPr>
              <a:spLocks noChangeArrowheads="1"/>
            </p:cNvSpPr>
            <p:nvPr userDrawn="1">
              <p:custDataLst>
                <p:tags r:id="rId19"/>
              </p:custDataLst>
            </p:nvPr>
          </p:nvSpPr>
          <p:spPr bwMode="gray">
            <a:xfrm>
              <a:off x="310" y="1947"/>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1" name="Oval 131"/>
            <p:cNvSpPr>
              <a:spLocks noChangeArrowheads="1"/>
            </p:cNvSpPr>
            <p:nvPr userDrawn="1">
              <p:custDataLst>
                <p:tags r:id="rId20"/>
              </p:custDataLst>
            </p:nvPr>
          </p:nvSpPr>
          <p:spPr bwMode="gray">
            <a:xfrm>
              <a:off x="303" y="2017"/>
              <a:ext cx="1244"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45" name="Group 41"/>
          <p:cNvGrpSpPr>
            <a:grpSpLocks/>
          </p:cNvGrpSpPr>
          <p:nvPr/>
        </p:nvGrpSpPr>
        <p:grpSpPr bwMode="auto">
          <a:xfrm>
            <a:off x="838200" y="4684713"/>
            <a:ext cx="1828800" cy="1728787"/>
            <a:chOff x="528" y="2951"/>
            <a:chExt cx="1152" cy="1089"/>
          </a:xfrm>
        </p:grpSpPr>
        <p:sp>
          <p:nvSpPr>
            <p:cNvPr id="92" name="Oval 132"/>
            <p:cNvSpPr>
              <a:spLocks noChangeArrowheads="1"/>
            </p:cNvSpPr>
            <p:nvPr userDrawn="1">
              <p:custDataLst>
                <p:tags r:id="rId1"/>
              </p:custDataLst>
            </p:nvPr>
          </p:nvSpPr>
          <p:spPr bwMode="gray">
            <a:xfrm>
              <a:off x="614" y="2990"/>
              <a:ext cx="1003" cy="1011"/>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3" name="Oval 133"/>
            <p:cNvSpPr>
              <a:spLocks noChangeArrowheads="1"/>
            </p:cNvSpPr>
            <p:nvPr userDrawn="1">
              <p:custDataLst>
                <p:tags r:id="rId2"/>
              </p:custDataLst>
            </p:nvPr>
          </p:nvSpPr>
          <p:spPr bwMode="gray">
            <a:xfrm>
              <a:off x="645" y="3021"/>
              <a:ext cx="941" cy="949"/>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4" name="Oval 134"/>
            <p:cNvSpPr>
              <a:spLocks noChangeArrowheads="1"/>
            </p:cNvSpPr>
            <p:nvPr userDrawn="1">
              <p:custDataLst>
                <p:tags r:id="rId3"/>
              </p:custDataLst>
            </p:nvPr>
          </p:nvSpPr>
          <p:spPr bwMode="gray">
            <a:xfrm>
              <a:off x="598" y="2959"/>
              <a:ext cx="1035"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5" name="Oval 135"/>
            <p:cNvSpPr>
              <a:spLocks noChangeArrowheads="1"/>
            </p:cNvSpPr>
            <p:nvPr userDrawn="1">
              <p:custDataLst>
                <p:tags r:id="rId4"/>
              </p:custDataLst>
            </p:nvPr>
          </p:nvSpPr>
          <p:spPr bwMode="gray">
            <a:xfrm>
              <a:off x="567" y="2959"/>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6" name="Oval 136"/>
            <p:cNvSpPr>
              <a:spLocks noChangeArrowheads="1"/>
            </p:cNvSpPr>
            <p:nvPr userDrawn="1">
              <p:custDataLst>
                <p:tags r:id="rId5"/>
              </p:custDataLst>
            </p:nvPr>
          </p:nvSpPr>
          <p:spPr bwMode="gray">
            <a:xfrm>
              <a:off x="622" y="2982"/>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7" name="Oval 137"/>
            <p:cNvSpPr>
              <a:spLocks noChangeArrowheads="1"/>
            </p:cNvSpPr>
            <p:nvPr userDrawn="1">
              <p:custDataLst>
                <p:tags r:id="rId6"/>
              </p:custDataLst>
            </p:nvPr>
          </p:nvSpPr>
          <p:spPr bwMode="gray">
            <a:xfrm>
              <a:off x="583" y="2951"/>
              <a:ext cx="1034"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8" name="Oval 138" descr="boom"/>
            <p:cNvSpPr>
              <a:spLocks noChangeArrowheads="1"/>
            </p:cNvSpPr>
            <p:nvPr userDrawn="1">
              <p:custDataLst>
                <p:tags r:id="rId7"/>
              </p:custDataLst>
            </p:nvPr>
          </p:nvSpPr>
          <p:spPr bwMode="gray">
            <a:xfrm>
              <a:off x="638" y="3018"/>
              <a:ext cx="949" cy="957"/>
            </a:xfrm>
            <a:prstGeom prst="ellipse">
              <a:avLst/>
            </a:prstGeom>
            <a:blipFill dpi="0" rotWithShape="1">
              <a:blip r:embed="rId50" cstate="print">
                <a:lum contrast="6000"/>
              </a:blip>
              <a:srcRect/>
              <a:stretch>
                <a:fillRect/>
              </a:stretch>
            </a:blipFill>
            <a:ln w="9525">
              <a:no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9" name="Oval 139"/>
            <p:cNvSpPr>
              <a:spLocks noChangeArrowheads="1"/>
            </p:cNvSpPr>
            <p:nvPr userDrawn="1">
              <p:custDataLst>
                <p:tags r:id="rId8"/>
              </p:custDataLst>
            </p:nvPr>
          </p:nvSpPr>
          <p:spPr bwMode="gray">
            <a:xfrm>
              <a:off x="528" y="3005"/>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100" name="Oval 140"/>
            <p:cNvSpPr>
              <a:spLocks noChangeArrowheads="1"/>
            </p:cNvSpPr>
            <p:nvPr userDrawn="1">
              <p:custDataLst>
                <p:tags r:id="rId9"/>
              </p:custDataLst>
            </p:nvPr>
          </p:nvSpPr>
          <p:spPr bwMode="gray">
            <a:xfrm>
              <a:off x="645" y="3005"/>
              <a:ext cx="1035"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101" name="Oval 141"/>
            <p:cNvSpPr>
              <a:spLocks noChangeArrowheads="1"/>
            </p:cNvSpPr>
            <p:nvPr userDrawn="1">
              <p:custDataLst>
                <p:tags r:id="rId10"/>
              </p:custDataLst>
            </p:nvPr>
          </p:nvSpPr>
          <p:spPr bwMode="gray">
            <a:xfrm>
              <a:off x="653" y="2951"/>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spTree>
    <p:extLst>
      <p:ext uri="{BB962C8B-B14F-4D97-AF65-F5344CB8AC3E}">
        <p14:creationId xmlns:p14="http://schemas.microsoft.com/office/powerpoint/2010/main" xmlns="" val="42916080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a:defRPr/>
            </a:pPr>
            <a:endParaRPr lang="en-GB"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a:defRPr/>
            </a:pPr>
            <a:fld id="{2CFC5625-9A47-46BE-AF35-97D25767F338}" type="slidenum">
              <a:rPr lang="en-ZA" smtClean="0">
                <a:solidFill>
                  <a:srgbClr val="003896"/>
                </a:solidFill>
              </a:rPr>
              <a:pPr defTabSz="914400">
                <a:defRPr/>
              </a:pPr>
              <a:t>‹#›</a:t>
            </a:fld>
            <a:endParaRPr lang="en-ZA" dirty="0">
              <a:solidFill>
                <a:srgbClr val="003896"/>
              </a:solidFill>
            </a:endParaRPr>
          </a:p>
        </p:txBody>
      </p:sp>
    </p:spTree>
    <p:extLst>
      <p:ext uri="{BB962C8B-B14F-4D97-AF65-F5344CB8AC3E}">
        <p14:creationId xmlns:p14="http://schemas.microsoft.com/office/powerpoint/2010/main" xmlns="" val="75277039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10" name="Rectangle 39"/>
          <p:cNvSpPr>
            <a:spLocks noGrp="1" noChangeArrowheads="1"/>
          </p:cNvSpPr>
          <p:nvPr>
            <p:ph type="sldNum" sz="quarter" idx="4"/>
          </p:nvPr>
        </p:nvSpPr>
        <p:spPr bwMode="gray">
          <a:xfrm>
            <a:off x="7185025" y="6626225"/>
            <a:ext cx="1651000" cy="152400"/>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defTabSz="914400" fontAlgn="base">
              <a:spcBef>
                <a:spcPct val="0"/>
              </a:spcBef>
              <a:spcAft>
                <a:spcPct val="0"/>
              </a:spcAft>
              <a:defRPr/>
            </a:pPr>
            <a:fld id="{A3F1C114-62E2-40C2-BC05-C37E1C1A70EE}" type="slidenum">
              <a:rPr lang="en-GB"/>
              <a:pPr defTabSz="914400" fontAlgn="base">
                <a:spcBef>
                  <a:spcPct val="0"/>
                </a:spcBef>
                <a:spcAft>
                  <a:spcPct val="0"/>
                </a:spcAft>
                <a:defRPr/>
              </a:pPr>
              <a:t>‹#›</a:t>
            </a:fld>
            <a:endParaRPr lang="en-GB" dirty="0"/>
          </a:p>
        </p:txBody>
      </p:sp>
      <p:grpSp>
        <p:nvGrpSpPr>
          <p:cNvPr id="11" name="McK Slide Elements" hidden="1"/>
          <p:cNvGrpSpPr>
            <a:grpSpLocks/>
          </p:cNvGrpSpPr>
          <p:nvPr userDrawn="1"/>
        </p:nvGrpSpPr>
        <p:grpSpPr bwMode="auto">
          <a:xfrm>
            <a:off x="200025" y="6429375"/>
            <a:ext cx="6985000" cy="349250"/>
            <a:chOff x="126" y="3920"/>
            <a:chExt cx="4400" cy="220"/>
          </a:xfrm>
        </p:grpSpPr>
        <p:sp>
          <p:nvSpPr>
            <p:cNvPr id="12" name="McK 3. Footnote"/>
            <p:cNvSpPr txBox="1">
              <a:spLocks noChangeArrowheads="1"/>
            </p:cNvSpPr>
            <p:nvPr userDrawn="1"/>
          </p:nvSpPr>
          <p:spPr bwMode="gray">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85938" defTabSz="895350">
                <a:defRPr>
                  <a:solidFill>
                    <a:schemeClr val="tx1"/>
                  </a:solidFill>
                  <a:latin typeface="Arial" charset="0"/>
                  <a:cs typeface="Arial" charset="0"/>
                </a:defRPr>
              </a:lvl5pPr>
              <a:lvl6pPr marL="2243138" defTabSz="895350" fontAlgn="base">
                <a:spcBef>
                  <a:spcPct val="0"/>
                </a:spcBef>
                <a:spcAft>
                  <a:spcPct val="0"/>
                </a:spcAft>
                <a:defRPr>
                  <a:solidFill>
                    <a:schemeClr val="tx1"/>
                  </a:solidFill>
                  <a:latin typeface="Arial" charset="0"/>
                  <a:cs typeface="Arial" charset="0"/>
                </a:defRPr>
              </a:lvl6pPr>
              <a:lvl7pPr marL="2700338" defTabSz="895350" fontAlgn="base">
                <a:spcBef>
                  <a:spcPct val="0"/>
                </a:spcBef>
                <a:spcAft>
                  <a:spcPct val="0"/>
                </a:spcAft>
                <a:defRPr>
                  <a:solidFill>
                    <a:schemeClr val="tx1"/>
                  </a:solidFill>
                  <a:latin typeface="Arial" charset="0"/>
                  <a:cs typeface="Arial" charset="0"/>
                </a:defRPr>
              </a:lvl7pPr>
              <a:lvl8pPr marL="3157538" defTabSz="895350" fontAlgn="base">
                <a:spcBef>
                  <a:spcPct val="0"/>
                </a:spcBef>
                <a:spcAft>
                  <a:spcPct val="0"/>
                </a:spcAft>
                <a:defRPr>
                  <a:solidFill>
                    <a:schemeClr val="tx1"/>
                  </a:solidFill>
                  <a:latin typeface="Arial" charset="0"/>
                  <a:cs typeface="Arial" charset="0"/>
                </a:defRPr>
              </a:lvl8pPr>
              <a:lvl9pPr marL="361473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3" name="McK 4. Source"/>
            <p:cNvSpPr>
              <a:spLocks noChangeArrowheads="1"/>
            </p:cNvSpPr>
            <p:nvPr userDrawn="1"/>
          </p:nvSpPr>
          <p:spPr bwMode="gray">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609600" indent="-609600" defTabSz="895350">
                <a:tabLst>
                  <a:tab pos="612775" algn="l"/>
                </a:tabLst>
              </a:pPr>
              <a:r>
                <a:rPr lang="en-GB" sz="1000" dirty="0">
                  <a:solidFill>
                    <a:srgbClr val="003896"/>
                  </a:solidFill>
                  <a:cs typeface="Arial"/>
                </a:rPr>
                <a:t>SOURCE: Source</a:t>
              </a:r>
            </a:p>
          </p:txBody>
        </p:sp>
      </p:grpSp>
    </p:spTree>
    <p:extLst>
      <p:ext uri="{BB962C8B-B14F-4D97-AF65-F5344CB8AC3E}">
        <p14:creationId xmlns:p14="http://schemas.microsoft.com/office/powerpoint/2010/main" xmlns="" val="310944320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dirty="0"/>
            </a:lvl1pPr>
          </a:lstStyle>
          <a:p>
            <a:pPr>
              <a:defRPr/>
            </a:pPr>
            <a:endParaRPr lang="en-ZA">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eaLnBrk="1" hangingPunct="1">
              <a:defRPr dirty="0">
                <a:latin typeface="Arial" charset="0"/>
                <a:cs typeface="Arial" charset="0"/>
              </a:defRPr>
            </a:lvl1pPr>
          </a:lstStyle>
          <a:p>
            <a:pPr defTabSz="914400" fontAlgn="base">
              <a:spcBef>
                <a:spcPct val="0"/>
              </a:spcBef>
              <a:spcAft>
                <a:spcPct val="0"/>
              </a:spcAft>
              <a:defRPr/>
            </a:pPr>
            <a:endParaRPr lang="en-ZA">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defTabSz="914400">
              <a:defRPr/>
            </a:pPr>
            <a:fld id="{4F8DCC9B-AB74-435E-9C17-400923B63369}" type="slidenum">
              <a:rPr lang="en-ZA" altLang="en-US">
                <a:solidFill>
                  <a:srgbClr val="003896"/>
                </a:solidFill>
              </a:rPr>
              <a:pPr defTabSz="914400">
                <a:defRPr/>
              </a:pPr>
              <a:t>‹#›</a:t>
            </a:fld>
            <a:endParaRPr lang="en-ZA" altLang="en-US" dirty="0">
              <a:solidFill>
                <a:srgbClr val="003896"/>
              </a:solidFill>
            </a:endParaRPr>
          </a:p>
        </p:txBody>
      </p:sp>
    </p:spTree>
    <p:extLst>
      <p:ext uri="{BB962C8B-B14F-4D97-AF65-F5344CB8AC3E}">
        <p14:creationId xmlns:p14="http://schemas.microsoft.com/office/powerpoint/2010/main" xmlns="" val="342026438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0" y="0"/>
          <a:ext cx="158750" cy="158750"/>
        </p:xfrm>
        <a:graphic>
          <a:graphicData uri="http://schemas.openxmlformats.org/presentationml/2006/ole">
            <p:oleObj spid="_x0000_s9251" name="think-cell Slide" r:id="rId3" imgW="360" imgH="360" progId="">
              <p:embed/>
            </p:oleObj>
          </a:graphicData>
        </a:graphic>
      </p:graphicFrame>
      <p:pic>
        <p:nvPicPr>
          <p:cNvPr id="11" name="Picture 10"/>
          <p:cNvPicPr>
            <a:picLocks noChangeAspect="1"/>
          </p:cNvPicPr>
          <p:nvPr userDrawn="1"/>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xmlns=""/>
              </a:ext>
            </a:extLst>
          </a:blip>
          <a:srcRect/>
          <a:stretch/>
        </p:blipFill>
        <p:spPr bwMode="ltGray">
          <a:xfrm>
            <a:off x="0" y="0"/>
            <a:ext cx="9144000" cy="6858000"/>
          </a:xfrm>
          <a:prstGeom prst="rect">
            <a:avLst/>
          </a:prstGeom>
        </p:spPr>
      </p:pic>
      <p:sp>
        <p:nvSpPr>
          <p:cNvPr id="12" name="Rectangle 11"/>
          <p:cNvSpPr/>
          <p:nvPr userDrawn="1"/>
        </p:nvSpPr>
        <p:spPr bwMode="ltGray">
          <a:xfrm>
            <a:off x="3094039" y="0"/>
            <a:ext cx="6049961" cy="3060700"/>
          </a:xfrm>
          <a:prstGeom prst="rect">
            <a:avLst/>
          </a:prstGeom>
          <a:solidFill>
            <a:srgbClr val="011039">
              <a:alpha val="8392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600" dirty="0">
              <a:solidFill>
                <a:srgbClr val="003896"/>
              </a:solidFill>
            </a:endParaRPr>
          </a:p>
        </p:txBody>
      </p:sp>
      <p:grpSp>
        <p:nvGrpSpPr>
          <p:cNvPr id="8" name="McK Title Elements" hidden="1"/>
          <p:cNvGrpSpPr>
            <a:grpSpLocks/>
          </p:cNvGrpSpPr>
          <p:nvPr userDrawn="1"/>
        </p:nvGrpSpPr>
        <p:grpSpPr bwMode="auto">
          <a:xfrm>
            <a:off x="3294528" y="2364979"/>
            <a:ext cx="3042477"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a:xfrm>
            <a:off x="3294528" y="316240"/>
            <a:ext cx="5648982" cy="492443"/>
          </a:xfrm>
          <a:prstGeom prst="rect">
            <a:avLst/>
          </a:prstGeom>
        </p:spPr>
        <p:txBody>
          <a:bodyPr wrap="square" anchor="t">
            <a:spAutoFit/>
          </a:bodyPr>
          <a:lstStyle>
            <a:lvl1pPr algn="l">
              <a:defRPr sz="3200" b="0" cap="none"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a:xfrm>
            <a:off x="3294528" y="1445900"/>
            <a:ext cx="5648982" cy="276999"/>
          </a:xfrm>
        </p:spPr>
        <p:txBody>
          <a:bodyPr>
            <a:spAutoFit/>
          </a:bodyPr>
          <a:lstStyle>
            <a:lvl1pPr algn="l">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3" name="Picture 12"/>
          <p:cNvPicPr>
            <a:picLocks noChangeAspect="1"/>
          </p:cNvPicPr>
          <p:nvPr userDrawn="1"/>
        </p:nvPicPr>
        <p:blipFill>
          <a:blip r:embed="rId5" cstate="email">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bwMode="ltGray">
          <a:xfrm>
            <a:off x="6562165" y="2296884"/>
            <a:ext cx="2321662" cy="599784"/>
          </a:xfrm>
          <a:prstGeom prst="rect">
            <a:avLst/>
          </a:prstGeom>
        </p:spPr>
      </p:pic>
      <p:sp>
        <p:nvSpPr>
          <p:cNvPr id="14" name="Footer Placeholder 2"/>
          <p:cNvSpPr txBox="1">
            <a:spLocks/>
          </p:cNvSpPr>
          <p:nvPr userDrawn="1"/>
        </p:nvSpPr>
        <p:spPr bwMode="auto">
          <a:xfrm>
            <a:off x="7944467" y="6647941"/>
            <a:ext cx="939360" cy="153888"/>
          </a:xfrm>
          <a:prstGeom prst="rect">
            <a:avLst/>
          </a:prstGeom>
        </p:spPr>
        <p:txBody>
          <a:bodyPr vert="horz" wrap="square" lIns="0" tIns="0" rIns="0" bIns="0" rtlCol="0" anchor="b">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algn="r" defTabSz="914400"/>
            <a:r>
              <a:rPr lang="en-US" dirty="0" smtClean="0">
                <a:solidFill>
                  <a:srgbClr val="FFFFFF"/>
                </a:solidFill>
                <a:latin typeface="Arial"/>
              </a:rPr>
              <a:t>CONFIDENTIAL</a:t>
            </a:r>
            <a:endParaRPr lang="en-US" dirty="0">
              <a:solidFill>
                <a:srgbClr val="FFFFFF"/>
              </a:solidFill>
              <a:latin typeface="Arial"/>
            </a:endParaRPr>
          </a:p>
        </p:txBody>
      </p:sp>
    </p:spTree>
    <p:extLst>
      <p:ext uri="{BB962C8B-B14F-4D97-AF65-F5344CB8AC3E}">
        <p14:creationId xmlns:p14="http://schemas.microsoft.com/office/powerpoint/2010/main" xmlns="" val="22185651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83985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148030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503" y="334963"/>
            <a:ext cx="6985000" cy="298450"/>
          </a:xfrm>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78503" y="1032755"/>
            <a:ext cx="8640000" cy="215444"/>
          </a:xfrm>
        </p:spPr>
        <p:txBody>
          <a:bodyPr/>
          <a:lstStyle>
            <a:lvl1pPr>
              <a:defRPr sz="1400" b="1" i="0">
                <a:solidFill>
                  <a:schemeClr val="accent4"/>
                </a:solidFill>
              </a:defRPr>
            </a:lvl1pPr>
          </a:lstStyle>
          <a:p>
            <a:pPr lvl="0"/>
            <a:r>
              <a:rPr lang="en-US" dirty="0" smtClean="0"/>
              <a:t>Click to edit Master text styles</a:t>
            </a:r>
          </a:p>
        </p:txBody>
      </p:sp>
      <p:sp>
        <p:nvSpPr>
          <p:cNvPr id="4" name="Rectangle 39"/>
          <p:cNvSpPr>
            <a:spLocks noGrp="1" noChangeArrowheads="1"/>
          </p:cNvSpPr>
          <p:nvPr>
            <p:ph type="sldNum" sz="quarter" idx="10"/>
            <p:custDataLst>
              <p:tags r:id="rId1"/>
            </p:custDataLst>
          </p:nvPr>
        </p:nvSpPr>
        <p:spPr>
          <a:xfrm>
            <a:off x="7185025" y="6626225"/>
            <a:ext cx="1651000" cy="152400"/>
          </a:xfrm>
          <a:prstGeom prst="rect">
            <a:avLst/>
          </a:prstGeom>
          <a:ln/>
        </p:spPr>
        <p:txBody>
          <a:bodyPr/>
          <a:lstStyle>
            <a:lvl1pPr>
              <a:defRPr/>
            </a:lvl1pPr>
          </a:lstStyle>
          <a:p>
            <a:pPr defTabSz="914400" fontAlgn="base">
              <a:spcBef>
                <a:spcPct val="0"/>
              </a:spcBef>
              <a:spcAft>
                <a:spcPct val="0"/>
              </a:spcAft>
              <a:defRPr/>
            </a:pPr>
            <a:fld id="{459B13BC-178A-4936-80BD-43A0A9544C10}" type="slidenum">
              <a:rPr lang="en-US" sz="1600">
                <a:solidFill>
                  <a:srgbClr val="003896"/>
                </a:solidFill>
              </a:rPr>
              <a:pPr defTabSz="914400" fontAlgn="base">
                <a:spcBef>
                  <a:spcPct val="0"/>
                </a:spcBef>
                <a:spcAft>
                  <a:spcPct val="0"/>
                </a:spcAft>
                <a:defRPr/>
              </a:pPr>
              <a:t>‹#›</a:t>
            </a:fld>
            <a:endParaRPr lang="en-US" sz="1600" dirty="0">
              <a:solidFill>
                <a:srgbClr val="003896"/>
              </a:solidFill>
            </a:endParaRPr>
          </a:p>
        </p:txBody>
      </p:sp>
      <p:sp>
        <p:nvSpPr>
          <p:cNvPr id="9" name="TextBox 8"/>
          <p:cNvSpPr txBox="1"/>
          <p:nvPr userDrawn="1"/>
        </p:nvSpPr>
        <p:spPr>
          <a:xfrm>
            <a:off x="154345" y="6563925"/>
            <a:ext cx="1008000" cy="276999"/>
          </a:xfrm>
          <a:prstGeom prst="rect">
            <a:avLst/>
          </a:prstGeom>
          <a:noFill/>
        </p:spPr>
        <p:txBody>
          <a:bodyPr wrap="square" lIns="36000" rIns="36000" rtlCol="0">
            <a:spAutoFit/>
          </a:bodyPr>
          <a:lstStyle/>
          <a:p>
            <a:pPr defTabSz="914400" fontAlgn="base">
              <a:spcBef>
                <a:spcPct val="0"/>
              </a:spcBef>
              <a:spcAft>
                <a:spcPct val="0"/>
              </a:spcAft>
            </a:pPr>
            <a:r>
              <a:rPr lang="en-ZA" sz="1200" b="1" dirty="0">
                <a:solidFill>
                  <a:srgbClr val="C1B8AD"/>
                </a:solidFill>
                <a:cs typeface="Arial" charset="0"/>
              </a:rPr>
              <a:t>Confidential</a:t>
            </a:r>
          </a:p>
        </p:txBody>
      </p:sp>
    </p:spTree>
    <p:extLst>
      <p:ext uri="{BB962C8B-B14F-4D97-AF65-F5344CB8AC3E}">
        <p14:creationId xmlns:p14="http://schemas.microsoft.com/office/powerpoint/2010/main" xmlns="" val="98475143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Tree>
    <p:extLst>
      <p:ext uri="{BB962C8B-B14F-4D97-AF65-F5344CB8AC3E}">
        <p14:creationId xmlns:p14="http://schemas.microsoft.com/office/powerpoint/2010/main" xmlns="" val="325464501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784354"/>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6836470"/>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964664"/>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8980623"/>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Tree>
    <p:extLst>
      <p:ext uri="{BB962C8B-B14F-4D97-AF65-F5344CB8AC3E}">
        <p14:creationId xmlns:p14="http://schemas.microsoft.com/office/powerpoint/2010/main" xmlns="" val="404459261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GB" sz="1600" dirty="0">
              <a:solidFill>
                <a:srgbClr val="003896"/>
              </a:solidFill>
            </a:endParaRPr>
          </a:p>
        </p:txBody>
      </p:sp>
      <p:sp>
        <p:nvSpPr>
          <p:cNvPr id="6"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Tree>
    <p:extLst>
      <p:ext uri="{BB962C8B-B14F-4D97-AF65-F5344CB8AC3E}">
        <p14:creationId xmlns:p14="http://schemas.microsoft.com/office/powerpoint/2010/main" xmlns="" val="2595135543"/>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Tree>
    <p:extLst>
      <p:ext uri="{BB962C8B-B14F-4D97-AF65-F5344CB8AC3E}">
        <p14:creationId xmlns:p14="http://schemas.microsoft.com/office/powerpoint/2010/main" xmlns="" val="82828596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039258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3243022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66688"/>
            <a:ext cx="6519862" cy="666750"/>
          </a:xfrm>
        </p:spPr>
        <p:txBody>
          <a:bodyPr/>
          <a:lstStyle>
            <a:lvl1pPr>
              <a:defRPr b="1"/>
            </a:lvl1pPr>
          </a:lstStyle>
          <a:p>
            <a:r>
              <a:rPr lang="en-US" smtClean="0"/>
              <a:t>Click to edit Master title style</a:t>
            </a:r>
            <a:endParaRPr lang="en-ZA"/>
          </a:p>
        </p:txBody>
      </p:sp>
      <p:sp>
        <p:nvSpPr>
          <p:cNvPr id="3" name="Content Placeholder 2"/>
          <p:cNvSpPr>
            <a:spLocks noGrp="1"/>
          </p:cNvSpPr>
          <p:nvPr>
            <p:ph idx="1"/>
          </p:nvPr>
        </p:nvSpPr>
        <p:spPr>
          <a:xfrm>
            <a:off x="323528" y="1120229"/>
            <a:ext cx="8496622" cy="50450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a:xfrm>
            <a:off x="457200" y="6453188"/>
            <a:ext cx="1738313" cy="268287"/>
          </a:xfrm>
          <a:prstGeom prst="rect">
            <a:avLst/>
          </a:prstGeom>
        </p:spPr>
        <p:txBody>
          <a:bodyPr/>
          <a:lstStyle>
            <a:lvl1pPr>
              <a:defRPr/>
            </a:lvl1pPr>
          </a:lstStyle>
          <a:p>
            <a:pPr defTabSz="914400" fontAlgn="base">
              <a:spcBef>
                <a:spcPct val="0"/>
              </a:spcBef>
              <a:spcAft>
                <a:spcPct val="0"/>
              </a:spcAft>
              <a:defRPr/>
            </a:pPr>
            <a:endParaRPr lang="en-ZA" sz="1600" dirty="0">
              <a:solidFill>
                <a:srgbClr val="003896"/>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defTabSz="914400" fontAlgn="base">
              <a:spcBef>
                <a:spcPct val="0"/>
              </a:spcBef>
              <a:spcAft>
                <a:spcPct val="0"/>
              </a:spcAft>
              <a:defRPr/>
            </a:pPr>
            <a:endParaRPr lang="en-ZA" sz="1600" dirty="0">
              <a:solidFill>
                <a:srgbClr val="003896"/>
              </a:solidFill>
            </a:endParaRPr>
          </a:p>
        </p:txBody>
      </p:sp>
      <p:sp>
        <p:nvSpPr>
          <p:cNvPr id="6" name="Slide Number Placeholder 5"/>
          <p:cNvSpPr>
            <a:spLocks noGrp="1"/>
          </p:cNvSpPr>
          <p:nvPr>
            <p:ph type="sldNum" sz="quarter" idx="12"/>
          </p:nvPr>
        </p:nvSpPr>
        <p:spPr>
          <a:xfrm>
            <a:off x="7488000" y="6516000"/>
            <a:ext cx="1651000" cy="268287"/>
          </a:xfrm>
          <a:prstGeom prst="rect">
            <a:avLst/>
          </a:prstGeom>
        </p:spPr>
        <p:txBody>
          <a:bodyPr/>
          <a:lstStyle>
            <a:lvl1pPr>
              <a:defRPr/>
            </a:lvl1pPr>
          </a:lstStyle>
          <a:p>
            <a:pPr defTabSz="914400" fontAlgn="base">
              <a:spcBef>
                <a:spcPct val="0"/>
              </a:spcBef>
              <a:spcAft>
                <a:spcPct val="0"/>
              </a:spcAft>
              <a:defRPr/>
            </a:pPr>
            <a:fld id="{8CFF05EF-EDC8-4B1E-B6F5-4399AF3780B8}" type="slidenum">
              <a:rPr lang="en-ZA" sz="1600">
                <a:solidFill>
                  <a:srgbClr val="003896"/>
                </a:solidFill>
              </a:rPr>
              <a:pPr defTabSz="914400" fontAlgn="base">
                <a:spcBef>
                  <a:spcPct val="0"/>
                </a:spcBef>
                <a:spcAft>
                  <a:spcPct val="0"/>
                </a:spcAft>
                <a:defRPr/>
              </a:pPr>
              <a:t>‹#›</a:t>
            </a:fld>
            <a:endParaRPr lang="en-ZA" sz="1600" dirty="0">
              <a:solidFill>
                <a:srgbClr val="003896"/>
              </a:solidFill>
            </a:endParaRPr>
          </a:p>
        </p:txBody>
      </p:sp>
    </p:spTree>
    <p:extLst>
      <p:ext uri="{BB962C8B-B14F-4D97-AF65-F5344CB8AC3E}">
        <p14:creationId xmlns:p14="http://schemas.microsoft.com/office/powerpoint/2010/main" xmlns="" val="397760372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fontAlgn="base">
              <a:spcBef>
                <a:spcPct val="0"/>
              </a:spcBef>
              <a:spcAft>
                <a:spcPct val="0"/>
              </a:spcAft>
              <a:defRPr/>
            </a:pPr>
            <a:endParaRPr lang="en-GB" sz="1600"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sz="1600"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fontAlgn="base">
              <a:spcBef>
                <a:spcPct val="0"/>
              </a:spcBef>
              <a:spcAft>
                <a:spcPct val="0"/>
              </a:spcAft>
              <a:defRPr/>
            </a:pPr>
            <a:fld id="{2CFC5625-9A47-46BE-AF35-97D25767F338}" type="slidenum">
              <a:rPr lang="en-ZA" sz="1600" smtClean="0">
                <a:solidFill>
                  <a:srgbClr val="003896"/>
                </a:solidFill>
              </a:rPr>
              <a:pPr defTabSz="914400" fontAlgn="base">
                <a:spcBef>
                  <a:spcPct val="0"/>
                </a:spcBef>
                <a:spcAft>
                  <a:spcPct val="0"/>
                </a:spcAft>
                <a:defRPr/>
              </a:pPr>
              <a:t>‹#›</a:t>
            </a:fld>
            <a:endParaRPr lang="en-ZA" sz="1600" dirty="0">
              <a:solidFill>
                <a:srgbClr val="003896"/>
              </a:solidFill>
            </a:endParaRPr>
          </a:p>
        </p:txBody>
      </p:sp>
    </p:spTree>
    <p:extLst>
      <p:ext uri="{BB962C8B-B14F-4D97-AF65-F5344CB8AC3E}">
        <p14:creationId xmlns:p14="http://schemas.microsoft.com/office/powerpoint/2010/main" xmlns="" val="236148554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a:xfrm>
            <a:off x="457200" y="6453188"/>
            <a:ext cx="1738313" cy="268287"/>
          </a:xfrm>
          <a:prstGeom prst="rect">
            <a:avLst/>
          </a:prstGeom>
        </p:spPr>
        <p:txBody>
          <a:bodyPr/>
          <a:lstStyle/>
          <a:p>
            <a:pPr defTabSz="914400" fontAlgn="base">
              <a:spcBef>
                <a:spcPct val="0"/>
              </a:spcBef>
              <a:spcAft>
                <a:spcPct val="0"/>
              </a:spcAft>
            </a:pPr>
            <a:fld id="{11582675-944A-4921-A0C7-08E938618F13}" type="datetimeFigureOut">
              <a:rPr lang="en-ZA" sz="1600">
                <a:solidFill>
                  <a:srgbClr val="003896"/>
                </a:solidFill>
              </a:rPr>
              <a:pPr defTabSz="914400" fontAlgn="base">
                <a:spcBef>
                  <a:spcPct val="0"/>
                </a:spcBef>
                <a:spcAft>
                  <a:spcPct val="0"/>
                </a:spcAft>
              </a:pPr>
              <a:t>2016/10/13</a:t>
            </a:fld>
            <a:endParaRPr lang="en-ZA" sz="1600" dirty="0">
              <a:solidFill>
                <a:srgbClr val="003896"/>
              </a:solidFill>
            </a:endParaRPr>
          </a:p>
        </p:txBody>
      </p:sp>
      <p:sp>
        <p:nvSpPr>
          <p:cNvPr id="5" name="Slide Number Placeholder 4"/>
          <p:cNvSpPr>
            <a:spLocks noGrp="1"/>
          </p:cNvSpPr>
          <p:nvPr>
            <p:ph type="sldNum" sz="quarter" idx="11"/>
          </p:nvPr>
        </p:nvSpPr>
        <p:spPr>
          <a:xfrm>
            <a:off x="3924300" y="6453188"/>
            <a:ext cx="935038" cy="268287"/>
          </a:xfrm>
          <a:prstGeom prst="rect">
            <a:avLst/>
          </a:prstGeom>
        </p:spPr>
        <p:txBody>
          <a:bodyPr/>
          <a:lstStyle/>
          <a:p>
            <a:pPr defTabSz="914400" fontAlgn="base">
              <a:spcBef>
                <a:spcPct val="0"/>
              </a:spcBef>
              <a:spcAft>
                <a:spcPct val="0"/>
              </a:spcAft>
            </a:pPr>
            <a:fld id="{ECAC91BF-B595-4254-AF68-FE2B1F1C78B5}" type="slidenum">
              <a:rPr lang="en-ZA" sz="1600">
                <a:solidFill>
                  <a:srgbClr val="003896"/>
                </a:solidFill>
              </a:rPr>
              <a:pPr defTabSz="914400" fontAlgn="base">
                <a:spcBef>
                  <a:spcPct val="0"/>
                </a:spcBef>
                <a:spcAft>
                  <a:spcPct val="0"/>
                </a:spcAft>
              </a:pPr>
              <a:t>‹#›</a:t>
            </a:fld>
            <a:endParaRPr lang="en-ZA" sz="1600" dirty="0">
              <a:solidFill>
                <a:srgbClr val="003896"/>
              </a:solidFill>
            </a:endParaRPr>
          </a:p>
        </p:txBody>
      </p:sp>
    </p:spTree>
    <p:extLst>
      <p:ext uri="{BB962C8B-B14F-4D97-AF65-F5344CB8AC3E}">
        <p14:creationId xmlns:p14="http://schemas.microsoft.com/office/powerpoint/2010/main" xmlns="" val="248386720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0" y="0"/>
          <a:ext cx="158750" cy="170089"/>
        </p:xfrm>
        <a:graphic>
          <a:graphicData uri="http://schemas.openxmlformats.org/presentationml/2006/ole">
            <p:oleObj spid="_x0000_s11299"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77018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1"/>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defTabSz="914400" fontAlgn="base">
              <a:spcBef>
                <a:spcPct val="0"/>
              </a:spcBef>
              <a:spcAft>
                <a:spcPct val="0"/>
              </a:spcAft>
            </a:pPr>
            <a:fld id="{42C328C1-A84F-4A39-A664-DBA00541A8C6}" type="slidenum">
              <a:rPr lang="en-US" smtClean="0">
                <a:solidFill>
                  <a:srgbClr val="83725B"/>
                </a:solidFill>
                <a:cs typeface="Arial" pitchFamily="34" charset="0"/>
              </a:rPr>
              <a:pPr algn="ctr" defTabSz="914400"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fld id="{F55DE524-D8EC-43C5-87F2-52648217E2D6}" type="datetime1">
              <a:rPr>
                <a:solidFill>
                  <a:srgbClr val="83725B"/>
                </a:solidFill>
              </a:rPr>
              <a:pPr/>
              <a:t>10/11/2016</a:t>
            </a:fld>
            <a:endParaRPr dirty="0">
              <a:solidFill>
                <a:srgbClr val="83725B"/>
              </a:solidFill>
            </a:endParaRPr>
          </a:p>
        </p:txBody>
      </p:sp>
    </p:spTree>
    <p:extLst>
      <p:ext uri="{BB962C8B-B14F-4D97-AF65-F5344CB8AC3E}">
        <p14:creationId xmlns:p14="http://schemas.microsoft.com/office/powerpoint/2010/main" xmlns="" val="39249356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507907" name="Group 3"/>
          <p:cNvGrpSpPr>
            <a:grpSpLocks/>
          </p:cNvGrpSpPr>
          <p:nvPr/>
        </p:nvGrpSpPr>
        <p:grpSpPr bwMode="auto">
          <a:xfrm>
            <a:off x="-4763" y="0"/>
            <a:ext cx="8951913" cy="6858000"/>
            <a:chOff x="-3" y="0"/>
            <a:chExt cx="5639" cy="4320"/>
          </a:xfrm>
        </p:grpSpPr>
        <p:pic>
          <p:nvPicPr>
            <p:cNvPr id="507908" name="Picture 23" descr="dd"/>
            <p:cNvPicPr>
              <a:picLocks noChangeAspect="1" noChangeArrowheads="1"/>
            </p:cNvPicPr>
            <p:nvPr userDrawn="1">
              <p:custDataLst>
                <p:tags r:id="rId42"/>
              </p:custDataLst>
            </p:nvPr>
          </p:nvPicPr>
          <p:blipFill>
            <a:blip r:embed="rId45" cstate="print"/>
            <a:srcRect/>
            <a:stretch>
              <a:fillRect/>
            </a:stretch>
          </p:blipFill>
          <p:spPr bwMode="gray">
            <a:xfrm>
              <a:off x="-3" y="0"/>
              <a:ext cx="1150" cy="4320"/>
            </a:xfrm>
            <a:prstGeom prst="rect">
              <a:avLst/>
            </a:prstGeom>
            <a:noFill/>
            <a:ln w="9525">
              <a:noFill/>
              <a:miter lim="800000"/>
              <a:headEnd/>
              <a:tailEnd/>
            </a:ln>
          </p:spPr>
        </p:pic>
        <p:pic>
          <p:nvPicPr>
            <p:cNvPr id="507909" name="Picture 172"/>
            <p:cNvPicPr>
              <a:picLocks noChangeArrowheads="1"/>
            </p:cNvPicPr>
            <p:nvPr userDrawn="1">
              <p:custDataLst>
                <p:tags r:id="rId43"/>
              </p:custDataLst>
            </p:nvPr>
          </p:nvPicPr>
          <p:blipFill>
            <a:blip r:embed="rId46" cstate="print"/>
            <a:srcRect/>
            <a:stretch>
              <a:fillRect/>
            </a:stretch>
          </p:blipFill>
          <p:spPr bwMode="gray">
            <a:xfrm>
              <a:off x="4284" y="201"/>
              <a:ext cx="1352" cy="343"/>
            </a:xfrm>
            <a:prstGeom prst="rect">
              <a:avLst/>
            </a:prstGeom>
            <a:noFill/>
            <a:ln w="19050">
              <a:noFill/>
              <a:miter lim="800000"/>
              <a:headEnd/>
              <a:tailEnd/>
            </a:ln>
          </p:spPr>
        </p:pic>
      </p:grpSp>
      <p:sp>
        <p:nvSpPr>
          <p:cNvPr id="59" name="Rectangle 91"/>
          <p:cNvSpPr>
            <a:spLocks noChangeArrowheads="1"/>
          </p:cNvSpPr>
          <p:nvPr/>
        </p:nvSpPr>
        <p:spPr bwMode="gray">
          <a:xfrm>
            <a:off x="-4763" y="0"/>
            <a:ext cx="9148763" cy="6858000"/>
          </a:xfrm>
          <a:prstGeom prst="rect">
            <a:avLst/>
          </a:prstGeom>
          <a:noFill/>
          <a:ln w="9525">
            <a:noFill/>
            <a:miter lim="800000"/>
            <a:headEnd/>
            <a:tailEnd/>
          </a:ln>
          <a:effectLst/>
        </p:spPr>
        <p:txBody>
          <a:bodyPr wrap="none" lIns="91430" tIns="45716" rIns="91430" bIns="45716" anchor="ctr"/>
          <a:lstStyle/>
          <a:p>
            <a:pPr algn="ctr" defTabSz="912813" fontAlgn="base">
              <a:spcBef>
                <a:spcPct val="0"/>
              </a:spcBef>
              <a:spcAft>
                <a:spcPct val="0"/>
              </a:spcAft>
              <a:defRPr/>
            </a:pPr>
            <a:endParaRPr lang="en-GB" sz="1200" dirty="0">
              <a:solidFill>
                <a:srgbClr val="000000"/>
              </a:solidFill>
            </a:endParaRPr>
          </a:p>
        </p:txBody>
      </p:sp>
      <p:grpSp>
        <p:nvGrpSpPr>
          <p:cNvPr id="507911" name="Group 7"/>
          <p:cNvGrpSpPr>
            <a:grpSpLocks/>
          </p:cNvGrpSpPr>
          <p:nvPr/>
        </p:nvGrpSpPr>
        <p:grpSpPr bwMode="auto">
          <a:xfrm>
            <a:off x="171450" y="1201738"/>
            <a:ext cx="2643188" cy="2493962"/>
            <a:chOff x="108" y="757"/>
            <a:chExt cx="1665" cy="1571"/>
          </a:xfrm>
        </p:grpSpPr>
        <p:sp>
          <p:nvSpPr>
            <p:cNvPr id="61" name="Oval 101"/>
            <p:cNvSpPr>
              <a:spLocks noChangeArrowheads="1"/>
            </p:cNvSpPr>
            <p:nvPr userDrawn="1">
              <p:custDataLst>
                <p:tags r:id="rId33"/>
              </p:custDataLst>
            </p:nvPr>
          </p:nvSpPr>
          <p:spPr bwMode="gray">
            <a:xfrm>
              <a:off x="232" y="819"/>
              <a:ext cx="1448" cy="1447"/>
            </a:xfrm>
            <a:prstGeom prst="ellipse">
              <a:avLst/>
            </a:prstGeom>
            <a:solidFill>
              <a:srgbClr val="83725B"/>
            </a:solidFill>
            <a:ln w="9525">
              <a:solidFill>
                <a:srgbClr val="83725B"/>
              </a:solid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2" name="Oval 102" descr="coolers"/>
            <p:cNvSpPr>
              <a:spLocks noChangeArrowheads="1"/>
            </p:cNvSpPr>
            <p:nvPr userDrawn="1">
              <p:custDataLst>
                <p:tags r:id="rId34"/>
              </p:custDataLst>
            </p:nvPr>
          </p:nvSpPr>
          <p:spPr bwMode="gray">
            <a:xfrm>
              <a:off x="276" y="858"/>
              <a:ext cx="1361" cy="1369"/>
            </a:xfrm>
            <a:prstGeom prst="ellipse">
              <a:avLst/>
            </a:prstGeom>
            <a:blipFill dpi="0" rotWithShape="1">
              <a:blip r:embed="rId47" cstate="print"/>
              <a:srcRect/>
              <a:stretch>
                <a:fillRect/>
              </a:stretch>
            </a:blipFill>
            <a:ln w="9525">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3" name="Oval 103"/>
            <p:cNvSpPr>
              <a:spLocks noChangeArrowheads="1"/>
            </p:cNvSpPr>
            <p:nvPr userDrawn="1">
              <p:custDataLst>
                <p:tags r:id="rId35"/>
              </p:custDataLst>
            </p:nvPr>
          </p:nvSpPr>
          <p:spPr bwMode="gray">
            <a:xfrm>
              <a:off x="217" y="772"/>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4" name="Oval 104"/>
            <p:cNvSpPr>
              <a:spLocks noChangeArrowheads="1"/>
            </p:cNvSpPr>
            <p:nvPr userDrawn="1">
              <p:custDataLst>
                <p:tags r:id="rId36"/>
              </p:custDataLst>
            </p:nvPr>
          </p:nvSpPr>
          <p:spPr bwMode="gray">
            <a:xfrm>
              <a:off x="162" y="772"/>
              <a:ext cx="1487"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5" name="Oval 105"/>
            <p:cNvSpPr>
              <a:spLocks noChangeArrowheads="1"/>
            </p:cNvSpPr>
            <p:nvPr userDrawn="1">
              <p:custDataLst>
                <p:tags r:id="rId37"/>
              </p:custDataLst>
            </p:nvPr>
          </p:nvSpPr>
          <p:spPr bwMode="gray">
            <a:xfrm>
              <a:off x="240" y="803"/>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6" name="Oval 106"/>
            <p:cNvSpPr>
              <a:spLocks noChangeArrowheads="1"/>
            </p:cNvSpPr>
            <p:nvPr userDrawn="1">
              <p:custDataLst>
                <p:tags r:id="rId38"/>
              </p:custDataLst>
            </p:nvPr>
          </p:nvSpPr>
          <p:spPr bwMode="gray">
            <a:xfrm>
              <a:off x="194" y="757"/>
              <a:ext cx="1486" cy="1486"/>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7" name="Oval 107"/>
            <p:cNvSpPr>
              <a:spLocks noChangeArrowheads="1"/>
            </p:cNvSpPr>
            <p:nvPr userDrawn="1">
              <p:custDataLst>
                <p:tags r:id="rId39"/>
              </p:custDataLst>
            </p:nvPr>
          </p:nvSpPr>
          <p:spPr bwMode="gray">
            <a:xfrm>
              <a:off x="279" y="834"/>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8" name="Oval 108"/>
            <p:cNvSpPr>
              <a:spLocks noChangeArrowheads="1"/>
            </p:cNvSpPr>
            <p:nvPr userDrawn="1">
              <p:custDataLst>
                <p:tags r:id="rId40"/>
              </p:custDataLst>
            </p:nvPr>
          </p:nvSpPr>
          <p:spPr bwMode="gray">
            <a:xfrm>
              <a:off x="108" y="834"/>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9" name="Oval 109"/>
            <p:cNvSpPr>
              <a:spLocks noChangeArrowheads="1"/>
            </p:cNvSpPr>
            <p:nvPr userDrawn="1">
              <p:custDataLst>
                <p:tags r:id="rId41"/>
              </p:custDataLst>
            </p:nvPr>
          </p:nvSpPr>
          <p:spPr bwMode="gray">
            <a:xfrm>
              <a:off x="287" y="757"/>
              <a:ext cx="1486" cy="1486"/>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21" name="Group 17"/>
          <p:cNvGrpSpPr>
            <a:grpSpLocks/>
          </p:cNvGrpSpPr>
          <p:nvPr/>
        </p:nvGrpSpPr>
        <p:grpSpPr bwMode="auto">
          <a:xfrm>
            <a:off x="863600" y="620713"/>
            <a:ext cx="1370013" cy="1284287"/>
            <a:chOff x="544" y="391"/>
            <a:chExt cx="863" cy="809"/>
          </a:xfrm>
        </p:grpSpPr>
        <p:sp>
          <p:nvSpPr>
            <p:cNvPr id="70" name="Oval 110"/>
            <p:cNvSpPr>
              <a:spLocks noChangeArrowheads="1"/>
            </p:cNvSpPr>
            <p:nvPr userDrawn="1">
              <p:custDataLst>
                <p:tags r:id="rId21"/>
              </p:custDataLst>
            </p:nvPr>
          </p:nvSpPr>
          <p:spPr bwMode="gray">
            <a:xfrm>
              <a:off x="614" y="422"/>
              <a:ext cx="739" cy="747"/>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1" name="Oval 111"/>
            <p:cNvSpPr>
              <a:spLocks noChangeArrowheads="1"/>
            </p:cNvSpPr>
            <p:nvPr userDrawn="1">
              <p:custDataLst>
                <p:tags r:id="rId22"/>
              </p:custDataLst>
            </p:nvPr>
          </p:nvSpPr>
          <p:spPr bwMode="gray">
            <a:xfrm>
              <a:off x="629" y="445"/>
              <a:ext cx="708" cy="708"/>
            </a:xfrm>
            <a:prstGeom prst="ellipse">
              <a:avLst/>
            </a:prstGeom>
            <a:solidFill>
              <a:srgbClr val="8C7F6D"/>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2" name="Oval 112"/>
            <p:cNvSpPr>
              <a:spLocks noChangeArrowheads="1"/>
            </p:cNvSpPr>
            <p:nvPr userDrawn="1">
              <p:custDataLst>
                <p:tags r:id="rId23"/>
              </p:custDataLst>
            </p:nvPr>
          </p:nvSpPr>
          <p:spPr bwMode="gray">
            <a:xfrm>
              <a:off x="598" y="399"/>
              <a:ext cx="770"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3" name="Oval 113"/>
            <p:cNvSpPr>
              <a:spLocks noChangeArrowheads="1"/>
            </p:cNvSpPr>
            <p:nvPr userDrawn="1">
              <p:custDataLst>
                <p:tags r:id="rId24"/>
              </p:custDataLst>
            </p:nvPr>
          </p:nvSpPr>
          <p:spPr bwMode="gray">
            <a:xfrm>
              <a:off x="575" y="399"/>
              <a:ext cx="762"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4" name="Oval 114"/>
            <p:cNvSpPr>
              <a:spLocks noChangeArrowheads="1"/>
            </p:cNvSpPr>
            <p:nvPr userDrawn="1">
              <p:custDataLst>
                <p:tags r:id="rId25"/>
              </p:custDataLst>
            </p:nvPr>
          </p:nvSpPr>
          <p:spPr bwMode="gray">
            <a:xfrm>
              <a:off x="614" y="414"/>
              <a:ext cx="770" cy="771"/>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5" name="Oval 115"/>
            <p:cNvSpPr>
              <a:spLocks noChangeArrowheads="1"/>
            </p:cNvSpPr>
            <p:nvPr userDrawn="1">
              <p:custDataLst>
                <p:tags r:id="rId26"/>
              </p:custDataLst>
            </p:nvPr>
          </p:nvSpPr>
          <p:spPr bwMode="gray">
            <a:xfrm>
              <a:off x="590" y="391"/>
              <a:ext cx="763"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6" name="Oval 116"/>
            <p:cNvSpPr>
              <a:spLocks noChangeArrowheads="1"/>
            </p:cNvSpPr>
            <p:nvPr userDrawn="1">
              <p:custDataLst>
                <p:tags r:id="rId27"/>
              </p:custDataLst>
            </p:nvPr>
          </p:nvSpPr>
          <p:spPr bwMode="gray">
            <a:xfrm>
              <a:off x="629" y="445"/>
              <a:ext cx="708" cy="708"/>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7" name="Oval 117"/>
            <p:cNvSpPr>
              <a:spLocks noChangeArrowheads="1"/>
            </p:cNvSpPr>
            <p:nvPr userDrawn="1">
              <p:custDataLst>
                <p:tags r:id="rId28"/>
              </p:custDataLst>
            </p:nvPr>
          </p:nvSpPr>
          <p:spPr bwMode="gray">
            <a:xfrm>
              <a:off x="637" y="445"/>
              <a:ext cx="693" cy="693"/>
            </a:xfrm>
            <a:prstGeom prst="ellipse">
              <a:avLst/>
            </a:prstGeom>
            <a:noFill/>
            <a:ln w="0">
              <a:solidFill>
                <a:srgbClr val="83725B"/>
              </a:solid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8" name="Oval 118" descr="face"/>
            <p:cNvSpPr>
              <a:spLocks noChangeArrowheads="1"/>
            </p:cNvSpPr>
            <p:nvPr userDrawn="1">
              <p:custDataLst>
                <p:tags r:id="rId29"/>
              </p:custDataLst>
            </p:nvPr>
          </p:nvSpPr>
          <p:spPr bwMode="gray">
            <a:xfrm>
              <a:off x="633" y="445"/>
              <a:ext cx="700" cy="701"/>
            </a:xfrm>
            <a:prstGeom prst="ellipse">
              <a:avLst/>
            </a:prstGeom>
            <a:blipFill dpi="0" rotWithShape="1">
              <a:blip r:embed="rId48" cstate="print"/>
              <a:srcRect/>
              <a:stretch>
                <a:fillRect/>
              </a:stretch>
            </a:blipFill>
            <a:ln w="9525">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9" name="Oval 119"/>
            <p:cNvSpPr>
              <a:spLocks noChangeArrowheads="1"/>
            </p:cNvSpPr>
            <p:nvPr userDrawn="1">
              <p:custDataLst>
                <p:tags r:id="rId30"/>
              </p:custDataLst>
            </p:nvPr>
          </p:nvSpPr>
          <p:spPr bwMode="gray">
            <a:xfrm>
              <a:off x="637" y="391"/>
              <a:ext cx="770"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0" name="Oval 120"/>
            <p:cNvSpPr>
              <a:spLocks noChangeArrowheads="1"/>
            </p:cNvSpPr>
            <p:nvPr userDrawn="1">
              <p:custDataLst>
                <p:tags r:id="rId31"/>
              </p:custDataLst>
            </p:nvPr>
          </p:nvSpPr>
          <p:spPr bwMode="gray">
            <a:xfrm>
              <a:off x="544" y="438"/>
              <a:ext cx="770" cy="762"/>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1" name="Oval 121"/>
            <p:cNvSpPr>
              <a:spLocks noChangeArrowheads="1"/>
            </p:cNvSpPr>
            <p:nvPr userDrawn="1">
              <p:custDataLst>
                <p:tags r:id="rId32"/>
              </p:custDataLst>
            </p:nvPr>
          </p:nvSpPr>
          <p:spPr bwMode="gray">
            <a:xfrm>
              <a:off x="637" y="438"/>
              <a:ext cx="763" cy="762"/>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34" name="Group 30"/>
          <p:cNvGrpSpPr>
            <a:grpSpLocks/>
          </p:cNvGrpSpPr>
          <p:nvPr/>
        </p:nvGrpSpPr>
        <p:grpSpPr bwMode="auto">
          <a:xfrm>
            <a:off x="257175" y="3090863"/>
            <a:ext cx="2211388" cy="2087562"/>
            <a:chOff x="162" y="1947"/>
            <a:chExt cx="1393" cy="1315"/>
          </a:xfrm>
        </p:grpSpPr>
        <p:sp>
          <p:nvSpPr>
            <p:cNvPr id="82" name="Oval 122"/>
            <p:cNvSpPr>
              <a:spLocks noChangeArrowheads="1"/>
            </p:cNvSpPr>
            <p:nvPr userDrawn="1">
              <p:custDataLst>
                <p:tags r:id="rId11"/>
              </p:custDataLst>
            </p:nvPr>
          </p:nvSpPr>
          <p:spPr bwMode="gray">
            <a:xfrm>
              <a:off x="264" y="2002"/>
              <a:ext cx="1213" cy="1205"/>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3" name="Oval 123"/>
            <p:cNvSpPr>
              <a:spLocks noChangeArrowheads="1"/>
            </p:cNvSpPr>
            <p:nvPr userDrawn="1">
              <p:custDataLst>
                <p:tags r:id="rId12"/>
              </p:custDataLst>
            </p:nvPr>
          </p:nvSpPr>
          <p:spPr bwMode="gray">
            <a:xfrm>
              <a:off x="303" y="2033"/>
              <a:ext cx="1135" cy="1143"/>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4" name="Oval 124"/>
            <p:cNvSpPr>
              <a:spLocks noChangeArrowheads="1"/>
            </p:cNvSpPr>
            <p:nvPr userDrawn="1">
              <p:custDataLst>
                <p:tags r:id="rId13"/>
              </p:custDataLst>
            </p:nvPr>
          </p:nvSpPr>
          <p:spPr bwMode="gray">
            <a:xfrm>
              <a:off x="248" y="1963"/>
              <a:ext cx="1245" cy="124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5" name="Oval 125"/>
            <p:cNvSpPr>
              <a:spLocks noChangeArrowheads="1"/>
            </p:cNvSpPr>
            <p:nvPr userDrawn="1">
              <p:custDataLst>
                <p:tags r:id="rId14"/>
              </p:custDataLst>
            </p:nvPr>
          </p:nvSpPr>
          <p:spPr bwMode="gray">
            <a:xfrm>
              <a:off x="209" y="1963"/>
              <a:ext cx="1237" cy="124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6" name="Oval 126"/>
            <p:cNvSpPr>
              <a:spLocks noChangeArrowheads="1"/>
            </p:cNvSpPr>
            <p:nvPr userDrawn="1">
              <p:custDataLst>
                <p:tags r:id="rId15"/>
              </p:custDataLst>
            </p:nvPr>
          </p:nvSpPr>
          <p:spPr bwMode="gray">
            <a:xfrm>
              <a:off x="271" y="1986"/>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7" name="Oval 127"/>
            <p:cNvSpPr>
              <a:spLocks noChangeArrowheads="1"/>
            </p:cNvSpPr>
            <p:nvPr userDrawn="1">
              <p:custDataLst>
                <p:tags r:id="rId16"/>
              </p:custDataLst>
            </p:nvPr>
          </p:nvSpPr>
          <p:spPr bwMode="gray">
            <a:xfrm>
              <a:off x="232" y="1947"/>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8" name="Oval 128" descr="new smal workers"/>
            <p:cNvSpPr>
              <a:spLocks noChangeArrowheads="1"/>
            </p:cNvSpPr>
            <p:nvPr userDrawn="1">
              <p:custDataLst>
                <p:tags r:id="rId17"/>
              </p:custDataLst>
            </p:nvPr>
          </p:nvSpPr>
          <p:spPr bwMode="gray">
            <a:xfrm>
              <a:off x="304" y="2033"/>
              <a:ext cx="1135" cy="1143"/>
            </a:xfrm>
            <a:prstGeom prst="ellipse">
              <a:avLst/>
            </a:prstGeom>
            <a:blipFill dpi="0" rotWithShape="1">
              <a:blip r:embed="rId49" cstate="print">
                <a:lum contrast="12000"/>
              </a:blip>
              <a:srcRect/>
              <a:stretch>
                <a:fillRect/>
              </a:stretch>
            </a:blipFill>
            <a:ln w="0">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9" name="Oval 129"/>
            <p:cNvSpPr>
              <a:spLocks noChangeArrowheads="1"/>
            </p:cNvSpPr>
            <p:nvPr userDrawn="1">
              <p:custDataLst>
                <p:tags r:id="rId18"/>
              </p:custDataLst>
            </p:nvPr>
          </p:nvSpPr>
          <p:spPr bwMode="gray">
            <a:xfrm>
              <a:off x="162" y="2017"/>
              <a:ext cx="1238"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0" name="Oval 130"/>
            <p:cNvSpPr>
              <a:spLocks noChangeArrowheads="1"/>
            </p:cNvSpPr>
            <p:nvPr userDrawn="1">
              <p:custDataLst>
                <p:tags r:id="rId19"/>
              </p:custDataLst>
            </p:nvPr>
          </p:nvSpPr>
          <p:spPr bwMode="gray">
            <a:xfrm>
              <a:off x="310" y="1947"/>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1" name="Oval 131"/>
            <p:cNvSpPr>
              <a:spLocks noChangeArrowheads="1"/>
            </p:cNvSpPr>
            <p:nvPr userDrawn="1">
              <p:custDataLst>
                <p:tags r:id="rId20"/>
              </p:custDataLst>
            </p:nvPr>
          </p:nvSpPr>
          <p:spPr bwMode="gray">
            <a:xfrm>
              <a:off x="303" y="2017"/>
              <a:ext cx="1244"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45" name="Group 41"/>
          <p:cNvGrpSpPr>
            <a:grpSpLocks/>
          </p:cNvGrpSpPr>
          <p:nvPr/>
        </p:nvGrpSpPr>
        <p:grpSpPr bwMode="auto">
          <a:xfrm>
            <a:off x="838200" y="4684713"/>
            <a:ext cx="1828800" cy="1728787"/>
            <a:chOff x="528" y="2951"/>
            <a:chExt cx="1152" cy="1089"/>
          </a:xfrm>
        </p:grpSpPr>
        <p:sp>
          <p:nvSpPr>
            <p:cNvPr id="92" name="Oval 132"/>
            <p:cNvSpPr>
              <a:spLocks noChangeArrowheads="1"/>
            </p:cNvSpPr>
            <p:nvPr userDrawn="1">
              <p:custDataLst>
                <p:tags r:id="rId1"/>
              </p:custDataLst>
            </p:nvPr>
          </p:nvSpPr>
          <p:spPr bwMode="gray">
            <a:xfrm>
              <a:off x="614" y="2990"/>
              <a:ext cx="1003" cy="1011"/>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3" name="Oval 133"/>
            <p:cNvSpPr>
              <a:spLocks noChangeArrowheads="1"/>
            </p:cNvSpPr>
            <p:nvPr userDrawn="1">
              <p:custDataLst>
                <p:tags r:id="rId2"/>
              </p:custDataLst>
            </p:nvPr>
          </p:nvSpPr>
          <p:spPr bwMode="gray">
            <a:xfrm>
              <a:off x="645" y="3021"/>
              <a:ext cx="941" cy="949"/>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4" name="Oval 134"/>
            <p:cNvSpPr>
              <a:spLocks noChangeArrowheads="1"/>
            </p:cNvSpPr>
            <p:nvPr userDrawn="1">
              <p:custDataLst>
                <p:tags r:id="rId3"/>
              </p:custDataLst>
            </p:nvPr>
          </p:nvSpPr>
          <p:spPr bwMode="gray">
            <a:xfrm>
              <a:off x="598" y="2959"/>
              <a:ext cx="1035"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5" name="Oval 135"/>
            <p:cNvSpPr>
              <a:spLocks noChangeArrowheads="1"/>
            </p:cNvSpPr>
            <p:nvPr userDrawn="1">
              <p:custDataLst>
                <p:tags r:id="rId4"/>
              </p:custDataLst>
            </p:nvPr>
          </p:nvSpPr>
          <p:spPr bwMode="gray">
            <a:xfrm>
              <a:off x="567" y="2959"/>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6" name="Oval 136"/>
            <p:cNvSpPr>
              <a:spLocks noChangeArrowheads="1"/>
            </p:cNvSpPr>
            <p:nvPr userDrawn="1">
              <p:custDataLst>
                <p:tags r:id="rId5"/>
              </p:custDataLst>
            </p:nvPr>
          </p:nvSpPr>
          <p:spPr bwMode="gray">
            <a:xfrm>
              <a:off x="622" y="2982"/>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7" name="Oval 137"/>
            <p:cNvSpPr>
              <a:spLocks noChangeArrowheads="1"/>
            </p:cNvSpPr>
            <p:nvPr userDrawn="1">
              <p:custDataLst>
                <p:tags r:id="rId6"/>
              </p:custDataLst>
            </p:nvPr>
          </p:nvSpPr>
          <p:spPr bwMode="gray">
            <a:xfrm>
              <a:off x="583" y="2951"/>
              <a:ext cx="1034"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8" name="Oval 138" descr="boom"/>
            <p:cNvSpPr>
              <a:spLocks noChangeArrowheads="1"/>
            </p:cNvSpPr>
            <p:nvPr userDrawn="1">
              <p:custDataLst>
                <p:tags r:id="rId7"/>
              </p:custDataLst>
            </p:nvPr>
          </p:nvSpPr>
          <p:spPr bwMode="gray">
            <a:xfrm>
              <a:off x="638" y="3018"/>
              <a:ext cx="949" cy="957"/>
            </a:xfrm>
            <a:prstGeom prst="ellipse">
              <a:avLst/>
            </a:prstGeom>
            <a:blipFill dpi="0" rotWithShape="1">
              <a:blip r:embed="rId50" cstate="print">
                <a:lum contrast="6000"/>
              </a:blip>
              <a:srcRect/>
              <a:stretch>
                <a:fillRect/>
              </a:stretch>
            </a:blipFill>
            <a:ln w="9525">
              <a:no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9" name="Oval 139"/>
            <p:cNvSpPr>
              <a:spLocks noChangeArrowheads="1"/>
            </p:cNvSpPr>
            <p:nvPr userDrawn="1">
              <p:custDataLst>
                <p:tags r:id="rId8"/>
              </p:custDataLst>
            </p:nvPr>
          </p:nvSpPr>
          <p:spPr bwMode="gray">
            <a:xfrm>
              <a:off x="528" y="3005"/>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100" name="Oval 140"/>
            <p:cNvSpPr>
              <a:spLocks noChangeArrowheads="1"/>
            </p:cNvSpPr>
            <p:nvPr userDrawn="1">
              <p:custDataLst>
                <p:tags r:id="rId9"/>
              </p:custDataLst>
            </p:nvPr>
          </p:nvSpPr>
          <p:spPr bwMode="gray">
            <a:xfrm>
              <a:off x="645" y="3005"/>
              <a:ext cx="1035"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101" name="Oval 141"/>
            <p:cNvSpPr>
              <a:spLocks noChangeArrowheads="1"/>
            </p:cNvSpPr>
            <p:nvPr userDrawn="1">
              <p:custDataLst>
                <p:tags r:id="rId10"/>
              </p:custDataLst>
            </p:nvPr>
          </p:nvSpPr>
          <p:spPr bwMode="gray">
            <a:xfrm>
              <a:off x="653" y="2951"/>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spTree>
    <p:extLst>
      <p:ext uri="{BB962C8B-B14F-4D97-AF65-F5344CB8AC3E}">
        <p14:creationId xmlns:p14="http://schemas.microsoft.com/office/powerpoint/2010/main" xmlns="" val="2600121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a:defRPr/>
            </a:pPr>
            <a:endParaRPr lang="en-GB"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a:defRPr/>
            </a:pPr>
            <a:fld id="{2CFC5625-9A47-46BE-AF35-97D25767F338}" type="slidenum">
              <a:rPr lang="en-ZA" smtClean="0">
                <a:solidFill>
                  <a:srgbClr val="003896"/>
                </a:solidFill>
              </a:rPr>
              <a:pPr defTabSz="914400">
                <a:defRPr/>
              </a:pPr>
              <a:t>‹#›</a:t>
            </a:fld>
            <a:endParaRPr lang="en-ZA" dirty="0">
              <a:solidFill>
                <a:srgbClr val="003896"/>
              </a:solidFill>
            </a:endParaRPr>
          </a:p>
        </p:txBody>
      </p:sp>
    </p:spTree>
    <p:extLst>
      <p:ext uri="{BB962C8B-B14F-4D97-AF65-F5344CB8AC3E}">
        <p14:creationId xmlns:p14="http://schemas.microsoft.com/office/powerpoint/2010/main" xmlns="" val="256398237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10" name="Rectangle 39"/>
          <p:cNvSpPr>
            <a:spLocks noGrp="1" noChangeArrowheads="1"/>
          </p:cNvSpPr>
          <p:nvPr>
            <p:ph type="sldNum" sz="quarter" idx="4"/>
          </p:nvPr>
        </p:nvSpPr>
        <p:spPr bwMode="gray">
          <a:xfrm>
            <a:off x="7185025" y="6626225"/>
            <a:ext cx="1651000" cy="152400"/>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defTabSz="914400" fontAlgn="base">
              <a:spcBef>
                <a:spcPct val="0"/>
              </a:spcBef>
              <a:spcAft>
                <a:spcPct val="0"/>
              </a:spcAft>
              <a:defRPr/>
            </a:pPr>
            <a:fld id="{A3F1C114-62E2-40C2-BC05-C37E1C1A70EE}" type="slidenum">
              <a:rPr lang="en-GB"/>
              <a:pPr defTabSz="914400" fontAlgn="base">
                <a:spcBef>
                  <a:spcPct val="0"/>
                </a:spcBef>
                <a:spcAft>
                  <a:spcPct val="0"/>
                </a:spcAft>
                <a:defRPr/>
              </a:pPr>
              <a:t>‹#›</a:t>
            </a:fld>
            <a:endParaRPr lang="en-GB" dirty="0"/>
          </a:p>
        </p:txBody>
      </p:sp>
      <p:grpSp>
        <p:nvGrpSpPr>
          <p:cNvPr id="11" name="McK Slide Elements" hidden="1"/>
          <p:cNvGrpSpPr>
            <a:grpSpLocks/>
          </p:cNvGrpSpPr>
          <p:nvPr userDrawn="1"/>
        </p:nvGrpSpPr>
        <p:grpSpPr bwMode="auto">
          <a:xfrm>
            <a:off x="200025" y="6429375"/>
            <a:ext cx="6985000" cy="349250"/>
            <a:chOff x="126" y="3920"/>
            <a:chExt cx="4400" cy="220"/>
          </a:xfrm>
        </p:grpSpPr>
        <p:sp>
          <p:nvSpPr>
            <p:cNvPr id="12" name="McK 3. Footnote"/>
            <p:cNvSpPr txBox="1">
              <a:spLocks noChangeArrowheads="1"/>
            </p:cNvSpPr>
            <p:nvPr userDrawn="1"/>
          </p:nvSpPr>
          <p:spPr bwMode="gray">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85938" defTabSz="895350">
                <a:defRPr>
                  <a:solidFill>
                    <a:schemeClr val="tx1"/>
                  </a:solidFill>
                  <a:latin typeface="Arial" charset="0"/>
                  <a:cs typeface="Arial" charset="0"/>
                </a:defRPr>
              </a:lvl5pPr>
              <a:lvl6pPr marL="2243138" defTabSz="895350" fontAlgn="base">
                <a:spcBef>
                  <a:spcPct val="0"/>
                </a:spcBef>
                <a:spcAft>
                  <a:spcPct val="0"/>
                </a:spcAft>
                <a:defRPr>
                  <a:solidFill>
                    <a:schemeClr val="tx1"/>
                  </a:solidFill>
                  <a:latin typeface="Arial" charset="0"/>
                  <a:cs typeface="Arial" charset="0"/>
                </a:defRPr>
              </a:lvl6pPr>
              <a:lvl7pPr marL="2700338" defTabSz="895350" fontAlgn="base">
                <a:spcBef>
                  <a:spcPct val="0"/>
                </a:spcBef>
                <a:spcAft>
                  <a:spcPct val="0"/>
                </a:spcAft>
                <a:defRPr>
                  <a:solidFill>
                    <a:schemeClr val="tx1"/>
                  </a:solidFill>
                  <a:latin typeface="Arial" charset="0"/>
                  <a:cs typeface="Arial" charset="0"/>
                </a:defRPr>
              </a:lvl7pPr>
              <a:lvl8pPr marL="3157538" defTabSz="895350" fontAlgn="base">
                <a:spcBef>
                  <a:spcPct val="0"/>
                </a:spcBef>
                <a:spcAft>
                  <a:spcPct val="0"/>
                </a:spcAft>
                <a:defRPr>
                  <a:solidFill>
                    <a:schemeClr val="tx1"/>
                  </a:solidFill>
                  <a:latin typeface="Arial" charset="0"/>
                  <a:cs typeface="Arial" charset="0"/>
                </a:defRPr>
              </a:lvl8pPr>
              <a:lvl9pPr marL="361473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3" name="McK 4. Source"/>
            <p:cNvSpPr>
              <a:spLocks noChangeArrowheads="1"/>
            </p:cNvSpPr>
            <p:nvPr userDrawn="1"/>
          </p:nvSpPr>
          <p:spPr bwMode="gray">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609600" indent="-609600" defTabSz="895350">
                <a:tabLst>
                  <a:tab pos="612775" algn="l"/>
                </a:tabLst>
              </a:pPr>
              <a:r>
                <a:rPr lang="en-GB" sz="1000" dirty="0">
                  <a:solidFill>
                    <a:srgbClr val="003896"/>
                  </a:solidFill>
                  <a:cs typeface="Arial"/>
                </a:rPr>
                <a:t>SOURCE: Source</a:t>
              </a:r>
            </a:p>
          </p:txBody>
        </p:sp>
      </p:grpSp>
    </p:spTree>
    <p:extLst>
      <p:ext uri="{BB962C8B-B14F-4D97-AF65-F5344CB8AC3E}">
        <p14:creationId xmlns:p14="http://schemas.microsoft.com/office/powerpoint/2010/main" xmlns="" val="357227924"/>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dirty="0"/>
            </a:lvl1pPr>
          </a:lstStyle>
          <a:p>
            <a:pPr>
              <a:defRPr/>
            </a:pPr>
            <a:endParaRPr lang="en-ZA">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eaLnBrk="1" hangingPunct="1">
              <a:defRPr dirty="0">
                <a:latin typeface="Arial" charset="0"/>
                <a:cs typeface="Arial" charset="0"/>
              </a:defRPr>
            </a:lvl1pPr>
          </a:lstStyle>
          <a:p>
            <a:pPr defTabSz="914400" fontAlgn="base">
              <a:spcBef>
                <a:spcPct val="0"/>
              </a:spcBef>
              <a:spcAft>
                <a:spcPct val="0"/>
              </a:spcAft>
              <a:defRPr/>
            </a:pPr>
            <a:endParaRPr lang="en-ZA">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defTabSz="914400">
              <a:defRPr/>
            </a:pPr>
            <a:fld id="{4F8DCC9B-AB74-435E-9C17-400923B63369}" type="slidenum">
              <a:rPr lang="en-ZA" altLang="en-US">
                <a:solidFill>
                  <a:srgbClr val="003896"/>
                </a:solidFill>
              </a:rPr>
              <a:pPr defTabSz="914400">
                <a:defRPr/>
              </a:pPr>
              <a:t>‹#›</a:t>
            </a:fld>
            <a:endParaRPr lang="en-ZA" altLang="en-US" dirty="0">
              <a:solidFill>
                <a:srgbClr val="003896"/>
              </a:solidFill>
            </a:endParaRPr>
          </a:p>
        </p:txBody>
      </p:sp>
    </p:spTree>
    <p:extLst>
      <p:ext uri="{BB962C8B-B14F-4D97-AF65-F5344CB8AC3E}">
        <p14:creationId xmlns:p14="http://schemas.microsoft.com/office/powerpoint/2010/main" xmlns="" val="273375996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0" y="0"/>
          <a:ext cx="158750" cy="170089"/>
        </p:xfrm>
        <a:graphic>
          <a:graphicData uri="http://schemas.openxmlformats.org/presentationml/2006/ole">
            <p:oleObj spid="_x0000_s19488"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927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848200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1"/>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defTabSz="914400" fontAlgn="base">
              <a:spcBef>
                <a:spcPct val="0"/>
              </a:spcBef>
              <a:spcAft>
                <a:spcPct val="0"/>
              </a:spcAft>
            </a:pPr>
            <a:fld id="{42C328C1-A84F-4A39-A664-DBA00541A8C6}" type="slidenum">
              <a:rPr lang="en-US" smtClean="0">
                <a:solidFill>
                  <a:srgbClr val="83725B"/>
                </a:solidFill>
                <a:cs typeface="Arial" pitchFamily="34" charset="0"/>
              </a:rPr>
              <a:pPr algn="ctr" defTabSz="914400"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fld id="{F55DE524-D8EC-43C5-87F2-52648217E2D6}" type="datetime1">
              <a:rPr>
                <a:solidFill>
                  <a:srgbClr val="83725B"/>
                </a:solidFill>
              </a:rPr>
              <a:pPr/>
              <a:t>10/11/2016</a:t>
            </a:fld>
            <a:endParaRPr dirty="0">
              <a:solidFill>
                <a:srgbClr val="83725B"/>
              </a:solidFill>
            </a:endParaRPr>
          </a:p>
        </p:txBody>
      </p:sp>
    </p:spTree>
    <p:extLst>
      <p:ext uri="{BB962C8B-B14F-4D97-AF65-F5344CB8AC3E}">
        <p14:creationId xmlns:p14="http://schemas.microsoft.com/office/powerpoint/2010/main" xmlns="" val="25447211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507907" name="Group 3"/>
          <p:cNvGrpSpPr>
            <a:grpSpLocks/>
          </p:cNvGrpSpPr>
          <p:nvPr/>
        </p:nvGrpSpPr>
        <p:grpSpPr bwMode="auto">
          <a:xfrm>
            <a:off x="-4763" y="0"/>
            <a:ext cx="8951913" cy="6858000"/>
            <a:chOff x="-3" y="0"/>
            <a:chExt cx="5639" cy="4320"/>
          </a:xfrm>
        </p:grpSpPr>
        <p:pic>
          <p:nvPicPr>
            <p:cNvPr id="507908" name="Picture 23" descr="dd"/>
            <p:cNvPicPr>
              <a:picLocks noChangeAspect="1" noChangeArrowheads="1"/>
            </p:cNvPicPr>
            <p:nvPr userDrawn="1">
              <p:custDataLst>
                <p:tags r:id="rId42"/>
              </p:custDataLst>
            </p:nvPr>
          </p:nvPicPr>
          <p:blipFill>
            <a:blip r:embed="rId45" cstate="print"/>
            <a:srcRect/>
            <a:stretch>
              <a:fillRect/>
            </a:stretch>
          </p:blipFill>
          <p:spPr bwMode="gray">
            <a:xfrm>
              <a:off x="-3" y="0"/>
              <a:ext cx="1150" cy="4320"/>
            </a:xfrm>
            <a:prstGeom prst="rect">
              <a:avLst/>
            </a:prstGeom>
            <a:noFill/>
            <a:ln w="9525">
              <a:noFill/>
              <a:miter lim="800000"/>
              <a:headEnd/>
              <a:tailEnd/>
            </a:ln>
          </p:spPr>
        </p:pic>
        <p:pic>
          <p:nvPicPr>
            <p:cNvPr id="507909" name="Picture 172"/>
            <p:cNvPicPr>
              <a:picLocks noChangeArrowheads="1"/>
            </p:cNvPicPr>
            <p:nvPr userDrawn="1">
              <p:custDataLst>
                <p:tags r:id="rId43"/>
              </p:custDataLst>
            </p:nvPr>
          </p:nvPicPr>
          <p:blipFill>
            <a:blip r:embed="rId46" cstate="print"/>
            <a:srcRect/>
            <a:stretch>
              <a:fillRect/>
            </a:stretch>
          </p:blipFill>
          <p:spPr bwMode="gray">
            <a:xfrm>
              <a:off x="4284" y="201"/>
              <a:ext cx="1352" cy="343"/>
            </a:xfrm>
            <a:prstGeom prst="rect">
              <a:avLst/>
            </a:prstGeom>
            <a:noFill/>
            <a:ln w="19050">
              <a:noFill/>
              <a:miter lim="800000"/>
              <a:headEnd/>
              <a:tailEnd/>
            </a:ln>
          </p:spPr>
        </p:pic>
      </p:grpSp>
      <p:sp>
        <p:nvSpPr>
          <p:cNvPr id="59" name="Rectangle 91"/>
          <p:cNvSpPr>
            <a:spLocks noChangeArrowheads="1"/>
          </p:cNvSpPr>
          <p:nvPr/>
        </p:nvSpPr>
        <p:spPr bwMode="gray">
          <a:xfrm>
            <a:off x="-4763" y="0"/>
            <a:ext cx="9148763" cy="6858000"/>
          </a:xfrm>
          <a:prstGeom prst="rect">
            <a:avLst/>
          </a:prstGeom>
          <a:noFill/>
          <a:ln w="9525">
            <a:noFill/>
            <a:miter lim="800000"/>
            <a:headEnd/>
            <a:tailEnd/>
          </a:ln>
          <a:effectLst/>
        </p:spPr>
        <p:txBody>
          <a:bodyPr wrap="none" lIns="91430" tIns="45716" rIns="91430" bIns="45716" anchor="ctr"/>
          <a:lstStyle/>
          <a:p>
            <a:pPr algn="ctr" defTabSz="912813" fontAlgn="base">
              <a:spcBef>
                <a:spcPct val="0"/>
              </a:spcBef>
              <a:spcAft>
                <a:spcPct val="0"/>
              </a:spcAft>
              <a:defRPr/>
            </a:pPr>
            <a:endParaRPr lang="en-GB" sz="1200" dirty="0">
              <a:solidFill>
                <a:srgbClr val="000000"/>
              </a:solidFill>
            </a:endParaRPr>
          </a:p>
        </p:txBody>
      </p:sp>
      <p:grpSp>
        <p:nvGrpSpPr>
          <p:cNvPr id="507911" name="Group 7"/>
          <p:cNvGrpSpPr>
            <a:grpSpLocks/>
          </p:cNvGrpSpPr>
          <p:nvPr/>
        </p:nvGrpSpPr>
        <p:grpSpPr bwMode="auto">
          <a:xfrm>
            <a:off x="171450" y="1201738"/>
            <a:ext cx="2643188" cy="2493962"/>
            <a:chOff x="108" y="757"/>
            <a:chExt cx="1665" cy="1571"/>
          </a:xfrm>
        </p:grpSpPr>
        <p:sp>
          <p:nvSpPr>
            <p:cNvPr id="61" name="Oval 101"/>
            <p:cNvSpPr>
              <a:spLocks noChangeArrowheads="1"/>
            </p:cNvSpPr>
            <p:nvPr userDrawn="1">
              <p:custDataLst>
                <p:tags r:id="rId33"/>
              </p:custDataLst>
            </p:nvPr>
          </p:nvSpPr>
          <p:spPr bwMode="gray">
            <a:xfrm>
              <a:off x="232" y="819"/>
              <a:ext cx="1448" cy="1447"/>
            </a:xfrm>
            <a:prstGeom prst="ellipse">
              <a:avLst/>
            </a:prstGeom>
            <a:solidFill>
              <a:srgbClr val="83725B"/>
            </a:solidFill>
            <a:ln w="9525">
              <a:solidFill>
                <a:srgbClr val="83725B"/>
              </a:solid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2" name="Oval 102" descr="coolers"/>
            <p:cNvSpPr>
              <a:spLocks noChangeArrowheads="1"/>
            </p:cNvSpPr>
            <p:nvPr userDrawn="1">
              <p:custDataLst>
                <p:tags r:id="rId34"/>
              </p:custDataLst>
            </p:nvPr>
          </p:nvSpPr>
          <p:spPr bwMode="gray">
            <a:xfrm>
              <a:off x="276" y="858"/>
              <a:ext cx="1361" cy="1369"/>
            </a:xfrm>
            <a:prstGeom prst="ellipse">
              <a:avLst/>
            </a:prstGeom>
            <a:blipFill dpi="0" rotWithShape="1">
              <a:blip r:embed="rId47" cstate="print"/>
              <a:srcRect/>
              <a:stretch>
                <a:fillRect/>
              </a:stretch>
            </a:blipFill>
            <a:ln w="9525">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3" name="Oval 103"/>
            <p:cNvSpPr>
              <a:spLocks noChangeArrowheads="1"/>
            </p:cNvSpPr>
            <p:nvPr userDrawn="1">
              <p:custDataLst>
                <p:tags r:id="rId35"/>
              </p:custDataLst>
            </p:nvPr>
          </p:nvSpPr>
          <p:spPr bwMode="gray">
            <a:xfrm>
              <a:off x="217" y="772"/>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4" name="Oval 104"/>
            <p:cNvSpPr>
              <a:spLocks noChangeArrowheads="1"/>
            </p:cNvSpPr>
            <p:nvPr userDrawn="1">
              <p:custDataLst>
                <p:tags r:id="rId36"/>
              </p:custDataLst>
            </p:nvPr>
          </p:nvSpPr>
          <p:spPr bwMode="gray">
            <a:xfrm>
              <a:off x="162" y="772"/>
              <a:ext cx="1487"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5" name="Oval 105"/>
            <p:cNvSpPr>
              <a:spLocks noChangeArrowheads="1"/>
            </p:cNvSpPr>
            <p:nvPr userDrawn="1">
              <p:custDataLst>
                <p:tags r:id="rId37"/>
              </p:custDataLst>
            </p:nvPr>
          </p:nvSpPr>
          <p:spPr bwMode="gray">
            <a:xfrm>
              <a:off x="240" y="803"/>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6" name="Oval 106"/>
            <p:cNvSpPr>
              <a:spLocks noChangeArrowheads="1"/>
            </p:cNvSpPr>
            <p:nvPr userDrawn="1">
              <p:custDataLst>
                <p:tags r:id="rId38"/>
              </p:custDataLst>
            </p:nvPr>
          </p:nvSpPr>
          <p:spPr bwMode="gray">
            <a:xfrm>
              <a:off x="194" y="757"/>
              <a:ext cx="1486" cy="1486"/>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7" name="Oval 107"/>
            <p:cNvSpPr>
              <a:spLocks noChangeArrowheads="1"/>
            </p:cNvSpPr>
            <p:nvPr userDrawn="1">
              <p:custDataLst>
                <p:tags r:id="rId39"/>
              </p:custDataLst>
            </p:nvPr>
          </p:nvSpPr>
          <p:spPr bwMode="gray">
            <a:xfrm>
              <a:off x="279" y="834"/>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8" name="Oval 108"/>
            <p:cNvSpPr>
              <a:spLocks noChangeArrowheads="1"/>
            </p:cNvSpPr>
            <p:nvPr userDrawn="1">
              <p:custDataLst>
                <p:tags r:id="rId40"/>
              </p:custDataLst>
            </p:nvPr>
          </p:nvSpPr>
          <p:spPr bwMode="gray">
            <a:xfrm>
              <a:off x="108" y="834"/>
              <a:ext cx="1486" cy="149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69" name="Oval 109"/>
            <p:cNvSpPr>
              <a:spLocks noChangeArrowheads="1"/>
            </p:cNvSpPr>
            <p:nvPr userDrawn="1">
              <p:custDataLst>
                <p:tags r:id="rId41"/>
              </p:custDataLst>
            </p:nvPr>
          </p:nvSpPr>
          <p:spPr bwMode="gray">
            <a:xfrm>
              <a:off x="287" y="757"/>
              <a:ext cx="1486" cy="1486"/>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21" name="Group 17"/>
          <p:cNvGrpSpPr>
            <a:grpSpLocks/>
          </p:cNvGrpSpPr>
          <p:nvPr/>
        </p:nvGrpSpPr>
        <p:grpSpPr bwMode="auto">
          <a:xfrm>
            <a:off x="863600" y="620713"/>
            <a:ext cx="1370013" cy="1284287"/>
            <a:chOff x="544" y="391"/>
            <a:chExt cx="863" cy="809"/>
          </a:xfrm>
        </p:grpSpPr>
        <p:sp>
          <p:nvSpPr>
            <p:cNvPr id="70" name="Oval 110"/>
            <p:cNvSpPr>
              <a:spLocks noChangeArrowheads="1"/>
            </p:cNvSpPr>
            <p:nvPr userDrawn="1">
              <p:custDataLst>
                <p:tags r:id="rId21"/>
              </p:custDataLst>
            </p:nvPr>
          </p:nvSpPr>
          <p:spPr bwMode="gray">
            <a:xfrm>
              <a:off x="614" y="422"/>
              <a:ext cx="739" cy="747"/>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1" name="Oval 111"/>
            <p:cNvSpPr>
              <a:spLocks noChangeArrowheads="1"/>
            </p:cNvSpPr>
            <p:nvPr userDrawn="1">
              <p:custDataLst>
                <p:tags r:id="rId22"/>
              </p:custDataLst>
            </p:nvPr>
          </p:nvSpPr>
          <p:spPr bwMode="gray">
            <a:xfrm>
              <a:off x="629" y="445"/>
              <a:ext cx="708" cy="708"/>
            </a:xfrm>
            <a:prstGeom prst="ellipse">
              <a:avLst/>
            </a:prstGeom>
            <a:solidFill>
              <a:srgbClr val="8C7F6D"/>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2" name="Oval 112"/>
            <p:cNvSpPr>
              <a:spLocks noChangeArrowheads="1"/>
            </p:cNvSpPr>
            <p:nvPr userDrawn="1">
              <p:custDataLst>
                <p:tags r:id="rId23"/>
              </p:custDataLst>
            </p:nvPr>
          </p:nvSpPr>
          <p:spPr bwMode="gray">
            <a:xfrm>
              <a:off x="598" y="399"/>
              <a:ext cx="770"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3" name="Oval 113"/>
            <p:cNvSpPr>
              <a:spLocks noChangeArrowheads="1"/>
            </p:cNvSpPr>
            <p:nvPr userDrawn="1">
              <p:custDataLst>
                <p:tags r:id="rId24"/>
              </p:custDataLst>
            </p:nvPr>
          </p:nvSpPr>
          <p:spPr bwMode="gray">
            <a:xfrm>
              <a:off x="575" y="399"/>
              <a:ext cx="762"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4" name="Oval 114"/>
            <p:cNvSpPr>
              <a:spLocks noChangeArrowheads="1"/>
            </p:cNvSpPr>
            <p:nvPr userDrawn="1">
              <p:custDataLst>
                <p:tags r:id="rId25"/>
              </p:custDataLst>
            </p:nvPr>
          </p:nvSpPr>
          <p:spPr bwMode="gray">
            <a:xfrm>
              <a:off x="614" y="414"/>
              <a:ext cx="770" cy="771"/>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5" name="Oval 115"/>
            <p:cNvSpPr>
              <a:spLocks noChangeArrowheads="1"/>
            </p:cNvSpPr>
            <p:nvPr userDrawn="1">
              <p:custDataLst>
                <p:tags r:id="rId26"/>
              </p:custDataLst>
            </p:nvPr>
          </p:nvSpPr>
          <p:spPr bwMode="gray">
            <a:xfrm>
              <a:off x="590" y="391"/>
              <a:ext cx="763"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6" name="Oval 116"/>
            <p:cNvSpPr>
              <a:spLocks noChangeArrowheads="1"/>
            </p:cNvSpPr>
            <p:nvPr userDrawn="1">
              <p:custDataLst>
                <p:tags r:id="rId27"/>
              </p:custDataLst>
            </p:nvPr>
          </p:nvSpPr>
          <p:spPr bwMode="gray">
            <a:xfrm>
              <a:off x="629" y="445"/>
              <a:ext cx="708" cy="708"/>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7" name="Oval 117"/>
            <p:cNvSpPr>
              <a:spLocks noChangeArrowheads="1"/>
            </p:cNvSpPr>
            <p:nvPr userDrawn="1">
              <p:custDataLst>
                <p:tags r:id="rId28"/>
              </p:custDataLst>
            </p:nvPr>
          </p:nvSpPr>
          <p:spPr bwMode="gray">
            <a:xfrm>
              <a:off x="637" y="445"/>
              <a:ext cx="693" cy="693"/>
            </a:xfrm>
            <a:prstGeom prst="ellipse">
              <a:avLst/>
            </a:prstGeom>
            <a:noFill/>
            <a:ln w="0">
              <a:solidFill>
                <a:srgbClr val="83725B"/>
              </a:solid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8" name="Oval 118" descr="face"/>
            <p:cNvSpPr>
              <a:spLocks noChangeArrowheads="1"/>
            </p:cNvSpPr>
            <p:nvPr userDrawn="1">
              <p:custDataLst>
                <p:tags r:id="rId29"/>
              </p:custDataLst>
            </p:nvPr>
          </p:nvSpPr>
          <p:spPr bwMode="gray">
            <a:xfrm>
              <a:off x="633" y="445"/>
              <a:ext cx="700" cy="701"/>
            </a:xfrm>
            <a:prstGeom prst="ellipse">
              <a:avLst/>
            </a:prstGeom>
            <a:blipFill dpi="0" rotWithShape="1">
              <a:blip r:embed="rId48" cstate="print"/>
              <a:srcRect/>
              <a:stretch>
                <a:fillRect/>
              </a:stretch>
            </a:blipFill>
            <a:ln w="9525">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79" name="Oval 119"/>
            <p:cNvSpPr>
              <a:spLocks noChangeArrowheads="1"/>
            </p:cNvSpPr>
            <p:nvPr userDrawn="1">
              <p:custDataLst>
                <p:tags r:id="rId30"/>
              </p:custDataLst>
            </p:nvPr>
          </p:nvSpPr>
          <p:spPr bwMode="gray">
            <a:xfrm>
              <a:off x="637" y="391"/>
              <a:ext cx="770" cy="770"/>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0" name="Oval 120"/>
            <p:cNvSpPr>
              <a:spLocks noChangeArrowheads="1"/>
            </p:cNvSpPr>
            <p:nvPr userDrawn="1">
              <p:custDataLst>
                <p:tags r:id="rId31"/>
              </p:custDataLst>
            </p:nvPr>
          </p:nvSpPr>
          <p:spPr bwMode="gray">
            <a:xfrm>
              <a:off x="544" y="438"/>
              <a:ext cx="770" cy="762"/>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1" name="Oval 121"/>
            <p:cNvSpPr>
              <a:spLocks noChangeArrowheads="1"/>
            </p:cNvSpPr>
            <p:nvPr userDrawn="1">
              <p:custDataLst>
                <p:tags r:id="rId32"/>
              </p:custDataLst>
            </p:nvPr>
          </p:nvSpPr>
          <p:spPr bwMode="gray">
            <a:xfrm>
              <a:off x="637" y="438"/>
              <a:ext cx="763" cy="762"/>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34" name="Group 30"/>
          <p:cNvGrpSpPr>
            <a:grpSpLocks/>
          </p:cNvGrpSpPr>
          <p:nvPr/>
        </p:nvGrpSpPr>
        <p:grpSpPr bwMode="auto">
          <a:xfrm>
            <a:off x="257175" y="3090863"/>
            <a:ext cx="2211388" cy="2087562"/>
            <a:chOff x="162" y="1947"/>
            <a:chExt cx="1393" cy="1315"/>
          </a:xfrm>
        </p:grpSpPr>
        <p:sp>
          <p:nvSpPr>
            <p:cNvPr id="82" name="Oval 122"/>
            <p:cNvSpPr>
              <a:spLocks noChangeArrowheads="1"/>
            </p:cNvSpPr>
            <p:nvPr userDrawn="1">
              <p:custDataLst>
                <p:tags r:id="rId11"/>
              </p:custDataLst>
            </p:nvPr>
          </p:nvSpPr>
          <p:spPr bwMode="gray">
            <a:xfrm>
              <a:off x="264" y="2002"/>
              <a:ext cx="1213" cy="1205"/>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3" name="Oval 123"/>
            <p:cNvSpPr>
              <a:spLocks noChangeArrowheads="1"/>
            </p:cNvSpPr>
            <p:nvPr userDrawn="1">
              <p:custDataLst>
                <p:tags r:id="rId12"/>
              </p:custDataLst>
            </p:nvPr>
          </p:nvSpPr>
          <p:spPr bwMode="gray">
            <a:xfrm>
              <a:off x="303" y="2033"/>
              <a:ext cx="1135" cy="1143"/>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4" name="Oval 124"/>
            <p:cNvSpPr>
              <a:spLocks noChangeArrowheads="1"/>
            </p:cNvSpPr>
            <p:nvPr userDrawn="1">
              <p:custDataLst>
                <p:tags r:id="rId13"/>
              </p:custDataLst>
            </p:nvPr>
          </p:nvSpPr>
          <p:spPr bwMode="gray">
            <a:xfrm>
              <a:off x="248" y="1963"/>
              <a:ext cx="1245" cy="124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5" name="Oval 125"/>
            <p:cNvSpPr>
              <a:spLocks noChangeArrowheads="1"/>
            </p:cNvSpPr>
            <p:nvPr userDrawn="1">
              <p:custDataLst>
                <p:tags r:id="rId14"/>
              </p:custDataLst>
            </p:nvPr>
          </p:nvSpPr>
          <p:spPr bwMode="gray">
            <a:xfrm>
              <a:off x="209" y="1963"/>
              <a:ext cx="1237" cy="1244"/>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6" name="Oval 126"/>
            <p:cNvSpPr>
              <a:spLocks noChangeArrowheads="1"/>
            </p:cNvSpPr>
            <p:nvPr userDrawn="1">
              <p:custDataLst>
                <p:tags r:id="rId15"/>
              </p:custDataLst>
            </p:nvPr>
          </p:nvSpPr>
          <p:spPr bwMode="gray">
            <a:xfrm>
              <a:off x="271" y="1986"/>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7" name="Oval 127"/>
            <p:cNvSpPr>
              <a:spLocks noChangeArrowheads="1"/>
            </p:cNvSpPr>
            <p:nvPr userDrawn="1">
              <p:custDataLst>
                <p:tags r:id="rId16"/>
              </p:custDataLst>
            </p:nvPr>
          </p:nvSpPr>
          <p:spPr bwMode="gray">
            <a:xfrm>
              <a:off x="232" y="1947"/>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8" name="Oval 128" descr="new smal workers"/>
            <p:cNvSpPr>
              <a:spLocks noChangeArrowheads="1"/>
            </p:cNvSpPr>
            <p:nvPr userDrawn="1">
              <p:custDataLst>
                <p:tags r:id="rId17"/>
              </p:custDataLst>
            </p:nvPr>
          </p:nvSpPr>
          <p:spPr bwMode="gray">
            <a:xfrm>
              <a:off x="304" y="2033"/>
              <a:ext cx="1135" cy="1143"/>
            </a:xfrm>
            <a:prstGeom prst="ellipse">
              <a:avLst/>
            </a:prstGeom>
            <a:blipFill dpi="0" rotWithShape="1">
              <a:blip r:embed="rId49" cstate="print">
                <a:lum contrast="12000"/>
              </a:blip>
              <a:srcRect/>
              <a:stretch>
                <a:fillRect/>
              </a:stretch>
            </a:blipFill>
            <a:ln w="0">
              <a:noFill/>
              <a:round/>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89" name="Oval 129"/>
            <p:cNvSpPr>
              <a:spLocks noChangeArrowheads="1"/>
            </p:cNvSpPr>
            <p:nvPr userDrawn="1">
              <p:custDataLst>
                <p:tags r:id="rId18"/>
              </p:custDataLst>
            </p:nvPr>
          </p:nvSpPr>
          <p:spPr bwMode="gray">
            <a:xfrm>
              <a:off x="162" y="2017"/>
              <a:ext cx="1238"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0" name="Oval 130"/>
            <p:cNvSpPr>
              <a:spLocks noChangeArrowheads="1"/>
            </p:cNvSpPr>
            <p:nvPr userDrawn="1">
              <p:custDataLst>
                <p:tags r:id="rId19"/>
              </p:custDataLst>
            </p:nvPr>
          </p:nvSpPr>
          <p:spPr bwMode="gray">
            <a:xfrm>
              <a:off x="310" y="1947"/>
              <a:ext cx="1245"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1" name="Oval 131"/>
            <p:cNvSpPr>
              <a:spLocks noChangeArrowheads="1"/>
            </p:cNvSpPr>
            <p:nvPr userDrawn="1">
              <p:custDataLst>
                <p:tags r:id="rId20"/>
              </p:custDataLst>
            </p:nvPr>
          </p:nvSpPr>
          <p:spPr bwMode="gray">
            <a:xfrm>
              <a:off x="303" y="2017"/>
              <a:ext cx="1244" cy="124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grpSp>
        <p:nvGrpSpPr>
          <p:cNvPr id="507945" name="Group 41"/>
          <p:cNvGrpSpPr>
            <a:grpSpLocks/>
          </p:cNvGrpSpPr>
          <p:nvPr/>
        </p:nvGrpSpPr>
        <p:grpSpPr bwMode="auto">
          <a:xfrm>
            <a:off x="838200" y="4684713"/>
            <a:ext cx="1828800" cy="1728787"/>
            <a:chOff x="528" y="2951"/>
            <a:chExt cx="1152" cy="1089"/>
          </a:xfrm>
        </p:grpSpPr>
        <p:sp>
          <p:nvSpPr>
            <p:cNvPr id="92" name="Oval 132"/>
            <p:cNvSpPr>
              <a:spLocks noChangeArrowheads="1"/>
            </p:cNvSpPr>
            <p:nvPr userDrawn="1">
              <p:custDataLst>
                <p:tags r:id="rId1"/>
              </p:custDataLst>
            </p:nvPr>
          </p:nvSpPr>
          <p:spPr bwMode="gray">
            <a:xfrm>
              <a:off x="614" y="2990"/>
              <a:ext cx="1003" cy="1011"/>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3" name="Oval 133"/>
            <p:cNvSpPr>
              <a:spLocks noChangeArrowheads="1"/>
            </p:cNvSpPr>
            <p:nvPr userDrawn="1">
              <p:custDataLst>
                <p:tags r:id="rId2"/>
              </p:custDataLst>
            </p:nvPr>
          </p:nvSpPr>
          <p:spPr bwMode="gray">
            <a:xfrm>
              <a:off x="645" y="3021"/>
              <a:ext cx="941" cy="949"/>
            </a:xfrm>
            <a:prstGeom prst="ellipse">
              <a:avLst/>
            </a:prstGeom>
            <a:solidFill>
              <a:srgbClr val="83725B"/>
            </a:solid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4" name="Oval 134"/>
            <p:cNvSpPr>
              <a:spLocks noChangeArrowheads="1"/>
            </p:cNvSpPr>
            <p:nvPr userDrawn="1">
              <p:custDataLst>
                <p:tags r:id="rId3"/>
              </p:custDataLst>
            </p:nvPr>
          </p:nvSpPr>
          <p:spPr bwMode="gray">
            <a:xfrm>
              <a:off x="598" y="2959"/>
              <a:ext cx="1035"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5" name="Oval 135"/>
            <p:cNvSpPr>
              <a:spLocks noChangeArrowheads="1"/>
            </p:cNvSpPr>
            <p:nvPr userDrawn="1">
              <p:custDataLst>
                <p:tags r:id="rId4"/>
              </p:custDataLst>
            </p:nvPr>
          </p:nvSpPr>
          <p:spPr bwMode="gray">
            <a:xfrm>
              <a:off x="567" y="2959"/>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6" name="Oval 136"/>
            <p:cNvSpPr>
              <a:spLocks noChangeArrowheads="1"/>
            </p:cNvSpPr>
            <p:nvPr userDrawn="1">
              <p:custDataLst>
                <p:tags r:id="rId5"/>
              </p:custDataLst>
            </p:nvPr>
          </p:nvSpPr>
          <p:spPr bwMode="gray">
            <a:xfrm>
              <a:off x="622" y="2982"/>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7" name="Oval 137"/>
            <p:cNvSpPr>
              <a:spLocks noChangeArrowheads="1"/>
            </p:cNvSpPr>
            <p:nvPr userDrawn="1">
              <p:custDataLst>
                <p:tags r:id="rId6"/>
              </p:custDataLst>
            </p:nvPr>
          </p:nvSpPr>
          <p:spPr bwMode="gray">
            <a:xfrm>
              <a:off x="583" y="2951"/>
              <a:ext cx="1034"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8" name="Oval 138" descr="boom"/>
            <p:cNvSpPr>
              <a:spLocks noChangeArrowheads="1"/>
            </p:cNvSpPr>
            <p:nvPr userDrawn="1">
              <p:custDataLst>
                <p:tags r:id="rId7"/>
              </p:custDataLst>
            </p:nvPr>
          </p:nvSpPr>
          <p:spPr bwMode="gray">
            <a:xfrm>
              <a:off x="638" y="3018"/>
              <a:ext cx="949" cy="957"/>
            </a:xfrm>
            <a:prstGeom prst="ellipse">
              <a:avLst/>
            </a:prstGeom>
            <a:blipFill dpi="0" rotWithShape="1">
              <a:blip r:embed="rId50" cstate="print">
                <a:lum contrast="6000"/>
              </a:blip>
              <a:srcRect/>
              <a:stretch>
                <a:fillRect/>
              </a:stretch>
            </a:blipFill>
            <a:ln w="9525">
              <a:no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99" name="Oval 139"/>
            <p:cNvSpPr>
              <a:spLocks noChangeArrowheads="1"/>
            </p:cNvSpPr>
            <p:nvPr userDrawn="1">
              <p:custDataLst>
                <p:tags r:id="rId8"/>
              </p:custDataLst>
            </p:nvPr>
          </p:nvSpPr>
          <p:spPr bwMode="gray">
            <a:xfrm>
              <a:off x="528" y="3005"/>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100" name="Oval 140"/>
            <p:cNvSpPr>
              <a:spLocks noChangeArrowheads="1"/>
            </p:cNvSpPr>
            <p:nvPr userDrawn="1">
              <p:custDataLst>
                <p:tags r:id="rId9"/>
              </p:custDataLst>
            </p:nvPr>
          </p:nvSpPr>
          <p:spPr bwMode="gray">
            <a:xfrm>
              <a:off x="645" y="3005"/>
              <a:ext cx="1035"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sp>
          <p:nvSpPr>
            <p:cNvPr id="101" name="Oval 141"/>
            <p:cNvSpPr>
              <a:spLocks noChangeArrowheads="1"/>
            </p:cNvSpPr>
            <p:nvPr userDrawn="1">
              <p:custDataLst>
                <p:tags r:id="rId10"/>
              </p:custDataLst>
            </p:nvPr>
          </p:nvSpPr>
          <p:spPr bwMode="gray">
            <a:xfrm>
              <a:off x="653" y="2951"/>
              <a:ext cx="1027" cy="1035"/>
            </a:xfrm>
            <a:prstGeom prst="ellipse">
              <a:avLst/>
            </a:prstGeom>
            <a:noFill/>
            <a:ln w="9525">
              <a:solidFill>
                <a:srgbClr val="83725B"/>
              </a:solidFill>
              <a:miter lim="800000"/>
              <a:headEnd/>
              <a:tailEnd/>
            </a:ln>
          </p:spPr>
          <p:txBody>
            <a:bodyPr lIns="91430" tIns="45716" rIns="91430" bIns="45716"/>
            <a:lstStyle/>
            <a:p>
              <a:pPr algn="ctr" defTabSz="912813" fontAlgn="base">
                <a:spcBef>
                  <a:spcPct val="0"/>
                </a:spcBef>
                <a:spcAft>
                  <a:spcPct val="0"/>
                </a:spcAft>
                <a:defRPr/>
              </a:pPr>
              <a:endParaRPr lang="en-GB" sz="1200" dirty="0">
                <a:solidFill>
                  <a:srgbClr val="000000"/>
                </a:solidFill>
              </a:endParaRPr>
            </a:p>
          </p:txBody>
        </p:sp>
      </p:grpSp>
    </p:spTree>
    <p:extLst>
      <p:ext uri="{BB962C8B-B14F-4D97-AF65-F5344CB8AC3E}">
        <p14:creationId xmlns:p14="http://schemas.microsoft.com/office/powerpoint/2010/main" xmlns="" val="24463085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defTabSz="914400">
              <a:defRPr/>
            </a:pPr>
            <a:endParaRPr lang="en-GB" dirty="0">
              <a:solidFill>
                <a:srgbClr val="003896"/>
              </a:solidFill>
            </a:endParaRPr>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srgbClr val="FFFFFF"/>
              </a:solidFill>
            </a:endParaRPr>
          </a:p>
        </p:txBody>
      </p:sp>
      <p:pic>
        <p:nvPicPr>
          <p:cNvPr id="9" name="Picture 148" descr="logo small"/>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a:prstGeom prst="rect">
            <a:avLst/>
          </a:prstGeom>
        </p:spPr>
        <p:txBody>
          <a:bodyPr/>
          <a:lstStyle>
            <a:lvl1pPr algn="ctr">
              <a:defRPr/>
            </a:lvl1pPr>
          </a:lstStyle>
          <a:p>
            <a:pPr defTabSz="914400">
              <a:defRPr/>
            </a:pPr>
            <a:fld id="{2CFC5625-9A47-46BE-AF35-97D25767F338}" type="slidenum">
              <a:rPr lang="en-ZA" smtClean="0">
                <a:solidFill>
                  <a:srgbClr val="003896"/>
                </a:solidFill>
              </a:rPr>
              <a:pPr defTabSz="914400">
                <a:defRPr/>
              </a:pPr>
              <a:t>‹#›</a:t>
            </a:fld>
            <a:endParaRPr lang="en-ZA" dirty="0">
              <a:solidFill>
                <a:srgbClr val="003896"/>
              </a:solidFill>
            </a:endParaRPr>
          </a:p>
        </p:txBody>
      </p:sp>
    </p:spTree>
    <p:extLst>
      <p:ext uri="{BB962C8B-B14F-4D97-AF65-F5344CB8AC3E}">
        <p14:creationId xmlns:p14="http://schemas.microsoft.com/office/powerpoint/2010/main" xmlns="" val="140903141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10" name="Rectangle 39"/>
          <p:cNvSpPr>
            <a:spLocks noGrp="1" noChangeArrowheads="1"/>
          </p:cNvSpPr>
          <p:nvPr>
            <p:ph type="sldNum" sz="quarter" idx="4"/>
          </p:nvPr>
        </p:nvSpPr>
        <p:spPr bwMode="gray">
          <a:xfrm>
            <a:off x="7185025" y="6626225"/>
            <a:ext cx="1651000" cy="152400"/>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defTabSz="914400" fontAlgn="base">
              <a:spcBef>
                <a:spcPct val="0"/>
              </a:spcBef>
              <a:spcAft>
                <a:spcPct val="0"/>
              </a:spcAft>
              <a:defRPr/>
            </a:pPr>
            <a:fld id="{A3F1C114-62E2-40C2-BC05-C37E1C1A70EE}" type="slidenum">
              <a:rPr lang="en-GB"/>
              <a:pPr defTabSz="914400" fontAlgn="base">
                <a:spcBef>
                  <a:spcPct val="0"/>
                </a:spcBef>
                <a:spcAft>
                  <a:spcPct val="0"/>
                </a:spcAft>
                <a:defRPr/>
              </a:pPr>
              <a:t>‹#›</a:t>
            </a:fld>
            <a:endParaRPr lang="en-GB" dirty="0"/>
          </a:p>
        </p:txBody>
      </p:sp>
      <p:grpSp>
        <p:nvGrpSpPr>
          <p:cNvPr id="11" name="McK Slide Elements" hidden="1"/>
          <p:cNvGrpSpPr>
            <a:grpSpLocks/>
          </p:cNvGrpSpPr>
          <p:nvPr userDrawn="1"/>
        </p:nvGrpSpPr>
        <p:grpSpPr bwMode="auto">
          <a:xfrm>
            <a:off x="200025" y="6429375"/>
            <a:ext cx="6985000" cy="349250"/>
            <a:chOff x="126" y="3920"/>
            <a:chExt cx="4400" cy="220"/>
          </a:xfrm>
        </p:grpSpPr>
        <p:sp>
          <p:nvSpPr>
            <p:cNvPr id="12" name="McK 3. Footnote"/>
            <p:cNvSpPr txBox="1">
              <a:spLocks noChangeArrowheads="1"/>
            </p:cNvSpPr>
            <p:nvPr userDrawn="1"/>
          </p:nvSpPr>
          <p:spPr bwMode="gray">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85938" defTabSz="895350">
                <a:defRPr>
                  <a:solidFill>
                    <a:schemeClr val="tx1"/>
                  </a:solidFill>
                  <a:latin typeface="Arial" charset="0"/>
                  <a:cs typeface="Arial" charset="0"/>
                </a:defRPr>
              </a:lvl5pPr>
              <a:lvl6pPr marL="2243138" defTabSz="895350" fontAlgn="base">
                <a:spcBef>
                  <a:spcPct val="0"/>
                </a:spcBef>
                <a:spcAft>
                  <a:spcPct val="0"/>
                </a:spcAft>
                <a:defRPr>
                  <a:solidFill>
                    <a:schemeClr val="tx1"/>
                  </a:solidFill>
                  <a:latin typeface="Arial" charset="0"/>
                  <a:cs typeface="Arial" charset="0"/>
                </a:defRPr>
              </a:lvl6pPr>
              <a:lvl7pPr marL="2700338" defTabSz="895350" fontAlgn="base">
                <a:spcBef>
                  <a:spcPct val="0"/>
                </a:spcBef>
                <a:spcAft>
                  <a:spcPct val="0"/>
                </a:spcAft>
                <a:defRPr>
                  <a:solidFill>
                    <a:schemeClr val="tx1"/>
                  </a:solidFill>
                  <a:latin typeface="Arial" charset="0"/>
                  <a:cs typeface="Arial" charset="0"/>
                </a:defRPr>
              </a:lvl7pPr>
              <a:lvl8pPr marL="3157538" defTabSz="895350" fontAlgn="base">
                <a:spcBef>
                  <a:spcPct val="0"/>
                </a:spcBef>
                <a:spcAft>
                  <a:spcPct val="0"/>
                </a:spcAft>
                <a:defRPr>
                  <a:solidFill>
                    <a:schemeClr val="tx1"/>
                  </a:solidFill>
                  <a:latin typeface="Arial" charset="0"/>
                  <a:cs typeface="Arial" charset="0"/>
                </a:defRPr>
              </a:lvl8pPr>
              <a:lvl9pPr marL="361473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3" name="McK 4. Source"/>
            <p:cNvSpPr>
              <a:spLocks noChangeArrowheads="1"/>
            </p:cNvSpPr>
            <p:nvPr userDrawn="1"/>
          </p:nvSpPr>
          <p:spPr bwMode="gray">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609600" indent="-609600" defTabSz="895350">
                <a:tabLst>
                  <a:tab pos="612775" algn="l"/>
                </a:tabLst>
              </a:pPr>
              <a:r>
                <a:rPr lang="en-GB" sz="1000" dirty="0">
                  <a:solidFill>
                    <a:srgbClr val="003896"/>
                  </a:solidFill>
                  <a:cs typeface="Arial"/>
                </a:rPr>
                <a:t>SOURCE: Source</a:t>
              </a:r>
            </a:p>
          </p:txBody>
        </p:sp>
      </p:grpSp>
    </p:spTree>
    <p:extLst>
      <p:ext uri="{BB962C8B-B14F-4D97-AF65-F5344CB8AC3E}">
        <p14:creationId xmlns:p14="http://schemas.microsoft.com/office/powerpoint/2010/main" xmlns="" val="221090403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dirty="0"/>
            </a:lvl1pPr>
          </a:lstStyle>
          <a:p>
            <a:pPr>
              <a:defRPr/>
            </a:pPr>
            <a:endParaRPr lang="en-ZA">
              <a:solidFill>
                <a:srgbClr val="83725B"/>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eaLnBrk="1" hangingPunct="1">
              <a:defRPr dirty="0">
                <a:latin typeface="Arial" charset="0"/>
                <a:cs typeface="Arial" charset="0"/>
              </a:defRPr>
            </a:lvl1pPr>
          </a:lstStyle>
          <a:p>
            <a:pPr defTabSz="914400" fontAlgn="base">
              <a:spcBef>
                <a:spcPct val="0"/>
              </a:spcBef>
              <a:spcAft>
                <a:spcPct val="0"/>
              </a:spcAft>
              <a:defRPr/>
            </a:pPr>
            <a:endParaRPr lang="en-ZA">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defTabSz="914400">
              <a:defRPr/>
            </a:pPr>
            <a:fld id="{4F8DCC9B-AB74-435E-9C17-400923B63369}" type="slidenum">
              <a:rPr lang="en-ZA" altLang="en-US">
                <a:solidFill>
                  <a:srgbClr val="003896"/>
                </a:solidFill>
              </a:rPr>
              <a:pPr defTabSz="914400">
                <a:defRPr/>
              </a:pPr>
              <a:t>‹#›</a:t>
            </a:fld>
            <a:endParaRPr lang="en-ZA" altLang="en-US" dirty="0">
              <a:solidFill>
                <a:srgbClr val="003896"/>
              </a:solidFill>
            </a:endParaRPr>
          </a:p>
        </p:txBody>
      </p:sp>
    </p:spTree>
    <p:extLst>
      <p:ext uri="{BB962C8B-B14F-4D97-AF65-F5344CB8AC3E}">
        <p14:creationId xmlns:p14="http://schemas.microsoft.com/office/powerpoint/2010/main" xmlns="" val="154241099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37519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395489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226934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7027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pPr/>
              <a:t>2016/10/13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247779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14.xml"/><Relationship Id="rId21" Type="http://schemas.openxmlformats.org/officeDocument/2006/relationships/tags" Target="../tags/tag13.xml"/><Relationship Id="rId7" Type="http://schemas.openxmlformats.org/officeDocument/2006/relationships/theme" Target="../theme/theme2.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13.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16.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image" Target="../media/image4.jpeg"/><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15.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63.xml"/><Relationship Id="rId26" Type="http://schemas.openxmlformats.org/officeDocument/2006/relationships/tags" Target="../tags/tag71.xml"/><Relationship Id="rId3" Type="http://schemas.openxmlformats.org/officeDocument/2006/relationships/slideLayout" Target="../slideLayouts/slideLayout20.xml"/><Relationship Id="rId21" Type="http://schemas.openxmlformats.org/officeDocument/2006/relationships/tags" Target="../tags/tag66.xml"/><Relationship Id="rId34" Type="http://schemas.openxmlformats.org/officeDocument/2006/relationships/tags" Target="../tags/tag79.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vmlDrawing" Target="../drawings/vmlDrawing3.vml"/><Relationship Id="rId25" Type="http://schemas.openxmlformats.org/officeDocument/2006/relationships/tags" Target="../tags/tag70.xml"/><Relationship Id="rId33" Type="http://schemas.openxmlformats.org/officeDocument/2006/relationships/tags" Target="../tags/tag78.xml"/><Relationship Id="rId2" Type="http://schemas.openxmlformats.org/officeDocument/2006/relationships/slideLayout" Target="../slideLayouts/slideLayout19.xml"/><Relationship Id="rId16" Type="http://schemas.openxmlformats.org/officeDocument/2006/relationships/theme" Target="../theme/theme3.xml"/><Relationship Id="rId20" Type="http://schemas.openxmlformats.org/officeDocument/2006/relationships/tags" Target="../tags/tag65.xml"/><Relationship Id="rId29" Type="http://schemas.openxmlformats.org/officeDocument/2006/relationships/tags" Target="../tags/tag74.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69.xml"/><Relationship Id="rId32" Type="http://schemas.openxmlformats.org/officeDocument/2006/relationships/tags" Target="../tags/tag77.xml"/><Relationship Id="rId37" Type="http://schemas.openxmlformats.org/officeDocument/2006/relationships/image" Target="../media/image20.jpe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68.xml"/><Relationship Id="rId28" Type="http://schemas.openxmlformats.org/officeDocument/2006/relationships/tags" Target="../tags/tag73.xml"/><Relationship Id="rId36" Type="http://schemas.openxmlformats.org/officeDocument/2006/relationships/oleObject" Target="../embeddings/oleObject3.bin"/><Relationship Id="rId10" Type="http://schemas.openxmlformats.org/officeDocument/2006/relationships/slideLayout" Target="../slideLayouts/slideLayout27.xml"/><Relationship Id="rId19" Type="http://schemas.openxmlformats.org/officeDocument/2006/relationships/tags" Target="../tags/tag64.xml"/><Relationship Id="rId31" Type="http://schemas.openxmlformats.org/officeDocument/2006/relationships/tags" Target="../tags/tag7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tags" Target="../tags/tag75.xml"/><Relationship Id="rId35" Type="http://schemas.openxmlformats.org/officeDocument/2006/relationships/tags" Target="../tags/tag80.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5.v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 Type="http://schemas.openxmlformats.org/officeDocument/2006/relationships/slideLayout" Target="../slideLayouts/slideLayout35.xml"/><Relationship Id="rId21" Type="http://schemas.openxmlformats.org/officeDocument/2006/relationships/tags" Target="../tags/tag94.xml"/><Relationship Id="rId7" Type="http://schemas.openxmlformats.org/officeDocument/2006/relationships/theme" Target="../theme/theme4.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2" Type="http://schemas.openxmlformats.org/officeDocument/2006/relationships/slideLayout" Target="../slideLayouts/slideLayout34.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image" Target="../media/image5.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84.xml"/><Relationship Id="rId24" Type="http://schemas.openxmlformats.org/officeDocument/2006/relationships/tags" Target="../tags/tag97.xml"/><Relationship Id="rId5" Type="http://schemas.openxmlformats.org/officeDocument/2006/relationships/slideLayout" Target="../slideLayouts/slideLayout37.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image" Target="../media/image4.jpeg"/><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slideLayout" Target="../slideLayouts/slideLayout36.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oleObject" Target="../embeddings/oleObject5.bin"/></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7.v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 Type="http://schemas.openxmlformats.org/officeDocument/2006/relationships/slideLayout" Target="../slideLayouts/slideLayout41.xml"/><Relationship Id="rId21" Type="http://schemas.openxmlformats.org/officeDocument/2006/relationships/tags" Target="../tags/tag156.xml"/><Relationship Id="rId7" Type="http://schemas.openxmlformats.org/officeDocument/2006/relationships/theme" Target="../theme/theme5.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2" Type="http://schemas.openxmlformats.org/officeDocument/2006/relationships/slideLayout" Target="../slideLayouts/slideLayout40.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image" Target="../media/image5.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ags" Target="../tags/tag146.xml"/><Relationship Id="rId24" Type="http://schemas.openxmlformats.org/officeDocument/2006/relationships/tags" Target="../tags/tag159.xml"/><Relationship Id="rId5" Type="http://schemas.openxmlformats.org/officeDocument/2006/relationships/slideLayout" Target="../slideLayouts/slideLayout43.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image" Target="../media/image4.jpeg"/><Relationship Id="rId10" Type="http://schemas.openxmlformats.org/officeDocument/2006/relationships/tags" Target="../tags/tag145.xml"/><Relationship Id="rId19" Type="http://schemas.openxmlformats.org/officeDocument/2006/relationships/tags" Target="../tags/tag154.xml"/><Relationship Id="rId4" Type="http://schemas.openxmlformats.org/officeDocument/2006/relationships/slideLayout" Target="../slideLayouts/slideLayout42.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A5AAF-AFF4-4C17-ABB7-DF81405BD456}" type="datetimeFigureOut">
              <a:rPr lang="en-ZA" smtClean="0"/>
              <a:pPr/>
              <a:t>2016/10/13</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pPr/>
              <a:t>‹#›</a:t>
            </a:fld>
            <a:endParaRPr lang="en-ZA"/>
          </a:p>
        </p:txBody>
      </p:sp>
    </p:spTree>
    <p:extLst>
      <p:ext uri="{BB962C8B-B14F-4D97-AF65-F5344CB8AC3E}">
        <p14:creationId xmlns:p14="http://schemas.microsoft.com/office/powerpoint/2010/main" xmlns="" val="252342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948665697"/>
              </p:ext>
            </p:extLst>
          </p:nvPr>
        </p:nvGraphicFramePr>
        <p:xfrm>
          <a:off x="0" y="0"/>
          <a:ext cx="161984" cy="161974"/>
        </p:xfrm>
        <a:graphic>
          <a:graphicData uri="http://schemas.openxmlformats.org/presentationml/2006/ole">
            <p:oleObj spid="_x0000_s1060" name="think-cell Slide" r:id="rId27" imgW="360" imgH="360" progId="">
              <p:embed/>
            </p:oleObj>
          </a:graphicData>
        </a:graphic>
      </p:graphicFrame>
      <p:pic>
        <p:nvPicPr>
          <p:cNvPr id="12392" name="Picture 104"/>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3896"/>
                  </a:solidFill>
                  <a:cs typeface="Arial" pitchFamily="34" charset="0"/>
                </a:rPr>
                <a:t>Title</a:t>
              </a:r>
            </a:p>
            <a:p>
              <a:pPr defTabSz="914400"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29"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9"/>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0"/>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1"/>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defTabSz="914400" fontAlgn="base">
              <a:spcBef>
                <a:spcPct val="0"/>
              </a:spcBef>
              <a:spcAft>
                <a:spcPct val="0"/>
              </a:spcAft>
            </a:pPr>
            <a:fld id="{F55DE524-D8EC-43C5-87F2-52648217E2D6}" type="datetime1">
              <a:rPr>
                <a:solidFill>
                  <a:srgbClr val="83725B"/>
                </a:solidFill>
                <a:cs typeface="Arial" pitchFamily="34" charset="0"/>
              </a:rPr>
              <a:pPr defTabSz="914400" fontAlgn="base">
                <a:spcBef>
                  <a:spcPct val="0"/>
                </a:spcBef>
                <a:spcAft>
                  <a:spcPct val="0"/>
                </a:spcAft>
              </a:pPr>
              <a:t>10/11/2016</a:t>
            </a:fld>
            <a:endParaRPr dirty="0">
              <a:solidFill>
                <a:srgbClr val="83725B"/>
              </a:solidFill>
              <a:cs typeface="Arial" pitchFamily="34" charset="0"/>
            </a:endParaRPr>
          </a:p>
        </p:txBody>
      </p:sp>
    </p:spTree>
    <p:extLst>
      <p:ext uri="{BB962C8B-B14F-4D97-AF65-F5344CB8AC3E}">
        <p14:creationId xmlns:p14="http://schemas.microsoft.com/office/powerpoint/2010/main" xmlns="" val="794989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Lst>
  <p:timing>
    <p:tnLst>
      <p:par>
        <p:cTn id="1" dur="indefinite" restart="never" nodeType="tmRoot"/>
      </p:par>
    </p:tnLst>
  </p:timing>
  <p:hf hdr="0" ftr="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8227" name="think-cell Slide" r:id="rId36" imgW="360" imgH="360" progId="">
              <p:embed/>
            </p:oleObj>
          </a:graphicData>
        </a:graphic>
      </p:graphicFrame>
      <p:grpSp>
        <p:nvGrpSpPr>
          <p:cNvPr id="73" name="Group 72"/>
          <p:cNvGrpSpPr/>
          <p:nvPr/>
        </p:nvGrpSpPr>
        <p:grpSpPr bwMode="ltGray">
          <a:xfrm>
            <a:off x="0" y="0"/>
            <a:ext cx="9144000" cy="974725"/>
            <a:chOff x="0" y="0"/>
            <a:chExt cx="9144000" cy="1001483"/>
          </a:xfrm>
        </p:grpSpPr>
        <p:pic>
          <p:nvPicPr>
            <p:cNvPr id="74" name="Picture 104"/>
            <p:cNvPicPr>
              <a:picLocks noChangeAspect="1" noChangeArrowheads="1"/>
            </p:cNvPicPr>
            <p:nvPr/>
          </p:nvPicPr>
          <p:blipFill rotWithShape="1">
            <a:blip r:embed="rId37" cstate="email">
              <a:extLst>
                <a:ext uri="{28A0092B-C50C-407E-A947-70E740481C1C}">
                  <a14:useLocalDpi xmlns:a14="http://schemas.microsoft.com/office/drawing/2010/main" xmlns=""/>
                </a:ext>
              </a:extLst>
            </a:blip>
            <a:srcRect/>
            <a:stretch/>
          </p:blipFill>
          <p:spPr bwMode="ltGray">
            <a:xfrm>
              <a:off x="0" y="0"/>
              <a:ext cx="91440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5" name="Rectangle 74"/>
            <p:cNvSpPr/>
            <p:nvPr/>
          </p:nvSpPr>
          <p:spPr bwMode="ltGray">
            <a:xfrm>
              <a:off x="0" y="922471"/>
              <a:ext cx="9144000" cy="79012"/>
            </a:xfrm>
            <a:prstGeom prst="rect">
              <a:avLst/>
            </a:prstGeom>
            <a:solidFill>
              <a:srgbClr val="83725B"/>
            </a:solidFill>
            <a:ln w="9525" cap="flat" cmpd="sng" algn="ctr">
              <a:noFill/>
              <a:prstDash val="solid"/>
            </a:ln>
            <a:effectLst/>
          </p:spPr>
          <p:txBody>
            <a:bodyPr rtlCol="0" anchor="ctr"/>
            <a:lstStyle/>
            <a:p>
              <a:pPr algn="ctr" defTabSz="914400">
                <a:defRPr/>
              </a:pPr>
              <a:endParaRPr lang="en-US" sz="1600" kern="0" dirty="0">
                <a:solidFill>
                  <a:srgbClr val="003896"/>
                </a:solidFill>
              </a:endParaRPr>
            </a:p>
          </p:txBody>
        </p:sp>
      </p:grpSp>
      <p:sp>
        <p:nvSpPr>
          <p:cNvPr id="1036" name="Rectangle 286"/>
          <p:cNvSpPr>
            <a:spLocks noGrp="1" noChangeArrowheads="1"/>
          </p:cNvSpPr>
          <p:nvPr>
            <p:ph type="body" idx="1"/>
          </p:nvPr>
        </p:nvSpPr>
        <p:spPr bwMode="auto">
          <a:xfrm>
            <a:off x="2377117" y="2842883"/>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9" name="Title Placeholder 2"/>
          <p:cNvSpPr>
            <a:spLocks noGrp="1" noChangeArrowheads="1"/>
          </p:cNvSpPr>
          <p:nvPr>
            <p:ph type="title"/>
          </p:nvPr>
        </p:nvSpPr>
        <p:spPr bwMode="auto">
          <a:xfrm>
            <a:off x="172518" y="501236"/>
            <a:ext cx="87941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172517" y="17819"/>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200" dirty="0">
                <a:solidFill>
                  <a:srgbClr val="FFFFFF"/>
                </a:solidFill>
              </a:rPr>
              <a:t>TRACKER</a:t>
            </a:r>
          </a:p>
        </p:txBody>
      </p:sp>
      <p:sp>
        <p:nvSpPr>
          <p:cNvPr id="11" name="McK 3. Unit of measure" hidden="1"/>
          <p:cNvSpPr txBox="1">
            <a:spLocks noChangeArrowheads="1"/>
          </p:cNvSpPr>
          <p:nvPr/>
        </p:nvSpPr>
        <p:spPr bwMode="auto">
          <a:xfrm>
            <a:off x="172517" y="1007328"/>
            <a:ext cx="8794113"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2261394"/>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3896"/>
                  </a:solidFill>
                </a:rPr>
                <a:t>Title</a:t>
              </a:r>
            </a:p>
            <a:p>
              <a:pPr defTabSz="914400" fontAlgn="base">
                <a:spcBef>
                  <a:spcPct val="0"/>
                </a:spcBef>
                <a:spcAft>
                  <a:spcPct val="0"/>
                </a:spcAft>
              </a:pPr>
              <a:r>
                <a:rPr lang="en-US" sz="1600" dirty="0">
                  <a:solidFill>
                    <a:srgbClr val="808080"/>
                  </a:solidFill>
                </a:rPr>
                <a:t>Unit of measure</a:t>
              </a:r>
            </a:p>
          </p:txBody>
        </p:sp>
      </p:grpSp>
      <p:grpSp>
        <p:nvGrpSpPr>
          <p:cNvPr id="22" name="LegendBoxes" hidden="1"/>
          <p:cNvGrpSpPr>
            <a:grpSpLocks/>
          </p:cNvGrpSpPr>
          <p:nvPr/>
        </p:nvGrpSpPr>
        <p:grpSpPr bwMode="auto">
          <a:xfrm>
            <a:off x="8203042" y="1059654"/>
            <a:ext cx="763588" cy="996951"/>
            <a:chOff x="4936" y="176"/>
            <a:chExt cx="481" cy="628"/>
          </a:xfrm>
        </p:grpSpPr>
        <p:sp>
          <p:nvSpPr>
            <p:cNvPr id="23"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25"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27"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29"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grpSp>
      <p:grpSp>
        <p:nvGrpSpPr>
          <p:cNvPr id="31" name="LegendLines" hidden="1"/>
          <p:cNvGrpSpPr>
            <a:grpSpLocks/>
          </p:cNvGrpSpPr>
          <p:nvPr/>
        </p:nvGrpSpPr>
        <p:grpSpPr bwMode="auto">
          <a:xfrm>
            <a:off x="7895067" y="1059654"/>
            <a:ext cx="1071563" cy="730251"/>
            <a:chOff x="4750" y="176"/>
            <a:chExt cx="675"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endParaRPr>
            </a:p>
          </p:txBody>
        </p:sp>
        <p:sp>
          <p:nvSpPr>
            <p:cNvPr id="35"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36"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37"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grpSp>
      <p:grpSp>
        <p:nvGrpSpPr>
          <p:cNvPr id="38" name="McKSticker" hidden="1"/>
          <p:cNvGrpSpPr/>
          <p:nvPr/>
        </p:nvGrpSpPr>
        <p:grpSpPr bwMode="auto">
          <a:xfrm>
            <a:off x="7899735" y="1059654"/>
            <a:ext cx="1066895" cy="212366"/>
            <a:chOff x="7673880" y="285750"/>
            <a:chExt cx="1066895" cy="212366"/>
          </a:xfrm>
        </p:grpSpPr>
        <p:sp>
          <p:nvSpPr>
            <p:cNvPr id="39"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3896"/>
                </a:buClr>
              </a:pPr>
              <a:r>
                <a:rPr lang="en-US" sz="1200" dirty="0">
                  <a:solidFill>
                    <a:srgbClr val="808080"/>
                  </a:solidFill>
                </a:rPr>
                <a:t>PRELIMINARY</a:t>
              </a:r>
            </a:p>
          </p:txBody>
        </p:sp>
        <p:cxnSp>
          <p:nvCxnSpPr>
            <p:cNvPr id="40" name="AutoShape 31"/>
            <p:cNvCxnSpPr>
              <a:cxnSpLocks noChangeShapeType="1"/>
              <a:stCxn id="39" idx="2"/>
              <a:endCxn id="39"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1" name="AutoShape 32"/>
            <p:cNvCxnSpPr>
              <a:cxnSpLocks noChangeShapeType="1"/>
              <a:stCxn id="39" idx="4"/>
              <a:endCxn id="39"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 name="Slide Elements" hidden="1"/>
          <p:cNvGrpSpPr/>
          <p:nvPr/>
        </p:nvGrpSpPr>
        <p:grpSpPr bwMode="auto">
          <a:xfrm>
            <a:off x="172518" y="6242221"/>
            <a:ext cx="8794113" cy="356748"/>
            <a:chOff x="172518" y="6242221"/>
            <a:chExt cx="8794113" cy="356748"/>
          </a:xfrm>
        </p:grpSpPr>
        <p:sp>
          <p:nvSpPr>
            <p:cNvPr id="64" name="4. Footnote"/>
            <p:cNvSpPr txBox="1">
              <a:spLocks noChangeArrowheads="1"/>
            </p:cNvSpPr>
            <p:nvPr/>
          </p:nvSpPr>
          <p:spPr bwMode="auto">
            <a:xfrm>
              <a:off x="172518" y="6242221"/>
              <a:ext cx="879411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65" name="5. Source"/>
            <p:cNvSpPr>
              <a:spLocks noChangeArrowheads="1"/>
            </p:cNvSpPr>
            <p:nvPr/>
          </p:nvSpPr>
          <p:spPr bwMode="auto">
            <a:xfrm>
              <a:off x="172518" y="6445081"/>
              <a:ext cx="879411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469900" indent="-469900" defTabSz="895350" fontAlgn="base">
                <a:spcBef>
                  <a:spcPct val="0"/>
                </a:spcBef>
                <a:spcAft>
                  <a:spcPct val="0"/>
                </a:spcAft>
                <a:tabLst>
                  <a:tab pos="479425" algn="l"/>
                </a:tabLst>
              </a:pPr>
              <a:r>
                <a:rPr lang="en-US" sz="1000" dirty="0">
                  <a:solidFill>
                    <a:srgbClr val="003896"/>
                  </a:solidFill>
                </a:rPr>
                <a:t>Source: Source</a:t>
              </a:r>
            </a:p>
          </p:txBody>
        </p:sp>
      </p:grpSp>
      <p:sp>
        <p:nvSpPr>
          <p:cNvPr id="66" name="Slide Number"/>
          <p:cNvSpPr txBox="1">
            <a:spLocks/>
          </p:cNvSpPr>
          <p:nvPr/>
        </p:nvSpPr>
        <p:spPr bwMode="auto">
          <a:xfrm>
            <a:off x="8809536"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003896"/>
                </a:solidFill>
              </a:rPr>
              <a:pPr algn="r" defTabSz="914400" fontAlgn="base">
                <a:spcBef>
                  <a:spcPct val="0"/>
                </a:spcBef>
                <a:spcAft>
                  <a:spcPct val="0"/>
                </a:spcAft>
              </a:pPr>
              <a:t>‹#›</a:t>
            </a:fld>
            <a:endParaRPr lang="en-US" dirty="0">
              <a:solidFill>
                <a:srgbClr val="003896"/>
              </a:solidFill>
            </a:endParaRPr>
          </a:p>
        </p:txBody>
      </p:sp>
      <p:grpSp>
        <p:nvGrpSpPr>
          <p:cNvPr id="63" name="McK Moon" hidden="1"/>
          <p:cNvGrpSpPr>
            <a:grpSpLocks noChangeAspect="1"/>
          </p:cNvGrpSpPr>
          <p:nvPr>
            <p:custDataLst>
              <p:tags r:id="rId18"/>
            </p:custDataLst>
          </p:nvPr>
        </p:nvGrpSpPr>
        <p:grpSpPr bwMode="auto">
          <a:xfrm>
            <a:off x="7404680" y="1585912"/>
            <a:ext cx="254000" cy="254000"/>
            <a:chOff x="1600" y="1600"/>
            <a:chExt cx="160" cy="160"/>
          </a:xfrm>
        </p:grpSpPr>
        <p:sp>
          <p:nvSpPr>
            <p:cNvPr id="67" name="Oval 90"/>
            <p:cNvSpPr>
              <a:spLocks noChangeAspect="1" noChangeArrowheads="1"/>
            </p:cNvSpPr>
            <p:nvPr>
              <p:custDataLst>
                <p:tags r:id="rId3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endParaRPr>
            </a:p>
          </p:txBody>
        </p:sp>
        <p:sp>
          <p:nvSpPr>
            <p:cNvPr id="68" name="Arc 91"/>
            <p:cNvSpPr>
              <a:spLocks noChangeAspect="1"/>
            </p:cNvSpPr>
            <p:nvPr>
              <p:custDataLst>
                <p:tags r:id="rId3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endParaRPr>
            </a:p>
          </p:txBody>
        </p:sp>
      </p:grpSp>
      <p:grpSp>
        <p:nvGrpSpPr>
          <p:cNvPr id="60" name="LegendMoons" hidden="1"/>
          <p:cNvGrpSpPr/>
          <p:nvPr/>
        </p:nvGrpSpPr>
        <p:grpSpPr bwMode="auto">
          <a:xfrm>
            <a:off x="8136200" y="1059654"/>
            <a:ext cx="830430" cy="1306516"/>
            <a:chOff x="5428012" y="273840"/>
            <a:chExt cx="830430" cy="1306516"/>
          </a:xfrm>
        </p:grpSpPr>
        <p:sp>
          <p:nvSpPr>
            <p:cNvPr id="61" name="Legend1"/>
            <p:cNvSpPr>
              <a:spLocks noChangeArrowheads="1"/>
            </p:cNvSpPr>
            <p:nvPr/>
          </p:nvSpPr>
          <p:spPr bwMode="auto">
            <a:xfrm>
              <a:off x="5748687"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62" name="Legend2"/>
            <p:cNvSpPr>
              <a:spLocks noChangeArrowheads="1"/>
            </p:cNvSpPr>
            <p:nvPr/>
          </p:nvSpPr>
          <p:spPr bwMode="auto">
            <a:xfrm>
              <a:off x="5748687"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69" name="Legend3"/>
            <p:cNvSpPr>
              <a:spLocks noChangeArrowheads="1"/>
            </p:cNvSpPr>
            <p:nvPr/>
          </p:nvSpPr>
          <p:spPr bwMode="auto">
            <a:xfrm>
              <a:off x="5748687"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70" name="Legend4"/>
            <p:cNvSpPr>
              <a:spLocks noChangeArrowheads="1"/>
            </p:cNvSpPr>
            <p:nvPr/>
          </p:nvSpPr>
          <p:spPr bwMode="auto">
            <a:xfrm>
              <a:off x="5748687"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sp>
          <p:nvSpPr>
            <p:cNvPr id="71" name="Legend5"/>
            <p:cNvSpPr>
              <a:spLocks noChangeArrowheads="1"/>
            </p:cNvSpPr>
            <p:nvPr/>
          </p:nvSpPr>
          <p:spPr bwMode="auto">
            <a:xfrm>
              <a:off x="5748687"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3896"/>
                </a:buClr>
              </a:pPr>
              <a:r>
                <a:rPr lang="en-US" sz="1200" dirty="0">
                  <a:solidFill>
                    <a:srgbClr val="003896"/>
                  </a:solidFill>
                </a:rPr>
                <a:t>Legend</a:t>
              </a:r>
            </a:p>
          </p:txBody>
        </p:sp>
        <p:grpSp>
          <p:nvGrpSpPr>
            <p:cNvPr id="72" name="MoonLegend1"/>
            <p:cNvGrpSpPr>
              <a:grpSpLocks noChangeAspect="1"/>
            </p:cNvGrpSpPr>
            <p:nvPr userDrawn="1">
              <p:custDataLst>
                <p:tags r:id="rId19"/>
              </p:custDataLst>
            </p:nvPr>
          </p:nvGrpSpPr>
          <p:grpSpPr bwMode="auto">
            <a:xfrm>
              <a:off x="5428012" y="273840"/>
              <a:ext cx="209550" cy="209551"/>
              <a:chOff x="1694" y="2044"/>
              <a:chExt cx="160" cy="160"/>
            </a:xfrm>
          </p:grpSpPr>
          <p:sp>
            <p:nvSpPr>
              <p:cNvPr id="90" name="Oval 41"/>
              <p:cNvSpPr>
                <a:spLocks noChangeAspect="1" noChangeArrowheads="1"/>
              </p:cNvSpPr>
              <p:nvPr>
                <p:custDataLst>
                  <p:tags r:id="rId3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91" name="Arc 42"/>
              <p:cNvSpPr>
                <a:spLocks noChangeAspect="1"/>
              </p:cNvSpPr>
              <p:nvPr>
                <p:custDataLst>
                  <p:tags r:id="rId33"/>
                </p:custDataLst>
              </p:nvPr>
            </p:nvSpPr>
            <p:spPr bwMode="auto">
              <a:xfrm>
                <a:off x="1694" y="2044"/>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grpSp>
        <p:grpSp>
          <p:nvGrpSpPr>
            <p:cNvPr id="78" name="MoonLegend2"/>
            <p:cNvGrpSpPr>
              <a:grpSpLocks noChangeAspect="1"/>
            </p:cNvGrpSpPr>
            <p:nvPr userDrawn="1">
              <p:custDataLst>
                <p:tags r:id="rId20"/>
              </p:custDataLst>
            </p:nvPr>
          </p:nvGrpSpPr>
          <p:grpSpPr bwMode="auto">
            <a:xfrm>
              <a:off x="5428012" y="548081"/>
              <a:ext cx="209550" cy="209551"/>
              <a:chOff x="1694" y="2044"/>
              <a:chExt cx="160" cy="160"/>
            </a:xfrm>
          </p:grpSpPr>
          <p:sp>
            <p:nvSpPr>
              <p:cNvPr id="88" name="Oval 41"/>
              <p:cNvSpPr>
                <a:spLocks noChangeAspect="1" noChangeArrowheads="1"/>
              </p:cNvSpPr>
              <p:nvPr>
                <p:custDataLst>
                  <p:tags r:id="rId3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89" name="Arc 42"/>
              <p:cNvSpPr>
                <a:spLocks noChangeAspect="1"/>
              </p:cNvSpPr>
              <p:nvPr>
                <p:custDataLst>
                  <p:tags r:id="rId3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grpSp>
        <p:grpSp>
          <p:nvGrpSpPr>
            <p:cNvPr id="79" name="MoonLegend3"/>
            <p:cNvGrpSpPr>
              <a:grpSpLocks noChangeAspect="1"/>
            </p:cNvGrpSpPr>
            <p:nvPr userDrawn="1">
              <p:custDataLst>
                <p:tags r:id="rId21"/>
              </p:custDataLst>
            </p:nvPr>
          </p:nvGrpSpPr>
          <p:grpSpPr bwMode="auto">
            <a:xfrm>
              <a:off x="5428012" y="822322"/>
              <a:ext cx="209550" cy="209551"/>
              <a:chOff x="1694" y="2044"/>
              <a:chExt cx="160" cy="160"/>
            </a:xfrm>
          </p:grpSpPr>
          <p:sp>
            <p:nvSpPr>
              <p:cNvPr id="86" name="Oval 41"/>
              <p:cNvSpPr>
                <a:spLocks noChangeAspect="1" noChangeArrowheads="1"/>
              </p:cNvSpPr>
              <p:nvPr>
                <p:custDataLst>
                  <p:tags r:id="rId2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87" name="Arc 42"/>
              <p:cNvSpPr>
                <a:spLocks noChangeAspect="1"/>
              </p:cNvSpPr>
              <p:nvPr>
                <p:custDataLst>
                  <p:tags r:id="rId29"/>
                </p:custDataLst>
              </p:nvPr>
            </p:nvSpPr>
            <p:spPr bwMode="auto">
              <a:xfrm>
                <a:off x="1694" y="2044"/>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grpSp>
        <p:grpSp>
          <p:nvGrpSpPr>
            <p:cNvPr id="80" name="MoonLegend4"/>
            <p:cNvGrpSpPr>
              <a:grpSpLocks noChangeAspect="1"/>
            </p:cNvGrpSpPr>
            <p:nvPr userDrawn="1">
              <p:custDataLst>
                <p:tags r:id="rId22"/>
              </p:custDataLst>
            </p:nvPr>
          </p:nvGrpSpPr>
          <p:grpSpPr bwMode="auto">
            <a:xfrm>
              <a:off x="5428012" y="1096563"/>
              <a:ext cx="209550" cy="209551"/>
              <a:chOff x="1694" y="2044"/>
              <a:chExt cx="160" cy="160"/>
            </a:xfrm>
          </p:grpSpPr>
          <p:sp>
            <p:nvSpPr>
              <p:cNvPr id="84" name="Oval 41"/>
              <p:cNvSpPr>
                <a:spLocks noChangeAspect="1" noChangeArrowheads="1"/>
              </p:cNvSpPr>
              <p:nvPr>
                <p:custDataLst>
                  <p:tags r:id="rId2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85" name="Arc 42"/>
              <p:cNvSpPr>
                <a:spLocks noChangeAspect="1"/>
              </p:cNvSpPr>
              <p:nvPr>
                <p:custDataLst>
                  <p:tags r:id="rId27"/>
                </p:custDataLst>
              </p:nvPr>
            </p:nvSpPr>
            <p:spPr bwMode="auto">
              <a:xfrm>
                <a:off x="1694" y="2044"/>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grpSp>
        <p:grpSp>
          <p:nvGrpSpPr>
            <p:cNvPr id="81" name="MoonLegend5"/>
            <p:cNvGrpSpPr>
              <a:grpSpLocks noChangeAspect="1"/>
            </p:cNvGrpSpPr>
            <p:nvPr userDrawn="1">
              <p:custDataLst>
                <p:tags r:id="rId23"/>
              </p:custDataLst>
            </p:nvPr>
          </p:nvGrpSpPr>
          <p:grpSpPr bwMode="auto">
            <a:xfrm>
              <a:off x="5428012" y="1370805"/>
              <a:ext cx="209550" cy="209551"/>
              <a:chOff x="1694" y="2044"/>
              <a:chExt cx="160" cy="160"/>
            </a:xfrm>
          </p:grpSpPr>
          <p:sp>
            <p:nvSpPr>
              <p:cNvPr id="82" name="Oval 41"/>
              <p:cNvSpPr>
                <a:spLocks noChangeAspect="1" noChangeArrowheads="1"/>
              </p:cNvSpPr>
              <p:nvPr>
                <p:custDataLst>
                  <p:tags r:id="rId2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sp>
            <p:nvSpPr>
              <p:cNvPr id="83" name="Arc 42"/>
              <p:cNvSpPr>
                <a:spLocks noChangeAspect="1"/>
              </p:cNvSpPr>
              <p:nvPr>
                <p:custDataLst>
                  <p:tags r:id="rId25"/>
                </p:custDataLst>
              </p:nvPr>
            </p:nvSpPr>
            <p:spPr bwMode="auto">
              <a:xfrm>
                <a:off x="1694" y="2044"/>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endParaRPr>
              </a:p>
            </p:txBody>
          </p:sp>
        </p:grpSp>
      </p:grpSp>
      <p:sp>
        <p:nvSpPr>
          <p:cNvPr id="76" name="Footer Placeholder 2"/>
          <p:cNvSpPr txBox="1">
            <a:spLocks/>
          </p:cNvSpPr>
          <p:nvPr/>
        </p:nvSpPr>
        <p:spPr bwMode="auto">
          <a:xfrm>
            <a:off x="172517" y="6647941"/>
            <a:ext cx="939360" cy="153888"/>
          </a:xfrm>
          <a:prstGeom prst="rect">
            <a:avLst/>
          </a:prstGeom>
        </p:spPr>
        <p:txBody>
          <a:bodyPr vert="horz" wrap="square" lIns="0" tIns="0" rIns="0" bIns="0" rtlCol="0" anchor="b">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algn="l" defTabSz="914400"/>
            <a:r>
              <a:rPr lang="en-US" dirty="0" smtClean="0">
                <a:solidFill>
                  <a:srgbClr val="83725B"/>
                </a:solidFill>
                <a:latin typeface="Arial"/>
              </a:rPr>
              <a:t>CONFIDENTIAL</a:t>
            </a:r>
            <a:endParaRPr lang="en-US" dirty="0">
              <a:solidFill>
                <a:srgbClr val="83725B"/>
              </a:solidFill>
              <a:latin typeface="Arial"/>
            </a:endParaRPr>
          </a:p>
        </p:txBody>
      </p:sp>
    </p:spTree>
    <p:extLst>
      <p:ext uri="{BB962C8B-B14F-4D97-AF65-F5344CB8AC3E}">
        <p14:creationId xmlns:p14="http://schemas.microsoft.com/office/powerpoint/2010/main" xmlns="" val="14827844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2200" b="0" baseline="0">
          <a:solidFill>
            <a:schemeClr val="bg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85970401"/>
              </p:ext>
            </p:extLst>
          </p:nvPr>
        </p:nvGraphicFramePr>
        <p:xfrm>
          <a:off x="0" y="0"/>
          <a:ext cx="161984" cy="161974"/>
        </p:xfrm>
        <a:graphic>
          <a:graphicData uri="http://schemas.openxmlformats.org/presentationml/2006/ole">
            <p:oleObj spid="_x0000_s10275" name="think-cell Slide" r:id="rId27" imgW="360" imgH="360" progId="">
              <p:embed/>
            </p:oleObj>
          </a:graphicData>
        </a:graphic>
      </p:graphicFrame>
      <p:pic>
        <p:nvPicPr>
          <p:cNvPr id="12392" name="Picture 104"/>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3896"/>
                  </a:solidFill>
                  <a:cs typeface="Arial" pitchFamily="34" charset="0"/>
                </a:rPr>
                <a:t>Title</a:t>
              </a:r>
            </a:p>
            <a:p>
              <a:pPr defTabSz="914400"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29"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9"/>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0"/>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1"/>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defTabSz="914400" fontAlgn="base">
              <a:spcBef>
                <a:spcPct val="0"/>
              </a:spcBef>
              <a:spcAft>
                <a:spcPct val="0"/>
              </a:spcAft>
            </a:pPr>
            <a:fld id="{F55DE524-D8EC-43C5-87F2-52648217E2D6}" type="datetime1">
              <a:rPr>
                <a:solidFill>
                  <a:srgbClr val="83725B"/>
                </a:solidFill>
                <a:cs typeface="Arial" pitchFamily="34" charset="0"/>
              </a:rPr>
              <a:pPr defTabSz="914400" fontAlgn="base">
                <a:spcBef>
                  <a:spcPct val="0"/>
                </a:spcBef>
                <a:spcAft>
                  <a:spcPct val="0"/>
                </a:spcAft>
              </a:pPr>
              <a:t>10/11/2016</a:t>
            </a:fld>
            <a:endParaRPr dirty="0">
              <a:solidFill>
                <a:srgbClr val="83725B"/>
              </a:solidFill>
              <a:cs typeface="Arial" pitchFamily="34" charset="0"/>
            </a:endParaRPr>
          </a:p>
        </p:txBody>
      </p:sp>
    </p:spTree>
    <p:extLst>
      <p:ext uri="{BB962C8B-B14F-4D97-AF65-F5344CB8AC3E}">
        <p14:creationId xmlns:p14="http://schemas.microsoft.com/office/powerpoint/2010/main" xmlns="" val="3111229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02" r:id="rId5"/>
    <p:sldLayoutId id="2147483703" r:id="rId6"/>
  </p:sldLayoutIdLst>
  <p:timing>
    <p:tnLst>
      <p:par>
        <p:cTn id="1" dur="indefinite" restart="never" nodeType="tmRoot"/>
      </p:par>
    </p:tnLst>
  </p:timing>
  <p:hf hdr="0" ftr="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944997102"/>
              </p:ext>
            </p:extLst>
          </p:nvPr>
        </p:nvGraphicFramePr>
        <p:xfrm>
          <a:off x="0" y="0"/>
          <a:ext cx="161984" cy="161974"/>
        </p:xfrm>
        <a:graphic>
          <a:graphicData uri="http://schemas.openxmlformats.org/presentationml/2006/ole">
            <p:oleObj spid="_x0000_s18464" name="think-cell Slide" r:id="rId27" imgW="360" imgH="360" progId="">
              <p:embed/>
            </p:oleObj>
          </a:graphicData>
        </a:graphic>
      </p:graphicFrame>
      <p:pic>
        <p:nvPicPr>
          <p:cNvPr id="12392" name="Picture 104"/>
          <p:cNvPicPr>
            <a:picLocks noChangeAspect="1" noChangeArrowheads="1"/>
          </p:cNvPicPr>
          <p:nvPr/>
        </p:nvPicPr>
        <p:blipFill>
          <a:blip r:embed="rId28"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3896"/>
                  </a:solidFill>
                  <a:cs typeface="Arial" pitchFamily="34" charset="0"/>
                </a:rPr>
                <a:t>Title</a:t>
              </a:r>
            </a:p>
            <a:p>
              <a:pPr defTabSz="914400"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29"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2"/>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3"/>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4"/>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5"/>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6"/>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9"/>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0"/>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1"/>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
        <p:nvSpPr>
          <p:cNvPr id="4"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pPr defTabSz="914400" fontAlgn="base">
              <a:spcBef>
                <a:spcPct val="0"/>
              </a:spcBef>
              <a:spcAft>
                <a:spcPct val="0"/>
              </a:spcAft>
            </a:pPr>
            <a:fld id="{F55DE524-D8EC-43C5-87F2-52648217E2D6}" type="datetime1">
              <a:rPr>
                <a:solidFill>
                  <a:srgbClr val="83725B"/>
                </a:solidFill>
                <a:cs typeface="Arial" pitchFamily="34" charset="0"/>
              </a:rPr>
              <a:pPr defTabSz="914400" fontAlgn="base">
                <a:spcBef>
                  <a:spcPct val="0"/>
                </a:spcBef>
                <a:spcAft>
                  <a:spcPct val="0"/>
                </a:spcAft>
              </a:pPr>
              <a:t>10/11/2016</a:t>
            </a:fld>
            <a:endParaRPr dirty="0">
              <a:solidFill>
                <a:srgbClr val="83725B"/>
              </a:solidFill>
              <a:cs typeface="Arial" pitchFamily="34" charset="0"/>
            </a:endParaRPr>
          </a:p>
        </p:txBody>
      </p:sp>
    </p:spTree>
    <p:extLst>
      <p:ext uri="{BB962C8B-B14F-4D97-AF65-F5344CB8AC3E}">
        <p14:creationId xmlns:p14="http://schemas.microsoft.com/office/powerpoint/2010/main" xmlns="" val="137267777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Lst>
  <p:timing>
    <p:tnLst>
      <p:par>
        <p:cTn id="1" dur="indefinite" restart="never" nodeType="tmRoot"/>
      </p:par>
    </p:tnLst>
  </p:timing>
  <p:hf hdr="0" ftr="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18" Type="http://schemas.openxmlformats.org/officeDocument/2006/relationships/tags" Target="../tags/tag223.xml"/><Relationship Id="rId26" Type="http://schemas.openxmlformats.org/officeDocument/2006/relationships/tags" Target="../tags/tag231.xml"/><Relationship Id="rId3" Type="http://schemas.openxmlformats.org/officeDocument/2006/relationships/tags" Target="../tags/tag208.xml"/><Relationship Id="rId21" Type="http://schemas.openxmlformats.org/officeDocument/2006/relationships/tags" Target="../tags/tag226.xml"/><Relationship Id="rId7" Type="http://schemas.openxmlformats.org/officeDocument/2006/relationships/tags" Target="../tags/tag212.xml"/><Relationship Id="rId12" Type="http://schemas.openxmlformats.org/officeDocument/2006/relationships/tags" Target="../tags/tag217.xml"/><Relationship Id="rId17" Type="http://schemas.openxmlformats.org/officeDocument/2006/relationships/tags" Target="../tags/tag222.xml"/><Relationship Id="rId25" Type="http://schemas.openxmlformats.org/officeDocument/2006/relationships/tags" Target="../tags/tag230.xml"/><Relationship Id="rId2" Type="http://schemas.openxmlformats.org/officeDocument/2006/relationships/tags" Target="../tags/tag207.xml"/><Relationship Id="rId16" Type="http://schemas.openxmlformats.org/officeDocument/2006/relationships/tags" Target="../tags/tag221.xml"/><Relationship Id="rId20" Type="http://schemas.openxmlformats.org/officeDocument/2006/relationships/tags" Target="../tags/tag225.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24" Type="http://schemas.openxmlformats.org/officeDocument/2006/relationships/tags" Target="../tags/tag229.xml"/><Relationship Id="rId5" Type="http://schemas.openxmlformats.org/officeDocument/2006/relationships/tags" Target="../tags/tag210.xml"/><Relationship Id="rId15" Type="http://schemas.openxmlformats.org/officeDocument/2006/relationships/tags" Target="../tags/tag220.xml"/><Relationship Id="rId23" Type="http://schemas.openxmlformats.org/officeDocument/2006/relationships/tags" Target="../tags/tag228.xml"/><Relationship Id="rId10" Type="http://schemas.openxmlformats.org/officeDocument/2006/relationships/tags" Target="../tags/tag215.xml"/><Relationship Id="rId19" Type="http://schemas.openxmlformats.org/officeDocument/2006/relationships/tags" Target="../tags/tag224.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 Id="rId22" Type="http://schemas.openxmlformats.org/officeDocument/2006/relationships/tags" Target="../tags/tag227.xml"/><Relationship Id="rId27"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chart" Target="../charts/chart2.xml"/><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762000" y="609600"/>
            <a:ext cx="8382000" cy="4343400"/>
          </a:xfrm>
        </p:spPr>
        <p:txBody>
          <a:bodyPr>
            <a:normAutofit fontScale="92500" lnSpcReduction="10000"/>
          </a:bodyPr>
          <a:lstStyle/>
          <a:p>
            <a:pPr algn="ctr" eaLnBrk="1" hangingPunct="1">
              <a:buFontTx/>
              <a:buNone/>
            </a:pPr>
            <a:endParaRPr lang="en-ZA" sz="6000" b="1" dirty="0" smtClean="0"/>
          </a:p>
          <a:p>
            <a:pPr algn="ctr" eaLnBrk="1" hangingPunct="1">
              <a:buNone/>
            </a:pPr>
            <a:r>
              <a:rPr lang="en-ZA" sz="3600" b="1" dirty="0"/>
              <a:t>UPDATE ON THE NUCLEAR NEW BUILD </a:t>
            </a:r>
            <a:r>
              <a:rPr lang="en-ZA" sz="3600" b="1" dirty="0" smtClean="0"/>
              <a:t>PROGRAMME; </a:t>
            </a:r>
            <a:r>
              <a:rPr lang="en-ZA" sz="3600" b="1" dirty="0"/>
              <a:t>INCLUDING HISTORICAL BACKGROUND; SEQUENCE OF EVENTS AND THE WAY-FORWARD (</a:t>
            </a:r>
            <a:r>
              <a:rPr lang="en-ZA" sz="3600" b="1" dirty="0" smtClean="0"/>
              <a:t>ROADMAP)</a:t>
            </a:r>
            <a:endParaRPr lang="en-ZA" sz="3600" dirty="0"/>
          </a:p>
          <a:p>
            <a:pPr algn="ctr" eaLnBrk="1" hangingPunct="1">
              <a:buFontTx/>
              <a:buNone/>
            </a:pPr>
            <a:endParaRPr lang="en-US" sz="3600" b="1" dirty="0" smtClean="0"/>
          </a:p>
          <a:p>
            <a:pPr algn="ctr" eaLnBrk="1" hangingPunct="1">
              <a:buFontTx/>
              <a:buNone/>
            </a:pPr>
            <a:endParaRPr lang="en-GB" sz="2000" b="1" dirty="0" smtClean="0"/>
          </a:p>
          <a:p>
            <a:pPr algn="ctr">
              <a:buNone/>
            </a:pPr>
            <a:r>
              <a:rPr lang="en-GB" b="1" dirty="0" smtClean="0"/>
              <a:t>For Portfolio Committee</a:t>
            </a:r>
            <a:r>
              <a:rPr lang="en-GB" b="1" dirty="0"/>
              <a:t> </a:t>
            </a:r>
            <a:r>
              <a:rPr lang="en-GB" b="1" dirty="0" smtClean="0"/>
              <a:t>on Energy (PCE)</a:t>
            </a:r>
          </a:p>
          <a:p>
            <a:pPr algn="ctr" eaLnBrk="1" hangingPunct="1">
              <a:buFontTx/>
              <a:buNone/>
            </a:pPr>
            <a:r>
              <a:rPr lang="en-GB" b="1" dirty="0" smtClean="0"/>
              <a:t>11 October 2016</a:t>
            </a:r>
          </a:p>
        </p:txBody>
      </p:sp>
      <p:sp>
        <p:nvSpPr>
          <p:cNvPr id="307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6718E2-BEA4-4F49-BD08-DA2BDB4BB6D9}" type="slidenum">
              <a:rPr lang="en-US" smtClean="0">
                <a:solidFill>
                  <a:prstClr val="black"/>
                </a:solidFill>
              </a:rPr>
              <a:pPr eaLnBrk="1" hangingPunct="1"/>
              <a:t>1</a:t>
            </a:fld>
            <a:endParaRPr lang="en-US" smtClean="0">
              <a:solidFill>
                <a:prstClr val="black"/>
              </a:solidFill>
            </a:endParaRPr>
          </a:p>
        </p:txBody>
      </p:sp>
    </p:spTree>
    <p:extLst>
      <p:ext uri="{BB962C8B-B14F-4D97-AF65-F5344CB8AC3E}">
        <p14:creationId xmlns:p14="http://schemas.microsoft.com/office/powerpoint/2010/main" xmlns="" val="64695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23" y="199301"/>
            <a:ext cx="8660848" cy="1325563"/>
          </a:xfrm>
        </p:spPr>
        <p:txBody>
          <a:bodyPr vert="horz" lIns="91440" tIns="45720" rIns="91440" bIns="45720" rtlCol="0" anchor="ctr">
            <a:normAutofit/>
          </a:bodyPr>
          <a:lstStyle/>
          <a:p>
            <a:pPr marL="285750" indent="-285750" algn="ctr"/>
            <a:r>
              <a:rPr lang="en-ZA" sz="3600" b="1" dirty="0">
                <a:latin typeface="+mn-lt"/>
              </a:rPr>
              <a:t>Preliminary Procurement Process</a:t>
            </a:r>
          </a:p>
        </p:txBody>
      </p:sp>
      <p:sp>
        <p:nvSpPr>
          <p:cNvPr id="5" name="Slide Number Placeholder 4"/>
          <p:cNvSpPr>
            <a:spLocks noGrp="1"/>
          </p:cNvSpPr>
          <p:nvPr>
            <p:ph type="sldNum" sz="quarter" idx="12"/>
          </p:nvPr>
        </p:nvSpPr>
        <p:spPr/>
        <p:txBody>
          <a:bodyPr/>
          <a:lstStyle/>
          <a:p>
            <a:fld id="{037076E8-A9BD-410B-AE1B-F48E94C9FCC6}" type="slidenum">
              <a:rPr lang="en-ZA" smtClean="0"/>
              <a:pPr/>
              <a:t>10</a:t>
            </a:fld>
            <a:endParaRPr lang="en-ZA"/>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683" y="1524864"/>
            <a:ext cx="8302491" cy="3989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7266" y="5383036"/>
            <a:ext cx="7880705" cy="103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938256" y="1155532"/>
            <a:ext cx="2147844"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Anticipated phases</a:t>
            </a:r>
          </a:p>
        </p:txBody>
      </p:sp>
      <p:sp>
        <p:nvSpPr>
          <p:cNvPr id="3" name="Rectangular Callout 2"/>
          <p:cNvSpPr/>
          <p:nvPr/>
        </p:nvSpPr>
        <p:spPr>
          <a:xfrm>
            <a:off x="3238500" y="1155532"/>
            <a:ext cx="1511300" cy="1282868"/>
          </a:xfrm>
          <a:prstGeom prst="wedgeRectCallout">
            <a:avLst>
              <a:gd name="adj1" fmla="val -35381"/>
              <a:gd name="adj2" fmla="val 79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For negotiation, risk mitigation and value-add purposes</a:t>
            </a:r>
            <a:endParaRPr lang="en-US" sz="1600" b="1" dirty="0"/>
          </a:p>
        </p:txBody>
      </p:sp>
    </p:spTree>
    <p:extLst>
      <p:ext uri="{BB962C8B-B14F-4D97-AF65-F5344CB8AC3E}">
        <p14:creationId xmlns:p14="http://schemas.microsoft.com/office/powerpoint/2010/main" xmlns="" val="2705510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3" y="227299"/>
            <a:ext cx="9112196" cy="938888"/>
          </a:xfrm>
        </p:spPr>
        <p:txBody>
          <a:bodyPr vert="horz" lIns="91440" tIns="45720" rIns="91440" bIns="45720" rtlCol="0" anchor="ctr">
            <a:normAutofit/>
          </a:bodyPr>
          <a:lstStyle/>
          <a:p>
            <a:pPr marL="285750" indent="-285750" algn="ctr"/>
            <a:r>
              <a:rPr lang="en-ZA" sz="3600" b="1" dirty="0">
                <a:latin typeface="+mn-lt"/>
              </a:rPr>
              <a:t>Indicative Execution Plan and Timelines</a:t>
            </a:r>
          </a:p>
        </p:txBody>
      </p:sp>
      <p:sp>
        <p:nvSpPr>
          <p:cNvPr id="5" name="Slide Number Placeholder 4"/>
          <p:cNvSpPr>
            <a:spLocks noGrp="1"/>
          </p:cNvSpPr>
          <p:nvPr>
            <p:ph type="sldNum" sz="quarter" idx="12"/>
          </p:nvPr>
        </p:nvSpPr>
        <p:spPr/>
        <p:txBody>
          <a:bodyPr/>
          <a:lstStyle/>
          <a:p>
            <a:fld id="{037076E8-A9BD-410B-AE1B-F48E94C9FCC6}" type="slidenum">
              <a:rPr lang="en-ZA" smtClean="0"/>
              <a:pPr/>
              <a:t>11</a:t>
            </a:fld>
            <a:endParaRPr lang="en-ZA"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32" y="1678840"/>
            <a:ext cx="8977994" cy="3791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707666" y="5470222"/>
            <a:ext cx="8093931" cy="749300"/>
          </a:xfrm>
          <a:prstGeom prst="roundRect">
            <a:avLst/>
          </a:prstGeom>
          <a:solidFill>
            <a:srgbClr val="C898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latin typeface="Arial" panose="020B0604020202020204" pitchFamily="34" charset="0"/>
                <a:cs typeface="Arial" panose="020B0604020202020204" pitchFamily="34" charset="0"/>
              </a:rPr>
              <a:t>The timelines will be subject to change based on the project schedule that the bidder proposes, </a:t>
            </a:r>
            <a:r>
              <a:rPr lang="en-GB" b="1" i="1" dirty="0" smtClean="0">
                <a:latin typeface="Arial" panose="020B0604020202020204" pitchFamily="34" charset="0"/>
                <a:cs typeface="Arial" panose="020B0604020202020204" pitchFamily="34" charset="0"/>
              </a:rPr>
              <a:t>affordability </a:t>
            </a:r>
            <a:r>
              <a:rPr lang="en-GB" b="1" i="1" dirty="0">
                <a:latin typeface="Arial" panose="020B0604020202020204" pitchFamily="34" charset="0"/>
                <a:cs typeface="Arial" panose="020B0604020202020204" pitchFamily="34" charset="0"/>
              </a:rPr>
              <a:t>and viability</a:t>
            </a:r>
            <a:endParaRPr lang="en-ZA" b="1" i="1" dirty="0">
              <a:latin typeface="Arial" panose="020B0604020202020204" pitchFamily="34" charset="0"/>
              <a:cs typeface="Arial" panose="020B0604020202020204" pitchFamily="34" charset="0"/>
            </a:endParaRPr>
          </a:p>
        </p:txBody>
      </p:sp>
      <p:sp>
        <p:nvSpPr>
          <p:cNvPr id="6" name="TextBox 5"/>
          <p:cNvSpPr txBox="1"/>
          <p:nvPr/>
        </p:nvSpPr>
        <p:spPr>
          <a:xfrm>
            <a:off x="707666" y="1309508"/>
            <a:ext cx="2576223"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NPP Project timelines</a:t>
            </a:r>
          </a:p>
        </p:txBody>
      </p:sp>
    </p:spTree>
    <p:extLst>
      <p:ext uri="{BB962C8B-B14F-4D97-AF65-F5344CB8AC3E}">
        <p14:creationId xmlns:p14="http://schemas.microsoft.com/office/powerpoint/2010/main" xmlns="" val="4235529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A96070-57F6-4DFE-B458-9DE6C7D7369B}" type="slidenum">
              <a:rPr lang="en-ZA" smtClean="0"/>
              <a:pPr/>
              <a:t>12</a:t>
            </a:fld>
            <a:endParaRPr lang="en-ZA"/>
          </a:p>
        </p:txBody>
      </p:sp>
      <p:sp>
        <p:nvSpPr>
          <p:cNvPr id="5" name="Title 1"/>
          <p:cNvSpPr>
            <a:spLocks noGrp="1"/>
          </p:cNvSpPr>
          <p:nvPr>
            <p:ph type="title"/>
          </p:nvPr>
        </p:nvSpPr>
        <p:spPr>
          <a:xfrm>
            <a:off x="199031" y="302506"/>
            <a:ext cx="9096292" cy="708300"/>
          </a:xfrm>
        </p:spPr>
        <p:txBody>
          <a:bodyPr vert="horz" lIns="91440" tIns="45720" rIns="91440" bIns="45720" rtlCol="0" anchor="ctr">
            <a:normAutofit/>
          </a:bodyPr>
          <a:lstStyle/>
          <a:p>
            <a:pPr marL="285750" indent="-285750" algn="ctr"/>
            <a:r>
              <a:rPr lang="en-ZA" sz="3600" b="1" dirty="0">
                <a:latin typeface="+mn-lt"/>
              </a:rPr>
              <a:t>Indicative Execution Plan and timelines</a:t>
            </a:r>
          </a:p>
        </p:txBody>
      </p:sp>
      <p:sp>
        <p:nvSpPr>
          <p:cNvPr id="6" name="TextBox 5"/>
          <p:cNvSpPr txBox="1"/>
          <p:nvPr/>
        </p:nvSpPr>
        <p:spPr>
          <a:xfrm>
            <a:off x="628651" y="1409972"/>
            <a:ext cx="834390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Multi-Purpose Reactor (MPR) </a:t>
            </a:r>
            <a:r>
              <a:rPr lang="en-GB" dirty="0">
                <a:latin typeface="Arial" panose="020B0604020202020204" pitchFamily="34" charset="0"/>
                <a:cs typeface="Arial" panose="020B0604020202020204" pitchFamily="34" charset="0"/>
              </a:rPr>
              <a:t>Project timelines</a:t>
            </a:r>
            <a:endParaRPr lang="en-ZA" dirty="0">
              <a:latin typeface="Arial" panose="020B0604020202020204" pitchFamily="34" charset="0"/>
              <a:cs typeface="Arial" panose="020B0604020202020204" pitchFamily="34" charset="0"/>
            </a:endParaRPr>
          </a:p>
        </p:txBody>
      </p:sp>
      <p:sp>
        <p:nvSpPr>
          <p:cNvPr id="8" name="Rounded Rectangle 7"/>
          <p:cNvSpPr/>
          <p:nvPr/>
        </p:nvSpPr>
        <p:spPr>
          <a:xfrm>
            <a:off x="1161388" y="5717656"/>
            <a:ext cx="7728171" cy="659296"/>
          </a:xfrm>
          <a:prstGeom prst="roundRect">
            <a:avLst/>
          </a:prstGeom>
          <a:solidFill>
            <a:srgbClr val="C898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The timelines will be subject to change based on the project schedule that the bidder proposes, affordability and viability</a:t>
            </a:r>
            <a:endParaRPr lang="en-ZA" b="1" dirty="0">
              <a:latin typeface="Arial" panose="020B0604020202020204" pitchFamily="34" charset="0"/>
              <a:cs typeface="Arial" panose="020B0604020202020204" pitchFamily="34" charset="0"/>
            </a:endParaRPr>
          </a:p>
        </p:txBody>
      </p:sp>
      <p:pic>
        <p:nvPicPr>
          <p:cNvPr id="9" name="Picture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310" y="1779304"/>
            <a:ext cx="8125735" cy="3938352"/>
          </a:xfrm>
          <a:prstGeom prst="rect">
            <a:avLst/>
          </a:prstGeom>
          <a:noFill/>
          <a:ln>
            <a:solidFill>
              <a:schemeClr val="accent6">
                <a:lumMod val="75000"/>
              </a:schemeClr>
            </a:solidFill>
          </a:ln>
        </p:spPr>
      </p:pic>
    </p:spTree>
    <p:extLst>
      <p:ext uri="{BB962C8B-B14F-4D97-AF65-F5344CB8AC3E}">
        <p14:creationId xmlns:p14="http://schemas.microsoft.com/office/powerpoint/2010/main" xmlns="" val="15550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A96070-57F6-4DFE-B458-9DE6C7D7369B}" type="slidenum">
              <a:rPr lang="en-ZA" smtClean="0"/>
              <a:pPr/>
              <a:t>13</a:t>
            </a:fld>
            <a:endParaRPr lang="en-ZA"/>
          </a:p>
        </p:txBody>
      </p:sp>
      <p:sp>
        <p:nvSpPr>
          <p:cNvPr id="5" name="Title 1"/>
          <p:cNvSpPr>
            <a:spLocks noGrp="1"/>
          </p:cNvSpPr>
          <p:nvPr>
            <p:ph type="title"/>
          </p:nvPr>
        </p:nvSpPr>
        <p:spPr>
          <a:xfrm>
            <a:off x="896179" y="112675"/>
            <a:ext cx="7886700" cy="708300"/>
          </a:xfrm>
        </p:spPr>
        <p:txBody>
          <a:bodyPr>
            <a:normAutofit/>
          </a:bodyPr>
          <a:lstStyle/>
          <a:p>
            <a:pPr algn="ctr"/>
            <a:r>
              <a:rPr lang="en-ZA" sz="3600" b="1" dirty="0">
                <a:latin typeface="+mn-lt"/>
              </a:rPr>
              <a:t>Progress-to-date</a:t>
            </a:r>
          </a:p>
        </p:txBody>
      </p:sp>
      <p:graphicFrame>
        <p:nvGraphicFramePr>
          <p:cNvPr id="6" name="Table 5"/>
          <p:cNvGraphicFramePr>
            <a:graphicFrameLocks noGrp="1"/>
          </p:cNvGraphicFramePr>
          <p:nvPr>
            <p:extLst>
              <p:ext uri="{D42A27DB-BD31-4B8C-83A1-F6EECF244321}">
                <p14:modId xmlns:p14="http://schemas.microsoft.com/office/powerpoint/2010/main" xmlns="" val="266457755"/>
              </p:ext>
            </p:extLst>
          </p:nvPr>
        </p:nvGraphicFramePr>
        <p:xfrm>
          <a:off x="1103465" y="911745"/>
          <a:ext cx="6782462" cy="4581525"/>
        </p:xfrm>
        <a:graphic>
          <a:graphicData uri="http://schemas.openxmlformats.org/drawingml/2006/table">
            <a:tbl>
              <a:tblPr firstRow="1" bandRow="1">
                <a:tableStyleId>{46F890A9-2807-4EBB-B81D-B2AA78EC7F39}</a:tableStyleId>
              </a:tblPr>
              <a:tblGrid>
                <a:gridCol w="5226930">
                  <a:extLst>
                    <a:ext uri="{9D8B030D-6E8A-4147-A177-3AD203B41FA5}">
                      <a16:colId xmlns:a16="http://schemas.microsoft.com/office/drawing/2014/main" xmlns="" val="830729101"/>
                    </a:ext>
                  </a:extLst>
                </a:gridCol>
                <a:gridCol w="1555532">
                  <a:extLst>
                    <a:ext uri="{9D8B030D-6E8A-4147-A177-3AD203B41FA5}">
                      <a16:colId xmlns:a16="http://schemas.microsoft.com/office/drawing/2014/main" xmlns="" val="1203340168"/>
                    </a:ext>
                  </a:extLst>
                </a:gridCol>
              </a:tblGrid>
              <a:tr h="350774">
                <a:tc>
                  <a:txBody>
                    <a:bodyPr/>
                    <a:lstStyle/>
                    <a:p>
                      <a:r>
                        <a:rPr lang="en-ZA" b="1" dirty="0"/>
                        <a:t>MILESTONE</a:t>
                      </a:r>
                    </a:p>
                  </a:txBody>
                  <a:tcPr>
                    <a:solidFill>
                      <a:schemeClr val="accent6">
                        <a:lumMod val="50000"/>
                      </a:schemeClr>
                    </a:solidFill>
                  </a:tcPr>
                </a:tc>
                <a:tc>
                  <a:txBody>
                    <a:bodyPr/>
                    <a:lstStyle/>
                    <a:p>
                      <a:pPr algn="r"/>
                      <a:r>
                        <a:rPr lang="en-ZA" b="1" dirty="0"/>
                        <a:t>STATUS</a:t>
                      </a:r>
                    </a:p>
                  </a:txBody>
                  <a:tcPr>
                    <a:solidFill>
                      <a:schemeClr val="accent6">
                        <a:lumMod val="50000"/>
                      </a:schemeClr>
                    </a:solidFill>
                  </a:tcPr>
                </a:tc>
                <a:extLst>
                  <a:ext uri="{0D108BD9-81ED-4DB2-BD59-A6C34878D82A}">
                    <a16:rowId xmlns:a16="http://schemas.microsoft.com/office/drawing/2014/main" xmlns="" val="3786788370"/>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Updated Procurement Strategy</a:t>
                      </a:r>
                    </a:p>
                  </a:txBody>
                  <a:tcPr marL="9525" marR="9525" marT="9525" marB="0" anchor="b"/>
                </a:tc>
                <a:tc>
                  <a:txBody>
                    <a:bodyPr/>
                    <a:lstStyle/>
                    <a:p>
                      <a:endParaRPr lang="en-ZA" dirty="0"/>
                    </a:p>
                  </a:txBody>
                  <a:tcPr/>
                </a:tc>
                <a:extLst>
                  <a:ext uri="{0D108BD9-81ED-4DB2-BD59-A6C34878D82A}">
                    <a16:rowId xmlns:a16="http://schemas.microsoft.com/office/drawing/2014/main" xmlns="" val="2244073860"/>
                  </a:ext>
                </a:extLst>
              </a:tr>
              <a:tr h="35077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800" b="0" i="0" u="none" strike="noStrike" dirty="0" smtClean="0">
                          <a:solidFill>
                            <a:srgbClr val="000000"/>
                          </a:solidFill>
                          <a:effectLst/>
                          <a:latin typeface="Arial" panose="020B0604020202020204" pitchFamily="34" charset="0"/>
                          <a:cs typeface="Arial" panose="020B0604020202020204" pitchFamily="34" charset="0"/>
                        </a:rPr>
                        <a:t>Economic Development Policy </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endParaRPr lang="en-ZA" dirty="0"/>
                    </a:p>
                  </a:txBody>
                  <a:tcPr/>
                </a:tc>
                <a:extLst>
                  <a:ext uri="{0D108BD9-81ED-4DB2-BD59-A6C34878D82A}">
                    <a16:rowId xmlns:a16="http://schemas.microsoft.com/office/drawing/2014/main" xmlns="" val="1120924565"/>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Prepare exemption application (PPPFA, BBBEE)</a:t>
                      </a:r>
                    </a:p>
                  </a:txBody>
                  <a:tcPr marL="9525" marR="9525" marT="9525" marB="0" anchor="b"/>
                </a:tc>
                <a:tc>
                  <a:txBody>
                    <a:bodyPr/>
                    <a:lstStyle/>
                    <a:p>
                      <a:endParaRPr lang="en-ZA"/>
                    </a:p>
                  </a:txBody>
                  <a:tcPr/>
                </a:tc>
                <a:extLst>
                  <a:ext uri="{0D108BD9-81ED-4DB2-BD59-A6C34878D82A}">
                    <a16:rowId xmlns:a16="http://schemas.microsoft.com/office/drawing/2014/main" xmlns="" val="447783162"/>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Risk assessment for the tender process</a:t>
                      </a:r>
                    </a:p>
                  </a:txBody>
                  <a:tcPr marL="9525" marR="9525" marT="9525" marB="0" anchor="b"/>
                </a:tc>
                <a:tc>
                  <a:txBody>
                    <a:bodyPr/>
                    <a:lstStyle/>
                    <a:p>
                      <a:endParaRPr lang="en-ZA"/>
                    </a:p>
                  </a:txBody>
                  <a:tcPr/>
                </a:tc>
                <a:extLst>
                  <a:ext uri="{0D108BD9-81ED-4DB2-BD59-A6C34878D82A}">
                    <a16:rowId xmlns:a16="http://schemas.microsoft.com/office/drawing/2014/main" xmlns="" val="2993213195"/>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Bid evaluation manual</a:t>
                      </a:r>
                    </a:p>
                  </a:txBody>
                  <a:tcPr marL="9525" marR="9525" marT="9525" marB="0" anchor="b"/>
                </a:tc>
                <a:tc>
                  <a:txBody>
                    <a:bodyPr/>
                    <a:lstStyle/>
                    <a:p>
                      <a:endParaRPr lang="en-ZA" dirty="0"/>
                    </a:p>
                  </a:txBody>
                  <a:tcPr/>
                </a:tc>
                <a:extLst>
                  <a:ext uri="{0D108BD9-81ED-4DB2-BD59-A6C34878D82A}">
                    <a16:rowId xmlns:a16="http://schemas.microsoft.com/office/drawing/2014/main" xmlns="" val="1745347869"/>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RFP Part I</a:t>
                      </a:r>
                    </a:p>
                  </a:txBody>
                  <a:tcPr marL="9525" marR="9525" marT="9525" marB="0" anchor="b"/>
                </a:tc>
                <a:tc>
                  <a:txBody>
                    <a:bodyPr/>
                    <a:lstStyle/>
                    <a:p>
                      <a:endParaRPr lang="en-ZA" dirty="0"/>
                    </a:p>
                  </a:txBody>
                  <a:tcPr/>
                </a:tc>
                <a:extLst>
                  <a:ext uri="{0D108BD9-81ED-4DB2-BD59-A6C34878D82A}">
                    <a16:rowId xmlns:a16="http://schemas.microsoft.com/office/drawing/2014/main" xmlns="" val="304278090"/>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RFP Part II NPP (including evaluation criteria)</a:t>
                      </a:r>
                    </a:p>
                  </a:txBody>
                  <a:tcPr marL="9525" marR="9525" marT="9525" marB="0" anchor="b"/>
                </a:tc>
                <a:tc>
                  <a:txBody>
                    <a:bodyPr/>
                    <a:lstStyle/>
                    <a:p>
                      <a:endParaRPr lang="en-ZA" dirty="0"/>
                    </a:p>
                  </a:txBody>
                  <a:tcPr/>
                </a:tc>
                <a:extLst>
                  <a:ext uri="{0D108BD9-81ED-4DB2-BD59-A6C34878D82A}">
                    <a16:rowId xmlns:a16="http://schemas.microsoft.com/office/drawing/2014/main" xmlns="" val="3359779412"/>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RFP Part II MPR (including evaluation criteria)</a:t>
                      </a:r>
                    </a:p>
                  </a:txBody>
                  <a:tcPr marL="9525" marR="9525" marT="9525" marB="0" anchor="b"/>
                </a:tc>
                <a:tc>
                  <a:txBody>
                    <a:bodyPr/>
                    <a:lstStyle/>
                    <a:p>
                      <a:endParaRPr lang="en-ZA" dirty="0"/>
                    </a:p>
                  </a:txBody>
                  <a:tcPr/>
                </a:tc>
                <a:extLst>
                  <a:ext uri="{0D108BD9-81ED-4DB2-BD59-A6C34878D82A}">
                    <a16:rowId xmlns:a16="http://schemas.microsoft.com/office/drawing/2014/main" xmlns="" val="897044989"/>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Draft Contracts NPP</a:t>
                      </a:r>
                    </a:p>
                  </a:txBody>
                  <a:tcPr marL="9525" marR="9525" marT="9525" marB="0" anchor="b"/>
                </a:tc>
                <a:tc>
                  <a:txBody>
                    <a:bodyPr/>
                    <a:lstStyle/>
                    <a:p>
                      <a:endParaRPr lang="en-ZA" dirty="0"/>
                    </a:p>
                  </a:txBody>
                  <a:tcPr/>
                </a:tc>
                <a:extLst>
                  <a:ext uri="{0D108BD9-81ED-4DB2-BD59-A6C34878D82A}">
                    <a16:rowId xmlns:a16="http://schemas.microsoft.com/office/drawing/2014/main" xmlns="" val="2538459757"/>
                  </a:ext>
                </a:extLst>
              </a:tr>
              <a:tr h="350774">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Draft Contracts MPR</a:t>
                      </a:r>
                    </a:p>
                  </a:txBody>
                  <a:tcPr marL="9525" marR="9525" marT="9525" marB="0" anchor="b"/>
                </a:tc>
                <a:tc>
                  <a:txBody>
                    <a:bodyPr/>
                    <a:lstStyle/>
                    <a:p>
                      <a:endParaRPr lang="en-ZA" dirty="0"/>
                    </a:p>
                  </a:txBody>
                  <a:tcPr/>
                </a:tc>
                <a:extLst>
                  <a:ext uri="{0D108BD9-81ED-4DB2-BD59-A6C34878D82A}">
                    <a16:rowId xmlns:a16="http://schemas.microsoft.com/office/drawing/2014/main" xmlns="" val="2691429285"/>
                  </a:ext>
                </a:extLst>
              </a:tr>
              <a:tr h="535295">
                <a:tc>
                  <a:txBody>
                    <a:bodyPr/>
                    <a:lstStyle/>
                    <a:p>
                      <a:pPr algn="l" fontAlgn="b"/>
                      <a:r>
                        <a:rPr lang="en-ZA" sz="1800" b="0" i="0" u="none" strike="noStrike" dirty="0">
                          <a:solidFill>
                            <a:srgbClr val="000000"/>
                          </a:solidFill>
                          <a:effectLst/>
                          <a:latin typeface="Arial" panose="020B0604020202020204" pitchFamily="34" charset="0"/>
                          <a:cs typeface="Arial" panose="020B0604020202020204" pitchFamily="34" charset="0"/>
                        </a:rPr>
                        <a:t>Establishment</a:t>
                      </a:r>
                      <a:r>
                        <a:rPr lang="en-ZA" sz="1800" b="0" i="0" u="none" strike="noStrike" baseline="0" dirty="0">
                          <a:solidFill>
                            <a:srgbClr val="000000"/>
                          </a:solidFill>
                          <a:effectLst/>
                          <a:latin typeface="Arial" panose="020B0604020202020204" pitchFamily="34" charset="0"/>
                          <a:cs typeface="Arial" panose="020B0604020202020204" pitchFamily="34" charset="0"/>
                        </a:rPr>
                        <a:t> of the Nuclear Programme Management Office</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endParaRPr lang="en-ZA" dirty="0"/>
                    </a:p>
                  </a:txBody>
                  <a:tcPr/>
                </a:tc>
                <a:extLst>
                  <a:ext uri="{0D108BD9-81ED-4DB2-BD59-A6C34878D82A}">
                    <a16:rowId xmlns:a16="http://schemas.microsoft.com/office/drawing/2014/main" xmlns="" val="497652034"/>
                  </a:ext>
                </a:extLst>
              </a:tr>
            </a:tbl>
          </a:graphicData>
        </a:graphic>
      </p:graphicFrame>
      <p:sp>
        <p:nvSpPr>
          <p:cNvPr id="7" name="TextBox 6"/>
          <p:cNvSpPr txBox="1"/>
          <p:nvPr/>
        </p:nvSpPr>
        <p:spPr>
          <a:xfrm>
            <a:off x="1269986" y="5822216"/>
            <a:ext cx="561372" cy="261610"/>
          </a:xfrm>
          <a:prstGeom prst="rect">
            <a:avLst/>
          </a:prstGeom>
          <a:noFill/>
        </p:spPr>
        <p:txBody>
          <a:bodyPr wrap="none" rtlCol="0">
            <a:spAutoFit/>
          </a:bodyPr>
          <a:lstStyle/>
          <a:p>
            <a:r>
              <a:rPr lang="en-ZA" sz="1100" b="1" u="sng" dirty="0">
                <a:latin typeface="Arial" panose="020B0604020202020204" pitchFamily="34" charset="0"/>
                <a:cs typeface="Arial" panose="020B0604020202020204" pitchFamily="34" charset="0"/>
              </a:rPr>
              <a:t>KEY: </a:t>
            </a:r>
          </a:p>
        </p:txBody>
      </p:sp>
      <p:grpSp>
        <p:nvGrpSpPr>
          <p:cNvPr id="10" name="Group 21"/>
          <p:cNvGrpSpPr>
            <a:grpSpLocks noChangeAspect="1"/>
          </p:cNvGrpSpPr>
          <p:nvPr/>
        </p:nvGrpSpPr>
        <p:grpSpPr bwMode="auto">
          <a:xfrm>
            <a:off x="7363278" y="5028671"/>
            <a:ext cx="271472" cy="252000"/>
            <a:chOff x="4801" y="2843"/>
            <a:chExt cx="237" cy="220"/>
          </a:xfrm>
        </p:grpSpPr>
        <p:sp>
          <p:nvSpPr>
            <p:cNvPr id="11" name="Oval 22"/>
            <p:cNvSpPr>
              <a:spLocks noChangeAspect="1" noChangeArrowheads="1"/>
            </p:cNvSpPr>
            <p:nvPr>
              <p:custDataLst>
                <p:tags r:id="rId25"/>
              </p:custDataLst>
            </p:nvPr>
          </p:nvSpPr>
          <p:spPr bwMode="gray">
            <a:xfrm>
              <a:off x="4801" y="2843"/>
              <a:ext cx="237" cy="22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12" name="Arc 23"/>
            <p:cNvSpPr>
              <a:spLocks noChangeAspect="1"/>
            </p:cNvSpPr>
            <p:nvPr>
              <p:custDataLst>
                <p:tags r:id="rId26"/>
              </p:custDataLst>
            </p:nvPr>
          </p:nvSpPr>
          <p:spPr bwMode="gray">
            <a:xfrm>
              <a:off x="4920" y="2843"/>
              <a:ext cx="118" cy="110"/>
            </a:xfrm>
            <a:custGeom>
              <a:avLst/>
              <a:gdLst>
                <a:gd name="T0" fmla="*/ 0 w 21600"/>
                <a:gd name="T1" fmla="*/ 0 h 21600"/>
                <a:gd name="T2" fmla="*/ 118 w 21600"/>
                <a:gd name="T3" fmla="*/ 110 h 21600"/>
                <a:gd name="T4" fmla="*/ 0 w 21600"/>
                <a:gd name="T5" fmla="*/ 11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grpSp>
        <p:nvGrpSpPr>
          <p:cNvPr id="19" name="Group 30"/>
          <p:cNvGrpSpPr>
            <a:grpSpLocks/>
          </p:cNvGrpSpPr>
          <p:nvPr/>
        </p:nvGrpSpPr>
        <p:grpSpPr bwMode="auto">
          <a:xfrm>
            <a:off x="7349924" y="3168909"/>
            <a:ext cx="272685" cy="252413"/>
            <a:chOff x="635" y="2178"/>
            <a:chExt cx="158" cy="159"/>
          </a:xfrm>
        </p:grpSpPr>
        <p:sp>
          <p:nvSpPr>
            <p:cNvPr id="20" name="Oval 31"/>
            <p:cNvSpPr>
              <a:spLocks noChangeAspect="1" noChangeArrowheads="1"/>
            </p:cNvSpPr>
            <p:nvPr>
              <p:custDataLst>
                <p:tags r:id="rId23"/>
              </p:custDataLst>
            </p:nvPr>
          </p:nvSpPr>
          <p:spPr bwMode="gray">
            <a:xfrm>
              <a:off x="635" y="2178"/>
              <a:ext cx="158" cy="159"/>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21" name="Oval 32"/>
            <p:cNvSpPr>
              <a:spLocks noChangeAspect="1" noChangeArrowheads="1"/>
            </p:cNvSpPr>
            <p:nvPr>
              <p:custDataLst>
                <p:tags r:id="rId24"/>
              </p:custDataLst>
            </p:nvPr>
          </p:nvSpPr>
          <p:spPr bwMode="gray">
            <a:xfrm>
              <a:off x="635" y="2178"/>
              <a:ext cx="158" cy="159"/>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sp>
        <p:nvSpPr>
          <p:cNvPr id="22" name="Oval 20"/>
          <p:cNvSpPr>
            <a:spLocks noChangeAspect="1" noChangeArrowheads="1"/>
          </p:cNvSpPr>
          <p:nvPr>
            <p:custDataLst>
              <p:tags r:id="rId1"/>
            </p:custDataLst>
          </p:nvPr>
        </p:nvSpPr>
        <p:spPr bwMode="gray">
          <a:xfrm>
            <a:off x="7376073" y="4616138"/>
            <a:ext cx="245977" cy="25200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nvGrpSpPr>
          <p:cNvPr id="23" name="Group 21"/>
          <p:cNvGrpSpPr>
            <a:grpSpLocks noChangeAspect="1"/>
          </p:cNvGrpSpPr>
          <p:nvPr/>
        </p:nvGrpSpPr>
        <p:grpSpPr bwMode="auto">
          <a:xfrm>
            <a:off x="7350530" y="4255919"/>
            <a:ext cx="271472" cy="252000"/>
            <a:chOff x="4801" y="2843"/>
            <a:chExt cx="237" cy="220"/>
          </a:xfrm>
        </p:grpSpPr>
        <p:sp>
          <p:nvSpPr>
            <p:cNvPr id="24" name="Oval 22"/>
            <p:cNvSpPr>
              <a:spLocks noChangeAspect="1" noChangeArrowheads="1"/>
            </p:cNvSpPr>
            <p:nvPr>
              <p:custDataLst>
                <p:tags r:id="rId21"/>
              </p:custDataLst>
            </p:nvPr>
          </p:nvSpPr>
          <p:spPr bwMode="gray">
            <a:xfrm>
              <a:off x="4801" y="2843"/>
              <a:ext cx="237" cy="22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25" name="Arc 23"/>
            <p:cNvSpPr>
              <a:spLocks noChangeAspect="1"/>
            </p:cNvSpPr>
            <p:nvPr>
              <p:custDataLst>
                <p:tags r:id="rId22"/>
              </p:custDataLst>
            </p:nvPr>
          </p:nvSpPr>
          <p:spPr bwMode="gray">
            <a:xfrm>
              <a:off x="4920" y="2843"/>
              <a:ext cx="118" cy="110"/>
            </a:xfrm>
            <a:custGeom>
              <a:avLst/>
              <a:gdLst>
                <a:gd name="T0" fmla="*/ 0 w 21600"/>
                <a:gd name="T1" fmla="*/ 0 h 21600"/>
                <a:gd name="T2" fmla="*/ 118 w 21600"/>
                <a:gd name="T3" fmla="*/ 110 h 21600"/>
                <a:gd name="T4" fmla="*/ 0 w 21600"/>
                <a:gd name="T5" fmla="*/ 11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sp>
        <p:nvSpPr>
          <p:cNvPr id="26" name="Oval 20"/>
          <p:cNvSpPr>
            <a:spLocks noChangeAspect="1" noChangeArrowheads="1"/>
          </p:cNvSpPr>
          <p:nvPr>
            <p:custDataLst>
              <p:tags r:id="rId2"/>
            </p:custDataLst>
          </p:nvPr>
        </p:nvSpPr>
        <p:spPr bwMode="gray">
          <a:xfrm>
            <a:off x="7363278" y="3886709"/>
            <a:ext cx="245977" cy="25200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nvGrpSpPr>
          <p:cNvPr id="30" name="Group 27"/>
          <p:cNvGrpSpPr>
            <a:grpSpLocks noChangeAspect="1"/>
          </p:cNvGrpSpPr>
          <p:nvPr/>
        </p:nvGrpSpPr>
        <p:grpSpPr bwMode="auto">
          <a:xfrm>
            <a:off x="7349384" y="3515429"/>
            <a:ext cx="273764" cy="252000"/>
            <a:chOff x="4801" y="3442"/>
            <a:chExt cx="239" cy="220"/>
          </a:xfrm>
        </p:grpSpPr>
        <p:sp>
          <p:nvSpPr>
            <p:cNvPr id="31" name="Oval 28"/>
            <p:cNvSpPr>
              <a:spLocks noChangeAspect="1" noChangeArrowheads="1"/>
            </p:cNvSpPr>
            <p:nvPr>
              <p:custDataLst>
                <p:tags r:id="rId19"/>
              </p:custDataLst>
            </p:nvPr>
          </p:nvSpPr>
          <p:spPr bwMode="gray">
            <a:xfrm>
              <a:off x="4801" y="3442"/>
              <a:ext cx="238" cy="219"/>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32" name="Arc 29"/>
            <p:cNvSpPr>
              <a:spLocks noChangeAspect="1"/>
            </p:cNvSpPr>
            <p:nvPr>
              <p:custDataLst>
                <p:tags r:id="rId20"/>
              </p:custDataLst>
            </p:nvPr>
          </p:nvSpPr>
          <p:spPr bwMode="gray">
            <a:xfrm>
              <a:off x="4802" y="3443"/>
              <a:ext cx="238" cy="219"/>
            </a:xfrm>
            <a:custGeom>
              <a:avLst/>
              <a:gdLst>
                <a:gd name="T0" fmla="*/ 119 w 43200"/>
                <a:gd name="T1" fmla="*/ 0 h 43200"/>
                <a:gd name="T2" fmla="*/ 0 w 43200"/>
                <a:gd name="T3" fmla="*/ 110 h 43200"/>
                <a:gd name="T4" fmla="*/ 119 w 43200"/>
                <a:gd name="T5" fmla="*/ 11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sp>
        <p:nvSpPr>
          <p:cNvPr id="33" name="Oval 20"/>
          <p:cNvSpPr>
            <a:spLocks noChangeAspect="1" noChangeArrowheads="1"/>
          </p:cNvSpPr>
          <p:nvPr>
            <p:custDataLst>
              <p:tags r:id="rId3"/>
            </p:custDataLst>
          </p:nvPr>
        </p:nvSpPr>
        <p:spPr bwMode="gray">
          <a:xfrm>
            <a:off x="7363278" y="2789485"/>
            <a:ext cx="245977" cy="25200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nvGrpSpPr>
          <p:cNvPr id="34" name="Group 30"/>
          <p:cNvGrpSpPr>
            <a:grpSpLocks/>
          </p:cNvGrpSpPr>
          <p:nvPr/>
        </p:nvGrpSpPr>
        <p:grpSpPr bwMode="auto">
          <a:xfrm>
            <a:off x="7336570" y="1280905"/>
            <a:ext cx="272685" cy="252413"/>
            <a:chOff x="635" y="2178"/>
            <a:chExt cx="158" cy="159"/>
          </a:xfrm>
        </p:grpSpPr>
        <p:sp>
          <p:nvSpPr>
            <p:cNvPr id="35" name="Oval 31"/>
            <p:cNvSpPr>
              <a:spLocks noChangeAspect="1" noChangeArrowheads="1"/>
            </p:cNvSpPr>
            <p:nvPr>
              <p:custDataLst>
                <p:tags r:id="rId17"/>
              </p:custDataLst>
            </p:nvPr>
          </p:nvSpPr>
          <p:spPr bwMode="gray">
            <a:xfrm>
              <a:off x="635" y="2178"/>
              <a:ext cx="158" cy="159"/>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36" name="Oval 32"/>
            <p:cNvSpPr>
              <a:spLocks noChangeAspect="1" noChangeArrowheads="1"/>
            </p:cNvSpPr>
            <p:nvPr>
              <p:custDataLst>
                <p:tags r:id="rId18"/>
              </p:custDataLst>
            </p:nvPr>
          </p:nvSpPr>
          <p:spPr bwMode="gray">
            <a:xfrm>
              <a:off x="635" y="2178"/>
              <a:ext cx="158" cy="159"/>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grpSp>
        <p:nvGrpSpPr>
          <p:cNvPr id="37" name="Group 30"/>
          <p:cNvGrpSpPr>
            <a:grpSpLocks/>
          </p:cNvGrpSpPr>
          <p:nvPr/>
        </p:nvGrpSpPr>
        <p:grpSpPr bwMode="auto">
          <a:xfrm>
            <a:off x="7325273" y="1730052"/>
            <a:ext cx="272685" cy="252413"/>
            <a:chOff x="635" y="2178"/>
            <a:chExt cx="158" cy="159"/>
          </a:xfrm>
        </p:grpSpPr>
        <p:sp>
          <p:nvSpPr>
            <p:cNvPr id="38" name="Oval 31"/>
            <p:cNvSpPr>
              <a:spLocks noChangeAspect="1" noChangeArrowheads="1"/>
            </p:cNvSpPr>
            <p:nvPr>
              <p:custDataLst>
                <p:tags r:id="rId15"/>
              </p:custDataLst>
            </p:nvPr>
          </p:nvSpPr>
          <p:spPr bwMode="gray">
            <a:xfrm>
              <a:off x="635" y="2178"/>
              <a:ext cx="158" cy="159"/>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39" name="Oval 32"/>
            <p:cNvSpPr>
              <a:spLocks noChangeAspect="1" noChangeArrowheads="1"/>
            </p:cNvSpPr>
            <p:nvPr>
              <p:custDataLst>
                <p:tags r:id="rId16"/>
              </p:custDataLst>
            </p:nvPr>
          </p:nvSpPr>
          <p:spPr bwMode="gray">
            <a:xfrm>
              <a:off x="635" y="2178"/>
              <a:ext cx="158" cy="159"/>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grpSp>
        <p:nvGrpSpPr>
          <p:cNvPr id="43" name="Group 27"/>
          <p:cNvGrpSpPr>
            <a:grpSpLocks noChangeAspect="1"/>
          </p:cNvGrpSpPr>
          <p:nvPr/>
        </p:nvGrpSpPr>
        <p:grpSpPr bwMode="auto">
          <a:xfrm>
            <a:off x="7323870" y="2074726"/>
            <a:ext cx="273764" cy="252000"/>
            <a:chOff x="4801" y="3442"/>
            <a:chExt cx="239" cy="220"/>
          </a:xfrm>
        </p:grpSpPr>
        <p:sp>
          <p:nvSpPr>
            <p:cNvPr id="44" name="Oval 28"/>
            <p:cNvSpPr>
              <a:spLocks noChangeAspect="1" noChangeArrowheads="1"/>
            </p:cNvSpPr>
            <p:nvPr>
              <p:custDataLst>
                <p:tags r:id="rId13"/>
              </p:custDataLst>
            </p:nvPr>
          </p:nvSpPr>
          <p:spPr bwMode="gray">
            <a:xfrm>
              <a:off x="4801" y="3442"/>
              <a:ext cx="238" cy="219"/>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45" name="Arc 29"/>
            <p:cNvSpPr>
              <a:spLocks noChangeAspect="1"/>
            </p:cNvSpPr>
            <p:nvPr>
              <p:custDataLst>
                <p:tags r:id="rId14"/>
              </p:custDataLst>
            </p:nvPr>
          </p:nvSpPr>
          <p:spPr bwMode="gray">
            <a:xfrm>
              <a:off x="4802" y="3443"/>
              <a:ext cx="238" cy="219"/>
            </a:xfrm>
            <a:custGeom>
              <a:avLst/>
              <a:gdLst>
                <a:gd name="T0" fmla="*/ 119 w 43200"/>
                <a:gd name="T1" fmla="*/ 0 h 43200"/>
                <a:gd name="T2" fmla="*/ 0 w 43200"/>
                <a:gd name="T3" fmla="*/ 110 h 43200"/>
                <a:gd name="T4" fmla="*/ 119 w 43200"/>
                <a:gd name="T5" fmla="*/ 11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grpSp>
        <p:nvGrpSpPr>
          <p:cNvPr id="46" name="Group 27"/>
          <p:cNvGrpSpPr>
            <a:grpSpLocks noChangeAspect="1"/>
          </p:cNvGrpSpPr>
          <p:nvPr/>
        </p:nvGrpSpPr>
        <p:grpSpPr bwMode="auto">
          <a:xfrm>
            <a:off x="7349384" y="2465682"/>
            <a:ext cx="273764" cy="252000"/>
            <a:chOff x="4801" y="3442"/>
            <a:chExt cx="239" cy="220"/>
          </a:xfrm>
        </p:grpSpPr>
        <p:sp>
          <p:nvSpPr>
            <p:cNvPr id="47" name="Oval 28"/>
            <p:cNvSpPr>
              <a:spLocks noChangeAspect="1" noChangeArrowheads="1"/>
            </p:cNvSpPr>
            <p:nvPr>
              <p:custDataLst>
                <p:tags r:id="rId11"/>
              </p:custDataLst>
            </p:nvPr>
          </p:nvSpPr>
          <p:spPr bwMode="gray">
            <a:xfrm>
              <a:off x="4801" y="3442"/>
              <a:ext cx="238" cy="219"/>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48" name="Arc 29"/>
            <p:cNvSpPr>
              <a:spLocks noChangeAspect="1"/>
            </p:cNvSpPr>
            <p:nvPr>
              <p:custDataLst>
                <p:tags r:id="rId12"/>
              </p:custDataLst>
            </p:nvPr>
          </p:nvSpPr>
          <p:spPr bwMode="gray">
            <a:xfrm>
              <a:off x="4802" y="3443"/>
              <a:ext cx="238" cy="219"/>
            </a:xfrm>
            <a:custGeom>
              <a:avLst/>
              <a:gdLst>
                <a:gd name="T0" fmla="*/ 119 w 43200"/>
                <a:gd name="T1" fmla="*/ 0 h 43200"/>
                <a:gd name="T2" fmla="*/ 0 w 43200"/>
                <a:gd name="T3" fmla="*/ 110 h 43200"/>
                <a:gd name="T4" fmla="*/ 119 w 43200"/>
                <a:gd name="T5" fmla="*/ 11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grpSp>
        <p:nvGrpSpPr>
          <p:cNvPr id="3" name="Group 2"/>
          <p:cNvGrpSpPr/>
          <p:nvPr/>
        </p:nvGrpSpPr>
        <p:grpSpPr>
          <a:xfrm>
            <a:off x="1831358" y="5868269"/>
            <a:ext cx="7338783" cy="600686"/>
            <a:chOff x="771171" y="6193784"/>
            <a:chExt cx="7980223" cy="600686"/>
          </a:xfrm>
        </p:grpSpPr>
        <p:sp>
          <p:nvSpPr>
            <p:cNvPr id="52" name="Oval 20"/>
            <p:cNvSpPr>
              <a:spLocks noChangeArrowheads="1"/>
            </p:cNvSpPr>
            <p:nvPr>
              <p:custDataLst>
                <p:tags r:id="rId4"/>
              </p:custDataLst>
            </p:nvPr>
          </p:nvSpPr>
          <p:spPr bwMode="gray">
            <a:xfrm>
              <a:off x="786661" y="6239949"/>
              <a:ext cx="212400" cy="19800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56" name="TextBox 55"/>
            <p:cNvSpPr txBox="1"/>
            <p:nvPr/>
          </p:nvSpPr>
          <p:spPr>
            <a:xfrm>
              <a:off x="983409" y="6193784"/>
              <a:ext cx="1101996" cy="261610"/>
            </a:xfrm>
            <a:prstGeom prst="rect">
              <a:avLst/>
            </a:prstGeom>
            <a:noFill/>
          </p:spPr>
          <p:txBody>
            <a:bodyPr wrap="none" rtlCol="0">
              <a:spAutoFit/>
            </a:bodyPr>
            <a:lstStyle/>
            <a:p>
              <a:r>
                <a:rPr lang="en-ZA" sz="1100" dirty="0">
                  <a:latin typeface="Arial" panose="020B0604020202020204" pitchFamily="34" charset="0"/>
                  <a:cs typeface="Arial" panose="020B0604020202020204" pitchFamily="34" charset="0"/>
                </a:rPr>
                <a:t>To be started</a:t>
              </a:r>
            </a:p>
          </p:txBody>
        </p:sp>
        <p:sp>
          <p:nvSpPr>
            <p:cNvPr id="57" name="TextBox 56"/>
            <p:cNvSpPr txBox="1"/>
            <p:nvPr/>
          </p:nvSpPr>
          <p:spPr>
            <a:xfrm>
              <a:off x="985682" y="6523608"/>
              <a:ext cx="3685288" cy="261610"/>
            </a:xfrm>
            <a:prstGeom prst="rect">
              <a:avLst/>
            </a:prstGeom>
            <a:noFill/>
          </p:spPr>
          <p:txBody>
            <a:bodyPr wrap="none" rtlCol="0">
              <a:spAutoFit/>
            </a:bodyPr>
            <a:lstStyle/>
            <a:p>
              <a:r>
                <a:rPr lang="en-ZA" sz="1100" dirty="0">
                  <a:latin typeface="Arial" panose="020B0604020202020204" pitchFamily="34" charset="0"/>
                  <a:cs typeface="Arial" panose="020B0604020202020204" pitchFamily="34" charset="0"/>
                </a:rPr>
                <a:t>In development; Frameworks have been developed</a:t>
              </a:r>
            </a:p>
          </p:txBody>
        </p:sp>
        <p:grpSp>
          <p:nvGrpSpPr>
            <p:cNvPr id="2" name="Group 1"/>
            <p:cNvGrpSpPr/>
            <p:nvPr/>
          </p:nvGrpSpPr>
          <p:grpSpPr>
            <a:xfrm>
              <a:off x="771171" y="6278536"/>
              <a:ext cx="4313767" cy="512854"/>
              <a:chOff x="771171" y="6278536"/>
              <a:chExt cx="4313767" cy="512854"/>
            </a:xfrm>
          </p:grpSpPr>
          <p:sp>
            <p:nvSpPr>
              <p:cNvPr id="54" name="Oval 22"/>
              <p:cNvSpPr>
                <a:spLocks noChangeAspect="1" noChangeArrowheads="1"/>
              </p:cNvSpPr>
              <p:nvPr>
                <p:custDataLst>
                  <p:tags r:id="rId5"/>
                </p:custDataLst>
              </p:nvPr>
            </p:nvSpPr>
            <p:spPr bwMode="gray">
              <a:xfrm>
                <a:off x="771171" y="6581897"/>
                <a:ext cx="213300" cy="19800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55" name="Arc 23"/>
              <p:cNvSpPr>
                <a:spLocks noChangeAspect="1"/>
              </p:cNvSpPr>
              <p:nvPr>
                <p:custDataLst>
                  <p:tags r:id="rId6"/>
                </p:custDataLst>
              </p:nvPr>
            </p:nvSpPr>
            <p:spPr bwMode="gray">
              <a:xfrm>
                <a:off x="878271" y="6581897"/>
                <a:ext cx="106200" cy="99000"/>
              </a:xfrm>
              <a:custGeom>
                <a:avLst/>
                <a:gdLst>
                  <a:gd name="T0" fmla="*/ 0 w 21600"/>
                  <a:gd name="T1" fmla="*/ 0 h 21600"/>
                  <a:gd name="T2" fmla="*/ 118 w 21600"/>
                  <a:gd name="T3" fmla="*/ 110 h 21600"/>
                  <a:gd name="T4" fmla="*/ 0 w 21600"/>
                  <a:gd name="T5" fmla="*/ 11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59" name="Oval 28"/>
              <p:cNvSpPr>
                <a:spLocks noChangeAspect="1" noChangeArrowheads="1"/>
              </p:cNvSpPr>
              <p:nvPr>
                <p:custDataLst>
                  <p:tags r:id="rId7"/>
                </p:custDataLst>
              </p:nvPr>
            </p:nvSpPr>
            <p:spPr bwMode="gray">
              <a:xfrm>
                <a:off x="4857218" y="6278536"/>
                <a:ext cx="214200" cy="197100"/>
              </a:xfrm>
              <a:prstGeom prst="ellipse">
                <a:avLst/>
              </a:prstGeom>
              <a:solidFill>
                <a:srgbClr val="FFFFFF"/>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60" name="Arc 29"/>
              <p:cNvSpPr>
                <a:spLocks noChangeAspect="1"/>
              </p:cNvSpPr>
              <p:nvPr>
                <p:custDataLst>
                  <p:tags r:id="rId8"/>
                </p:custDataLst>
              </p:nvPr>
            </p:nvSpPr>
            <p:spPr bwMode="gray">
              <a:xfrm>
                <a:off x="4858118" y="6279436"/>
                <a:ext cx="214200" cy="197100"/>
              </a:xfrm>
              <a:custGeom>
                <a:avLst/>
                <a:gdLst>
                  <a:gd name="T0" fmla="*/ 119 w 43200"/>
                  <a:gd name="T1" fmla="*/ 0 h 43200"/>
                  <a:gd name="T2" fmla="*/ 0 w 43200"/>
                  <a:gd name="T3" fmla="*/ 110 h 43200"/>
                  <a:gd name="T4" fmla="*/ 119 w 43200"/>
                  <a:gd name="T5" fmla="*/ 11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62" name="Oval 31"/>
              <p:cNvSpPr>
                <a:spLocks noChangeAspect="1" noChangeArrowheads="1"/>
              </p:cNvSpPr>
              <p:nvPr>
                <p:custDataLst>
                  <p:tags r:id="rId9"/>
                </p:custDataLst>
              </p:nvPr>
            </p:nvSpPr>
            <p:spPr bwMode="gray">
              <a:xfrm>
                <a:off x="4851590" y="6575390"/>
                <a:ext cx="233348" cy="216000"/>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sp>
            <p:nvSpPr>
              <p:cNvPr id="63" name="Oval 32"/>
              <p:cNvSpPr>
                <a:spLocks noChangeAspect="1" noChangeArrowheads="1"/>
              </p:cNvSpPr>
              <p:nvPr>
                <p:custDataLst>
                  <p:tags r:id="rId10"/>
                </p:custDataLst>
              </p:nvPr>
            </p:nvSpPr>
            <p:spPr bwMode="gray">
              <a:xfrm>
                <a:off x="4851590" y="6575390"/>
                <a:ext cx="233348" cy="216000"/>
              </a:xfrm>
              <a:prstGeom prst="ellipse">
                <a:avLst/>
              </a:prstGeom>
              <a:solidFill>
                <a:schemeClr val="accent6">
                  <a:lumMod val="50000"/>
                </a:schemeClr>
              </a:solidFill>
              <a:ln w="12700">
                <a:solidFill>
                  <a:schemeClr val="accent6">
                    <a:lumMod val="5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50000"/>
                  </a:spcBef>
                  <a:defRPr sz="1200">
                    <a:solidFill>
                      <a:schemeClr val="tx1"/>
                    </a:solidFill>
                    <a:latin typeface="Arial" panose="020B0604020202020204" pitchFamily="34" charset="0"/>
                  </a:defRPr>
                </a:lvl1pPr>
                <a:lvl2pPr marL="742950" indent="-285750">
                  <a:spcBef>
                    <a:spcPct val="50000"/>
                  </a:spcBef>
                  <a:defRPr sz="1200">
                    <a:solidFill>
                      <a:schemeClr val="tx1"/>
                    </a:solidFill>
                    <a:latin typeface="Arial" panose="020B0604020202020204" pitchFamily="34" charset="0"/>
                  </a:defRPr>
                </a:lvl2pPr>
                <a:lvl3pPr marL="1143000" indent="-228600">
                  <a:spcBef>
                    <a:spcPct val="50000"/>
                  </a:spcBef>
                  <a:defRPr sz="1200">
                    <a:solidFill>
                      <a:schemeClr val="tx1"/>
                    </a:solidFill>
                    <a:latin typeface="Arial" panose="020B0604020202020204" pitchFamily="34" charset="0"/>
                  </a:defRPr>
                </a:lvl3pPr>
                <a:lvl4pPr marL="1600200" indent="-228600">
                  <a:spcBef>
                    <a:spcPct val="50000"/>
                  </a:spcBef>
                  <a:defRPr sz="1200">
                    <a:solidFill>
                      <a:schemeClr val="tx1"/>
                    </a:solidFill>
                    <a:latin typeface="Arial" panose="020B0604020202020204" pitchFamily="34" charset="0"/>
                  </a:defRPr>
                </a:lvl4pPr>
                <a:lvl5pPr marL="2057400" indent="-228600">
                  <a:spcBef>
                    <a:spcPct val="50000"/>
                  </a:spcBef>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eaLnBrk="1" hangingPunct="1">
                  <a:spcBef>
                    <a:spcPct val="0"/>
                  </a:spcBef>
                </a:pPr>
                <a:endParaRPr lang="en-GB" altLang="en-US" sz="1600"/>
              </a:p>
            </p:txBody>
          </p:sp>
        </p:grpSp>
        <p:sp>
          <p:nvSpPr>
            <p:cNvPr id="64" name="TextBox 63"/>
            <p:cNvSpPr txBox="1"/>
            <p:nvPr/>
          </p:nvSpPr>
          <p:spPr>
            <a:xfrm>
              <a:off x="5054310" y="6230332"/>
              <a:ext cx="1848048" cy="261610"/>
            </a:xfrm>
            <a:prstGeom prst="rect">
              <a:avLst/>
            </a:prstGeom>
            <a:noFill/>
          </p:spPr>
          <p:txBody>
            <a:bodyPr wrap="none" rtlCol="0">
              <a:spAutoFit/>
            </a:bodyPr>
            <a:lstStyle/>
            <a:p>
              <a:r>
                <a:rPr lang="en-ZA" sz="1100" dirty="0">
                  <a:latin typeface="Arial" panose="020B0604020202020204" pitchFamily="34" charset="0"/>
                  <a:cs typeface="Arial" panose="020B0604020202020204" pitchFamily="34" charset="0"/>
                </a:rPr>
                <a:t>Approaching completion</a:t>
              </a:r>
            </a:p>
          </p:txBody>
        </p:sp>
        <p:sp>
          <p:nvSpPr>
            <p:cNvPr id="65" name="TextBox 64"/>
            <p:cNvSpPr txBox="1"/>
            <p:nvPr/>
          </p:nvSpPr>
          <p:spPr>
            <a:xfrm>
              <a:off x="5036473" y="6532860"/>
              <a:ext cx="3714921" cy="261610"/>
            </a:xfrm>
            <a:prstGeom prst="rect">
              <a:avLst/>
            </a:prstGeom>
            <a:noFill/>
          </p:spPr>
          <p:txBody>
            <a:bodyPr wrap="none" rtlCol="0">
              <a:spAutoFit/>
            </a:bodyPr>
            <a:lstStyle/>
            <a:p>
              <a:r>
                <a:rPr lang="en-ZA" sz="1100" dirty="0">
                  <a:latin typeface="Arial" panose="020B0604020202020204" pitchFamily="34" charset="0"/>
                  <a:cs typeface="Arial" panose="020B0604020202020204" pitchFamily="34" charset="0"/>
                </a:rPr>
                <a:t>Draft complete and under review by the Department</a:t>
              </a:r>
            </a:p>
          </p:txBody>
        </p:sp>
      </p:grpSp>
    </p:spTree>
    <p:extLst>
      <p:ext uri="{BB962C8B-B14F-4D97-AF65-F5344CB8AC3E}">
        <p14:creationId xmlns:p14="http://schemas.microsoft.com/office/powerpoint/2010/main" xmlns="" val="76408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14</a:t>
            </a:fld>
            <a:endParaRPr lang="en-US" dirty="0" smtClean="0"/>
          </a:p>
        </p:txBody>
      </p:sp>
      <p:sp>
        <p:nvSpPr>
          <p:cNvPr id="2" name="Title 1"/>
          <p:cNvSpPr>
            <a:spLocks noGrp="1"/>
          </p:cNvSpPr>
          <p:nvPr>
            <p:ph type="title"/>
          </p:nvPr>
        </p:nvSpPr>
        <p:spPr>
          <a:xfrm>
            <a:off x="850900" y="310902"/>
            <a:ext cx="7686674" cy="723900"/>
          </a:xfrm>
        </p:spPr>
        <p:txBody>
          <a:bodyPr vert="horz" lIns="91440" tIns="45720" rIns="91440" bIns="45720" rtlCol="0" anchor="ctr">
            <a:normAutofit fontScale="90000"/>
          </a:bodyPr>
          <a:lstStyle/>
          <a:p>
            <a:pPr algn="ctr"/>
            <a:r>
              <a:rPr lang="en-ZA" sz="3600" b="1" dirty="0">
                <a:latin typeface="+mn-lt"/>
              </a:rPr>
              <a:t>Owner Operator – Transitional Arrangements </a:t>
            </a:r>
          </a:p>
        </p:txBody>
      </p:sp>
      <p:sp>
        <p:nvSpPr>
          <p:cNvPr id="3" name="TextBox 2"/>
          <p:cNvSpPr txBox="1"/>
          <p:nvPr/>
        </p:nvSpPr>
        <p:spPr>
          <a:xfrm>
            <a:off x="660399" y="1199902"/>
            <a:ext cx="7877175" cy="5355312"/>
          </a:xfrm>
          <a:prstGeom prst="rect">
            <a:avLst/>
          </a:prstGeom>
          <a:noFill/>
        </p:spPr>
        <p:txBody>
          <a:bodyPr wrap="square" rtlCol="0">
            <a:spAutoFit/>
          </a:bodyPr>
          <a:lstStyle/>
          <a:p>
            <a:pPr marL="285750" indent="-285750" algn="just">
              <a:spcBef>
                <a:spcPts val="300"/>
              </a:spcBef>
              <a:spcAft>
                <a:spcPts val="300"/>
              </a:spcAft>
              <a:buFont typeface="Arial" panose="020B0604020202020204" pitchFamily="34" charset="0"/>
              <a:buChar char="•"/>
              <a:tabLst>
                <a:tab pos="180975" algn="l"/>
              </a:tabLst>
            </a:pPr>
            <a:r>
              <a:rPr lang="en-ZA" sz="2000" dirty="0" smtClean="0"/>
              <a:t>In November 2012, Cabinet endorsed Eskom as Owner Operator of Nuclear Power Plants in line with Nuclear Energy Policy of 2008.</a:t>
            </a:r>
          </a:p>
          <a:p>
            <a:pPr marL="285750" indent="-285750" algn="just">
              <a:spcBef>
                <a:spcPts val="300"/>
              </a:spcBef>
              <a:spcAft>
                <a:spcPts val="300"/>
              </a:spcAft>
              <a:buFont typeface="Arial" panose="020B0604020202020204" pitchFamily="34" charset="0"/>
              <a:buChar char="•"/>
              <a:tabLst>
                <a:tab pos="180975" algn="l"/>
              </a:tabLst>
            </a:pPr>
            <a:r>
              <a:rPr lang="en-ZA" sz="2000" dirty="0" smtClean="0"/>
              <a:t>In </a:t>
            </a:r>
            <a:r>
              <a:rPr lang="en-ZA" sz="2000" dirty="0"/>
              <a:t>light </a:t>
            </a:r>
            <a:r>
              <a:rPr lang="en-ZA" sz="2000" dirty="0" smtClean="0"/>
              <a:t>of funding </a:t>
            </a:r>
            <a:r>
              <a:rPr lang="en-ZA" sz="2000" dirty="0"/>
              <a:t>constraints and load shedding </a:t>
            </a:r>
            <a:r>
              <a:rPr lang="en-ZA" sz="2000" dirty="0" smtClean="0"/>
              <a:t> at Eskom, in June </a:t>
            </a:r>
            <a:r>
              <a:rPr lang="en-ZA" sz="2000" dirty="0"/>
              <a:t>2014 Eskom </a:t>
            </a:r>
            <a:r>
              <a:rPr lang="en-ZA" sz="2000" dirty="0" smtClean="0"/>
              <a:t>Board indicated that it would not be prudent for them to provide funding </a:t>
            </a:r>
            <a:r>
              <a:rPr lang="en-ZA" sz="2000" dirty="0"/>
              <a:t>for any new build power development beyond the Medupi, Kusile and </a:t>
            </a:r>
            <a:r>
              <a:rPr lang="en-ZA" sz="2000" dirty="0" err="1"/>
              <a:t>Ingula</a:t>
            </a:r>
            <a:r>
              <a:rPr lang="en-ZA" sz="2000" dirty="0"/>
              <a:t> </a:t>
            </a:r>
            <a:r>
              <a:rPr lang="en-ZA" sz="2000" dirty="0" smtClean="0"/>
              <a:t>Projects.</a:t>
            </a:r>
          </a:p>
          <a:p>
            <a:pPr marL="285750" indent="-285750" algn="just">
              <a:spcBef>
                <a:spcPts val="300"/>
              </a:spcBef>
              <a:spcAft>
                <a:spcPts val="300"/>
              </a:spcAft>
              <a:buFont typeface="Arial" panose="020B0604020202020204" pitchFamily="34" charset="0"/>
              <a:buChar char="•"/>
              <a:tabLst>
                <a:tab pos="180975" algn="l"/>
              </a:tabLst>
            </a:pPr>
            <a:r>
              <a:rPr lang="en-ZA" sz="2000" dirty="0" smtClean="0"/>
              <a:t>Following this a decision had to be made to continue with the critical work that had to be done. </a:t>
            </a:r>
          </a:p>
          <a:p>
            <a:pPr marL="285750" indent="-285750" algn="just">
              <a:spcBef>
                <a:spcPts val="300"/>
              </a:spcBef>
              <a:spcAft>
                <a:spcPts val="300"/>
              </a:spcAft>
              <a:buFont typeface="Arial" panose="020B0604020202020204" pitchFamily="34" charset="0"/>
              <a:buChar char="•"/>
              <a:tabLst>
                <a:tab pos="180975" algn="l"/>
              </a:tabLst>
            </a:pPr>
            <a:r>
              <a:rPr lang="en-ZA" sz="2000" dirty="0" smtClean="0"/>
              <a:t>To mitigate on the challenge of delay, in June 2015 Cabinet approved  South African Nuclear Energy  Corporation (Necsa) as an Implementing </a:t>
            </a:r>
            <a:r>
              <a:rPr lang="en-ZA" sz="2000" dirty="0"/>
              <a:t>A</a:t>
            </a:r>
            <a:r>
              <a:rPr lang="en-ZA" sz="2000" dirty="0" smtClean="0"/>
              <a:t>gency for Nuclear New Build Programme.</a:t>
            </a:r>
          </a:p>
          <a:p>
            <a:pPr marL="285750" indent="-285750" algn="just">
              <a:spcBef>
                <a:spcPts val="300"/>
              </a:spcBef>
              <a:spcAft>
                <a:spcPts val="300"/>
              </a:spcAft>
              <a:buFont typeface="Arial" panose="020B0604020202020204" pitchFamily="34" charset="0"/>
              <a:buChar char="•"/>
              <a:tabLst>
                <a:tab pos="180975" algn="l"/>
              </a:tabLst>
            </a:pPr>
            <a:endParaRPr lang="en-ZA" sz="2000" dirty="0" smtClean="0"/>
          </a:p>
          <a:p>
            <a:pPr algn="ctr">
              <a:spcBef>
                <a:spcPts val="300"/>
              </a:spcBef>
              <a:spcAft>
                <a:spcPts val="300"/>
              </a:spcAft>
              <a:tabLst>
                <a:tab pos="180975" algn="l"/>
              </a:tabLst>
            </a:pPr>
            <a:r>
              <a:rPr lang="en-ZA" sz="2400" b="1" dirty="0">
                <a:solidFill>
                  <a:srgbClr val="003896"/>
                </a:solidFill>
                <a:ea typeface="Arial Unicode MS" pitchFamily="34" charset="-128"/>
                <a:cs typeface="Arial Unicode MS" pitchFamily="34" charset="-128"/>
              </a:rPr>
              <a:t>However, since 2014, the situation at Eskom has changed, as outlined in the next slides.</a:t>
            </a:r>
          </a:p>
          <a:p>
            <a:pPr marL="285750" indent="-285750" algn="just">
              <a:spcBef>
                <a:spcPts val="300"/>
              </a:spcBef>
              <a:spcAft>
                <a:spcPts val="300"/>
              </a:spcAft>
              <a:buFont typeface="Arial" panose="020B0604020202020204" pitchFamily="34" charset="0"/>
              <a:buChar char="•"/>
              <a:tabLst>
                <a:tab pos="180975" algn="l"/>
              </a:tabLst>
            </a:pPr>
            <a:endParaRPr lang="en-ZA" sz="2400" dirty="0" smtClean="0"/>
          </a:p>
        </p:txBody>
      </p:sp>
    </p:spTree>
    <p:extLst>
      <p:ext uri="{BB962C8B-B14F-4D97-AF65-F5344CB8AC3E}">
        <p14:creationId xmlns:p14="http://schemas.microsoft.com/office/powerpoint/2010/main" xmlns="" val="61791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xfrm>
            <a:off x="6539483" y="6080638"/>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solidFill>
                  <a:prstClr val="black"/>
                </a:solidFill>
              </a:rPr>
              <a:pPr eaLnBrk="1" hangingPunct="1"/>
              <a:t>15</a:t>
            </a:fld>
            <a:endParaRPr lang="en-US" dirty="0" smtClean="0">
              <a:solidFill>
                <a:prstClr val="black"/>
              </a:solidFill>
            </a:endParaRPr>
          </a:p>
        </p:txBody>
      </p:sp>
      <p:sp>
        <p:nvSpPr>
          <p:cNvPr id="49" name="Rectangle 54"/>
          <p:cNvSpPr/>
          <p:nvPr/>
        </p:nvSpPr>
        <p:spPr>
          <a:xfrm>
            <a:off x="263203" y="856374"/>
            <a:ext cx="8712968" cy="5189936"/>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txBody>
          <a:bodyPr lIns="73148" rIns="73148" rtlCol="0" anchor="ctr">
            <a:noAutofit/>
          </a:bodyPr>
          <a:lstStyle/>
          <a:p>
            <a:pPr fontAlgn="base">
              <a:spcBef>
                <a:spcPts val="490"/>
              </a:spcBef>
              <a:spcAft>
                <a:spcPct val="0"/>
              </a:spcAft>
            </a:pPr>
            <a:endParaRPr lang="en-ZA" sz="1600" b="1" kern="0" dirty="0">
              <a:solidFill>
                <a:srgbClr val="003896"/>
              </a:solidFill>
            </a:endParaRPr>
          </a:p>
        </p:txBody>
      </p:sp>
      <p:sp>
        <p:nvSpPr>
          <p:cNvPr id="50" name="dtable170554751157760 10 40 369 96 71"/>
          <p:cNvSpPr txBox="1">
            <a:spLocks noChangeArrowheads="1"/>
          </p:cNvSpPr>
          <p:nvPr/>
        </p:nvSpPr>
        <p:spPr bwMode="auto">
          <a:xfrm>
            <a:off x="445062" y="4064724"/>
            <a:ext cx="1256143" cy="1752859"/>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smtClean="0">
                <a:solidFill>
                  <a:schemeClr val="bg1"/>
                </a:solidFill>
              </a:rPr>
              <a:t>New Build</a:t>
            </a:r>
            <a:r>
              <a:rPr lang="en-US" b="1" kern="0" baseline="30000" dirty="0" smtClean="0">
                <a:solidFill>
                  <a:schemeClr val="bg1"/>
                </a:solidFill>
              </a:rPr>
              <a:t>2</a:t>
            </a:r>
          </a:p>
        </p:txBody>
      </p:sp>
      <p:sp>
        <p:nvSpPr>
          <p:cNvPr id="51" name="dtable170554751157760 10 146 369 262 71"/>
          <p:cNvSpPr txBox="1">
            <a:spLocks noChangeArrowheads="1"/>
          </p:cNvSpPr>
          <p:nvPr/>
        </p:nvSpPr>
        <p:spPr bwMode="auto">
          <a:xfrm>
            <a:off x="2073047" y="3971988"/>
            <a:ext cx="6763650" cy="184559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indent="-285750">
              <a:buFont typeface="Arial" panose="020B0604020202020204" pitchFamily="34" charset="0"/>
              <a:buChar char="•"/>
            </a:pPr>
            <a:r>
              <a:rPr lang="en-US" b="1" dirty="0" smtClean="0"/>
              <a:t>Medupi </a:t>
            </a:r>
            <a:r>
              <a:rPr lang="en-US" b="1" dirty="0"/>
              <a:t>Unit 6 </a:t>
            </a:r>
            <a:r>
              <a:rPr lang="en-US" dirty="0"/>
              <a:t>in commercial operation on 23 August 2015, </a:t>
            </a:r>
            <a:r>
              <a:rPr lang="en-US" dirty="0" smtClean="0"/>
              <a:t>adding   720 MW </a:t>
            </a:r>
            <a:r>
              <a:rPr lang="en-US" dirty="0"/>
              <a:t>generation capacity</a:t>
            </a:r>
          </a:p>
          <a:p>
            <a:pPr marL="285750" indent="-285750">
              <a:buFont typeface="Arial" panose="020B0604020202020204" pitchFamily="34" charset="0"/>
              <a:buChar char="•"/>
            </a:pPr>
            <a:r>
              <a:rPr lang="en-US" b="1" dirty="0" smtClean="0"/>
              <a:t>Ingula </a:t>
            </a:r>
            <a:r>
              <a:rPr lang="en-US" b="1" dirty="0"/>
              <a:t>Unit 4 </a:t>
            </a:r>
            <a:r>
              <a:rPr lang="en-US" dirty="0"/>
              <a:t>in commercial operation on 10 June 2016, adding 333MW peaking capacity</a:t>
            </a:r>
          </a:p>
          <a:p>
            <a:pPr marL="285750" lvl="0" indent="-285750">
              <a:buFont typeface="Arial" panose="020B0604020202020204" pitchFamily="34" charset="0"/>
              <a:buChar char="•"/>
            </a:pPr>
            <a:r>
              <a:rPr lang="en-ZA" b="1" dirty="0"/>
              <a:t>Ingula Units 3, 4, 2 and 1 </a:t>
            </a:r>
            <a:r>
              <a:rPr lang="en-ZA" dirty="0"/>
              <a:t>synchronised to the grid on </a:t>
            </a:r>
            <a:br>
              <a:rPr lang="en-ZA" dirty="0"/>
            </a:br>
            <a:r>
              <a:rPr lang="en-ZA" dirty="0"/>
              <a:t>3 March, 25 March, 21 May and 16 June 2016 respectively</a:t>
            </a:r>
          </a:p>
          <a:p>
            <a:pPr marL="285750" indent="-285750">
              <a:buFont typeface="Arial" panose="020B0604020202020204" pitchFamily="34" charset="0"/>
              <a:buChar char="•"/>
            </a:pPr>
            <a:r>
              <a:rPr lang="en-US" b="1" dirty="0" smtClean="0"/>
              <a:t>Ingula </a:t>
            </a:r>
            <a:r>
              <a:rPr lang="en-US" b="1" dirty="0"/>
              <a:t>units 1 and 2</a:t>
            </a:r>
            <a:r>
              <a:rPr lang="en-US" dirty="0"/>
              <a:t> in commercial </a:t>
            </a:r>
            <a:r>
              <a:rPr lang="en-US" dirty="0" smtClean="0"/>
              <a:t>operation</a:t>
            </a:r>
          </a:p>
          <a:p>
            <a:pPr marL="285750" indent="-285750">
              <a:buFont typeface="Arial" panose="020B0604020202020204" pitchFamily="34" charset="0"/>
              <a:buChar char="•"/>
            </a:pPr>
            <a:r>
              <a:rPr lang="en-US" b="1" dirty="0" smtClean="0"/>
              <a:t>Medupi </a:t>
            </a:r>
            <a:r>
              <a:rPr lang="en-US" b="1" dirty="0"/>
              <a:t>unit 5 </a:t>
            </a:r>
            <a:r>
              <a:rPr lang="en-US" dirty="0" err="1"/>
              <a:t>synchronised</a:t>
            </a:r>
            <a:r>
              <a:rPr lang="en-US" dirty="0"/>
              <a:t> to the grid</a:t>
            </a:r>
          </a:p>
        </p:txBody>
      </p:sp>
      <p:sp>
        <p:nvSpPr>
          <p:cNvPr id="52" name="dtable170554751157760 10 40 100 96 17"/>
          <p:cNvSpPr txBox="1">
            <a:spLocks noChangeArrowheads="1"/>
          </p:cNvSpPr>
          <p:nvPr/>
        </p:nvSpPr>
        <p:spPr bwMode="auto">
          <a:xfrm>
            <a:off x="368020" y="868081"/>
            <a:ext cx="7125831" cy="21336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smtClean="0"/>
              <a:t>Key Areas of Improvement</a:t>
            </a:r>
          </a:p>
        </p:txBody>
      </p:sp>
      <p:cxnSp>
        <p:nvCxnSpPr>
          <p:cNvPr id="53" name="hdivdtable170554751157760 2 1"/>
          <p:cNvCxnSpPr>
            <a:cxnSpLocks/>
          </p:cNvCxnSpPr>
          <p:nvPr/>
        </p:nvCxnSpPr>
        <p:spPr>
          <a:xfrm>
            <a:off x="344100" y="1128371"/>
            <a:ext cx="827818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hdivdtable170554751157760 5"/>
          <p:cNvCxnSpPr>
            <a:cxnSpLocks/>
          </p:cNvCxnSpPr>
          <p:nvPr/>
        </p:nvCxnSpPr>
        <p:spPr>
          <a:xfrm>
            <a:off x="589535" y="3729351"/>
            <a:ext cx="8127999" cy="0"/>
          </a:xfrm>
          <a:prstGeom prst="line">
            <a:avLst/>
          </a:prstGeom>
          <a:ln>
            <a:solidFill>
              <a:srgbClr val="AAAAAA"/>
            </a:solidFill>
            <a:prstDash val="dash"/>
          </a:ln>
        </p:spPr>
        <p:style>
          <a:lnRef idx="1">
            <a:schemeClr val="accent1"/>
          </a:lnRef>
          <a:fillRef idx="0">
            <a:schemeClr val="accent1"/>
          </a:fillRef>
          <a:effectRef idx="0">
            <a:schemeClr val="accent1"/>
          </a:effectRef>
          <a:fontRef idx="minor">
            <a:schemeClr val="tx1"/>
          </a:fontRef>
        </p:style>
      </p:cxnSp>
      <p:sp>
        <p:nvSpPr>
          <p:cNvPr id="55" name="Rectangle 44"/>
          <p:cNvSpPr/>
          <p:nvPr/>
        </p:nvSpPr>
        <p:spPr>
          <a:xfrm>
            <a:off x="1920798" y="6286758"/>
            <a:ext cx="7175006" cy="430887"/>
          </a:xfrm>
          <a:prstGeom prst="rect">
            <a:avLst/>
          </a:prstGeom>
        </p:spPr>
        <p:txBody>
          <a:bodyPr wrap="square">
            <a:spAutoFit/>
          </a:bodyPr>
          <a:lstStyle/>
          <a:p>
            <a:r>
              <a:rPr lang="en-US" sz="1100" dirty="0" smtClean="0"/>
              <a:t>1) Significant improvement in Energy availability of 78.6% for the first quarter of 2016/17 resulting in an additional 3700MW. 2) Tracking earlier than P80 dates of the Corporate Plan. 3) cash balances equals total liquid assets</a:t>
            </a:r>
            <a:endParaRPr lang="en-ZA" sz="1100" dirty="0"/>
          </a:p>
        </p:txBody>
      </p:sp>
      <p:graphicFrame>
        <p:nvGraphicFramePr>
          <p:cNvPr id="56" name="Object 3"/>
          <p:cNvGraphicFramePr>
            <a:graphicFrameLocks/>
          </p:cNvGraphicFramePr>
          <p:nvPr>
            <p:extLst>
              <p:ext uri="{D42A27DB-BD31-4B8C-83A1-F6EECF244321}">
                <p14:modId xmlns:p14="http://schemas.microsoft.com/office/powerpoint/2010/main" xmlns="" val="1731099206"/>
              </p:ext>
            </p:extLst>
          </p:nvPr>
        </p:nvGraphicFramePr>
        <p:xfrm>
          <a:off x="513333" y="1794387"/>
          <a:ext cx="2326382" cy="1412997"/>
        </p:xfrm>
        <a:graphic>
          <a:graphicData uri="http://schemas.openxmlformats.org/drawingml/2006/chart">
            <c:chart xmlns:c="http://schemas.openxmlformats.org/drawingml/2006/chart" xmlns:r="http://schemas.openxmlformats.org/officeDocument/2006/relationships" r:id="rId3"/>
          </a:graphicData>
        </a:graphic>
      </p:graphicFrame>
      <p:cxnSp>
        <p:nvCxnSpPr>
          <p:cNvPr id="57" name="Straight Connector 26"/>
          <p:cNvCxnSpPr>
            <a:cxnSpLocks/>
          </p:cNvCxnSpPr>
          <p:nvPr/>
        </p:nvCxnSpPr>
        <p:spPr bwMode="auto">
          <a:xfrm flipH="1" flipV="1">
            <a:off x="2738730" y="1886492"/>
            <a:ext cx="1" cy="17801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25"/>
          <p:cNvCxnSpPr>
            <a:cxnSpLocks/>
          </p:cNvCxnSpPr>
          <p:nvPr/>
        </p:nvCxnSpPr>
        <p:spPr bwMode="auto">
          <a:xfrm>
            <a:off x="2524226" y="1870372"/>
            <a:ext cx="429009" cy="17684"/>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23"/>
          <p:cNvCxnSpPr>
            <a:cxnSpLocks/>
          </p:cNvCxnSpPr>
          <p:nvPr/>
        </p:nvCxnSpPr>
        <p:spPr bwMode="auto">
          <a:xfrm>
            <a:off x="1226914" y="2055846"/>
            <a:ext cx="1726321" cy="17321"/>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0" name="Rectangle 42"/>
          <p:cNvSpPr>
            <a:spLocks noGrp="1" noChangeArrowheads="1"/>
          </p:cNvSpPr>
          <p:nvPr/>
        </p:nvSpPr>
        <p:spPr bwMode="auto">
          <a:xfrm>
            <a:off x="676846" y="3262825"/>
            <a:ext cx="657225" cy="244475"/>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B3536AC-32D0-43D1-989A-9DF407141098}" type="datetime'''''''M''''a''''''''r''-''''''''''''1''''''''''''''''5'">
              <a:rPr lang="en-ZA" altLang="en-US">
                <a:ea typeface="+mn-ea"/>
                <a:cs typeface="+mn-cs"/>
                <a:sym typeface="+mn-lt"/>
              </a:rPr>
              <a:pPr algn="ctr"/>
              <a:t>Mar-15</a:t>
            </a:fld>
            <a:endParaRPr lang="en-ZA" noProof="0" dirty="0" smtClean="0">
              <a:ea typeface="+mn-ea"/>
              <a:cs typeface="+mn-cs"/>
              <a:sym typeface="+mn-lt"/>
            </a:endParaRPr>
          </a:p>
        </p:txBody>
      </p:sp>
      <p:sp>
        <p:nvSpPr>
          <p:cNvPr id="61" name="Rectangle 43"/>
          <p:cNvSpPr>
            <a:spLocks noGrp="1" noChangeArrowheads="1"/>
          </p:cNvSpPr>
          <p:nvPr/>
        </p:nvSpPr>
        <p:spPr bwMode="auto">
          <a:xfrm>
            <a:off x="1435671" y="3262825"/>
            <a:ext cx="657225" cy="244475"/>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EE23534-31BD-4B35-B48E-A4507971F2DA}" type="datetime'M''''a''''r''''''''''''''''-''''1''''''6'''''''''">
              <a:rPr lang="en-ZA" altLang="en-US">
                <a:ea typeface="+mn-ea"/>
                <a:cs typeface="+mn-cs"/>
                <a:sym typeface="+mn-lt"/>
              </a:rPr>
              <a:pPr algn="ctr"/>
              <a:t>Mar-16</a:t>
            </a:fld>
            <a:endParaRPr lang="en-ZA" noProof="0" dirty="0" smtClean="0">
              <a:ea typeface="+mn-ea"/>
              <a:cs typeface="+mn-cs"/>
              <a:sym typeface="+mn-lt"/>
            </a:endParaRPr>
          </a:p>
        </p:txBody>
      </p:sp>
      <p:sp>
        <p:nvSpPr>
          <p:cNvPr id="62" name="Oval 76"/>
          <p:cNvSpPr>
            <a:spLocks noGrp="1" noChangeArrowheads="1"/>
          </p:cNvSpPr>
          <p:nvPr/>
        </p:nvSpPr>
        <p:spPr bwMode="auto">
          <a:xfrm>
            <a:off x="2980308" y="1789961"/>
            <a:ext cx="584200" cy="311150"/>
          </a:xfrm>
          <a:prstGeom prst="ellipse">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ZA" altLang="en-US" b="1" dirty="0" smtClean="0">
                <a:ea typeface="+mn-ea"/>
                <a:cs typeface="+mn-cs"/>
                <a:sym typeface="+mn-lt"/>
              </a:rPr>
              <a:t>+11%</a:t>
            </a:r>
            <a:endParaRPr lang="en-ZA" b="1" noProof="0" dirty="0" smtClean="0">
              <a:ea typeface="+mn-ea"/>
              <a:cs typeface="+mn-cs"/>
              <a:sym typeface="+mn-lt"/>
            </a:endParaRPr>
          </a:p>
        </p:txBody>
      </p:sp>
      <p:grpSp>
        <p:nvGrpSpPr>
          <p:cNvPr id="63" name="Group 7"/>
          <p:cNvGrpSpPr/>
          <p:nvPr/>
        </p:nvGrpSpPr>
        <p:grpSpPr>
          <a:xfrm>
            <a:off x="386587" y="1159387"/>
            <a:ext cx="3177921" cy="408709"/>
            <a:chOff x="305055" y="1364107"/>
            <a:chExt cx="2614143" cy="408709"/>
          </a:xfrm>
        </p:grpSpPr>
        <p:sp>
          <p:nvSpPr>
            <p:cNvPr id="64" name="dtable170554751157760 10 40 127 96 71"/>
            <p:cNvSpPr txBox="1">
              <a:spLocks noChangeArrowheads="1"/>
            </p:cNvSpPr>
            <p:nvPr/>
          </p:nvSpPr>
          <p:spPr bwMode="auto">
            <a:xfrm>
              <a:off x="305055" y="1364107"/>
              <a:ext cx="2614143" cy="408709"/>
            </a:xfrm>
            <a:prstGeom prst="rect">
              <a:avLst/>
            </a:prstGeom>
            <a:no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smtClean="0"/>
                <a:t>Energy availability</a:t>
              </a:r>
              <a:r>
                <a:rPr lang="en-US" b="1" kern="0" baseline="30000" dirty="0" smtClean="0"/>
                <a:t>1</a:t>
              </a:r>
              <a:r>
                <a:rPr lang="en-US" b="1" kern="0" dirty="0" smtClean="0"/>
                <a:t>(%)</a:t>
              </a:r>
            </a:p>
          </p:txBody>
        </p:sp>
        <p:cxnSp>
          <p:nvCxnSpPr>
            <p:cNvPr id="65" name="hdivdtable170554751157760 5"/>
            <p:cNvCxnSpPr>
              <a:cxnSpLocks/>
            </p:cNvCxnSpPr>
            <p:nvPr/>
          </p:nvCxnSpPr>
          <p:spPr>
            <a:xfrm>
              <a:off x="362687" y="1728441"/>
              <a:ext cx="2326903" cy="0"/>
            </a:xfrm>
            <a:prstGeom prst="line">
              <a:avLst/>
            </a:prstGeom>
            <a:ln>
              <a:solidFill>
                <a:srgbClr val="AAAAAA"/>
              </a:solidFill>
              <a:prstDash val="solid"/>
            </a:ln>
          </p:spPr>
          <p:style>
            <a:lnRef idx="1">
              <a:schemeClr val="accent1"/>
            </a:lnRef>
            <a:fillRef idx="0">
              <a:schemeClr val="accent1"/>
            </a:fillRef>
            <a:effectRef idx="0">
              <a:schemeClr val="accent1"/>
            </a:effectRef>
            <a:fontRef idx="minor">
              <a:schemeClr val="tx1"/>
            </a:fontRef>
          </p:style>
        </p:cxnSp>
      </p:grpSp>
      <p:grpSp>
        <p:nvGrpSpPr>
          <p:cNvPr id="66" name="Group 6"/>
          <p:cNvGrpSpPr/>
          <p:nvPr/>
        </p:nvGrpSpPr>
        <p:grpSpPr>
          <a:xfrm>
            <a:off x="3755008" y="1159387"/>
            <a:ext cx="2157064" cy="408709"/>
            <a:chOff x="2790882" y="1364107"/>
            <a:chExt cx="1519933" cy="408709"/>
          </a:xfrm>
        </p:grpSpPr>
        <p:sp>
          <p:nvSpPr>
            <p:cNvPr id="67" name="dtable170554751157760 10 40 127 96 71"/>
            <p:cNvSpPr txBox="1">
              <a:spLocks noChangeArrowheads="1"/>
            </p:cNvSpPr>
            <p:nvPr/>
          </p:nvSpPr>
          <p:spPr bwMode="auto">
            <a:xfrm>
              <a:off x="2790882" y="1364107"/>
              <a:ext cx="1519933" cy="408709"/>
            </a:xfrm>
            <a:prstGeom prst="rect">
              <a:avLst/>
            </a:prstGeom>
            <a:no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smtClean="0"/>
                <a:t>Profit (</a:t>
              </a:r>
              <a:r>
                <a:rPr lang="en-US" b="1" kern="0" dirty="0" err="1" smtClean="0"/>
                <a:t>Rbn</a:t>
              </a:r>
              <a:r>
                <a:rPr lang="en-US" b="1" kern="0" dirty="0" smtClean="0"/>
                <a:t>)</a:t>
              </a:r>
            </a:p>
          </p:txBody>
        </p:sp>
        <p:cxnSp>
          <p:nvCxnSpPr>
            <p:cNvPr id="68" name="hdivdtable170554751157760 5"/>
            <p:cNvCxnSpPr>
              <a:cxnSpLocks/>
            </p:cNvCxnSpPr>
            <p:nvPr/>
          </p:nvCxnSpPr>
          <p:spPr>
            <a:xfrm>
              <a:off x="2829431" y="1728441"/>
              <a:ext cx="1328993" cy="0"/>
            </a:xfrm>
            <a:prstGeom prst="line">
              <a:avLst/>
            </a:prstGeom>
            <a:ln>
              <a:solidFill>
                <a:srgbClr val="AAAAAA"/>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69" name="Object 50"/>
          <p:cNvGraphicFramePr>
            <a:graphicFrameLocks/>
          </p:cNvGraphicFramePr>
          <p:nvPr>
            <p:extLst>
              <p:ext uri="{D42A27DB-BD31-4B8C-83A1-F6EECF244321}">
                <p14:modId xmlns:p14="http://schemas.microsoft.com/office/powerpoint/2010/main" xmlns="" val="3518487541"/>
              </p:ext>
            </p:extLst>
          </p:nvPr>
        </p:nvGraphicFramePr>
        <p:xfrm>
          <a:off x="3739132" y="1743587"/>
          <a:ext cx="1800236" cy="1514597"/>
        </p:xfrm>
        <a:graphic>
          <a:graphicData uri="http://schemas.openxmlformats.org/presentationml/2006/ole">
            <p:oleObj spid="_x0000_s26639" name="Chart" r:id="rId4" imgW="1800236" imgH="1514597" progId="MSGraph.Chart.8">
              <p:embed followColorScheme="full"/>
            </p:oleObj>
          </a:graphicData>
        </a:graphic>
      </p:graphicFrame>
      <p:cxnSp>
        <p:nvCxnSpPr>
          <p:cNvPr id="70" name="Straight Connector 12"/>
          <p:cNvCxnSpPr>
            <a:cxnSpLocks/>
          </p:cNvCxnSpPr>
          <p:nvPr/>
        </p:nvCxnSpPr>
        <p:spPr bwMode="auto">
          <a:xfrm>
            <a:off x="4455096" y="3086612"/>
            <a:ext cx="140017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14"/>
          <p:cNvCxnSpPr>
            <a:cxnSpLocks/>
          </p:cNvCxnSpPr>
          <p:nvPr/>
        </p:nvCxnSpPr>
        <p:spPr bwMode="auto">
          <a:xfrm flipV="1">
            <a:off x="5817171" y="1873762"/>
            <a:ext cx="0" cy="121602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13"/>
          <p:cNvCxnSpPr>
            <a:cxnSpLocks/>
          </p:cNvCxnSpPr>
          <p:nvPr/>
        </p:nvCxnSpPr>
        <p:spPr bwMode="auto">
          <a:xfrm>
            <a:off x="5255196" y="1876937"/>
            <a:ext cx="60007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3" name="Rectangle 55"/>
          <p:cNvSpPr>
            <a:spLocks noGrp="1" noChangeArrowheads="1"/>
          </p:cNvSpPr>
          <p:nvPr/>
        </p:nvSpPr>
        <p:spPr bwMode="gray">
          <a:xfrm>
            <a:off x="4059808" y="2816737"/>
            <a:ext cx="339725" cy="244475"/>
          </a:xfrm>
          <a:prstGeom prst="rect">
            <a:avLst/>
          </a:prstGeom>
          <a:noFill/>
          <a:ln w="9525">
            <a:noFill/>
            <a:miter lim="800000"/>
            <a:headEnd/>
            <a:tailEnd/>
          </a:ln>
          <a:effectLst/>
        </p:spPr>
        <p:txBody>
          <a:bodyPr vert="horz" wrap="none" lIns="28575" tIns="0" rIns="28575" bIns="0" numCol="1" spcCol="0"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30E3C88-1832-4D20-BE87-785A421EEB81}" type="datetime'''0''''''''.''''2'''">
              <a:rPr lang="en-ZA" altLang="en-US">
                <a:ea typeface="+mn-ea"/>
                <a:cs typeface="+mn-cs"/>
              </a:rPr>
              <a:pPr algn="ctr"/>
              <a:t>0.2</a:t>
            </a:fld>
            <a:endParaRPr lang="en-ZA" noProof="0" dirty="0" smtClean="0">
              <a:ea typeface="+mn-ea"/>
              <a:cs typeface="+mn-cs"/>
              <a:sym typeface="+mn-lt"/>
            </a:endParaRPr>
          </a:p>
        </p:txBody>
      </p:sp>
      <p:sp>
        <p:nvSpPr>
          <p:cNvPr id="74" name="Rectangle 56"/>
          <p:cNvSpPr>
            <a:spLocks noGrp="1" noChangeArrowheads="1"/>
          </p:cNvSpPr>
          <p:nvPr/>
        </p:nvSpPr>
        <p:spPr bwMode="gray">
          <a:xfrm>
            <a:off x="4859908" y="1607062"/>
            <a:ext cx="339725" cy="244475"/>
          </a:xfrm>
          <a:prstGeom prst="rect">
            <a:avLst/>
          </a:prstGeom>
          <a:noFill/>
          <a:ln w="9525">
            <a:noFill/>
            <a:miter lim="800000"/>
            <a:headEnd/>
            <a:tailEnd/>
          </a:ln>
          <a:effectLst/>
        </p:spPr>
        <p:txBody>
          <a:bodyPr vert="horz" wrap="none" lIns="28575" tIns="0" rIns="28575" bIns="0" numCol="1" spcCol="0"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CFC9692-DB62-40F9-8319-A6DD3C48B7A5}" type="datetime'''''''''''''''''''''''''''''''4''.6'''''''''''''">
              <a:rPr lang="en-ZA" altLang="en-US">
                <a:ea typeface="+mn-ea"/>
                <a:cs typeface="+mn-cs"/>
              </a:rPr>
              <a:pPr algn="ctr"/>
              <a:t>4.6</a:t>
            </a:fld>
            <a:endParaRPr lang="en-ZA" noProof="0" dirty="0" smtClean="0">
              <a:ea typeface="+mn-ea"/>
              <a:cs typeface="+mn-cs"/>
              <a:sym typeface="+mn-lt"/>
            </a:endParaRPr>
          </a:p>
        </p:txBody>
      </p:sp>
      <p:sp>
        <p:nvSpPr>
          <p:cNvPr id="75" name="Rectangle 51"/>
          <p:cNvSpPr>
            <a:spLocks noGrp="1" noChangeArrowheads="1"/>
          </p:cNvSpPr>
          <p:nvPr/>
        </p:nvSpPr>
        <p:spPr bwMode="auto">
          <a:xfrm>
            <a:off x="3901058" y="3262825"/>
            <a:ext cx="657225" cy="244475"/>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02C6690-F939-4303-8886-7363671184C3}" type="datetime'''M''''a''''''''''''r''''''''''''''''-''1''''''''''''5'">
              <a:rPr lang="en-ZA" altLang="en-US">
                <a:ea typeface="+mn-ea"/>
                <a:cs typeface="+mn-cs"/>
              </a:rPr>
              <a:pPr algn="ctr"/>
              <a:t>Mar-15</a:t>
            </a:fld>
            <a:endParaRPr lang="en-ZA" noProof="0" dirty="0" smtClean="0">
              <a:ea typeface="+mn-ea"/>
              <a:cs typeface="+mn-cs"/>
              <a:sym typeface="+mn-lt"/>
            </a:endParaRPr>
          </a:p>
        </p:txBody>
      </p:sp>
      <p:sp>
        <p:nvSpPr>
          <p:cNvPr id="76" name="Rectangle 52"/>
          <p:cNvSpPr>
            <a:spLocks noGrp="1" noChangeArrowheads="1"/>
          </p:cNvSpPr>
          <p:nvPr/>
        </p:nvSpPr>
        <p:spPr bwMode="auto">
          <a:xfrm>
            <a:off x="4701158" y="3262825"/>
            <a:ext cx="657225" cy="244475"/>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501E6B5-39A7-4140-82AC-70E234762ED1}" type="datetime'M''''''''''''''''''ar''-''''''1''''''6'''''''''''''''''''">
              <a:rPr lang="en-ZA" altLang="en-US">
                <a:ea typeface="+mn-ea"/>
                <a:cs typeface="+mn-cs"/>
              </a:rPr>
              <a:pPr algn="ctr"/>
              <a:t>Mar-16</a:t>
            </a:fld>
            <a:endParaRPr lang="en-ZA" noProof="0" dirty="0" smtClean="0">
              <a:ea typeface="+mn-ea"/>
              <a:cs typeface="+mn-cs"/>
              <a:sym typeface="+mn-lt"/>
            </a:endParaRPr>
          </a:p>
        </p:txBody>
      </p:sp>
      <p:sp>
        <p:nvSpPr>
          <p:cNvPr id="77" name="Oval 74"/>
          <p:cNvSpPr>
            <a:spLocks noGrp="1" noChangeArrowheads="1"/>
          </p:cNvSpPr>
          <p:nvPr/>
        </p:nvSpPr>
        <p:spPr bwMode="auto">
          <a:xfrm>
            <a:off x="5329808" y="2364300"/>
            <a:ext cx="974725" cy="311150"/>
          </a:xfrm>
          <a:prstGeom prst="ellipse">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3313B7A3-2B8E-4CC5-9F25-50CC6399C34D}" type="datetime'2'''''''''''''''''''',''20''''0''''%'''''''">
              <a:rPr lang="en-ZA" altLang="en-US" b="1">
                <a:ea typeface="+mn-ea"/>
                <a:cs typeface="+mn-cs"/>
              </a:rPr>
              <a:pPr algn="ctr">
                <a:lnSpc>
                  <a:spcPct val="90000"/>
                </a:lnSpc>
              </a:pPr>
              <a:t>2,200%</a:t>
            </a:fld>
            <a:endParaRPr lang="en-ZA" b="1" noProof="0" dirty="0" smtClean="0">
              <a:ea typeface="+mn-ea"/>
              <a:cs typeface="+mn-cs"/>
              <a:sym typeface="+mn-lt"/>
            </a:endParaRPr>
          </a:p>
        </p:txBody>
      </p:sp>
      <p:grpSp>
        <p:nvGrpSpPr>
          <p:cNvPr id="78" name="Group 5"/>
          <p:cNvGrpSpPr/>
          <p:nvPr/>
        </p:nvGrpSpPr>
        <p:grpSpPr>
          <a:xfrm>
            <a:off x="6453733" y="1159387"/>
            <a:ext cx="2382964" cy="408709"/>
            <a:chOff x="5613201" y="1364107"/>
            <a:chExt cx="1839119" cy="408709"/>
          </a:xfrm>
        </p:grpSpPr>
        <p:sp>
          <p:nvSpPr>
            <p:cNvPr id="79" name="dtable170554751157760 10 40 127 96 71"/>
            <p:cNvSpPr txBox="1">
              <a:spLocks noChangeArrowheads="1"/>
            </p:cNvSpPr>
            <p:nvPr/>
          </p:nvSpPr>
          <p:spPr bwMode="auto">
            <a:xfrm>
              <a:off x="5613201" y="1364107"/>
              <a:ext cx="1839119" cy="408709"/>
            </a:xfrm>
            <a:prstGeom prst="rect">
              <a:avLst/>
            </a:prstGeom>
            <a:no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smtClean="0"/>
                <a:t>Cash balances</a:t>
              </a:r>
              <a:r>
                <a:rPr lang="en-US" b="1" kern="0" baseline="30000" dirty="0" smtClean="0"/>
                <a:t>3</a:t>
              </a:r>
              <a:r>
                <a:rPr lang="en-US" b="1" kern="0" dirty="0" smtClean="0"/>
                <a:t> (Rbn)</a:t>
              </a:r>
            </a:p>
          </p:txBody>
        </p:sp>
        <p:cxnSp>
          <p:nvCxnSpPr>
            <p:cNvPr id="80" name="hdivdtable170554751157760 5"/>
            <p:cNvCxnSpPr>
              <a:cxnSpLocks/>
            </p:cNvCxnSpPr>
            <p:nvPr/>
          </p:nvCxnSpPr>
          <p:spPr>
            <a:xfrm>
              <a:off x="5645508" y="1728441"/>
              <a:ext cx="1561524" cy="0"/>
            </a:xfrm>
            <a:prstGeom prst="line">
              <a:avLst/>
            </a:prstGeom>
            <a:ln>
              <a:solidFill>
                <a:srgbClr val="AAAAAA"/>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81" name="Object 61"/>
          <p:cNvGraphicFramePr>
            <a:graphicFrameLocks/>
          </p:cNvGraphicFramePr>
          <p:nvPr>
            <p:extLst>
              <p:ext uri="{D42A27DB-BD31-4B8C-83A1-F6EECF244321}">
                <p14:modId xmlns:p14="http://schemas.microsoft.com/office/powerpoint/2010/main" xmlns="" val="2280806143"/>
              </p:ext>
            </p:extLst>
          </p:nvPr>
        </p:nvGraphicFramePr>
        <p:xfrm>
          <a:off x="6456932" y="1489587"/>
          <a:ext cx="1831986" cy="1774708"/>
        </p:xfrm>
        <a:graphic>
          <a:graphicData uri="http://schemas.openxmlformats.org/drawingml/2006/chart">
            <c:chart xmlns:c="http://schemas.openxmlformats.org/drawingml/2006/chart" xmlns:r="http://schemas.openxmlformats.org/officeDocument/2006/relationships" r:id="rId5"/>
          </a:graphicData>
        </a:graphic>
      </p:graphicFrame>
      <p:cxnSp>
        <p:nvCxnSpPr>
          <p:cNvPr id="82" name="Straight Connector 19"/>
          <p:cNvCxnSpPr>
            <a:cxnSpLocks/>
          </p:cNvCxnSpPr>
          <p:nvPr/>
        </p:nvCxnSpPr>
        <p:spPr bwMode="auto">
          <a:xfrm>
            <a:off x="7182336" y="2865255"/>
            <a:ext cx="127476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21"/>
          <p:cNvCxnSpPr>
            <a:cxnSpLocks/>
          </p:cNvCxnSpPr>
          <p:nvPr/>
        </p:nvCxnSpPr>
        <p:spPr bwMode="auto">
          <a:xfrm flipH="1" flipV="1">
            <a:off x="8457099" y="1924562"/>
            <a:ext cx="2" cy="940693"/>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20"/>
          <p:cNvCxnSpPr>
            <a:cxnSpLocks/>
          </p:cNvCxnSpPr>
          <p:nvPr/>
        </p:nvCxnSpPr>
        <p:spPr bwMode="auto">
          <a:xfrm>
            <a:off x="8007921" y="1929151"/>
            <a:ext cx="48418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5" name="Rectangle 64"/>
          <p:cNvSpPr>
            <a:spLocks noGrp="1" noChangeArrowheads="1"/>
          </p:cNvSpPr>
          <p:nvPr/>
        </p:nvSpPr>
        <p:spPr bwMode="auto">
          <a:xfrm>
            <a:off x="6663308" y="3262825"/>
            <a:ext cx="657225" cy="244475"/>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03EAD81-DAD3-4656-BE57-84AF8C53EE50}" type="datetime'''M''''''ar''''''-''''''1''''''''''''''5'''''''''''''''''">
              <a:rPr lang="en-ZA" altLang="en-US">
                <a:ea typeface="+mn-ea"/>
                <a:cs typeface="+mn-cs"/>
                <a:sym typeface="+mn-lt"/>
              </a:rPr>
              <a:pPr algn="ctr"/>
              <a:t>Mar-15</a:t>
            </a:fld>
            <a:endParaRPr lang="en-ZA" noProof="0" dirty="0" smtClean="0">
              <a:ea typeface="+mn-ea"/>
              <a:cs typeface="+mn-cs"/>
              <a:sym typeface="+mn-lt"/>
            </a:endParaRPr>
          </a:p>
        </p:txBody>
      </p:sp>
      <p:sp>
        <p:nvSpPr>
          <p:cNvPr id="86" name="Rectangle 65"/>
          <p:cNvSpPr>
            <a:spLocks noGrp="1" noChangeArrowheads="1"/>
          </p:cNvSpPr>
          <p:nvPr/>
        </p:nvSpPr>
        <p:spPr bwMode="auto">
          <a:xfrm>
            <a:off x="7458646" y="3262825"/>
            <a:ext cx="657225" cy="244475"/>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3E1385B-4719-44EA-B416-D39CDA72C4AD}" type="datetime'''''''M''ar''''''''''''''''''''-''1''''''''6'">
              <a:rPr lang="en-ZA" altLang="en-US">
                <a:ea typeface="+mn-ea"/>
                <a:cs typeface="+mn-cs"/>
                <a:sym typeface="+mn-lt"/>
              </a:rPr>
              <a:pPr algn="ctr"/>
              <a:t>Mar-16</a:t>
            </a:fld>
            <a:endParaRPr lang="en-ZA" noProof="0" dirty="0" smtClean="0">
              <a:ea typeface="+mn-ea"/>
              <a:cs typeface="+mn-cs"/>
              <a:sym typeface="+mn-lt"/>
            </a:endParaRPr>
          </a:p>
        </p:txBody>
      </p:sp>
      <p:sp>
        <p:nvSpPr>
          <p:cNvPr id="87" name="Oval 75"/>
          <p:cNvSpPr>
            <a:spLocks noGrp="1" noChangeArrowheads="1"/>
          </p:cNvSpPr>
          <p:nvPr/>
        </p:nvSpPr>
        <p:spPr bwMode="auto">
          <a:xfrm>
            <a:off x="8082533" y="2217183"/>
            <a:ext cx="742950" cy="311150"/>
          </a:xfrm>
          <a:prstGeom prst="ellipse">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ZA" altLang="en-US" b="1" dirty="0" smtClean="0">
                <a:ea typeface="+mn-ea"/>
                <a:cs typeface="+mn-cs"/>
                <a:sym typeface="+mn-lt"/>
              </a:rPr>
              <a:t>+123%</a:t>
            </a:r>
            <a:endParaRPr lang="en-ZA" b="1" noProof="0" dirty="0" smtClean="0">
              <a:ea typeface="+mn-ea"/>
              <a:cs typeface="+mn-cs"/>
              <a:sym typeface="+mn-lt"/>
            </a:endParaRPr>
          </a:p>
        </p:txBody>
      </p:sp>
      <p:sp>
        <p:nvSpPr>
          <p:cNvPr id="88" name="Rectangle 133119"/>
          <p:cNvSpPr/>
          <p:nvPr/>
        </p:nvSpPr>
        <p:spPr bwMode="auto">
          <a:xfrm>
            <a:off x="5877496" y="840300"/>
            <a:ext cx="250825" cy="187325"/>
          </a:xfrm>
          <a:prstGeom prst="rect">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89" name="Rectangle 78"/>
          <p:cNvSpPr>
            <a:spLocks noGrp="1" noChangeArrowheads="1"/>
          </p:cNvSpPr>
          <p:nvPr/>
        </p:nvSpPr>
        <p:spPr bwMode="auto">
          <a:xfrm>
            <a:off x="6179121" y="835537"/>
            <a:ext cx="935038" cy="212725"/>
          </a:xfrm>
          <a:prstGeom prst="rect">
            <a:avLst/>
          </a:prstGeom>
          <a:noFill/>
          <a:ln w="9525">
            <a:noFill/>
            <a:miter lim="800000"/>
            <a:headEnd/>
            <a:tailEnd/>
          </a:ln>
          <a:effec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ZA" sz="1400" noProof="0" dirty="0" smtClean="0">
                <a:ea typeface="+mn-ea"/>
                <a:cs typeface="+mn-cs"/>
                <a:sym typeface="+mn-lt"/>
              </a:rPr>
              <a:t>March 2015</a:t>
            </a:r>
          </a:p>
        </p:txBody>
      </p:sp>
      <p:sp>
        <p:nvSpPr>
          <p:cNvPr id="90" name="Rectangle 133122"/>
          <p:cNvSpPr/>
          <p:nvPr/>
        </p:nvSpPr>
        <p:spPr>
          <a:xfrm>
            <a:off x="7458646" y="848237"/>
            <a:ext cx="250825" cy="187325"/>
          </a:xfrm>
          <a:prstGeom prst="rect">
            <a:avLst/>
          </a:prstGeom>
          <a:solidFill>
            <a:schemeClr val="tx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91" name="Rectangle 133123"/>
          <p:cNvSpPr/>
          <p:nvPr/>
        </p:nvSpPr>
        <p:spPr>
          <a:xfrm>
            <a:off x="7850758" y="787912"/>
            <a:ext cx="1128835" cy="307777"/>
          </a:xfrm>
          <a:prstGeom prst="rect">
            <a:avLst/>
          </a:prstGeom>
        </p:spPr>
        <p:txBody>
          <a:bodyPr wrap="none">
            <a:spAutoFit/>
          </a:bodyPr>
          <a:lstStyle/>
          <a:p>
            <a:r>
              <a:rPr lang="en-ZA" altLang="en-US" sz="1400" dirty="0" smtClean="0">
                <a:ea typeface="+mn-ea"/>
                <a:cs typeface="+mn-cs"/>
              </a:rPr>
              <a:t>March 2016</a:t>
            </a:r>
            <a:endParaRPr lang="en-ZA" sz="1400" noProof="0" dirty="0" smtClean="0">
              <a:ea typeface="+mn-ea"/>
              <a:cs typeface="+mn-cs"/>
              <a:sym typeface="+mn-lt"/>
            </a:endParaRPr>
          </a:p>
        </p:txBody>
      </p:sp>
      <p:sp>
        <p:nvSpPr>
          <p:cNvPr id="92" name="Rectangle 43"/>
          <p:cNvSpPr>
            <a:spLocks noGrp="1" noChangeArrowheads="1"/>
          </p:cNvSpPr>
          <p:nvPr/>
        </p:nvSpPr>
        <p:spPr bwMode="auto">
          <a:xfrm>
            <a:off x="2125451" y="3244293"/>
            <a:ext cx="827784" cy="255687"/>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ZA" altLang="en-US" dirty="0" smtClean="0">
                <a:ea typeface="+mn-ea"/>
                <a:cs typeface="+mn-cs"/>
                <a:sym typeface="+mn-lt"/>
              </a:rPr>
              <a:t>Jun-16</a:t>
            </a:r>
            <a:endParaRPr lang="en-ZA" noProof="0" dirty="0" smtClean="0">
              <a:ea typeface="+mn-ea"/>
              <a:cs typeface="+mn-cs"/>
              <a:sym typeface="+mn-lt"/>
            </a:endParaRPr>
          </a:p>
        </p:txBody>
      </p:sp>
      <p:sp>
        <p:nvSpPr>
          <p:cNvPr id="93" name="Title 2"/>
          <p:cNvSpPr txBox="1">
            <a:spLocks/>
          </p:cNvSpPr>
          <p:nvPr/>
        </p:nvSpPr>
        <p:spPr>
          <a:xfrm>
            <a:off x="1458689" y="92484"/>
            <a:ext cx="6802438" cy="775597"/>
          </a:xfrm>
          <a:prstGeom prst="rect">
            <a:avLst/>
          </a:prstGeom>
          <a:noFill/>
          <a:ln>
            <a:noFill/>
          </a:ln>
          <a:effectLst/>
        </p:spPr>
        <p:txBody>
          <a:bodyPr vert="horz" wrap="square" lIns="0" tIns="0" rIns="0" bIns="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smtClean="0">
                <a:latin typeface="+mn-lt"/>
              </a:rPr>
              <a:t>Eskom has successfully turn</a:t>
            </a:r>
            <a:r>
              <a:rPr lang="en-US" altLang="en-ZA" sz="2800" b="1" dirty="0" err="1" smtClean="0">
                <a:latin typeface="+mn-lt"/>
              </a:rPr>
              <a:t>ed</a:t>
            </a:r>
            <a:r>
              <a:rPr lang="en-US" altLang="en-ZA" sz="2800" b="1" dirty="0" smtClean="0">
                <a:latin typeface="+mn-lt"/>
              </a:rPr>
              <a:t> </a:t>
            </a:r>
            <a:r>
              <a:rPr lang="en-ZA" sz="2800" b="1" dirty="0" smtClean="0">
                <a:latin typeface="+mn-lt"/>
              </a:rPr>
              <a:t>around its operations and liquidity situation</a:t>
            </a:r>
            <a:endParaRPr lang="zh-CN" altLang="en-US" sz="2800" b="1" dirty="0">
              <a:latin typeface="+mn-lt"/>
            </a:endParaRPr>
          </a:p>
        </p:txBody>
      </p:sp>
    </p:spTree>
    <p:extLst>
      <p:ext uri="{BB962C8B-B14F-4D97-AF65-F5344CB8AC3E}">
        <p14:creationId xmlns:p14="http://schemas.microsoft.com/office/powerpoint/2010/main" xmlns="" val="394321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solidFill>
                  <a:prstClr val="black"/>
                </a:solidFill>
              </a:rPr>
              <a:pPr eaLnBrk="1" hangingPunct="1"/>
              <a:t>16</a:t>
            </a:fld>
            <a:endParaRPr lang="en-US" dirty="0" smtClean="0">
              <a:solidFill>
                <a:prstClr val="black"/>
              </a:solidFill>
            </a:endParaRPr>
          </a:p>
        </p:txBody>
      </p:sp>
      <p:sp>
        <p:nvSpPr>
          <p:cNvPr id="2" name="Title 1"/>
          <p:cNvSpPr>
            <a:spLocks noGrp="1"/>
          </p:cNvSpPr>
          <p:nvPr>
            <p:ph type="title"/>
          </p:nvPr>
        </p:nvSpPr>
        <p:spPr>
          <a:xfrm>
            <a:off x="1542355" y="107702"/>
            <a:ext cx="7350125" cy="723900"/>
          </a:xfrm>
        </p:spPr>
        <p:txBody>
          <a:bodyPr>
            <a:noAutofit/>
          </a:bodyPr>
          <a:lstStyle/>
          <a:p>
            <a:pPr algn="ctr"/>
            <a:r>
              <a:rPr lang="en-ZA" sz="3600" b="1" dirty="0" smtClean="0">
                <a:latin typeface="+mn-lt"/>
              </a:rPr>
              <a:t>Eskom </a:t>
            </a:r>
            <a:r>
              <a:rPr lang="en-ZA" sz="3600" b="1" dirty="0">
                <a:latin typeface="+mn-lt"/>
              </a:rPr>
              <a:t>is ready to execute the nuclear build programme</a:t>
            </a:r>
          </a:p>
        </p:txBody>
      </p:sp>
      <p:sp>
        <p:nvSpPr>
          <p:cNvPr id="4" name="Rectangle 3"/>
          <p:cNvSpPr/>
          <p:nvPr/>
        </p:nvSpPr>
        <p:spPr>
          <a:xfrm>
            <a:off x="202167" y="862070"/>
            <a:ext cx="8712968" cy="4738630"/>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txBody>
          <a:bodyPr lIns="73148" rIns="73148" rtlCol="0" anchor="ctr">
            <a:noAutofit/>
          </a:bodyPr>
          <a:lstStyle/>
          <a:p>
            <a:pPr fontAlgn="base">
              <a:spcBef>
                <a:spcPts val="490"/>
              </a:spcBef>
              <a:spcAft>
                <a:spcPct val="0"/>
              </a:spcAft>
            </a:pPr>
            <a:endParaRPr lang="en-ZA" b="1" kern="0" dirty="0">
              <a:solidFill>
                <a:srgbClr val="003896"/>
              </a:solidFill>
            </a:endParaRPr>
          </a:p>
        </p:txBody>
      </p:sp>
      <p:sp>
        <p:nvSpPr>
          <p:cNvPr id="5" name="Text Placeholder 1"/>
          <p:cNvSpPr txBox="1">
            <a:spLocks/>
          </p:cNvSpPr>
          <p:nvPr/>
        </p:nvSpPr>
        <p:spPr>
          <a:xfrm>
            <a:off x="2067821" y="1337440"/>
            <a:ext cx="6570059" cy="21544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1" indent="-285750">
              <a:buFont typeface="Arial" pitchFamily="34" charset="0"/>
              <a:buChar char="•"/>
            </a:pPr>
            <a:r>
              <a:rPr lang="en-ZA" sz="1600" dirty="0" smtClean="0"/>
              <a:t>Eskom has had an active Nuclear New Build Project Development Programme since 2007</a:t>
            </a:r>
            <a:endParaRPr lang="en-ZA" sz="1600" dirty="0"/>
          </a:p>
        </p:txBody>
      </p:sp>
      <p:sp>
        <p:nvSpPr>
          <p:cNvPr id="6" name="dtable170554751157760 10 40 127 96 71"/>
          <p:cNvSpPr txBox="1">
            <a:spLocks noChangeArrowheads="1"/>
          </p:cNvSpPr>
          <p:nvPr/>
        </p:nvSpPr>
        <p:spPr bwMode="auto">
          <a:xfrm>
            <a:off x="265618" y="1337440"/>
            <a:ext cx="1460626" cy="367182"/>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Development program</a:t>
            </a:r>
            <a:endParaRPr lang="en-US" sz="1400" b="1" kern="0" baseline="30000" dirty="0" smtClean="0"/>
          </a:p>
        </p:txBody>
      </p:sp>
      <p:sp>
        <p:nvSpPr>
          <p:cNvPr id="7" name="dtable170554751157760 10 146 100 262 17"/>
          <p:cNvSpPr txBox="1">
            <a:spLocks noChangeArrowheads="1"/>
          </p:cNvSpPr>
          <p:nvPr/>
        </p:nvSpPr>
        <p:spPr bwMode="auto">
          <a:xfrm>
            <a:off x="2075013" y="926508"/>
            <a:ext cx="6562867" cy="106679"/>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Description</a:t>
            </a:r>
          </a:p>
        </p:txBody>
      </p:sp>
      <p:sp>
        <p:nvSpPr>
          <p:cNvPr id="9" name="Rectangle 9"/>
          <p:cNvSpPr/>
          <p:nvPr/>
        </p:nvSpPr>
        <p:spPr>
          <a:xfrm>
            <a:off x="2031397" y="2033319"/>
            <a:ext cx="6562867" cy="584775"/>
          </a:xfrm>
          <a:prstGeom prst="rect">
            <a:avLst/>
          </a:prstGeom>
        </p:spPr>
        <p:txBody>
          <a:bodyPr wrap="square">
            <a:spAutoFit/>
          </a:bodyPr>
          <a:lstStyle/>
          <a:p>
            <a:pPr marL="193675" lvl="1" indent="-192088" defTabSz="895350" fontAlgn="base">
              <a:spcBef>
                <a:spcPct val="0"/>
              </a:spcBef>
              <a:spcAft>
                <a:spcPct val="0"/>
              </a:spcAft>
              <a:buClr>
                <a:srgbClr val="83725B"/>
              </a:buClr>
              <a:buSzPct val="125000"/>
              <a:buFont typeface="Arial" pitchFamily="34" charset="0"/>
              <a:buChar char="•"/>
            </a:pPr>
            <a:r>
              <a:rPr lang="en-ZA" sz="1600" kern="0" dirty="0" smtClean="0">
                <a:ea typeface="Arial Unicode MS" pitchFamily="34" charset="-128"/>
                <a:cs typeface="Arial Unicode MS" pitchFamily="34" charset="-128"/>
              </a:rPr>
              <a:t>Undertook </a:t>
            </a:r>
            <a:r>
              <a:rPr lang="en-ZA" sz="1600" kern="0" dirty="0">
                <a:ea typeface="Arial Unicode MS" pitchFamily="34" charset="-128"/>
                <a:cs typeface="Arial Unicode MS" pitchFamily="34" charset="-128"/>
              </a:rPr>
              <a:t>a complete commercial process for the Nuclear-1 project in </a:t>
            </a:r>
            <a:r>
              <a:rPr lang="en-ZA" sz="1600" kern="0" dirty="0" smtClean="0">
                <a:ea typeface="Arial Unicode MS" pitchFamily="34" charset="-128"/>
                <a:cs typeface="Arial Unicode MS" pitchFamily="34" charset="-128"/>
              </a:rPr>
              <a:t>2007/8</a:t>
            </a:r>
            <a:endParaRPr lang="en-ZA" sz="1600" kern="0" dirty="0">
              <a:ea typeface="Arial Unicode MS" pitchFamily="34" charset="-128"/>
              <a:cs typeface="Arial Unicode MS" pitchFamily="34" charset="-128"/>
            </a:endParaRPr>
          </a:p>
        </p:txBody>
      </p:sp>
      <p:sp>
        <p:nvSpPr>
          <p:cNvPr id="10" name="dtable170554751157760 10 40 127 96 71"/>
          <p:cNvSpPr txBox="1">
            <a:spLocks noChangeArrowheads="1"/>
          </p:cNvSpPr>
          <p:nvPr/>
        </p:nvSpPr>
        <p:spPr bwMode="auto">
          <a:xfrm>
            <a:off x="265618" y="2142115"/>
            <a:ext cx="1460626" cy="367182"/>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Commercial</a:t>
            </a:r>
            <a:endParaRPr lang="en-US" sz="1400" b="1" kern="0" baseline="30000" dirty="0" smtClean="0"/>
          </a:p>
        </p:txBody>
      </p:sp>
      <p:sp>
        <p:nvSpPr>
          <p:cNvPr id="11" name="dtable170554751157760 10 40 127 96 71"/>
          <p:cNvSpPr txBox="1">
            <a:spLocks noChangeArrowheads="1"/>
          </p:cNvSpPr>
          <p:nvPr/>
        </p:nvSpPr>
        <p:spPr bwMode="auto">
          <a:xfrm>
            <a:off x="265618" y="3144242"/>
            <a:ext cx="1460626" cy="1082149"/>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Suitable site</a:t>
            </a:r>
            <a:endParaRPr lang="en-US" sz="1400" b="1" kern="0" baseline="30000" dirty="0" smtClean="0"/>
          </a:p>
        </p:txBody>
      </p:sp>
      <p:sp>
        <p:nvSpPr>
          <p:cNvPr id="12" name="Rectangle 13"/>
          <p:cNvSpPr/>
          <p:nvPr/>
        </p:nvSpPr>
        <p:spPr>
          <a:xfrm>
            <a:off x="2031397" y="2795230"/>
            <a:ext cx="6606480" cy="2862322"/>
          </a:xfrm>
          <a:prstGeom prst="rect">
            <a:avLst/>
          </a:prstGeom>
        </p:spPr>
        <p:txBody>
          <a:bodyPr wrap="square">
            <a:spAutoFit/>
          </a:bodyPr>
          <a:lstStyle/>
          <a:p>
            <a:pPr marL="193675" lvl="1" indent="-192088" defTabSz="895350" fontAlgn="base">
              <a:spcBef>
                <a:spcPts val="600"/>
              </a:spcBef>
              <a:spcAft>
                <a:spcPct val="0"/>
              </a:spcAft>
              <a:buClr>
                <a:srgbClr val="83725B"/>
              </a:buClr>
              <a:buSzPct val="125000"/>
              <a:buFont typeface="Arial" pitchFamily="34" charset="0"/>
              <a:buChar char="•"/>
            </a:pPr>
            <a:r>
              <a:rPr lang="en-ZA" sz="1600" kern="0" dirty="0">
                <a:ea typeface="Arial Unicode MS" pitchFamily="34" charset="-128"/>
                <a:cs typeface="Arial Unicode MS" pitchFamily="34" charset="-128"/>
              </a:rPr>
              <a:t>Ownership of the land required for the construction of nuclear power plants at </a:t>
            </a:r>
            <a:r>
              <a:rPr lang="en-ZA" sz="1600" kern="0" dirty="0" err="1">
                <a:ea typeface="Arial Unicode MS" pitchFamily="34" charset="-128"/>
                <a:cs typeface="Arial Unicode MS" pitchFamily="34" charset="-128"/>
              </a:rPr>
              <a:t>Thyspunt</a:t>
            </a:r>
            <a:r>
              <a:rPr lang="en-ZA" sz="1600" kern="0" dirty="0">
                <a:ea typeface="Arial Unicode MS" pitchFamily="34" charset="-128"/>
                <a:cs typeface="Arial Unicode MS" pitchFamily="34" charset="-128"/>
              </a:rPr>
              <a:t> as well as next to Eskom’s existing Koeberg nuclear power </a:t>
            </a:r>
            <a:r>
              <a:rPr lang="en-ZA" sz="1600" kern="0" dirty="0" smtClean="0">
                <a:ea typeface="Arial Unicode MS" pitchFamily="34" charset="-128"/>
                <a:cs typeface="Arial Unicode MS" pitchFamily="34" charset="-128"/>
              </a:rPr>
              <a:t>plant</a:t>
            </a:r>
            <a:endParaRPr lang="en-ZA" sz="1600" kern="0" dirty="0">
              <a:ea typeface="Arial Unicode MS" pitchFamily="34" charset="-128"/>
              <a:cs typeface="Arial Unicode MS" pitchFamily="34" charset="-128"/>
            </a:endParaRPr>
          </a:p>
          <a:p>
            <a:pPr marL="193675" lvl="1" indent="-192088" defTabSz="895350" fontAlgn="base">
              <a:spcBef>
                <a:spcPts val="600"/>
              </a:spcBef>
              <a:spcAft>
                <a:spcPct val="0"/>
              </a:spcAft>
              <a:buClr>
                <a:srgbClr val="83725B"/>
              </a:buClr>
              <a:buSzPct val="125000"/>
              <a:buFont typeface="Arial" pitchFamily="34" charset="0"/>
              <a:buChar char="•"/>
            </a:pPr>
            <a:r>
              <a:rPr lang="en-ZA" sz="1600" kern="0" dirty="0">
                <a:ea typeface="Arial Unicode MS" pitchFamily="34" charset="-128"/>
                <a:cs typeface="Arial Unicode MS" pitchFamily="34" charset="-128"/>
              </a:rPr>
              <a:t>Submitted the final </a:t>
            </a:r>
            <a:r>
              <a:rPr lang="en-ZA" sz="1600" kern="0" dirty="0" smtClean="0">
                <a:ea typeface="Arial Unicode MS" pitchFamily="34" charset="-128"/>
                <a:cs typeface="Arial Unicode MS" pitchFamily="34" charset="-128"/>
              </a:rPr>
              <a:t>Environmental Impact Report for </a:t>
            </a:r>
            <a:r>
              <a:rPr lang="en-ZA" sz="1600" kern="0" dirty="0" err="1">
                <a:ea typeface="Arial Unicode MS" pitchFamily="34" charset="-128"/>
                <a:cs typeface="Arial Unicode MS" pitchFamily="34" charset="-128"/>
              </a:rPr>
              <a:t>Thyspunt</a:t>
            </a:r>
            <a:r>
              <a:rPr lang="en-ZA" sz="1600" kern="0" dirty="0">
                <a:ea typeface="Arial Unicode MS" pitchFamily="34" charset="-128"/>
                <a:cs typeface="Arial Unicode MS" pitchFamily="34" charset="-128"/>
              </a:rPr>
              <a:t> </a:t>
            </a:r>
            <a:r>
              <a:rPr lang="en-ZA" sz="1600" kern="0" dirty="0" smtClean="0">
                <a:ea typeface="Arial Unicode MS" pitchFamily="34" charset="-128"/>
                <a:cs typeface="Arial Unicode MS" pitchFamily="34" charset="-128"/>
              </a:rPr>
              <a:t>Department of Environmental Affairs early </a:t>
            </a:r>
            <a:r>
              <a:rPr lang="en-ZA" sz="1600" kern="0" dirty="0">
                <a:ea typeface="Arial Unicode MS" pitchFamily="34" charset="-128"/>
                <a:cs typeface="Arial Unicode MS" pitchFamily="34" charset="-128"/>
              </a:rPr>
              <a:t>in </a:t>
            </a:r>
            <a:r>
              <a:rPr lang="en-ZA" sz="1600" kern="0" dirty="0" smtClean="0">
                <a:ea typeface="Arial Unicode MS" pitchFamily="34" charset="-128"/>
                <a:cs typeface="Arial Unicode MS" pitchFamily="34" charset="-128"/>
              </a:rPr>
              <a:t>2016</a:t>
            </a:r>
            <a:endParaRPr lang="en-ZA" sz="1600" kern="0" dirty="0">
              <a:ea typeface="Arial Unicode MS" pitchFamily="34" charset="-128"/>
              <a:cs typeface="Arial Unicode MS" pitchFamily="34" charset="-128"/>
            </a:endParaRPr>
          </a:p>
          <a:p>
            <a:pPr marL="193675" lvl="1" indent="-192088" defTabSz="895350" fontAlgn="base">
              <a:spcBef>
                <a:spcPts val="600"/>
              </a:spcBef>
              <a:spcAft>
                <a:spcPct val="0"/>
              </a:spcAft>
              <a:buClr>
                <a:srgbClr val="83725B"/>
              </a:buClr>
              <a:buSzPct val="125000"/>
              <a:buFont typeface="Arial" pitchFamily="34" charset="0"/>
              <a:buChar char="•"/>
            </a:pPr>
            <a:r>
              <a:rPr lang="en-ZA" sz="1600" kern="0" dirty="0">
                <a:ea typeface="Arial Unicode MS" pitchFamily="34" charset="-128"/>
                <a:cs typeface="Arial Unicode MS" pitchFamily="34" charset="-128"/>
              </a:rPr>
              <a:t>Submitted license applications for Nuclear Installation Site Licences for both </a:t>
            </a:r>
            <a:r>
              <a:rPr lang="en-ZA" sz="1600" kern="0" dirty="0" err="1">
                <a:ea typeface="Arial Unicode MS" pitchFamily="34" charset="-128"/>
                <a:cs typeface="Arial Unicode MS" pitchFamily="34" charset="-128"/>
              </a:rPr>
              <a:t>Thyspunt</a:t>
            </a:r>
            <a:r>
              <a:rPr lang="en-ZA" sz="1600" kern="0" dirty="0">
                <a:ea typeface="Arial Unicode MS" pitchFamily="34" charset="-128"/>
                <a:cs typeface="Arial Unicode MS" pitchFamily="34" charset="-128"/>
              </a:rPr>
              <a:t> and </a:t>
            </a:r>
            <a:r>
              <a:rPr lang="en-ZA" sz="1600" kern="0" dirty="0" err="1">
                <a:ea typeface="Arial Unicode MS" pitchFamily="34" charset="-128"/>
                <a:cs typeface="Arial Unicode MS" pitchFamily="34" charset="-128"/>
              </a:rPr>
              <a:t>Duynefontein</a:t>
            </a:r>
            <a:r>
              <a:rPr lang="en-ZA" sz="1600" kern="0" dirty="0">
                <a:ea typeface="Arial Unicode MS" pitchFamily="34" charset="-128"/>
                <a:cs typeface="Arial Unicode MS" pitchFamily="34" charset="-128"/>
              </a:rPr>
              <a:t> in March 2016</a:t>
            </a:r>
          </a:p>
          <a:p>
            <a:pPr marL="193675" lvl="1" indent="-192088" defTabSz="895350" fontAlgn="base">
              <a:spcBef>
                <a:spcPts val="600"/>
              </a:spcBef>
              <a:spcAft>
                <a:spcPct val="0"/>
              </a:spcAft>
              <a:buClr>
                <a:srgbClr val="83725B"/>
              </a:buClr>
              <a:buSzPct val="125000"/>
              <a:buFont typeface="Arial" pitchFamily="34" charset="0"/>
              <a:buChar char="•"/>
            </a:pPr>
            <a:r>
              <a:rPr lang="en-ZA" sz="1600" kern="0" dirty="0">
                <a:ea typeface="Arial Unicode MS" pitchFamily="34" charset="-128"/>
                <a:cs typeface="Arial Unicode MS" pitchFamily="34" charset="-128"/>
              </a:rPr>
              <a:t>Completed the full geotechnical analysis of both </a:t>
            </a:r>
            <a:r>
              <a:rPr lang="en-ZA" sz="1600" kern="0" dirty="0" smtClean="0">
                <a:ea typeface="Arial Unicode MS" pitchFamily="34" charset="-128"/>
                <a:cs typeface="Arial Unicode MS" pitchFamily="34" charset="-128"/>
              </a:rPr>
              <a:t>sites</a:t>
            </a:r>
            <a:endParaRPr lang="en-ZA" sz="1600" kern="0" dirty="0">
              <a:ea typeface="Arial Unicode MS" pitchFamily="34" charset="-128"/>
              <a:cs typeface="Arial Unicode MS" pitchFamily="34" charset="-128"/>
            </a:endParaRPr>
          </a:p>
          <a:p>
            <a:pPr marL="193675" lvl="1" indent="-192088" defTabSz="895350" fontAlgn="base">
              <a:spcBef>
                <a:spcPts val="600"/>
              </a:spcBef>
              <a:spcAft>
                <a:spcPct val="0"/>
              </a:spcAft>
              <a:buClr>
                <a:srgbClr val="83725B"/>
              </a:buClr>
              <a:buSzPct val="125000"/>
              <a:buFont typeface="Arial" pitchFamily="34" charset="0"/>
              <a:buChar char="•"/>
            </a:pPr>
            <a:r>
              <a:rPr lang="en-ZA" sz="1600" kern="0" dirty="0">
                <a:ea typeface="Arial Unicode MS" pitchFamily="34" charset="-128"/>
                <a:cs typeface="Arial Unicode MS" pitchFamily="34" charset="-128"/>
              </a:rPr>
              <a:t>Undertaken technical reviews of all the commercially available “Generation 3” </a:t>
            </a:r>
            <a:r>
              <a:rPr lang="en-ZA" sz="1600" kern="0" dirty="0" smtClean="0">
                <a:ea typeface="Arial Unicode MS" pitchFamily="34" charset="-128"/>
                <a:cs typeface="Arial Unicode MS" pitchFamily="34" charset="-128"/>
              </a:rPr>
              <a:t>Pressurised Water Reactor  designs</a:t>
            </a:r>
            <a:endParaRPr lang="en-ZA" sz="1600" kern="0" dirty="0">
              <a:ea typeface="Arial Unicode MS" pitchFamily="34" charset="-128"/>
              <a:cs typeface="Arial Unicode MS" pitchFamily="34" charset="-128"/>
            </a:endParaRPr>
          </a:p>
        </p:txBody>
      </p:sp>
      <p:sp>
        <p:nvSpPr>
          <p:cNvPr id="15" name="Rectangle 21"/>
          <p:cNvSpPr/>
          <p:nvPr/>
        </p:nvSpPr>
        <p:spPr>
          <a:xfrm>
            <a:off x="202167" y="5736530"/>
            <a:ext cx="8712968" cy="29238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16" name="Rectangle 20"/>
          <p:cNvSpPr/>
          <p:nvPr/>
        </p:nvSpPr>
        <p:spPr>
          <a:xfrm>
            <a:off x="1759645" y="5736529"/>
            <a:ext cx="5643322" cy="584775"/>
          </a:xfrm>
          <a:prstGeom prst="rect">
            <a:avLst/>
          </a:prstGeom>
        </p:spPr>
        <p:txBody>
          <a:bodyPr wrap="square">
            <a:spAutoFit/>
          </a:bodyPr>
          <a:lstStyle/>
          <a:p>
            <a:pPr lvl="0" algn="ctr" defTabSz="895350" fontAlgn="base">
              <a:spcBef>
                <a:spcPct val="0"/>
              </a:spcBef>
              <a:spcAft>
                <a:spcPct val="0"/>
              </a:spcAft>
              <a:buClr>
                <a:srgbClr val="83725B"/>
              </a:buClr>
            </a:pPr>
            <a:r>
              <a:rPr lang="en-ZA" sz="1600" b="1" kern="0" dirty="0" smtClean="0">
                <a:solidFill>
                  <a:schemeClr val="bg1"/>
                </a:solidFill>
                <a:ea typeface="Arial Unicode MS" pitchFamily="34" charset="-128"/>
                <a:cs typeface="Arial Unicode MS" pitchFamily="34" charset="-128"/>
              </a:rPr>
              <a:t>Eskom </a:t>
            </a:r>
            <a:r>
              <a:rPr lang="en-ZA" sz="1600" b="1" kern="0" dirty="0">
                <a:solidFill>
                  <a:schemeClr val="bg1"/>
                </a:solidFill>
                <a:ea typeface="Arial Unicode MS" pitchFamily="34" charset="-128"/>
                <a:cs typeface="Arial Unicode MS" pitchFamily="34" charset="-128"/>
              </a:rPr>
              <a:t>has operated a world class nuclear power plant in Africa for over 30 years</a:t>
            </a:r>
          </a:p>
        </p:txBody>
      </p:sp>
    </p:spTree>
    <p:extLst>
      <p:ext uri="{BB962C8B-B14F-4D97-AF65-F5344CB8AC3E}">
        <p14:creationId xmlns:p14="http://schemas.microsoft.com/office/powerpoint/2010/main" xmlns="" val="2159873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xfrm>
            <a:off x="6457950" y="6074475"/>
            <a:ext cx="2057400" cy="34556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solidFill>
                  <a:prstClr val="black"/>
                </a:solidFill>
              </a:rPr>
              <a:pPr eaLnBrk="1" hangingPunct="1"/>
              <a:t>17</a:t>
            </a:fld>
            <a:endParaRPr lang="en-US" dirty="0" smtClean="0">
              <a:solidFill>
                <a:prstClr val="black"/>
              </a:solidFill>
            </a:endParaRPr>
          </a:p>
        </p:txBody>
      </p:sp>
      <p:sp>
        <p:nvSpPr>
          <p:cNvPr id="2" name="Title 1"/>
          <p:cNvSpPr>
            <a:spLocks noGrp="1"/>
          </p:cNvSpPr>
          <p:nvPr>
            <p:ph type="title"/>
          </p:nvPr>
        </p:nvSpPr>
        <p:spPr>
          <a:xfrm>
            <a:off x="1238183" y="0"/>
            <a:ext cx="7350125" cy="723900"/>
          </a:xfrm>
        </p:spPr>
        <p:txBody>
          <a:bodyPr vert="horz" lIns="91440" tIns="45720" rIns="91440" bIns="45720" rtlCol="0" anchor="ctr">
            <a:normAutofit/>
          </a:bodyPr>
          <a:lstStyle/>
          <a:p>
            <a:pPr algn="ctr"/>
            <a:r>
              <a:rPr lang="en-ZA" sz="3600" b="1" dirty="0">
                <a:latin typeface="+mn-lt"/>
              </a:rPr>
              <a:t>Financial Considerations (1/2)</a:t>
            </a:r>
          </a:p>
        </p:txBody>
      </p:sp>
      <p:sp>
        <p:nvSpPr>
          <p:cNvPr id="4" name="Rectangle 15"/>
          <p:cNvSpPr/>
          <p:nvPr/>
        </p:nvSpPr>
        <p:spPr>
          <a:xfrm>
            <a:off x="197767" y="780243"/>
            <a:ext cx="8892480" cy="5341157"/>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txBody>
          <a:bodyPr lIns="73148" rIns="73148" rtlCol="0" anchor="ctr">
            <a:noAutofit/>
          </a:bodyPr>
          <a:lstStyle/>
          <a:p>
            <a:pPr fontAlgn="base">
              <a:spcBef>
                <a:spcPts val="490"/>
              </a:spcBef>
              <a:spcAft>
                <a:spcPct val="0"/>
              </a:spcAft>
            </a:pPr>
            <a:endParaRPr lang="en-ZA" sz="1600" b="1" kern="0" dirty="0">
              <a:solidFill>
                <a:srgbClr val="003896"/>
              </a:solidFill>
            </a:endParaRPr>
          </a:p>
        </p:txBody>
      </p:sp>
      <p:sp>
        <p:nvSpPr>
          <p:cNvPr id="5" name="Rectangle 3"/>
          <p:cNvSpPr/>
          <p:nvPr/>
        </p:nvSpPr>
        <p:spPr>
          <a:xfrm>
            <a:off x="1498601" y="2779227"/>
            <a:ext cx="7492999" cy="1384995"/>
          </a:xfrm>
          <a:prstGeom prst="rect">
            <a:avLst/>
          </a:prstGeom>
        </p:spPr>
        <p:txBody>
          <a:bodyPr wrap="square">
            <a:spAutoFit/>
          </a:bodyPr>
          <a:lstStyle/>
          <a:p>
            <a:pPr marL="285750" lvl="0" indent="-285750">
              <a:buFont typeface="Arial" panose="020B0604020202020204" pitchFamily="34" charset="0"/>
              <a:buChar char="•"/>
            </a:pPr>
            <a:r>
              <a:rPr lang="en-ZA" sz="1400" dirty="0" smtClean="0"/>
              <a:t>The </a:t>
            </a:r>
            <a:r>
              <a:rPr lang="en-ZA" sz="1400" dirty="0"/>
              <a:t>2016/17 Corporate Plan, </a:t>
            </a:r>
            <a:r>
              <a:rPr lang="en-ZA" sz="1400" dirty="0" smtClean="0"/>
              <a:t>indicates </a:t>
            </a:r>
            <a:r>
              <a:rPr lang="en-ZA" sz="1400" dirty="0"/>
              <a:t>a continuing trend of financial and operational stability over the next five </a:t>
            </a:r>
            <a:r>
              <a:rPr lang="en-ZA" sz="1400" dirty="0" smtClean="0"/>
              <a:t>years</a:t>
            </a:r>
          </a:p>
          <a:p>
            <a:pPr marL="285750" lvl="0" indent="-285750">
              <a:buFont typeface="Arial" panose="020B0604020202020204" pitchFamily="34" charset="0"/>
              <a:buChar char="•"/>
            </a:pPr>
            <a:r>
              <a:rPr lang="en-ZA" sz="1400" dirty="0" smtClean="0"/>
              <a:t>This </a:t>
            </a:r>
            <a:r>
              <a:rPr lang="en-ZA" sz="1400" dirty="0"/>
              <a:t>improving trend will continue over the medium to long term which will culminate in company having cash balances in excess of R150 billion by year 10 of the </a:t>
            </a:r>
            <a:r>
              <a:rPr lang="en-ZA" sz="1400" dirty="0" smtClean="0"/>
              <a:t>plan</a:t>
            </a:r>
          </a:p>
          <a:p>
            <a:pPr marL="285750" indent="-285750">
              <a:buFont typeface="Arial" panose="020B0604020202020204" pitchFamily="34" charset="0"/>
              <a:buChar char="•"/>
            </a:pPr>
            <a:r>
              <a:rPr lang="en-ZA" sz="1400" dirty="0" smtClean="0"/>
              <a:t>These cash resources could be deployed to fund any other capital projects such as the nuclear build program. </a:t>
            </a:r>
          </a:p>
        </p:txBody>
      </p:sp>
      <p:sp>
        <p:nvSpPr>
          <p:cNvPr id="6" name="Rectangle 4"/>
          <p:cNvSpPr/>
          <p:nvPr/>
        </p:nvSpPr>
        <p:spPr>
          <a:xfrm>
            <a:off x="1498601" y="1171961"/>
            <a:ext cx="7138905" cy="1862048"/>
          </a:xfrm>
          <a:prstGeom prst="rect">
            <a:avLst/>
          </a:prstGeom>
        </p:spPr>
        <p:txBody>
          <a:bodyPr wrap="square">
            <a:spAutoFit/>
          </a:bodyPr>
          <a:lstStyle/>
          <a:p>
            <a:pPr marL="285750" lvl="0" indent="-285750">
              <a:buFont typeface="Arial" panose="020B0604020202020204" pitchFamily="34" charset="0"/>
              <a:buChar char="•"/>
            </a:pPr>
            <a:r>
              <a:rPr lang="en-ZA" sz="1400" dirty="0" smtClean="0"/>
              <a:t>Strong belief in the investor and capital markets that Eskom is the only logical owner and operator of any new nuclear generation capacity </a:t>
            </a:r>
          </a:p>
          <a:p>
            <a:pPr marL="285750" lvl="0" indent="-285750">
              <a:buFont typeface="Arial" panose="020B0604020202020204" pitchFamily="34" charset="0"/>
              <a:buChar char="•"/>
            </a:pPr>
            <a:r>
              <a:rPr lang="en-ZA" sz="1400" dirty="0" smtClean="0"/>
              <a:t>Investor sentiment in respect of Eskom has improved significantly enabling the execution of its borrowing program of approximately R70 billion per annum</a:t>
            </a:r>
          </a:p>
          <a:p>
            <a:pPr marL="285750" lvl="0" indent="-285750">
              <a:buFont typeface="Arial" panose="020B0604020202020204" pitchFamily="34" charset="0"/>
              <a:buChar char="•"/>
            </a:pPr>
            <a:r>
              <a:rPr lang="en-ZA" sz="1400" dirty="0" smtClean="0"/>
              <a:t>The debt capital markets have responded positively to the financial support and structuring provided by Government to the REIPP renewables program – the current value of power purchase agreements being approximately R1.1 trillion</a:t>
            </a:r>
          </a:p>
          <a:p>
            <a:pPr marL="285750" lvl="0" indent="-285750">
              <a:spcBef>
                <a:spcPts val="600"/>
              </a:spcBef>
              <a:buFont typeface="Arial" panose="020B0604020202020204" pitchFamily="34" charset="0"/>
              <a:buChar char="•"/>
            </a:pPr>
            <a:endParaRPr lang="en-ZA" sz="1200" dirty="0" smtClean="0"/>
          </a:p>
        </p:txBody>
      </p:sp>
      <p:sp>
        <p:nvSpPr>
          <p:cNvPr id="7" name="dtable170554751157760 10 40 127 96 71"/>
          <p:cNvSpPr txBox="1">
            <a:spLocks noChangeArrowheads="1"/>
          </p:cNvSpPr>
          <p:nvPr/>
        </p:nvSpPr>
        <p:spPr bwMode="auto">
          <a:xfrm>
            <a:off x="303062" y="1239286"/>
            <a:ext cx="1106638" cy="695026"/>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Investor confidence</a:t>
            </a:r>
            <a:endParaRPr lang="en-US" sz="1400" b="1" kern="0" baseline="30000" dirty="0" smtClean="0"/>
          </a:p>
        </p:txBody>
      </p:sp>
      <p:sp>
        <p:nvSpPr>
          <p:cNvPr id="8" name="dtable170554751157760 10 146 100 262 17"/>
          <p:cNvSpPr txBox="1">
            <a:spLocks noChangeArrowheads="1"/>
          </p:cNvSpPr>
          <p:nvPr/>
        </p:nvSpPr>
        <p:spPr bwMode="auto">
          <a:xfrm>
            <a:off x="2052358" y="857381"/>
            <a:ext cx="6562867" cy="20193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Description</a:t>
            </a:r>
          </a:p>
        </p:txBody>
      </p:sp>
      <p:cxnSp>
        <p:nvCxnSpPr>
          <p:cNvPr id="9" name="hdivdtable170554751157760 2 2"/>
          <p:cNvCxnSpPr>
            <a:cxnSpLocks/>
          </p:cNvCxnSpPr>
          <p:nvPr/>
        </p:nvCxnSpPr>
        <p:spPr>
          <a:xfrm>
            <a:off x="1941399" y="1134241"/>
            <a:ext cx="65628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hdivdtable170554751157760 2 2"/>
          <p:cNvCxnSpPr>
            <a:cxnSpLocks/>
          </p:cNvCxnSpPr>
          <p:nvPr/>
        </p:nvCxnSpPr>
        <p:spPr>
          <a:xfrm>
            <a:off x="724520" y="2692102"/>
            <a:ext cx="7888601" cy="22973"/>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1" name="dtable170554751157760 10 40 127 96 71"/>
          <p:cNvSpPr txBox="1">
            <a:spLocks noChangeArrowheads="1"/>
          </p:cNvSpPr>
          <p:nvPr/>
        </p:nvSpPr>
        <p:spPr bwMode="auto">
          <a:xfrm>
            <a:off x="303062" y="2779227"/>
            <a:ext cx="1106638" cy="1139331"/>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Long-term outlook</a:t>
            </a:r>
            <a:endParaRPr lang="en-US" sz="1400" b="1" kern="0" baseline="30000" dirty="0" smtClean="0"/>
          </a:p>
        </p:txBody>
      </p:sp>
      <p:sp>
        <p:nvSpPr>
          <p:cNvPr id="12" name="Rectangle 12"/>
          <p:cNvSpPr/>
          <p:nvPr/>
        </p:nvSpPr>
        <p:spPr>
          <a:xfrm>
            <a:off x="1498601" y="4160459"/>
            <a:ext cx="7493000" cy="2031325"/>
          </a:xfrm>
          <a:prstGeom prst="rect">
            <a:avLst/>
          </a:prstGeom>
        </p:spPr>
        <p:txBody>
          <a:bodyPr wrap="square">
            <a:spAutoFit/>
          </a:bodyPr>
          <a:lstStyle/>
          <a:p>
            <a:pPr marL="285750" lvl="0" indent="-285750">
              <a:buFont typeface="Arial" panose="020B0604020202020204" pitchFamily="34" charset="0"/>
              <a:buChar char="•"/>
            </a:pPr>
            <a:r>
              <a:rPr lang="en-ZA" sz="1400" dirty="0" smtClean="0"/>
              <a:t>The Corporate Plan has significantly increased the borrowing program of Eskom to R327 billion from R237 billion</a:t>
            </a:r>
          </a:p>
          <a:p>
            <a:pPr marL="285750" indent="-285750">
              <a:buFont typeface="Arial" panose="020B0604020202020204" pitchFamily="34" charset="0"/>
              <a:buChar char="•"/>
            </a:pPr>
            <a:r>
              <a:rPr lang="en-ZA" sz="1400" dirty="0" smtClean="0"/>
              <a:t>Factoring in the revised cost estimated for the Eskom New Build Programme and consequently there are no significant additional risks associated with the new build delivery and costs overruns</a:t>
            </a:r>
          </a:p>
          <a:p>
            <a:pPr marL="285750" indent="-285750">
              <a:buFont typeface="Arial" panose="020B0604020202020204" pitchFamily="34" charset="0"/>
              <a:buChar char="•"/>
            </a:pPr>
            <a:r>
              <a:rPr lang="en-ZA" sz="1400" dirty="0" smtClean="0"/>
              <a:t>A nuclear build program by its nature will have a significant portion of the costs relating to imported content. This lend itself to the use of export Credit Agency guarantees to enable access to debt capital markets</a:t>
            </a:r>
          </a:p>
          <a:p>
            <a:pPr marL="285750" indent="-285750">
              <a:buFont typeface="Arial" panose="020B0604020202020204" pitchFamily="34" charset="0"/>
              <a:buChar char="•"/>
            </a:pPr>
            <a:r>
              <a:rPr lang="en-ZA" sz="1400" dirty="0" smtClean="0"/>
              <a:t>Eskom has had significant successes in the execution of it current funding program by using export credit agencies across the world </a:t>
            </a:r>
          </a:p>
        </p:txBody>
      </p:sp>
      <p:cxnSp>
        <p:nvCxnSpPr>
          <p:cNvPr id="13" name="hdivdtable170554751157760 2 2"/>
          <p:cNvCxnSpPr>
            <a:cxnSpLocks/>
          </p:cNvCxnSpPr>
          <p:nvPr/>
        </p:nvCxnSpPr>
        <p:spPr>
          <a:xfrm>
            <a:off x="699707" y="4106747"/>
            <a:ext cx="7888601" cy="22973"/>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4" name="dtable170554751157760 10 40 127 96 71"/>
          <p:cNvSpPr txBox="1">
            <a:spLocks noChangeArrowheads="1"/>
          </p:cNvSpPr>
          <p:nvPr/>
        </p:nvSpPr>
        <p:spPr bwMode="auto">
          <a:xfrm>
            <a:off x="303062" y="4188627"/>
            <a:ext cx="1106638" cy="1090407"/>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Borrowing program</a:t>
            </a:r>
            <a:endParaRPr lang="en-US" sz="1400" b="1" kern="0" baseline="30000" dirty="0" smtClean="0"/>
          </a:p>
        </p:txBody>
      </p:sp>
    </p:spTree>
    <p:extLst>
      <p:ext uri="{BB962C8B-B14F-4D97-AF65-F5344CB8AC3E}">
        <p14:creationId xmlns:p14="http://schemas.microsoft.com/office/powerpoint/2010/main" xmlns="" val="2159873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xfrm>
            <a:off x="6457950" y="5321906"/>
            <a:ext cx="2057400" cy="3266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solidFill>
                  <a:prstClr val="black"/>
                </a:solidFill>
              </a:rPr>
              <a:pPr eaLnBrk="1" hangingPunct="1"/>
              <a:t>18</a:t>
            </a:fld>
            <a:endParaRPr lang="en-US" dirty="0" smtClean="0">
              <a:solidFill>
                <a:prstClr val="black"/>
              </a:solidFill>
            </a:endParaRPr>
          </a:p>
        </p:txBody>
      </p:sp>
      <p:sp>
        <p:nvSpPr>
          <p:cNvPr id="2" name="Title 1"/>
          <p:cNvSpPr>
            <a:spLocks noGrp="1"/>
          </p:cNvSpPr>
          <p:nvPr>
            <p:ph type="title"/>
          </p:nvPr>
        </p:nvSpPr>
        <p:spPr>
          <a:xfrm>
            <a:off x="1259632" y="151541"/>
            <a:ext cx="7350125" cy="723900"/>
          </a:xfrm>
        </p:spPr>
        <p:txBody>
          <a:bodyPr vert="horz" lIns="91440" tIns="45720" rIns="91440" bIns="45720" rtlCol="0" anchor="ctr">
            <a:normAutofit/>
          </a:bodyPr>
          <a:lstStyle/>
          <a:p>
            <a:pPr algn="ctr"/>
            <a:r>
              <a:rPr lang="en-ZA" sz="3600" b="1" dirty="0">
                <a:latin typeface="+mn-lt"/>
              </a:rPr>
              <a:t>Financial Considerations (2/2)</a:t>
            </a:r>
          </a:p>
        </p:txBody>
      </p:sp>
      <p:sp>
        <p:nvSpPr>
          <p:cNvPr id="4" name="Rectangle 15"/>
          <p:cNvSpPr/>
          <p:nvPr/>
        </p:nvSpPr>
        <p:spPr>
          <a:xfrm>
            <a:off x="179512" y="1152301"/>
            <a:ext cx="8712968" cy="4435910"/>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txBody>
          <a:bodyPr lIns="73148" rIns="73148" rtlCol="0" anchor="ctr">
            <a:noAutofit/>
          </a:bodyPr>
          <a:lstStyle/>
          <a:p>
            <a:pPr fontAlgn="base">
              <a:spcBef>
                <a:spcPts val="490"/>
              </a:spcBef>
              <a:spcAft>
                <a:spcPct val="0"/>
              </a:spcAft>
            </a:pPr>
            <a:endParaRPr lang="en-ZA" b="1" kern="0" dirty="0">
              <a:solidFill>
                <a:srgbClr val="003896"/>
              </a:solidFill>
            </a:endParaRPr>
          </a:p>
        </p:txBody>
      </p:sp>
      <p:sp>
        <p:nvSpPr>
          <p:cNvPr id="5" name="Rectangle 4"/>
          <p:cNvSpPr/>
          <p:nvPr/>
        </p:nvSpPr>
        <p:spPr>
          <a:xfrm>
            <a:off x="1835695" y="1215802"/>
            <a:ext cx="6779530" cy="1969770"/>
          </a:xfrm>
          <a:prstGeom prst="rect">
            <a:avLst/>
          </a:prstGeom>
        </p:spPr>
        <p:txBody>
          <a:bodyPr wrap="square">
            <a:spAutoFit/>
          </a:bodyPr>
          <a:lstStyle/>
          <a:p>
            <a:pPr marL="285750" lvl="0" indent="-285750">
              <a:spcBef>
                <a:spcPts val="600"/>
              </a:spcBef>
              <a:buFont typeface="Arial" panose="020B0604020202020204" pitchFamily="34" charset="0"/>
              <a:buChar char="•"/>
            </a:pPr>
            <a:r>
              <a:rPr lang="en-ZA" sz="1600" dirty="0" smtClean="0"/>
              <a:t>In executing the borrowing program Eskom utilised the R350 billion Government Guarantee Support package </a:t>
            </a:r>
          </a:p>
          <a:p>
            <a:pPr marL="285750" lvl="0" indent="-285750">
              <a:spcBef>
                <a:spcPts val="600"/>
              </a:spcBef>
              <a:buFont typeface="Arial" panose="020B0604020202020204" pitchFamily="34" charset="0"/>
              <a:buChar char="•"/>
            </a:pPr>
            <a:r>
              <a:rPr lang="en-ZA" sz="1600" dirty="0" smtClean="0"/>
              <a:t>However, Eskom currently has access to approximately R30 billion of unutilised guarantees and this could grow as loans are repaid over the medium to long term and additional cash becoming available</a:t>
            </a:r>
          </a:p>
          <a:p>
            <a:pPr marL="285750" indent="-285750">
              <a:spcBef>
                <a:spcPts val="600"/>
              </a:spcBef>
              <a:buFont typeface="Arial" panose="020B0604020202020204" pitchFamily="34" charset="0"/>
              <a:buChar char="•"/>
            </a:pPr>
            <a:r>
              <a:rPr lang="en-ZA" sz="1600" dirty="0" smtClean="0"/>
              <a:t>The guarantees could then be used to fund other capex programmes subject to the necessary governance processes</a:t>
            </a:r>
          </a:p>
        </p:txBody>
      </p:sp>
      <p:sp>
        <p:nvSpPr>
          <p:cNvPr id="6" name="dtable170554751157760 10 40 127 96 71"/>
          <p:cNvSpPr txBox="1">
            <a:spLocks noChangeArrowheads="1"/>
          </p:cNvSpPr>
          <p:nvPr/>
        </p:nvSpPr>
        <p:spPr bwMode="auto">
          <a:xfrm>
            <a:off x="303062" y="1242832"/>
            <a:ext cx="1460626" cy="1140010"/>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Guarantees </a:t>
            </a:r>
            <a:endParaRPr lang="en-US" sz="1400" b="1" kern="0" baseline="30000" dirty="0" smtClean="0"/>
          </a:p>
        </p:txBody>
      </p:sp>
      <p:sp>
        <p:nvSpPr>
          <p:cNvPr id="7" name="dtable170554751157760 10 146 100 262 17"/>
          <p:cNvSpPr txBox="1">
            <a:spLocks noChangeArrowheads="1"/>
          </p:cNvSpPr>
          <p:nvPr/>
        </p:nvSpPr>
        <p:spPr bwMode="auto">
          <a:xfrm>
            <a:off x="2052358" y="875441"/>
            <a:ext cx="6562867" cy="190901"/>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smtClean="0"/>
              <a:t>Description</a:t>
            </a:r>
          </a:p>
        </p:txBody>
      </p:sp>
      <p:cxnSp>
        <p:nvCxnSpPr>
          <p:cNvPr id="8" name="hdivdtable170554751157760 2 2"/>
          <p:cNvCxnSpPr>
            <a:cxnSpLocks/>
          </p:cNvCxnSpPr>
          <p:nvPr/>
        </p:nvCxnSpPr>
        <p:spPr>
          <a:xfrm>
            <a:off x="1908340" y="1152301"/>
            <a:ext cx="65628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dtable170554751157760 10 40 127 96 71"/>
          <p:cNvSpPr txBox="1">
            <a:spLocks noChangeArrowheads="1"/>
          </p:cNvSpPr>
          <p:nvPr/>
        </p:nvSpPr>
        <p:spPr bwMode="auto">
          <a:xfrm>
            <a:off x="303062" y="3471496"/>
            <a:ext cx="1460626" cy="1140010"/>
          </a:xfrm>
          <a:prstGeom prst="rect">
            <a:avLst/>
          </a:prstGeom>
          <a:solidFill>
            <a:srgbClr val="BFCDE4"/>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dirty="0"/>
              <a:t>Equity participation by the OEM or private sector </a:t>
            </a:r>
          </a:p>
        </p:txBody>
      </p:sp>
      <p:sp>
        <p:nvSpPr>
          <p:cNvPr id="10" name="Rectangle 4"/>
          <p:cNvSpPr/>
          <p:nvPr/>
        </p:nvSpPr>
        <p:spPr>
          <a:xfrm>
            <a:off x="1877406" y="3370256"/>
            <a:ext cx="6912770" cy="1646605"/>
          </a:xfrm>
          <a:prstGeom prst="rect">
            <a:avLst/>
          </a:prstGeom>
        </p:spPr>
        <p:txBody>
          <a:bodyPr wrap="square">
            <a:spAutoFit/>
          </a:bodyPr>
          <a:lstStyle/>
          <a:p>
            <a:pPr marL="285750" indent="-285750">
              <a:spcBef>
                <a:spcPts val="600"/>
              </a:spcBef>
              <a:buFont typeface="Arial" panose="020B0604020202020204" pitchFamily="34" charset="0"/>
              <a:buChar char="•"/>
            </a:pPr>
            <a:r>
              <a:rPr lang="en-ZA" sz="1600" dirty="0" smtClean="0"/>
              <a:t>It is also common practice for the OEM to have an equity stake in a nuclear build program to provide an alternative source of funding for the project. This should not exceed 50% ownership.</a:t>
            </a:r>
          </a:p>
          <a:p>
            <a:pPr marL="285750" indent="-285750">
              <a:spcBef>
                <a:spcPts val="600"/>
              </a:spcBef>
              <a:buFont typeface="Arial" panose="020B0604020202020204" pitchFamily="34" charset="0"/>
              <a:buChar char="•"/>
            </a:pPr>
            <a:r>
              <a:rPr lang="en-ZA" sz="1600" dirty="0" smtClean="0"/>
              <a:t>In addition OEM ownership of the project will ensure that the OEM mitigates against cost overruns, schedule delays and quality concerns which is a significant consideration in any nuclear build program </a:t>
            </a:r>
            <a:endParaRPr lang="en-ZA" sz="1600" dirty="0"/>
          </a:p>
        </p:txBody>
      </p:sp>
      <p:sp>
        <p:nvSpPr>
          <p:cNvPr id="12" name="Rectangle 21"/>
          <p:cNvSpPr/>
          <p:nvPr/>
        </p:nvSpPr>
        <p:spPr>
          <a:xfrm>
            <a:off x="114274" y="5660954"/>
            <a:ext cx="8712968" cy="59653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13" name="Rectangle 20"/>
          <p:cNvSpPr/>
          <p:nvPr/>
        </p:nvSpPr>
        <p:spPr>
          <a:xfrm>
            <a:off x="1259632" y="5660954"/>
            <a:ext cx="7128792" cy="523220"/>
          </a:xfrm>
          <a:prstGeom prst="rect">
            <a:avLst/>
          </a:prstGeom>
        </p:spPr>
        <p:txBody>
          <a:bodyPr wrap="square">
            <a:spAutoFit/>
          </a:bodyPr>
          <a:lstStyle/>
          <a:p>
            <a:pPr lvl="0" algn="ctr" defTabSz="895350" fontAlgn="base">
              <a:spcBef>
                <a:spcPct val="0"/>
              </a:spcBef>
              <a:spcAft>
                <a:spcPct val="0"/>
              </a:spcAft>
              <a:buClr>
                <a:srgbClr val="83725B"/>
              </a:buClr>
            </a:pPr>
            <a:r>
              <a:rPr lang="en-ZA" sz="1400" b="1" kern="0" dirty="0" smtClean="0">
                <a:solidFill>
                  <a:schemeClr val="bg1"/>
                </a:solidFill>
                <a:ea typeface="Arial Unicode MS" pitchFamily="34" charset="-128"/>
                <a:cs typeface="Arial Unicode MS" pitchFamily="34" charset="-128"/>
              </a:rPr>
              <a:t>Funding model to be developed and finalised subsequent to the RFP evaluation as OEM’s will be requested to provide this as part of their response</a:t>
            </a:r>
            <a:endParaRPr lang="en-ZA" sz="1400" b="1"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xmlns="" val="215987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19</a:t>
            </a:fld>
            <a:endParaRPr lang="en-US" dirty="0" smtClean="0"/>
          </a:p>
        </p:txBody>
      </p:sp>
      <p:sp>
        <p:nvSpPr>
          <p:cNvPr id="2" name="Title 1"/>
          <p:cNvSpPr>
            <a:spLocks noGrp="1"/>
          </p:cNvSpPr>
          <p:nvPr>
            <p:ph type="title"/>
          </p:nvPr>
        </p:nvSpPr>
        <p:spPr>
          <a:xfrm>
            <a:off x="1720850" y="342900"/>
            <a:ext cx="5219700" cy="723900"/>
          </a:xfrm>
        </p:spPr>
        <p:txBody>
          <a:bodyPr/>
          <a:lstStyle/>
          <a:p>
            <a:r>
              <a:rPr lang="en-US" sz="3200" b="1" dirty="0" smtClean="0">
                <a:latin typeface="+mn-lt"/>
              </a:rPr>
              <a:t>Recommendations to Cabinet</a:t>
            </a:r>
            <a:endParaRPr lang="en-ZA" sz="3200" b="1" dirty="0">
              <a:latin typeface="+mn-lt"/>
            </a:endParaRPr>
          </a:p>
        </p:txBody>
      </p:sp>
      <p:sp>
        <p:nvSpPr>
          <p:cNvPr id="3" name="TextBox 2"/>
          <p:cNvSpPr txBox="1"/>
          <p:nvPr/>
        </p:nvSpPr>
        <p:spPr>
          <a:xfrm>
            <a:off x="330200" y="1203325"/>
            <a:ext cx="8001000" cy="5709255"/>
          </a:xfrm>
          <a:prstGeom prst="rect">
            <a:avLst/>
          </a:prstGeom>
          <a:noFill/>
        </p:spPr>
        <p:txBody>
          <a:bodyPr wrap="square" rtlCol="0">
            <a:spAutoFit/>
          </a:bodyPr>
          <a:lstStyle/>
          <a:p>
            <a:pPr marL="285750" indent="-285750" algn="just">
              <a:spcBef>
                <a:spcPts val="300"/>
              </a:spcBef>
              <a:spcAft>
                <a:spcPts val="300"/>
              </a:spcAft>
              <a:buFont typeface="Arial" panose="020B0604020202020204" pitchFamily="34" charset="0"/>
              <a:buChar char="•"/>
              <a:tabLst>
                <a:tab pos="180975" algn="l"/>
              </a:tabLst>
            </a:pPr>
            <a:r>
              <a:rPr lang="en-ZA" sz="2000" dirty="0"/>
              <a:t>As informed by the previous slide, the Eskom situation has changed from the challenges it faced in </a:t>
            </a:r>
            <a:r>
              <a:rPr lang="en-ZA" sz="2000" dirty="0" smtClean="0"/>
              <a:t>2014.</a:t>
            </a:r>
            <a:endParaRPr lang="en-ZA" sz="2000" dirty="0"/>
          </a:p>
          <a:p>
            <a:pPr marL="285750" indent="-285750" algn="just">
              <a:spcBef>
                <a:spcPts val="300"/>
              </a:spcBef>
              <a:spcAft>
                <a:spcPts val="300"/>
              </a:spcAft>
              <a:buFont typeface="Arial" panose="020B0604020202020204" pitchFamily="34" charset="0"/>
              <a:buChar char="•"/>
              <a:tabLst>
                <a:tab pos="180975" algn="l"/>
              </a:tabLst>
            </a:pPr>
            <a:r>
              <a:rPr lang="en-ZA" sz="2000" dirty="0"/>
              <a:t>In September 2015,</a:t>
            </a:r>
            <a:r>
              <a:rPr lang="en-ZA" sz="2000" b="1" dirty="0"/>
              <a:t> </a:t>
            </a:r>
            <a:r>
              <a:rPr lang="en-ZA" sz="2000" dirty="0"/>
              <a:t>Eskom Board has indicated its commitment to participate in the Nuclear New Build Programme and resume its role as majority Owner-Operator for nuclear power plants.</a:t>
            </a:r>
          </a:p>
          <a:p>
            <a:pPr>
              <a:spcBef>
                <a:spcPts val="300"/>
              </a:spcBef>
              <a:spcAft>
                <a:spcPts val="300"/>
              </a:spcAft>
              <a:tabLst>
                <a:tab pos="180975" algn="l"/>
              </a:tabLst>
            </a:pPr>
            <a:endParaRPr lang="en-ZA" sz="2000" dirty="0" smtClean="0"/>
          </a:p>
          <a:p>
            <a:pPr algn="just">
              <a:spcBef>
                <a:spcPts val="300"/>
              </a:spcBef>
              <a:spcAft>
                <a:spcPts val="300"/>
              </a:spcAft>
              <a:tabLst>
                <a:tab pos="180975" algn="l"/>
              </a:tabLst>
            </a:pPr>
            <a:r>
              <a:rPr lang="en-ZA" sz="2000" dirty="0" smtClean="0"/>
              <a:t>The Portfolio Committee on Energy should note that following will be recommended to Cabinet:</a:t>
            </a:r>
          </a:p>
          <a:p>
            <a:pPr marL="457200" lvl="2" indent="-457200" algn="just">
              <a:buAutoNum type="arabicPeriod"/>
            </a:pPr>
            <a:r>
              <a:rPr lang="en-ZA" sz="2000" dirty="0" smtClean="0"/>
              <a:t>To designate Eskom as the </a:t>
            </a:r>
            <a:r>
              <a:rPr lang="en-ZA" sz="2000" i="1" dirty="0" smtClean="0"/>
              <a:t>Procurer</a:t>
            </a:r>
            <a:r>
              <a:rPr lang="en-ZA" sz="2000" dirty="0" smtClean="0"/>
              <a:t> for the Nuclear Power Plants for the Nuclear New Build Programme.</a:t>
            </a:r>
          </a:p>
          <a:p>
            <a:pPr marL="457200" lvl="2" indent="-457200" algn="just">
              <a:buAutoNum type="arabicPeriod"/>
            </a:pPr>
            <a:r>
              <a:rPr lang="en-ZA" sz="2000" dirty="0" smtClean="0"/>
              <a:t>To designate South African Nuclear Energy Corporation (Necsa) as the </a:t>
            </a:r>
            <a:r>
              <a:rPr lang="en-ZA" sz="2000" i="1" dirty="0" smtClean="0"/>
              <a:t>Procurer</a:t>
            </a:r>
            <a:r>
              <a:rPr lang="en-ZA" sz="2000" dirty="0" smtClean="0"/>
              <a:t> for the fuel cycle and Multi-Purpose Reactor for the Nuclear New Build Programme.</a:t>
            </a:r>
          </a:p>
          <a:p>
            <a:pPr marL="457200" lvl="2" indent="-457200" algn="just">
              <a:buAutoNum type="arabicPeriod"/>
            </a:pPr>
            <a:r>
              <a:rPr lang="en-ZA" sz="2000" dirty="0"/>
              <a:t>T</a:t>
            </a:r>
            <a:r>
              <a:rPr lang="en-ZA" sz="2000" dirty="0" smtClean="0"/>
              <a:t>he Department of Energy to continue as the </a:t>
            </a:r>
            <a:r>
              <a:rPr lang="en-ZA" sz="2000" i="1" dirty="0" smtClean="0"/>
              <a:t>Programme Coordinator</a:t>
            </a:r>
            <a:r>
              <a:rPr lang="en-ZA" sz="2000" dirty="0" smtClean="0"/>
              <a:t> for the Nuclear New Build Programme.</a:t>
            </a:r>
          </a:p>
          <a:p>
            <a:pPr algn="just">
              <a:spcBef>
                <a:spcPts val="300"/>
              </a:spcBef>
              <a:spcAft>
                <a:spcPts val="300"/>
              </a:spcAft>
              <a:buFont typeface="Arial" panose="020B0604020202020204" pitchFamily="34" charset="0"/>
              <a:buChar char="•"/>
            </a:pPr>
            <a:endParaRPr lang="en-ZA" sz="2000" dirty="0"/>
          </a:p>
          <a:p>
            <a:pPr marL="285750" indent="-285750">
              <a:spcBef>
                <a:spcPts val="300"/>
              </a:spcBef>
              <a:spcAft>
                <a:spcPts val="300"/>
              </a:spcAft>
              <a:buFont typeface="Arial" panose="020B0604020202020204" pitchFamily="34" charset="0"/>
              <a:buChar char="•"/>
              <a:tabLst>
                <a:tab pos="180975" algn="l"/>
              </a:tabLst>
            </a:pPr>
            <a:endParaRPr lang="en-ZA" sz="2000" dirty="0" smtClean="0"/>
          </a:p>
        </p:txBody>
      </p:sp>
    </p:spTree>
    <p:extLst>
      <p:ext uri="{BB962C8B-B14F-4D97-AF65-F5344CB8AC3E}">
        <p14:creationId xmlns:p14="http://schemas.microsoft.com/office/powerpoint/2010/main" xmlns="" val="221544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2</a:t>
            </a:fld>
            <a:endParaRPr lang="en-US" dirty="0" smtClean="0"/>
          </a:p>
        </p:txBody>
      </p:sp>
      <p:sp>
        <p:nvSpPr>
          <p:cNvPr id="2" name="Title 1"/>
          <p:cNvSpPr>
            <a:spLocks noGrp="1"/>
          </p:cNvSpPr>
          <p:nvPr>
            <p:ph type="title"/>
          </p:nvPr>
        </p:nvSpPr>
        <p:spPr>
          <a:xfrm>
            <a:off x="2235200" y="368300"/>
            <a:ext cx="4940300" cy="723900"/>
          </a:xfrm>
        </p:spPr>
        <p:txBody>
          <a:bodyPr>
            <a:normAutofit/>
          </a:bodyPr>
          <a:lstStyle/>
          <a:p>
            <a:r>
              <a:rPr lang="en-US" sz="3200" b="1" dirty="0" smtClean="0">
                <a:latin typeface="+mn-lt"/>
              </a:rPr>
              <a:t>Purpose of Presentation</a:t>
            </a:r>
            <a:endParaRPr lang="en-ZA" sz="3200" b="1" dirty="0">
              <a:latin typeface="+mn-lt"/>
            </a:endParaRPr>
          </a:p>
        </p:txBody>
      </p:sp>
      <p:sp>
        <p:nvSpPr>
          <p:cNvPr id="3" name="TextBox 2"/>
          <p:cNvSpPr txBox="1"/>
          <p:nvPr/>
        </p:nvSpPr>
        <p:spPr>
          <a:xfrm>
            <a:off x="330200" y="1203325"/>
            <a:ext cx="8001000" cy="4770537"/>
          </a:xfrm>
          <a:prstGeom prst="rect">
            <a:avLst/>
          </a:prstGeom>
          <a:noFill/>
        </p:spPr>
        <p:txBody>
          <a:bodyPr wrap="square" rtlCol="0">
            <a:spAutoFit/>
          </a:bodyPr>
          <a:lstStyle/>
          <a:p>
            <a:pPr algn="just">
              <a:spcBef>
                <a:spcPts val="600"/>
              </a:spcBef>
              <a:spcAft>
                <a:spcPts val="600"/>
              </a:spcAft>
              <a:tabLst>
                <a:tab pos="180975" algn="l"/>
              </a:tabLst>
            </a:pPr>
            <a:r>
              <a:rPr lang="en-ZA" sz="2400" dirty="0" smtClean="0"/>
              <a:t>To appraise the Portfolio Committee on Energy about the background leading to the following recommendations to be made to Cabinet to designate:</a:t>
            </a:r>
          </a:p>
          <a:p>
            <a:pPr marL="457200" lvl="2" indent="-457200" algn="just">
              <a:spcBef>
                <a:spcPts val="600"/>
              </a:spcBef>
              <a:spcAft>
                <a:spcPts val="600"/>
              </a:spcAft>
              <a:buAutoNum type="arabicPeriod"/>
            </a:pPr>
            <a:r>
              <a:rPr lang="en-ZA" sz="2400" dirty="0" smtClean="0"/>
              <a:t>Eskom as the </a:t>
            </a:r>
            <a:r>
              <a:rPr lang="en-ZA" sz="2400" i="1" dirty="0" smtClean="0"/>
              <a:t>Procurer</a:t>
            </a:r>
            <a:r>
              <a:rPr lang="en-ZA" sz="2400" dirty="0" smtClean="0"/>
              <a:t> for the Nuclear Power Plants for the Nuclear New Build Programme.</a:t>
            </a:r>
          </a:p>
          <a:p>
            <a:pPr marL="457200" lvl="2" indent="-457200" algn="just">
              <a:spcBef>
                <a:spcPts val="600"/>
              </a:spcBef>
              <a:spcAft>
                <a:spcPts val="600"/>
              </a:spcAft>
              <a:buAutoNum type="arabicPeriod"/>
            </a:pPr>
            <a:r>
              <a:rPr lang="en-ZA" sz="2400" dirty="0" smtClean="0"/>
              <a:t>South African Nuclear Energy Corporation (Necsa) as the </a:t>
            </a:r>
            <a:r>
              <a:rPr lang="en-ZA" sz="2400" i="1" dirty="0" smtClean="0"/>
              <a:t>Procurer</a:t>
            </a:r>
            <a:r>
              <a:rPr lang="en-ZA" sz="2400" dirty="0" smtClean="0"/>
              <a:t> for the fuel cycle and Multi-Purpose Reactor for the Nuclear New Build Programme.</a:t>
            </a:r>
          </a:p>
          <a:p>
            <a:pPr marL="457200" lvl="2" indent="-457200" algn="just">
              <a:spcBef>
                <a:spcPts val="600"/>
              </a:spcBef>
              <a:spcAft>
                <a:spcPts val="600"/>
              </a:spcAft>
              <a:buAutoNum type="arabicPeriod"/>
            </a:pPr>
            <a:r>
              <a:rPr lang="en-ZA" sz="2400" dirty="0" smtClean="0"/>
              <a:t>The Department of Energy as the </a:t>
            </a:r>
            <a:r>
              <a:rPr lang="en-ZA" sz="2400" i="1" dirty="0" smtClean="0"/>
              <a:t>Programme Coordinator</a:t>
            </a:r>
            <a:r>
              <a:rPr lang="en-ZA" sz="2400" dirty="0" smtClean="0"/>
              <a:t> for the Nuclear New Build Programme.</a:t>
            </a:r>
          </a:p>
          <a:p>
            <a:pPr>
              <a:spcBef>
                <a:spcPts val="600"/>
              </a:spcBef>
              <a:spcAft>
                <a:spcPts val="600"/>
              </a:spcAft>
              <a:tabLst>
                <a:tab pos="180975" algn="l"/>
              </a:tabLst>
            </a:pPr>
            <a:endParaRPr lang="en-ZA" sz="2400" dirty="0" smtClean="0"/>
          </a:p>
        </p:txBody>
      </p:sp>
    </p:spTree>
    <p:extLst>
      <p:ext uri="{BB962C8B-B14F-4D97-AF65-F5344CB8AC3E}">
        <p14:creationId xmlns:p14="http://schemas.microsoft.com/office/powerpoint/2010/main" xmlns="" val="138096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A96070-57F6-4DFE-B458-9DE6C7D7369B}" type="slidenum">
              <a:rPr lang="en-ZA" smtClean="0"/>
              <a:pPr/>
              <a:t>20</a:t>
            </a:fld>
            <a:endParaRPr lang="en-ZA"/>
          </a:p>
        </p:txBody>
      </p:sp>
      <p:sp>
        <p:nvSpPr>
          <p:cNvPr id="6" name="TextBox 5"/>
          <p:cNvSpPr txBox="1"/>
          <p:nvPr/>
        </p:nvSpPr>
        <p:spPr>
          <a:xfrm>
            <a:off x="320040" y="1559779"/>
            <a:ext cx="8450580" cy="4532010"/>
          </a:xfrm>
          <a:prstGeom prst="rect">
            <a:avLst/>
          </a:prstGeom>
          <a:noFill/>
        </p:spPr>
        <p:txBody>
          <a:bodyPr wrap="square" rtlCol="0">
            <a:spAutoFit/>
          </a:bodyPr>
          <a:lstStyle/>
          <a:p>
            <a:pPr marL="0" lvl="1" algn="just"/>
            <a:r>
              <a:rPr lang="en-ZA" sz="2000" dirty="0" smtClean="0"/>
              <a:t>If the Recommendations are approved by Cabinet, the way forward would be as follows:</a:t>
            </a:r>
          </a:p>
          <a:p>
            <a:pPr marL="0" lvl="1" algn="just"/>
            <a:endParaRPr lang="en-ZA" sz="2000" dirty="0" smtClean="0"/>
          </a:p>
          <a:p>
            <a:pPr lvl="1" indent="-457200" algn="just">
              <a:buFont typeface="+mj-lt"/>
              <a:buAutoNum type="arabicPeriod"/>
            </a:pPr>
            <a:r>
              <a:rPr lang="en-ZA" sz="2000" dirty="0" smtClean="0"/>
              <a:t>The </a:t>
            </a:r>
            <a:r>
              <a:rPr lang="en-ZA" sz="2000" dirty="0"/>
              <a:t>Procurers (Eskom and Necsa) and the Programme Coordinator (Department of Energy) </a:t>
            </a:r>
            <a:r>
              <a:rPr lang="en-ZA" sz="2000" dirty="0" smtClean="0"/>
              <a:t>would develop </a:t>
            </a:r>
            <a:r>
              <a:rPr lang="en-ZA" sz="2000" dirty="0"/>
              <a:t>a governance framework for the procurement and implementation of the Nuclear New Build Programme, including any transfer </a:t>
            </a:r>
            <a:r>
              <a:rPr lang="en-ZA" sz="2000" dirty="0" smtClean="0"/>
              <a:t>of pre-procurement</a:t>
            </a:r>
            <a:r>
              <a:rPr lang="en-ZA" sz="2000" dirty="0"/>
              <a:t>, procurement activities and commitments to date to ensure proper transfer and execution of roles and responsibilities.  </a:t>
            </a:r>
            <a:endParaRPr lang="en-ZA" sz="2000" dirty="0" smtClean="0"/>
          </a:p>
          <a:p>
            <a:pPr marL="0" lvl="1" algn="just"/>
            <a:endParaRPr lang="en-ZA" sz="2000" dirty="0" smtClean="0"/>
          </a:p>
          <a:p>
            <a:pPr lvl="1" indent="-457200" algn="just">
              <a:buFont typeface="+mj-lt"/>
              <a:buAutoNum type="arabicPeriod" startAt="2"/>
            </a:pPr>
            <a:r>
              <a:rPr lang="en-ZA" sz="2000" dirty="0" smtClean="0"/>
              <a:t>The </a:t>
            </a:r>
            <a:r>
              <a:rPr lang="en-ZA" sz="2000" dirty="0"/>
              <a:t>Minister of </a:t>
            </a:r>
            <a:r>
              <a:rPr lang="en-ZA" sz="2000" dirty="0" smtClean="0"/>
              <a:t>Energy amends </a:t>
            </a:r>
            <a:r>
              <a:rPr lang="en-ZA" sz="2000" dirty="0"/>
              <a:t>the Section 34 Determination in terms of Electricity Regulation Act, to seek concurrence with National Energy Regulator of South Africa (NERSA</a:t>
            </a:r>
            <a:r>
              <a:rPr lang="en-ZA" sz="2000" dirty="0" smtClean="0"/>
              <a:t>).</a:t>
            </a:r>
            <a:endParaRPr lang="en-ZA" sz="2000" dirty="0">
              <a:solidFill>
                <a:schemeClr val="accent6">
                  <a:lumMod val="50000"/>
                </a:schemeClr>
              </a:solidFill>
            </a:endParaRPr>
          </a:p>
          <a:p>
            <a:pPr>
              <a:lnSpc>
                <a:spcPct val="130000"/>
              </a:lnSpc>
              <a:spcBef>
                <a:spcPts val="300"/>
              </a:spcBef>
              <a:spcAft>
                <a:spcPts val="300"/>
              </a:spcAft>
            </a:pPr>
            <a:endParaRPr lang="en-ZA" sz="2000" dirty="0">
              <a:solidFill>
                <a:schemeClr val="accent6">
                  <a:lumMod val="50000"/>
                </a:schemeClr>
              </a:solidFill>
            </a:endParaRPr>
          </a:p>
        </p:txBody>
      </p:sp>
      <p:sp>
        <p:nvSpPr>
          <p:cNvPr id="5" name="Title 1"/>
          <p:cNvSpPr>
            <a:spLocks noGrp="1"/>
          </p:cNvSpPr>
          <p:nvPr>
            <p:ph type="title"/>
          </p:nvPr>
        </p:nvSpPr>
        <p:spPr>
          <a:xfrm>
            <a:off x="1663700" y="355600"/>
            <a:ext cx="5461000" cy="723900"/>
          </a:xfrm>
        </p:spPr>
        <p:txBody>
          <a:bodyPr>
            <a:normAutofit/>
          </a:bodyPr>
          <a:lstStyle/>
          <a:p>
            <a:r>
              <a:rPr lang="en-US" sz="3200" b="1" dirty="0" smtClean="0">
                <a:latin typeface="+mn-lt"/>
              </a:rPr>
              <a:t>Recommendations to Cabinet</a:t>
            </a:r>
            <a:endParaRPr lang="en-ZA" sz="3200" b="1" dirty="0">
              <a:latin typeface="+mn-lt"/>
            </a:endParaRPr>
          </a:p>
        </p:txBody>
      </p:sp>
    </p:spTree>
    <p:extLst>
      <p:ext uri="{BB962C8B-B14F-4D97-AF65-F5344CB8AC3E}">
        <p14:creationId xmlns:p14="http://schemas.microsoft.com/office/powerpoint/2010/main" xmlns="" val="180837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21</a:t>
            </a:fld>
            <a:endParaRPr lang="en-US" dirty="0" smtClean="0"/>
          </a:p>
        </p:txBody>
      </p:sp>
      <p:sp>
        <p:nvSpPr>
          <p:cNvPr id="9" name="TextBox 8"/>
          <p:cNvSpPr txBox="1"/>
          <p:nvPr/>
        </p:nvSpPr>
        <p:spPr>
          <a:xfrm>
            <a:off x="990600" y="609600"/>
            <a:ext cx="7924800" cy="723275"/>
          </a:xfrm>
          <a:prstGeom prst="rect">
            <a:avLst/>
          </a:prstGeom>
          <a:noFill/>
        </p:spPr>
        <p:txBody>
          <a:bodyPr wrap="square" rtlCol="0">
            <a:spAutoFit/>
          </a:bodyPr>
          <a:lstStyle/>
          <a:p>
            <a:pPr>
              <a:spcBef>
                <a:spcPts val="600"/>
              </a:spcBef>
              <a:spcAft>
                <a:spcPts val="0"/>
              </a:spcAft>
            </a:pPr>
            <a:endParaRPr lang="en-ZA" b="1" dirty="0"/>
          </a:p>
          <a:p>
            <a:pPr>
              <a:spcBef>
                <a:spcPts val="600"/>
              </a:spcBef>
              <a:spcAft>
                <a:spcPts val="0"/>
              </a:spcAft>
            </a:pPr>
            <a:r>
              <a:rPr lang="en-US" dirty="0" smtClean="0"/>
              <a:t> </a:t>
            </a:r>
            <a:endParaRPr lang="en-US" dirty="0"/>
          </a:p>
        </p:txBody>
      </p:sp>
      <p:sp>
        <p:nvSpPr>
          <p:cNvPr id="4" name="Title 3"/>
          <p:cNvSpPr>
            <a:spLocks noGrp="1"/>
          </p:cNvSpPr>
          <p:nvPr>
            <p:ph type="title"/>
          </p:nvPr>
        </p:nvSpPr>
        <p:spPr>
          <a:xfrm>
            <a:off x="1528762" y="2413001"/>
            <a:ext cx="5248275" cy="1325563"/>
          </a:xfrm>
        </p:spPr>
        <p:txBody>
          <a:bodyPr>
            <a:normAutofit/>
          </a:bodyPr>
          <a:lstStyle/>
          <a:p>
            <a:r>
              <a:rPr lang="en-ZA" sz="8800" b="1" dirty="0" smtClean="0"/>
              <a:t>Thank you</a:t>
            </a:r>
            <a:endParaRPr lang="en-ZA" sz="8800" b="1" dirty="0"/>
          </a:p>
        </p:txBody>
      </p:sp>
    </p:spTree>
    <p:extLst>
      <p:ext uri="{BB962C8B-B14F-4D97-AF65-F5344CB8AC3E}">
        <p14:creationId xmlns:p14="http://schemas.microsoft.com/office/powerpoint/2010/main" xmlns="" val="230249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6266"/>
            <a:ext cx="9144000" cy="5080084"/>
          </a:xfrm>
        </p:spPr>
        <p:txBody>
          <a:bodyPr>
            <a:normAutofit/>
          </a:bodyPr>
          <a:lstStyle/>
          <a:p>
            <a:pPr algn="ctr" eaLnBrk="1" hangingPunct="1">
              <a:buFontTx/>
              <a:buNone/>
            </a:pPr>
            <a:endParaRPr lang="en-ZA" sz="6000" b="1" dirty="0" smtClean="0"/>
          </a:p>
          <a:p>
            <a:pPr marL="0" indent="0" algn="ctr">
              <a:buNone/>
            </a:pPr>
            <a:r>
              <a:rPr lang="en-ZA" sz="3600" b="1" dirty="0"/>
              <a:t>REPORT </a:t>
            </a:r>
            <a:r>
              <a:rPr lang="en-ZA" sz="3600" b="1" dirty="0" smtClean="0"/>
              <a:t>OF THE INTERNATIONAL </a:t>
            </a:r>
            <a:r>
              <a:rPr lang="en-ZA" sz="3600" b="1" dirty="0"/>
              <a:t>ATOMIC ENERGY </a:t>
            </a:r>
            <a:r>
              <a:rPr lang="en-ZA" sz="3600" b="1" dirty="0" smtClean="0"/>
              <a:t>AGENCY (IAEA)</a:t>
            </a:r>
            <a:endParaRPr lang="en-US" sz="3600" b="1" dirty="0"/>
          </a:p>
          <a:p>
            <a:pPr marL="0" indent="0" algn="ctr">
              <a:buNone/>
            </a:pPr>
            <a:r>
              <a:rPr lang="en-ZA" sz="3600" b="1" dirty="0" smtClean="0"/>
              <a:t>INTEGRATED NUCLEAR INFRASTRACTURE REVIEW (INIR) MISSION</a:t>
            </a:r>
            <a:endParaRPr lang="en-GB" sz="2000" b="1" dirty="0" smtClean="0"/>
          </a:p>
          <a:p>
            <a:pPr algn="ctr" eaLnBrk="1" hangingPunct="1">
              <a:buFontTx/>
              <a:buNone/>
            </a:pPr>
            <a:r>
              <a:rPr lang="en-GB" sz="3600" b="1" dirty="0" smtClean="0"/>
              <a:t>For Portfolio</a:t>
            </a:r>
            <a:r>
              <a:rPr lang="en-GB" sz="3600" b="1" dirty="0"/>
              <a:t> </a:t>
            </a:r>
            <a:r>
              <a:rPr lang="en-GB" sz="3600" b="1" dirty="0" smtClean="0"/>
              <a:t>Committee on Energy</a:t>
            </a:r>
          </a:p>
          <a:p>
            <a:pPr algn="ctr" eaLnBrk="1" hangingPunct="1">
              <a:buFontTx/>
              <a:buNone/>
            </a:pPr>
            <a:r>
              <a:rPr lang="en-GB" sz="3600" b="1" dirty="0" smtClean="0"/>
              <a:t>11 October 2016</a:t>
            </a:r>
          </a:p>
        </p:txBody>
      </p:sp>
      <p:sp>
        <p:nvSpPr>
          <p:cNvPr id="307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6718E2-BEA4-4F49-BD08-DA2BDB4BB6D9}" type="slidenum">
              <a:rPr lang="en-US" smtClean="0">
                <a:solidFill>
                  <a:prstClr val="black"/>
                </a:solidFill>
              </a:rPr>
              <a:pPr eaLnBrk="1" hangingPunct="1"/>
              <a:t>22</a:t>
            </a:fld>
            <a:endParaRPr lang="en-US" smtClean="0">
              <a:solidFill>
                <a:prstClr val="black"/>
              </a:solidFill>
            </a:endParaRPr>
          </a:p>
        </p:txBody>
      </p:sp>
      <p:sp>
        <p:nvSpPr>
          <p:cNvPr id="4" name="TextBox 3"/>
          <p:cNvSpPr txBox="1"/>
          <p:nvPr/>
        </p:nvSpPr>
        <p:spPr>
          <a:xfrm>
            <a:off x="7696200" y="76200"/>
            <a:ext cx="1447800" cy="253916"/>
          </a:xfrm>
          <a:prstGeom prst="rect">
            <a:avLst/>
          </a:prstGeom>
          <a:noFill/>
        </p:spPr>
        <p:txBody>
          <a:bodyPr wrap="square" rtlCol="0">
            <a:spAutoFit/>
          </a:bodyPr>
          <a:lstStyle/>
          <a:p>
            <a:r>
              <a:rPr lang="en-US" sz="1050" dirty="0" smtClean="0">
                <a:solidFill>
                  <a:prstClr val="black"/>
                </a:solidFill>
              </a:rPr>
              <a:t>DOE-NTD-5840</a:t>
            </a:r>
            <a:endParaRPr lang="en-ZA" sz="1050" dirty="0">
              <a:solidFill>
                <a:prstClr val="black"/>
              </a:solidFill>
            </a:endParaRPr>
          </a:p>
        </p:txBody>
      </p:sp>
    </p:spTree>
    <p:extLst>
      <p:ext uri="{BB962C8B-B14F-4D97-AF65-F5344CB8AC3E}">
        <p14:creationId xmlns:p14="http://schemas.microsoft.com/office/powerpoint/2010/main" xmlns="" val="14368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435500"/>
            <a:ext cx="9144000" cy="789618"/>
          </a:xfrm>
        </p:spPr>
        <p:txBody>
          <a:bodyPr>
            <a:normAutofit/>
          </a:bodyPr>
          <a:lstStyle/>
          <a:p>
            <a:pPr algn="ctr"/>
            <a:r>
              <a:rPr lang="en-ZA" sz="3200" b="1" dirty="0" smtClean="0">
                <a:latin typeface="Arial" pitchFamily="34" charset="0"/>
                <a:cs typeface="Arial" pitchFamily="34" charset="0"/>
              </a:rPr>
              <a:t>Outline of the Presentation</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328474" y="1429188"/>
            <a:ext cx="8495930" cy="4351338"/>
          </a:xfrm>
        </p:spPr>
        <p:txBody>
          <a:bodyPr>
            <a:normAutofit/>
          </a:bodyPr>
          <a:lstStyle/>
          <a:p>
            <a:r>
              <a:rPr lang="en-ZA" sz="2400" dirty="0" smtClean="0">
                <a:latin typeface="Arial" pitchFamily="34" charset="0"/>
                <a:cs typeface="Arial" pitchFamily="34" charset="0"/>
              </a:rPr>
              <a:t>Purpose</a:t>
            </a:r>
          </a:p>
          <a:p>
            <a:r>
              <a:rPr lang="en-ZA" sz="2400" dirty="0" smtClean="0">
                <a:latin typeface="Arial" pitchFamily="34" charset="0"/>
                <a:cs typeface="Arial" pitchFamily="34" charset="0"/>
              </a:rPr>
              <a:t>Background</a:t>
            </a:r>
          </a:p>
          <a:p>
            <a:r>
              <a:rPr lang="en-ZA" sz="2400" dirty="0" smtClean="0">
                <a:latin typeface="Arial" pitchFamily="34" charset="0"/>
                <a:cs typeface="Arial" pitchFamily="34" charset="0"/>
              </a:rPr>
              <a:t>Progress Made on Implementation of the IAEA INIR Action Plan</a:t>
            </a:r>
          </a:p>
          <a:p>
            <a:r>
              <a:rPr lang="en-ZA" sz="2400" dirty="0" smtClean="0">
                <a:latin typeface="Arial" pitchFamily="34" charset="0"/>
                <a:cs typeface="Arial" pitchFamily="34" charset="0"/>
              </a:rPr>
              <a:t>Conclusion and Way Forward</a:t>
            </a:r>
          </a:p>
        </p:txBody>
      </p:sp>
      <p:sp>
        <p:nvSpPr>
          <p:cNvPr id="7" name="Slide Number Placeholder 6"/>
          <p:cNvSpPr>
            <a:spLocks noGrp="1"/>
          </p:cNvSpPr>
          <p:nvPr>
            <p:ph type="sldNum" sz="quarter" idx="12"/>
          </p:nvPr>
        </p:nvSpPr>
        <p:spPr/>
        <p:txBody>
          <a:bodyPr/>
          <a:lstStyle/>
          <a:p>
            <a:fld id="{037076E8-A9BD-410B-AE1B-F48E94C9FCC6}" type="slidenum">
              <a:rPr lang="en-ZA" smtClean="0"/>
              <a:pPr/>
              <a:t>23</a:t>
            </a:fld>
            <a:endParaRPr lang="en-ZA"/>
          </a:p>
        </p:txBody>
      </p:sp>
    </p:spTree>
    <p:extLst>
      <p:ext uri="{BB962C8B-B14F-4D97-AF65-F5344CB8AC3E}">
        <p14:creationId xmlns:p14="http://schemas.microsoft.com/office/powerpoint/2010/main" xmlns="" val="3348365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923279"/>
          </a:xfrm>
        </p:spPr>
        <p:txBody>
          <a:bodyPr>
            <a:normAutofit/>
          </a:bodyPr>
          <a:lstStyle/>
          <a:p>
            <a:pPr algn="ctr"/>
            <a:r>
              <a:rPr lang="en-ZA" sz="3200" b="1" dirty="0" smtClean="0">
                <a:latin typeface="Arial" pitchFamily="34" charset="0"/>
                <a:cs typeface="Arial" pitchFamily="34" charset="0"/>
              </a:rPr>
              <a:t>Purpose</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62144" y="1384798"/>
            <a:ext cx="8984202" cy="4563239"/>
          </a:xfrm>
        </p:spPr>
        <p:txBody>
          <a:bodyPr>
            <a:normAutofit/>
          </a:bodyPr>
          <a:lstStyle/>
          <a:p>
            <a:pPr algn="just">
              <a:spcBef>
                <a:spcPts val="0"/>
              </a:spcBef>
            </a:pPr>
            <a:r>
              <a:rPr lang="en-GB" sz="2400" dirty="0" smtClean="0">
                <a:latin typeface="Arial" pitchFamily="34" charset="0"/>
                <a:cs typeface="Arial" pitchFamily="34" charset="0"/>
              </a:rPr>
              <a:t>To brief the Portfolio Committee of Energy on:</a:t>
            </a:r>
          </a:p>
          <a:p>
            <a:pPr marL="0" indent="0" algn="just">
              <a:spcBef>
                <a:spcPts val="0"/>
              </a:spcBef>
              <a:buNone/>
            </a:pPr>
            <a:endParaRPr lang="en-GB" sz="2400" dirty="0" smtClean="0">
              <a:latin typeface="Arial" pitchFamily="34" charset="0"/>
              <a:cs typeface="Arial" pitchFamily="34" charset="0"/>
            </a:endParaRPr>
          </a:p>
          <a:p>
            <a:pPr lvl="1" algn="just">
              <a:spcBef>
                <a:spcPts val="0"/>
              </a:spcBef>
              <a:buFont typeface="Calibri" pitchFamily="34" charset="0"/>
              <a:buChar char="­"/>
            </a:pPr>
            <a:r>
              <a:rPr lang="en-GB" dirty="0" smtClean="0">
                <a:latin typeface="Arial" pitchFamily="34" charset="0"/>
                <a:cs typeface="Arial" pitchFamily="34" charset="0"/>
              </a:rPr>
              <a:t>The Report of the International </a:t>
            </a:r>
            <a:r>
              <a:rPr lang="en-GB" dirty="0">
                <a:latin typeface="Arial" pitchFamily="34" charset="0"/>
                <a:cs typeface="Arial" pitchFamily="34" charset="0"/>
              </a:rPr>
              <a:t>Atomic Energy Agency (IAEA) Integrated Nuclear Infrastructure Review (INIR) </a:t>
            </a:r>
            <a:r>
              <a:rPr lang="en-GB" dirty="0" smtClean="0">
                <a:latin typeface="Arial" pitchFamily="34" charset="0"/>
                <a:cs typeface="Arial" pitchFamily="34" charset="0"/>
              </a:rPr>
              <a:t>Mission.</a:t>
            </a:r>
          </a:p>
          <a:p>
            <a:pPr marL="457200" lvl="1" indent="0" algn="just">
              <a:spcBef>
                <a:spcPts val="0"/>
              </a:spcBef>
              <a:buNone/>
            </a:pPr>
            <a:endParaRPr lang="en-GB" dirty="0" smtClean="0">
              <a:latin typeface="Arial" pitchFamily="34" charset="0"/>
              <a:cs typeface="Arial" pitchFamily="34" charset="0"/>
            </a:endParaRPr>
          </a:p>
          <a:p>
            <a:pPr lvl="1" algn="just">
              <a:spcBef>
                <a:spcPts val="0"/>
              </a:spcBef>
              <a:buFont typeface="Calibri" pitchFamily="34" charset="0"/>
              <a:buChar char="­"/>
            </a:pPr>
            <a:r>
              <a:rPr lang="en-GB" dirty="0" smtClean="0">
                <a:latin typeface="Arial" pitchFamily="34" charset="0"/>
                <a:cs typeface="Arial" pitchFamily="34" charset="0"/>
              </a:rPr>
              <a:t>The IAEA INIR Mission Action </a:t>
            </a:r>
            <a:r>
              <a:rPr lang="en-GB" dirty="0">
                <a:latin typeface="Arial" pitchFamily="34" charset="0"/>
                <a:cs typeface="Arial" pitchFamily="34" charset="0"/>
              </a:rPr>
              <a:t>Plan and progress made in addressing the recommendations of the </a:t>
            </a:r>
            <a:r>
              <a:rPr lang="en-ZA" dirty="0" smtClean="0">
                <a:latin typeface="Arial" pitchFamily="34" charset="0"/>
                <a:cs typeface="Arial" pitchFamily="34" charset="0"/>
              </a:rPr>
              <a:t>Mission.</a:t>
            </a:r>
            <a:endParaRPr lang="en-GB" dirty="0" smtClean="0">
              <a:latin typeface="Arial" pitchFamily="34" charset="0"/>
              <a:cs typeface="Arial" pitchFamily="34" charset="0"/>
            </a:endParaRPr>
          </a:p>
          <a:p>
            <a:pPr lvl="1" algn="just">
              <a:spcBef>
                <a:spcPts val="0"/>
              </a:spcBef>
              <a:buFont typeface="Calibri" pitchFamily="34" charset="0"/>
              <a:buChar char="­"/>
            </a:pPr>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24</a:t>
            </a:fld>
            <a:endParaRPr lang="en-ZA"/>
          </a:p>
        </p:txBody>
      </p:sp>
    </p:spTree>
    <p:extLst>
      <p:ext uri="{BB962C8B-B14F-4D97-AF65-F5344CB8AC3E}">
        <p14:creationId xmlns:p14="http://schemas.microsoft.com/office/powerpoint/2010/main" xmlns="" val="106955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967666"/>
          </a:xfrm>
        </p:spPr>
        <p:txBody>
          <a:bodyPr>
            <a:normAutofit/>
          </a:bodyPr>
          <a:lstStyle/>
          <a:p>
            <a:pPr algn="ctr"/>
            <a:r>
              <a:rPr lang="en-ZA" sz="3200" b="1" dirty="0" smtClean="0">
                <a:latin typeface="Arial" pitchFamily="34" charset="0"/>
                <a:cs typeface="Arial" pitchFamily="34" charset="0"/>
              </a:rPr>
              <a:t>Background</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1" y="766251"/>
            <a:ext cx="9143999" cy="4856202"/>
          </a:xfrm>
        </p:spPr>
        <p:txBody>
          <a:bodyPr>
            <a:noAutofit/>
          </a:bodyPr>
          <a:lstStyle/>
          <a:p>
            <a:pPr algn="just"/>
            <a:r>
              <a:rPr lang="en-ZA" sz="2400" dirty="0">
                <a:latin typeface="Arial" pitchFamily="34" charset="0"/>
                <a:cs typeface="Arial" pitchFamily="34" charset="0"/>
              </a:rPr>
              <a:t>South Africa hosted the IAEA INIR Mission from 30 January to 8 February </a:t>
            </a:r>
            <a:r>
              <a:rPr lang="en-ZA" sz="2400" dirty="0" smtClean="0">
                <a:latin typeface="Arial" pitchFamily="34" charset="0"/>
                <a:cs typeface="Arial" pitchFamily="34" charset="0"/>
              </a:rPr>
              <a:t>2013.</a:t>
            </a:r>
            <a:endParaRPr lang="en-ZA" sz="2400" dirty="0">
              <a:latin typeface="Arial" pitchFamily="34" charset="0"/>
              <a:cs typeface="Arial" pitchFamily="34" charset="0"/>
            </a:endParaRPr>
          </a:p>
          <a:p>
            <a:pPr algn="just"/>
            <a:r>
              <a:rPr lang="en-ZA" sz="2400" dirty="0" smtClean="0">
                <a:latin typeface="Arial" pitchFamily="34" charset="0"/>
                <a:cs typeface="Arial" pitchFamily="34" charset="0"/>
              </a:rPr>
              <a:t>To assess </a:t>
            </a:r>
            <a:r>
              <a:rPr lang="en-ZA" sz="2400" dirty="0">
                <a:latin typeface="Arial" pitchFamily="34" charset="0"/>
                <a:cs typeface="Arial" pitchFamily="34" charset="0"/>
              </a:rPr>
              <a:t>South Africa’s readiness to embark on </a:t>
            </a:r>
            <a:r>
              <a:rPr lang="en-ZA" sz="2400" dirty="0" smtClean="0">
                <a:latin typeface="Arial" pitchFamily="34" charset="0"/>
                <a:cs typeface="Arial" pitchFamily="34" charset="0"/>
              </a:rPr>
              <a:t>the </a:t>
            </a:r>
            <a:r>
              <a:rPr lang="en-ZA" sz="2400" dirty="0">
                <a:latin typeface="Arial" pitchFamily="34" charset="0"/>
                <a:cs typeface="Arial" pitchFamily="34" charset="0"/>
              </a:rPr>
              <a:t>nuclear </a:t>
            </a:r>
            <a:r>
              <a:rPr lang="en-ZA" sz="2400" dirty="0" smtClean="0">
                <a:latin typeface="Arial" pitchFamily="34" charset="0"/>
                <a:cs typeface="Arial" pitchFamily="34" charset="0"/>
              </a:rPr>
              <a:t>new build programme (NNBP).</a:t>
            </a:r>
          </a:p>
          <a:p>
            <a:pPr algn="just"/>
            <a:r>
              <a:rPr lang="en-ZA" sz="2400" dirty="0" smtClean="0">
                <a:latin typeface="Arial" pitchFamily="34" charset="0"/>
                <a:cs typeface="Arial" pitchFamily="34" charset="0"/>
              </a:rPr>
              <a:t>In </a:t>
            </a:r>
            <a:r>
              <a:rPr lang="en-ZA" sz="2400" dirty="0">
                <a:latin typeface="Arial" pitchFamily="34" charset="0"/>
                <a:cs typeface="Arial" pitchFamily="34" charset="0"/>
              </a:rPr>
              <a:t>line the IAEA publication ‘Milestones in the Development of a National Infrastructure for Nuclear Power</a:t>
            </a:r>
            <a:r>
              <a:rPr lang="en-ZA" sz="2400" dirty="0" smtClean="0">
                <a:latin typeface="Arial" pitchFamily="34" charset="0"/>
                <a:cs typeface="Arial" pitchFamily="34" charset="0"/>
              </a:rPr>
              <a:t>’ – a review of </a:t>
            </a:r>
            <a:r>
              <a:rPr lang="en-ZA" sz="2400" b="1" dirty="0" smtClean="0">
                <a:latin typeface="Arial" pitchFamily="34" charset="0"/>
                <a:cs typeface="Arial" pitchFamily="34" charset="0"/>
              </a:rPr>
              <a:t>19 Infrastructure Areas</a:t>
            </a:r>
            <a:r>
              <a:rPr lang="en-ZA" sz="2400" dirty="0" smtClean="0">
                <a:latin typeface="Arial" pitchFamily="34" charset="0"/>
                <a:cs typeface="Arial" pitchFamily="34" charset="0"/>
              </a:rPr>
              <a:t>.</a:t>
            </a:r>
          </a:p>
          <a:p>
            <a:pPr algn="just"/>
            <a:r>
              <a:rPr lang="en-ZA" altLang="en-US" sz="2400" dirty="0">
                <a:latin typeface="Arial" pitchFamily="34" charset="0"/>
                <a:cs typeface="Arial" pitchFamily="34" charset="0"/>
              </a:rPr>
              <a:t>INIR team acknowledged </a:t>
            </a:r>
            <a:r>
              <a:rPr lang="en-ZA" altLang="en-US" sz="2400" dirty="0" smtClean="0">
                <a:latin typeface="Arial" pitchFamily="34" charset="0"/>
                <a:cs typeface="Arial" pitchFamily="34" charset="0"/>
              </a:rPr>
              <a:t>RSA </a:t>
            </a:r>
            <a:r>
              <a:rPr lang="en-ZA" altLang="en-US" sz="2400" dirty="0">
                <a:latin typeface="Arial" pitchFamily="34" charset="0"/>
                <a:cs typeface="Arial" pitchFamily="34" charset="0"/>
              </a:rPr>
              <a:t>as the first IAEA </a:t>
            </a:r>
            <a:r>
              <a:rPr lang="en-ZA" altLang="en-US" sz="2400" dirty="0" smtClean="0">
                <a:latin typeface="Arial" pitchFamily="34" charset="0"/>
                <a:cs typeface="Arial" pitchFamily="34" charset="0"/>
              </a:rPr>
              <a:t>Member </a:t>
            </a:r>
            <a:r>
              <a:rPr lang="en-ZA" altLang="en-US" sz="2400" dirty="0">
                <a:latin typeface="Arial" pitchFamily="34" charset="0"/>
                <a:cs typeface="Arial" pitchFamily="34" charset="0"/>
              </a:rPr>
              <a:t>State with an operating NPP to invite an INIR mission to </a:t>
            </a:r>
            <a:r>
              <a:rPr lang="en-ZA" altLang="en-US" sz="2400" b="1" dirty="0">
                <a:latin typeface="Arial" pitchFamily="34" charset="0"/>
                <a:cs typeface="Arial" pitchFamily="34" charset="0"/>
              </a:rPr>
              <a:t>peer review</a:t>
            </a:r>
            <a:r>
              <a:rPr lang="en-ZA" altLang="en-US" sz="2400" dirty="0">
                <a:latin typeface="Arial" pitchFamily="34" charset="0"/>
                <a:cs typeface="Arial" pitchFamily="34" charset="0"/>
              </a:rPr>
              <a:t> its nuclear power infrastructure for the new build.</a:t>
            </a:r>
            <a:r>
              <a:rPr lang="en-ZA" altLang="en-US" sz="2400" b="1" dirty="0">
                <a:latin typeface="Arial" pitchFamily="34" charset="0"/>
                <a:cs typeface="Arial" pitchFamily="34" charset="0"/>
              </a:rPr>
              <a:t> INIR is not an audit</a:t>
            </a:r>
            <a:r>
              <a:rPr lang="en-ZA" altLang="en-US" sz="2400" b="1" dirty="0" smtClean="0">
                <a:latin typeface="Arial" pitchFamily="34" charset="0"/>
                <a:cs typeface="Arial" pitchFamily="34" charset="0"/>
              </a:rPr>
              <a:t>!</a:t>
            </a:r>
            <a:endParaRPr lang="en-ZA" sz="2400" dirty="0" smtClean="0">
              <a:latin typeface="Arial" pitchFamily="34" charset="0"/>
              <a:cs typeface="Arial" pitchFamily="34" charset="0"/>
            </a:endParaRPr>
          </a:p>
          <a:p>
            <a:pPr algn="just"/>
            <a:r>
              <a:rPr lang="en-ZA" sz="2400" dirty="0">
                <a:latin typeface="Arial" pitchFamily="34" charset="0"/>
                <a:cs typeface="Arial" pitchFamily="34" charset="0"/>
              </a:rPr>
              <a:t>The Mission culminated into a Report with recommendations and suggestions to improve the South African infrastructure in preparation for the NNBP.</a:t>
            </a:r>
          </a:p>
          <a:p>
            <a:pPr algn="just"/>
            <a:endParaRPr lang="en-ZA" sz="2400" dirty="0" smtClean="0">
              <a:latin typeface="Arial" pitchFamily="34" charset="0"/>
              <a:cs typeface="Arial" pitchFamily="34" charset="0"/>
            </a:endParaRPr>
          </a:p>
          <a:p>
            <a:pPr algn="just"/>
            <a:endParaRPr lang="en-ZA" sz="2400" dirty="0">
              <a:latin typeface="Arial" pitchFamily="34" charset="0"/>
              <a:cs typeface="Arial" pitchFamily="34" charset="0"/>
            </a:endParaRPr>
          </a:p>
          <a:p>
            <a:pPr marL="0" indent="0" algn="just">
              <a:buNone/>
            </a:pPr>
            <a:endParaRPr lang="en-ZA" sz="2100"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25</a:t>
            </a:fld>
            <a:endParaRPr lang="en-ZA"/>
          </a:p>
        </p:txBody>
      </p:sp>
    </p:spTree>
    <p:extLst>
      <p:ext uri="{BB962C8B-B14F-4D97-AF65-F5344CB8AC3E}">
        <p14:creationId xmlns:p14="http://schemas.microsoft.com/office/powerpoint/2010/main" xmlns="" val="1724374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985421"/>
          </a:xfrm>
        </p:spPr>
        <p:txBody>
          <a:bodyPr>
            <a:normAutofit/>
          </a:bodyPr>
          <a:lstStyle/>
          <a:p>
            <a:pPr algn="ctr"/>
            <a:r>
              <a:rPr lang="en-ZA" sz="3200" b="1" dirty="0" smtClean="0">
                <a:latin typeface="Arial" pitchFamily="34" charset="0"/>
                <a:cs typeface="Arial" pitchFamily="34" charset="0"/>
              </a:rPr>
              <a:t>Background</a:t>
            </a:r>
            <a:br>
              <a:rPr lang="en-ZA" sz="3200" b="1" dirty="0" smtClean="0">
                <a:latin typeface="Arial" pitchFamily="34" charset="0"/>
                <a:cs typeface="Arial" pitchFamily="34" charset="0"/>
              </a:rPr>
            </a:br>
            <a:r>
              <a:rPr lang="en-ZA" sz="3200" b="1" dirty="0" smtClean="0">
                <a:latin typeface="Arial" pitchFamily="34" charset="0"/>
                <a:cs typeface="Arial" pitchFamily="34" charset="0"/>
              </a:rPr>
              <a:t>IAEA </a:t>
            </a:r>
            <a:r>
              <a:rPr lang="en-ZA" sz="3200" b="1" dirty="0">
                <a:latin typeface="Arial" pitchFamily="34" charset="0"/>
                <a:cs typeface="Arial" pitchFamily="34" charset="0"/>
              </a:rPr>
              <a:t>INIR </a:t>
            </a:r>
            <a:r>
              <a:rPr lang="en-ZA" sz="3200" b="1" dirty="0" smtClean="0">
                <a:latin typeface="Arial" pitchFamily="34" charset="0"/>
                <a:cs typeface="Arial" pitchFamily="34" charset="0"/>
              </a:rPr>
              <a:t>Mission - 19 Infrastructure Areas</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487680" y="1162858"/>
            <a:ext cx="8260080" cy="4856202"/>
          </a:xfrm>
        </p:spPr>
        <p:txBody>
          <a:bodyPr>
            <a:noAutofit/>
          </a:bodyPr>
          <a:lstStyle/>
          <a:p>
            <a:pPr marL="0" indent="0" algn="just">
              <a:buNone/>
            </a:pPr>
            <a:endParaRPr lang="en-ZA" sz="2400" dirty="0" smtClean="0">
              <a:latin typeface="Arial" pitchFamily="34" charset="0"/>
              <a:cs typeface="Arial" pitchFamily="34" charset="0"/>
            </a:endParaRPr>
          </a:p>
          <a:p>
            <a:pPr algn="just"/>
            <a:endParaRPr lang="en-ZA" sz="2400" dirty="0">
              <a:latin typeface="Arial" pitchFamily="34" charset="0"/>
              <a:cs typeface="Arial" pitchFamily="34" charset="0"/>
            </a:endParaRPr>
          </a:p>
          <a:p>
            <a:pPr marL="0" indent="0" algn="just">
              <a:buNone/>
            </a:pPr>
            <a:endParaRPr lang="en-ZA" sz="2100"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26</a:t>
            </a:fld>
            <a:endParaRPr lang="en-ZA"/>
          </a:p>
        </p:txBody>
      </p:sp>
      <p:graphicFrame>
        <p:nvGraphicFramePr>
          <p:cNvPr id="2" name="Table 1"/>
          <p:cNvGraphicFramePr>
            <a:graphicFrameLocks noGrp="1"/>
          </p:cNvGraphicFramePr>
          <p:nvPr>
            <p:extLst>
              <p:ext uri="{D42A27DB-BD31-4B8C-83A1-F6EECF244321}">
                <p14:modId xmlns:p14="http://schemas.microsoft.com/office/powerpoint/2010/main" xmlns="" val="1809885488"/>
              </p:ext>
            </p:extLst>
          </p:nvPr>
        </p:nvGraphicFramePr>
        <p:xfrm>
          <a:off x="0" y="1130006"/>
          <a:ext cx="9028590" cy="4955176"/>
        </p:xfrm>
        <a:graphic>
          <a:graphicData uri="http://schemas.openxmlformats.org/drawingml/2006/table">
            <a:tbl>
              <a:tblPr firstRow="1" bandRow="1">
                <a:tableStyleId>{5C22544A-7EE6-4342-B048-85BDC9FD1C3A}</a:tableStyleId>
              </a:tblPr>
              <a:tblGrid>
                <a:gridCol w="4514295"/>
                <a:gridCol w="4514295"/>
              </a:tblGrid>
              <a:tr h="514182">
                <a:tc gridSpan="2">
                  <a:txBody>
                    <a:bodyPr/>
                    <a:lstStyle/>
                    <a:p>
                      <a:pPr algn="ctr"/>
                      <a:r>
                        <a:rPr lang="en-ZA" sz="2800" dirty="0" smtClean="0">
                          <a:solidFill>
                            <a:schemeClr val="tx1"/>
                          </a:solidFill>
                          <a:latin typeface="Arial" pitchFamily="34" charset="0"/>
                          <a:cs typeface="Arial" pitchFamily="34" charset="0"/>
                        </a:rPr>
                        <a:t>19 Infrastructure Areas</a:t>
                      </a:r>
                      <a:endParaRPr lang="en-ZA" sz="2800" dirty="0">
                        <a:solidFill>
                          <a:schemeClr val="tx1"/>
                        </a:solidFill>
                        <a:latin typeface="Arial" pitchFamily="34" charset="0"/>
                        <a:cs typeface="Arial" pitchFamily="34" charset="0"/>
                      </a:endParaRPr>
                    </a:p>
                  </a:txBody>
                  <a:tcPr/>
                </a:tc>
                <a:tc hMerge="1">
                  <a:txBody>
                    <a:bodyPr/>
                    <a:lstStyle/>
                    <a:p>
                      <a:endParaRPr lang="en-ZA" dirty="0"/>
                    </a:p>
                  </a:txBody>
                  <a:tcPr/>
                </a:tc>
              </a:tr>
              <a:tr h="430928">
                <a:tc>
                  <a:txBody>
                    <a:bodyPr/>
                    <a:lstStyle/>
                    <a:p>
                      <a:r>
                        <a:rPr lang="en-ZA" sz="2000" dirty="0" smtClean="0">
                          <a:latin typeface="Arial" pitchFamily="34" charset="0"/>
                          <a:cs typeface="Arial" pitchFamily="34" charset="0"/>
                        </a:rPr>
                        <a:t>1. National Position</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11. Stakeholder Involvement</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2. Nuclear Safety</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12. Site and Supporting Facilities</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3. Management</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13. Environmental Protection</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4. Funding and Financing</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14. Emergency Planning</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5. Legislative Framework</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15. Security and Physical</a:t>
                      </a:r>
                      <a:r>
                        <a:rPr lang="en-ZA" sz="2000" baseline="0" dirty="0" smtClean="0">
                          <a:latin typeface="Arial" pitchFamily="34" charset="0"/>
                          <a:cs typeface="Arial" pitchFamily="34" charset="0"/>
                        </a:rPr>
                        <a:t> Protection</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6. Safeguards</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16. Nuclear Fuel Cycle</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7. Regulatory Framework</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17. Radioactive Waste</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8. Radiation Protection</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18. Industrial Involvement</a:t>
                      </a:r>
                      <a:endParaRPr lang="en-ZA" sz="2000" dirty="0">
                        <a:latin typeface="Arial" pitchFamily="34" charset="0"/>
                        <a:cs typeface="Arial" pitchFamily="34" charset="0"/>
                      </a:endParaRPr>
                    </a:p>
                  </a:txBody>
                  <a:tcPr/>
                </a:tc>
              </a:tr>
              <a:tr h="430928">
                <a:tc>
                  <a:txBody>
                    <a:bodyPr/>
                    <a:lstStyle/>
                    <a:p>
                      <a:r>
                        <a:rPr lang="en-ZA" sz="2000" dirty="0" smtClean="0">
                          <a:latin typeface="Arial" pitchFamily="34" charset="0"/>
                          <a:cs typeface="Arial" pitchFamily="34" charset="0"/>
                        </a:rPr>
                        <a:t>9. Electric Grid</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19.</a:t>
                      </a:r>
                      <a:r>
                        <a:rPr lang="en-ZA" sz="2000" baseline="0" dirty="0" smtClean="0">
                          <a:latin typeface="Arial" pitchFamily="34" charset="0"/>
                          <a:cs typeface="Arial" pitchFamily="34" charset="0"/>
                        </a:rPr>
                        <a:t> Procurement</a:t>
                      </a:r>
                      <a:endParaRPr lang="en-ZA" sz="2000" dirty="0">
                        <a:latin typeface="Arial" pitchFamily="34" charset="0"/>
                        <a:cs typeface="Arial" pitchFamily="34" charset="0"/>
                      </a:endParaRPr>
                    </a:p>
                  </a:txBody>
                  <a:tcPr/>
                </a:tc>
              </a:tr>
              <a:tr h="558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latin typeface="Arial" pitchFamily="34" charset="0"/>
                          <a:cs typeface="Arial" pitchFamily="34" charset="0"/>
                        </a:rPr>
                        <a:t>10. Human Resource Development</a:t>
                      </a:r>
                    </a:p>
                  </a:txBody>
                  <a:tcPr/>
                </a:tc>
                <a:tc>
                  <a:txBody>
                    <a:bodyPr/>
                    <a:lstStyle/>
                    <a:p>
                      <a:endParaRPr lang="en-ZA" sz="20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1433371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914400"/>
          </a:xfrm>
        </p:spPr>
        <p:txBody>
          <a:bodyPr>
            <a:normAutofit/>
          </a:bodyPr>
          <a:lstStyle/>
          <a:p>
            <a:pPr algn="ctr"/>
            <a:r>
              <a:rPr lang="en-ZA" sz="3200" b="1" dirty="0" smtClean="0">
                <a:latin typeface="Arial" pitchFamily="34" charset="0"/>
                <a:cs typeface="Arial" pitchFamily="34" charset="0"/>
              </a:rPr>
              <a:t>Outcomes of the IAEA INIR Mission</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0" y="694063"/>
            <a:ext cx="9143999" cy="5324997"/>
          </a:xfrm>
        </p:spPr>
        <p:txBody>
          <a:bodyPr>
            <a:noAutofit/>
          </a:bodyPr>
          <a:lstStyle/>
          <a:p>
            <a:pPr marL="571500" indent="-571500" algn="just">
              <a:spcBef>
                <a:spcPts val="0"/>
              </a:spcBef>
              <a:buFont typeface="Arial" charset="0"/>
              <a:buChar char="•"/>
            </a:pPr>
            <a:r>
              <a:rPr lang="en-ZA" altLang="en-US" sz="2400" dirty="0" smtClean="0">
                <a:latin typeface="Arial" pitchFamily="34" charset="0"/>
                <a:cs typeface="Arial" pitchFamily="34" charset="0"/>
              </a:rPr>
              <a:t>The </a:t>
            </a:r>
            <a:r>
              <a:rPr lang="en-ZA" altLang="en-US" sz="2400" dirty="0">
                <a:latin typeface="Arial" pitchFamily="34" charset="0"/>
                <a:cs typeface="Arial" pitchFamily="34" charset="0"/>
              </a:rPr>
              <a:t>INIR Mission observed areas of good </a:t>
            </a:r>
            <a:r>
              <a:rPr lang="en-ZA" altLang="en-US" sz="2400" dirty="0" smtClean="0">
                <a:latin typeface="Arial" pitchFamily="34" charset="0"/>
                <a:cs typeface="Arial" pitchFamily="34" charset="0"/>
              </a:rPr>
              <a:t>practices.</a:t>
            </a:r>
          </a:p>
          <a:p>
            <a:pPr marL="0" indent="0" algn="just">
              <a:spcBef>
                <a:spcPts val="0"/>
              </a:spcBef>
              <a:buNone/>
            </a:pPr>
            <a:endParaRPr lang="en-ZA" altLang="en-US" sz="2400" dirty="0" smtClean="0">
              <a:latin typeface="Arial" pitchFamily="34" charset="0"/>
              <a:cs typeface="Arial" pitchFamily="34" charset="0"/>
            </a:endParaRPr>
          </a:p>
          <a:p>
            <a:pPr marL="571500" indent="-571500" algn="just">
              <a:spcBef>
                <a:spcPts val="0"/>
              </a:spcBef>
              <a:buFont typeface="Arial" charset="0"/>
              <a:buChar char="•"/>
              <a:tabLst>
                <a:tab pos="88900" algn="l"/>
              </a:tabLst>
            </a:pPr>
            <a:r>
              <a:rPr lang="en-ZA" altLang="en-US" sz="2400" dirty="0" smtClean="0">
                <a:latin typeface="Arial" pitchFamily="34" charset="0"/>
                <a:cs typeface="Arial" pitchFamily="34" charset="0"/>
              </a:rPr>
              <a:t>The </a:t>
            </a:r>
            <a:r>
              <a:rPr lang="en-ZA" altLang="en-US" sz="2400" dirty="0">
                <a:latin typeface="Arial" pitchFamily="34" charset="0"/>
                <a:cs typeface="Arial" pitchFamily="34" charset="0"/>
              </a:rPr>
              <a:t>INIR Mission made 11 Suggestions for further improvement of the South African </a:t>
            </a:r>
            <a:r>
              <a:rPr lang="en-ZA" altLang="en-US" sz="2400" dirty="0" smtClean="0">
                <a:latin typeface="Arial" pitchFamily="34" charset="0"/>
                <a:cs typeface="Arial" pitchFamily="34" charset="0"/>
              </a:rPr>
              <a:t>infrastructure.</a:t>
            </a:r>
          </a:p>
          <a:p>
            <a:pPr marL="0" indent="0" algn="just">
              <a:spcBef>
                <a:spcPts val="0"/>
              </a:spcBef>
              <a:buNone/>
            </a:pPr>
            <a:endParaRPr lang="en-GB" sz="2400" dirty="0" smtClean="0">
              <a:latin typeface="Arial" pitchFamily="34" charset="0"/>
              <a:cs typeface="Arial" pitchFamily="34" charset="0"/>
            </a:endParaRPr>
          </a:p>
          <a:p>
            <a:pPr algn="just">
              <a:spcBef>
                <a:spcPts val="0"/>
              </a:spcBef>
            </a:pPr>
            <a:r>
              <a:rPr lang="en-GB" sz="2400" b="1" dirty="0" smtClean="0">
                <a:latin typeface="Arial" pitchFamily="34" charset="0"/>
                <a:cs typeface="Arial" pitchFamily="34" charset="0"/>
              </a:rPr>
              <a:t>10</a:t>
            </a:r>
            <a:r>
              <a:rPr lang="en-GB" sz="2400" dirty="0" smtClean="0">
                <a:latin typeface="Arial" pitchFamily="34" charset="0"/>
                <a:cs typeface="Arial" pitchFamily="34" charset="0"/>
              </a:rPr>
              <a:t> </a:t>
            </a:r>
            <a:r>
              <a:rPr lang="en-GB" sz="2400" dirty="0">
                <a:latin typeface="Arial" pitchFamily="34" charset="0"/>
                <a:cs typeface="Arial" pitchFamily="34" charset="0"/>
              </a:rPr>
              <a:t>recommendations based on </a:t>
            </a:r>
            <a:r>
              <a:rPr lang="en-GB" sz="2400" b="1" dirty="0">
                <a:latin typeface="Arial" pitchFamily="34" charset="0"/>
                <a:cs typeface="Arial" pitchFamily="34" charset="0"/>
              </a:rPr>
              <a:t>8</a:t>
            </a:r>
            <a:r>
              <a:rPr lang="en-GB" sz="2400" dirty="0">
                <a:latin typeface="Arial" pitchFamily="34" charset="0"/>
                <a:cs typeface="Arial" pitchFamily="34" charset="0"/>
              </a:rPr>
              <a:t> infrastructure </a:t>
            </a:r>
            <a:r>
              <a:rPr lang="en-GB" sz="2400" dirty="0" smtClean="0">
                <a:latin typeface="Arial" pitchFamily="34" charset="0"/>
                <a:cs typeface="Arial" pitchFamily="34" charset="0"/>
              </a:rPr>
              <a:t>areas:</a:t>
            </a:r>
          </a:p>
          <a:p>
            <a:pPr marL="0" indent="0" algn="just">
              <a:spcBef>
                <a:spcPts val="0"/>
              </a:spcBef>
              <a:buNone/>
            </a:pPr>
            <a:endParaRPr lang="en-GB" sz="2400" dirty="0" smtClean="0">
              <a:latin typeface="Arial" pitchFamily="34" charset="0"/>
              <a:cs typeface="Arial" pitchFamily="34" charset="0"/>
            </a:endParaRPr>
          </a:p>
          <a:p>
            <a:pPr lvl="1" algn="just">
              <a:spcBef>
                <a:spcPts val="0"/>
              </a:spcBef>
              <a:buFont typeface="Calibri" pitchFamily="34" charset="0"/>
              <a:buChar char="­"/>
            </a:pPr>
            <a:r>
              <a:rPr lang="en-GB" dirty="0" smtClean="0">
                <a:latin typeface="Arial" pitchFamily="34" charset="0"/>
                <a:cs typeface="Arial" pitchFamily="34" charset="0"/>
              </a:rPr>
              <a:t>National Position, Nuclear Safety, Management, Funding and Financing, Legislative Framework, Regulatory Framework,</a:t>
            </a:r>
          </a:p>
          <a:p>
            <a:pPr lvl="1" algn="just">
              <a:spcBef>
                <a:spcPts val="0"/>
              </a:spcBef>
              <a:buFont typeface="Calibri" pitchFamily="34" charset="0"/>
              <a:buChar char="­"/>
            </a:pPr>
            <a:r>
              <a:rPr lang="en-GB" dirty="0" smtClean="0">
                <a:latin typeface="Arial" pitchFamily="34" charset="0"/>
                <a:cs typeface="Arial" pitchFamily="34" charset="0"/>
              </a:rPr>
              <a:t>Human Resources and Nuclear Fuel Cycle.</a:t>
            </a:r>
          </a:p>
          <a:p>
            <a:pPr marL="457200" lvl="1" indent="0" algn="just">
              <a:spcBef>
                <a:spcPts val="0"/>
              </a:spcBef>
              <a:buNone/>
            </a:pPr>
            <a:endParaRPr lang="en-GB" dirty="0">
              <a:latin typeface="Arial" pitchFamily="34" charset="0"/>
              <a:cs typeface="Arial" pitchFamily="34" charset="0"/>
            </a:endParaRPr>
          </a:p>
          <a:p>
            <a:pPr algn="just">
              <a:spcBef>
                <a:spcPts val="0"/>
              </a:spcBef>
            </a:pPr>
            <a:r>
              <a:rPr lang="en-GB" sz="2400" dirty="0" smtClean="0">
                <a:latin typeface="Arial" pitchFamily="34" charset="0"/>
                <a:cs typeface="Arial" pitchFamily="34" charset="0"/>
              </a:rPr>
              <a:t>These </a:t>
            </a:r>
            <a:r>
              <a:rPr lang="en-GB" sz="2400" dirty="0">
                <a:latin typeface="Arial" pitchFamily="34" charset="0"/>
                <a:cs typeface="Arial" pitchFamily="34" charset="0"/>
              </a:rPr>
              <a:t>recommendations are informed by IAEA Standards and international good practice for nuclear power programmes.</a:t>
            </a:r>
          </a:p>
          <a:p>
            <a:pPr algn="just"/>
            <a:endParaRPr lang="en-ZA" sz="2400" dirty="0">
              <a:latin typeface="Arial" pitchFamily="34" charset="0"/>
              <a:cs typeface="Arial" pitchFamily="34" charset="0"/>
            </a:endParaRPr>
          </a:p>
          <a:p>
            <a:pPr algn="just"/>
            <a:endParaRPr lang="en-ZA" sz="2400"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27</a:t>
            </a:fld>
            <a:endParaRPr lang="en-ZA"/>
          </a:p>
        </p:txBody>
      </p:sp>
    </p:spTree>
    <p:extLst>
      <p:ext uri="{BB962C8B-B14F-4D97-AF65-F5344CB8AC3E}">
        <p14:creationId xmlns:p14="http://schemas.microsoft.com/office/powerpoint/2010/main" xmlns="" val="1831036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914400"/>
          </a:xfrm>
        </p:spPr>
        <p:txBody>
          <a:bodyPr>
            <a:normAutofit/>
          </a:bodyPr>
          <a:lstStyle/>
          <a:p>
            <a:pPr algn="ctr"/>
            <a:r>
              <a:rPr lang="en-ZA" altLang="en-US" sz="3200" b="1" dirty="0">
                <a:latin typeface="Arial" charset="0"/>
                <a:cs typeface="Arial" charset="0"/>
              </a:rPr>
              <a:t>Areas of good practices</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0" y="881350"/>
            <a:ext cx="9143999" cy="5324997"/>
          </a:xfrm>
        </p:spPr>
        <p:txBody>
          <a:bodyPr>
            <a:noAutofit/>
          </a:bodyPr>
          <a:lstStyle/>
          <a:p>
            <a:r>
              <a:rPr lang="en-ZA" sz="2200" dirty="0">
                <a:latin typeface="Arial" pitchFamily="34" charset="0"/>
                <a:cs typeface="Arial" pitchFamily="34" charset="0"/>
              </a:rPr>
              <a:t>The Republic of South Africa is the first IAEA Member State with an operating nuclear power plant to invite an INIR mission to review its nuclear power infrastructure for new build</a:t>
            </a:r>
          </a:p>
          <a:p>
            <a:r>
              <a:rPr lang="en-ZA" sz="2200" dirty="0">
                <a:latin typeface="Arial" pitchFamily="34" charset="0"/>
                <a:cs typeface="Arial" pitchFamily="34" charset="0"/>
              </a:rPr>
              <a:t>This is good example for other IAEA Member States with nuclear power expansion programmes</a:t>
            </a:r>
          </a:p>
          <a:p>
            <a:r>
              <a:rPr lang="en-ZA" sz="2200" dirty="0">
                <a:latin typeface="Arial" pitchFamily="34" charset="0"/>
                <a:cs typeface="Arial" pitchFamily="34" charset="0"/>
              </a:rPr>
              <a:t>The INIR team identified the following strengths in nuclear infrastructure areas supporting the existing and the new build programme:</a:t>
            </a:r>
          </a:p>
          <a:p>
            <a:pPr lvl="1">
              <a:buFont typeface="Wingdings" pitchFamily="2" charset="2"/>
              <a:buChar char="Ø"/>
            </a:pPr>
            <a:r>
              <a:rPr lang="en-ZA" sz="2200" dirty="0">
                <a:latin typeface="Arial" pitchFamily="34" charset="0"/>
                <a:cs typeface="Arial" pitchFamily="34" charset="0"/>
              </a:rPr>
              <a:t>Regulatory self-assessment, safeguards</a:t>
            </a:r>
          </a:p>
          <a:p>
            <a:pPr lvl="1">
              <a:buFont typeface="Wingdings" pitchFamily="2" charset="2"/>
              <a:buChar char="Ø"/>
            </a:pPr>
            <a:r>
              <a:rPr lang="en-ZA" sz="2200" dirty="0">
                <a:latin typeface="Arial" pitchFamily="34" charset="0"/>
                <a:cs typeface="Arial" pitchFamily="34" charset="0"/>
              </a:rPr>
              <a:t>Security working level documents</a:t>
            </a:r>
          </a:p>
          <a:p>
            <a:pPr lvl="1">
              <a:buFont typeface="Wingdings" pitchFamily="2" charset="2"/>
              <a:buChar char="Ø"/>
            </a:pPr>
            <a:r>
              <a:rPr lang="en-ZA" sz="2200" dirty="0">
                <a:latin typeface="Arial" pitchFamily="34" charset="0"/>
                <a:cs typeface="Arial" pitchFamily="34" charset="0"/>
              </a:rPr>
              <a:t>Management system</a:t>
            </a:r>
          </a:p>
          <a:p>
            <a:pPr lvl="1">
              <a:buFont typeface="Wingdings" pitchFamily="2" charset="2"/>
              <a:buChar char="Ø"/>
            </a:pPr>
            <a:r>
              <a:rPr lang="en-ZA" sz="2200" dirty="0">
                <a:latin typeface="Arial" pitchFamily="34" charset="0"/>
                <a:cs typeface="Arial" pitchFamily="34" charset="0"/>
              </a:rPr>
              <a:t>Environmental impact assessment, grid development and stakeholder involvement</a:t>
            </a:r>
          </a:p>
          <a:p>
            <a:pPr marL="0" indent="0" algn="just">
              <a:buNone/>
            </a:pPr>
            <a:endParaRPr lang="en-ZA" sz="2400" dirty="0">
              <a:latin typeface="Arial" pitchFamily="34" charset="0"/>
              <a:cs typeface="Arial" pitchFamily="34" charset="0"/>
            </a:endParaRPr>
          </a:p>
          <a:p>
            <a:pPr algn="just"/>
            <a:endParaRPr lang="en-ZA" sz="2400"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28</a:t>
            </a:fld>
            <a:endParaRPr lang="en-ZA"/>
          </a:p>
        </p:txBody>
      </p:sp>
    </p:spTree>
    <p:extLst>
      <p:ext uri="{BB962C8B-B14F-4D97-AF65-F5344CB8AC3E}">
        <p14:creationId xmlns:p14="http://schemas.microsoft.com/office/powerpoint/2010/main" xmlns="" val="3470318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056640"/>
          </a:xfrm>
        </p:spPr>
        <p:txBody>
          <a:bodyPr>
            <a:normAutofit/>
          </a:bodyPr>
          <a:lstStyle/>
          <a:p>
            <a:pPr algn="ctr"/>
            <a:r>
              <a:rPr lang="en-ZA" sz="3200" b="1" dirty="0" smtClean="0">
                <a:latin typeface="Arial" pitchFamily="34" charset="0"/>
                <a:cs typeface="Arial" pitchFamily="34" charset="0"/>
              </a:rPr>
              <a:t>Addressing Recommendations of the INIR Mission - ACTION PLAN</a:t>
            </a:r>
            <a:endParaRPr lang="en-ZA" sz="3200" b="1" dirty="0">
              <a:latin typeface="Arial" pitchFamily="34" charset="0"/>
              <a:cs typeface="Arial" pitchFamily="34" charset="0"/>
            </a:endParaRPr>
          </a:p>
        </p:txBody>
      </p:sp>
      <p:sp>
        <p:nvSpPr>
          <p:cNvPr id="9" name="Content Placeholder 8"/>
          <p:cNvSpPr>
            <a:spLocks noGrp="1"/>
          </p:cNvSpPr>
          <p:nvPr>
            <p:ph idx="1"/>
          </p:nvPr>
        </p:nvSpPr>
        <p:spPr>
          <a:xfrm>
            <a:off x="177553" y="1367161"/>
            <a:ext cx="8797771" cy="4607510"/>
          </a:xfrm>
        </p:spPr>
        <p:txBody>
          <a:bodyPr>
            <a:noAutofit/>
          </a:bodyPr>
          <a:lstStyle/>
          <a:p>
            <a:pPr algn="just"/>
            <a:r>
              <a:rPr lang="en-GB" sz="2400" dirty="0" smtClean="0">
                <a:latin typeface="Arial" pitchFamily="34" charset="0"/>
                <a:cs typeface="Arial" pitchFamily="34" charset="0"/>
              </a:rPr>
              <a:t>Various structures of the </a:t>
            </a:r>
            <a:r>
              <a:rPr lang="en-GB" sz="2400" dirty="0">
                <a:latin typeface="Arial" pitchFamily="34" charset="0"/>
                <a:cs typeface="Arial" pitchFamily="34" charset="0"/>
              </a:rPr>
              <a:t>National Nuclear Energy Executive Coordination Committee (now referred as Energy Security Cabinet Subcommittee)</a:t>
            </a:r>
            <a:r>
              <a:rPr lang="en-GB" sz="2400" dirty="0" smtClean="0">
                <a:latin typeface="Arial" pitchFamily="34" charset="0"/>
                <a:cs typeface="Arial" pitchFamily="34" charset="0"/>
              </a:rPr>
              <a:t> developed an Action Plan which is currently under implementation to address </a:t>
            </a:r>
            <a:r>
              <a:rPr lang="en-GB" sz="2400" dirty="0">
                <a:latin typeface="Arial" pitchFamily="34" charset="0"/>
                <a:cs typeface="Arial" pitchFamily="34" charset="0"/>
              </a:rPr>
              <a:t>the recommendations of the INIR </a:t>
            </a:r>
            <a:r>
              <a:rPr lang="en-GB" sz="2400" dirty="0" smtClean="0">
                <a:latin typeface="Arial" pitchFamily="34" charset="0"/>
                <a:cs typeface="Arial" pitchFamily="34" charset="0"/>
              </a:rPr>
              <a:t>Mission.</a:t>
            </a:r>
          </a:p>
          <a:p>
            <a:pPr marL="0" indent="0" algn="just">
              <a:buNone/>
            </a:pPr>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The IAEA recommendations required of studies to be conducted and strategies to be developed. </a:t>
            </a:r>
          </a:p>
          <a:p>
            <a:pPr marL="0" indent="0" algn="just">
              <a:buNone/>
            </a:pPr>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Recommendations from these studies and strategies contain </a:t>
            </a:r>
            <a:r>
              <a:rPr lang="en-GB" sz="2400" dirty="0">
                <a:latin typeface="Arial" pitchFamily="34" charset="0"/>
                <a:cs typeface="Arial" pitchFamily="34" charset="0"/>
              </a:rPr>
              <a:t>elements of policy, legislation and </a:t>
            </a:r>
            <a:r>
              <a:rPr lang="en-GB" sz="2400" dirty="0" smtClean="0">
                <a:latin typeface="Arial" pitchFamily="34" charset="0"/>
                <a:cs typeface="Arial" pitchFamily="34" charset="0"/>
              </a:rPr>
              <a:t>procurement and would require Cabinet endorsement as </a:t>
            </a:r>
            <a:r>
              <a:rPr lang="en-GB" sz="2400" dirty="0">
                <a:latin typeface="Arial" pitchFamily="34" charset="0"/>
                <a:cs typeface="Arial" pitchFamily="34" charset="0"/>
              </a:rPr>
              <a:t>indicated in the Action Plan.</a:t>
            </a:r>
            <a:endParaRPr lang="en-ZA" sz="24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pPr/>
              <a:t>29</a:t>
            </a:fld>
            <a:endParaRPr lang="en-ZA"/>
          </a:p>
        </p:txBody>
      </p:sp>
    </p:spTree>
    <p:extLst>
      <p:ext uri="{BB962C8B-B14F-4D97-AF65-F5344CB8AC3E}">
        <p14:creationId xmlns:p14="http://schemas.microsoft.com/office/powerpoint/2010/main" xmlns="" val="1326969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81100" y="546100"/>
            <a:ext cx="6642100" cy="685800"/>
          </a:xfrm>
        </p:spPr>
        <p:txBody>
          <a:bodyPr>
            <a:normAutofit/>
          </a:bodyPr>
          <a:lstStyle/>
          <a:p>
            <a:pPr algn="ctr"/>
            <a:r>
              <a:rPr lang="en-ZA" sz="3600" b="1" dirty="0">
                <a:latin typeface="+mn-lt"/>
                <a:cs typeface="Arial" pitchFamily="34" charset="0"/>
              </a:rPr>
              <a:t>Outline of the Presentation</a:t>
            </a:r>
            <a:endParaRPr lang="en-US" sz="3600" b="1" dirty="0" smtClean="0">
              <a:latin typeface="+mn-lt"/>
            </a:endParaRPr>
          </a:p>
        </p:txBody>
      </p:sp>
      <p:sp>
        <p:nvSpPr>
          <p:cNvPr id="4099" name="Rectangle 3"/>
          <p:cNvSpPr>
            <a:spLocks noGrp="1" noChangeArrowheads="1"/>
          </p:cNvSpPr>
          <p:nvPr>
            <p:ph type="body" idx="1"/>
          </p:nvPr>
        </p:nvSpPr>
        <p:spPr>
          <a:xfrm>
            <a:off x="647700" y="1511300"/>
            <a:ext cx="7696200" cy="4724400"/>
          </a:xfrm>
        </p:spPr>
        <p:txBody>
          <a:bodyPr>
            <a:normAutofit/>
          </a:bodyPr>
          <a:lstStyle/>
          <a:p>
            <a:pPr eaLnBrk="1" hangingPunct="1">
              <a:lnSpc>
                <a:spcPct val="90000"/>
              </a:lnSpc>
              <a:spcBef>
                <a:spcPts val="1000"/>
              </a:spcBef>
            </a:pPr>
            <a:r>
              <a:rPr lang="en-US" dirty="0" smtClean="0"/>
              <a:t>Background to SA Nuclear Programme 1985-2015</a:t>
            </a:r>
          </a:p>
          <a:p>
            <a:pPr eaLnBrk="1" hangingPunct="1">
              <a:lnSpc>
                <a:spcPct val="90000"/>
              </a:lnSpc>
              <a:spcBef>
                <a:spcPts val="1000"/>
              </a:spcBef>
            </a:pPr>
            <a:r>
              <a:rPr lang="en-US" dirty="0" smtClean="0"/>
              <a:t>Procurement Preparation</a:t>
            </a:r>
          </a:p>
          <a:p>
            <a:pPr eaLnBrk="1" hangingPunct="1">
              <a:lnSpc>
                <a:spcPct val="90000"/>
              </a:lnSpc>
              <a:spcBef>
                <a:spcPts val="1000"/>
              </a:spcBef>
            </a:pPr>
            <a:r>
              <a:rPr lang="en-US" dirty="0" smtClean="0"/>
              <a:t>Procurement Execution and Timelines</a:t>
            </a:r>
          </a:p>
          <a:p>
            <a:pPr eaLnBrk="1" hangingPunct="1">
              <a:lnSpc>
                <a:spcPct val="90000"/>
              </a:lnSpc>
              <a:spcBef>
                <a:spcPts val="1000"/>
              </a:spcBef>
            </a:pPr>
            <a:r>
              <a:rPr lang="en-US" dirty="0" smtClean="0"/>
              <a:t>Progress to Date</a:t>
            </a:r>
          </a:p>
          <a:p>
            <a:pPr eaLnBrk="1" hangingPunct="1">
              <a:lnSpc>
                <a:spcPct val="90000"/>
              </a:lnSpc>
              <a:spcBef>
                <a:spcPts val="1000"/>
              </a:spcBef>
            </a:pPr>
            <a:r>
              <a:rPr lang="en-US" dirty="0" smtClean="0"/>
              <a:t>Owner-Operator Transitional Arrangements</a:t>
            </a:r>
          </a:p>
          <a:p>
            <a:pPr eaLnBrk="1" hangingPunct="1">
              <a:lnSpc>
                <a:spcPct val="90000"/>
              </a:lnSpc>
              <a:spcBef>
                <a:spcPts val="1000"/>
              </a:spcBef>
            </a:pPr>
            <a:r>
              <a:rPr lang="en-US" dirty="0" smtClean="0"/>
              <a:t>Eskom Readiness to Implement Nuclear Programme</a:t>
            </a:r>
          </a:p>
          <a:p>
            <a:pPr eaLnBrk="1" hangingPunct="1">
              <a:lnSpc>
                <a:spcPct val="90000"/>
              </a:lnSpc>
              <a:spcBef>
                <a:spcPts val="1000"/>
              </a:spcBef>
            </a:pPr>
            <a:r>
              <a:rPr lang="en-US" dirty="0" smtClean="0"/>
              <a:t>Recommendations to Cabinet</a:t>
            </a:r>
          </a:p>
          <a:p>
            <a:pPr eaLnBrk="1" hangingPunct="1">
              <a:lnSpc>
                <a:spcPct val="90000"/>
              </a:lnSpc>
              <a:spcBef>
                <a:spcPts val="1000"/>
              </a:spcBef>
            </a:pPr>
            <a:endParaRPr lang="en-US" dirty="0" smtClean="0"/>
          </a:p>
          <a:p>
            <a:pPr eaLnBrk="1" hangingPunct="1">
              <a:lnSpc>
                <a:spcPct val="90000"/>
              </a:lnSpc>
              <a:spcBef>
                <a:spcPts val="1000"/>
              </a:spcBef>
            </a:pPr>
            <a:endParaRPr lang="en-US" dirty="0" smtClean="0"/>
          </a:p>
          <a:p>
            <a:pPr eaLnBrk="1" hangingPunct="1">
              <a:lnSpc>
                <a:spcPct val="90000"/>
              </a:lnSpc>
              <a:spcBef>
                <a:spcPts val="1000"/>
              </a:spcBef>
            </a:pPr>
            <a:endParaRPr lang="en-US" dirty="0" smtClean="0"/>
          </a:p>
          <a:p>
            <a:pPr marL="0" indent="0" eaLnBrk="1" hangingPunct="1">
              <a:lnSpc>
                <a:spcPct val="90000"/>
              </a:lnSpc>
              <a:spcBef>
                <a:spcPts val="1000"/>
              </a:spcBef>
              <a:buNone/>
            </a:pPr>
            <a:endParaRPr lang="en-ZA" dirty="0" smtClean="0"/>
          </a:p>
          <a:p>
            <a:pPr eaLnBrk="1" hangingPunct="1">
              <a:lnSpc>
                <a:spcPct val="90000"/>
              </a:lnSpc>
              <a:spcBef>
                <a:spcPts val="1000"/>
              </a:spcBef>
            </a:pPr>
            <a:endParaRPr lang="en-ZA" b="1" dirty="0" smtClean="0"/>
          </a:p>
          <a:p>
            <a:pPr eaLnBrk="1" hangingPunct="1">
              <a:lnSpc>
                <a:spcPct val="90000"/>
              </a:lnSpc>
              <a:spcBef>
                <a:spcPts val="1000"/>
              </a:spcBef>
            </a:pPr>
            <a:endParaRPr lang="en-US" b="1" dirty="0" smtClean="0"/>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7E38C-3348-4B92-BF1B-646FE61E3063}" type="slidenum">
              <a:rPr lang="en-US" smtClean="0"/>
              <a:pPr eaLnBrk="1" hangingPunct="1"/>
              <a:t>3</a:t>
            </a:fld>
            <a:endParaRPr lang="en-US" smtClean="0"/>
          </a:p>
        </p:txBody>
      </p:sp>
    </p:spTree>
    <p:extLst>
      <p:ext uri="{BB962C8B-B14F-4D97-AF65-F5344CB8AC3E}">
        <p14:creationId xmlns:p14="http://schemas.microsoft.com/office/powerpoint/2010/main" xmlns="" val="2976171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77" y="-211090"/>
            <a:ext cx="9144000" cy="1276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b="1" dirty="0">
                <a:latin typeface="Arial" pitchFamily="34" charset="0"/>
                <a:cs typeface="Arial" pitchFamily="34" charset="0"/>
              </a:rPr>
              <a:t>Progress Made on Implementation of INIR Action </a:t>
            </a:r>
            <a:r>
              <a:rPr lang="en-ZA" sz="3200" b="1" dirty="0" smtClean="0">
                <a:latin typeface="Arial" pitchFamily="34" charset="0"/>
                <a:cs typeface="Arial" pitchFamily="34" charset="0"/>
              </a:rPr>
              <a:t>Plan (1/5)</a:t>
            </a:r>
            <a:endParaRPr lang="en-ZA" sz="32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pPr/>
              <a:t>30</a:t>
            </a:fld>
            <a:endParaRPr lang="en-ZA"/>
          </a:p>
        </p:txBody>
      </p:sp>
      <p:sp>
        <p:nvSpPr>
          <p:cNvPr id="9" name="Title 1"/>
          <p:cNvSpPr txBox="1">
            <a:spLocks/>
          </p:cNvSpPr>
          <p:nvPr/>
        </p:nvSpPr>
        <p:spPr>
          <a:xfrm>
            <a:off x="0" y="1162976"/>
            <a:ext cx="9143999" cy="4856324"/>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n-ZA" altLang="en-US" sz="6000" b="1" dirty="0" smtClean="0">
                <a:latin typeface="Arial" pitchFamily="34" charset="0"/>
                <a:cs typeface="Arial" pitchFamily="34" charset="0"/>
              </a:rPr>
              <a:t>NATIONAL POSITION</a:t>
            </a:r>
          </a:p>
          <a:p>
            <a:pPr algn="just">
              <a:spcBef>
                <a:spcPts val="600"/>
              </a:spcBef>
              <a:spcAft>
                <a:spcPts val="600"/>
              </a:spcAft>
            </a:pPr>
            <a:r>
              <a:rPr lang="en-ZA" altLang="en-US" sz="6000" b="1" dirty="0" smtClean="0">
                <a:latin typeface="Arial" pitchFamily="34" charset="0"/>
                <a:cs typeface="Arial" pitchFamily="34" charset="0"/>
              </a:rPr>
              <a:t>Recommendation (R-1.2.1): </a:t>
            </a:r>
            <a:r>
              <a:rPr lang="en-ZA" altLang="en-US" sz="6000" dirty="0">
                <a:latin typeface="Arial" pitchFamily="34" charset="0"/>
                <a:cs typeface="Arial" pitchFamily="34" charset="0"/>
              </a:rPr>
              <a:t>South Africa should finalize its contracting strategy for new nuclear build</a:t>
            </a:r>
            <a:r>
              <a:rPr lang="en-ZA" altLang="en-US" sz="6000" dirty="0" smtClean="0">
                <a:latin typeface="Arial" pitchFamily="34" charset="0"/>
                <a:cs typeface="Arial" pitchFamily="34" charset="0"/>
              </a:rPr>
              <a:t>.</a:t>
            </a:r>
          </a:p>
          <a:p>
            <a:pPr algn="just">
              <a:spcBef>
                <a:spcPts val="600"/>
              </a:spcBef>
              <a:spcAft>
                <a:spcPts val="600"/>
              </a:spcAft>
            </a:pPr>
            <a:r>
              <a:rPr lang="en-ZA" altLang="en-US" sz="6000" b="1" dirty="0" smtClean="0">
                <a:latin typeface="Arial" pitchFamily="34" charset="0"/>
                <a:cs typeface="Arial" pitchFamily="34" charset="0"/>
              </a:rPr>
              <a:t>Progress </a:t>
            </a:r>
            <a:r>
              <a:rPr lang="en-ZA" altLang="en-US" sz="6000" b="1" dirty="0">
                <a:latin typeface="Arial" pitchFamily="34" charset="0"/>
                <a:cs typeface="Arial" pitchFamily="34" charset="0"/>
              </a:rPr>
              <a:t>Update</a:t>
            </a:r>
            <a:r>
              <a:rPr lang="en-ZA" altLang="en-US" sz="6000" dirty="0">
                <a:latin typeface="Arial" pitchFamily="34" charset="0"/>
                <a:cs typeface="Arial" pitchFamily="34" charset="0"/>
              </a:rPr>
              <a:t>: Request for Proposals (including Bid Specifications) drafted and currently under review by the Department of Energy prior to issue to the market</a:t>
            </a:r>
            <a:r>
              <a:rPr lang="en-ZA" altLang="en-US" sz="6000" dirty="0" smtClean="0">
                <a:latin typeface="Arial" pitchFamily="34" charset="0"/>
                <a:cs typeface="Arial" pitchFamily="34" charset="0"/>
              </a:rPr>
              <a:t>.</a:t>
            </a:r>
          </a:p>
          <a:p>
            <a:pPr algn="just">
              <a:spcBef>
                <a:spcPts val="600"/>
              </a:spcBef>
              <a:spcAft>
                <a:spcPts val="600"/>
              </a:spcAft>
            </a:pPr>
            <a:endParaRPr lang="en-ZA" altLang="en-US" sz="6000" b="1" dirty="0" smtClean="0">
              <a:latin typeface="Arial" pitchFamily="34" charset="0"/>
              <a:cs typeface="Arial" pitchFamily="34" charset="0"/>
            </a:endParaRPr>
          </a:p>
          <a:p>
            <a:pPr algn="just">
              <a:spcBef>
                <a:spcPts val="600"/>
              </a:spcBef>
              <a:spcAft>
                <a:spcPts val="600"/>
              </a:spcAft>
            </a:pPr>
            <a:r>
              <a:rPr lang="en-ZA" altLang="en-US" sz="6000" b="1" dirty="0" smtClean="0">
                <a:latin typeface="Arial" pitchFamily="34" charset="0"/>
                <a:cs typeface="Arial" pitchFamily="34" charset="0"/>
              </a:rPr>
              <a:t>NUCLEAR SAFETY</a:t>
            </a:r>
          </a:p>
          <a:p>
            <a:pPr algn="just">
              <a:spcBef>
                <a:spcPts val="600"/>
              </a:spcBef>
              <a:spcAft>
                <a:spcPts val="600"/>
              </a:spcAft>
            </a:pPr>
            <a:r>
              <a:rPr lang="en-ZA" altLang="en-US" sz="6000" b="1" dirty="0" smtClean="0">
                <a:latin typeface="Arial" pitchFamily="34" charset="0"/>
                <a:cs typeface="Arial" pitchFamily="34" charset="0"/>
              </a:rPr>
              <a:t>Recommendation </a:t>
            </a:r>
            <a:r>
              <a:rPr lang="en-ZA" altLang="en-US" sz="6000" b="1" dirty="0">
                <a:latin typeface="Arial" pitchFamily="34" charset="0"/>
                <a:cs typeface="Arial" pitchFamily="34" charset="0"/>
              </a:rPr>
              <a:t>(R-2.1.1): </a:t>
            </a:r>
            <a:r>
              <a:rPr lang="en-ZA" altLang="en-US" sz="6000" dirty="0">
                <a:latin typeface="Arial" pitchFamily="34" charset="0"/>
                <a:cs typeface="Arial" pitchFamily="34" charset="0"/>
              </a:rPr>
              <a:t>Pertaining to future amendment NNRA South Africa should explicitly address the Fundamental Safety Principles, including assigning prime responsibility for safety to the operator. </a:t>
            </a:r>
            <a:endParaRPr lang="en-ZA" altLang="en-US" sz="6000" dirty="0" smtClean="0">
              <a:latin typeface="Arial" pitchFamily="34" charset="0"/>
              <a:cs typeface="Arial" pitchFamily="34" charset="0"/>
            </a:endParaRPr>
          </a:p>
          <a:p>
            <a:pPr algn="just">
              <a:spcBef>
                <a:spcPts val="600"/>
              </a:spcBef>
              <a:spcAft>
                <a:spcPts val="600"/>
              </a:spcAft>
            </a:pPr>
            <a:r>
              <a:rPr lang="en-ZA" altLang="en-US" sz="6000" b="1" dirty="0" smtClean="0">
                <a:latin typeface="Arial" pitchFamily="34" charset="0"/>
                <a:cs typeface="Arial" pitchFamily="34" charset="0"/>
              </a:rPr>
              <a:t>Progress </a:t>
            </a:r>
            <a:r>
              <a:rPr lang="en-ZA" altLang="en-US" sz="6000" b="1" dirty="0">
                <a:latin typeface="Arial" pitchFamily="34" charset="0"/>
                <a:cs typeface="Arial" pitchFamily="34" charset="0"/>
              </a:rPr>
              <a:t>Update</a:t>
            </a:r>
            <a:r>
              <a:rPr lang="en-ZA" altLang="en-US" sz="6000" dirty="0">
                <a:latin typeface="Arial" pitchFamily="34" charset="0"/>
                <a:cs typeface="Arial" pitchFamily="34" charset="0"/>
              </a:rPr>
              <a:t>: National Nuclear Regulator Act amendments to be tabled for public comments by March 2018.</a:t>
            </a:r>
          </a:p>
          <a:p>
            <a:pPr algn="just"/>
            <a:endParaRPr lang="en-ZA" altLang="en-US" dirty="0"/>
          </a:p>
        </p:txBody>
      </p:sp>
    </p:spTree>
    <p:extLst>
      <p:ext uri="{BB962C8B-B14F-4D97-AF65-F5344CB8AC3E}">
        <p14:creationId xmlns:p14="http://schemas.microsoft.com/office/powerpoint/2010/main" xmlns="" val="856749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39" y="10852"/>
            <a:ext cx="9144000" cy="1098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b="1" dirty="0">
                <a:latin typeface="Arial" pitchFamily="34" charset="0"/>
                <a:cs typeface="Arial" pitchFamily="34" charset="0"/>
              </a:rPr>
              <a:t>Progress Made on Implementation of INIR Action </a:t>
            </a:r>
            <a:r>
              <a:rPr lang="en-ZA" sz="3200" b="1" dirty="0" smtClean="0">
                <a:latin typeface="Arial" pitchFamily="34" charset="0"/>
                <a:cs typeface="Arial" pitchFamily="34" charset="0"/>
              </a:rPr>
              <a:t>Plan (2/5)</a:t>
            </a:r>
            <a:endParaRPr lang="en-ZA" sz="32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pPr/>
              <a:t>31</a:t>
            </a:fld>
            <a:endParaRPr lang="en-ZA"/>
          </a:p>
        </p:txBody>
      </p:sp>
      <p:sp>
        <p:nvSpPr>
          <p:cNvPr id="9" name="Title 1"/>
          <p:cNvSpPr txBox="1">
            <a:spLocks/>
          </p:cNvSpPr>
          <p:nvPr/>
        </p:nvSpPr>
        <p:spPr>
          <a:xfrm>
            <a:off x="0" y="1109709"/>
            <a:ext cx="9139561" cy="4909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n-ZA" altLang="en-US" sz="2400" b="1" dirty="0" smtClean="0">
                <a:latin typeface="Arial" pitchFamily="34" charset="0"/>
                <a:cs typeface="Arial" pitchFamily="34" charset="0"/>
              </a:rPr>
              <a:t>MANAGEMENT</a:t>
            </a:r>
          </a:p>
          <a:p>
            <a:pPr algn="just">
              <a:spcBef>
                <a:spcPts val="600"/>
              </a:spcBef>
              <a:spcAft>
                <a:spcPts val="600"/>
              </a:spcAft>
            </a:pPr>
            <a:r>
              <a:rPr lang="en-ZA" altLang="en-US" sz="2400" b="1" dirty="0" smtClean="0">
                <a:latin typeface="Arial" pitchFamily="34" charset="0"/>
                <a:cs typeface="Arial" pitchFamily="34" charset="0"/>
              </a:rPr>
              <a:t>Recommendation 1 (R-3.1.1): </a:t>
            </a:r>
            <a:r>
              <a:rPr lang="en-ZA" altLang="en-US" sz="2400" dirty="0">
                <a:latin typeface="Arial" pitchFamily="34" charset="0"/>
                <a:cs typeface="Arial" pitchFamily="34" charset="0"/>
              </a:rPr>
              <a:t>The Bid Invitation Specification (BIS) and related evaluation criteria should be completed as a prerequisite for the tendering and procurement process</a:t>
            </a:r>
            <a:r>
              <a:rPr lang="en-ZA" altLang="en-US" sz="2400" dirty="0" smtClean="0">
                <a:latin typeface="Arial" pitchFamily="34" charset="0"/>
                <a:cs typeface="Arial" pitchFamily="34" charset="0"/>
              </a:rPr>
              <a:t>.</a:t>
            </a:r>
          </a:p>
          <a:p>
            <a:pPr algn="just">
              <a:spcBef>
                <a:spcPts val="600"/>
              </a:spcBef>
              <a:spcAft>
                <a:spcPts val="600"/>
              </a:spcAft>
            </a:pPr>
            <a:r>
              <a:rPr lang="en-ZA" altLang="en-US" sz="2400" b="1" dirty="0" smtClean="0">
                <a:latin typeface="Arial" pitchFamily="34" charset="0"/>
                <a:cs typeface="Arial" pitchFamily="34" charset="0"/>
              </a:rPr>
              <a:t>Progress </a:t>
            </a:r>
            <a:r>
              <a:rPr lang="en-ZA" altLang="en-US" sz="2400" b="1" dirty="0">
                <a:latin typeface="Arial" pitchFamily="34" charset="0"/>
                <a:cs typeface="Arial" pitchFamily="34" charset="0"/>
              </a:rPr>
              <a:t>Update</a:t>
            </a:r>
            <a:r>
              <a:rPr lang="en-ZA" altLang="en-US" sz="2400" dirty="0">
                <a:latin typeface="Arial" pitchFamily="34" charset="0"/>
                <a:cs typeface="Arial" pitchFamily="34" charset="0"/>
              </a:rPr>
              <a:t>: RFP (including BIS) drafted and currently under review by the Department of Energy prior to issue to the market.</a:t>
            </a:r>
          </a:p>
          <a:p>
            <a:pPr algn="just">
              <a:spcBef>
                <a:spcPts val="600"/>
              </a:spcBef>
              <a:spcAft>
                <a:spcPts val="600"/>
              </a:spcAft>
            </a:pPr>
            <a:r>
              <a:rPr lang="en-ZA" altLang="en-US" sz="2400" b="1" dirty="0" smtClean="0">
                <a:latin typeface="Arial" pitchFamily="34" charset="0"/>
                <a:cs typeface="Arial" pitchFamily="34" charset="0"/>
              </a:rPr>
              <a:t>Recommendation 2</a:t>
            </a:r>
            <a:r>
              <a:rPr lang="en-ZA" altLang="en-US" sz="2400" dirty="0" smtClean="0">
                <a:latin typeface="Arial" pitchFamily="34" charset="0"/>
                <a:cs typeface="Arial" pitchFamily="34" charset="0"/>
              </a:rPr>
              <a:t> (</a:t>
            </a:r>
            <a:r>
              <a:rPr lang="en-ZA" altLang="en-US" sz="2400" b="1" dirty="0" smtClean="0">
                <a:latin typeface="Arial" pitchFamily="34" charset="0"/>
                <a:cs typeface="Arial" pitchFamily="34" charset="0"/>
              </a:rPr>
              <a:t>R-3.2.1</a:t>
            </a:r>
            <a:r>
              <a:rPr lang="en-ZA" altLang="en-US" sz="2400" dirty="0" smtClean="0">
                <a:latin typeface="Arial" pitchFamily="34" charset="0"/>
                <a:cs typeface="Arial" pitchFamily="34" charset="0"/>
              </a:rPr>
              <a:t>):The </a:t>
            </a:r>
            <a:r>
              <a:rPr lang="en-ZA" altLang="en-US" sz="2400" dirty="0">
                <a:latin typeface="Arial" pitchFamily="34" charset="0"/>
                <a:cs typeface="Arial" pitchFamily="34" charset="0"/>
              </a:rPr>
              <a:t>designation of the Procuring Agency should be made in the near future</a:t>
            </a:r>
            <a:r>
              <a:rPr lang="en-ZA" altLang="en-US" sz="2400" dirty="0" smtClean="0">
                <a:latin typeface="Arial" pitchFamily="34" charset="0"/>
                <a:cs typeface="Arial" pitchFamily="34" charset="0"/>
              </a:rPr>
              <a:t>.</a:t>
            </a:r>
          </a:p>
          <a:p>
            <a:pPr algn="just">
              <a:spcBef>
                <a:spcPts val="600"/>
              </a:spcBef>
              <a:spcAft>
                <a:spcPts val="600"/>
              </a:spcAft>
            </a:pPr>
            <a:r>
              <a:rPr lang="en-ZA" altLang="en-US" sz="2400" b="1" dirty="0" smtClean="0">
                <a:latin typeface="Arial" pitchFamily="34" charset="0"/>
                <a:cs typeface="Arial" pitchFamily="34" charset="0"/>
              </a:rPr>
              <a:t>Progress </a:t>
            </a:r>
            <a:r>
              <a:rPr lang="en-ZA" altLang="en-US" sz="2400" b="1" dirty="0">
                <a:latin typeface="Arial" pitchFamily="34" charset="0"/>
                <a:cs typeface="Arial" pitchFamily="34" charset="0"/>
              </a:rPr>
              <a:t>Update: </a:t>
            </a:r>
            <a:r>
              <a:rPr lang="en-ZA" altLang="en-US" sz="2400" dirty="0" smtClean="0">
                <a:latin typeface="Arial" pitchFamily="34" charset="0"/>
                <a:cs typeface="Arial" pitchFamily="34" charset="0"/>
              </a:rPr>
              <a:t>Decision completed and approved at NNEECC in October 2013, Gazetted in December 2015, however this decision is currently under review.</a:t>
            </a:r>
          </a:p>
        </p:txBody>
      </p:sp>
    </p:spTree>
    <p:extLst>
      <p:ext uri="{BB962C8B-B14F-4D97-AF65-F5344CB8AC3E}">
        <p14:creationId xmlns:p14="http://schemas.microsoft.com/office/powerpoint/2010/main" xmlns="" val="1339385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852"/>
            <a:ext cx="9144000" cy="1001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b="1" dirty="0">
                <a:latin typeface="Arial" pitchFamily="34" charset="0"/>
                <a:cs typeface="Arial" pitchFamily="34" charset="0"/>
              </a:rPr>
              <a:t>Progress Made on Implementation of INIR Action </a:t>
            </a:r>
            <a:r>
              <a:rPr lang="en-ZA" sz="3200" b="1" dirty="0" smtClean="0">
                <a:latin typeface="Arial" pitchFamily="34" charset="0"/>
                <a:cs typeface="Arial" pitchFamily="34" charset="0"/>
              </a:rPr>
              <a:t>Plan (5/5)</a:t>
            </a:r>
            <a:endParaRPr lang="en-ZA" sz="32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pPr/>
              <a:t>32</a:t>
            </a:fld>
            <a:endParaRPr lang="en-ZA" dirty="0"/>
          </a:p>
        </p:txBody>
      </p:sp>
      <p:sp>
        <p:nvSpPr>
          <p:cNvPr id="9" name="Title 1"/>
          <p:cNvSpPr txBox="1">
            <a:spLocks/>
          </p:cNvSpPr>
          <p:nvPr/>
        </p:nvSpPr>
        <p:spPr>
          <a:xfrm>
            <a:off x="0" y="1060401"/>
            <a:ext cx="9144000" cy="507802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600"/>
              </a:spcBef>
              <a:spcAft>
                <a:spcPts val="600"/>
              </a:spcAft>
            </a:pPr>
            <a:endParaRPr lang="en-ZA" altLang="en-US" sz="8000" b="1" dirty="0" smtClean="0">
              <a:latin typeface="Arial" pitchFamily="34" charset="0"/>
              <a:cs typeface="Arial" pitchFamily="34" charset="0"/>
            </a:endParaRPr>
          </a:p>
          <a:p>
            <a:pPr algn="just">
              <a:spcBef>
                <a:spcPts val="600"/>
              </a:spcBef>
              <a:spcAft>
                <a:spcPts val="600"/>
              </a:spcAft>
            </a:pPr>
            <a:r>
              <a:rPr lang="en-ZA" altLang="en-US" sz="9600" b="1" dirty="0" smtClean="0">
                <a:latin typeface="Arial" pitchFamily="34" charset="0"/>
                <a:cs typeface="Arial" pitchFamily="34" charset="0"/>
              </a:rPr>
              <a:t>HUMAN RESOURCES</a:t>
            </a:r>
          </a:p>
          <a:p>
            <a:pPr algn="just">
              <a:spcBef>
                <a:spcPts val="600"/>
              </a:spcBef>
              <a:spcAft>
                <a:spcPts val="600"/>
              </a:spcAft>
            </a:pPr>
            <a:r>
              <a:rPr lang="en-ZA" altLang="en-US" sz="9600" b="1" dirty="0" smtClean="0">
                <a:latin typeface="Arial" pitchFamily="34" charset="0"/>
                <a:cs typeface="Arial" pitchFamily="34" charset="0"/>
              </a:rPr>
              <a:t>Recommendation (R-10.1.1): </a:t>
            </a:r>
            <a:r>
              <a:rPr lang="en-ZA" altLang="en-US" sz="9600" dirty="0">
                <a:latin typeface="Arial" pitchFamily="34" charset="0"/>
                <a:cs typeface="Arial" pitchFamily="34" charset="0"/>
              </a:rPr>
              <a:t>South Africa should develop and implement a national human resources strategy and plan to address required improvements in: technical subjects at secondary school level; graduation rates for university engineering programmes; and training of artisans in areas relevant to nuclear industry. </a:t>
            </a:r>
          </a:p>
          <a:p>
            <a:pPr algn="just">
              <a:spcBef>
                <a:spcPts val="600"/>
              </a:spcBef>
              <a:spcAft>
                <a:spcPts val="600"/>
              </a:spcAft>
            </a:pPr>
            <a:r>
              <a:rPr lang="en-ZA" altLang="en-US" sz="9600" b="1" dirty="0" smtClean="0">
                <a:latin typeface="Arial" pitchFamily="34" charset="0"/>
                <a:cs typeface="Arial" pitchFamily="34" charset="0"/>
              </a:rPr>
              <a:t>Progress </a:t>
            </a:r>
            <a:r>
              <a:rPr lang="en-ZA" altLang="en-US" sz="9600" b="1" dirty="0">
                <a:latin typeface="Arial" pitchFamily="34" charset="0"/>
                <a:cs typeface="Arial" pitchFamily="34" charset="0"/>
              </a:rPr>
              <a:t>Update</a:t>
            </a:r>
            <a:r>
              <a:rPr lang="en-ZA" altLang="en-US" sz="9600" dirty="0">
                <a:latin typeface="Arial" pitchFamily="34" charset="0"/>
                <a:cs typeface="Arial" pitchFamily="34" charset="0"/>
              </a:rPr>
              <a:t>: Skills Development Strategy completed in February 2015 and planned for submission to ESCS for approval</a:t>
            </a:r>
            <a:r>
              <a:rPr lang="en-ZA" altLang="en-US" sz="9600" dirty="0" smtClean="0">
                <a:latin typeface="Arial" pitchFamily="34" charset="0"/>
                <a:cs typeface="Arial" pitchFamily="34" charset="0"/>
              </a:rPr>
              <a:t>.</a:t>
            </a:r>
          </a:p>
          <a:p>
            <a:pPr algn="just">
              <a:spcBef>
                <a:spcPts val="600"/>
              </a:spcBef>
              <a:spcAft>
                <a:spcPts val="600"/>
              </a:spcAft>
            </a:pPr>
            <a:r>
              <a:rPr lang="en-ZA" altLang="en-US" sz="9600" b="1" dirty="0">
                <a:latin typeface="Arial" pitchFamily="34" charset="0"/>
                <a:cs typeface="Arial" pitchFamily="34" charset="0"/>
              </a:rPr>
              <a:t>NUCLEAR FUEL CYCLE</a:t>
            </a:r>
          </a:p>
          <a:p>
            <a:pPr algn="just">
              <a:spcBef>
                <a:spcPts val="600"/>
              </a:spcBef>
              <a:spcAft>
                <a:spcPts val="600"/>
              </a:spcAft>
            </a:pPr>
            <a:r>
              <a:rPr lang="en-ZA" altLang="en-US" sz="9600" b="1" dirty="0" smtClean="0">
                <a:latin typeface="Arial" pitchFamily="34" charset="0"/>
                <a:cs typeface="Arial" pitchFamily="34" charset="0"/>
              </a:rPr>
              <a:t>Recommendation </a:t>
            </a:r>
            <a:r>
              <a:rPr lang="en-ZA" altLang="en-US" sz="9600" b="1" dirty="0">
                <a:latin typeface="Arial" pitchFamily="34" charset="0"/>
                <a:cs typeface="Arial" pitchFamily="34" charset="0"/>
              </a:rPr>
              <a:t>(R16-1.1): </a:t>
            </a:r>
            <a:r>
              <a:rPr lang="en-ZA" altLang="en-US" sz="9600" dirty="0">
                <a:latin typeface="Arial" pitchFamily="34" charset="0"/>
                <a:cs typeface="Arial" pitchFamily="34" charset="0"/>
              </a:rPr>
              <a:t>South Africa should develop an integrated national Nuclear Fuel Cycle strategy, including Spent Fuel/High Level Waste disposal. </a:t>
            </a:r>
          </a:p>
          <a:p>
            <a:pPr algn="just">
              <a:spcBef>
                <a:spcPts val="600"/>
              </a:spcBef>
              <a:spcAft>
                <a:spcPts val="600"/>
              </a:spcAft>
            </a:pPr>
            <a:r>
              <a:rPr lang="en-ZA" altLang="en-US" sz="9600" b="1" dirty="0" smtClean="0">
                <a:latin typeface="Arial" pitchFamily="34" charset="0"/>
                <a:cs typeface="Arial" pitchFamily="34" charset="0"/>
              </a:rPr>
              <a:t>Progress </a:t>
            </a:r>
            <a:r>
              <a:rPr lang="en-ZA" altLang="en-US" sz="9600" b="1" dirty="0">
                <a:latin typeface="Arial" pitchFamily="34" charset="0"/>
                <a:cs typeface="Arial" pitchFamily="34" charset="0"/>
              </a:rPr>
              <a:t>Update</a:t>
            </a:r>
            <a:r>
              <a:rPr lang="en-ZA" altLang="en-US" sz="9600" dirty="0">
                <a:latin typeface="Arial" pitchFamily="34" charset="0"/>
                <a:cs typeface="Arial" pitchFamily="34" charset="0"/>
              </a:rPr>
              <a:t>: </a:t>
            </a:r>
            <a:r>
              <a:rPr lang="en-ZA" altLang="en-US" sz="9600" dirty="0" smtClean="0">
                <a:latin typeface="Arial" pitchFamily="34" charset="0"/>
                <a:cs typeface="Arial" pitchFamily="34" charset="0"/>
              </a:rPr>
              <a:t>Front </a:t>
            </a:r>
            <a:r>
              <a:rPr lang="en-ZA" altLang="en-US" sz="9600" dirty="0">
                <a:latin typeface="Arial" pitchFamily="34" charset="0"/>
                <a:cs typeface="Arial" pitchFamily="34" charset="0"/>
              </a:rPr>
              <a:t>End Strategy </a:t>
            </a:r>
            <a:r>
              <a:rPr lang="en-ZA" altLang="en-US" sz="9600" dirty="0" smtClean="0">
                <a:latin typeface="Arial" pitchFamily="34" charset="0"/>
                <a:cs typeface="Arial" pitchFamily="34" charset="0"/>
              </a:rPr>
              <a:t>and Back </a:t>
            </a:r>
            <a:r>
              <a:rPr lang="en-ZA" altLang="en-US" sz="9600" dirty="0">
                <a:latin typeface="Arial" pitchFamily="34" charset="0"/>
                <a:cs typeface="Arial" pitchFamily="34" charset="0"/>
              </a:rPr>
              <a:t>End Strategy </a:t>
            </a:r>
            <a:r>
              <a:rPr lang="en-ZA" altLang="en-US" sz="9600" dirty="0" smtClean="0">
                <a:latin typeface="Arial" pitchFamily="34" charset="0"/>
                <a:cs typeface="Arial" pitchFamily="34" charset="0"/>
              </a:rPr>
              <a:t>completed and awaiting </a:t>
            </a:r>
            <a:r>
              <a:rPr lang="en-ZA" altLang="en-US" sz="9600" dirty="0">
                <a:latin typeface="Arial" pitchFamily="34" charset="0"/>
                <a:cs typeface="Arial" pitchFamily="34" charset="0"/>
              </a:rPr>
              <a:t>submission to the </a:t>
            </a:r>
            <a:r>
              <a:rPr lang="en-ZA" altLang="en-US" sz="9600" dirty="0" smtClean="0">
                <a:latin typeface="Arial" pitchFamily="34" charset="0"/>
                <a:cs typeface="Arial" pitchFamily="34" charset="0"/>
              </a:rPr>
              <a:t>NNEECC structures.</a:t>
            </a:r>
            <a:endParaRPr lang="en-ZA" altLang="en-US" b="1" dirty="0"/>
          </a:p>
          <a:p>
            <a:pPr algn="just"/>
            <a:endParaRPr lang="en-ZA" altLang="en-US" b="1" dirty="0"/>
          </a:p>
        </p:txBody>
      </p:sp>
    </p:spTree>
    <p:extLst>
      <p:ext uri="{BB962C8B-B14F-4D97-AF65-F5344CB8AC3E}">
        <p14:creationId xmlns:p14="http://schemas.microsoft.com/office/powerpoint/2010/main" xmlns="" val="2752748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729"/>
            <a:ext cx="9144000" cy="1089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b="1" dirty="0">
                <a:latin typeface="Arial" pitchFamily="34" charset="0"/>
                <a:cs typeface="Arial" pitchFamily="34" charset="0"/>
              </a:rPr>
              <a:t>Progress Made on Implementation of INIR Action </a:t>
            </a:r>
            <a:r>
              <a:rPr lang="en-ZA" sz="3200" b="1" dirty="0" smtClean="0">
                <a:latin typeface="Arial" pitchFamily="34" charset="0"/>
                <a:cs typeface="Arial" pitchFamily="34" charset="0"/>
              </a:rPr>
              <a:t>Plan (3/5)</a:t>
            </a:r>
            <a:endParaRPr lang="en-ZA" sz="32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pPr/>
              <a:t>33</a:t>
            </a:fld>
            <a:endParaRPr lang="en-ZA"/>
          </a:p>
        </p:txBody>
      </p:sp>
      <p:sp>
        <p:nvSpPr>
          <p:cNvPr id="9" name="Title 1"/>
          <p:cNvSpPr txBox="1">
            <a:spLocks/>
          </p:cNvSpPr>
          <p:nvPr/>
        </p:nvSpPr>
        <p:spPr>
          <a:xfrm>
            <a:off x="0" y="1038687"/>
            <a:ext cx="9144000" cy="500700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600"/>
              </a:spcBef>
              <a:spcAft>
                <a:spcPts val="600"/>
              </a:spcAft>
            </a:pPr>
            <a:endParaRPr lang="en-ZA" altLang="en-US" sz="9600" b="1" dirty="0" smtClean="0">
              <a:latin typeface="Arial" pitchFamily="34" charset="0"/>
              <a:cs typeface="Arial" pitchFamily="34" charset="0"/>
            </a:endParaRPr>
          </a:p>
          <a:p>
            <a:pPr algn="just">
              <a:spcBef>
                <a:spcPts val="600"/>
              </a:spcBef>
              <a:spcAft>
                <a:spcPts val="600"/>
              </a:spcAft>
            </a:pPr>
            <a:r>
              <a:rPr lang="en-ZA" altLang="en-US" sz="9600" b="1" dirty="0" smtClean="0">
                <a:latin typeface="Arial" pitchFamily="34" charset="0"/>
                <a:cs typeface="Arial" pitchFamily="34" charset="0"/>
              </a:rPr>
              <a:t>FUNDING AND FINANCING</a:t>
            </a:r>
          </a:p>
          <a:p>
            <a:pPr algn="just">
              <a:spcBef>
                <a:spcPts val="600"/>
              </a:spcBef>
              <a:spcAft>
                <a:spcPts val="600"/>
              </a:spcAft>
            </a:pPr>
            <a:r>
              <a:rPr lang="en-ZA" altLang="en-US" sz="9600" b="1" dirty="0" smtClean="0">
                <a:latin typeface="Arial" pitchFamily="34" charset="0"/>
                <a:cs typeface="Arial" pitchFamily="34" charset="0"/>
              </a:rPr>
              <a:t>Recommendation (R-4.1.1): </a:t>
            </a:r>
            <a:r>
              <a:rPr lang="en-ZA" altLang="en-US" sz="9600" dirty="0">
                <a:latin typeface="Arial" pitchFamily="34" charset="0"/>
                <a:cs typeface="Arial" pitchFamily="34" charset="0"/>
              </a:rPr>
              <a:t>Once the Contracting Strategy has been finalized, South Africa should complete its financing arrangements for the new build programme. </a:t>
            </a:r>
          </a:p>
          <a:p>
            <a:pPr algn="just">
              <a:spcBef>
                <a:spcPts val="600"/>
              </a:spcBef>
              <a:spcAft>
                <a:spcPts val="600"/>
              </a:spcAft>
            </a:pPr>
            <a:r>
              <a:rPr lang="en-ZA" altLang="en-US" sz="9600" b="1" dirty="0" smtClean="0">
                <a:latin typeface="Arial" pitchFamily="34" charset="0"/>
                <a:cs typeface="Arial" pitchFamily="34" charset="0"/>
              </a:rPr>
              <a:t>Progress </a:t>
            </a:r>
            <a:r>
              <a:rPr lang="en-ZA" altLang="en-US" sz="9600" b="1" dirty="0">
                <a:latin typeface="Arial" pitchFamily="34" charset="0"/>
                <a:cs typeface="Arial" pitchFamily="34" charset="0"/>
              </a:rPr>
              <a:t>Update</a:t>
            </a:r>
            <a:r>
              <a:rPr lang="en-ZA" altLang="en-US" sz="9600" dirty="0">
                <a:latin typeface="Arial" pitchFamily="34" charset="0"/>
                <a:cs typeface="Arial" pitchFamily="34" charset="0"/>
              </a:rPr>
              <a:t>: Study </a:t>
            </a:r>
            <a:r>
              <a:rPr lang="en-ZA" altLang="en-US" sz="9600" dirty="0" smtClean="0">
                <a:latin typeface="Arial" pitchFamily="34" charset="0"/>
                <a:cs typeface="Arial" pitchFamily="34" charset="0"/>
              </a:rPr>
              <a:t>on Financing arrangements completed </a:t>
            </a:r>
            <a:r>
              <a:rPr lang="en-ZA" altLang="en-US" sz="9600" dirty="0">
                <a:latin typeface="Arial" pitchFamily="34" charset="0"/>
                <a:cs typeface="Arial" pitchFamily="34" charset="0"/>
              </a:rPr>
              <a:t>and ready for submission to Nuclear Energy Technical Committee, Cabinet at its sitting of 09 December 2015 approved that the final funding model will be informed by the response of the market to the Request For Proposals</a:t>
            </a:r>
            <a:r>
              <a:rPr lang="en-ZA" altLang="en-US" sz="9600" dirty="0" smtClean="0">
                <a:latin typeface="Arial" pitchFamily="34" charset="0"/>
                <a:cs typeface="Arial" pitchFamily="34" charset="0"/>
              </a:rPr>
              <a:t>.</a:t>
            </a:r>
          </a:p>
          <a:p>
            <a:pPr algn="just">
              <a:spcBef>
                <a:spcPts val="600"/>
              </a:spcBef>
              <a:spcAft>
                <a:spcPts val="600"/>
              </a:spcAft>
            </a:pPr>
            <a:endParaRPr lang="en-ZA" altLang="en-US" sz="9600" b="1" dirty="0">
              <a:latin typeface="Arial" pitchFamily="34" charset="0"/>
              <a:cs typeface="Arial" pitchFamily="34" charset="0"/>
            </a:endParaRPr>
          </a:p>
          <a:p>
            <a:pPr algn="just">
              <a:spcBef>
                <a:spcPts val="600"/>
              </a:spcBef>
              <a:spcAft>
                <a:spcPts val="600"/>
              </a:spcAft>
            </a:pPr>
            <a:r>
              <a:rPr lang="en-ZA" altLang="en-US" sz="9600" b="1" dirty="0">
                <a:latin typeface="Arial" pitchFamily="34" charset="0"/>
                <a:cs typeface="Arial" pitchFamily="34" charset="0"/>
              </a:rPr>
              <a:t>LEGISLATIVE FRAMEWORK</a:t>
            </a:r>
          </a:p>
          <a:p>
            <a:pPr algn="just">
              <a:spcBef>
                <a:spcPts val="600"/>
              </a:spcBef>
              <a:spcAft>
                <a:spcPts val="600"/>
              </a:spcAft>
            </a:pPr>
            <a:r>
              <a:rPr lang="en-ZA" altLang="en-US" sz="9600" b="1" dirty="0" smtClean="0">
                <a:latin typeface="Arial" pitchFamily="34" charset="0"/>
                <a:cs typeface="Arial" pitchFamily="34" charset="0"/>
              </a:rPr>
              <a:t>Recommendation </a:t>
            </a:r>
            <a:r>
              <a:rPr lang="en-ZA" altLang="en-US" sz="9600" b="1" dirty="0">
                <a:latin typeface="Arial" pitchFamily="34" charset="0"/>
                <a:cs typeface="Arial" pitchFamily="34" charset="0"/>
              </a:rPr>
              <a:t>1 (R5-1.1): </a:t>
            </a:r>
            <a:r>
              <a:rPr lang="en-ZA" altLang="en-US" sz="9600" dirty="0">
                <a:latin typeface="Arial" pitchFamily="34" charset="0"/>
                <a:cs typeface="Arial" pitchFamily="34" charset="0"/>
              </a:rPr>
              <a:t>South Africa should join the relevant international legal instrument(s) on civil liability for nuclear damage.</a:t>
            </a:r>
            <a:r>
              <a:rPr lang="en-ZA" altLang="en-US" sz="9600" b="1" dirty="0">
                <a:latin typeface="Arial" pitchFamily="34" charset="0"/>
                <a:cs typeface="Arial" pitchFamily="34" charset="0"/>
              </a:rPr>
              <a:t> </a:t>
            </a:r>
          </a:p>
          <a:p>
            <a:pPr algn="just">
              <a:spcBef>
                <a:spcPts val="600"/>
              </a:spcBef>
              <a:spcAft>
                <a:spcPts val="600"/>
              </a:spcAft>
            </a:pPr>
            <a:r>
              <a:rPr lang="en-ZA" altLang="en-US" sz="9600" b="1" dirty="0" smtClean="0">
                <a:latin typeface="Arial" pitchFamily="34" charset="0"/>
                <a:cs typeface="Arial" pitchFamily="34" charset="0"/>
              </a:rPr>
              <a:t>Progress </a:t>
            </a:r>
            <a:r>
              <a:rPr lang="en-ZA" altLang="en-US" sz="9600" b="1" dirty="0">
                <a:latin typeface="Arial" pitchFamily="34" charset="0"/>
                <a:cs typeface="Arial" pitchFamily="34" charset="0"/>
              </a:rPr>
              <a:t>Update</a:t>
            </a:r>
            <a:r>
              <a:rPr lang="en-ZA" altLang="en-US" sz="9600" dirty="0">
                <a:latin typeface="Arial" pitchFamily="34" charset="0"/>
                <a:cs typeface="Arial" pitchFamily="34" charset="0"/>
              </a:rPr>
              <a:t>: Advisory Study completed in November 2015, further consultation with National Treasury on-going. </a:t>
            </a:r>
            <a:endParaRPr lang="en-ZA" altLang="en-US" sz="9600" b="1" dirty="0">
              <a:latin typeface="Arial" pitchFamily="34" charset="0"/>
              <a:cs typeface="Arial" pitchFamily="34" charset="0"/>
            </a:endParaRPr>
          </a:p>
          <a:p>
            <a:pPr algn="just"/>
            <a:endParaRPr lang="en-ZA" altLang="en-US" dirty="0"/>
          </a:p>
        </p:txBody>
      </p:sp>
    </p:spTree>
    <p:extLst>
      <p:ext uri="{BB962C8B-B14F-4D97-AF65-F5344CB8AC3E}">
        <p14:creationId xmlns:p14="http://schemas.microsoft.com/office/powerpoint/2010/main" xmlns="" val="3842078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1703"/>
            <a:ext cx="9144000" cy="9548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b="1" dirty="0">
                <a:latin typeface="Arial" pitchFamily="34" charset="0"/>
                <a:cs typeface="Arial" pitchFamily="34" charset="0"/>
              </a:rPr>
              <a:t>Progress Made on Implementation of INIR Action </a:t>
            </a:r>
            <a:r>
              <a:rPr lang="en-ZA" sz="3200" b="1" dirty="0" smtClean="0">
                <a:latin typeface="Arial" pitchFamily="34" charset="0"/>
                <a:cs typeface="Arial" pitchFamily="34" charset="0"/>
              </a:rPr>
              <a:t>Plan (4/5)</a:t>
            </a:r>
            <a:endParaRPr lang="en-ZA" sz="3200" b="1" dirty="0">
              <a:effectLst>
                <a:outerShdw blurRad="38100" dist="38100" dir="2700000" algn="tl">
                  <a:srgbClr val="000000">
                    <a:alpha val="43137"/>
                  </a:srgbClr>
                </a:outerShdw>
              </a:effectLst>
            </a:endParaRPr>
          </a:p>
        </p:txBody>
      </p:sp>
      <p:sp>
        <p:nvSpPr>
          <p:cNvPr id="5" name="TextBox 4"/>
          <p:cNvSpPr txBox="1"/>
          <p:nvPr/>
        </p:nvSpPr>
        <p:spPr>
          <a:xfrm>
            <a:off x="561256" y="1340768"/>
            <a:ext cx="7543800" cy="523220"/>
          </a:xfrm>
          <a:prstGeom prst="rect">
            <a:avLst/>
          </a:prstGeom>
          <a:noFill/>
        </p:spPr>
        <p:txBody>
          <a:bodyPr wrap="square" rtlCol="0">
            <a:spAutoFit/>
          </a:bodyPr>
          <a:lstStyle/>
          <a:p>
            <a:pPr marL="457200" indent="-457200">
              <a:buFont typeface="Arial" panose="020B0604020202020204" pitchFamily="34" charset="0"/>
              <a:buChar char="•"/>
            </a:pPr>
            <a:endParaRPr lang="en-ZA" sz="2800"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34</a:t>
            </a:fld>
            <a:endParaRPr lang="en-ZA"/>
          </a:p>
        </p:txBody>
      </p:sp>
      <p:sp>
        <p:nvSpPr>
          <p:cNvPr id="9" name="Title 1"/>
          <p:cNvSpPr txBox="1">
            <a:spLocks/>
          </p:cNvSpPr>
          <p:nvPr/>
        </p:nvSpPr>
        <p:spPr>
          <a:xfrm>
            <a:off x="0" y="1056443"/>
            <a:ext cx="9144000" cy="49182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600"/>
              </a:spcBef>
              <a:spcAft>
                <a:spcPts val="600"/>
              </a:spcAft>
            </a:pPr>
            <a:endParaRPr lang="en-ZA" altLang="en-US" sz="8000" b="1" dirty="0" smtClean="0">
              <a:latin typeface="Arial" pitchFamily="34" charset="0"/>
              <a:cs typeface="Arial" pitchFamily="34" charset="0"/>
            </a:endParaRPr>
          </a:p>
          <a:p>
            <a:pPr algn="just">
              <a:spcBef>
                <a:spcPts val="600"/>
              </a:spcBef>
              <a:spcAft>
                <a:spcPts val="600"/>
              </a:spcAft>
            </a:pPr>
            <a:endParaRPr lang="en-ZA" altLang="en-US" sz="9600" b="1" dirty="0" smtClean="0">
              <a:latin typeface="Arial" pitchFamily="34" charset="0"/>
              <a:cs typeface="Arial" pitchFamily="34" charset="0"/>
            </a:endParaRPr>
          </a:p>
          <a:p>
            <a:pPr algn="just">
              <a:spcBef>
                <a:spcPts val="600"/>
              </a:spcBef>
              <a:spcAft>
                <a:spcPts val="600"/>
              </a:spcAft>
            </a:pPr>
            <a:r>
              <a:rPr lang="en-ZA" altLang="en-US" sz="9600" b="1" dirty="0" smtClean="0">
                <a:latin typeface="Arial" pitchFamily="34" charset="0"/>
                <a:cs typeface="Arial" pitchFamily="34" charset="0"/>
              </a:rPr>
              <a:t>LEGISLATIVE </a:t>
            </a:r>
            <a:r>
              <a:rPr lang="en-ZA" altLang="en-US" sz="9600" b="1" dirty="0">
                <a:latin typeface="Arial" pitchFamily="34" charset="0"/>
                <a:cs typeface="Arial" pitchFamily="34" charset="0"/>
              </a:rPr>
              <a:t>FRAMEWORK</a:t>
            </a:r>
          </a:p>
          <a:p>
            <a:pPr algn="just">
              <a:spcBef>
                <a:spcPts val="600"/>
              </a:spcBef>
              <a:spcAft>
                <a:spcPts val="600"/>
              </a:spcAft>
            </a:pPr>
            <a:r>
              <a:rPr lang="en-ZA" altLang="en-US" sz="9600" b="1" dirty="0" smtClean="0">
                <a:latin typeface="Arial" pitchFamily="34" charset="0"/>
                <a:cs typeface="Arial" pitchFamily="34" charset="0"/>
              </a:rPr>
              <a:t>Recommendation 2 (R-5.2.1)</a:t>
            </a:r>
            <a:r>
              <a:rPr lang="en-ZA" altLang="en-US" sz="9600" dirty="0" smtClean="0">
                <a:latin typeface="Arial" pitchFamily="34" charset="0"/>
                <a:cs typeface="Arial" pitchFamily="34" charset="0"/>
              </a:rPr>
              <a:t> </a:t>
            </a:r>
            <a:r>
              <a:rPr lang="en-ZA" altLang="en-US" sz="9600" dirty="0">
                <a:latin typeface="Arial" pitchFamily="34" charset="0"/>
                <a:cs typeface="Arial" pitchFamily="34" charset="0"/>
              </a:rPr>
              <a:t>South Africa should complete the process of revising its legislative framework to address the (a)independence of the regulatory body,  (b) nuclear security and  (c) civil liability for nuclear damage.</a:t>
            </a:r>
          </a:p>
          <a:p>
            <a:pPr algn="just">
              <a:spcBef>
                <a:spcPts val="600"/>
              </a:spcBef>
              <a:spcAft>
                <a:spcPts val="600"/>
              </a:spcAft>
            </a:pPr>
            <a:r>
              <a:rPr lang="en-ZA" altLang="en-US" sz="9600" b="1" dirty="0" smtClean="0">
                <a:latin typeface="Arial" pitchFamily="34" charset="0"/>
                <a:cs typeface="Arial" pitchFamily="34" charset="0"/>
              </a:rPr>
              <a:t>Progress </a:t>
            </a:r>
            <a:r>
              <a:rPr lang="en-ZA" altLang="en-US" sz="9600" b="1" dirty="0">
                <a:latin typeface="Arial" pitchFamily="34" charset="0"/>
                <a:cs typeface="Arial" pitchFamily="34" charset="0"/>
              </a:rPr>
              <a:t>Update: </a:t>
            </a:r>
            <a:r>
              <a:rPr lang="en-ZA" altLang="en-US" sz="9600" dirty="0">
                <a:latin typeface="Arial" pitchFamily="34" charset="0"/>
                <a:cs typeface="Arial" pitchFamily="34" charset="0"/>
              </a:rPr>
              <a:t>(a)</a:t>
            </a:r>
            <a:r>
              <a:rPr lang="en-ZA" altLang="en-US" sz="9600" b="1" dirty="0">
                <a:latin typeface="Arial" pitchFamily="34" charset="0"/>
                <a:cs typeface="Arial" pitchFamily="34" charset="0"/>
              </a:rPr>
              <a:t> </a:t>
            </a:r>
            <a:r>
              <a:rPr lang="en-ZA" altLang="en-US" sz="9600" dirty="0">
                <a:latin typeface="Arial" pitchFamily="34" charset="0"/>
                <a:cs typeface="Arial" pitchFamily="34" charset="0"/>
              </a:rPr>
              <a:t>Advisory study </a:t>
            </a:r>
            <a:r>
              <a:rPr lang="en-ZA" altLang="en-US" sz="9600" dirty="0" smtClean="0">
                <a:latin typeface="Arial" pitchFamily="34" charset="0"/>
                <a:cs typeface="Arial" pitchFamily="34" charset="0"/>
              </a:rPr>
              <a:t>completed, </a:t>
            </a:r>
            <a:r>
              <a:rPr lang="en-ZA" altLang="en-US" sz="9600" dirty="0">
                <a:latin typeface="Arial" pitchFamily="34" charset="0"/>
                <a:cs typeface="Arial" pitchFamily="34" charset="0"/>
              </a:rPr>
              <a:t>recommendations pending approval. (b) Draft Nuclear Security Strategy completed in 2015 and is awaiting finalisation of the NEWG review. (c) National Nuclear Regulator Act amendments to be tabled for public comments by March 2018</a:t>
            </a:r>
            <a:r>
              <a:rPr lang="en-ZA" altLang="en-US" sz="9600" dirty="0" smtClean="0">
                <a:latin typeface="Arial" pitchFamily="34" charset="0"/>
                <a:cs typeface="Arial" pitchFamily="34" charset="0"/>
              </a:rPr>
              <a:t>.</a:t>
            </a:r>
          </a:p>
          <a:p>
            <a:pPr algn="just">
              <a:spcBef>
                <a:spcPts val="600"/>
              </a:spcBef>
              <a:spcAft>
                <a:spcPts val="600"/>
              </a:spcAft>
            </a:pPr>
            <a:r>
              <a:rPr lang="en-ZA" altLang="en-US" sz="9600" b="1" dirty="0">
                <a:latin typeface="Arial" pitchFamily="34" charset="0"/>
                <a:cs typeface="Arial" pitchFamily="34" charset="0"/>
              </a:rPr>
              <a:t>REGULATORY FRAMEWORK</a:t>
            </a:r>
          </a:p>
          <a:p>
            <a:pPr algn="just">
              <a:spcBef>
                <a:spcPts val="600"/>
              </a:spcBef>
              <a:spcAft>
                <a:spcPts val="600"/>
              </a:spcAft>
            </a:pPr>
            <a:r>
              <a:rPr lang="en-ZA" altLang="en-US" sz="9600" b="1" dirty="0">
                <a:latin typeface="Arial" pitchFamily="34" charset="0"/>
                <a:cs typeface="Arial" pitchFamily="34" charset="0"/>
              </a:rPr>
              <a:t>Recommendation (R-7.1.1): </a:t>
            </a:r>
            <a:r>
              <a:rPr lang="en-ZA" altLang="en-US" sz="9600" dirty="0">
                <a:latin typeface="Arial" pitchFamily="34" charset="0"/>
                <a:cs typeface="Arial" pitchFamily="34" charset="0"/>
              </a:rPr>
              <a:t>South Africa should complete regulations on nuclear security and safeguards. </a:t>
            </a:r>
            <a:r>
              <a:rPr lang="en-ZA" altLang="en-US" sz="9600" b="1" dirty="0">
                <a:latin typeface="Arial" pitchFamily="34" charset="0"/>
                <a:cs typeface="Arial" pitchFamily="34" charset="0"/>
              </a:rPr>
              <a:t> </a:t>
            </a:r>
          </a:p>
          <a:p>
            <a:pPr algn="just">
              <a:spcBef>
                <a:spcPts val="600"/>
              </a:spcBef>
              <a:spcAft>
                <a:spcPts val="600"/>
              </a:spcAft>
            </a:pPr>
            <a:r>
              <a:rPr lang="en-ZA" altLang="en-US" sz="9600" b="1" dirty="0">
                <a:latin typeface="Arial" pitchFamily="34" charset="0"/>
                <a:cs typeface="Arial" pitchFamily="34" charset="0"/>
              </a:rPr>
              <a:t>Progress Update</a:t>
            </a:r>
            <a:r>
              <a:rPr lang="en-ZA" altLang="en-US" sz="9600" dirty="0">
                <a:latin typeface="Arial" pitchFamily="34" charset="0"/>
                <a:cs typeface="Arial" pitchFamily="34" charset="0"/>
              </a:rPr>
              <a:t>:  </a:t>
            </a:r>
            <a:r>
              <a:rPr lang="en-ZA" altLang="en-US" sz="9600" dirty="0" smtClean="0">
                <a:latin typeface="Arial" pitchFamily="34" charset="0"/>
                <a:cs typeface="Arial" pitchFamily="34" charset="0"/>
              </a:rPr>
              <a:t>Nuclear Security Regulations is completed, pending </a:t>
            </a:r>
            <a:r>
              <a:rPr lang="en-ZA" altLang="en-US" sz="9600" dirty="0">
                <a:latin typeface="Arial" pitchFamily="34" charset="0"/>
                <a:cs typeface="Arial" pitchFamily="34" charset="0"/>
              </a:rPr>
              <a:t>the promulgation of the National Nuclear Regulator Act amendments.</a:t>
            </a:r>
          </a:p>
          <a:p>
            <a:pPr algn="just">
              <a:spcBef>
                <a:spcPts val="600"/>
              </a:spcBef>
              <a:spcAft>
                <a:spcPts val="600"/>
              </a:spcAft>
            </a:pPr>
            <a:endParaRPr lang="en-ZA" altLang="en-US" b="1" dirty="0">
              <a:latin typeface="Arial" pitchFamily="34" charset="0"/>
              <a:cs typeface="Arial" pitchFamily="34" charset="0"/>
            </a:endParaRPr>
          </a:p>
          <a:p>
            <a:pPr algn="just">
              <a:spcBef>
                <a:spcPts val="600"/>
              </a:spcBef>
              <a:spcAft>
                <a:spcPts val="600"/>
              </a:spcAft>
            </a:pPr>
            <a:endParaRPr lang="en-ZA" altLang="en-US" b="1" dirty="0"/>
          </a:p>
        </p:txBody>
      </p:sp>
    </p:spTree>
    <p:extLst>
      <p:ext uri="{BB962C8B-B14F-4D97-AF65-F5344CB8AC3E}">
        <p14:creationId xmlns:p14="http://schemas.microsoft.com/office/powerpoint/2010/main" xmlns="" val="170651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852"/>
            <a:ext cx="9144000" cy="1212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smtClean="0">
              <a:latin typeface="Arial" pitchFamily="34" charset="0"/>
              <a:cs typeface="Arial" pitchFamily="34" charset="0"/>
            </a:endParaRPr>
          </a:p>
          <a:p>
            <a:pPr algn="ctr"/>
            <a:r>
              <a:rPr lang="en-ZA" sz="3200" b="1" dirty="0" smtClean="0">
                <a:latin typeface="Arial" pitchFamily="34" charset="0"/>
                <a:cs typeface="Arial" pitchFamily="34" charset="0"/>
              </a:rPr>
              <a:t>Conclusion </a:t>
            </a:r>
            <a:r>
              <a:rPr lang="en-ZA" sz="3200" b="1" dirty="0">
                <a:latin typeface="Arial" pitchFamily="34" charset="0"/>
                <a:cs typeface="Arial" pitchFamily="34" charset="0"/>
              </a:rPr>
              <a:t>and Way Forward</a:t>
            </a:r>
            <a:endParaRPr lang="en-ZA" sz="32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pPr/>
              <a:t>35</a:t>
            </a:fld>
            <a:endParaRPr lang="en-ZA"/>
          </a:p>
        </p:txBody>
      </p:sp>
      <p:sp>
        <p:nvSpPr>
          <p:cNvPr id="9" name="Title 1"/>
          <p:cNvSpPr txBox="1">
            <a:spLocks/>
          </p:cNvSpPr>
          <p:nvPr/>
        </p:nvSpPr>
        <p:spPr>
          <a:xfrm>
            <a:off x="0" y="1388125"/>
            <a:ext cx="9144000" cy="4145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buFont typeface="Arial" pitchFamily="34" charset="0"/>
              <a:buChar char="•"/>
            </a:pPr>
            <a:r>
              <a:rPr lang="en-GB" sz="2400" dirty="0">
                <a:latin typeface="Arial" pitchFamily="34" charset="0"/>
                <a:cs typeface="Arial" pitchFamily="34" charset="0"/>
              </a:rPr>
              <a:t>In September 2016, Cabinet approved that the Minister of Energy releases the results of the Integrated Nuclear Infrastructure Review Mission to the public. </a:t>
            </a:r>
            <a:endParaRPr lang="en-GB" sz="2400" dirty="0" smtClean="0">
              <a:latin typeface="Arial" pitchFamily="34" charset="0"/>
              <a:cs typeface="Arial" pitchFamily="34" charset="0"/>
            </a:endParaRPr>
          </a:p>
          <a:p>
            <a:pPr algn="just"/>
            <a:endParaRPr lang="en-GB" sz="2400" dirty="0" smtClean="0">
              <a:latin typeface="Arial" pitchFamily="34" charset="0"/>
              <a:cs typeface="Arial" pitchFamily="34" charset="0"/>
            </a:endParaRPr>
          </a:p>
          <a:p>
            <a:pPr marL="571500" indent="-571500" algn="just">
              <a:buFont typeface="Arial" pitchFamily="34" charset="0"/>
              <a:buChar char="•"/>
            </a:pPr>
            <a:r>
              <a:rPr lang="en-GB" sz="2400" dirty="0" smtClean="0">
                <a:latin typeface="Arial" pitchFamily="34" charset="0"/>
                <a:cs typeface="Arial" pitchFamily="34" charset="0"/>
              </a:rPr>
              <a:t>Cabinet </a:t>
            </a:r>
            <a:r>
              <a:rPr lang="en-GB" sz="2400" dirty="0">
                <a:latin typeface="Arial" pitchFamily="34" charset="0"/>
                <a:cs typeface="Arial" pitchFamily="34" charset="0"/>
              </a:rPr>
              <a:t>also requested a memorandum dealing with the INIR Action Plan and clarity and implications relating to the IAEA recommendations on South Africa. </a:t>
            </a:r>
            <a:endParaRPr lang="en-GB" sz="2400" dirty="0" smtClean="0">
              <a:latin typeface="Arial" pitchFamily="34" charset="0"/>
              <a:cs typeface="Arial" pitchFamily="34" charset="0"/>
            </a:endParaRPr>
          </a:p>
          <a:p>
            <a:pPr algn="just"/>
            <a:endParaRPr lang="en-GB" sz="2400" dirty="0" smtClean="0">
              <a:latin typeface="Arial" pitchFamily="34" charset="0"/>
              <a:cs typeface="Arial" pitchFamily="34" charset="0"/>
            </a:endParaRPr>
          </a:p>
          <a:p>
            <a:pPr marL="571500" indent="-571500" algn="just">
              <a:buFont typeface="Arial" pitchFamily="34" charset="0"/>
              <a:buChar char="•"/>
            </a:pPr>
            <a:r>
              <a:rPr lang="en-GB" altLang="en-US" sz="2400" dirty="0">
                <a:latin typeface="Arial" pitchFamily="34" charset="0"/>
                <a:cs typeface="Arial" pitchFamily="34" charset="0"/>
              </a:rPr>
              <a:t>The Department of Energy will release the INIR Mission Report to the public and conduct a media campaign to ensure that the results of the review are communicated in an accurate manner.</a:t>
            </a:r>
            <a:endParaRPr lang="en-ZA" altLang="en-US" sz="2400" dirty="0">
              <a:latin typeface="Arial" pitchFamily="34" charset="0"/>
              <a:cs typeface="Arial" pitchFamily="34" charset="0"/>
            </a:endParaRPr>
          </a:p>
        </p:txBody>
      </p:sp>
    </p:spTree>
    <p:extLst>
      <p:ext uri="{BB962C8B-B14F-4D97-AF65-F5344CB8AC3E}">
        <p14:creationId xmlns:p14="http://schemas.microsoft.com/office/powerpoint/2010/main" xmlns="" val="1857777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228725" y="76200"/>
            <a:ext cx="6810375" cy="3238500"/>
          </a:xfrm>
        </p:spPr>
        <p:txBody>
          <a:bodyPr>
            <a:noAutofit/>
          </a:bodyPr>
          <a:lstStyle/>
          <a:p>
            <a:pPr algn="ctr" eaLnBrk="1" hangingPunct="1">
              <a:buFontTx/>
              <a:buNone/>
            </a:pPr>
            <a:endParaRPr lang="en-ZA" sz="7200" b="1" dirty="0" smtClean="0"/>
          </a:p>
          <a:p>
            <a:pPr algn="ctr" eaLnBrk="1" hangingPunct="1">
              <a:buFontTx/>
              <a:buNone/>
            </a:pPr>
            <a:endParaRPr lang="en-ZA" sz="7200" b="1" dirty="0" smtClean="0"/>
          </a:p>
          <a:p>
            <a:pPr marL="0" indent="0" algn="ctr">
              <a:buNone/>
            </a:pPr>
            <a:r>
              <a:rPr lang="en-ZA" sz="7200" b="1" dirty="0" smtClean="0"/>
              <a:t>Thank You</a:t>
            </a:r>
            <a:endParaRPr lang="en-GB" sz="7200" b="1" dirty="0" smtClean="0"/>
          </a:p>
        </p:txBody>
      </p:sp>
      <p:sp>
        <p:nvSpPr>
          <p:cNvPr id="307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6718E2-BEA4-4F49-BD08-DA2BDB4BB6D9}" type="slidenum">
              <a:rPr lang="en-US" smtClean="0">
                <a:solidFill>
                  <a:prstClr val="black"/>
                </a:solidFill>
              </a:rPr>
              <a:pPr eaLnBrk="1" hangingPunct="1"/>
              <a:t>36</a:t>
            </a:fld>
            <a:endParaRPr lang="en-US" smtClean="0">
              <a:solidFill>
                <a:prstClr val="black"/>
              </a:solidFill>
            </a:endParaRPr>
          </a:p>
        </p:txBody>
      </p:sp>
      <p:sp>
        <p:nvSpPr>
          <p:cNvPr id="4" name="TextBox 3"/>
          <p:cNvSpPr txBox="1"/>
          <p:nvPr/>
        </p:nvSpPr>
        <p:spPr>
          <a:xfrm>
            <a:off x="7696200" y="76200"/>
            <a:ext cx="1447800" cy="253916"/>
          </a:xfrm>
          <a:prstGeom prst="rect">
            <a:avLst/>
          </a:prstGeom>
          <a:noFill/>
        </p:spPr>
        <p:txBody>
          <a:bodyPr wrap="square" rtlCol="0">
            <a:spAutoFit/>
          </a:bodyPr>
          <a:lstStyle/>
          <a:p>
            <a:r>
              <a:rPr lang="en-US" sz="1050" dirty="0" smtClean="0">
                <a:solidFill>
                  <a:prstClr val="black"/>
                </a:solidFill>
              </a:rPr>
              <a:t>DOE-NTD-5840</a:t>
            </a:r>
            <a:endParaRPr lang="en-ZA" sz="1050" dirty="0">
              <a:solidFill>
                <a:prstClr val="black"/>
              </a:solidFill>
            </a:endParaRPr>
          </a:p>
        </p:txBody>
      </p:sp>
    </p:spTree>
    <p:extLst>
      <p:ext uri="{BB962C8B-B14F-4D97-AF65-F5344CB8AC3E}">
        <p14:creationId xmlns:p14="http://schemas.microsoft.com/office/powerpoint/2010/main" xmlns="" val="2470792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609600"/>
            <a:ext cx="9144000" cy="4343400"/>
          </a:xfrm>
        </p:spPr>
        <p:txBody>
          <a:bodyPr>
            <a:normAutofit/>
          </a:bodyPr>
          <a:lstStyle/>
          <a:p>
            <a:pPr algn="ctr" eaLnBrk="1" hangingPunct="1">
              <a:buFontTx/>
              <a:buNone/>
            </a:pPr>
            <a:endParaRPr lang="en-ZA" sz="6000" b="1" dirty="0" smtClean="0"/>
          </a:p>
          <a:p>
            <a:pPr marL="0" indent="0" algn="ctr">
              <a:buNone/>
            </a:pPr>
            <a:r>
              <a:rPr lang="en-ZA" sz="3600" b="1" dirty="0"/>
              <a:t>REPORT OF THE NUCLEAR NEW BUILD PROGRAMME </a:t>
            </a:r>
            <a:r>
              <a:rPr lang="en-ZA" sz="3600" b="1" dirty="0" smtClean="0"/>
              <a:t>PROCUREMENT OF </a:t>
            </a:r>
            <a:r>
              <a:rPr lang="en-ZA" sz="3600" b="1" dirty="0"/>
              <a:t>THIRTEEN (13)  SERVICE PROVIDERS</a:t>
            </a:r>
            <a:endParaRPr lang="en-US" sz="3600" b="1" dirty="0" smtClean="0"/>
          </a:p>
          <a:p>
            <a:pPr algn="ctr" eaLnBrk="1" hangingPunct="1">
              <a:buFontTx/>
              <a:buNone/>
            </a:pPr>
            <a:endParaRPr lang="en-GB" sz="2000" b="1" dirty="0" smtClean="0"/>
          </a:p>
          <a:p>
            <a:pPr algn="ctr" eaLnBrk="1" hangingPunct="1">
              <a:buFontTx/>
              <a:buNone/>
            </a:pPr>
            <a:r>
              <a:rPr lang="en-GB" b="1" dirty="0" smtClean="0"/>
              <a:t>For Portfolio</a:t>
            </a:r>
            <a:r>
              <a:rPr lang="en-GB" b="1" dirty="0"/>
              <a:t> </a:t>
            </a:r>
            <a:r>
              <a:rPr lang="en-GB" b="1" dirty="0" smtClean="0"/>
              <a:t>Committee on Energy</a:t>
            </a:r>
          </a:p>
          <a:p>
            <a:pPr algn="ctr" eaLnBrk="1" hangingPunct="1">
              <a:buFontTx/>
              <a:buNone/>
            </a:pPr>
            <a:r>
              <a:rPr lang="en-GB" b="1" dirty="0" smtClean="0"/>
              <a:t>11 October 2016</a:t>
            </a:r>
          </a:p>
        </p:txBody>
      </p:sp>
      <p:sp>
        <p:nvSpPr>
          <p:cNvPr id="307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6718E2-BEA4-4F49-BD08-DA2BDB4BB6D9}" type="slidenum">
              <a:rPr lang="en-US" smtClean="0">
                <a:solidFill>
                  <a:prstClr val="black"/>
                </a:solidFill>
              </a:rPr>
              <a:pPr eaLnBrk="1" hangingPunct="1"/>
              <a:t>37</a:t>
            </a:fld>
            <a:endParaRPr lang="en-US" smtClean="0">
              <a:solidFill>
                <a:prstClr val="black"/>
              </a:solidFill>
            </a:endParaRPr>
          </a:p>
        </p:txBody>
      </p:sp>
      <p:sp>
        <p:nvSpPr>
          <p:cNvPr id="4" name="TextBox 3"/>
          <p:cNvSpPr txBox="1"/>
          <p:nvPr/>
        </p:nvSpPr>
        <p:spPr>
          <a:xfrm>
            <a:off x="7696200" y="76200"/>
            <a:ext cx="1447800" cy="253916"/>
          </a:xfrm>
          <a:prstGeom prst="rect">
            <a:avLst/>
          </a:prstGeom>
          <a:noFill/>
        </p:spPr>
        <p:txBody>
          <a:bodyPr wrap="square" rtlCol="0">
            <a:spAutoFit/>
          </a:bodyPr>
          <a:lstStyle/>
          <a:p>
            <a:r>
              <a:rPr lang="en-US" sz="1050" dirty="0" smtClean="0">
                <a:solidFill>
                  <a:prstClr val="black"/>
                </a:solidFill>
              </a:rPr>
              <a:t>DOE-NTD-5840</a:t>
            </a:r>
            <a:endParaRPr lang="en-ZA" sz="1050" dirty="0">
              <a:solidFill>
                <a:prstClr val="black"/>
              </a:solidFill>
            </a:endParaRPr>
          </a:p>
        </p:txBody>
      </p:sp>
    </p:spTree>
    <p:extLst>
      <p:ext uri="{BB962C8B-B14F-4D97-AF65-F5344CB8AC3E}">
        <p14:creationId xmlns:p14="http://schemas.microsoft.com/office/powerpoint/2010/main" xmlns="" val="1042813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38</a:t>
            </a:fld>
            <a:endParaRPr lang="en-US" dirty="0" smtClean="0"/>
          </a:p>
        </p:txBody>
      </p:sp>
      <p:sp>
        <p:nvSpPr>
          <p:cNvPr id="2" name="Title 1"/>
          <p:cNvSpPr>
            <a:spLocks noGrp="1"/>
          </p:cNvSpPr>
          <p:nvPr>
            <p:ph type="title"/>
          </p:nvPr>
        </p:nvSpPr>
        <p:spPr>
          <a:xfrm>
            <a:off x="12700" y="0"/>
            <a:ext cx="9131300" cy="723900"/>
          </a:xfrm>
        </p:spPr>
        <p:txBody>
          <a:bodyPr/>
          <a:lstStyle/>
          <a:p>
            <a:pPr algn="ctr"/>
            <a:r>
              <a:rPr lang="en-ZA" sz="3200" b="1" dirty="0">
                <a:latin typeface="Arial" pitchFamily="34" charset="0"/>
                <a:cs typeface="Arial" pitchFamily="34" charset="0"/>
              </a:rPr>
              <a:t>Outline of the Presentation</a:t>
            </a:r>
          </a:p>
        </p:txBody>
      </p:sp>
      <p:sp>
        <p:nvSpPr>
          <p:cNvPr id="9" name="TextBox 8"/>
          <p:cNvSpPr txBox="1"/>
          <p:nvPr/>
        </p:nvSpPr>
        <p:spPr>
          <a:xfrm>
            <a:off x="177800" y="800100"/>
            <a:ext cx="8636000" cy="353943"/>
          </a:xfrm>
          <a:prstGeom prst="rect">
            <a:avLst/>
          </a:prstGeom>
          <a:noFill/>
        </p:spPr>
        <p:txBody>
          <a:bodyPr wrap="square" rtlCol="0">
            <a:spAutoFit/>
          </a:bodyPr>
          <a:lstStyle/>
          <a:p>
            <a:pPr>
              <a:spcBef>
                <a:spcPts val="600"/>
              </a:spcBef>
              <a:spcAft>
                <a:spcPts val="0"/>
              </a:spcAft>
            </a:pPr>
            <a:r>
              <a:rPr lang="en-US" sz="1700" dirty="0" smtClean="0"/>
              <a:t> </a:t>
            </a:r>
            <a:endParaRPr lang="en-US" sz="1700" dirty="0"/>
          </a:p>
        </p:txBody>
      </p:sp>
      <p:sp>
        <p:nvSpPr>
          <p:cNvPr id="8" name="Title 1"/>
          <p:cNvSpPr txBox="1">
            <a:spLocks/>
          </p:cNvSpPr>
          <p:nvPr/>
        </p:nvSpPr>
        <p:spPr>
          <a:xfrm>
            <a:off x="12700" y="970206"/>
            <a:ext cx="9131300" cy="548639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spcBef>
                <a:spcPts val="300"/>
              </a:spcBef>
              <a:spcAft>
                <a:spcPts val="300"/>
              </a:spcAft>
              <a:buFont typeface="+mj-lt"/>
              <a:buAutoNum type="arabicPeriod"/>
            </a:pPr>
            <a:r>
              <a:rPr lang="en-ZA" sz="1800" dirty="0" smtClean="0">
                <a:latin typeface="+mn-lt"/>
              </a:rPr>
              <a:t>Introduction</a:t>
            </a:r>
          </a:p>
          <a:p>
            <a:pPr marL="342900" indent="-342900" algn="just">
              <a:spcBef>
                <a:spcPts val="300"/>
              </a:spcBef>
              <a:spcAft>
                <a:spcPts val="300"/>
              </a:spcAft>
              <a:buFont typeface="+mj-lt"/>
              <a:buAutoNum type="arabicPeriod"/>
            </a:pPr>
            <a:r>
              <a:rPr lang="en-ZA" sz="1800" dirty="0" smtClean="0">
                <a:latin typeface="+mn-lt"/>
              </a:rPr>
              <a:t> Cost of Nuclear Power (</a:t>
            </a:r>
            <a:r>
              <a:rPr lang="en-ZA" sz="1800" dirty="0" err="1" smtClean="0">
                <a:latin typeface="+mn-lt"/>
              </a:rPr>
              <a:t>Ingerop</a:t>
            </a:r>
            <a:r>
              <a:rPr lang="en-ZA" sz="1800" dirty="0" smtClean="0">
                <a:latin typeface="+mn-lt"/>
              </a:rPr>
              <a:t>) </a:t>
            </a:r>
            <a:r>
              <a:rPr lang="en-ZA" sz="1800" b="1" dirty="0" smtClean="0">
                <a:latin typeface="+mn-lt"/>
              </a:rPr>
              <a:t>file no E</a:t>
            </a:r>
          </a:p>
          <a:p>
            <a:pPr marL="342900" indent="-342900" algn="just">
              <a:spcBef>
                <a:spcPts val="300"/>
              </a:spcBef>
              <a:spcAft>
                <a:spcPts val="300"/>
              </a:spcAft>
              <a:buFont typeface="+mj-lt"/>
              <a:buAutoNum type="arabicPeriod"/>
            </a:pPr>
            <a:r>
              <a:rPr lang="en-ZA" sz="1800" dirty="0" smtClean="0">
                <a:latin typeface="+mn-lt"/>
              </a:rPr>
              <a:t> Benchmark of Procurement Framework (KPMG)</a:t>
            </a:r>
            <a:r>
              <a:rPr lang="en-ZA" sz="1800" b="1" dirty="0"/>
              <a:t> </a:t>
            </a:r>
            <a:r>
              <a:rPr lang="en-ZA" sz="1800" b="1" dirty="0">
                <a:latin typeface="+mn-lt"/>
              </a:rPr>
              <a:t>file no F</a:t>
            </a:r>
            <a:endParaRPr lang="en-ZA" sz="1800" b="1" dirty="0" smtClean="0">
              <a:latin typeface="+mn-lt"/>
            </a:endParaRPr>
          </a:p>
          <a:p>
            <a:pPr marL="342900" indent="-342900" algn="just">
              <a:spcBef>
                <a:spcPts val="300"/>
              </a:spcBef>
              <a:spcAft>
                <a:spcPts val="300"/>
              </a:spcAft>
              <a:buFont typeface="+mj-lt"/>
              <a:buAutoNum type="arabicPeriod"/>
            </a:pPr>
            <a:r>
              <a:rPr lang="en-ZA" sz="1800" dirty="0" smtClean="0">
                <a:latin typeface="+mn-lt"/>
              </a:rPr>
              <a:t>Owner-Operator and Financing Structures (</a:t>
            </a:r>
            <a:r>
              <a:rPr lang="en-ZA" sz="1800" dirty="0" err="1" smtClean="0">
                <a:latin typeface="+mn-lt"/>
              </a:rPr>
              <a:t>Ingerop</a:t>
            </a:r>
            <a:r>
              <a:rPr lang="en-ZA" sz="1800" dirty="0" smtClean="0">
                <a:latin typeface="+mn-lt"/>
              </a:rPr>
              <a:t>)</a:t>
            </a:r>
            <a:r>
              <a:rPr lang="en-ZA" sz="1800" b="1" dirty="0"/>
              <a:t> </a:t>
            </a:r>
            <a:r>
              <a:rPr lang="en-ZA" sz="1800" b="1" dirty="0">
                <a:latin typeface="+mn-lt"/>
              </a:rPr>
              <a:t>file no G</a:t>
            </a:r>
            <a:endParaRPr lang="en-ZA" sz="1800" dirty="0" smtClean="0">
              <a:latin typeface="+mn-lt"/>
            </a:endParaRPr>
          </a:p>
          <a:p>
            <a:pPr marL="342900" indent="-342900" algn="just">
              <a:spcBef>
                <a:spcPts val="300"/>
              </a:spcBef>
              <a:spcAft>
                <a:spcPts val="300"/>
              </a:spcAft>
              <a:buFont typeface="+mj-lt"/>
              <a:buAutoNum type="arabicPeriod"/>
            </a:pPr>
            <a:r>
              <a:rPr lang="en-ZA" sz="1800" dirty="0" smtClean="0">
                <a:latin typeface="+mn-lt"/>
              </a:rPr>
              <a:t>Finance Options Models Solutions (Deloitte) </a:t>
            </a:r>
            <a:r>
              <a:rPr lang="en-ZA" sz="1800" b="1" dirty="0" smtClean="0">
                <a:latin typeface="+mn-lt"/>
              </a:rPr>
              <a:t>file B,C and H</a:t>
            </a:r>
          </a:p>
          <a:p>
            <a:pPr marL="342900" indent="-342900" algn="just">
              <a:spcBef>
                <a:spcPts val="300"/>
              </a:spcBef>
              <a:spcAft>
                <a:spcPts val="300"/>
              </a:spcAft>
              <a:buFont typeface="+mj-lt"/>
              <a:buAutoNum type="arabicPeriod"/>
            </a:pPr>
            <a:r>
              <a:rPr lang="en-ZA" sz="1800" dirty="0" smtClean="0">
                <a:latin typeface="+mn-lt"/>
              </a:rPr>
              <a:t>Deferred Return on Government Investor Approach (Deloitte)</a:t>
            </a:r>
            <a:r>
              <a:rPr lang="en-ZA" sz="1800" b="1" dirty="0"/>
              <a:t> </a:t>
            </a:r>
            <a:r>
              <a:rPr lang="en-ZA" sz="1800" b="1" dirty="0">
                <a:latin typeface="+mn-lt"/>
              </a:rPr>
              <a:t>file no </a:t>
            </a:r>
            <a:r>
              <a:rPr lang="en-ZA" sz="1800" b="1" dirty="0" smtClean="0">
                <a:latin typeface="+mn-lt"/>
              </a:rPr>
              <a:t>I</a:t>
            </a:r>
            <a:endParaRPr lang="en-ZA" sz="1800" dirty="0" smtClean="0">
              <a:latin typeface="+mn-lt"/>
            </a:endParaRPr>
          </a:p>
          <a:p>
            <a:pPr marL="342900" indent="-342900" algn="just">
              <a:spcBef>
                <a:spcPts val="300"/>
              </a:spcBef>
              <a:spcAft>
                <a:spcPts val="300"/>
              </a:spcAft>
              <a:buFont typeface="+mj-lt"/>
              <a:buAutoNum type="arabicPeriod"/>
            </a:pPr>
            <a:r>
              <a:rPr lang="en-ZA" sz="1800" dirty="0" smtClean="0">
                <a:latin typeface="+mn-lt"/>
              </a:rPr>
              <a:t>Economic Impact of Localisation of Nuclear New Build Programme (</a:t>
            </a:r>
            <a:r>
              <a:rPr lang="en-ZA" sz="1800" dirty="0" err="1" smtClean="0">
                <a:latin typeface="+mn-lt"/>
              </a:rPr>
              <a:t>Ingerop</a:t>
            </a:r>
            <a:r>
              <a:rPr lang="en-ZA" sz="1800" dirty="0" smtClean="0">
                <a:latin typeface="+mn-lt"/>
              </a:rPr>
              <a:t>)</a:t>
            </a:r>
            <a:r>
              <a:rPr lang="en-ZA" sz="1800" b="1" dirty="0"/>
              <a:t> </a:t>
            </a:r>
            <a:r>
              <a:rPr lang="en-ZA" sz="1800" b="1" dirty="0">
                <a:latin typeface="+mn-lt"/>
              </a:rPr>
              <a:t>file no </a:t>
            </a:r>
            <a:r>
              <a:rPr lang="en-ZA" sz="1800" b="1" dirty="0" smtClean="0">
                <a:latin typeface="+mn-lt"/>
              </a:rPr>
              <a:t>D&amp;J</a:t>
            </a:r>
          </a:p>
          <a:p>
            <a:pPr marL="342900" indent="-342900" algn="just">
              <a:spcBef>
                <a:spcPts val="300"/>
              </a:spcBef>
              <a:spcAft>
                <a:spcPts val="300"/>
              </a:spcAft>
              <a:buFont typeface="+mj-lt"/>
              <a:buAutoNum type="arabicPeriod"/>
            </a:pPr>
            <a:r>
              <a:rPr lang="en-ZA" sz="1800" dirty="0" smtClean="0">
                <a:latin typeface="+mn-lt"/>
              </a:rPr>
              <a:t>Feasibility Study on Effective Independence of the National Nuclear Regulator (Nathan Gift </a:t>
            </a:r>
            <a:r>
              <a:rPr lang="en-ZA" sz="1800" dirty="0" err="1" smtClean="0">
                <a:latin typeface="+mn-lt"/>
              </a:rPr>
              <a:t>Nhlapo</a:t>
            </a:r>
            <a:r>
              <a:rPr lang="en-ZA" sz="1800" dirty="0" smtClean="0">
                <a:latin typeface="+mn-lt"/>
              </a:rPr>
              <a:t> Incorporated)</a:t>
            </a:r>
            <a:r>
              <a:rPr lang="en-ZA" sz="1800" b="1" dirty="0"/>
              <a:t> file no </a:t>
            </a:r>
            <a:r>
              <a:rPr lang="en-ZA" sz="1800" b="1" dirty="0" smtClean="0"/>
              <a:t>K</a:t>
            </a:r>
            <a:endParaRPr lang="en-ZA" sz="1800" dirty="0" smtClean="0">
              <a:latin typeface="+mn-lt"/>
            </a:endParaRPr>
          </a:p>
          <a:p>
            <a:pPr marL="342900" indent="-342900" algn="just">
              <a:spcBef>
                <a:spcPts val="300"/>
              </a:spcBef>
              <a:spcAft>
                <a:spcPts val="300"/>
              </a:spcAft>
              <a:buFont typeface="+mj-lt"/>
              <a:buAutoNum type="arabicPeriod"/>
            </a:pPr>
            <a:r>
              <a:rPr lang="en-ZA" sz="1800" dirty="0" smtClean="0">
                <a:latin typeface="+mn-lt"/>
              </a:rPr>
              <a:t>Accession  to one of the IAEA liability conventions (Nathan Gift </a:t>
            </a:r>
            <a:r>
              <a:rPr lang="en-ZA" sz="1800" dirty="0" err="1" smtClean="0">
                <a:latin typeface="+mn-lt"/>
              </a:rPr>
              <a:t>Nhlapo</a:t>
            </a:r>
            <a:r>
              <a:rPr lang="en-ZA" sz="1800" dirty="0" smtClean="0">
                <a:latin typeface="+mn-lt"/>
              </a:rPr>
              <a:t> Incorporated)</a:t>
            </a:r>
            <a:r>
              <a:rPr lang="en-ZA" sz="1800" b="1" dirty="0" smtClean="0"/>
              <a:t>file </a:t>
            </a:r>
            <a:r>
              <a:rPr lang="en-ZA" sz="1800" b="1" dirty="0"/>
              <a:t>no </a:t>
            </a:r>
            <a:r>
              <a:rPr lang="en-ZA" sz="1800" b="1" dirty="0" smtClean="0"/>
              <a:t>L</a:t>
            </a:r>
            <a:endParaRPr lang="en-ZA" sz="1800" dirty="0" smtClean="0">
              <a:latin typeface="+mn-lt"/>
            </a:endParaRPr>
          </a:p>
          <a:p>
            <a:pPr marL="355600" indent="-355600" algn="just">
              <a:spcBef>
                <a:spcPts val="300"/>
              </a:spcBef>
              <a:spcAft>
                <a:spcPts val="300"/>
              </a:spcAft>
              <a:buFont typeface="+mj-lt"/>
              <a:buAutoNum type="arabicPeriod"/>
            </a:pPr>
            <a:r>
              <a:rPr lang="en-ZA" sz="1800" dirty="0" smtClean="0">
                <a:latin typeface="+mn-lt"/>
              </a:rPr>
              <a:t>The Development of Training Material of First Responders for Nuclear and Radiological Emergencies (</a:t>
            </a:r>
            <a:r>
              <a:rPr lang="en-ZA" sz="1800" dirty="0" err="1" smtClean="0">
                <a:latin typeface="+mn-lt"/>
              </a:rPr>
              <a:t>Zimkile</a:t>
            </a:r>
            <a:r>
              <a:rPr lang="en-ZA" sz="1800" dirty="0" smtClean="0">
                <a:latin typeface="+mn-lt"/>
              </a:rPr>
              <a:t> Consulting)</a:t>
            </a:r>
            <a:r>
              <a:rPr lang="en-ZA" sz="1800" b="1" dirty="0"/>
              <a:t> file no </a:t>
            </a:r>
            <a:r>
              <a:rPr lang="en-ZA" sz="1800" b="1" dirty="0" smtClean="0"/>
              <a:t>M</a:t>
            </a:r>
            <a:endParaRPr lang="en-ZA" sz="1800" dirty="0" smtClean="0">
              <a:latin typeface="+mn-lt"/>
            </a:endParaRPr>
          </a:p>
          <a:p>
            <a:pPr marL="355600" indent="-355600" algn="just">
              <a:spcBef>
                <a:spcPts val="300"/>
              </a:spcBef>
              <a:spcAft>
                <a:spcPts val="300"/>
              </a:spcAft>
              <a:buFont typeface="+mj-lt"/>
              <a:buAutoNum type="arabicPeriod"/>
            </a:pPr>
            <a:r>
              <a:rPr lang="en-ZA" sz="1800" dirty="0" smtClean="0">
                <a:latin typeface="+mn-lt"/>
              </a:rPr>
              <a:t> A Detailed Financing Model for Radioactive Waste Management Fund Bill (University of Pretoria)</a:t>
            </a:r>
            <a:r>
              <a:rPr lang="en-ZA" sz="1800" b="1" dirty="0"/>
              <a:t> file no N</a:t>
            </a:r>
            <a:endParaRPr lang="en-ZA" sz="1800" dirty="0" smtClean="0">
              <a:latin typeface="+mn-lt"/>
            </a:endParaRPr>
          </a:p>
          <a:p>
            <a:pPr marL="355600" indent="-355600" algn="just">
              <a:spcBef>
                <a:spcPts val="300"/>
              </a:spcBef>
              <a:spcAft>
                <a:spcPts val="300"/>
              </a:spcAft>
              <a:buFont typeface="+mj-lt"/>
              <a:buAutoNum type="arabicPeriod"/>
            </a:pPr>
            <a:r>
              <a:rPr lang="en-ZA" sz="1800" dirty="0" smtClean="0">
                <a:latin typeface="+mn-lt"/>
              </a:rPr>
              <a:t>Feasibility Study on the Withdrawal of Safeguards Function from NECSA (</a:t>
            </a:r>
            <a:r>
              <a:rPr lang="en-ZA" sz="1800" dirty="0" err="1" smtClean="0">
                <a:latin typeface="+mn-lt"/>
              </a:rPr>
              <a:t>Mzansi</a:t>
            </a:r>
            <a:r>
              <a:rPr lang="en-ZA" sz="1800" dirty="0" smtClean="0">
                <a:latin typeface="+mn-lt"/>
              </a:rPr>
              <a:t> Energy Solutions)</a:t>
            </a:r>
            <a:r>
              <a:rPr lang="en-ZA" sz="1800" b="1" dirty="0"/>
              <a:t> file no O</a:t>
            </a:r>
            <a:endParaRPr lang="en-ZA" sz="1800" dirty="0" smtClean="0">
              <a:latin typeface="+mn-lt"/>
            </a:endParaRPr>
          </a:p>
          <a:p>
            <a:pPr marL="342900" indent="-342900" algn="just">
              <a:spcBef>
                <a:spcPts val="300"/>
              </a:spcBef>
              <a:spcAft>
                <a:spcPts val="300"/>
              </a:spcAft>
              <a:buFont typeface="+mj-lt"/>
              <a:buAutoNum type="arabicPeriod"/>
            </a:pPr>
            <a:r>
              <a:rPr lang="en-ZA" sz="1800" dirty="0" smtClean="0">
                <a:latin typeface="+mn-lt"/>
              </a:rPr>
              <a:t>Pre-Procurement Readiness Assessment (</a:t>
            </a:r>
            <a:r>
              <a:rPr lang="en-ZA" sz="1800" dirty="0" err="1" smtClean="0">
                <a:latin typeface="+mn-lt"/>
              </a:rPr>
              <a:t>Mahlako</a:t>
            </a:r>
            <a:r>
              <a:rPr lang="en-ZA" sz="1800" dirty="0" smtClean="0">
                <a:latin typeface="+mn-lt"/>
              </a:rPr>
              <a:t> –A – </a:t>
            </a:r>
            <a:r>
              <a:rPr lang="en-ZA" sz="1800" dirty="0" err="1" smtClean="0">
                <a:latin typeface="+mn-lt"/>
              </a:rPr>
              <a:t>Phahla</a:t>
            </a:r>
            <a:r>
              <a:rPr lang="en-ZA" sz="1800" dirty="0" smtClean="0">
                <a:latin typeface="+mn-lt"/>
              </a:rPr>
              <a:t> Investments) </a:t>
            </a:r>
            <a:r>
              <a:rPr lang="en-ZA" sz="1800" b="1" dirty="0"/>
              <a:t>file no </a:t>
            </a:r>
            <a:r>
              <a:rPr lang="en-ZA" sz="1800" b="1" dirty="0" smtClean="0"/>
              <a:t>P(1)&amp;P(2)</a:t>
            </a:r>
            <a:endParaRPr lang="en-ZA" sz="1800" dirty="0" smtClean="0">
              <a:latin typeface="+mn-lt"/>
            </a:endParaRPr>
          </a:p>
          <a:p>
            <a:pPr marL="342900" indent="-342900" algn="just">
              <a:spcBef>
                <a:spcPts val="300"/>
              </a:spcBef>
              <a:spcAft>
                <a:spcPts val="300"/>
              </a:spcAft>
              <a:buFont typeface="+mj-lt"/>
              <a:buAutoNum type="arabicPeriod"/>
            </a:pPr>
            <a:r>
              <a:rPr lang="en-ZA" sz="1800" dirty="0" smtClean="0">
                <a:latin typeface="+mn-lt"/>
              </a:rPr>
              <a:t>Programme Management System (Central Lake Trading TA/Empire Technology</a:t>
            </a:r>
            <a:r>
              <a:rPr lang="en-ZA" sz="1800" b="1" dirty="0" smtClean="0">
                <a:latin typeface="+mn-lt"/>
              </a:rPr>
              <a:t>)</a:t>
            </a:r>
            <a:r>
              <a:rPr lang="en-ZA" sz="1800" b="1" dirty="0"/>
              <a:t> file no Q</a:t>
            </a:r>
            <a:endParaRPr lang="en-ZA" sz="1800" b="1" dirty="0" smtClean="0">
              <a:latin typeface="+mn-lt"/>
            </a:endParaRPr>
          </a:p>
          <a:p>
            <a:pPr marL="342900" indent="-342900">
              <a:buFont typeface="+mj-lt"/>
              <a:buAutoNum type="arabicPeriod"/>
            </a:pPr>
            <a:endParaRPr lang="en-ZA" sz="1800" b="1" dirty="0" smtClean="0">
              <a:latin typeface="+mn-lt"/>
            </a:endParaRPr>
          </a:p>
          <a:p>
            <a:pPr marL="457200" indent="-457200">
              <a:buFont typeface="+mj-lt"/>
              <a:buAutoNum type="arabicPeriod"/>
            </a:pPr>
            <a:endParaRPr lang="en-ZA" sz="1800" b="1" dirty="0">
              <a:latin typeface="+mn-lt"/>
            </a:endParaRPr>
          </a:p>
        </p:txBody>
      </p:sp>
    </p:spTree>
    <p:extLst>
      <p:ext uri="{BB962C8B-B14F-4D97-AF65-F5344CB8AC3E}">
        <p14:creationId xmlns:p14="http://schemas.microsoft.com/office/powerpoint/2010/main" xmlns="" val="3451204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39</a:t>
            </a:fld>
            <a:endParaRPr lang="en-US" dirty="0" smtClean="0"/>
          </a:p>
        </p:txBody>
      </p:sp>
      <p:sp>
        <p:nvSpPr>
          <p:cNvPr id="2" name="Title 1"/>
          <p:cNvSpPr>
            <a:spLocks noGrp="1"/>
          </p:cNvSpPr>
          <p:nvPr>
            <p:ph type="title"/>
          </p:nvPr>
        </p:nvSpPr>
        <p:spPr>
          <a:xfrm>
            <a:off x="0" y="38100"/>
            <a:ext cx="9131300" cy="723900"/>
          </a:xfrm>
        </p:spPr>
        <p:txBody>
          <a:bodyPr/>
          <a:lstStyle/>
          <a:p>
            <a:pPr algn="ctr"/>
            <a:r>
              <a:rPr lang="en-US" sz="3200" b="1" dirty="0" smtClean="0">
                <a:latin typeface="Arial" pitchFamily="34" charset="0"/>
                <a:cs typeface="Arial" pitchFamily="34" charset="0"/>
              </a:rPr>
              <a:t>Introduction</a:t>
            </a:r>
            <a:endParaRPr lang="en-ZA" sz="3200" b="1" dirty="0">
              <a:latin typeface="Arial" pitchFamily="34" charset="0"/>
              <a:cs typeface="Arial" pitchFamily="34" charset="0"/>
            </a:endParaRPr>
          </a:p>
        </p:txBody>
      </p:sp>
      <p:sp>
        <p:nvSpPr>
          <p:cNvPr id="9" name="TextBox 8"/>
          <p:cNvSpPr txBox="1"/>
          <p:nvPr/>
        </p:nvSpPr>
        <p:spPr>
          <a:xfrm>
            <a:off x="0" y="701675"/>
            <a:ext cx="9144000" cy="4785926"/>
          </a:xfrm>
          <a:prstGeom prst="rect">
            <a:avLst/>
          </a:prstGeom>
          <a:noFill/>
        </p:spPr>
        <p:txBody>
          <a:bodyPr wrap="square" rtlCol="0">
            <a:spAutoFit/>
          </a:bodyPr>
          <a:lstStyle/>
          <a:p>
            <a:pPr marL="342900" indent="-342900" algn="just">
              <a:buFont typeface="Arial" pitchFamily="34" charset="0"/>
              <a:buChar char="•"/>
            </a:pPr>
            <a:r>
              <a:rPr lang="en-ZA" sz="2000" dirty="0"/>
              <a:t>The National Development </a:t>
            </a:r>
            <a:r>
              <a:rPr lang="en-ZA" sz="2000" dirty="0" smtClean="0"/>
              <a:t>Plan (NDP) directs the </a:t>
            </a:r>
            <a:r>
              <a:rPr lang="en-ZA" sz="2000" dirty="0"/>
              <a:t>G</a:t>
            </a:r>
            <a:r>
              <a:rPr lang="en-ZA" sz="2000" dirty="0" smtClean="0"/>
              <a:t>overnment </a:t>
            </a:r>
            <a:r>
              <a:rPr lang="en-ZA" sz="2000" dirty="0"/>
              <a:t>to conduct </a:t>
            </a:r>
            <a:r>
              <a:rPr lang="en-ZA" sz="2000" dirty="0" smtClean="0"/>
              <a:t>thorough investigations </a:t>
            </a:r>
            <a:r>
              <a:rPr lang="en-ZA" sz="2000" dirty="0"/>
              <a:t>on different aspects of the nuclear new build programme before </a:t>
            </a:r>
            <a:r>
              <a:rPr lang="en-ZA" sz="2000" dirty="0" smtClean="0"/>
              <a:t>a procurement </a:t>
            </a:r>
            <a:r>
              <a:rPr lang="en-ZA" sz="2000" dirty="0"/>
              <a:t>decision is taken. </a:t>
            </a:r>
            <a:endParaRPr lang="en-ZA" sz="2000" dirty="0" smtClean="0"/>
          </a:p>
          <a:p>
            <a:pPr marL="342900" indent="-342900" algn="just">
              <a:buFont typeface="Arial" pitchFamily="34" charset="0"/>
              <a:buChar char="•"/>
            </a:pPr>
            <a:r>
              <a:rPr lang="en-ZA" sz="2000" dirty="0" smtClean="0"/>
              <a:t>More </a:t>
            </a:r>
            <a:r>
              <a:rPr lang="en-ZA" sz="2000" dirty="0"/>
              <a:t>specifically, the </a:t>
            </a:r>
            <a:r>
              <a:rPr lang="en-ZA" sz="2000" dirty="0" smtClean="0"/>
              <a:t>NDP directed </a:t>
            </a:r>
            <a:r>
              <a:rPr lang="en-ZA" sz="2000" dirty="0"/>
              <a:t>that South Africa needs a thorough investigation on the implications </a:t>
            </a:r>
            <a:r>
              <a:rPr lang="en-ZA" sz="2000" dirty="0" smtClean="0"/>
              <a:t>of nuclear </a:t>
            </a:r>
            <a:r>
              <a:rPr lang="en-ZA" sz="2000" dirty="0"/>
              <a:t>energy, including its costs, financing options, institutional </a:t>
            </a:r>
            <a:r>
              <a:rPr lang="en-ZA" sz="2000" dirty="0" smtClean="0"/>
              <a:t>arrangements, safety</a:t>
            </a:r>
            <a:r>
              <a:rPr lang="en-ZA" sz="2000" dirty="0"/>
              <a:t>, environmental costs and benefits, localisation and employment </a:t>
            </a:r>
            <a:r>
              <a:rPr lang="en-ZA" sz="2000" dirty="0" smtClean="0"/>
              <a:t>opportunities, and </a:t>
            </a:r>
            <a:r>
              <a:rPr lang="en-ZA" sz="2000" dirty="0"/>
              <a:t>uranium enrichment and fuel fabrication </a:t>
            </a:r>
            <a:r>
              <a:rPr lang="en-ZA" sz="2000" dirty="0" smtClean="0"/>
              <a:t>possibilities.</a:t>
            </a:r>
          </a:p>
          <a:p>
            <a:pPr marL="342900" indent="-342900" algn="just">
              <a:buFont typeface="Arial" pitchFamily="34" charset="0"/>
              <a:buChar char="•"/>
            </a:pPr>
            <a:r>
              <a:rPr lang="en-ZA" sz="2000" dirty="0" smtClean="0"/>
              <a:t>To address NDP </a:t>
            </a:r>
            <a:r>
              <a:rPr lang="en-ZA" sz="2000" dirty="0"/>
              <a:t>directive the Department of Energy, in conjunction with </a:t>
            </a:r>
            <a:r>
              <a:rPr lang="en-ZA" sz="2000" dirty="0" smtClean="0"/>
              <a:t>other organs </a:t>
            </a:r>
            <a:r>
              <a:rPr lang="en-ZA" sz="2000" dirty="0"/>
              <a:t>of state (within the Energy Security Cabinet Sub-Structures) has, over </a:t>
            </a:r>
            <a:r>
              <a:rPr lang="en-ZA" sz="2000" dirty="0" smtClean="0"/>
              <a:t>the past </a:t>
            </a:r>
            <a:r>
              <a:rPr lang="en-ZA" sz="2000" dirty="0"/>
              <a:t>five years, been developing various strategies and policies and as a result </a:t>
            </a:r>
            <a:r>
              <a:rPr lang="en-ZA" sz="2000" dirty="0" smtClean="0"/>
              <a:t>has commissioned </a:t>
            </a:r>
            <a:r>
              <a:rPr lang="en-ZA" sz="2000" dirty="0"/>
              <a:t>independent studies to create a framework for the </a:t>
            </a:r>
            <a:r>
              <a:rPr lang="en-ZA" sz="2000" dirty="0" smtClean="0"/>
              <a:t>procurement and rollout of the programme</a:t>
            </a:r>
          </a:p>
          <a:p>
            <a:pPr marL="342900" indent="-342900" algn="just">
              <a:spcBef>
                <a:spcPts val="600"/>
              </a:spcBef>
              <a:spcAft>
                <a:spcPts val="600"/>
              </a:spcAft>
              <a:buFont typeface="Arial" pitchFamily="34" charset="0"/>
              <a:buChar char="•"/>
            </a:pPr>
            <a:r>
              <a:rPr lang="en-ZA" sz="2000" dirty="0" smtClean="0"/>
              <a:t>As part of pre-procurement phase of the Nuclear New Build Programme – a need arose for expert/specialist studies to be undertaken.</a:t>
            </a:r>
          </a:p>
        </p:txBody>
      </p:sp>
    </p:spTree>
    <p:extLst>
      <p:ext uri="{BB962C8B-B14F-4D97-AF65-F5344CB8AC3E}">
        <p14:creationId xmlns:p14="http://schemas.microsoft.com/office/powerpoint/2010/main" xmlns="" val="2485077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30300" y="368300"/>
            <a:ext cx="7505700" cy="685800"/>
          </a:xfrm>
        </p:spPr>
        <p:txBody>
          <a:bodyPr vert="horz" lIns="91440" tIns="45720" rIns="91440" bIns="45720" rtlCol="0" anchor="ctr">
            <a:noAutofit/>
          </a:bodyPr>
          <a:lstStyle/>
          <a:p>
            <a:pPr marL="285750" indent="-285750" algn="ctr"/>
            <a:r>
              <a:rPr lang="en-US" sz="3600" b="1" dirty="0">
                <a:latin typeface="+mn-lt"/>
              </a:rPr>
              <a:t>Background to SA Nuclear Programme</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7E38C-3348-4B92-BF1B-646FE61E3063}" type="slidenum">
              <a:rPr lang="en-US" smtClean="0"/>
              <a:pPr eaLnBrk="1" hangingPunct="1"/>
              <a:t>4</a:t>
            </a:fld>
            <a:endParaRPr lang="en-US" smtClean="0"/>
          </a:p>
        </p:txBody>
      </p:sp>
      <p:graphicFrame>
        <p:nvGraphicFramePr>
          <p:cNvPr id="2" name="Diagram 1"/>
          <p:cNvGraphicFramePr/>
          <p:nvPr>
            <p:extLst>
              <p:ext uri="{D42A27DB-BD31-4B8C-83A1-F6EECF244321}">
                <p14:modId xmlns:p14="http://schemas.microsoft.com/office/powerpoint/2010/main" xmlns="" val="2184642452"/>
              </p:ext>
            </p:extLst>
          </p:nvPr>
        </p:nvGraphicFramePr>
        <p:xfrm>
          <a:off x="292100" y="1016000"/>
          <a:ext cx="83947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36310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40</a:t>
            </a:fld>
            <a:endParaRPr lang="en-US" dirty="0" smtClean="0"/>
          </a:p>
        </p:txBody>
      </p:sp>
      <p:sp>
        <p:nvSpPr>
          <p:cNvPr id="2" name="Title 1"/>
          <p:cNvSpPr>
            <a:spLocks noGrp="1"/>
          </p:cNvSpPr>
          <p:nvPr>
            <p:ph type="title"/>
          </p:nvPr>
        </p:nvSpPr>
        <p:spPr>
          <a:xfrm>
            <a:off x="0" y="38100"/>
            <a:ext cx="9131300" cy="723900"/>
          </a:xfrm>
        </p:spPr>
        <p:txBody>
          <a:bodyPr/>
          <a:lstStyle/>
          <a:p>
            <a:pPr algn="ctr"/>
            <a:r>
              <a:rPr lang="en-US" sz="3200" b="1" dirty="0" smtClean="0">
                <a:latin typeface="Arial" pitchFamily="34" charset="0"/>
                <a:cs typeface="Arial" pitchFamily="34" charset="0"/>
              </a:rPr>
              <a:t>Introduction</a:t>
            </a:r>
            <a:endParaRPr lang="en-ZA" sz="3200" b="1" dirty="0">
              <a:latin typeface="Arial" pitchFamily="34" charset="0"/>
              <a:cs typeface="Arial" pitchFamily="34" charset="0"/>
            </a:endParaRPr>
          </a:p>
        </p:txBody>
      </p:sp>
      <p:sp>
        <p:nvSpPr>
          <p:cNvPr id="9" name="TextBox 8"/>
          <p:cNvSpPr txBox="1"/>
          <p:nvPr/>
        </p:nvSpPr>
        <p:spPr>
          <a:xfrm>
            <a:off x="0" y="701675"/>
            <a:ext cx="9144000" cy="4555093"/>
          </a:xfrm>
          <a:prstGeom prst="rect">
            <a:avLst/>
          </a:prstGeom>
          <a:noFill/>
        </p:spPr>
        <p:txBody>
          <a:bodyPr wrap="square" rtlCol="0">
            <a:spAutoFit/>
          </a:bodyPr>
          <a:lstStyle/>
          <a:p>
            <a:pPr marL="342900" indent="-342900">
              <a:spcBef>
                <a:spcPts val="600"/>
              </a:spcBef>
              <a:spcAft>
                <a:spcPts val="600"/>
              </a:spcAft>
              <a:buFont typeface="Arial" pitchFamily="34" charset="0"/>
              <a:buChar char="•"/>
            </a:pPr>
            <a:r>
              <a:rPr lang="en-ZA" sz="2000" dirty="0" smtClean="0"/>
              <a:t>The need for the studies were further informed  by recommendations of the International Atomic Energy Agency (IAEA) Peer Review Missions that were undertaken </a:t>
            </a:r>
            <a:r>
              <a:rPr lang="en-ZA" sz="2000" dirty="0" err="1" smtClean="0"/>
              <a:t>viz</a:t>
            </a:r>
            <a:r>
              <a:rPr lang="en-ZA" sz="2000" dirty="0" smtClean="0"/>
              <a:t>:</a:t>
            </a:r>
          </a:p>
          <a:p>
            <a:pPr marL="800100" lvl="1" indent="-342900">
              <a:spcBef>
                <a:spcPts val="600"/>
              </a:spcBef>
              <a:spcAft>
                <a:spcPts val="600"/>
              </a:spcAft>
              <a:buFont typeface="Arial" pitchFamily="34" charset="0"/>
              <a:buChar char="•"/>
            </a:pPr>
            <a:r>
              <a:rPr lang="en-ZA" sz="2000" dirty="0" smtClean="0"/>
              <a:t>IAEA Integrated Nuclear Infrastructure Review Mission</a:t>
            </a:r>
          </a:p>
          <a:p>
            <a:pPr marL="800100" lvl="1" indent="-342900">
              <a:spcBef>
                <a:spcPts val="600"/>
              </a:spcBef>
              <a:spcAft>
                <a:spcPts val="600"/>
              </a:spcAft>
              <a:buFont typeface="Arial" pitchFamily="34" charset="0"/>
              <a:buChar char="•"/>
            </a:pPr>
            <a:r>
              <a:rPr lang="en-ZA" sz="2000" dirty="0" smtClean="0"/>
              <a:t>IAEA Emergency Preparedness Review Mission</a:t>
            </a:r>
          </a:p>
          <a:p>
            <a:pPr marL="342900" indent="-342900">
              <a:spcBef>
                <a:spcPts val="600"/>
              </a:spcBef>
              <a:spcAft>
                <a:spcPts val="600"/>
              </a:spcAft>
              <a:buFont typeface="Arial" pitchFamily="34" charset="0"/>
              <a:buChar char="•"/>
            </a:pPr>
            <a:r>
              <a:rPr lang="en-ZA" sz="2000" dirty="0" smtClean="0"/>
              <a:t>The purpose of this presentation is to appraise the Portfolio Committee on Energy on:</a:t>
            </a:r>
          </a:p>
          <a:p>
            <a:pPr marL="800100" lvl="1" indent="-342900">
              <a:spcBef>
                <a:spcPts val="600"/>
              </a:spcBef>
              <a:spcAft>
                <a:spcPts val="600"/>
              </a:spcAft>
              <a:buFont typeface="Arial" pitchFamily="34" charset="0"/>
              <a:buChar char="•"/>
            </a:pPr>
            <a:r>
              <a:rPr lang="en-ZA" sz="2000" dirty="0" smtClean="0"/>
              <a:t>Purpose and overview of the studies conducted by the Department of Energy</a:t>
            </a:r>
          </a:p>
          <a:p>
            <a:pPr marL="800100" lvl="1" indent="-342900">
              <a:spcBef>
                <a:spcPts val="600"/>
              </a:spcBef>
              <a:spcAft>
                <a:spcPts val="600"/>
              </a:spcAft>
              <a:buFont typeface="Arial" pitchFamily="34" charset="0"/>
              <a:buChar char="•"/>
            </a:pPr>
            <a:r>
              <a:rPr lang="en-ZA" sz="2000" dirty="0" smtClean="0"/>
              <a:t>The outcomes of the studies</a:t>
            </a:r>
          </a:p>
          <a:p>
            <a:pPr marL="800100" lvl="1" indent="-342900">
              <a:spcBef>
                <a:spcPts val="600"/>
              </a:spcBef>
              <a:spcAft>
                <a:spcPts val="600"/>
              </a:spcAft>
              <a:buFont typeface="Arial" pitchFamily="34" charset="0"/>
              <a:buChar char="•"/>
            </a:pPr>
            <a:r>
              <a:rPr lang="en-ZA" sz="2000" dirty="0" smtClean="0"/>
              <a:t>The cost of the studies</a:t>
            </a:r>
            <a:endParaRPr lang="en-ZA" sz="2000" dirty="0"/>
          </a:p>
          <a:p>
            <a:pPr>
              <a:spcBef>
                <a:spcPts val="600"/>
              </a:spcBef>
              <a:spcAft>
                <a:spcPts val="0"/>
              </a:spcAft>
            </a:pPr>
            <a:r>
              <a:rPr lang="en-US" sz="2000" dirty="0" smtClean="0"/>
              <a:t> </a:t>
            </a:r>
            <a:endParaRPr lang="en-US" sz="2000" dirty="0"/>
          </a:p>
        </p:txBody>
      </p:sp>
    </p:spTree>
    <p:extLst>
      <p:ext uri="{BB962C8B-B14F-4D97-AF65-F5344CB8AC3E}">
        <p14:creationId xmlns:p14="http://schemas.microsoft.com/office/powerpoint/2010/main" xmlns="" val="40267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85"/>
            <a:ext cx="9144000" cy="535531"/>
          </a:xfrm>
          <a:noFill/>
          <a:ln>
            <a:solidFill>
              <a:schemeClr val="accent1"/>
            </a:solidFill>
          </a:ln>
        </p:spPr>
        <p:txBody>
          <a:bodyPr wrap="square" rtlCol="0">
            <a:spAutoFit/>
          </a:bodyPr>
          <a:lstStyle/>
          <a:p>
            <a:pPr algn="ctr" defTabSz="457200"/>
            <a:r>
              <a:rPr lang="en-ZA" sz="3200" b="1" dirty="0" smtClean="0">
                <a:latin typeface="Arial" pitchFamily="34" charset="0"/>
                <a:cs typeface="Arial" pitchFamily="34" charset="0"/>
              </a:rPr>
              <a:t>INGEROP- Cost </a:t>
            </a:r>
            <a:r>
              <a:rPr lang="en-ZA" sz="3200" b="1" dirty="0">
                <a:latin typeface="Arial" pitchFamily="34" charset="0"/>
                <a:cs typeface="Arial" pitchFamily="34" charset="0"/>
              </a:rPr>
              <a:t>of Nuclear Power</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41</a:t>
            </a:fld>
            <a:endParaRPr lang="en-US" dirty="0" smtClean="0"/>
          </a:p>
        </p:txBody>
      </p:sp>
      <p:sp>
        <p:nvSpPr>
          <p:cNvPr id="9" name="TextBox 8"/>
          <p:cNvSpPr txBox="1"/>
          <p:nvPr/>
        </p:nvSpPr>
        <p:spPr>
          <a:xfrm>
            <a:off x="0" y="798522"/>
            <a:ext cx="9144000" cy="5324535"/>
          </a:xfrm>
          <a:prstGeom prst="rect">
            <a:avLst/>
          </a:prstGeom>
          <a:noFill/>
          <a:ln>
            <a:solidFill>
              <a:schemeClr val="accent1"/>
            </a:solidFill>
          </a:ln>
        </p:spPr>
        <p:txBody>
          <a:bodyPr wrap="square" rtlCol="0">
            <a:spAutoFit/>
          </a:bodyPr>
          <a:lstStyle>
            <a:defPPr>
              <a:defRPr lang="en-US"/>
            </a:defPPr>
            <a:lvl1pPr>
              <a:defRPr sz="2000" b="1"/>
            </a:lvl1pPr>
          </a:lstStyle>
          <a:p>
            <a:r>
              <a:rPr lang="en-ZA" dirty="0"/>
              <a:t>Purpose  and  Overview: </a:t>
            </a:r>
            <a:r>
              <a:rPr lang="en-ZA" b="0" dirty="0"/>
              <a:t>To provide the DOE with </a:t>
            </a:r>
            <a:r>
              <a:rPr lang="fr-FR" b="0" dirty="0"/>
              <a:t>an update on the </a:t>
            </a:r>
            <a:r>
              <a:rPr lang="fr-FR" b="0" dirty="0" err="1"/>
              <a:t>cost</a:t>
            </a:r>
            <a:r>
              <a:rPr lang="fr-FR" b="0" dirty="0"/>
              <a:t> of </a:t>
            </a:r>
            <a:r>
              <a:rPr lang="fr-FR" b="0" dirty="0" err="1"/>
              <a:t>nuclear</a:t>
            </a:r>
            <a:r>
              <a:rPr lang="fr-FR" b="0" dirty="0"/>
              <a:t> power </a:t>
            </a:r>
            <a:r>
              <a:rPr lang="fr-FR" b="0" dirty="0" err="1"/>
              <a:t>since</a:t>
            </a:r>
            <a:r>
              <a:rPr lang="fr-FR" b="0" dirty="0"/>
              <a:t> the release of the IRP 2010-2030</a:t>
            </a:r>
            <a:r>
              <a:rPr lang="en-ZA" b="0" dirty="0"/>
              <a:t>. </a:t>
            </a:r>
            <a:endParaRPr lang="en-ZA" b="0" dirty="0" smtClean="0"/>
          </a:p>
          <a:p>
            <a:endParaRPr lang="en-ZA" b="0" dirty="0" smtClean="0"/>
          </a:p>
          <a:p>
            <a:r>
              <a:rPr lang="en-ZA" dirty="0"/>
              <a:t>Date of completion: </a:t>
            </a:r>
            <a:r>
              <a:rPr lang="en-ZA" b="0" dirty="0" smtClean="0"/>
              <a:t>21 October 2013</a:t>
            </a:r>
          </a:p>
          <a:p>
            <a:r>
              <a:rPr lang="en-ZA" dirty="0"/>
              <a:t>Duration:  </a:t>
            </a:r>
            <a:r>
              <a:rPr lang="en-ZA" b="0" dirty="0"/>
              <a:t>3 </a:t>
            </a:r>
            <a:r>
              <a:rPr lang="en-ZA" b="0" dirty="0" smtClean="0"/>
              <a:t>months</a:t>
            </a:r>
          </a:p>
          <a:p>
            <a:endParaRPr lang="en-ZA" b="0" dirty="0"/>
          </a:p>
          <a:p>
            <a:r>
              <a:rPr lang="en-US" dirty="0"/>
              <a:t>Output of the study</a:t>
            </a:r>
            <a:r>
              <a:rPr lang="en-US" dirty="0" smtClean="0"/>
              <a:t>:</a:t>
            </a:r>
            <a:endParaRPr lang="en-ZA" dirty="0"/>
          </a:p>
          <a:p>
            <a:pPr marL="342900" indent="-342900" algn="just">
              <a:buFont typeface="Arial" pitchFamily="34" charset="0"/>
              <a:buChar char="•"/>
            </a:pPr>
            <a:r>
              <a:rPr lang="en-ZA" b="0" dirty="0"/>
              <a:t>The study provided a Comparison of the  main source of data for IRP inputs (EPRI).</a:t>
            </a:r>
            <a:r>
              <a:rPr lang="fr-FR" b="0" dirty="0"/>
              <a:t> </a:t>
            </a:r>
            <a:endParaRPr lang="fr-FR" b="0" dirty="0" smtClean="0"/>
          </a:p>
          <a:p>
            <a:pPr marL="342900" indent="-342900" algn="just">
              <a:buFont typeface="Arial" pitchFamily="34" charset="0"/>
              <a:buChar char="•"/>
            </a:pPr>
            <a:r>
              <a:rPr lang="fr-FR" b="0" dirty="0" smtClean="0"/>
              <a:t>The </a:t>
            </a:r>
            <a:r>
              <a:rPr lang="fr-FR" b="0" dirty="0" err="1"/>
              <a:t>study</a:t>
            </a:r>
            <a:r>
              <a:rPr lang="fr-FR" b="0" dirty="0"/>
              <a:t> </a:t>
            </a:r>
            <a:r>
              <a:rPr lang="fr-FR" b="0" dirty="0" err="1"/>
              <a:t>a</a:t>
            </a:r>
            <a:r>
              <a:rPr lang="fr-FR" b="0" dirty="0" err="1" smtClean="0"/>
              <a:t>verage</a:t>
            </a:r>
            <a:r>
              <a:rPr lang="fr-FR" b="0" dirty="0" smtClean="0"/>
              <a:t> </a:t>
            </a:r>
            <a:r>
              <a:rPr lang="fr-FR" b="0" dirty="0"/>
              <a:t>capital </a:t>
            </a:r>
            <a:r>
              <a:rPr lang="fr-FR" b="0" dirty="0" err="1"/>
              <a:t>cost</a:t>
            </a:r>
            <a:r>
              <a:rPr lang="fr-FR" b="0" dirty="0"/>
              <a:t> </a:t>
            </a:r>
            <a:r>
              <a:rPr lang="fr-FR" b="0" dirty="0" err="1"/>
              <a:t>was</a:t>
            </a:r>
            <a:r>
              <a:rPr lang="fr-FR" b="0" dirty="0"/>
              <a:t> </a:t>
            </a:r>
            <a:r>
              <a:rPr lang="fr-FR" b="0" dirty="0" err="1"/>
              <a:t>around</a:t>
            </a:r>
            <a:r>
              <a:rPr lang="fr-FR" b="0" dirty="0"/>
              <a:t> 4900 USD/</a:t>
            </a:r>
            <a:r>
              <a:rPr lang="fr-FR" b="0" dirty="0" err="1"/>
              <a:t>kWe</a:t>
            </a:r>
            <a:r>
              <a:rPr lang="fr-FR" b="0" dirty="0"/>
              <a:t>. The </a:t>
            </a:r>
            <a:r>
              <a:rPr lang="fr-FR" b="0" dirty="0" err="1"/>
              <a:t>fleet</a:t>
            </a:r>
            <a:r>
              <a:rPr lang="fr-FR" b="0" dirty="0"/>
              <a:t> </a:t>
            </a:r>
            <a:r>
              <a:rPr lang="fr-FR" b="0" dirty="0" err="1"/>
              <a:t>approach</a:t>
            </a:r>
            <a:r>
              <a:rPr lang="fr-FR" b="0" dirty="0"/>
              <a:t> has a positive </a:t>
            </a:r>
            <a:r>
              <a:rPr lang="fr-FR" b="0" dirty="0" err="1"/>
              <a:t>cost</a:t>
            </a:r>
            <a:r>
              <a:rPr lang="fr-FR" b="0" dirty="0"/>
              <a:t> </a:t>
            </a:r>
            <a:r>
              <a:rPr lang="fr-FR" b="0" dirty="0" err="1"/>
              <a:t>effect</a:t>
            </a:r>
            <a:r>
              <a:rPr lang="fr-FR" b="0" dirty="0"/>
              <a:t> </a:t>
            </a:r>
            <a:r>
              <a:rPr lang="fr-FR" b="0" dirty="0" err="1"/>
              <a:t>reduction</a:t>
            </a:r>
            <a:r>
              <a:rPr lang="fr-FR" b="0" dirty="0"/>
              <a:t> . </a:t>
            </a:r>
            <a:endParaRPr lang="fr-FR" b="0" dirty="0" smtClean="0"/>
          </a:p>
          <a:p>
            <a:pPr marL="342900" indent="-342900" algn="just">
              <a:buFont typeface="Arial" pitchFamily="34" charset="0"/>
              <a:buChar char="•"/>
            </a:pPr>
            <a:r>
              <a:rPr lang="en-ZA" b="0" dirty="0" smtClean="0"/>
              <a:t>The </a:t>
            </a:r>
            <a:r>
              <a:rPr lang="en-ZA" b="0" dirty="0"/>
              <a:t>study indicated that there is a significant reduction of Capex between countries having or planning a large nuclear programme, than countries building single projects. </a:t>
            </a:r>
            <a:endParaRPr lang="en-ZA" b="0" dirty="0" smtClean="0"/>
          </a:p>
          <a:p>
            <a:pPr marL="342900" indent="-342900" algn="just">
              <a:buFont typeface="Arial" pitchFamily="34" charset="0"/>
              <a:buChar char="•"/>
            </a:pPr>
            <a:r>
              <a:rPr lang="en-ZA" b="0" dirty="0" smtClean="0"/>
              <a:t>For </a:t>
            </a:r>
            <a:r>
              <a:rPr lang="en-ZA" b="0" dirty="0"/>
              <a:t>the same reasons, the study demonstrated that Asian technology is cheaper than Western technology</a:t>
            </a:r>
            <a:r>
              <a:rPr lang="en-ZA" b="0" dirty="0" smtClean="0"/>
              <a:t>.</a:t>
            </a:r>
          </a:p>
          <a:p>
            <a:pPr algn="just"/>
            <a:endParaRPr lang="en-ZA" b="0" dirty="0"/>
          </a:p>
          <a:p>
            <a:r>
              <a:rPr lang="en-ZA" dirty="0"/>
              <a:t>Financial costs: </a:t>
            </a:r>
            <a:r>
              <a:rPr lang="en-ZA" b="0" dirty="0"/>
              <a:t>R1 500 000, </a:t>
            </a:r>
            <a:r>
              <a:rPr lang="en-ZA" b="0" dirty="0" smtClean="0"/>
              <a:t>00</a:t>
            </a:r>
          </a:p>
        </p:txBody>
      </p:sp>
    </p:spTree>
    <p:extLst>
      <p:ext uri="{BB962C8B-B14F-4D97-AF65-F5344CB8AC3E}">
        <p14:creationId xmlns:p14="http://schemas.microsoft.com/office/powerpoint/2010/main" xmlns="" val="103404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42</a:t>
            </a:fld>
            <a:endParaRPr lang="en-US" dirty="0" smtClean="0"/>
          </a:p>
        </p:txBody>
      </p:sp>
      <p:sp>
        <p:nvSpPr>
          <p:cNvPr id="2" name="Title 1"/>
          <p:cNvSpPr>
            <a:spLocks noGrp="1"/>
          </p:cNvSpPr>
          <p:nvPr>
            <p:ph type="title"/>
          </p:nvPr>
        </p:nvSpPr>
        <p:spPr>
          <a:xfrm>
            <a:off x="0" y="0"/>
            <a:ext cx="9144000" cy="723900"/>
          </a:xfrm>
        </p:spPr>
        <p:txBody>
          <a:bodyPr/>
          <a:lstStyle/>
          <a:p>
            <a:pPr algn="ctr"/>
            <a:r>
              <a:rPr lang="en-ZA" sz="3200" b="1" dirty="0" smtClean="0">
                <a:latin typeface="Arial" pitchFamily="34" charset="0"/>
                <a:cs typeface="Arial" pitchFamily="34" charset="0"/>
              </a:rPr>
              <a:t>KPMG-Benchmark </a:t>
            </a:r>
            <a:r>
              <a:rPr lang="en-ZA" sz="3200" b="1" dirty="0">
                <a:latin typeface="Arial" pitchFamily="34" charset="0"/>
                <a:cs typeface="Arial" pitchFamily="34" charset="0"/>
              </a:rPr>
              <a:t>of Procurement Framework </a:t>
            </a:r>
          </a:p>
        </p:txBody>
      </p:sp>
      <p:sp>
        <p:nvSpPr>
          <p:cNvPr id="9" name="TextBox 8"/>
          <p:cNvSpPr txBox="1"/>
          <p:nvPr/>
        </p:nvSpPr>
        <p:spPr>
          <a:xfrm>
            <a:off x="0" y="691247"/>
            <a:ext cx="9061450" cy="5632311"/>
          </a:xfrm>
          <a:prstGeom prst="rect">
            <a:avLst/>
          </a:prstGeom>
          <a:noFill/>
          <a:ln>
            <a:solidFill>
              <a:schemeClr val="accent1"/>
            </a:solidFill>
          </a:ln>
        </p:spPr>
        <p:txBody>
          <a:bodyPr wrap="square" rtlCol="0">
            <a:spAutoFit/>
          </a:bodyPr>
          <a:lstStyle/>
          <a:p>
            <a:pPr algn="just"/>
            <a:r>
              <a:rPr lang="en-ZA" sz="2000" b="1" dirty="0" smtClean="0"/>
              <a:t>Purpose and Overview : </a:t>
            </a:r>
            <a:r>
              <a:rPr lang="en-ZA" sz="2000" dirty="0" smtClean="0"/>
              <a:t>Benchmarking of </a:t>
            </a:r>
            <a:r>
              <a:rPr lang="en-ZA" sz="2000" dirty="0"/>
              <a:t>Procurement Framework with other countries that have implemented the nuclear new build programmes in order to inform South African </a:t>
            </a:r>
            <a:r>
              <a:rPr lang="en-ZA" sz="2000" dirty="0" smtClean="0"/>
              <a:t>framework. </a:t>
            </a:r>
            <a:r>
              <a:rPr lang="en-GB" sz="2000" dirty="0"/>
              <a:t>The study indicated various procurement frameworks of different countries dictated by their own country interests and </a:t>
            </a:r>
            <a:r>
              <a:rPr lang="en-GB" sz="2000" dirty="0" smtClean="0"/>
              <a:t>circumstances. The </a:t>
            </a:r>
            <a:r>
              <a:rPr lang="en-GB" sz="2000" dirty="0"/>
              <a:t>study indicated three procurement models are being used </a:t>
            </a:r>
            <a:r>
              <a:rPr lang="en-GB" sz="2000" dirty="0" smtClean="0"/>
              <a:t>namely :Competitive tender </a:t>
            </a:r>
            <a:r>
              <a:rPr lang="en-GB" sz="2000" dirty="0"/>
              <a:t>,</a:t>
            </a:r>
            <a:r>
              <a:rPr lang="en-GB" sz="2000" dirty="0" smtClean="0"/>
              <a:t> </a:t>
            </a:r>
            <a:r>
              <a:rPr lang="en-GB" sz="2000" dirty="0"/>
              <a:t>Sole </a:t>
            </a:r>
            <a:r>
              <a:rPr lang="en-GB" sz="2000" dirty="0" smtClean="0"/>
              <a:t>source</a:t>
            </a:r>
            <a:r>
              <a:rPr lang="en-GB" sz="2000" dirty="0"/>
              <a:t> </a:t>
            </a:r>
            <a:r>
              <a:rPr lang="en-GB" sz="2000" dirty="0" smtClean="0"/>
              <a:t>and  Government-to-Government.</a:t>
            </a:r>
          </a:p>
          <a:p>
            <a:r>
              <a:rPr lang="en-ZA" sz="2000" b="1" dirty="0" smtClean="0"/>
              <a:t>Date </a:t>
            </a:r>
            <a:r>
              <a:rPr lang="en-ZA" sz="2000" b="1" dirty="0"/>
              <a:t>of completion: </a:t>
            </a:r>
            <a:r>
              <a:rPr lang="en-ZA" sz="2000" dirty="0"/>
              <a:t>21 </a:t>
            </a:r>
            <a:r>
              <a:rPr lang="en-ZA" sz="2000" dirty="0" smtClean="0"/>
              <a:t>May 2013</a:t>
            </a:r>
          </a:p>
          <a:p>
            <a:r>
              <a:rPr lang="en-ZA" sz="2000" b="1" dirty="0" smtClean="0"/>
              <a:t>Duration</a:t>
            </a:r>
            <a:r>
              <a:rPr lang="en-ZA" sz="2000" dirty="0" smtClean="0"/>
              <a:t>:3 months</a:t>
            </a:r>
          </a:p>
          <a:p>
            <a:endParaRPr lang="en-ZA" sz="2000" dirty="0"/>
          </a:p>
          <a:p>
            <a:r>
              <a:rPr lang="en-US" sz="2000" b="1" dirty="0" smtClean="0"/>
              <a:t>Output of the study:</a:t>
            </a:r>
            <a:endParaRPr lang="en-US" sz="2000" b="1" dirty="0"/>
          </a:p>
          <a:p>
            <a:pPr marL="342900" lvl="0" indent="-342900">
              <a:buFont typeface="Arial" pitchFamily="34" charset="0"/>
              <a:buChar char="•"/>
            </a:pPr>
            <a:r>
              <a:rPr lang="en-GB" sz="2000" dirty="0"/>
              <a:t>Less than 10% of the nuclear new build decisions worldwide were made by tender procurement model.</a:t>
            </a:r>
            <a:endParaRPr lang="en-US" sz="2000" dirty="0"/>
          </a:p>
          <a:p>
            <a:pPr marL="342900" lvl="0" indent="-342900">
              <a:buFont typeface="Arial" pitchFamily="34" charset="0"/>
              <a:buChar char="•"/>
            </a:pPr>
            <a:r>
              <a:rPr lang="en-GB" sz="2000" dirty="0"/>
              <a:t>24% of nuclear new build were made by Government-to-Government Agreements worldwide</a:t>
            </a:r>
            <a:endParaRPr lang="en-US" sz="2000" dirty="0"/>
          </a:p>
          <a:p>
            <a:pPr marL="342900" lvl="0" indent="-342900">
              <a:buFont typeface="Arial" pitchFamily="34" charset="0"/>
              <a:buChar char="•"/>
            </a:pPr>
            <a:r>
              <a:rPr lang="en-GB" sz="2000" dirty="0"/>
              <a:t>67% of nuclear new build decisions worldwide were made by Administrative </a:t>
            </a:r>
            <a:r>
              <a:rPr lang="en-GB" sz="2000" dirty="0" smtClean="0"/>
              <a:t>decisions.</a:t>
            </a:r>
          </a:p>
          <a:p>
            <a:pPr lvl="0"/>
            <a:r>
              <a:rPr lang="en-ZA" sz="2000" b="1" dirty="0" smtClean="0"/>
              <a:t>Financial </a:t>
            </a:r>
            <a:r>
              <a:rPr lang="en-ZA" sz="2000" b="1" dirty="0"/>
              <a:t>costs: </a:t>
            </a:r>
            <a:r>
              <a:rPr lang="en-ZA" sz="2000" dirty="0"/>
              <a:t>R 907 708.00</a:t>
            </a:r>
            <a:endParaRPr lang="fr-FR" sz="2000" dirty="0"/>
          </a:p>
          <a:p>
            <a:endParaRPr lang="en-ZA" sz="2000" b="1" dirty="0" smtClean="0"/>
          </a:p>
        </p:txBody>
      </p:sp>
    </p:spTree>
    <p:extLst>
      <p:ext uri="{BB962C8B-B14F-4D97-AF65-F5344CB8AC3E}">
        <p14:creationId xmlns:p14="http://schemas.microsoft.com/office/powerpoint/2010/main" xmlns="" val="2298615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43</a:t>
            </a:fld>
            <a:endParaRPr lang="en-US" dirty="0" smtClean="0"/>
          </a:p>
        </p:txBody>
      </p:sp>
      <p:sp>
        <p:nvSpPr>
          <p:cNvPr id="2" name="Title 1"/>
          <p:cNvSpPr>
            <a:spLocks noGrp="1"/>
          </p:cNvSpPr>
          <p:nvPr>
            <p:ph type="title"/>
          </p:nvPr>
        </p:nvSpPr>
        <p:spPr>
          <a:xfrm>
            <a:off x="0" y="0"/>
            <a:ext cx="9144000" cy="723900"/>
          </a:xfrm>
        </p:spPr>
        <p:txBody>
          <a:bodyPr>
            <a:normAutofit fontScale="90000"/>
          </a:bodyPr>
          <a:lstStyle/>
          <a:p>
            <a:pPr algn="ctr"/>
            <a:r>
              <a:rPr lang="en-ZA" sz="3200" b="1" dirty="0" err="1" smtClean="0">
                <a:latin typeface="Arial" pitchFamily="34" charset="0"/>
                <a:cs typeface="Arial" pitchFamily="34" charset="0"/>
              </a:rPr>
              <a:t>Ingerop</a:t>
            </a:r>
            <a:r>
              <a:rPr lang="en-ZA" sz="3200" b="1" dirty="0">
                <a:latin typeface="Arial" pitchFamily="34" charset="0"/>
                <a:cs typeface="Arial" pitchFamily="34" charset="0"/>
              </a:rPr>
              <a:t>-</a:t>
            </a:r>
            <a:r>
              <a:rPr lang="en-ZA" sz="3200" b="1" dirty="0" smtClean="0">
                <a:latin typeface="Arial" pitchFamily="34" charset="0"/>
                <a:cs typeface="Arial" pitchFamily="34" charset="0"/>
              </a:rPr>
              <a:t>Owner </a:t>
            </a:r>
            <a:r>
              <a:rPr lang="en-ZA" sz="3200" b="1" dirty="0">
                <a:latin typeface="Arial" pitchFamily="34" charset="0"/>
                <a:cs typeface="Arial" pitchFamily="34" charset="0"/>
              </a:rPr>
              <a:t>Operator and Financing Structures </a:t>
            </a:r>
          </a:p>
        </p:txBody>
      </p:sp>
      <p:sp>
        <p:nvSpPr>
          <p:cNvPr id="9" name="TextBox 8"/>
          <p:cNvSpPr txBox="1"/>
          <p:nvPr/>
        </p:nvSpPr>
        <p:spPr>
          <a:xfrm>
            <a:off x="-47625" y="800100"/>
            <a:ext cx="8820150" cy="5940088"/>
          </a:xfrm>
          <a:prstGeom prst="rect">
            <a:avLst/>
          </a:prstGeom>
          <a:noFill/>
          <a:ln>
            <a:solidFill>
              <a:schemeClr val="accent1"/>
            </a:solidFill>
          </a:ln>
        </p:spPr>
        <p:txBody>
          <a:bodyPr wrap="square" rtlCol="0">
            <a:spAutoFit/>
          </a:bodyPr>
          <a:lstStyle/>
          <a:p>
            <a:pPr algn="just"/>
            <a:r>
              <a:rPr lang="en-ZA" sz="2000" b="1" dirty="0" smtClean="0"/>
              <a:t>Purpose  and Overview: </a:t>
            </a:r>
            <a:r>
              <a:rPr lang="en-ZA" sz="2000" dirty="0" smtClean="0"/>
              <a:t>T</a:t>
            </a:r>
            <a:r>
              <a:rPr lang="en-US" sz="2000" dirty="0" smtClean="0"/>
              <a:t>o </a:t>
            </a:r>
            <a:r>
              <a:rPr lang="en-US" sz="2000" dirty="0"/>
              <a:t>determine the possible Optimal Owner Operator model and financing structure for South Africa nuclear new build programme </a:t>
            </a:r>
            <a:r>
              <a:rPr lang="en-ZA" sz="2000" dirty="0"/>
              <a:t>(Operator and Financing </a:t>
            </a:r>
            <a:r>
              <a:rPr lang="en-ZA" sz="2000" dirty="0" smtClean="0"/>
              <a:t>Structures. </a:t>
            </a:r>
          </a:p>
          <a:p>
            <a:endParaRPr lang="en-ZA" sz="2000" b="1" dirty="0"/>
          </a:p>
          <a:p>
            <a:r>
              <a:rPr lang="en-ZA" sz="2000" b="1" dirty="0" smtClean="0"/>
              <a:t>Date </a:t>
            </a:r>
            <a:r>
              <a:rPr lang="en-ZA" sz="2000" b="1" dirty="0"/>
              <a:t>of completion: </a:t>
            </a:r>
            <a:r>
              <a:rPr lang="en-ZA" sz="2000" dirty="0" smtClean="0"/>
              <a:t>30 April  2013</a:t>
            </a:r>
          </a:p>
          <a:p>
            <a:r>
              <a:rPr lang="en-ZA" sz="2000" b="1" dirty="0" smtClean="0"/>
              <a:t>Duration</a:t>
            </a:r>
            <a:r>
              <a:rPr lang="en-ZA" sz="2000" dirty="0" smtClean="0"/>
              <a:t>: 3 months</a:t>
            </a:r>
          </a:p>
          <a:p>
            <a:r>
              <a:rPr lang="en-US" sz="2000" b="1" dirty="0" smtClean="0"/>
              <a:t>Output </a:t>
            </a:r>
            <a:r>
              <a:rPr lang="en-US" sz="2000" b="1" dirty="0"/>
              <a:t>of the study</a:t>
            </a:r>
            <a:r>
              <a:rPr lang="en-US" sz="2000" b="1" dirty="0" smtClean="0"/>
              <a:t>:</a:t>
            </a:r>
          </a:p>
          <a:p>
            <a:pPr marL="342900" indent="-342900" algn="just">
              <a:buFont typeface="Arial" pitchFamily="34" charset="0"/>
              <a:buChar char="•"/>
            </a:pPr>
            <a:r>
              <a:rPr lang="en-US" sz="2000" dirty="0"/>
              <a:t>I</a:t>
            </a:r>
            <a:r>
              <a:rPr lang="en-US" sz="2000" dirty="0" smtClean="0"/>
              <a:t>ndicated that </a:t>
            </a:r>
            <a:r>
              <a:rPr lang="en-ZA" sz="2000" dirty="0"/>
              <a:t>a</a:t>
            </a:r>
            <a:r>
              <a:rPr lang="en-ZA" sz="2000" dirty="0" smtClean="0"/>
              <a:t>ny </a:t>
            </a:r>
            <a:r>
              <a:rPr lang="en-ZA" sz="2000" dirty="0"/>
              <a:t>time there is partnering to build a Nuclear Power Plant (NPP), one or more Special Purpose Vehicle (legal entity) is </a:t>
            </a:r>
            <a:r>
              <a:rPr lang="en-ZA" sz="2000" dirty="0" smtClean="0"/>
              <a:t>required.</a:t>
            </a:r>
          </a:p>
          <a:p>
            <a:pPr marL="342900" indent="-342900" algn="just">
              <a:buFont typeface="Arial" pitchFamily="34" charset="0"/>
              <a:buChar char="•"/>
            </a:pPr>
            <a:r>
              <a:rPr lang="en-ZA" sz="2000" dirty="0" smtClean="0"/>
              <a:t>NPP </a:t>
            </a:r>
            <a:r>
              <a:rPr lang="en-ZA" sz="2000" dirty="0"/>
              <a:t>are developed, in general, by large utilities, closely linked to a</a:t>
            </a:r>
            <a:endParaRPr lang="en-US" sz="2000" dirty="0"/>
          </a:p>
          <a:p>
            <a:pPr algn="just"/>
            <a:r>
              <a:rPr lang="en-ZA" sz="2000" dirty="0"/>
              <a:t> </a:t>
            </a:r>
            <a:r>
              <a:rPr lang="en-ZA" sz="2000" dirty="0" smtClean="0"/>
              <a:t>     Sovereign State.</a:t>
            </a:r>
            <a:endParaRPr lang="en-US" sz="2000" b="1" dirty="0"/>
          </a:p>
          <a:p>
            <a:pPr marL="342900" indent="-342900" algn="just">
              <a:buFont typeface="Arial" pitchFamily="34" charset="0"/>
              <a:buChar char="•"/>
            </a:pPr>
            <a:r>
              <a:rPr lang="en-ZA" sz="2000" dirty="0"/>
              <a:t>Most common owner-operator structure is the one in which the operator</a:t>
            </a:r>
            <a:endParaRPr lang="en-US" sz="2000" dirty="0"/>
          </a:p>
          <a:p>
            <a:pPr algn="just"/>
            <a:r>
              <a:rPr lang="en-ZA" sz="2000" dirty="0" smtClean="0"/>
              <a:t>     role </a:t>
            </a:r>
            <a:r>
              <a:rPr lang="en-ZA" sz="2000" dirty="0"/>
              <a:t>is performed by the same organization that owns the </a:t>
            </a:r>
            <a:r>
              <a:rPr lang="en-ZA" sz="2000" dirty="0" smtClean="0"/>
              <a:t>NPP.</a:t>
            </a:r>
          </a:p>
          <a:p>
            <a:pPr marL="342900" indent="-342900" algn="just">
              <a:buFont typeface="Arial" pitchFamily="34" charset="0"/>
              <a:buChar char="•"/>
            </a:pPr>
            <a:r>
              <a:rPr lang="en-ZA" sz="2000" dirty="0"/>
              <a:t>Almost all of the nuclear projects have been launched to increase overall</a:t>
            </a:r>
            <a:endParaRPr lang="en-US" sz="2000" dirty="0"/>
          </a:p>
          <a:p>
            <a:pPr algn="just"/>
            <a:r>
              <a:rPr lang="en-ZA" sz="2000" dirty="0" smtClean="0"/>
              <a:t>     production </a:t>
            </a:r>
            <a:r>
              <a:rPr lang="en-ZA" sz="2000" dirty="0"/>
              <a:t>capacity and satisfy electricity consumption growth;</a:t>
            </a:r>
            <a:endParaRPr lang="en-US" sz="2000" dirty="0"/>
          </a:p>
          <a:p>
            <a:endParaRPr lang="en-ZA" sz="2000" b="1" dirty="0" smtClean="0"/>
          </a:p>
          <a:p>
            <a:r>
              <a:rPr lang="en-ZA" sz="2000" b="1" dirty="0" smtClean="0"/>
              <a:t>Financial costs: </a:t>
            </a:r>
            <a:r>
              <a:rPr lang="en-ZA" sz="2000" dirty="0"/>
              <a:t>R 3 601 </a:t>
            </a:r>
            <a:r>
              <a:rPr lang="en-ZA" sz="2000" dirty="0" smtClean="0"/>
              <a:t>933.60</a:t>
            </a:r>
          </a:p>
          <a:p>
            <a:endParaRPr lang="en-ZA" sz="2000" b="1" dirty="0"/>
          </a:p>
          <a:p>
            <a:endParaRPr lang="en-ZA" sz="2000" b="1" dirty="0" smtClean="0"/>
          </a:p>
        </p:txBody>
      </p:sp>
    </p:spTree>
    <p:extLst>
      <p:ext uri="{BB962C8B-B14F-4D97-AF65-F5344CB8AC3E}">
        <p14:creationId xmlns:p14="http://schemas.microsoft.com/office/powerpoint/2010/main" xmlns="" val="34488062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44</a:t>
            </a:fld>
            <a:endParaRPr lang="en-US" dirty="0" smtClean="0"/>
          </a:p>
        </p:txBody>
      </p:sp>
      <p:sp>
        <p:nvSpPr>
          <p:cNvPr id="2" name="Title 1"/>
          <p:cNvSpPr>
            <a:spLocks noGrp="1"/>
          </p:cNvSpPr>
          <p:nvPr>
            <p:ph type="title"/>
          </p:nvPr>
        </p:nvSpPr>
        <p:spPr>
          <a:xfrm>
            <a:off x="0" y="38100"/>
            <a:ext cx="9131300" cy="723900"/>
          </a:xfrm>
        </p:spPr>
        <p:txBody>
          <a:bodyPr>
            <a:normAutofit/>
          </a:bodyPr>
          <a:lstStyle/>
          <a:p>
            <a:pPr algn="ctr"/>
            <a:r>
              <a:rPr lang="en-ZA" sz="2900" b="1" dirty="0" smtClean="0">
                <a:latin typeface="Arial" pitchFamily="34" charset="0"/>
                <a:cs typeface="Arial" pitchFamily="34" charset="0"/>
              </a:rPr>
              <a:t>Deloitte: </a:t>
            </a:r>
            <a:r>
              <a:rPr lang="en-ZA" sz="2900" b="1" dirty="0">
                <a:latin typeface="Arial" pitchFamily="34" charset="0"/>
                <a:cs typeface="Arial" pitchFamily="34" charset="0"/>
              </a:rPr>
              <a:t>Finance Options Models Solutions </a:t>
            </a:r>
          </a:p>
        </p:txBody>
      </p:sp>
      <p:sp>
        <p:nvSpPr>
          <p:cNvPr id="9" name="TextBox 8"/>
          <p:cNvSpPr txBox="1"/>
          <p:nvPr/>
        </p:nvSpPr>
        <p:spPr>
          <a:xfrm>
            <a:off x="-114300" y="671691"/>
            <a:ext cx="9144000" cy="6186309"/>
          </a:xfrm>
          <a:prstGeom prst="rect">
            <a:avLst/>
          </a:prstGeom>
          <a:noFill/>
          <a:ln>
            <a:solidFill>
              <a:schemeClr val="accent1"/>
            </a:solidFill>
          </a:ln>
        </p:spPr>
        <p:txBody>
          <a:bodyPr wrap="square" rtlCol="0">
            <a:spAutoFit/>
          </a:bodyPr>
          <a:lstStyle/>
          <a:p>
            <a:pPr algn="just"/>
            <a:r>
              <a:rPr lang="en-ZA" sz="2000" b="1" dirty="0" smtClean="0"/>
              <a:t>Purpose and Overview : </a:t>
            </a:r>
            <a:r>
              <a:rPr lang="en-ZA" sz="2000" dirty="0"/>
              <a:t>The intended outcome of the study was </a:t>
            </a:r>
            <a:r>
              <a:rPr lang="en-ZA" sz="2000" dirty="0" smtClean="0"/>
              <a:t>to define </a:t>
            </a:r>
            <a:r>
              <a:rPr lang="en-ZA" sz="2000" dirty="0"/>
              <a:t>the optimal financing scenario and execution strategy for the South African nuclear new build </a:t>
            </a:r>
            <a:r>
              <a:rPr lang="en-GB" sz="2000" dirty="0"/>
              <a:t>based on lessons learned on overseas nuclear new build projects. This study was done to utilise the output of the Owner Operator </a:t>
            </a:r>
            <a:r>
              <a:rPr lang="en-GB" sz="2000" dirty="0" smtClean="0"/>
              <a:t>study.</a:t>
            </a:r>
          </a:p>
          <a:p>
            <a:pPr algn="just"/>
            <a:endParaRPr lang="en-GB" sz="2000" dirty="0"/>
          </a:p>
          <a:p>
            <a:pPr algn="just"/>
            <a:r>
              <a:rPr lang="en-GB" sz="2000" b="1" dirty="0" smtClean="0"/>
              <a:t>Date of Completion:</a:t>
            </a:r>
            <a:r>
              <a:rPr lang="en-GB" sz="2000" dirty="0" smtClean="0"/>
              <a:t> </a:t>
            </a:r>
            <a:r>
              <a:rPr lang="en-ZA" sz="2000" dirty="0" smtClean="0"/>
              <a:t>8 </a:t>
            </a:r>
            <a:r>
              <a:rPr lang="en-ZA" sz="2000" dirty="0"/>
              <a:t>September </a:t>
            </a:r>
            <a:r>
              <a:rPr lang="en-ZA" sz="2000" dirty="0" smtClean="0"/>
              <a:t>2014</a:t>
            </a:r>
          </a:p>
          <a:p>
            <a:pPr algn="just"/>
            <a:r>
              <a:rPr lang="en-ZA" sz="2000" b="1" dirty="0" smtClean="0"/>
              <a:t>Duration</a:t>
            </a:r>
            <a:r>
              <a:rPr lang="en-ZA" sz="2000" dirty="0" smtClean="0"/>
              <a:t> : 3 months</a:t>
            </a:r>
            <a:endParaRPr lang="en-ZA" sz="2000" b="1" dirty="0"/>
          </a:p>
          <a:p>
            <a:r>
              <a:rPr lang="en-ZA" sz="2000" b="1" dirty="0" smtClean="0"/>
              <a:t>Outcomes of the Study</a:t>
            </a:r>
          </a:p>
          <a:p>
            <a:pPr marL="742950" lvl="1" indent="-285750">
              <a:buFont typeface="Arial" panose="020B0604020202020204" pitchFamily="34" charset="0"/>
              <a:buChar char="•"/>
            </a:pPr>
            <a:r>
              <a:rPr lang="en-ZA" dirty="0" smtClean="0"/>
              <a:t>Formalised </a:t>
            </a:r>
            <a:r>
              <a:rPr lang="en-ZA" dirty="0"/>
              <a:t>discussions with international nuclear vendors to assess their appetite for financing (RFI);</a:t>
            </a:r>
          </a:p>
          <a:p>
            <a:pPr marL="742950" lvl="1" indent="-285750">
              <a:buFont typeface="Arial" panose="020B0604020202020204" pitchFamily="34" charset="0"/>
              <a:buChar char="•"/>
            </a:pPr>
            <a:r>
              <a:rPr lang="en-ZA" dirty="0"/>
              <a:t>Invitation of bids from international nuclear vendors based on an integrated solution combining the supply of technology, </a:t>
            </a:r>
            <a:r>
              <a:rPr lang="en-ZA" dirty="0" smtClean="0"/>
              <a:t>Engineering Procurement Company (EPC) </a:t>
            </a:r>
            <a:r>
              <a:rPr lang="en-ZA" dirty="0"/>
              <a:t>and equity investment;</a:t>
            </a:r>
          </a:p>
          <a:p>
            <a:pPr marL="742950" lvl="1" indent="-285750">
              <a:buFont typeface="Arial" panose="020B0604020202020204" pitchFamily="34" charset="0"/>
              <a:buChar char="•"/>
            </a:pPr>
            <a:r>
              <a:rPr lang="en-ZA" dirty="0"/>
              <a:t>Discussions with bidders on the possible amount of equity investment and likely terms;</a:t>
            </a:r>
          </a:p>
          <a:p>
            <a:pPr marL="742950" lvl="1" indent="-285750">
              <a:buFont typeface="Arial" panose="020B0604020202020204" pitchFamily="34" charset="0"/>
              <a:buChar char="•"/>
            </a:pPr>
            <a:r>
              <a:rPr lang="en-ZA" dirty="0"/>
              <a:t>Discussions with bidders and their countries’ </a:t>
            </a:r>
            <a:r>
              <a:rPr lang="en-ZA" dirty="0" smtClean="0"/>
              <a:t>Export Credit Agencies (ECAs) </a:t>
            </a:r>
            <a:r>
              <a:rPr lang="en-ZA" dirty="0"/>
              <a:t>on potential volume and terms of export finance;</a:t>
            </a:r>
          </a:p>
          <a:p>
            <a:pPr marL="742950" lvl="1" indent="-285750">
              <a:buFont typeface="Arial" panose="020B0604020202020204" pitchFamily="34" charset="0"/>
              <a:buChar char="•"/>
            </a:pPr>
            <a:r>
              <a:rPr lang="en-ZA" dirty="0"/>
              <a:t>Financial modelling to reflect the bid responses and outcomes of discussions with bidders and financiers (this is likely to be an iterative process). </a:t>
            </a:r>
            <a:endParaRPr lang="en-ZA" dirty="0" smtClean="0"/>
          </a:p>
          <a:p>
            <a:pPr marL="0" lvl="1"/>
            <a:r>
              <a:rPr lang="en-ZA" b="1" dirty="0" smtClean="0"/>
              <a:t>Financial </a:t>
            </a:r>
            <a:r>
              <a:rPr lang="en-ZA" b="1" dirty="0"/>
              <a:t>costs: </a:t>
            </a:r>
            <a:r>
              <a:rPr lang="en-ZA" dirty="0"/>
              <a:t>R4 250 000.00</a:t>
            </a:r>
            <a:endParaRPr lang="en-ZA" b="1" dirty="0"/>
          </a:p>
          <a:p>
            <a:pPr marL="742950" lvl="1" indent="-285750">
              <a:buFont typeface="Arial" panose="020B0604020202020204" pitchFamily="34" charset="0"/>
              <a:buChar char="•"/>
            </a:pPr>
            <a:endParaRPr lang="en-ZA" dirty="0"/>
          </a:p>
          <a:p>
            <a:pPr marL="342900" indent="-342900">
              <a:buFont typeface="Arial" panose="020B0604020202020204" pitchFamily="34" charset="0"/>
              <a:buChar char="•"/>
            </a:pPr>
            <a:endParaRPr lang="en-ZA" sz="2000" b="1" dirty="0" smtClean="0"/>
          </a:p>
        </p:txBody>
      </p:sp>
    </p:spTree>
    <p:extLst>
      <p:ext uri="{BB962C8B-B14F-4D97-AF65-F5344CB8AC3E}">
        <p14:creationId xmlns:p14="http://schemas.microsoft.com/office/powerpoint/2010/main" xmlns="" val="3230048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45</a:t>
            </a:fld>
            <a:endParaRPr lang="en-US" dirty="0" smtClean="0"/>
          </a:p>
        </p:txBody>
      </p:sp>
      <p:sp>
        <p:nvSpPr>
          <p:cNvPr id="2" name="Title 1"/>
          <p:cNvSpPr>
            <a:spLocks noGrp="1"/>
          </p:cNvSpPr>
          <p:nvPr>
            <p:ph type="title"/>
          </p:nvPr>
        </p:nvSpPr>
        <p:spPr>
          <a:xfrm>
            <a:off x="0" y="0"/>
            <a:ext cx="9131300" cy="723900"/>
          </a:xfrm>
        </p:spPr>
        <p:txBody>
          <a:bodyPr>
            <a:noAutofit/>
          </a:bodyPr>
          <a:lstStyle/>
          <a:p>
            <a:pPr algn="ctr"/>
            <a:r>
              <a:rPr lang="en-ZA" sz="2900" b="1" dirty="0" smtClean="0">
                <a:latin typeface="Arial" pitchFamily="34" charset="0"/>
                <a:cs typeface="Arial" pitchFamily="34" charset="0"/>
              </a:rPr>
              <a:t>Deloitte: </a:t>
            </a:r>
            <a:r>
              <a:rPr lang="en-ZA" sz="2900" b="1" dirty="0">
                <a:latin typeface="Arial" pitchFamily="34" charset="0"/>
                <a:cs typeface="Arial" pitchFamily="34" charset="0"/>
              </a:rPr>
              <a:t>Deferred Return on Government Investor Approach </a:t>
            </a:r>
            <a:r>
              <a:rPr lang="en-ZA" sz="2900" b="1" dirty="0" smtClean="0">
                <a:latin typeface="Arial" pitchFamily="34" charset="0"/>
                <a:cs typeface="Arial" pitchFamily="34" charset="0"/>
              </a:rPr>
              <a:t> (1/2)</a:t>
            </a:r>
            <a:endParaRPr lang="en-ZA" sz="2900" b="1" dirty="0">
              <a:latin typeface="Arial" pitchFamily="34" charset="0"/>
              <a:cs typeface="Arial" pitchFamily="34" charset="0"/>
            </a:endParaRPr>
          </a:p>
        </p:txBody>
      </p:sp>
      <p:sp>
        <p:nvSpPr>
          <p:cNvPr id="9" name="TextBox 8"/>
          <p:cNvSpPr txBox="1"/>
          <p:nvPr/>
        </p:nvSpPr>
        <p:spPr>
          <a:xfrm>
            <a:off x="0" y="1098024"/>
            <a:ext cx="9144000" cy="5016758"/>
          </a:xfrm>
          <a:prstGeom prst="rect">
            <a:avLst/>
          </a:prstGeom>
          <a:noFill/>
          <a:ln>
            <a:solidFill>
              <a:schemeClr val="accent1"/>
            </a:solidFill>
          </a:ln>
        </p:spPr>
        <p:txBody>
          <a:bodyPr wrap="square" rtlCol="0">
            <a:spAutoFit/>
          </a:bodyPr>
          <a:lstStyle/>
          <a:p>
            <a:pPr lvl="0"/>
            <a:r>
              <a:rPr lang="en-ZA" sz="2000" b="1" dirty="0" smtClean="0"/>
              <a:t>Purpose and Overview: </a:t>
            </a:r>
            <a:r>
              <a:rPr lang="en-ZA" sz="2000" dirty="0" smtClean="0"/>
              <a:t>Impact </a:t>
            </a:r>
            <a:r>
              <a:rPr lang="en-ZA" sz="2000" dirty="0"/>
              <a:t>on the Tariff depending on decision for deferred returns. </a:t>
            </a:r>
            <a:endParaRPr lang="en-ZA" sz="2000" dirty="0" smtClean="0"/>
          </a:p>
          <a:p>
            <a:pPr lvl="0"/>
            <a:r>
              <a:rPr lang="en-ZA" sz="2000" b="1" dirty="0" smtClean="0"/>
              <a:t>Date </a:t>
            </a:r>
            <a:r>
              <a:rPr lang="en-ZA" sz="2000" b="1" dirty="0"/>
              <a:t>of Completion</a:t>
            </a:r>
            <a:r>
              <a:rPr lang="en-ZA" sz="2000" b="1" dirty="0" smtClean="0"/>
              <a:t>: </a:t>
            </a:r>
            <a:r>
              <a:rPr lang="en-ZA" sz="2000" dirty="0" smtClean="0"/>
              <a:t>16 February 2015</a:t>
            </a:r>
          </a:p>
          <a:p>
            <a:pPr lvl="0"/>
            <a:r>
              <a:rPr lang="en-ZA" sz="2000" b="1" dirty="0" smtClean="0"/>
              <a:t>Duration</a:t>
            </a:r>
            <a:r>
              <a:rPr lang="en-ZA" sz="2000" dirty="0" smtClean="0"/>
              <a:t>: 3 month</a:t>
            </a:r>
          </a:p>
          <a:p>
            <a:r>
              <a:rPr lang="en-US" sz="2000" b="1" dirty="0" smtClean="0"/>
              <a:t>Output </a:t>
            </a:r>
            <a:r>
              <a:rPr lang="en-US" sz="2000" b="1" dirty="0"/>
              <a:t>of the </a:t>
            </a:r>
            <a:r>
              <a:rPr lang="en-US" sz="2000" b="1" dirty="0" smtClean="0"/>
              <a:t>study: </a:t>
            </a:r>
          </a:p>
          <a:p>
            <a:pPr marL="342900" indent="-342900">
              <a:buFont typeface="Arial" pitchFamily="34" charset="0"/>
              <a:buChar char="•"/>
            </a:pPr>
            <a:r>
              <a:rPr lang="en-GB" sz="2000" dirty="0"/>
              <a:t>The deferral of Government dividends during the Power Purchase Agreement (PPA) period may be an effective way to reduce the impact of new nuclear build on country’s electricity tariff. </a:t>
            </a:r>
            <a:endParaRPr lang="en-ZA" sz="2000" dirty="0"/>
          </a:p>
          <a:p>
            <a:pPr marL="342900" indent="-342900">
              <a:buFont typeface="Arial" pitchFamily="34" charset="0"/>
              <a:buChar char="•"/>
            </a:pPr>
            <a:r>
              <a:rPr lang="en-GB" sz="2000" dirty="0"/>
              <a:t>However, the recovery of the deferred dividends at a later stage of the programme, assuming Government’s whole-life return of 15%, is expected to result in an unsustainably high post-PPA tariff. The service provider’s view is that this is not a viable option. </a:t>
            </a:r>
            <a:endParaRPr lang="en-ZA" sz="2000" dirty="0"/>
          </a:p>
          <a:p>
            <a:pPr marL="342900" indent="-342900">
              <a:buFont typeface="Arial" pitchFamily="34" charset="0"/>
              <a:buChar char="•"/>
            </a:pPr>
            <a:r>
              <a:rPr lang="en-GB" sz="2000" dirty="0"/>
              <a:t>The scenarios above do not constitute a “subsidy” assuming a </a:t>
            </a:r>
            <a:r>
              <a:rPr lang="en-GB" sz="2000" dirty="0" err="1"/>
              <a:t>Govt</a:t>
            </a:r>
            <a:r>
              <a:rPr lang="en-GB" sz="2000" dirty="0"/>
              <a:t> return of 15% </a:t>
            </a:r>
            <a:endParaRPr lang="en-ZA" sz="2000" dirty="0"/>
          </a:p>
          <a:p>
            <a:pPr marL="342900" indent="-342900">
              <a:buFont typeface="Arial" pitchFamily="34" charset="0"/>
              <a:buChar char="•"/>
            </a:pPr>
            <a:r>
              <a:rPr lang="en-GB" sz="2000" dirty="0"/>
              <a:t>A lower Government rate (e.g. 3.5% real / 8.2% nominal) would allow the post-PPA tariff to be more in line with the PPA tariff. </a:t>
            </a:r>
            <a:endParaRPr lang="en-GB" sz="2000" dirty="0" smtClean="0"/>
          </a:p>
          <a:p>
            <a:endParaRPr lang="en-ZA" sz="2000" b="1" dirty="0" smtClean="0"/>
          </a:p>
        </p:txBody>
      </p:sp>
    </p:spTree>
    <p:extLst>
      <p:ext uri="{BB962C8B-B14F-4D97-AF65-F5344CB8AC3E}">
        <p14:creationId xmlns:p14="http://schemas.microsoft.com/office/powerpoint/2010/main" xmlns="" val="4121166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46</a:t>
            </a:fld>
            <a:endParaRPr lang="en-US" dirty="0" smtClean="0"/>
          </a:p>
        </p:txBody>
      </p:sp>
      <p:sp>
        <p:nvSpPr>
          <p:cNvPr id="2" name="Title 1"/>
          <p:cNvSpPr>
            <a:spLocks noGrp="1"/>
          </p:cNvSpPr>
          <p:nvPr>
            <p:ph type="title"/>
          </p:nvPr>
        </p:nvSpPr>
        <p:spPr>
          <a:xfrm>
            <a:off x="0" y="0"/>
            <a:ext cx="9131300" cy="723900"/>
          </a:xfrm>
        </p:spPr>
        <p:txBody>
          <a:bodyPr>
            <a:noAutofit/>
          </a:bodyPr>
          <a:lstStyle/>
          <a:p>
            <a:pPr algn="ctr"/>
            <a:r>
              <a:rPr lang="en-ZA" sz="2900" b="1" dirty="0" smtClean="0">
                <a:latin typeface="Arial" pitchFamily="34" charset="0"/>
                <a:cs typeface="Arial" pitchFamily="34" charset="0"/>
              </a:rPr>
              <a:t>Deloitte: </a:t>
            </a:r>
            <a:r>
              <a:rPr lang="en-ZA" sz="2900" b="1" dirty="0">
                <a:latin typeface="Arial" pitchFamily="34" charset="0"/>
                <a:cs typeface="Arial" pitchFamily="34" charset="0"/>
              </a:rPr>
              <a:t>Deferred Return on Government Investor Approach </a:t>
            </a:r>
            <a:r>
              <a:rPr lang="en-ZA" sz="2900" b="1" dirty="0" smtClean="0">
                <a:latin typeface="Arial" pitchFamily="34" charset="0"/>
                <a:cs typeface="Arial" pitchFamily="34" charset="0"/>
              </a:rPr>
              <a:t>(2/2)</a:t>
            </a:r>
            <a:endParaRPr lang="en-ZA" sz="2900" b="1" dirty="0">
              <a:latin typeface="Arial" pitchFamily="34" charset="0"/>
              <a:cs typeface="Arial" pitchFamily="34" charset="0"/>
            </a:endParaRPr>
          </a:p>
        </p:txBody>
      </p:sp>
      <p:sp>
        <p:nvSpPr>
          <p:cNvPr id="9" name="TextBox 8"/>
          <p:cNvSpPr txBox="1"/>
          <p:nvPr/>
        </p:nvSpPr>
        <p:spPr>
          <a:xfrm>
            <a:off x="0" y="1098024"/>
            <a:ext cx="9144000" cy="4401205"/>
          </a:xfrm>
          <a:prstGeom prst="rect">
            <a:avLst/>
          </a:prstGeom>
          <a:noFill/>
          <a:ln>
            <a:solidFill>
              <a:schemeClr val="accent1"/>
            </a:solidFill>
          </a:ln>
        </p:spPr>
        <p:txBody>
          <a:bodyPr wrap="square" rtlCol="0">
            <a:spAutoFit/>
          </a:bodyPr>
          <a:lstStyle/>
          <a:p>
            <a:pPr lvl="0"/>
            <a:r>
              <a:rPr lang="en-ZA" sz="2000" b="1" dirty="0" smtClean="0"/>
              <a:t>Purpose and Overview: </a:t>
            </a:r>
            <a:r>
              <a:rPr lang="en-ZA" sz="2000" dirty="0" smtClean="0"/>
              <a:t>Impact </a:t>
            </a:r>
            <a:r>
              <a:rPr lang="en-ZA" sz="2000" dirty="0"/>
              <a:t>on the Tariff depending on decision for deferred returns. </a:t>
            </a:r>
            <a:endParaRPr lang="en-ZA" sz="2000" dirty="0" smtClean="0"/>
          </a:p>
          <a:p>
            <a:pPr lvl="0"/>
            <a:endParaRPr lang="en-ZA" sz="2000" dirty="0"/>
          </a:p>
          <a:p>
            <a:pPr lvl="0"/>
            <a:r>
              <a:rPr lang="en-ZA" sz="2000" b="1" dirty="0"/>
              <a:t>Date of Completion</a:t>
            </a:r>
            <a:r>
              <a:rPr lang="en-ZA" sz="2000" b="1" dirty="0" smtClean="0"/>
              <a:t>: </a:t>
            </a:r>
            <a:r>
              <a:rPr lang="en-ZA" sz="2000" dirty="0" smtClean="0"/>
              <a:t>16 February 2015</a:t>
            </a:r>
          </a:p>
          <a:p>
            <a:pPr lvl="0"/>
            <a:r>
              <a:rPr lang="en-ZA" sz="2000" b="1" dirty="0" smtClean="0"/>
              <a:t>Duration</a:t>
            </a:r>
            <a:r>
              <a:rPr lang="en-ZA" sz="2000" dirty="0" smtClean="0"/>
              <a:t>: 3 months</a:t>
            </a:r>
          </a:p>
          <a:p>
            <a:pPr lvl="0"/>
            <a:endParaRPr lang="en-ZA" sz="2000" b="1" dirty="0"/>
          </a:p>
          <a:p>
            <a:r>
              <a:rPr lang="en-US" sz="2000" b="1" dirty="0"/>
              <a:t>Output of the </a:t>
            </a:r>
            <a:r>
              <a:rPr lang="en-US" sz="2000" b="1" dirty="0" smtClean="0"/>
              <a:t>study: </a:t>
            </a:r>
          </a:p>
          <a:p>
            <a:pPr marL="342900" indent="-342900">
              <a:buFont typeface="Arial" pitchFamily="34" charset="0"/>
              <a:buChar char="•"/>
            </a:pPr>
            <a:r>
              <a:rPr lang="en-GB" sz="2000" dirty="0" smtClean="0"/>
              <a:t>If </a:t>
            </a:r>
            <a:r>
              <a:rPr lang="en-GB" sz="2000" dirty="0"/>
              <a:t>a low Government rate is unacceptable, then it is recommended that the Government pursues lower deferral – of no more than 7.5%, whilst recognising that the step change from the current consumer tariff will be greater.   </a:t>
            </a:r>
            <a:endParaRPr lang="en-ZA" sz="2000" dirty="0"/>
          </a:p>
          <a:p>
            <a:endParaRPr lang="en-US" sz="2000" b="1" dirty="0" smtClean="0"/>
          </a:p>
          <a:p>
            <a:endParaRPr lang="en-ZA" sz="2000" b="1" dirty="0"/>
          </a:p>
          <a:p>
            <a:r>
              <a:rPr lang="en-ZA" sz="2000" b="1" dirty="0" smtClean="0"/>
              <a:t>Financial costs: </a:t>
            </a:r>
            <a:r>
              <a:rPr lang="en-ZA" sz="2000" dirty="0" smtClean="0"/>
              <a:t>R 1 130 000.00</a:t>
            </a:r>
            <a:endParaRPr lang="en-ZA" sz="2000" dirty="0"/>
          </a:p>
          <a:p>
            <a:endParaRPr lang="en-ZA" sz="2000" b="1" dirty="0" smtClean="0"/>
          </a:p>
        </p:txBody>
      </p:sp>
    </p:spTree>
    <p:extLst>
      <p:ext uri="{BB962C8B-B14F-4D97-AF65-F5344CB8AC3E}">
        <p14:creationId xmlns:p14="http://schemas.microsoft.com/office/powerpoint/2010/main" xmlns="" val="836441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47</a:t>
            </a:fld>
            <a:endParaRPr lang="en-US" dirty="0" smtClean="0"/>
          </a:p>
        </p:txBody>
      </p:sp>
      <p:sp>
        <p:nvSpPr>
          <p:cNvPr id="2" name="Title 1"/>
          <p:cNvSpPr>
            <a:spLocks noGrp="1"/>
          </p:cNvSpPr>
          <p:nvPr>
            <p:ph type="title"/>
          </p:nvPr>
        </p:nvSpPr>
        <p:spPr>
          <a:xfrm>
            <a:off x="0" y="38100"/>
            <a:ext cx="9131300" cy="723900"/>
          </a:xfrm>
        </p:spPr>
        <p:txBody>
          <a:bodyPr>
            <a:normAutofit fontScale="90000"/>
          </a:bodyPr>
          <a:lstStyle/>
          <a:p>
            <a:pPr algn="ctr"/>
            <a:r>
              <a:rPr lang="en-ZA" sz="3200" b="1" dirty="0" err="1" smtClean="0">
                <a:latin typeface="Arial" pitchFamily="34" charset="0"/>
                <a:cs typeface="Arial" pitchFamily="34" charset="0"/>
              </a:rPr>
              <a:t>Ingerop</a:t>
            </a:r>
            <a:r>
              <a:rPr lang="en-ZA" sz="3200" b="1" dirty="0" smtClean="0">
                <a:latin typeface="Arial" pitchFamily="34" charset="0"/>
                <a:cs typeface="Arial" pitchFamily="34" charset="0"/>
              </a:rPr>
              <a:t>: Economic </a:t>
            </a:r>
            <a:r>
              <a:rPr lang="en-ZA" sz="3200" b="1" dirty="0">
                <a:latin typeface="Arial" pitchFamily="34" charset="0"/>
                <a:cs typeface="Arial" pitchFamily="34" charset="0"/>
              </a:rPr>
              <a:t>Impact of Localization of Nuclear  New Build Programme </a:t>
            </a:r>
            <a:r>
              <a:rPr lang="en-ZA" sz="3200" b="1" dirty="0" smtClean="0">
                <a:latin typeface="Arial" pitchFamily="34" charset="0"/>
                <a:cs typeface="Arial" pitchFamily="34" charset="0"/>
              </a:rPr>
              <a:t>(1/2)</a:t>
            </a:r>
            <a:endParaRPr lang="en-ZA" sz="3200" b="1" dirty="0">
              <a:latin typeface="Arial" pitchFamily="34" charset="0"/>
              <a:cs typeface="Arial" pitchFamily="34" charset="0"/>
            </a:endParaRPr>
          </a:p>
        </p:txBody>
      </p:sp>
      <p:sp>
        <p:nvSpPr>
          <p:cNvPr id="9" name="TextBox 8"/>
          <p:cNvSpPr txBox="1"/>
          <p:nvPr/>
        </p:nvSpPr>
        <p:spPr>
          <a:xfrm>
            <a:off x="30480" y="843201"/>
            <a:ext cx="9113520" cy="5601533"/>
          </a:xfrm>
          <a:prstGeom prst="rect">
            <a:avLst/>
          </a:prstGeom>
          <a:noFill/>
          <a:ln>
            <a:solidFill>
              <a:schemeClr val="accent1"/>
            </a:solidFill>
          </a:ln>
        </p:spPr>
        <p:txBody>
          <a:bodyPr wrap="square" rtlCol="0">
            <a:spAutoFit/>
          </a:bodyPr>
          <a:lstStyle/>
          <a:p>
            <a:pPr lvl="0"/>
            <a:r>
              <a:rPr lang="en-ZA" sz="2000" b="1" dirty="0" smtClean="0"/>
              <a:t>Purpose and Overview: </a:t>
            </a:r>
            <a:r>
              <a:rPr lang="en-ZA" sz="2000" dirty="0"/>
              <a:t>The objective was to assess the Economic impact of the programme nationally with International benchmarking and lessons learned from localisation policies implemented by other countries. </a:t>
            </a:r>
            <a:r>
              <a:rPr lang="en-ZA" sz="2000" dirty="0" smtClean="0"/>
              <a:t> </a:t>
            </a:r>
          </a:p>
          <a:p>
            <a:r>
              <a:rPr lang="en-ZA" sz="2000" b="1" dirty="0" smtClean="0"/>
              <a:t>Date </a:t>
            </a:r>
            <a:r>
              <a:rPr lang="en-ZA" sz="2000" b="1" dirty="0"/>
              <a:t>of Completion</a:t>
            </a:r>
            <a:r>
              <a:rPr lang="en-ZA" sz="2000" b="1" dirty="0" smtClean="0"/>
              <a:t>: </a:t>
            </a:r>
            <a:r>
              <a:rPr lang="en-ZA" sz="2000" dirty="0" smtClean="0"/>
              <a:t>10 </a:t>
            </a:r>
            <a:r>
              <a:rPr lang="en-ZA" sz="2000" dirty="0"/>
              <a:t>March 2015</a:t>
            </a:r>
            <a:r>
              <a:rPr lang="en-ZA" sz="2000" dirty="0" smtClean="0"/>
              <a:t>.</a:t>
            </a:r>
          </a:p>
          <a:p>
            <a:r>
              <a:rPr lang="en-ZA" sz="2000" b="1" dirty="0" smtClean="0"/>
              <a:t>Duration</a:t>
            </a:r>
            <a:r>
              <a:rPr lang="en-ZA" sz="2000" dirty="0" smtClean="0"/>
              <a:t>: 6 months </a:t>
            </a:r>
            <a:endParaRPr lang="en-ZA" sz="2000" b="1" dirty="0"/>
          </a:p>
          <a:p>
            <a:pPr lvl="0"/>
            <a:endParaRPr lang="en-ZA" sz="2000" b="1" dirty="0"/>
          </a:p>
          <a:p>
            <a:r>
              <a:rPr lang="en-US" sz="2000" b="1" dirty="0"/>
              <a:t>Output of the study: </a:t>
            </a:r>
          </a:p>
          <a:p>
            <a:pPr marL="285750" indent="-285750">
              <a:buFont typeface="Arial" pitchFamily="34" charset="0"/>
              <a:buChar char="•"/>
            </a:pPr>
            <a:r>
              <a:rPr lang="en-ZA" dirty="0"/>
              <a:t> </a:t>
            </a:r>
            <a:r>
              <a:rPr lang="en-US" dirty="0" smtClean="0"/>
              <a:t>Limited </a:t>
            </a:r>
            <a:r>
              <a:rPr lang="en-US" dirty="0"/>
              <a:t>benefit for a 9.6 GW </a:t>
            </a:r>
            <a:r>
              <a:rPr lang="en-US" dirty="0" smtClean="0"/>
              <a:t>program - </a:t>
            </a:r>
            <a:r>
              <a:rPr lang="en-US" dirty="0" err="1" smtClean="0"/>
              <a:t>Localisation</a:t>
            </a:r>
            <a:r>
              <a:rPr lang="en-US" dirty="0" smtClean="0"/>
              <a:t> </a:t>
            </a:r>
            <a:r>
              <a:rPr lang="en-US" dirty="0"/>
              <a:t>shall be decided in view of a long term development of nuclear energy in South Africa, beyond this </a:t>
            </a:r>
            <a:r>
              <a:rPr lang="en-US" dirty="0" smtClean="0"/>
              <a:t>program </a:t>
            </a:r>
          </a:p>
          <a:p>
            <a:pPr marL="285750" indent="-285750">
              <a:buFont typeface="Arial" pitchFamily="34" charset="0"/>
              <a:buChar char="•"/>
            </a:pPr>
            <a:r>
              <a:rPr lang="en-US" dirty="0" smtClean="0"/>
              <a:t>New </a:t>
            </a:r>
            <a:r>
              <a:rPr lang="en-US" dirty="0"/>
              <a:t>manufacturing capacity should also consider non-nuclear </a:t>
            </a:r>
            <a:r>
              <a:rPr lang="en-US" dirty="0" smtClean="0"/>
              <a:t>markets – (i) Specific </a:t>
            </a:r>
            <a:r>
              <a:rPr lang="en-US" dirty="0"/>
              <a:t>market analysis to be done with a </a:t>
            </a:r>
            <a:r>
              <a:rPr lang="en-US" dirty="0" smtClean="0"/>
              <a:t>manufacturer; (ii) If </a:t>
            </a:r>
            <a:r>
              <a:rPr lang="en-US" dirty="0"/>
              <a:t>heavy equipment </a:t>
            </a:r>
            <a:r>
              <a:rPr lang="en-US" dirty="0" err="1"/>
              <a:t>localisation</a:t>
            </a:r>
            <a:r>
              <a:rPr lang="en-US" dirty="0"/>
              <a:t> is </a:t>
            </a:r>
            <a:r>
              <a:rPr lang="en-US" dirty="0" smtClean="0"/>
              <a:t>decided</a:t>
            </a:r>
          </a:p>
          <a:p>
            <a:pPr marL="285750" indent="-285750">
              <a:buFont typeface="Arial" pitchFamily="34" charset="0"/>
              <a:buChar char="•"/>
            </a:pPr>
            <a:r>
              <a:rPr lang="en-US" dirty="0" smtClean="0"/>
              <a:t>Get </a:t>
            </a:r>
            <a:r>
              <a:rPr lang="en-US" dirty="0"/>
              <a:t>agreement with the Vendor, so that the local manufacturers are immersed in its value </a:t>
            </a:r>
            <a:r>
              <a:rPr lang="en-US" dirty="0" smtClean="0"/>
              <a:t>chain</a:t>
            </a:r>
          </a:p>
          <a:p>
            <a:pPr marL="285750" indent="-285750">
              <a:buFont typeface="Arial" pitchFamily="34" charset="0"/>
              <a:buChar char="•"/>
            </a:pPr>
            <a:r>
              <a:rPr lang="en-US" dirty="0" smtClean="0"/>
              <a:t>Train </a:t>
            </a:r>
            <a:r>
              <a:rPr lang="en-US" dirty="0"/>
              <a:t>skill people in parallel to Unit 1 &amp; </a:t>
            </a:r>
            <a:r>
              <a:rPr lang="en-US" dirty="0" smtClean="0"/>
              <a:t>2</a:t>
            </a:r>
          </a:p>
          <a:p>
            <a:pPr marL="285750" indent="-285750">
              <a:buFont typeface="Arial" pitchFamily="34" charset="0"/>
              <a:buChar char="•"/>
            </a:pPr>
            <a:r>
              <a:rPr lang="en-US" dirty="0" err="1" smtClean="0"/>
              <a:t>Localise</a:t>
            </a:r>
            <a:r>
              <a:rPr lang="en-US" dirty="0" smtClean="0"/>
              <a:t> </a:t>
            </a:r>
            <a:r>
              <a:rPr lang="en-US" dirty="0"/>
              <a:t>“easy” technology for Units </a:t>
            </a:r>
            <a:r>
              <a:rPr lang="en-US" dirty="0" smtClean="0"/>
              <a:t>5 - Upper </a:t>
            </a:r>
            <a:r>
              <a:rPr lang="en-US" dirty="0"/>
              <a:t>part and assembly of Steam Generators; main coolant line; </a:t>
            </a:r>
            <a:r>
              <a:rPr lang="en-US" dirty="0" smtClean="0"/>
              <a:t>pressurizer </a:t>
            </a:r>
            <a:r>
              <a:rPr lang="en-US" dirty="0" err="1" smtClean="0"/>
              <a:t>Localise</a:t>
            </a:r>
            <a:r>
              <a:rPr lang="en-US" dirty="0" smtClean="0"/>
              <a:t> </a:t>
            </a:r>
            <a:r>
              <a:rPr lang="en-US" dirty="0"/>
              <a:t>Reactor Pressure Vessel, lower part of Steam Generator, turbine-generator for Units 6</a:t>
            </a:r>
            <a:endParaRPr lang="en-ZA" dirty="0"/>
          </a:p>
          <a:p>
            <a:r>
              <a:rPr lang="en-ZA" dirty="0"/>
              <a:t> </a:t>
            </a:r>
          </a:p>
          <a:p>
            <a:endParaRPr lang="en-ZA" sz="2000" dirty="0"/>
          </a:p>
        </p:txBody>
      </p:sp>
    </p:spTree>
    <p:extLst>
      <p:ext uri="{BB962C8B-B14F-4D97-AF65-F5344CB8AC3E}">
        <p14:creationId xmlns:p14="http://schemas.microsoft.com/office/powerpoint/2010/main" xmlns="" val="2037211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48</a:t>
            </a:fld>
            <a:endParaRPr lang="en-US" dirty="0" smtClean="0"/>
          </a:p>
        </p:txBody>
      </p:sp>
      <p:sp>
        <p:nvSpPr>
          <p:cNvPr id="2" name="Title 1"/>
          <p:cNvSpPr>
            <a:spLocks noGrp="1"/>
          </p:cNvSpPr>
          <p:nvPr>
            <p:ph type="title"/>
          </p:nvPr>
        </p:nvSpPr>
        <p:spPr>
          <a:xfrm>
            <a:off x="0" y="38100"/>
            <a:ext cx="9131300" cy="723900"/>
          </a:xfrm>
        </p:spPr>
        <p:txBody>
          <a:bodyPr>
            <a:normAutofit fontScale="90000"/>
          </a:bodyPr>
          <a:lstStyle/>
          <a:p>
            <a:pPr algn="ctr"/>
            <a:r>
              <a:rPr lang="en-ZA" sz="3200" b="1" dirty="0" err="1" smtClean="0">
                <a:latin typeface="Arial" pitchFamily="34" charset="0"/>
                <a:cs typeface="Arial" pitchFamily="34" charset="0"/>
              </a:rPr>
              <a:t>Ingerop</a:t>
            </a:r>
            <a:r>
              <a:rPr lang="en-ZA" sz="3200" b="1" dirty="0">
                <a:latin typeface="Arial" pitchFamily="34" charset="0"/>
                <a:cs typeface="Arial" pitchFamily="34" charset="0"/>
              </a:rPr>
              <a:t>:</a:t>
            </a:r>
            <a:r>
              <a:rPr lang="en-ZA" sz="3200" b="1" dirty="0" smtClean="0">
                <a:latin typeface="Arial" pitchFamily="34" charset="0"/>
                <a:cs typeface="Arial" pitchFamily="34" charset="0"/>
              </a:rPr>
              <a:t> </a:t>
            </a:r>
            <a:r>
              <a:rPr lang="en-ZA" sz="3200" b="1" dirty="0">
                <a:latin typeface="Arial" pitchFamily="34" charset="0"/>
                <a:cs typeface="Arial" pitchFamily="34" charset="0"/>
              </a:rPr>
              <a:t>Economic Impact of Localization of Nuclear  New Build Programme </a:t>
            </a:r>
            <a:r>
              <a:rPr lang="en-ZA" sz="3200" b="1" dirty="0" smtClean="0">
                <a:latin typeface="Arial" pitchFamily="34" charset="0"/>
                <a:cs typeface="Arial" pitchFamily="34" charset="0"/>
              </a:rPr>
              <a:t>(2/2)</a:t>
            </a:r>
            <a:endParaRPr lang="en-ZA" sz="3200" b="1" dirty="0">
              <a:latin typeface="Arial" pitchFamily="34" charset="0"/>
              <a:cs typeface="Arial" pitchFamily="34" charset="0"/>
            </a:endParaRPr>
          </a:p>
        </p:txBody>
      </p:sp>
      <p:sp>
        <p:nvSpPr>
          <p:cNvPr id="9" name="TextBox 8"/>
          <p:cNvSpPr txBox="1"/>
          <p:nvPr/>
        </p:nvSpPr>
        <p:spPr>
          <a:xfrm>
            <a:off x="30480" y="914400"/>
            <a:ext cx="9113520" cy="4339650"/>
          </a:xfrm>
          <a:prstGeom prst="rect">
            <a:avLst/>
          </a:prstGeom>
          <a:noFill/>
          <a:ln>
            <a:solidFill>
              <a:schemeClr val="accent1"/>
            </a:solidFill>
          </a:ln>
        </p:spPr>
        <p:txBody>
          <a:bodyPr wrap="square" rtlCol="0">
            <a:spAutoFit/>
          </a:bodyPr>
          <a:lstStyle/>
          <a:p>
            <a:r>
              <a:rPr lang="en-US" sz="2000" b="1" dirty="0" smtClean="0"/>
              <a:t>Output </a:t>
            </a:r>
            <a:r>
              <a:rPr lang="en-US" sz="2000" b="1" dirty="0"/>
              <a:t>of the </a:t>
            </a:r>
            <a:r>
              <a:rPr lang="en-US" sz="2000" b="1" dirty="0" smtClean="0"/>
              <a:t>study (continued): </a:t>
            </a:r>
            <a:r>
              <a:rPr lang="en-ZA" dirty="0"/>
              <a:t> </a:t>
            </a:r>
          </a:p>
          <a:p>
            <a:pPr marL="285750" indent="-285750">
              <a:buFont typeface="Arial" pitchFamily="34" charset="0"/>
              <a:buChar char="•"/>
            </a:pPr>
            <a:r>
              <a:rPr lang="en-US" dirty="0" smtClean="0"/>
              <a:t>Nuclear </a:t>
            </a:r>
            <a:r>
              <a:rPr lang="en-US" dirty="0"/>
              <a:t>process </a:t>
            </a:r>
            <a:r>
              <a:rPr lang="en-US" dirty="0" smtClean="0"/>
              <a:t>engineering</a:t>
            </a:r>
          </a:p>
          <a:p>
            <a:pPr marL="285750" indent="-285750">
              <a:buFont typeface="Arial" pitchFamily="34" charset="0"/>
              <a:buChar char="•"/>
            </a:pPr>
            <a:r>
              <a:rPr lang="en-US" dirty="0" err="1" smtClean="0"/>
              <a:t>Localisation</a:t>
            </a:r>
            <a:r>
              <a:rPr lang="en-US" dirty="0" smtClean="0"/>
              <a:t> </a:t>
            </a:r>
            <a:r>
              <a:rPr lang="en-US" dirty="0"/>
              <a:t>needed to achieve &gt;80% </a:t>
            </a:r>
            <a:r>
              <a:rPr lang="en-US" dirty="0" smtClean="0"/>
              <a:t>target</a:t>
            </a:r>
          </a:p>
          <a:p>
            <a:pPr marL="285750" indent="-285750">
              <a:buFont typeface="Arial" pitchFamily="34" charset="0"/>
              <a:buChar char="•"/>
            </a:pPr>
            <a:r>
              <a:rPr lang="en-US" dirty="0" smtClean="0"/>
              <a:t>Low/no  </a:t>
            </a:r>
            <a:r>
              <a:rPr lang="en-US" dirty="0"/>
              <a:t>fees for long </a:t>
            </a:r>
            <a:r>
              <a:rPr lang="en-US" dirty="0" smtClean="0"/>
              <a:t>program</a:t>
            </a:r>
          </a:p>
          <a:p>
            <a:pPr marL="285750" indent="-285750">
              <a:buFont typeface="Arial" pitchFamily="34" charset="0"/>
              <a:buChar char="•"/>
            </a:pPr>
            <a:r>
              <a:rPr lang="en-US" dirty="0" smtClean="0"/>
              <a:t>Licensee </a:t>
            </a:r>
            <a:r>
              <a:rPr lang="en-US" dirty="0"/>
              <a:t>to be </a:t>
            </a:r>
            <a:r>
              <a:rPr lang="en-US" dirty="0" smtClean="0"/>
              <a:t>identified</a:t>
            </a:r>
          </a:p>
          <a:p>
            <a:pPr marL="285750" indent="-285750">
              <a:buFont typeface="Arial" pitchFamily="34" charset="0"/>
              <a:buChar char="•"/>
            </a:pPr>
            <a:r>
              <a:rPr lang="en-US" dirty="0" smtClean="0"/>
              <a:t>Industry</a:t>
            </a:r>
            <a:r>
              <a:rPr lang="en-US" dirty="0"/>
              <a:t>, Owner, Governmental agency Upfront fuel </a:t>
            </a:r>
            <a:r>
              <a:rPr lang="en-US" dirty="0" smtClean="0"/>
              <a:t>cycle</a:t>
            </a:r>
          </a:p>
          <a:p>
            <a:pPr marL="285750" indent="-285750">
              <a:buFont typeface="Arial" pitchFamily="34" charset="0"/>
              <a:buChar char="•"/>
            </a:pPr>
            <a:r>
              <a:rPr lang="en-US" dirty="0" smtClean="0"/>
              <a:t>All </a:t>
            </a:r>
            <a:r>
              <a:rPr lang="en-US" dirty="0"/>
              <a:t>vendors own the fuel manufacturing </a:t>
            </a:r>
            <a:r>
              <a:rPr lang="en-US" dirty="0" smtClean="0"/>
              <a:t>technologies</a:t>
            </a:r>
          </a:p>
          <a:p>
            <a:pPr marL="285750" indent="-285750">
              <a:buFont typeface="Arial" pitchFamily="34" charset="0"/>
              <a:buChar char="•"/>
            </a:pPr>
            <a:r>
              <a:rPr lang="en-US" dirty="0" smtClean="0"/>
              <a:t>Few </a:t>
            </a:r>
            <a:r>
              <a:rPr lang="en-US" dirty="0"/>
              <a:t>of them have the technologies for mining, conversion or enrichment (in case, other partners should be </a:t>
            </a:r>
            <a:r>
              <a:rPr lang="en-US" dirty="0" smtClean="0"/>
              <a:t>involved)</a:t>
            </a:r>
          </a:p>
          <a:p>
            <a:pPr marL="285750" indent="-285750">
              <a:buFont typeface="Arial" pitchFamily="34" charset="0"/>
              <a:buChar char="•"/>
            </a:pPr>
            <a:r>
              <a:rPr lang="en-US" dirty="0" smtClean="0"/>
              <a:t>Vendors </a:t>
            </a:r>
            <a:r>
              <a:rPr lang="en-US" dirty="0"/>
              <a:t>do not own manufacturing know </a:t>
            </a:r>
            <a:r>
              <a:rPr lang="en-US" dirty="0" smtClean="0"/>
              <a:t>how</a:t>
            </a:r>
          </a:p>
          <a:p>
            <a:pPr marL="285750" indent="-285750">
              <a:buFont typeface="Arial" pitchFamily="34" charset="0"/>
              <a:buChar char="•"/>
            </a:pPr>
            <a:r>
              <a:rPr lang="en-US" dirty="0" smtClean="0"/>
              <a:t>Partnership </a:t>
            </a:r>
            <a:r>
              <a:rPr lang="en-US" dirty="0"/>
              <a:t>with foreign </a:t>
            </a:r>
            <a:r>
              <a:rPr lang="en-US" dirty="0" smtClean="0"/>
              <a:t>suppliers</a:t>
            </a:r>
          </a:p>
          <a:p>
            <a:pPr marL="285750" indent="-285750">
              <a:buFont typeface="Arial" pitchFamily="34" charset="0"/>
              <a:buChar char="•"/>
            </a:pPr>
            <a:r>
              <a:rPr lang="en-US" dirty="0" smtClean="0"/>
              <a:t>Architect-Engineer </a:t>
            </a:r>
            <a:r>
              <a:rPr lang="en-US" dirty="0"/>
              <a:t>(AE) capabilities to be developed in RSA with the support of an established nuclear AE.</a:t>
            </a:r>
            <a:endParaRPr lang="en-ZA" sz="3600" dirty="0" smtClean="0">
              <a:solidFill>
                <a:srgbClr val="FF0000"/>
              </a:solidFill>
            </a:endParaRPr>
          </a:p>
          <a:p>
            <a:endParaRPr lang="en-ZA" sz="2000" b="1" dirty="0"/>
          </a:p>
          <a:p>
            <a:r>
              <a:rPr lang="en-ZA" sz="2000" b="1" dirty="0" smtClean="0"/>
              <a:t>Financial costs: </a:t>
            </a:r>
            <a:r>
              <a:rPr lang="en-ZA" sz="2000" dirty="0"/>
              <a:t>R 6 137 </a:t>
            </a:r>
            <a:r>
              <a:rPr lang="en-ZA" sz="2000" dirty="0" smtClean="0"/>
              <a:t>820.00</a:t>
            </a:r>
            <a:endParaRPr lang="en-ZA" sz="2000" dirty="0"/>
          </a:p>
        </p:txBody>
      </p:sp>
    </p:spTree>
    <p:extLst>
      <p:ext uri="{BB962C8B-B14F-4D97-AF65-F5344CB8AC3E}">
        <p14:creationId xmlns:p14="http://schemas.microsoft.com/office/powerpoint/2010/main" xmlns="" val="3232114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49</a:t>
            </a:fld>
            <a:endParaRPr lang="en-US" dirty="0" smtClean="0"/>
          </a:p>
        </p:txBody>
      </p:sp>
      <p:sp>
        <p:nvSpPr>
          <p:cNvPr id="2" name="Title 1"/>
          <p:cNvSpPr>
            <a:spLocks noGrp="1"/>
          </p:cNvSpPr>
          <p:nvPr>
            <p:ph type="title"/>
          </p:nvPr>
        </p:nvSpPr>
        <p:spPr>
          <a:xfrm>
            <a:off x="0" y="38100"/>
            <a:ext cx="9131300" cy="723900"/>
          </a:xfrm>
        </p:spPr>
        <p:txBody>
          <a:bodyPr>
            <a:normAutofit fontScale="90000"/>
          </a:bodyPr>
          <a:lstStyle/>
          <a:p>
            <a:pPr algn="ctr"/>
            <a:r>
              <a:rPr lang="en-ZA" sz="3200" b="1" dirty="0" err="1" smtClean="0">
                <a:latin typeface="Arial" pitchFamily="34" charset="0"/>
                <a:cs typeface="Arial" pitchFamily="34" charset="0"/>
              </a:rPr>
              <a:t>Ingerop</a:t>
            </a:r>
            <a:r>
              <a:rPr lang="en-ZA" sz="3200" b="1" dirty="0" smtClean="0">
                <a:latin typeface="Arial" pitchFamily="34" charset="0"/>
                <a:cs typeface="Arial" pitchFamily="34" charset="0"/>
              </a:rPr>
              <a:t> (3) </a:t>
            </a:r>
            <a:r>
              <a:rPr lang="en-ZA" sz="3200" b="1" dirty="0">
                <a:latin typeface="Arial" pitchFamily="34" charset="0"/>
                <a:cs typeface="Arial" pitchFamily="34" charset="0"/>
              </a:rPr>
              <a:t>Economic Impact of Localization of Nuclear  New Build Programme </a:t>
            </a:r>
            <a:r>
              <a:rPr lang="en-ZA" sz="3200" b="1" dirty="0" smtClean="0">
                <a:latin typeface="Arial" pitchFamily="34" charset="0"/>
                <a:cs typeface="Arial" pitchFamily="34" charset="0"/>
              </a:rPr>
              <a:t>(</a:t>
            </a:r>
            <a:r>
              <a:rPr lang="en-ZA" sz="3200" b="1" dirty="0">
                <a:latin typeface="Arial" pitchFamily="34" charset="0"/>
                <a:cs typeface="Arial" pitchFamily="34" charset="0"/>
              </a:rPr>
              <a:t>3</a:t>
            </a:r>
            <a:r>
              <a:rPr lang="en-ZA" sz="3200" b="1" dirty="0" smtClean="0">
                <a:latin typeface="Arial" pitchFamily="34" charset="0"/>
                <a:cs typeface="Arial" pitchFamily="34" charset="0"/>
              </a:rPr>
              <a:t>/3)</a:t>
            </a:r>
            <a:endParaRPr lang="en-ZA" sz="3200" b="1" dirty="0">
              <a:latin typeface="Arial" pitchFamily="34" charset="0"/>
              <a:cs typeface="Arial" pitchFamily="34" charset="0"/>
            </a:endParaRPr>
          </a:p>
        </p:txBody>
      </p:sp>
      <p:sp>
        <p:nvSpPr>
          <p:cNvPr id="6" name="Rectangle 5"/>
          <p:cNvSpPr/>
          <p:nvPr/>
        </p:nvSpPr>
        <p:spPr>
          <a:xfrm>
            <a:off x="313167" y="1005839"/>
            <a:ext cx="4096273" cy="5078313"/>
          </a:xfrm>
          <a:prstGeom prst="rect">
            <a:avLst/>
          </a:prstGeom>
        </p:spPr>
        <p:txBody>
          <a:bodyPr wrap="square">
            <a:spAutoFit/>
          </a:bodyPr>
          <a:lstStyle/>
          <a:p>
            <a:r>
              <a:rPr lang="en-GB" altLang="fr-FR" dirty="0" smtClean="0">
                <a:ea typeface="Tahoma" pitchFamily="34" charset="0"/>
                <a:cs typeface="Tahoma" pitchFamily="34" charset="0"/>
              </a:rPr>
              <a:t>Level </a:t>
            </a:r>
            <a:r>
              <a:rPr lang="en-GB" altLang="fr-FR" dirty="0">
                <a:ea typeface="Tahoma" pitchFamily="34" charset="0"/>
                <a:cs typeface="Tahoma" pitchFamily="34" charset="0"/>
              </a:rPr>
              <a:t>of investment to create 1 </a:t>
            </a:r>
            <a:r>
              <a:rPr lang="en-GB" altLang="fr-FR" dirty="0" smtClean="0">
                <a:ea typeface="Tahoma" pitchFamily="34" charset="0"/>
                <a:cs typeface="Tahoma" pitchFamily="34" charset="0"/>
              </a:rPr>
              <a:t>job-year, </a:t>
            </a:r>
            <a:r>
              <a:rPr lang="en-GB" altLang="fr-FR" dirty="0">
                <a:ea typeface="Tahoma" pitchFamily="34" charset="0"/>
                <a:cs typeface="Tahoma" pitchFamily="34" charset="0"/>
              </a:rPr>
              <a:t/>
            </a:r>
            <a:br>
              <a:rPr lang="en-GB" altLang="fr-FR" dirty="0">
                <a:ea typeface="Tahoma" pitchFamily="34" charset="0"/>
                <a:cs typeface="Tahoma" pitchFamily="34" charset="0"/>
              </a:rPr>
            </a:br>
            <a:r>
              <a:rPr lang="en-GB" altLang="fr-FR" dirty="0">
                <a:ea typeface="Tahoma" pitchFamily="34" charset="0"/>
                <a:cs typeface="Tahoma" pitchFamily="34" charset="0"/>
              </a:rPr>
              <a:t>from the bottom to the top:</a:t>
            </a:r>
          </a:p>
          <a:p>
            <a:pPr marL="171450" indent="-171450">
              <a:buFont typeface="Arial" panose="020B0604020202020204" pitchFamily="34" charset="0"/>
              <a:buChar char="•"/>
            </a:pPr>
            <a:r>
              <a:rPr lang="en-GB" altLang="fr-FR" dirty="0">
                <a:ea typeface="Tahoma" pitchFamily="34" charset="0"/>
                <a:cs typeface="Tahoma" pitchFamily="34" charset="0"/>
              </a:rPr>
              <a:t>Civil Work, all buildings, including supplies</a:t>
            </a:r>
          </a:p>
          <a:p>
            <a:pPr marL="171450" indent="-171450">
              <a:buFont typeface="Arial" panose="020B0604020202020204" pitchFamily="34" charset="0"/>
              <a:buChar char="•"/>
            </a:pPr>
            <a:r>
              <a:rPr lang="en-GB" altLang="fr-FR" dirty="0">
                <a:ea typeface="Tahoma" pitchFamily="34" charset="0"/>
                <a:cs typeface="Tahoma" pitchFamily="34" charset="0"/>
              </a:rPr>
              <a:t>Erection of components &amp; systems</a:t>
            </a:r>
          </a:p>
          <a:p>
            <a:pPr marL="171450" indent="-171450">
              <a:buFont typeface="Arial" panose="020B0604020202020204" pitchFamily="34" charset="0"/>
              <a:buChar char="•"/>
            </a:pPr>
            <a:r>
              <a:rPr lang="en-GB" altLang="fr-FR" dirty="0">
                <a:ea typeface="Tahoma" pitchFamily="34" charset="0"/>
                <a:cs typeface="Tahoma" pitchFamily="34" charset="0"/>
              </a:rPr>
              <a:t>Site engineering studies for all systems &amp; equipment</a:t>
            </a:r>
          </a:p>
          <a:p>
            <a:pPr marL="171450" indent="-171450">
              <a:buFont typeface="Arial" panose="020B0604020202020204" pitchFamily="34" charset="0"/>
              <a:buChar char="•"/>
            </a:pPr>
            <a:r>
              <a:rPr lang="en-GB" altLang="fr-FR" dirty="0">
                <a:ea typeface="Tahoma" pitchFamily="34" charset="0"/>
                <a:cs typeface="Tahoma" pitchFamily="34" charset="0"/>
              </a:rPr>
              <a:t>Manufacturing of general equipment (mechanics, electrics, HVAC..), according to their safety classes</a:t>
            </a:r>
          </a:p>
          <a:p>
            <a:pPr marL="171450" indent="-171450">
              <a:buFont typeface="Arial" panose="020B0604020202020204" pitchFamily="34" charset="0"/>
              <a:buChar char="•"/>
            </a:pPr>
            <a:r>
              <a:rPr lang="en-GB" altLang="fr-FR" dirty="0">
                <a:ea typeface="Tahoma" pitchFamily="34" charset="0"/>
                <a:cs typeface="Tahoma" pitchFamily="34" charset="0"/>
              </a:rPr>
              <a:t>Manufacturing of Heavy Equipment –HE- for Nuclear (vessel &amp; internals, MCP, MCL, pressurizer, SGs, polar crane) and Conventional (turbine, generator, condenser) Island</a:t>
            </a:r>
          </a:p>
          <a:p>
            <a:pPr marL="171450" indent="-171450">
              <a:buFont typeface="Arial" panose="020B0604020202020204" pitchFamily="34" charset="0"/>
              <a:buChar char="•"/>
            </a:pPr>
            <a:r>
              <a:rPr lang="en-GB" altLang="fr-FR" dirty="0">
                <a:ea typeface="Tahoma" pitchFamily="34" charset="0"/>
                <a:cs typeface="Tahoma" pitchFamily="34" charset="0"/>
              </a:rPr>
              <a:t>I&amp;C remain excluded from the considered range for localisation (30-80%)</a:t>
            </a:r>
          </a:p>
        </p:txBody>
      </p:sp>
      <p:grpSp>
        <p:nvGrpSpPr>
          <p:cNvPr id="7" name="Groupe 36"/>
          <p:cNvGrpSpPr>
            <a:grpSpLocks/>
          </p:cNvGrpSpPr>
          <p:nvPr/>
        </p:nvGrpSpPr>
        <p:grpSpPr bwMode="auto">
          <a:xfrm>
            <a:off x="4675165" y="905479"/>
            <a:ext cx="3427317" cy="4680541"/>
            <a:chOff x="5270871" y="1268760"/>
            <a:chExt cx="3876250" cy="5174652"/>
          </a:xfrm>
        </p:grpSpPr>
        <p:grpSp>
          <p:nvGrpSpPr>
            <p:cNvPr id="8" name="Groupe 34"/>
            <p:cNvGrpSpPr>
              <a:grpSpLocks/>
            </p:cNvGrpSpPr>
            <p:nvPr/>
          </p:nvGrpSpPr>
          <p:grpSpPr bwMode="auto">
            <a:xfrm>
              <a:off x="5270871" y="1268760"/>
              <a:ext cx="3876250" cy="5174652"/>
              <a:chOff x="5270871" y="1268760"/>
              <a:chExt cx="3876250" cy="5174652"/>
            </a:xfrm>
          </p:grpSpPr>
          <p:sp>
            <p:nvSpPr>
              <p:cNvPr id="11" name="ZoneTexte 9"/>
              <p:cNvSpPr txBox="1">
                <a:spLocks noChangeArrowheads="1"/>
              </p:cNvSpPr>
              <p:nvPr/>
            </p:nvSpPr>
            <p:spPr bwMode="auto">
              <a:xfrm>
                <a:off x="5640122" y="5805062"/>
                <a:ext cx="790577" cy="492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algn="ctr" eaLnBrk="1" hangingPunct="1">
                  <a:spcBef>
                    <a:spcPct val="0"/>
                  </a:spcBef>
                  <a:buFontTx/>
                  <a:buNone/>
                </a:pPr>
                <a:r>
                  <a:rPr lang="en-GB" altLang="fr-FR" sz="1400" b="1">
                    <a:solidFill>
                      <a:schemeClr val="tx1"/>
                    </a:solidFill>
                  </a:rPr>
                  <a:t>Invt/job</a:t>
                </a:r>
              </a:p>
              <a:p>
                <a:pPr algn="ctr" eaLnBrk="1" hangingPunct="1">
                  <a:spcBef>
                    <a:spcPct val="0"/>
                  </a:spcBef>
                  <a:buFontTx/>
                  <a:buNone/>
                </a:pPr>
                <a:r>
                  <a:rPr lang="en-GB" altLang="fr-FR" sz="1200" i="1">
                    <a:solidFill>
                      <a:schemeClr val="tx1"/>
                    </a:solidFill>
                  </a:rPr>
                  <a:t>(k$)</a:t>
                </a:r>
              </a:p>
            </p:txBody>
          </p:sp>
          <p:sp>
            <p:nvSpPr>
              <p:cNvPr id="12" name="Accolade ouvrante 10"/>
              <p:cNvSpPr/>
              <p:nvPr/>
            </p:nvSpPr>
            <p:spPr>
              <a:xfrm>
                <a:off x="6228029" y="5013239"/>
                <a:ext cx="215876" cy="9365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13" name="Accolade ouvrante 11"/>
              <p:cNvSpPr/>
              <p:nvPr/>
            </p:nvSpPr>
            <p:spPr>
              <a:xfrm>
                <a:off x="6228029" y="4149739"/>
                <a:ext cx="215876" cy="8635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14" name="Accolade ouvrante 12"/>
              <p:cNvSpPr/>
              <p:nvPr/>
            </p:nvSpPr>
            <p:spPr>
              <a:xfrm>
                <a:off x="6228029" y="2781472"/>
                <a:ext cx="215876" cy="12952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15" name="Accolade ouvrante 13"/>
              <p:cNvSpPr/>
              <p:nvPr/>
            </p:nvSpPr>
            <p:spPr>
              <a:xfrm>
                <a:off x="6228029" y="1844955"/>
                <a:ext cx="215876" cy="9365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16" name="ZoneTexte 14"/>
              <p:cNvSpPr txBox="1">
                <a:spLocks noChangeArrowheads="1"/>
              </p:cNvSpPr>
              <p:nvPr/>
            </p:nvSpPr>
            <p:spPr bwMode="auto">
              <a:xfrm>
                <a:off x="5508104" y="5301208"/>
                <a:ext cx="723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800">
                    <a:solidFill>
                      <a:schemeClr val="tx1"/>
                    </a:solidFill>
                  </a:rPr>
                  <a:t>10-50</a:t>
                </a:r>
              </a:p>
            </p:txBody>
          </p:sp>
          <p:pic>
            <p:nvPicPr>
              <p:cNvPr id="17" name="Picture 3"/>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l="37077" t="4472" r="20923" b="9485"/>
              <a:stretch>
                <a:fillRect/>
              </a:stretch>
            </p:blipFill>
            <p:spPr bwMode="auto">
              <a:xfrm>
                <a:off x="6516216" y="1268760"/>
                <a:ext cx="2340000" cy="46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ZoneTexte 16"/>
              <p:cNvSpPr txBox="1">
                <a:spLocks noChangeArrowheads="1"/>
              </p:cNvSpPr>
              <p:nvPr/>
            </p:nvSpPr>
            <p:spPr bwMode="auto">
              <a:xfrm>
                <a:off x="5364088" y="4365104"/>
                <a:ext cx="8402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800">
                    <a:solidFill>
                      <a:schemeClr val="tx1"/>
                    </a:solidFill>
                  </a:rPr>
                  <a:t>50-100</a:t>
                </a:r>
              </a:p>
            </p:txBody>
          </p:sp>
          <p:sp>
            <p:nvSpPr>
              <p:cNvPr id="19" name="ZoneTexte 17"/>
              <p:cNvSpPr txBox="1">
                <a:spLocks noChangeArrowheads="1"/>
              </p:cNvSpPr>
              <p:nvPr/>
            </p:nvSpPr>
            <p:spPr bwMode="auto">
              <a:xfrm>
                <a:off x="5270871" y="3275692"/>
                <a:ext cx="9573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800">
                    <a:solidFill>
                      <a:schemeClr val="tx1"/>
                    </a:solidFill>
                  </a:rPr>
                  <a:t>100-200</a:t>
                </a:r>
              </a:p>
            </p:txBody>
          </p:sp>
          <p:sp>
            <p:nvSpPr>
              <p:cNvPr id="20" name="ZoneTexte 18"/>
              <p:cNvSpPr txBox="1">
                <a:spLocks noChangeArrowheads="1"/>
              </p:cNvSpPr>
              <p:nvPr/>
            </p:nvSpPr>
            <p:spPr bwMode="auto">
              <a:xfrm>
                <a:off x="5292080" y="2132856"/>
                <a:ext cx="9573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800">
                    <a:solidFill>
                      <a:schemeClr val="tx1"/>
                    </a:solidFill>
                  </a:rPr>
                  <a:t>200-300</a:t>
                </a:r>
              </a:p>
            </p:txBody>
          </p:sp>
          <p:sp>
            <p:nvSpPr>
              <p:cNvPr id="21" name="ZoneTexte 19"/>
              <p:cNvSpPr txBox="1">
                <a:spLocks noChangeArrowheads="1"/>
              </p:cNvSpPr>
              <p:nvPr/>
            </p:nvSpPr>
            <p:spPr bwMode="auto">
              <a:xfrm>
                <a:off x="8604985" y="2492896"/>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70%</a:t>
                </a:r>
              </a:p>
            </p:txBody>
          </p:sp>
          <p:sp>
            <p:nvSpPr>
              <p:cNvPr id="22" name="ZoneTexte 20"/>
              <p:cNvSpPr txBox="1">
                <a:spLocks noChangeArrowheads="1"/>
              </p:cNvSpPr>
              <p:nvPr/>
            </p:nvSpPr>
            <p:spPr bwMode="auto">
              <a:xfrm>
                <a:off x="8604985" y="2946430"/>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60%</a:t>
                </a:r>
              </a:p>
            </p:txBody>
          </p:sp>
          <p:sp>
            <p:nvSpPr>
              <p:cNvPr id="23" name="ZoneTexte 21"/>
              <p:cNvSpPr txBox="1">
                <a:spLocks noChangeArrowheads="1"/>
              </p:cNvSpPr>
              <p:nvPr/>
            </p:nvSpPr>
            <p:spPr bwMode="auto">
              <a:xfrm>
                <a:off x="8604985" y="3429000"/>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50%</a:t>
                </a:r>
              </a:p>
            </p:txBody>
          </p:sp>
          <p:sp>
            <p:nvSpPr>
              <p:cNvPr id="24" name="ZoneTexte 22"/>
              <p:cNvSpPr txBox="1">
                <a:spLocks noChangeArrowheads="1"/>
              </p:cNvSpPr>
              <p:nvPr/>
            </p:nvSpPr>
            <p:spPr bwMode="auto">
              <a:xfrm>
                <a:off x="8604985" y="3882534"/>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40%</a:t>
                </a:r>
              </a:p>
            </p:txBody>
          </p:sp>
          <p:sp>
            <p:nvSpPr>
              <p:cNvPr id="25" name="ZoneTexte 23"/>
              <p:cNvSpPr txBox="1">
                <a:spLocks noChangeArrowheads="1"/>
              </p:cNvSpPr>
              <p:nvPr/>
            </p:nvSpPr>
            <p:spPr bwMode="auto">
              <a:xfrm>
                <a:off x="8604985" y="4365104"/>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30%</a:t>
                </a:r>
              </a:p>
            </p:txBody>
          </p:sp>
          <p:sp>
            <p:nvSpPr>
              <p:cNvPr id="26" name="ZoneTexte 24"/>
              <p:cNvSpPr txBox="1">
                <a:spLocks noChangeArrowheads="1"/>
              </p:cNvSpPr>
              <p:nvPr/>
            </p:nvSpPr>
            <p:spPr bwMode="auto">
              <a:xfrm>
                <a:off x="8604985" y="4818638"/>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20%</a:t>
                </a:r>
              </a:p>
            </p:txBody>
          </p:sp>
          <p:sp>
            <p:nvSpPr>
              <p:cNvPr id="27" name="ZoneTexte 25"/>
              <p:cNvSpPr txBox="1">
                <a:spLocks noChangeArrowheads="1"/>
              </p:cNvSpPr>
              <p:nvPr/>
            </p:nvSpPr>
            <p:spPr bwMode="auto">
              <a:xfrm>
                <a:off x="8606588" y="5301208"/>
                <a:ext cx="5405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10%</a:t>
                </a:r>
              </a:p>
            </p:txBody>
          </p:sp>
          <p:sp>
            <p:nvSpPr>
              <p:cNvPr id="28" name="ZoneTexte 26"/>
              <p:cNvSpPr txBox="1">
                <a:spLocks noChangeArrowheads="1"/>
              </p:cNvSpPr>
              <p:nvPr/>
            </p:nvSpPr>
            <p:spPr bwMode="auto">
              <a:xfrm>
                <a:off x="8604985" y="1988840"/>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80%</a:t>
                </a:r>
              </a:p>
            </p:txBody>
          </p:sp>
          <p:sp>
            <p:nvSpPr>
              <p:cNvPr id="29" name="ZoneTexte 27"/>
              <p:cNvSpPr txBox="1">
                <a:spLocks noChangeArrowheads="1"/>
              </p:cNvSpPr>
              <p:nvPr/>
            </p:nvSpPr>
            <p:spPr bwMode="auto">
              <a:xfrm>
                <a:off x="8604985" y="1556792"/>
                <a:ext cx="542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600" b="1">
                    <a:solidFill>
                      <a:schemeClr val="tx2"/>
                    </a:solidFill>
                  </a:rPr>
                  <a:t>90%</a:t>
                </a:r>
              </a:p>
            </p:txBody>
          </p:sp>
          <p:sp>
            <p:nvSpPr>
              <p:cNvPr id="30" name="ZoneTexte 28"/>
              <p:cNvSpPr txBox="1">
                <a:spLocks noChangeArrowheads="1"/>
              </p:cNvSpPr>
              <p:nvPr/>
            </p:nvSpPr>
            <p:spPr bwMode="auto">
              <a:xfrm>
                <a:off x="7812858" y="6012577"/>
                <a:ext cx="1282787" cy="430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algn="r" eaLnBrk="1" hangingPunct="1">
                  <a:spcBef>
                    <a:spcPct val="0"/>
                  </a:spcBef>
                  <a:buFontTx/>
                  <a:buNone/>
                </a:pPr>
                <a:r>
                  <a:rPr lang="en-GB" altLang="fr-FR" sz="1100" b="1">
                    <a:solidFill>
                      <a:srgbClr val="093160"/>
                    </a:solidFill>
                    <a:latin typeface="Verdana" pitchFamily="34" charset="0"/>
                  </a:rPr>
                  <a:t>Percentage of</a:t>
                </a:r>
                <a:br>
                  <a:rPr lang="en-GB" altLang="fr-FR" sz="1100" b="1">
                    <a:solidFill>
                      <a:srgbClr val="093160"/>
                    </a:solidFill>
                    <a:latin typeface="Verdana" pitchFamily="34" charset="0"/>
                  </a:rPr>
                </a:br>
                <a:r>
                  <a:rPr lang="en-GB" altLang="fr-FR" sz="1100" b="1">
                    <a:solidFill>
                      <a:srgbClr val="093160"/>
                    </a:solidFill>
                    <a:latin typeface="Verdana" pitchFamily="34" charset="0"/>
                  </a:rPr>
                  <a:t>localisation</a:t>
                </a:r>
              </a:p>
            </p:txBody>
          </p:sp>
          <p:cxnSp>
            <p:nvCxnSpPr>
              <p:cNvPr id="31" name="Connecteur droit avec flèche 30"/>
              <p:cNvCxnSpPr/>
              <p:nvPr/>
            </p:nvCxnSpPr>
            <p:spPr>
              <a:xfrm>
                <a:off x="8964579" y="5651341"/>
                <a:ext cx="0" cy="396829"/>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ZoneTexte 32"/>
              <p:cNvSpPr txBox="1">
                <a:spLocks noChangeArrowheads="1"/>
              </p:cNvSpPr>
              <p:nvPr/>
            </p:nvSpPr>
            <p:spPr bwMode="auto">
              <a:xfrm>
                <a:off x="6991625" y="3789040"/>
                <a:ext cx="96475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400" i="1">
                    <a:solidFill>
                      <a:srgbClr val="0070C0"/>
                    </a:solidFill>
                  </a:rPr>
                  <a:t>Non safety</a:t>
                </a:r>
              </a:p>
            </p:txBody>
          </p:sp>
          <p:sp>
            <p:nvSpPr>
              <p:cNvPr id="33" name="ZoneTexte 33"/>
              <p:cNvSpPr txBox="1">
                <a:spLocks noChangeArrowheads="1"/>
              </p:cNvSpPr>
              <p:nvPr/>
            </p:nvSpPr>
            <p:spPr bwMode="auto">
              <a:xfrm>
                <a:off x="6948264" y="2761183"/>
                <a:ext cx="110100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400" i="1">
                    <a:solidFill>
                      <a:schemeClr val="bg1"/>
                    </a:solidFill>
                  </a:rPr>
                  <a:t>Safety grade</a:t>
                </a:r>
              </a:p>
            </p:txBody>
          </p:sp>
        </p:grpSp>
        <p:sp>
          <p:nvSpPr>
            <p:cNvPr id="10" name="ZoneTexte 35"/>
            <p:cNvSpPr txBox="1">
              <a:spLocks noChangeArrowheads="1"/>
            </p:cNvSpPr>
            <p:nvPr/>
          </p:nvSpPr>
          <p:spPr bwMode="auto">
            <a:xfrm>
              <a:off x="5580112" y="1556792"/>
              <a:ext cx="6511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rgbClr val="376092"/>
                  </a:solidFill>
                  <a:latin typeface="Calibri" pitchFamily="34" charset="0"/>
                </a:defRPr>
              </a:lvl1pPr>
              <a:lvl2pPr marL="742950" indent="-285750">
                <a:spcBef>
                  <a:spcPct val="20000"/>
                </a:spcBef>
                <a:buFont typeface="Arial" charset="0"/>
                <a:buChar char="–"/>
                <a:defRPr sz="2800">
                  <a:solidFill>
                    <a:srgbClr val="376092"/>
                  </a:solidFill>
                  <a:latin typeface="Calibri" pitchFamily="34" charset="0"/>
                </a:defRPr>
              </a:lvl2pPr>
              <a:lvl3pPr marL="1143000" indent="-228600">
                <a:spcBef>
                  <a:spcPct val="20000"/>
                </a:spcBef>
                <a:buFont typeface="Arial" charset="0"/>
                <a:buChar char="•"/>
                <a:defRPr sz="2400">
                  <a:solidFill>
                    <a:srgbClr val="376092"/>
                  </a:solidFill>
                  <a:latin typeface="Calibri" pitchFamily="34" charset="0"/>
                </a:defRPr>
              </a:lvl3pPr>
              <a:lvl4pPr marL="1600200" indent="-228600">
                <a:spcBef>
                  <a:spcPct val="20000"/>
                </a:spcBef>
                <a:buFont typeface="Arial" charset="0"/>
                <a:buChar char="–"/>
                <a:defRPr sz="2000">
                  <a:solidFill>
                    <a:srgbClr val="376092"/>
                  </a:solidFill>
                  <a:latin typeface="Calibri" pitchFamily="34" charset="0"/>
                </a:defRPr>
              </a:lvl4pPr>
              <a:lvl5pPr marL="2057400" indent="-228600">
                <a:spcBef>
                  <a:spcPct val="20000"/>
                </a:spcBef>
                <a:buFont typeface="Arial" charset="0"/>
                <a:buChar char="»"/>
                <a:defRPr sz="2000">
                  <a:solidFill>
                    <a:srgbClr val="37609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37609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37609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37609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376092"/>
                  </a:solidFill>
                  <a:latin typeface="Calibri" pitchFamily="34" charset="0"/>
                </a:defRPr>
              </a:lvl9pPr>
            </a:lstStyle>
            <a:p>
              <a:pPr eaLnBrk="1" hangingPunct="1">
                <a:spcBef>
                  <a:spcPct val="0"/>
                </a:spcBef>
                <a:buFontTx/>
                <a:buNone/>
              </a:pPr>
              <a:r>
                <a:rPr lang="en-GB" altLang="fr-FR" sz="1800">
                  <a:solidFill>
                    <a:schemeClr val="tx1"/>
                  </a:solidFill>
                </a:rPr>
                <a:t>&gt;500</a:t>
              </a:r>
            </a:p>
          </p:txBody>
        </p:sp>
      </p:grpSp>
    </p:spTree>
    <p:extLst>
      <p:ext uri="{BB962C8B-B14F-4D97-AF65-F5344CB8AC3E}">
        <p14:creationId xmlns:p14="http://schemas.microsoft.com/office/powerpoint/2010/main" xmlns="" val="113917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52500" y="304800"/>
            <a:ext cx="7645400" cy="711200"/>
          </a:xfrm>
        </p:spPr>
        <p:txBody>
          <a:bodyPr>
            <a:noAutofit/>
          </a:bodyPr>
          <a:lstStyle/>
          <a:p>
            <a:pPr marL="285750" indent="-285750" algn="ctr"/>
            <a:r>
              <a:rPr lang="en-US" sz="3600" b="1" dirty="0">
                <a:latin typeface="+mn-lt"/>
              </a:rPr>
              <a:t>Background to SA Nuclear Programme </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7E38C-3348-4B92-BF1B-646FE61E3063}" type="slidenum">
              <a:rPr lang="en-US" smtClean="0"/>
              <a:pPr eaLnBrk="1" hangingPunct="1"/>
              <a:t>5</a:t>
            </a:fld>
            <a:endParaRPr lang="en-US" smtClean="0"/>
          </a:p>
        </p:txBody>
      </p:sp>
      <p:graphicFrame>
        <p:nvGraphicFramePr>
          <p:cNvPr id="2" name="Diagram 1"/>
          <p:cNvGraphicFramePr/>
          <p:nvPr>
            <p:extLst>
              <p:ext uri="{D42A27DB-BD31-4B8C-83A1-F6EECF244321}">
                <p14:modId xmlns:p14="http://schemas.microsoft.com/office/powerpoint/2010/main" xmlns="" val="1336632607"/>
              </p:ext>
            </p:extLst>
          </p:nvPr>
        </p:nvGraphicFramePr>
        <p:xfrm>
          <a:off x="342900" y="939800"/>
          <a:ext cx="8178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2682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50</a:t>
            </a:fld>
            <a:endParaRPr lang="en-US" dirty="0" smtClean="0"/>
          </a:p>
        </p:txBody>
      </p:sp>
      <p:sp>
        <p:nvSpPr>
          <p:cNvPr id="2" name="Title 1"/>
          <p:cNvSpPr>
            <a:spLocks noGrp="1"/>
          </p:cNvSpPr>
          <p:nvPr>
            <p:ph type="title"/>
          </p:nvPr>
        </p:nvSpPr>
        <p:spPr>
          <a:xfrm>
            <a:off x="0" y="243840"/>
            <a:ext cx="9131300" cy="723900"/>
          </a:xfrm>
        </p:spPr>
        <p:txBody>
          <a:bodyPr>
            <a:noAutofit/>
          </a:bodyPr>
          <a:lstStyle/>
          <a:p>
            <a:pPr algn="ctr"/>
            <a:r>
              <a:rPr lang="en-ZA" sz="2900" b="1" dirty="0" smtClean="0">
                <a:latin typeface="Arial" pitchFamily="34" charset="0"/>
                <a:cs typeface="Arial" pitchFamily="34" charset="0"/>
              </a:rPr>
              <a:t>Nathan </a:t>
            </a:r>
            <a:r>
              <a:rPr lang="en-ZA" sz="2900" b="1" dirty="0">
                <a:latin typeface="Arial" pitchFamily="34" charset="0"/>
                <a:cs typeface="Arial" pitchFamily="34" charset="0"/>
              </a:rPr>
              <a:t>Gift Nhlapho </a:t>
            </a:r>
            <a:r>
              <a:rPr lang="en-ZA" sz="2900" b="1" dirty="0" smtClean="0">
                <a:latin typeface="Arial" pitchFamily="34" charset="0"/>
                <a:cs typeface="Arial" pitchFamily="34" charset="0"/>
              </a:rPr>
              <a:t>Incorporated : </a:t>
            </a:r>
            <a:r>
              <a:rPr lang="en-ZA" sz="2900" b="1" dirty="0">
                <a:latin typeface="Arial" pitchFamily="34" charset="0"/>
                <a:cs typeface="Arial" pitchFamily="34" charset="0"/>
              </a:rPr>
              <a:t>Feasibility Study on Effective Independence of the National Nuclear Regulator </a:t>
            </a:r>
          </a:p>
        </p:txBody>
      </p:sp>
      <p:sp>
        <p:nvSpPr>
          <p:cNvPr id="9" name="TextBox 8"/>
          <p:cNvSpPr txBox="1"/>
          <p:nvPr/>
        </p:nvSpPr>
        <p:spPr>
          <a:xfrm>
            <a:off x="0" y="1098024"/>
            <a:ext cx="9144000" cy="4708981"/>
          </a:xfrm>
          <a:prstGeom prst="rect">
            <a:avLst/>
          </a:prstGeom>
          <a:noFill/>
          <a:ln>
            <a:solidFill>
              <a:schemeClr val="accent1"/>
            </a:solidFill>
          </a:ln>
        </p:spPr>
        <p:txBody>
          <a:bodyPr wrap="square" rtlCol="0">
            <a:spAutoFit/>
          </a:bodyPr>
          <a:lstStyle/>
          <a:p>
            <a:pPr lvl="0"/>
            <a:r>
              <a:rPr lang="en-ZA" sz="2000" b="1" dirty="0" smtClean="0"/>
              <a:t>Purpose and Overview: </a:t>
            </a:r>
            <a:r>
              <a:rPr lang="en-US" sz="2000" dirty="0"/>
              <a:t>The objective of the study address the </a:t>
            </a:r>
            <a:r>
              <a:rPr lang="en-ZA" sz="2000" dirty="0"/>
              <a:t>independence of the National Nuclear </a:t>
            </a:r>
            <a:r>
              <a:rPr lang="en-ZA" sz="2000" dirty="0" smtClean="0"/>
              <a:t>Regulator (NNR) </a:t>
            </a:r>
            <a:r>
              <a:rPr lang="en-ZA" sz="2000" dirty="0"/>
              <a:t>based on the IAEA Integrated Nuclear </a:t>
            </a:r>
            <a:r>
              <a:rPr lang="en-ZA" sz="2000" dirty="0" smtClean="0"/>
              <a:t>Infrastructure </a:t>
            </a:r>
            <a:r>
              <a:rPr lang="en-ZA" sz="2000" dirty="0"/>
              <a:t>Review (INIR) mission recommendations</a:t>
            </a:r>
            <a:r>
              <a:rPr lang="en-ZA" sz="2000" dirty="0" smtClean="0"/>
              <a:t>.  </a:t>
            </a:r>
          </a:p>
          <a:p>
            <a:pPr lvl="0"/>
            <a:endParaRPr lang="en-ZA" sz="2000" dirty="0"/>
          </a:p>
          <a:p>
            <a:pPr lvl="0"/>
            <a:r>
              <a:rPr lang="en-ZA" sz="2000" b="1" dirty="0"/>
              <a:t>Date of Completion</a:t>
            </a:r>
            <a:r>
              <a:rPr lang="en-ZA" sz="2000" b="1" dirty="0" smtClean="0"/>
              <a:t>: </a:t>
            </a:r>
            <a:r>
              <a:rPr lang="en-ZA" sz="2000" dirty="0" smtClean="0"/>
              <a:t>21 </a:t>
            </a:r>
            <a:r>
              <a:rPr lang="en-ZA" sz="2000" dirty="0"/>
              <a:t>October </a:t>
            </a:r>
            <a:r>
              <a:rPr lang="en-ZA" sz="2000" dirty="0" smtClean="0"/>
              <a:t>2013</a:t>
            </a:r>
          </a:p>
          <a:p>
            <a:pPr lvl="0"/>
            <a:r>
              <a:rPr lang="en-ZA" sz="2000" b="1" dirty="0" smtClean="0"/>
              <a:t>Duration : 1 month</a:t>
            </a:r>
          </a:p>
          <a:p>
            <a:pPr lvl="0"/>
            <a:endParaRPr lang="en-ZA" sz="2000" b="1" dirty="0"/>
          </a:p>
          <a:p>
            <a:r>
              <a:rPr lang="en-US" sz="2000" b="1" dirty="0"/>
              <a:t>Output of the </a:t>
            </a:r>
            <a:r>
              <a:rPr lang="en-US" sz="2000" b="1" dirty="0" smtClean="0"/>
              <a:t>study: </a:t>
            </a:r>
          </a:p>
          <a:p>
            <a:pPr marL="342900" indent="-342900">
              <a:buFont typeface="Arial" pitchFamily="34" charset="0"/>
              <a:buChar char="•"/>
            </a:pPr>
            <a:r>
              <a:rPr lang="en-ZA" sz="2000" dirty="0" smtClean="0"/>
              <a:t>Effective separation of the NNR from </a:t>
            </a:r>
            <a:r>
              <a:rPr lang="en-ZA" sz="2000" dirty="0"/>
              <a:t>Minister of DoE </a:t>
            </a:r>
            <a:r>
              <a:rPr lang="en-ZA" sz="2000" dirty="0" smtClean="0"/>
              <a:t>and Migration to Environmental Affairs-  F</a:t>
            </a:r>
            <a:r>
              <a:rPr lang="en-ZA" sz="2000" i="1" dirty="0" smtClean="0"/>
              <a:t>urther investigation  still </a:t>
            </a:r>
            <a:r>
              <a:rPr lang="en-ZA" sz="2000" i="1" dirty="0" err="1" smtClean="0"/>
              <a:t>ongoing</a:t>
            </a:r>
            <a:r>
              <a:rPr lang="en-ZA" sz="2000" i="1" dirty="0" smtClean="0"/>
              <a:t> on  this matter.</a:t>
            </a:r>
          </a:p>
          <a:p>
            <a:pPr marL="342900" indent="-342900">
              <a:buFont typeface="Arial" pitchFamily="34" charset="0"/>
              <a:buChar char="•"/>
            </a:pPr>
            <a:r>
              <a:rPr lang="en-ZA" sz="2000" dirty="0" smtClean="0"/>
              <a:t>Funding </a:t>
            </a:r>
            <a:r>
              <a:rPr lang="en-ZA" sz="2000" dirty="0"/>
              <a:t>Cost Recovery Model be </a:t>
            </a:r>
            <a:r>
              <a:rPr lang="en-ZA" sz="2000" dirty="0" smtClean="0"/>
              <a:t>adopted</a:t>
            </a:r>
          </a:p>
          <a:p>
            <a:pPr marL="342900" indent="-342900">
              <a:buFont typeface="Arial" pitchFamily="34" charset="0"/>
              <a:buChar char="•"/>
            </a:pPr>
            <a:r>
              <a:rPr lang="en-ZA" sz="2000" dirty="0" smtClean="0"/>
              <a:t>Enforcement </a:t>
            </a:r>
            <a:r>
              <a:rPr lang="en-ZA" sz="2000" dirty="0"/>
              <a:t>Civil Monetary Fines System be adopted</a:t>
            </a:r>
          </a:p>
          <a:p>
            <a:endParaRPr lang="en-ZA" sz="2000" b="1" dirty="0"/>
          </a:p>
          <a:p>
            <a:r>
              <a:rPr lang="en-ZA" sz="2000" b="1" dirty="0" smtClean="0"/>
              <a:t>Financial costs: </a:t>
            </a:r>
            <a:r>
              <a:rPr lang="en-ZA" sz="2000" dirty="0"/>
              <a:t>R R496 960.00</a:t>
            </a:r>
            <a:endParaRPr lang="en-ZA" sz="2000" b="1" dirty="0"/>
          </a:p>
          <a:p>
            <a:endParaRPr lang="en-ZA" sz="2000" b="1" dirty="0" smtClean="0"/>
          </a:p>
        </p:txBody>
      </p:sp>
    </p:spTree>
    <p:extLst>
      <p:ext uri="{BB962C8B-B14F-4D97-AF65-F5344CB8AC3E}">
        <p14:creationId xmlns:p14="http://schemas.microsoft.com/office/powerpoint/2010/main" xmlns="" val="2006389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51</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(1) EFFECTIVE INDEPENDENCE OF THE </a:t>
            </a:r>
            <a:r>
              <a:rPr lang="en-ZA" sz="2400" b="1" dirty="0" smtClean="0">
                <a:latin typeface="Arial" pitchFamily="34" charset="0"/>
                <a:cs typeface="Arial" pitchFamily="34" charset="0"/>
              </a:rPr>
              <a:t>NNR</a:t>
            </a:r>
            <a:endParaRPr lang="en-ZA" sz="2400" b="1" dirty="0">
              <a:latin typeface="Arial" pitchFamily="34" charset="0"/>
              <a:cs typeface="Arial" pitchFamily="34" charset="0"/>
            </a:endParaRPr>
          </a:p>
        </p:txBody>
      </p:sp>
      <p:sp>
        <p:nvSpPr>
          <p:cNvPr id="9" name="TextBox 8"/>
          <p:cNvSpPr txBox="1"/>
          <p:nvPr/>
        </p:nvSpPr>
        <p:spPr>
          <a:xfrm>
            <a:off x="0" y="844689"/>
            <a:ext cx="9144000" cy="5016758"/>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ZA" sz="2000" u="sng" dirty="0">
                <a:cs typeface="Arial" panose="020B0604020202020204" pitchFamily="34" charset="0"/>
              </a:rPr>
              <a:t>INIR Outcome</a:t>
            </a:r>
            <a:r>
              <a:rPr lang="en-ZA" sz="2000" dirty="0">
                <a:cs typeface="Arial" panose="020B0604020202020204" pitchFamily="34" charset="0"/>
              </a:rPr>
              <a:t>: </a:t>
            </a:r>
            <a:endParaRPr lang="en-ZA" sz="2000" dirty="0" smtClean="0">
              <a:cs typeface="Arial" panose="020B0604020202020204" pitchFamily="34" charset="0"/>
            </a:endParaRPr>
          </a:p>
          <a:p>
            <a:pPr marL="800100" lvl="1" indent="-342900" algn="just">
              <a:buFont typeface="Wingdings" panose="05000000000000000000" pitchFamily="2" charset="2"/>
              <a:buChar char="ü"/>
            </a:pPr>
            <a:r>
              <a:rPr lang="en-ZA" sz="2000" dirty="0" smtClean="0">
                <a:cs typeface="Arial" panose="020B0604020202020204" pitchFamily="34" charset="0"/>
              </a:rPr>
              <a:t>Considering </a:t>
            </a:r>
            <a:r>
              <a:rPr lang="en-ZA" sz="2000" dirty="0">
                <a:cs typeface="Arial" panose="020B0604020202020204" pitchFamily="34" charset="0"/>
              </a:rPr>
              <a:t>that the Minister of Energy is also in charge of the promotion of nuclear energy and given that the Minister appoints the NNR Board and CEO, approves NNR’s budget and promulgates regulations, the INIR team is of the view that the separation between the regulatory functions and the promotional activities is not adequate, thus calling into question the effective independence of the NNR</a:t>
            </a:r>
            <a:r>
              <a:rPr lang="en-ZA" sz="2000" dirty="0" smtClean="0">
                <a:cs typeface="Arial" panose="020B0604020202020204" pitchFamily="34" charset="0"/>
              </a:rPr>
              <a:t>.</a:t>
            </a:r>
          </a:p>
          <a:p>
            <a:pPr lvl="1" algn="just"/>
            <a:endParaRPr lang="en-ZA" sz="2000" dirty="0">
              <a:cs typeface="Arial" panose="020B0604020202020204" pitchFamily="34" charset="0"/>
            </a:endParaRPr>
          </a:p>
          <a:p>
            <a:pPr marL="285750" indent="-285750" algn="just">
              <a:buFont typeface="Arial" pitchFamily="34" charset="0"/>
              <a:buChar char="•"/>
            </a:pPr>
            <a:r>
              <a:rPr lang="en-US" sz="2000" u="sng" dirty="0">
                <a:cs typeface="Arial" panose="020B0604020202020204" pitchFamily="34" charset="0"/>
              </a:rPr>
              <a:t>Outcomes of the Study</a:t>
            </a:r>
            <a:r>
              <a:rPr lang="en-US" sz="2000" dirty="0">
                <a:cs typeface="Arial" panose="020B0604020202020204" pitchFamily="34" charset="0"/>
              </a:rPr>
              <a:t>:</a:t>
            </a:r>
          </a:p>
          <a:p>
            <a:pPr marL="742950" lvl="1" indent="-285750" algn="just">
              <a:buFont typeface="Wingdings" panose="05000000000000000000" pitchFamily="2" charset="2"/>
              <a:buChar char="ü"/>
            </a:pPr>
            <a:r>
              <a:rPr lang="en-ZA" sz="2000" dirty="0">
                <a:cs typeface="Arial" panose="020B0604020202020204" pitchFamily="34" charset="0"/>
              </a:rPr>
              <a:t>An assessment of the NNR against the Techno-Legal Test and the definition of effective independence leaves a conclusion that the NNR is not effectively separated and effectively independent from the DoE (interest in the development and promotion of nuclear technologies</a:t>
            </a:r>
            <a:r>
              <a:rPr lang="en-ZA" sz="2000" dirty="0" smtClean="0">
                <a:cs typeface="Arial" panose="020B0604020202020204" pitchFamily="34" charset="0"/>
              </a:rPr>
              <a:t>)</a:t>
            </a:r>
          </a:p>
          <a:p>
            <a:pPr lvl="1" algn="just"/>
            <a:endParaRPr lang="en-ZA" sz="2000" dirty="0">
              <a:cs typeface="Arial" panose="020B0604020202020204" pitchFamily="34" charset="0"/>
            </a:endParaRPr>
          </a:p>
          <a:p>
            <a:pPr marL="742950" lvl="1" indent="-285750" algn="just">
              <a:buFont typeface="Wingdings" panose="05000000000000000000" pitchFamily="2" charset="2"/>
              <a:buChar char="ü"/>
            </a:pPr>
            <a:r>
              <a:rPr lang="en-ZA" sz="2000" dirty="0">
                <a:cs typeface="Arial" panose="020B0604020202020204" pitchFamily="34" charset="0"/>
              </a:rPr>
              <a:t>The DoE is the promoter of nuclear energy and supervises the operation of certain regulated facilities and exercises executive oversight over the NNR</a:t>
            </a:r>
            <a:r>
              <a:rPr lang="en-ZA" sz="2000" dirty="0" smtClean="0">
                <a:cs typeface="Arial" panose="020B0604020202020204" pitchFamily="34" charset="0"/>
              </a:rPr>
              <a:t>.</a:t>
            </a:r>
            <a:endParaRPr lang="en-ZA" sz="2000" dirty="0">
              <a:cs typeface="Arial" panose="020B0604020202020204" pitchFamily="34" charset="0"/>
            </a:endParaRPr>
          </a:p>
        </p:txBody>
      </p:sp>
    </p:spTree>
    <p:extLst>
      <p:ext uri="{BB962C8B-B14F-4D97-AF65-F5344CB8AC3E}">
        <p14:creationId xmlns:p14="http://schemas.microsoft.com/office/powerpoint/2010/main" xmlns="" val="2011332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52</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(1) EFFECTIVE INDEPENDENCE OF THE </a:t>
            </a:r>
            <a:r>
              <a:rPr lang="en-ZA" sz="2400" b="1" dirty="0" smtClean="0">
                <a:latin typeface="Arial" pitchFamily="34" charset="0"/>
                <a:cs typeface="Arial" pitchFamily="34" charset="0"/>
              </a:rPr>
              <a:t>NNR</a:t>
            </a:r>
            <a:endParaRPr lang="en-ZA" sz="2400" b="1" dirty="0">
              <a:latin typeface="Arial" pitchFamily="34" charset="0"/>
              <a:cs typeface="Arial" pitchFamily="34" charset="0"/>
            </a:endParaRPr>
          </a:p>
        </p:txBody>
      </p:sp>
      <p:sp>
        <p:nvSpPr>
          <p:cNvPr id="9" name="TextBox 8"/>
          <p:cNvSpPr txBox="1"/>
          <p:nvPr/>
        </p:nvSpPr>
        <p:spPr>
          <a:xfrm>
            <a:off x="0" y="844689"/>
            <a:ext cx="9144000" cy="5016758"/>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US" sz="2000" u="sng" dirty="0">
                <a:cs typeface="Arial" panose="020B0604020202020204" pitchFamily="34" charset="0"/>
              </a:rPr>
              <a:t>Outcomes of the Study</a:t>
            </a:r>
            <a:r>
              <a:rPr lang="en-US" sz="2000" dirty="0">
                <a:cs typeface="Arial" panose="020B0604020202020204" pitchFamily="34" charset="0"/>
              </a:rPr>
              <a:t>:</a:t>
            </a:r>
          </a:p>
          <a:p>
            <a:pPr marL="742950" lvl="1" indent="-285750" algn="just">
              <a:buFont typeface="Wingdings" panose="05000000000000000000" pitchFamily="2" charset="2"/>
              <a:buChar char="ü"/>
            </a:pPr>
            <a:r>
              <a:rPr lang="en-ZA" sz="2000" dirty="0" smtClean="0">
                <a:cs typeface="Arial" panose="020B0604020202020204" pitchFamily="34" charset="0"/>
              </a:rPr>
              <a:t>The assessment of the NNR’s independence of judgement and decision making reveals, after determining the practical working of the NNR, that – </a:t>
            </a:r>
          </a:p>
          <a:p>
            <a:pPr marL="1200150" lvl="2" indent="-285750" algn="just">
              <a:buFont typeface="Wingdings" panose="05000000000000000000" pitchFamily="2" charset="2"/>
              <a:buChar char="Ø"/>
            </a:pPr>
            <a:r>
              <a:rPr lang="en-ZA" sz="2000" dirty="0" smtClean="0">
                <a:cs typeface="Arial" panose="020B0604020202020204" pitchFamily="34" charset="0"/>
              </a:rPr>
              <a:t>In terms of its organizational structure and reporting mechanisms there exists no effective separation or effective independence of key regulatory functions and decision making between the NNR and the Minister of Energy. The Minister has the final decision making authority over the NNR.</a:t>
            </a:r>
          </a:p>
          <a:p>
            <a:pPr marL="1200150" lvl="2" indent="-285750" algn="just">
              <a:buFont typeface="Wingdings" panose="05000000000000000000" pitchFamily="2" charset="2"/>
              <a:buChar char="Ø"/>
            </a:pPr>
            <a:r>
              <a:rPr lang="en-ZA" sz="2000" dirty="0" smtClean="0">
                <a:cs typeface="Arial" panose="020B0604020202020204" pitchFamily="34" charset="0"/>
              </a:rPr>
              <a:t>The NNR does not have adequate authority to make decisions which are not subject to review and overriding by the Minister</a:t>
            </a:r>
          </a:p>
          <a:p>
            <a:pPr lvl="2" algn="just"/>
            <a:endParaRPr lang="en-ZA" sz="2000" dirty="0" smtClean="0">
              <a:cs typeface="Arial" panose="020B0604020202020204" pitchFamily="34" charset="0"/>
            </a:endParaRPr>
          </a:p>
          <a:p>
            <a:pPr marL="742950" lvl="1" indent="-285750" algn="just">
              <a:buFont typeface="Wingdings" panose="05000000000000000000" pitchFamily="2" charset="2"/>
              <a:buChar char="ü"/>
            </a:pPr>
            <a:r>
              <a:rPr lang="en-ZA" sz="2000" dirty="0" smtClean="0">
                <a:cs typeface="Arial" panose="020B0604020202020204" pitchFamily="34" charset="0"/>
              </a:rPr>
              <a:t>The </a:t>
            </a:r>
            <a:r>
              <a:rPr lang="en-ZA" sz="2000" dirty="0">
                <a:cs typeface="Arial" panose="020B0604020202020204" pitchFamily="34" charset="0"/>
              </a:rPr>
              <a:t>role of the Minister in terms of the above is contrary to international best practices that define effective independence of a nuclear safety regulator</a:t>
            </a:r>
            <a:r>
              <a:rPr lang="en-ZA" sz="2000" dirty="0" smtClean="0">
                <a:cs typeface="Arial" panose="020B0604020202020204" pitchFamily="34" charset="0"/>
              </a:rPr>
              <a:t>.</a:t>
            </a:r>
          </a:p>
          <a:p>
            <a:pPr lvl="1" algn="just"/>
            <a:endParaRPr lang="en-ZA" sz="2000" dirty="0">
              <a:cs typeface="Arial" panose="020B0604020202020204" pitchFamily="34" charset="0"/>
            </a:endParaRPr>
          </a:p>
          <a:p>
            <a:pPr marL="742950" lvl="1" indent="-285750" algn="just">
              <a:buFont typeface="Wingdings" panose="05000000000000000000" pitchFamily="2" charset="2"/>
              <a:buChar char="ü"/>
            </a:pPr>
            <a:r>
              <a:rPr lang="en-ZA" sz="2000" dirty="0">
                <a:cs typeface="Arial" panose="020B0604020202020204" pitchFamily="34" charset="0"/>
              </a:rPr>
              <a:t>The Minister of Energy determines and approves the budget of the NNR. There is, therefore, </a:t>
            </a:r>
            <a:r>
              <a:rPr lang="en-ZA" sz="2000" u="sng" dirty="0">
                <a:cs typeface="Arial" panose="020B0604020202020204" pitchFamily="34" charset="0"/>
              </a:rPr>
              <a:t>no effective independence</a:t>
            </a:r>
            <a:r>
              <a:rPr lang="en-ZA" sz="2000" dirty="0">
                <a:cs typeface="Arial" panose="020B0604020202020204" pitchFamily="34" charset="0"/>
              </a:rPr>
              <a:t> of the NNR and the NNR does not have adequate authority and power over its financial matters.</a:t>
            </a:r>
          </a:p>
        </p:txBody>
      </p:sp>
    </p:spTree>
    <p:extLst>
      <p:ext uri="{BB962C8B-B14F-4D97-AF65-F5344CB8AC3E}">
        <p14:creationId xmlns:p14="http://schemas.microsoft.com/office/powerpoint/2010/main" xmlns="" val="4213310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53</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(1) EFFECTIVE INDEPENDENCE OF THE </a:t>
            </a:r>
            <a:r>
              <a:rPr lang="en-ZA" sz="2400" b="1" dirty="0" smtClean="0">
                <a:latin typeface="Arial" pitchFamily="34" charset="0"/>
                <a:cs typeface="Arial" pitchFamily="34" charset="0"/>
              </a:rPr>
              <a:t>NNR</a:t>
            </a:r>
            <a:endParaRPr lang="en-ZA" sz="2400" b="1" dirty="0">
              <a:latin typeface="Arial" pitchFamily="34" charset="0"/>
              <a:cs typeface="Arial" pitchFamily="34" charset="0"/>
            </a:endParaRPr>
          </a:p>
        </p:txBody>
      </p:sp>
      <p:sp>
        <p:nvSpPr>
          <p:cNvPr id="9" name="TextBox 8"/>
          <p:cNvSpPr txBox="1"/>
          <p:nvPr/>
        </p:nvSpPr>
        <p:spPr>
          <a:xfrm>
            <a:off x="0" y="844689"/>
            <a:ext cx="9144000" cy="4401205"/>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US" sz="2000" u="sng" dirty="0">
                <a:cs typeface="Arial" panose="020B0604020202020204" pitchFamily="34" charset="0"/>
              </a:rPr>
              <a:t>Outcomes of the Study</a:t>
            </a:r>
            <a:r>
              <a:rPr lang="en-US" sz="2000" dirty="0">
                <a:cs typeface="Arial" panose="020B0604020202020204" pitchFamily="34" charset="0"/>
              </a:rPr>
              <a:t>:</a:t>
            </a:r>
          </a:p>
          <a:p>
            <a:pPr marL="742950" lvl="1" indent="-285750" algn="just">
              <a:buFont typeface="Wingdings" panose="05000000000000000000" pitchFamily="2" charset="2"/>
              <a:buChar char="ü"/>
            </a:pPr>
            <a:r>
              <a:rPr lang="en-ZA" sz="2000" dirty="0">
                <a:cs typeface="Arial" panose="020B0604020202020204" pitchFamily="34" charset="0"/>
              </a:rPr>
              <a:t>The enforcement decisions of the NNR are subject, on appeal, to review by the Minister and this is contrary to the best practice requirement that the enforcement decisions of the nuclear safety regulator should not be subject to review and approval by the Minister responsible for exploiting or promoting nuclear technologies</a:t>
            </a:r>
            <a:r>
              <a:rPr lang="en-ZA" sz="2000" dirty="0" smtClean="0">
                <a:cs typeface="Arial" panose="020B0604020202020204" pitchFamily="34" charset="0"/>
              </a:rPr>
              <a:t>.</a:t>
            </a:r>
          </a:p>
          <a:p>
            <a:pPr lvl="1" algn="just"/>
            <a:endParaRPr lang="en-ZA" sz="2000" dirty="0">
              <a:cs typeface="Arial" panose="020B0604020202020204" pitchFamily="34" charset="0"/>
            </a:endParaRPr>
          </a:p>
          <a:p>
            <a:pPr marL="742950" lvl="1" indent="-285750" algn="just">
              <a:buFont typeface="Wingdings" panose="05000000000000000000" pitchFamily="2" charset="2"/>
              <a:buChar char="ü"/>
            </a:pPr>
            <a:r>
              <a:rPr lang="en-ZA" sz="2000" dirty="0">
                <a:cs typeface="Arial" panose="020B0604020202020204" pitchFamily="34" charset="0"/>
              </a:rPr>
              <a:t>Having regard to the fact that the Minister is also responsible for the promotion of nuclear technologies the involvement of the Minister in the dispute resolution process (appeal processes) gives the perception and appearance that regulatory judgements can be subject to a reversal for extraneous reasons</a:t>
            </a:r>
            <a:r>
              <a:rPr lang="en-ZA" sz="2000" dirty="0" smtClean="0">
                <a:cs typeface="Arial" panose="020B0604020202020204" pitchFamily="34" charset="0"/>
              </a:rPr>
              <a:t>.</a:t>
            </a:r>
          </a:p>
          <a:p>
            <a:pPr marL="742950" lvl="1" indent="-285750" algn="just">
              <a:buFont typeface="Wingdings" panose="05000000000000000000" pitchFamily="2" charset="2"/>
              <a:buChar char="ü"/>
            </a:pPr>
            <a:r>
              <a:rPr lang="en-ZA" sz="2000" dirty="0" smtClean="0">
                <a:cs typeface="Arial" panose="020B0604020202020204" pitchFamily="34" charset="0"/>
              </a:rPr>
              <a:t>The Department is still amending the NNR Act and has requested Transactional Advisors to conducted Legal Study to determine how the legislation should be amended to address the Effective Independence of the Regulator</a:t>
            </a:r>
            <a:endParaRPr lang="en-ZA" sz="2000" dirty="0">
              <a:cs typeface="Arial" panose="020B0604020202020204" pitchFamily="34" charset="0"/>
            </a:endParaRPr>
          </a:p>
        </p:txBody>
      </p:sp>
    </p:spTree>
    <p:extLst>
      <p:ext uri="{BB962C8B-B14F-4D97-AF65-F5344CB8AC3E}">
        <p14:creationId xmlns:p14="http://schemas.microsoft.com/office/powerpoint/2010/main" xmlns="" val="1251985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54</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900" b="1" dirty="0" smtClean="0">
                <a:latin typeface="Arial" pitchFamily="34" charset="0"/>
                <a:cs typeface="Arial" pitchFamily="34" charset="0"/>
              </a:rPr>
              <a:t>Nathan </a:t>
            </a:r>
            <a:r>
              <a:rPr lang="en-ZA" sz="2900" b="1" dirty="0">
                <a:latin typeface="Arial" pitchFamily="34" charset="0"/>
                <a:cs typeface="Arial" pitchFamily="34" charset="0"/>
              </a:rPr>
              <a:t>Gift Nhlapho </a:t>
            </a:r>
            <a:r>
              <a:rPr lang="en-ZA" sz="2900" b="1" dirty="0" smtClean="0">
                <a:latin typeface="Arial" pitchFamily="34" charset="0"/>
                <a:cs typeface="Arial" pitchFamily="34" charset="0"/>
              </a:rPr>
              <a:t>Incorporated : Accession  </a:t>
            </a:r>
            <a:r>
              <a:rPr lang="en-ZA" sz="2900" b="1" dirty="0">
                <a:latin typeface="Arial" pitchFamily="34" charset="0"/>
                <a:cs typeface="Arial" pitchFamily="34" charset="0"/>
              </a:rPr>
              <a:t>to one of the IAEA liability conventions </a:t>
            </a:r>
          </a:p>
        </p:txBody>
      </p:sp>
      <p:sp>
        <p:nvSpPr>
          <p:cNvPr id="6" name="TextBox 5"/>
          <p:cNvSpPr txBox="1"/>
          <p:nvPr/>
        </p:nvSpPr>
        <p:spPr>
          <a:xfrm>
            <a:off x="0" y="844689"/>
            <a:ext cx="9144000" cy="5632311"/>
          </a:xfrm>
          <a:prstGeom prst="rect">
            <a:avLst/>
          </a:prstGeom>
          <a:noFill/>
          <a:ln>
            <a:solidFill>
              <a:schemeClr val="accent1"/>
            </a:solidFill>
          </a:ln>
        </p:spPr>
        <p:txBody>
          <a:bodyPr wrap="square" rtlCol="0">
            <a:spAutoFit/>
          </a:bodyPr>
          <a:lstStyle/>
          <a:p>
            <a:pPr lvl="0" algn="just"/>
            <a:r>
              <a:rPr lang="en-ZA" sz="2000" b="1" dirty="0" smtClean="0"/>
              <a:t>Purpose and Overview: </a:t>
            </a:r>
            <a:r>
              <a:rPr lang="en-ZA" sz="2000" dirty="0"/>
              <a:t>The intended outcome of the of study is to </a:t>
            </a:r>
            <a:r>
              <a:rPr lang="en-ZA" sz="2000" dirty="0" smtClean="0"/>
              <a:t>conduct </a:t>
            </a:r>
            <a:r>
              <a:rPr lang="en-ZA" sz="2000" dirty="0"/>
              <a:t>a benchmark of the different types of the available International Nuclear Liability Conventions as the country is planning for a Nuclear New Build Programme. </a:t>
            </a:r>
            <a:r>
              <a:rPr lang="en-ZA" sz="2000" dirty="0" smtClean="0"/>
              <a:t>The </a:t>
            </a:r>
            <a:r>
              <a:rPr lang="en-ZA" sz="2000" dirty="0"/>
              <a:t>outcome of this process will allow the South Africa to </a:t>
            </a:r>
            <a:r>
              <a:rPr lang="en-ZA" sz="2000" dirty="0" smtClean="0"/>
              <a:t>select </a:t>
            </a:r>
            <a:r>
              <a:rPr lang="en-ZA" sz="2000" dirty="0"/>
              <a:t>the appropriate International Nuclear Liability. </a:t>
            </a:r>
            <a:endParaRPr lang="en-ZA" sz="2000" dirty="0" smtClean="0"/>
          </a:p>
          <a:p>
            <a:pPr lvl="0" algn="just"/>
            <a:endParaRPr lang="en-ZA" sz="2000" dirty="0">
              <a:solidFill>
                <a:srgbClr val="FF0000"/>
              </a:solidFill>
            </a:endParaRPr>
          </a:p>
          <a:p>
            <a:pPr lvl="0"/>
            <a:r>
              <a:rPr lang="en-ZA" sz="2000" b="1" dirty="0"/>
              <a:t>Date of Completion</a:t>
            </a:r>
            <a:r>
              <a:rPr lang="en-ZA" sz="2000" b="1" dirty="0" smtClean="0"/>
              <a:t>: </a:t>
            </a:r>
            <a:r>
              <a:rPr lang="en-ZA" sz="2000" dirty="0" smtClean="0"/>
              <a:t>19 October 2015</a:t>
            </a:r>
            <a:endParaRPr lang="en-ZA" sz="2000" dirty="0"/>
          </a:p>
          <a:p>
            <a:pPr lvl="0"/>
            <a:r>
              <a:rPr lang="en-ZA" sz="2000" dirty="0" smtClean="0"/>
              <a:t>Duration:1month</a:t>
            </a:r>
            <a:endParaRPr lang="en-ZA" sz="2000" dirty="0"/>
          </a:p>
          <a:p>
            <a:r>
              <a:rPr lang="en-ZA" sz="2000" b="1" dirty="0" smtClean="0"/>
              <a:t>Outcome </a:t>
            </a:r>
            <a:r>
              <a:rPr lang="en-ZA" sz="2000" b="1" dirty="0"/>
              <a:t>of the Study</a:t>
            </a:r>
            <a:r>
              <a:rPr lang="en-ZA" sz="2000" b="1" dirty="0" smtClean="0"/>
              <a:t>:</a:t>
            </a:r>
          </a:p>
          <a:p>
            <a:pPr marL="342900" indent="-342900">
              <a:buFont typeface="Arial" pitchFamily="34" charset="0"/>
              <a:buChar char="•"/>
            </a:pPr>
            <a:r>
              <a:rPr lang="en-ZA" sz="2000" dirty="0"/>
              <a:t>National Treasury risk assessment tool </a:t>
            </a:r>
            <a:r>
              <a:rPr lang="en-ZA" sz="2000" dirty="0" smtClean="0"/>
              <a:t>employed</a:t>
            </a:r>
            <a:endParaRPr lang="en-ZA" sz="2000" dirty="0"/>
          </a:p>
          <a:p>
            <a:pPr marL="342900" indent="-342900">
              <a:buFont typeface="Arial" pitchFamily="34" charset="0"/>
              <a:buChar char="•"/>
            </a:pPr>
            <a:r>
              <a:rPr lang="en-ZA" sz="2000" dirty="0"/>
              <a:t>Costs: Risk is Low and </a:t>
            </a:r>
            <a:r>
              <a:rPr lang="en-ZA" sz="2000" dirty="0" smtClean="0"/>
              <a:t>acceptable</a:t>
            </a:r>
          </a:p>
          <a:p>
            <a:pPr marL="342900" indent="-342900">
              <a:buFont typeface="Arial" pitchFamily="34" charset="0"/>
              <a:buChar char="•"/>
            </a:pPr>
            <a:r>
              <a:rPr lang="en-ZA" sz="2000" dirty="0" smtClean="0"/>
              <a:t>Nuclear </a:t>
            </a:r>
            <a:r>
              <a:rPr lang="en-ZA" sz="2000" dirty="0"/>
              <a:t>accidents to natural disasters: Risk is </a:t>
            </a:r>
            <a:r>
              <a:rPr lang="en-ZA" sz="2000" dirty="0" smtClean="0"/>
              <a:t>Moderate</a:t>
            </a:r>
          </a:p>
          <a:p>
            <a:pPr marL="342900" indent="-342900">
              <a:buFont typeface="Arial" pitchFamily="34" charset="0"/>
              <a:buChar char="•"/>
            </a:pPr>
            <a:r>
              <a:rPr lang="en-ZA" sz="2000" dirty="0" smtClean="0"/>
              <a:t>Regulatory </a:t>
            </a:r>
            <a:r>
              <a:rPr lang="en-ZA" sz="2000" dirty="0"/>
              <a:t>frameworks: Risk is moderate and may not be enough to address all high risk areas: human errors, breakdown in controls and lack of nuclear safety culture</a:t>
            </a:r>
            <a:r>
              <a:rPr lang="en-ZA" sz="2000" dirty="0" smtClean="0"/>
              <a:t>.</a:t>
            </a:r>
          </a:p>
          <a:p>
            <a:pPr marL="342900" indent="-342900">
              <a:buFont typeface="Arial" pitchFamily="34" charset="0"/>
              <a:buChar char="•"/>
            </a:pPr>
            <a:endParaRPr lang="en-ZA" sz="2000" dirty="0"/>
          </a:p>
          <a:p>
            <a:r>
              <a:rPr lang="en-ZA" sz="2000" b="1" dirty="0" smtClean="0"/>
              <a:t>Financial costs: </a:t>
            </a:r>
            <a:r>
              <a:rPr lang="en-ZA" sz="2000" dirty="0"/>
              <a:t>R R496 960.00</a:t>
            </a:r>
            <a:endParaRPr lang="en-ZA" sz="2000" b="1" dirty="0"/>
          </a:p>
          <a:p>
            <a:endParaRPr lang="en-ZA" sz="2000" b="1" dirty="0" smtClean="0"/>
          </a:p>
        </p:txBody>
      </p:sp>
    </p:spTree>
    <p:extLst>
      <p:ext uri="{BB962C8B-B14F-4D97-AF65-F5344CB8AC3E}">
        <p14:creationId xmlns:p14="http://schemas.microsoft.com/office/powerpoint/2010/main" xmlns="" val="91799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55</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(2) ACCESSION TO NUCLEAR LIABILITY </a:t>
            </a:r>
            <a:r>
              <a:rPr lang="en-ZA" sz="2400" b="1" dirty="0" smtClean="0">
                <a:latin typeface="Arial" pitchFamily="34" charset="0"/>
                <a:cs typeface="Arial" pitchFamily="34" charset="0"/>
              </a:rPr>
              <a:t>CONVENTION</a:t>
            </a:r>
            <a:endParaRPr lang="en-ZA" sz="2400" b="1" dirty="0">
              <a:latin typeface="Arial" pitchFamily="34" charset="0"/>
              <a:cs typeface="Arial" pitchFamily="34" charset="0"/>
            </a:endParaRPr>
          </a:p>
        </p:txBody>
      </p:sp>
      <p:sp>
        <p:nvSpPr>
          <p:cNvPr id="9" name="TextBox 8"/>
          <p:cNvSpPr txBox="1"/>
          <p:nvPr/>
        </p:nvSpPr>
        <p:spPr>
          <a:xfrm>
            <a:off x="0" y="704989"/>
            <a:ext cx="9144000" cy="4093428"/>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ZA" sz="2000" u="sng" dirty="0">
                <a:cs typeface="Arial" panose="020B0604020202020204" pitchFamily="34" charset="0"/>
              </a:rPr>
              <a:t>INIR Outcome</a:t>
            </a:r>
            <a:r>
              <a:rPr lang="en-ZA" sz="2000" dirty="0">
                <a:cs typeface="Arial" panose="020B0604020202020204" pitchFamily="34" charset="0"/>
              </a:rPr>
              <a:t>:.</a:t>
            </a:r>
          </a:p>
          <a:p>
            <a:pPr marL="800100" lvl="1" indent="-342900" algn="just">
              <a:buFont typeface="Wingdings" panose="05000000000000000000" pitchFamily="2" charset="2"/>
              <a:buChar char="ü"/>
            </a:pPr>
            <a:r>
              <a:rPr lang="en-ZA" sz="2000" dirty="0">
                <a:cs typeface="Arial" panose="020B0604020202020204" pitchFamily="34" charset="0"/>
              </a:rPr>
              <a:t>South Africa is not yet a party to any of the relevant international legal instrument(s) on civil liability for nuclear damage, namely </a:t>
            </a:r>
            <a:r>
              <a:rPr lang="en-ZA" sz="2000" dirty="0" smtClean="0">
                <a:cs typeface="Arial" panose="020B0604020202020204" pitchFamily="34" charset="0"/>
              </a:rPr>
              <a:t>the 1997 </a:t>
            </a:r>
            <a:r>
              <a:rPr lang="en-ZA" sz="2000" dirty="0">
                <a:cs typeface="Arial" panose="020B0604020202020204" pitchFamily="34" charset="0"/>
              </a:rPr>
              <a:t>Vienna Convention on Civil Liability for Nuclear </a:t>
            </a:r>
            <a:r>
              <a:rPr lang="en-ZA" sz="2000" dirty="0" smtClean="0">
                <a:cs typeface="Arial" panose="020B0604020202020204" pitchFamily="34" charset="0"/>
              </a:rPr>
              <a:t>Damage (VC); and Convention </a:t>
            </a:r>
            <a:r>
              <a:rPr lang="en-ZA" sz="2000" dirty="0">
                <a:cs typeface="Arial" panose="020B0604020202020204" pitchFamily="34" charset="0"/>
              </a:rPr>
              <a:t>on Supplementary Compensation for Nuclear Damage </a:t>
            </a:r>
            <a:r>
              <a:rPr lang="en-ZA" sz="2000" dirty="0" smtClean="0">
                <a:cs typeface="Arial" panose="020B0604020202020204" pitchFamily="34" charset="0"/>
              </a:rPr>
              <a:t>(CSC).</a:t>
            </a:r>
          </a:p>
          <a:p>
            <a:pPr lvl="1" algn="just"/>
            <a:endParaRPr lang="en-ZA" sz="2000" dirty="0">
              <a:cs typeface="Arial" panose="020B0604020202020204" pitchFamily="34" charset="0"/>
            </a:endParaRPr>
          </a:p>
          <a:p>
            <a:pPr marL="285750" indent="-285750" algn="just">
              <a:buFont typeface="Arial" pitchFamily="34" charset="0"/>
              <a:buChar char="•"/>
            </a:pPr>
            <a:r>
              <a:rPr lang="en-US" sz="2000" u="sng" dirty="0">
                <a:cs typeface="Arial" panose="020B0604020202020204" pitchFamily="34" charset="0"/>
              </a:rPr>
              <a:t>Outcomes of the Study</a:t>
            </a:r>
            <a:r>
              <a:rPr lang="en-US" sz="2000" dirty="0">
                <a:cs typeface="Arial" panose="020B0604020202020204" pitchFamily="34" charset="0"/>
              </a:rPr>
              <a:t>:</a:t>
            </a:r>
          </a:p>
          <a:p>
            <a:pPr marL="742950" lvl="1" indent="-285750" algn="just">
              <a:buFont typeface="Wingdings" panose="05000000000000000000" pitchFamily="2" charset="2"/>
              <a:buChar char="ü"/>
            </a:pPr>
            <a:r>
              <a:rPr lang="en-ZA" sz="2000" dirty="0">
                <a:cs typeface="Arial" panose="020B0604020202020204" pitchFamily="34" charset="0"/>
              </a:rPr>
              <a:t>South Africa’s perspective on the concept of nuclear damage as gleaned from the provisions of the NNR </a:t>
            </a:r>
            <a:r>
              <a:rPr lang="en-ZA" sz="2000" dirty="0" smtClean="0">
                <a:cs typeface="Arial" panose="020B0604020202020204" pitchFamily="34" charset="0"/>
              </a:rPr>
              <a:t>Act is </a:t>
            </a:r>
            <a:r>
              <a:rPr lang="en-ZA" sz="2000" dirty="0">
                <a:cs typeface="Arial" panose="020B0604020202020204" pitchFamily="34" charset="0"/>
              </a:rPr>
              <a:t>still aligned with the old 1963 </a:t>
            </a:r>
            <a:r>
              <a:rPr lang="en-ZA" sz="2000" dirty="0" err="1" smtClean="0">
                <a:cs typeface="Arial" panose="020B0604020202020204" pitchFamily="34" charset="0"/>
              </a:rPr>
              <a:t>Vienana</a:t>
            </a:r>
            <a:r>
              <a:rPr lang="en-ZA" sz="2000" dirty="0" smtClean="0">
                <a:cs typeface="Arial" panose="020B0604020202020204" pitchFamily="34" charset="0"/>
              </a:rPr>
              <a:t> Convention </a:t>
            </a:r>
            <a:r>
              <a:rPr lang="en-ZA" sz="2000" dirty="0">
                <a:cs typeface="Arial" panose="020B0604020202020204" pitchFamily="34" charset="0"/>
              </a:rPr>
              <a:t>definition and therefore restricted. The proposed revision of the definition of nuclear damage will, once promulgated, align the concept with the current Conventions definition of nuclear damage and therefore provide for a wider explicit head of claims</a:t>
            </a:r>
            <a:r>
              <a:rPr lang="en-ZA" sz="2000" dirty="0" smtClean="0">
                <a:cs typeface="Arial" panose="020B0604020202020204" pitchFamily="34" charset="0"/>
              </a:rPr>
              <a:t>.</a:t>
            </a:r>
          </a:p>
        </p:txBody>
      </p:sp>
    </p:spTree>
    <p:extLst>
      <p:ext uri="{BB962C8B-B14F-4D97-AF65-F5344CB8AC3E}">
        <p14:creationId xmlns:p14="http://schemas.microsoft.com/office/powerpoint/2010/main" xmlns="" val="1200474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56</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(2) ACCESSION TO NUCLEAR LIABILITY </a:t>
            </a:r>
            <a:r>
              <a:rPr lang="en-ZA" sz="2400" b="1" dirty="0" smtClean="0">
                <a:latin typeface="Arial" pitchFamily="34" charset="0"/>
                <a:cs typeface="Arial" pitchFamily="34" charset="0"/>
              </a:rPr>
              <a:t>CONVENTION</a:t>
            </a:r>
            <a:endParaRPr lang="en-ZA" sz="2400" b="1" dirty="0">
              <a:latin typeface="Arial" pitchFamily="34" charset="0"/>
              <a:cs typeface="Arial" pitchFamily="34" charset="0"/>
            </a:endParaRPr>
          </a:p>
        </p:txBody>
      </p:sp>
      <p:sp>
        <p:nvSpPr>
          <p:cNvPr id="9" name="TextBox 8"/>
          <p:cNvSpPr txBox="1"/>
          <p:nvPr/>
        </p:nvSpPr>
        <p:spPr>
          <a:xfrm>
            <a:off x="0" y="844689"/>
            <a:ext cx="9144000" cy="4401205"/>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US" sz="2000" u="sng" dirty="0">
                <a:cs typeface="Arial" panose="020B0604020202020204" pitchFamily="34" charset="0"/>
              </a:rPr>
              <a:t>Outcomes of the Study</a:t>
            </a:r>
            <a:r>
              <a:rPr lang="en-US" sz="2000" dirty="0" smtClean="0">
                <a:cs typeface="Arial" panose="020B0604020202020204" pitchFamily="34" charset="0"/>
              </a:rPr>
              <a:t>:</a:t>
            </a:r>
            <a:endParaRPr lang="en-ZA" sz="2000" dirty="0">
              <a:cs typeface="Arial" panose="020B0604020202020204" pitchFamily="34" charset="0"/>
            </a:endParaRPr>
          </a:p>
          <a:p>
            <a:pPr marL="742950" lvl="1" indent="-285750" algn="just">
              <a:buFont typeface="Wingdings" panose="05000000000000000000" pitchFamily="2" charset="2"/>
              <a:buChar char="ü"/>
            </a:pPr>
            <a:r>
              <a:rPr lang="en-ZA" sz="2000" dirty="0">
                <a:cs typeface="Arial" panose="020B0604020202020204" pitchFamily="34" charset="0"/>
              </a:rPr>
              <a:t>The trend analysis revealed that in the Countries, most have legislations that clearly set up nuclear damage compensation schemes, provide for its composition, administrative functions and powers. Most nuclear countries around the globe are in a position wherein their legislative measures enable them to implement a compensation scheme, should a nuclear incident resulting in compensation claims occur</a:t>
            </a:r>
            <a:r>
              <a:rPr lang="en-ZA" sz="2000" dirty="0" smtClean="0">
                <a:cs typeface="Arial" panose="020B0604020202020204" pitchFamily="34" charset="0"/>
              </a:rPr>
              <a:t>.</a:t>
            </a:r>
          </a:p>
          <a:p>
            <a:pPr lvl="1" algn="just"/>
            <a:endParaRPr lang="en-ZA" sz="2000" dirty="0">
              <a:cs typeface="Arial" panose="020B0604020202020204" pitchFamily="34" charset="0"/>
            </a:endParaRPr>
          </a:p>
          <a:p>
            <a:pPr marL="742950" lvl="1" indent="-285750" algn="just">
              <a:buFont typeface="Wingdings" panose="05000000000000000000" pitchFamily="2" charset="2"/>
              <a:buChar char="ü"/>
            </a:pPr>
            <a:r>
              <a:rPr lang="en-ZA" sz="2000" dirty="0" smtClean="0">
                <a:cs typeface="Arial" panose="020B0604020202020204" pitchFamily="34" charset="0"/>
              </a:rPr>
              <a:t>South </a:t>
            </a:r>
            <a:r>
              <a:rPr lang="en-ZA" sz="2000" dirty="0">
                <a:cs typeface="Arial" panose="020B0604020202020204" pitchFamily="34" charset="0"/>
              </a:rPr>
              <a:t>Africa’s risk assessment on payment of CSC contributions. The profile of the member states to the CSC in terms of their geographic location and their applicable regulatory framework will always present a risk factor to South Africa, however, having regard to historical facts on nuclear accident occurrences, the frequency of nuclear accidents is low. South Africa will have to make provision for its financial exposure through State coffers.</a:t>
            </a:r>
          </a:p>
        </p:txBody>
      </p:sp>
    </p:spTree>
    <p:extLst>
      <p:ext uri="{BB962C8B-B14F-4D97-AF65-F5344CB8AC3E}">
        <p14:creationId xmlns:p14="http://schemas.microsoft.com/office/powerpoint/2010/main" xmlns="" val="1191567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57</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(2) ACCESSION TO NUCLEAR LIABILITY </a:t>
            </a:r>
            <a:r>
              <a:rPr lang="en-ZA" sz="2400" b="1" dirty="0" smtClean="0">
                <a:latin typeface="Arial" pitchFamily="34" charset="0"/>
                <a:cs typeface="Arial" pitchFamily="34" charset="0"/>
              </a:rPr>
              <a:t>CONVENTION</a:t>
            </a:r>
            <a:endParaRPr lang="en-ZA" sz="2400" b="1" dirty="0">
              <a:latin typeface="Arial" pitchFamily="34" charset="0"/>
              <a:cs typeface="Arial" pitchFamily="34" charset="0"/>
            </a:endParaRPr>
          </a:p>
        </p:txBody>
      </p:sp>
      <p:sp>
        <p:nvSpPr>
          <p:cNvPr id="9" name="TextBox 8"/>
          <p:cNvSpPr txBox="1"/>
          <p:nvPr/>
        </p:nvSpPr>
        <p:spPr>
          <a:xfrm>
            <a:off x="0" y="844689"/>
            <a:ext cx="9144000" cy="5016758"/>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US" sz="2000" u="sng" dirty="0">
                <a:cs typeface="Arial" panose="020B0604020202020204" pitchFamily="34" charset="0"/>
              </a:rPr>
              <a:t>Outcomes of the Study</a:t>
            </a:r>
            <a:r>
              <a:rPr lang="en-US" sz="2000" dirty="0">
                <a:cs typeface="Arial" panose="020B0604020202020204" pitchFamily="34" charset="0"/>
              </a:rPr>
              <a:t>:</a:t>
            </a:r>
          </a:p>
          <a:p>
            <a:pPr marL="742950" lvl="1" indent="-285750" algn="just">
              <a:buFont typeface="Wingdings" panose="05000000000000000000" pitchFamily="2" charset="2"/>
              <a:buChar char="ü"/>
            </a:pPr>
            <a:r>
              <a:rPr lang="en-ZA" sz="2000" dirty="0">
                <a:cs typeface="Arial" panose="020B0604020202020204" pitchFamily="34" charset="0"/>
              </a:rPr>
              <a:t>Requirements for a accession or ratification of a Convention</a:t>
            </a:r>
          </a:p>
          <a:p>
            <a:pPr marL="812800" lvl="1" indent="-355600" algn="just"/>
            <a:r>
              <a:rPr lang="en-ZA" sz="2000" dirty="0">
                <a:cs typeface="Arial" panose="020B0604020202020204" pitchFamily="34" charset="0"/>
              </a:rPr>
              <a:t>(1) Have national legislation that complies, implements and is consistent with the provisions of the elected Convention;</a:t>
            </a:r>
          </a:p>
          <a:p>
            <a:pPr marL="812800" lvl="1" indent="-355600" algn="just"/>
            <a:r>
              <a:rPr lang="en-ZA" sz="2000" dirty="0">
                <a:cs typeface="Arial" panose="020B0604020202020204" pitchFamily="34" charset="0"/>
              </a:rPr>
              <a:t>(2) Ensure that public funds amounts, up to the equivalence of 300 million SDRs, will be made available by the State to compensate nuclear damage (contingent liabilities);</a:t>
            </a:r>
          </a:p>
          <a:p>
            <a:pPr marL="901700" lvl="1" indent="-444500" algn="just"/>
            <a:r>
              <a:rPr lang="en-ZA" sz="2000" dirty="0">
                <a:cs typeface="Arial" panose="020B0604020202020204" pitchFamily="34" charset="0"/>
              </a:rPr>
              <a:t>(3) If the CSC is elected, ensure that additional supplementary funds for contributions to the international pool of funds which at this point, is an amount of SDR 1,815, 320.00 (R 34,420,532.51) (contingent liabilities) will be made available by the State;</a:t>
            </a:r>
          </a:p>
          <a:p>
            <a:pPr marL="812800" lvl="1" indent="-355600" algn="just"/>
            <a:r>
              <a:rPr lang="en-ZA" sz="2000" dirty="0">
                <a:cs typeface="Arial" panose="020B0604020202020204" pitchFamily="34" charset="0"/>
              </a:rPr>
              <a:t>(4) Have a compensation scheme for compensation of nuclear damage clearly set out in the national legislation that implements the elected Convention;</a:t>
            </a:r>
          </a:p>
          <a:p>
            <a:pPr marL="812800" lvl="1" indent="-355600" algn="just"/>
            <a:r>
              <a:rPr lang="en-ZA" sz="2000" dirty="0">
                <a:cs typeface="Arial" panose="020B0604020202020204" pitchFamily="34" charset="0"/>
              </a:rPr>
              <a:t>(5) Have the elected Convention approved by the National Assembly and the National Council of Provinces to comply with section 231(2) of the Constitution;</a:t>
            </a:r>
            <a:endParaRPr lang="en-US" sz="2000" dirty="0">
              <a:cs typeface="Arial" panose="020B0604020202020204" pitchFamily="34" charset="0"/>
            </a:endParaRPr>
          </a:p>
        </p:txBody>
      </p:sp>
    </p:spTree>
    <p:extLst>
      <p:ext uri="{BB962C8B-B14F-4D97-AF65-F5344CB8AC3E}">
        <p14:creationId xmlns:p14="http://schemas.microsoft.com/office/powerpoint/2010/main" xmlns="" val="4285014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58</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400" b="1" dirty="0">
                <a:latin typeface="Arial" pitchFamily="34" charset="0"/>
                <a:cs typeface="Arial" pitchFamily="34" charset="0"/>
              </a:rPr>
              <a:t>STUDIES: (2) ACCESSION TO NUCLEAR LIABILITY </a:t>
            </a:r>
            <a:r>
              <a:rPr lang="en-ZA" sz="2400" b="1" dirty="0" smtClean="0">
                <a:latin typeface="Arial" pitchFamily="34" charset="0"/>
                <a:cs typeface="Arial" pitchFamily="34" charset="0"/>
              </a:rPr>
              <a:t>CONVENTION</a:t>
            </a:r>
            <a:endParaRPr lang="en-ZA" sz="2400" b="1" dirty="0">
              <a:latin typeface="Arial" pitchFamily="34" charset="0"/>
              <a:cs typeface="Arial" pitchFamily="34" charset="0"/>
            </a:endParaRPr>
          </a:p>
        </p:txBody>
      </p:sp>
      <p:sp>
        <p:nvSpPr>
          <p:cNvPr id="9" name="TextBox 8"/>
          <p:cNvSpPr txBox="1"/>
          <p:nvPr/>
        </p:nvSpPr>
        <p:spPr>
          <a:xfrm>
            <a:off x="0" y="844689"/>
            <a:ext cx="9144000" cy="4708981"/>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lang="en-US" sz="2000" dirty="0">
                <a:cs typeface="Arial" panose="020B0604020202020204" pitchFamily="34" charset="0"/>
              </a:rPr>
              <a:t>Outcomes of the Study:</a:t>
            </a:r>
          </a:p>
          <a:p>
            <a:pPr marL="742950" lvl="1" indent="-285750" algn="just">
              <a:buFont typeface="Wingdings" panose="05000000000000000000" pitchFamily="2" charset="2"/>
              <a:buChar char="ü"/>
            </a:pPr>
            <a:r>
              <a:rPr lang="en-ZA" sz="2000" dirty="0">
                <a:cs typeface="Arial" panose="020B0604020202020204" pitchFamily="34" charset="0"/>
              </a:rPr>
              <a:t>Requirements for a accession or ratification of a Convention</a:t>
            </a:r>
          </a:p>
          <a:p>
            <a:pPr marL="812800" lvl="1" indent="-355600" algn="just"/>
            <a:r>
              <a:rPr lang="en-ZA" sz="2000" dirty="0">
                <a:cs typeface="Arial" panose="020B0604020202020204" pitchFamily="34" charset="0"/>
              </a:rPr>
              <a:t>(6) Have the national law implementing the Convention approved by Parliament simultaneously with the elected Convention;</a:t>
            </a:r>
          </a:p>
          <a:p>
            <a:pPr marL="812800" lvl="1" indent="-355600" algn="just"/>
            <a:r>
              <a:rPr lang="en-ZA" sz="2000" dirty="0">
                <a:cs typeface="Arial" panose="020B0604020202020204" pitchFamily="34" charset="0"/>
              </a:rPr>
              <a:t>(7) Have the Executive sign and ratify, or accede to, the elected Convention;</a:t>
            </a:r>
          </a:p>
          <a:p>
            <a:pPr marL="812800" lvl="1" indent="-355600" algn="just"/>
            <a:r>
              <a:rPr lang="en-ZA" sz="2000" dirty="0">
                <a:cs typeface="Arial" panose="020B0604020202020204" pitchFamily="34" charset="0"/>
              </a:rPr>
              <a:t>(</a:t>
            </a:r>
            <a:r>
              <a:rPr lang="en-ZA" sz="2000" dirty="0" smtClean="0">
                <a:cs typeface="Arial" panose="020B0604020202020204" pitchFamily="34" charset="0"/>
              </a:rPr>
              <a:t>8) Enact </a:t>
            </a:r>
            <a:r>
              <a:rPr lang="en-ZA" sz="2000" dirty="0">
                <a:cs typeface="Arial" panose="020B0604020202020204" pitchFamily="34" charset="0"/>
              </a:rPr>
              <a:t>the national law</a:t>
            </a:r>
          </a:p>
          <a:p>
            <a:pPr marL="901700" lvl="1" indent="-444500" algn="just"/>
            <a:r>
              <a:rPr lang="en-ZA" sz="2000" dirty="0">
                <a:cs typeface="Arial" panose="020B0604020202020204" pitchFamily="34" charset="0"/>
              </a:rPr>
              <a:t>(</a:t>
            </a:r>
            <a:r>
              <a:rPr lang="en-ZA" sz="2000" dirty="0" smtClean="0">
                <a:cs typeface="Arial" panose="020B0604020202020204" pitchFamily="34" charset="0"/>
              </a:rPr>
              <a:t>9) Deposit </a:t>
            </a:r>
            <a:r>
              <a:rPr lang="en-ZA" sz="2000" dirty="0">
                <a:cs typeface="Arial" panose="020B0604020202020204" pitchFamily="34" charset="0"/>
              </a:rPr>
              <a:t>instruments of ratification with the Director General of the IAEA together with all the required declarations;</a:t>
            </a:r>
          </a:p>
          <a:p>
            <a:pPr lvl="1" algn="just"/>
            <a:r>
              <a:rPr lang="en-ZA" sz="2000" dirty="0">
                <a:cs typeface="Arial" panose="020B0604020202020204" pitchFamily="34" charset="0"/>
              </a:rPr>
              <a:t>(10) Implement the national law</a:t>
            </a:r>
            <a:r>
              <a:rPr lang="en-ZA" sz="2000" dirty="0" smtClean="0">
                <a:cs typeface="Arial" panose="020B0604020202020204" pitchFamily="34" charset="0"/>
              </a:rPr>
              <a:t>.</a:t>
            </a:r>
          </a:p>
          <a:p>
            <a:pPr lvl="1" algn="just"/>
            <a:endParaRPr lang="en-ZA" sz="2000" dirty="0" smtClean="0">
              <a:cs typeface="Arial" panose="020B0604020202020204" pitchFamily="34" charset="0"/>
            </a:endParaRPr>
          </a:p>
          <a:p>
            <a:pPr marL="266700" lvl="1" indent="-266700" algn="just">
              <a:buFont typeface="Arial" panose="020B0604020202020204" pitchFamily="34" charset="0"/>
              <a:buChar char="•"/>
            </a:pPr>
            <a:r>
              <a:rPr lang="en-US" sz="2000" dirty="0" smtClean="0">
                <a:cs typeface="Arial" panose="020B0604020202020204" pitchFamily="34" charset="0"/>
              </a:rPr>
              <a:t>Actions following the study:</a:t>
            </a:r>
          </a:p>
          <a:p>
            <a:pPr marL="800100" lvl="2" indent="-342900" algn="just">
              <a:buFont typeface="Wingdings" panose="05000000000000000000" pitchFamily="2" charset="2"/>
              <a:buChar char="ü"/>
            </a:pPr>
            <a:r>
              <a:rPr lang="en-ZA" sz="2000" dirty="0">
                <a:cs typeface="Arial" panose="020B0604020202020204" pitchFamily="34" charset="0"/>
              </a:rPr>
              <a:t>Consultation with necessary stakeholders is currently is in </a:t>
            </a:r>
            <a:r>
              <a:rPr lang="en-ZA" sz="2000" dirty="0" smtClean="0">
                <a:cs typeface="Arial" panose="020B0604020202020204" pitchFamily="34" charset="0"/>
              </a:rPr>
              <a:t>progress</a:t>
            </a:r>
          </a:p>
          <a:p>
            <a:pPr marL="800100" lvl="2" indent="-342900" algn="just">
              <a:buFont typeface="Wingdings" panose="05000000000000000000" pitchFamily="2" charset="2"/>
              <a:buChar char="ü"/>
            </a:pPr>
            <a:r>
              <a:rPr lang="en-US" sz="2000" dirty="0" smtClean="0">
                <a:cs typeface="Arial" panose="020B0604020202020204" pitchFamily="34" charset="0"/>
              </a:rPr>
              <a:t>The DoE will choose the most appropriate convention following the completion of the consultation with the impacted stakeholders (i.e. National Treasury, DIRCO, NNR, Eskom, Necsa, and NRWDI.</a:t>
            </a:r>
            <a:endParaRPr lang="en-ZA" sz="2000" dirty="0">
              <a:cs typeface="Arial" panose="020B0604020202020204" pitchFamily="34" charset="0"/>
            </a:endParaRPr>
          </a:p>
        </p:txBody>
      </p:sp>
    </p:spTree>
    <p:extLst>
      <p:ext uri="{BB962C8B-B14F-4D97-AF65-F5344CB8AC3E}">
        <p14:creationId xmlns:p14="http://schemas.microsoft.com/office/powerpoint/2010/main" xmlns="" val="1384384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59</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900" b="1" dirty="0" smtClean="0">
                <a:latin typeface="Arial" pitchFamily="34" charset="0"/>
                <a:cs typeface="Arial" pitchFamily="34" charset="0"/>
              </a:rPr>
              <a:t/>
            </a:r>
            <a:br>
              <a:rPr lang="en-ZA" sz="2900" b="1" dirty="0" smtClean="0">
                <a:latin typeface="Arial" pitchFamily="34" charset="0"/>
                <a:cs typeface="Arial" pitchFamily="34" charset="0"/>
              </a:rPr>
            </a:br>
            <a:r>
              <a:rPr lang="en-ZA" sz="2900" b="1" dirty="0" err="1" smtClean="0">
                <a:latin typeface="Arial" pitchFamily="34" charset="0"/>
                <a:cs typeface="Arial" pitchFamily="34" charset="0"/>
              </a:rPr>
              <a:t>Zimkile</a:t>
            </a:r>
            <a:r>
              <a:rPr lang="en-ZA" sz="2900" b="1" dirty="0" smtClean="0">
                <a:latin typeface="Arial" pitchFamily="34" charset="0"/>
                <a:cs typeface="Arial" pitchFamily="34" charset="0"/>
              </a:rPr>
              <a:t> </a:t>
            </a:r>
            <a:r>
              <a:rPr lang="en-ZA" sz="2900" b="1" dirty="0">
                <a:latin typeface="Arial" pitchFamily="34" charset="0"/>
                <a:cs typeface="Arial" pitchFamily="34" charset="0"/>
              </a:rPr>
              <a:t>Consulting : The Development of Training Material of First Responders for Nuclear and Radiological  Emergencies </a:t>
            </a:r>
          </a:p>
        </p:txBody>
      </p:sp>
      <p:sp>
        <p:nvSpPr>
          <p:cNvPr id="9" name="TextBox 8"/>
          <p:cNvSpPr txBox="1"/>
          <p:nvPr/>
        </p:nvSpPr>
        <p:spPr>
          <a:xfrm>
            <a:off x="0" y="1139329"/>
            <a:ext cx="9144000" cy="4401205"/>
          </a:xfrm>
          <a:prstGeom prst="rect">
            <a:avLst/>
          </a:prstGeom>
          <a:noFill/>
          <a:ln>
            <a:solidFill>
              <a:schemeClr val="accent1"/>
            </a:solidFill>
          </a:ln>
        </p:spPr>
        <p:txBody>
          <a:bodyPr wrap="square" rtlCol="0">
            <a:spAutoFit/>
          </a:bodyPr>
          <a:lstStyle/>
          <a:p>
            <a:pPr lvl="0" algn="just"/>
            <a:r>
              <a:rPr lang="en-ZA" sz="2000" b="1" dirty="0" smtClean="0"/>
              <a:t>Purpose and Overview: </a:t>
            </a:r>
            <a:r>
              <a:rPr lang="en-ZA" sz="2000" dirty="0"/>
              <a:t>The study was commissioned as a result of the IAEA’S Emergency Preparedness Review Mission’s (EPREV) recommendation for Government to establish a training as an international best practice. The study is still in progress and the envisaged completion date of the study is end of October 2016. </a:t>
            </a:r>
            <a:endParaRPr lang="en-ZA" sz="2000" dirty="0" smtClean="0"/>
          </a:p>
          <a:p>
            <a:pPr lvl="0" algn="just"/>
            <a:endParaRPr lang="en-ZA" sz="2000" dirty="0"/>
          </a:p>
          <a:p>
            <a:pPr lvl="0" algn="just"/>
            <a:r>
              <a:rPr lang="en-ZA" sz="2000" b="1" dirty="0"/>
              <a:t>Date of Completion</a:t>
            </a:r>
            <a:r>
              <a:rPr lang="en-ZA" sz="2000" b="1" dirty="0" smtClean="0"/>
              <a:t>: </a:t>
            </a:r>
            <a:r>
              <a:rPr lang="en-ZA" sz="2000" dirty="0" smtClean="0"/>
              <a:t>On-going</a:t>
            </a:r>
          </a:p>
          <a:p>
            <a:pPr lvl="0" algn="just"/>
            <a:r>
              <a:rPr lang="en-ZA" sz="2000" b="1" dirty="0" smtClean="0"/>
              <a:t>Duration : </a:t>
            </a:r>
            <a:r>
              <a:rPr lang="en-ZA" sz="2000" dirty="0" smtClean="0"/>
              <a:t>1 month</a:t>
            </a:r>
            <a:endParaRPr lang="en-ZA" sz="2000" dirty="0"/>
          </a:p>
          <a:p>
            <a:pPr lvl="0"/>
            <a:endParaRPr lang="en-ZA" sz="2000" b="1" dirty="0"/>
          </a:p>
          <a:p>
            <a:pPr lvl="0"/>
            <a:r>
              <a:rPr lang="en-ZA" sz="2000" b="1" dirty="0" smtClean="0"/>
              <a:t>Outputs of the Study:</a:t>
            </a:r>
            <a:endParaRPr lang="en-ZA" sz="2000" b="1" dirty="0"/>
          </a:p>
          <a:p>
            <a:r>
              <a:rPr lang="en-ZA" sz="2000" dirty="0"/>
              <a:t>Awaits finalisation of the </a:t>
            </a:r>
            <a:r>
              <a:rPr lang="en-ZA" sz="2000" dirty="0" smtClean="0"/>
              <a:t>study</a:t>
            </a:r>
          </a:p>
          <a:p>
            <a:endParaRPr lang="en-ZA" sz="2000" dirty="0"/>
          </a:p>
          <a:p>
            <a:pPr lvl="0"/>
            <a:r>
              <a:rPr lang="en-ZA" sz="2000" b="1" dirty="0"/>
              <a:t>Financial costs: </a:t>
            </a:r>
            <a:r>
              <a:rPr lang="en-ZA" sz="2000" dirty="0"/>
              <a:t>R469 114.56</a:t>
            </a:r>
          </a:p>
          <a:p>
            <a:endParaRPr lang="en-ZA" sz="2000" dirty="0"/>
          </a:p>
          <a:p>
            <a:endParaRPr lang="en-ZA" sz="2000" b="1" dirty="0" smtClean="0"/>
          </a:p>
        </p:txBody>
      </p:sp>
    </p:spTree>
    <p:extLst>
      <p:ext uri="{BB962C8B-B14F-4D97-AF65-F5344CB8AC3E}">
        <p14:creationId xmlns:p14="http://schemas.microsoft.com/office/powerpoint/2010/main" xmlns="" val="3620515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52500" y="304800"/>
            <a:ext cx="7645400" cy="711200"/>
          </a:xfrm>
        </p:spPr>
        <p:txBody>
          <a:bodyPr>
            <a:noAutofit/>
          </a:bodyPr>
          <a:lstStyle/>
          <a:p>
            <a:pPr marL="285750" indent="-285750" algn="ctr"/>
            <a:r>
              <a:rPr lang="en-US" sz="3600" b="1" dirty="0">
                <a:latin typeface="+mn-lt"/>
              </a:rPr>
              <a:t>Background to SA Nuclear Programme </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7E38C-3348-4B92-BF1B-646FE61E3063}" type="slidenum">
              <a:rPr lang="en-US" smtClean="0"/>
              <a:pPr eaLnBrk="1" hangingPunct="1"/>
              <a:t>6</a:t>
            </a:fld>
            <a:endParaRPr lang="en-US" smtClean="0"/>
          </a:p>
        </p:txBody>
      </p:sp>
      <p:graphicFrame>
        <p:nvGraphicFramePr>
          <p:cNvPr id="2" name="Diagram 1"/>
          <p:cNvGraphicFramePr/>
          <p:nvPr>
            <p:extLst>
              <p:ext uri="{D42A27DB-BD31-4B8C-83A1-F6EECF244321}">
                <p14:modId xmlns:p14="http://schemas.microsoft.com/office/powerpoint/2010/main" xmlns="" val="4206569168"/>
              </p:ext>
            </p:extLst>
          </p:nvPr>
        </p:nvGraphicFramePr>
        <p:xfrm>
          <a:off x="342900" y="9398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74117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60</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900" b="1" dirty="0" smtClean="0">
                <a:latin typeface="Arial" pitchFamily="34" charset="0"/>
                <a:cs typeface="Arial" pitchFamily="34" charset="0"/>
              </a:rPr>
              <a:t/>
            </a:r>
            <a:br>
              <a:rPr lang="en-ZA" sz="2900" b="1" dirty="0" smtClean="0">
                <a:latin typeface="Arial" pitchFamily="34" charset="0"/>
                <a:cs typeface="Arial" pitchFamily="34" charset="0"/>
              </a:rPr>
            </a:br>
            <a:r>
              <a:rPr lang="en-ZA" sz="2900" b="1" dirty="0" smtClean="0">
                <a:latin typeface="Arial" pitchFamily="34" charset="0"/>
                <a:cs typeface="Arial" pitchFamily="34" charset="0"/>
              </a:rPr>
              <a:t>University of Pretoria: </a:t>
            </a:r>
            <a:r>
              <a:rPr lang="en-ZA" sz="2900" b="1" dirty="0">
                <a:latin typeface="Arial" pitchFamily="34" charset="0"/>
                <a:cs typeface="Arial" pitchFamily="34" charset="0"/>
              </a:rPr>
              <a:t>A Detailed Financing Model for the Radioactive Waste Management Fund Bill </a:t>
            </a:r>
          </a:p>
        </p:txBody>
      </p:sp>
      <p:sp>
        <p:nvSpPr>
          <p:cNvPr id="9" name="TextBox 8"/>
          <p:cNvSpPr txBox="1"/>
          <p:nvPr/>
        </p:nvSpPr>
        <p:spPr>
          <a:xfrm>
            <a:off x="0" y="1139329"/>
            <a:ext cx="9144000" cy="4401205"/>
          </a:xfrm>
          <a:prstGeom prst="rect">
            <a:avLst/>
          </a:prstGeom>
          <a:noFill/>
          <a:ln>
            <a:solidFill>
              <a:schemeClr val="accent1"/>
            </a:solidFill>
          </a:ln>
        </p:spPr>
        <p:txBody>
          <a:bodyPr wrap="square" rtlCol="0">
            <a:spAutoFit/>
          </a:bodyPr>
          <a:lstStyle/>
          <a:p>
            <a:pPr algn="just"/>
            <a:r>
              <a:rPr lang="en-ZA" sz="2000" b="1" dirty="0" smtClean="0"/>
              <a:t>Purpose and Overview: </a:t>
            </a:r>
            <a:r>
              <a:rPr lang="en-ZA" sz="2000" dirty="0"/>
              <a:t>The intended outcome of this study is to ensure sustainable funding for the National Radioactive Waste Disposal Institute (NRWDI</a:t>
            </a:r>
            <a:r>
              <a:rPr lang="en-ZA" sz="2000" dirty="0" smtClean="0"/>
              <a:t>). In </a:t>
            </a:r>
            <a:r>
              <a:rPr lang="en-ZA" sz="2000" dirty="0"/>
              <a:t>order to sustain the funding for the </a:t>
            </a:r>
            <a:r>
              <a:rPr lang="en-ZA" sz="2000" dirty="0" smtClean="0"/>
              <a:t>NRWDI, </a:t>
            </a:r>
            <a:r>
              <a:rPr lang="en-ZA" sz="2000" dirty="0"/>
              <a:t>Funding model had to be developed prior to a proposed Fund Bill as per 2005 RADWASTE </a:t>
            </a:r>
            <a:r>
              <a:rPr lang="en-ZA" sz="2000" dirty="0" smtClean="0"/>
              <a:t>Strategy.</a:t>
            </a:r>
          </a:p>
          <a:p>
            <a:pPr algn="just"/>
            <a:endParaRPr lang="en-ZA" sz="2000" dirty="0"/>
          </a:p>
          <a:p>
            <a:pPr lvl="0" algn="just"/>
            <a:r>
              <a:rPr lang="en-ZA" sz="2000" b="1" dirty="0"/>
              <a:t>Date of Completion</a:t>
            </a:r>
            <a:r>
              <a:rPr lang="en-ZA" sz="2000" b="1" dirty="0" smtClean="0"/>
              <a:t>: </a:t>
            </a:r>
            <a:r>
              <a:rPr lang="en-ZA" sz="2000" dirty="0" smtClean="0"/>
              <a:t>On-going</a:t>
            </a:r>
          </a:p>
          <a:p>
            <a:pPr lvl="0" algn="just"/>
            <a:r>
              <a:rPr lang="en-ZA" sz="2000" dirty="0" smtClean="0"/>
              <a:t>Duration 3 months</a:t>
            </a:r>
            <a:endParaRPr lang="en-ZA" sz="2000" dirty="0"/>
          </a:p>
          <a:p>
            <a:pPr lvl="0"/>
            <a:endParaRPr lang="en-ZA" sz="2000" b="1" dirty="0"/>
          </a:p>
          <a:p>
            <a:pPr lvl="0"/>
            <a:r>
              <a:rPr lang="en-ZA" sz="2000" b="1" dirty="0" smtClean="0"/>
              <a:t>Outputs of the Study:</a:t>
            </a:r>
            <a:endParaRPr lang="en-ZA" sz="2000" b="1" dirty="0"/>
          </a:p>
          <a:p>
            <a:r>
              <a:rPr lang="en-ZA" sz="2000" dirty="0"/>
              <a:t>Awaits finalisation of the </a:t>
            </a:r>
            <a:r>
              <a:rPr lang="en-ZA" sz="2000" dirty="0" smtClean="0"/>
              <a:t>study</a:t>
            </a:r>
          </a:p>
          <a:p>
            <a:endParaRPr lang="en-ZA" sz="2000" dirty="0"/>
          </a:p>
          <a:p>
            <a:pPr lvl="0"/>
            <a:r>
              <a:rPr lang="en-ZA" sz="2000" b="1" dirty="0"/>
              <a:t>Financial costs: </a:t>
            </a:r>
            <a:r>
              <a:rPr lang="en-ZA" sz="2000" dirty="0" smtClean="0"/>
              <a:t>R1 </a:t>
            </a:r>
            <a:r>
              <a:rPr lang="en-ZA" sz="2000" dirty="0"/>
              <a:t>324 680.00</a:t>
            </a:r>
          </a:p>
          <a:p>
            <a:endParaRPr lang="en-ZA" sz="2000" dirty="0"/>
          </a:p>
          <a:p>
            <a:endParaRPr lang="en-ZA" sz="2000" b="1" dirty="0" smtClean="0"/>
          </a:p>
        </p:txBody>
      </p:sp>
    </p:spTree>
    <p:extLst>
      <p:ext uri="{BB962C8B-B14F-4D97-AF65-F5344CB8AC3E}">
        <p14:creationId xmlns:p14="http://schemas.microsoft.com/office/powerpoint/2010/main" xmlns="" val="1846911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61</a:t>
            </a:fld>
            <a:endParaRPr lang="en-US" dirty="0" smtClean="0"/>
          </a:p>
        </p:txBody>
      </p:sp>
      <p:sp>
        <p:nvSpPr>
          <p:cNvPr id="2" name="Title 1"/>
          <p:cNvSpPr>
            <a:spLocks noGrp="1"/>
          </p:cNvSpPr>
          <p:nvPr>
            <p:ph type="title"/>
          </p:nvPr>
        </p:nvSpPr>
        <p:spPr>
          <a:xfrm>
            <a:off x="0" y="38100"/>
            <a:ext cx="9131300" cy="723900"/>
          </a:xfrm>
        </p:spPr>
        <p:txBody>
          <a:bodyPr>
            <a:noAutofit/>
          </a:bodyPr>
          <a:lstStyle/>
          <a:p>
            <a:pPr algn="ctr"/>
            <a:r>
              <a:rPr lang="en-ZA" sz="2900" b="1" dirty="0" err="1">
                <a:latin typeface="Arial" pitchFamily="34" charset="0"/>
                <a:cs typeface="Arial" pitchFamily="34" charset="0"/>
              </a:rPr>
              <a:t>Mzansi</a:t>
            </a:r>
            <a:r>
              <a:rPr lang="en-ZA" sz="2900" b="1" dirty="0">
                <a:latin typeface="Arial" pitchFamily="34" charset="0"/>
                <a:cs typeface="Arial" pitchFamily="34" charset="0"/>
              </a:rPr>
              <a:t> Energy Solutions: Feasibility on the withdrawal of Safeguards Function from NECSA </a:t>
            </a:r>
          </a:p>
        </p:txBody>
      </p:sp>
      <p:sp>
        <p:nvSpPr>
          <p:cNvPr id="9" name="TextBox 8"/>
          <p:cNvSpPr txBox="1"/>
          <p:nvPr/>
        </p:nvSpPr>
        <p:spPr>
          <a:xfrm>
            <a:off x="0" y="844689"/>
            <a:ext cx="9144000" cy="4985980"/>
          </a:xfrm>
          <a:prstGeom prst="rect">
            <a:avLst/>
          </a:prstGeom>
          <a:noFill/>
          <a:ln>
            <a:solidFill>
              <a:schemeClr val="accent1"/>
            </a:solidFill>
          </a:ln>
        </p:spPr>
        <p:txBody>
          <a:bodyPr wrap="square" rtlCol="0">
            <a:spAutoFit/>
          </a:bodyPr>
          <a:lstStyle/>
          <a:p>
            <a:pPr lvl="0" algn="just"/>
            <a:r>
              <a:rPr lang="en-ZA" sz="2000" b="1" dirty="0" smtClean="0"/>
              <a:t>Purpose and Overview: </a:t>
            </a:r>
            <a:r>
              <a:rPr lang="en-ZA" sz="2000" dirty="0"/>
              <a:t>The objective of the study was to the determine  an appropriate location of the National Safeguards function with the objective of ensuring independency of the function and maintaining its integrity and the confidence in terms compliance with the international obligations. The withdraw of the function was as a result of the concerns raised by the </a:t>
            </a:r>
            <a:r>
              <a:rPr lang="en-ZA" sz="2000" dirty="0" smtClean="0"/>
              <a:t>IAEA, </a:t>
            </a:r>
            <a:r>
              <a:rPr lang="en-ZA" sz="2000" dirty="0"/>
              <a:t>DoE internal audit and  the Integrated Nuclear Infrastructure Review (</a:t>
            </a:r>
            <a:r>
              <a:rPr lang="en-ZA" sz="2000" i="1" dirty="0"/>
              <a:t>INIR</a:t>
            </a:r>
            <a:r>
              <a:rPr lang="en-ZA" sz="2000" dirty="0"/>
              <a:t>) mission of February </a:t>
            </a:r>
            <a:r>
              <a:rPr lang="en-ZA" sz="2000" dirty="0" smtClean="0"/>
              <a:t>2013. The </a:t>
            </a:r>
            <a:r>
              <a:rPr lang="en-ZA" sz="2000" dirty="0"/>
              <a:t>study is still in progress and the envisaged completion date of the study is end of October 2016. </a:t>
            </a:r>
            <a:endParaRPr lang="en-ZA" sz="2000" dirty="0" smtClean="0"/>
          </a:p>
          <a:p>
            <a:pPr lvl="0" algn="just"/>
            <a:endParaRPr lang="en-ZA" sz="2000" dirty="0"/>
          </a:p>
          <a:p>
            <a:pPr lvl="0" algn="just"/>
            <a:r>
              <a:rPr lang="en-ZA" sz="2000" b="1" dirty="0" smtClean="0"/>
              <a:t>Date of Completion: </a:t>
            </a:r>
            <a:r>
              <a:rPr lang="en-ZA" sz="2000" dirty="0" smtClean="0"/>
              <a:t>On-going</a:t>
            </a:r>
          </a:p>
          <a:p>
            <a:pPr lvl="0" algn="just"/>
            <a:endParaRPr lang="en-ZA" sz="2000" b="1" dirty="0"/>
          </a:p>
          <a:p>
            <a:pPr lvl="0" algn="just"/>
            <a:r>
              <a:rPr lang="en-ZA" sz="2000" b="1" dirty="0" smtClean="0"/>
              <a:t>Outputs of the Study:</a:t>
            </a:r>
            <a:endParaRPr lang="en-ZA" sz="2000" b="1" dirty="0"/>
          </a:p>
          <a:p>
            <a:r>
              <a:rPr lang="en-ZA" sz="2000" dirty="0"/>
              <a:t>Awaits finalisation of the study</a:t>
            </a:r>
          </a:p>
          <a:p>
            <a:pPr lvl="0"/>
            <a:endParaRPr lang="en-ZA" sz="2000" b="1" dirty="0"/>
          </a:p>
          <a:p>
            <a:pPr lvl="0"/>
            <a:r>
              <a:rPr lang="en-ZA" sz="2000" b="1" dirty="0"/>
              <a:t>Financial costs: </a:t>
            </a:r>
            <a:r>
              <a:rPr lang="en-ZA" sz="2000" dirty="0"/>
              <a:t>R499 780.00</a:t>
            </a:r>
            <a:endParaRPr lang="en-ZA" sz="2000" b="1" dirty="0"/>
          </a:p>
          <a:p>
            <a:endParaRPr lang="en-ZA" sz="2000" dirty="0"/>
          </a:p>
          <a:p>
            <a:endParaRPr lang="en-ZA" sz="2000" b="1" dirty="0" smtClean="0"/>
          </a:p>
        </p:txBody>
      </p:sp>
    </p:spTree>
    <p:extLst>
      <p:ext uri="{BB962C8B-B14F-4D97-AF65-F5344CB8AC3E}">
        <p14:creationId xmlns:p14="http://schemas.microsoft.com/office/powerpoint/2010/main" xmlns="" val="37275375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62</a:t>
            </a:fld>
            <a:endParaRPr lang="en-US" dirty="0" smtClean="0"/>
          </a:p>
        </p:txBody>
      </p:sp>
      <p:sp>
        <p:nvSpPr>
          <p:cNvPr id="2" name="Title 1"/>
          <p:cNvSpPr>
            <a:spLocks noGrp="1"/>
          </p:cNvSpPr>
          <p:nvPr>
            <p:ph type="title"/>
          </p:nvPr>
        </p:nvSpPr>
        <p:spPr>
          <a:xfrm>
            <a:off x="0" y="38099"/>
            <a:ext cx="9131300" cy="644029"/>
          </a:xfrm>
        </p:spPr>
        <p:txBody>
          <a:bodyPr>
            <a:noAutofit/>
          </a:bodyPr>
          <a:lstStyle/>
          <a:p>
            <a:pPr algn="ctr"/>
            <a:r>
              <a:rPr lang="en-ZA" sz="2900" b="1" dirty="0" err="1" smtClean="0">
                <a:latin typeface="Arial" pitchFamily="34" charset="0"/>
                <a:cs typeface="Arial" pitchFamily="34" charset="0"/>
              </a:rPr>
              <a:t>Mahlako</a:t>
            </a:r>
            <a:r>
              <a:rPr lang="en-ZA" sz="2900" b="1" dirty="0" smtClean="0">
                <a:latin typeface="Arial" pitchFamily="34" charset="0"/>
                <a:cs typeface="Arial" pitchFamily="34" charset="0"/>
              </a:rPr>
              <a:t>-A-</a:t>
            </a:r>
            <a:r>
              <a:rPr lang="en-ZA" sz="2900" b="1" dirty="0" err="1" smtClean="0">
                <a:latin typeface="Arial" pitchFamily="34" charset="0"/>
                <a:cs typeface="Arial" pitchFamily="34" charset="0"/>
              </a:rPr>
              <a:t>Phahla</a:t>
            </a:r>
            <a:r>
              <a:rPr lang="en-ZA" sz="2900" b="1" dirty="0" smtClean="0">
                <a:latin typeface="Arial" pitchFamily="34" charset="0"/>
                <a:cs typeface="Arial" pitchFamily="34" charset="0"/>
              </a:rPr>
              <a:t> Investments: </a:t>
            </a:r>
            <a:r>
              <a:rPr lang="en-ZA" sz="2900" b="1" dirty="0">
                <a:latin typeface="Arial" pitchFamily="34" charset="0"/>
                <a:cs typeface="Arial" pitchFamily="34" charset="0"/>
              </a:rPr>
              <a:t>Pre-Procurement Readiness Assessment </a:t>
            </a:r>
          </a:p>
        </p:txBody>
      </p:sp>
      <p:sp>
        <p:nvSpPr>
          <p:cNvPr id="9" name="TextBox 8"/>
          <p:cNvSpPr txBox="1"/>
          <p:nvPr/>
        </p:nvSpPr>
        <p:spPr>
          <a:xfrm>
            <a:off x="38100" y="787420"/>
            <a:ext cx="9144000" cy="6247864"/>
          </a:xfrm>
          <a:prstGeom prst="rect">
            <a:avLst/>
          </a:prstGeom>
          <a:noFill/>
          <a:ln>
            <a:solidFill>
              <a:schemeClr val="accent1"/>
            </a:solidFill>
          </a:ln>
        </p:spPr>
        <p:txBody>
          <a:bodyPr wrap="square" rtlCol="0">
            <a:spAutoFit/>
          </a:bodyPr>
          <a:lstStyle/>
          <a:p>
            <a:pPr algn="just"/>
            <a:r>
              <a:rPr lang="en-ZA" sz="2000" b="1" dirty="0"/>
              <a:t>Purpose </a:t>
            </a:r>
            <a:r>
              <a:rPr lang="en-ZA" sz="2000" b="1" dirty="0" smtClean="0"/>
              <a:t>and Overview: </a:t>
            </a:r>
            <a:r>
              <a:rPr lang="en-ZA" sz="2000" dirty="0"/>
              <a:t>The service provider conducted a Pre-Procurement Readiness Assessment, which included an independent Review and compliance reports of  the procurement strategy, </a:t>
            </a:r>
            <a:r>
              <a:rPr lang="en-ZA" sz="2000" dirty="0" smtClean="0"/>
              <a:t>pre-procurement </a:t>
            </a:r>
            <a:r>
              <a:rPr lang="en-ZA" sz="2000" dirty="0"/>
              <a:t>activities, draft request for proposal (bid information specification</a:t>
            </a:r>
            <a:r>
              <a:rPr lang="en-ZA" sz="2000" dirty="0" smtClean="0"/>
              <a:t>). Study </a:t>
            </a:r>
            <a:r>
              <a:rPr lang="en-ZA" sz="2000" dirty="0"/>
              <a:t>commenced </a:t>
            </a:r>
            <a:r>
              <a:rPr lang="en-ZA" sz="2000" dirty="0" smtClean="0"/>
              <a:t>in May </a:t>
            </a:r>
            <a:r>
              <a:rPr lang="en-ZA" sz="2000" dirty="0"/>
              <a:t>2016. </a:t>
            </a:r>
            <a:endParaRPr lang="en-ZA" sz="2000" dirty="0" smtClean="0"/>
          </a:p>
          <a:p>
            <a:pPr algn="just"/>
            <a:r>
              <a:rPr lang="en-ZA" sz="2000" b="1" dirty="0" smtClean="0"/>
              <a:t>Date of Completion: </a:t>
            </a:r>
            <a:r>
              <a:rPr lang="en-ZA" sz="2000" dirty="0"/>
              <a:t>31 August 2016.</a:t>
            </a:r>
            <a:endParaRPr lang="en-ZA" sz="2000" b="1" dirty="0" smtClean="0"/>
          </a:p>
          <a:p>
            <a:pPr algn="just"/>
            <a:r>
              <a:rPr lang="en-ZA" sz="2000" b="1" dirty="0" smtClean="0"/>
              <a:t>Duration: </a:t>
            </a:r>
            <a:r>
              <a:rPr lang="en-ZA" sz="2000" dirty="0" smtClean="0"/>
              <a:t>3 months </a:t>
            </a:r>
            <a:endParaRPr lang="en-ZA" sz="2000" b="1" dirty="0" smtClean="0"/>
          </a:p>
          <a:p>
            <a:pPr lvl="0"/>
            <a:r>
              <a:rPr lang="en-ZA" sz="2000" b="1" dirty="0" smtClean="0"/>
              <a:t>Outputs </a:t>
            </a:r>
            <a:r>
              <a:rPr lang="en-ZA" sz="2000" b="1" dirty="0"/>
              <a:t>of the Study</a:t>
            </a:r>
          </a:p>
          <a:p>
            <a:pPr marL="342900" lvl="0" indent="-342900" algn="just">
              <a:buFont typeface="Arial" panose="020B0604020202020204" pitchFamily="34" charset="0"/>
              <a:buChar char="•"/>
            </a:pPr>
            <a:r>
              <a:rPr lang="en-ZA" sz="2000" dirty="0"/>
              <a:t>The procurement strategy:  Gaps in the strategy were identified and activities to be undertaken before the issuance of the RFP and post issuance activities</a:t>
            </a:r>
          </a:p>
          <a:p>
            <a:pPr marL="342900" lvl="0" indent="-342900" algn="just">
              <a:buFont typeface="Arial" panose="020B0604020202020204" pitchFamily="34" charset="0"/>
              <a:buChar char="•"/>
            </a:pPr>
            <a:r>
              <a:rPr lang="en-ZA" sz="2000" dirty="0"/>
              <a:t>Pre procurement activities: the report identified legislative requirements in place, the findings and observations in the activities undertaken by the Department in relation to each of the pre procurement activities</a:t>
            </a:r>
          </a:p>
          <a:p>
            <a:pPr marL="342900" lvl="0" indent="-342900" algn="just">
              <a:buFont typeface="Arial" panose="020B0604020202020204" pitchFamily="34" charset="0"/>
              <a:buChar char="•"/>
            </a:pPr>
            <a:r>
              <a:rPr lang="en-ZA" sz="2000" dirty="0"/>
              <a:t>Draft request for proposals :  The BIS should be structured in a manner to ensure a prompt and seamless procurement process which complies with the Constitutional imperatives of fairness, equitability and transparency, competitiveness and </a:t>
            </a:r>
            <a:r>
              <a:rPr lang="en-ZA" sz="2000" dirty="0" smtClean="0"/>
              <a:t>cost effectiveness</a:t>
            </a:r>
            <a:endParaRPr lang="en-ZA" sz="2000" b="1" dirty="0"/>
          </a:p>
          <a:p>
            <a:pPr lvl="0"/>
            <a:r>
              <a:rPr lang="en-ZA" sz="2000" b="1" dirty="0"/>
              <a:t>Financial costs: </a:t>
            </a:r>
            <a:r>
              <a:rPr lang="en-ZA" sz="2000" dirty="0"/>
              <a:t>R 20 174 423.82</a:t>
            </a:r>
          </a:p>
          <a:p>
            <a:pPr lvl="0"/>
            <a:endParaRPr lang="en-ZA" sz="2000" dirty="0"/>
          </a:p>
          <a:p>
            <a:endParaRPr lang="en-ZA" sz="2000" dirty="0"/>
          </a:p>
          <a:p>
            <a:endParaRPr lang="en-ZA" sz="2000" b="1" dirty="0" smtClean="0"/>
          </a:p>
        </p:txBody>
      </p:sp>
    </p:spTree>
    <p:extLst>
      <p:ext uri="{BB962C8B-B14F-4D97-AF65-F5344CB8AC3E}">
        <p14:creationId xmlns:p14="http://schemas.microsoft.com/office/powerpoint/2010/main" xmlns="" val="26409006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63</a:t>
            </a:fld>
            <a:endParaRPr lang="en-US" dirty="0" smtClean="0"/>
          </a:p>
        </p:txBody>
      </p:sp>
      <p:sp>
        <p:nvSpPr>
          <p:cNvPr id="2" name="Title 1"/>
          <p:cNvSpPr>
            <a:spLocks noGrp="1"/>
          </p:cNvSpPr>
          <p:nvPr>
            <p:ph type="title"/>
          </p:nvPr>
        </p:nvSpPr>
        <p:spPr>
          <a:xfrm>
            <a:off x="0" y="38099"/>
            <a:ext cx="9131300" cy="644029"/>
          </a:xfrm>
        </p:spPr>
        <p:txBody>
          <a:bodyPr>
            <a:noAutofit/>
          </a:bodyPr>
          <a:lstStyle/>
          <a:p>
            <a:pPr algn="ctr"/>
            <a:r>
              <a:rPr lang="en-ZA" sz="3200" b="1" dirty="0" smtClean="0">
                <a:latin typeface="Arial" pitchFamily="34" charset="0"/>
                <a:cs typeface="Arial" pitchFamily="34" charset="0"/>
              </a:rPr>
              <a:t/>
            </a:r>
            <a:br>
              <a:rPr lang="en-ZA" sz="3200" b="1" dirty="0" smtClean="0">
                <a:latin typeface="Arial" pitchFamily="34" charset="0"/>
                <a:cs typeface="Arial" pitchFamily="34" charset="0"/>
              </a:rPr>
            </a:br>
            <a:r>
              <a:rPr lang="en-ZA" sz="3200" b="1" dirty="0">
                <a:latin typeface="Arial" pitchFamily="34" charset="0"/>
                <a:cs typeface="Arial" pitchFamily="34" charset="0"/>
              </a:rPr>
              <a:t/>
            </a:r>
            <a:br>
              <a:rPr lang="en-ZA" sz="3200" b="1" dirty="0">
                <a:latin typeface="Arial" pitchFamily="34" charset="0"/>
                <a:cs typeface="Arial" pitchFamily="34" charset="0"/>
              </a:rPr>
            </a:br>
            <a:r>
              <a:rPr lang="en-ZA" sz="3200" b="1" dirty="0" smtClean="0">
                <a:latin typeface="Arial" pitchFamily="34" charset="0"/>
                <a:cs typeface="Arial" pitchFamily="34" charset="0"/>
              </a:rPr>
              <a:t>Central Lake Trading  </a:t>
            </a:r>
            <a:r>
              <a:rPr lang="en-ZA" sz="3200" b="1" dirty="0">
                <a:latin typeface="Arial" pitchFamily="34" charset="0"/>
                <a:cs typeface="Arial" pitchFamily="34" charset="0"/>
              </a:rPr>
              <a:t>TA/ </a:t>
            </a:r>
            <a:r>
              <a:rPr lang="en-ZA" sz="3200" b="1" dirty="0" smtClean="0">
                <a:latin typeface="Arial" pitchFamily="34" charset="0"/>
                <a:cs typeface="Arial" pitchFamily="34" charset="0"/>
              </a:rPr>
              <a:t>Empire Technology: </a:t>
            </a:r>
            <a:r>
              <a:rPr lang="en-ZA" sz="3200" b="1" dirty="0">
                <a:latin typeface="Arial" pitchFamily="34" charset="0"/>
                <a:cs typeface="Arial" pitchFamily="34" charset="0"/>
              </a:rPr>
              <a:t>Programme Management System </a:t>
            </a:r>
            <a:endParaRPr lang="en-ZA" sz="2900" b="1" dirty="0">
              <a:latin typeface="Arial" pitchFamily="34" charset="0"/>
              <a:cs typeface="Arial" pitchFamily="34" charset="0"/>
            </a:endParaRPr>
          </a:p>
        </p:txBody>
      </p:sp>
      <p:sp>
        <p:nvSpPr>
          <p:cNvPr id="9" name="TextBox 8"/>
          <p:cNvSpPr txBox="1"/>
          <p:nvPr/>
        </p:nvSpPr>
        <p:spPr>
          <a:xfrm>
            <a:off x="0" y="1644908"/>
            <a:ext cx="9144000" cy="4708981"/>
          </a:xfrm>
          <a:prstGeom prst="rect">
            <a:avLst/>
          </a:prstGeom>
          <a:noFill/>
          <a:ln>
            <a:solidFill>
              <a:schemeClr val="accent1"/>
            </a:solidFill>
          </a:ln>
        </p:spPr>
        <p:txBody>
          <a:bodyPr wrap="square" rtlCol="0">
            <a:spAutoFit/>
          </a:bodyPr>
          <a:lstStyle/>
          <a:p>
            <a:pPr algn="just"/>
            <a:r>
              <a:rPr lang="en-ZA" sz="2000" b="1" dirty="0"/>
              <a:t>Purpose </a:t>
            </a:r>
            <a:r>
              <a:rPr lang="en-ZA" sz="2000" b="1" dirty="0" smtClean="0"/>
              <a:t>and Overview: </a:t>
            </a:r>
            <a:r>
              <a:rPr lang="en-ZA" sz="2000" dirty="0"/>
              <a:t>The intended outcome of this service is to provide the Department with the ability to effectively and efficiently administer programme management and including procurement, project tracking, governance compliance and document management for the NNBP. The System will also provide the Department with secured environment for the NNBP documentation</a:t>
            </a:r>
            <a:r>
              <a:rPr lang="en-ZA" sz="2000" dirty="0" smtClean="0"/>
              <a:t>.</a:t>
            </a:r>
          </a:p>
          <a:p>
            <a:pPr algn="just"/>
            <a:endParaRPr lang="en-ZA" sz="2000" dirty="0"/>
          </a:p>
          <a:p>
            <a:pPr algn="just"/>
            <a:r>
              <a:rPr lang="en-ZA" sz="2000" b="1" dirty="0" smtClean="0"/>
              <a:t>Date of Completion:</a:t>
            </a:r>
            <a:r>
              <a:rPr lang="en-ZA" sz="2000" dirty="0" smtClean="0"/>
              <a:t>  9 December </a:t>
            </a:r>
            <a:r>
              <a:rPr lang="en-ZA" sz="2000" dirty="0"/>
              <a:t>2017.</a:t>
            </a:r>
            <a:endParaRPr lang="en-ZA" sz="2000" dirty="0" smtClean="0"/>
          </a:p>
          <a:p>
            <a:pPr algn="just"/>
            <a:r>
              <a:rPr lang="en-ZA" sz="2000" b="1" dirty="0" smtClean="0"/>
              <a:t>Duration : </a:t>
            </a:r>
            <a:r>
              <a:rPr lang="en-ZA" sz="2000" dirty="0"/>
              <a:t>2</a:t>
            </a:r>
            <a:r>
              <a:rPr lang="en-ZA" sz="2000" dirty="0" smtClean="0"/>
              <a:t> years</a:t>
            </a:r>
            <a:endParaRPr lang="en-ZA" sz="2000" dirty="0"/>
          </a:p>
          <a:p>
            <a:pPr lvl="0"/>
            <a:endParaRPr lang="en-ZA" sz="2000" b="1" dirty="0"/>
          </a:p>
          <a:p>
            <a:pPr lvl="0"/>
            <a:r>
              <a:rPr lang="en-ZA" sz="2000" b="1" dirty="0" smtClean="0"/>
              <a:t>Outputs of the Study</a:t>
            </a:r>
            <a:endParaRPr lang="en-ZA" sz="2000" b="1" dirty="0"/>
          </a:p>
          <a:p>
            <a:pPr lvl="0" algn="just"/>
            <a:r>
              <a:rPr lang="en-ZA" sz="2000" dirty="0" smtClean="0"/>
              <a:t>Service is still in progress</a:t>
            </a:r>
            <a:endParaRPr lang="en-ZA" sz="2000" dirty="0"/>
          </a:p>
          <a:p>
            <a:pPr lvl="0"/>
            <a:endParaRPr lang="en-ZA" sz="2000" dirty="0"/>
          </a:p>
          <a:p>
            <a:pPr lvl="0"/>
            <a:r>
              <a:rPr lang="en-ZA" sz="2000" b="1" dirty="0"/>
              <a:t>Financial costs: </a:t>
            </a:r>
            <a:r>
              <a:rPr lang="en-ZA" sz="2000" dirty="0"/>
              <a:t>R </a:t>
            </a:r>
            <a:r>
              <a:rPr lang="en-ZA" sz="2000" dirty="0" smtClean="0"/>
              <a:t>171 000 000.00</a:t>
            </a:r>
            <a:endParaRPr lang="en-ZA" sz="2000" dirty="0"/>
          </a:p>
          <a:p>
            <a:endParaRPr lang="en-ZA" sz="2000" dirty="0"/>
          </a:p>
          <a:p>
            <a:endParaRPr lang="en-ZA" sz="2000" b="1" dirty="0" smtClean="0"/>
          </a:p>
        </p:txBody>
      </p:sp>
    </p:spTree>
    <p:extLst>
      <p:ext uri="{BB962C8B-B14F-4D97-AF65-F5344CB8AC3E}">
        <p14:creationId xmlns:p14="http://schemas.microsoft.com/office/powerpoint/2010/main" xmlns="" val="4103211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9CB78E-17A7-4D44-8565-D0C336B56792}" type="slidenum">
              <a:rPr lang="en-US" smtClean="0"/>
              <a:pPr eaLnBrk="1" hangingPunct="1"/>
              <a:t>64</a:t>
            </a:fld>
            <a:endParaRPr lang="en-US" dirty="0" smtClean="0"/>
          </a:p>
        </p:txBody>
      </p:sp>
      <p:sp>
        <p:nvSpPr>
          <p:cNvPr id="7" name="Rectangle 3"/>
          <p:cNvSpPr txBox="1">
            <a:spLocks noChangeArrowheads="1"/>
          </p:cNvSpPr>
          <p:nvPr/>
        </p:nvSpPr>
        <p:spPr>
          <a:xfrm>
            <a:off x="1228725" y="76200"/>
            <a:ext cx="6810375" cy="3238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endParaRPr lang="en-ZA" sz="7200" b="1" smtClean="0"/>
          </a:p>
          <a:p>
            <a:pPr algn="ctr">
              <a:buFontTx/>
              <a:buNone/>
            </a:pPr>
            <a:endParaRPr lang="en-ZA" sz="7200" b="1" smtClean="0"/>
          </a:p>
          <a:p>
            <a:pPr marL="0" indent="0" algn="ctr">
              <a:buFont typeface="Arial" panose="020B0604020202020204" pitchFamily="34" charset="0"/>
              <a:buNone/>
            </a:pPr>
            <a:r>
              <a:rPr lang="en-ZA" sz="7200" b="1" smtClean="0"/>
              <a:t>Thank You</a:t>
            </a:r>
            <a:endParaRPr lang="en-GB" sz="7200" b="1" dirty="0" smtClean="0"/>
          </a:p>
        </p:txBody>
      </p:sp>
    </p:spTree>
    <p:extLst>
      <p:ext uri="{BB962C8B-B14F-4D97-AF65-F5344CB8AC3E}">
        <p14:creationId xmlns:p14="http://schemas.microsoft.com/office/powerpoint/2010/main" xmlns="" val="61059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30116"/>
            <a:ext cx="8458200" cy="685800"/>
          </a:xfrm>
        </p:spPr>
        <p:txBody>
          <a:bodyPr>
            <a:normAutofit/>
          </a:bodyPr>
          <a:lstStyle/>
          <a:p>
            <a:pPr marL="285750" indent="-285750" algn="ctr"/>
            <a:r>
              <a:rPr lang="en-US" sz="3600" b="1" dirty="0" smtClean="0">
                <a:latin typeface="+mn-lt"/>
              </a:rPr>
              <a:t>Background to SA Nuclear Programme </a:t>
            </a:r>
            <a:endParaRPr lang="en-US" sz="3600" b="1" dirty="0">
              <a:latin typeface="+mn-lt"/>
            </a:endParaRP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7E38C-3348-4B92-BF1B-646FE61E3063}" type="slidenum">
              <a:rPr lang="en-US" smtClean="0"/>
              <a:pPr eaLnBrk="1" hangingPunct="1"/>
              <a:t>7</a:t>
            </a:fld>
            <a:endParaRPr lang="en-US" smtClean="0"/>
          </a:p>
        </p:txBody>
      </p:sp>
      <p:graphicFrame>
        <p:nvGraphicFramePr>
          <p:cNvPr id="2" name="Diagram 1"/>
          <p:cNvGraphicFramePr/>
          <p:nvPr>
            <p:extLst>
              <p:ext uri="{D42A27DB-BD31-4B8C-83A1-F6EECF244321}">
                <p14:modId xmlns:p14="http://schemas.microsoft.com/office/powerpoint/2010/main" xmlns="" val="3098618666"/>
              </p:ext>
            </p:extLst>
          </p:nvPr>
        </p:nvGraphicFramePr>
        <p:xfrm>
          <a:off x="152400" y="1016000"/>
          <a:ext cx="8483600" cy="494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3123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06" y="266700"/>
            <a:ext cx="8459194" cy="927100"/>
          </a:xfrm>
        </p:spPr>
        <p:txBody>
          <a:bodyPr vert="horz" lIns="91440" tIns="45720" rIns="91440" bIns="45720" rtlCol="0" anchor="ctr">
            <a:normAutofit/>
          </a:bodyPr>
          <a:lstStyle/>
          <a:p>
            <a:pPr marL="285750" indent="-285750" algn="ctr"/>
            <a:r>
              <a:rPr lang="en-ZA" sz="3600" b="1" dirty="0">
                <a:latin typeface="+mn-lt"/>
              </a:rPr>
              <a:t>Procurement Preparation</a:t>
            </a:r>
          </a:p>
        </p:txBody>
      </p:sp>
      <p:sp>
        <p:nvSpPr>
          <p:cNvPr id="5" name="Slide Number Placeholder 4"/>
          <p:cNvSpPr>
            <a:spLocks noGrp="1"/>
          </p:cNvSpPr>
          <p:nvPr>
            <p:ph type="sldNum" sz="quarter" idx="12"/>
          </p:nvPr>
        </p:nvSpPr>
        <p:spPr/>
        <p:txBody>
          <a:bodyPr/>
          <a:lstStyle/>
          <a:p>
            <a:fld id="{037076E8-A9BD-410B-AE1B-F48E94C9FCC6}" type="slidenum">
              <a:rPr lang="en-ZA" smtClean="0"/>
              <a:pPr/>
              <a:t>8</a:t>
            </a:fld>
            <a:endParaRPr lang="en-ZA"/>
          </a:p>
        </p:txBody>
      </p:sp>
      <p:pic>
        <p:nvPicPr>
          <p:cNvPr id="3075"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15997" r="76885"/>
          <a:stretch/>
        </p:blipFill>
        <p:spPr bwMode="auto">
          <a:xfrm>
            <a:off x="-70366" y="2197100"/>
            <a:ext cx="2102366" cy="397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2"/>
          <p:cNvSpPr txBox="1">
            <a:spLocks/>
          </p:cNvSpPr>
          <p:nvPr/>
        </p:nvSpPr>
        <p:spPr>
          <a:xfrm>
            <a:off x="2178050" y="1968499"/>
            <a:ext cx="6534150" cy="36068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2000" dirty="0" smtClean="0"/>
              <a:t>Appointment of Transactional Advisors</a:t>
            </a:r>
          </a:p>
          <a:p>
            <a:pPr>
              <a:spcBef>
                <a:spcPts val="300"/>
              </a:spcBef>
              <a:buFont typeface="Wingdings" pitchFamily="2" charset="2"/>
              <a:buChar char="§"/>
            </a:pPr>
            <a:r>
              <a:rPr lang="en-US" sz="2000" dirty="0" smtClean="0"/>
              <a:t>Review Procurement Strategy</a:t>
            </a:r>
          </a:p>
          <a:p>
            <a:pPr>
              <a:spcBef>
                <a:spcPts val="300"/>
              </a:spcBef>
              <a:buFont typeface="Wingdings" pitchFamily="2" charset="2"/>
              <a:buChar char="§"/>
            </a:pPr>
            <a:r>
              <a:rPr lang="en-US" sz="2000" dirty="0" smtClean="0"/>
              <a:t>Review Pre-procurement Activities; and</a:t>
            </a:r>
          </a:p>
          <a:p>
            <a:pPr>
              <a:spcBef>
                <a:spcPts val="300"/>
              </a:spcBef>
              <a:buFont typeface="Wingdings" pitchFamily="2" charset="2"/>
              <a:buChar char="§"/>
            </a:pPr>
            <a:r>
              <a:rPr lang="en-US" sz="2000" dirty="0" smtClean="0"/>
              <a:t>Review Request for Proposals</a:t>
            </a:r>
          </a:p>
          <a:p>
            <a:pPr>
              <a:spcBef>
                <a:spcPts val="300"/>
              </a:spcBef>
              <a:buFont typeface="Wingdings" pitchFamily="2" charset="2"/>
              <a:buChar char="§"/>
            </a:pPr>
            <a:r>
              <a:rPr lang="en-US" sz="2000" dirty="0" smtClean="0"/>
              <a:t>Procurement of a Programme Management System</a:t>
            </a:r>
          </a:p>
          <a:p>
            <a:pPr marL="0" indent="0">
              <a:spcBef>
                <a:spcPts val="300"/>
              </a:spcBef>
              <a:buNone/>
            </a:pPr>
            <a:endParaRPr lang="en-US" sz="2000" dirty="0"/>
          </a:p>
          <a:p>
            <a:pPr marL="0" indent="0">
              <a:spcBef>
                <a:spcPts val="300"/>
              </a:spcBef>
              <a:buNone/>
            </a:pPr>
            <a:r>
              <a:rPr lang="en-US" sz="2000" dirty="0" smtClean="0"/>
              <a:t>Key Achievements:</a:t>
            </a:r>
          </a:p>
          <a:p>
            <a:pPr>
              <a:spcBef>
                <a:spcPts val="300"/>
              </a:spcBef>
              <a:buFont typeface="Wingdings" pitchFamily="2" charset="2"/>
              <a:buChar char="§"/>
            </a:pPr>
            <a:r>
              <a:rPr lang="en-US" sz="2000" dirty="0" smtClean="0"/>
              <a:t>Completion of RFP Part 1 draft</a:t>
            </a:r>
          </a:p>
          <a:p>
            <a:pPr>
              <a:spcBef>
                <a:spcPts val="300"/>
              </a:spcBef>
              <a:buFont typeface="Wingdings" pitchFamily="2" charset="2"/>
              <a:buChar char="§"/>
            </a:pPr>
            <a:r>
              <a:rPr lang="en-US" sz="2000" dirty="0" smtClean="0"/>
              <a:t>Completion of revised draft Procurement Strategy</a:t>
            </a:r>
          </a:p>
          <a:p>
            <a:pPr>
              <a:spcBef>
                <a:spcPts val="300"/>
              </a:spcBef>
              <a:buFont typeface="Wingdings" pitchFamily="2" charset="2"/>
              <a:buChar char="§"/>
            </a:pPr>
            <a:r>
              <a:rPr lang="en-US" sz="2000" dirty="0" smtClean="0"/>
              <a:t>Completion of draft Economic Development Policy</a:t>
            </a:r>
          </a:p>
          <a:p>
            <a:pPr>
              <a:spcBef>
                <a:spcPts val="300"/>
              </a:spcBef>
              <a:buFont typeface="Wingdings" pitchFamily="2" charset="2"/>
              <a:buChar char="§"/>
            </a:pPr>
            <a:r>
              <a:rPr lang="en-US" sz="2000" dirty="0" smtClean="0"/>
              <a:t>On-boarding of key stakeholders (DTI, Treasury, Eskom, </a:t>
            </a:r>
            <a:r>
              <a:rPr lang="en-US" sz="2000" dirty="0" err="1" smtClean="0"/>
              <a:t>Necsa</a:t>
            </a:r>
            <a:r>
              <a:rPr lang="en-US" sz="2000" dirty="0" smtClean="0"/>
              <a:t>)</a:t>
            </a:r>
          </a:p>
          <a:p>
            <a:pPr>
              <a:spcBef>
                <a:spcPts val="300"/>
              </a:spcBef>
              <a:buFont typeface="Wingdings" pitchFamily="2" charset="2"/>
              <a:buChar char="§"/>
            </a:pPr>
            <a:endParaRPr lang="en-US" sz="2000" dirty="0" smtClean="0"/>
          </a:p>
        </p:txBody>
      </p:sp>
    </p:spTree>
    <p:extLst>
      <p:ext uri="{BB962C8B-B14F-4D97-AF65-F5344CB8AC3E}">
        <p14:creationId xmlns:p14="http://schemas.microsoft.com/office/powerpoint/2010/main" xmlns="" val="195163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88" y="341273"/>
            <a:ext cx="7704317" cy="962742"/>
          </a:xfrm>
        </p:spPr>
        <p:txBody>
          <a:bodyPr vert="horz" lIns="91440" tIns="45720" rIns="91440" bIns="45720" rtlCol="0" anchor="ctr">
            <a:normAutofit/>
          </a:bodyPr>
          <a:lstStyle/>
          <a:p>
            <a:pPr marL="285750" indent="-285750" algn="ctr"/>
            <a:r>
              <a:rPr lang="en-ZA" sz="3600" b="1" dirty="0">
                <a:latin typeface="+mn-lt"/>
              </a:rPr>
              <a:t>Preliminary Procurement Process</a:t>
            </a:r>
          </a:p>
        </p:txBody>
      </p:sp>
      <p:sp>
        <p:nvSpPr>
          <p:cNvPr id="5" name="Slide Number Placeholder 4"/>
          <p:cNvSpPr>
            <a:spLocks noGrp="1"/>
          </p:cNvSpPr>
          <p:nvPr>
            <p:ph type="sldNum" sz="quarter" idx="12"/>
          </p:nvPr>
        </p:nvSpPr>
        <p:spPr/>
        <p:txBody>
          <a:bodyPr/>
          <a:lstStyle/>
          <a:p>
            <a:fld id="{037076E8-A9BD-410B-AE1B-F48E94C9FCC6}" type="slidenum">
              <a:rPr lang="en-ZA" smtClean="0"/>
              <a:pPr/>
              <a:t>9</a:t>
            </a:fld>
            <a:endParaRPr lang="en-ZA"/>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809" y="1284957"/>
            <a:ext cx="8476090" cy="435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1296" y="5575128"/>
            <a:ext cx="7900987"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723900" y="2552700"/>
            <a:ext cx="7810500" cy="15875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Nuclear Fuel Cycle Front End </a:t>
            </a:r>
            <a:endParaRPr lang="en-US" dirty="0">
              <a:solidFill>
                <a:schemeClr val="tx1"/>
              </a:solidFill>
            </a:endParaRPr>
          </a:p>
        </p:txBody>
      </p:sp>
      <p:sp>
        <p:nvSpPr>
          <p:cNvPr id="7" name="Rounded Rectangle 6"/>
          <p:cNvSpPr/>
          <p:nvPr/>
        </p:nvSpPr>
        <p:spPr>
          <a:xfrm>
            <a:off x="723901" y="4330700"/>
            <a:ext cx="8028382"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Nuclear Fuel Cycle Back End </a:t>
            </a:r>
            <a:endParaRPr lang="en-US" dirty="0">
              <a:solidFill>
                <a:schemeClr val="tx1"/>
              </a:solidFill>
            </a:endParaRPr>
          </a:p>
        </p:txBody>
      </p:sp>
    </p:spTree>
    <p:extLst>
      <p:ext uri="{BB962C8B-B14F-4D97-AF65-F5344CB8AC3E}">
        <p14:creationId xmlns:p14="http://schemas.microsoft.com/office/powerpoint/2010/main" xmlns="" val="12069132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ZR8fxS0p0GfcG6j3IXzi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WMqxs59IrEmwyoJFzL7o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BvIvRuGyTE.HRN_wD.2Kt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1fAiBwErUECeVHbGGN8fT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PB9d7k0hhEGTDZtUHxXI7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5eLUfZsQRUG9sbsQDkPwv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hBgX.bTk6k.k975o.YDQ4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6gBP0Piwk.ngXUHhSKOb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6FOkNztiS02SfK42Qfk7FQ"/>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1uTmT7vQe02_A3LU.3rZZ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y49lbGLzqUON3cHkirVwd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b5LhTc6IUy9uG9qMPw2L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USc_OlJadk..REJ2LrQ25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OOCSAXwj.E2cAzg8RJviu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9j7X_nvS8EuNvXOcZtwCX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tSglTNltkOWsylw0Acvl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uMeKqCN35kqIGrJIx1t._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cyKmjTdSUORn3Hy2bus4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oPXo2ClRyEyrc0IMC8vZ_g"/>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xy51g.QrkiJ2CUAgwloI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E4xZg5apuUK2Bp8KwjZ7s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pyqiJfWQWUyJe0E_TOTUh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TpS.wsOZMkWWhmi4dNW5r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dHu1I9Qf6Uqz9kQK2mZHi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il7DmKvuZUivbNK70Hq0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aUzV9XY.IEGjar8JFmC8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oIucekayzEGzcMyUhV7C5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loh12i21.0iLBc0_Iqucr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SgkcEw00UUObix4WPLXpgA"/>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KQ1__IBHkKSN_wMICddi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S68uHQCsi0WVf.LneLpQM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ukGvyzzPvUiMFiWqCf0Q9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uGlwCZN2lkmAHwKuPg6u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YlqwsBZhkuZJAH1wCO7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Pf4Sx1crUqLOHgfmedGC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o_SKlZoC50.2dts0m6qv0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D6M9pQC9a0.eynCZfquaR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U.DClXiV0m.vHlZkVNax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A5S.F1sa0yOmDO8KhoXOQ"/>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6PYCVD_1A0C88BVxAg6ad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2ZS4ptEC4Uilqb28F1DFh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Y_0rEX8F902pahdq1Yuqa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P3c21taHREOAWz7YKp.2rg"/>
</p:tagLst>
</file>

<file path=ppt/tags/tag144.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7.xml><?xml version="1.0" encoding="utf-8"?>
<p:tagLst xmlns:a="http://schemas.openxmlformats.org/drawingml/2006/main" xmlns:r="http://schemas.openxmlformats.org/officeDocument/2006/relationships" xmlns:p="http://schemas.openxmlformats.org/presentationml/2006/main">
  <p:tag name="NAME" val="Moon"/>
</p:tagLst>
</file>

<file path=ppt/tags/tag148.xml><?xml version="1.0" encoding="utf-8"?>
<p:tagLst xmlns:a="http://schemas.openxmlformats.org/drawingml/2006/main" xmlns:r="http://schemas.openxmlformats.org/officeDocument/2006/relationships" xmlns:p="http://schemas.openxmlformats.org/presentationml/2006/main">
  <p:tag name="NAME" val="Moon"/>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ZR8fxS0p0GfcG6j3IXzi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WMqxs59IrEmwyoJFzL7oG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BvIvRuGyTE.HRN_wD.2Kt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1fAiBwErUECeVHbGGN8fT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PB9d7k0hhEGTDZtUHxXI7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5eLUfZsQRUG9sbsQDkPwv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hBgX.bTk6k.k975o.YDQ4g"/>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6gBP0Piwk.ngXUHhSKOb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6FOkNztiS02SfK42Qfk7F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1uTmT7vQe02_A3LU.3rZZ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y49lbGLzqUON3cHkirVwd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b5LhTc6IUy9uG9qMPw2L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USc_OlJadk..REJ2LrQ25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OOCSAXwj.E2cAzg8RJviu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9j7X_nvS8EuNvXOcZtwCX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AtSglTNltkOWsylw0Acvl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uMeKqCN35kqIGrJIx1t._g"/>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ycyKmjTdSUORn3Hy2bus4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oPXo2ClRyEyrc0IMC8vZ_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sxy51g.QrkiJ2CUAgwloI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4xZg5apuUK2Bp8KwjZ7s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pyqiJfWQWUyJe0E_TOTUh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TpS.wsOZMkWWhmi4dNW5r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dHu1I9Qf6Uqz9kQK2mZHi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l7DmKvuZUivbNK70Hq0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UzV9XY.IEGjar8JFmC8c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IucekayzEGzcMyUhV7C5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loh12i21.0iLBc0_Iquc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SgkcEw00UUObix4WPLXpg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BKQ1__IBHkKSN_wMICddi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S68uHQCsi0WVf.LneLpQM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ukGvyzzPvUiMFiWqCf0Q9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GlwCZN2lkmAHwKuPg6u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4YlqwsBZhkuZJAH1wCO7R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xPf4Sx1crUqLOHgfmedGC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o_SKlZoC50.2dts0m6qv0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D6M9pQC9a0.eynCZfquaRQ"/>
</p:tagLst>
</file>

<file path=ppt/tags/tag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ZR8fxS0p0GfcG6j3IXzi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VU.DClXiV0m.vHlZkVNax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A5S.F1sa0yOmDO8KhoXO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6PYCVD_1A0C88BVxAg6ad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2ZS4ptEC4Uilqb28F1DFh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Y_0rEX8F902pahdq1Yuqa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P3c21taHREOAWz7YKp.2rg"/>
</p:tagLst>
</file>

<file path=ppt/tags/tag206.xml><?xml version="1.0" encoding="utf-8"?>
<p:tagLst xmlns:a="http://schemas.openxmlformats.org/drawingml/2006/main" xmlns:r="http://schemas.openxmlformats.org/officeDocument/2006/relationships" xmlns:p="http://schemas.openxmlformats.org/presentationml/2006/main">
  <p:tag name="NAME" val="MoonShape"/>
</p:tagLst>
</file>

<file path=ppt/tags/tag207.xml><?xml version="1.0" encoding="utf-8"?>
<p:tagLst xmlns:a="http://schemas.openxmlformats.org/drawingml/2006/main" xmlns:r="http://schemas.openxmlformats.org/officeDocument/2006/relationships" xmlns:p="http://schemas.openxmlformats.org/presentationml/2006/main">
  <p:tag name="NAME" val="MoonShape"/>
</p:tagLst>
</file>

<file path=ppt/tags/tag208.xml><?xml version="1.0" encoding="utf-8"?>
<p:tagLst xmlns:a="http://schemas.openxmlformats.org/drawingml/2006/main" xmlns:r="http://schemas.openxmlformats.org/officeDocument/2006/relationships" xmlns:p="http://schemas.openxmlformats.org/presentationml/2006/main">
  <p:tag name="NAME" val="MoonShape"/>
</p:tagLst>
</file>

<file path=ppt/tags/tag209.xml><?xml version="1.0" encoding="utf-8"?>
<p:tagLst xmlns:a="http://schemas.openxmlformats.org/drawingml/2006/main" xmlns:r="http://schemas.openxmlformats.org/officeDocument/2006/relationships" xmlns:p="http://schemas.openxmlformats.org/presentationml/2006/main">
  <p:tag name="NAME" val="MoonShap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Mqxs59IrEmwyoJFzL7oGQ"/>
</p:tagLst>
</file>

<file path=ppt/tags/tag210.xml><?xml version="1.0" encoding="utf-8"?>
<p:tagLst xmlns:a="http://schemas.openxmlformats.org/drawingml/2006/main" xmlns:r="http://schemas.openxmlformats.org/officeDocument/2006/relationships" xmlns:p="http://schemas.openxmlformats.org/presentationml/2006/main">
  <p:tag name="NAME" val="MoonShape"/>
</p:tagLst>
</file>

<file path=ppt/tags/tag2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2.xml><?xml version="1.0" encoding="utf-8"?>
<p:tagLst xmlns:a="http://schemas.openxmlformats.org/drawingml/2006/main" xmlns:r="http://schemas.openxmlformats.org/officeDocument/2006/relationships" xmlns:p="http://schemas.openxmlformats.org/presentationml/2006/main">
  <p:tag name="NAME" val="MoonShape"/>
</p:tagLst>
</file>

<file path=ppt/tags/tag2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4.xml><?xml version="1.0" encoding="utf-8"?>
<p:tagLst xmlns:a="http://schemas.openxmlformats.org/drawingml/2006/main" xmlns:r="http://schemas.openxmlformats.org/officeDocument/2006/relationships" xmlns:p="http://schemas.openxmlformats.org/presentationml/2006/main">
  <p:tag name="NAME" val="MoonShape"/>
</p:tagLst>
</file>

<file path=ppt/tags/tag2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16.xml><?xml version="1.0" encoding="utf-8"?>
<p:tagLst xmlns:a="http://schemas.openxmlformats.org/drawingml/2006/main" xmlns:r="http://schemas.openxmlformats.org/officeDocument/2006/relationships" xmlns:p="http://schemas.openxmlformats.org/presentationml/2006/main">
  <p:tag name="NAME" val="MoonShape"/>
</p:tagLst>
</file>

<file path=ppt/tags/tag2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8.xml><?xml version="1.0" encoding="utf-8"?>
<p:tagLst xmlns:a="http://schemas.openxmlformats.org/drawingml/2006/main" xmlns:r="http://schemas.openxmlformats.org/officeDocument/2006/relationships" xmlns:p="http://schemas.openxmlformats.org/presentationml/2006/main">
  <p:tag name="NAME" val="MoonShape"/>
</p:tagLst>
</file>

<file path=ppt/tags/tag2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vIvRuGyTE.HRN_wD.2KtA"/>
</p:tagLst>
</file>

<file path=ppt/tags/tag220.xml><?xml version="1.0" encoding="utf-8"?>
<p:tagLst xmlns:a="http://schemas.openxmlformats.org/drawingml/2006/main" xmlns:r="http://schemas.openxmlformats.org/officeDocument/2006/relationships" xmlns:p="http://schemas.openxmlformats.org/presentationml/2006/main">
  <p:tag name="NAME" val="MoonShape"/>
</p:tagLst>
</file>

<file path=ppt/tags/tag22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2.xml><?xml version="1.0" encoding="utf-8"?>
<p:tagLst xmlns:a="http://schemas.openxmlformats.org/drawingml/2006/main" xmlns:r="http://schemas.openxmlformats.org/officeDocument/2006/relationships" xmlns:p="http://schemas.openxmlformats.org/presentationml/2006/main">
  <p:tag name="NAME" val="MoonShape"/>
</p:tagLst>
</file>

<file path=ppt/tags/tag2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4.xml><?xml version="1.0" encoding="utf-8"?>
<p:tagLst xmlns:a="http://schemas.openxmlformats.org/drawingml/2006/main" xmlns:r="http://schemas.openxmlformats.org/officeDocument/2006/relationships" xmlns:p="http://schemas.openxmlformats.org/presentationml/2006/main">
  <p:tag name="NAME" val="MoonShape"/>
</p:tagLst>
</file>

<file path=ppt/tags/tag2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6.xml><?xml version="1.0" encoding="utf-8"?>
<p:tagLst xmlns:a="http://schemas.openxmlformats.org/drawingml/2006/main" xmlns:r="http://schemas.openxmlformats.org/officeDocument/2006/relationships" xmlns:p="http://schemas.openxmlformats.org/presentationml/2006/main">
  <p:tag name="NAME" val="MoonShape"/>
</p:tagLst>
</file>

<file path=ppt/tags/tag2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8.xml><?xml version="1.0" encoding="utf-8"?>
<p:tagLst xmlns:a="http://schemas.openxmlformats.org/drawingml/2006/main" xmlns:r="http://schemas.openxmlformats.org/officeDocument/2006/relationships" xmlns:p="http://schemas.openxmlformats.org/presentationml/2006/main">
  <p:tag name="NAME" val="MoonShape"/>
</p:tagLst>
</file>

<file path=ppt/tags/tag2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1fAiBwErUECeVHbGGN8fTw"/>
</p:tagLst>
</file>

<file path=ppt/tags/tag230.xml><?xml version="1.0" encoding="utf-8"?>
<p:tagLst xmlns:a="http://schemas.openxmlformats.org/drawingml/2006/main" xmlns:r="http://schemas.openxmlformats.org/officeDocument/2006/relationships" xmlns:p="http://schemas.openxmlformats.org/presentationml/2006/main">
  <p:tag name="NAME" val="MoonShape"/>
</p:tagLst>
</file>

<file path=ppt/tags/tag2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B9d7k0hhEGTDZtUHxXI7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5eLUfZsQRUG9sbsQDkPw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BgX.bTk6k.k975o.YDQ4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6gBP0Piwk.ngXUHhSKOb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FOkNztiS02SfK42Qfk7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uTmT7vQe02_A3LU.3rZZw"/>
</p:tagLst>
</file>

<file path=ppt/tags/tag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49lbGLzqUON3cHkirVw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b5LhTc6IUy9uG9qMPw2L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Sc_OlJadk..REJ2LrQ25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OCSAXwj.E2cAzg8RJvi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9j7X_nvS8EuNvXOcZtwC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tSglTNltkOWsylw0Acvl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uMeKqCN35kqIGrJIx1t._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cyKmjTdSUORn3Hy2bus4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oPXo2ClRyEyrc0IMC8vZ_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xy51g.QrkiJ2CUAgwloI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4xZg5apuUK2Bp8KwjZ7s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yqiJfWQWUyJe0E_TOTUh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pS.wsOZMkWWhmi4dNW5r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Hu1I9Qf6Uqz9kQK2mZH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l7DmKvuZUivbNK70Hq0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aUzV9XY.IEGjar8JFmC8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IucekayzEGzcMyUhV7C5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oh12i21.0iLBc0_Iqucr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gkcEw00UUObix4WPLXpg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KQ1__IBHkKSN_wMICddig"/>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68uHQCsi0WVf.LneLpQ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kGvyzzPvUiMFiWqCf0Q9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GlwCZN2lkmAHwKuPg6u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YlqwsBZhkuZJAH1wCO7R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Pf4Sx1crUqLOHgfmedGC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_SKlZoC50.2dts0m6qv0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6M9pQC9a0.eynCZfquaR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U.DClXiV0m.vHlZkVNax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A5S.F1sa0yOmDO8KhoXO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6PYCVD_1A0C88BVxAg6adA"/>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2ZS4ptEC4Uilqb28F1DFh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_0rEX8F902pahdq1Yuqa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P3c21taHREOAWz7YKp.2rg"/>
</p:tagLst>
</file>

<file path=ppt/tags/tag6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kom_CF_ESK156">
  <a:themeElements>
    <a:clrScheme name="Current">
      <a:dk1>
        <a:srgbClr val="003896"/>
      </a:dk1>
      <a:lt1>
        <a:srgbClr val="FFFFFF"/>
      </a:lt1>
      <a:dk2>
        <a:srgbClr val="003896"/>
      </a:dk2>
      <a:lt2>
        <a:srgbClr val="F0F0F0"/>
      </a:lt2>
      <a:accent1>
        <a:srgbClr val="BFCDE4"/>
      </a:accent1>
      <a:accent2>
        <a:srgbClr val="7F9BCA"/>
      </a:accent2>
      <a:accent3>
        <a:srgbClr val="003896"/>
      </a:accent3>
      <a:accent4>
        <a:srgbClr val="C97A00"/>
      </a:accent4>
      <a:accent5>
        <a:srgbClr val="8A5200"/>
      </a:accent5>
      <a:accent6>
        <a:srgbClr val="808080"/>
      </a:accent6>
      <a:hlink>
        <a:srgbClr val="003896"/>
      </a:hlink>
      <a:folHlink>
        <a:srgbClr val="C97A0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003896"/>
        </a:dk2>
        <a:lt2>
          <a:srgbClr val="F0F0F0"/>
        </a:lt2>
        <a:accent1>
          <a:srgbClr val="BFCDE4"/>
        </a:accent1>
        <a:accent2>
          <a:srgbClr val="7F9BCA"/>
        </a:accent2>
        <a:accent3>
          <a:srgbClr val="003896"/>
        </a:accent3>
        <a:accent4>
          <a:srgbClr val="C97A00"/>
        </a:accent4>
        <a:accent5>
          <a:srgbClr val="8A5200"/>
        </a:accent5>
        <a:accent6>
          <a:srgbClr val="808080"/>
        </a:accent6>
        <a:hlink>
          <a:srgbClr val="003896"/>
        </a:hlink>
        <a:folHlink>
          <a:srgbClr val="C97A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1246</TotalTime>
  <Words>6574</Words>
  <Application>Microsoft Office PowerPoint</Application>
  <PresentationFormat>On-screen Show (4:3)</PresentationFormat>
  <Paragraphs>684</Paragraphs>
  <Slides>64</Slides>
  <Notes>4</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64</vt:i4>
      </vt:variant>
    </vt:vector>
  </HeadingPairs>
  <TitlesOfParts>
    <vt:vector size="71" baseType="lpstr">
      <vt:lpstr>Office Theme</vt:lpstr>
      <vt:lpstr>1_Eskom_CF_ESK124 and ESK125</vt:lpstr>
      <vt:lpstr>Eskom_CF_ESK156</vt:lpstr>
      <vt:lpstr>2_Eskom_CF_ESK124 and ESK125</vt:lpstr>
      <vt:lpstr>3_Eskom_CF_ESK124 and ESK125</vt:lpstr>
      <vt:lpstr>think-cell Slide</vt:lpstr>
      <vt:lpstr>Chart</vt:lpstr>
      <vt:lpstr>Slide 1</vt:lpstr>
      <vt:lpstr>Purpose of Presentation</vt:lpstr>
      <vt:lpstr>Outline of the Presentation</vt:lpstr>
      <vt:lpstr>Background to SA Nuclear Programme</vt:lpstr>
      <vt:lpstr>Background to SA Nuclear Programme </vt:lpstr>
      <vt:lpstr>Background to SA Nuclear Programme </vt:lpstr>
      <vt:lpstr>Background to SA Nuclear Programme </vt:lpstr>
      <vt:lpstr>Procurement Preparation</vt:lpstr>
      <vt:lpstr>Preliminary Procurement Process</vt:lpstr>
      <vt:lpstr>Preliminary Procurement Process</vt:lpstr>
      <vt:lpstr>Indicative Execution Plan and Timelines</vt:lpstr>
      <vt:lpstr>Indicative Execution Plan and timelines</vt:lpstr>
      <vt:lpstr>Progress-to-date</vt:lpstr>
      <vt:lpstr>Owner Operator – Transitional Arrangements </vt:lpstr>
      <vt:lpstr>Slide 15</vt:lpstr>
      <vt:lpstr>Eskom is ready to execute the nuclear build programme</vt:lpstr>
      <vt:lpstr>Financial Considerations (1/2)</vt:lpstr>
      <vt:lpstr>Financial Considerations (2/2)</vt:lpstr>
      <vt:lpstr>Recommendations to Cabinet</vt:lpstr>
      <vt:lpstr>Recommendations to Cabinet</vt:lpstr>
      <vt:lpstr>Thank you</vt:lpstr>
      <vt:lpstr>Slide 22</vt:lpstr>
      <vt:lpstr>Outline of the Presentation</vt:lpstr>
      <vt:lpstr>Purpose</vt:lpstr>
      <vt:lpstr>Background</vt:lpstr>
      <vt:lpstr>Background IAEA INIR Mission - 19 Infrastructure Areas</vt:lpstr>
      <vt:lpstr>Outcomes of the IAEA INIR Mission</vt:lpstr>
      <vt:lpstr>Areas of good practices</vt:lpstr>
      <vt:lpstr>Addressing Recommendations of the INIR Mission - ACTION PLAN</vt:lpstr>
      <vt:lpstr>Slide 30</vt:lpstr>
      <vt:lpstr>Slide 31</vt:lpstr>
      <vt:lpstr>Slide 32</vt:lpstr>
      <vt:lpstr>Slide 33</vt:lpstr>
      <vt:lpstr>Slide 34</vt:lpstr>
      <vt:lpstr>Slide 35</vt:lpstr>
      <vt:lpstr>Slide 36</vt:lpstr>
      <vt:lpstr>Slide 37</vt:lpstr>
      <vt:lpstr>Outline of the Presentation</vt:lpstr>
      <vt:lpstr>Introduction</vt:lpstr>
      <vt:lpstr>Introduction</vt:lpstr>
      <vt:lpstr>INGEROP- Cost of Nuclear Power</vt:lpstr>
      <vt:lpstr>KPMG-Benchmark of Procurement Framework </vt:lpstr>
      <vt:lpstr>Ingerop-Owner Operator and Financing Structures </vt:lpstr>
      <vt:lpstr>Deloitte: Finance Options Models Solutions </vt:lpstr>
      <vt:lpstr>Deloitte: Deferred Return on Government Investor Approach  (1/2)</vt:lpstr>
      <vt:lpstr>Deloitte: Deferred Return on Government Investor Approach (2/2)</vt:lpstr>
      <vt:lpstr>Ingerop: Economic Impact of Localization of Nuclear  New Build Programme (1/2)</vt:lpstr>
      <vt:lpstr>Ingerop: Economic Impact of Localization of Nuclear  New Build Programme (2/2)</vt:lpstr>
      <vt:lpstr>Ingerop (3) Economic Impact of Localization of Nuclear  New Build Programme (3/3)</vt:lpstr>
      <vt:lpstr>Nathan Gift Nhlapho Incorporated : Feasibility Study on Effective Independence of the National Nuclear Regulator </vt:lpstr>
      <vt:lpstr>STUDIES: (1) EFFECTIVE INDEPENDENCE OF THE NNR</vt:lpstr>
      <vt:lpstr>STUDIES: (1) EFFECTIVE INDEPENDENCE OF THE NNR</vt:lpstr>
      <vt:lpstr>STUDIES: (1) EFFECTIVE INDEPENDENCE OF THE NNR</vt:lpstr>
      <vt:lpstr>Nathan Gift Nhlapho Incorporated : Accession  to one of the IAEA liability conventions </vt:lpstr>
      <vt:lpstr>STUDIES: (2) ACCESSION TO NUCLEAR LIABILITY CONVENTION</vt:lpstr>
      <vt:lpstr>STUDIES: (2) ACCESSION TO NUCLEAR LIABILITY CONVENTION</vt:lpstr>
      <vt:lpstr>STUDIES: (2) ACCESSION TO NUCLEAR LIABILITY CONVENTION</vt:lpstr>
      <vt:lpstr>STUDIES: (2) ACCESSION TO NUCLEAR LIABILITY CONVENTION</vt:lpstr>
      <vt:lpstr> Zimkile Consulting : The Development of Training Material of First Responders for Nuclear and Radiological  Emergencies </vt:lpstr>
      <vt:lpstr> University of Pretoria: A Detailed Financing Model for the Radioactive Waste Management Fund Bill </vt:lpstr>
      <vt:lpstr>Mzansi Energy Solutions: Feasibility on the withdrawal of Safeguards Function from NECSA </vt:lpstr>
      <vt:lpstr>Mahlako-A-Phahla Investments: Pre-Procurement Readiness Assessment </vt:lpstr>
      <vt:lpstr>  Central Lake Trading  TA/ Empire Technology: Programme Management System </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Sedgwick</dc:creator>
  <cp:lastModifiedBy>PUMZA</cp:lastModifiedBy>
  <cp:revision>135</cp:revision>
  <dcterms:created xsi:type="dcterms:W3CDTF">2016-08-12T18:56:23Z</dcterms:created>
  <dcterms:modified xsi:type="dcterms:W3CDTF">2016-10-13T07:38:54Z</dcterms:modified>
</cp:coreProperties>
</file>