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45"/>
  </p:notesMasterIdLst>
  <p:handoutMasterIdLst>
    <p:handoutMasterId r:id="rId46"/>
  </p:handoutMasterIdLst>
  <p:sldIdLst>
    <p:sldId id="417" r:id="rId6"/>
    <p:sldId id="308" r:id="rId7"/>
    <p:sldId id="414" r:id="rId8"/>
    <p:sldId id="330" r:id="rId9"/>
    <p:sldId id="342" r:id="rId10"/>
    <p:sldId id="299" r:id="rId11"/>
    <p:sldId id="378" r:id="rId12"/>
    <p:sldId id="384" r:id="rId13"/>
    <p:sldId id="383" r:id="rId14"/>
    <p:sldId id="380" r:id="rId15"/>
    <p:sldId id="381" r:id="rId16"/>
    <p:sldId id="382" r:id="rId17"/>
    <p:sldId id="385" r:id="rId18"/>
    <p:sldId id="386" r:id="rId19"/>
    <p:sldId id="387" r:id="rId20"/>
    <p:sldId id="352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46" r:id="rId30"/>
    <p:sldId id="397" r:id="rId31"/>
    <p:sldId id="399" r:id="rId32"/>
    <p:sldId id="402" r:id="rId33"/>
    <p:sldId id="404" r:id="rId34"/>
    <p:sldId id="405" r:id="rId35"/>
    <p:sldId id="403" r:id="rId36"/>
    <p:sldId id="406" r:id="rId37"/>
    <p:sldId id="412" r:id="rId38"/>
    <p:sldId id="407" r:id="rId39"/>
    <p:sldId id="408" r:id="rId40"/>
    <p:sldId id="409" r:id="rId41"/>
    <p:sldId id="410" r:id="rId42"/>
    <p:sldId id="411" r:id="rId43"/>
    <p:sldId id="398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63">
          <p15:clr>
            <a:srgbClr val="A4A3A4"/>
          </p15:clr>
        </p15:guide>
        <p15:guide id="2" pos="1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671C"/>
    <a:srgbClr val="005400"/>
    <a:srgbClr val="028044"/>
    <a:srgbClr val="015B30"/>
    <a:srgbClr val="01572E"/>
    <a:srgbClr val="F6BB00"/>
    <a:srgbClr val="005D28"/>
    <a:srgbClr val="531A17"/>
    <a:srgbClr val="02723D"/>
    <a:srgbClr val="0157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093" autoAdjust="0"/>
  </p:normalViewPr>
  <p:slideViewPr>
    <p:cSldViewPr snapToGrid="0" snapToObjects="1">
      <p:cViewPr varScale="1">
        <p:scale>
          <a:sx n="116" d="100"/>
          <a:sy n="116" d="100"/>
        </p:scale>
        <p:origin x="-2178" y="-114"/>
      </p:cViewPr>
      <p:guideLst>
        <p:guide orient="horz" pos="2963"/>
        <p:guide pos="1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80BA-CB2B-4D50-BBAC-152EF56F6794}" type="datetimeFigureOut">
              <a:rPr lang="en-ZA" smtClean="0"/>
              <a:pPr/>
              <a:t>2016/10/12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3B386-FDE7-40B5-97FE-C1E3F39C211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7444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8EABC-3E2D-4E1F-87EC-C01A1773AAD0}" type="datetimeFigureOut">
              <a:rPr lang="en-ZA" smtClean="0"/>
              <a:pPr/>
              <a:t>2016/10/12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1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7A7D-FC8B-48AB-B32F-ED3694D9DC3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8731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A8F022-4E2C-47CF-A8D2-C73D19E791F5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39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7346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6534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1385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348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9814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4782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9955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57342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4786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3307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6690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44787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52340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56788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66166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4837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16558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4369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88711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95505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1238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50966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8615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4815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554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1669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850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8410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2387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A7D-FC8B-48AB-B32F-ED3694D9DC30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7338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39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9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68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F440-6130-4220-B262-B401A757A2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42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6EA7-9114-441E-9FBF-81F86CCAF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4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4905-43FB-4876-8C2A-77F2446ABA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6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EE0E-A42F-440B-8B73-0C5BFE629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8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9D1D-3B33-4877-8223-0C545B74FD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19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261C-1797-42DD-92F1-CCF7816F53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83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2F78-495D-480C-9025-66060B1509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405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79B2-EF05-47C1-A673-64F6A59327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33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2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F294-9D22-477C-81A3-03CB3040C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994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4A0-5074-430E-90E8-3BB435ECE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59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6EBE-FE95-42BE-BB8E-65C3B6E7EA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4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36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68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96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14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5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3831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84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6CCD-273C-BE40-B912-6EF700A4E35C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34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8161-0281-4624-A2E7-39EC498B31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7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overnmentza/sets/7215763274727545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734" y="2130427"/>
            <a:ext cx="3962400" cy="974723"/>
          </a:xfrm>
        </p:spPr>
        <p:txBody>
          <a:bodyPr>
            <a:noAutofit/>
          </a:bodyPr>
          <a:lstStyle/>
          <a:p>
            <a:r>
              <a:rPr lang="en-Z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2015/16 ANNUAL REPORT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75" y="3429000"/>
            <a:ext cx="342624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8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0017725"/>
              </p:ext>
            </p:extLst>
          </p:nvPr>
        </p:nvGraphicFramePr>
        <p:xfrm>
          <a:off x="239498" y="919308"/>
          <a:ext cx="8599701" cy="530051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31335"/>
                <a:gridCol w="1831335"/>
                <a:gridCol w="2173387"/>
                <a:gridCol w="1393537"/>
                <a:gridCol w="1370107"/>
              </a:tblGrid>
              <a:tr h="312557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Policy and Research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7874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strategic leadership and support in government communication through public opinion research and analysis of media coverage to understand the communication environment and inform government messages.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47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6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Insight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newsletters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Insight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newsletters published.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Insight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newsletters were published.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74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public opinion research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reports on government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priorities.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Two reports per cluster produced per year.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two reports per cluster.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9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Two 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Pulse of the Nation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reports produced annually.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two 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Pulse of the Nation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reports.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government communication monitoring and evaluation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Two reports on government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 monitoring and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 produced per year.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two reports on government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 monitoring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evaluation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39498" y="242632"/>
            <a:ext cx="878859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239498" y="758785"/>
            <a:ext cx="878859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599" y="6242050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2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7274973"/>
              </p:ext>
            </p:extLst>
          </p:nvPr>
        </p:nvGraphicFramePr>
        <p:xfrm>
          <a:off x="239497" y="1059287"/>
          <a:ext cx="8634048" cy="462109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31779"/>
                <a:gridCol w="2045520"/>
                <a:gridCol w="2182067"/>
                <a:gridCol w="1399103"/>
                <a:gridCol w="1375579"/>
              </a:tblGrid>
              <a:tr h="338967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Policy and Research (continued)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47729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strategic leadership and support in government communication through public opinion research and analysis of media coverage to understand the communication environment and inform government messages.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+mj-lt"/>
                          <a:ea typeface="Calibri"/>
                          <a:cs typeface="Mangal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+mj-lt"/>
                          <a:ea typeface="Calibri"/>
                          <a:cs typeface="Mangal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COMMENT</a:t>
                      </a:r>
                      <a:r>
                        <a:rPr lang="en-ZA" sz="1400" b="1" baseline="0" dirty="0" smtClean="0"/>
                        <a:t> ON DEVIATIONS</a:t>
                      </a:r>
                      <a:endParaRPr lang="en-ZA" sz="1400" b="1" dirty="0"/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6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media content analysis reports on selected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priorities.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Two media content analysis reports produced per year.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two media content analysis reports.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6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communication content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key messages produced.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Received and produced 169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(100%) sets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key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messages.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opinion pieces produced annually (excluding public holidays, weekends and holiday periods.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126 opinion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pieces.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39498" y="242632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239497" y="758785"/>
            <a:ext cx="86340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9944" y="6264275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6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282287"/>
              </p:ext>
            </p:extLst>
          </p:nvPr>
        </p:nvGraphicFramePr>
        <p:xfrm>
          <a:off x="122349" y="860346"/>
          <a:ext cx="8821626" cy="522919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44551"/>
                <a:gridCol w="1634623"/>
                <a:gridCol w="2385997"/>
                <a:gridCol w="1140099"/>
                <a:gridCol w="1916356"/>
              </a:tblGrid>
              <a:tr h="22775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Communication Service Agency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361098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efficient marketing and distribution services for government.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70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marketing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services requests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marketing services requests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Received and implemented 71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(100%) approved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marketing services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requests.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GCIS print products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distributed.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of GCIS print products distributed.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Distributed 19 GCIS print products: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x </a:t>
                      </a: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Vuk'uzenzele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newspaper editions.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x State of the Nation Address (SoNA) posters project.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x Development Indicator Book Project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DPME).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x Pocket Guide. 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seven products.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Received two ad- hoc requests: 1 x SoNA Poster and 1 x Development Indicator Book. Additional </a:t>
                      </a: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Vuk’uzenzele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editions were distributed due to a change in strategy from monthly to fortnightly distribution.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10709" y="242632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22349" y="758785"/>
            <a:ext cx="889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5125" y="6191100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4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0238805"/>
              </p:ext>
            </p:extLst>
          </p:nvPr>
        </p:nvGraphicFramePr>
        <p:xfrm>
          <a:off x="133989" y="664468"/>
          <a:ext cx="8881222" cy="552037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52770"/>
                <a:gridCol w="1569165"/>
                <a:gridCol w="2572404"/>
                <a:gridCol w="1466269"/>
                <a:gridCol w="1620614"/>
              </a:tblGrid>
              <a:tr h="17992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Communication Service Agency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308478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cost-effective media bulk-buying services for government.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58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5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media buying campaigns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media-buying campaigns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280 media-buying campaigns were approved. Of these; 141 were completed and 139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(50%)</a:t>
                      </a:r>
                      <a:r>
                        <a:rPr lang="en-ZA" sz="14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were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 </a:t>
                      </a:r>
                      <a:endParaRPr lang="en-ZA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amount committed was R283 061 705.02 cents and total savings was R40 572 885.88 cents.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underachieved by 50% (139 campaigns).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Service providers did not submit proofs of flighting/broadcast on time for the 139 campaigns to effect payments.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4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requests for photographic products and services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requests for photographic products and services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1 049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(100%) requests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photographic products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services were approved and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22349" y="115910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22349" y="545851"/>
            <a:ext cx="889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24650" y="6303456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7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642533"/>
              </p:ext>
            </p:extLst>
          </p:nvPr>
        </p:nvGraphicFramePr>
        <p:xfrm>
          <a:off x="122349" y="1038225"/>
          <a:ext cx="8812101" cy="47514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39907"/>
                <a:gridCol w="1735619"/>
                <a:gridCol w="2833145"/>
                <a:gridCol w="1250668"/>
                <a:gridCol w="1352762"/>
              </a:tblGrid>
              <a:tr h="422075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Communication Service Agency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583018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cost-effective media bulk-buying services for government.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86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31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requests for video products and services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requests for video products and services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1 337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(100%) requests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video products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services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were approved and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2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requests for radio products  and services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requests for radio products and services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220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(100%) requests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radio products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services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were approved and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10709" y="203593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22349" y="758785"/>
            <a:ext cx="889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6300" y="6172201"/>
            <a:ext cx="381000" cy="454318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55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6503635"/>
              </p:ext>
            </p:extLst>
          </p:nvPr>
        </p:nvGraphicFramePr>
        <p:xfrm>
          <a:off x="114300" y="1028755"/>
          <a:ext cx="8743950" cy="49116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56461"/>
                <a:gridCol w="1753140"/>
                <a:gridCol w="2694165"/>
                <a:gridCol w="1420984"/>
                <a:gridCol w="1219200"/>
              </a:tblGrid>
              <a:tr h="27486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Communication Service Agency (Continued)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316091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cost-effective media bulk-buying services for government.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13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624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requests for graphic designs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requests for graphic designs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294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(100%) requests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graphic designs were approved and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requests for assistance with Corporate Identity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requests for assistance with Corporate Identity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441 (100%) approved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requests for assistance with Corporate Identity were approved and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10709" y="203593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22350" y="720148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6300" y="6172200"/>
            <a:ext cx="361950" cy="54927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3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4705" y="6232227"/>
            <a:ext cx="381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2013148" y="807368"/>
            <a:ext cx="65913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Communication &amp; Content Management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4744" y="202020"/>
            <a:ext cx="8640960" cy="605348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Calibri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 3: </a:t>
            </a:r>
            <a:r>
              <a:rPr lang="en-ZA" sz="2000" b="1" dirty="0" smtClean="0">
                <a:solidFill>
                  <a:schemeClr val="accent3">
                    <a:lumMod val="75000"/>
                  </a:schemeClr>
                </a:solidFill>
              </a:rPr>
              <a:t>Intergovernmental </a:t>
            </a:r>
            <a:r>
              <a:rPr lang="en-ZA" sz="2000" b="1" dirty="0">
                <a:solidFill>
                  <a:schemeClr val="accent3">
                    <a:lumMod val="75000"/>
                  </a:schemeClr>
                </a:solidFill>
              </a:rPr>
              <a:t>Coordination and Stakeholder </a:t>
            </a:r>
            <a:r>
              <a:rPr lang="en-ZA" sz="2000" b="1" dirty="0" smtClean="0">
                <a:solidFill>
                  <a:schemeClr val="accent3">
                    <a:lumMod val="75000"/>
                  </a:schemeClr>
                </a:solidFill>
              </a:rPr>
              <a:t>Management</a:t>
            </a:r>
            <a:endParaRPr lang="en-ZA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744" y="2195359"/>
            <a:ext cx="8640960" cy="403686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the development and review of cluster and departmental communication campaigns to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ensure alignment to the national communications 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framework.</a:t>
            </a:r>
          </a:p>
          <a:p>
            <a:pPr algn="just"/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Facilitated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meetings 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the media stakeholders and Cabinet to unpack government policies and programme of action.</a:t>
            </a:r>
          </a:p>
          <a:p>
            <a:pPr algn="just"/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Coordinated  </a:t>
            </a:r>
            <a:r>
              <a:rPr lang="en-ZA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izimbizo 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of political principals to ensure engagement with communities for participatory democracy.</a:t>
            </a:r>
          </a:p>
          <a:p>
            <a:pPr algn="just"/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 the implementation of development communication outreach campaigns GCIS was able to reach diverse communities particularly those in rural areas.</a:t>
            </a:r>
          </a:p>
          <a:p>
            <a:pPr lvl="0" algn="just"/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GCIS 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facilitated communication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cluster meetings attended by heads of communication from various departments to coordinate, align and plan for the communication of the government programme of action.</a:t>
            </a:r>
          </a:p>
          <a:p>
            <a:pPr algn="just"/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GCIS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coordinated 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the cluster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media briefings that provided government an opportunity further communicate progress made on the implementation of the government programme of action.</a:t>
            </a:r>
          </a:p>
          <a:p>
            <a:endParaRPr lang="en-ZA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3496" y="1608759"/>
            <a:ext cx="8682207" cy="533400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ed Rectangle 4"/>
          <p:cNvSpPr/>
          <p:nvPr/>
        </p:nvSpPr>
        <p:spPr>
          <a:xfrm>
            <a:off x="333176" y="1608759"/>
            <a:ext cx="8353623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Achievements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745" y="879103"/>
            <a:ext cx="864096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development communication through mediated and unmediated communication and sound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relations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38"/>
          <p:cNvSpPr>
            <a:spLocks noChangeShapeType="1"/>
          </p:cNvSpPr>
          <p:nvPr/>
        </p:nvSpPr>
        <p:spPr bwMode="auto">
          <a:xfrm>
            <a:off x="183497" y="617118"/>
            <a:ext cx="82392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333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2875588"/>
              </p:ext>
            </p:extLst>
          </p:nvPr>
        </p:nvGraphicFramePr>
        <p:xfrm>
          <a:off x="110709" y="1984491"/>
          <a:ext cx="8892862" cy="413055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82820"/>
                <a:gridCol w="2128940"/>
                <a:gridCol w="2013515"/>
                <a:gridCol w="1615942"/>
                <a:gridCol w="1051645"/>
              </a:tblGrid>
              <a:tr h="231508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Provincial and Local Liaison and Cluster Communication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17354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interdepartmental Coordination by joint planning and sharing of messages across the three spheres of government to ensure coherence and alignment of government messages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03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29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support to the functioning of government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 system produced (provincial and local level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support to the functioning of the government communication system produced (provincial and local level).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support to the functioning of the government communication system produced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(provincial and local level).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the functioning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the government communication system produced (Nationally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Eight reports on the functioning of the government communication system produced (Nationally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eight reports on the functioning of the government communication system (Nationally).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85725"/>
            <a:ext cx="8904502" cy="739757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10709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development communication through mediated and unmediated communication and sound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relations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75" y="6297481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6959438"/>
              </p:ext>
            </p:extLst>
          </p:nvPr>
        </p:nvGraphicFramePr>
        <p:xfrm>
          <a:off x="110709" y="1885951"/>
          <a:ext cx="8892860" cy="426947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82819"/>
                <a:gridCol w="1989868"/>
                <a:gridCol w="2048784"/>
                <a:gridCol w="1488896"/>
                <a:gridCol w="1282493"/>
              </a:tblGrid>
              <a:tr h="25190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Provincial and Local Liaison and Cluster Communication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71739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interdepartmental Coordination by joint planning and sharing of messages across the three spheres of government to ensure coherence and alignment of government messages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59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57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reports on the functioning of the internal communication system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the functioning of the internal communication system produced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four reports on the functioning of the internal communication system. 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reports on the functioning of the GCF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Two reports on the functioning of the GCF 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one report on one GCF held. Produced one concept document the functioning of the GCF.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report on the functioning of the GCF was not 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GCF was rescheduled for 13 May 2016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due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unavailability of a key stakeholder.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76201"/>
            <a:ext cx="8904502" cy="749282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development communication through mediated and unmediated communication and sound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relations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4874" y="6242490"/>
            <a:ext cx="352425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4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5458311"/>
              </p:ext>
            </p:extLst>
          </p:nvPr>
        </p:nvGraphicFramePr>
        <p:xfrm>
          <a:off x="110709" y="1984491"/>
          <a:ext cx="8782153" cy="333146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56890"/>
                <a:gridCol w="1899792"/>
                <a:gridCol w="1849131"/>
                <a:gridCol w="1190536"/>
                <a:gridCol w="1785804"/>
              </a:tblGrid>
              <a:tr h="24608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Provincial and Local Liaison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5621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interdepartmental Coordination by joint planning and sharing of messages across the three spheres of government to ensure coherence and alignment of government messages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99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government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 training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government communication training produced per year.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four reports on government communication training. </a:t>
                      </a:r>
                      <a:endParaRPr lang="en-ZA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66675"/>
            <a:ext cx="8904502" cy="758807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79379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+mj-lt"/>
              </a:rPr>
              <a:t>Purpose: </a:t>
            </a:r>
            <a:r>
              <a:rPr lang="en-ZA" dirty="0" smtClean="0"/>
              <a:t>Implement </a:t>
            </a:r>
            <a:r>
              <a:rPr lang="en-ZA" dirty="0"/>
              <a:t>development communication through mediated and unmediated communication and sound </a:t>
            </a:r>
            <a:r>
              <a:rPr lang="en-ZA" dirty="0" smtClean="0"/>
              <a:t>stakeholder relations </a:t>
            </a:r>
            <a:r>
              <a:rPr lang="en-ZA" dirty="0"/>
              <a:t>and </a:t>
            </a:r>
            <a:r>
              <a:rPr lang="en-ZA" dirty="0" smtClean="0"/>
              <a:t>partnerships.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6550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1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6383422"/>
              </p:ext>
            </p:extLst>
          </p:nvPr>
        </p:nvGraphicFramePr>
        <p:xfrm>
          <a:off x="251519" y="1620838"/>
          <a:ext cx="7635181" cy="1746364"/>
        </p:xfrm>
        <a:graphic>
          <a:graphicData uri="http://schemas.openxmlformats.org/drawingml/2006/table">
            <a:tbl>
              <a:tblPr/>
              <a:tblGrid>
                <a:gridCol w="4532549"/>
                <a:gridCol w="3102632"/>
              </a:tblGrid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076A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Topic/Task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076A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Speaker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D40E"/>
                        </a:solidFill>
                        <a:effectLst/>
                        <a:latin typeface="Arial" panose="020B0604020202020204" pitchFamily="34" charset="0"/>
                        <a:ea typeface="ヒラギノ角ゴ Pro W3" pitchFamily="-44" charset="-128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435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GCIS Strategy Map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Acting Director-General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 pitchFamily="-44" charset="-128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2015/16 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Highlights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Acting Director-General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2015/16 Performance</a:t>
                      </a: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 Programme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Deputy Directors-General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Expenditure Report (2015/16) - Audited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BF0B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44" charset="-128"/>
                          <a:cs typeface="Arial" panose="020B0604020202020204" pitchFamily="34" charset="0"/>
                        </a:rPr>
                        <a:t>Chief Financial Officer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51519" y="466725"/>
            <a:ext cx="7779767" cy="685800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solidFill>
                  <a:srgbClr val="C32D2E">
                    <a:lumMod val="75000"/>
                  </a:srgbClr>
                </a:solidFill>
                <a:latin typeface="Calibri"/>
              </a:rPr>
              <a:t/>
            </a:r>
            <a:br>
              <a:rPr lang="en-US" sz="3600" b="1" dirty="0">
                <a:solidFill>
                  <a:srgbClr val="C32D2E">
                    <a:lumMod val="75000"/>
                  </a:srgbClr>
                </a:solidFill>
                <a:latin typeface="Calibri"/>
              </a:rPr>
            </a:br>
            <a:r>
              <a:rPr lang="en-US" sz="3600" b="1" dirty="0">
                <a:solidFill>
                  <a:srgbClr val="C32D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sz="2000" b="1" dirty="0">
              <a:solidFill>
                <a:srgbClr val="C32D2E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6550" y="6261100"/>
            <a:ext cx="2133600" cy="365125"/>
          </a:xfrm>
        </p:spPr>
        <p:txBody>
          <a:bodyPr/>
          <a:lstStyle/>
          <a:p>
            <a:pPr>
              <a:defRPr/>
            </a:pPr>
            <a:fld id="{C57CA951-FA41-4CFA-86C3-D23EB49239DE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6678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032995"/>
              </p:ext>
            </p:extLst>
          </p:nvPr>
        </p:nvGraphicFramePr>
        <p:xfrm>
          <a:off x="110708" y="1984491"/>
          <a:ext cx="8930261" cy="407577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12030"/>
                <a:gridCol w="1790163"/>
                <a:gridCol w="1661375"/>
                <a:gridCol w="1867437"/>
                <a:gridCol w="2099256"/>
              </a:tblGrid>
              <a:tr h="256857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: Provincial and Local Liaison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14438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Sub-programme objective: </a:t>
                      </a: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An informed and empowered citizenry on government’s policies, plans, programmes and achievements to increase public participation in government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93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+mj-lt"/>
                          <a:ea typeface="Calibri"/>
                          <a:cs typeface="Mangal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+mj-lt"/>
                          <a:ea typeface="Calibri"/>
                          <a:cs typeface="Mangal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COMMENT</a:t>
                      </a:r>
                      <a:r>
                        <a:rPr lang="en-ZA" sz="1400" b="1" baseline="0" dirty="0" smtClean="0"/>
                        <a:t> ON DEVIATIONS</a:t>
                      </a:r>
                      <a:endParaRPr lang="en-ZA" sz="1400" b="1" dirty="0"/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1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development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 activations aligned to the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GCP.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1 200 development communication activations aligned to the GCP per year.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1 920 development communication activations aligned to the GCP.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720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activations.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due to the focus on job creation, fight against crime, Local Government Elections,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Operation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Fiela.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marketing events for Thusong</a:t>
                      </a: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486 marketing events for Thusong programme held per year.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580 marketing events for Thusong programme were done.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94 events.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Events on Thusong Annual Week, SoNA and the Budget Speech, the display of Thusong Service Centres corporate branding identity.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410889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7" y="1155729"/>
            <a:ext cx="894190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development communication through mediated and unmediated communication and sound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relations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6242696"/>
            <a:ext cx="361950" cy="406400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0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547622"/>
              </p:ext>
            </p:extLst>
          </p:nvPr>
        </p:nvGraphicFramePr>
        <p:xfrm>
          <a:off x="110708" y="1984491"/>
          <a:ext cx="8930261" cy="421814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46881"/>
                <a:gridCol w="2215166"/>
                <a:gridCol w="1751795"/>
                <a:gridCol w="1570954"/>
                <a:gridCol w="1545465"/>
              </a:tblGrid>
              <a:tr h="256861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Provincial and Local Liaison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84961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Sub-programme objective: </a:t>
                      </a: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informed and empowered citizenry on government’s policies, plans, programmes and achievements to increase public participation in government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93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87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community and</a:t>
                      </a:r>
                      <a:b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stakeholder liaison visits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undertaken.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1 800 community and stakeholder liaison visits undertaken per year.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2 170 community and stakeholder liaison visits undertaken.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370.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Due to Development Communication activations, </a:t>
                      </a:r>
                      <a:r>
                        <a:rPr lang="en-ZA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izimbizo, etc.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</a:t>
                      </a: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izimbizo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events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the number of </a:t>
                      </a: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izimbizo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events held per year.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Compiled four reports on 326 </a:t>
                      </a: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izimbizo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events held.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66675"/>
            <a:ext cx="8904502" cy="758807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+mj-lt"/>
              </a:rPr>
              <a:t>Purpose: </a:t>
            </a:r>
            <a:r>
              <a:rPr lang="en-ZA" dirty="0" smtClean="0"/>
              <a:t>Implement </a:t>
            </a:r>
            <a:r>
              <a:rPr lang="en-ZA" dirty="0"/>
              <a:t>development communication through mediated and unmediated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ZA" dirty="0"/>
              <a:t> and sound </a:t>
            </a:r>
            <a:r>
              <a:rPr lang="en-ZA" dirty="0" smtClean="0"/>
              <a:t>stakeholder relations </a:t>
            </a:r>
            <a:r>
              <a:rPr lang="en-ZA" dirty="0"/>
              <a:t>and </a:t>
            </a:r>
            <a:r>
              <a:rPr lang="en-ZA" dirty="0" smtClean="0"/>
              <a:t>partnerships.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5125" y="6194448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6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161843"/>
              </p:ext>
            </p:extLst>
          </p:nvPr>
        </p:nvGraphicFramePr>
        <p:xfrm>
          <a:off x="110708" y="1984491"/>
          <a:ext cx="8930261" cy="40995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46881"/>
                <a:gridCol w="2215166"/>
                <a:gridCol w="1326524"/>
                <a:gridCol w="1300766"/>
                <a:gridCol w="2240924"/>
              </a:tblGrid>
              <a:tr h="24608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ub-programme: Provincial and Local Liaison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5621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Sub-programme objective: </a:t>
                      </a: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Sub-programme objective: </a:t>
                      </a: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 informed and empowered citizenry on </a:t>
                      </a: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government’s</a:t>
                      </a: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policies, plans, programmes and achievements to increase public participation in government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+mj-lt"/>
                          <a:ea typeface="Calibri"/>
                          <a:cs typeface="Mangal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+mj-lt"/>
                          <a:ea typeface="Calibri"/>
                          <a:cs typeface="Mangal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COMMENT</a:t>
                      </a:r>
                      <a:r>
                        <a:rPr lang="en-ZA" sz="1400" b="1" baseline="0" dirty="0" smtClean="0"/>
                        <a:t> ON DEVIATIONS</a:t>
                      </a:r>
                      <a:endParaRPr lang="en-ZA" sz="1400" b="1" dirty="0"/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13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electronic </a:t>
                      </a: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 District Today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newsletters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electronic </a:t>
                      </a: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 District Today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newsletters published per year.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48 electronic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 District Today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Newsletters.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four newsletters.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newsletters were issued to respond to challenges in water supply and Students protests, attacks on foreign nationals. A special edition was issued out to reinforce communication on Mandela Month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410889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development communication through mediated and unmediated communication and sound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relations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5125" y="6266482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0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8009056"/>
              </p:ext>
            </p:extLst>
          </p:nvPr>
        </p:nvGraphicFramePr>
        <p:xfrm>
          <a:off x="110709" y="1984491"/>
          <a:ext cx="8892861" cy="426489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39146"/>
                <a:gridCol w="1833966"/>
                <a:gridCol w="2449562"/>
                <a:gridCol w="1410743"/>
                <a:gridCol w="1359444"/>
              </a:tblGrid>
              <a:tr h="213444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Media Engagement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569184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 a proactive media engagement system by building, maintaining and improving relations with the media and drive the government communication agenda.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34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24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engagements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between government officials and senior journalists on the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government PoA and policy issues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engagements between government officials and senior journalists on the government PoA and policy issues held per year.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Held 21 engagements between government officials and senior journalists on the government </a:t>
                      </a:r>
                      <a:r>
                        <a:rPr lang="en-ZA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PoA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policy issues.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five engagements.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There were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five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engagements </a:t>
                      </a:r>
                      <a:r>
                        <a:rPr lang="en-ZA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held on SoNA and the Unit.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on post-Cabinet media briefings and/or statements issued after ordinary Cabinet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meeting.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post-Cabinet media briefings and/ or statements issued after ordinary Cabinet meeting per year.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post-Cabinet media briefings and/ or statements issued after ordinary Cabinet meeting.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66675"/>
            <a:ext cx="8904502" cy="758807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development communication through mediated and unmediated communication and sound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relations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75" y="6231541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7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3496376"/>
              </p:ext>
            </p:extLst>
          </p:nvPr>
        </p:nvGraphicFramePr>
        <p:xfrm>
          <a:off x="110709" y="1984491"/>
          <a:ext cx="8892862" cy="364350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39146"/>
                <a:gridCol w="2205889"/>
                <a:gridCol w="1923741"/>
                <a:gridCol w="1385093"/>
                <a:gridCol w="1538993"/>
              </a:tblGrid>
              <a:tr h="24608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Media Engagement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5621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 a proactive media engagement system by building, maintaining and improving relations with the media and drive the government communication agenda.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13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biweekly Rapid Response reports for the Minister produced (excluding December and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Biweekly Rapid Response reports produced for the Minister (excluding December and January).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23 biweekly Rapid Response reports for the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Minister.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biweekly Rapid Response reports were shared with the Minister.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biweekly Rapid Response report was produced but not shared with the Minister. One report was not 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report was not produced due to a target setting error. Manco did not take place to process another report for sharing with the Minister. It was only submitted to the DDG: ICSM.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66675"/>
            <a:ext cx="8904502" cy="758807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 and Stakeholder Management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b="1" dirty="0" smtClean="0">
                <a:latin typeface="+mj-lt"/>
              </a:rPr>
              <a:t>: </a:t>
            </a:r>
            <a:r>
              <a:rPr lang="en-ZA" dirty="0" smtClean="0"/>
              <a:t>Implement </a:t>
            </a:r>
            <a:r>
              <a:rPr lang="en-ZA" dirty="0"/>
              <a:t>development communication through mediated and unmediated communication and sound </a:t>
            </a:r>
            <a:r>
              <a:rPr lang="en-ZA" dirty="0" smtClean="0"/>
              <a:t>stakeholder relations </a:t>
            </a:r>
            <a:r>
              <a:rPr lang="en-ZA" dirty="0"/>
              <a:t>and </a:t>
            </a:r>
            <a:r>
              <a:rPr lang="en-ZA" dirty="0" smtClean="0"/>
              <a:t>partnerships.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3700" y="625675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8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32227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rgbClr val="4F271C">
                    <a:shade val="90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2013148" y="807368"/>
            <a:ext cx="65913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Communication &amp; Content Management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498" y="267072"/>
            <a:ext cx="8904502" cy="540296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744" y="2195359"/>
            <a:ext cx="8611735" cy="412816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Practised sound financial management processes and procedures leading to unqualified audit results.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management engagements with staff ensured inclusiveness and a work force that links its activities to corporate strategy for better results.</a:t>
            </a: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Strengthened relations with the Unions for labour peace.</a:t>
            </a: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relevant legislations  -  human resource, strategic management, finance and supply chain management. </a:t>
            </a: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staff through extensive training and coaching programmes to retain skilled human capital.</a:t>
            </a: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resources and financial constraints put staff under pressure but the organisation still achieved its goals.</a:t>
            </a: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24/7/365 days wellness programme to support staff and immediate family facilitated wellness and healthy life styles among staff.</a:t>
            </a: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systems and hardware was available more than 95% of the year, enabling the department of function efficiently.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3497" y="1608759"/>
            <a:ext cx="8652982" cy="533400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ed Rectangle 4"/>
          <p:cNvSpPr/>
          <p:nvPr/>
        </p:nvSpPr>
        <p:spPr>
          <a:xfrm>
            <a:off x="333176" y="1711841"/>
            <a:ext cx="8353623" cy="4303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Achievements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272" y="1081301"/>
            <a:ext cx="862620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7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8626700"/>
              </p:ext>
            </p:extLst>
          </p:nvPr>
        </p:nvGraphicFramePr>
        <p:xfrm>
          <a:off x="110708" y="1984491"/>
          <a:ext cx="8930261" cy="392842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46881"/>
                <a:gridCol w="1841679"/>
                <a:gridCol w="2459864"/>
                <a:gridCol w="1416676"/>
                <a:gridCol w="1365161"/>
              </a:tblGrid>
              <a:tr h="24608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</a:t>
                      </a: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Planning and Programme Management 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65621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 efficient and effective strategic management processes and procedures in line with the relevant legislation.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5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APPs tabled in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Parliament according to prescribed legislation.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2016-2019 APP reviewed and tabled in Parliament.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2016-2019 APP was tabled in Parliament on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March 2016.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approved performance reports submitted to National Treasury, DPME and Executive Authority according to prescribed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legislation.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approved quarterly performance reports submitted to National Treasury, DPME and Executive Authority within prescribed legislation.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approved quarterly performance reports were submitted to National Treasury, DPME and Executive Authority.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report was submitted outside the legislated time frame.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report was submitted two days after the time frame prescribed in the legislation.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410889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 1: </a:t>
            </a:r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</a:rPr>
              <a:t>Administration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0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20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1456556"/>
              </p:ext>
            </p:extLst>
          </p:nvPr>
        </p:nvGraphicFramePr>
        <p:xfrm>
          <a:off x="110709" y="1807093"/>
          <a:ext cx="8892862" cy="408492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39146"/>
                <a:gridCol w="2116115"/>
                <a:gridCol w="2411088"/>
                <a:gridCol w="1359444"/>
                <a:gridCol w="1167069"/>
              </a:tblGrid>
              <a:tr h="24608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</a:t>
                      </a: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Planning and Programme Management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9217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 efficient and effective strategic management processes and procedures in line with the relevant legislation.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37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report tabled in Parliament within National Treasury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guidelines and legislative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frames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Departmental Annual Report tabled in Parliament within National Treasury guidelines and legislative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frames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2014/15 Annual Report was tabled on 30 September 2015.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progress reports on implementation of the risk-mitigation plans 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progress reports on implementation of risk-mitigation plans produced.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progress reports on the implementation of the risk mitigation plans were produced and approved by the Manco.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410889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</a:t>
            </a:r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5125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9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452004"/>
              </p:ext>
            </p:extLst>
          </p:nvPr>
        </p:nvGraphicFramePr>
        <p:xfrm>
          <a:off x="110708" y="1984491"/>
          <a:ext cx="8930261" cy="422590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55974"/>
                <a:gridCol w="2073498"/>
                <a:gridCol w="1918952"/>
                <a:gridCol w="1416676"/>
                <a:gridCol w="1365161"/>
              </a:tblGrid>
              <a:tr h="233231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Human Resources 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30228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Competent personnel attracted and retained to ensure the GCIS delivers on its mandate.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88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0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Identified strategic elements of the 2013-2017 HR Strategy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Strategic elements of the 2013-2017 HR Strategy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strategic elements of the 2013-2017 HR Strategy were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EE statistics against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approved EE Plan compiled.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EE statistics against the approved EE Plan compiled.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Compiled Annual EE statistics against the approved EE plan.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 approved and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 was approved by the Acting DG and implemented.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410889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</a:t>
            </a:r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3225" y="6189503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95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7520599"/>
              </p:ext>
            </p:extLst>
          </p:nvPr>
        </p:nvGraphicFramePr>
        <p:xfrm>
          <a:off x="99068" y="1665347"/>
          <a:ext cx="8918438" cy="44695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81737"/>
                <a:gridCol w="2006445"/>
                <a:gridCol w="1889725"/>
                <a:gridCol w="1570105"/>
                <a:gridCol w="1170426"/>
              </a:tblGrid>
              <a:tr h="267949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 </a:t>
                      </a:r>
                      <a:r>
                        <a:rPr lang="en-ZA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Management and Technology 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534443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Efficient and effective IM&amp;T infrastructure and systems provided.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35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88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the availability of IT Infrastructure presented to the IM&amp;T Steering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the availability of IT infrastructure presented to the IM&amp;T Steering Committee.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the availability of IT infrastructure were presented to the IM&amp;T Steering Committee.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reports on Information Management (IM) systems development and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presented to the IM&amp;T Steering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IM systems development presented to the IM&amp;T Steering Committee.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reports on IM systems development were presented to the IM&amp;T Steering Committee.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661" y="230196"/>
            <a:ext cx="8917845" cy="396857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</a:t>
            </a:r>
            <a:r>
              <a:rPr lang="en-US" sz="26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674683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832563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2750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0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44088" y="4783773"/>
            <a:ext cx="8782877" cy="1178170"/>
            <a:chOff x="993531" y="4932485"/>
            <a:chExt cx="8098706" cy="1178170"/>
          </a:xfrm>
        </p:grpSpPr>
        <p:sp>
          <p:nvSpPr>
            <p:cNvPr id="48" name="Rectangle 47"/>
            <p:cNvSpPr/>
            <p:nvPr/>
          </p:nvSpPr>
          <p:spPr>
            <a:xfrm>
              <a:off x="993531" y="4932485"/>
              <a:ext cx="8098706" cy="11781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22379" y="5086098"/>
              <a:ext cx="22769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COMMUNICATION STRATEGY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Enhance system communication effectiveness and accountability.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2379" y="5106838"/>
              <a:ext cx="2276957" cy="800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2537" y="5091850"/>
              <a:ext cx="22769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CAMPAIGN MANAGEMENT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Integrated planning, execution, monitoring and evaluation of communication activity.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2537" y="5112590"/>
              <a:ext cx="2276957" cy="800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94060" y="5088976"/>
              <a:ext cx="22769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CONTENT DEVELOPMENT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Enhance system communication effectiveness and accountability.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94060" y="5109716"/>
              <a:ext cx="2276957" cy="800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845679" y="5385525"/>
              <a:ext cx="1024558" cy="42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CORE </a:t>
              </a:r>
            </a:p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  <a:endParaRPr lang="en-Z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6525" y="3643545"/>
            <a:ext cx="8790442" cy="1057285"/>
            <a:chOff x="993532" y="3734525"/>
            <a:chExt cx="8098706" cy="1057285"/>
          </a:xfrm>
        </p:grpSpPr>
        <p:sp>
          <p:nvSpPr>
            <p:cNvPr id="50" name="Rectangle 49"/>
            <p:cNvSpPr/>
            <p:nvPr/>
          </p:nvSpPr>
          <p:spPr>
            <a:xfrm>
              <a:off x="993532" y="3791580"/>
              <a:ext cx="8098706" cy="10002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20730" y="3853124"/>
              <a:ext cx="22769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PEOPLE READINESS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Align leadership talent to drive execution of Corporate Strategy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0730" y="3873864"/>
              <a:ext cx="2276957" cy="800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10888" y="3858876"/>
              <a:ext cx="22769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 READINESS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Access to relevant, timely, quality information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10888" y="3879616"/>
              <a:ext cx="2276957" cy="800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92411" y="3856002"/>
              <a:ext cx="261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PERFORMANCE EXCELLENCE CULTURE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Align department performance to Corporate Strategy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92411" y="3876742"/>
              <a:ext cx="2613400" cy="800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731251" y="4121649"/>
              <a:ext cx="1029449" cy="25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ENABLERS</a:t>
              </a:r>
              <a:endParaRPr lang="en-Z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6525" y="2198076"/>
            <a:ext cx="8790441" cy="1468002"/>
            <a:chOff x="136525" y="2180492"/>
            <a:chExt cx="8955712" cy="1468002"/>
          </a:xfrm>
        </p:grpSpPr>
        <p:sp>
          <p:nvSpPr>
            <p:cNvPr id="52" name="Rectangle 51"/>
            <p:cNvSpPr/>
            <p:nvPr/>
          </p:nvSpPr>
          <p:spPr>
            <a:xfrm>
              <a:off x="136525" y="2180492"/>
              <a:ext cx="8955712" cy="14507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23678" y="2248291"/>
              <a:ext cx="246929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GOAL 2</a:t>
              </a:r>
            </a:p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Professionalise the </a:t>
              </a:r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communication system by building a reliable knowledge </a:t>
              </a:r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 </a:t>
              </a:r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through communication products.</a:t>
              </a:r>
              <a:endParaRPr lang="en-Z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23678" y="2269030"/>
              <a:ext cx="2310653" cy="11795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03250" y="2254041"/>
              <a:ext cx="14862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GOAL 3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Enhance the image of government.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03252" y="2274780"/>
              <a:ext cx="1546590" cy="11795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0227" y="2268421"/>
              <a:ext cx="18807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GOAL 1</a:t>
              </a:r>
            </a:p>
            <a:p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Maintain and strengthen a well-functioning communication system that proactively informs and engages the public.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0227" y="2280368"/>
              <a:ext cx="1957125" cy="11795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11987" y="2263499"/>
              <a:ext cx="16154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GOAL 4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Maintain a </a:t>
              </a:r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responsive, cost-effective, compliant and business-focused organisation.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11987" y="2284238"/>
              <a:ext cx="1808735" cy="11795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-167376" y="2668054"/>
              <a:ext cx="1106200" cy="47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STRATEGIC </a:t>
              </a:r>
            </a:p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  <a:endParaRPr lang="en-Z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6525" y="85725"/>
            <a:ext cx="8790442" cy="2065513"/>
            <a:chOff x="136526" y="140677"/>
            <a:chExt cx="8955712" cy="1943100"/>
          </a:xfrm>
        </p:grpSpPr>
        <p:sp>
          <p:nvSpPr>
            <p:cNvPr id="55" name="Rectangle 54"/>
            <p:cNvSpPr/>
            <p:nvPr/>
          </p:nvSpPr>
          <p:spPr>
            <a:xfrm>
              <a:off x="136526" y="140677"/>
              <a:ext cx="8955712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96739" y="241536"/>
              <a:ext cx="1342677" cy="95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pulse of communication excellence in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government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9801" y="247578"/>
              <a:ext cx="2363637" cy="1824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  <a:p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To deliver effective strategic government communication; set and influence adherence to standards and coherence of message and proactively communicate with the public about government policies, plans, programmes and achievements.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60555" y="238667"/>
              <a:ext cx="1831682" cy="130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CORE VALUES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Professionalism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Diversity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Openness &amp; Transparency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Honesty &amp; Integrity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982" y="226839"/>
              <a:ext cx="2950862" cy="1476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MANDATE</a:t>
              </a:r>
            </a:p>
            <a:p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Provide </a:t>
              </a:r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strategic leadership and </a:t>
              </a:r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coordination of a </a:t>
              </a:r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government communications </a:t>
              </a:r>
              <a:r>
                <a:rPr lang="en-Z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 that </a:t>
              </a:r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ensures that the public is informed, and have access to government programmes and policies that benefit them.</a:t>
              </a:r>
            </a:p>
            <a:p>
              <a:endParaRPr lang="en-Z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5982" y="247578"/>
              <a:ext cx="2892486" cy="1733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6740" y="241536"/>
              <a:ext cx="1230533" cy="1739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99801" y="241536"/>
              <a:ext cx="2260122" cy="1739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63438" y="241536"/>
              <a:ext cx="1742538" cy="1739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-639593" y="924521"/>
              <a:ext cx="1832764" cy="280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ORGANISATIONAL DNA</a:t>
              </a:r>
              <a:endParaRPr lang="en-Z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61904" y="631051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0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4106664"/>
              </p:ext>
            </p:extLst>
          </p:nvPr>
        </p:nvGraphicFramePr>
        <p:xfrm>
          <a:off x="110709" y="1984491"/>
          <a:ext cx="8892861" cy="400727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39146"/>
                <a:gridCol w="1833966"/>
                <a:gridCol w="2834311"/>
                <a:gridCol w="1282493"/>
                <a:gridCol w="1102945"/>
              </a:tblGrid>
              <a:tr h="20800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</a:t>
                      </a:r>
                      <a:r>
                        <a:rPr lang="en-ZA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Finance, Supply Chain Management and Auxiliary Services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2525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proactive, flexible, compliant and cost-efficient finance, SCM and facilities management.</a:t>
                      </a:r>
                      <a:endParaRPr kumimoji="0" lang="en-GB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703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3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077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Unqualified AFS submitted to the AG</a:t>
                      </a:r>
                      <a:b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South Africa and National </a:t>
                      </a: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Treasury.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AFS prepared and issued within legislated prescripts.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2014/15 AFS were prepared and issued within legislated prescripts. Three 2015/16 interim financial statements were compiled and submitted to National Treasury within the legislated prescripts.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 and adjustment budget submitted to National Treasury</a:t>
                      </a:r>
                      <a:b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line with budget </a:t>
                      </a: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financial analysis and cash-flow reports submitted to National Treasury.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financial analysis and cash-flow reports were submitted to National Treasury.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9068" y="410889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</a:t>
            </a:r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10709" y="9906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99068" y="1155729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9970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4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450526"/>
              </p:ext>
            </p:extLst>
          </p:nvPr>
        </p:nvGraphicFramePr>
        <p:xfrm>
          <a:off x="117766" y="1736841"/>
          <a:ext cx="8930261" cy="446507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72934"/>
                <a:gridCol w="1732290"/>
                <a:gridCol w="2506335"/>
                <a:gridCol w="1511874"/>
                <a:gridCol w="1506828"/>
              </a:tblGrid>
              <a:tr h="24809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Finance, Supply Chain Management and Auxiliary Services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593467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proactive, flexible, compliant and cost-efficient finance, SCM and facilities management.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91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6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all compliant invoices paid within 30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days.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all compliant invoices paid within 30 days.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8 426 payments were processed during the reporting period. 8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424 (99%)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were processed within 30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days.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under-achieved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0.1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 non-compliant payments were not processed within 48 hours.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orders processed within 48 hours.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 of orders processed within 48 hours.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5 389 orders were processed during the reporting period. A total of 4 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474 (84%)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orders were processed within 48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hours.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14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over-achievement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was due to officials who had to work extra hours.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36467" y="203592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</a:t>
            </a:r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29407" y="7239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17766" y="957091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668" y="6160136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3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2681801"/>
              </p:ext>
            </p:extLst>
          </p:nvPr>
        </p:nvGraphicFramePr>
        <p:xfrm>
          <a:off x="110708" y="1717793"/>
          <a:ext cx="8930261" cy="416157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46881"/>
                <a:gridCol w="1751526"/>
                <a:gridCol w="2704564"/>
                <a:gridCol w="1365160"/>
                <a:gridCol w="1262130"/>
              </a:tblGrid>
              <a:tr h="223915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Internal Audit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76733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lang="en-ZA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internal audit services for the improvement of governance, risk and control provided.</a:t>
                      </a:r>
                      <a:endParaRPr kumimoji="0" lang="en-GB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8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3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08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Three-year risk-based internal audit plan and an updated operational</a:t>
                      </a:r>
                      <a:b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approved and</a:t>
                      </a:r>
                      <a:b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 risk-based internal audit plan and 2015/16 Operational Plan approved and implemented.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 three year risk-based internal audit plan, and 2015/16 Operational Plan were approved by the ARC and implemented.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Developed </a:t>
                      </a: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2016/17 Operational Plan which was approved by the ARC</a:t>
                      </a: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progress</a:t>
                      </a:r>
                      <a:b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reports produced on</a:t>
                      </a:r>
                      <a:b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assurance </a:t>
                      </a: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audits.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progress reports on assurance audits </a:t>
                      </a:r>
                      <a:r>
                        <a:rPr lang="en-ZA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four progress reports on assurance audits.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10708" y="203592"/>
            <a:ext cx="8892861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</a:t>
            </a:r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129407" y="723905"/>
            <a:ext cx="88928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10708" y="947566"/>
            <a:ext cx="89045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Provides overall management and support for the 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9969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06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14300"/>
            <a:ext cx="9144000" cy="6048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Report (2015/16) - Audited</a:t>
            </a:r>
            <a:endParaRPr lang="en-US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7049" y="6162676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984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" y="133816"/>
            <a:ext cx="9143999" cy="524107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Expenditure Report (2015/16) - Audited</a:t>
            </a:r>
            <a:endParaRPr lang="en-US" sz="2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29425" y="6140388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192760"/>
              </p:ext>
            </p:extLst>
          </p:nvPr>
        </p:nvGraphicFramePr>
        <p:xfrm>
          <a:off x="-2" y="657923"/>
          <a:ext cx="9144000" cy="5545138"/>
        </p:xfrm>
        <a:graphic>
          <a:graphicData uri="http://schemas.openxmlformats.org/drawingml/2006/table">
            <a:tbl>
              <a:tblPr firstRow="1" firstCol="1" bandRow="1"/>
              <a:tblGrid>
                <a:gridCol w="4438652"/>
                <a:gridCol w="1771650"/>
                <a:gridCol w="1695450"/>
                <a:gridCol w="1238248"/>
              </a:tblGrid>
              <a:tr h="7207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3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1: ADMINISTRATION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144 921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144 920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5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2: CONTENT PROCESSING AND DISSEMINATION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75 178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74 945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7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3: INTERGOVERNMENTAL COORDINATION AND STAKEHOLDER MANAGEMENT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93 467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en-ZA" sz="14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467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4: COMMUNICATION SERVICE AGENCY 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51 910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51 909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6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96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365 476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365 241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085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5"/>
            <a:ext cx="9143999" cy="524107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Report (2015/16) - Audited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8475" y="60975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03858"/>
              </p:ext>
            </p:extLst>
          </p:nvPr>
        </p:nvGraphicFramePr>
        <p:xfrm>
          <a:off x="0" y="700330"/>
          <a:ext cx="9143999" cy="4861133"/>
        </p:xfrm>
        <a:graphic>
          <a:graphicData uri="http://schemas.openxmlformats.org/drawingml/2006/table">
            <a:tbl>
              <a:tblPr firstRow="1" firstCol="1" bandRow="1"/>
              <a:tblGrid>
                <a:gridCol w="5753099"/>
                <a:gridCol w="1238250"/>
                <a:gridCol w="1238250"/>
                <a:gridCol w="914400"/>
              </a:tblGrid>
              <a:tr h="35826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79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8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1: ADMINISTRATION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144 921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144 920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6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Personnel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59 505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59 506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85 416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85 414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2 378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2 378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Office of the Chief Financial Officer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58 745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58 744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Management and Technology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14 478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14 477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Audit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2 932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2 932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 Resources Management and Development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3 936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3 926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2 309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2 309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473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5"/>
            <a:ext cx="9143999" cy="524107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Report (2015/16) - Audited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9900" y="6158779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648471"/>
              </p:ext>
            </p:extLst>
          </p:nvPr>
        </p:nvGraphicFramePr>
        <p:xfrm>
          <a:off x="2" y="709156"/>
          <a:ext cx="9143998" cy="5350321"/>
        </p:xfrm>
        <a:graphic>
          <a:graphicData uri="http://schemas.openxmlformats.org/drawingml/2006/table">
            <a:tbl>
              <a:tblPr firstRow="1" firstCol="1" bandRow="1"/>
              <a:tblGrid>
                <a:gridCol w="4591049"/>
                <a:gridCol w="1257300"/>
                <a:gridCol w="1924050"/>
                <a:gridCol w="1371599"/>
              </a:tblGrid>
              <a:tr h="47121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4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76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2: CONTENT PROCESSING AND DISSEMINATION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75 178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74 945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82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Personnel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45 508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45 293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Operational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29 670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29 652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446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and media monitoring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7 277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7 259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Printing of communication products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18 488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18 488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of electronic content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3 458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3 459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3391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5"/>
            <a:ext cx="9143999" cy="524107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Report (2015/16) - Audited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8950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766201"/>
              </p:ext>
            </p:extLst>
          </p:nvPr>
        </p:nvGraphicFramePr>
        <p:xfrm>
          <a:off x="1" y="666755"/>
          <a:ext cx="9143998" cy="5600700"/>
        </p:xfrm>
        <a:graphic>
          <a:graphicData uri="http://schemas.openxmlformats.org/drawingml/2006/table">
            <a:tbl>
              <a:tblPr firstRow="1" firstCol="1" bandRow="1"/>
              <a:tblGrid>
                <a:gridCol w="5019675"/>
                <a:gridCol w="1524000"/>
                <a:gridCol w="1552575"/>
                <a:gridCol w="1047748"/>
              </a:tblGrid>
              <a:tr h="57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65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12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3: INTERGOVERNMENTAL COORDINATION AND STAKEHOLDER MANAGEMENT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93 467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Personnel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72 564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Operational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20 903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20 903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 engagement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2 683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2 685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Cluster supervision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1 173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1 172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and communication of outreach programmes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16 514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16 513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020" marR="64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0947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2580"/>
            <a:ext cx="91440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prstClr val="black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3815"/>
            <a:ext cx="9143999" cy="524107"/>
          </a:xfrm>
          <a:prstGeom prst="rect">
            <a:avLst/>
          </a:prstGeom>
          <a:solidFill>
            <a:srgbClr val="147D0B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5350">
              <a:spcBef>
                <a:spcPct val="20000"/>
              </a:spcBef>
            </a:pP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Report (2015/16) - Audited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263934"/>
              </p:ext>
            </p:extLst>
          </p:nvPr>
        </p:nvGraphicFramePr>
        <p:xfrm>
          <a:off x="-2" y="657923"/>
          <a:ext cx="9144000" cy="4905350"/>
        </p:xfrm>
        <a:graphic>
          <a:graphicData uri="http://schemas.openxmlformats.org/drawingml/2006/table">
            <a:tbl>
              <a:tblPr firstRow="1" firstCol="1" bandRow="1"/>
              <a:tblGrid>
                <a:gridCol w="4181477"/>
                <a:gridCol w="1666875"/>
                <a:gridCol w="1885950"/>
                <a:gridCol w="1409698"/>
              </a:tblGrid>
              <a:tr h="7207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BUDGET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EXPENDITURE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VARIANCE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207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R'000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207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 4: COMMUNICATION SERVICE AGENCY 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51 910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51 909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5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Personnel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25 099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25 099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Operational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26 811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26 810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Media-Buying and Distribution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16 269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16 268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 Production 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10 542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10 542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96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7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5"/>
          <p:cNvSpPr>
            <a:spLocks noGrp="1"/>
          </p:cNvSpPr>
          <p:nvPr>
            <p:ph type="subTitle" idx="1"/>
          </p:nvPr>
        </p:nvSpPr>
        <p:spPr>
          <a:xfrm>
            <a:off x="2262255" y="3643916"/>
            <a:ext cx="4953000" cy="671513"/>
          </a:xfrm>
        </p:spPr>
        <p:txBody>
          <a:bodyPr>
            <a:noAutofit/>
          </a:bodyPr>
          <a:lstStyle/>
          <a:p>
            <a:pPr marL="63500"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End -</a:t>
            </a:r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2905125" y="2085975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Thank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you.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62750" y="6173787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2090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638143"/>
            <a:ext cx="5546502" cy="37720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ZA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18.7 million copies of the newspaper in all official languages.</a:t>
            </a:r>
          </a:p>
          <a:p>
            <a:r>
              <a:rPr lang="en-ZA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9 600 Braille copies were distributed.</a:t>
            </a:r>
          </a:p>
          <a:p>
            <a:r>
              <a:rPr lang="en-ZA" sz="153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Vuk’uzenzele</a:t>
            </a:r>
            <a:r>
              <a:rPr lang="en-ZA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 raised R3 290 312.99 through advertising revenue. The paper celebrated 100</a:t>
            </a:r>
            <a:r>
              <a:rPr lang="en-ZA" sz="153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 edition since inception in 2005.</a:t>
            </a:r>
          </a:p>
          <a:p>
            <a:r>
              <a:rPr lang="en-ZA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Clean Audit for the 2015/16 financial year.</a:t>
            </a:r>
          </a:p>
          <a:p>
            <a:r>
              <a:rPr lang="en-GB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2 170 community and stakeholder liaison visits. </a:t>
            </a:r>
          </a:p>
          <a:p>
            <a:r>
              <a:rPr lang="en-GB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political principals in 326 </a:t>
            </a:r>
            <a:r>
              <a:rPr lang="en-GB" sz="1530" i="1" dirty="0" smtClean="0">
                <a:latin typeface="Arial" panose="020B0604020202020204" pitchFamily="34" charset="0"/>
                <a:cs typeface="Arial" panose="020B0604020202020204" pitchFamily="34" charset="0"/>
              </a:rPr>
              <a:t>Izimbizo.</a:t>
            </a:r>
            <a:r>
              <a:rPr lang="en-GB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GCIS Manco approved the GCIS Language Policy.</a:t>
            </a:r>
            <a:endParaRPr lang="en-ZA" sz="15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draft Government Communications Policy.</a:t>
            </a:r>
          </a:p>
          <a:p>
            <a:r>
              <a:rPr lang="en-GB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a </a:t>
            </a:r>
            <a:r>
              <a:rPr lang="en-GB" sz="153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Communication Model </a:t>
            </a:r>
            <a:r>
              <a:rPr lang="en-GB" sz="1530" dirty="0" smtClean="0">
                <a:latin typeface="Arial" panose="020B0604020202020204" pitchFamily="34" charset="0"/>
                <a:cs typeface="Arial" panose="020B0604020202020204" pitchFamily="34" charset="0"/>
              </a:rPr>
              <a:t>as an innovative segmentation tool to inform campaign planning.</a:t>
            </a:r>
            <a:endParaRPr lang="en-ZA" sz="15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5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" y="141288"/>
            <a:ext cx="8858250" cy="525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5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2015/16 Performance Highlights</a:t>
            </a: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699" y="1075125"/>
            <a:ext cx="4105275" cy="371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for 2015/16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4698" y="5484227"/>
            <a:ext cx="5546502" cy="9736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Achieved 47 </a:t>
            </a:r>
            <a:r>
              <a:rPr lang="en-ZA" sz="1550" dirty="0">
                <a:latin typeface="Arial" panose="020B0604020202020204" pitchFamily="34" charset="0"/>
                <a:cs typeface="Arial" panose="020B0604020202020204" pitchFamily="34" charset="0"/>
              </a:rPr>
              <a:t>(90%) of </a:t>
            </a:r>
            <a:r>
              <a:rPr lang="en-ZA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52 planned annual targets. </a:t>
            </a:r>
          </a:p>
          <a:p>
            <a:pPr algn="just"/>
            <a:r>
              <a:rPr lang="en-ZA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Five (10% ) targets were not achieved.</a:t>
            </a:r>
          </a:p>
          <a:p>
            <a:pPr algn="just"/>
            <a:r>
              <a:rPr lang="en-ZA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Spent </a:t>
            </a:r>
            <a:r>
              <a:rPr lang="en-ZA" sz="1550" dirty="0">
                <a:latin typeface="Arial" panose="020B0604020202020204" pitchFamily="34" charset="0"/>
                <a:cs typeface="Arial" panose="020B0604020202020204" pitchFamily="34" charset="0"/>
              </a:rPr>
              <a:t>99.9% of its allocated </a:t>
            </a:r>
            <a:r>
              <a:rPr lang="en-ZA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budget.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015" y="1642544"/>
            <a:ext cx="3107536" cy="22571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014" y="4121604"/>
            <a:ext cx="3107537" cy="2141681"/>
          </a:xfrm>
          <a:prstGeom prst="rect">
            <a:avLst/>
          </a:prstGeom>
        </p:spPr>
      </p:pic>
      <p:sp>
        <p:nvSpPr>
          <p:cNvPr id="18" name="Line 138"/>
          <p:cNvSpPr>
            <a:spLocks noChangeShapeType="1"/>
          </p:cNvSpPr>
          <p:nvPr/>
        </p:nvSpPr>
        <p:spPr bwMode="auto">
          <a:xfrm>
            <a:off x="244699" y="756903"/>
            <a:ext cx="73023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450" y="6275335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7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8150" y="6232227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2013148" y="807368"/>
            <a:ext cx="65913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Communication &amp; Content Management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4745" y="728863"/>
            <a:ext cx="8766855" cy="540296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</a:t>
            </a:r>
            <a:r>
              <a:rPr lang="en-US" sz="2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745" y="2656192"/>
            <a:ext cx="8595405" cy="3576036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insights generated in this programme informed the formulation of communication strategies and plans for government</a:t>
            </a:r>
          </a:p>
          <a:p>
            <a:pPr>
              <a:lnSpc>
                <a:spcPct val="110000"/>
              </a:lnSpc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convergence delivered government information to more people on more platforms</a:t>
            </a:r>
          </a:p>
          <a:p>
            <a:pPr>
              <a:lnSpc>
                <a:spcPct val="110000"/>
              </a:lnSpc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Leveraged government ad spent to secure better value for money with commercial media and to broaden investment in community and small independent media</a:t>
            </a:r>
          </a:p>
          <a:p>
            <a:pPr>
              <a:lnSpc>
                <a:spcPct val="110000"/>
              </a:lnSpc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Offered a range of communication services – editing, audiovisual, photographic, translations, copywriting - to departments </a:t>
            </a:r>
          </a:p>
          <a:p>
            <a:pPr>
              <a:lnSpc>
                <a:spcPct val="110000"/>
              </a:lnSpc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activities provided consistency and coherence of message even though they severely strained staff across the programme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Media buying clients increased from 40 (2014/15) to 53 in 2015/16 and the number of campaigns increased from 272 in 2014/15 to 280 in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2015/16</a:t>
            </a: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6884" y="2022130"/>
            <a:ext cx="8652982" cy="5334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ed Rectangle 4"/>
          <p:cNvSpPr/>
          <p:nvPr/>
        </p:nvSpPr>
        <p:spPr>
          <a:xfrm>
            <a:off x="333177" y="2068539"/>
            <a:ext cx="8353623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Achievements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343" y="1367471"/>
            <a:ext cx="8626207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Provide strategic leadership in government communication to ensure the coherence, coordination, consistency, </a:t>
            </a: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quality, impact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and responsiveness of government communication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745" y="106810"/>
            <a:ext cx="8889100" cy="540296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 2015/16 PERFORMANCE PER PROGRAMME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38"/>
          <p:cNvSpPr>
            <a:spLocks noChangeShapeType="1"/>
          </p:cNvSpPr>
          <p:nvPr/>
        </p:nvSpPr>
        <p:spPr bwMode="auto">
          <a:xfrm>
            <a:off x="418752" y="758785"/>
            <a:ext cx="82680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721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1037" y="6232227"/>
            <a:ext cx="762000" cy="365125"/>
          </a:xfrm>
        </p:spPr>
        <p:txBody>
          <a:bodyPr/>
          <a:lstStyle/>
          <a:p>
            <a:pPr>
              <a:defRPr/>
            </a:pPr>
            <a:fld id="{16B99FE7-67B7-4BBE-9EFC-886B802F219B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2013148" y="807368"/>
            <a:ext cx="65913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Communication &amp; Content Management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498" y="242632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095227"/>
              </p:ext>
            </p:extLst>
          </p:nvPr>
        </p:nvGraphicFramePr>
        <p:xfrm>
          <a:off x="253737" y="1712892"/>
          <a:ext cx="8569300" cy="467725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24861"/>
                <a:gridCol w="1824861"/>
                <a:gridCol w="1548544"/>
                <a:gridCol w="1719700"/>
                <a:gridCol w="1651334"/>
              </a:tblGrid>
              <a:tr h="303373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 : Products and Platforms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70884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 government’s communication products and services to grow the share of voice of government messages in the public arena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41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28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editions of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Vuk'uzenzele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newspaper published per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editions of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Vuk’uzenzele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newspaper published annually.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16 editions of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Vuk’uzenzele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newspaper.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five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editions.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edition of 1.7 million copies was split into two editions of </a:t>
                      </a:r>
                      <a:b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850 000 copies per edition.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editions of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GovComms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editions of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GovComms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published annually.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four editions of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GovComms.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editions of PSM magazine published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editions of PSM magazine published annually.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11 editions of PSM magazine.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Line 138"/>
          <p:cNvSpPr>
            <a:spLocks noChangeShapeType="1"/>
          </p:cNvSpPr>
          <p:nvPr/>
        </p:nvSpPr>
        <p:spPr bwMode="auto">
          <a:xfrm>
            <a:off x="253736" y="657225"/>
            <a:ext cx="85693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253737" y="1028223"/>
            <a:ext cx="8569300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Provide strategic leadership in government communication to ensure the coherence, coordination, consistency, </a:t>
            </a:r>
            <a:r>
              <a:rPr lang="en-Z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quality, impact 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and responsiveness of government communication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8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7213937"/>
              </p:ext>
            </p:extLst>
          </p:nvPr>
        </p:nvGraphicFramePr>
        <p:xfrm>
          <a:off x="253737" y="824250"/>
          <a:ext cx="8537838" cy="558350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18161"/>
                <a:gridCol w="1818161"/>
                <a:gridCol w="2157753"/>
                <a:gridCol w="1383512"/>
                <a:gridCol w="1360251"/>
              </a:tblGrid>
              <a:tr h="291646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Products and Platforms (continued)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42685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 government’s communication products and services to grow the share of voice of government messages in the public arena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4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5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editions of PSM magazine published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editions of PSM magazine published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11 editions of PSM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magazine.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 annual edition of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2014/15 SAYB</a:t>
                      </a: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Pocket Guide to South Africa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published, and 4 000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DVDs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annual edition of 2014/15 SAYB and</a:t>
                      </a: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Pocket Guide to South Africa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published, and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4 000 DVDs produced.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one annual edition of 2014/15 SAYB</a:t>
                      </a: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Pocket Guide to South Africa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4 200 DVD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copies.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overachieved by 200 DVD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copies.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DVDs to increase the distribution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coverage.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approved language services requests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approved language services requests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completed.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Received and completed 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1 958 (100%) language services.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39498" y="162655"/>
            <a:ext cx="87140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138"/>
          <p:cNvSpPr>
            <a:spLocks noChangeShapeType="1"/>
          </p:cNvSpPr>
          <p:nvPr/>
        </p:nvSpPr>
        <p:spPr bwMode="auto">
          <a:xfrm>
            <a:off x="253736" y="600869"/>
            <a:ext cx="85835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3677" y="6276623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7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2315435"/>
              </p:ext>
            </p:extLst>
          </p:nvPr>
        </p:nvGraphicFramePr>
        <p:xfrm>
          <a:off x="253738" y="824252"/>
          <a:ext cx="8583540" cy="537537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70337"/>
                <a:gridCol w="1809750"/>
                <a:gridCol w="2714625"/>
                <a:gridCol w="1200150"/>
                <a:gridCol w="988678"/>
              </a:tblGrid>
              <a:tr h="26069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Products and Platforms (continued)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5265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 government’s communication products and services to grow the share of voice of government messages in the public arena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110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17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news updates on key government programmes and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activities.(excluding public holidays,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weekends and holiday periods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news updates on key government programmes and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activities. (Excluding public holidays, </a:t>
                      </a:r>
                      <a:b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weekends and holiday periods).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Provided daily news updates on key government programmes and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activities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follows: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Stories published: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022.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Twitter: 71 818 followers.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Facebook – 4 459 likes.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Page impressions: 3 495 405.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Website hits: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066 958. 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6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content updates to the </a:t>
                      </a: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www.gov.za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website as per items received.(Excluding weekends and public holiday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content updates to the </a:t>
                      </a: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www.gov.za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website as per items received.(Excluding weekends and public holiday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Provided daily content updates to the </a:t>
                      </a: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www.gov.za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website as per items received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follows: Published: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535 speeches, statements and advisories; </a:t>
                      </a:r>
                      <a:endParaRPr lang="en-ZA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opinion pieces; </a:t>
                      </a:r>
                      <a:endParaRPr lang="en-ZA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940 documents.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39498" y="242632"/>
            <a:ext cx="8723527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138"/>
          <p:cNvSpPr>
            <a:spLocks noChangeShapeType="1"/>
          </p:cNvSpPr>
          <p:nvPr/>
        </p:nvSpPr>
        <p:spPr bwMode="auto">
          <a:xfrm>
            <a:off x="253736" y="694793"/>
            <a:ext cx="85835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3677" y="6203326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3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1434854"/>
              </p:ext>
            </p:extLst>
          </p:nvPr>
        </p:nvGraphicFramePr>
        <p:xfrm>
          <a:off x="239498" y="1107585"/>
          <a:ext cx="8583541" cy="43821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27894"/>
                <a:gridCol w="1827894"/>
                <a:gridCol w="2169303"/>
                <a:gridCol w="1390918"/>
                <a:gridCol w="1367532"/>
              </a:tblGrid>
              <a:tr h="338967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ub-programme: Products and Platforms (continued)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solidFill>
                      <a:schemeClr val="accent2"/>
                    </a:solidFill>
                  </a:tcPr>
                </a:tc>
              </a:tr>
              <a:tr h="447729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Sub-programme objective: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 government’s communication products and services to grow the share of voice of government messages in the public arena</a:t>
                      </a: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2015/16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PERFORMANCE 2016/16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DEVIATION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FROM PLANNED TARGET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ZA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DEVIATIONS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99" marR="13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54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content updates to GCIS managed social media channels as per the weekly content plan and ad hoc items as per Government PoA.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(excluding weekends and public holidays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content updates to GCIS managed social media channels as per the weekly content plan and ad hoc items as per Government PoA.</a:t>
                      </a:r>
                      <a:b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(excluding weekends and public holidays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Provided daily content updates to GCIS managed social media channels as per the weekly content plan and ad hoc items as per Government PoA 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follows: Posted 5 458 tweets and 2 171</a:t>
                      </a:r>
                      <a:r>
                        <a:rPr lang="en-ZA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Facebook messages.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39498" y="242632"/>
            <a:ext cx="8904502" cy="414593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</a:t>
            </a:r>
            <a:r>
              <a:rPr lang="en-US" sz="26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Processing and Dissemination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138"/>
          <p:cNvSpPr>
            <a:spLocks noChangeShapeType="1"/>
          </p:cNvSpPr>
          <p:nvPr/>
        </p:nvSpPr>
        <p:spPr bwMode="auto">
          <a:xfrm>
            <a:off x="239497" y="758785"/>
            <a:ext cx="85835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9438" y="6270625"/>
            <a:ext cx="2133600" cy="365125"/>
          </a:xfrm>
        </p:spPr>
        <p:txBody>
          <a:bodyPr/>
          <a:lstStyle/>
          <a:p>
            <a:fld id="{8843D58F-2DAB-1446-A47E-C34A82BC1FA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6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575B538E0AA43BCFE1FBDF6D38747" ma:contentTypeVersion="0" ma:contentTypeDescription="Create a new document." ma:contentTypeScope="" ma:versionID="038e6ba85fcb3d1e11537546ad22d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6DEA66-5AEC-4369-9556-6332EEA0AE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7FE5B-88D0-4747-94E6-78110251B9F5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84BE0AE-C957-4915-8CE9-B78610AFF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7931</TotalTime>
  <Words>4912</Words>
  <Application>Microsoft Office PowerPoint</Application>
  <PresentationFormat>On-screen Show (4:3)</PresentationFormat>
  <Paragraphs>988</Paragraphs>
  <Slides>39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2015/16 ANNUAL REPORT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GCIS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administrator</dc:creator>
  <cp:lastModifiedBy>PUMZA</cp:lastModifiedBy>
  <cp:revision>754</cp:revision>
  <cp:lastPrinted>2016-09-27T13:52:28Z</cp:lastPrinted>
  <dcterms:created xsi:type="dcterms:W3CDTF">2013-08-14T15:53:00Z</dcterms:created>
  <dcterms:modified xsi:type="dcterms:W3CDTF">2016-10-12T08:58:51Z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0x010100190575B538E0AA43BCFE1FBDF6D38747</vt:lpwstr>
  </property>
</Properties>
</file>