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56" r:id="rId2"/>
    <p:sldId id="347" r:id="rId3"/>
    <p:sldId id="459" r:id="rId4"/>
    <p:sldId id="460" r:id="rId5"/>
    <p:sldId id="461" r:id="rId6"/>
    <p:sldId id="462" r:id="rId7"/>
    <p:sldId id="432" r:id="rId8"/>
    <p:sldId id="450" r:id="rId9"/>
    <p:sldId id="451" r:id="rId10"/>
    <p:sldId id="452" r:id="rId11"/>
    <p:sldId id="453" r:id="rId12"/>
    <p:sldId id="455" r:id="rId13"/>
    <p:sldId id="435" r:id="rId14"/>
    <p:sldId id="456" r:id="rId15"/>
    <p:sldId id="436" r:id="rId16"/>
    <p:sldId id="458" r:id="rId17"/>
    <p:sldId id="457" r:id="rId18"/>
    <p:sldId id="437" r:id="rId19"/>
    <p:sldId id="438" r:id="rId20"/>
    <p:sldId id="469" r:id="rId21"/>
    <p:sldId id="463" r:id="rId22"/>
    <p:sldId id="464" r:id="rId23"/>
    <p:sldId id="465" r:id="rId24"/>
    <p:sldId id="466" r:id="rId25"/>
    <p:sldId id="467" r:id="rId26"/>
    <p:sldId id="468" r:id="rId27"/>
    <p:sldId id="417" r:id="rId28"/>
  </p:sldIdLst>
  <p:sldSz cx="9144000" cy="6858000" type="screen4x3"/>
  <p:notesSz cx="6797675" cy="9926638"/>
  <p:defaultTextStyle>
    <a:defPPr>
      <a:defRPr lang="en-US"/>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had Osman" initials="FO" lastIdx="0" clrIdx="0">
    <p:extLst>
      <p:ext uri="{19B8F6BF-5375-455C-9EA6-DF929625EA0E}">
        <p15:presenceInfo xmlns:p15="http://schemas.microsoft.com/office/powerpoint/2012/main" xmlns="" userId="S-1-5-21-2380184862-309048139-2695422336-32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F4718"/>
    <a:srgbClr val="CC6600"/>
    <a:srgbClr val="EB6529"/>
    <a:srgbClr val="FFCC00"/>
    <a:srgbClr val="E15415"/>
    <a:srgbClr val="006600"/>
    <a:srgbClr val="663300"/>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42" autoAdjust="0"/>
    <p:restoredTop sz="93011" autoAdjust="0"/>
  </p:normalViewPr>
  <p:slideViewPr>
    <p:cSldViewPr>
      <p:cViewPr varScale="1">
        <p:scale>
          <a:sx n="116" d="100"/>
          <a:sy n="116" d="100"/>
        </p:scale>
        <p:origin x="-1494" y="-1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DC86797C-0EAA-4835-9CA3-6B5CFEFCD302}" type="datetimeFigureOut">
              <a:rPr lang="en-US"/>
              <a:pPr>
                <a:defRPr/>
              </a:pPr>
              <a:t>10/12/2016</a:t>
            </a:fld>
            <a:endParaRPr lang="en-ZA"/>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3A035F56-8059-484F-84EF-27E4F3861C6B}" type="slidenum">
              <a:rPr lang="en-ZA"/>
              <a:pPr>
                <a:defRPr/>
              </a:pPr>
              <a:t>‹#›</a:t>
            </a:fld>
            <a:endParaRPr lang="en-ZA"/>
          </a:p>
        </p:txBody>
      </p:sp>
    </p:spTree>
    <p:extLst>
      <p:ext uri="{BB962C8B-B14F-4D97-AF65-F5344CB8AC3E}">
        <p14:creationId xmlns:p14="http://schemas.microsoft.com/office/powerpoint/2010/main" xmlns="" val="2300680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mn-cs"/>
              </a:defRPr>
            </a:lvl1pPr>
          </a:lstStyle>
          <a:p>
            <a:pPr>
              <a:defRPr/>
            </a:pPr>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cs typeface="+mn-cs"/>
              </a:defRPr>
            </a:lvl1pPr>
          </a:lstStyle>
          <a:p>
            <a:pPr>
              <a:defRPr/>
            </a:pPr>
            <a:fld id="{7FDCE99A-3146-4BA1-BCB2-19B27B05AC6D}" type="datetimeFigureOut">
              <a:rPr lang="en-US"/>
              <a:pPr>
                <a:defRPr/>
              </a:pPr>
              <a:t>10/12/2016</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mn-cs"/>
              </a:defRPr>
            </a:lvl1pPr>
          </a:lstStyle>
          <a:p>
            <a:pPr>
              <a:defRPr/>
            </a:pPr>
            <a:fld id="{2ACEF963-89FD-494C-9260-DDF89D775176}" type="slidenum">
              <a:rPr lang="en-ZA"/>
              <a:pPr>
                <a:defRPr/>
              </a:pPr>
              <a:t>‹#›</a:t>
            </a:fld>
            <a:endParaRPr lang="en-ZA"/>
          </a:p>
        </p:txBody>
      </p:sp>
    </p:spTree>
    <p:extLst>
      <p:ext uri="{BB962C8B-B14F-4D97-AF65-F5344CB8AC3E}">
        <p14:creationId xmlns:p14="http://schemas.microsoft.com/office/powerpoint/2010/main" xmlns="" val="689957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af-ZA" smtClean="0"/>
          </a:p>
        </p:txBody>
      </p:sp>
      <p:sp>
        <p:nvSpPr>
          <p:cNvPr id="4" name="Slide Number Placeholder 3"/>
          <p:cNvSpPr>
            <a:spLocks noGrp="1"/>
          </p:cNvSpPr>
          <p:nvPr>
            <p:ph type="sldNum" sz="quarter" idx="5"/>
          </p:nvPr>
        </p:nvSpPr>
        <p:spPr/>
        <p:txBody>
          <a:bodyPr/>
          <a:lstStyle/>
          <a:p>
            <a:pPr>
              <a:defRPr/>
            </a:pPr>
            <a:fld id="{25BA5889-994E-41FB-AE9E-5A35EB2BBB48}" type="slidenum">
              <a:rPr lang="en-ZA" smtClean="0"/>
              <a:pPr>
                <a:defRPr/>
              </a:pPr>
              <a:t>1</a:t>
            </a:fld>
            <a:endParaRPr lang="en-ZA"/>
          </a:p>
        </p:txBody>
      </p:sp>
    </p:spTree>
    <p:extLst>
      <p:ext uri="{BB962C8B-B14F-4D97-AF65-F5344CB8AC3E}">
        <p14:creationId xmlns:p14="http://schemas.microsoft.com/office/powerpoint/2010/main" xmlns="" val="171868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CEF963-89FD-494C-9260-DDF89D775176}" type="slidenum">
              <a:rPr lang="en-ZA" smtClean="0"/>
              <a:pPr>
                <a:defRPr/>
              </a:pPr>
              <a:t>19</a:t>
            </a:fld>
            <a:endParaRPr lang="en-ZA"/>
          </a:p>
        </p:txBody>
      </p:sp>
    </p:spTree>
    <p:extLst>
      <p:ext uri="{BB962C8B-B14F-4D97-AF65-F5344CB8AC3E}">
        <p14:creationId xmlns:p14="http://schemas.microsoft.com/office/powerpoint/2010/main" xmlns="" val="2156797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36D7854F-BB25-4EBF-AC24-38D00AAFAF4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6559761D-B61F-4481-B4A1-07F1D6F7B4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30A1D51D-AA7E-43DD-855A-A4617F4375F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75163" cy="1143000"/>
          </a:xfr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600200"/>
            <a:ext cx="4038600" cy="4421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lipArt Placeholder 3"/>
          <p:cNvSpPr>
            <a:spLocks noGrp="1"/>
          </p:cNvSpPr>
          <p:nvPr>
            <p:ph type="clipArt" sz="half" idx="2"/>
          </p:nvPr>
        </p:nvSpPr>
        <p:spPr>
          <a:xfrm>
            <a:off x="4648200" y="1600200"/>
            <a:ext cx="4038600" cy="4421188"/>
          </a:xfrm>
        </p:spPr>
        <p:txBody>
          <a:bodyPr/>
          <a:lstStyle/>
          <a:p>
            <a:pPr lvl="0"/>
            <a:endParaRPr lang="en-ZA" noProof="0" dirty="0" smtClean="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5F104B22-8847-4421-A6B2-15511A0D707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22A525F6-AA27-4C0C-9780-FABF772D3FB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6" name="Slide Number Placeholder 5"/>
          <p:cNvSpPr>
            <a:spLocks noGrp="1"/>
          </p:cNvSpPr>
          <p:nvPr>
            <p:ph type="sldNum" sz="quarter" idx="12"/>
          </p:nvPr>
        </p:nvSpPr>
        <p:spPr/>
        <p:txBody>
          <a:bodyPr/>
          <a:lstStyle>
            <a:lvl1pPr>
              <a:defRPr/>
            </a:lvl1pPr>
          </a:lstStyle>
          <a:p>
            <a:pPr>
              <a:defRPr/>
            </a:pPr>
            <a:fld id="{6B941FF1-1831-4115-95E2-37176DA718F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A72A1F5D-8F71-48D7-8FB7-AD8F773A142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9" name="Slide Number Placeholder 8"/>
          <p:cNvSpPr>
            <a:spLocks noGrp="1"/>
          </p:cNvSpPr>
          <p:nvPr>
            <p:ph type="sldNum" sz="quarter" idx="12"/>
          </p:nvPr>
        </p:nvSpPr>
        <p:spPr/>
        <p:txBody>
          <a:bodyPr/>
          <a:lstStyle>
            <a:lvl1pPr>
              <a:defRPr/>
            </a:lvl1pPr>
          </a:lstStyle>
          <a:p>
            <a:pPr>
              <a:defRPr/>
            </a:pPr>
            <a:fld id="{69F013F5-858A-469D-A2E9-42C3871D9D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5" name="Slide Number Placeholder 4"/>
          <p:cNvSpPr>
            <a:spLocks noGrp="1"/>
          </p:cNvSpPr>
          <p:nvPr>
            <p:ph type="sldNum" sz="quarter" idx="12"/>
          </p:nvPr>
        </p:nvSpPr>
        <p:spPr/>
        <p:txBody>
          <a:bodyPr/>
          <a:lstStyle>
            <a:lvl1pPr>
              <a:defRPr/>
            </a:lvl1pPr>
          </a:lstStyle>
          <a:p>
            <a:pPr>
              <a:defRPr/>
            </a:pPr>
            <a:fld id="{E0F97061-FD04-4B12-96C1-6B37E956F7E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4" name="Slide Number Placeholder 3"/>
          <p:cNvSpPr>
            <a:spLocks noGrp="1"/>
          </p:cNvSpPr>
          <p:nvPr>
            <p:ph type="sldNum" sz="quarter" idx="12"/>
          </p:nvPr>
        </p:nvSpPr>
        <p:spPr/>
        <p:txBody>
          <a:bodyPr/>
          <a:lstStyle>
            <a:lvl1pPr>
              <a:defRPr/>
            </a:lvl1pPr>
          </a:lstStyle>
          <a:p>
            <a:pPr>
              <a:defRPr/>
            </a:pPr>
            <a:fld id="{E8305AC6-5B65-4BF6-976A-1909E30F547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1441FDEF-A3C4-47E6-9B56-B356F55E6CF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solidFill>
                  <a:srgbClr val="E15415"/>
                </a:solidFill>
              </a:defRPr>
            </a:lvl1pPr>
          </a:lstStyle>
          <a:p>
            <a:pPr>
              <a:defRPr/>
            </a:pPr>
            <a:r>
              <a:rPr lang="en-US"/>
              <a:t>Making South Africa a Global Leader</a:t>
            </a:r>
          </a:p>
          <a:p>
            <a:pPr>
              <a:defRPr/>
            </a:pPr>
            <a:r>
              <a:rPr lang="en-US"/>
              <a:t>in Harnessing ICTs for Socio-economic Development</a:t>
            </a:r>
          </a:p>
        </p:txBody>
      </p:sp>
      <p:sp>
        <p:nvSpPr>
          <p:cNvPr id="7" name="Slide Number Placeholder 6"/>
          <p:cNvSpPr>
            <a:spLocks noGrp="1"/>
          </p:cNvSpPr>
          <p:nvPr>
            <p:ph type="sldNum" sz="quarter" idx="12"/>
          </p:nvPr>
        </p:nvSpPr>
        <p:spPr/>
        <p:txBody>
          <a:bodyPr/>
          <a:lstStyle>
            <a:lvl1pPr>
              <a:defRPr/>
            </a:lvl1pPr>
          </a:lstStyle>
          <a:p>
            <a:pPr>
              <a:defRPr/>
            </a:pPr>
            <a:fld id="{ABCA85EA-5CE5-457D-B8E3-C0C09F0CB70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447516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421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 Third level</a:t>
            </a:r>
          </a:p>
          <a:p>
            <a:pPr lvl="3"/>
            <a:endParaRPr lang="en-US" smtClean="0"/>
          </a:p>
        </p:txBody>
      </p:sp>
      <p:sp>
        <p:nvSpPr>
          <p:cNvPr id="1028" name="Rectangle 4"/>
          <p:cNvSpPr>
            <a:spLocks noGrp="1" noChangeArrowheads="1"/>
          </p:cNvSpPr>
          <p:nvPr>
            <p:ph type="dt" sz="half" idx="2"/>
          </p:nvPr>
        </p:nvSpPr>
        <p:spPr bwMode="auto">
          <a:xfrm>
            <a:off x="457200" y="6245225"/>
            <a:ext cx="101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2254250" y="6426200"/>
            <a:ext cx="4679950"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solidFill>
                  <a:srgbClr val="E15415"/>
                </a:solidFill>
                <a:latin typeface="+mn-lt"/>
                <a:cs typeface="+mn-cs"/>
              </a:defRPr>
            </a:lvl1pPr>
          </a:lstStyle>
          <a:p>
            <a:pPr>
              <a:defRPr/>
            </a:pPr>
            <a:r>
              <a:rPr lang="en-US"/>
              <a:t>Making South Africa a Global Leader</a:t>
            </a:r>
          </a:p>
          <a:p>
            <a:pPr>
              <a:defRPr/>
            </a:pPr>
            <a:r>
              <a:rPr lang="en-US"/>
              <a:t>in Harnessing ICTs for Socio-economic Development</a:t>
            </a:r>
          </a:p>
        </p:txBody>
      </p:sp>
      <p:sp>
        <p:nvSpPr>
          <p:cNvPr id="1030" name="Rectangle 6"/>
          <p:cNvSpPr>
            <a:spLocks noGrp="1" noChangeArrowheads="1"/>
          </p:cNvSpPr>
          <p:nvPr>
            <p:ph type="sldNum" sz="quarter" idx="4"/>
          </p:nvPr>
        </p:nvSpPr>
        <p:spPr bwMode="auto">
          <a:xfrm>
            <a:off x="7092950" y="6245225"/>
            <a:ext cx="1593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cs typeface="+mn-cs"/>
              </a:defRPr>
            </a:lvl1pPr>
          </a:lstStyle>
          <a:p>
            <a:pPr>
              <a:defRPr/>
            </a:pPr>
            <a:fld id="{13DAF0D4-8F83-44C5-8484-415C99B2E3B5}" type="slidenum">
              <a:rPr lang="en-US"/>
              <a:pPr>
                <a:defRPr/>
              </a:pPr>
              <a:t>‹#›</a:t>
            </a:fld>
            <a:endParaRPr lang="en-US" dirty="0"/>
          </a:p>
        </p:txBody>
      </p:sp>
      <p:pic>
        <p:nvPicPr>
          <p:cNvPr id="1031" name="Picture 7" descr="DoC Corporate ID"/>
          <p:cNvPicPr>
            <a:picLocks noChangeAspect="1" noChangeArrowheads="1"/>
          </p:cNvPicPr>
          <p:nvPr userDrawn="1"/>
        </p:nvPicPr>
        <p:blipFill>
          <a:blip r:embed="rId14" cstate="print"/>
          <a:srcRect/>
          <a:stretch>
            <a:fillRect/>
          </a:stretch>
        </p:blipFill>
        <p:spPr bwMode="auto">
          <a:xfrm>
            <a:off x="5943600" y="0"/>
            <a:ext cx="3149600" cy="1025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hf hdr="0" dt="0"/>
  <p:txStyles>
    <p:titleStyle>
      <a:lvl1pPr algn="ctr" rtl="0" eaLnBrk="0" fontAlgn="base" hangingPunct="0">
        <a:spcBef>
          <a:spcPct val="0"/>
        </a:spcBef>
        <a:spcAft>
          <a:spcPct val="0"/>
        </a:spcAft>
        <a:defRPr sz="2800" b="1">
          <a:solidFill>
            <a:srgbClr val="996633"/>
          </a:solidFill>
          <a:latin typeface="+mj-lt"/>
          <a:ea typeface="+mj-ea"/>
          <a:cs typeface="+mj-cs"/>
        </a:defRPr>
      </a:lvl1pPr>
      <a:lvl2pPr algn="ctr" rtl="0" eaLnBrk="0" fontAlgn="base" hangingPunct="0">
        <a:spcBef>
          <a:spcPct val="0"/>
        </a:spcBef>
        <a:spcAft>
          <a:spcPct val="0"/>
        </a:spcAft>
        <a:defRPr sz="2800" b="1">
          <a:solidFill>
            <a:srgbClr val="996633"/>
          </a:solidFill>
          <a:latin typeface="Bookman Old Style" pitchFamily="18" charset="0"/>
        </a:defRPr>
      </a:lvl2pPr>
      <a:lvl3pPr algn="ctr" rtl="0" eaLnBrk="0" fontAlgn="base" hangingPunct="0">
        <a:spcBef>
          <a:spcPct val="0"/>
        </a:spcBef>
        <a:spcAft>
          <a:spcPct val="0"/>
        </a:spcAft>
        <a:defRPr sz="2800" b="1">
          <a:solidFill>
            <a:srgbClr val="996633"/>
          </a:solidFill>
          <a:latin typeface="Bookman Old Style" pitchFamily="18" charset="0"/>
        </a:defRPr>
      </a:lvl3pPr>
      <a:lvl4pPr algn="ctr" rtl="0" eaLnBrk="0" fontAlgn="base" hangingPunct="0">
        <a:spcBef>
          <a:spcPct val="0"/>
        </a:spcBef>
        <a:spcAft>
          <a:spcPct val="0"/>
        </a:spcAft>
        <a:defRPr sz="2800" b="1">
          <a:solidFill>
            <a:srgbClr val="996633"/>
          </a:solidFill>
          <a:latin typeface="Bookman Old Style" pitchFamily="18" charset="0"/>
        </a:defRPr>
      </a:lvl4pPr>
      <a:lvl5pPr algn="ctr" rtl="0" eaLnBrk="0" fontAlgn="base" hangingPunct="0">
        <a:spcBef>
          <a:spcPct val="0"/>
        </a:spcBef>
        <a:spcAft>
          <a:spcPct val="0"/>
        </a:spcAft>
        <a:defRPr sz="2800" b="1">
          <a:solidFill>
            <a:srgbClr val="996633"/>
          </a:solidFill>
          <a:latin typeface="Bookman Old Style" pitchFamily="18" charset="0"/>
        </a:defRPr>
      </a:lvl5pPr>
      <a:lvl6pPr marL="457200" algn="ctr" rtl="0" fontAlgn="base">
        <a:spcBef>
          <a:spcPct val="0"/>
        </a:spcBef>
        <a:spcAft>
          <a:spcPct val="0"/>
        </a:spcAft>
        <a:defRPr sz="2800" b="1">
          <a:solidFill>
            <a:srgbClr val="996633"/>
          </a:solidFill>
          <a:latin typeface="Bookman Old Style" pitchFamily="18" charset="0"/>
        </a:defRPr>
      </a:lvl6pPr>
      <a:lvl7pPr marL="914400" algn="ctr" rtl="0" fontAlgn="base">
        <a:spcBef>
          <a:spcPct val="0"/>
        </a:spcBef>
        <a:spcAft>
          <a:spcPct val="0"/>
        </a:spcAft>
        <a:defRPr sz="2800" b="1">
          <a:solidFill>
            <a:srgbClr val="996633"/>
          </a:solidFill>
          <a:latin typeface="Bookman Old Style" pitchFamily="18" charset="0"/>
        </a:defRPr>
      </a:lvl7pPr>
      <a:lvl8pPr marL="1371600" algn="ctr" rtl="0" fontAlgn="base">
        <a:spcBef>
          <a:spcPct val="0"/>
        </a:spcBef>
        <a:spcAft>
          <a:spcPct val="0"/>
        </a:spcAft>
        <a:defRPr sz="2800" b="1">
          <a:solidFill>
            <a:srgbClr val="996633"/>
          </a:solidFill>
          <a:latin typeface="Bookman Old Style" pitchFamily="18" charset="0"/>
        </a:defRPr>
      </a:lvl8pPr>
      <a:lvl9pPr marL="1828800" algn="ctr" rtl="0" fontAlgn="base">
        <a:spcBef>
          <a:spcPct val="0"/>
        </a:spcBef>
        <a:spcAft>
          <a:spcPct val="0"/>
        </a:spcAft>
        <a:defRPr sz="2800" b="1">
          <a:solidFill>
            <a:srgbClr val="996633"/>
          </a:solidFill>
          <a:latin typeface="Bookman Old Style"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rgbClr val="006600"/>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rgbClr val="006600"/>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rgbClr val="006600"/>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98500" y="2506663"/>
            <a:ext cx="7775575" cy="2422525"/>
          </a:xfrm>
        </p:spPr>
        <p:txBody>
          <a:bodyPr/>
          <a:lstStyle/>
          <a:p>
            <a:pPr eaLnBrk="1" hangingPunct="1"/>
            <a:r>
              <a:rPr lang="en-US" sz="2500" b="0" dirty="0" smtClean="0">
                <a:solidFill>
                  <a:srgbClr val="000000"/>
                </a:solidFill>
              </a:rPr>
              <a:t> </a:t>
            </a:r>
            <a:br>
              <a:rPr lang="en-US" sz="2500" b="0" dirty="0" smtClean="0">
                <a:solidFill>
                  <a:srgbClr val="000000"/>
                </a:solidFill>
              </a:rPr>
            </a:br>
            <a:r>
              <a:rPr lang="en-US" sz="3600" dirty="0" smtClean="0">
                <a:latin typeface="Arial" pitchFamily="34" charset="0"/>
                <a:ea typeface="ＭＳ Ｐゴシック" pitchFamily="34" charset="-128"/>
              </a:rPr>
              <a:t>                                                             </a:t>
            </a:r>
            <a:r>
              <a:rPr lang="en-US" sz="2400" dirty="0" smtClean="0">
                <a:solidFill>
                  <a:schemeClr val="tx1"/>
                </a:solidFill>
                <a:latin typeface="Arial" pitchFamily="34" charset="0"/>
                <a:ea typeface="ＭＳ Ｐゴシック" pitchFamily="34" charset="-128"/>
              </a:rPr>
              <a:t>PRESENTATION TO THE PORTFOLIO COMMITTEE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DEPARTMENT OF TELECOMMUNICATIONS AND POSTAL SERVICES</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2015/2016 ANNUAL REPORT</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r>
            <a:br>
              <a:rPr lang="en-US" sz="2400" dirty="0" smtClean="0">
                <a:solidFill>
                  <a:schemeClr val="tx1"/>
                </a:solidFill>
                <a:latin typeface="Arial" pitchFamily="34" charset="0"/>
                <a:ea typeface="ＭＳ Ｐゴシック" pitchFamily="34" charset="-128"/>
              </a:rPr>
            </a:br>
            <a:r>
              <a:rPr lang="en-US" sz="2400" dirty="0" smtClean="0">
                <a:solidFill>
                  <a:schemeClr val="tx1"/>
                </a:solidFill>
                <a:latin typeface="Arial" pitchFamily="34" charset="0"/>
                <a:ea typeface="ＭＳ Ｐゴシック" pitchFamily="34" charset="-128"/>
              </a:rPr>
              <a:t>						</a:t>
            </a:r>
            <a:r>
              <a:rPr lang="en-US" sz="2000" dirty="0" smtClean="0">
                <a:solidFill>
                  <a:schemeClr val="tx1"/>
                </a:solidFill>
                <a:latin typeface="Arial" pitchFamily="34" charset="0"/>
                <a:ea typeface="ＭＳ Ｐゴシック" pitchFamily="34" charset="-128"/>
              </a:rPr>
              <a:t>11 October 2015 </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2100" dirty="0" smtClean="0">
                <a:solidFill>
                  <a:srgbClr val="000000"/>
                </a:solidFill>
              </a:rPr>
              <a:t/>
            </a:r>
            <a:br>
              <a:rPr lang="en-US" sz="2100" dirty="0" smtClean="0">
                <a:solidFill>
                  <a:srgbClr val="000000"/>
                </a:solidFill>
              </a:rPr>
            </a:br>
            <a:endParaRPr lang="en-US" sz="2100" dirty="0" smtClean="0">
              <a:solidFill>
                <a:srgbClr val="000000"/>
              </a:solidFill>
            </a:endParaRPr>
          </a:p>
        </p:txBody>
      </p:sp>
      <p:cxnSp>
        <p:nvCxnSpPr>
          <p:cNvPr id="8" name="Straight Connector 7"/>
          <p:cNvCxnSpPr/>
          <p:nvPr/>
        </p:nvCxnSpPr>
        <p:spPr bwMode="auto">
          <a:xfrm>
            <a:off x="0" y="1050925"/>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4340" name="Picture 6" descr="approved-logo.jpg"/>
          <p:cNvPicPr>
            <a:picLocks noChangeAspect="1"/>
          </p:cNvPicPr>
          <p:nvPr/>
        </p:nvPicPr>
        <p:blipFill>
          <a:blip r:embed="rId3" cstate="print"/>
          <a:srcRect/>
          <a:stretch>
            <a:fillRect/>
          </a:stretch>
        </p:blipFill>
        <p:spPr bwMode="auto">
          <a:xfrm>
            <a:off x="6072188" y="0"/>
            <a:ext cx="2771775" cy="931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413" name="Picture 7" descr="approved-logo.jpg"/>
          <p:cNvPicPr>
            <a:picLocks noChangeAspect="1"/>
          </p:cNvPicPr>
          <p:nvPr/>
        </p:nvPicPr>
        <p:blipFill>
          <a:blip r:embed="rId2" cstate="print"/>
          <a:srcRect/>
          <a:stretch>
            <a:fillRect/>
          </a:stretch>
        </p:blipFill>
        <p:spPr bwMode="auto">
          <a:xfrm>
            <a:off x="6372225" y="115888"/>
            <a:ext cx="2771775" cy="7921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112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smtClean="0">
                <a:solidFill>
                  <a:srgbClr val="996633"/>
                </a:solidFill>
                <a:latin typeface="Arial" charset="0"/>
              </a:rPr>
              <a:t>Programme 3: ICT </a:t>
            </a:r>
            <a:r>
              <a:rPr lang="en-US" sz="2000" kern="0" dirty="0">
                <a:solidFill>
                  <a:srgbClr val="996633"/>
                </a:solidFill>
                <a:latin typeface="Arial" charset="0"/>
              </a:rPr>
              <a:t>Policy, Research and Capacity </a:t>
            </a:r>
            <a:r>
              <a:rPr lang="en-US" sz="2000" kern="0" dirty="0" smtClean="0">
                <a:solidFill>
                  <a:srgbClr val="996633"/>
                </a:solidFill>
                <a:latin typeface="Arial" charset="0"/>
              </a:rPr>
              <a:t>Development (3)</a:t>
            </a:r>
            <a:endParaRPr lang="en-US" sz="2000" kern="0" dirty="0">
              <a:solidFill>
                <a:srgbClr val="002060"/>
              </a:solidFill>
              <a:latin typeface="Arial" charset="0"/>
              <a:cs typeface="+mn-cs"/>
            </a:endParaRPr>
          </a:p>
        </p:txBody>
      </p:sp>
      <p:sp>
        <p:nvSpPr>
          <p:cNvPr id="8" name="Slide Number Placeholder 7"/>
          <p:cNvSpPr>
            <a:spLocks noGrp="1"/>
          </p:cNvSpPr>
          <p:nvPr>
            <p:ph type="sldNum" sz="quarter" idx="12"/>
          </p:nvPr>
        </p:nvSpPr>
        <p:spPr>
          <a:xfrm>
            <a:off x="7370763" y="6553150"/>
            <a:ext cx="1593850" cy="476250"/>
          </a:xfrm>
        </p:spPr>
        <p:txBody>
          <a:bodyPr/>
          <a:lstStyle/>
          <a:p>
            <a:pPr>
              <a:defRPr/>
            </a:pPr>
            <a:fld id="{F9749938-9A80-485D-9139-ED7B18C0216B}" type="slidenum">
              <a:rPr lang="en-US" smtClean="0"/>
              <a:pPr>
                <a:defRPr/>
              </a:pPr>
              <a:t>10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662485015"/>
              </p:ext>
            </p:extLst>
          </p:nvPr>
        </p:nvGraphicFramePr>
        <p:xfrm>
          <a:off x="143319" y="1340768"/>
          <a:ext cx="8893177" cy="4865331"/>
        </p:xfrm>
        <a:graphic>
          <a:graphicData uri="http://schemas.openxmlformats.org/drawingml/2006/table">
            <a:tbl>
              <a:tblPr firstRow="1" bandRow="1">
                <a:tableStyleId>{5C22544A-7EE6-4342-B048-85BDC9FD1C3A}</a:tableStyleId>
              </a:tblPr>
              <a:tblGrid>
                <a:gridCol w="2484340"/>
                <a:gridCol w="1872208"/>
                <a:gridCol w="4536629"/>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Annual ICT B-BBEE Sector Compliance Report</a:t>
                      </a: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Delays </a:t>
                      </a:r>
                      <a:r>
                        <a:rPr lang="en-ZA" sz="1600" b="0" i="0" smtClean="0">
                          <a:latin typeface="Arial" charset="0"/>
                          <a:cs typeface="+mn-cs"/>
                        </a:rPr>
                        <a:t>in the appointment of </a:t>
                      </a:r>
                      <a:r>
                        <a:rPr lang="en-ZA" sz="1600" b="0" i="0" dirty="0" smtClean="0">
                          <a:latin typeface="Arial" charset="0"/>
                          <a:cs typeface="+mn-cs"/>
                        </a:rPr>
                        <a:t>the Council</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smtClean="0">
                          <a:latin typeface="Arial" charset="0"/>
                          <a:cs typeface="+mn-cs"/>
                        </a:rPr>
                        <a:t>required the Council to prioritize the alignment of the Sector Code ahead of the development</a:t>
                      </a:r>
                      <a:endParaRPr lang="en-ZA" sz="1600" b="0" i="0" dirty="0" smtClean="0">
                        <a:latin typeface="Arial"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of </a:t>
                      </a:r>
                      <a:r>
                        <a:rPr lang="en-ZA" sz="1600" b="0" i="0" smtClean="0">
                          <a:latin typeface="Arial" charset="0"/>
                          <a:cs typeface="+mn-cs"/>
                        </a:rPr>
                        <a:t>the Sector Compliance Report.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0" i="0" dirty="0" smtClean="0">
                        <a:latin typeface="Arial"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smtClean="0">
                          <a:latin typeface="Arial" charset="0"/>
                          <a:cs typeface="+mn-cs"/>
                        </a:rPr>
                        <a:t>Although the Annual ICT B-BBEE Compliance</a:t>
                      </a:r>
                      <a:endParaRPr lang="en-ZA" sz="1600" b="0" i="0" dirty="0" smtClean="0">
                        <a:latin typeface="Arial"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smtClean="0">
                          <a:latin typeface="Arial" charset="0"/>
                          <a:cs typeface="+mn-cs"/>
                        </a:rPr>
                        <a:t>Report was finalized by 31 March </a:t>
                      </a:r>
                      <a:r>
                        <a:rPr lang="en-ZA" sz="1600" b="0" i="0" dirty="0" smtClean="0">
                          <a:latin typeface="Arial" charset="0"/>
                          <a:cs typeface="+mn-cs"/>
                        </a:rPr>
                        <a:t>2016</a:t>
                      </a:r>
                      <a:r>
                        <a:rPr lang="en-ZA" sz="1600" b="0" i="0" smtClean="0">
                          <a:latin typeface="Arial" charset="0"/>
                          <a:cs typeface="+mn-cs"/>
                        </a:rPr>
                        <a:t>, the final approval by Minister and submission to the DTI was achieved after the reporting period on </a:t>
                      </a:r>
                      <a:r>
                        <a:rPr lang="en-ZA" sz="1600" b="0" i="0" dirty="0" smtClean="0">
                          <a:latin typeface="Arial" charset="0"/>
                          <a:cs typeface="+mn-cs"/>
                        </a:rPr>
                        <a:t>13 April 2016.</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Digital Entrepreneurship Programme to enhance ICT adoption and usage by SMMEs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Lack of HR</a:t>
                      </a:r>
                      <a:r>
                        <a:rPr lang="en-ZA" sz="1600" b="0" i="0" baseline="0" dirty="0" smtClean="0">
                          <a:latin typeface="Arial" charset="0"/>
                          <a:cs typeface="+mn-cs"/>
                        </a:rPr>
                        <a:t> </a:t>
                      </a:r>
                      <a:r>
                        <a:rPr lang="en-ZA" sz="1600" b="0" i="0" dirty="0" smtClean="0">
                          <a:latin typeface="Arial" charset="0"/>
                          <a:cs typeface="+mn-cs"/>
                        </a:rPr>
                        <a:t>capacity due to the extended</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absence of the project manager owing to ill health negatively impacted on the project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0" i="0" dirty="0" smtClean="0">
                        <a:latin typeface="Arial"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However, Digital Entrepreneurship</a:t>
                      </a:r>
                      <a:r>
                        <a:rPr lang="en-ZA" sz="1600" b="0" i="0" baseline="0" dirty="0" smtClean="0">
                          <a:latin typeface="Arial" charset="0"/>
                          <a:cs typeface="+mn-cs"/>
                        </a:rPr>
                        <a:t> </a:t>
                      </a:r>
                      <a:r>
                        <a:rPr lang="en-ZA" sz="1600" b="0" i="0" dirty="0" smtClean="0">
                          <a:latin typeface="Arial" charset="0"/>
                          <a:cs typeface="+mn-cs"/>
                        </a:rPr>
                        <a:t>is being</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Implemented through the Digital Opportunities</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Programme which is currently under way.</a:t>
                      </a:r>
                    </a:p>
                  </a:txBody>
                  <a:tcPr/>
                </a:tc>
              </a:tr>
            </a:tbl>
          </a:graphicData>
        </a:graphic>
      </p:graphicFrame>
    </p:spTree>
    <p:extLst>
      <p:ext uri="{BB962C8B-B14F-4D97-AF65-F5344CB8AC3E}">
        <p14:creationId xmlns:p14="http://schemas.microsoft.com/office/powerpoint/2010/main" xmlns="" val="967137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413" name="Picture 7" descr="approved-logo.jpg"/>
          <p:cNvPicPr>
            <a:picLocks noChangeAspect="1"/>
          </p:cNvPicPr>
          <p:nvPr/>
        </p:nvPicPr>
        <p:blipFill>
          <a:blip r:embed="rId2" cstate="print"/>
          <a:srcRect/>
          <a:stretch>
            <a:fillRect/>
          </a:stretch>
        </p:blipFill>
        <p:spPr bwMode="auto">
          <a:xfrm>
            <a:off x="6372225" y="115888"/>
            <a:ext cx="2771775" cy="7921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112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smtClean="0">
                <a:solidFill>
                  <a:srgbClr val="996633"/>
                </a:solidFill>
                <a:latin typeface="Arial" charset="0"/>
              </a:rPr>
              <a:t>Programme 3: ICT </a:t>
            </a:r>
            <a:r>
              <a:rPr lang="en-US" sz="2000" kern="0" dirty="0">
                <a:solidFill>
                  <a:srgbClr val="996633"/>
                </a:solidFill>
                <a:latin typeface="Arial" charset="0"/>
              </a:rPr>
              <a:t>Policy, Research and Capacity </a:t>
            </a:r>
            <a:r>
              <a:rPr lang="en-US" sz="2000" kern="0" dirty="0" smtClean="0">
                <a:solidFill>
                  <a:srgbClr val="996633"/>
                </a:solidFill>
                <a:latin typeface="Arial" charset="0"/>
              </a:rPr>
              <a:t>Development (4)</a:t>
            </a:r>
            <a:endParaRPr lang="en-US" sz="2000" kern="0" dirty="0">
              <a:solidFill>
                <a:srgbClr val="002060"/>
              </a:solidFill>
              <a:latin typeface="Arial" charset="0"/>
              <a:cs typeface="+mn-cs"/>
            </a:endParaRPr>
          </a:p>
        </p:txBody>
      </p:sp>
      <p:sp>
        <p:nvSpPr>
          <p:cNvPr id="8" name="Slide Number Placeholder 7"/>
          <p:cNvSpPr>
            <a:spLocks noGrp="1"/>
          </p:cNvSpPr>
          <p:nvPr>
            <p:ph type="sldNum" sz="quarter" idx="12"/>
          </p:nvPr>
        </p:nvSpPr>
        <p:spPr>
          <a:xfrm>
            <a:off x="7370763" y="6553150"/>
            <a:ext cx="1593850" cy="476250"/>
          </a:xfrm>
        </p:spPr>
        <p:txBody>
          <a:bodyPr/>
          <a:lstStyle/>
          <a:p>
            <a:pPr>
              <a:defRPr/>
            </a:pPr>
            <a:fld id="{F9749938-9A80-485D-9139-ED7B18C0216B}" type="slidenum">
              <a:rPr lang="en-US" smtClean="0"/>
              <a:pPr>
                <a:defRPr/>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237364632"/>
              </p:ext>
            </p:extLst>
          </p:nvPr>
        </p:nvGraphicFramePr>
        <p:xfrm>
          <a:off x="71436" y="1396997"/>
          <a:ext cx="8893177" cy="4560531"/>
        </p:xfrm>
        <a:graphic>
          <a:graphicData uri="http://schemas.openxmlformats.org/drawingml/2006/table">
            <a:tbl>
              <a:tblPr firstRow="1" bandRow="1">
                <a:tableStyleId>{5C22544A-7EE6-4342-B048-85BDC9FD1C3A}</a:tableStyleId>
              </a:tblPr>
              <a:tblGrid>
                <a:gridCol w="2556348"/>
                <a:gridCol w="1656184"/>
                <a:gridCol w="4680645"/>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ICT Research Framework</a:t>
                      </a:r>
                    </a:p>
                    <a:p>
                      <a:r>
                        <a:rPr lang="en-ZA" sz="1600" dirty="0" smtClean="0">
                          <a:solidFill>
                            <a:schemeClr val="tx1"/>
                          </a:solidFill>
                          <a:latin typeface="Arial" panose="020B0604020202020204" pitchFamily="34" charset="0"/>
                          <a:cs typeface="Arial" panose="020B0604020202020204" pitchFamily="34" charset="0"/>
                        </a:rPr>
                        <a:t>focusing on competitiveness and innovation</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Progress was largely impacted by the</a:t>
                      </a:r>
                      <a:r>
                        <a:rPr lang="en-ZA" sz="1600" b="0" i="0" baseline="0" dirty="0" smtClean="0">
                          <a:latin typeface="Arial" charset="0"/>
                          <a:cs typeface="+mn-cs"/>
                        </a:rPr>
                        <a:t> </a:t>
                      </a:r>
                      <a:r>
                        <a:rPr lang="en-ZA" sz="1600" b="0" i="0" dirty="0" smtClean="0">
                          <a:latin typeface="Arial" charset="0"/>
                          <a:cs typeface="+mn-cs"/>
                        </a:rPr>
                        <a:t>resignation of the Project Manager which resulted in HR capacity constraints.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0" i="0" dirty="0" smtClean="0">
                        <a:latin typeface="Arial"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However</a:t>
                      </a:r>
                      <a:r>
                        <a:rPr lang="en-ZA" sz="1600" b="0" i="0" baseline="0" dirty="0" smtClean="0">
                          <a:latin typeface="Arial" charset="0"/>
                          <a:cs typeface="+mn-cs"/>
                        </a:rPr>
                        <a:t> </a:t>
                      </a:r>
                      <a:r>
                        <a:rPr lang="en-ZA" sz="1600" b="0" i="0" dirty="0" smtClean="0">
                          <a:latin typeface="Arial" charset="0"/>
                          <a:cs typeface="+mn-cs"/>
                        </a:rPr>
                        <a:t>ICT Research is currently being prioritised in the</a:t>
                      </a:r>
                      <a:r>
                        <a:rPr lang="en-ZA" sz="1600" b="0" i="0" baseline="0" dirty="0" smtClean="0">
                          <a:latin typeface="Arial" charset="0"/>
                          <a:cs typeface="+mn-cs"/>
                        </a:rPr>
                        <a:t> 2016/17 FY in collaboration with DST. </a:t>
                      </a:r>
                      <a:endParaRPr lang="en-ZA" sz="1600" b="0" i="0" dirty="0" smtClean="0">
                        <a:latin typeface="Arial" charset="0"/>
                        <a:cs typeface="+mn-cs"/>
                      </a:endParaRP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Annual South African ICT</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Statistical</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Compendium</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National Address System Policy</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Philatelic Strategy and Annual and Commemorative Stamp Programme</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bl>
          </a:graphicData>
        </a:graphic>
      </p:graphicFrame>
    </p:spTree>
    <p:extLst>
      <p:ext uri="{BB962C8B-B14F-4D97-AF65-F5344CB8AC3E}">
        <p14:creationId xmlns:p14="http://schemas.microsoft.com/office/powerpoint/2010/main" xmlns="" val="2930918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413" name="Picture 7" descr="approved-logo.jpg"/>
          <p:cNvPicPr>
            <a:picLocks noChangeAspect="1"/>
          </p:cNvPicPr>
          <p:nvPr/>
        </p:nvPicPr>
        <p:blipFill>
          <a:blip r:embed="rId2" cstate="print"/>
          <a:srcRect/>
          <a:stretch>
            <a:fillRect/>
          </a:stretch>
        </p:blipFill>
        <p:spPr bwMode="auto">
          <a:xfrm>
            <a:off x="6372225" y="115888"/>
            <a:ext cx="2771775" cy="7921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112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smtClean="0">
                <a:solidFill>
                  <a:srgbClr val="996633"/>
                </a:solidFill>
                <a:latin typeface="Arial" charset="0"/>
              </a:rPr>
              <a:t>Programme 3: ICT </a:t>
            </a:r>
            <a:r>
              <a:rPr lang="en-US" sz="2000" kern="0" dirty="0">
                <a:solidFill>
                  <a:srgbClr val="996633"/>
                </a:solidFill>
                <a:latin typeface="Arial" charset="0"/>
              </a:rPr>
              <a:t>Policy, Research and Capacity </a:t>
            </a:r>
            <a:r>
              <a:rPr lang="en-US" sz="2000" kern="0" dirty="0" smtClean="0">
                <a:solidFill>
                  <a:srgbClr val="996633"/>
                </a:solidFill>
                <a:latin typeface="Arial" charset="0"/>
              </a:rPr>
              <a:t>Development (5)</a:t>
            </a:r>
            <a:endParaRPr lang="en-US" sz="2000" kern="0" dirty="0">
              <a:solidFill>
                <a:srgbClr val="002060"/>
              </a:solidFill>
              <a:latin typeface="Arial" charset="0"/>
              <a:cs typeface="+mn-cs"/>
            </a:endParaRPr>
          </a:p>
        </p:txBody>
      </p:sp>
      <p:sp>
        <p:nvSpPr>
          <p:cNvPr id="8" name="Slide Number Placeholder 7"/>
          <p:cNvSpPr>
            <a:spLocks noGrp="1"/>
          </p:cNvSpPr>
          <p:nvPr>
            <p:ph type="sldNum" sz="quarter" idx="12"/>
          </p:nvPr>
        </p:nvSpPr>
        <p:spPr>
          <a:xfrm>
            <a:off x="7370763" y="6553150"/>
            <a:ext cx="1593850" cy="476250"/>
          </a:xfrm>
        </p:spPr>
        <p:txBody>
          <a:bodyPr/>
          <a:lstStyle/>
          <a:p>
            <a:pPr>
              <a:defRPr/>
            </a:pPr>
            <a:fld id="{F9749938-9A80-485D-9139-ED7B18C0216B}" type="slidenum">
              <a:rPr lang="en-US" smtClean="0"/>
              <a:pPr>
                <a:defRPr/>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125015570"/>
              </p:ext>
            </p:extLst>
          </p:nvPr>
        </p:nvGraphicFramePr>
        <p:xfrm>
          <a:off x="71436" y="1396997"/>
          <a:ext cx="8893177" cy="3158451"/>
        </p:xfrm>
        <a:graphic>
          <a:graphicData uri="http://schemas.openxmlformats.org/drawingml/2006/table">
            <a:tbl>
              <a:tblPr firstRow="1" bandRow="1">
                <a:tableStyleId>{5C22544A-7EE6-4342-B048-85BDC9FD1C3A}</a:tableStyleId>
              </a:tblPr>
              <a:tblGrid>
                <a:gridCol w="2556348"/>
                <a:gridCol w="1656184"/>
                <a:gridCol w="4680645"/>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Policy directive on regulation of </a:t>
                      </a:r>
                      <a:r>
                        <a:rPr lang="en-ZA" sz="1600" dirty="0" err="1" smtClean="0">
                          <a:solidFill>
                            <a:schemeClr val="tx1"/>
                          </a:solidFill>
                          <a:latin typeface="Arial" panose="020B0604020202020204" pitchFamily="34" charset="0"/>
                          <a:cs typeface="Arial" panose="020B0604020202020204" pitchFamily="34" charset="0"/>
                        </a:rPr>
                        <a:t>ETOEs</a:t>
                      </a:r>
                      <a:r>
                        <a:rPr lang="en-ZA" sz="1600" dirty="0" smtClean="0">
                          <a:solidFill>
                            <a:schemeClr val="tx1"/>
                          </a:solidFill>
                          <a:latin typeface="Arial" panose="020B0604020202020204" pitchFamily="34" charset="0"/>
                          <a:cs typeface="Arial" panose="020B0604020202020204" pitchFamily="34" charset="0"/>
                        </a:rPr>
                        <a:t> and Re-mailing</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National e-Strategy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Due to a change in the approach there were delays in achieving the target.</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0" i="0" dirty="0" smtClean="0">
                        <a:latin typeface="Arial"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However the development of the e-Strategy</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has been identified as a priority project</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in the 2016/17 financial year</a:t>
                      </a:r>
                      <a:r>
                        <a:rPr lang="en-ZA" sz="1600" b="0" i="0" baseline="0" dirty="0" smtClean="0">
                          <a:latin typeface="Arial" charset="0"/>
                          <a:cs typeface="+mn-cs"/>
                        </a:rPr>
                        <a:t> and is well underway through consultation with relevant stakeholders.</a:t>
                      </a:r>
                      <a:endParaRPr lang="en-ZA" sz="1600" b="0" i="0" dirty="0" smtClean="0">
                        <a:latin typeface="Arial" charset="0"/>
                        <a:cs typeface="+mn-cs"/>
                      </a:endParaRPr>
                    </a:p>
                  </a:txBody>
                  <a:tcPr/>
                </a:tc>
              </a:tr>
            </a:tbl>
          </a:graphicData>
        </a:graphic>
      </p:graphicFrame>
    </p:spTree>
    <p:extLst>
      <p:ext uri="{BB962C8B-B14F-4D97-AF65-F5344CB8AC3E}">
        <p14:creationId xmlns:p14="http://schemas.microsoft.com/office/powerpoint/2010/main" xmlns="" val="1888042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97914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21509" name="Picture 7" descr="approved-logo.jpg"/>
          <p:cNvPicPr>
            <a:picLocks noChangeAspect="1"/>
          </p:cNvPicPr>
          <p:nvPr/>
        </p:nvPicPr>
        <p:blipFill>
          <a:blip r:embed="rId2" cstate="print"/>
          <a:srcRect/>
          <a:stretch>
            <a:fillRect/>
          </a:stretch>
        </p:blipFill>
        <p:spPr bwMode="auto">
          <a:xfrm>
            <a:off x="6372225" y="-27384"/>
            <a:ext cx="2771775" cy="79283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772573"/>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a:solidFill>
                  <a:srgbClr val="996633"/>
                </a:solidFill>
                <a:latin typeface="Arial" charset="0"/>
              </a:rPr>
              <a:t>Programme </a:t>
            </a:r>
            <a:r>
              <a:rPr lang="en-US" sz="2000" kern="0" dirty="0" smtClean="0">
                <a:solidFill>
                  <a:srgbClr val="996633"/>
                </a:solidFill>
                <a:latin typeface="Arial" charset="0"/>
              </a:rPr>
              <a:t>5: </a:t>
            </a:r>
            <a:endParaRPr lang="en-US" sz="2000" kern="0" dirty="0">
              <a:solidFill>
                <a:srgbClr val="002060"/>
              </a:solidFill>
              <a:latin typeface="Arial" charset="0"/>
            </a:endParaRPr>
          </a:p>
          <a:p>
            <a:pPr algn="ctr" eaLnBrk="0" hangingPunct="0">
              <a:lnSpc>
                <a:spcPct val="150000"/>
              </a:lnSpc>
              <a:defRPr/>
            </a:pPr>
            <a:r>
              <a:rPr lang="en-ZA" sz="2000" kern="0" dirty="0" smtClean="0">
                <a:solidFill>
                  <a:srgbClr val="996633"/>
                </a:solidFill>
                <a:latin typeface="Arial" charset="0"/>
              </a:rPr>
              <a:t>ICT </a:t>
            </a:r>
            <a:r>
              <a:rPr lang="en-ZA" sz="2000" kern="0" dirty="0">
                <a:solidFill>
                  <a:srgbClr val="996633"/>
                </a:solidFill>
                <a:latin typeface="Arial" charset="0"/>
              </a:rPr>
              <a:t>Infrastructure  </a:t>
            </a:r>
            <a:r>
              <a:rPr lang="en-ZA" sz="2000" kern="0" dirty="0" smtClean="0">
                <a:solidFill>
                  <a:srgbClr val="996633"/>
                </a:solidFill>
                <a:latin typeface="Arial" charset="0"/>
              </a:rPr>
              <a:t>Support </a:t>
            </a:r>
            <a:r>
              <a:rPr lang="en-ZA" sz="2000" kern="0" dirty="0">
                <a:solidFill>
                  <a:srgbClr val="996633"/>
                </a:solidFill>
                <a:latin typeface="Arial" charset="0"/>
              </a:rPr>
              <a:t>(</a:t>
            </a:r>
            <a:r>
              <a:rPr lang="en-ZA" sz="2000" kern="0" dirty="0" smtClean="0">
                <a:solidFill>
                  <a:srgbClr val="996633"/>
                </a:solidFill>
                <a:latin typeface="Arial" charset="0"/>
              </a:rPr>
              <a:t>1)</a:t>
            </a:r>
            <a:endParaRPr lang="en-US" sz="2000" kern="0" dirty="0">
              <a:solidFill>
                <a:srgbClr val="996633"/>
              </a:solidFill>
              <a:latin typeface="Arial" charset="0"/>
              <a:ea typeface="+mj-ea"/>
            </a:endParaRPr>
          </a:p>
        </p:txBody>
      </p:sp>
      <p:sp>
        <p:nvSpPr>
          <p:cNvPr id="8" name="Slide Number Placeholder 7"/>
          <p:cNvSpPr>
            <a:spLocks noGrp="1"/>
          </p:cNvSpPr>
          <p:nvPr>
            <p:ph type="sldNum" sz="quarter" idx="12"/>
          </p:nvPr>
        </p:nvSpPr>
        <p:spPr>
          <a:xfrm>
            <a:off x="7226622" y="6553150"/>
            <a:ext cx="1593850" cy="476250"/>
          </a:xfrm>
        </p:spPr>
        <p:txBody>
          <a:bodyPr/>
          <a:lstStyle/>
          <a:p>
            <a:pPr>
              <a:defRPr/>
            </a:pPr>
            <a:fld id="{37525B8D-E8F9-4C8A-80E0-00B419194005}" type="slidenum">
              <a:rPr lang="en-US" smtClean="0"/>
              <a:pPr>
                <a:defRPr/>
              </a:pPr>
              <a:t>13</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xmlns="" val="1440018229"/>
              </p:ext>
            </p:extLst>
          </p:nvPr>
        </p:nvGraphicFramePr>
        <p:xfrm>
          <a:off x="143319" y="1189101"/>
          <a:ext cx="8893177" cy="5048211"/>
        </p:xfrm>
        <a:graphic>
          <a:graphicData uri="http://schemas.openxmlformats.org/drawingml/2006/table">
            <a:tbl>
              <a:tblPr firstRow="1" bandRow="1">
                <a:tableStyleId>{5C22544A-7EE6-4342-B048-85BDC9FD1C3A}</a:tableStyleId>
              </a:tblPr>
              <a:tblGrid>
                <a:gridCol w="1848215"/>
                <a:gridCol w="2004277"/>
                <a:gridCol w="5040685"/>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Phase 1 of Digital</a:t>
                      </a:r>
                    </a:p>
                    <a:p>
                      <a:r>
                        <a:rPr lang="en-ZA" sz="1600" dirty="0" smtClean="0">
                          <a:solidFill>
                            <a:schemeClr val="tx1"/>
                          </a:solidFill>
                          <a:latin typeface="Arial" panose="020B0604020202020204" pitchFamily="34" charset="0"/>
                          <a:cs typeface="Arial" panose="020B0604020202020204" pitchFamily="34" charset="0"/>
                        </a:rPr>
                        <a:t>Development plan - connectivity to</a:t>
                      </a:r>
                    </a:p>
                    <a:p>
                      <a:r>
                        <a:rPr lang="en-ZA" sz="1600" dirty="0" smtClean="0">
                          <a:solidFill>
                            <a:schemeClr val="tx1"/>
                          </a:solidFill>
                          <a:latin typeface="Arial" panose="020B0604020202020204" pitchFamily="34" charset="0"/>
                          <a:cs typeface="Arial" panose="020B0604020202020204" pitchFamily="34" charset="0"/>
                        </a:rPr>
                        <a:t>1296 identified</a:t>
                      </a:r>
                    </a:p>
                    <a:p>
                      <a:r>
                        <a:rPr lang="en-ZA" sz="1600" dirty="0" smtClean="0">
                          <a:solidFill>
                            <a:schemeClr val="tx1"/>
                          </a:solidFill>
                          <a:latin typeface="Arial" panose="020B0604020202020204" pitchFamily="34" charset="0"/>
                          <a:cs typeface="Arial" panose="020B0604020202020204" pitchFamily="34" charset="0"/>
                        </a:rPr>
                        <a:t>government</a:t>
                      </a:r>
                    </a:p>
                    <a:p>
                      <a:r>
                        <a:rPr lang="en-ZA" sz="1600" dirty="0" smtClean="0">
                          <a:solidFill>
                            <a:schemeClr val="tx1"/>
                          </a:solidFill>
                          <a:latin typeface="Arial" panose="020B0604020202020204" pitchFamily="34" charset="0"/>
                          <a:cs typeface="Arial" panose="020B0604020202020204" pitchFamily="34" charset="0"/>
                        </a:rPr>
                        <a:t>institutions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dirty="0" smtClean="0">
                          <a:latin typeface="Arial" charset="0"/>
                        </a:rPr>
                        <a:t>Project was hampered largely by delays in the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dirty="0" smtClean="0">
                          <a:latin typeface="Arial" charset="0"/>
                        </a:rPr>
                        <a:t>appointment of the connectivity service provider.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600" b="0" i="0" dirty="0" smtClean="0">
                        <a:latin typeface="Arial"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dirty="0" smtClean="0">
                          <a:latin typeface="Arial" charset="0"/>
                        </a:rPr>
                        <a:t>However the appointment</a:t>
                      </a:r>
                      <a:r>
                        <a:rPr lang="en-ZA" sz="1600" b="0" i="0" baseline="0" dirty="0" smtClean="0">
                          <a:latin typeface="Arial" charset="0"/>
                        </a:rPr>
                        <a:t> of the </a:t>
                      </a:r>
                      <a:r>
                        <a:rPr lang="en-ZA" sz="1600" b="0" i="0" dirty="0" smtClean="0">
                          <a:latin typeface="Arial" charset="0"/>
                        </a:rPr>
                        <a:t>connectivity service provider is being addressed through the</a:t>
                      </a:r>
                      <a:r>
                        <a:rPr lang="en-ZA" sz="1600" b="0" i="0" baseline="0" dirty="0" smtClean="0">
                          <a:latin typeface="Arial" charset="0"/>
                        </a:rPr>
                        <a:t> current tender process.</a:t>
                      </a:r>
                      <a:endParaRPr lang="en-ZA" sz="1600" b="0" i="0" dirty="0" smtClean="0">
                        <a:latin typeface="Arial" charset="0"/>
                      </a:endParaRP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Implementation plan for Phase 2 of Digital Development</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kern="1200" dirty="0" smtClean="0">
                          <a:solidFill>
                            <a:schemeClr val="tx1"/>
                          </a:solidFill>
                          <a:latin typeface="Arial" panose="020B0604020202020204" pitchFamily="34" charset="0"/>
                          <a:ea typeface="+mn-ea"/>
                          <a:cs typeface="Arial" panose="020B0604020202020204" pitchFamily="34" charset="0"/>
                        </a:rPr>
                        <a:t>Roadmap for the establishment of a wholesale open access network</a:t>
                      </a:r>
                      <a:endParaRPr lang="en-ZA" sz="1600" kern="1200" dirty="0">
                        <a:solidFill>
                          <a:schemeClr val="tx1"/>
                        </a:solidFill>
                        <a:latin typeface="Arial" panose="020B0604020202020204" pitchFamily="34" charset="0"/>
                        <a:ea typeface="+mn-ea"/>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kern="1200" dirty="0" smtClean="0">
                          <a:solidFill>
                            <a:schemeClr val="tx1"/>
                          </a:solidFill>
                          <a:latin typeface="Arial" panose="020B0604020202020204" pitchFamily="34" charset="0"/>
                          <a:ea typeface="+mn-ea"/>
                          <a:cs typeface="Arial" panose="020B0604020202020204" pitchFamily="34" charset="0"/>
                        </a:rPr>
                        <a:t>Policy direction</a:t>
                      </a:r>
                    </a:p>
                    <a:p>
                      <a:r>
                        <a:rPr lang="en-ZA" sz="1600" kern="1200" dirty="0" smtClean="0">
                          <a:solidFill>
                            <a:schemeClr val="tx1"/>
                          </a:solidFill>
                          <a:latin typeface="Arial" panose="020B0604020202020204" pitchFamily="34" charset="0"/>
                          <a:ea typeface="+mn-ea"/>
                          <a:cs typeface="Arial" panose="020B0604020202020204" pitchFamily="34" charset="0"/>
                        </a:rPr>
                        <a:t>on spectrum</a:t>
                      </a:r>
                    </a:p>
                    <a:p>
                      <a:r>
                        <a:rPr lang="en-ZA" sz="1600" kern="1200" dirty="0" smtClean="0">
                          <a:solidFill>
                            <a:schemeClr val="tx1"/>
                          </a:solidFill>
                          <a:latin typeface="Arial" panose="020B0604020202020204" pitchFamily="34" charset="0"/>
                          <a:ea typeface="+mn-ea"/>
                          <a:cs typeface="Arial" panose="020B0604020202020204" pitchFamily="34" charset="0"/>
                        </a:rPr>
                        <a:t>for broadband</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bl>
          </a:graphicData>
        </a:graphic>
      </p:graphicFrame>
    </p:spTree>
    <p:extLst>
      <p:ext uri="{BB962C8B-B14F-4D97-AF65-F5344CB8AC3E}">
        <p14:creationId xmlns:p14="http://schemas.microsoft.com/office/powerpoint/2010/main" xmlns="" val="2866307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97914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21509" name="Picture 7" descr="approved-logo.jpg"/>
          <p:cNvPicPr>
            <a:picLocks noChangeAspect="1"/>
          </p:cNvPicPr>
          <p:nvPr/>
        </p:nvPicPr>
        <p:blipFill>
          <a:blip r:embed="rId2" cstate="print"/>
          <a:srcRect/>
          <a:stretch>
            <a:fillRect/>
          </a:stretch>
        </p:blipFill>
        <p:spPr bwMode="auto">
          <a:xfrm>
            <a:off x="6372225" y="-27384"/>
            <a:ext cx="2771775" cy="79283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772573"/>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a:solidFill>
                  <a:srgbClr val="996633"/>
                </a:solidFill>
                <a:latin typeface="Arial" charset="0"/>
              </a:rPr>
              <a:t>Programme </a:t>
            </a:r>
            <a:r>
              <a:rPr lang="en-US" sz="2000" kern="0" dirty="0" smtClean="0">
                <a:solidFill>
                  <a:srgbClr val="996633"/>
                </a:solidFill>
                <a:latin typeface="Arial" charset="0"/>
              </a:rPr>
              <a:t>5: </a:t>
            </a:r>
            <a:endParaRPr lang="en-US" sz="2000" kern="0" dirty="0">
              <a:solidFill>
                <a:srgbClr val="002060"/>
              </a:solidFill>
              <a:latin typeface="Arial" charset="0"/>
            </a:endParaRPr>
          </a:p>
          <a:p>
            <a:pPr algn="ctr" eaLnBrk="0" hangingPunct="0">
              <a:lnSpc>
                <a:spcPct val="150000"/>
              </a:lnSpc>
              <a:defRPr/>
            </a:pPr>
            <a:r>
              <a:rPr lang="en-ZA" sz="2000" kern="0" dirty="0" smtClean="0">
                <a:solidFill>
                  <a:srgbClr val="996633"/>
                </a:solidFill>
                <a:latin typeface="Arial" charset="0"/>
              </a:rPr>
              <a:t>ICT </a:t>
            </a:r>
            <a:r>
              <a:rPr lang="en-ZA" sz="2000" kern="0" dirty="0">
                <a:solidFill>
                  <a:srgbClr val="996633"/>
                </a:solidFill>
                <a:latin typeface="Arial" charset="0"/>
              </a:rPr>
              <a:t>Infrastructure  </a:t>
            </a:r>
            <a:r>
              <a:rPr lang="en-ZA" sz="2000" kern="0" dirty="0" smtClean="0">
                <a:solidFill>
                  <a:srgbClr val="996633"/>
                </a:solidFill>
                <a:latin typeface="Arial" charset="0"/>
              </a:rPr>
              <a:t>Support (</a:t>
            </a:r>
            <a:r>
              <a:rPr lang="en-ZA" sz="2000" kern="0" dirty="0">
                <a:solidFill>
                  <a:srgbClr val="996633"/>
                </a:solidFill>
                <a:latin typeface="Arial" charset="0"/>
              </a:rPr>
              <a:t>2</a:t>
            </a:r>
            <a:r>
              <a:rPr lang="en-ZA" sz="2000" kern="0" dirty="0" smtClean="0">
                <a:solidFill>
                  <a:srgbClr val="996633"/>
                </a:solidFill>
                <a:latin typeface="Arial" charset="0"/>
              </a:rPr>
              <a:t>)</a:t>
            </a:r>
            <a:endParaRPr lang="en-US" sz="2000" kern="0" dirty="0">
              <a:solidFill>
                <a:srgbClr val="996633"/>
              </a:solidFill>
              <a:latin typeface="Arial" charset="0"/>
              <a:ea typeface="+mj-ea"/>
            </a:endParaRPr>
          </a:p>
        </p:txBody>
      </p:sp>
      <p:sp>
        <p:nvSpPr>
          <p:cNvPr id="8" name="Slide Number Placeholder 7"/>
          <p:cNvSpPr>
            <a:spLocks noGrp="1"/>
          </p:cNvSpPr>
          <p:nvPr>
            <p:ph type="sldNum" sz="quarter" idx="12"/>
          </p:nvPr>
        </p:nvSpPr>
        <p:spPr>
          <a:xfrm>
            <a:off x="7154614" y="6553150"/>
            <a:ext cx="1593850" cy="476250"/>
          </a:xfrm>
        </p:spPr>
        <p:txBody>
          <a:bodyPr/>
          <a:lstStyle/>
          <a:p>
            <a:pPr>
              <a:defRPr/>
            </a:pPr>
            <a:fld id="{37525B8D-E8F9-4C8A-80E0-00B419194005}" type="slidenum">
              <a:rPr lang="en-US" smtClean="0"/>
              <a:pPr>
                <a:defRPr/>
              </a:pPr>
              <a:t>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xmlns="" val="768377435"/>
              </p:ext>
            </p:extLst>
          </p:nvPr>
        </p:nvGraphicFramePr>
        <p:xfrm>
          <a:off x="143319" y="1268760"/>
          <a:ext cx="8893177" cy="2811702"/>
        </p:xfrm>
        <a:graphic>
          <a:graphicData uri="http://schemas.openxmlformats.org/drawingml/2006/table">
            <a:tbl>
              <a:tblPr firstRow="1" bandRow="1">
                <a:tableStyleId>{5C22544A-7EE6-4342-B048-85BDC9FD1C3A}</a:tableStyleId>
              </a:tblPr>
              <a:tblGrid>
                <a:gridCol w="2412457"/>
                <a:gridCol w="2232248"/>
                <a:gridCol w="4248472"/>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kern="1200" dirty="0" smtClean="0">
                          <a:solidFill>
                            <a:schemeClr val="tx1"/>
                          </a:solidFill>
                          <a:latin typeface="Arial" panose="020B0604020202020204" pitchFamily="34" charset="0"/>
                          <a:ea typeface="+mn-ea"/>
                          <a:cs typeface="Arial" panose="020B0604020202020204" pitchFamily="34" charset="0"/>
                        </a:rPr>
                        <a:t>Virtual Cybersecurity Hub</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kern="1200" dirty="0" smtClean="0">
                          <a:solidFill>
                            <a:schemeClr val="tx1"/>
                          </a:solidFill>
                          <a:latin typeface="Arial" panose="020B0604020202020204" pitchFamily="34" charset="0"/>
                          <a:ea typeface="+mn-ea"/>
                          <a:cs typeface="Arial" panose="020B0604020202020204" pitchFamily="34" charset="0"/>
                        </a:rPr>
                        <a:t>Cybersecurity Awareness</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kern="1200" dirty="0" smtClean="0">
                          <a:solidFill>
                            <a:schemeClr val="tx1"/>
                          </a:solidFill>
                          <a:latin typeface="Arial" panose="020B0604020202020204" pitchFamily="34" charset="0"/>
                          <a:ea typeface="+mn-ea"/>
                          <a:cs typeface="Arial" panose="020B0604020202020204" pitchFamily="34" charset="0"/>
                        </a:rPr>
                        <a:t>Internet strategy</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kern="1200" dirty="0" smtClean="0">
                          <a:solidFill>
                            <a:schemeClr val="tx1"/>
                          </a:solidFill>
                          <a:latin typeface="Arial" panose="020B0604020202020204" pitchFamily="34" charset="0"/>
                          <a:ea typeface="+mn-ea"/>
                          <a:cs typeface="Arial" panose="020B0604020202020204" pitchFamily="34" charset="0"/>
                        </a:rPr>
                        <a:t>SA Positions and proposals for WRC-15</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bl>
          </a:graphicData>
        </a:graphic>
      </p:graphicFrame>
    </p:spTree>
    <p:extLst>
      <p:ext uri="{BB962C8B-B14F-4D97-AF65-F5344CB8AC3E}">
        <p14:creationId xmlns:p14="http://schemas.microsoft.com/office/powerpoint/2010/main" xmlns="" val="911866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21509" name="Picture 7" descr="approved-logo.jpg"/>
          <p:cNvPicPr>
            <a:picLocks noChangeAspect="1"/>
          </p:cNvPicPr>
          <p:nvPr/>
        </p:nvPicPr>
        <p:blipFill>
          <a:blip r:embed="rId2" cstate="print"/>
          <a:srcRect/>
          <a:stretch>
            <a:fillRect/>
          </a:stretch>
        </p:blipFill>
        <p:spPr bwMode="auto">
          <a:xfrm>
            <a:off x="6372225" y="175431"/>
            <a:ext cx="2771775" cy="805297"/>
          </a:xfrm>
          <a:prstGeom prst="rect">
            <a:avLst/>
          </a:prstGeom>
          <a:noFill/>
          <a:ln w="9525">
            <a:noFill/>
            <a:miter lim="800000"/>
            <a:headEnd/>
            <a:tailEnd/>
          </a:ln>
        </p:spPr>
      </p:pic>
      <p:sp>
        <p:nvSpPr>
          <p:cNvPr id="9" name="Rectangle 2"/>
          <p:cNvSpPr txBox="1">
            <a:spLocks noChangeArrowheads="1"/>
          </p:cNvSpPr>
          <p:nvPr/>
        </p:nvSpPr>
        <p:spPr bwMode="auto">
          <a:xfrm>
            <a:off x="107504" y="130981"/>
            <a:ext cx="6084887" cy="784719"/>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a:solidFill>
                  <a:srgbClr val="996633"/>
                </a:solidFill>
                <a:latin typeface="Arial" charset="0"/>
              </a:rPr>
              <a:t>Programme </a:t>
            </a:r>
            <a:r>
              <a:rPr lang="en-US" sz="2000" kern="0" dirty="0" smtClean="0">
                <a:solidFill>
                  <a:srgbClr val="996633"/>
                </a:solidFill>
                <a:latin typeface="Arial" charset="0"/>
              </a:rPr>
              <a:t>4: </a:t>
            </a:r>
            <a:endParaRPr lang="en-US" sz="2000" kern="0" dirty="0">
              <a:solidFill>
                <a:srgbClr val="002060"/>
              </a:solidFill>
              <a:latin typeface="Arial" charset="0"/>
            </a:endParaRPr>
          </a:p>
          <a:p>
            <a:pPr algn="ctr" eaLnBrk="0" hangingPunct="0">
              <a:defRPr/>
            </a:pPr>
            <a:r>
              <a:rPr lang="en-US" kern="0" dirty="0">
                <a:solidFill>
                  <a:srgbClr val="996633"/>
                </a:solidFill>
                <a:latin typeface="Arial" charset="0"/>
              </a:rPr>
              <a:t>ICT ENTERPRISE DEVELOPMENT AND </a:t>
            </a:r>
            <a:r>
              <a:rPr lang="en-US" kern="0" dirty="0" smtClean="0">
                <a:solidFill>
                  <a:srgbClr val="996633"/>
                </a:solidFill>
                <a:latin typeface="Arial" charset="0"/>
              </a:rPr>
              <a:t>SOC OVERSIGHT </a:t>
            </a:r>
            <a:r>
              <a:rPr lang="en-ZA" kern="0" dirty="0" smtClean="0">
                <a:solidFill>
                  <a:srgbClr val="996633"/>
                </a:solidFill>
                <a:latin typeface="Arial" charset="0"/>
              </a:rPr>
              <a:t>(1)</a:t>
            </a:r>
          </a:p>
          <a:p>
            <a:pPr algn="ctr" eaLnBrk="0" hangingPunct="0">
              <a:defRPr/>
            </a:pPr>
            <a:endParaRPr lang="en-US" kern="0" dirty="0">
              <a:solidFill>
                <a:srgbClr val="996633"/>
              </a:solidFill>
              <a:latin typeface="Arial" charset="0"/>
              <a:ea typeface="+mj-ea"/>
            </a:endParaRPr>
          </a:p>
        </p:txBody>
      </p:sp>
      <p:sp>
        <p:nvSpPr>
          <p:cNvPr id="8" name="Slide Number Placeholder 7"/>
          <p:cNvSpPr>
            <a:spLocks noGrp="1"/>
          </p:cNvSpPr>
          <p:nvPr>
            <p:ph type="sldNum" sz="quarter" idx="12"/>
          </p:nvPr>
        </p:nvSpPr>
        <p:spPr>
          <a:xfrm>
            <a:off x="7226622" y="6553150"/>
            <a:ext cx="1593850" cy="476250"/>
          </a:xfrm>
        </p:spPr>
        <p:txBody>
          <a:bodyPr/>
          <a:lstStyle/>
          <a:p>
            <a:pPr>
              <a:defRPr/>
            </a:pPr>
            <a:fld id="{37525B8D-E8F9-4C8A-80E0-00B419194005}" type="slidenum">
              <a:rPr lang="en-US" smtClean="0"/>
              <a:pPr>
                <a:defRPr/>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xmlns="" val="177229722"/>
              </p:ext>
            </p:extLst>
          </p:nvPr>
        </p:nvGraphicFramePr>
        <p:xfrm>
          <a:off x="143319" y="1196752"/>
          <a:ext cx="8893177" cy="5200611"/>
        </p:xfrm>
        <a:graphic>
          <a:graphicData uri="http://schemas.openxmlformats.org/drawingml/2006/table">
            <a:tbl>
              <a:tblPr firstRow="1" bandRow="1">
                <a:tableStyleId>{5C22544A-7EE6-4342-B048-85BDC9FD1C3A}</a:tableStyleId>
              </a:tblPr>
              <a:tblGrid>
                <a:gridCol w="1848215"/>
                <a:gridCol w="1284322"/>
                <a:gridCol w="5760640"/>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ICT SMME Support Programme</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dirty="0" smtClean="0">
                          <a:latin typeface="Arial" charset="0"/>
                        </a:rPr>
                        <a:t>The project was hindered by HR capacity constraints however, the project has been assigned to the ICT Policy and Strategy Branch who have</a:t>
                      </a:r>
                      <a:r>
                        <a:rPr lang="en-ZA" sz="1600" b="0" i="0" baseline="0" dirty="0" smtClean="0">
                          <a:latin typeface="Arial" charset="0"/>
                        </a:rPr>
                        <a:t> already consulted relevant stakeholders and plan to finalise the draft Support Programme by October 2016.</a:t>
                      </a:r>
                      <a:endParaRPr lang="en-ZA" sz="1600" b="0" i="0" dirty="0" smtClean="0">
                        <a:latin typeface="Arial" charset="0"/>
                      </a:endParaRP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Licensing</a:t>
                      </a:r>
                    </a:p>
                    <a:p>
                      <a:r>
                        <a:rPr lang="en-ZA" sz="1600" dirty="0" smtClean="0">
                          <a:solidFill>
                            <a:schemeClr val="tx1"/>
                          </a:solidFill>
                          <a:latin typeface="Arial" panose="020B0604020202020204" pitchFamily="34" charset="0"/>
                          <a:cs typeface="Arial" panose="020B0604020202020204" pitchFamily="34" charset="0"/>
                        </a:rPr>
                        <a:t>of Postbank (facilitation and monitoring)</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Appointment of Postbank Board members</a:t>
                      </a: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dirty="0" smtClean="0">
                          <a:solidFill>
                            <a:schemeClr val="tx1"/>
                          </a:solidFill>
                          <a:latin typeface="Arial" charset="0"/>
                        </a:rPr>
                        <a:t>Background checks of candidates took longer than anticipated to complete.</a:t>
                      </a:r>
                      <a:r>
                        <a:rPr lang="en-ZA" sz="1600" b="0" i="0" baseline="0" dirty="0" smtClean="0">
                          <a:solidFill>
                            <a:schemeClr val="tx1"/>
                          </a:solidFill>
                          <a:latin typeface="Arial" charset="0"/>
                        </a:rPr>
                        <a:t> </a:t>
                      </a:r>
                      <a:r>
                        <a:rPr lang="en-ZA" sz="1600" b="0" i="0" dirty="0" smtClean="0">
                          <a:solidFill>
                            <a:schemeClr val="tx1"/>
                          </a:solidFill>
                          <a:latin typeface="Arial" charset="0"/>
                        </a:rPr>
                        <a:t>Furthermore, delays in feedback from the SARB</a:t>
                      </a:r>
                      <a:r>
                        <a:rPr lang="en-ZA" sz="1600" b="0" i="0" baseline="0" dirty="0" smtClean="0">
                          <a:solidFill>
                            <a:schemeClr val="tx1"/>
                          </a:solidFill>
                          <a:latin typeface="Arial" charset="0"/>
                        </a:rPr>
                        <a:t> caused additional delays.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600" b="0" i="0" baseline="0" dirty="0" smtClean="0">
                        <a:solidFill>
                          <a:schemeClr val="tx1"/>
                        </a:solidFill>
                        <a:latin typeface="Arial"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baseline="0" dirty="0" smtClean="0">
                          <a:solidFill>
                            <a:schemeClr val="tx1"/>
                          </a:solidFill>
                          <a:latin typeface="Arial" charset="0"/>
                        </a:rPr>
                        <a:t>However, on 04 July 2016 SARB granted SAPO authorisation to establish the Bank in terms of section 13 (1) of the Banks Act. SARB subsequently committed to prioritise completion of its feedback on the Postbank Board nominees. This feedback will facilitate the appointment of Postbank Board members </a:t>
                      </a:r>
                    </a:p>
                  </a:txBody>
                  <a:tcPr/>
                </a:tc>
              </a:tr>
            </a:tbl>
          </a:graphicData>
        </a:graphic>
      </p:graphicFrame>
    </p:spTree>
    <p:extLst>
      <p:ext uri="{BB962C8B-B14F-4D97-AF65-F5344CB8AC3E}">
        <p14:creationId xmlns:p14="http://schemas.microsoft.com/office/powerpoint/2010/main" xmlns="" val="131742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21509" name="Picture 7" descr="approved-logo.jpg"/>
          <p:cNvPicPr>
            <a:picLocks noChangeAspect="1"/>
          </p:cNvPicPr>
          <p:nvPr/>
        </p:nvPicPr>
        <p:blipFill>
          <a:blip r:embed="rId2" cstate="print"/>
          <a:srcRect/>
          <a:stretch>
            <a:fillRect/>
          </a:stretch>
        </p:blipFill>
        <p:spPr bwMode="auto">
          <a:xfrm>
            <a:off x="6372225" y="175431"/>
            <a:ext cx="2771775" cy="805297"/>
          </a:xfrm>
          <a:prstGeom prst="rect">
            <a:avLst/>
          </a:prstGeom>
          <a:noFill/>
          <a:ln w="9525">
            <a:noFill/>
            <a:miter lim="800000"/>
            <a:headEnd/>
            <a:tailEnd/>
          </a:ln>
        </p:spPr>
      </p:pic>
      <p:sp>
        <p:nvSpPr>
          <p:cNvPr id="9" name="Rectangle 2"/>
          <p:cNvSpPr txBox="1">
            <a:spLocks noChangeArrowheads="1"/>
          </p:cNvSpPr>
          <p:nvPr/>
        </p:nvSpPr>
        <p:spPr bwMode="auto">
          <a:xfrm>
            <a:off x="107504" y="130981"/>
            <a:ext cx="6084887" cy="784719"/>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a:solidFill>
                  <a:srgbClr val="996633"/>
                </a:solidFill>
                <a:latin typeface="Arial" charset="0"/>
              </a:rPr>
              <a:t>Programme </a:t>
            </a:r>
            <a:r>
              <a:rPr lang="en-US" sz="2000" kern="0" dirty="0" smtClean="0">
                <a:solidFill>
                  <a:srgbClr val="996633"/>
                </a:solidFill>
                <a:latin typeface="Arial" charset="0"/>
              </a:rPr>
              <a:t>4: </a:t>
            </a:r>
            <a:endParaRPr lang="en-US" sz="2000" kern="0" dirty="0">
              <a:solidFill>
                <a:srgbClr val="002060"/>
              </a:solidFill>
              <a:latin typeface="Arial" charset="0"/>
            </a:endParaRPr>
          </a:p>
          <a:p>
            <a:pPr algn="ctr" eaLnBrk="0" hangingPunct="0">
              <a:defRPr/>
            </a:pPr>
            <a:r>
              <a:rPr lang="en-US" kern="0" dirty="0">
                <a:solidFill>
                  <a:srgbClr val="996633"/>
                </a:solidFill>
                <a:latin typeface="Arial" charset="0"/>
              </a:rPr>
              <a:t>ICT ENTERPRISE DEVELOPMENT AND </a:t>
            </a:r>
            <a:r>
              <a:rPr lang="en-US" kern="0" dirty="0" smtClean="0">
                <a:solidFill>
                  <a:srgbClr val="996633"/>
                </a:solidFill>
                <a:latin typeface="Arial" charset="0"/>
              </a:rPr>
              <a:t>SOC OVERSIGHT </a:t>
            </a:r>
            <a:r>
              <a:rPr lang="en-ZA" kern="0" dirty="0" smtClean="0">
                <a:solidFill>
                  <a:srgbClr val="996633"/>
                </a:solidFill>
                <a:latin typeface="Arial" charset="0"/>
              </a:rPr>
              <a:t>(1)</a:t>
            </a:r>
          </a:p>
          <a:p>
            <a:pPr algn="ctr" eaLnBrk="0" hangingPunct="0">
              <a:defRPr/>
            </a:pPr>
            <a:endParaRPr lang="en-US" kern="0" dirty="0">
              <a:solidFill>
                <a:srgbClr val="996633"/>
              </a:solidFill>
              <a:latin typeface="Arial" charset="0"/>
              <a:ea typeface="+mj-ea"/>
            </a:endParaRPr>
          </a:p>
        </p:txBody>
      </p:sp>
      <p:sp>
        <p:nvSpPr>
          <p:cNvPr id="8" name="Slide Number Placeholder 7"/>
          <p:cNvSpPr>
            <a:spLocks noGrp="1"/>
          </p:cNvSpPr>
          <p:nvPr>
            <p:ph type="sldNum" sz="quarter" idx="12"/>
          </p:nvPr>
        </p:nvSpPr>
        <p:spPr>
          <a:xfrm>
            <a:off x="7154614" y="6553150"/>
            <a:ext cx="1593850" cy="476250"/>
          </a:xfrm>
        </p:spPr>
        <p:txBody>
          <a:bodyPr/>
          <a:lstStyle/>
          <a:p>
            <a:pPr>
              <a:defRPr/>
            </a:pPr>
            <a:fld id="{37525B8D-E8F9-4C8A-80E0-00B419194005}" type="slidenum">
              <a:rPr lang="en-US" smtClean="0"/>
              <a:pPr>
                <a:defRPr/>
              </a:pPr>
              <a:t>16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xmlns="" val="3686156773"/>
              </p:ext>
            </p:extLst>
          </p:nvPr>
        </p:nvGraphicFramePr>
        <p:xfrm>
          <a:off x="143319" y="1172333"/>
          <a:ext cx="8893177" cy="5353011"/>
        </p:xfrm>
        <a:graphic>
          <a:graphicData uri="http://schemas.openxmlformats.org/drawingml/2006/table">
            <a:tbl>
              <a:tblPr firstRow="1" bandRow="1">
                <a:tableStyleId>{5C22544A-7EE6-4342-B048-85BDC9FD1C3A}</a:tableStyleId>
              </a:tblPr>
              <a:tblGrid>
                <a:gridCol w="1848215"/>
                <a:gridCol w="1428338"/>
                <a:gridCol w="5616624"/>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Establishment of the Postbank Holding Company</a:t>
                      </a: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dirty="0" smtClean="0">
                          <a:solidFill>
                            <a:schemeClr val="tx1"/>
                          </a:solidFill>
                          <a:latin typeface="Arial" charset="0"/>
                        </a:rPr>
                        <a:t>Delays due to the need for extensive</a:t>
                      </a:r>
                      <a:r>
                        <a:rPr lang="en-ZA" sz="1600" b="0" i="0" baseline="0" dirty="0" smtClean="0">
                          <a:solidFill>
                            <a:schemeClr val="tx1"/>
                          </a:solidFill>
                          <a:latin typeface="Arial" charset="0"/>
                        </a:rPr>
                        <a:t> e</a:t>
                      </a:r>
                      <a:r>
                        <a:rPr lang="en-ZA" sz="1600" b="0" i="0" dirty="0" smtClean="0">
                          <a:solidFill>
                            <a:schemeClr val="tx1"/>
                          </a:solidFill>
                          <a:latin typeface="Arial" charset="0"/>
                        </a:rPr>
                        <a:t>ngagement with relevant stakeholders including SARB and</a:t>
                      </a:r>
                      <a:r>
                        <a:rPr lang="en-ZA" sz="1600" b="0" i="0" baseline="0" dirty="0" smtClean="0">
                          <a:solidFill>
                            <a:schemeClr val="tx1"/>
                          </a:solidFill>
                          <a:latin typeface="Arial" charset="0"/>
                        </a:rPr>
                        <a:t> </a:t>
                      </a:r>
                      <a:r>
                        <a:rPr lang="en-ZA" sz="1600" b="0" i="0" dirty="0" smtClean="0">
                          <a:solidFill>
                            <a:schemeClr val="tx1"/>
                          </a:solidFill>
                          <a:latin typeface="Arial" charset="0"/>
                        </a:rPr>
                        <a:t>National Treasury to</a:t>
                      </a:r>
                      <a:r>
                        <a:rPr lang="en-ZA" sz="1600" b="0" i="0" baseline="0" dirty="0" smtClean="0">
                          <a:solidFill>
                            <a:schemeClr val="tx1"/>
                          </a:solidFill>
                          <a:latin typeface="Arial" charset="0"/>
                        </a:rPr>
                        <a:t> </a:t>
                      </a:r>
                      <a:r>
                        <a:rPr lang="en-ZA" sz="1600" b="0" i="0" dirty="0" smtClean="0">
                          <a:solidFill>
                            <a:schemeClr val="tx1"/>
                          </a:solidFill>
                          <a:latin typeface="Arial" charset="0"/>
                        </a:rPr>
                        <a:t>clarify the conflicting</a:t>
                      </a:r>
                      <a:r>
                        <a:rPr lang="en-ZA" sz="1600" b="0" i="0" baseline="0" dirty="0" smtClean="0">
                          <a:solidFill>
                            <a:schemeClr val="tx1"/>
                          </a:solidFill>
                          <a:latin typeface="Arial" charset="0"/>
                        </a:rPr>
                        <a:t> </a:t>
                      </a:r>
                      <a:r>
                        <a:rPr lang="en-ZA" sz="1600" b="0" i="0" dirty="0" smtClean="0">
                          <a:solidFill>
                            <a:schemeClr val="tx1"/>
                          </a:solidFill>
                          <a:latin typeface="Arial" charset="0"/>
                        </a:rPr>
                        <a:t>requirements of</a:t>
                      </a:r>
                      <a:r>
                        <a:rPr lang="en-ZA" sz="1600" b="0" i="0" baseline="0" dirty="0" smtClean="0">
                          <a:solidFill>
                            <a:schemeClr val="tx1"/>
                          </a:solidFill>
                          <a:latin typeface="Arial" charset="0"/>
                        </a:rPr>
                        <a:t> </a:t>
                      </a:r>
                      <a:r>
                        <a:rPr lang="en-ZA" sz="1600" b="0" i="0" dirty="0" smtClean="0">
                          <a:solidFill>
                            <a:schemeClr val="tx1"/>
                          </a:solidFill>
                          <a:latin typeface="Arial" charset="0"/>
                        </a:rPr>
                        <a:t>the Postbank Act</a:t>
                      </a:r>
                      <a:r>
                        <a:rPr lang="en-ZA" sz="1600" b="0" i="0" baseline="0" dirty="0" smtClean="0">
                          <a:solidFill>
                            <a:schemeClr val="tx1"/>
                          </a:solidFill>
                          <a:latin typeface="Arial" charset="0"/>
                        </a:rPr>
                        <a:t> </a:t>
                      </a:r>
                      <a:r>
                        <a:rPr lang="en-ZA" sz="1600" b="0" i="0" dirty="0" smtClean="0">
                          <a:solidFill>
                            <a:schemeClr val="tx1"/>
                          </a:solidFill>
                          <a:latin typeface="Arial" charset="0"/>
                        </a:rPr>
                        <a:t>and the Banks Act</a:t>
                      </a:r>
                      <a:r>
                        <a:rPr lang="en-ZA" sz="1600" b="0" i="0" baseline="0" dirty="0" smtClean="0">
                          <a:solidFill>
                            <a:schemeClr val="tx1"/>
                          </a:solidFill>
                          <a:latin typeface="Arial" charset="0"/>
                        </a:rPr>
                        <a:t> </a:t>
                      </a:r>
                      <a:r>
                        <a:rPr lang="en-ZA" sz="1600" b="0" i="0" dirty="0" smtClean="0">
                          <a:solidFill>
                            <a:schemeClr val="tx1"/>
                          </a:solidFill>
                          <a:latin typeface="Arial" charset="0"/>
                        </a:rPr>
                        <a:t>with regard to the</a:t>
                      </a:r>
                      <a:r>
                        <a:rPr lang="en-ZA" sz="1600" b="0" i="0" baseline="0" dirty="0" smtClean="0">
                          <a:solidFill>
                            <a:schemeClr val="tx1"/>
                          </a:solidFill>
                          <a:latin typeface="Arial" charset="0"/>
                        </a:rPr>
                        <a:t> </a:t>
                      </a:r>
                      <a:r>
                        <a:rPr lang="en-ZA" sz="1600" b="0" i="0" dirty="0" smtClean="0">
                          <a:solidFill>
                            <a:schemeClr val="tx1"/>
                          </a:solidFill>
                          <a:latin typeface="Arial" charset="0"/>
                        </a:rPr>
                        <a:t>public company</a:t>
                      </a:r>
                      <a:r>
                        <a:rPr lang="en-ZA" sz="1600" b="0" i="0" baseline="0" dirty="0" smtClean="0">
                          <a:solidFill>
                            <a:schemeClr val="tx1"/>
                          </a:solidFill>
                          <a:latin typeface="Arial" charset="0"/>
                        </a:rPr>
                        <a:t> </a:t>
                      </a:r>
                      <a:r>
                        <a:rPr lang="en-ZA" sz="1600" b="0" i="0" dirty="0" smtClean="0">
                          <a:solidFill>
                            <a:schemeClr val="tx1"/>
                          </a:solidFill>
                          <a:latin typeface="Arial" charset="0"/>
                        </a:rPr>
                        <a:t>requirements.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600" b="0" i="0" dirty="0" smtClean="0">
                        <a:solidFill>
                          <a:schemeClr val="tx1"/>
                        </a:solidFill>
                        <a:latin typeface="Arial"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baseline="0" dirty="0" smtClean="0">
                          <a:solidFill>
                            <a:schemeClr val="tx1"/>
                          </a:solidFill>
                          <a:latin typeface="Arial" charset="0"/>
                        </a:rPr>
                        <a:t>However, on 04 July 2016 SARB granted SAPO authorisation to establish the Bank in terms of section 13 (1) of the Banks Act. Priority will therefore be given to Bank Controlling Company </a:t>
                      </a:r>
                      <a:r>
                        <a:rPr kumimoji="0" lang="en-ZA" sz="1600" b="0" i="0" u="none" strike="noStrike" kern="1200" cap="none" spc="0" normalizeH="0" baseline="0" noProof="0" dirty="0" smtClean="0">
                          <a:ln>
                            <a:noFill/>
                          </a:ln>
                          <a:solidFill>
                            <a:schemeClr val="tx1"/>
                          </a:solidFill>
                          <a:effectLst/>
                          <a:uLnTx/>
                          <a:uFillTx/>
                          <a:latin typeface="Arial" charset="0"/>
                          <a:ea typeface="+mn-ea"/>
                          <a:cs typeface="+mn-cs"/>
                        </a:rPr>
                        <a:t>requirements in the 2016/2017 financial year. </a:t>
                      </a:r>
                      <a:r>
                        <a:rPr lang="en-ZA" sz="1600" b="0" i="0" baseline="0" dirty="0" smtClean="0">
                          <a:solidFill>
                            <a:schemeClr val="tx1"/>
                          </a:solidFill>
                          <a:latin typeface="Arial" charset="0"/>
                        </a:rPr>
                        <a:t> </a:t>
                      </a:r>
                      <a:endParaRPr lang="en-ZA" sz="1600" b="0" i="0" dirty="0" smtClean="0">
                        <a:solidFill>
                          <a:schemeClr val="tx1"/>
                        </a:solidFill>
                        <a:latin typeface="Arial" charset="0"/>
                      </a:endParaRP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Incorporation of the Postbank Company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dirty="0" smtClean="0">
                          <a:solidFill>
                            <a:schemeClr val="tx1"/>
                          </a:solidFill>
                          <a:latin typeface="Arial" charset="0"/>
                        </a:rPr>
                        <a:t>The project was hampered by delays in obtaining </a:t>
                      </a:r>
                      <a:r>
                        <a:rPr lang="en-ZA" sz="1600" b="0" i="0" dirty="0" err="1" smtClean="0">
                          <a:solidFill>
                            <a:schemeClr val="tx1"/>
                          </a:solidFill>
                          <a:latin typeface="Arial" charset="0"/>
                        </a:rPr>
                        <a:t>SARB’s</a:t>
                      </a:r>
                      <a:r>
                        <a:rPr lang="en-ZA" sz="1600" b="0" i="0" dirty="0" smtClean="0">
                          <a:solidFill>
                            <a:schemeClr val="tx1"/>
                          </a:solidFill>
                          <a:latin typeface="Arial" charset="0"/>
                        </a:rPr>
                        <a:t> decision on the request for authorization to establish the Bank and the Postbank Board appointments.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600" b="0" i="0" dirty="0" smtClean="0">
                        <a:solidFill>
                          <a:schemeClr val="tx1"/>
                        </a:solidFill>
                        <a:latin typeface="Arial"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baseline="0" dirty="0" smtClean="0">
                          <a:solidFill>
                            <a:schemeClr val="tx1"/>
                          </a:solidFill>
                          <a:latin typeface="Arial" charset="0"/>
                        </a:rPr>
                        <a:t>However, on 04 July 2016 SARB granted SAPO authorisation to establish the Bank in terms of section 13 (1) of the Banks Act. Priority will therefore be given to Incorporation of the Postbank Company</a:t>
                      </a:r>
                    </a:p>
                  </a:txBody>
                  <a:tcPr/>
                </a:tc>
              </a:tr>
            </a:tbl>
          </a:graphicData>
        </a:graphic>
      </p:graphicFrame>
    </p:spTree>
    <p:extLst>
      <p:ext uri="{BB962C8B-B14F-4D97-AF65-F5344CB8AC3E}">
        <p14:creationId xmlns:p14="http://schemas.microsoft.com/office/powerpoint/2010/main" xmlns="" val="3320518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052736"/>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21509" name="Picture 7" descr="approved-logo.jpg"/>
          <p:cNvPicPr>
            <a:picLocks noChangeAspect="1"/>
          </p:cNvPicPr>
          <p:nvPr/>
        </p:nvPicPr>
        <p:blipFill>
          <a:blip r:embed="rId2" cstate="print"/>
          <a:srcRect/>
          <a:stretch>
            <a:fillRect/>
          </a:stretch>
        </p:blipFill>
        <p:spPr bwMode="auto">
          <a:xfrm>
            <a:off x="6372225" y="175431"/>
            <a:ext cx="2771775" cy="805297"/>
          </a:xfrm>
          <a:prstGeom prst="rect">
            <a:avLst/>
          </a:prstGeom>
          <a:noFill/>
          <a:ln w="9525">
            <a:noFill/>
            <a:miter lim="800000"/>
            <a:headEnd/>
            <a:tailEnd/>
          </a:ln>
        </p:spPr>
      </p:pic>
      <p:sp>
        <p:nvSpPr>
          <p:cNvPr id="9" name="Rectangle 2"/>
          <p:cNvSpPr txBox="1">
            <a:spLocks noChangeArrowheads="1"/>
          </p:cNvSpPr>
          <p:nvPr/>
        </p:nvSpPr>
        <p:spPr bwMode="auto">
          <a:xfrm>
            <a:off x="107504" y="130981"/>
            <a:ext cx="6084887" cy="784719"/>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a:solidFill>
                  <a:srgbClr val="996633"/>
                </a:solidFill>
                <a:latin typeface="Arial" charset="0"/>
              </a:rPr>
              <a:t>Programme </a:t>
            </a:r>
            <a:r>
              <a:rPr lang="en-US" sz="2000" kern="0" dirty="0" smtClean="0">
                <a:solidFill>
                  <a:srgbClr val="996633"/>
                </a:solidFill>
                <a:latin typeface="Arial" charset="0"/>
              </a:rPr>
              <a:t>4: </a:t>
            </a:r>
            <a:endParaRPr lang="en-US" sz="2000" kern="0" dirty="0">
              <a:solidFill>
                <a:srgbClr val="002060"/>
              </a:solidFill>
              <a:latin typeface="Arial" charset="0"/>
            </a:endParaRPr>
          </a:p>
          <a:p>
            <a:pPr algn="ctr" eaLnBrk="0" hangingPunct="0">
              <a:defRPr/>
            </a:pPr>
            <a:r>
              <a:rPr lang="en-US" kern="0" dirty="0">
                <a:solidFill>
                  <a:srgbClr val="996633"/>
                </a:solidFill>
                <a:latin typeface="Arial" charset="0"/>
              </a:rPr>
              <a:t>ICT ENTERPRISE DEVELOPMENT AND </a:t>
            </a:r>
            <a:r>
              <a:rPr lang="en-US" kern="0" dirty="0" smtClean="0">
                <a:solidFill>
                  <a:srgbClr val="996633"/>
                </a:solidFill>
                <a:latin typeface="Arial" charset="0"/>
              </a:rPr>
              <a:t>SOC OVERSIGHT </a:t>
            </a:r>
            <a:r>
              <a:rPr lang="en-ZA" kern="0" dirty="0" smtClean="0">
                <a:solidFill>
                  <a:srgbClr val="996633"/>
                </a:solidFill>
                <a:latin typeface="Arial" charset="0"/>
              </a:rPr>
              <a:t>(2)</a:t>
            </a:r>
          </a:p>
          <a:p>
            <a:pPr algn="ctr" eaLnBrk="0" hangingPunct="0">
              <a:defRPr/>
            </a:pPr>
            <a:endParaRPr lang="en-US" kern="0" dirty="0">
              <a:solidFill>
                <a:srgbClr val="996633"/>
              </a:solidFill>
              <a:latin typeface="Arial" charset="0"/>
              <a:ea typeface="+mj-ea"/>
            </a:endParaRPr>
          </a:p>
        </p:txBody>
      </p:sp>
      <p:sp>
        <p:nvSpPr>
          <p:cNvPr id="8" name="Slide Number Placeholder 7"/>
          <p:cNvSpPr>
            <a:spLocks noGrp="1"/>
          </p:cNvSpPr>
          <p:nvPr>
            <p:ph type="sldNum" sz="quarter" idx="12"/>
          </p:nvPr>
        </p:nvSpPr>
        <p:spPr>
          <a:xfrm>
            <a:off x="7226622" y="6553150"/>
            <a:ext cx="1593850" cy="476250"/>
          </a:xfrm>
        </p:spPr>
        <p:txBody>
          <a:bodyPr/>
          <a:lstStyle/>
          <a:p>
            <a:pPr>
              <a:defRPr/>
            </a:pPr>
            <a:fld id="{37525B8D-E8F9-4C8A-80E0-00B419194005}" type="slidenum">
              <a:rPr lang="en-US" smtClean="0"/>
              <a:pPr>
                <a:defRPr/>
              </a:pPr>
              <a:t>17</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xmlns="" val="2074206485"/>
              </p:ext>
            </p:extLst>
          </p:nvPr>
        </p:nvGraphicFramePr>
        <p:xfrm>
          <a:off x="143319" y="1124744"/>
          <a:ext cx="8893177" cy="5339328"/>
        </p:xfrm>
        <a:graphic>
          <a:graphicData uri="http://schemas.openxmlformats.org/drawingml/2006/table">
            <a:tbl>
              <a:tblPr firstRow="1" bandRow="1">
                <a:tableStyleId>{5C22544A-7EE6-4342-B048-85BDC9FD1C3A}</a:tableStyleId>
              </a:tblPr>
              <a:tblGrid>
                <a:gridCol w="2700489"/>
                <a:gridCol w="1080120"/>
                <a:gridCol w="5112568"/>
              </a:tblGrid>
              <a:tr h="432048">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Deployment of Post Offices / Points of Presence (</a:t>
                      </a:r>
                      <a:r>
                        <a:rPr lang="en-ZA" sz="1600" dirty="0" err="1" smtClean="0">
                          <a:solidFill>
                            <a:schemeClr val="tx1"/>
                          </a:solidFill>
                          <a:latin typeface="Arial" panose="020B0604020202020204" pitchFamily="34" charset="0"/>
                          <a:cs typeface="Arial" panose="020B0604020202020204" pitchFamily="34" charset="0"/>
                        </a:rPr>
                        <a:t>PoPs</a:t>
                      </a:r>
                      <a:r>
                        <a:rPr lang="en-ZA" sz="1600" dirty="0" smtClean="0">
                          <a:solidFill>
                            <a:schemeClr val="tx1"/>
                          </a:solidFill>
                          <a:latin typeface="Arial" panose="020B0604020202020204" pitchFamily="34" charset="0"/>
                          <a:cs typeface="Arial" panose="020B0604020202020204" pitchFamily="34" charset="0"/>
                        </a:rPr>
                        <a:t>) infrastructure (oversight &amp; monitoring)</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Review of the mandates and</a:t>
                      </a:r>
                    </a:p>
                    <a:p>
                      <a:r>
                        <a:rPr lang="en-ZA" sz="1600" dirty="0" smtClean="0">
                          <a:solidFill>
                            <a:schemeClr val="tx1"/>
                          </a:solidFill>
                          <a:latin typeface="Arial" panose="020B0604020202020204" pitchFamily="34" charset="0"/>
                          <a:cs typeface="Arial" panose="020B0604020202020204" pitchFamily="34" charset="0"/>
                        </a:rPr>
                        <a:t>funding models for state owned companies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dirty="0" smtClean="0">
                          <a:solidFill>
                            <a:schemeClr val="tx1"/>
                          </a:solidFill>
                          <a:latin typeface="Arial" charset="0"/>
                        </a:rPr>
                        <a:t>Review of the mandates and funding models of Sentech and SITA were not finalised as planned. However the</a:t>
                      </a:r>
                      <a:r>
                        <a:rPr lang="en-ZA" sz="1600" b="0" i="0" baseline="0" dirty="0" smtClean="0">
                          <a:solidFill>
                            <a:schemeClr val="tx1"/>
                          </a:solidFill>
                          <a:latin typeface="Arial" charset="0"/>
                        </a:rPr>
                        <a:t> project has been incorporated into the SOC rationalisation process.</a:t>
                      </a:r>
                      <a:endParaRPr lang="en-ZA" sz="1600" b="0" i="0" dirty="0" smtClean="0">
                        <a:solidFill>
                          <a:schemeClr val="tx1"/>
                        </a:solidFill>
                        <a:latin typeface="Arial"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ZA" sz="1600" b="0" i="0" dirty="0" smtClean="0">
                        <a:solidFill>
                          <a:schemeClr val="tx1"/>
                        </a:solidFill>
                        <a:latin typeface="Arial"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600" b="0" i="0" dirty="0" smtClean="0">
                          <a:solidFill>
                            <a:schemeClr val="tx1"/>
                          </a:solidFill>
                          <a:latin typeface="Arial" charset="0"/>
                        </a:rPr>
                        <a:t>In terms of the </a:t>
                      </a:r>
                      <a:r>
                        <a:rPr lang="en-ZA" sz="1600" b="0" i="0" dirty="0" err="1" smtClean="0">
                          <a:solidFill>
                            <a:schemeClr val="tx1"/>
                          </a:solidFill>
                          <a:latin typeface="Arial" charset="0"/>
                        </a:rPr>
                        <a:t>iNeSi</a:t>
                      </a:r>
                      <a:r>
                        <a:rPr lang="en-ZA" sz="1600" b="0" i="0" dirty="0" smtClean="0">
                          <a:solidFill>
                            <a:schemeClr val="tx1"/>
                          </a:solidFill>
                          <a:latin typeface="Arial" charset="0"/>
                        </a:rPr>
                        <a:t> Bill it was dependent on further engagements between the DTPS and the </a:t>
                      </a:r>
                      <a:r>
                        <a:rPr lang="en-ZA" sz="1600" b="0" i="0" dirty="0" err="1" smtClean="0">
                          <a:solidFill>
                            <a:schemeClr val="tx1"/>
                          </a:solidFill>
                          <a:latin typeface="Arial" charset="0"/>
                        </a:rPr>
                        <a:t>DHE&amp;T</a:t>
                      </a:r>
                      <a:r>
                        <a:rPr lang="en-ZA" sz="1600" b="0" i="0" dirty="0" smtClean="0">
                          <a:solidFill>
                            <a:schemeClr val="tx1"/>
                          </a:solidFill>
                          <a:latin typeface="Arial" charset="0"/>
                        </a:rPr>
                        <a:t>, which is currently underway. The Departments</a:t>
                      </a:r>
                      <a:r>
                        <a:rPr lang="en-ZA" sz="1600" b="0" i="0" baseline="0" dirty="0" smtClean="0">
                          <a:solidFill>
                            <a:schemeClr val="tx1"/>
                          </a:solidFill>
                          <a:latin typeface="Arial" charset="0"/>
                        </a:rPr>
                        <a:t> </a:t>
                      </a:r>
                      <a:r>
                        <a:rPr lang="en-ZA" sz="1600" b="0" i="0" dirty="0" smtClean="0">
                          <a:solidFill>
                            <a:schemeClr val="tx1"/>
                          </a:solidFill>
                          <a:latin typeface="Arial" charset="0"/>
                        </a:rPr>
                        <a:t>have</a:t>
                      </a:r>
                      <a:r>
                        <a:rPr lang="en-ZA" sz="1600" b="0" i="0" baseline="0" dirty="0" smtClean="0">
                          <a:solidFill>
                            <a:schemeClr val="tx1"/>
                          </a:solidFill>
                          <a:latin typeface="Arial" charset="0"/>
                        </a:rPr>
                        <a:t> agreed in principle on the revised iNeSI Model. </a:t>
                      </a:r>
                      <a:r>
                        <a:rPr kumimoji="0" lang="en-ZA" sz="1600" b="0" i="0" u="none" strike="noStrike" kern="1200" cap="none" spc="0" normalizeH="0" baseline="0" noProof="0" dirty="0" smtClean="0">
                          <a:ln>
                            <a:noFill/>
                          </a:ln>
                          <a:solidFill>
                            <a:schemeClr val="tx1"/>
                          </a:solidFill>
                          <a:effectLst/>
                          <a:uLnTx/>
                          <a:uFillTx/>
                          <a:latin typeface="Arial" charset="0"/>
                          <a:ea typeface="+mn-ea"/>
                          <a:cs typeface="+mn-cs"/>
                        </a:rPr>
                        <a:t>The iNeSI Business Case and iNeSI Bill are being revised in line with the revised iNeSI Model.  The iNeSI Bill will be introduced to Parliament in 2017/18 financial year.</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Development of Oversight Model for the State Owned Companies</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bl>
          </a:graphicData>
        </a:graphic>
      </p:graphicFrame>
    </p:spTree>
    <p:extLst>
      <p:ext uri="{BB962C8B-B14F-4D97-AF65-F5344CB8AC3E}">
        <p14:creationId xmlns:p14="http://schemas.microsoft.com/office/powerpoint/2010/main" xmlns="" val="3636793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90872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21509" name="Picture 7" descr="approved-logo.jpg"/>
          <p:cNvPicPr>
            <a:picLocks noChangeAspect="1"/>
          </p:cNvPicPr>
          <p:nvPr/>
        </p:nvPicPr>
        <p:blipFill>
          <a:blip r:embed="rId2" cstate="print"/>
          <a:srcRect/>
          <a:stretch>
            <a:fillRect/>
          </a:stretch>
        </p:blipFill>
        <p:spPr bwMode="auto">
          <a:xfrm>
            <a:off x="6372225" y="-27384"/>
            <a:ext cx="2771775" cy="792832"/>
          </a:xfrm>
          <a:prstGeom prst="rect">
            <a:avLst/>
          </a:prstGeom>
          <a:noFill/>
          <a:ln w="9525">
            <a:noFill/>
            <a:miter lim="800000"/>
            <a:headEnd/>
            <a:tailEnd/>
          </a:ln>
        </p:spPr>
      </p:pic>
      <p:sp>
        <p:nvSpPr>
          <p:cNvPr id="8" name="Slide Number Placeholder 7"/>
          <p:cNvSpPr>
            <a:spLocks noGrp="1"/>
          </p:cNvSpPr>
          <p:nvPr>
            <p:ph type="sldNum" sz="quarter" idx="12"/>
          </p:nvPr>
        </p:nvSpPr>
        <p:spPr>
          <a:xfrm>
            <a:off x="7226622" y="6553150"/>
            <a:ext cx="1593850" cy="476250"/>
          </a:xfrm>
        </p:spPr>
        <p:txBody>
          <a:bodyPr/>
          <a:lstStyle/>
          <a:p>
            <a:pPr>
              <a:defRPr/>
            </a:pPr>
            <a:fld id="{37525B8D-E8F9-4C8A-80E0-00B419194005}" type="slidenum">
              <a:rPr lang="en-US" smtClean="0"/>
              <a:pPr>
                <a:defRPr/>
              </a:pPr>
              <a:t>18</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xmlns="" val="2580019439"/>
              </p:ext>
            </p:extLst>
          </p:nvPr>
        </p:nvGraphicFramePr>
        <p:xfrm>
          <a:off x="107504" y="989453"/>
          <a:ext cx="8893177" cy="5535891"/>
        </p:xfrm>
        <a:graphic>
          <a:graphicData uri="http://schemas.openxmlformats.org/drawingml/2006/table">
            <a:tbl>
              <a:tblPr firstRow="1" bandRow="1">
                <a:tableStyleId>{5C22544A-7EE6-4342-B048-85BDC9FD1C3A}</a:tableStyleId>
              </a:tblPr>
              <a:tblGrid>
                <a:gridCol w="2916513"/>
                <a:gridCol w="1224136"/>
                <a:gridCol w="4752528"/>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Bilateral Exchange Programmes, focused on e-Government</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Bilateral Agreement(s) with neighbouring countries and harmonization of frequency spectrum in the Region</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Collaboration with the ITU and UPU to develop models to improve connectivity and financial services in rural and underserviced</a:t>
                      </a:r>
                    </a:p>
                    <a:p>
                      <a:r>
                        <a:rPr lang="en-ZA" sz="1600" dirty="0" smtClean="0">
                          <a:solidFill>
                            <a:schemeClr val="tx1"/>
                          </a:solidFill>
                          <a:latin typeface="Arial" panose="020B0604020202020204" pitchFamily="34" charset="0"/>
                          <a:cs typeface="Arial" panose="020B0604020202020204" pitchFamily="34" charset="0"/>
                        </a:rPr>
                        <a:t>areas through the postal network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baseline="0" dirty="0" smtClean="0">
                          <a:solidFill>
                            <a:schemeClr val="tx1"/>
                          </a:solidFill>
                          <a:latin typeface="Arial" charset="0"/>
                        </a:rPr>
                        <a:t>Delays were due to a revision in the approach proposed by the ITU to conduct a feasibility study because of transfer of funds from the previous completed SA-ITU UPU Cooperation Agreement</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UPU Quality of Service Fund projects to improve</a:t>
                      </a:r>
                    </a:p>
                    <a:p>
                      <a:r>
                        <a:rPr lang="en-ZA" sz="1600" dirty="0" smtClean="0">
                          <a:solidFill>
                            <a:schemeClr val="tx1"/>
                          </a:solidFill>
                          <a:latin typeface="Arial" panose="020B0604020202020204" pitchFamily="34" charset="0"/>
                          <a:cs typeface="Arial" panose="020B0604020202020204" pitchFamily="34" charset="0"/>
                        </a:rPr>
                        <a:t>sub regional postal services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baseline="0" dirty="0" smtClean="0">
                          <a:solidFill>
                            <a:schemeClr val="tx1"/>
                          </a:solidFill>
                          <a:latin typeface="Arial" charset="0"/>
                        </a:rPr>
                        <a:t>Progress of the Postbus project was impacted by delays in the appointment of the service provider by SAPO. This process was however finalised in February 2016, hence new timelines have been developed towards finalising the project.</a:t>
                      </a:r>
                    </a:p>
                  </a:txBody>
                  <a:tcPr/>
                </a:tc>
              </a:tr>
            </a:tbl>
          </a:graphicData>
        </a:graphic>
      </p:graphicFrame>
      <p:sp>
        <p:nvSpPr>
          <p:cNvPr id="10" name="Rectangle 2"/>
          <p:cNvSpPr txBox="1">
            <a:spLocks noChangeArrowheads="1"/>
          </p:cNvSpPr>
          <p:nvPr/>
        </p:nvSpPr>
        <p:spPr bwMode="auto">
          <a:xfrm>
            <a:off x="107504" y="71438"/>
            <a:ext cx="6084887" cy="70240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kern="0" dirty="0">
                <a:solidFill>
                  <a:srgbClr val="996633"/>
                </a:solidFill>
                <a:latin typeface="Arial" charset="0"/>
              </a:rPr>
              <a:t>Programme </a:t>
            </a:r>
            <a:r>
              <a:rPr lang="en-US" kern="0" dirty="0" smtClean="0">
                <a:solidFill>
                  <a:srgbClr val="996633"/>
                </a:solidFill>
                <a:latin typeface="Arial" charset="0"/>
              </a:rPr>
              <a:t>2</a:t>
            </a:r>
            <a:r>
              <a:rPr lang="en-US" sz="2000" kern="0" dirty="0" smtClean="0">
                <a:solidFill>
                  <a:srgbClr val="996633"/>
                </a:solidFill>
                <a:latin typeface="Arial" charset="0"/>
              </a:rPr>
              <a:t>: </a:t>
            </a:r>
            <a:r>
              <a:rPr lang="en-ZA" kern="0" dirty="0">
                <a:solidFill>
                  <a:srgbClr val="996633"/>
                </a:solidFill>
                <a:latin typeface="Arial" charset="0"/>
              </a:rPr>
              <a:t>ICT </a:t>
            </a:r>
            <a:r>
              <a:rPr lang="en-ZA" kern="0" dirty="0" smtClean="0">
                <a:solidFill>
                  <a:srgbClr val="996633"/>
                </a:solidFill>
                <a:latin typeface="Arial" charset="0"/>
              </a:rPr>
              <a:t>INTERNATIONAL AFFAIRS (1)</a:t>
            </a:r>
            <a:endParaRPr lang="en-US" kern="0" dirty="0">
              <a:solidFill>
                <a:srgbClr val="996633"/>
              </a:solidFill>
              <a:latin typeface="Arial" charset="0"/>
            </a:endParaRPr>
          </a:p>
          <a:p>
            <a:pPr algn="ctr" eaLnBrk="0" hangingPunct="0">
              <a:defRPr/>
            </a:pPr>
            <a:endParaRPr lang="en-US" kern="0" dirty="0">
              <a:solidFill>
                <a:srgbClr val="996633"/>
              </a:solidFill>
              <a:latin typeface="Arial" charset="0"/>
              <a:ea typeface="+mj-ea"/>
            </a:endParaRPr>
          </a:p>
        </p:txBody>
      </p:sp>
    </p:spTree>
    <p:extLst>
      <p:ext uri="{BB962C8B-B14F-4D97-AF65-F5344CB8AC3E}">
        <p14:creationId xmlns:p14="http://schemas.microsoft.com/office/powerpoint/2010/main" xmlns="" val="858633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21509" name="Picture 7" descr="approved-logo.jpg"/>
          <p:cNvPicPr>
            <a:picLocks noChangeAspect="1"/>
          </p:cNvPicPr>
          <p:nvPr/>
        </p:nvPicPr>
        <p:blipFill>
          <a:blip r:embed="rId3" cstate="print"/>
          <a:srcRect/>
          <a:stretch>
            <a:fillRect/>
          </a:stretch>
        </p:blipFill>
        <p:spPr bwMode="auto">
          <a:xfrm>
            <a:off x="6372225" y="115888"/>
            <a:ext cx="2771775" cy="931862"/>
          </a:xfrm>
          <a:prstGeom prst="rect">
            <a:avLst/>
          </a:prstGeom>
          <a:noFill/>
          <a:ln w="9525">
            <a:noFill/>
            <a:miter lim="800000"/>
            <a:headEnd/>
            <a:tailEnd/>
          </a:ln>
        </p:spPr>
      </p:pic>
      <p:sp>
        <p:nvSpPr>
          <p:cNvPr id="9" name="Rectangle 2"/>
          <p:cNvSpPr txBox="1">
            <a:spLocks noChangeArrowheads="1"/>
          </p:cNvSpPr>
          <p:nvPr/>
        </p:nvSpPr>
        <p:spPr bwMode="auto">
          <a:xfrm>
            <a:off x="107504" y="71438"/>
            <a:ext cx="6084887" cy="908050"/>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kern="0" dirty="0">
                <a:solidFill>
                  <a:srgbClr val="996633"/>
                </a:solidFill>
                <a:latin typeface="Arial" charset="0"/>
              </a:rPr>
              <a:t>Programme </a:t>
            </a:r>
            <a:r>
              <a:rPr lang="en-US" kern="0" dirty="0" smtClean="0">
                <a:solidFill>
                  <a:srgbClr val="996633"/>
                </a:solidFill>
                <a:latin typeface="Arial" charset="0"/>
              </a:rPr>
              <a:t>1</a:t>
            </a:r>
            <a:r>
              <a:rPr lang="en-US" sz="2000" kern="0" dirty="0" smtClean="0">
                <a:solidFill>
                  <a:srgbClr val="996633"/>
                </a:solidFill>
                <a:latin typeface="Arial" charset="0"/>
              </a:rPr>
              <a:t>: </a:t>
            </a:r>
            <a:r>
              <a:rPr lang="en-ZA" kern="0" dirty="0" smtClean="0">
                <a:solidFill>
                  <a:srgbClr val="996633"/>
                </a:solidFill>
                <a:latin typeface="Arial" charset="0"/>
              </a:rPr>
              <a:t>ADMINISTRATION</a:t>
            </a:r>
            <a:endParaRPr lang="en-US" kern="0" dirty="0">
              <a:solidFill>
                <a:srgbClr val="996633"/>
              </a:solidFill>
              <a:latin typeface="Arial" charset="0"/>
            </a:endParaRPr>
          </a:p>
        </p:txBody>
      </p:sp>
      <p:sp>
        <p:nvSpPr>
          <p:cNvPr id="8" name="Slide Number Placeholder 7"/>
          <p:cNvSpPr>
            <a:spLocks noGrp="1"/>
          </p:cNvSpPr>
          <p:nvPr>
            <p:ph type="sldNum" sz="quarter" idx="12"/>
          </p:nvPr>
        </p:nvSpPr>
        <p:spPr>
          <a:xfrm>
            <a:off x="7226622" y="6553150"/>
            <a:ext cx="1593850" cy="476250"/>
          </a:xfrm>
        </p:spPr>
        <p:txBody>
          <a:bodyPr/>
          <a:lstStyle/>
          <a:p>
            <a:pPr>
              <a:defRPr/>
            </a:pPr>
            <a:fld id="{37525B8D-E8F9-4C8A-80E0-00B419194005}" type="slidenum">
              <a:rPr lang="en-US" smtClean="0"/>
              <a:pPr>
                <a:defRPr/>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xmlns="" val="1994858733"/>
              </p:ext>
            </p:extLst>
          </p:nvPr>
        </p:nvGraphicFramePr>
        <p:xfrm>
          <a:off x="143319" y="1268760"/>
          <a:ext cx="8893177" cy="3889971"/>
        </p:xfrm>
        <a:graphic>
          <a:graphicData uri="http://schemas.openxmlformats.org/drawingml/2006/table">
            <a:tbl>
              <a:tblPr firstRow="1" bandRow="1">
                <a:tableStyleId>{5C22544A-7EE6-4342-B048-85BDC9FD1C3A}</a:tableStyleId>
              </a:tblPr>
              <a:tblGrid>
                <a:gridCol w="2484465"/>
                <a:gridCol w="1872208"/>
                <a:gridCol w="4536504"/>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Information Technology &amp; Knowledge and Information Management Strategic Plan</a:t>
                      </a:r>
                    </a:p>
                    <a:p>
                      <a:r>
                        <a:rPr lang="en-ZA" sz="1600" dirty="0" smtClean="0">
                          <a:solidFill>
                            <a:schemeClr val="tx1"/>
                          </a:solidFill>
                          <a:latin typeface="Arial" panose="020B0604020202020204" pitchFamily="34" charset="0"/>
                          <a:cs typeface="Arial" panose="020B0604020202020204" pitchFamily="34" charset="0"/>
                        </a:rPr>
                        <a:t>and Enterprise</a:t>
                      </a:r>
                    </a:p>
                    <a:p>
                      <a:r>
                        <a:rPr lang="en-ZA" sz="1600" dirty="0" smtClean="0">
                          <a:solidFill>
                            <a:schemeClr val="tx1"/>
                          </a:solidFill>
                          <a:latin typeface="Arial" panose="020B0604020202020204" pitchFamily="34" charset="0"/>
                          <a:cs typeface="Arial" panose="020B0604020202020204" pitchFamily="34" charset="0"/>
                        </a:rPr>
                        <a:t>Architecture</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Internal Control</a:t>
                      </a:r>
                    </a:p>
                    <a:p>
                      <a:r>
                        <a:rPr lang="en-ZA" sz="1600" dirty="0" smtClean="0">
                          <a:solidFill>
                            <a:schemeClr val="tx1"/>
                          </a:solidFill>
                          <a:latin typeface="Arial" panose="020B0604020202020204" pitchFamily="34" charset="0"/>
                          <a:cs typeface="Arial" panose="020B0604020202020204" pitchFamily="34" charset="0"/>
                        </a:rPr>
                        <a:t>Framework</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The Department did not map, review and standardise all the Departmental processes largely</a:t>
                      </a:r>
                      <a:r>
                        <a:rPr lang="en-ZA" sz="1600" b="0" i="0" baseline="0" dirty="0" smtClean="0">
                          <a:latin typeface="Arial" charset="0"/>
                          <a:cs typeface="+mn-cs"/>
                        </a:rPr>
                        <a:t> due to the lack of specialised skills to undertake the mapping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0" i="0" baseline="0" dirty="0" smtClean="0">
                        <a:latin typeface="Arial"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baseline="0" dirty="0" smtClean="0">
                          <a:latin typeface="Arial" charset="0"/>
                          <a:cs typeface="+mn-cs"/>
                        </a:rPr>
                        <a:t>However the project is being prioritised in the 2016/17 APP.</a:t>
                      </a:r>
                      <a:endParaRPr lang="en-ZA" sz="1600" b="0" i="0" dirty="0" smtClean="0">
                        <a:latin typeface="Arial" charset="0"/>
                        <a:cs typeface="+mn-cs"/>
                      </a:endParaRPr>
                    </a:p>
                  </a:txBody>
                  <a:tcPr/>
                </a:tc>
              </a:tr>
            </a:tbl>
          </a:graphicData>
        </a:graphic>
      </p:graphicFrame>
    </p:spTree>
    <p:extLst>
      <p:ext uri="{BB962C8B-B14F-4D97-AF65-F5344CB8AC3E}">
        <p14:creationId xmlns:p14="http://schemas.microsoft.com/office/powerpoint/2010/main" xmlns="" val="3663310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sp>
        <p:nvSpPr>
          <p:cNvPr id="16387" name="Text Box 3"/>
          <p:cNvSpPr txBox="1">
            <a:spLocks noChangeArrowheads="1"/>
          </p:cNvSpPr>
          <p:nvPr/>
        </p:nvSpPr>
        <p:spPr bwMode="auto">
          <a:xfrm>
            <a:off x="92075" y="1340768"/>
            <a:ext cx="8872538" cy="6002285"/>
          </a:xfrm>
          <a:prstGeom prst="rect">
            <a:avLst/>
          </a:prstGeom>
          <a:noFill/>
          <a:ln w="9525">
            <a:noFill/>
            <a:miter lim="800000"/>
            <a:headEnd/>
            <a:tailEnd/>
          </a:ln>
        </p:spPr>
        <p:txBody>
          <a:bodyPr lIns="92075" tIns="46038" rIns="92075" bIns="46038">
            <a:spAutoFit/>
          </a:bodyPr>
          <a:lstStyle/>
          <a:p>
            <a:pPr algn="just" eaLnBrk="0" hangingPunct="0">
              <a:spcBef>
                <a:spcPts val="300"/>
              </a:spcBef>
              <a:spcAft>
                <a:spcPts val="300"/>
              </a:spcAft>
              <a:defRPr/>
            </a:pPr>
            <a:r>
              <a:rPr lang="en-ZA" dirty="0" smtClean="0"/>
              <a:t>Background</a:t>
            </a:r>
            <a:endParaRPr lang="en-ZA" b="0" dirty="0" smtClean="0"/>
          </a:p>
          <a:p>
            <a:pPr marL="268288" indent="-268288" algn="just" eaLnBrk="0" hangingPunct="0">
              <a:spcBef>
                <a:spcPts val="300"/>
              </a:spcBef>
              <a:spcAft>
                <a:spcPts val="300"/>
              </a:spcAft>
              <a:buFont typeface="Wingdings" pitchFamily="2" charset="2"/>
              <a:buChar char="§"/>
              <a:defRPr/>
            </a:pPr>
            <a:r>
              <a:rPr lang="en-ZA" b="0" dirty="0" smtClean="0"/>
              <a:t>The 2015/16 Annual Report covers the following reporting period: 01 April 2015 to 31 March 2016.</a:t>
            </a:r>
          </a:p>
          <a:p>
            <a:pPr marL="268288" indent="-268288" algn="just" eaLnBrk="0" hangingPunct="0">
              <a:spcBef>
                <a:spcPts val="300"/>
              </a:spcBef>
              <a:spcAft>
                <a:spcPts val="300"/>
              </a:spcAft>
              <a:buFont typeface="Wingdings" pitchFamily="2" charset="2"/>
              <a:buChar char="§"/>
              <a:defRPr/>
            </a:pPr>
            <a:r>
              <a:rPr lang="en-ZA" b="0" dirty="0"/>
              <a:t>During the reporting period, the Department functioned under the </a:t>
            </a:r>
            <a:r>
              <a:rPr lang="en-ZA" b="0" dirty="0" smtClean="0"/>
              <a:t>organisational structure </a:t>
            </a:r>
            <a:r>
              <a:rPr lang="en-ZA" b="0" dirty="0"/>
              <a:t>of the former Department </a:t>
            </a:r>
            <a:r>
              <a:rPr lang="en-ZA" b="0" dirty="0" smtClean="0"/>
              <a:t>of Communications</a:t>
            </a:r>
            <a:r>
              <a:rPr lang="en-ZA" b="0" dirty="0"/>
              <a:t>, which </a:t>
            </a:r>
            <a:r>
              <a:rPr lang="en-ZA" b="0" dirty="0" smtClean="0"/>
              <a:t>is not </a:t>
            </a:r>
            <a:r>
              <a:rPr lang="en-ZA" b="0" dirty="0"/>
              <a:t>aligned to its newly assigned mandate and </a:t>
            </a:r>
            <a:r>
              <a:rPr lang="en-ZA" b="0" dirty="0" smtClean="0"/>
              <a:t>functions. </a:t>
            </a:r>
          </a:p>
          <a:p>
            <a:pPr marL="268288" indent="-268288" algn="just" eaLnBrk="0" hangingPunct="0">
              <a:spcBef>
                <a:spcPts val="300"/>
              </a:spcBef>
              <a:spcAft>
                <a:spcPts val="300"/>
              </a:spcAft>
              <a:buFont typeface="Wingdings" pitchFamily="2" charset="2"/>
              <a:buChar char="§"/>
              <a:defRPr/>
            </a:pPr>
            <a:r>
              <a:rPr lang="en-ZA" b="0" dirty="0" smtClean="0"/>
              <a:t>Therefore, the Department is currently in the process of revising the organisational structure so as to put in place an organisational structure and related processes, </a:t>
            </a:r>
            <a:r>
              <a:rPr lang="en-ZA" b="0" dirty="0"/>
              <a:t>functions and systems which are f</a:t>
            </a:r>
            <a:r>
              <a:rPr lang="en-ZA" b="0" dirty="0" smtClean="0"/>
              <a:t>ully aligned to its mandate and strategy.</a:t>
            </a:r>
          </a:p>
          <a:p>
            <a:pPr algn="just" eaLnBrk="0" hangingPunct="0">
              <a:spcBef>
                <a:spcPts val="300"/>
              </a:spcBef>
              <a:spcAft>
                <a:spcPts val="300"/>
              </a:spcAft>
              <a:defRPr/>
            </a:pPr>
            <a:endParaRPr lang="en-ZA" b="0" dirty="0" smtClean="0"/>
          </a:p>
          <a:p>
            <a:pPr algn="just" eaLnBrk="0" hangingPunct="0">
              <a:spcBef>
                <a:spcPts val="300"/>
              </a:spcBef>
              <a:spcAft>
                <a:spcPts val="300"/>
              </a:spcAft>
              <a:defRPr/>
            </a:pPr>
            <a:r>
              <a:rPr lang="en-ZA" dirty="0" smtClean="0"/>
              <a:t>Presentation Outline</a:t>
            </a:r>
          </a:p>
          <a:p>
            <a:pPr marL="268288" indent="-268288" algn="just" eaLnBrk="0" hangingPunct="0">
              <a:spcBef>
                <a:spcPts val="300"/>
              </a:spcBef>
              <a:spcAft>
                <a:spcPts val="300"/>
              </a:spcAft>
              <a:buFont typeface="Wingdings" pitchFamily="2" charset="2"/>
              <a:buChar char="§"/>
              <a:defRPr/>
            </a:pPr>
            <a:r>
              <a:rPr lang="en-ZA" b="0" dirty="0" smtClean="0"/>
              <a:t>Auditor-General’s findings</a:t>
            </a:r>
          </a:p>
          <a:p>
            <a:pPr marL="268288" indent="-268288" algn="just" eaLnBrk="0" hangingPunct="0">
              <a:spcBef>
                <a:spcPts val="300"/>
              </a:spcBef>
              <a:spcAft>
                <a:spcPts val="300"/>
              </a:spcAft>
              <a:buFont typeface="Wingdings" pitchFamily="2" charset="2"/>
              <a:buChar char="§"/>
              <a:defRPr/>
            </a:pPr>
            <a:r>
              <a:rPr lang="en-ZA" b="0" dirty="0" smtClean="0"/>
              <a:t>Performance against 2015/16 APP, with specific focus on targets not achieved</a:t>
            </a:r>
          </a:p>
          <a:p>
            <a:pPr marL="268288" indent="-268288" algn="just" eaLnBrk="0" hangingPunct="0">
              <a:spcBef>
                <a:spcPts val="300"/>
              </a:spcBef>
              <a:spcAft>
                <a:spcPts val="300"/>
              </a:spcAft>
              <a:buFont typeface="Wingdings" pitchFamily="2" charset="2"/>
              <a:buChar char="§"/>
              <a:defRPr/>
            </a:pPr>
            <a:r>
              <a:rPr lang="en-ZA" b="0" dirty="0" smtClean="0"/>
              <a:t>2015/16 Financial Performance</a:t>
            </a:r>
          </a:p>
          <a:p>
            <a:pPr marL="268288" indent="-268288" algn="just" eaLnBrk="0" hangingPunct="0">
              <a:spcBef>
                <a:spcPts val="300"/>
              </a:spcBef>
              <a:spcAft>
                <a:spcPts val="300"/>
              </a:spcAft>
              <a:buFont typeface="Wingdings" pitchFamily="2" charset="2"/>
              <a:buChar char="§"/>
              <a:defRPr/>
            </a:pPr>
            <a:endParaRPr lang="en-ZA" b="0" dirty="0" smtClean="0">
              <a:solidFill>
                <a:srgbClr val="FF0000"/>
              </a:solidFill>
            </a:endParaRPr>
          </a:p>
          <a:p>
            <a:pPr marL="268288" indent="-268288" algn="just" eaLnBrk="0" hangingPunct="0">
              <a:spcBef>
                <a:spcPts val="300"/>
              </a:spcBef>
              <a:spcAft>
                <a:spcPts val="300"/>
              </a:spcAft>
              <a:buFont typeface="Wingdings" pitchFamily="2" charset="2"/>
              <a:buChar char="§"/>
              <a:defRPr/>
            </a:pPr>
            <a:endParaRPr lang="en-ZA" b="0" dirty="0" smtClean="0">
              <a:solidFill>
                <a:srgbClr val="FF0000"/>
              </a:solidFill>
            </a:endParaRPr>
          </a:p>
          <a:p>
            <a:pPr marL="268288" indent="-268288" algn="just" eaLnBrk="0" hangingPunct="0">
              <a:spcBef>
                <a:spcPts val="300"/>
              </a:spcBef>
              <a:spcAft>
                <a:spcPts val="300"/>
              </a:spcAft>
              <a:buFont typeface="Wingdings" pitchFamily="2" charset="2"/>
              <a:buChar char="§"/>
              <a:defRPr/>
            </a:pPr>
            <a:endParaRPr lang="en-ZA" b="0" dirty="0" smtClean="0">
              <a:solidFill>
                <a:srgbClr val="FF0000"/>
              </a:solidFill>
            </a:endParaRPr>
          </a:p>
          <a:p>
            <a:pPr marL="268288" indent="-268288" algn="just" eaLnBrk="0" hangingPunct="0">
              <a:spcBef>
                <a:spcPts val="300"/>
              </a:spcBef>
              <a:spcAft>
                <a:spcPts val="300"/>
              </a:spcAft>
              <a:buFont typeface="Wingdings" pitchFamily="2" charset="2"/>
              <a:buChar char="§"/>
              <a:defRPr/>
            </a:pPr>
            <a:endParaRPr lang="en-ZA" b="0" dirty="0" smtClean="0">
              <a:solidFill>
                <a:srgbClr val="FF0000"/>
              </a:solidFill>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6389" name="Picture 7" descr="approved-logo.jpg"/>
          <p:cNvPicPr>
            <a:picLocks noChangeAspect="1"/>
          </p:cNvPicPr>
          <p:nvPr/>
        </p:nvPicPr>
        <p:blipFill>
          <a:blip r:embed="rId2" cstate="print"/>
          <a:srcRect/>
          <a:stretch>
            <a:fillRect/>
          </a:stretch>
        </p:blipFill>
        <p:spPr bwMode="auto">
          <a:xfrm>
            <a:off x="6372225" y="115888"/>
            <a:ext cx="2771775" cy="9318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08050"/>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US" sz="2000" dirty="0" smtClean="0">
                <a:solidFill>
                  <a:srgbClr val="996633"/>
                </a:solidFill>
              </a:rPr>
              <a:t>INTRODUCTION</a:t>
            </a:r>
            <a:endParaRPr lang="en-US" sz="2000" kern="0" dirty="0">
              <a:solidFill>
                <a:srgbClr val="996633"/>
              </a:solidFill>
              <a:latin typeface="Arial" charset="0"/>
              <a:ea typeface="+mj-ea"/>
            </a:endParaRPr>
          </a:p>
        </p:txBody>
      </p:sp>
      <p:sp>
        <p:nvSpPr>
          <p:cNvPr id="8" name="Slide Number Placeholder 7"/>
          <p:cNvSpPr>
            <a:spLocks noGrp="1"/>
          </p:cNvSpPr>
          <p:nvPr>
            <p:ph type="sldNum" sz="quarter" idx="12"/>
          </p:nvPr>
        </p:nvSpPr>
        <p:spPr>
          <a:xfrm>
            <a:off x="7298630" y="6553150"/>
            <a:ext cx="1593850" cy="476250"/>
          </a:xfrm>
        </p:spPr>
        <p:txBody>
          <a:bodyPr/>
          <a:lstStyle/>
          <a:p>
            <a:pPr>
              <a:defRPr/>
            </a:pPr>
            <a:fld id="{D0FB1A35-26F3-4129-92ED-E891618A16E1}"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467544" y="1447881"/>
            <a:ext cx="8126486" cy="4155626"/>
          </a:xfrm>
          <a:prstGeom prst="rect">
            <a:avLst/>
          </a:prstGeom>
          <a:noFill/>
          <a:ln w="9525">
            <a:noFill/>
            <a:miter lim="800000"/>
            <a:headEnd/>
            <a:tailEnd/>
          </a:ln>
        </p:spPr>
        <p:txBody>
          <a:bodyPr wrap="square" lIns="92075" tIns="46038" rIns="92075" bIns="46038">
            <a:spAutoFit/>
          </a:bodyPr>
          <a:lstStyle/>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r>
              <a:rPr lang="en-US" sz="4000" kern="0" dirty="0">
                <a:solidFill>
                  <a:srgbClr val="996633"/>
                </a:solidFill>
                <a:latin typeface="Arial" charset="0"/>
              </a:rPr>
              <a:t>FINANCIAL PERFORMANCE</a:t>
            </a:r>
          </a:p>
          <a:p>
            <a:pPr algn="ctr">
              <a:defRPr/>
            </a:pPr>
            <a:endParaRPr lang="en-US" sz="4000" kern="0" dirty="0">
              <a:solidFill>
                <a:srgbClr val="996633"/>
              </a:solidFill>
              <a:latin typeface="Arial" charset="0"/>
            </a:endParaRPr>
          </a:p>
          <a:p>
            <a:pPr algn="ctr">
              <a:defRPr/>
            </a:pPr>
            <a:r>
              <a:rPr lang="en-US" sz="4000" kern="0" dirty="0">
                <a:solidFill>
                  <a:srgbClr val="996633"/>
                </a:solidFill>
                <a:latin typeface="Arial" charset="0"/>
              </a:rPr>
              <a:t>2015/16</a:t>
            </a: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ZA" sz="2400" dirty="0">
              <a:solidFill>
                <a:schemeClr val="bg1">
                  <a:lumMod val="50000"/>
                </a:schemeClr>
              </a:solidFill>
              <a:latin typeface="Arial" charset="0"/>
              <a:ea typeface="ＭＳ Ｐゴシック" charset="-128"/>
              <a:cs typeface="+mn-cs"/>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53253" name="Picture 7" descr="approved-logo.jpg"/>
          <p:cNvPicPr>
            <a:picLocks noChangeAspect="1"/>
          </p:cNvPicPr>
          <p:nvPr/>
        </p:nvPicPr>
        <p:blipFill>
          <a:blip r:embed="rId2" cstate="print"/>
          <a:srcRect/>
          <a:stretch>
            <a:fillRect/>
          </a:stretch>
        </p:blipFill>
        <p:spPr bwMode="auto">
          <a:xfrm>
            <a:off x="6372225" y="115888"/>
            <a:ext cx="2771775" cy="931862"/>
          </a:xfrm>
          <a:prstGeom prst="rect">
            <a:avLst/>
          </a:prstGeom>
          <a:noFill/>
          <a:ln w="9525">
            <a:noFill/>
            <a:miter lim="800000"/>
            <a:headEnd/>
            <a:tailEnd/>
          </a:ln>
        </p:spPr>
      </p:pic>
      <p:sp>
        <p:nvSpPr>
          <p:cNvPr id="6" name="Slide Number Placeholder 5"/>
          <p:cNvSpPr>
            <a:spLocks noGrp="1"/>
          </p:cNvSpPr>
          <p:nvPr>
            <p:ph type="sldNum" sz="quarter" idx="12"/>
          </p:nvPr>
        </p:nvSpPr>
        <p:spPr>
          <a:xfrm>
            <a:off x="7874000" y="6553150"/>
            <a:ext cx="1593850" cy="476250"/>
          </a:xfrm>
        </p:spPr>
        <p:txBody>
          <a:bodyPr/>
          <a:lstStyle/>
          <a:p>
            <a:pPr algn="ctr">
              <a:defRPr/>
            </a:pPr>
            <a:fld id="{E7E121AC-CB2F-48A1-9156-4FA17DE39A11}" type="slidenum">
              <a:rPr lang="en-US" altLang="en-US" smtClean="0">
                <a:ea typeface="ＭＳ Ｐゴシック" pitchFamily="34" charset="-128"/>
              </a:rPr>
              <a:pPr algn="ctr">
                <a:defRPr/>
              </a:pPr>
              <a:t>20</a:t>
            </a:fld>
            <a:endParaRPr lang="en-US" altLang="en-US" dirty="0" smtClean="0">
              <a:ea typeface="ＭＳ Ｐゴシック" pitchFamily="34" charset="-128"/>
            </a:endParaRPr>
          </a:p>
        </p:txBody>
      </p:sp>
    </p:spTree>
    <p:extLst>
      <p:ext uri="{BB962C8B-B14F-4D97-AF65-F5344CB8AC3E}">
        <p14:creationId xmlns:p14="http://schemas.microsoft.com/office/powerpoint/2010/main" xmlns="" val="2506338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261938" y="1428750"/>
            <a:ext cx="8610600" cy="1736725"/>
          </a:xfrm>
          <a:prstGeom prst="rect">
            <a:avLst/>
          </a:prstGeom>
          <a:noFill/>
          <a:ln w="9525">
            <a:noFill/>
            <a:miter lim="800000"/>
            <a:headEnd/>
            <a:tailEnd/>
          </a:ln>
        </p:spPr>
        <p:txBody>
          <a:bodyPr lIns="92075" tIns="46038" rIns="92075" bIns="46038">
            <a:spAutoFit/>
          </a:bodyPr>
          <a:lstStyle/>
          <a:p>
            <a:pPr marL="361950" indent="-361950">
              <a:spcBef>
                <a:spcPct val="20000"/>
              </a:spcBef>
              <a:buFont typeface="Arial" pitchFamily="34" charset="0"/>
              <a:buChar char="•"/>
              <a:tabLst>
                <a:tab pos="361950" algn="l"/>
              </a:tabLst>
              <a:defRPr/>
            </a:pPr>
            <a:r>
              <a:rPr lang="en-US" sz="2400" b="0" dirty="0"/>
              <a:t>Content – First level</a:t>
            </a:r>
          </a:p>
          <a:p>
            <a:pPr marL="711200" lvl="1" indent="-349250">
              <a:spcBef>
                <a:spcPct val="20000"/>
              </a:spcBef>
              <a:buFont typeface="Arial" pitchFamily="34" charset="0"/>
              <a:buChar char="•"/>
              <a:tabLst>
                <a:tab pos="714375" algn="l"/>
              </a:tabLst>
              <a:defRPr/>
            </a:pPr>
            <a:r>
              <a:rPr lang="en-US" sz="2400" b="0" dirty="0"/>
              <a:t>Second level</a:t>
            </a:r>
          </a:p>
          <a:p>
            <a:pPr marL="1076325" lvl="2" indent="-361950">
              <a:spcBef>
                <a:spcPct val="20000"/>
              </a:spcBef>
              <a:buFont typeface="Arial" pitchFamily="34" charset="0"/>
              <a:buChar char="•"/>
              <a:tabLst>
                <a:tab pos="1076325" algn="l"/>
              </a:tabLst>
              <a:defRPr/>
            </a:pPr>
            <a:r>
              <a:rPr lang="en-US" sz="2000" b="0" dirty="0"/>
              <a:t> Third level</a:t>
            </a:r>
          </a:p>
          <a:p>
            <a:pPr marL="577850" indent="-476250" eaLnBrk="0" hangingPunct="0">
              <a:spcBef>
                <a:spcPct val="50000"/>
              </a:spcBef>
              <a:buClr>
                <a:srgbClr val="000000"/>
              </a:buClr>
              <a:buSzPct val="80000"/>
              <a:buFont typeface="Wingdings" pitchFamily="2" charset="2"/>
              <a:buNone/>
              <a:defRPr/>
            </a:pPr>
            <a:endParaRPr lang="en-GB" sz="2000" b="0" dirty="0">
              <a:solidFill>
                <a:srgbClr val="000000"/>
              </a:solidFill>
              <a:latin typeface="Bookman Old Style" pitchFamily="18" charset="0"/>
              <a:cs typeface="+mn-cs"/>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34821" name="Picture 7" descr="approved-logo.jpg"/>
          <p:cNvPicPr>
            <a:picLocks noChangeAspect="1"/>
          </p:cNvPicPr>
          <p:nvPr/>
        </p:nvPicPr>
        <p:blipFill>
          <a:blip r:embed="rId2" cstate="print"/>
          <a:srcRect/>
          <a:stretch>
            <a:fillRect/>
          </a:stretch>
        </p:blipFill>
        <p:spPr bwMode="auto">
          <a:xfrm>
            <a:off x="6372225" y="115888"/>
            <a:ext cx="2771775" cy="9318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08050"/>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ZA" sz="2000" kern="0" dirty="0">
                <a:solidFill>
                  <a:srgbClr val="996633"/>
                </a:solidFill>
                <a:latin typeface="Arial" charset="0"/>
                <a:ea typeface="+mj-ea"/>
              </a:rPr>
              <a:t>STATEMENT OF FINANCIAL PERFORMANCE (1)</a:t>
            </a:r>
            <a:endParaRPr lang="en-US" sz="2000" kern="0" dirty="0">
              <a:solidFill>
                <a:srgbClr val="996633"/>
              </a:solidFill>
              <a:latin typeface="Arial" charset="0"/>
              <a:ea typeface="+mj-ea"/>
            </a:endParaRPr>
          </a:p>
        </p:txBody>
      </p:sp>
      <p:graphicFrame>
        <p:nvGraphicFramePr>
          <p:cNvPr id="11" name="Group 3"/>
          <p:cNvGraphicFramePr>
            <a:graphicFrameLocks/>
          </p:cNvGraphicFramePr>
          <p:nvPr>
            <p:extLst/>
          </p:nvPr>
        </p:nvGraphicFramePr>
        <p:xfrm>
          <a:off x="142875" y="1308100"/>
          <a:ext cx="8786873" cy="4600686"/>
        </p:xfrm>
        <a:graphic>
          <a:graphicData uri="http://schemas.openxmlformats.org/drawingml/2006/table">
            <a:tbl>
              <a:tblPr>
                <a:tableStyleId>{8A107856-5554-42FB-B03E-39F5DBC370BA}</a:tableStyleId>
              </a:tblPr>
              <a:tblGrid>
                <a:gridCol w="5002343"/>
                <a:gridCol w="1892265"/>
                <a:gridCol w="1892265"/>
              </a:tblGrid>
              <a:tr h="348762">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800" b="1" i="0" u="none" strike="noStrike" cap="none" normalizeH="0" baseline="0" dirty="0" smtClean="0">
                        <a:ln>
                          <a:noFill/>
                        </a:ln>
                        <a:solidFill>
                          <a:srgbClr val="006600"/>
                        </a:solidFill>
                        <a:effectLst/>
                        <a:latin typeface="Arial" pitchFamily="34" charset="0"/>
                        <a:cs typeface="Arial" pitchFamily="34" charset="0"/>
                      </a:endParaRPr>
                    </a:p>
                  </a:txBody>
                  <a:tcP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2015/16</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2014/15</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rgbClr val="FFC000"/>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1" u="none" strike="noStrike" cap="none" normalizeH="0" baseline="0" dirty="0" smtClean="0">
                          <a:ln>
                            <a:noFill/>
                          </a:ln>
                          <a:effectLst/>
                          <a:latin typeface="Arial" pitchFamily="34" charset="0"/>
                          <a:cs typeface="Arial" pitchFamily="34" charset="0"/>
                        </a:rPr>
                        <a:t>REVENUE</a:t>
                      </a:r>
                      <a:endParaRPr kumimoji="0" lang="en-US" sz="2000" b="1" i="1"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R’000</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R’000</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37782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u="none" strike="noStrike" cap="none" normalizeH="0" baseline="0" dirty="0" smtClean="0">
                          <a:ln>
                            <a:noFill/>
                          </a:ln>
                          <a:effectLst/>
                          <a:latin typeface="Arial" pitchFamily="34" charset="0"/>
                          <a:cs typeface="Arial" pitchFamily="34" charset="0"/>
                        </a:rPr>
                        <a:t>Annual appropriation</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1 405 253</a:t>
                      </a:r>
                      <a:endParaRPr lang="en-US" dirty="0">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2 236</a:t>
                      </a:r>
                      <a:r>
                        <a:rPr lang="en-US" baseline="0" dirty="0" smtClean="0">
                          <a:latin typeface="Arial" pitchFamily="34" charset="0"/>
                          <a:cs typeface="Arial" pitchFamily="34" charset="0"/>
                        </a:rPr>
                        <a:t> 657</a:t>
                      </a:r>
                      <a:endParaRPr lang="en-US" dirty="0">
                        <a:latin typeface="Arial" pitchFamily="34" charset="0"/>
                        <a:cs typeface="Arial" pitchFamily="34" charset="0"/>
                      </a:endParaRPr>
                    </a:p>
                  </a:txBody>
                  <a:tcPr horzOverflow="overflow"/>
                </a:tc>
              </a:tr>
              <a:tr h="348762">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Departmental revenue</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26 804 435</a:t>
                      </a:r>
                      <a:endParaRPr lang="en-US" dirty="0">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1 672</a:t>
                      </a:r>
                      <a:r>
                        <a:rPr lang="en-US" baseline="0" dirty="0" smtClean="0">
                          <a:latin typeface="Arial" pitchFamily="34" charset="0"/>
                          <a:cs typeface="Arial" pitchFamily="34" charset="0"/>
                        </a:rPr>
                        <a:t> 004</a:t>
                      </a:r>
                      <a:endParaRPr lang="en-US" dirty="0">
                        <a:latin typeface="Arial" pitchFamily="34" charset="0"/>
                        <a:cs typeface="Arial" pitchFamily="34" charset="0"/>
                      </a:endParaRPr>
                    </a:p>
                  </a:txBody>
                  <a:tcPr horzOverflow="overflow"/>
                </a:tc>
              </a:tr>
              <a:tr h="348762">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Direct Exchequer receipts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endParaRPr lang="en-US" dirty="0">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a:t>
                      </a:r>
                      <a:endParaRPr lang="en-US" dirty="0">
                        <a:latin typeface="Arial" pitchFamily="34" charset="0"/>
                        <a:cs typeface="Arial" pitchFamily="34" charset="0"/>
                      </a:endParaRPr>
                    </a:p>
                  </a:txBody>
                  <a:tcPr horzOverflow="overflow"/>
                </a:tc>
              </a:tr>
              <a:tr h="348762">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Aid assistance</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endParaRPr lang="en-US" dirty="0">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a:t>
                      </a:r>
                      <a:endParaRPr lang="en-US" dirty="0">
                        <a:latin typeface="Arial" pitchFamily="34" charset="0"/>
                        <a:cs typeface="Arial" pitchFamily="34" charset="0"/>
                      </a:endParaRPr>
                    </a:p>
                  </a:txBody>
                  <a:tcPr horzOverflow="overflow"/>
                </a:tc>
              </a:tr>
              <a:tr h="37782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b="1" u="none" strike="noStrike" cap="none" normalizeH="0" baseline="0" dirty="0" smtClean="0">
                          <a:ln>
                            <a:noFill/>
                          </a:ln>
                          <a:effectLst/>
                          <a:latin typeface="Arial" pitchFamily="34" charset="0"/>
                          <a:cs typeface="Arial" pitchFamily="34" charset="0"/>
                        </a:rPr>
                        <a:t>TOTAL REVENUE </a:t>
                      </a:r>
                      <a:endParaRPr kumimoji="0" lang="en-US" sz="2000" b="1" i="1"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b="1" dirty="0" smtClean="0">
                          <a:latin typeface="Arial" pitchFamily="34" charset="0"/>
                          <a:cs typeface="Arial" pitchFamily="34" charset="0"/>
                        </a:rPr>
                        <a:t>28</a:t>
                      </a:r>
                      <a:r>
                        <a:rPr lang="en-US" b="1" baseline="0" dirty="0" smtClean="0">
                          <a:latin typeface="Arial" pitchFamily="34" charset="0"/>
                          <a:cs typeface="Arial" pitchFamily="34" charset="0"/>
                        </a:rPr>
                        <a:t> 209 688</a:t>
                      </a:r>
                      <a:endParaRPr lang="en-US" b="1" dirty="0" smtClean="0">
                        <a:latin typeface="Arial" pitchFamily="34" charset="0"/>
                        <a:cs typeface="Arial" pitchFamily="34" charset="0"/>
                      </a:endParaRPr>
                    </a:p>
                  </a:txBody>
                  <a:tcPr horzOverflow="overflow"/>
                </a:tc>
                <a:tc>
                  <a:txBody>
                    <a:bodyPr/>
                    <a:lstStyle/>
                    <a:p>
                      <a:pPr algn="ctr"/>
                      <a:r>
                        <a:rPr lang="en-US" b="1" dirty="0" smtClean="0">
                          <a:latin typeface="Arial" pitchFamily="34" charset="0"/>
                          <a:cs typeface="Arial" pitchFamily="34" charset="0"/>
                        </a:rPr>
                        <a:t>3</a:t>
                      </a:r>
                      <a:r>
                        <a:rPr lang="en-US" b="1" baseline="0" dirty="0" smtClean="0">
                          <a:latin typeface="Arial" pitchFamily="34" charset="0"/>
                          <a:cs typeface="Arial" pitchFamily="34" charset="0"/>
                        </a:rPr>
                        <a:t> 908 661</a:t>
                      </a:r>
                      <a:endParaRPr lang="en-US" b="1" dirty="0">
                        <a:latin typeface="Arial" pitchFamily="34" charset="0"/>
                        <a:cs typeface="Arial" pitchFamily="34" charset="0"/>
                      </a:endParaRPr>
                    </a:p>
                  </a:txBody>
                  <a:tcPr horzOverflow="overflow"/>
                </a:tc>
              </a:tr>
              <a:tr h="37782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000" u="none" strike="noStrike" cap="none" normalizeH="0" baseline="0" dirty="0" smtClean="0">
                          <a:ln>
                            <a:noFill/>
                          </a:ln>
                          <a:effectLst/>
                          <a:latin typeface="Arial" pitchFamily="34" charset="0"/>
                          <a:cs typeface="Arial" pitchFamily="34" charset="0"/>
                        </a:rPr>
                        <a:t>Current expenditure</a:t>
                      </a:r>
                      <a:endParaRPr kumimoji="0" lang="en-US" sz="2000" b="1" i="1"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endParaRPr lang="en-US" dirty="0">
                        <a:latin typeface="Arial" pitchFamily="34" charset="0"/>
                        <a:cs typeface="Arial" pitchFamily="34" charset="0"/>
                      </a:endParaRPr>
                    </a:p>
                  </a:txBody>
                  <a:tcPr horzOverflow="overflow"/>
                </a:tc>
                <a:tc>
                  <a:txBody>
                    <a:bodyPr/>
                    <a:lstStyle/>
                    <a:p>
                      <a:pPr algn="ctr"/>
                      <a:endParaRPr lang="en-US" dirty="0">
                        <a:latin typeface="Arial" pitchFamily="34" charset="0"/>
                        <a:cs typeface="Arial" pitchFamily="34" charset="0"/>
                      </a:endParaRPr>
                    </a:p>
                  </a:txBody>
                  <a:tcPr horzOverflow="overflow"/>
                </a:tc>
              </a:tr>
              <a:tr h="348762">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Compensation of employees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181 693</a:t>
                      </a:r>
                      <a:endParaRPr lang="en-US" dirty="0">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183 930</a:t>
                      </a:r>
                      <a:endParaRPr lang="en-US" dirty="0">
                        <a:latin typeface="Arial" pitchFamily="34" charset="0"/>
                        <a:cs typeface="Arial" pitchFamily="34" charset="0"/>
                      </a:endParaRPr>
                    </a:p>
                  </a:txBody>
                  <a:tcPr horzOverflow="overflow"/>
                </a:tc>
              </a:tr>
              <a:tr h="348762">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Goods and Services – operational exp.</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230 427</a:t>
                      </a:r>
                      <a:endParaRPr lang="en-US" dirty="0">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234 385</a:t>
                      </a:r>
                      <a:endParaRPr lang="en-US" dirty="0">
                        <a:latin typeface="Arial" pitchFamily="34" charset="0"/>
                        <a:cs typeface="Arial" pitchFamily="34" charset="0"/>
                      </a:endParaRPr>
                    </a:p>
                  </a:txBody>
                  <a:tcPr horzOverflow="overflow"/>
                </a:tc>
              </a:tr>
              <a:tr h="348762">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kern="1200" cap="none" normalizeH="0" baseline="0" dirty="0" smtClean="0">
                          <a:ln>
                            <a:noFill/>
                          </a:ln>
                          <a:effectLst/>
                          <a:latin typeface="Arial" pitchFamily="34" charset="0"/>
                          <a:cs typeface="Arial" pitchFamily="34" charset="0"/>
                        </a:rPr>
                        <a:t>Interest and rent on land</a:t>
                      </a:r>
                      <a:endParaRPr kumimoji="0" lang="en-US" sz="18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tc>
                <a:tc>
                  <a:txBody>
                    <a:bodyPr/>
                    <a:lstStyle/>
                    <a:p>
                      <a:pPr algn="ctr"/>
                      <a:r>
                        <a:rPr lang="en-US" dirty="0" smtClean="0">
                          <a:latin typeface="Arial" pitchFamily="34" charset="0"/>
                          <a:cs typeface="Arial" pitchFamily="34" charset="0"/>
                        </a:rPr>
                        <a:t>-</a:t>
                      </a:r>
                      <a:endParaRPr lang="en-US" dirty="0">
                        <a:latin typeface="Arial" pitchFamily="34" charset="0"/>
                        <a:cs typeface="Arial" pitchFamily="34" charset="0"/>
                      </a:endParaRPr>
                    </a:p>
                  </a:txBody>
                  <a:tcPr horzOverflow="overflow"/>
                </a:tc>
                <a:tc>
                  <a:txBody>
                    <a:bodyPr/>
                    <a:lstStyle/>
                    <a:p>
                      <a:pPr algn="ctr"/>
                      <a:r>
                        <a:rPr lang="en-US" dirty="0" smtClean="0">
                          <a:latin typeface="Arial" pitchFamily="34" charset="0"/>
                          <a:cs typeface="Arial" pitchFamily="34" charset="0"/>
                        </a:rPr>
                        <a:t>-</a:t>
                      </a:r>
                      <a:endParaRPr lang="en-US" dirty="0">
                        <a:latin typeface="Arial" pitchFamily="34" charset="0"/>
                        <a:cs typeface="Arial" pitchFamily="34" charset="0"/>
                      </a:endParaRPr>
                    </a:p>
                  </a:txBody>
                  <a:tcPr horzOverflow="overflow"/>
                </a:tc>
              </a:tr>
              <a:tr h="455406">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Total current expenditure</a:t>
                      </a:r>
                      <a:endParaRPr kumimoji="0" lang="en-US" sz="1800" b="1" i="1"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b="1" dirty="0" smtClean="0">
                          <a:latin typeface="Arial" pitchFamily="34" charset="0"/>
                          <a:cs typeface="Arial" pitchFamily="34" charset="0"/>
                        </a:rPr>
                        <a:t>412 120</a:t>
                      </a:r>
                      <a:endParaRPr lang="en-US" b="1" dirty="0">
                        <a:latin typeface="Arial" pitchFamily="34" charset="0"/>
                        <a:cs typeface="Arial" pitchFamily="34" charset="0"/>
                      </a:endParaRPr>
                    </a:p>
                  </a:txBody>
                  <a:tcPr horzOverflow="overflow"/>
                </a:tc>
                <a:tc>
                  <a:txBody>
                    <a:bodyPr/>
                    <a:lstStyle/>
                    <a:p>
                      <a:pPr algn="ctr"/>
                      <a:r>
                        <a:rPr lang="en-US" b="1" dirty="0" smtClean="0">
                          <a:latin typeface="Arial" pitchFamily="34" charset="0"/>
                          <a:cs typeface="Arial" pitchFamily="34" charset="0"/>
                        </a:rPr>
                        <a:t>418</a:t>
                      </a:r>
                      <a:r>
                        <a:rPr lang="en-US" b="1" baseline="0" dirty="0" smtClean="0">
                          <a:latin typeface="Arial" pitchFamily="34" charset="0"/>
                          <a:cs typeface="Arial" pitchFamily="34" charset="0"/>
                        </a:rPr>
                        <a:t> 315</a:t>
                      </a:r>
                      <a:endParaRPr lang="en-US" b="1" dirty="0">
                        <a:latin typeface="Arial" pitchFamily="34" charset="0"/>
                        <a:cs typeface="Arial" pitchFamily="34" charset="0"/>
                      </a:endParaRPr>
                    </a:p>
                  </a:txBody>
                  <a:tcPr horzOverflow="overflow"/>
                </a:tc>
              </a:tr>
            </a:tbl>
          </a:graphicData>
        </a:graphic>
      </p:graphicFrame>
      <p:sp>
        <p:nvSpPr>
          <p:cNvPr id="8" name="Slide Number Placeholder 7"/>
          <p:cNvSpPr>
            <a:spLocks noGrp="1"/>
          </p:cNvSpPr>
          <p:nvPr>
            <p:ph type="sldNum" sz="quarter" idx="12"/>
          </p:nvPr>
        </p:nvSpPr>
        <p:spPr>
          <a:xfrm>
            <a:off x="7298630" y="6553150"/>
            <a:ext cx="1593850" cy="476250"/>
          </a:xfrm>
        </p:spPr>
        <p:txBody>
          <a:bodyPr/>
          <a:lstStyle/>
          <a:p>
            <a:pPr>
              <a:defRPr/>
            </a:pPr>
            <a:fld id="{219959D5-89DC-4C97-AF3E-5FB7B294B915}" type="slidenum">
              <a:rPr lang="en-US" smtClean="0"/>
              <a:pPr>
                <a:defRPr/>
              </a:pPr>
              <a:t>21</a:t>
            </a:fld>
            <a:endParaRPr lang="en-US" dirty="0"/>
          </a:p>
        </p:txBody>
      </p:sp>
    </p:spTree>
    <p:extLst>
      <p:ext uri="{BB962C8B-B14F-4D97-AF65-F5344CB8AC3E}">
        <p14:creationId xmlns:p14="http://schemas.microsoft.com/office/powerpoint/2010/main" xmlns="" val="14553152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261938" y="1428750"/>
            <a:ext cx="8610600" cy="1736725"/>
          </a:xfrm>
          <a:prstGeom prst="rect">
            <a:avLst/>
          </a:prstGeom>
          <a:noFill/>
          <a:ln w="9525">
            <a:noFill/>
            <a:miter lim="800000"/>
            <a:headEnd/>
            <a:tailEnd/>
          </a:ln>
        </p:spPr>
        <p:txBody>
          <a:bodyPr lIns="92075" tIns="46038" rIns="92075" bIns="46038">
            <a:spAutoFit/>
          </a:bodyPr>
          <a:lstStyle/>
          <a:p>
            <a:pPr marL="361950" indent="-361950">
              <a:spcBef>
                <a:spcPct val="20000"/>
              </a:spcBef>
              <a:buFont typeface="Arial" pitchFamily="34" charset="0"/>
              <a:buChar char="•"/>
              <a:tabLst>
                <a:tab pos="361950" algn="l"/>
              </a:tabLst>
              <a:defRPr/>
            </a:pPr>
            <a:r>
              <a:rPr lang="en-US" sz="2400" b="0" dirty="0"/>
              <a:t>Content – First level</a:t>
            </a:r>
          </a:p>
          <a:p>
            <a:pPr marL="711200" lvl="1" indent="-349250">
              <a:spcBef>
                <a:spcPct val="20000"/>
              </a:spcBef>
              <a:buFont typeface="Arial" pitchFamily="34" charset="0"/>
              <a:buChar char="•"/>
              <a:tabLst>
                <a:tab pos="714375" algn="l"/>
              </a:tabLst>
              <a:defRPr/>
            </a:pPr>
            <a:r>
              <a:rPr lang="en-US" sz="2400" b="0" dirty="0"/>
              <a:t>Second level</a:t>
            </a:r>
          </a:p>
          <a:p>
            <a:pPr marL="1076325" lvl="2" indent="-361950">
              <a:spcBef>
                <a:spcPct val="20000"/>
              </a:spcBef>
              <a:buFont typeface="Arial" pitchFamily="34" charset="0"/>
              <a:buChar char="•"/>
              <a:tabLst>
                <a:tab pos="1076325" algn="l"/>
              </a:tabLst>
              <a:defRPr/>
            </a:pPr>
            <a:r>
              <a:rPr lang="en-US" sz="2000" b="0" dirty="0"/>
              <a:t> Third level</a:t>
            </a:r>
          </a:p>
          <a:p>
            <a:pPr marL="577850" indent="-476250" eaLnBrk="0" hangingPunct="0">
              <a:spcBef>
                <a:spcPct val="50000"/>
              </a:spcBef>
              <a:buClr>
                <a:srgbClr val="000000"/>
              </a:buClr>
              <a:buSzPct val="80000"/>
              <a:buFont typeface="Wingdings" pitchFamily="2" charset="2"/>
              <a:buNone/>
              <a:defRPr/>
            </a:pPr>
            <a:endParaRPr lang="en-GB" sz="2000" b="0" dirty="0">
              <a:solidFill>
                <a:srgbClr val="000000"/>
              </a:solidFill>
              <a:latin typeface="Bookman Old Style" pitchFamily="18" charset="0"/>
              <a:cs typeface="+mn-cs"/>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35845" name="Picture 7" descr="approved-logo.jpg"/>
          <p:cNvPicPr>
            <a:picLocks noChangeAspect="1"/>
          </p:cNvPicPr>
          <p:nvPr/>
        </p:nvPicPr>
        <p:blipFill>
          <a:blip r:embed="rId2" cstate="print"/>
          <a:srcRect/>
          <a:stretch>
            <a:fillRect/>
          </a:stretch>
        </p:blipFill>
        <p:spPr bwMode="auto">
          <a:xfrm>
            <a:off x="6372225" y="115888"/>
            <a:ext cx="2771775" cy="931862"/>
          </a:xfrm>
          <a:prstGeom prst="rect">
            <a:avLst/>
          </a:prstGeom>
          <a:noFill/>
          <a:ln w="9525">
            <a:noFill/>
            <a:miter lim="800000"/>
            <a:headEnd/>
            <a:tailEnd/>
          </a:ln>
        </p:spPr>
      </p:pic>
      <p:graphicFrame>
        <p:nvGraphicFramePr>
          <p:cNvPr id="11" name="Group 3"/>
          <p:cNvGraphicFramePr>
            <a:graphicFrameLocks/>
          </p:cNvGraphicFramePr>
          <p:nvPr>
            <p:extLst/>
          </p:nvPr>
        </p:nvGraphicFramePr>
        <p:xfrm>
          <a:off x="285750" y="1357313"/>
          <a:ext cx="8458200" cy="3888155"/>
        </p:xfrm>
        <a:graphic>
          <a:graphicData uri="http://schemas.openxmlformats.org/drawingml/2006/table">
            <a:tbl>
              <a:tblPr>
                <a:tableStyleId>{8A107856-5554-42FB-B03E-39F5DBC370BA}</a:tableStyleId>
              </a:tblPr>
              <a:tblGrid>
                <a:gridCol w="4486276"/>
                <a:gridCol w="2214578"/>
                <a:gridCol w="1757346"/>
              </a:tblGrid>
              <a:tr h="27800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lang="en-US" sz="1800" b="1" kern="1200" dirty="0" smtClean="0">
                          <a:latin typeface="Arial" pitchFamily="34" charset="0"/>
                          <a:cs typeface="Arial" pitchFamily="34" charset="0"/>
                        </a:rPr>
                        <a:t>2015/16</a:t>
                      </a:r>
                      <a:endParaRPr lang="en-US" sz="1800" b="1" kern="1200" dirty="0" smtClean="0">
                        <a:solidFill>
                          <a:schemeClr val="tx1"/>
                        </a:solidFill>
                        <a:latin typeface="Arial" pitchFamily="34" charset="0"/>
                        <a:ea typeface="+mn-ea"/>
                        <a:cs typeface="Arial" pitchFamily="34" charset="0"/>
                      </a:endParaRPr>
                    </a:p>
                  </a:txBody>
                  <a:tcP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2014/1</a:t>
                      </a:r>
                      <a:r>
                        <a:rPr kumimoji="0" lang="en-US" sz="1800" b="1" i="0" u="none" strike="noStrike" cap="none" normalizeH="0" baseline="0" dirty="0" smtClean="0">
                          <a:ln>
                            <a:noFill/>
                          </a:ln>
                          <a:solidFill>
                            <a:schemeClr val="tx1"/>
                          </a:solidFill>
                          <a:effectLst/>
                          <a:latin typeface="Arial" pitchFamily="34" charset="0"/>
                          <a:cs typeface="Arial" pitchFamily="34" charset="0"/>
                        </a:rPr>
                        <a:t>5</a:t>
                      </a:r>
                    </a:p>
                  </a:txBody>
                  <a:tcPr horzOverflow="overflow">
                    <a:solidFill>
                      <a:srgbClr val="FFC000"/>
                    </a:solidFill>
                  </a:tcPr>
                </a:tc>
              </a:tr>
              <a:tr h="27800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lang="en-US" sz="1800" kern="1200" dirty="0" smtClean="0">
                          <a:latin typeface="Arial" pitchFamily="34" charset="0"/>
                          <a:cs typeface="Arial" pitchFamily="34" charset="0"/>
                        </a:rPr>
                        <a:t>R’000</a:t>
                      </a:r>
                      <a:endParaRPr lang="en-US" sz="1800" b="1" kern="1200" dirty="0" smtClean="0">
                        <a:solidFill>
                          <a:schemeClr val="tx1"/>
                        </a:solidFill>
                        <a:latin typeface="Arial" pitchFamily="34" charset="0"/>
                        <a:ea typeface="+mn-ea"/>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R’000</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27800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Transfers and subsidies </a:t>
                      </a:r>
                      <a:r>
                        <a:rPr kumimoji="0" lang="en-US" sz="1800" u="none" strike="noStrike" cap="none" normalizeH="0" baseline="0" dirty="0" smtClean="0">
                          <a:ln>
                            <a:noFill/>
                          </a:ln>
                          <a:effectLst/>
                          <a:latin typeface="Arial" pitchFamily="34" charset="0"/>
                          <a:cs typeface="Arial" pitchFamily="34" charset="0"/>
                        </a:rPr>
                        <a:t>*</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sz="1800" b="1" dirty="0" smtClean="0">
                          <a:solidFill>
                            <a:schemeClr val="tx1"/>
                          </a:solidFill>
                          <a:latin typeface="Arial" pitchFamily="34" charset="0"/>
                          <a:cs typeface="Arial" pitchFamily="34" charset="0"/>
                        </a:rPr>
                        <a:t>882 049</a:t>
                      </a:r>
                      <a:endParaRPr lang="en-US" sz="1800" b="1" dirty="0">
                        <a:solidFill>
                          <a:schemeClr val="tx1"/>
                        </a:solidFill>
                        <a:latin typeface="Arial" pitchFamily="34" charset="0"/>
                        <a:cs typeface="Arial" pitchFamily="34" charset="0"/>
                      </a:endParaRPr>
                    </a:p>
                  </a:txBody>
                  <a:tcP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1 752 580</a:t>
                      </a:r>
                      <a:endParaRPr kumimoji="0" lang="en-US" sz="1800" b="1"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txBody>
                  <a:tcPr horzOverflow="overflow"/>
                </a:tc>
              </a:tr>
              <a:tr h="466105">
                <a:tc gridSpan="3">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Expenditure for capital assets</a:t>
                      </a:r>
                      <a:endParaRPr kumimoji="0" lang="en-US" sz="1800" b="1" i="1" u="none" strike="noStrike" cap="none" normalizeH="0" baseline="0" dirty="0" smtClean="0">
                        <a:ln>
                          <a:noFill/>
                        </a:ln>
                        <a:solidFill>
                          <a:schemeClr val="tx1"/>
                        </a:solidFill>
                        <a:effectLst/>
                        <a:latin typeface="Arial" pitchFamily="34" charset="0"/>
                        <a:cs typeface="Arial" pitchFamily="34" charset="0"/>
                      </a:endParaRPr>
                    </a:p>
                  </a:txBody>
                  <a:tcPr horzOverflow="overflow"/>
                </a:tc>
                <a:tc hMerge="1">
                  <a:txBody>
                    <a:bodyPr/>
                    <a:lstStyle/>
                    <a:p>
                      <a:pPr algn="r"/>
                      <a:endParaRPr lang="en-US" sz="2000" b="1" dirty="0">
                        <a:solidFill>
                          <a:schemeClr val="accent3">
                            <a:lumMod val="50000"/>
                          </a:schemeClr>
                        </a:solidFill>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r"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2000" b="1" i="0" u="none" strike="noStrike" cap="none" normalizeH="0" baseline="0" dirty="0" smtClean="0">
                        <a:ln>
                          <a:noFill/>
                        </a:ln>
                        <a:solidFill>
                          <a:srgbClr val="006600"/>
                        </a:solidFill>
                        <a:effectLst/>
                        <a:latin typeface="Bookman Old Style"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800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Tangible capital assets </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sz="1800" b="0" dirty="0" smtClean="0">
                          <a:solidFill>
                            <a:schemeClr val="tx1"/>
                          </a:solidFill>
                          <a:latin typeface="Arial" pitchFamily="34" charset="0"/>
                          <a:cs typeface="Arial" pitchFamily="34" charset="0"/>
                        </a:rPr>
                        <a:t>3 425</a:t>
                      </a:r>
                      <a:endParaRPr lang="en-US" sz="1800" b="0" dirty="0">
                        <a:solidFill>
                          <a:schemeClr val="tx1"/>
                        </a:solidFill>
                        <a:latin typeface="Arial" pitchFamily="34" charset="0"/>
                        <a:cs typeface="Arial" pitchFamily="34" charset="0"/>
                      </a:endParaRPr>
                    </a:p>
                  </a:txBody>
                  <a:tcPr horzOverflow="overflow"/>
                </a:tc>
                <a:tc>
                  <a:txBody>
                    <a:bodyPr/>
                    <a:lstStyle/>
                    <a:p>
                      <a:pPr algn="ctr"/>
                      <a:r>
                        <a:rPr lang="en-US" sz="1800" b="0" dirty="0" smtClean="0">
                          <a:solidFill>
                            <a:schemeClr val="tx1"/>
                          </a:solidFill>
                          <a:latin typeface="Arial" pitchFamily="34" charset="0"/>
                          <a:cs typeface="Arial" pitchFamily="34" charset="0"/>
                        </a:rPr>
                        <a:t>10 213</a:t>
                      </a:r>
                      <a:endParaRPr lang="en-US" sz="1800" b="0" dirty="0">
                        <a:solidFill>
                          <a:schemeClr val="tx1"/>
                        </a:solidFill>
                        <a:latin typeface="Arial" pitchFamily="34" charset="0"/>
                        <a:cs typeface="Arial" pitchFamily="34" charset="0"/>
                      </a:endParaRPr>
                    </a:p>
                  </a:txBody>
                  <a:tcPr horzOverflow="overflow"/>
                </a:tc>
              </a:tr>
              <a:tr h="47658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Software &amp; other intangible assets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sz="1800" b="0" dirty="0" smtClean="0">
                          <a:solidFill>
                            <a:schemeClr val="tx1"/>
                          </a:solidFill>
                          <a:latin typeface="Arial" pitchFamily="34" charset="0"/>
                          <a:cs typeface="Arial" pitchFamily="34" charset="0"/>
                        </a:rPr>
                        <a:t>2 056</a:t>
                      </a:r>
                      <a:endParaRPr lang="en-US" sz="1800" b="0" dirty="0">
                        <a:solidFill>
                          <a:schemeClr val="tx1"/>
                        </a:solidFill>
                        <a:latin typeface="Arial" pitchFamily="34" charset="0"/>
                        <a:cs typeface="Arial" pitchFamily="34" charset="0"/>
                      </a:endParaRPr>
                    </a:p>
                  </a:txBody>
                  <a:tcPr horzOverflow="overflow"/>
                </a:tc>
                <a:tc>
                  <a:txBody>
                    <a:bodyPr/>
                    <a:lstStyle/>
                    <a:p>
                      <a:pPr algn="ctr"/>
                      <a:r>
                        <a:rPr lang="en-US" sz="1800" b="0" dirty="0" smtClean="0">
                          <a:solidFill>
                            <a:schemeClr val="tx1"/>
                          </a:solidFill>
                          <a:latin typeface="Arial" pitchFamily="34" charset="0"/>
                          <a:cs typeface="Arial" pitchFamily="34" charset="0"/>
                        </a:rPr>
                        <a:t>205</a:t>
                      </a:r>
                      <a:endParaRPr lang="en-US" sz="1800" b="0" dirty="0">
                        <a:solidFill>
                          <a:schemeClr val="tx1"/>
                        </a:solidFill>
                        <a:latin typeface="Arial" pitchFamily="34" charset="0"/>
                        <a:cs typeface="Arial" pitchFamily="34" charset="0"/>
                      </a:endParaRPr>
                    </a:p>
                  </a:txBody>
                  <a:tcPr horzOverflow="overflow"/>
                </a:tc>
              </a:tr>
              <a:tr h="47658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Total expenditure for capital assets</a:t>
                      </a:r>
                      <a:endParaRPr kumimoji="0" lang="en-US" sz="1800" b="1" i="1"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sz="1800" b="1" dirty="0" smtClean="0">
                          <a:solidFill>
                            <a:schemeClr val="tx1"/>
                          </a:solidFill>
                          <a:latin typeface="Arial" pitchFamily="34" charset="0"/>
                          <a:cs typeface="Arial" pitchFamily="34" charset="0"/>
                        </a:rPr>
                        <a:t>5 481</a:t>
                      </a:r>
                      <a:endParaRPr lang="en-US" sz="1800" b="1" dirty="0">
                        <a:solidFill>
                          <a:schemeClr val="tx1"/>
                        </a:solidFill>
                        <a:latin typeface="Arial" pitchFamily="34" charset="0"/>
                        <a:cs typeface="Arial" pitchFamily="34" charset="0"/>
                      </a:endParaRPr>
                    </a:p>
                  </a:txBody>
                  <a:tcPr horzOverflow="overflow"/>
                </a:tc>
                <a:tc>
                  <a:txBody>
                    <a:bodyPr/>
                    <a:lstStyle/>
                    <a:p>
                      <a:pPr algn="ctr"/>
                      <a:r>
                        <a:rPr lang="en-US" sz="1800" b="1" dirty="0" smtClean="0">
                          <a:solidFill>
                            <a:schemeClr val="tx1"/>
                          </a:solidFill>
                          <a:latin typeface="Arial" pitchFamily="34" charset="0"/>
                          <a:cs typeface="Arial" pitchFamily="34" charset="0"/>
                        </a:rPr>
                        <a:t>10 418</a:t>
                      </a:r>
                      <a:endParaRPr lang="en-US" sz="1800" b="1" dirty="0">
                        <a:solidFill>
                          <a:schemeClr val="tx1"/>
                        </a:solidFill>
                        <a:latin typeface="Arial" pitchFamily="34" charset="0"/>
                        <a:cs typeface="Arial" pitchFamily="34" charset="0"/>
                      </a:endParaRPr>
                    </a:p>
                  </a:txBody>
                  <a:tcPr horzOverflow="overflow"/>
                </a:tc>
              </a:tr>
              <a:tr h="47658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kumimoji="0" lang="en-US" sz="1800" b="1" u="none" strike="noStrike" cap="none" normalizeH="0" baseline="0" dirty="0" smtClean="0">
                          <a:ln>
                            <a:noFill/>
                          </a:ln>
                          <a:effectLst/>
                          <a:latin typeface="Arial" pitchFamily="34" charset="0"/>
                          <a:cs typeface="Arial" pitchFamily="34" charset="0"/>
                        </a:rPr>
                        <a:t>Financial transactions in assets &amp; liabilities </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sz="1800" b="0" dirty="0" smtClean="0">
                          <a:solidFill>
                            <a:schemeClr val="tx1"/>
                          </a:solidFill>
                          <a:latin typeface="Arial" pitchFamily="34" charset="0"/>
                          <a:cs typeface="Arial" pitchFamily="34" charset="0"/>
                        </a:rPr>
                        <a:t>447</a:t>
                      </a:r>
                      <a:endParaRPr lang="en-US" sz="1800" b="0" dirty="0">
                        <a:solidFill>
                          <a:schemeClr val="tx1"/>
                        </a:solidFill>
                        <a:latin typeface="Arial" pitchFamily="34" charset="0"/>
                        <a:cs typeface="Arial" pitchFamily="34" charset="0"/>
                      </a:endParaRPr>
                    </a:p>
                  </a:txBody>
                  <a:tcPr horzOverflow="overflow"/>
                </a:tc>
                <a:tc>
                  <a:txBody>
                    <a:bodyPr/>
                    <a:lstStyle/>
                    <a:p>
                      <a:pPr algn="ctr"/>
                      <a:r>
                        <a:rPr lang="en-US" sz="1800" b="0" dirty="0" smtClean="0">
                          <a:solidFill>
                            <a:schemeClr val="tx1"/>
                          </a:solidFill>
                          <a:latin typeface="Arial" pitchFamily="34" charset="0"/>
                          <a:cs typeface="Arial" pitchFamily="34" charset="0"/>
                        </a:rPr>
                        <a:t>363</a:t>
                      </a:r>
                      <a:endParaRPr lang="en-US" sz="1800" b="0" dirty="0">
                        <a:solidFill>
                          <a:schemeClr val="tx1"/>
                        </a:solidFill>
                        <a:latin typeface="Arial" pitchFamily="34" charset="0"/>
                        <a:cs typeface="Arial" pitchFamily="34" charset="0"/>
                      </a:endParaRPr>
                    </a:p>
                  </a:txBody>
                  <a:tcPr horzOverflow="overflow"/>
                </a:tc>
              </a:tr>
              <a:tr h="27800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TOTAL EXPENDITURE </a:t>
                      </a:r>
                      <a:endParaRPr kumimoji="0" lang="en-US" sz="1800" b="1" i="1"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lang="en-US" sz="1800" b="1" dirty="0" smtClean="0">
                          <a:solidFill>
                            <a:schemeClr val="tx1"/>
                          </a:solidFill>
                          <a:latin typeface="Arial" pitchFamily="34" charset="0"/>
                          <a:cs typeface="Arial" pitchFamily="34" charset="0"/>
                        </a:rPr>
                        <a:t>1 300 097</a:t>
                      </a:r>
                      <a:endParaRPr lang="en-US" sz="1800" b="1" dirty="0">
                        <a:solidFill>
                          <a:schemeClr val="tx1"/>
                        </a:solidFill>
                        <a:latin typeface="Arial" pitchFamily="34" charset="0"/>
                        <a:cs typeface="Arial" pitchFamily="34" charset="0"/>
                      </a:endParaRPr>
                    </a:p>
                  </a:txBody>
                  <a:tcPr horzOverflow="overflow"/>
                </a:tc>
                <a:tc>
                  <a:txBody>
                    <a:bodyPr/>
                    <a:lstStyle/>
                    <a:p>
                      <a:pPr algn="ctr"/>
                      <a:r>
                        <a:rPr lang="en-US" sz="1800" b="1" dirty="0" smtClean="0">
                          <a:solidFill>
                            <a:schemeClr val="tx1"/>
                          </a:solidFill>
                          <a:latin typeface="Arial" pitchFamily="34" charset="0"/>
                          <a:cs typeface="Arial" pitchFamily="34" charset="0"/>
                        </a:rPr>
                        <a:t>2 181 676</a:t>
                      </a:r>
                      <a:endParaRPr lang="en-US" sz="1800" b="1" dirty="0">
                        <a:solidFill>
                          <a:schemeClr val="tx1"/>
                        </a:solidFill>
                        <a:latin typeface="Arial" pitchFamily="34" charset="0"/>
                        <a:cs typeface="Arial" pitchFamily="34" charset="0"/>
                      </a:endParaRPr>
                    </a:p>
                  </a:txBody>
                  <a:tcPr horzOverflow="overflow"/>
                </a:tc>
              </a:tr>
            </a:tbl>
          </a:graphicData>
        </a:graphic>
      </p:graphicFrame>
      <p:sp>
        <p:nvSpPr>
          <p:cNvPr id="8" name="Rectangle 2"/>
          <p:cNvSpPr txBox="1">
            <a:spLocks noChangeArrowheads="1"/>
          </p:cNvSpPr>
          <p:nvPr/>
        </p:nvSpPr>
        <p:spPr bwMode="auto">
          <a:xfrm>
            <a:off x="71438" y="0"/>
            <a:ext cx="6084887" cy="908050"/>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ZA" sz="2000" kern="0" dirty="0">
                <a:solidFill>
                  <a:srgbClr val="996633"/>
                </a:solidFill>
                <a:latin typeface="Arial" charset="0"/>
                <a:ea typeface="+mj-ea"/>
              </a:rPr>
              <a:t>STATEMENT OF FINANCIAL PERFORMANCE (2)</a:t>
            </a:r>
            <a:endParaRPr lang="en-US" sz="2000" kern="0" dirty="0">
              <a:solidFill>
                <a:srgbClr val="996633"/>
              </a:solidFill>
              <a:latin typeface="Arial" charset="0"/>
              <a:ea typeface="+mj-ea"/>
            </a:endParaRPr>
          </a:p>
        </p:txBody>
      </p:sp>
      <p:sp>
        <p:nvSpPr>
          <p:cNvPr id="9" name="Slide Number Placeholder 8"/>
          <p:cNvSpPr>
            <a:spLocks noGrp="1"/>
          </p:cNvSpPr>
          <p:nvPr>
            <p:ph type="sldNum" sz="quarter" idx="12"/>
          </p:nvPr>
        </p:nvSpPr>
        <p:spPr>
          <a:xfrm>
            <a:off x="7370638" y="6553150"/>
            <a:ext cx="1593850" cy="476250"/>
          </a:xfrm>
        </p:spPr>
        <p:txBody>
          <a:bodyPr/>
          <a:lstStyle/>
          <a:p>
            <a:pPr>
              <a:defRPr/>
            </a:pPr>
            <a:fld id="{591AACDC-4680-41A4-BB27-01B456D18B8D}" type="slidenum">
              <a:rPr lang="en-US" smtClean="0"/>
              <a:pPr>
                <a:defRPr/>
              </a:pPr>
              <a:t>22</a:t>
            </a:fld>
            <a:endParaRPr lang="en-US" dirty="0"/>
          </a:p>
        </p:txBody>
      </p:sp>
    </p:spTree>
    <p:extLst>
      <p:ext uri="{BB962C8B-B14F-4D97-AF65-F5344CB8AC3E}">
        <p14:creationId xmlns:p14="http://schemas.microsoft.com/office/powerpoint/2010/main" xmlns="" val="541490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261938" y="1428750"/>
            <a:ext cx="8610600" cy="1736725"/>
          </a:xfrm>
          <a:prstGeom prst="rect">
            <a:avLst/>
          </a:prstGeom>
          <a:noFill/>
          <a:ln w="9525">
            <a:noFill/>
            <a:miter lim="800000"/>
            <a:headEnd/>
            <a:tailEnd/>
          </a:ln>
        </p:spPr>
        <p:txBody>
          <a:bodyPr lIns="92075" tIns="46038" rIns="92075" bIns="46038">
            <a:spAutoFit/>
          </a:bodyPr>
          <a:lstStyle/>
          <a:p>
            <a:pPr marL="361950" indent="-361950">
              <a:spcBef>
                <a:spcPct val="20000"/>
              </a:spcBef>
              <a:buFont typeface="Arial" pitchFamily="34" charset="0"/>
              <a:buChar char="•"/>
              <a:tabLst>
                <a:tab pos="361950" algn="l"/>
              </a:tabLst>
              <a:defRPr/>
            </a:pPr>
            <a:r>
              <a:rPr lang="en-US" sz="2400" b="0" dirty="0"/>
              <a:t>Content – First level</a:t>
            </a:r>
          </a:p>
          <a:p>
            <a:pPr marL="711200" lvl="1" indent="-349250">
              <a:spcBef>
                <a:spcPct val="20000"/>
              </a:spcBef>
              <a:buFont typeface="Arial" pitchFamily="34" charset="0"/>
              <a:buChar char="•"/>
              <a:tabLst>
                <a:tab pos="714375" algn="l"/>
              </a:tabLst>
              <a:defRPr/>
            </a:pPr>
            <a:r>
              <a:rPr lang="en-US" sz="2400" b="0" dirty="0"/>
              <a:t>Second level</a:t>
            </a:r>
          </a:p>
          <a:p>
            <a:pPr marL="1076325" lvl="2" indent="-361950">
              <a:spcBef>
                <a:spcPct val="20000"/>
              </a:spcBef>
              <a:buFont typeface="Arial" pitchFamily="34" charset="0"/>
              <a:buChar char="•"/>
              <a:tabLst>
                <a:tab pos="1076325" algn="l"/>
              </a:tabLst>
              <a:defRPr/>
            </a:pPr>
            <a:r>
              <a:rPr lang="en-US" sz="2000" b="0" dirty="0"/>
              <a:t> Third level</a:t>
            </a:r>
          </a:p>
          <a:p>
            <a:pPr marL="577850" indent="-476250" eaLnBrk="0" hangingPunct="0">
              <a:spcBef>
                <a:spcPct val="50000"/>
              </a:spcBef>
              <a:buClr>
                <a:srgbClr val="000000"/>
              </a:buClr>
              <a:buSzPct val="80000"/>
              <a:buFont typeface="Wingdings" pitchFamily="2" charset="2"/>
              <a:buNone/>
              <a:defRPr/>
            </a:pPr>
            <a:endParaRPr lang="en-GB" sz="2000" b="0" dirty="0">
              <a:solidFill>
                <a:srgbClr val="000000"/>
              </a:solidFill>
              <a:latin typeface="Bookman Old Style" pitchFamily="18" charset="0"/>
              <a:cs typeface="+mn-cs"/>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36869" name="Picture 7" descr="approved-logo.jpg"/>
          <p:cNvPicPr>
            <a:picLocks noChangeAspect="1"/>
          </p:cNvPicPr>
          <p:nvPr/>
        </p:nvPicPr>
        <p:blipFill>
          <a:blip r:embed="rId2" cstate="print"/>
          <a:srcRect/>
          <a:stretch>
            <a:fillRect/>
          </a:stretch>
        </p:blipFill>
        <p:spPr bwMode="auto">
          <a:xfrm>
            <a:off x="6372225" y="115888"/>
            <a:ext cx="2771775" cy="931862"/>
          </a:xfrm>
          <a:prstGeom prst="rect">
            <a:avLst/>
          </a:prstGeom>
          <a:noFill/>
          <a:ln w="9525">
            <a:noFill/>
            <a:miter lim="800000"/>
            <a:headEnd/>
            <a:tailEnd/>
          </a:ln>
        </p:spPr>
      </p:pic>
      <p:graphicFrame>
        <p:nvGraphicFramePr>
          <p:cNvPr id="10" name="Group 3"/>
          <p:cNvGraphicFramePr>
            <a:graphicFrameLocks/>
          </p:cNvGraphicFramePr>
          <p:nvPr>
            <p:extLst/>
          </p:nvPr>
        </p:nvGraphicFramePr>
        <p:xfrm>
          <a:off x="142875" y="1357313"/>
          <a:ext cx="8643999" cy="3544824"/>
        </p:xfrm>
        <a:graphic>
          <a:graphicData uri="http://schemas.openxmlformats.org/drawingml/2006/table">
            <a:tbl>
              <a:tblPr>
                <a:tableStyleId>{8A107856-5554-42FB-B03E-39F5DBC370BA}</a:tableStyleId>
              </a:tblPr>
              <a:tblGrid>
                <a:gridCol w="2881333"/>
                <a:gridCol w="2881333"/>
                <a:gridCol w="2881333"/>
              </a:tblGrid>
              <a:tr h="5334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kern="1200" cap="none" normalizeH="0" baseline="0" dirty="0" smtClean="0">
                          <a:ln>
                            <a:noFill/>
                          </a:ln>
                          <a:effectLst/>
                          <a:latin typeface="Arial" pitchFamily="34" charset="0"/>
                          <a:cs typeface="Arial" pitchFamily="34" charset="0"/>
                        </a:rPr>
                        <a:t>2015/16</a:t>
                      </a:r>
                      <a:endParaRPr kumimoji="0" lang="en-US" sz="18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2014/15</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rgbClr val="FFC000"/>
                    </a:solid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kern="1200" cap="none" normalizeH="0" baseline="0" dirty="0" smtClean="0">
                          <a:ln>
                            <a:noFill/>
                          </a:ln>
                          <a:effectLst/>
                          <a:latin typeface="Arial" pitchFamily="34" charset="0"/>
                          <a:cs typeface="Arial" pitchFamily="34" charset="0"/>
                        </a:rPr>
                        <a:t>R’000</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800" b="1" i="0" u="none" strike="noStrike" kern="1200" cap="none" normalizeH="0" baseline="0" dirty="0" smtClean="0">
                        <a:ln>
                          <a:noFill/>
                        </a:ln>
                        <a:solidFill>
                          <a:schemeClr val="tx1"/>
                        </a:solidFill>
                        <a:effectLst/>
                        <a:latin typeface="Arial" pitchFamily="34" charset="0"/>
                        <a:ea typeface="+mn-ea"/>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R’000</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5334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Voted funds surrendered </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kumimoji="0" lang="en-US" sz="1800" u="none" strike="noStrike" kern="1200" cap="none" normalizeH="0" baseline="0" dirty="0" smtClean="0">
                          <a:ln>
                            <a:noFill/>
                          </a:ln>
                          <a:solidFill>
                            <a:schemeClr val="dk1"/>
                          </a:solidFill>
                          <a:effectLst/>
                          <a:latin typeface="Arial" pitchFamily="34" charset="0"/>
                          <a:ea typeface="+mn-ea"/>
                          <a:cs typeface="Arial" pitchFamily="34" charset="0"/>
                        </a:rPr>
                        <a:t>105 156</a:t>
                      </a:r>
                    </a:p>
                  </a:txBody>
                  <a:tcPr horzOverflow="overflow"/>
                </a:tc>
                <a:tc>
                  <a:txBody>
                    <a:bodyPr/>
                    <a:lstStyle/>
                    <a:p>
                      <a:pPr algn="ctr"/>
                      <a:r>
                        <a:rPr kumimoji="0" lang="en-US" sz="1800" u="none" strike="noStrike" kern="1200" cap="none" normalizeH="0" baseline="0" dirty="0" smtClean="0">
                          <a:ln>
                            <a:noFill/>
                          </a:ln>
                          <a:solidFill>
                            <a:schemeClr val="dk1"/>
                          </a:solidFill>
                          <a:effectLst/>
                          <a:latin typeface="Arial" pitchFamily="34" charset="0"/>
                          <a:ea typeface="+mn-ea"/>
                          <a:cs typeface="Arial" pitchFamily="34" charset="0"/>
                        </a:rPr>
                        <a:t>54 981</a:t>
                      </a:r>
                    </a:p>
                  </a:txBody>
                  <a:tcPr horzOverflow="overflow"/>
                </a:tc>
              </a:tr>
              <a:tr h="5334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Departmental revenue</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kumimoji="0" lang="en-US" sz="1800" u="none" strike="noStrike" kern="1200" cap="none" normalizeH="0" baseline="0" dirty="0" smtClean="0">
                          <a:ln>
                            <a:noFill/>
                          </a:ln>
                          <a:solidFill>
                            <a:schemeClr val="dk1"/>
                          </a:solidFill>
                          <a:effectLst/>
                          <a:latin typeface="Arial" pitchFamily="34" charset="0"/>
                          <a:ea typeface="+mn-ea"/>
                          <a:cs typeface="Arial" pitchFamily="34" charset="0"/>
                        </a:rPr>
                        <a:t>26 804 435</a:t>
                      </a:r>
                    </a:p>
                  </a:txBody>
                  <a:tcPr horzOverflow="overflow"/>
                </a:tc>
                <a:tc>
                  <a:txBody>
                    <a:bodyPr/>
                    <a:lstStyle/>
                    <a:p>
                      <a:pPr algn="ctr"/>
                      <a:r>
                        <a:rPr kumimoji="0" lang="en-US" sz="1800" u="none" strike="noStrike" kern="1200" cap="none" normalizeH="0" baseline="0" dirty="0" smtClean="0">
                          <a:ln>
                            <a:noFill/>
                          </a:ln>
                          <a:solidFill>
                            <a:schemeClr val="dk1"/>
                          </a:solidFill>
                          <a:effectLst/>
                          <a:latin typeface="Arial" pitchFamily="34" charset="0"/>
                          <a:ea typeface="+mn-ea"/>
                          <a:cs typeface="Arial" pitchFamily="34" charset="0"/>
                        </a:rPr>
                        <a:t>1 672 004</a:t>
                      </a:r>
                    </a:p>
                  </a:txBody>
                  <a:tcPr horzOverflow="overflow"/>
                </a:tc>
              </a:tr>
              <a:tr h="6096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u="none" strike="noStrike" cap="none" normalizeH="0" baseline="0" dirty="0" smtClean="0">
                          <a:ln>
                            <a:noFill/>
                          </a:ln>
                          <a:effectLst/>
                          <a:latin typeface="Arial" pitchFamily="34" charset="0"/>
                          <a:cs typeface="Arial" pitchFamily="34" charset="0"/>
                        </a:rPr>
                        <a:t>Direct Exchequer receipts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kumimoji="0" lang="en-US" sz="1800" u="none" strike="noStrike" kern="1200" cap="none" normalizeH="0" baseline="0" dirty="0" smtClean="0">
                          <a:ln>
                            <a:noFill/>
                          </a:ln>
                          <a:solidFill>
                            <a:schemeClr val="dk1"/>
                          </a:solidFill>
                          <a:effectLst/>
                          <a:latin typeface="Arial" pitchFamily="34" charset="0"/>
                          <a:ea typeface="+mn-ea"/>
                          <a:cs typeface="Arial" pitchFamily="34" charset="0"/>
                        </a:rPr>
                        <a:t>-</a:t>
                      </a:r>
                    </a:p>
                  </a:txBody>
                  <a:tcPr horzOverflow="overflow"/>
                </a:tc>
                <a:tc>
                  <a:txBody>
                    <a:bodyPr/>
                    <a:lstStyle/>
                    <a:p>
                      <a:pPr algn="ctr"/>
                      <a:r>
                        <a:rPr kumimoji="0" lang="en-US" sz="1800" u="none" strike="noStrike" kern="1200" cap="none" normalizeH="0" baseline="0" dirty="0" smtClean="0">
                          <a:ln>
                            <a:noFill/>
                          </a:ln>
                          <a:solidFill>
                            <a:schemeClr val="dk1"/>
                          </a:solidFill>
                          <a:effectLst/>
                          <a:latin typeface="Arial" pitchFamily="34" charset="0"/>
                          <a:ea typeface="+mn-ea"/>
                          <a:cs typeface="Arial" pitchFamily="34" charset="0"/>
                        </a:rPr>
                        <a:t>-</a:t>
                      </a:r>
                    </a:p>
                  </a:txBody>
                  <a:tcPr horzOverflow="overflow"/>
                </a:tc>
              </a:tr>
              <a:tr h="627063">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800" b="1" u="none" strike="noStrike" cap="none" normalizeH="0" baseline="0" dirty="0" smtClean="0">
                          <a:ln>
                            <a:noFill/>
                          </a:ln>
                          <a:effectLst/>
                          <a:latin typeface="Arial" pitchFamily="34" charset="0"/>
                          <a:cs typeface="Arial" pitchFamily="34" charset="0"/>
                        </a:rPr>
                        <a:t>Transferred to  National Treasury</a:t>
                      </a:r>
                      <a:endParaRPr kumimoji="0" lang="en-US" sz="1800" b="1" i="1"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algn="ctr"/>
                      <a:r>
                        <a:rPr kumimoji="0" lang="en-US" sz="1800" b="1" u="none" strike="noStrike" kern="1200" cap="none" normalizeH="0" baseline="0" dirty="0" smtClean="0">
                          <a:ln>
                            <a:noFill/>
                          </a:ln>
                          <a:solidFill>
                            <a:schemeClr val="dk1"/>
                          </a:solidFill>
                          <a:effectLst/>
                          <a:latin typeface="Arial" pitchFamily="34" charset="0"/>
                          <a:ea typeface="+mn-ea"/>
                          <a:cs typeface="Arial" pitchFamily="34" charset="0"/>
                        </a:rPr>
                        <a:t>26 909 591</a:t>
                      </a:r>
                    </a:p>
                  </a:txBody>
                  <a:tcPr horzOverflow="overflow"/>
                </a:tc>
                <a:tc>
                  <a:txBody>
                    <a:bodyPr/>
                    <a:lstStyle/>
                    <a:p>
                      <a:pPr algn="ctr"/>
                      <a:r>
                        <a:rPr kumimoji="0" lang="en-US" sz="1800" b="1" u="none" strike="noStrike" kern="1200" cap="none" normalizeH="0" baseline="0" dirty="0" smtClean="0">
                          <a:ln>
                            <a:noFill/>
                          </a:ln>
                          <a:solidFill>
                            <a:schemeClr val="dk1"/>
                          </a:solidFill>
                          <a:effectLst/>
                          <a:latin typeface="Arial" pitchFamily="34" charset="0"/>
                          <a:ea typeface="+mn-ea"/>
                          <a:cs typeface="Arial" pitchFamily="34" charset="0"/>
                        </a:rPr>
                        <a:t>1 726 985</a:t>
                      </a:r>
                    </a:p>
                  </a:txBody>
                  <a:tcPr horzOverflow="overflow"/>
                </a:tc>
              </a:tr>
            </a:tbl>
          </a:graphicData>
        </a:graphic>
      </p:graphicFrame>
      <p:sp>
        <p:nvSpPr>
          <p:cNvPr id="8" name="Rectangle 2"/>
          <p:cNvSpPr txBox="1">
            <a:spLocks noChangeArrowheads="1"/>
          </p:cNvSpPr>
          <p:nvPr/>
        </p:nvSpPr>
        <p:spPr bwMode="auto">
          <a:xfrm>
            <a:off x="71438" y="0"/>
            <a:ext cx="6084887" cy="908050"/>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ZA" sz="2000" kern="0" dirty="0">
                <a:solidFill>
                  <a:srgbClr val="996633"/>
                </a:solidFill>
                <a:latin typeface="Arial" charset="0"/>
                <a:ea typeface="+mj-ea"/>
              </a:rPr>
              <a:t>STATEMENT OF FINANCIAL PERFORMANCE (3)</a:t>
            </a:r>
            <a:endParaRPr lang="en-US" sz="2000" kern="0" dirty="0">
              <a:solidFill>
                <a:srgbClr val="996633"/>
              </a:solidFill>
              <a:latin typeface="Arial" charset="0"/>
              <a:ea typeface="+mj-ea"/>
            </a:endParaRPr>
          </a:p>
        </p:txBody>
      </p:sp>
      <p:sp>
        <p:nvSpPr>
          <p:cNvPr id="9" name="Slide Number Placeholder 8"/>
          <p:cNvSpPr>
            <a:spLocks noGrp="1"/>
          </p:cNvSpPr>
          <p:nvPr>
            <p:ph type="sldNum" sz="quarter" idx="12"/>
          </p:nvPr>
        </p:nvSpPr>
        <p:spPr>
          <a:xfrm>
            <a:off x="7370638" y="6553150"/>
            <a:ext cx="1593850" cy="476250"/>
          </a:xfrm>
        </p:spPr>
        <p:txBody>
          <a:bodyPr/>
          <a:lstStyle/>
          <a:p>
            <a:pPr>
              <a:defRPr/>
            </a:pPr>
            <a:fld id="{D57B9D57-F19C-4ABF-ABED-541F75FB985F}" type="slidenum">
              <a:rPr lang="en-US" smtClean="0"/>
              <a:pPr>
                <a:defRPr/>
              </a:pPr>
              <a:t>23</a:t>
            </a:fld>
            <a:endParaRPr lang="en-US" dirty="0"/>
          </a:p>
        </p:txBody>
      </p:sp>
    </p:spTree>
    <p:extLst>
      <p:ext uri="{BB962C8B-B14F-4D97-AF65-F5344CB8AC3E}">
        <p14:creationId xmlns:p14="http://schemas.microsoft.com/office/powerpoint/2010/main" xmlns="" val="2972999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261938" y="1428750"/>
            <a:ext cx="8610600" cy="1736725"/>
          </a:xfrm>
          <a:prstGeom prst="rect">
            <a:avLst/>
          </a:prstGeom>
          <a:noFill/>
          <a:ln w="9525">
            <a:noFill/>
            <a:miter lim="800000"/>
            <a:headEnd/>
            <a:tailEnd/>
          </a:ln>
        </p:spPr>
        <p:txBody>
          <a:bodyPr lIns="92075" tIns="46038" rIns="92075" bIns="46038">
            <a:spAutoFit/>
          </a:bodyPr>
          <a:lstStyle/>
          <a:p>
            <a:pPr marL="361950" indent="-361950">
              <a:spcBef>
                <a:spcPct val="20000"/>
              </a:spcBef>
              <a:buFont typeface="Arial" pitchFamily="34" charset="0"/>
              <a:buChar char="•"/>
              <a:tabLst>
                <a:tab pos="361950" algn="l"/>
              </a:tabLst>
              <a:defRPr/>
            </a:pPr>
            <a:r>
              <a:rPr lang="en-US" sz="2400" b="0" dirty="0"/>
              <a:t>Content – First level</a:t>
            </a:r>
          </a:p>
          <a:p>
            <a:pPr marL="711200" lvl="1" indent="-349250">
              <a:spcBef>
                <a:spcPct val="20000"/>
              </a:spcBef>
              <a:buFont typeface="Arial" pitchFamily="34" charset="0"/>
              <a:buChar char="•"/>
              <a:tabLst>
                <a:tab pos="714375" algn="l"/>
              </a:tabLst>
              <a:defRPr/>
            </a:pPr>
            <a:r>
              <a:rPr lang="en-US" sz="2400" b="0" dirty="0"/>
              <a:t>Second level</a:t>
            </a:r>
          </a:p>
          <a:p>
            <a:pPr marL="1076325" lvl="2" indent="-361950">
              <a:spcBef>
                <a:spcPct val="20000"/>
              </a:spcBef>
              <a:buFont typeface="Arial" pitchFamily="34" charset="0"/>
              <a:buChar char="•"/>
              <a:tabLst>
                <a:tab pos="1076325" algn="l"/>
              </a:tabLst>
              <a:defRPr/>
            </a:pPr>
            <a:r>
              <a:rPr lang="en-US" sz="2000" b="0" dirty="0"/>
              <a:t> Third level</a:t>
            </a:r>
          </a:p>
          <a:p>
            <a:pPr marL="577850" indent="-476250" eaLnBrk="0" hangingPunct="0">
              <a:spcBef>
                <a:spcPct val="50000"/>
              </a:spcBef>
              <a:buClr>
                <a:srgbClr val="000000"/>
              </a:buClr>
              <a:buSzPct val="80000"/>
              <a:buFont typeface="Wingdings" pitchFamily="2" charset="2"/>
              <a:buNone/>
              <a:defRPr/>
            </a:pPr>
            <a:endParaRPr lang="en-GB" sz="2000" b="0" dirty="0">
              <a:solidFill>
                <a:srgbClr val="000000"/>
              </a:solidFill>
              <a:latin typeface="Bookman Old Style" pitchFamily="18" charset="0"/>
              <a:cs typeface="+mn-cs"/>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37893" name="Picture 7" descr="approved-logo.jpg"/>
          <p:cNvPicPr>
            <a:picLocks noChangeAspect="1"/>
          </p:cNvPicPr>
          <p:nvPr/>
        </p:nvPicPr>
        <p:blipFill>
          <a:blip r:embed="rId2" cstate="print"/>
          <a:srcRect/>
          <a:stretch>
            <a:fillRect/>
          </a:stretch>
        </p:blipFill>
        <p:spPr bwMode="auto">
          <a:xfrm>
            <a:off x="6372225" y="115888"/>
            <a:ext cx="2771775" cy="9318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8107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ZA" sz="2000" kern="0" dirty="0">
                <a:solidFill>
                  <a:srgbClr val="996633"/>
                </a:solidFill>
                <a:latin typeface="Arial" charset="0"/>
              </a:rPr>
              <a:t>APPROPRIATION </a:t>
            </a:r>
            <a:r>
              <a:rPr lang="en-ZA" sz="2000" kern="0" dirty="0" smtClean="0">
                <a:solidFill>
                  <a:srgbClr val="996633"/>
                </a:solidFill>
                <a:latin typeface="Arial" charset="0"/>
              </a:rPr>
              <a:t>STATEMENT  </a:t>
            </a:r>
            <a:endParaRPr lang="en-US" sz="2000" kern="0" dirty="0">
              <a:solidFill>
                <a:srgbClr val="996633"/>
              </a:solidFill>
              <a:latin typeface="Arial" charset="0"/>
            </a:endParaRPr>
          </a:p>
        </p:txBody>
      </p:sp>
      <p:graphicFrame>
        <p:nvGraphicFramePr>
          <p:cNvPr id="11" name="Group 3"/>
          <p:cNvGraphicFramePr>
            <a:graphicFrameLocks/>
          </p:cNvGraphicFramePr>
          <p:nvPr>
            <p:extLst/>
          </p:nvPr>
        </p:nvGraphicFramePr>
        <p:xfrm>
          <a:off x="138082" y="1449776"/>
          <a:ext cx="8858312" cy="4115887"/>
        </p:xfrm>
        <a:graphic>
          <a:graphicData uri="http://schemas.openxmlformats.org/drawingml/2006/table">
            <a:tbl>
              <a:tblPr>
                <a:tableStyleId>{8A107856-5554-42FB-B03E-39F5DBC370BA}</a:tableStyleId>
              </a:tblPr>
              <a:tblGrid>
                <a:gridCol w="2277898"/>
                <a:gridCol w="1023620"/>
                <a:gridCol w="1096736"/>
                <a:gridCol w="1091884"/>
                <a:gridCol w="1320934"/>
                <a:gridCol w="1023620"/>
                <a:gridCol w="1023620"/>
              </a:tblGrid>
              <a:tr h="193975">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latin typeface="Arial" pitchFamily="34" charset="0"/>
                          <a:cs typeface="Arial" pitchFamily="34" charset="0"/>
                        </a:rPr>
                        <a:t>2015/16</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latin typeface="Arial" pitchFamily="34" charset="0"/>
                          <a:cs typeface="Arial" pitchFamily="34" charset="0"/>
                        </a:rPr>
                        <a:t>2014/15</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c hMerge="1">
                  <a:txBody>
                    <a:bodyPr/>
                    <a:lstStyle/>
                    <a:p>
                      <a:endParaRPr lang="en-US" dirty="0"/>
                    </a:p>
                  </a:txBody>
                  <a:tcPr/>
                </a:tc>
              </a:tr>
              <a:tr h="606832">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latin typeface="Arial" pitchFamily="34" charset="0"/>
                          <a:cs typeface="Arial" pitchFamily="34" charset="0"/>
                        </a:rPr>
                        <a:t>Programme</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latin typeface="Arial" pitchFamily="34" charset="0"/>
                          <a:cs typeface="Arial" pitchFamily="34" charset="0"/>
                        </a:rPr>
                        <a:t>Final Appro-priation</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latin typeface="Arial" pitchFamily="34" charset="0"/>
                          <a:cs typeface="Arial" pitchFamily="34" charset="0"/>
                        </a:rPr>
                        <a:t>Actual Expen-diture</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latin typeface="Arial" pitchFamily="34" charset="0"/>
                          <a:cs typeface="Arial" pitchFamily="34" charset="0"/>
                        </a:rPr>
                        <a:t>Variance</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latin typeface="Arial" pitchFamily="34" charset="0"/>
                          <a:cs typeface="Arial" pitchFamily="34" charset="0"/>
                        </a:rPr>
                        <a:t>Expendi-ture as % of final appro-priation</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latin typeface="Arial" pitchFamily="34" charset="0"/>
                          <a:cs typeface="Arial" pitchFamily="34" charset="0"/>
                        </a:rPr>
                        <a:t>Final Appro-priation</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latin typeface="Arial" pitchFamily="34" charset="0"/>
                          <a:cs typeface="Arial" pitchFamily="34" charset="0"/>
                        </a:rPr>
                        <a:t>Actual Expen-diture</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anchor="ctr" horzOverflow="overflow">
                    <a:solidFill>
                      <a:srgbClr val="FFC000"/>
                    </a:solidFill>
                  </a:tcPr>
                </a:tc>
              </a:tr>
              <a:tr h="322993">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u="none" strike="noStrike" cap="none" normalizeH="0" baseline="0" dirty="0" smtClean="0">
                          <a:ln>
                            <a:noFill/>
                          </a:ln>
                          <a:effectLst/>
                          <a:latin typeface="Arial" pitchFamily="34" charset="0"/>
                          <a:cs typeface="Arial" pitchFamily="34" charset="0"/>
                        </a:rPr>
                        <a:t>1.  Administration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a:ln>
                            <a:noFill/>
                          </a:ln>
                          <a:solidFill>
                            <a:schemeClr val="dk1"/>
                          </a:solidFill>
                          <a:effectLst/>
                          <a:latin typeface="Arial" pitchFamily="34" charset="0"/>
                          <a:ea typeface="+mn-ea"/>
                          <a:cs typeface="Arial" pitchFamily="34" charset="0"/>
                        </a:rPr>
                        <a:t>223 030 </a:t>
                      </a:r>
                    </a:p>
                  </a:txBody>
                  <a:tcPr marL="0" marR="0" marT="0" marB="0" anchor="b"/>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221 </a:t>
                      </a:r>
                      <a:r>
                        <a:rPr kumimoji="0" lang="en-ZA" sz="1400" u="none" strike="noStrike" kern="1200" cap="none" normalizeH="0" baseline="0" dirty="0">
                          <a:ln>
                            <a:noFill/>
                          </a:ln>
                          <a:solidFill>
                            <a:schemeClr val="dk1"/>
                          </a:solidFill>
                          <a:effectLst/>
                          <a:latin typeface="Arial" pitchFamily="34" charset="0"/>
                          <a:ea typeface="+mn-ea"/>
                          <a:cs typeface="Arial" pitchFamily="34" charset="0"/>
                        </a:rPr>
                        <a:t>864 </a:t>
                      </a:r>
                    </a:p>
                  </a:txBody>
                  <a:tcPr marL="0" marR="0" marT="0" marB="0" anchor="b"/>
                </a:tc>
                <a:tc>
                  <a:txBody>
                    <a:bodyPr/>
                    <a:lstStyle/>
                    <a:p>
                      <a:pPr algn="r"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1 166</a:t>
                      </a:r>
                    </a:p>
                  </a:txBody>
                  <a:tcPr marL="0" marR="0" marT="0" marB="0" anchor="b"/>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99.5%</a:t>
                      </a:r>
                    </a:p>
                  </a:txBody>
                  <a:tcPr marL="92075" marR="92075" marT="46038" marB="46038" horzOverflow="overflow">
                    <a:solidFill>
                      <a:schemeClr val="bg2">
                        <a:lumMod val="20000"/>
                        <a:lumOff val="80000"/>
                      </a:schemeClr>
                    </a:solidFill>
                  </a:tcPr>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237 525</a:t>
                      </a:r>
                    </a:p>
                  </a:txBody>
                  <a:tcPr marL="92075" marR="92075" marT="46038" marB="46038" horzOverflow="overflow"/>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226 641</a:t>
                      </a:r>
                    </a:p>
                  </a:txBody>
                  <a:tcPr marL="92075" marR="92075" marT="46038" marB="46038" horzOverflow="overflow"/>
                </a:tc>
              </a:tr>
              <a:tr h="553371">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u="none" strike="noStrike" cap="none" normalizeH="0" baseline="0" dirty="0" smtClean="0">
                          <a:ln>
                            <a:noFill/>
                          </a:ln>
                          <a:effectLst/>
                          <a:latin typeface="Arial" pitchFamily="34" charset="0"/>
                          <a:cs typeface="Arial" pitchFamily="34" charset="0"/>
                        </a:rPr>
                        <a:t>2.  ICT International Affairs and Trade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43 310 </a:t>
                      </a:r>
                      <a:endParaRPr kumimoji="0" lang="en-ZA" sz="1400" u="none" strike="noStrike" kern="1200" cap="none" normalizeH="0" baseline="0" dirty="0">
                        <a:ln>
                          <a:noFill/>
                        </a:ln>
                        <a:solidFill>
                          <a:schemeClr val="dk1"/>
                        </a:solidFill>
                        <a:effectLst/>
                        <a:latin typeface="Arial" pitchFamily="34" charset="0"/>
                        <a:ea typeface="+mn-ea"/>
                        <a:cs typeface="Arial" pitchFamily="34" charset="0"/>
                      </a:endParaRPr>
                    </a:p>
                  </a:txBody>
                  <a:tcPr marL="0" marR="0" marT="0" marB="0" anchor="b"/>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41 </a:t>
                      </a:r>
                      <a:r>
                        <a:rPr kumimoji="0" lang="en-ZA" sz="1400" u="none" strike="noStrike" kern="1200" cap="none" normalizeH="0" baseline="0" dirty="0">
                          <a:ln>
                            <a:noFill/>
                          </a:ln>
                          <a:solidFill>
                            <a:schemeClr val="dk1"/>
                          </a:solidFill>
                          <a:effectLst/>
                          <a:latin typeface="Arial" pitchFamily="34" charset="0"/>
                          <a:ea typeface="+mn-ea"/>
                          <a:cs typeface="Arial" pitchFamily="34" charset="0"/>
                        </a:rPr>
                        <a:t>542 </a:t>
                      </a:r>
                    </a:p>
                  </a:txBody>
                  <a:tcPr marL="0" marR="0" marT="0" marB="0" anchor="b"/>
                </a:tc>
                <a:tc>
                  <a:txBody>
                    <a:bodyPr/>
                    <a:lstStyle/>
                    <a:p>
                      <a:pPr algn="r"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1 768 </a:t>
                      </a:r>
                      <a:endParaRPr kumimoji="0" lang="en-ZA" sz="1400" u="none" strike="noStrike" kern="1200" cap="none" normalizeH="0" baseline="0" dirty="0">
                        <a:ln>
                          <a:noFill/>
                        </a:ln>
                        <a:solidFill>
                          <a:schemeClr val="dk1"/>
                        </a:solidFill>
                        <a:effectLst/>
                        <a:latin typeface="Arial" pitchFamily="34" charset="0"/>
                        <a:ea typeface="+mn-ea"/>
                        <a:cs typeface="Arial" pitchFamily="34" charset="0"/>
                      </a:endParaRPr>
                    </a:p>
                  </a:txBody>
                  <a:tcPr marL="0" marR="0" marT="0" marB="0" anchor="b"/>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95.9%</a:t>
                      </a:r>
                    </a:p>
                  </a:txBody>
                  <a:tcPr marL="92075" marR="92075" marT="46038" marB="46038" horzOverflow="overflow">
                    <a:solidFill>
                      <a:schemeClr val="bg2">
                        <a:lumMod val="20000"/>
                        <a:lumOff val="80000"/>
                      </a:schemeClr>
                    </a:solidFill>
                  </a:tcPr>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45 667</a:t>
                      </a:r>
                    </a:p>
                  </a:txBody>
                  <a:tcPr marL="92075" marR="92075" marT="46038" marB="46038" horzOverflow="overflow"/>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45 431</a:t>
                      </a:r>
                    </a:p>
                  </a:txBody>
                  <a:tcPr marL="92075" marR="92075" marT="46038" marB="46038" horzOverflow="overflow"/>
                </a:tc>
              </a:tr>
              <a:tr h="59304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u="none" strike="noStrike" cap="none" normalizeH="0" baseline="0" dirty="0" smtClean="0">
                          <a:ln>
                            <a:noFill/>
                          </a:ln>
                          <a:effectLst/>
                          <a:latin typeface="Arial" pitchFamily="34" charset="0"/>
                          <a:cs typeface="Arial" pitchFamily="34" charset="0"/>
                        </a:rPr>
                        <a:t>3.  ICT Policy Development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97 </a:t>
                      </a:r>
                      <a:r>
                        <a:rPr kumimoji="0" lang="en-ZA" sz="1400" u="none" strike="noStrike" kern="1200" cap="none" normalizeH="0" baseline="0" dirty="0">
                          <a:ln>
                            <a:noFill/>
                          </a:ln>
                          <a:solidFill>
                            <a:schemeClr val="dk1"/>
                          </a:solidFill>
                          <a:effectLst/>
                          <a:latin typeface="Arial" pitchFamily="34" charset="0"/>
                          <a:ea typeface="+mn-ea"/>
                          <a:cs typeface="Arial" pitchFamily="34" charset="0"/>
                        </a:rPr>
                        <a:t>132 </a:t>
                      </a:r>
                    </a:p>
                  </a:txBody>
                  <a:tcPr marL="0" marR="0" marT="0" marB="0" anchor="b"/>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 73 979 </a:t>
                      </a:r>
                      <a:endParaRPr kumimoji="0" lang="en-ZA" sz="1400" u="none" strike="noStrike" kern="1200" cap="none" normalizeH="0" baseline="0" dirty="0">
                        <a:ln>
                          <a:noFill/>
                        </a:ln>
                        <a:solidFill>
                          <a:schemeClr val="dk1"/>
                        </a:solidFill>
                        <a:effectLst/>
                        <a:latin typeface="Arial" pitchFamily="34" charset="0"/>
                        <a:ea typeface="+mn-ea"/>
                        <a:cs typeface="Arial" pitchFamily="34" charset="0"/>
                      </a:endParaRPr>
                    </a:p>
                  </a:txBody>
                  <a:tcPr marL="0" marR="0" marT="0" marB="0" anchor="b"/>
                </a:tc>
                <a:tc>
                  <a:txBody>
                    <a:bodyPr/>
                    <a:lstStyle/>
                    <a:p>
                      <a:pPr algn="r"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23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153 </a:t>
                      </a:r>
                      <a:endParaRPr kumimoji="0" lang="en-ZA" sz="1400" u="none" strike="noStrike" kern="1200" cap="none" normalizeH="0" baseline="0" dirty="0">
                        <a:ln>
                          <a:noFill/>
                        </a:ln>
                        <a:solidFill>
                          <a:schemeClr val="dk1"/>
                        </a:solidFill>
                        <a:effectLst/>
                        <a:latin typeface="Arial" pitchFamily="34" charset="0"/>
                        <a:ea typeface="+mn-ea"/>
                        <a:cs typeface="Arial" pitchFamily="34" charset="0"/>
                      </a:endParaRPr>
                    </a:p>
                  </a:txBody>
                  <a:tcPr marL="0" marR="0" marT="0" marB="0" anchor="b"/>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76.2%</a:t>
                      </a:r>
                    </a:p>
                  </a:txBody>
                  <a:tcPr marL="92075" marR="92075" marT="46038" marB="46038" horzOverflow="overflow">
                    <a:solidFill>
                      <a:schemeClr val="bg2">
                        <a:lumMod val="20000"/>
                        <a:lumOff val="80000"/>
                      </a:schemeClr>
                    </a:solidFill>
                  </a:tcPr>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111 347</a:t>
                      </a:r>
                    </a:p>
                  </a:txBody>
                  <a:tcPr marL="92075" marR="92075" marT="46038" marB="46038" horzOverflow="overflow"/>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78 183</a:t>
                      </a:r>
                    </a:p>
                  </a:txBody>
                  <a:tcPr marL="92075" marR="92075" marT="46038" marB="46038" horzOverflow="overflow"/>
                </a:tc>
              </a:tr>
              <a:tr h="452011">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u="none" strike="noStrike" cap="none" normalizeH="0" baseline="0" dirty="0" smtClean="0">
                          <a:ln>
                            <a:noFill/>
                          </a:ln>
                          <a:effectLst/>
                          <a:latin typeface="Arial" pitchFamily="34" charset="0"/>
                          <a:cs typeface="Arial" pitchFamily="34" charset="0"/>
                        </a:rPr>
                        <a:t>4.  CT Enterprise Development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490 231 </a:t>
                      </a:r>
                      <a:endParaRPr kumimoji="0" lang="en-ZA" sz="1400" u="none" strike="noStrike" kern="1200" cap="none" normalizeH="0" baseline="0" dirty="0">
                        <a:ln>
                          <a:noFill/>
                        </a:ln>
                        <a:solidFill>
                          <a:schemeClr val="dk1"/>
                        </a:solidFill>
                        <a:effectLst/>
                        <a:latin typeface="Arial" pitchFamily="34" charset="0"/>
                        <a:ea typeface="+mn-ea"/>
                        <a:cs typeface="Arial" pitchFamily="34" charset="0"/>
                      </a:endParaRPr>
                    </a:p>
                  </a:txBody>
                  <a:tcPr marL="0" marR="0" marT="0" marB="0" anchor="b"/>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 488 959 </a:t>
                      </a:r>
                      <a:endParaRPr kumimoji="0" lang="en-ZA" sz="1400" u="none" strike="noStrike" kern="1200" cap="none" normalizeH="0" baseline="0" dirty="0">
                        <a:ln>
                          <a:noFill/>
                        </a:ln>
                        <a:solidFill>
                          <a:schemeClr val="dk1"/>
                        </a:solidFill>
                        <a:effectLst/>
                        <a:latin typeface="Arial" pitchFamily="34" charset="0"/>
                        <a:ea typeface="+mn-ea"/>
                        <a:cs typeface="Arial" pitchFamily="34" charset="0"/>
                      </a:endParaRPr>
                    </a:p>
                  </a:txBody>
                  <a:tcPr marL="0" marR="0" marT="0" marB="0" anchor="b"/>
                </a:tc>
                <a:tc>
                  <a:txBody>
                    <a:bodyPr/>
                    <a:lstStyle/>
                    <a:p>
                      <a:pPr algn="r" fontAlgn="b"/>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1 272                 </a:t>
                      </a:r>
                      <a:endParaRPr kumimoji="0" lang="en-ZA" sz="1400" u="none" strike="noStrike" kern="1200" cap="none" normalizeH="0" baseline="0" dirty="0">
                        <a:ln>
                          <a:noFill/>
                        </a:ln>
                        <a:solidFill>
                          <a:schemeClr val="dk1"/>
                        </a:solidFill>
                        <a:effectLst/>
                        <a:latin typeface="Arial" pitchFamily="34" charset="0"/>
                        <a:ea typeface="+mn-ea"/>
                        <a:cs typeface="Arial" pitchFamily="34" charset="0"/>
                      </a:endParaRPr>
                    </a:p>
                  </a:txBody>
                  <a:tcPr marL="0" marR="0" marT="0" marB="0" anchor="b"/>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99.7%</a:t>
                      </a:r>
                    </a:p>
                  </a:txBody>
                  <a:tcPr marL="92075" marR="92075" marT="46038" marB="46038" horzOverflow="overflow">
                    <a:solidFill>
                      <a:schemeClr val="bg2">
                        <a:lumMod val="20000"/>
                        <a:lumOff val="80000"/>
                      </a:schemeClr>
                    </a:solidFill>
                  </a:tcPr>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786 602</a:t>
                      </a:r>
                    </a:p>
                  </a:txBody>
                  <a:tcPr marL="92075" marR="92075" marT="46038" marB="46038" horzOverflow="overflow"/>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785 781</a:t>
                      </a:r>
                    </a:p>
                  </a:txBody>
                  <a:tcPr marL="92075" marR="92075" marT="46038" marB="46038" horzOverflow="overflow"/>
                </a:tc>
              </a:tr>
              <a:tr h="452011">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u="none" strike="noStrike" cap="none" normalizeH="0" baseline="0" dirty="0" smtClean="0">
                          <a:ln>
                            <a:noFill/>
                          </a:ln>
                          <a:effectLst/>
                          <a:latin typeface="Arial" pitchFamily="34" charset="0"/>
                          <a:cs typeface="Arial" pitchFamily="34" charset="0"/>
                        </a:rPr>
                        <a:t>5.  ICT Infrastructure Development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551 </a:t>
                      </a:r>
                      <a:r>
                        <a:rPr kumimoji="0" lang="en-ZA" sz="1400" u="none" strike="noStrike" kern="1200" cap="none" normalizeH="0" baseline="0" dirty="0">
                          <a:ln>
                            <a:noFill/>
                          </a:ln>
                          <a:solidFill>
                            <a:schemeClr val="dk1"/>
                          </a:solidFill>
                          <a:effectLst/>
                          <a:latin typeface="Arial" pitchFamily="34" charset="0"/>
                          <a:ea typeface="+mn-ea"/>
                          <a:cs typeface="Arial" pitchFamily="34" charset="0"/>
                        </a:rPr>
                        <a:t>550 </a:t>
                      </a:r>
                    </a:p>
                  </a:txBody>
                  <a:tcPr marL="0" marR="0" marT="0" marB="0" anchor="b"/>
                </a:tc>
                <a:tc>
                  <a:txBody>
                    <a:bodyPr/>
                    <a:lstStyle/>
                    <a:p>
                      <a:pPr algn="l"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smtClean="0">
                          <a:ln>
                            <a:noFill/>
                          </a:ln>
                          <a:solidFill>
                            <a:schemeClr val="dk1"/>
                          </a:solidFill>
                          <a:effectLst/>
                          <a:latin typeface="Arial" pitchFamily="34" charset="0"/>
                          <a:ea typeface="+mn-ea"/>
                          <a:cs typeface="Arial" pitchFamily="34" charset="0"/>
                        </a:rPr>
                        <a:t> </a:t>
                      </a:r>
                      <a:r>
                        <a:rPr kumimoji="0" lang="en-ZA" sz="1400" u="none" strike="noStrike" kern="1200" cap="none" normalizeH="0" baseline="0" dirty="0">
                          <a:ln>
                            <a:noFill/>
                          </a:ln>
                          <a:solidFill>
                            <a:schemeClr val="dk1"/>
                          </a:solidFill>
                          <a:effectLst/>
                          <a:latin typeface="Arial" pitchFamily="34" charset="0"/>
                          <a:ea typeface="+mn-ea"/>
                          <a:cs typeface="Arial" pitchFamily="34" charset="0"/>
                        </a:rPr>
                        <a:t>473 753 </a:t>
                      </a:r>
                    </a:p>
                  </a:txBody>
                  <a:tcPr marL="0" marR="0" marT="0" marB="0" anchor="b"/>
                </a:tc>
                <a:tc>
                  <a:txBody>
                    <a:bodyPr/>
                    <a:lstStyle/>
                    <a:p>
                      <a:pPr algn="r" fontAlgn="b"/>
                      <a:r>
                        <a:rPr kumimoji="0" lang="en-ZA" sz="1400" u="none" strike="noStrike" kern="1200" cap="none" normalizeH="0" baseline="0" dirty="0">
                          <a:ln>
                            <a:noFill/>
                          </a:ln>
                          <a:solidFill>
                            <a:schemeClr val="dk1"/>
                          </a:solidFill>
                          <a:effectLst/>
                          <a:latin typeface="Arial" pitchFamily="34" charset="0"/>
                          <a:ea typeface="+mn-ea"/>
                          <a:cs typeface="Arial" pitchFamily="34" charset="0"/>
                        </a:rPr>
                        <a:t>           77 797 </a:t>
                      </a:r>
                    </a:p>
                  </a:txBody>
                  <a:tcPr marL="0" marR="0" marT="0" marB="0" anchor="b"/>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85.9%</a:t>
                      </a:r>
                    </a:p>
                  </a:txBody>
                  <a:tcPr marL="92075" marR="92075" marT="46038" marB="46038" horzOverflow="overflow">
                    <a:solidFill>
                      <a:schemeClr val="bg2">
                        <a:lumMod val="20000"/>
                        <a:lumOff val="80000"/>
                      </a:schemeClr>
                    </a:solidFill>
                  </a:tcPr>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1 055 516 </a:t>
                      </a:r>
                    </a:p>
                  </a:txBody>
                  <a:tcPr marL="92075" marR="92075" marT="46038" marB="46038" horzOverflow="overflow"/>
                </a:tc>
                <a:tc>
                  <a:txBody>
                    <a:bodyPr/>
                    <a:lstStyle/>
                    <a:p>
                      <a:pPr algn="ctr"/>
                      <a:r>
                        <a:rPr kumimoji="0" lang="en-US" sz="1400" u="none" strike="noStrike" kern="1200" cap="none" normalizeH="0" baseline="0" dirty="0" smtClean="0">
                          <a:ln>
                            <a:noFill/>
                          </a:ln>
                          <a:solidFill>
                            <a:schemeClr val="dk1"/>
                          </a:solidFill>
                          <a:effectLst/>
                          <a:latin typeface="Arial" pitchFamily="34" charset="0"/>
                          <a:ea typeface="+mn-ea"/>
                          <a:cs typeface="Arial" pitchFamily="34" charset="0"/>
                        </a:rPr>
                        <a:t>1 045 640</a:t>
                      </a:r>
                    </a:p>
                  </a:txBody>
                  <a:tcPr marL="92075" marR="92075" marT="46038" marB="46038" horzOverflow="overflow"/>
                </a:tc>
              </a:tr>
              <a:tr h="315267">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effectLst>
                            <a:outerShdw blurRad="38100" dist="38100" dir="2700000" algn="tl">
                              <a:srgbClr val="C0C0C0"/>
                            </a:outerShdw>
                          </a:effectLst>
                          <a:latin typeface="Arial" pitchFamily="34" charset="0"/>
                          <a:cs typeface="Arial" pitchFamily="34" charset="0"/>
                        </a:rPr>
                        <a:t>TOTAL</a:t>
                      </a:r>
                      <a:endParaRPr kumimoji="0" lang="en-US" sz="14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tc>
                  <a:txBody>
                    <a:bodyPr/>
                    <a:lstStyle/>
                    <a:p>
                      <a:pPr algn="l" fontAlgn="b"/>
                      <a:r>
                        <a:rPr lang="en-ZA" sz="1400" b="1" u="none" strike="noStrike" kern="1200" dirty="0">
                          <a:solidFill>
                            <a:schemeClr val="dk1"/>
                          </a:solidFill>
                          <a:effectLst/>
                          <a:latin typeface="Arial" panose="020B0604020202020204" pitchFamily="34" charset="0"/>
                          <a:ea typeface="+mn-ea"/>
                          <a:cs typeface="Arial" panose="020B0604020202020204" pitchFamily="34" charset="0"/>
                        </a:rPr>
                        <a:t> </a:t>
                      </a:r>
                      <a:r>
                        <a:rPr lang="en-ZA" sz="1400" b="1" u="none" strike="noStrike" kern="1200" dirty="0" smtClean="0">
                          <a:solidFill>
                            <a:schemeClr val="dk1"/>
                          </a:solidFill>
                          <a:effectLst/>
                          <a:latin typeface="Arial" panose="020B0604020202020204" pitchFamily="34" charset="0"/>
                          <a:ea typeface="+mn-ea"/>
                          <a:cs typeface="Arial" panose="020B0604020202020204" pitchFamily="34" charset="0"/>
                        </a:rPr>
                        <a:t>1 </a:t>
                      </a:r>
                      <a:r>
                        <a:rPr lang="en-ZA" sz="1400" b="1" u="none" strike="noStrike" kern="1200" dirty="0">
                          <a:solidFill>
                            <a:schemeClr val="dk1"/>
                          </a:solidFill>
                          <a:effectLst/>
                          <a:latin typeface="Arial" panose="020B0604020202020204" pitchFamily="34" charset="0"/>
                          <a:ea typeface="+mn-ea"/>
                          <a:cs typeface="Arial" panose="020B0604020202020204" pitchFamily="34" charset="0"/>
                        </a:rPr>
                        <a:t>405 253 </a:t>
                      </a:r>
                    </a:p>
                  </a:txBody>
                  <a:tcPr marL="0" marR="0" marT="0" marB="0" anchor="b"/>
                </a:tc>
                <a:tc>
                  <a:txBody>
                    <a:bodyPr/>
                    <a:lstStyle/>
                    <a:p>
                      <a:pPr algn="l" fontAlgn="b"/>
                      <a:r>
                        <a:rPr kumimoji="0" lang="en-ZA" sz="1400" b="1" u="none" strike="noStrike" kern="1200" cap="none" normalizeH="0" baseline="0" dirty="0">
                          <a:ln>
                            <a:noFill/>
                          </a:ln>
                          <a:solidFill>
                            <a:schemeClr val="dk1"/>
                          </a:solidFill>
                          <a:effectLst/>
                          <a:latin typeface="Arial" pitchFamily="34" charset="0"/>
                          <a:ea typeface="+mn-ea"/>
                          <a:cs typeface="Arial" pitchFamily="34" charset="0"/>
                        </a:rPr>
                        <a:t>    </a:t>
                      </a:r>
                      <a:r>
                        <a:rPr kumimoji="0" lang="en-ZA" sz="1400" b="1" u="none" strike="noStrike" kern="1200" cap="none" normalizeH="0" baseline="0" dirty="0" smtClean="0">
                          <a:ln>
                            <a:noFill/>
                          </a:ln>
                          <a:solidFill>
                            <a:schemeClr val="dk1"/>
                          </a:solidFill>
                          <a:effectLst/>
                          <a:latin typeface="Arial" pitchFamily="34" charset="0"/>
                          <a:ea typeface="+mn-ea"/>
                          <a:cs typeface="Arial" pitchFamily="34" charset="0"/>
                        </a:rPr>
                        <a:t>  </a:t>
                      </a:r>
                      <a:r>
                        <a:rPr kumimoji="0" lang="en-ZA" sz="1400" b="1" u="none" strike="noStrike" kern="1200" cap="none" normalizeH="0" baseline="0" dirty="0">
                          <a:ln>
                            <a:noFill/>
                          </a:ln>
                          <a:solidFill>
                            <a:schemeClr val="dk1"/>
                          </a:solidFill>
                          <a:effectLst/>
                          <a:latin typeface="Arial" pitchFamily="34" charset="0"/>
                          <a:ea typeface="+mn-ea"/>
                          <a:cs typeface="Arial" pitchFamily="34" charset="0"/>
                        </a:rPr>
                        <a:t>1 300 097 </a:t>
                      </a:r>
                    </a:p>
                  </a:txBody>
                  <a:tcPr marL="0" marR="0" marT="0" marB="0" anchor="b"/>
                </a:tc>
                <a:tc>
                  <a:txBody>
                    <a:bodyPr/>
                    <a:lstStyle/>
                    <a:p>
                      <a:pPr algn="r" fontAlgn="b"/>
                      <a:r>
                        <a:rPr kumimoji="0" lang="en-ZA" sz="1400" b="1" u="none" strike="noStrike" kern="1200" cap="none" normalizeH="0" baseline="0" dirty="0">
                          <a:ln>
                            <a:noFill/>
                          </a:ln>
                          <a:solidFill>
                            <a:schemeClr val="dk1"/>
                          </a:solidFill>
                          <a:effectLst/>
                          <a:latin typeface="Arial" pitchFamily="34" charset="0"/>
                          <a:ea typeface="+mn-ea"/>
                          <a:cs typeface="Arial" pitchFamily="34" charset="0"/>
                        </a:rPr>
                        <a:t>105 156</a:t>
                      </a:r>
                    </a:p>
                  </a:txBody>
                  <a:tcPr marL="0" marR="0" marT="0" marB="0" anchor="b"/>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400" b="1" u="none" strike="noStrike" cap="none" normalizeH="0" baseline="0" dirty="0" smtClean="0">
                          <a:ln>
                            <a:noFill/>
                          </a:ln>
                          <a:solidFill>
                            <a:schemeClr val="tx1"/>
                          </a:solidFill>
                          <a:effectLst/>
                          <a:latin typeface="Arial" pitchFamily="34" charset="0"/>
                          <a:cs typeface="Arial" pitchFamily="34" charset="0"/>
                        </a:rPr>
                        <a:t>92.5%</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chemeClr val="bg2">
                        <a:lumMod val="20000"/>
                        <a:lumOff val="80000"/>
                      </a:schemeClr>
                    </a:solidFill>
                  </a:tcPr>
                </a:tc>
                <a:tc>
                  <a:txBody>
                    <a:bodyPr/>
                    <a:lstStyle/>
                    <a:p>
                      <a:pPr algn="ctr"/>
                      <a:r>
                        <a:rPr kumimoji="0" lang="en-US" sz="1400" b="1" u="none" strike="noStrike" kern="1200" cap="none" normalizeH="0" baseline="0" dirty="0" smtClean="0">
                          <a:ln>
                            <a:noFill/>
                          </a:ln>
                          <a:solidFill>
                            <a:schemeClr val="dk1"/>
                          </a:solidFill>
                          <a:effectLst>
                            <a:outerShdw blurRad="38100" dist="38100" dir="2700000" algn="tl">
                              <a:srgbClr val="C0C0C0"/>
                            </a:outerShdw>
                          </a:effectLst>
                          <a:latin typeface="Arial" pitchFamily="34" charset="0"/>
                          <a:ea typeface="+mn-ea"/>
                          <a:cs typeface="Arial" pitchFamily="34" charset="0"/>
                        </a:rPr>
                        <a:t>2 236 657  </a:t>
                      </a:r>
                    </a:p>
                  </a:txBody>
                  <a:tcPr horzOverflow="overflow"/>
                </a:tc>
                <a:tc>
                  <a:txBody>
                    <a:bodyPr/>
                    <a:lstStyle/>
                    <a:p>
                      <a:pPr algn="ctr"/>
                      <a:r>
                        <a:rPr kumimoji="0" lang="en-US" sz="1400" b="1" u="none" strike="noStrike" kern="1200" cap="none" normalizeH="0" baseline="0" dirty="0" smtClean="0">
                          <a:ln>
                            <a:noFill/>
                          </a:ln>
                          <a:solidFill>
                            <a:schemeClr val="dk1"/>
                          </a:solidFill>
                          <a:effectLst>
                            <a:outerShdw blurRad="38100" dist="38100" dir="2700000" algn="tl">
                              <a:srgbClr val="C0C0C0"/>
                            </a:outerShdw>
                          </a:effectLst>
                          <a:latin typeface="Arial" pitchFamily="34" charset="0"/>
                          <a:ea typeface="+mn-ea"/>
                          <a:cs typeface="Arial" pitchFamily="34" charset="0"/>
                        </a:rPr>
                        <a:t>2 181 676</a:t>
                      </a:r>
                    </a:p>
                  </a:txBody>
                  <a:tcPr horzOverflow="overflow"/>
                </a:tc>
              </a:tr>
            </a:tbl>
          </a:graphicData>
        </a:graphic>
      </p:graphicFrame>
      <p:sp>
        <p:nvSpPr>
          <p:cNvPr id="8" name="Slide Number Placeholder 7"/>
          <p:cNvSpPr>
            <a:spLocks noGrp="1"/>
          </p:cNvSpPr>
          <p:nvPr>
            <p:ph type="sldNum" sz="quarter" idx="12"/>
          </p:nvPr>
        </p:nvSpPr>
        <p:spPr>
          <a:xfrm>
            <a:off x="7370638" y="6553150"/>
            <a:ext cx="1593850" cy="476250"/>
          </a:xfrm>
        </p:spPr>
        <p:txBody>
          <a:bodyPr/>
          <a:lstStyle/>
          <a:p>
            <a:pPr>
              <a:defRPr/>
            </a:pPr>
            <a:fld id="{A62A3C6E-63B0-4E80-9381-1242589F58D8}" type="slidenum">
              <a:rPr lang="en-US" smtClean="0"/>
              <a:pPr>
                <a:defRPr/>
              </a:pPr>
              <a:t>24</a:t>
            </a:fld>
            <a:endParaRPr lang="en-US" dirty="0"/>
          </a:p>
        </p:txBody>
      </p:sp>
    </p:spTree>
    <p:extLst>
      <p:ext uri="{BB962C8B-B14F-4D97-AF65-F5344CB8AC3E}">
        <p14:creationId xmlns:p14="http://schemas.microsoft.com/office/powerpoint/2010/main" xmlns="" val="619114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261938" y="1428750"/>
            <a:ext cx="8610600" cy="1736725"/>
          </a:xfrm>
          <a:prstGeom prst="rect">
            <a:avLst/>
          </a:prstGeom>
          <a:noFill/>
          <a:ln w="9525">
            <a:noFill/>
            <a:miter lim="800000"/>
            <a:headEnd/>
            <a:tailEnd/>
          </a:ln>
        </p:spPr>
        <p:txBody>
          <a:bodyPr lIns="92075" tIns="46038" rIns="92075" bIns="46038">
            <a:spAutoFit/>
          </a:bodyPr>
          <a:lstStyle/>
          <a:p>
            <a:pPr marL="361950" indent="-361950">
              <a:spcBef>
                <a:spcPct val="20000"/>
              </a:spcBef>
              <a:buFont typeface="Arial" pitchFamily="34" charset="0"/>
              <a:buChar char="•"/>
              <a:tabLst>
                <a:tab pos="361950" algn="l"/>
              </a:tabLst>
              <a:defRPr/>
            </a:pPr>
            <a:r>
              <a:rPr lang="en-US" sz="2400" b="0" dirty="0"/>
              <a:t>Content – First level</a:t>
            </a:r>
          </a:p>
          <a:p>
            <a:pPr marL="711200" lvl="1" indent="-349250">
              <a:spcBef>
                <a:spcPct val="20000"/>
              </a:spcBef>
              <a:buFont typeface="Arial" pitchFamily="34" charset="0"/>
              <a:buChar char="•"/>
              <a:tabLst>
                <a:tab pos="714375" algn="l"/>
              </a:tabLst>
              <a:defRPr/>
            </a:pPr>
            <a:r>
              <a:rPr lang="en-US" sz="2400" b="0" dirty="0"/>
              <a:t>Second level</a:t>
            </a:r>
          </a:p>
          <a:p>
            <a:pPr marL="1076325" lvl="2" indent="-361950">
              <a:spcBef>
                <a:spcPct val="20000"/>
              </a:spcBef>
              <a:buFont typeface="Arial" pitchFamily="34" charset="0"/>
              <a:buChar char="•"/>
              <a:tabLst>
                <a:tab pos="1076325" algn="l"/>
              </a:tabLst>
              <a:defRPr/>
            </a:pPr>
            <a:r>
              <a:rPr lang="en-US" sz="2000" b="0" dirty="0"/>
              <a:t> Third level</a:t>
            </a:r>
          </a:p>
          <a:p>
            <a:pPr marL="577850" indent="-476250" eaLnBrk="0" hangingPunct="0">
              <a:spcBef>
                <a:spcPct val="50000"/>
              </a:spcBef>
              <a:buClr>
                <a:srgbClr val="000000"/>
              </a:buClr>
              <a:buSzPct val="80000"/>
              <a:buFont typeface="Wingdings" pitchFamily="2" charset="2"/>
              <a:buNone/>
              <a:defRPr/>
            </a:pPr>
            <a:endParaRPr lang="en-GB" sz="2000" b="0" dirty="0">
              <a:solidFill>
                <a:srgbClr val="000000"/>
              </a:solidFill>
              <a:latin typeface="Bookman Old Style" pitchFamily="18" charset="0"/>
              <a:cs typeface="+mn-cs"/>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38917" name="Picture 7" descr="approved-logo.jpg"/>
          <p:cNvPicPr>
            <a:picLocks noChangeAspect="1"/>
          </p:cNvPicPr>
          <p:nvPr/>
        </p:nvPicPr>
        <p:blipFill>
          <a:blip r:embed="rId2" cstate="print"/>
          <a:srcRect/>
          <a:stretch>
            <a:fillRect/>
          </a:stretch>
        </p:blipFill>
        <p:spPr bwMode="auto">
          <a:xfrm>
            <a:off x="6372225" y="115888"/>
            <a:ext cx="2771775" cy="9318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08050"/>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ZA" sz="2000" kern="0" dirty="0">
                <a:solidFill>
                  <a:srgbClr val="996633"/>
                </a:solidFill>
                <a:latin typeface="Arial" charset="0"/>
              </a:rPr>
              <a:t>SUMMARY OF ECONOMIC </a:t>
            </a:r>
            <a:r>
              <a:rPr lang="en-ZA" sz="2000" kern="0" dirty="0" smtClean="0">
                <a:solidFill>
                  <a:srgbClr val="996633"/>
                </a:solidFill>
                <a:latin typeface="Arial" charset="0"/>
              </a:rPr>
              <a:t>CLASSIFICATION </a:t>
            </a:r>
            <a:endParaRPr lang="en-US" sz="2000" kern="0" dirty="0">
              <a:solidFill>
                <a:srgbClr val="996633"/>
              </a:solidFill>
              <a:latin typeface="Arial" charset="0"/>
            </a:endParaRPr>
          </a:p>
        </p:txBody>
      </p:sp>
      <p:graphicFrame>
        <p:nvGraphicFramePr>
          <p:cNvPr id="11" name="Group 3"/>
          <p:cNvGraphicFramePr>
            <a:graphicFrameLocks/>
          </p:cNvGraphicFramePr>
          <p:nvPr>
            <p:extLst>
              <p:ext uri="{D42A27DB-BD31-4B8C-83A1-F6EECF244321}">
                <p14:modId xmlns:p14="http://schemas.microsoft.com/office/powerpoint/2010/main" xmlns="" val="1823576072"/>
              </p:ext>
            </p:extLst>
          </p:nvPr>
        </p:nvGraphicFramePr>
        <p:xfrm>
          <a:off x="118948" y="1306014"/>
          <a:ext cx="8917548" cy="5147322"/>
        </p:xfrm>
        <a:graphic>
          <a:graphicData uri="http://schemas.openxmlformats.org/drawingml/2006/table">
            <a:tbl>
              <a:tblPr>
                <a:tableStyleId>{8A107856-5554-42FB-B03E-39F5DBC370BA}</a:tableStyleId>
              </a:tblPr>
              <a:tblGrid>
                <a:gridCol w="1356708"/>
                <a:gridCol w="1135469"/>
                <a:gridCol w="1227435"/>
                <a:gridCol w="1155233"/>
                <a:gridCol w="1504955"/>
                <a:gridCol w="1114816"/>
                <a:gridCol w="1422932"/>
              </a:tblGrid>
              <a:tr h="411388">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solidFill>
                      <a:srgbClr val="FFC000"/>
                    </a:solid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2014/15</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solidFill>
                      <a:srgbClr val="FFC000"/>
                    </a:solidFill>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solidFill>
                      <a:srgbClr val="FFC000"/>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2013/14</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solidFill>
                      <a:srgbClr val="FFC000"/>
                    </a:solidFill>
                  </a:tcPr>
                </a:tc>
                <a:tc hMerge="1">
                  <a:txBody>
                    <a:bodyPr/>
                    <a:lstStyle/>
                    <a:p>
                      <a:endParaRPr lang="en-US"/>
                    </a:p>
                  </a:txBody>
                  <a:tcPr/>
                </a:tc>
              </a:tr>
              <a:tr h="88775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Economic Classifi-cation</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Final </a:t>
                      </a:r>
                      <a:r>
                        <a:rPr kumimoji="0" lang="en-US" sz="1600" b="1" u="none" strike="noStrike" cap="none" normalizeH="0" baseline="0" dirty="0" err="1" smtClean="0">
                          <a:ln>
                            <a:noFill/>
                          </a:ln>
                          <a:effectLst/>
                          <a:latin typeface="Arial" pitchFamily="34" charset="0"/>
                          <a:cs typeface="Arial" pitchFamily="34" charset="0"/>
                        </a:rPr>
                        <a:t>Approp-riation</a:t>
                      </a:r>
                      <a:endParaRPr kumimoji="0" lang="en-US" sz="1600" b="1"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Actual Expen-diture</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600" b="1"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Variance</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Variance as</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 against final allocation</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solidFill>
                      <a:schemeClr val="bg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600" b="1"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Final </a:t>
                      </a:r>
                      <a:r>
                        <a:rPr kumimoji="0" lang="en-US" sz="1600" b="1" u="none" strike="noStrike" cap="none" normalizeH="0" baseline="0" dirty="0" err="1" smtClean="0">
                          <a:ln>
                            <a:noFill/>
                          </a:ln>
                          <a:effectLst/>
                          <a:latin typeface="Arial" pitchFamily="34" charset="0"/>
                          <a:cs typeface="Arial" pitchFamily="34" charset="0"/>
                        </a:rPr>
                        <a:t>Appro-priation</a:t>
                      </a:r>
                      <a:endParaRPr kumimoji="0" lang="en-US" sz="1600" b="1" u="none" strike="noStrike" cap="none" normalizeH="0" baseline="0" dirty="0" smtClean="0">
                        <a:ln>
                          <a:noFill/>
                        </a:ln>
                        <a:effectLst/>
                        <a:latin typeface="Arial" pitchFamily="34" charset="0"/>
                        <a:cs typeface="Arial" pitchFamily="34" charset="0"/>
                      </a:endParaRP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1600" b="1"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Actual Expenditure</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r>
              <a:tr h="57401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u="none" strike="noStrike" cap="none" normalizeH="0" baseline="0" dirty="0" smtClean="0">
                          <a:ln>
                            <a:noFill/>
                          </a:ln>
                          <a:effectLst/>
                          <a:latin typeface="Arial" pitchFamily="34" charset="0"/>
                          <a:cs typeface="Arial" pitchFamily="34" charset="0"/>
                        </a:rPr>
                        <a:t>Current payments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514 642</a:t>
                      </a: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412 120</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102 522</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80.1</a:t>
                      </a:r>
                    </a:p>
                  </a:txBody>
                  <a:tcPr marL="92075" marR="92075" marT="46038" marB="46038" horzOverflow="overflow">
                    <a:solidFill>
                      <a:schemeClr val="bg2">
                        <a:lumMod val="20000"/>
                        <a:lumOff val="80000"/>
                      </a:schemeClr>
                    </a:solidFill>
                  </a:tcPr>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463 686</a:t>
                      </a: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418 315</a:t>
                      </a:r>
                    </a:p>
                  </a:txBody>
                  <a:tcPr marL="92075" marR="92075" marT="46038" marB="46038" horzOverflow="overflow"/>
                </a:tc>
              </a:tr>
              <a:tr h="81544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u="none" strike="noStrike" cap="none" normalizeH="0" baseline="0" dirty="0" smtClean="0">
                          <a:ln>
                            <a:noFill/>
                          </a:ln>
                          <a:effectLst/>
                          <a:latin typeface="Arial" pitchFamily="34" charset="0"/>
                          <a:cs typeface="Arial" pitchFamily="34" charset="0"/>
                        </a:rPr>
                        <a:t>Transfers and subsidies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882 814</a:t>
                      </a: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882 049</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765</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99.9</a:t>
                      </a:r>
                    </a:p>
                  </a:txBody>
                  <a:tcPr marL="92075" marR="92075" marT="46038" marB="46038" horzOverflow="overflow">
                    <a:solidFill>
                      <a:schemeClr val="bg2">
                        <a:lumMod val="20000"/>
                        <a:lumOff val="80000"/>
                      </a:schemeClr>
                    </a:solidFill>
                  </a:tcPr>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1 762 189</a:t>
                      </a: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1 752 580</a:t>
                      </a:r>
                    </a:p>
                  </a:txBody>
                  <a:tcPr marL="92075" marR="92075" marT="46038" marB="46038" horzOverflow="overflow"/>
                </a:tc>
              </a:tr>
              <a:tr h="81544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u="none" strike="noStrike" cap="none" normalizeH="0" baseline="0" dirty="0" smtClean="0">
                          <a:ln>
                            <a:noFill/>
                          </a:ln>
                          <a:effectLst/>
                          <a:latin typeface="Arial" pitchFamily="34" charset="0"/>
                          <a:cs typeface="Arial" pitchFamily="34" charset="0"/>
                        </a:rPr>
                        <a:t>Payments for capital assets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7 350</a:t>
                      </a: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5 481</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1 869</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74.6</a:t>
                      </a:r>
                    </a:p>
                  </a:txBody>
                  <a:tcPr marL="92075" marR="92075" marT="46038" marB="46038" horzOverflow="overflow">
                    <a:solidFill>
                      <a:schemeClr val="bg2">
                        <a:lumMod val="20000"/>
                        <a:lumOff val="80000"/>
                      </a:schemeClr>
                    </a:solidFill>
                  </a:tcPr>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10 419</a:t>
                      </a: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10 418</a:t>
                      </a:r>
                    </a:p>
                  </a:txBody>
                  <a:tcPr marL="92075" marR="92075" marT="46038" marB="46038" horzOverflow="overflow"/>
                </a:tc>
              </a:tr>
              <a:tr h="1056866">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defRPr/>
                      </a:pPr>
                      <a:r>
                        <a:rPr kumimoji="0" lang="en-US" sz="1600" b="0" u="none" strike="noStrike" cap="none" normalizeH="0" baseline="0" dirty="0" smtClean="0">
                          <a:ln>
                            <a:noFill/>
                          </a:ln>
                          <a:effectLst/>
                          <a:latin typeface="Arial" pitchFamily="34" charset="0"/>
                          <a:cs typeface="Arial" pitchFamily="34" charset="0"/>
                        </a:rPr>
                        <a:t>Payment for Financial  assets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447</a:t>
                      </a: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447</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100</a:t>
                      </a:r>
                    </a:p>
                  </a:txBody>
                  <a:tcPr marL="92075" marR="92075" marT="46038" marB="46038" horzOverflow="overflow">
                    <a:solidFill>
                      <a:schemeClr val="bg2">
                        <a:lumMod val="20000"/>
                        <a:lumOff val="80000"/>
                      </a:schemeClr>
                    </a:solidFill>
                  </a:tcPr>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363</a:t>
                      </a:r>
                    </a:p>
                  </a:txBody>
                  <a:tcPr marL="92075" marR="92075" marT="46038" marB="46038" horzOverflow="overflow"/>
                </a:tc>
                <a:tc>
                  <a:txBody>
                    <a:bodyPr/>
                    <a:lstStyle/>
                    <a:p>
                      <a:pPr algn="ctr"/>
                      <a:r>
                        <a:rPr kumimoji="0" lang="en-US" sz="1600" u="none" strike="noStrike" kern="1200" cap="none" normalizeH="0" baseline="0" dirty="0" smtClean="0">
                          <a:ln>
                            <a:noFill/>
                          </a:ln>
                          <a:solidFill>
                            <a:schemeClr val="dk1"/>
                          </a:solidFill>
                          <a:effectLst/>
                          <a:latin typeface="Arial" pitchFamily="34" charset="0"/>
                          <a:ea typeface="+mn-ea"/>
                          <a:cs typeface="Arial" pitchFamily="34" charset="0"/>
                        </a:rPr>
                        <a:t>363</a:t>
                      </a:r>
                    </a:p>
                  </a:txBody>
                  <a:tcPr marL="92075" marR="92075" marT="46038" marB="46038" horzOverflow="overflow"/>
                </a:tc>
              </a:tr>
              <a:tr h="33259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outerShdw blurRad="38100" dist="38100" dir="2700000" algn="tl">
                              <a:srgbClr val="C0C0C0"/>
                            </a:outerShdw>
                          </a:effectLst>
                          <a:latin typeface="Arial" pitchFamily="34" charset="0"/>
                          <a:cs typeface="Arial" pitchFamily="34" charset="0"/>
                        </a:rPr>
                        <a:t>TOTAL</a:t>
                      </a:r>
                      <a:endParaRPr kumimoji="0" lang="en-US"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endParaRPr>
                    </a:p>
                  </a:txBody>
                  <a:tcPr marL="92075" marR="92075" marT="46038" marB="46038" horzOverflow="overflow"/>
                </a:tc>
                <a:tc>
                  <a:txBody>
                    <a:bodyPr/>
                    <a:lstStyle/>
                    <a:p>
                      <a:pPr algn="ctr"/>
                      <a:r>
                        <a:rPr kumimoji="0" lang="en-US" sz="1600" b="1" u="none" strike="noStrike" kern="1200" cap="none" normalizeH="0" baseline="0" dirty="0" smtClean="0">
                          <a:ln>
                            <a:noFill/>
                          </a:ln>
                          <a:solidFill>
                            <a:schemeClr val="dk1"/>
                          </a:solidFill>
                          <a:effectLst>
                            <a:outerShdw blurRad="38100" dist="38100" dir="2700000" algn="tl">
                              <a:srgbClr val="C0C0C0"/>
                            </a:outerShdw>
                          </a:effectLst>
                          <a:latin typeface="Arial" pitchFamily="34" charset="0"/>
                          <a:ea typeface="+mn-ea"/>
                          <a:cs typeface="Arial" pitchFamily="34" charset="0"/>
                        </a:rPr>
                        <a:t>1 405 253</a:t>
                      </a:r>
                    </a:p>
                  </a:txBody>
                  <a:tcPr marL="92075" marR="92075" marT="46038" marB="46038" horzOverflow="overflow"/>
                </a:tc>
                <a:tc>
                  <a:txBody>
                    <a:bodyPr/>
                    <a:lstStyle/>
                    <a:p>
                      <a:pPr algn="ctr"/>
                      <a:r>
                        <a:rPr kumimoji="0" lang="en-US" sz="1600" b="1" u="none" strike="noStrike" kern="1200" cap="none" normalizeH="0" baseline="0" dirty="0" smtClean="0">
                          <a:ln>
                            <a:noFill/>
                          </a:ln>
                          <a:solidFill>
                            <a:schemeClr val="dk1"/>
                          </a:solidFill>
                          <a:effectLst>
                            <a:outerShdw blurRad="38100" dist="38100" dir="2700000" algn="tl">
                              <a:srgbClr val="C0C0C0"/>
                            </a:outerShdw>
                          </a:effectLst>
                          <a:latin typeface="Arial" pitchFamily="34" charset="0"/>
                          <a:ea typeface="+mn-ea"/>
                          <a:cs typeface="Arial" pitchFamily="34" charset="0"/>
                        </a:rPr>
                        <a:t>1 300 097</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GB"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rPr>
                        <a:t>105 156</a:t>
                      </a:r>
                    </a:p>
                  </a:txBody>
                  <a:tcPr marL="92075" marR="92075" marT="46038" marB="46038"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GB" sz="1600" b="1" i="0" u="none"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rPr>
                        <a:t>92.5</a:t>
                      </a:r>
                    </a:p>
                  </a:txBody>
                  <a:tcPr marL="92075" marR="92075" marT="46038" marB="46038" horzOverflow="overflow">
                    <a:solidFill>
                      <a:schemeClr val="bg2">
                        <a:lumMod val="20000"/>
                        <a:lumOff val="80000"/>
                      </a:schemeClr>
                    </a:solidFill>
                  </a:tcPr>
                </a:tc>
                <a:tc>
                  <a:txBody>
                    <a:bodyPr/>
                    <a:lstStyle/>
                    <a:p>
                      <a:pPr algn="ctr"/>
                      <a:r>
                        <a:rPr kumimoji="0" lang="en-US" sz="1600" b="1" u="none" strike="noStrike" kern="1200" cap="none" normalizeH="0" baseline="0" dirty="0" smtClean="0">
                          <a:ln>
                            <a:noFill/>
                          </a:ln>
                          <a:solidFill>
                            <a:schemeClr val="dk1"/>
                          </a:solidFill>
                          <a:effectLst>
                            <a:outerShdw blurRad="38100" dist="38100" dir="2700000" algn="tl">
                              <a:srgbClr val="C0C0C0"/>
                            </a:outerShdw>
                          </a:effectLst>
                          <a:latin typeface="Arial" pitchFamily="34" charset="0"/>
                          <a:ea typeface="+mn-ea"/>
                          <a:cs typeface="Arial" pitchFamily="34" charset="0"/>
                        </a:rPr>
                        <a:t>2 236 657</a:t>
                      </a:r>
                    </a:p>
                  </a:txBody>
                  <a:tcPr marL="92075" marR="92075" marT="46038" marB="46038" horzOverflow="overflow"/>
                </a:tc>
                <a:tc>
                  <a:txBody>
                    <a:bodyPr/>
                    <a:lstStyle/>
                    <a:p>
                      <a:pPr algn="ctr"/>
                      <a:r>
                        <a:rPr kumimoji="0" lang="en-US" sz="1600" b="1" u="none" strike="noStrike" kern="1200" cap="none" normalizeH="0" baseline="0" dirty="0" smtClean="0">
                          <a:ln>
                            <a:noFill/>
                          </a:ln>
                          <a:solidFill>
                            <a:schemeClr val="dk1"/>
                          </a:solidFill>
                          <a:effectLst>
                            <a:outerShdw blurRad="38100" dist="38100" dir="2700000" algn="tl">
                              <a:srgbClr val="C0C0C0"/>
                            </a:outerShdw>
                          </a:effectLst>
                          <a:latin typeface="Arial" pitchFamily="34" charset="0"/>
                          <a:ea typeface="+mn-ea"/>
                          <a:cs typeface="Arial" pitchFamily="34" charset="0"/>
                        </a:rPr>
                        <a:t>2 181 676</a:t>
                      </a:r>
                    </a:p>
                  </a:txBody>
                  <a:tcPr marL="92075" marR="92075" marT="46038" marB="46038" horzOverflow="overflow"/>
                </a:tc>
              </a:tr>
            </a:tbl>
          </a:graphicData>
        </a:graphic>
      </p:graphicFrame>
      <p:sp>
        <p:nvSpPr>
          <p:cNvPr id="8" name="Slide Number Placeholder 7"/>
          <p:cNvSpPr>
            <a:spLocks noGrp="1"/>
          </p:cNvSpPr>
          <p:nvPr>
            <p:ph type="sldNum" sz="quarter" idx="12"/>
          </p:nvPr>
        </p:nvSpPr>
        <p:spPr>
          <a:xfrm>
            <a:off x="7370638" y="6553150"/>
            <a:ext cx="1593850" cy="476250"/>
          </a:xfrm>
        </p:spPr>
        <p:txBody>
          <a:bodyPr/>
          <a:lstStyle/>
          <a:p>
            <a:pPr>
              <a:defRPr/>
            </a:pPr>
            <a:fld id="{6E80F3D8-78CC-4F6A-A10E-740118859778}" type="slidenum">
              <a:rPr lang="en-US" smtClean="0"/>
              <a:pPr>
                <a:defRPr/>
              </a:pPr>
              <a:t>25</a:t>
            </a:fld>
            <a:endParaRPr lang="en-US" dirty="0"/>
          </a:p>
        </p:txBody>
      </p:sp>
    </p:spTree>
    <p:extLst>
      <p:ext uri="{BB962C8B-B14F-4D97-AF65-F5344CB8AC3E}">
        <p14:creationId xmlns:p14="http://schemas.microsoft.com/office/powerpoint/2010/main" xmlns="" val="12898082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261938" y="1428750"/>
            <a:ext cx="8610600" cy="1736725"/>
          </a:xfrm>
          <a:prstGeom prst="rect">
            <a:avLst/>
          </a:prstGeom>
          <a:noFill/>
          <a:ln w="9525">
            <a:noFill/>
            <a:miter lim="800000"/>
            <a:headEnd/>
            <a:tailEnd/>
          </a:ln>
        </p:spPr>
        <p:txBody>
          <a:bodyPr lIns="92075" tIns="46038" rIns="92075" bIns="46038">
            <a:spAutoFit/>
          </a:bodyPr>
          <a:lstStyle/>
          <a:p>
            <a:pPr marL="361950" indent="-361950">
              <a:spcBef>
                <a:spcPct val="20000"/>
              </a:spcBef>
              <a:buFont typeface="Arial" pitchFamily="34" charset="0"/>
              <a:buChar char="•"/>
              <a:tabLst>
                <a:tab pos="361950" algn="l"/>
              </a:tabLst>
              <a:defRPr/>
            </a:pPr>
            <a:r>
              <a:rPr lang="en-US" sz="2400" b="0" dirty="0"/>
              <a:t>Content – First level</a:t>
            </a:r>
          </a:p>
          <a:p>
            <a:pPr marL="711200" lvl="1" indent="-349250">
              <a:spcBef>
                <a:spcPct val="20000"/>
              </a:spcBef>
              <a:buFont typeface="Arial" pitchFamily="34" charset="0"/>
              <a:buChar char="•"/>
              <a:tabLst>
                <a:tab pos="714375" algn="l"/>
              </a:tabLst>
              <a:defRPr/>
            </a:pPr>
            <a:r>
              <a:rPr lang="en-US" sz="2400" b="0" dirty="0"/>
              <a:t>Second level</a:t>
            </a:r>
          </a:p>
          <a:p>
            <a:pPr marL="1076325" lvl="2" indent="-361950">
              <a:spcBef>
                <a:spcPct val="20000"/>
              </a:spcBef>
              <a:buFont typeface="Arial" pitchFamily="34" charset="0"/>
              <a:buChar char="•"/>
              <a:tabLst>
                <a:tab pos="1076325" algn="l"/>
              </a:tabLst>
              <a:defRPr/>
            </a:pPr>
            <a:r>
              <a:rPr lang="en-US" sz="2000" b="0" dirty="0"/>
              <a:t> Third level</a:t>
            </a:r>
          </a:p>
          <a:p>
            <a:pPr marL="577850" indent="-476250" eaLnBrk="0" hangingPunct="0">
              <a:spcBef>
                <a:spcPct val="50000"/>
              </a:spcBef>
              <a:buClr>
                <a:srgbClr val="000000"/>
              </a:buClr>
              <a:buSzPct val="80000"/>
              <a:buFont typeface="Wingdings" pitchFamily="2" charset="2"/>
              <a:buNone/>
              <a:defRPr/>
            </a:pPr>
            <a:endParaRPr lang="en-GB" sz="2000" b="0" dirty="0">
              <a:solidFill>
                <a:srgbClr val="000000"/>
              </a:solidFill>
              <a:latin typeface="Bookman Old Style" pitchFamily="18" charset="0"/>
              <a:cs typeface="+mn-cs"/>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39941" name="Picture 7" descr="approved-logo.jpg"/>
          <p:cNvPicPr>
            <a:picLocks noChangeAspect="1"/>
          </p:cNvPicPr>
          <p:nvPr/>
        </p:nvPicPr>
        <p:blipFill>
          <a:blip r:embed="rId2" cstate="print"/>
          <a:srcRect/>
          <a:stretch>
            <a:fillRect/>
          </a:stretch>
        </p:blipFill>
        <p:spPr bwMode="auto">
          <a:xfrm>
            <a:off x="6372225" y="115888"/>
            <a:ext cx="2771775" cy="9318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08050"/>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ZA" sz="2000" kern="0" dirty="0">
                <a:solidFill>
                  <a:srgbClr val="996633"/>
                </a:solidFill>
                <a:latin typeface="Arial" charset="0"/>
                <a:ea typeface="ＭＳ Ｐゴシック" charset="-128"/>
              </a:rPr>
              <a:t>DETAILS OF TRANSFER </a:t>
            </a:r>
            <a:r>
              <a:rPr lang="en-ZA" sz="2000" kern="0" dirty="0" smtClean="0">
                <a:solidFill>
                  <a:srgbClr val="996633"/>
                </a:solidFill>
                <a:latin typeface="Arial" charset="0"/>
                <a:ea typeface="ＭＳ Ｐゴシック" charset="-128"/>
              </a:rPr>
              <a:t>PAYMENTS</a:t>
            </a:r>
            <a:endParaRPr lang="en-US" sz="2000" kern="0" dirty="0">
              <a:solidFill>
                <a:srgbClr val="996633"/>
              </a:solidFill>
              <a:latin typeface="Arial" charset="0"/>
              <a:ea typeface="+mj-ea"/>
            </a:endParaRPr>
          </a:p>
        </p:txBody>
      </p:sp>
      <p:graphicFrame>
        <p:nvGraphicFramePr>
          <p:cNvPr id="11" name="Group 3"/>
          <p:cNvGraphicFramePr>
            <a:graphicFrameLocks noGrp="1"/>
          </p:cNvGraphicFramePr>
          <p:nvPr>
            <p:extLst/>
          </p:nvPr>
        </p:nvGraphicFramePr>
        <p:xfrm>
          <a:off x="250825" y="1357313"/>
          <a:ext cx="8664575" cy="4998815"/>
        </p:xfrm>
        <a:graphic>
          <a:graphicData uri="http://schemas.openxmlformats.org/drawingml/2006/table">
            <a:tbl>
              <a:tblPr>
                <a:tableStyleId>{8A107856-5554-42FB-B03E-39F5DBC370BA}</a:tableStyleId>
              </a:tblPr>
              <a:tblGrid>
                <a:gridCol w="3629025"/>
                <a:gridCol w="2063750"/>
                <a:gridCol w="1638300"/>
                <a:gridCol w="1333500"/>
              </a:tblGrid>
              <a:tr h="85122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Adjusted Appropriation Act  R’000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Actual Transfer</a:t>
                      </a: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R’000</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u="none" strike="noStrike" cap="none" normalizeH="0" baseline="0" dirty="0" smtClean="0">
                          <a:ln>
                            <a:noFill/>
                          </a:ln>
                          <a:effectLst/>
                          <a:latin typeface="Arial" pitchFamily="34" charset="0"/>
                          <a:cs typeface="Arial" pitchFamily="34" charset="0"/>
                        </a:rPr>
                        <a:t>Variance</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solidFill>
                      <a:srgbClr val="FFC000"/>
                    </a:solidFill>
                  </a:tcPr>
                </a:tc>
              </a:tr>
              <a:tr h="453273">
                <a:tc>
                  <a:txBody>
                    <a:bodyPr/>
                    <a:lstStyle/>
                    <a:p>
                      <a:pPr algn="l" rtl="0" fontAlgn="b"/>
                      <a:r>
                        <a:rPr lang="en-ZA" sz="1400" b="0" i="0" u="none" strike="noStrike" dirty="0">
                          <a:solidFill>
                            <a:srgbClr val="000000"/>
                          </a:solidFill>
                          <a:effectLst/>
                          <a:latin typeface="Arial" panose="020B0604020202020204" pitchFamily="34" charset="0"/>
                        </a:rPr>
                        <a:t>USAASA - DTT: Distribution and project management              costs</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196 000</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196 000</a:t>
                      </a: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                   -   </a:t>
                      </a:r>
                    </a:p>
                  </a:txBody>
                  <a:tcPr marL="0" marR="0" marT="0" marB="0" anchor="b"/>
                </a:tc>
              </a:tr>
              <a:tr h="451736">
                <a:tc>
                  <a:txBody>
                    <a:bodyPr/>
                    <a:lstStyle/>
                    <a:p>
                      <a:pPr algn="l" rtl="0" fontAlgn="b"/>
                      <a:r>
                        <a:rPr lang="en-ZA" sz="1400" b="0" i="0" u="none" strike="noStrike" dirty="0">
                          <a:solidFill>
                            <a:srgbClr val="000000"/>
                          </a:solidFill>
                          <a:effectLst/>
                          <a:latin typeface="Arial" panose="020B0604020202020204" pitchFamily="34" charset="0"/>
                        </a:rPr>
                        <a:t>USAASA - Operations</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66 429</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66 429</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                   -   </a:t>
                      </a:r>
                    </a:p>
                  </a:txBody>
                  <a:tcPr marL="0" marR="0" marT="0" marB="0" anchor="b"/>
                </a:tc>
              </a:tr>
              <a:tr h="451736">
                <a:tc>
                  <a:txBody>
                    <a:bodyPr/>
                    <a:lstStyle/>
                    <a:p>
                      <a:pPr algn="l" rtl="0" fontAlgn="b"/>
                      <a:r>
                        <a:rPr lang="en-ZA" sz="1400" b="0" i="0" u="none" strike="noStrike" dirty="0">
                          <a:solidFill>
                            <a:srgbClr val="000000"/>
                          </a:solidFill>
                          <a:effectLst/>
                          <a:latin typeface="Arial" panose="020B0604020202020204" pitchFamily="34" charset="0"/>
                        </a:rPr>
                        <a:t>USAASA - DTT: Set top box</a:t>
                      </a:r>
                      <a:r>
                        <a:rPr lang="en-ZA" sz="1400" b="0" i="0" u="none" strike="noStrike" dirty="0" smtClean="0">
                          <a:solidFill>
                            <a:srgbClr val="000000"/>
                          </a:solidFill>
                          <a:effectLst/>
                          <a:latin typeface="Arial" panose="020B0604020202020204" pitchFamily="34" charset="0"/>
                        </a:rPr>
                        <a:t>, installation</a:t>
                      </a:r>
                      <a:endParaRPr lang="en-ZA" sz="1400" b="0" i="0" u="none" strike="noStrike" dirty="0">
                        <a:solidFill>
                          <a:srgbClr val="000000"/>
                        </a:solidFill>
                        <a:effectLst/>
                        <a:latin typeface="Arial" panose="020B0604020202020204" pitchFamily="34" charset="0"/>
                      </a:endParaRP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181 160</a:t>
                      </a: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181 160</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                   -   </a:t>
                      </a:r>
                    </a:p>
                  </a:txBody>
                  <a:tcPr marL="0" marR="0" marT="0" marB="0" anchor="b"/>
                </a:tc>
              </a:tr>
              <a:tr h="451736">
                <a:tc>
                  <a:txBody>
                    <a:bodyPr/>
                    <a:lstStyle/>
                    <a:p>
                      <a:pPr algn="l" rtl="0" fontAlgn="b"/>
                      <a:r>
                        <a:rPr lang="en-ZA" sz="1400" b="0" i="0" u="none" strike="noStrike" dirty="0">
                          <a:solidFill>
                            <a:srgbClr val="000000"/>
                          </a:solidFill>
                          <a:effectLst/>
                          <a:latin typeface="Arial" panose="020B0604020202020204" pitchFamily="34" charset="0"/>
                        </a:rPr>
                        <a:t>Universal Service and Access Fund </a:t>
                      </a: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52 380</a:t>
                      </a: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52 380</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                   -   </a:t>
                      </a:r>
                    </a:p>
                  </a:txBody>
                  <a:tcPr marL="0" marR="0" marT="0" marB="0" anchor="b"/>
                </a:tc>
              </a:tr>
              <a:tr h="505514">
                <a:tc>
                  <a:txBody>
                    <a:bodyPr/>
                    <a:lstStyle/>
                    <a:p>
                      <a:pPr algn="l" rtl="0" fontAlgn="b"/>
                      <a:r>
                        <a:rPr lang="en-ZA" sz="1400" b="0" i="0" u="none" strike="noStrike" dirty="0">
                          <a:solidFill>
                            <a:srgbClr val="000000"/>
                          </a:solidFill>
                          <a:effectLst/>
                          <a:latin typeface="Arial" panose="020B0604020202020204" pitchFamily="34" charset="0"/>
                        </a:rPr>
                        <a:t>SA POST OFFICE</a:t>
                      </a: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115 092</a:t>
                      </a: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115 092</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                   -   </a:t>
                      </a:r>
                    </a:p>
                  </a:txBody>
                  <a:tcPr marL="0" marR="0" marT="0" marB="0" anchor="b"/>
                </a:tc>
              </a:tr>
              <a:tr h="453273">
                <a:tc>
                  <a:txBody>
                    <a:bodyPr/>
                    <a:lstStyle/>
                    <a:p>
                      <a:pPr algn="l" rtl="0" fontAlgn="b"/>
                      <a:r>
                        <a:rPr lang="en-ZA" sz="1400" b="0" i="0" u="none" strike="noStrike" dirty="0">
                          <a:solidFill>
                            <a:srgbClr val="000000"/>
                          </a:solidFill>
                          <a:effectLst/>
                          <a:latin typeface="Arial" panose="020B0604020202020204" pitchFamily="34" charset="0"/>
                        </a:rPr>
                        <a:t>NEMISA </a:t>
                      </a: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36 601</a:t>
                      </a: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36 601</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                   -   </a:t>
                      </a:r>
                    </a:p>
                  </a:txBody>
                  <a:tcPr marL="0" marR="0" marT="0" marB="0" anchor="b"/>
                </a:tc>
              </a:tr>
              <a:tr h="453273">
                <a:tc>
                  <a:txBody>
                    <a:bodyPr/>
                    <a:lstStyle/>
                    <a:p>
                      <a:pPr algn="l" rtl="0" fontAlgn="b"/>
                      <a:r>
                        <a:rPr lang="en-ZA" sz="1400" b="0" i="0" u="none" strike="noStrike" dirty="0">
                          <a:solidFill>
                            <a:srgbClr val="000000"/>
                          </a:solidFill>
                          <a:effectLst/>
                          <a:latin typeface="Arial" panose="020B0604020202020204" pitchFamily="34" charset="0"/>
                        </a:rPr>
                        <a:t> Sentech: Dual </a:t>
                      </a:r>
                      <a:r>
                        <a:rPr lang="en-ZA" sz="1400" b="0" i="0" u="none" strike="noStrike" dirty="0" smtClean="0">
                          <a:solidFill>
                            <a:srgbClr val="000000"/>
                          </a:solidFill>
                          <a:effectLst/>
                          <a:latin typeface="Arial" panose="020B0604020202020204" pitchFamily="34" charset="0"/>
                        </a:rPr>
                        <a:t>Illumination</a:t>
                      </a:r>
                      <a:endParaRPr lang="en-ZA" sz="1400" b="0" i="0" u="none" strike="noStrike" dirty="0">
                        <a:solidFill>
                          <a:srgbClr val="000000"/>
                        </a:solidFill>
                        <a:effectLst/>
                        <a:latin typeface="Arial" panose="020B0604020202020204" pitchFamily="34" charset="0"/>
                      </a:endParaRP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209 000</a:t>
                      </a:r>
                    </a:p>
                  </a:txBody>
                  <a:tcPr marL="0" marR="0" marT="0" marB="0" anchor="b"/>
                </a:tc>
                <a:tc>
                  <a:txBody>
                    <a:bodyPr/>
                    <a:lstStyle/>
                    <a:p>
                      <a:pPr algn="r" rtl="0" fontAlgn="b"/>
                      <a:r>
                        <a:rPr lang="en-ZA" sz="1400" b="0" i="0" u="none" strike="noStrike">
                          <a:solidFill>
                            <a:srgbClr val="000000"/>
                          </a:solidFill>
                          <a:effectLst/>
                          <a:latin typeface="Arial" panose="020B0604020202020204" pitchFamily="34" charset="0"/>
                        </a:rPr>
                        <a:t>209 000</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                   -   </a:t>
                      </a:r>
                    </a:p>
                  </a:txBody>
                  <a:tcPr marL="0" marR="0" marT="0" marB="0" anchor="b"/>
                </a:tc>
              </a:tr>
              <a:tr h="453273">
                <a:tc>
                  <a:txBody>
                    <a:bodyPr/>
                    <a:lstStyle/>
                    <a:p>
                      <a:pPr algn="l" rtl="0" fontAlgn="b"/>
                      <a:r>
                        <a:rPr lang="en-ZA" sz="1400" b="0" i="0" u="none" strike="noStrike" dirty="0">
                          <a:solidFill>
                            <a:srgbClr val="000000"/>
                          </a:solidFill>
                          <a:effectLst/>
                          <a:latin typeface="Arial" panose="020B0604020202020204" pitchFamily="34" charset="0"/>
                        </a:rPr>
                        <a:t> Foreign Government / International Organisation  </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25 394</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               24 629 </a:t>
                      </a:r>
                    </a:p>
                  </a:txBody>
                  <a:tcPr marL="0" marR="0" marT="0" marB="0" anchor="b"/>
                </a:tc>
                <a:tc>
                  <a:txBody>
                    <a:bodyPr/>
                    <a:lstStyle/>
                    <a:p>
                      <a:pPr algn="r" rtl="0" fontAlgn="b"/>
                      <a:r>
                        <a:rPr lang="en-ZA" sz="1400" b="0" i="0" u="none" strike="noStrike" dirty="0">
                          <a:solidFill>
                            <a:srgbClr val="000000"/>
                          </a:solidFill>
                          <a:effectLst/>
                          <a:latin typeface="Arial" panose="020B0604020202020204" pitchFamily="34" charset="0"/>
                        </a:rPr>
                        <a:t>765</a:t>
                      </a:r>
                    </a:p>
                  </a:txBody>
                  <a:tcPr marL="0" marR="0" marT="0" marB="0" anchor="b"/>
                </a:tc>
              </a:tr>
              <a:tr h="453273">
                <a:tc>
                  <a:txBody>
                    <a:bodyPr/>
                    <a:lstStyle/>
                    <a:p>
                      <a:pPr algn="l" fontAlgn="b"/>
                      <a:r>
                        <a:rPr lang="en-ZA" sz="1400" b="1" i="1" u="none" strike="noStrike" dirty="0">
                          <a:solidFill>
                            <a:srgbClr val="000000"/>
                          </a:solidFill>
                          <a:effectLst/>
                          <a:latin typeface="Arial" panose="020B0604020202020204" pitchFamily="34" charset="0"/>
                        </a:rPr>
                        <a:t>TOTAL</a:t>
                      </a:r>
                    </a:p>
                  </a:txBody>
                  <a:tcPr marL="0" marR="0" marT="0" marB="0" anchor="b"/>
                </a:tc>
                <a:tc>
                  <a:txBody>
                    <a:bodyPr/>
                    <a:lstStyle/>
                    <a:p>
                      <a:pPr algn="r" rtl="0" fontAlgn="b"/>
                      <a:r>
                        <a:rPr lang="en-ZA" sz="1400" b="1" i="0" u="none" strike="noStrike" dirty="0">
                          <a:solidFill>
                            <a:srgbClr val="000000"/>
                          </a:solidFill>
                          <a:effectLst/>
                          <a:latin typeface="Arial" panose="020B0604020202020204" pitchFamily="34" charset="0"/>
                        </a:rPr>
                        <a:t>882 056</a:t>
                      </a:r>
                    </a:p>
                  </a:txBody>
                  <a:tcPr marL="0" marR="0" marT="0" marB="0" anchor="b"/>
                </a:tc>
                <a:tc>
                  <a:txBody>
                    <a:bodyPr/>
                    <a:lstStyle/>
                    <a:p>
                      <a:pPr algn="r" rtl="0" fontAlgn="b"/>
                      <a:r>
                        <a:rPr lang="en-ZA" sz="1400" b="1" i="0" u="none" strike="noStrike">
                          <a:solidFill>
                            <a:srgbClr val="000000"/>
                          </a:solidFill>
                          <a:effectLst/>
                          <a:latin typeface="Arial" panose="020B0604020202020204" pitchFamily="34" charset="0"/>
                        </a:rPr>
                        <a:t>881 291</a:t>
                      </a:r>
                    </a:p>
                  </a:txBody>
                  <a:tcPr marL="0" marR="0" marT="0" marB="0" anchor="b"/>
                </a:tc>
                <a:tc>
                  <a:txBody>
                    <a:bodyPr/>
                    <a:lstStyle/>
                    <a:p>
                      <a:pPr algn="r" rtl="0" fontAlgn="b"/>
                      <a:r>
                        <a:rPr lang="en-ZA" sz="1400" b="1" i="0" u="none" strike="noStrike" dirty="0">
                          <a:solidFill>
                            <a:srgbClr val="000000"/>
                          </a:solidFill>
                          <a:effectLst/>
                          <a:latin typeface="Arial" panose="020B0604020202020204" pitchFamily="34" charset="0"/>
                        </a:rPr>
                        <a:t>765</a:t>
                      </a:r>
                    </a:p>
                  </a:txBody>
                  <a:tcPr marL="0" marR="0" marT="0" marB="0" anchor="b"/>
                </a:tc>
              </a:tr>
            </a:tbl>
          </a:graphicData>
        </a:graphic>
      </p:graphicFrame>
      <p:sp>
        <p:nvSpPr>
          <p:cNvPr id="8" name="Slide Number Placeholder 7"/>
          <p:cNvSpPr>
            <a:spLocks noGrp="1"/>
          </p:cNvSpPr>
          <p:nvPr>
            <p:ph type="sldNum" sz="quarter" idx="12"/>
          </p:nvPr>
        </p:nvSpPr>
        <p:spPr>
          <a:xfrm>
            <a:off x="7442646" y="6553150"/>
            <a:ext cx="1593850" cy="476250"/>
          </a:xfrm>
        </p:spPr>
        <p:txBody>
          <a:bodyPr/>
          <a:lstStyle/>
          <a:p>
            <a:pPr>
              <a:defRPr/>
            </a:pPr>
            <a:fld id="{0B5E5C95-95B9-419F-8296-BB838F06EC16}" type="slidenum">
              <a:rPr lang="en-US" smtClean="0"/>
              <a:pPr>
                <a:defRPr/>
              </a:pPr>
              <a:t>26</a:t>
            </a:fld>
            <a:endParaRPr lang="en-US" dirty="0"/>
          </a:p>
        </p:txBody>
      </p:sp>
    </p:spTree>
    <p:extLst>
      <p:ext uri="{BB962C8B-B14F-4D97-AF65-F5344CB8AC3E}">
        <p14:creationId xmlns:p14="http://schemas.microsoft.com/office/powerpoint/2010/main" xmlns="" val="2885864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sp>
        <p:nvSpPr>
          <p:cNvPr id="15364" name="Text Box 3"/>
          <p:cNvSpPr txBox="1">
            <a:spLocks noChangeArrowheads="1"/>
          </p:cNvSpPr>
          <p:nvPr/>
        </p:nvSpPr>
        <p:spPr bwMode="auto">
          <a:xfrm>
            <a:off x="261938" y="1428750"/>
            <a:ext cx="8667750" cy="4340225"/>
          </a:xfrm>
          <a:prstGeom prst="rect">
            <a:avLst/>
          </a:prstGeom>
          <a:noFill/>
          <a:ln w="9525">
            <a:noFill/>
            <a:miter lim="800000"/>
            <a:headEnd/>
            <a:tailEnd/>
          </a:ln>
        </p:spPr>
        <p:txBody>
          <a:bodyPr lIns="92075" tIns="46038" rIns="92075" bIns="46038">
            <a:spAutoFit/>
          </a:bodyPr>
          <a:lstStyle/>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r>
              <a:rPr lang="en-US" sz="6000" dirty="0">
                <a:solidFill>
                  <a:schemeClr val="bg1">
                    <a:lumMod val="50000"/>
                  </a:schemeClr>
                </a:solidFill>
                <a:latin typeface="Arial" charset="0"/>
                <a:ea typeface="ＭＳ Ｐゴシック" charset="-128"/>
                <a:cs typeface="+mn-cs"/>
              </a:rPr>
              <a:t>THANK YOU</a:t>
            </a: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US" sz="2400" dirty="0">
              <a:solidFill>
                <a:schemeClr val="bg1">
                  <a:lumMod val="50000"/>
                </a:schemeClr>
              </a:solidFill>
              <a:latin typeface="Arial" charset="0"/>
              <a:ea typeface="ＭＳ Ｐゴシック" charset="-128"/>
              <a:cs typeface="+mn-cs"/>
            </a:endParaRPr>
          </a:p>
          <a:p>
            <a:pPr algn="ctr">
              <a:defRPr/>
            </a:pPr>
            <a:endParaRPr lang="en-ZA" sz="2400" dirty="0">
              <a:solidFill>
                <a:schemeClr val="bg1">
                  <a:lumMod val="50000"/>
                </a:schemeClr>
              </a:solidFill>
              <a:latin typeface="Arial" charset="0"/>
              <a:ea typeface="ＭＳ Ｐゴシック" charset="-128"/>
              <a:cs typeface="+mn-cs"/>
            </a:endParaRP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53253" name="Picture 7" descr="approved-logo.jpg"/>
          <p:cNvPicPr>
            <a:picLocks noChangeAspect="1"/>
          </p:cNvPicPr>
          <p:nvPr/>
        </p:nvPicPr>
        <p:blipFill>
          <a:blip r:embed="rId2" cstate="print"/>
          <a:srcRect/>
          <a:stretch>
            <a:fillRect/>
          </a:stretch>
        </p:blipFill>
        <p:spPr bwMode="auto">
          <a:xfrm>
            <a:off x="6372225" y="115888"/>
            <a:ext cx="2771775" cy="931862"/>
          </a:xfrm>
          <a:prstGeom prst="rect">
            <a:avLst/>
          </a:prstGeom>
          <a:noFill/>
          <a:ln w="9525">
            <a:noFill/>
            <a:miter lim="800000"/>
            <a:headEnd/>
            <a:tailEnd/>
          </a:ln>
        </p:spPr>
      </p:pic>
      <p:sp>
        <p:nvSpPr>
          <p:cNvPr id="6" name="Slide Number Placeholder 5"/>
          <p:cNvSpPr>
            <a:spLocks noGrp="1"/>
          </p:cNvSpPr>
          <p:nvPr>
            <p:ph type="sldNum" sz="quarter" idx="12"/>
          </p:nvPr>
        </p:nvSpPr>
        <p:spPr>
          <a:xfrm>
            <a:off x="7946702" y="6553150"/>
            <a:ext cx="1593850" cy="476250"/>
          </a:xfrm>
        </p:spPr>
        <p:txBody>
          <a:bodyPr/>
          <a:lstStyle/>
          <a:p>
            <a:pPr algn="ctr">
              <a:defRPr/>
            </a:pPr>
            <a:fld id="{E7E121AC-CB2F-48A1-9156-4FA17DE39A11}" type="slidenum">
              <a:rPr lang="en-US" altLang="en-US" smtClean="0">
                <a:ea typeface="ＭＳ Ｐゴシック" pitchFamily="34" charset="-128"/>
              </a:rPr>
              <a:pPr algn="ctr">
                <a:defRPr/>
              </a:pPr>
              <a:t>27</a:t>
            </a:fld>
            <a:endParaRPr lang="en-US" altLang="en-US" dirty="0" smtClean="0">
              <a:ea typeface="ＭＳ Ｐゴシック" pitchFamily="34" charset="-128"/>
            </a:endParaRPr>
          </a:p>
        </p:txBody>
      </p:sp>
    </p:spTree>
    <p:extLst>
      <p:ext uri="{BB962C8B-B14F-4D97-AF65-F5344CB8AC3E}">
        <p14:creationId xmlns:p14="http://schemas.microsoft.com/office/powerpoint/2010/main" xmlns="" val="524326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71438" y="0"/>
            <a:ext cx="5857875" cy="7207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US" sz="2000" kern="0" dirty="0" smtClean="0">
                <a:solidFill>
                  <a:srgbClr val="996633"/>
                </a:solidFill>
                <a:latin typeface="Arial" charset="0"/>
                <a:ea typeface="ＭＳ Ｐゴシック" charset="-128"/>
              </a:rPr>
              <a:t>AUDITOR-GENERAL’S FINDINGS</a:t>
            </a:r>
          </a:p>
        </p:txBody>
      </p:sp>
      <p:sp>
        <p:nvSpPr>
          <p:cNvPr id="10" name="TextBox 9"/>
          <p:cNvSpPr txBox="1"/>
          <p:nvPr/>
        </p:nvSpPr>
        <p:spPr>
          <a:xfrm>
            <a:off x="143446" y="1085835"/>
            <a:ext cx="8821042" cy="3285515"/>
          </a:xfrm>
          <a:prstGeom prst="rect">
            <a:avLst/>
          </a:prstGeom>
          <a:noFill/>
        </p:spPr>
        <p:txBody>
          <a:bodyPr wrap="square">
            <a:spAutoFit/>
          </a:bodyPr>
          <a:lstStyle/>
          <a:p>
            <a:pPr marL="268288" indent="-268288" algn="just" eaLnBrk="0" hangingPunct="0">
              <a:spcBef>
                <a:spcPts val="300"/>
              </a:spcBef>
              <a:spcAft>
                <a:spcPts val="300"/>
              </a:spcAft>
              <a:buFont typeface="Wingdings" pitchFamily="2" charset="2"/>
              <a:buChar char="§"/>
              <a:defRPr/>
            </a:pPr>
            <a:r>
              <a:rPr lang="en-US" b="0" dirty="0"/>
              <a:t>The Department has received an Unqualified Audit for the </a:t>
            </a:r>
            <a:r>
              <a:rPr lang="en-US" b="0" dirty="0" smtClean="0"/>
              <a:t>4</a:t>
            </a:r>
            <a:r>
              <a:rPr lang="en-US" b="0" baseline="30000" dirty="0" smtClean="0"/>
              <a:t>th</a:t>
            </a:r>
            <a:r>
              <a:rPr lang="en-US" b="0" dirty="0" smtClean="0"/>
              <a:t> year </a:t>
            </a:r>
            <a:r>
              <a:rPr lang="en-US" b="0" dirty="0"/>
              <a:t>in a row.</a:t>
            </a:r>
          </a:p>
          <a:p>
            <a:pPr marL="268288" indent="-268288" algn="just" eaLnBrk="0" hangingPunct="0">
              <a:spcBef>
                <a:spcPts val="300"/>
              </a:spcBef>
              <a:spcAft>
                <a:spcPts val="300"/>
              </a:spcAft>
              <a:buFont typeface="Wingdings" pitchFamily="2" charset="2"/>
              <a:buChar char="§"/>
              <a:defRPr/>
            </a:pPr>
            <a:r>
              <a:rPr lang="en-US" b="0" dirty="0" smtClean="0"/>
              <a:t>The </a:t>
            </a:r>
            <a:r>
              <a:rPr lang="en-US" b="0" dirty="0"/>
              <a:t>Department </a:t>
            </a:r>
            <a:r>
              <a:rPr lang="en-US" b="0" dirty="0" smtClean="0"/>
              <a:t>has in place an </a:t>
            </a:r>
            <a:r>
              <a:rPr lang="en-US" b="0" dirty="0"/>
              <a:t>Audit Action Plan to ensure that the </a:t>
            </a:r>
            <a:r>
              <a:rPr lang="en-US" b="0" dirty="0" smtClean="0"/>
              <a:t>AG’s findings </a:t>
            </a:r>
            <a:r>
              <a:rPr lang="en-US" b="0" dirty="0"/>
              <a:t>are </a:t>
            </a:r>
            <a:r>
              <a:rPr lang="en-US" b="0" dirty="0" smtClean="0"/>
              <a:t>addressed. </a:t>
            </a:r>
          </a:p>
          <a:p>
            <a:pPr marL="268288" indent="-268288" algn="just" eaLnBrk="0" hangingPunct="0">
              <a:spcBef>
                <a:spcPts val="300"/>
              </a:spcBef>
              <a:spcAft>
                <a:spcPts val="300"/>
              </a:spcAft>
              <a:buFont typeface="Wingdings" pitchFamily="2" charset="2"/>
              <a:buChar char="§"/>
              <a:defRPr/>
            </a:pPr>
            <a:r>
              <a:rPr lang="en-US" b="0" dirty="0" smtClean="0"/>
              <a:t>The </a:t>
            </a:r>
            <a:r>
              <a:rPr lang="en-US" b="0" dirty="0"/>
              <a:t>implementation of the Audit Action Plan is monitored on a regular </a:t>
            </a:r>
            <a:r>
              <a:rPr lang="en-US" b="0" dirty="0" smtClean="0"/>
              <a:t>basis by the Internal Audit Unit.</a:t>
            </a:r>
            <a:endParaRPr lang="en-US" b="0" dirty="0"/>
          </a:p>
          <a:p>
            <a:pPr marL="268288" indent="-268288" algn="just" eaLnBrk="0" hangingPunct="0">
              <a:spcBef>
                <a:spcPts val="300"/>
              </a:spcBef>
              <a:spcAft>
                <a:spcPts val="300"/>
              </a:spcAft>
              <a:buFont typeface="Wingdings" pitchFamily="2" charset="2"/>
              <a:buChar char="§"/>
              <a:defRPr/>
            </a:pPr>
            <a:r>
              <a:rPr lang="en-US" b="0" dirty="0" smtClean="0"/>
              <a:t>Progress against the Audit Action Plan is provided at management meetings as well as to the Audit Committee.</a:t>
            </a:r>
          </a:p>
          <a:p>
            <a:pPr marL="268288" indent="-268288" algn="just" eaLnBrk="0" hangingPunct="0">
              <a:spcBef>
                <a:spcPts val="300"/>
              </a:spcBef>
              <a:spcAft>
                <a:spcPts val="300"/>
              </a:spcAft>
              <a:buFont typeface="Wingdings" pitchFamily="2" charset="2"/>
              <a:buChar char="§"/>
              <a:defRPr/>
            </a:pPr>
            <a:endParaRPr lang="en-US" b="0" dirty="0" smtClean="0">
              <a:ea typeface="ＭＳ Ｐゴシック" charset="-128"/>
            </a:endParaRPr>
          </a:p>
          <a:p>
            <a:pPr marL="268288" indent="-268288" algn="just" eaLnBrk="0" hangingPunct="0">
              <a:spcBef>
                <a:spcPts val="300"/>
              </a:spcBef>
              <a:spcAft>
                <a:spcPts val="300"/>
              </a:spcAft>
              <a:buFont typeface="Wingdings" pitchFamily="2" charset="2"/>
              <a:buChar char="§"/>
              <a:defRPr/>
            </a:pPr>
            <a:endParaRPr lang="en-US" dirty="0" smtClean="0">
              <a:ea typeface="ＭＳ Ｐゴシック" charset="-128"/>
            </a:endParaRPr>
          </a:p>
          <a:p>
            <a:pPr algn="just">
              <a:defRPr/>
            </a:pPr>
            <a:endParaRPr lang="en-US" dirty="0">
              <a:ea typeface="ＭＳ Ｐゴシック" charset="-128"/>
            </a:endParaRPr>
          </a:p>
        </p:txBody>
      </p:sp>
      <p:sp>
        <p:nvSpPr>
          <p:cNvPr id="43013" name="Footer Placeholder 5"/>
          <p:cNvSpPr txBox="1">
            <a:spLocks/>
          </p:cNvSpPr>
          <p:nvPr/>
        </p:nvSpPr>
        <p:spPr bwMode="auto">
          <a:xfrm>
            <a:off x="0" y="6572250"/>
            <a:ext cx="9144000" cy="285750"/>
          </a:xfrm>
          <a:prstGeom prst="rect">
            <a:avLst/>
          </a:prstGeom>
          <a:solidFill>
            <a:srgbClr val="EF4718"/>
          </a:solidFill>
          <a:ln w="9525">
            <a:noFill/>
            <a:miter lim="800000"/>
            <a:headEnd/>
            <a:tailEnd/>
          </a:ln>
        </p:spPr>
        <p:txBody>
          <a:bodyPr/>
          <a:lstStyle/>
          <a:p>
            <a:pPr algn="ctr">
              <a:spcBef>
                <a:spcPts val="600"/>
              </a:spcBef>
            </a:pPr>
            <a:r>
              <a:rPr lang="en-US" sz="1200" b="0">
                <a:solidFill>
                  <a:schemeClr val="bg1"/>
                </a:solidFill>
              </a:rPr>
              <a:t>Making South Africa a Global Leader in Harnessing ICTs for Socio-economic Development</a:t>
            </a:r>
          </a:p>
        </p:txBody>
      </p:sp>
      <p:pic>
        <p:nvPicPr>
          <p:cNvPr id="43014" name="Picture 7" descr="approved-logo.jpg"/>
          <p:cNvPicPr>
            <a:picLocks noChangeAspect="1"/>
          </p:cNvPicPr>
          <p:nvPr/>
        </p:nvPicPr>
        <p:blipFill>
          <a:blip r:embed="rId2" cstate="print"/>
          <a:srcRect/>
          <a:stretch>
            <a:fillRect/>
          </a:stretch>
        </p:blipFill>
        <p:spPr bwMode="auto">
          <a:xfrm>
            <a:off x="6372225" y="49213"/>
            <a:ext cx="2771775" cy="931862"/>
          </a:xfrm>
          <a:prstGeom prst="rect">
            <a:avLst/>
          </a:prstGeom>
          <a:noFill/>
          <a:ln w="9525">
            <a:noFill/>
            <a:miter lim="800000"/>
            <a:headEnd/>
            <a:tailEnd/>
          </a:ln>
        </p:spPr>
      </p:pic>
      <p:cxnSp>
        <p:nvCxnSpPr>
          <p:cNvPr id="11" name="Straight Connector 10"/>
          <p:cNvCxnSpPr/>
          <p:nvPr/>
        </p:nvCxnSpPr>
        <p:spPr bwMode="auto">
          <a:xfrm>
            <a:off x="0" y="981075"/>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xmlns="" val="3481617254"/>
              </p:ext>
            </p:extLst>
          </p:nvPr>
        </p:nvGraphicFramePr>
        <p:xfrm>
          <a:off x="467544" y="3601824"/>
          <a:ext cx="8424936" cy="1483360"/>
        </p:xfrm>
        <a:graphic>
          <a:graphicData uri="http://schemas.openxmlformats.org/drawingml/2006/table">
            <a:tbl>
              <a:tblPr firstRow="1" bandRow="1">
                <a:tableStyleId>{5C22544A-7EE6-4342-B048-85BDC9FD1C3A}</a:tableStyleId>
              </a:tblPr>
              <a:tblGrid>
                <a:gridCol w="2808312"/>
                <a:gridCol w="2808312"/>
                <a:gridCol w="2808312"/>
              </a:tblGrid>
              <a:tr h="370840">
                <a:tc gridSpan="3">
                  <a:txBody>
                    <a:bodyPr/>
                    <a:lstStyle/>
                    <a:p>
                      <a:pPr algn="ctr"/>
                      <a:r>
                        <a:rPr lang="en-ZA" dirty="0" smtClean="0">
                          <a:solidFill>
                            <a:schemeClr val="tx1"/>
                          </a:solidFill>
                          <a:latin typeface="Arial" panose="020B0604020202020204" pitchFamily="34" charset="0"/>
                          <a:cs typeface="Arial" panose="020B0604020202020204" pitchFamily="34" charset="0"/>
                        </a:rPr>
                        <a:t>Comparison of AG’s Findings 2014/15</a:t>
                      </a:r>
                      <a:r>
                        <a:rPr lang="en-ZA" baseline="0" dirty="0" smtClean="0">
                          <a:solidFill>
                            <a:schemeClr val="tx1"/>
                          </a:solidFill>
                          <a:latin typeface="Arial" panose="020B0604020202020204" pitchFamily="34" charset="0"/>
                          <a:cs typeface="Arial" panose="020B0604020202020204" pitchFamily="34" charset="0"/>
                        </a:rPr>
                        <a:t> vs 2015/16</a:t>
                      </a:r>
                      <a:endParaRPr lang="en-ZA" dirty="0">
                        <a:solidFill>
                          <a:schemeClr val="tx1"/>
                        </a:solidFill>
                        <a:latin typeface="Arial" panose="020B0604020202020204" pitchFamily="34" charset="0"/>
                        <a:cs typeface="Arial" panose="020B0604020202020204" pitchFamily="34" charset="0"/>
                      </a:endParaRPr>
                    </a:p>
                  </a:txBody>
                  <a:tcPr/>
                </a:tc>
                <a:tc hMerge="1">
                  <a:txBody>
                    <a:bodyPr/>
                    <a:lstStyle/>
                    <a:p>
                      <a:endParaRPr lang="en-ZA" dirty="0"/>
                    </a:p>
                  </a:txBody>
                  <a:tcPr/>
                </a:tc>
                <a:tc hMerge="1">
                  <a:txBody>
                    <a:bodyPr/>
                    <a:lstStyle/>
                    <a:p>
                      <a:endParaRPr lang="en-ZA" dirty="0"/>
                    </a:p>
                  </a:txBody>
                  <a:tcPr/>
                </a:tc>
              </a:tr>
              <a:tr h="370840">
                <a:tc>
                  <a:txBody>
                    <a:bodyPr/>
                    <a:lstStyle/>
                    <a:p>
                      <a:pPr algn="l" fontAlgn="b"/>
                      <a:r>
                        <a:rPr lang="en-ZA" sz="1800" b="1" i="0" u="none" strike="noStrike" dirty="0" smtClean="0">
                          <a:solidFill>
                            <a:srgbClr val="000000"/>
                          </a:solidFill>
                          <a:effectLst/>
                          <a:latin typeface="Arial" panose="020B0604020202020204" pitchFamily="34" charset="0"/>
                          <a:cs typeface="Arial" panose="020B0604020202020204" pitchFamily="34" charset="0"/>
                        </a:rPr>
                        <a:t>AG’s Findings</a:t>
                      </a:r>
                      <a:endParaRPr lang="en-ZA"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ZA" sz="1800" b="1" i="0" u="none" strike="noStrike" dirty="0">
                          <a:solidFill>
                            <a:srgbClr val="000000"/>
                          </a:solidFill>
                          <a:effectLst/>
                          <a:latin typeface="Arial" panose="020B0604020202020204" pitchFamily="34" charset="0"/>
                          <a:cs typeface="Arial" panose="020B0604020202020204" pitchFamily="34" charset="0"/>
                        </a:rPr>
                        <a:t>2014/15</a:t>
                      </a:r>
                    </a:p>
                  </a:txBody>
                  <a:tcPr marL="9525" marR="9525" marT="9525" marB="0" anchor="b"/>
                </a:tc>
                <a:tc>
                  <a:txBody>
                    <a:bodyPr/>
                    <a:lstStyle/>
                    <a:p>
                      <a:pPr algn="ctr" fontAlgn="b"/>
                      <a:r>
                        <a:rPr lang="en-ZA" sz="1800" b="1" i="0" u="none" strike="noStrike" dirty="0">
                          <a:solidFill>
                            <a:srgbClr val="000000"/>
                          </a:solidFill>
                          <a:effectLst/>
                          <a:latin typeface="Arial" panose="020B0604020202020204" pitchFamily="34" charset="0"/>
                          <a:cs typeface="Arial" panose="020B0604020202020204" pitchFamily="34" charset="0"/>
                        </a:rPr>
                        <a:t>2015/16</a:t>
                      </a:r>
                    </a:p>
                  </a:txBody>
                  <a:tcPr marL="9525" marR="9525" marT="9525" marB="0" anchor="b"/>
                </a:tc>
              </a:tr>
              <a:tr h="370840">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Audit report </a:t>
                      </a:r>
                    </a:p>
                  </a:txBody>
                  <a:tcPr marL="9525" marR="9525" marT="9525" marB="0" anchor="b"/>
                </a:tc>
                <a:tc>
                  <a:txBody>
                    <a:bodyPr/>
                    <a:lstStyle/>
                    <a:p>
                      <a:pPr algn="ctr" fontAlgn="b"/>
                      <a:r>
                        <a:rPr lang="en-ZA" sz="18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b"/>
                </a:tc>
                <a:tc>
                  <a:txBody>
                    <a:bodyPr/>
                    <a:lstStyle/>
                    <a:p>
                      <a:pPr algn="ctr" fontAlgn="b"/>
                      <a:r>
                        <a:rPr lang="en-ZA" sz="18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tc>
              </a:tr>
              <a:tr h="370840">
                <a:tc>
                  <a:txBody>
                    <a:bodyPr/>
                    <a:lstStyle/>
                    <a:p>
                      <a:pPr algn="l" fontAlgn="b"/>
                      <a:r>
                        <a:rPr lang="en-ZA" sz="1800" b="0" i="0" u="none" strike="noStrike" dirty="0">
                          <a:solidFill>
                            <a:srgbClr val="000000"/>
                          </a:solidFill>
                          <a:effectLst/>
                          <a:latin typeface="Arial" panose="020B0604020202020204" pitchFamily="34" charset="0"/>
                          <a:cs typeface="Arial" panose="020B0604020202020204" pitchFamily="34" charset="0"/>
                        </a:rPr>
                        <a:t>Management letter</a:t>
                      </a:r>
                    </a:p>
                  </a:txBody>
                  <a:tcPr marL="9525" marR="9525" marT="9525" marB="0" anchor="b"/>
                </a:tc>
                <a:tc>
                  <a:txBody>
                    <a:bodyPr/>
                    <a:lstStyle/>
                    <a:p>
                      <a:pPr algn="ctr" fontAlgn="b"/>
                      <a:r>
                        <a:rPr lang="en-ZA" sz="1800" b="0" i="0" u="none" strike="noStrike" dirty="0">
                          <a:solidFill>
                            <a:srgbClr val="000000"/>
                          </a:solidFill>
                          <a:effectLst/>
                          <a:latin typeface="Arial" panose="020B0604020202020204" pitchFamily="34" charset="0"/>
                          <a:cs typeface="Arial" panose="020B0604020202020204" pitchFamily="34" charset="0"/>
                        </a:rPr>
                        <a:t>27</a:t>
                      </a:r>
                    </a:p>
                  </a:txBody>
                  <a:tcPr marL="9525" marR="9525" marT="9525" marB="0" anchor="b"/>
                </a:tc>
                <a:tc>
                  <a:txBody>
                    <a:bodyPr/>
                    <a:lstStyle/>
                    <a:p>
                      <a:pPr algn="ctr" fontAlgn="b"/>
                      <a:r>
                        <a:rPr lang="en-ZA" sz="1800" b="0" i="0" u="none" strike="noStrike" dirty="0">
                          <a:solidFill>
                            <a:srgbClr val="000000"/>
                          </a:solidFill>
                          <a:effectLst/>
                          <a:latin typeface="Arial" panose="020B0604020202020204" pitchFamily="34" charset="0"/>
                          <a:cs typeface="Arial" panose="020B0604020202020204" pitchFamily="34" charset="0"/>
                        </a:rPr>
                        <a:t>15</a:t>
                      </a:r>
                    </a:p>
                  </a:txBody>
                  <a:tcPr marL="9525" marR="9525" marT="9525" marB="0" anchor="b"/>
                </a:tc>
              </a:tr>
            </a:tbl>
          </a:graphicData>
        </a:graphic>
      </p:graphicFrame>
      <p:sp>
        <p:nvSpPr>
          <p:cNvPr id="2053" name="Slide Number Placeholder 5"/>
          <p:cNvSpPr>
            <a:spLocks noGrp="1"/>
          </p:cNvSpPr>
          <p:nvPr>
            <p:ph type="sldNum" sz="quarter" idx="12"/>
          </p:nvPr>
        </p:nvSpPr>
        <p:spPr>
          <a:xfrm>
            <a:off x="7978775" y="6597352"/>
            <a:ext cx="1593850" cy="476250"/>
          </a:xfrm>
        </p:spPr>
        <p:txBody>
          <a:bodyPr/>
          <a:lstStyle/>
          <a:p>
            <a:pPr algn="ctr">
              <a:defRPr/>
            </a:pPr>
            <a:fld id="{FEDC2282-38BC-48E6-B112-3AEAE6EDC6DC}" type="slidenum">
              <a:rPr lang="en-US" smtClean="0">
                <a:ea typeface="ＭＳ Ｐゴシック" pitchFamily="34" charset="-128"/>
              </a:rPr>
              <a:pPr algn="ctr">
                <a:defRPr/>
              </a:pPr>
              <a:t>3</a:t>
            </a:fld>
            <a:endParaRPr lang="en-US" dirty="0" smtClean="0">
              <a:ea typeface="ＭＳ Ｐゴシック" pitchFamily="34" charset="-128"/>
            </a:endParaRPr>
          </a:p>
        </p:txBody>
      </p:sp>
    </p:spTree>
    <p:extLst>
      <p:ext uri="{BB962C8B-B14F-4D97-AF65-F5344CB8AC3E}">
        <p14:creationId xmlns:p14="http://schemas.microsoft.com/office/powerpoint/2010/main" xmlns="" val="187864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71438" y="0"/>
            <a:ext cx="5857875" cy="7207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US" sz="2000" kern="0" dirty="0" smtClean="0">
                <a:solidFill>
                  <a:srgbClr val="996633"/>
                </a:solidFill>
                <a:latin typeface="Arial" charset="0"/>
                <a:ea typeface="ＭＳ Ｐゴシック" charset="-128"/>
              </a:rPr>
              <a:t>FINDINGS IN THE AUDIT REPORT</a:t>
            </a:r>
            <a:endParaRPr lang="en-US" sz="2000" kern="0" dirty="0">
              <a:solidFill>
                <a:srgbClr val="996633"/>
              </a:solidFill>
              <a:latin typeface="Arial" charset="0"/>
              <a:ea typeface="ＭＳ Ｐゴシック" charset="-128"/>
            </a:endParaRPr>
          </a:p>
        </p:txBody>
      </p:sp>
      <p:sp>
        <p:nvSpPr>
          <p:cNvPr id="43013" name="Footer Placeholder 5"/>
          <p:cNvSpPr txBox="1">
            <a:spLocks/>
          </p:cNvSpPr>
          <p:nvPr/>
        </p:nvSpPr>
        <p:spPr bwMode="auto">
          <a:xfrm>
            <a:off x="0" y="6572250"/>
            <a:ext cx="9144000" cy="285750"/>
          </a:xfrm>
          <a:prstGeom prst="rect">
            <a:avLst/>
          </a:prstGeom>
          <a:solidFill>
            <a:srgbClr val="EF4718"/>
          </a:solidFill>
          <a:ln w="9525">
            <a:noFill/>
            <a:miter lim="800000"/>
            <a:headEnd/>
            <a:tailEnd/>
          </a:ln>
        </p:spPr>
        <p:txBody>
          <a:bodyPr/>
          <a:lstStyle/>
          <a:p>
            <a:pPr algn="ctr">
              <a:spcBef>
                <a:spcPts val="600"/>
              </a:spcBef>
            </a:pPr>
            <a:r>
              <a:rPr lang="en-US" sz="1200" b="0">
                <a:solidFill>
                  <a:schemeClr val="bg1"/>
                </a:solidFill>
              </a:rPr>
              <a:t>Making South Africa a Global Leader in Harnessing ICTs for Socio-economic Development</a:t>
            </a:r>
          </a:p>
        </p:txBody>
      </p:sp>
      <p:pic>
        <p:nvPicPr>
          <p:cNvPr id="43014" name="Picture 7" descr="approved-logo.jpg"/>
          <p:cNvPicPr>
            <a:picLocks noChangeAspect="1"/>
          </p:cNvPicPr>
          <p:nvPr/>
        </p:nvPicPr>
        <p:blipFill>
          <a:blip r:embed="rId2" cstate="print"/>
          <a:srcRect/>
          <a:stretch>
            <a:fillRect/>
          </a:stretch>
        </p:blipFill>
        <p:spPr bwMode="auto">
          <a:xfrm>
            <a:off x="6372225" y="49213"/>
            <a:ext cx="2771775" cy="931862"/>
          </a:xfrm>
          <a:prstGeom prst="rect">
            <a:avLst/>
          </a:prstGeom>
          <a:noFill/>
          <a:ln w="9525">
            <a:noFill/>
            <a:miter lim="800000"/>
            <a:headEnd/>
            <a:tailEnd/>
          </a:ln>
        </p:spPr>
      </p:pic>
      <p:cxnSp>
        <p:nvCxnSpPr>
          <p:cNvPr id="11" name="Straight Connector 10"/>
          <p:cNvCxnSpPr/>
          <p:nvPr/>
        </p:nvCxnSpPr>
        <p:spPr bwMode="auto">
          <a:xfrm>
            <a:off x="0" y="981075"/>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xmlns="" val="3047204830"/>
              </p:ext>
            </p:extLst>
          </p:nvPr>
        </p:nvGraphicFramePr>
        <p:xfrm>
          <a:off x="179512" y="1086807"/>
          <a:ext cx="8784976" cy="3132401"/>
        </p:xfrm>
        <a:graphic>
          <a:graphicData uri="http://schemas.openxmlformats.org/drawingml/2006/table">
            <a:tbl>
              <a:tblPr firstRow="1" bandRow="1">
                <a:tableStyleId>{5C22544A-7EE6-4342-B048-85BDC9FD1C3A}</a:tableStyleId>
              </a:tblPr>
              <a:tblGrid>
                <a:gridCol w="1440160"/>
                <a:gridCol w="2088232"/>
                <a:gridCol w="5256584"/>
              </a:tblGrid>
              <a:tr h="370840">
                <a:tc>
                  <a:txBody>
                    <a:bodyPr/>
                    <a:lstStyle/>
                    <a:p>
                      <a:pPr algn="ctr"/>
                      <a:r>
                        <a:rPr lang="en-ZA" sz="1600" dirty="0" smtClean="0">
                          <a:solidFill>
                            <a:schemeClr val="tx1"/>
                          </a:solidFill>
                          <a:latin typeface="Arial" panose="020B0604020202020204" pitchFamily="34" charset="0"/>
                          <a:cs typeface="Arial" panose="020B0604020202020204" pitchFamily="34" charset="0"/>
                        </a:rPr>
                        <a:t>Finding</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Details</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Action</a:t>
                      </a:r>
                      <a:r>
                        <a:rPr lang="en-ZA" sz="1600" baseline="0" dirty="0" smtClean="0">
                          <a:solidFill>
                            <a:schemeClr val="tx1"/>
                          </a:solidFill>
                          <a:latin typeface="Arial" panose="020B0604020202020204" pitchFamily="34" charset="0"/>
                          <a:cs typeface="Arial" panose="020B0604020202020204" pitchFamily="34" charset="0"/>
                        </a:rPr>
                        <a:t> Plan </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3241">
                <a:tc>
                  <a:txBody>
                    <a:bodyPr/>
                    <a:lstStyle/>
                    <a:p>
                      <a:r>
                        <a:rPr lang="en-ZA" sz="1600" dirty="0" smtClean="0">
                          <a:solidFill>
                            <a:schemeClr val="tx1"/>
                          </a:solidFill>
                          <a:latin typeface="Arial" panose="020B0604020202020204" pitchFamily="34" charset="0"/>
                          <a:cs typeface="Arial" panose="020B0604020202020204" pitchFamily="34" charset="0"/>
                        </a:rPr>
                        <a:t>Expenditure management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Irregular expenditure</a:t>
                      </a:r>
                      <a:r>
                        <a:rPr lang="en-ZA" sz="1600" baseline="0" dirty="0" smtClean="0">
                          <a:solidFill>
                            <a:schemeClr val="tx1"/>
                          </a:solidFill>
                          <a:latin typeface="Arial" panose="020B0604020202020204" pitchFamily="34" charset="0"/>
                          <a:cs typeface="Arial" panose="020B0604020202020204" pitchFamily="34" charset="0"/>
                        </a:rPr>
                        <a:t> – 8% of </a:t>
                      </a:r>
                      <a:r>
                        <a:rPr lang="en-ZA" sz="1600" baseline="0" dirty="0" err="1" smtClean="0">
                          <a:solidFill>
                            <a:schemeClr val="tx1"/>
                          </a:solidFill>
                          <a:latin typeface="Arial" panose="020B0604020202020204" pitchFamily="34" charset="0"/>
                          <a:cs typeface="Arial" panose="020B0604020202020204" pitchFamily="34" charset="0"/>
                        </a:rPr>
                        <a:t>virement</a:t>
                      </a:r>
                      <a:r>
                        <a:rPr lang="en-ZA" sz="1600" baseline="0" dirty="0" smtClean="0">
                          <a:solidFill>
                            <a:schemeClr val="tx1"/>
                          </a:solidFill>
                          <a:latin typeface="Arial" panose="020B0604020202020204" pitchFamily="34" charset="0"/>
                          <a:cs typeface="Arial" panose="020B0604020202020204" pitchFamily="34" charset="0"/>
                        </a:rPr>
                        <a:t> exceeded</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gn="just">
                        <a:spcAft>
                          <a:spcPts val="0"/>
                        </a:spcAft>
                        <a:buFont typeface="Arial" panose="020B0604020202020204" pitchFamily="34" charset="0"/>
                        <a:buChar char="•"/>
                      </a:pPr>
                      <a:r>
                        <a:rPr lang="en-ZA" sz="1600" dirty="0" err="1" smtClean="0">
                          <a:solidFill>
                            <a:srgbClr val="000000"/>
                          </a:solidFill>
                          <a:effectLst/>
                          <a:latin typeface="Arial" panose="020B0604020202020204" pitchFamily="34" charset="0"/>
                          <a:ea typeface="Calibri" panose="020F0502020204030204" pitchFamily="34" charset="0"/>
                        </a:rPr>
                        <a:t>Virement</a:t>
                      </a:r>
                      <a:r>
                        <a:rPr lang="en-ZA" sz="1600" dirty="0" smtClean="0">
                          <a:solidFill>
                            <a:srgbClr val="000000"/>
                          </a:solidFill>
                          <a:effectLst/>
                          <a:latin typeface="Arial" panose="020B0604020202020204" pitchFamily="34" charset="0"/>
                          <a:ea typeface="Calibri" panose="020F0502020204030204" pitchFamily="34" charset="0"/>
                        </a:rPr>
                        <a:t> register maintained by budget office</a:t>
                      </a:r>
                    </a:p>
                    <a:p>
                      <a:pPr marL="179388" indent="-179388" algn="just">
                        <a:spcAft>
                          <a:spcPts val="0"/>
                        </a:spcAft>
                        <a:buFont typeface="Arial" panose="020B0604020202020204" pitchFamily="34" charset="0"/>
                        <a:buChar char="•"/>
                      </a:pPr>
                      <a:r>
                        <a:rPr lang="en-ZA" sz="1600" baseline="0" dirty="0" smtClean="0">
                          <a:solidFill>
                            <a:srgbClr val="000000"/>
                          </a:solidFill>
                          <a:effectLst/>
                          <a:latin typeface="Arial" panose="020B0604020202020204" pitchFamily="34" charset="0"/>
                          <a:ea typeface="Calibri" panose="020F0502020204030204" pitchFamily="34" charset="0"/>
                        </a:rPr>
                        <a:t>All </a:t>
                      </a:r>
                      <a:r>
                        <a:rPr lang="en-ZA" sz="1600" baseline="0" dirty="0" err="1" smtClean="0">
                          <a:solidFill>
                            <a:srgbClr val="000000"/>
                          </a:solidFill>
                          <a:effectLst/>
                          <a:latin typeface="Arial" panose="020B0604020202020204" pitchFamily="34" charset="0"/>
                          <a:ea typeface="Calibri" panose="020F0502020204030204" pitchFamily="34" charset="0"/>
                        </a:rPr>
                        <a:t>virements</a:t>
                      </a:r>
                      <a:r>
                        <a:rPr lang="en-ZA" sz="1600" baseline="0" dirty="0" smtClean="0">
                          <a:solidFill>
                            <a:srgbClr val="000000"/>
                          </a:solidFill>
                          <a:effectLst/>
                          <a:latin typeface="Arial" panose="020B0604020202020204" pitchFamily="34" charset="0"/>
                          <a:ea typeface="Calibri" panose="020F0502020204030204" pitchFamily="34" charset="0"/>
                        </a:rPr>
                        <a:t> including shifting of funds reported to National Treasury on a monthly basis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ZA" sz="1600" dirty="0" smtClean="0">
                          <a:solidFill>
                            <a:schemeClr val="tx1"/>
                          </a:solidFill>
                          <a:latin typeface="Arial" panose="020B0604020202020204" pitchFamily="34" charset="0"/>
                          <a:cs typeface="Arial" panose="020B0604020202020204" pitchFamily="34" charset="0"/>
                        </a:rPr>
                        <a:t>Procurement and contract management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Reasons and motivation for deviations from normal SCM process not reasonable as required by practice note  </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marR="0" indent="-1793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dirty="0" smtClean="0">
                          <a:solidFill>
                            <a:srgbClr val="000000"/>
                          </a:solidFill>
                          <a:effectLst/>
                          <a:latin typeface="Arial" panose="020B0604020202020204" pitchFamily="34" charset="0"/>
                          <a:ea typeface="Calibri" panose="020F0502020204030204" pitchFamily="34" charset="0"/>
                          <a:cs typeface="+mn-cs"/>
                        </a:rPr>
                        <a:t>Contract</a:t>
                      </a:r>
                      <a:r>
                        <a:rPr lang="en-ZA" sz="1600" kern="1200" baseline="0" dirty="0" smtClean="0">
                          <a:solidFill>
                            <a:srgbClr val="000000"/>
                          </a:solidFill>
                          <a:effectLst/>
                          <a:latin typeface="Arial" panose="020B0604020202020204" pitchFamily="34" charset="0"/>
                          <a:ea typeface="Calibri" panose="020F0502020204030204" pitchFamily="34" charset="0"/>
                          <a:cs typeface="+mn-cs"/>
                        </a:rPr>
                        <a:t> list has been developed </a:t>
                      </a:r>
                    </a:p>
                    <a:p>
                      <a:pPr marL="179388" marR="0" indent="-1793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baseline="0" dirty="0" smtClean="0">
                          <a:solidFill>
                            <a:srgbClr val="000000"/>
                          </a:solidFill>
                          <a:effectLst/>
                          <a:latin typeface="Arial" panose="020B0604020202020204" pitchFamily="34" charset="0"/>
                          <a:ea typeface="Calibri" panose="020F0502020204030204" pitchFamily="34" charset="0"/>
                          <a:cs typeface="+mn-cs"/>
                        </a:rPr>
                        <a:t>Contracts monitored on a regular basis</a:t>
                      </a:r>
                    </a:p>
                    <a:p>
                      <a:pPr marL="179388" marR="0" indent="-1793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baseline="0" dirty="0" smtClean="0">
                          <a:solidFill>
                            <a:srgbClr val="000000"/>
                          </a:solidFill>
                          <a:effectLst/>
                          <a:latin typeface="Arial" panose="020B0604020202020204" pitchFamily="34" charset="0"/>
                          <a:ea typeface="Calibri" panose="020F0502020204030204" pitchFamily="34" charset="0"/>
                          <a:cs typeface="+mn-cs"/>
                        </a:rPr>
                        <a:t>Additional capacity in the SCM unit – recently appointed Deputy Director as well as the Assistant Director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053" name="Slide Number Placeholder 5"/>
          <p:cNvSpPr>
            <a:spLocks noGrp="1"/>
          </p:cNvSpPr>
          <p:nvPr>
            <p:ph type="sldNum" sz="quarter" idx="12"/>
          </p:nvPr>
        </p:nvSpPr>
        <p:spPr>
          <a:xfrm>
            <a:off x="7978775" y="6553150"/>
            <a:ext cx="1593850" cy="476250"/>
          </a:xfrm>
        </p:spPr>
        <p:txBody>
          <a:bodyPr/>
          <a:lstStyle/>
          <a:p>
            <a:pPr algn="ctr">
              <a:defRPr/>
            </a:pPr>
            <a:fld id="{FEDC2282-38BC-48E6-B112-3AEAE6EDC6DC}" type="slidenum">
              <a:rPr lang="en-US" smtClean="0">
                <a:ea typeface="ＭＳ Ｐゴシック" pitchFamily="34" charset="-128"/>
              </a:rPr>
              <a:pPr algn="ctr">
                <a:defRPr/>
              </a:pPr>
              <a:t>4</a:t>
            </a:fld>
            <a:endParaRPr lang="en-US" dirty="0" smtClean="0">
              <a:ea typeface="ＭＳ Ｐゴシック" pitchFamily="34" charset="-128"/>
            </a:endParaRPr>
          </a:p>
        </p:txBody>
      </p:sp>
    </p:spTree>
    <p:extLst>
      <p:ext uri="{BB962C8B-B14F-4D97-AF65-F5344CB8AC3E}">
        <p14:creationId xmlns:p14="http://schemas.microsoft.com/office/powerpoint/2010/main" xmlns="" val="1754264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71438" y="0"/>
            <a:ext cx="6156746" cy="7207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US" sz="2000" kern="0" dirty="0" smtClean="0">
                <a:solidFill>
                  <a:srgbClr val="996633"/>
                </a:solidFill>
                <a:latin typeface="Arial" charset="0"/>
                <a:ea typeface="ＭＳ Ｐゴシック" charset="-128"/>
              </a:rPr>
              <a:t>KEY FINDINGS IN THE MANAGEMENT LETTER</a:t>
            </a:r>
            <a:endParaRPr lang="en-US" sz="2000" kern="0" dirty="0">
              <a:solidFill>
                <a:srgbClr val="996633"/>
              </a:solidFill>
              <a:latin typeface="Arial" charset="0"/>
              <a:ea typeface="ＭＳ Ｐゴシック" charset="-128"/>
            </a:endParaRPr>
          </a:p>
        </p:txBody>
      </p:sp>
      <p:sp>
        <p:nvSpPr>
          <p:cNvPr id="43013" name="Footer Placeholder 5"/>
          <p:cNvSpPr txBox="1">
            <a:spLocks/>
          </p:cNvSpPr>
          <p:nvPr/>
        </p:nvSpPr>
        <p:spPr bwMode="auto">
          <a:xfrm>
            <a:off x="0" y="6572250"/>
            <a:ext cx="9144000" cy="285750"/>
          </a:xfrm>
          <a:prstGeom prst="rect">
            <a:avLst/>
          </a:prstGeom>
          <a:solidFill>
            <a:srgbClr val="EF4718"/>
          </a:solidFill>
          <a:ln w="9525">
            <a:noFill/>
            <a:miter lim="800000"/>
            <a:headEnd/>
            <a:tailEnd/>
          </a:ln>
        </p:spPr>
        <p:txBody>
          <a:bodyPr/>
          <a:lstStyle/>
          <a:p>
            <a:pPr algn="ctr">
              <a:spcBef>
                <a:spcPts val="600"/>
              </a:spcBef>
            </a:pPr>
            <a:r>
              <a:rPr lang="en-US" sz="1200" b="0">
                <a:solidFill>
                  <a:schemeClr val="bg1"/>
                </a:solidFill>
              </a:rPr>
              <a:t>Making South Africa a Global Leader in Harnessing ICTs for Socio-economic Development</a:t>
            </a:r>
          </a:p>
        </p:txBody>
      </p:sp>
      <p:pic>
        <p:nvPicPr>
          <p:cNvPr id="43014" name="Picture 7" descr="approved-logo.jpg"/>
          <p:cNvPicPr>
            <a:picLocks noChangeAspect="1"/>
          </p:cNvPicPr>
          <p:nvPr/>
        </p:nvPicPr>
        <p:blipFill>
          <a:blip r:embed="rId2" cstate="print"/>
          <a:srcRect/>
          <a:stretch>
            <a:fillRect/>
          </a:stretch>
        </p:blipFill>
        <p:spPr bwMode="auto">
          <a:xfrm>
            <a:off x="6372225" y="49213"/>
            <a:ext cx="2771775" cy="931862"/>
          </a:xfrm>
          <a:prstGeom prst="rect">
            <a:avLst/>
          </a:prstGeom>
          <a:noFill/>
          <a:ln w="9525">
            <a:noFill/>
            <a:miter lim="800000"/>
            <a:headEnd/>
            <a:tailEnd/>
          </a:ln>
        </p:spPr>
      </p:pic>
      <p:cxnSp>
        <p:nvCxnSpPr>
          <p:cNvPr id="11" name="Straight Connector 10"/>
          <p:cNvCxnSpPr/>
          <p:nvPr/>
        </p:nvCxnSpPr>
        <p:spPr bwMode="auto">
          <a:xfrm>
            <a:off x="0" y="981075"/>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xmlns="" val="203069109"/>
              </p:ext>
            </p:extLst>
          </p:nvPr>
        </p:nvGraphicFramePr>
        <p:xfrm>
          <a:off x="107504" y="1114277"/>
          <a:ext cx="8928992" cy="5339059"/>
        </p:xfrm>
        <a:graphic>
          <a:graphicData uri="http://schemas.openxmlformats.org/drawingml/2006/table">
            <a:tbl>
              <a:tblPr firstRow="1" bandRow="1">
                <a:tableStyleId>{5C22544A-7EE6-4342-B048-85BDC9FD1C3A}</a:tableStyleId>
              </a:tblPr>
              <a:tblGrid>
                <a:gridCol w="1728192"/>
                <a:gridCol w="2844906"/>
                <a:gridCol w="4355894"/>
              </a:tblGrid>
              <a:tr h="340339">
                <a:tc>
                  <a:txBody>
                    <a:bodyPr/>
                    <a:lstStyle/>
                    <a:p>
                      <a:pPr algn="ctr"/>
                      <a:r>
                        <a:rPr lang="en-ZA" sz="1600" dirty="0" smtClean="0">
                          <a:solidFill>
                            <a:schemeClr val="tx1"/>
                          </a:solidFill>
                          <a:latin typeface="Arial" panose="020B0604020202020204" pitchFamily="34" charset="0"/>
                          <a:cs typeface="Arial" panose="020B0604020202020204" pitchFamily="34" charset="0"/>
                        </a:rPr>
                        <a:t>Finding</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Details</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Action</a:t>
                      </a:r>
                      <a:r>
                        <a:rPr lang="en-ZA" sz="1600" baseline="0" dirty="0" smtClean="0">
                          <a:solidFill>
                            <a:schemeClr val="tx1"/>
                          </a:solidFill>
                          <a:latin typeface="Arial" panose="020B0604020202020204" pitchFamily="34" charset="0"/>
                          <a:cs typeface="Arial" panose="020B0604020202020204" pitchFamily="34" charset="0"/>
                        </a:rPr>
                        <a:t> Plan </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3404">
                <a:tc>
                  <a:txBody>
                    <a:bodyPr/>
                    <a:lstStyle/>
                    <a:p>
                      <a:r>
                        <a:rPr lang="en-ZA" sz="1600" dirty="0" smtClean="0">
                          <a:solidFill>
                            <a:schemeClr val="tx1"/>
                          </a:solidFill>
                          <a:latin typeface="Arial" panose="020B0604020202020204" pitchFamily="34" charset="0"/>
                          <a:cs typeface="Arial" panose="020B0604020202020204" pitchFamily="34" charset="0"/>
                        </a:rPr>
                        <a:t>Pre-determined</a:t>
                      </a:r>
                      <a:r>
                        <a:rPr lang="en-ZA" sz="1600" baseline="0" dirty="0" smtClean="0">
                          <a:solidFill>
                            <a:schemeClr val="tx1"/>
                          </a:solidFill>
                          <a:latin typeface="Arial" panose="020B0604020202020204" pitchFamily="34" charset="0"/>
                          <a:cs typeface="Arial" panose="020B0604020202020204" pitchFamily="34" charset="0"/>
                        </a:rPr>
                        <a:t> objectives</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Achievement incorrectly reported in the APR (1 target)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marR="0" lvl="0" indent="-1793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baseline="0" dirty="0" smtClean="0">
                          <a:solidFill>
                            <a:srgbClr val="000000"/>
                          </a:solidFill>
                          <a:effectLst/>
                          <a:latin typeface="Arial" panose="020B0604020202020204" pitchFamily="34" charset="0"/>
                          <a:ea typeface="Calibri" panose="020F0502020204030204" pitchFamily="34" charset="0"/>
                          <a:cs typeface="+mn-cs"/>
                        </a:rPr>
                        <a:t>Internal controls enhanced to  confirm that </a:t>
                      </a:r>
                      <a:r>
                        <a:rPr lang="en-ZA" sz="1600" kern="1200" dirty="0" smtClean="0">
                          <a:solidFill>
                            <a:srgbClr val="000000"/>
                          </a:solidFill>
                          <a:effectLst/>
                          <a:latin typeface="Arial" panose="020B0604020202020204" pitchFamily="34" charset="0"/>
                          <a:ea typeface="Calibri" panose="020F0502020204030204" pitchFamily="34" charset="0"/>
                          <a:cs typeface="+mn-cs"/>
                        </a:rPr>
                        <a:t>performance</a:t>
                      </a:r>
                      <a:r>
                        <a:rPr lang="en-ZA" sz="1600" kern="1200" baseline="0" dirty="0" smtClean="0">
                          <a:solidFill>
                            <a:srgbClr val="000000"/>
                          </a:solidFill>
                          <a:effectLst/>
                          <a:latin typeface="Arial" panose="020B0604020202020204" pitchFamily="34" charset="0"/>
                          <a:ea typeface="Calibri" panose="020F0502020204030204" pitchFamily="34" charset="0"/>
                          <a:cs typeface="+mn-cs"/>
                        </a:rPr>
                        <a:t> information is supported by accurate, valid and complete evidence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40837">
                <a:tc>
                  <a:txBody>
                    <a:bodyPr/>
                    <a:lstStyle/>
                    <a:p>
                      <a:r>
                        <a:rPr lang="en-ZA" sz="1600" dirty="0" smtClean="0">
                          <a:solidFill>
                            <a:schemeClr val="tx1"/>
                          </a:solidFill>
                          <a:latin typeface="Arial" panose="020B0604020202020204" pitchFamily="34" charset="0"/>
                          <a:cs typeface="Arial" panose="020B0604020202020204" pitchFamily="34" charset="0"/>
                        </a:rPr>
                        <a:t>Expenditure management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ZA" sz="1600" dirty="0" smtClean="0">
                          <a:solidFill>
                            <a:schemeClr val="tx1"/>
                          </a:solidFill>
                          <a:latin typeface="Arial" panose="020B0604020202020204" pitchFamily="34" charset="0"/>
                          <a:cs typeface="Arial" panose="020B0604020202020204" pitchFamily="34" charset="0"/>
                        </a:rPr>
                        <a:t>Payment to suppliers not made within 30 days</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dk1"/>
                          </a:solidFill>
                          <a:latin typeface="Arial" pitchFamily="34" charset="0"/>
                          <a:ea typeface="+mn-ea"/>
                          <a:cs typeface="Arial" pitchFamily="34" charset="0"/>
                        </a:rPr>
                        <a:t>Centralised the receipt of invoices and a template to track and monitor the payment of invoices is in place.</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dk1"/>
                          </a:solidFill>
                          <a:latin typeface="Arial" pitchFamily="34" charset="0"/>
                          <a:ea typeface="+mn-ea"/>
                          <a:cs typeface="Arial" pitchFamily="34" charset="0"/>
                        </a:rPr>
                        <a:t>Control measures have been put in place to ensure that the process of certification of invoices is smooth.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9137">
                <a:tc rowSpan="2">
                  <a:txBody>
                    <a:bodyPr/>
                    <a:lstStyle/>
                    <a:p>
                      <a:r>
                        <a:rPr lang="en-ZA" sz="1600" dirty="0" smtClean="0">
                          <a:solidFill>
                            <a:schemeClr val="tx1"/>
                          </a:solidFill>
                          <a:latin typeface="Arial" panose="020B0604020202020204" pitchFamily="34" charset="0"/>
                          <a:cs typeface="Arial" panose="020B0604020202020204" pitchFamily="34" charset="0"/>
                        </a:rPr>
                        <a:t>Human</a:t>
                      </a:r>
                      <a:r>
                        <a:rPr lang="en-ZA" sz="1600" baseline="0" dirty="0" smtClean="0">
                          <a:solidFill>
                            <a:schemeClr val="tx1"/>
                          </a:solidFill>
                          <a:latin typeface="Arial" panose="020B0604020202020204" pitchFamily="34" charset="0"/>
                          <a:cs typeface="Arial" panose="020B0604020202020204" pitchFamily="34" charset="0"/>
                        </a:rPr>
                        <a:t> resource management</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smtClean="0">
                          <a:solidFill>
                            <a:schemeClr val="tx1"/>
                          </a:solidFill>
                          <a:latin typeface="Arial" panose="020B0604020202020204" pitchFamily="34" charset="0"/>
                          <a:cs typeface="Arial" panose="020B0604020202020204" pitchFamily="34" charset="0"/>
                        </a:rPr>
                        <a:t>HR Plan not submitted to DPSA timeously</a:t>
                      </a: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marR="0" indent="-1793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baseline="0" dirty="0" smtClean="0">
                          <a:solidFill>
                            <a:srgbClr val="000000"/>
                          </a:solidFill>
                          <a:effectLst/>
                          <a:latin typeface="Arial" panose="020B0604020202020204" pitchFamily="34" charset="0"/>
                          <a:ea typeface="Calibri" panose="020F0502020204030204" pitchFamily="34" charset="0"/>
                          <a:cs typeface="+mn-cs"/>
                        </a:rPr>
                        <a:t>The HR Plan implementation report for 2015/16 was submitted to DPSA on 08 June 2016</a:t>
                      </a:r>
                    </a:p>
                    <a:p>
                      <a:pPr marL="179388" marR="0" indent="-1793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baseline="0" dirty="0" smtClean="0">
                          <a:solidFill>
                            <a:srgbClr val="000000"/>
                          </a:solidFill>
                          <a:effectLst/>
                          <a:latin typeface="Arial" panose="020B0604020202020204" pitchFamily="34" charset="0"/>
                          <a:ea typeface="Calibri" panose="020F0502020204030204" pitchFamily="34" charset="0"/>
                          <a:cs typeface="+mn-cs"/>
                        </a:rPr>
                        <a:t>The HR Plan will be reviewed once the organisational structure is finalised</a:t>
                      </a:r>
                      <a:endParaRPr lang="en-ZA" sz="1600" kern="1200" dirty="0" smtClean="0">
                        <a:solidFill>
                          <a:srgbClr val="000000"/>
                        </a:solidFill>
                        <a:effectLst/>
                        <a:latin typeface="Arial" panose="020B0604020202020204" pitchFamily="34" charset="0"/>
                        <a:ea typeface="Calibri" panose="020F0502020204030204" pitchFamily="34"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1788">
                <a:tc vMerge="1">
                  <a:txBody>
                    <a:bodyPr/>
                    <a:lstStyle/>
                    <a:p>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Performance Agreements</a:t>
                      </a:r>
                      <a:r>
                        <a:rPr lang="en-ZA" sz="1600" baseline="0" dirty="0" smtClean="0">
                          <a:solidFill>
                            <a:schemeClr val="tx1"/>
                          </a:solidFill>
                          <a:latin typeface="Arial" panose="020B0604020202020204" pitchFamily="34" charset="0"/>
                          <a:cs typeface="Arial" panose="020B0604020202020204" pitchFamily="34" charset="0"/>
                        </a:rPr>
                        <a:t> not concluded and submitted within the required timeframe</a:t>
                      </a:r>
                      <a:endParaRPr lang="en-ZA" sz="1600" dirty="0" smtClean="0">
                        <a:solidFill>
                          <a:schemeClr val="tx1"/>
                        </a:solidFill>
                        <a:latin typeface="Arial" panose="020B0604020202020204" pitchFamily="34" charset="0"/>
                        <a:cs typeface="Arial" panose="020B0604020202020204" pitchFamily="34" charset="0"/>
                      </a:endParaRPr>
                    </a:p>
                    <a:p>
                      <a:pPr algn="ctr"/>
                      <a:endParaRPr lang="en-ZA"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marR="0" lvl="0" indent="-179388"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baseline="0" dirty="0" smtClean="0">
                          <a:solidFill>
                            <a:schemeClr val="dk1"/>
                          </a:solidFill>
                          <a:latin typeface="Arial" pitchFamily="34" charset="0"/>
                          <a:ea typeface="+mn-ea"/>
                          <a:cs typeface="Arial" pitchFamily="34" charset="0"/>
                        </a:rPr>
                        <a:t>Consequence management measures have been put in place with regards to p</a:t>
                      </a:r>
                      <a:r>
                        <a:rPr lang="en-ZA" sz="1600" kern="1200" dirty="0" smtClean="0">
                          <a:solidFill>
                            <a:schemeClr val="dk1"/>
                          </a:solidFill>
                          <a:latin typeface="Arial" pitchFamily="34" charset="0"/>
                          <a:ea typeface="+mn-ea"/>
                          <a:cs typeface="Arial" pitchFamily="34" charset="0"/>
                        </a:rPr>
                        <a:t>erformance agreements not being concluded</a:t>
                      </a:r>
                      <a:r>
                        <a:rPr lang="en-ZA" sz="1600" kern="1200" baseline="0" dirty="0" smtClean="0">
                          <a:solidFill>
                            <a:schemeClr val="dk1"/>
                          </a:solidFill>
                          <a:latin typeface="Arial" pitchFamily="34" charset="0"/>
                          <a:ea typeface="+mn-ea"/>
                          <a:cs typeface="Arial" pitchFamily="34" charset="0"/>
                        </a:rPr>
                        <a:t> and submitted within required timeframe</a:t>
                      </a:r>
                      <a:endParaRPr lang="en-ZA" sz="160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053" name="Slide Number Placeholder 5"/>
          <p:cNvSpPr>
            <a:spLocks noGrp="1"/>
          </p:cNvSpPr>
          <p:nvPr>
            <p:ph type="sldNum" sz="quarter" idx="12"/>
          </p:nvPr>
        </p:nvSpPr>
        <p:spPr>
          <a:xfrm>
            <a:off x="7978775" y="6553150"/>
            <a:ext cx="1593850" cy="476250"/>
          </a:xfrm>
        </p:spPr>
        <p:txBody>
          <a:bodyPr/>
          <a:lstStyle/>
          <a:p>
            <a:pPr algn="ctr">
              <a:defRPr/>
            </a:pPr>
            <a:fld id="{FEDC2282-38BC-48E6-B112-3AEAE6EDC6DC}" type="slidenum">
              <a:rPr lang="en-US" smtClean="0">
                <a:ea typeface="ＭＳ Ｐゴシック" pitchFamily="34" charset="-128"/>
              </a:rPr>
              <a:pPr algn="ctr">
                <a:defRPr/>
              </a:pPr>
              <a:t>5</a:t>
            </a:fld>
            <a:endParaRPr lang="en-US" dirty="0" smtClean="0">
              <a:ea typeface="ＭＳ Ｐゴシック" pitchFamily="34" charset="-128"/>
            </a:endParaRPr>
          </a:p>
        </p:txBody>
      </p:sp>
    </p:spTree>
    <p:extLst>
      <p:ext uri="{BB962C8B-B14F-4D97-AF65-F5344CB8AC3E}">
        <p14:creationId xmlns:p14="http://schemas.microsoft.com/office/powerpoint/2010/main" xmlns="" val="2863127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71438" y="0"/>
            <a:ext cx="5857875" cy="7207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defRPr/>
            </a:pPr>
            <a:r>
              <a:rPr lang="en-US" sz="2000" kern="0" dirty="0" smtClean="0">
                <a:solidFill>
                  <a:srgbClr val="996633"/>
                </a:solidFill>
                <a:latin typeface="Arial" charset="0"/>
                <a:ea typeface="ＭＳ Ｐゴシック" charset="-128"/>
              </a:rPr>
              <a:t>RESOLVED AUDIT FINDINGS FOR 2014/15 FY      </a:t>
            </a:r>
            <a:endParaRPr lang="en-US" sz="2000" kern="0" dirty="0">
              <a:solidFill>
                <a:srgbClr val="996633"/>
              </a:solidFill>
              <a:latin typeface="Arial" charset="0"/>
              <a:ea typeface="ＭＳ Ｐゴシック" charset="-128"/>
            </a:endParaRPr>
          </a:p>
        </p:txBody>
      </p:sp>
      <p:sp>
        <p:nvSpPr>
          <p:cNvPr id="52228" name="Footer Placeholder 5"/>
          <p:cNvSpPr txBox="1">
            <a:spLocks/>
          </p:cNvSpPr>
          <p:nvPr/>
        </p:nvSpPr>
        <p:spPr bwMode="auto">
          <a:xfrm>
            <a:off x="0" y="6599238"/>
            <a:ext cx="9144000" cy="285750"/>
          </a:xfrm>
          <a:prstGeom prst="rect">
            <a:avLst/>
          </a:prstGeom>
          <a:solidFill>
            <a:srgbClr val="EF4718"/>
          </a:solidFill>
          <a:ln w="9525">
            <a:noFill/>
            <a:miter lim="800000"/>
            <a:headEnd/>
            <a:tailEnd/>
          </a:ln>
        </p:spPr>
        <p:txBody>
          <a:bodyPr/>
          <a:lstStyle/>
          <a:p>
            <a:pPr algn="ctr">
              <a:spcBef>
                <a:spcPts val="600"/>
              </a:spcBef>
            </a:pPr>
            <a:r>
              <a:rPr lang="en-US" sz="1200" b="0">
                <a:solidFill>
                  <a:schemeClr val="bg1"/>
                </a:solidFill>
              </a:rPr>
              <a:t>Making South Africa a Global Leader in Harnessing ICTs for Socio-economic Development</a:t>
            </a:r>
          </a:p>
        </p:txBody>
      </p:sp>
      <p:pic>
        <p:nvPicPr>
          <p:cNvPr id="52229" name="Picture 7" descr="approved-logo.jpg"/>
          <p:cNvPicPr>
            <a:picLocks noChangeAspect="1"/>
          </p:cNvPicPr>
          <p:nvPr/>
        </p:nvPicPr>
        <p:blipFill>
          <a:blip r:embed="rId2" cstate="print"/>
          <a:srcRect/>
          <a:stretch>
            <a:fillRect/>
          </a:stretch>
        </p:blipFill>
        <p:spPr bwMode="auto">
          <a:xfrm>
            <a:off x="6372225" y="49213"/>
            <a:ext cx="2771775" cy="931862"/>
          </a:xfrm>
          <a:prstGeom prst="rect">
            <a:avLst/>
          </a:prstGeom>
          <a:noFill/>
          <a:ln w="9525">
            <a:noFill/>
            <a:miter lim="800000"/>
            <a:headEnd/>
            <a:tailEnd/>
          </a:ln>
        </p:spPr>
      </p:pic>
      <p:cxnSp>
        <p:nvCxnSpPr>
          <p:cNvPr id="10" name="Straight Connector 9"/>
          <p:cNvCxnSpPr/>
          <p:nvPr/>
        </p:nvCxnSpPr>
        <p:spPr bwMode="auto">
          <a:xfrm>
            <a:off x="0" y="97914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xmlns="" val="2611085103"/>
              </p:ext>
            </p:extLst>
          </p:nvPr>
        </p:nvGraphicFramePr>
        <p:xfrm>
          <a:off x="144462" y="1264484"/>
          <a:ext cx="8892033" cy="4828812"/>
        </p:xfrm>
        <a:graphic>
          <a:graphicData uri="http://schemas.openxmlformats.org/drawingml/2006/table">
            <a:tbl>
              <a:tblPr firstRow="1" bandRow="1">
                <a:tableStyleId>{5C22544A-7EE6-4342-B048-85BDC9FD1C3A}</a:tableStyleId>
              </a:tblPr>
              <a:tblGrid>
                <a:gridCol w="1547218"/>
                <a:gridCol w="7344815"/>
              </a:tblGrid>
              <a:tr h="413581">
                <a:tc>
                  <a:txBody>
                    <a:bodyPr/>
                    <a:lstStyle/>
                    <a:p>
                      <a:pPr algn="ctr"/>
                      <a:r>
                        <a:rPr lang="en-ZA" sz="1600" dirty="0" smtClean="0">
                          <a:solidFill>
                            <a:schemeClr val="tx1"/>
                          </a:solidFill>
                          <a:latin typeface="Arial" pitchFamily="34" charset="0"/>
                          <a:cs typeface="Arial" pitchFamily="34" charset="0"/>
                        </a:rPr>
                        <a:t>Finding</a:t>
                      </a:r>
                      <a:r>
                        <a:rPr lang="en-ZA" sz="1600" baseline="0" dirty="0" smtClean="0">
                          <a:solidFill>
                            <a:schemeClr val="tx1"/>
                          </a:solidFill>
                          <a:latin typeface="Arial" pitchFamily="34" charset="0"/>
                          <a:cs typeface="Arial" pitchFamily="34" charset="0"/>
                        </a:rPr>
                        <a:t>s </a:t>
                      </a:r>
                      <a:endParaRPr lang="en-ZA" sz="1600" dirty="0">
                        <a:solidFill>
                          <a:schemeClr val="tx1"/>
                        </a:solidFill>
                        <a:latin typeface="Arial" pitchFamily="34" charset="0"/>
                        <a:cs typeface="Arial" pitchFamily="34" charset="0"/>
                      </a:endParaRPr>
                    </a:p>
                  </a:txBody>
                  <a:tcPr marL="91441" marR="9144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smtClean="0">
                          <a:solidFill>
                            <a:schemeClr val="tx1"/>
                          </a:solidFill>
                          <a:latin typeface="Arial" pitchFamily="34" charset="0"/>
                          <a:cs typeface="Arial" pitchFamily="34" charset="0"/>
                        </a:rPr>
                        <a:t>Status</a:t>
                      </a:r>
                      <a:endParaRPr lang="en-ZA" sz="1600" dirty="0">
                        <a:solidFill>
                          <a:schemeClr val="tx1"/>
                        </a:solidFill>
                        <a:latin typeface="Arial" pitchFamily="34" charset="0"/>
                        <a:cs typeface="Arial" pitchFamily="34" charset="0"/>
                      </a:endParaRPr>
                    </a:p>
                  </a:txBody>
                  <a:tcPr marL="91441" marR="9144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6699">
                <a:tc>
                  <a:txBody>
                    <a:bodyPr/>
                    <a:lstStyle/>
                    <a:p>
                      <a:pPr algn="l"/>
                      <a:r>
                        <a:rPr lang="en-ZA" sz="1600" dirty="0" smtClean="0">
                          <a:latin typeface="Arial" pitchFamily="34" charset="0"/>
                          <a:cs typeface="Arial" pitchFamily="34" charset="0"/>
                        </a:rPr>
                        <a:t>HR Management</a:t>
                      </a:r>
                    </a:p>
                  </a:txBody>
                  <a:tcPr marL="91441" marR="9144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tx1"/>
                          </a:solidFill>
                          <a:latin typeface="Arial" pitchFamily="34" charset="0"/>
                          <a:ea typeface="+mn-ea"/>
                          <a:cs typeface="Arial" pitchFamily="34" charset="0"/>
                        </a:rPr>
                        <a:t>Adequate controls were put in place and disciplinary measures were taken for non-compliance of submission of Performance Agreements</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tx1"/>
                          </a:solidFill>
                          <a:latin typeface="Arial" pitchFamily="34" charset="0"/>
                          <a:ea typeface="+mn-ea"/>
                          <a:cs typeface="Arial" pitchFamily="34" charset="0"/>
                        </a:rPr>
                        <a:t>An intensive process was followed to advertise and fill vacant funded posts in 2015/16 FY. Only four funded positions are currently not filled.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tx1"/>
                          </a:solidFill>
                          <a:latin typeface="Arial" pitchFamily="34" charset="0"/>
                          <a:ea typeface="+mn-ea"/>
                          <a:cs typeface="Arial" pitchFamily="34" charset="0"/>
                        </a:rPr>
                        <a:t>Control measures have been put in place to ensure compliance with leave policies and procedures</a:t>
                      </a:r>
                      <a:r>
                        <a:rPr lang="en-US" sz="1600" kern="1200" baseline="0" dirty="0" smtClean="0">
                          <a:solidFill>
                            <a:schemeClr val="dk1"/>
                          </a:solidFill>
                          <a:latin typeface="Arial" pitchFamily="34" charset="0"/>
                          <a:ea typeface="+mn-ea"/>
                          <a:cs typeface="Arial" pitchFamily="34" charset="0"/>
                        </a:rPr>
                        <a:t>.</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baseline="0" dirty="0" smtClean="0">
                          <a:solidFill>
                            <a:schemeClr val="dk1"/>
                          </a:solidFill>
                          <a:latin typeface="Arial" pitchFamily="34" charset="0"/>
                          <a:ea typeface="+mn-ea"/>
                          <a:cs typeface="Arial" pitchFamily="34" charset="0"/>
                        </a:rPr>
                        <a:t>Relevant HR Policies due for review were reviewed and extensions were granted for those policies where the timeframe lapsed.  </a:t>
                      </a:r>
                      <a:endParaRPr lang="en-ZA" sz="1600" kern="1200" dirty="0" smtClean="0">
                        <a:solidFill>
                          <a:schemeClr val="dk1"/>
                        </a:solidFill>
                        <a:latin typeface="Arial" pitchFamily="34" charset="0"/>
                        <a:ea typeface="+mn-ea"/>
                        <a:cs typeface="Arial" pitchFamily="34" charset="0"/>
                      </a:endParaRPr>
                    </a:p>
                  </a:txBody>
                  <a:tcPr marL="91441" marR="9144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6104">
                <a:tc>
                  <a:txBody>
                    <a:bodyPr/>
                    <a:lstStyle/>
                    <a:p>
                      <a:pPr algn="l"/>
                      <a:r>
                        <a:rPr lang="en-US" sz="1600" b="0" kern="1200" dirty="0" smtClean="0">
                          <a:solidFill>
                            <a:schemeClr val="dk1"/>
                          </a:solidFill>
                          <a:latin typeface="Arial" pitchFamily="34" charset="0"/>
                          <a:ea typeface="+mn-ea"/>
                          <a:cs typeface="Arial" pitchFamily="34" charset="0"/>
                        </a:rPr>
                        <a:t>Misstatement in financial statement</a:t>
                      </a:r>
                      <a:endParaRPr lang="en-ZA" sz="1600" b="0" dirty="0">
                        <a:latin typeface="Arial" pitchFamily="34" charset="0"/>
                        <a:cs typeface="Arial" pitchFamily="34" charset="0"/>
                      </a:endParaRPr>
                    </a:p>
                  </a:txBody>
                  <a:tcPr marL="91441" marR="9144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baseline="0" dirty="0" smtClean="0">
                          <a:solidFill>
                            <a:schemeClr val="dk1"/>
                          </a:solidFill>
                          <a:latin typeface="Arial" pitchFamily="34" charset="0"/>
                          <a:ea typeface="+mn-ea"/>
                          <a:cs typeface="Arial" pitchFamily="34" charset="0"/>
                        </a:rPr>
                        <a:t>Regular follow undertaken ups with SOC Branch as well as SAPO</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baseline="0" dirty="0" smtClean="0">
                          <a:solidFill>
                            <a:schemeClr val="dk1"/>
                          </a:solidFill>
                          <a:latin typeface="Arial" pitchFamily="34" charset="0"/>
                          <a:ea typeface="+mn-ea"/>
                          <a:cs typeface="Arial" pitchFamily="34" charset="0"/>
                        </a:rPr>
                        <a:t>Guidance from National Treasury as sourced regarding the finalisation of the matter  </a:t>
                      </a:r>
                    </a:p>
                  </a:txBody>
                  <a:tcPr marL="91441" marR="9144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242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600" kern="1200" baseline="0" dirty="0" smtClean="0">
                          <a:solidFill>
                            <a:schemeClr val="dk1"/>
                          </a:solidFill>
                          <a:latin typeface="Arial" pitchFamily="34" charset="0"/>
                          <a:ea typeface="+mn-ea"/>
                          <a:cs typeface="Arial" pitchFamily="34" charset="0"/>
                        </a:rPr>
                        <a:t>Payment of suppliers in 30 days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600" i="1" kern="1200" baseline="0" dirty="0" smtClean="0">
                          <a:solidFill>
                            <a:schemeClr val="dk1"/>
                          </a:solidFill>
                          <a:latin typeface="Arial" pitchFamily="34" charset="0"/>
                          <a:ea typeface="+mn-ea"/>
                          <a:cs typeface="Arial" pitchFamily="34" charset="0"/>
                        </a:rPr>
                        <a:t>(Partially Resolved)</a:t>
                      </a:r>
                    </a:p>
                  </a:txBody>
                  <a:tcPr marL="91441" marR="9144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dk1"/>
                          </a:solidFill>
                          <a:latin typeface="Arial" pitchFamily="34" charset="0"/>
                          <a:ea typeface="+mn-ea"/>
                          <a:cs typeface="Arial" pitchFamily="34" charset="0"/>
                        </a:rPr>
                        <a:t>Receipt of invoices is now centralized and a template to track and monitor the payment of invoices is in place.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smtClean="0">
                          <a:solidFill>
                            <a:schemeClr val="dk1"/>
                          </a:solidFill>
                          <a:latin typeface="Arial" pitchFamily="34" charset="0"/>
                          <a:ea typeface="+mn-ea"/>
                          <a:cs typeface="Arial" pitchFamily="34" charset="0"/>
                        </a:rPr>
                        <a:t>The amount of invoices not paid within the 30 days has significantly gone down, invoices not paid are exceptions to the rule (for example suppliers who do not provide requested information in time)</a:t>
                      </a:r>
                      <a:endParaRPr lang="en-ZA" sz="1600" kern="1200" baseline="0" dirty="0" smtClean="0">
                        <a:solidFill>
                          <a:schemeClr val="dk1"/>
                        </a:solidFill>
                        <a:latin typeface="Arial" pitchFamily="34" charset="0"/>
                        <a:ea typeface="+mn-ea"/>
                        <a:cs typeface="Arial" pitchFamily="34" charset="0"/>
                      </a:endParaRPr>
                    </a:p>
                  </a:txBody>
                  <a:tcPr marL="91441" marR="91441"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197" name="Slide Number Placeholder 5"/>
          <p:cNvSpPr>
            <a:spLocks noGrp="1"/>
          </p:cNvSpPr>
          <p:nvPr>
            <p:ph type="sldNum" sz="quarter" idx="12"/>
          </p:nvPr>
        </p:nvSpPr>
        <p:spPr>
          <a:xfrm>
            <a:off x="7978775" y="6597352"/>
            <a:ext cx="1593850" cy="476250"/>
          </a:xfrm>
        </p:spPr>
        <p:txBody>
          <a:bodyPr/>
          <a:lstStyle/>
          <a:p>
            <a:pPr algn="ctr">
              <a:defRPr/>
            </a:pPr>
            <a:fld id="{3B8A8645-77B9-4AB4-82D1-386E44A0B72F}" type="slidenum">
              <a:rPr lang="en-US" altLang="en-US" smtClean="0">
                <a:ea typeface="ＭＳ Ｐゴシック" pitchFamily="34" charset="-128"/>
              </a:rPr>
              <a:pPr algn="ctr">
                <a:defRPr/>
              </a:pPr>
              <a:t>6</a:t>
            </a:fld>
            <a:endParaRPr lang="en-US" altLang="en-US" dirty="0" smtClean="0">
              <a:ea typeface="ＭＳ Ｐゴシック" pitchFamily="34" charset="-128"/>
            </a:endParaRPr>
          </a:p>
        </p:txBody>
      </p:sp>
    </p:spTree>
    <p:extLst>
      <p:ext uri="{BB962C8B-B14F-4D97-AF65-F5344CB8AC3E}">
        <p14:creationId xmlns:p14="http://schemas.microsoft.com/office/powerpoint/2010/main" xmlns="" val="2223502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413" name="Picture 7" descr="approved-logo.jpg"/>
          <p:cNvPicPr>
            <a:picLocks noChangeAspect="1"/>
          </p:cNvPicPr>
          <p:nvPr/>
        </p:nvPicPr>
        <p:blipFill>
          <a:blip r:embed="rId2" cstate="print"/>
          <a:srcRect/>
          <a:stretch>
            <a:fillRect/>
          </a:stretch>
        </p:blipFill>
        <p:spPr bwMode="auto">
          <a:xfrm>
            <a:off x="6372225" y="115888"/>
            <a:ext cx="2771775" cy="7921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112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smtClean="0">
                <a:solidFill>
                  <a:srgbClr val="996633"/>
                </a:solidFill>
                <a:latin typeface="Arial" charset="0"/>
              </a:rPr>
              <a:t>Programme 3: ICT </a:t>
            </a:r>
            <a:r>
              <a:rPr lang="en-US" sz="2000" kern="0" dirty="0">
                <a:solidFill>
                  <a:srgbClr val="996633"/>
                </a:solidFill>
                <a:latin typeface="Arial" charset="0"/>
              </a:rPr>
              <a:t>Policy, Research and Capacity </a:t>
            </a:r>
            <a:r>
              <a:rPr lang="en-US" sz="2000" kern="0" dirty="0" smtClean="0">
                <a:solidFill>
                  <a:srgbClr val="996633"/>
                </a:solidFill>
                <a:latin typeface="Arial" charset="0"/>
              </a:rPr>
              <a:t>Development (1)</a:t>
            </a:r>
            <a:endParaRPr lang="en-US" sz="2000" kern="0" dirty="0">
              <a:solidFill>
                <a:srgbClr val="002060"/>
              </a:solidFill>
              <a:latin typeface="Arial" charset="0"/>
              <a:cs typeface="+mn-cs"/>
            </a:endParaRPr>
          </a:p>
        </p:txBody>
      </p:sp>
      <p:sp>
        <p:nvSpPr>
          <p:cNvPr id="8" name="Slide Number Placeholder 7"/>
          <p:cNvSpPr>
            <a:spLocks noGrp="1"/>
          </p:cNvSpPr>
          <p:nvPr>
            <p:ph type="sldNum" sz="quarter" idx="12"/>
          </p:nvPr>
        </p:nvSpPr>
        <p:spPr>
          <a:xfrm>
            <a:off x="7370763" y="6553150"/>
            <a:ext cx="1593850" cy="476250"/>
          </a:xfrm>
        </p:spPr>
        <p:txBody>
          <a:bodyPr/>
          <a:lstStyle/>
          <a:p>
            <a:pPr>
              <a:defRPr/>
            </a:pPr>
            <a:fld id="{F9749938-9A80-485D-9139-ED7B18C0216B}" type="slidenum">
              <a:rPr lang="en-US" smtClean="0"/>
              <a:pPr>
                <a:defRPr/>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140751906"/>
              </p:ext>
            </p:extLst>
          </p:nvPr>
        </p:nvGraphicFramePr>
        <p:xfrm>
          <a:off x="71436" y="1396997"/>
          <a:ext cx="8893177" cy="4469091"/>
        </p:xfrm>
        <a:graphic>
          <a:graphicData uri="http://schemas.openxmlformats.org/drawingml/2006/table">
            <a:tbl>
              <a:tblPr firstRow="1" bandRow="1">
                <a:tableStyleId>{5C22544A-7EE6-4342-B048-85BDC9FD1C3A}</a:tableStyleId>
              </a:tblPr>
              <a:tblGrid>
                <a:gridCol w="1848215"/>
                <a:gridCol w="2004277"/>
                <a:gridCol w="5040685"/>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latin typeface="Arial" charset="0"/>
                          <a:ea typeface="ＭＳ Ｐゴシック" charset="-128"/>
                          <a:cs typeface="+mn-cs"/>
                        </a:rPr>
                        <a:t>Rapid Deployment</a:t>
                      </a:r>
                    </a:p>
                    <a:p>
                      <a:r>
                        <a:rPr lang="en-ZA" sz="1600" dirty="0" smtClean="0">
                          <a:latin typeface="Arial" charset="0"/>
                          <a:ea typeface="ＭＳ Ｐゴシック" charset="-128"/>
                          <a:cs typeface="+mn-cs"/>
                        </a:rPr>
                        <a:t>Policy</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ICT Capacity building</a:t>
                      </a:r>
                    </a:p>
                    <a:p>
                      <a:r>
                        <a:rPr lang="en-ZA" sz="1600" dirty="0" smtClean="0">
                          <a:solidFill>
                            <a:schemeClr val="tx1"/>
                          </a:solidFill>
                          <a:latin typeface="Arial" panose="020B0604020202020204" pitchFamily="34" charset="0"/>
                          <a:cs typeface="Arial" panose="020B0604020202020204" pitchFamily="34" charset="0"/>
                        </a:rPr>
                        <a:t>programmes</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charset="0"/>
                          <a:ea typeface="ＭＳ Ｐゴシック" charset="-128"/>
                        </a:rPr>
                        <a:t>Information Ethics Programme in NHI sites prioritizing schools and health centres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solidFill>
                            <a:schemeClr val="tx1"/>
                          </a:solidFill>
                          <a:latin typeface="Arial" panose="020B0604020202020204" pitchFamily="34" charset="0"/>
                          <a:cs typeface="Arial" panose="020B0604020202020204" pitchFamily="34" charset="0"/>
                        </a:rPr>
                        <a:t>Partially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baseline="0" dirty="0" smtClean="0">
                          <a:solidFill>
                            <a:schemeClr val="tx1"/>
                          </a:solidFill>
                          <a:latin typeface="Arial" charset="0"/>
                        </a:rPr>
                        <a:t>The MoU with the African Centre of Excellence for  Information Ethics was only concluded in beginning of the fourth quarter, hence the </a:t>
                      </a:r>
                      <a:r>
                        <a:rPr lang="en-ZA" sz="1600" b="0" i="0" dirty="0" smtClean="0">
                          <a:solidFill>
                            <a:schemeClr val="tx1"/>
                          </a:solidFill>
                          <a:latin typeface="Arial" charset="0"/>
                        </a:rPr>
                        <a:t>Programme</a:t>
                      </a:r>
                      <a:r>
                        <a:rPr lang="en-ZA" sz="1600" b="0" i="0" baseline="0" dirty="0" smtClean="0">
                          <a:solidFill>
                            <a:schemeClr val="tx1"/>
                          </a:solidFill>
                          <a:latin typeface="Arial" charset="0"/>
                        </a:rPr>
                        <a:t> </a:t>
                      </a:r>
                      <a:r>
                        <a:rPr lang="en-ZA" sz="1600" b="0" i="0" dirty="0" smtClean="0">
                          <a:solidFill>
                            <a:schemeClr val="tx1"/>
                          </a:solidFill>
                          <a:latin typeface="Arial" charset="0"/>
                        </a:rPr>
                        <a:t>was not</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solidFill>
                            <a:schemeClr val="tx1"/>
                          </a:solidFill>
                          <a:latin typeface="Arial" charset="0"/>
                        </a:rPr>
                        <a:t>implemented</a:t>
                      </a:r>
                      <a:r>
                        <a:rPr lang="en-ZA" sz="1600" b="0" i="0" baseline="0" dirty="0" smtClean="0">
                          <a:solidFill>
                            <a:schemeClr val="tx1"/>
                          </a:solidFill>
                          <a:latin typeface="Arial" charset="0"/>
                        </a:rPr>
                        <a:t> </a:t>
                      </a:r>
                      <a:r>
                        <a:rPr lang="en-ZA" sz="1600" b="0" i="0" dirty="0" smtClean="0">
                          <a:solidFill>
                            <a:schemeClr val="tx1"/>
                          </a:solidFill>
                          <a:latin typeface="Arial" charset="0"/>
                        </a:rPr>
                        <a:t>in Free State,</a:t>
                      </a:r>
                      <a:r>
                        <a:rPr lang="en-ZA" sz="1600" b="0" i="0" baseline="0" dirty="0" smtClean="0">
                          <a:solidFill>
                            <a:schemeClr val="tx1"/>
                          </a:solidFill>
                          <a:latin typeface="Arial" charset="0"/>
                        </a:rPr>
                        <a:t> </a:t>
                      </a:r>
                      <a:r>
                        <a:rPr lang="en-ZA" sz="1600" b="0" i="0" dirty="0" smtClean="0">
                          <a:solidFill>
                            <a:schemeClr val="tx1"/>
                          </a:solidFill>
                          <a:latin typeface="Arial" charset="0"/>
                        </a:rPr>
                        <a:t>Mpumalanga and</a:t>
                      </a:r>
                      <a:r>
                        <a:rPr lang="en-ZA" sz="1600" b="0" i="0" baseline="0" dirty="0" smtClean="0">
                          <a:solidFill>
                            <a:schemeClr val="tx1"/>
                          </a:solidFill>
                          <a:latin typeface="Arial" charset="0"/>
                        </a:rPr>
                        <a:t> </a:t>
                      </a:r>
                      <a:r>
                        <a:rPr lang="en-ZA" sz="1600" b="0" i="0" dirty="0" smtClean="0">
                          <a:solidFill>
                            <a:schemeClr val="tx1"/>
                          </a:solidFill>
                          <a:latin typeface="Arial" charset="0"/>
                        </a:rPr>
                        <a:t>Kwa-Zulu Natal as</a:t>
                      </a:r>
                      <a:r>
                        <a:rPr lang="en-ZA" sz="1600" b="0" i="0" baseline="0" dirty="0" smtClean="0">
                          <a:solidFill>
                            <a:schemeClr val="tx1"/>
                          </a:solidFill>
                          <a:latin typeface="Arial" charset="0"/>
                        </a:rPr>
                        <a:t> </a:t>
                      </a:r>
                      <a:r>
                        <a:rPr lang="en-ZA" sz="1600" b="0" i="0" dirty="0" smtClean="0">
                          <a:solidFill>
                            <a:schemeClr val="tx1"/>
                          </a:solidFill>
                          <a:latin typeface="Arial" charset="0"/>
                        </a:rPr>
                        <a:t>planned.</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0" i="0" baseline="0" dirty="0" smtClean="0">
                        <a:solidFill>
                          <a:schemeClr val="tx1"/>
                        </a:solidFill>
                        <a:latin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baseline="0" dirty="0" smtClean="0">
                          <a:solidFill>
                            <a:schemeClr val="tx1"/>
                          </a:solidFill>
                          <a:latin typeface="Arial" charset="0"/>
                        </a:rPr>
                        <a:t>However, the remaining Provinces are currently being prioritised by the African Centre of Excellence for Information Ethics</a:t>
                      </a:r>
                      <a:r>
                        <a:rPr lang="en-ZA" sz="1600" b="0" i="0" baseline="0" dirty="0" smtClean="0">
                          <a:solidFill>
                            <a:srgbClr val="FF0000"/>
                          </a:solidFill>
                          <a:latin typeface="Arial" charset="0"/>
                        </a:rPr>
                        <a:t>.</a:t>
                      </a:r>
                      <a:endParaRPr lang="en-US" sz="1600" b="0" i="0" baseline="0" dirty="0" smtClean="0">
                        <a:solidFill>
                          <a:srgbClr val="FF0000"/>
                        </a:solidFill>
                        <a:latin typeface="Arial" charset="0"/>
                      </a:endParaRPr>
                    </a:p>
                  </a:txBody>
                  <a:tcPr/>
                </a:tc>
              </a:tr>
            </a:tbl>
          </a:graphicData>
        </a:graphic>
      </p:graphicFrame>
    </p:spTree>
    <p:extLst>
      <p:ext uri="{BB962C8B-B14F-4D97-AF65-F5344CB8AC3E}">
        <p14:creationId xmlns:p14="http://schemas.microsoft.com/office/powerpoint/2010/main" xmlns="" val="3828756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051148"/>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413" name="Picture 7" descr="approved-logo.jpg"/>
          <p:cNvPicPr>
            <a:picLocks noChangeAspect="1"/>
          </p:cNvPicPr>
          <p:nvPr/>
        </p:nvPicPr>
        <p:blipFill>
          <a:blip r:embed="rId2" cstate="print"/>
          <a:srcRect/>
          <a:stretch>
            <a:fillRect/>
          </a:stretch>
        </p:blipFill>
        <p:spPr bwMode="auto">
          <a:xfrm>
            <a:off x="6372225" y="115888"/>
            <a:ext cx="2771775" cy="7921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112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smtClean="0">
                <a:solidFill>
                  <a:srgbClr val="996633"/>
                </a:solidFill>
                <a:latin typeface="Arial" charset="0"/>
              </a:rPr>
              <a:t>Programme 3: ICT </a:t>
            </a:r>
            <a:r>
              <a:rPr lang="en-US" sz="2000" kern="0" dirty="0">
                <a:solidFill>
                  <a:srgbClr val="996633"/>
                </a:solidFill>
                <a:latin typeface="Arial" charset="0"/>
              </a:rPr>
              <a:t>Policy, Research and Capacity </a:t>
            </a:r>
            <a:r>
              <a:rPr lang="en-US" sz="2000" kern="0" dirty="0" smtClean="0">
                <a:solidFill>
                  <a:srgbClr val="996633"/>
                </a:solidFill>
                <a:latin typeface="Arial" charset="0"/>
              </a:rPr>
              <a:t>Development (2)</a:t>
            </a:r>
            <a:endParaRPr lang="en-US" sz="2000" kern="0" dirty="0">
              <a:solidFill>
                <a:srgbClr val="002060"/>
              </a:solidFill>
              <a:latin typeface="Arial" charset="0"/>
              <a:cs typeface="+mn-cs"/>
            </a:endParaRPr>
          </a:p>
        </p:txBody>
      </p:sp>
      <p:sp>
        <p:nvSpPr>
          <p:cNvPr id="8" name="Slide Number Placeholder 7"/>
          <p:cNvSpPr>
            <a:spLocks noGrp="1"/>
          </p:cNvSpPr>
          <p:nvPr>
            <p:ph type="sldNum" sz="quarter" idx="12"/>
          </p:nvPr>
        </p:nvSpPr>
        <p:spPr>
          <a:xfrm>
            <a:off x="7370763" y="6553150"/>
            <a:ext cx="1593850" cy="476250"/>
          </a:xfrm>
        </p:spPr>
        <p:txBody>
          <a:bodyPr/>
          <a:lstStyle/>
          <a:p>
            <a:pPr>
              <a:defRPr/>
            </a:pPr>
            <a:fld id="{F9749938-9A80-485D-9139-ED7B18C0216B}" type="slidenum">
              <a:rPr lang="en-US" smtClean="0"/>
              <a:pPr>
                <a:defRPr/>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633284318"/>
              </p:ext>
            </p:extLst>
          </p:nvPr>
        </p:nvGraphicFramePr>
        <p:xfrm>
          <a:off x="107504" y="1195271"/>
          <a:ext cx="8893177" cy="5330073"/>
        </p:xfrm>
        <a:graphic>
          <a:graphicData uri="http://schemas.openxmlformats.org/drawingml/2006/table">
            <a:tbl>
              <a:tblPr firstRow="1" bandRow="1">
                <a:tableStyleId>{5C22544A-7EE6-4342-B048-85BDC9FD1C3A}</a:tableStyleId>
              </a:tblPr>
              <a:tblGrid>
                <a:gridCol w="4932612"/>
                <a:gridCol w="1872208"/>
                <a:gridCol w="2088357"/>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ICT and Gender mainstreaming (Mobinet and</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Techno-Girl Projects)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ICT and Children mainstreaming (Child Online Protection Programmes)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ICT and Youth Mainstreaming (e-Social Cohesion Programme)</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ICT and Disability Mainstreaming (ICT Accessibility</a:t>
                      </a:r>
                    </a:p>
                    <a:p>
                      <a:r>
                        <a:rPr lang="en-ZA" sz="1600" dirty="0" smtClean="0">
                          <a:solidFill>
                            <a:schemeClr val="tx1"/>
                          </a:solidFill>
                          <a:latin typeface="Arial" panose="020B0604020202020204" pitchFamily="34" charset="0"/>
                          <a:cs typeface="Arial" panose="020B0604020202020204" pitchFamily="34" charset="0"/>
                        </a:rPr>
                        <a:t>Programme)</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Roaming Policy / Policy Direction</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Draft Local Loop Strategy</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Policy Direction on Data Cost</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Monitoring and evaluation framework - to assess implementation of interventions to reduce the cost</a:t>
                      </a:r>
                    </a:p>
                    <a:p>
                      <a:r>
                        <a:rPr lang="en-ZA" sz="1600" dirty="0" smtClean="0">
                          <a:solidFill>
                            <a:schemeClr val="tx1"/>
                          </a:solidFill>
                          <a:latin typeface="Arial" panose="020B0604020202020204" pitchFamily="34" charset="0"/>
                          <a:cs typeface="Arial" panose="020B0604020202020204" pitchFamily="34" charset="0"/>
                        </a:rPr>
                        <a:t>to communicate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bl>
          </a:graphicData>
        </a:graphic>
      </p:graphicFrame>
    </p:spTree>
    <p:extLst>
      <p:ext uri="{BB962C8B-B14F-4D97-AF65-F5344CB8AC3E}">
        <p14:creationId xmlns:p14="http://schemas.microsoft.com/office/powerpoint/2010/main" xmlns="" val="3520760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xfrm>
            <a:off x="0" y="6572250"/>
            <a:ext cx="9144000" cy="285750"/>
          </a:xfrm>
          <a:solidFill>
            <a:srgbClr val="EF4718"/>
          </a:solidFill>
        </p:spPr>
        <p:txBody>
          <a:bodyPr/>
          <a:lstStyle/>
          <a:p>
            <a:pPr>
              <a:spcBef>
                <a:spcPts val="600"/>
              </a:spcBef>
            </a:pPr>
            <a:r>
              <a:rPr lang="en-US" smtClean="0">
                <a:solidFill>
                  <a:schemeClr val="bg1"/>
                </a:solidFill>
                <a:latin typeface="Arial" pitchFamily="34" charset="0"/>
                <a:cs typeface="Arial" pitchFamily="34" charset="0"/>
              </a:rPr>
              <a:t>Making South Africa a Global Leader in Harnessing ICTs for Socio-economic Development</a:t>
            </a:r>
          </a:p>
        </p:txBody>
      </p:sp>
      <p:cxnSp>
        <p:nvCxnSpPr>
          <p:cNvPr id="7" name="Straight Connector 6"/>
          <p:cNvCxnSpPr/>
          <p:nvPr/>
        </p:nvCxnSpPr>
        <p:spPr bwMode="auto">
          <a:xfrm>
            <a:off x="0" y="1143000"/>
            <a:ext cx="9144000" cy="1588"/>
          </a:xfrm>
          <a:prstGeom prst="line">
            <a:avLst/>
          </a:prstGeom>
          <a:ln>
            <a:solidFill>
              <a:srgbClr val="EF4718"/>
            </a:solidFill>
            <a:headEnd type="none" w="med" len="med"/>
            <a:tailEnd type="none" w="med" len="med"/>
          </a:ln>
        </p:spPr>
        <p:style>
          <a:lnRef idx="3">
            <a:schemeClr val="accent5"/>
          </a:lnRef>
          <a:fillRef idx="0">
            <a:schemeClr val="accent5"/>
          </a:fillRef>
          <a:effectRef idx="2">
            <a:schemeClr val="accent5"/>
          </a:effectRef>
          <a:fontRef idx="minor">
            <a:schemeClr val="tx1"/>
          </a:fontRef>
        </p:style>
      </p:cxnSp>
      <p:pic>
        <p:nvPicPr>
          <p:cNvPr id="17413" name="Picture 7" descr="approved-logo.jpg"/>
          <p:cNvPicPr>
            <a:picLocks noChangeAspect="1"/>
          </p:cNvPicPr>
          <p:nvPr/>
        </p:nvPicPr>
        <p:blipFill>
          <a:blip r:embed="rId2" cstate="print"/>
          <a:srcRect/>
          <a:stretch>
            <a:fillRect/>
          </a:stretch>
        </p:blipFill>
        <p:spPr bwMode="auto">
          <a:xfrm>
            <a:off x="6372225" y="115888"/>
            <a:ext cx="2771775" cy="792162"/>
          </a:xfrm>
          <a:prstGeom prst="rect">
            <a:avLst/>
          </a:prstGeom>
          <a:noFill/>
          <a:ln w="9525">
            <a:noFill/>
            <a:miter lim="800000"/>
            <a:headEnd/>
            <a:tailEnd/>
          </a:ln>
        </p:spPr>
      </p:pic>
      <p:sp>
        <p:nvSpPr>
          <p:cNvPr id="9" name="Rectangle 2"/>
          <p:cNvSpPr txBox="1">
            <a:spLocks noChangeArrowheads="1"/>
          </p:cNvSpPr>
          <p:nvPr/>
        </p:nvSpPr>
        <p:spPr bwMode="auto">
          <a:xfrm>
            <a:off x="71438" y="0"/>
            <a:ext cx="6084887" cy="911225"/>
          </a:xfrm>
          <a:prstGeom prst="rect">
            <a:avLst/>
          </a:prstGeom>
          <a:solidFill>
            <a:schemeClr val="bg1"/>
          </a:solidFill>
          <a:ln w="9525">
            <a:solidFill>
              <a:schemeClr val="bg1"/>
            </a:solidFill>
            <a:miter lim="800000"/>
            <a:headEnd/>
            <a:tailEnd/>
          </a:ln>
          <a:effectLst>
            <a:outerShdw dist="107763" dir="8100000" algn="ctr" rotWithShape="0">
              <a:srgbClr val="663300">
                <a:alpha val="50000"/>
              </a:srgbClr>
            </a:outerShdw>
          </a:effectLst>
        </p:spPr>
        <p:txBody>
          <a:bodyPr anchor="ctr"/>
          <a:lstStyle/>
          <a:p>
            <a:pPr algn="ctr" eaLnBrk="0" hangingPunct="0">
              <a:lnSpc>
                <a:spcPct val="150000"/>
              </a:lnSpc>
              <a:defRPr/>
            </a:pPr>
            <a:r>
              <a:rPr lang="en-US" sz="2000" kern="0" dirty="0" smtClean="0">
                <a:solidFill>
                  <a:srgbClr val="996633"/>
                </a:solidFill>
                <a:latin typeface="Arial" charset="0"/>
              </a:rPr>
              <a:t>Programme 3: ICT </a:t>
            </a:r>
            <a:r>
              <a:rPr lang="en-US" sz="2000" kern="0" dirty="0">
                <a:solidFill>
                  <a:srgbClr val="996633"/>
                </a:solidFill>
                <a:latin typeface="Arial" charset="0"/>
              </a:rPr>
              <a:t>Policy, Research and Capacity </a:t>
            </a:r>
            <a:r>
              <a:rPr lang="en-US" sz="2000" kern="0" dirty="0" smtClean="0">
                <a:solidFill>
                  <a:srgbClr val="996633"/>
                </a:solidFill>
                <a:latin typeface="Arial" charset="0"/>
              </a:rPr>
              <a:t>Development (2)</a:t>
            </a:r>
            <a:endParaRPr lang="en-US" sz="2000" kern="0" dirty="0">
              <a:solidFill>
                <a:srgbClr val="002060"/>
              </a:solidFill>
              <a:latin typeface="Arial" charset="0"/>
              <a:cs typeface="+mn-cs"/>
            </a:endParaRPr>
          </a:p>
        </p:txBody>
      </p:sp>
      <p:sp>
        <p:nvSpPr>
          <p:cNvPr id="8" name="Slide Number Placeholder 7"/>
          <p:cNvSpPr>
            <a:spLocks noGrp="1"/>
          </p:cNvSpPr>
          <p:nvPr>
            <p:ph type="sldNum" sz="quarter" idx="12"/>
          </p:nvPr>
        </p:nvSpPr>
        <p:spPr>
          <a:xfrm>
            <a:off x="7370763" y="6553150"/>
            <a:ext cx="1593850" cy="476250"/>
          </a:xfrm>
        </p:spPr>
        <p:txBody>
          <a:bodyPr/>
          <a:lstStyle/>
          <a:p>
            <a:pPr>
              <a:defRPr/>
            </a:pPr>
            <a:fld id="{F9749938-9A80-485D-9139-ED7B18C0216B}" type="slidenum">
              <a:rPr lang="en-US" smtClean="0"/>
              <a:pPr>
                <a:defRPr/>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4088546"/>
              </p:ext>
            </p:extLst>
          </p:nvPr>
        </p:nvGraphicFramePr>
        <p:xfrm>
          <a:off x="71436" y="1396997"/>
          <a:ext cx="8893177" cy="4518582"/>
        </p:xfrm>
        <a:graphic>
          <a:graphicData uri="http://schemas.openxmlformats.org/drawingml/2006/table">
            <a:tbl>
              <a:tblPr firstRow="1" bandRow="1">
                <a:tableStyleId>{5C22544A-7EE6-4342-B048-85BDC9FD1C3A}</a:tableStyleId>
              </a:tblPr>
              <a:tblGrid>
                <a:gridCol w="3060404"/>
                <a:gridCol w="1728192"/>
                <a:gridCol w="4104581"/>
              </a:tblGrid>
              <a:tr h="537171">
                <a:tc>
                  <a:txBody>
                    <a:bodyPr/>
                    <a:lstStyle/>
                    <a:p>
                      <a:pPr algn="ctr"/>
                      <a:r>
                        <a:rPr lang="en-ZA" sz="1600" dirty="0" smtClean="0">
                          <a:solidFill>
                            <a:schemeClr val="tx1"/>
                          </a:solidFill>
                          <a:latin typeface="Arial" panose="020B0604020202020204" pitchFamily="34" charset="0"/>
                          <a:cs typeface="Arial" panose="020B0604020202020204" pitchFamily="34" charset="0"/>
                        </a:rPr>
                        <a:t>Target </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Status</a:t>
                      </a:r>
                      <a:endParaRPr lang="en-ZA" sz="16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ZA" sz="1600" dirty="0" smtClean="0">
                          <a:solidFill>
                            <a:schemeClr val="tx1"/>
                          </a:solidFill>
                          <a:latin typeface="Arial" panose="020B0604020202020204" pitchFamily="34" charset="0"/>
                          <a:cs typeface="Arial" panose="020B0604020202020204" pitchFamily="34" charset="0"/>
                        </a:rPr>
                        <a:t>Comments on</a:t>
                      </a:r>
                      <a:r>
                        <a:rPr lang="en-ZA" sz="1600" baseline="0" dirty="0" smtClean="0">
                          <a:solidFill>
                            <a:schemeClr val="tx1"/>
                          </a:solidFill>
                          <a:latin typeface="Arial" panose="020B0604020202020204" pitchFamily="34" charset="0"/>
                          <a:cs typeface="Arial" panose="020B0604020202020204" pitchFamily="34" charset="0"/>
                        </a:rPr>
                        <a:t> non-achievement </a:t>
                      </a:r>
                      <a:endParaRPr lang="en-ZA" sz="1600" dirty="0">
                        <a:solidFill>
                          <a:schemeClr val="tx1"/>
                        </a:solidFill>
                        <a:latin typeface="Arial" panose="020B0604020202020204" pitchFamily="34" charset="0"/>
                        <a:cs typeface="Arial" panose="020B0604020202020204" pitchFamily="34" charset="0"/>
                      </a:endParaRPr>
                    </a:p>
                  </a:txBody>
                  <a:tcPr anchor="ct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White Paper on National Integrated ICT Policy</a:t>
                      </a:r>
                    </a:p>
                    <a:p>
                      <a:endParaRPr lang="en-ZA" sz="1600" dirty="0" smtClean="0">
                        <a:solidFill>
                          <a:schemeClr val="tx1"/>
                        </a:solidFill>
                        <a:latin typeface="Arial" panose="020B0604020202020204" pitchFamily="34" charset="0"/>
                        <a:cs typeface="Arial" panose="020B0604020202020204" pitchFamily="34" charset="0"/>
                      </a:endParaRPr>
                    </a:p>
                    <a:p>
                      <a:endParaRPr lang="en-ZA" sz="2800" b="1" dirty="0">
                        <a:solidFill>
                          <a:srgbClr val="FF0000"/>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Partially</a:t>
                      </a:r>
                      <a:r>
                        <a:rPr lang="en-ZA" sz="1600" baseline="0" dirty="0" smtClean="0">
                          <a:solidFill>
                            <a:schemeClr val="tx1"/>
                          </a:solidFill>
                          <a:latin typeface="Arial" panose="020B0604020202020204" pitchFamily="34" charset="0"/>
                          <a:cs typeface="Arial" panose="020B0604020202020204" pitchFamily="34" charset="0"/>
                        </a:rPr>
                        <a:t> </a:t>
                      </a:r>
                      <a:r>
                        <a:rPr lang="en-ZA" sz="1600" dirty="0" smtClean="0">
                          <a:solidFill>
                            <a:schemeClr val="tx1"/>
                          </a:solidFill>
                          <a:latin typeface="Arial" panose="020B0604020202020204" pitchFamily="34" charset="0"/>
                          <a:cs typeface="Arial" panose="020B0604020202020204" pitchFamily="34" charset="0"/>
                        </a:rPr>
                        <a:t>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solidFill>
                            <a:schemeClr val="tx1"/>
                          </a:solidFill>
                          <a:latin typeface="Arial" charset="0"/>
                          <a:cs typeface="+mn-cs"/>
                        </a:rPr>
                        <a:t>Due to the requirement from ESEID Cabinet Committee for revisions to be made in the White Paper, it was not gazetted as planned. </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1600" b="0" i="0" dirty="0" smtClean="0">
                        <a:solidFill>
                          <a:schemeClr val="tx1"/>
                        </a:solidFill>
                        <a:latin typeface="Arial"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solidFill>
                            <a:schemeClr val="tx1"/>
                          </a:solidFill>
                          <a:latin typeface="Arial" charset="0"/>
                          <a:cs typeface="+mn-cs"/>
                        </a:rPr>
                        <a:t>The Department has since revised the White Paper accordingly and has subsequently obtained </a:t>
                      </a:r>
                      <a:r>
                        <a:rPr lang="en-ZA" sz="1600" b="0" i="0" baseline="0" smtClean="0">
                          <a:solidFill>
                            <a:schemeClr val="tx1"/>
                          </a:solidFill>
                          <a:latin typeface="Arial" charset="0"/>
                          <a:cs typeface="+mn-cs"/>
                        </a:rPr>
                        <a:t>Cabinet approval </a:t>
                      </a:r>
                      <a:r>
                        <a:rPr lang="en-ZA" sz="1600" b="0" i="0" baseline="0" dirty="0" smtClean="0">
                          <a:solidFill>
                            <a:schemeClr val="tx1"/>
                          </a:solidFill>
                          <a:latin typeface="Arial" charset="0"/>
                          <a:cs typeface="+mn-cs"/>
                        </a:rPr>
                        <a:t>on 28 September 2016.</a:t>
                      </a:r>
                      <a:endParaRPr lang="en-ZA" sz="1600" b="0" i="0" dirty="0" smtClean="0">
                        <a:solidFill>
                          <a:schemeClr val="tx1"/>
                        </a:solidFill>
                        <a:latin typeface="Arial" charset="0"/>
                        <a:cs typeface="+mn-cs"/>
                      </a:endParaRP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Alternative Dispute Resolution Regulations</a:t>
                      </a: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ICT B-BBEE Charter Council</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r h="537171">
                <a:tc>
                  <a:txBody>
                    <a:bodyPr/>
                    <a:lstStyle/>
                    <a:p>
                      <a:r>
                        <a:rPr lang="en-ZA" sz="1600" dirty="0" smtClean="0">
                          <a:solidFill>
                            <a:schemeClr val="tx1"/>
                          </a:solidFill>
                          <a:latin typeface="Arial" panose="020B0604020202020204" pitchFamily="34" charset="0"/>
                          <a:cs typeface="Arial" panose="020B0604020202020204" pitchFamily="34" charset="0"/>
                        </a:rPr>
                        <a:t>ICT B-BBEE Sector</a:t>
                      </a:r>
                    </a:p>
                    <a:p>
                      <a:r>
                        <a:rPr lang="en-ZA" sz="1600" dirty="0" smtClean="0">
                          <a:solidFill>
                            <a:schemeClr val="tx1"/>
                          </a:solidFill>
                          <a:latin typeface="Arial" panose="020B0604020202020204" pitchFamily="34" charset="0"/>
                          <a:cs typeface="Arial" panose="020B0604020202020204" pitchFamily="34" charset="0"/>
                        </a:rPr>
                        <a:t>Code</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smtClean="0">
                          <a:solidFill>
                            <a:schemeClr val="tx1"/>
                          </a:solidFill>
                          <a:latin typeface="Arial" panose="020B0604020202020204" pitchFamily="34" charset="0"/>
                          <a:cs typeface="Arial" panose="020B0604020202020204" pitchFamily="34" charset="0"/>
                        </a:rPr>
                        <a:t>Fully achieved</a:t>
                      </a:r>
                      <a:r>
                        <a:rPr lang="en-ZA" sz="1600" baseline="0" dirty="0" smtClean="0">
                          <a:solidFill>
                            <a:schemeClr val="tx1"/>
                          </a:solidFill>
                          <a:latin typeface="Arial" panose="020B0604020202020204" pitchFamily="34" charset="0"/>
                          <a:cs typeface="Arial" panose="020B0604020202020204" pitchFamily="34" charset="0"/>
                        </a:rPr>
                        <a: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0" i="0" dirty="0" smtClean="0">
                          <a:latin typeface="Arial" charset="0"/>
                          <a:cs typeface="+mn-cs"/>
                        </a:rPr>
                        <a:t>n/a</a:t>
                      </a:r>
                    </a:p>
                  </a:txBody>
                  <a:tcPr/>
                </a:tc>
              </a:tr>
            </a:tbl>
          </a:graphicData>
        </a:graphic>
      </p:graphicFrame>
    </p:spTree>
    <p:extLst>
      <p:ext uri="{BB962C8B-B14F-4D97-AF65-F5344CB8AC3E}">
        <p14:creationId xmlns:p14="http://schemas.microsoft.com/office/powerpoint/2010/main" xmlns="" val="539268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6866</TotalTime>
  <Words>2999</Words>
  <Application>Microsoft Office PowerPoint</Application>
  <PresentationFormat>On-screen Show (4:3)</PresentationFormat>
  <Paragraphs>621</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                                                               PRESENTATION TO THE PORTFOLIO COMMITTEE    DEPARTMENT OF TELECOMMUNICATIONS AND POSTAL SERVICES   2015/2016 ANNUAL REPORT                 11 October 2015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Department Of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PUMZA</cp:lastModifiedBy>
  <cp:revision>401</cp:revision>
  <cp:lastPrinted>2015-10-01T08:57:40Z</cp:lastPrinted>
  <dcterms:created xsi:type="dcterms:W3CDTF">2006-03-29T18:40:00Z</dcterms:created>
  <dcterms:modified xsi:type="dcterms:W3CDTF">2016-10-12T08:45:18Z</dcterms:modified>
</cp:coreProperties>
</file>